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5"/>
  </p:sldMasterIdLst>
  <p:notesMasterIdLst>
    <p:notesMasterId r:id="rId32"/>
  </p:notesMasterIdLst>
  <p:sldIdLst>
    <p:sldId id="321" r:id="rId6"/>
    <p:sldId id="308" r:id="rId7"/>
    <p:sldId id="296" r:id="rId8"/>
    <p:sldId id="258" r:id="rId9"/>
    <p:sldId id="2141411948" r:id="rId10"/>
    <p:sldId id="2141411949" r:id="rId11"/>
    <p:sldId id="2141411940" r:id="rId12"/>
    <p:sldId id="2141411943" r:id="rId13"/>
    <p:sldId id="2141411934" r:id="rId14"/>
    <p:sldId id="2141411935" r:id="rId15"/>
    <p:sldId id="2141411936" r:id="rId16"/>
    <p:sldId id="2141411930" r:id="rId17"/>
    <p:sldId id="2141411926" r:id="rId18"/>
    <p:sldId id="585" r:id="rId19"/>
    <p:sldId id="3387" r:id="rId20"/>
    <p:sldId id="535" r:id="rId21"/>
    <p:sldId id="549" r:id="rId22"/>
    <p:sldId id="746" r:id="rId23"/>
    <p:sldId id="2141411950" r:id="rId24"/>
    <p:sldId id="1747256494" r:id="rId25"/>
    <p:sldId id="541" r:id="rId26"/>
    <p:sldId id="291" r:id="rId27"/>
    <p:sldId id="2141411944" r:id="rId28"/>
    <p:sldId id="2141411927" r:id="rId29"/>
    <p:sldId id="2141411931" r:id="rId30"/>
    <p:sldId id="576"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3840" userDrawn="1">
          <p15:clr>
            <a:srgbClr val="A4A3A4"/>
          </p15:clr>
        </p15:guide>
        <p15:guide id="3" orient="horz" pos="264" userDrawn="1">
          <p15:clr>
            <a:srgbClr val="A4A3A4"/>
          </p15:clr>
        </p15:guide>
        <p15:guide id="4" orient="horz" pos="144" userDrawn="1">
          <p15:clr>
            <a:srgbClr val="A4A3A4"/>
          </p15:clr>
        </p15:guide>
        <p15:guide id="5" orient="horz" pos="3912" userDrawn="1">
          <p15:clr>
            <a:srgbClr val="A4A3A4"/>
          </p15:clr>
        </p15:guide>
        <p15:guide id="6" orient="horz" pos="4056" userDrawn="1">
          <p15:clr>
            <a:srgbClr val="A4A3A4"/>
          </p15:clr>
        </p15:guide>
        <p15:guide id="7" orient="horz" pos="4152" userDrawn="1">
          <p15:clr>
            <a:srgbClr val="A4A3A4"/>
          </p15:clr>
        </p15:guide>
        <p15:guide id="8" pos="336" userDrawn="1">
          <p15:clr>
            <a:srgbClr val="A4A3A4"/>
          </p15:clr>
        </p15:guide>
        <p15:guide id="9" pos="456" userDrawn="1">
          <p15:clr>
            <a:srgbClr val="A4A3A4"/>
          </p15:clr>
        </p15:guide>
        <p15:guide id="10" pos="7248" userDrawn="1">
          <p15:clr>
            <a:srgbClr val="A4A3A4"/>
          </p15:clr>
        </p15:guide>
        <p15:guide id="11" pos="73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ael Andrie" initials="RA" lastIdx="115" clrIdx="0">
    <p:extLst>
      <p:ext uri="{19B8F6BF-5375-455C-9EA6-DF929625EA0E}">
        <p15:presenceInfo xmlns:p15="http://schemas.microsoft.com/office/powerpoint/2012/main" userId="S::randrie@clinicaloptions.com::311027c1-cf79-416d-b346-5f38dcd95c11" providerId="AD"/>
      </p:ext>
    </p:extLst>
  </p:cmAuthor>
  <p:cmAuthor id="2" name="Megan Capel" initials="MC" lastIdx="1" clrIdx="1"/>
  <p:cmAuthor id="3" name="mcartwright@clinicaloptions.com" initials="m" lastIdx="89" clrIdx="2">
    <p:extLst>
      <p:ext uri="{19B8F6BF-5375-455C-9EA6-DF929625EA0E}">
        <p15:presenceInfo xmlns:p15="http://schemas.microsoft.com/office/powerpoint/2012/main" userId="mcartwright@clinicaloptions.com" providerId="None"/>
      </p:ext>
    </p:extLst>
  </p:cmAuthor>
  <p:cmAuthor id="4" name="CLINICALOPTIONS\tquill" initials="C" lastIdx="2" clrIdx="3">
    <p:extLst>
      <p:ext uri="{19B8F6BF-5375-455C-9EA6-DF929625EA0E}">
        <p15:presenceInfo xmlns:p15="http://schemas.microsoft.com/office/powerpoint/2012/main" userId="CLINICALOPTIONS\tquill" providerId="None"/>
      </p:ext>
    </p:extLst>
  </p:cmAuthor>
  <p:cmAuthor id="5" name="Abigail" initials="A" lastIdx="1" clrIdx="4">
    <p:extLst>
      <p:ext uri="{19B8F6BF-5375-455C-9EA6-DF929625EA0E}">
        <p15:presenceInfo xmlns:p15="http://schemas.microsoft.com/office/powerpoint/2012/main" userId="7f3407a22d98fbb1" providerId="Windows Live"/>
      </p:ext>
    </p:extLst>
  </p:cmAuthor>
  <p:cmAuthor id="6" name="aboecler@clinicaloptions.com" initials="a" lastIdx="1" clrIdx="5">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02" autoAdjust="0"/>
    <p:restoredTop sz="82571" autoAdjust="0"/>
  </p:normalViewPr>
  <p:slideViewPr>
    <p:cSldViewPr snapToGrid="0">
      <p:cViewPr varScale="1">
        <p:scale>
          <a:sx n="94" d="100"/>
          <a:sy n="94" d="100"/>
        </p:scale>
        <p:origin x="1488" y="84"/>
      </p:cViewPr>
      <p:guideLst>
        <p:guide orient="horz" pos="1008"/>
        <p:guide pos="3840"/>
        <p:guide orient="horz" pos="264"/>
        <p:guide orient="horz" pos="144"/>
        <p:guide orient="horz" pos="3912"/>
        <p:guide orient="horz" pos="4056"/>
        <p:guide orient="horz" pos="4152"/>
        <p:guide pos="336"/>
        <p:guide pos="456"/>
        <p:guide pos="7248"/>
        <p:guide pos="7392"/>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F7D9497-508B-4278-A212-589E469A04ED}" type="datetimeFigureOut">
              <a:rPr lang="en-US" smtClean="0"/>
              <a:t>10/13/2021</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CF9BD94-90CF-4EA6-B9EA-4E40848D8B4E}" type="slidenum">
              <a:rPr lang="en-US" smtClean="0"/>
              <a:t>‹#›</a:t>
            </a:fld>
            <a:endParaRPr lang="en-US" dirty="0"/>
          </a:p>
        </p:txBody>
      </p:sp>
    </p:spTree>
    <p:extLst>
      <p:ext uri="{BB962C8B-B14F-4D97-AF65-F5344CB8AC3E}">
        <p14:creationId xmlns:p14="http://schemas.microsoft.com/office/powerpoint/2010/main" val="2698786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F9BD94-90CF-4EA6-B9EA-4E40848D8B4E}" type="slidenum">
              <a:rPr lang="en-US" smtClean="0"/>
              <a:t>1</a:t>
            </a:fld>
            <a:endParaRPr lang="en-US" dirty="0"/>
          </a:p>
        </p:txBody>
      </p:sp>
    </p:spTree>
    <p:extLst>
      <p:ext uri="{BB962C8B-B14F-4D97-AF65-F5344CB8AC3E}">
        <p14:creationId xmlns:p14="http://schemas.microsoft.com/office/powerpoint/2010/main" val="1829039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85775" y="733425"/>
            <a:ext cx="6505575" cy="3659188"/>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irAEs, immune-related adverse events. </a:t>
            </a:r>
          </a:p>
        </p:txBody>
      </p:sp>
      <p:sp>
        <p:nvSpPr>
          <p:cNvPr id="4" name="Slide Number Placeholder 3"/>
          <p:cNvSpPr>
            <a:spLocks noGrp="1"/>
          </p:cNvSpPr>
          <p:nvPr>
            <p:ph type="sldNum" sz="quarter" idx="5"/>
          </p:nvPr>
        </p:nvSpPr>
        <p:spPr/>
        <p:txBody>
          <a:bodyPr/>
          <a:lstStyle/>
          <a:p>
            <a:fld id="{FCF9BD94-90CF-4EA6-B9EA-4E40848D8B4E}" type="slidenum">
              <a:rPr lang="en-US" smtClean="0"/>
              <a:t>4</a:t>
            </a:fld>
            <a:endParaRPr lang="en-US" dirty="0"/>
          </a:p>
        </p:txBody>
      </p:sp>
    </p:spTree>
    <p:extLst>
      <p:ext uri="{BB962C8B-B14F-4D97-AF65-F5344CB8AC3E}">
        <p14:creationId xmlns:p14="http://schemas.microsoft.com/office/powerpoint/2010/main" val="2173752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ICI, immune checkpoint inhibitor.</a:t>
            </a:r>
            <a:endParaRPr lang="en-US" dirty="0"/>
          </a:p>
        </p:txBody>
      </p:sp>
      <p:sp>
        <p:nvSpPr>
          <p:cNvPr id="4" name="Slide Number Placeholder 3"/>
          <p:cNvSpPr>
            <a:spLocks noGrp="1"/>
          </p:cNvSpPr>
          <p:nvPr>
            <p:ph type="sldNum" sz="quarter" idx="5"/>
          </p:nvPr>
        </p:nvSpPr>
        <p:spPr/>
        <p:txBody>
          <a:bodyPr/>
          <a:lstStyle/>
          <a:p>
            <a:pPr defTabSz="931774">
              <a:defRPr/>
            </a:pPr>
            <a:fld id="{FCF9BD94-90CF-4EA6-B9EA-4E40848D8B4E}" type="slidenum">
              <a:rPr lang="en-US">
                <a:solidFill>
                  <a:prstClr val="black"/>
                </a:solidFill>
                <a:latin typeface="Calibri" panose="020F0502020204030204"/>
              </a:rPr>
              <a:pPr defTabSz="931774">
                <a:defRPr/>
              </a:pPr>
              <a:t>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981361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Atezo, atezolizumab; bev, bevacizumab; carbo, carboplatin; CT, chemotherapy; EGFRm, EGFR mutant; ipi, ipilimumab; nab-pac, nanoparticle albumin-bound paclitaxel; (nab-)pac, paclitaxel or nab-paclitaxel; nivo, nivolumab; NSCLC, non-small-cell lung cancer; pac, paclitaxel; pembro, pembrolizumab; plt, platinum.</a:t>
            </a:r>
          </a:p>
        </p:txBody>
      </p:sp>
      <p:sp>
        <p:nvSpPr>
          <p:cNvPr id="4" name="Slide Number Placeholder 3"/>
          <p:cNvSpPr>
            <a:spLocks noGrp="1"/>
          </p:cNvSpPr>
          <p:nvPr>
            <p:ph type="sldNum" sz="quarter" idx="5"/>
          </p:nvPr>
        </p:nvSpPr>
        <p:spPr/>
        <p:txBody>
          <a:bodyPr/>
          <a:lstStyle/>
          <a:p>
            <a:fld id="{FCF9BD94-90CF-4EA6-B9EA-4E40848D8B4E}" type="slidenum">
              <a:rPr lang="en-US" smtClean="0"/>
              <a:t>6</a:t>
            </a:fld>
            <a:endParaRPr lang="en-US" dirty="0"/>
          </a:p>
        </p:txBody>
      </p:sp>
    </p:spTree>
    <p:extLst>
      <p:ext uri="{BB962C8B-B14F-4D97-AF65-F5344CB8AC3E}">
        <p14:creationId xmlns:p14="http://schemas.microsoft.com/office/powerpoint/2010/main" val="2480576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Adj, adjuvant; Atezo, atezolizumab; BSC, best supportive care; CT, chemotherapy; EGFRm, EGFR mutant; ipi, ipilimumab; Neoadj, neoadjuvant; nivo, nivolumab; NSCLC, non-small-cell lung cancer; plt, platinum.</a:t>
            </a:r>
          </a:p>
        </p:txBody>
      </p:sp>
      <p:sp>
        <p:nvSpPr>
          <p:cNvPr id="4" name="Slide Number Placeholder 3"/>
          <p:cNvSpPr>
            <a:spLocks noGrp="1"/>
          </p:cNvSpPr>
          <p:nvPr>
            <p:ph type="sldNum" sz="quarter" idx="5"/>
          </p:nvPr>
        </p:nvSpPr>
        <p:spPr/>
        <p:txBody>
          <a:bodyPr/>
          <a:lstStyle/>
          <a:p>
            <a:fld id="{FCF9BD94-90CF-4EA6-B9EA-4E40848D8B4E}" type="slidenum">
              <a:rPr lang="en-US" smtClean="0"/>
              <a:t>7</a:t>
            </a:fld>
            <a:endParaRPr lang="en-US" dirty="0"/>
          </a:p>
        </p:txBody>
      </p:sp>
    </p:spTree>
    <p:extLst>
      <p:ext uri="{BB962C8B-B14F-4D97-AF65-F5344CB8AC3E}">
        <p14:creationId xmlns:p14="http://schemas.microsoft.com/office/powerpoint/2010/main" val="2650085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ICI, immune checkpoint inhibitor; irAE, immune-related adverse event; PFS, progression-free survival. </a:t>
            </a:r>
          </a:p>
        </p:txBody>
      </p:sp>
      <p:sp>
        <p:nvSpPr>
          <p:cNvPr id="4" name="Slide Number Placeholder 3"/>
          <p:cNvSpPr>
            <a:spLocks noGrp="1"/>
          </p:cNvSpPr>
          <p:nvPr>
            <p:ph type="sldNum" sz="quarter" idx="5"/>
          </p:nvPr>
        </p:nvSpPr>
        <p:spPr/>
        <p:txBody>
          <a:bodyPr/>
          <a:lstStyle/>
          <a:p>
            <a:fld id="{FCF9BD94-90CF-4EA6-B9EA-4E40848D8B4E}" type="slidenum">
              <a:rPr lang="en-US" smtClean="0"/>
              <a:t>8</a:t>
            </a:fld>
            <a:endParaRPr lang="en-US" dirty="0"/>
          </a:p>
        </p:txBody>
      </p:sp>
    </p:spTree>
    <p:extLst>
      <p:ext uri="{BB962C8B-B14F-4D97-AF65-F5344CB8AC3E}">
        <p14:creationId xmlns:p14="http://schemas.microsoft.com/office/powerpoint/2010/main" val="482488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i="1" dirty="0"/>
              <a:t>ICI, immune checkpoint inhibitor; NSCLC, non-small-cell lung cancer.</a:t>
            </a:r>
            <a:endParaRPr lang="en-US" dirty="0"/>
          </a:p>
        </p:txBody>
      </p:sp>
      <p:sp>
        <p:nvSpPr>
          <p:cNvPr id="4" name="Slide Number Placeholder 3"/>
          <p:cNvSpPr>
            <a:spLocks noGrp="1"/>
          </p:cNvSpPr>
          <p:nvPr>
            <p:ph type="sldNum" sz="quarter" idx="5"/>
          </p:nvPr>
        </p:nvSpPr>
        <p:spPr/>
        <p:txBody>
          <a:bodyPr/>
          <a:lstStyle/>
          <a:p>
            <a:fld id="{FCF9BD94-90CF-4EA6-B9EA-4E40848D8B4E}" type="slidenum">
              <a:rPr lang="en-US" smtClean="0"/>
              <a:t>9</a:t>
            </a:fld>
            <a:endParaRPr lang="en-US" dirty="0"/>
          </a:p>
        </p:txBody>
      </p:sp>
    </p:spTree>
    <p:extLst>
      <p:ext uri="{BB962C8B-B14F-4D97-AF65-F5344CB8AC3E}">
        <p14:creationId xmlns:p14="http://schemas.microsoft.com/office/powerpoint/2010/main" val="2586839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i="1" dirty="0"/>
              <a:t>ICI, immune checkpoint inhibitor.</a:t>
            </a:r>
            <a:endParaRPr lang="en-US" dirty="0"/>
          </a:p>
        </p:txBody>
      </p:sp>
      <p:sp>
        <p:nvSpPr>
          <p:cNvPr id="4" name="Slide Number Placeholder 3"/>
          <p:cNvSpPr>
            <a:spLocks noGrp="1"/>
          </p:cNvSpPr>
          <p:nvPr>
            <p:ph type="sldNum" sz="quarter" idx="5"/>
          </p:nvPr>
        </p:nvSpPr>
        <p:spPr/>
        <p:txBody>
          <a:bodyPr/>
          <a:lstStyle/>
          <a:p>
            <a:fld id="{FCF9BD94-90CF-4EA6-B9EA-4E40848D8B4E}" type="slidenum">
              <a:rPr lang="en-US" smtClean="0"/>
              <a:t>10</a:t>
            </a:fld>
            <a:endParaRPr lang="en-US" dirty="0"/>
          </a:p>
        </p:txBody>
      </p:sp>
    </p:spTree>
    <p:extLst>
      <p:ext uri="{BB962C8B-B14F-4D97-AF65-F5344CB8AC3E}">
        <p14:creationId xmlns:p14="http://schemas.microsoft.com/office/powerpoint/2010/main" val="3836312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ICI, immune checkpoint inhibitor; NSCLC, non-small-cell lung cancer.</a:t>
            </a:r>
            <a:endParaRPr lang="en-US" dirty="0"/>
          </a:p>
        </p:txBody>
      </p:sp>
      <p:sp>
        <p:nvSpPr>
          <p:cNvPr id="4" name="Slide Number Placeholder 3"/>
          <p:cNvSpPr>
            <a:spLocks noGrp="1"/>
          </p:cNvSpPr>
          <p:nvPr>
            <p:ph type="sldNum" sz="quarter" idx="5"/>
          </p:nvPr>
        </p:nvSpPr>
        <p:spPr/>
        <p:txBody>
          <a:bodyPr/>
          <a:lstStyle/>
          <a:p>
            <a:fld id="{FCF9BD94-90CF-4EA6-B9EA-4E40848D8B4E}" type="slidenum">
              <a:rPr lang="en-US" smtClean="0"/>
              <a:t>11</a:t>
            </a:fld>
            <a:endParaRPr lang="en-US" dirty="0"/>
          </a:p>
        </p:txBody>
      </p:sp>
    </p:spTree>
    <p:extLst>
      <p:ext uri="{BB962C8B-B14F-4D97-AF65-F5344CB8AC3E}">
        <p14:creationId xmlns:p14="http://schemas.microsoft.com/office/powerpoint/2010/main" val="3252797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irAE, immune-related adverse event. </a:t>
            </a:r>
            <a:endParaRPr lang="en-US" dirty="0"/>
          </a:p>
          <a:p>
            <a:endParaRPr lang="en-US" dirty="0"/>
          </a:p>
        </p:txBody>
      </p:sp>
      <p:sp>
        <p:nvSpPr>
          <p:cNvPr id="4" name="Slide Number Placeholder 3"/>
          <p:cNvSpPr>
            <a:spLocks noGrp="1"/>
          </p:cNvSpPr>
          <p:nvPr>
            <p:ph type="sldNum" sz="quarter" idx="5"/>
          </p:nvPr>
        </p:nvSpPr>
        <p:spPr/>
        <p:txBody>
          <a:bodyPr/>
          <a:lstStyle/>
          <a:p>
            <a:fld id="{FCF9BD94-90CF-4EA6-B9EA-4E40848D8B4E}" type="slidenum">
              <a:rPr lang="en-US" smtClean="0"/>
              <a:t>12</a:t>
            </a:fld>
            <a:endParaRPr lang="en-US" dirty="0"/>
          </a:p>
        </p:txBody>
      </p:sp>
    </p:spTree>
    <p:extLst>
      <p:ext uri="{BB962C8B-B14F-4D97-AF65-F5344CB8AC3E}">
        <p14:creationId xmlns:p14="http://schemas.microsoft.com/office/powerpoint/2010/main" val="2028786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ICI, immune checkpoint inhibitor; irAE, immune-related adverse event; TKI, tyrosine kinase inhibitor.</a:t>
            </a:r>
          </a:p>
        </p:txBody>
      </p:sp>
      <p:sp>
        <p:nvSpPr>
          <p:cNvPr id="4" name="Slide Number Placeholder 3"/>
          <p:cNvSpPr>
            <a:spLocks noGrp="1"/>
          </p:cNvSpPr>
          <p:nvPr>
            <p:ph type="sldNum" sz="quarter" idx="5"/>
          </p:nvPr>
        </p:nvSpPr>
        <p:spPr/>
        <p:txBody>
          <a:bodyPr/>
          <a:lstStyle/>
          <a:p>
            <a:pPr defTabSz="931774">
              <a:defRPr/>
            </a:pPr>
            <a:fld id="{24356D54-AC12-48FC-B3CA-130B175E96EB}" type="slidenum">
              <a:rPr lang="en-US">
                <a:solidFill>
                  <a:prstClr val="black"/>
                </a:solidFill>
                <a:latin typeface="Calibri" panose="020F0502020204030204"/>
              </a:rPr>
              <a:pPr defTabSz="931774">
                <a:defRPr/>
              </a:pPr>
              <a:t>13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728235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6"/>
          <p:cNvSpPr>
            <a:spLocks noGrp="1" noRot="1" noChangeAspect="1" noTextEdit="1"/>
          </p:cNvSpPr>
          <p:nvPr>
            <p:ph type="sldImg"/>
          </p:nvPr>
        </p:nvSpPr>
        <p:spPr>
          <a:xfrm>
            <a:off x="431800" y="708025"/>
            <a:ext cx="6302375" cy="3544888"/>
          </a:xfrm>
          <a:ln/>
        </p:spPr>
      </p:sp>
      <p:sp>
        <p:nvSpPr>
          <p:cNvPr id="125955" name="Notes Placeholder 1"/>
          <p:cNvSpPr>
            <a:spLocks noGrp="1"/>
          </p:cNvSpPr>
          <p:nvPr>
            <p:ph type="body" idx="1"/>
          </p:nvPr>
        </p:nvSpPr>
        <p:spPr>
          <a:xfrm>
            <a:off x="797894" y="4502354"/>
            <a:ext cx="5806624" cy="432894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AE, adverse event; ALT, alanine aminotransferase; AST, aspartate aminotransferase; CNS, central nervous system.</a:t>
            </a:r>
            <a:endParaRPr lang="en-US" altLang="en-US" dirty="0">
              <a:latin typeface="Arial" panose="020B0604020202020204" pitchFamily="34" charset="0"/>
            </a:endParaRPr>
          </a:p>
        </p:txBody>
      </p:sp>
    </p:spTree>
    <p:extLst>
      <p:ext uri="{BB962C8B-B14F-4D97-AF65-F5344CB8AC3E}">
        <p14:creationId xmlns:p14="http://schemas.microsoft.com/office/powerpoint/2010/main" val="10329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GI, gastrointestinal; NSCLC, non-small-cell lung cancer.</a:t>
            </a:r>
          </a:p>
        </p:txBody>
      </p:sp>
      <p:sp>
        <p:nvSpPr>
          <p:cNvPr id="4" name="Slide Number Placeholder 3"/>
          <p:cNvSpPr>
            <a:spLocks noGrp="1"/>
          </p:cNvSpPr>
          <p:nvPr>
            <p:ph type="sldNum" sz="quarter" idx="5"/>
          </p:nvPr>
        </p:nvSpPr>
        <p:spPr/>
        <p:txBody>
          <a:bodyPr/>
          <a:lstStyle/>
          <a:p>
            <a:pPr defTabSz="931774" fontAlgn="base">
              <a:spcBef>
                <a:spcPct val="0"/>
              </a:spcBef>
              <a:spcAft>
                <a:spcPct val="0"/>
              </a:spcAft>
              <a:defRPr/>
            </a:pPr>
            <a:fld id="{B8013150-B113-4955-A392-2411B0D74D25}" type="slidenum">
              <a:rPr lang="en-US" altLang="en-US">
                <a:solidFill>
                  <a:srgbClr val="000000"/>
                </a:solidFill>
                <a:latin typeface="Times New Roman" panose="02020603050405020304" pitchFamily="18" charset="0"/>
                <a:cs typeface="Arial" panose="020B0604020202020204" pitchFamily="34" charset="0"/>
              </a:rPr>
              <a:pPr defTabSz="931774" fontAlgn="base">
                <a:spcBef>
                  <a:spcPct val="0"/>
                </a:spcBef>
                <a:spcAft>
                  <a:spcPct val="0"/>
                </a:spcAft>
                <a:defRPr/>
              </a:pPr>
              <a:t>15</a:t>
            </a:fld>
            <a:endParaRPr lang="en-US" altLang="en-US" dirty="0">
              <a:solidFill>
                <a:srgbClr val="000000"/>
              </a:solidFill>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31523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BSC, best supportive care; CT, chemotherapy; CVA, cerebrovascular accident; ILD,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interstitial lung disease; </a:t>
            </a:r>
            <a:r>
              <a:rPr lang="en-US" i="1" dirty="0"/>
              <a:t>inv, investigator;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Helvetica"/>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Helvetica"/>
            </a:endParaRPr>
          </a:p>
        </p:txBody>
      </p:sp>
    </p:spTree>
    <p:extLst>
      <p:ext uri="{BB962C8B-B14F-4D97-AF65-F5344CB8AC3E}">
        <p14:creationId xmlns:p14="http://schemas.microsoft.com/office/powerpoint/2010/main" val="2936876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BSC, best supportive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9520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d/c, discontinuation; NSCLC, non-small-cell lung cancer; TRAE, treatment-related adverse event.</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1458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40193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ACTH, adrenocorticotropic hormone; BSA, body surface area; FSH, follicle-stimulating hormone; F/u, follow-up; irAE, immune-related adverse event; LH, luteinizing hormone; T3,</a:t>
            </a:r>
            <a:r>
              <a:rPr lang="en-US" b="0" i="1" dirty="0">
                <a:solidFill>
                  <a:srgbClr val="4D5156"/>
                </a:solidFill>
                <a:effectLst/>
                <a:latin typeface="Roboto"/>
              </a:rPr>
              <a:t> triiodothyronine; </a:t>
            </a:r>
            <a:r>
              <a:rPr lang="en-US" i="1" dirty="0"/>
              <a:t>T4, thyroxine; TSH, thyroid-stimulating hormone.</a:t>
            </a:r>
          </a:p>
        </p:txBody>
      </p:sp>
      <p:sp>
        <p:nvSpPr>
          <p:cNvPr id="4" name="Slide Number Placeholder 3"/>
          <p:cNvSpPr>
            <a:spLocks noGrp="1"/>
          </p:cNvSpPr>
          <p:nvPr>
            <p:ph type="sldNum" sz="quarter" idx="5"/>
          </p:nvPr>
        </p:nvSpPr>
        <p:spPr/>
        <p:txBody>
          <a:bodyPr/>
          <a:lstStyle/>
          <a:p>
            <a:pPr defTabSz="931774" fontAlgn="base">
              <a:spcBef>
                <a:spcPct val="0"/>
              </a:spcBef>
              <a:spcAft>
                <a:spcPct val="0"/>
              </a:spcAft>
              <a:defRPr/>
            </a:pPr>
            <a:fld id="{2FB72F01-6714-4A31-8C22-8E0F1B091B56}" type="slidenum">
              <a:rPr lang="en-US" altLang="en-US">
                <a:solidFill>
                  <a:srgbClr val="000000"/>
                </a:solidFill>
                <a:latin typeface="Arial" panose="020B0604020202020204" pitchFamily="34" charset="0"/>
                <a:cs typeface="Arial" panose="020B0604020202020204" pitchFamily="34" charset="0"/>
              </a:rPr>
              <a:pPr defTabSz="931774" fontAlgn="base">
                <a:spcBef>
                  <a:spcPct val="0"/>
                </a:spcBef>
                <a:spcAft>
                  <a:spcPct val="0"/>
                </a:spcAft>
                <a:defRPr/>
              </a:pPr>
              <a:t>20</a:t>
            </a:fld>
            <a:endParaRPr lang="en-US" alt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7225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CRP, C-reactive protein; ESR, erythrocyte sedimentation rate; irAE, immune-related adverse event.</a:t>
            </a:r>
          </a:p>
        </p:txBody>
      </p:sp>
      <p:sp>
        <p:nvSpPr>
          <p:cNvPr id="4" name="Slide Number Placeholder 3"/>
          <p:cNvSpPr>
            <a:spLocks noGrp="1"/>
          </p:cNvSpPr>
          <p:nvPr>
            <p:ph type="sldNum" sz="quarter" idx="5"/>
          </p:nvPr>
        </p:nvSpPr>
        <p:spPr/>
        <p:txBody>
          <a:bodyPr/>
          <a:lstStyle/>
          <a:p>
            <a:pPr defTabSz="931774" fontAlgn="base">
              <a:spcBef>
                <a:spcPct val="0"/>
              </a:spcBef>
              <a:spcAft>
                <a:spcPct val="0"/>
              </a:spcAft>
              <a:defRPr/>
            </a:pPr>
            <a:fld id="{2FB72F01-6714-4A31-8C22-8E0F1B091B56}" type="slidenum">
              <a:rPr lang="en-US" altLang="en-US">
                <a:solidFill>
                  <a:srgbClr val="000000"/>
                </a:solidFill>
                <a:latin typeface="Arial" panose="020B0604020202020204" pitchFamily="34" charset="0"/>
                <a:cs typeface="Arial" panose="020B0604020202020204" pitchFamily="34" charset="0"/>
              </a:rPr>
              <a:pPr defTabSz="931774" fontAlgn="base">
                <a:spcBef>
                  <a:spcPct val="0"/>
                </a:spcBef>
                <a:spcAft>
                  <a:spcPct val="0"/>
                </a:spcAft>
                <a:defRPr/>
              </a:pPr>
              <a:t>21</a:t>
            </a:fld>
            <a:endParaRPr lang="en-US" alt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0630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2438" y="703263"/>
            <a:ext cx="6261100" cy="3522662"/>
          </a:xfrm>
        </p:spPr>
      </p:sp>
      <p:sp>
        <p:nvSpPr>
          <p:cNvPr id="3" name="Notes Placeholder 2"/>
          <p:cNvSpPr>
            <a:spLocks noGrp="1"/>
          </p:cNvSpPr>
          <p:nvPr>
            <p:ph type="body" idx="1"/>
          </p:nvPr>
        </p:nvSpPr>
        <p:spPr/>
        <p:txBody>
          <a:bodyPr/>
          <a:lstStyle/>
          <a:p>
            <a:r>
              <a:rPr lang="en-US" i="1" dirty="0"/>
              <a:t>AE, adverse event; ICI, immune checkpoint inhibitor; irAE, immune-related adverse event.</a:t>
            </a:r>
          </a:p>
        </p:txBody>
      </p:sp>
      <p:sp>
        <p:nvSpPr>
          <p:cNvPr id="4" name="Header Placeholder 3"/>
          <p:cNvSpPr>
            <a:spLocks noGrp="1"/>
          </p:cNvSpPr>
          <p:nvPr>
            <p:ph type="hdr" sz="quarter"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52E3D85-6BC3-4DF4-B1A6-99190BE5163F}" type="slidenum">
              <a:rPr lang="en-US" altLang="en-US" smtClean="0"/>
              <a:pPr>
                <a:defRPr/>
              </a:pPr>
              <a:t>22</a:t>
            </a:fld>
            <a:endParaRPr lang="en-US" altLang="en-US" dirty="0"/>
          </a:p>
        </p:txBody>
      </p:sp>
    </p:spTree>
    <p:extLst>
      <p:ext uri="{BB962C8B-B14F-4D97-AF65-F5344CB8AC3E}">
        <p14:creationId xmlns:p14="http://schemas.microsoft.com/office/powerpoint/2010/main" val="123291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NSAID, nonsteroidal anti-inflammatory drug; PJP, </a:t>
            </a:r>
            <a:r>
              <a:rPr lang="en-US" b="0" i="1" dirty="0">
                <a:solidFill>
                  <a:srgbClr val="202124"/>
                </a:solidFill>
                <a:effectLst/>
                <a:latin typeface="Roboto"/>
              </a:rPr>
              <a:t>Pneumocystis jirovecii.</a:t>
            </a:r>
            <a:endParaRPr lang="en-US" b="1" i="0" dirty="0"/>
          </a:p>
        </p:txBody>
      </p:sp>
      <p:sp>
        <p:nvSpPr>
          <p:cNvPr id="4" name="Slide Number Placeholder 3"/>
          <p:cNvSpPr>
            <a:spLocks noGrp="1"/>
          </p:cNvSpPr>
          <p:nvPr>
            <p:ph type="sldNum" sz="quarter" idx="5"/>
          </p:nvPr>
        </p:nvSpPr>
        <p:spPr/>
        <p:txBody>
          <a:bodyPr/>
          <a:lstStyle/>
          <a:p>
            <a:pPr>
              <a:defRPr/>
            </a:pPr>
            <a:fld id="{D2DBEAEE-74D0-460A-A66A-90E266C4FE60}" type="slidenum">
              <a:rPr lang="en-US" altLang="en-US" smtClean="0"/>
              <a:pPr>
                <a:defRPr/>
              </a:pPr>
              <a:t>23</a:t>
            </a:fld>
            <a:endParaRPr lang="en-US" altLang="en-US" dirty="0"/>
          </a:p>
        </p:txBody>
      </p:sp>
    </p:spTree>
    <p:extLst>
      <p:ext uri="{BB962C8B-B14F-4D97-AF65-F5344CB8AC3E}">
        <p14:creationId xmlns:p14="http://schemas.microsoft.com/office/powerpoint/2010/main" val="23665506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a:t>irAE, immune-related adverse events; IVIg, intravenous immunoglobulin; SJS, </a:t>
            </a:r>
            <a:r>
              <a:rPr lang="en-US" b="0" i="1" dirty="0">
                <a:solidFill>
                  <a:srgbClr val="4D5156"/>
                </a:solidFill>
                <a:effectLst/>
                <a:latin typeface="Roboto" panose="02000000000000000000" pitchFamily="2" charset="0"/>
              </a:rPr>
              <a:t>Stevens-Johnson syndrome; TEN, toxic epidermal necrolysis.</a:t>
            </a:r>
            <a:endParaRPr lang="en-US" i="1" dirty="0"/>
          </a:p>
        </p:txBody>
      </p:sp>
      <p:sp>
        <p:nvSpPr>
          <p:cNvPr id="4" name="Slide Number Placeholder 3"/>
          <p:cNvSpPr>
            <a:spLocks noGrp="1"/>
          </p:cNvSpPr>
          <p:nvPr>
            <p:ph type="sldNum" sz="quarter" idx="5"/>
          </p:nvPr>
        </p:nvSpPr>
        <p:spPr/>
        <p:txBody>
          <a:bodyPr/>
          <a:lstStyle/>
          <a:p>
            <a:fld id="{FCF9BD94-90CF-4EA6-B9EA-4E40848D8B4E}" type="slidenum">
              <a:rPr lang="en-US" smtClean="0"/>
              <a:t>24</a:t>
            </a:fld>
            <a:endParaRPr lang="en-US" dirty="0"/>
          </a:p>
        </p:txBody>
      </p:sp>
    </p:spTree>
    <p:extLst>
      <p:ext uri="{BB962C8B-B14F-4D97-AF65-F5344CB8AC3E}">
        <p14:creationId xmlns:p14="http://schemas.microsoft.com/office/powerpoint/2010/main" val="2631830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a:t>
            </a:r>
          </a:p>
        </p:txBody>
      </p:sp>
      <p:sp>
        <p:nvSpPr>
          <p:cNvPr id="4" name="Slide Number Placeholder 3"/>
          <p:cNvSpPr>
            <a:spLocks noGrp="1"/>
          </p:cNvSpPr>
          <p:nvPr>
            <p:ph type="sldNum" sz="quarter" idx="5"/>
          </p:nvPr>
        </p:nvSpPr>
        <p:spPr/>
        <p:txBody>
          <a:bodyPr/>
          <a:lstStyle/>
          <a:p>
            <a:fld id="{FCF9BD94-90CF-4EA6-B9EA-4E40848D8B4E}" type="slidenum">
              <a:rPr lang="en-US" smtClean="0"/>
              <a:t>25</a:t>
            </a:fld>
            <a:endParaRPr lang="en-US" dirty="0"/>
          </a:p>
        </p:txBody>
      </p:sp>
    </p:spTree>
    <p:extLst>
      <p:ext uri="{BB962C8B-B14F-4D97-AF65-F5344CB8AC3E}">
        <p14:creationId xmlns:p14="http://schemas.microsoft.com/office/powerpoint/2010/main" val="2943646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96672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16440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17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1624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4095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86746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8414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0211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84598424"/>
      </p:ext>
    </p:extLst>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hyperlink" Target="https://www.clinicaloptions.com/immuneAETool" TargetMode="External"/><Relationship Id="rId4" Type="http://schemas.openxmlformats.org/officeDocument/2006/relationships/hyperlink" Target="https://www.clinicaloptions.com/Lung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r>
              <a:rPr lang="en-US" dirty="0"/>
              <a:t>Immune Checkpoint Inhibitor–Based Therapy for Early-Stage Lung Cancer: A Pharmacist’s Perspective</a:t>
            </a:r>
            <a:endParaRPr lang="en-US" altLang="en-US" sz="4000" dirty="0"/>
          </a:p>
        </p:txBody>
      </p:sp>
      <p:sp>
        <p:nvSpPr>
          <p:cNvPr id="3" name="Subtitle 2">
            <a:extLst>
              <a:ext uri="{FF2B5EF4-FFF2-40B4-BE49-F238E27FC236}">
                <a16:creationId xmlns:a16="http://schemas.microsoft.com/office/drawing/2014/main" id="{1F33720F-57BE-472C-9DE9-3927B50C0EB6}"/>
              </a:ext>
            </a:extLst>
          </p:cNvPr>
          <p:cNvSpPr>
            <a:spLocks noGrp="1"/>
          </p:cNvSpPr>
          <p:nvPr>
            <p:ph type="subTitle" idx="1"/>
          </p:nvPr>
        </p:nvSpPr>
        <p:spPr/>
        <p:txBody>
          <a:bodyPr/>
          <a:lstStyle/>
          <a:p>
            <a:pPr>
              <a:spcBef>
                <a:spcPct val="0"/>
              </a:spcBef>
              <a:spcAft>
                <a:spcPct val="0"/>
              </a:spcAft>
            </a:pPr>
            <a:r>
              <a:rPr lang="en-US" altLang="en-US" dirty="0"/>
              <a:t>Stefanie Houseknecht, PharmD, BCOP</a:t>
            </a:r>
          </a:p>
          <a:p>
            <a:pPr>
              <a:spcBef>
                <a:spcPct val="0"/>
              </a:spcBef>
              <a:spcAft>
                <a:spcPct val="0"/>
              </a:spcAft>
            </a:pPr>
            <a:r>
              <a:rPr lang="en-US" altLang="en-US" sz="1600" b="0" i="1" dirty="0"/>
              <a:t>Clinical Pharmacy Specialist</a:t>
            </a:r>
          </a:p>
          <a:p>
            <a:pPr>
              <a:spcBef>
                <a:spcPct val="0"/>
              </a:spcBef>
              <a:spcAft>
                <a:spcPct val="0"/>
              </a:spcAft>
            </a:pPr>
            <a:r>
              <a:rPr lang="en-US" altLang="en-US" sz="1600" b="0" dirty="0"/>
              <a:t>Upper Aerodigestive Diseases</a:t>
            </a:r>
          </a:p>
          <a:p>
            <a:pPr>
              <a:spcBef>
                <a:spcPct val="0"/>
              </a:spcBef>
              <a:spcAft>
                <a:spcPct val="0"/>
              </a:spcAft>
            </a:pPr>
            <a:r>
              <a:rPr lang="en-US" altLang="en-US" sz="1600" b="0" dirty="0"/>
              <a:t>The Johns Hopkins Hospital and Bayview Medical Center</a:t>
            </a:r>
          </a:p>
          <a:p>
            <a:pPr>
              <a:spcBef>
                <a:spcPct val="0"/>
              </a:spcBef>
              <a:spcAft>
                <a:spcPct val="0"/>
              </a:spcAft>
            </a:pPr>
            <a:r>
              <a:rPr lang="en-US" altLang="en-US" sz="1600" b="0" dirty="0"/>
              <a:t>Baltimore, Maryland</a:t>
            </a:r>
          </a:p>
        </p:txBody>
      </p:sp>
      <p:sp>
        <p:nvSpPr>
          <p:cNvPr id="7" name="Text Box 21">
            <a:extLst>
              <a:ext uri="{FF2B5EF4-FFF2-40B4-BE49-F238E27FC236}">
                <a16:creationId xmlns:a16="http://schemas.microsoft.com/office/drawing/2014/main" id="{A81960F0-2F62-3C4C-B4C5-0FA148F6E7DD}"/>
              </a:ext>
            </a:extLst>
          </p:cNvPr>
          <p:cNvSpPr txBox="1">
            <a:spLocks noChangeArrowheads="1"/>
          </p:cNvSpPr>
          <p:nvPr/>
        </p:nvSpPr>
        <p:spPr bwMode="auto">
          <a:xfrm>
            <a:off x="450999" y="6404112"/>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Genentech, a member of the Roche Group.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rgbClr val="E1471D"/>
                  </a:solidFill>
                  <a:latin typeface="Calibri" panose="020F0502020204030204" pitchFamily="34" charset="0"/>
                  <a:hlinkClick r:id="rId4"/>
                </a:rPr>
                <a:t>clinicaloptions.com</a:t>
              </a:r>
              <a:endParaRPr lang="en-US" altLang="en-US" sz="2000" b="0" dirty="0">
                <a:solidFill>
                  <a:srgbClr val="E1471D"/>
                </a:solidFill>
                <a:latin typeface="Calibri" panose="020F050202020403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b="1" dirty="0">
                <a:solidFill>
                  <a:srgbClr val="E1471D"/>
                </a:solidFill>
              </a:rPr>
              <a:t>Stefanie Houseknecht, PharmD, BCOP, </a:t>
            </a:r>
            <a:r>
              <a:rPr lang="en-US" dirty="0"/>
              <a:t>has no relevant conflicts of interest to report.</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84CC-0A46-48B0-B1DF-41A0B7EBFD36}"/>
              </a:ext>
            </a:extLst>
          </p:cNvPr>
          <p:cNvSpPr>
            <a:spLocks noGrp="1"/>
          </p:cNvSpPr>
          <p:nvPr>
            <p:ph type="title"/>
          </p:nvPr>
        </p:nvSpPr>
        <p:spPr>
          <a:xfrm>
            <a:off x="609759" y="238127"/>
            <a:ext cx="10872444" cy="1103313"/>
          </a:xfrm>
        </p:spPr>
        <p:txBody>
          <a:bodyPr/>
          <a:lstStyle/>
          <a:p>
            <a:r>
              <a:rPr lang="en-US" dirty="0"/>
              <a:t>Outline	</a:t>
            </a:r>
          </a:p>
        </p:txBody>
      </p:sp>
      <p:sp>
        <p:nvSpPr>
          <p:cNvPr id="3" name="Content Placeholder 2">
            <a:extLst>
              <a:ext uri="{FF2B5EF4-FFF2-40B4-BE49-F238E27FC236}">
                <a16:creationId xmlns:a16="http://schemas.microsoft.com/office/drawing/2014/main" id="{A6EB8254-210D-4FB8-8338-2E3B56E27B7F}"/>
              </a:ext>
            </a:extLst>
          </p:cNvPr>
          <p:cNvSpPr>
            <a:spLocks noGrp="1"/>
          </p:cNvSpPr>
          <p:nvPr>
            <p:ph idx="1"/>
          </p:nvPr>
        </p:nvSpPr>
        <p:spPr>
          <a:xfrm>
            <a:off x="604675" y="1513047"/>
            <a:ext cx="10877529" cy="4650686"/>
          </a:xfrm>
        </p:spPr>
        <p:txBody>
          <a:bodyPr/>
          <a:lstStyle/>
          <a:p>
            <a:r>
              <a:rPr lang="en-US" dirty="0"/>
              <a:t>Diagnostic parameters that qualify patients for ICI-based therapy</a:t>
            </a:r>
          </a:p>
          <a:p>
            <a:pPr lvl="1"/>
            <a:r>
              <a:rPr lang="en-US" dirty="0"/>
              <a:t>Inclusion/exclusion criteria for immunotherapy trials in both advanced and early-stage settings</a:t>
            </a:r>
          </a:p>
          <a:p>
            <a:pPr lvl="1"/>
            <a:r>
              <a:rPr lang="en-US" dirty="0"/>
              <a:t>Lessons learned from real-world data on the use of ICI-based therapy in the metastatic setting</a:t>
            </a:r>
          </a:p>
          <a:p>
            <a:r>
              <a:rPr lang="en-US" dirty="0"/>
              <a:t>Identification and management of irAEs</a:t>
            </a:r>
          </a:p>
          <a:p>
            <a:pPr lvl="1"/>
            <a:r>
              <a:rPr lang="en-US" dirty="0"/>
              <a:t>Counseling points for patients</a:t>
            </a:r>
          </a:p>
          <a:p>
            <a:pPr lvl="1"/>
            <a:r>
              <a:rPr lang="en-US" dirty="0"/>
              <a:t>Monitoring</a:t>
            </a:r>
          </a:p>
          <a:p>
            <a:pPr lvl="1"/>
            <a:r>
              <a:rPr lang="en-US" dirty="0"/>
              <a:t>Management of irAEs</a:t>
            </a:r>
          </a:p>
        </p:txBody>
      </p:sp>
      <p:grpSp>
        <p:nvGrpSpPr>
          <p:cNvPr id="6" name="Group 7">
            <a:extLst>
              <a:ext uri="{FF2B5EF4-FFF2-40B4-BE49-F238E27FC236}">
                <a16:creationId xmlns:a16="http://schemas.microsoft.com/office/drawing/2014/main" id="{AB719CC9-125C-41B3-A522-3C0B207C5B10}"/>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939744A3-6531-43E8-B3D4-F68AFF6602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A8C22215-2FEB-4CD0-9F15-D5CEBE5FEC3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85014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FC74D45-B055-4935-BC10-89AB16CE5377}"/>
              </a:ext>
            </a:extLst>
          </p:cNvPr>
          <p:cNvSpPr>
            <a:spLocks noGrp="1"/>
          </p:cNvSpPr>
          <p:nvPr>
            <p:ph type="title"/>
          </p:nvPr>
        </p:nvSpPr>
        <p:spPr/>
        <p:txBody>
          <a:bodyPr/>
          <a:lstStyle/>
          <a:p>
            <a:r>
              <a:rPr lang="en-US" dirty="0"/>
              <a:t>Patient Selection for ICI-Based Therapy</a:t>
            </a:r>
          </a:p>
        </p:txBody>
      </p:sp>
    </p:spTree>
    <p:extLst>
      <p:ext uri="{BB962C8B-B14F-4D97-AF65-F5344CB8AC3E}">
        <p14:creationId xmlns:p14="http://schemas.microsoft.com/office/powerpoint/2010/main" val="1586464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38F76-F418-4B57-A618-14B3D4234C9A}"/>
              </a:ext>
            </a:extLst>
          </p:cNvPr>
          <p:cNvSpPr>
            <a:spLocks noGrp="1"/>
          </p:cNvSpPr>
          <p:nvPr>
            <p:ph type="title"/>
          </p:nvPr>
        </p:nvSpPr>
        <p:spPr/>
        <p:txBody>
          <a:bodyPr/>
          <a:lstStyle/>
          <a:p>
            <a:r>
              <a:rPr lang="en-US" dirty="0"/>
              <a:t>Advanced/Metastatic NSCLC: To Treat, or NOT to Treat?</a:t>
            </a:r>
            <a:br>
              <a:rPr lang="en-US" dirty="0"/>
            </a:br>
            <a:endParaRPr lang="en-US" dirty="0"/>
          </a:p>
        </p:txBody>
      </p:sp>
      <p:graphicFrame>
        <p:nvGraphicFramePr>
          <p:cNvPr id="15" name="Group 3">
            <a:extLst>
              <a:ext uri="{FF2B5EF4-FFF2-40B4-BE49-F238E27FC236}">
                <a16:creationId xmlns:a16="http://schemas.microsoft.com/office/drawing/2014/main" id="{B3EE617B-476E-4E60-8554-7D1A29A1B20D}"/>
              </a:ext>
            </a:extLst>
          </p:cNvPr>
          <p:cNvGraphicFramePr>
            <a:graphicFrameLocks/>
          </p:cNvGraphicFramePr>
          <p:nvPr>
            <p:extLst>
              <p:ext uri="{D42A27DB-BD31-4B8C-83A1-F6EECF244321}">
                <p14:modId xmlns:p14="http://schemas.microsoft.com/office/powerpoint/2010/main" val="2174960103"/>
              </p:ext>
            </p:extLst>
          </p:nvPr>
        </p:nvGraphicFramePr>
        <p:xfrm>
          <a:off x="709797" y="1027650"/>
          <a:ext cx="10796402" cy="5029376"/>
        </p:xfrm>
        <a:graphic>
          <a:graphicData uri="http://schemas.openxmlformats.org/drawingml/2006/table">
            <a:tbl>
              <a:tblPr>
                <a:effectLst/>
                <a:tableStyleId>{3C2FFA5D-87B4-456A-9821-1D502468CF0F}</a:tableStyleId>
              </a:tblPr>
              <a:tblGrid>
                <a:gridCol w="1210528">
                  <a:extLst>
                    <a:ext uri="{9D8B030D-6E8A-4147-A177-3AD203B41FA5}">
                      <a16:colId xmlns:a16="http://schemas.microsoft.com/office/drawing/2014/main" val="20000"/>
                    </a:ext>
                  </a:extLst>
                </a:gridCol>
                <a:gridCol w="2031964">
                  <a:extLst>
                    <a:ext uri="{9D8B030D-6E8A-4147-A177-3AD203B41FA5}">
                      <a16:colId xmlns:a16="http://schemas.microsoft.com/office/drawing/2014/main" val="20001"/>
                    </a:ext>
                  </a:extLst>
                </a:gridCol>
                <a:gridCol w="2699468">
                  <a:extLst>
                    <a:ext uri="{9D8B030D-6E8A-4147-A177-3AD203B41FA5}">
                      <a16:colId xmlns:a16="http://schemas.microsoft.com/office/drawing/2014/main" val="1634606044"/>
                    </a:ext>
                  </a:extLst>
                </a:gridCol>
                <a:gridCol w="3533850">
                  <a:extLst>
                    <a:ext uri="{9D8B030D-6E8A-4147-A177-3AD203B41FA5}">
                      <a16:colId xmlns:a16="http://schemas.microsoft.com/office/drawing/2014/main" val="4110246945"/>
                    </a:ext>
                  </a:extLst>
                </a:gridCol>
                <a:gridCol w="1320592">
                  <a:extLst>
                    <a:ext uri="{9D8B030D-6E8A-4147-A177-3AD203B41FA5}">
                      <a16:colId xmlns:a16="http://schemas.microsoft.com/office/drawing/2014/main" val="284125200"/>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u="none" strike="noStrike" cap="none" normalizeH="0" baseline="0" dirty="0">
                          <a:ln>
                            <a:noFill/>
                          </a:ln>
                          <a:solidFill>
                            <a:schemeClr val="tx1"/>
                          </a:solidFill>
                          <a:effectLst/>
                          <a:latin typeface="Calibri" panose="020F0502020204030204" pitchFamily="34" charset="0"/>
                          <a:cs typeface="Calibri" panose="020F0502020204030204" pitchFamily="34" charset="0"/>
                        </a:rPr>
                        <a:t>Trial</a:t>
                      </a:r>
                      <a:endParaRPr kumimoji="0" lang="en-GB"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u="none" strike="noStrike" cap="none" normalizeH="0" baseline="0" dirty="0">
                          <a:ln>
                            <a:noFill/>
                          </a:ln>
                          <a:solidFill>
                            <a:schemeClr val="tx1"/>
                          </a:solidFill>
                          <a:effectLst/>
                          <a:latin typeface="Calibri" panose="020F0502020204030204" pitchFamily="34" charset="0"/>
                          <a:cs typeface="Calibri" panose="020F0502020204030204" pitchFamily="34" charset="0"/>
                        </a:rPr>
                        <a:t>Comparison</a:t>
                      </a:r>
                      <a:endPar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Exclusion if History of </a:t>
                      </a:r>
                      <a:b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Autoimmune Disease?</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Exclusion if on Chronic Steroids?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Exclusion if </a:t>
                      </a:r>
                      <a:r>
                        <a:rPr kumimoji="0" lang="en-US" sz="12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EGFR</a:t>
                      </a: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a:t>
                      </a:r>
                      <a:r>
                        <a:rPr kumimoji="0" lang="en-US" sz="12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or </a:t>
                      </a:r>
                      <a:r>
                        <a:rPr kumimoji="0" lang="en-US" sz="12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ALK</a:t>
                      </a:r>
                      <a:r>
                        <a:rPr kumimoji="0" 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KEYNOTE-024</a:t>
                      </a:r>
                      <a:r>
                        <a:rPr kumimoji="0" lang="en-US" sz="12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1</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Pembro vs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plt-doublet CT</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active and required systemic therapy in past 2 yr</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systemic steroids required within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 days of first dose</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1588559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KEYNOTE-042</a:t>
                      </a:r>
                      <a:r>
                        <a:rPr kumimoji="0" lang="en-US" sz="12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2</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t>Pembro vs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t>plt-doublet CT</a:t>
                      </a:r>
                      <a:endParaRPr kumimoji="0" lang="en-US" sz="1200" b="0"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active and required systemic therapy in past 2 yr</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systemic steroids required within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 days of first dose</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8583520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IMpower110</a:t>
                      </a:r>
                      <a:r>
                        <a:rPr kumimoji="0" lang="en-US" sz="12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3</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kern="1200" cap="none" normalizeH="0" baseline="0" dirty="0">
                          <a:ln>
                            <a:noFill/>
                          </a:ln>
                          <a:solidFill>
                            <a:schemeClr val="bg1"/>
                          </a:solidFill>
                          <a:effectLst/>
                          <a:latin typeface="Calibri" panose="020F0502020204030204" pitchFamily="34" charset="0"/>
                          <a:cs typeface="Calibri" panose="020F0502020204030204" pitchFamily="34" charset="0"/>
                        </a:rPr>
                        <a:t>Atezo vs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plt-doublet CT</a:t>
                      </a:r>
                      <a:endParaRPr kumimoji="0" lang="en-US" sz="1200" b="0"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systemic immunosuppressive medications needed within 2 wk before randomization</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6936946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EMPOWER-Lung 1</a:t>
                      </a:r>
                      <a:r>
                        <a:rPr kumimoji="0" lang="en-US" sz="12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4</a:t>
                      </a:r>
                      <a:endParaRPr kumimoji="0" lang="en-US" sz="12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Cemiplimab vs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plt-doublet CT</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active and required systemic therapy in past 2 yr</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systemic corticosteroids required within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 days of randomization</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2137076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KEYNOTE-189</a:t>
                      </a:r>
                      <a:r>
                        <a:rPr kumimoji="0" lang="en-US" sz="12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5</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Pembro or placebo + carbo/pemetrexed</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active and required systemic therapy in past 2 yr</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KEYNOTE-407</a:t>
                      </a:r>
                      <a:r>
                        <a:rPr kumimoji="0" lang="en-US" sz="12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6</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Pembro or placebo + carbo/(nab-)pac</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active and required systemic therapy in past 2 yr</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No</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18452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IMpower130</a:t>
                      </a:r>
                      <a:r>
                        <a:rPr kumimoji="0" lang="en-US" sz="12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7</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Atezo + carbo/nab-pac vs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CT alone</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systemic immunosuppressive medications needed within 2 wk before randomization</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No</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508558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IMpower150</a:t>
                      </a:r>
                      <a:r>
                        <a:rPr kumimoji="0" lang="en-US" sz="12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8</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Atezo + carbo/pac + bev vs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CT + bev</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systemic immunosuppressive medications needed within 2 wk before randomization</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No</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993952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CheckMate 227</a:t>
                      </a:r>
                      <a:r>
                        <a:rPr kumimoji="0" lang="en-US" sz="12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9</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Nivo/ipi vs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plt-doublet CT</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systemic corticosteroids required within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 days of first dose</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387147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CheckMate 9LA</a:t>
                      </a:r>
                      <a:r>
                        <a:rPr kumimoji="0" lang="en-US" sz="12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10,11</a:t>
                      </a:r>
                      <a:endParaRPr kumimoji="0" lang="en-US" sz="12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Nivo/ipi + plt-doublet CT vs plt-doublet CT</a:t>
                      </a:r>
                      <a:endPar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systemic corticosteroids required within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 days of first dose</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04928261"/>
                  </a:ext>
                </a:extLst>
              </a:tr>
            </a:tbl>
          </a:graphicData>
        </a:graphic>
      </p:graphicFrame>
      <p:sp>
        <p:nvSpPr>
          <p:cNvPr id="4" name="Text Box 15">
            <a:extLst>
              <a:ext uri="{FF2B5EF4-FFF2-40B4-BE49-F238E27FC236}">
                <a16:creationId xmlns:a16="http://schemas.microsoft.com/office/drawing/2014/main" id="{9F6920DE-F148-4D06-9E66-73F89F9A88E8}"/>
              </a:ext>
            </a:extLst>
          </p:cNvPr>
          <p:cNvSpPr txBox="1">
            <a:spLocks noChangeArrowheads="1"/>
          </p:cNvSpPr>
          <p:nvPr/>
        </p:nvSpPr>
        <p:spPr bwMode="auto">
          <a:xfrm>
            <a:off x="454791" y="6076260"/>
            <a:ext cx="7458034" cy="600164"/>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100" b="0" spc="-10" dirty="0">
                <a:solidFill>
                  <a:schemeClr val="bg2"/>
                </a:solidFill>
                <a:latin typeface="Calibri" panose="020F0502020204030204" pitchFamily="34" charset="0"/>
              </a:rPr>
              <a:t>1. Reck. NEJM. 2016;375:1823. 2. Mok. Lancet. 2019;393:1819. 3. Herbst. NEJM. 2020;383:1328. 4. Sezer. Lancet. 2021;397:592. 5. </a:t>
            </a:r>
            <a:r>
              <a:rPr lang="en-US" altLang="en-US" sz="1100" b="0" spc="-10" dirty="0">
                <a:solidFill>
                  <a:schemeClr val="bg2"/>
                </a:solidFill>
                <a:latin typeface="Calibri" panose="020F0502020204030204" pitchFamily="34" charset="0"/>
                <a:cs typeface="+mn-cs"/>
              </a:rPr>
              <a:t>Gandhi. NEJM. 2018;378:2078. </a:t>
            </a:r>
            <a:r>
              <a:rPr lang="en-US" altLang="en-US" sz="1100" b="0" spc="-10" dirty="0">
                <a:solidFill>
                  <a:schemeClr val="bg2"/>
                </a:solidFill>
                <a:latin typeface="Calibri" panose="020F0502020204030204" pitchFamily="34" charset="0"/>
              </a:rPr>
              <a:t>6. Paz-Ares. NEJM. 2018;379:2040. 7</a:t>
            </a:r>
            <a:r>
              <a:rPr lang="en-US" altLang="en-US" sz="1100" b="0" spc="-10" dirty="0">
                <a:solidFill>
                  <a:schemeClr val="bg2"/>
                </a:solidFill>
                <a:latin typeface="Calibri" panose="020F0502020204030204" pitchFamily="34" charset="0"/>
                <a:cs typeface="+mn-cs"/>
              </a:rPr>
              <a:t>. West. Lancet Oncol. 2019;20:924. 8. Socinski. NEJM. 2018;378:2288. 9. Hellmann. NEJM. 2019;381:2020. 10. Paz-Ares. Lancet Oncol. 2021;22:198. 11. NCT03215706. </a:t>
            </a:r>
          </a:p>
        </p:txBody>
      </p:sp>
      <p:grpSp>
        <p:nvGrpSpPr>
          <p:cNvPr id="5" name="Group 7">
            <a:extLst>
              <a:ext uri="{FF2B5EF4-FFF2-40B4-BE49-F238E27FC236}">
                <a16:creationId xmlns:a16="http://schemas.microsoft.com/office/drawing/2014/main" id="{87C81DAC-12CE-46F9-BA3F-0D8A0A78CE5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26021A3F-D20A-440A-91F9-20DC0270265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1B998F12-D69A-46C3-95A0-C9746C656B0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24895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31817-F33F-462D-B4B0-E4CEFB643111}"/>
              </a:ext>
            </a:extLst>
          </p:cNvPr>
          <p:cNvSpPr>
            <a:spLocks noGrp="1"/>
          </p:cNvSpPr>
          <p:nvPr>
            <p:ph type="title"/>
          </p:nvPr>
        </p:nvSpPr>
        <p:spPr/>
        <p:txBody>
          <a:bodyPr/>
          <a:lstStyle/>
          <a:p>
            <a:r>
              <a:rPr lang="en-US" dirty="0"/>
              <a:t>Early-Stage NSCLC: To Treat, or NOT to Treat?</a:t>
            </a:r>
          </a:p>
        </p:txBody>
      </p:sp>
      <p:graphicFrame>
        <p:nvGraphicFramePr>
          <p:cNvPr id="5" name="Group 3">
            <a:extLst>
              <a:ext uri="{FF2B5EF4-FFF2-40B4-BE49-F238E27FC236}">
                <a16:creationId xmlns:a16="http://schemas.microsoft.com/office/drawing/2014/main" id="{E93BABBA-8D27-42D8-B81F-385E7AA44D39}"/>
              </a:ext>
            </a:extLst>
          </p:cNvPr>
          <p:cNvGraphicFramePr>
            <a:graphicFrameLocks/>
          </p:cNvGraphicFramePr>
          <p:nvPr>
            <p:extLst>
              <p:ext uri="{D42A27DB-BD31-4B8C-83A1-F6EECF244321}">
                <p14:modId xmlns:p14="http://schemas.microsoft.com/office/powerpoint/2010/main" val="572635734"/>
              </p:ext>
            </p:extLst>
          </p:nvPr>
        </p:nvGraphicFramePr>
        <p:xfrm>
          <a:off x="727077" y="1604963"/>
          <a:ext cx="10779123" cy="2468928"/>
        </p:xfrm>
        <a:graphic>
          <a:graphicData uri="http://schemas.openxmlformats.org/drawingml/2006/table">
            <a:tbl>
              <a:tblPr>
                <a:effectLst/>
                <a:tableStyleId>{3C2FFA5D-87B4-456A-9821-1D502468CF0F}</a:tableStyleId>
              </a:tblPr>
              <a:tblGrid>
                <a:gridCol w="1714873">
                  <a:extLst>
                    <a:ext uri="{9D8B030D-6E8A-4147-A177-3AD203B41FA5}">
                      <a16:colId xmlns:a16="http://schemas.microsoft.com/office/drawing/2014/main" val="20000"/>
                    </a:ext>
                  </a:extLst>
                </a:gridCol>
                <a:gridCol w="2198113">
                  <a:extLst>
                    <a:ext uri="{9D8B030D-6E8A-4147-A177-3AD203B41FA5}">
                      <a16:colId xmlns:a16="http://schemas.microsoft.com/office/drawing/2014/main" val="20001"/>
                    </a:ext>
                  </a:extLst>
                </a:gridCol>
                <a:gridCol w="2166156">
                  <a:extLst>
                    <a:ext uri="{9D8B030D-6E8A-4147-A177-3AD203B41FA5}">
                      <a16:colId xmlns:a16="http://schemas.microsoft.com/office/drawing/2014/main" val="1634606044"/>
                    </a:ext>
                  </a:extLst>
                </a:gridCol>
                <a:gridCol w="2888207">
                  <a:extLst>
                    <a:ext uri="{9D8B030D-6E8A-4147-A177-3AD203B41FA5}">
                      <a16:colId xmlns:a16="http://schemas.microsoft.com/office/drawing/2014/main" val="4110246945"/>
                    </a:ext>
                  </a:extLst>
                </a:gridCol>
                <a:gridCol w="1811774">
                  <a:extLst>
                    <a:ext uri="{9D8B030D-6E8A-4147-A177-3AD203B41FA5}">
                      <a16:colId xmlns:a16="http://schemas.microsoft.com/office/drawing/2014/main" val="284125200"/>
                    </a:ext>
                  </a:extLst>
                </a:gridCol>
              </a:tblGrid>
              <a:tr h="3656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u="none" strike="noStrike" cap="none" normalizeH="0" baseline="0" dirty="0">
                          <a:ln>
                            <a:noFill/>
                          </a:ln>
                          <a:solidFill>
                            <a:schemeClr val="tx1"/>
                          </a:solidFill>
                          <a:effectLst/>
                          <a:latin typeface="Calibri" panose="020F0502020204030204" pitchFamily="34" charset="0"/>
                          <a:cs typeface="Calibri" panose="020F0502020204030204" pitchFamily="34" charset="0"/>
                        </a:rPr>
                        <a:t>Trial</a:t>
                      </a:r>
                      <a:endPar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latin typeface="Calibri" panose="020F0502020204030204" pitchFamily="34" charset="0"/>
                          <a:cs typeface="Calibri" panose="020F0502020204030204" pitchFamily="34" charset="0"/>
                        </a:rPr>
                        <a:t>Comparison in Resectable NSCLC</a:t>
                      </a:r>
                      <a:endPar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Exclusion if History of Autoimmune Disease?</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Exclusion if on </a:t>
                      </a:r>
                      <a:b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Chronic Steroids?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Exclusion if </a:t>
                      </a:r>
                      <a:b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6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EGFR</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a:t>
                      </a:r>
                      <a:r>
                        <a:rPr kumimoji="0" lang="en-US" sz="16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or </a:t>
                      </a:r>
                      <a:r>
                        <a:rPr kumimoji="0" lang="en-US" sz="16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ALK</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1"/>
                  </a:ext>
                </a:extLst>
              </a:tr>
              <a:tr h="673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IMpower010</a:t>
                      </a:r>
                      <a:r>
                        <a:rPr kumimoji="0" lang="en-US" sz="16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1-3</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Adj atezo vs BSC*</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systemic immunosuppressive medications needed within </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 days before randomization</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No</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5195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CheckMate 816</a:t>
                      </a:r>
                      <a:r>
                        <a:rPr kumimoji="0" lang="en-US" sz="1600" b="0" u="none" strike="noStrike" cap="none" normalizeH="0" baseline="30000" dirty="0">
                          <a:ln>
                            <a:noFill/>
                          </a:ln>
                          <a:solidFill>
                            <a:schemeClr val="bg1"/>
                          </a:solidFill>
                          <a:effectLst/>
                          <a:latin typeface="Calibri" panose="020F0502020204030204" pitchFamily="34" charset="0"/>
                          <a:cs typeface="Calibri" panose="020F0502020204030204" pitchFamily="34" charset="0"/>
                        </a:rPr>
                        <a:t>4,5</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Neoadj nivo + ipi vs nivo + plt-doublet CT vs plt-doublet CT</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active, known, or suspected</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 if patients required &gt;10 mg prednisone or equivalent</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Yes</a:t>
                      </a: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95085583"/>
                  </a:ext>
                </a:extLst>
              </a:tr>
            </a:tbl>
          </a:graphicData>
        </a:graphic>
      </p:graphicFrame>
      <p:sp>
        <p:nvSpPr>
          <p:cNvPr id="6" name="Text Box 15">
            <a:extLst>
              <a:ext uri="{FF2B5EF4-FFF2-40B4-BE49-F238E27FC236}">
                <a16:creationId xmlns:a16="http://schemas.microsoft.com/office/drawing/2014/main" id="{3F974D80-9EE7-4FA1-8BA2-F7489854BCD0}"/>
              </a:ext>
            </a:extLst>
          </p:cNvPr>
          <p:cNvSpPr txBox="1">
            <a:spLocks noChangeArrowheads="1"/>
          </p:cNvSpPr>
          <p:nvPr/>
        </p:nvSpPr>
        <p:spPr bwMode="auto">
          <a:xfrm>
            <a:off x="412751" y="6388915"/>
            <a:ext cx="931111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a:t>
            </a:r>
            <a:r>
              <a:rPr lang="en-US" altLang="en-US" sz="1200" b="0" spc="-10" dirty="0">
                <a:solidFill>
                  <a:schemeClr val="bg2"/>
                </a:solidFill>
                <a:latin typeface="Calibri" panose="020F0502020204030204" pitchFamily="34" charset="0"/>
              </a:rPr>
              <a:t>Felip. Lancet. 2021;[Epub]. 2. </a:t>
            </a:r>
            <a:r>
              <a:rPr lang="en-US" altLang="en-US" sz="1200" b="0" spc="-10" dirty="0">
                <a:solidFill>
                  <a:schemeClr val="bg2"/>
                </a:solidFill>
                <a:latin typeface="Calibri" panose="020F0502020204030204" pitchFamily="34" charset="0"/>
                <a:cs typeface="+mn-cs"/>
              </a:rPr>
              <a:t>Wakelee. ASCO 2021</a:t>
            </a:r>
            <a:r>
              <a:rPr lang="en-US" altLang="en-US" sz="1200" b="0" spc="-10" dirty="0">
                <a:solidFill>
                  <a:schemeClr val="bg2"/>
                </a:solidFill>
                <a:latin typeface="Calibri" panose="020F0502020204030204" pitchFamily="34" charset="0"/>
              </a:rPr>
              <a:t>. Abstr 8500. 3. NCT02486718. 4. Forde. AACR 2021. Abstr CT003. 5. NCT02998528.</a:t>
            </a:r>
            <a:endParaRPr lang="en-US" altLang="en-US" sz="1200" b="0" dirty="0">
              <a:solidFill>
                <a:schemeClr val="bg2"/>
              </a:solidFill>
              <a:latin typeface="Calibri" panose="020F0502020204030204" pitchFamily="34" charset="0"/>
              <a:cs typeface="+mn-cs"/>
            </a:endParaRPr>
          </a:p>
        </p:txBody>
      </p:sp>
      <p:grpSp>
        <p:nvGrpSpPr>
          <p:cNvPr id="7" name="Group 7">
            <a:extLst>
              <a:ext uri="{FF2B5EF4-FFF2-40B4-BE49-F238E27FC236}">
                <a16:creationId xmlns:a16="http://schemas.microsoft.com/office/drawing/2014/main" id="{EC6986A6-1AEC-4643-867C-A64A33C88093}"/>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A5D2C3B2-EDFE-422D-91F0-286FAA582F6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F1E03A79-AC65-40CA-ACFA-B611519D9B5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6D0AF7FF-7C2F-4179-8600-4BBCB8F2B9EC}"/>
              </a:ext>
            </a:extLst>
          </p:cNvPr>
          <p:cNvSpPr txBox="1"/>
          <p:nvPr/>
        </p:nvSpPr>
        <p:spPr bwMode="auto">
          <a:xfrm>
            <a:off x="727076" y="4094911"/>
            <a:ext cx="2939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*Following resection and adjuvant CT.</a:t>
            </a:r>
          </a:p>
        </p:txBody>
      </p:sp>
    </p:spTree>
    <p:extLst>
      <p:ext uri="{BB962C8B-B14F-4D97-AF65-F5344CB8AC3E}">
        <p14:creationId xmlns:p14="http://schemas.microsoft.com/office/powerpoint/2010/main" val="3233354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349E-8C30-4F78-BA48-BB3803F640A4}"/>
              </a:ext>
            </a:extLst>
          </p:cNvPr>
          <p:cNvSpPr>
            <a:spLocks noGrp="1"/>
          </p:cNvSpPr>
          <p:nvPr>
            <p:ph type="title"/>
          </p:nvPr>
        </p:nvSpPr>
        <p:spPr/>
        <p:txBody>
          <a:bodyPr>
            <a:noAutofit/>
          </a:bodyPr>
          <a:lstStyle/>
          <a:p>
            <a:r>
              <a:rPr lang="en-US" dirty="0"/>
              <a:t>From Clinical Trial to Real World—Can More Patients </a:t>
            </a:r>
            <a:br>
              <a:rPr lang="en-US" dirty="0"/>
            </a:br>
            <a:r>
              <a:rPr lang="en-US" dirty="0"/>
              <a:t>Be Included? A</a:t>
            </a:r>
            <a:r>
              <a:rPr lang="en-US" b="1" dirty="0"/>
              <a:t>utoimmune Conditions</a:t>
            </a:r>
          </a:p>
        </p:txBody>
      </p:sp>
      <p:sp>
        <p:nvSpPr>
          <p:cNvPr id="14" name="Content Placeholder 2">
            <a:extLst>
              <a:ext uri="{FF2B5EF4-FFF2-40B4-BE49-F238E27FC236}">
                <a16:creationId xmlns:a16="http://schemas.microsoft.com/office/drawing/2014/main" id="{53E498CA-3F71-4788-A52A-4BE2066364B1}"/>
              </a:ext>
            </a:extLst>
          </p:cNvPr>
          <p:cNvSpPr>
            <a:spLocks noGrp="1"/>
          </p:cNvSpPr>
          <p:nvPr>
            <p:ph idx="1"/>
          </p:nvPr>
        </p:nvSpPr>
        <p:spPr/>
        <p:txBody>
          <a:bodyPr/>
          <a:lstStyle/>
          <a:p>
            <a:r>
              <a:rPr lang="en-US" sz="1800" dirty="0"/>
              <a:t>~13.5% of patients with lung cancer have a past or present autoimmune condition</a:t>
            </a:r>
            <a:r>
              <a:rPr lang="en-US" sz="1800" baseline="30000" dirty="0"/>
              <a:t>1</a:t>
            </a:r>
          </a:p>
          <a:p>
            <a:r>
              <a:rPr lang="en-US" sz="1800" dirty="0"/>
              <a:t>In a </a:t>
            </a:r>
            <a:r>
              <a:rPr lang="en-US" sz="1800" b="1" dirty="0">
                <a:solidFill>
                  <a:schemeClr val="accent1"/>
                </a:solidFill>
              </a:rPr>
              <a:t>systematic review of case reports, case series, and observational studies</a:t>
            </a:r>
            <a:r>
              <a:rPr lang="en-US" sz="1800" dirty="0"/>
              <a:t> of 123 patients with autoimmune conditions given ICI therapy for cancer, </a:t>
            </a:r>
            <a:r>
              <a:rPr lang="en-US" sz="1800" b="1" dirty="0">
                <a:solidFill>
                  <a:schemeClr val="accent1"/>
                </a:solidFill>
              </a:rPr>
              <a:t>75% reported irAEs</a:t>
            </a:r>
            <a:r>
              <a:rPr lang="en-US" sz="1800" baseline="30000" dirty="0"/>
              <a:t>2</a:t>
            </a:r>
          </a:p>
          <a:p>
            <a:pPr lvl="1"/>
            <a:r>
              <a:rPr lang="en-US" sz="1800" b="1" dirty="0">
                <a:solidFill>
                  <a:schemeClr val="accent1"/>
                </a:solidFill>
              </a:rPr>
              <a:t>50% had exacerbation of autoimmune disease, 34% had de novo irAEs</a:t>
            </a:r>
          </a:p>
          <a:p>
            <a:pPr lvl="1"/>
            <a:r>
              <a:rPr lang="en-US" sz="1800" dirty="0"/>
              <a:t>Patients receiving any therapy for autoimmune disease at initiation of ICI therapy had fewer irAEs than those not receiving treatment (59% vs 83%)</a:t>
            </a:r>
          </a:p>
          <a:p>
            <a:pPr lvl="1"/>
            <a:r>
              <a:rPr lang="en-US" sz="1800" dirty="0"/>
              <a:t>Majority of patients (90%) requiring treatment for irAEs had improvement</a:t>
            </a:r>
          </a:p>
          <a:p>
            <a:pPr lvl="1"/>
            <a:r>
              <a:rPr lang="en-US" sz="1800" dirty="0"/>
              <a:t>50.0% of patients with irAEs had a partial or complete tumoral response to ICI therapy vs 35.7% without</a:t>
            </a:r>
          </a:p>
          <a:p>
            <a:r>
              <a:rPr lang="en-US" sz="1800" dirty="0"/>
              <a:t>In a </a:t>
            </a:r>
            <a:r>
              <a:rPr lang="en-US" sz="1800" b="1" dirty="0">
                <a:solidFill>
                  <a:schemeClr val="accent3"/>
                </a:solidFill>
              </a:rPr>
              <a:t>multicenter, retrospective cohort study </a:t>
            </a:r>
            <a:r>
              <a:rPr lang="en-US" sz="1800" dirty="0"/>
              <a:t>of 112 patients with autoimmune conditions who had received ICI therapy for cancer, </a:t>
            </a:r>
            <a:r>
              <a:rPr lang="en-US" sz="1800" b="1" dirty="0">
                <a:solidFill>
                  <a:schemeClr val="accent3"/>
                </a:solidFill>
              </a:rPr>
              <a:t>71% experienced disease flare and/or irAEs</a:t>
            </a:r>
            <a:r>
              <a:rPr lang="en-US" sz="1800" baseline="30000" dirty="0"/>
              <a:t>3</a:t>
            </a:r>
          </a:p>
          <a:p>
            <a:pPr lvl="1"/>
            <a:r>
              <a:rPr lang="en-US" sz="1800" dirty="0"/>
              <a:t>22% of patients were receiving immunosuppressive therapy at start of ICI treatment, and median PFS was shorter for these patients than for those who did not receive immunosuppressive therapy (3.8 vs 12.0 mo;  </a:t>
            </a:r>
            <a:r>
              <a:rPr lang="en-US" sz="1800" i="1" dirty="0"/>
              <a:t>P </a:t>
            </a:r>
            <a:r>
              <a:rPr lang="en-US" sz="1800" dirty="0"/>
              <a:t>= .006)</a:t>
            </a:r>
          </a:p>
          <a:p>
            <a:endParaRPr lang="en-US" sz="1800" dirty="0"/>
          </a:p>
          <a:p>
            <a:pPr marL="0" indent="0">
              <a:buNone/>
            </a:pPr>
            <a:endParaRPr lang="en-US" sz="1800" dirty="0"/>
          </a:p>
        </p:txBody>
      </p:sp>
      <p:sp>
        <p:nvSpPr>
          <p:cNvPr id="21" name="Text Box 15">
            <a:extLst>
              <a:ext uri="{FF2B5EF4-FFF2-40B4-BE49-F238E27FC236}">
                <a16:creationId xmlns:a16="http://schemas.microsoft.com/office/drawing/2014/main" id="{70A1842D-40C0-44B9-9C7C-369D61D72AB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Khan. JAMA Oncol. 2016;2:1507. 2. Abdel-Wahab. Ann Intern Med. 2018;168:121. 3. Tison. Arthritis Rheum. 2019;71:2100.</a:t>
            </a:r>
          </a:p>
        </p:txBody>
      </p:sp>
      <p:grpSp>
        <p:nvGrpSpPr>
          <p:cNvPr id="22" name="Group 7">
            <a:extLst>
              <a:ext uri="{FF2B5EF4-FFF2-40B4-BE49-F238E27FC236}">
                <a16:creationId xmlns:a16="http://schemas.microsoft.com/office/drawing/2014/main" id="{C6D12A36-82F8-4995-8ECE-3C589995D271}"/>
              </a:ext>
            </a:extLst>
          </p:cNvPr>
          <p:cNvGrpSpPr>
            <a:grpSpLocks/>
          </p:cNvGrpSpPr>
          <p:nvPr/>
        </p:nvGrpSpPr>
        <p:grpSpPr bwMode="auto">
          <a:xfrm>
            <a:off x="9389569" y="6216652"/>
            <a:ext cx="2488502" cy="447822"/>
            <a:chOff x="9527309" y="3551529"/>
            <a:chExt cx="2488502" cy="448324"/>
          </a:xfrm>
        </p:grpSpPr>
        <p:pic>
          <p:nvPicPr>
            <p:cNvPr id="23" name="Picture 9">
              <a:extLst>
                <a:ext uri="{FF2B5EF4-FFF2-40B4-BE49-F238E27FC236}">
                  <a16:creationId xmlns:a16="http://schemas.microsoft.com/office/drawing/2014/main" id="{DD7B88F6-BE3F-4EB1-9983-820B9F0634D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 name="Rectangle 23">
              <a:extLst>
                <a:ext uri="{FF2B5EF4-FFF2-40B4-BE49-F238E27FC236}">
                  <a16:creationId xmlns:a16="http://schemas.microsoft.com/office/drawing/2014/main" id="{FB2D3A59-4D25-4364-9F9E-749B42AF22F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3947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2DFE3-883C-4BF9-9534-5C447C4A9C21}"/>
              </a:ext>
            </a:extLst>
          </p:cNvPr>
          <p:cNvSpPr>
            <a:spLocks noGrp="1"/>
          </p:cNvSpPr>
          <p:nvPr>
            <p:ph type="title"/>
          </p:nvPr>
        </p:nvSpPr>
        <p:spPr>
          <a:xfrm>
            <a:off x="609759" y="238127"/>
            <a:ext cx="10872444" cy="1103313"/>
          </a:xfrm>
        </p:spPr>
        <p:txBody>
          <a:bodyPr/>
          <a:lstStyle/>
          <a:p>
            <a:r>
              <a:rPr lang="en-US" dirty="0"/>
              <a:t>From Clinical Trial to Real World—Can More Patients </a:t>
            </a:r>
            <a:br>
              <a:rPr lang="en-US" dirty="0"/>
            </a:br>
            <a:r>
              <a:rPr lang="en-US" dirty="0"/>
              <a:t>Be Included? People With HIV</a:t>
            </a:r>
          </a:p>
        </p:txBody>
      </p:sp>
      <p:sp>
        <p:nvSpPr>
          <p:cNvPr id="3" name="Content Placeholder 2">
            <a:extLst>
              <a:ext uri="{FF2B5EF4-FFF2-40B4-BE49-F238E27FC236}">
                <a16:creationId xmlns:a16="http://schemas.microsoft.com/office/drawing/2014/main" id="{2776D084-1B98-49A2-9CBF-E375749A9D04}"/>
              </a:ext>
            </a:extLst>
          </p:cNvPr>
          <p:cNvSpPr>
            <a:spLocks noGrp="1"/>
          </p:cNvSpPr>
          <p:nvPr>
            <p:ph idx="1"/>
          </p:nvPr>
        </p:nvSpPr>
        <p:spPr>
          <a:xfrm>
            <a:off x="604675" y="1513047"/>
            <a:ext cx="10877529" cy="4650686"/>
          </a:xfrm>
        </p:spPr>
        <p:txBody>
          <a:bodyPr>
            <a:noAutofit/>
          </a:bodyPr>
          <a:lstStyle/>
          <a:p>
            <a:r>
              <a:rPr lang="en-US" sz="2400" dirty="0"/>
              <a:t>People with HIV are at increased risk of cancer compared with the general population</a:t>
            </a:r>
            <a:r>
              <a:rPr lang="en-US" sz="2400" baseline="30000" dirty="0"/>
              <a:t>1</a:t>
            </a:r>
            <a:endParaRPr lang="en-US" sz="2400" dirty="0"/>
          </a:p>
          <a:p>
            <a:pPr lvl="1"/>
            <a:r>
              <a:rPr lang="en-US" sz="2200" dirty="0"/>
              <a:t>NSCLC is the most common non–AIDS-defining malignancy in these patients</a:t>
            </a:r>
            <a:r>
              <a:rPr lang="en-US" sz="2200" baseline="30000" dirty="0"/>
              <a:t>2</a:t>
            </a:r>
            <a:endParaRPr lang="en-US" sz="2200" dirty="0"/>
          </a:p>
          <a:p>
            <a:r>
              <a:rPr lang="en-US" sz="2400" dirty="0"/>
              <a:t>In general, case reports and retrospective cohort series describing the use of ICI therapy in patients with HIV report an acceptable safety profile and tumor response rates similar to those reported in patients without HIV</a:t>
            </a:r>
            <a:r>
              <a:rPr lang="en-US" sz="2400" baseline="30000" dirty="0"/>
              <a:t>2</a:t>
            </a:r>
            <a:endParaRPr lang="en-US" sz="2400" dirty="0"/>
          </a:p>
          <a:p>
            <a:pPr lvl="1"/>
            <a:r>
              <a:rPr lang="en-US" sz="2200" dirty="0"/>
              <a:t>HIV remains suppressed despite ICI therapy with continuation of antiretroviral therapy</a:t>
            </a:r>
            <a:r>
              <a:rPr lang="en-US" sz="2200" baseline="30000" dirty="0"/>
              <a:t>1</a:t>
            </a:r>
            <a:endParaRPr lang="en-US" sz="2200" dirty="0"/>
          </a:p>
          <a:p>
            <a:r>
              <a:rPr lang="en-US" sz="2400" dirty="0"/>
              <a:t>IFCT-CHIVA2: ongoing phase II study of nivolumab after prior chemotherapy in patients with HIV and advanced NSCLC (NCT03304093)</a:t>
            </a:r>
          </a:p>
          <a:p>
            <a:pPr lvl="1"/>
            <a:endParaRPr lang="en-US" sz="2400" dirty="0"/>
          </a:p>
        </p:txBody>
      </p:sp>
      <p:sp>
        <p:nvSpPr>
          <p:cNvPr id="7" name="Text Box 15">
            <a:extLst>
              <a:ext uri="{FF2B5EF4-FFF2-40B4-BE49-F238E27FC236}">
                <a16:creationId xmlns:a16="http://schemas.microsoft.com/office/drawing/2014/main" id="{93F92235-4FC5-42C6-A99E-F3EEE4B4402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Puronen. Front Immunol. 2019;10:2060. 2. Guaitoli. Crit Rev Oncol Hematol. 2020;145:102836.</a:t>
            </a:r>
          </a:p>
        </p:txBody>
      </p:sp>
      <p:grpSp>
        <p:nvGrpSpPr>
          <p:cNvPr id="8" name="Group 7">
            <a:extLst>
              <a:ext uri="{FF2B5EF4-FFF2-40B4-BE49-F238E27FC236}">
                <a16:creationId xmlns:a16="http://schemas.microsoft.com/office/drawing/2014/main" id="{0F2C25E5-DA78-4DF2-85A1-14D1331C99BA}"/>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71EC76C0-B371-45ED-9347-147A7B26D74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C0AEF192-C411-46ED-9B8E-055FA6221B4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85357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43BCD-FE05-49EB-BEFB-1B0760F80947}"/>
              </a:ext>
            </a:extLst>
          </p:cNvPr>
          <p:cNvSpPr>
            <a:spLocks noGrp="1"/>
          </p:cNvSpPr>
          <p:nvPr>
            <p:ph type="title"/>
          </p:nvPr>
        </p:nvSpPr>
        <p:spPr>
          <a:xfrm>
            <a:off x="609759" y="238127"/>
            <a:ext cx="10872444" cy="1103313"/>
          </a:xfrm>
        </p:spPr>
        <p:txBody>
          <a:bodyPr/>
          <a:lstStyle/>
          <a:p>
            <a:r>
              <a:rPr lang="en-US" dirty="0"/>
              <a:t>From Clinical Trial to Real World—Can More Patients </a:t>
            </a:r>
            <a:br>
              <a:rPr lang="en-US" dirty="0"/>
            </a:br>
            <a:r>
              <a:rPr lang="en-US" dirty="0"/>
              <a:t>Be Included? Solid Organ Transplant Recipients</a:t>
            </a:r>
          </a:p>
        </p:txBody>
      </p:sp>
      <p:sp>
        <p:nvSpPr>
          <p:cNvPr id="3" name="Content Placeholder 2">
            <a:extLst>
              <a:ext uri="{FF2B5EF4-FFF2-40B4-BE49-F238E27FC236}">
                <a16:creationId xmlns:a16="http://schemas.microsoft.com/office/drawing/2014/main" id="{DA286263-0843-4D94-9C11-611505DF9BDF}"/>
              </a:ext>
            </a:extLst>
          </p:cNvPr>
          <p:cNvSpPr>
            <a:spLocks noGrp="1"/>
          </p:cNvSpPr>
          <p:nvPr>
            <p:ph idx="1"/>
          </p:nvPr>
        </p:nvSpPr>
        <p:spPr>
          <a:xfrm>
            <a:off x="604675" y="1513047"/>
            <a:ext cx="10877529" cy="4650686"/>
          </a:xfrm>
        </p:spPr>
        <p:txBody>
          <a:bodyPr>
            <a:noAutofit/>
          </a:bodyPr>
          <a:lstStyle/>
          <a:p>
            <a:r>
              <a:rPr lang="en-US" sz="2200" dirty="0"/>
              <a:t>Limited data exist on the safety of ICI therapy for the treatment of cancer in solid organ transplant recipients</a:t>
            </a:r>
          </a:p>
          <a:p>
            <a:r>
              <a:rPr lang="en-US" sz="2200" dirty="0"/>
              <a:t>Systematic review of 57 patients with kidney, liver, or heart transplant who received ICI for metastatic cancers</a:t>
            </a:r>
            <a:r>
              <a:rPr lang="en-US" sz="2200" baseline="30000" dirty="0"/>
              <a:t>1</a:t>
            </a:r>
            <a:endParaRPr lang="en-US" sz="2200" dirty="0"/>
          </a:p>
          <a:p>
            <a:pPr lvl="1"/>
            <a:r>
              <a:rPr lang="en-US" sz="2000" dirty="0"/>
              <a:t>Patients were reported to be maintained on ≥1 immunosuppressive medication</a:t>
            </a:r>
          </a:p>
          <a:p>
            <a:pPr lvl="1"/>
            <a:r>
              <a:rPr lang="en-US" sz="2000" dirty="0"/>
              <a:t>37% of cases experienced graft rejection</a:t>
            </a:r>
          </a:p>
          <a:p>
            <a:pPr lvl="2"/>
            <a:r>
              <a:rPr lang="en-US" sz="1800" dirty="0"/>
              <a:t>14% of cases involved death due to graft rejection</a:t>
            </a:r>
          </a:p>
          <a:p>
            <a:pPr lvl="1"/>
            <a:r>
              <a:rPr lang="en-US" sz="2000" dirty="0"/>
              <a:t>25/57 patients died, and 64% of deaths were due to progression of cancer</a:t>
            </a:r>
          </a:p>
          <a:p>
            <a:r>
              <a:rPr lang="en-US" sz="2200" dirty="0"/>
              <a:t>Rejection of the allograft can occur soon after the start of ICI therapy</a:t>
            </a:r>
            <a:r>
              <a:rPr lang="en-US" sz="2200" baseline="30000" dirty="0"/>
              <a:t>2</a:t>
            </a:r>
            <a:endParaRPr lang="en-US" sz="2200" dirty="0"/>
          </a:p>
          <a:p>
            <a:pPr lvl="1"/>
            <a:r>
              <a:rPr lang="en-US" sz="2000" dirty="0"/>
              <a:t>Median time across several series: 21-40 days</a:t>
            </a:r>
          </a:p>
        </p:txBody>
      </p:sp>
      <p:sp>
        <p:nvSpPr>
          <p:cNvPr id="7" name="Text Box 15">
            <a:extLst>
              <a:ext uri="{FF2B5EF4-FFF2-40B4-BE49-F238E27FC236}">
                <a16:creationId xmlns:a16="http://schemas.microsoft.com/office/drawing/2014/main" id="{50699397-E9A5-456F-9EAF-CA6797C9DC1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Fisher. J Am Acad Dermatol. 2020;82:1490. 2. Kubiatowski. Front Oncol. 2020;10:568081.</a:t>
            </a:r>
          </a:p>
        </p:txBody>
      </p:sp>
      <p:grpSp>
        <p:nvGrpSpPr>
          <p:cNvPr id="8" name="Group 7">
            <a:extLst>
              <a:ext uri="{FF2B5EF4-FFF2-40B4-BE49-F238E27FC236}">
                <a16:creationId xmlns:a16="http://schemas.microsoft.com/office/drawing/2014/main" id="{3D9E4B23-425E-4F77-9CDC-B06D76EDE856}"/>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6DAFBEF3-7BE8-4227-8F0C-4F8D04ECD82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D4722D26-50E0-4CAC-9352-ED76C53F2A9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67014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44909-4B3C-4B23-B16A-8E6A741B772D}"/>
              </a:ext>
            </a:extLst>
          </p:cNvPr>
          <p:cNvSpPr>
            <a:spLocks noGrp="1"/>
          </p:cNvSpPr>
          <p:nvPr>
            <p:ph type="title"/>
          </p:nvPr>
        </p:nvSpPr>
        <p:spPr>
          <a:xfrm>
            <a:off x="609759" y="238127"/>
            <a:ext cx="10872444" cy="1103313"/>
          </a:xfrm>
        </p:spPr>
        <p:txBody>
          <a:bodyPr/>
          <a:lstStyle/>
          <a:p>
            <a:r>
              <a:rPr lang="en-US" dirty="0"/>
              <a:t>Patient Selection for ICI Therapy: Conclusions</a:t>
            </a:r>
          </a:p>
        </p:txBody>
      </p:sp>
      <p:sp>
        <p:nvSpPr>
          <p:cNvPr id="3" name="Content Placeholder 2">
            <a:extLst>
              <a:ext uri="{FF2B5EF4-FFF2-40B4-BE49-F238E27FC236}">
                <a16:creationId xmlns:a16="http://schemas.microsoft.com/office/drawing/2014/main" id="{C471A7CE-2C33-4CB1-9AFD-A484F1FE6D41}"/>
              </a:ext>
            </a:extLst>
          </p:cNvPr>
          <p:cNvSpPr>
            <a:spLocks noGrp="1"/>
          </p:cNvSpPr>
          <p:nvPr>
            <p:ph idx="1"/>
          </p:nvPr>
        </p:nvSpPr>
        <p:spPr>
          <a:xfrm>
            <a:off x="604675" y="1513047"/>
            <a:ext cx="10877529" cy="4650686"/>
          </a:xfrm>
        </p:spPr>
        <p:txBody>
          <a:bodyPr>
            <a:noAutofit/>
          </a:bodyPr>
          <a:lstStyle/>
          <a:p>
            <a:r>
              <a:rPr lang="en-US" sz="2400" dirty="0"/>
              <a:t>Patients with comorbid autoimmune conditions and those on immunosuppressive therapy were excluded from ICI clinical trials but this is growing patient population who may benefit from ICI treatment</a:t>
            </a:r>
          </a:p>
          <a:p>
            <a:pPr lvl="1"/>
            <a:r>
              <a:rPr lang="en-US" sz="2200" dirty="0"/>
              <a:t>Not all autoimmune conditions carry the same risk</a:t>
            </a:r>
          </a:p>
          <a:p>
            <a:pPr lvl="1"/>
            <a:r>
              <a:rPr lang="en-US" sz="2200" dirty="0"/>
              <a:t>Requires a careful discussion between provider and patient before ICI use</a:t>
            </a:r>
          </a:p>
          <a:p>
            <a:r>
              <a:rPr lang="en-US" sz="2400" dirty="0"/>
              <a:t>Patients with HIV can likely safely receive ICI with similar benefit to those without HIV</a:t>
            </a:r>
          </a:p>
          <a:p>
            <a:r>
              <a:rPr lang="en-US" sz="2400" dirty="0"/>
              <a:t>Solid organ transplant recipients carry a high risk of graft rejection with use of ICI </a:t>
            </a:r>
            <a:br>
              <a:rPr lang="en-US" sz="2400" dirty="0"/>
            </a:br>
            <a:r>
              <a:rPr lang="en-US" sz="2400" dirty="0"/>
              <a:t>as well as high mortality from cancer</a:t>
            </a:r>
          </a:p>
          <a:p>
            <a:r>
              <a:rPr lang="en-US" sz="2400" dirty="0"/>
              <a:t>Use of ICI therapy in the management of early-stage NSCLC where the goal of therapy is cure may alter the risk:benefit ratio in contrast to its use in the metastatic setting</a:t>
            </a:r>
          </a:p>
          <a:p>
            <a:pPr lvl="1"/>
            <a:endParaRPr lang="en-US" sz="2400" dirty="0"/>
          </a:p>
        </p:txBody>
      </p:sp>
      <p:grpSp>
        <p:nvGrpSpPr>
          <p:cNvPr id="6" name="Group 5">
            <a:extLst>
              <a:ext uri="{FF2B5EF4-FFF2-40B4-BE49-F238E27FC236}">
                <a16:creationId xmlns:a16="http://schemas.microsoft.com/office/drawing/2014/main" id="{8AC090BF-BFFD-4D11-9C3C-31F3756DFAB0}"/>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0E04F33F-6D96-4F3A-B8BC-1B865029651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F560B16F-FF22-4749-9E91-E7912FE250A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30254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FC74D45-B055-4935-BC10-89AB16CE5377}"/>
              </a:ext>
            </a:extLst>
          </p:cNvPr>
          <p:cNvSpPr>
            <a:spLocks noGrp="1"/>
          </p:cNvSpPr>
          <p:nvPr>
            <p:ph type="title"/>
          </p:nvPr>
        </p:nvSpPr>
        <p:spPr/>
        <p:txBody>
          <a:bodyPr/>
          <a:lstStyle/>
          <a:p>
            <a:r>
              <a:rPr lang="en-US" dirty="0"/>
              <a:t>irAEs: Identification and Management</a:t>
            </a:r>
          </a:p>
        </p:txBody>
      </p:sp>
    </p:spTree>
    <p:extLst>
      <p:ext uri="{BB962C8B-B14F-4D97-AF65-F5344CB8AC3E}">
        <p14:creationId xmlns:p14="http://schemas.microsoft.com/office/powerpoint/2010/main" val="819410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C912A60-08B2-483F-8303-028094904FE8}"/>
              </a:ext>
            </a:extLst>
          </p:cNvPr>
          <p:cNvSpPr>
            <a:spLocks noGrp="1"/>
          </p:cNvSpPr>
          <p:nvPr>
            <p:ph type="title"/>
          </p:nvPr>
        </p:nvSpPr>
        <p:spPr>
          <a:xfrm>
            <a:off x="609759" y="238127"/>
            <a:ext cx="10872444" cy="1103313"/>
          </a:xfrm>
        </p:spPr>
        <p:txBody>
          <a:bodyPr/>
          <a:lstStyle/>
          <a:p>
            <a:r>
              <a:rPr lang="en-US" dirty="0"/>
              <a:t>Spectrum of Immune-Related Adverse Events</a:t>
            </a:r>
          </a:p>
        </p:txBody>
      </p:sp>
      <p:sp>
        <p:nvSpPr>
          <p:cNvPr id="9" name="Content Placeholder 8">
            <a:extLst>
              <a:ext uri="{FF2B5EF4-FFF2-40B4-BE49-F238E27FC236}">
                <a16:creationId xmlns:a16="http://schemas.microsoft.com/office/drawing/2014/main" id="{916CD8B0-6721-47E4-A5F3-02EBC03B68CB}"/>
              </a:ext>
            </a:extLst>
          </p:cNvPr>
          <p:cNvSpPr>
            <a:spLocks noGrp="1"/>
          </p:cNvSpPr>
          <p:nvPr>
            <p:ph idx="1"/>
          </p:nvPr>
        </p:nvSpPr>
        <p:spPr>
          <a:xfrm>
            <a:off x="604675" y="1513047"/>
            <a:ext cx="10877529" cy="4650686"/>
          </a:xfrm>
        </p:spPr>
        <p:txBody>
          <a:bodyPr>
            <a:normAutofit/>
          </a:bodyPr>
          <a:lstStyle/>
          <a:p>
            <a:r>
              <a:rPr lang="en-US" dirty="0"/>
              <a:t>ICIs stimulate immune system, may cause AEs that differ from chemotherapy and TKIs</a:t>
            </a:r>
            <a:r>
              <a:rPr lang="en-US" baseline="30000" dirty="0"/>
              <a:t>1</a:t>
            </a:r>
            <a:endParaRPr lang="en-US" dirty="0"/>
          </a:p>
          <a:p>
            <a:r>
              <a:rPr lang="en-US" dirty="0"/>
              <a:t>Onset 2-3 mo after starting therapy, but may occur up to ~2 yr after treatment complete</a:t>
            </a:r>
            <a:r>
              <a:rPr lang="en-US" baseline="30000" dirty="0"/>
              <a:t>1,2</a:t>
            </a:r>
            <a:endParaRPr lang="en-US" dirty="0"/>
          </a:p>
          <a:p>
            <a:r>
              <a:rPr lang="en-US" dirty="0"/>
              <a:t>There is currently no way to predict who will develop irAEs</a:t>
            </a:r>
            <a:r>
              <a:rPr lang="en-US" baseline="30000" dirty="0"/>
              <a:t>3</a:t>
            </a:r>
            <a:endParaRPr lang="en-US" dirty="0"/>
          </a:p>
          <a:p>
            <a:r>
              <a:rPr lang="en-US" dirty="0"/>
              <a:t>Important to educate patients to contact oncology team for any new symptoms, any new medications, or if admitted to hospital</a:t>
            </a:r>
            <a:r>
              <a:rPr lang="en-US" baseline="30000" dirty="0"/>
              <a:t>4</a:t>
            </a:r>
            <a:endParaRPr lang="en-US" dirty="0"/>
          </a:p>
          <a:p>
            <a:pPr lvl="1"/>
            <a:r>
              <a:rPr lang="en-US" dirty="0"/>
              <a:t>Severe fatigue, headache, cough, dyspnea, chest pain, bloating, weight loss, severe muscle weakness/pain, bowel, vision, or mood changes</a:t>
            </a:r>
          </a:p>
        </p:txBody>
      </p:sp>
      <p:sp>
        <p:nvSpPr>
          <p:cNvPr id="10" name="Text Box 15">
            <a:extLst>
              <a:ext uri="{FF2B5EF4-FFF2-40B4-BE49-F238E27FC236}">
                <a16:creationId xmlns:a16="http://schemas.microsoft.com/office/drawing/2014/main" id="{C481AE6A-D9C6-4EEA-BCF4-87BF2CC618F3}"/>
              </a:ext>
            </a:extLst>
          </p:cNvPr>
          <p:cNvSpPr txBox="1">
            <a:spLocks noChangeArrowheads="1"/>
          </p:cNvSpPr>
          <p:nvPr/>
        </p:nvSpPr>
        <p:spPr bwMode="auto">
          <a:xfrm>
            <a:off x="454791" y="6214759"/>
            <a:ext cx="785336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Brahmer. JCO. 2018;36:1714. 2. Couey. J Immunother Cancer. 2019;7:165.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Kalinich. J Immunother Cancer. 2021;9:e001935. 4. Wood. Clin J Oncol Nurs. 2019;23:271.</a:t>
            </a:r>
          </a:p>
        </p:txBody>
      </p:sp>
      <p:grpSp>
        <p:nvGrpSpPr>
          <p:cNvPr id="11" name="Group 10">
            <a:extLst>
              <a:ext uri="{FF2B5EF4-FFF2-40B4-BE49-F238E27FC236}">
                <a16:creationId xmlns:a16="http://schemas.microsoft.com/office/drawing/2014/main" id="{3E6625F4-7C4A-466A-8A7B-A3A0323D6950}"/>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F40DD7F7-9056-4661-8C2F-7EE1236E158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12">
              <a:extLst>
                <a:ext uri="{FF2B5EF4-FFF2-40B4-BE49-F238E27FC236}">
                  <a16:creationId xmlns:a16="http://schemas.microsoft.com/office/drawing/2014/main" id="{17DD71BC-9BCD-414D-BBC1-061DE024338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78811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itle 30">
            <a:extLst>
              <a:ext uri="{FF2B5EF4-FFF2-40B4-BE49-F238E27FC236}">
                <a16:creationId xmlns:a16="http://schemas.microsoft.com/office/drawing/2014/main" id="{AE79F5EA-DD77-4C8B-BFB6-CD87E9087711}"/>
              </a:ext>
            </a:extLst>
          </p:cNvPr>
          <p:cNvSpPr>
            <a:spLocks noGrp="1"/>
          </p:cNvSpPr>
          <p:nvPr>
            <p:ph type="title"/>
          </p:nvPr>
        </p:nvSpPr>
        <p:spPr>
          <a:xfrm>
            <a:off x="609759" y="238127"/>
            <a:ext cx="11141055" cy="1103313"/>
          </a:xfrm>
        </p:spPr>
        <p:txBody>
          <a:bodyPr/>
          <a:lstStyle/>
          <a:p>
            <a:r>
              <a:rPr lang="en-US" altLang="en-US" dirty="0"/>
              <a:t>Immune-Related AEs Can Affect Any Organ System</a:t>
            </a:r>
            <a:br>
              <a:rPr lang="en-US" altLang="en-US" dirty="0"/>
            </a:br>
            <a:endParaRPr lang="en-US" altLang="en-US" dirty="0"/>
          </a:p>
        </p:txBody>
      </p:sp>
      <p:sp>
        <p:nvSpPr>
          <p:cNvPr id="44" name="Text Box 15">
            <a:extLst>
              <a:ext uri="{FF2B5EF4-FFF2-40B4-BE49-F238E27FC236}">
                <a16:creationId xmlns:a16="http://schemas.microsoft.com/office/drawing/2014/main" id="{E32D41C7-7FAA-47CE-8BD2-BE21369D70D4}"/>
              </a:ext>
            </a:extLst>
          </p:cNvPr>
          <p:cNvSpPr txBox="1">
            <a:spLocks noChangeArrowheads="1"/>
          </p:cNvSpPr>
          <p:nvPr/>
        </p:nvSpPr>
        <p:spPr bwMode="auto">
          <a:xfrm>
            <a:off x="455280" y="6407299"/>
            <a:ext cx="9864484" cy="261610"/>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674" rtl="0" eaLnBrk="1" fontAlgn="base" latinLnBrk="0" hangingPunct="1">
              <a:lnSpc>
                <a:spcPct val="100000"/>
              </a:lnSpc>
              <a:spcBef>
                <a:spcPct val="0"/>
              </a:spcBef>
              <a:spcAft>
                <a:spcPct val="0"/>
              </a:spcAft>
              <a:buClrTx/>
              <a:buSzTx/>
              <a:buFontTx/>
              <a:buNone/>
              <a:tabLst/>
              <a:defRPr/>
            </a:pPr>
            <a:r>
              <a:rPr kumimoji="0" lang="fr-FR" altLang="en-US" sz="11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Remon. J Thorac Dis. 2018;10:S1516. </a:t>
            </a:r>
            <a:r>
              <a:rPr kumimoji="0" lang="en-US" altLang="en-US" sz="11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management of immunotherapy-related toxicities. v.3.2021. nccn.org. </a:t>
            </a:r>
            <a:endParaRPr kumimoji="0" lang="fr-FR" altLang="en-US" sz="11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5" name="Group 7">
            <a:extLst>
              <a:ext uri="{FF2B5EF4-FFF2-40B4-BE49-F238E27FC236}">
                <a16:creationId xmlns:a16="http://schemas.microsoft.com/office/drawing/2014/main" id="{1CF974D8-BE73-48E9-A577-F30DBF47B815}"/>
              </a:ext>
            </a:extLst>
          </p:cNvPr>
          <p:cNvGrpSpPr>
            <a:grpSpLocks/>
          </p:cNvGrpSpPr>
          <p:nvPr/>
        </p:nvGrpSpPr>
        <p:grpSpPr bwMode="auto">
          <a:xfrm>
            <a:off x="9389569" y="6216652"/>
            <a:ext cx="2488502" cy="447822"/>
            <a:chOff x="9527309" y="3551529"/>
            <a:chExt cx="2488502" cy="448324"/>
          </a:xfrm>
        </p:grpSpPr>
        <p:pic>
          <p:nvPicPr>
            <p:cNvPr id="46" name="Picture 9">
              <a:extLst>
                <a:ext uri="{FF2B5EF4-FFF2-40B4-BE49-F238E27FC236}">
                  <a16:creationId xmlns:a16="http://schemas.microsoft.com/office/drawing/2014/main" id="{ECCCAA9C-FB66-4EA7-B888-45831627F7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7" name="Rectangle 8">
              <a:extLst>
                <a:ext uri="{FF2B5EF4-FFF2-40B4-BE49-F238E27FC236}">
                  <a16:creationId xmlns:a16="http://schemas.microsoft.com/office/drawing/2014/main" id="{C5637160-1F59-40E4-B928-4BB3E6A6769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48" name="Group 47">
            <a:extLst>
              <a:ext uri="{FF2B5EF4-FFF2-40B4-BE49-F238E27FC236}">
                <a16:creationId xmlns:a16="http://schemas.microsoft.com/office/drawing/2014/main" id="{691FED7B-0F53-46D4-B4C6-60B43F66AC9C}"/>
              </a:ext>
            </a:extLst>
          </p:cNvPr>
          <p:cNvGrpSpPr/>
          <p:nvPr/>
        </p:nvGrpSpPr>
        <p:grpSpPr>
          <a:xfrm>
            <a:off x="495300" y="874861"/>
            <a:ext cx="11233841" cy="5507743"/>
            <a:chOff x="333375" y="984054"/>
            <a:chExt cx="11233841" cy="5507743"/>
          </a:xfrm>
        </p:grpSpPr>
        <p:grpSp>
          <p:nvGrpSpPr>
            <p:cNvPr id="49" name="Group 48">
              <a:extLst>
                <a:ext uri="{FF2B5EF4-FFF2-40B4-BE49-F238E27FC236}">
                  <a16:creationId xmlns:a16="http://schemas.microsoft.com/office/drawing/2014/main" id="{73294EA3-8A4B-4463-B703-B49CF54E2AD9}"/>
                </a:ext>
              </a:extLst>
            </p:cNvPr>
            <p:cNvGrpSpPr/>
            <p:nvPr/>
          </p:nvGrpSpPr>
          <p:grpSpPr>
            <a:xfrm>
              <a:off x="4893042" y="2390090"/>
              <a:ext cx="1581543" cy="3544496"/>
              <a:chOff x="2631391" y="1738755"/>
              <a:chExt cx="2020361" cy="4527958"/>
            </a:xfrm>
          </p:grpSpPr>
          <p:pic>
            <p:nvPicPr>
              <p:cNvPr id="82" name="Picture 3">
                <a:extLst>
                  <a:ext uri="{FF2B5EF4-FFF2-40B4-BE49-F238E27FC236}">
                    <a16:creationId xmlns:a16="http://schemas.microsoft.com/office/drawing/2014/main" id="{F101C7DB-D7B4-418E-8CC2-4A329F9264A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31391" y="1738755"/>
                <a:ext cx="2020361" cy="452795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83" name="Picture 82">
                <a:extLst>
                  <a:ext uri="{FF2B5EF4-FFF2-40B4-BE49-F238E27FC236}">
                    <a16:creationId xmlns:a16="http://schemas.microsoft.com/office/drawing/2014/main" id="{462302B0-2E57-43B1-A823-15977B60F64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1756" y="2541424"/>
                <a:ext cx="252337" cy="318015"/>
              </a:xfrm>
              <a:prstGeom prst="rect">
                <a:avLst/>
              </a:prstGeom>
              <a:ln>
                <a:noFill/>
              </a:ln>
            </p:spPr>
          </p:pic>
        </p:grpSp>
        <p:sp>
          <p:nvSpPr>
            <p:cNvPr id="50" name="Round Diagonal Corner Rectangle 19">
              <a:extLst>
                <a:ext uri="{FF2B5EF4-FFF2-40B4-BE49-F238E27FC236}">
                  <a16:creationId xmlns:a16="http://schemas.microsoft.com/office/drawing/2014/main" id="{94959EAD-BA0C-4A5C-8FF8-DFF87B0DDF09}"/>
                </a:ext>
              </a:extLst>
            </p:cNvPr>
            <p:cNvSpPr>
              <a:spLocks/>
            </p:cNvSpPr>
            <p:nvPr/>
          </p:nvSpPr>
          <p:spPr bwMode="auto">
            <a:xfrm>
              <a:off x="7988898" y="3160355"/>
              <a:ext cx="3201153" cy="621992"/>
            </a:xfrm>
            <a:prstGeom prst="round2DiagRect">
              <a:avLst/>
            </a:prstGeom>
            <a:solidFill>
              <a:schemeClr val="tx1">
                <a:lumMod val="95000"/>
              </a:schemeClr>
            </a:solidFill>
            <a:ln w="19050">
              <a:solidFill>
                <a:schemeClr val="accent3"/>
              </a:solidFill>
              <a:round/>
              <a:headEnd/>
              <a:tailEnd type="arrow" w="med" len="med"/>
            </a:ln>
            <a:effectLst/>
          </p:spPr>
          <p:txBody>
            <a:bodyPr anchor="ctr"/>
            <a:lstStyle/>
            <a:p>
              <a:pPr marL="118991" marR="0" lvl="0" indent="-118991" algn="l"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Pulmonary</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Pneumonitis (&lt;5% incidence)</a:t>
              </a:r>
            </a:p>
          </p:txBody>
        </p:sp>
        <p:sp>
          <p:nvSpPr>
            <p:cNvPr id="51" name="Round Diagonal Corner Rectangle 23">
              <a:extLst>
                <a:ext uri="{FF2B5EF4-FFF2-40B4-BE49-F238E27FC236}">
                  <a16:creationId xmlns:a16="http://schemas.microsoft.com/office/drawing/2014/main" id="{CB02F0C7-ECBC-48B0-878E-F4F7CEF77E03}"/>
                </a:ext>
              </a:extLst>
            </p:cNvPr>
            <p:cNvSpPr>
              <a:spLocks/>
            </p:cNvSpPr>
            <p:nvPr/>
          </p:nvSpPr>
          <p:spPr bwMode="auto">
            <a:xfrm>
              <a:off x="452755" y="4244299"/>
              <a:ext cx="2220143" cy="1053826"/>
            </a:xfrm>
            <a:prstGeom prst="round2DiagRect">
              <a:avLst/>
            </a:prstGeom>
            <a:solidFill>
              <a:schemeClr val="tx1">
                <a:lumMod val="95000"/>
              </a:schemeClr>
            </a:solidFill>
            <a:ln w="19050">
              <a:solidFill>
                <a:schemeClr val="accent3"/>
              </a:solidFill>
              <a:round/>
              <a:headEnd/>
              <a:tailEnd/>
            </a:ln>
            <a:effectLst/>
          </p:spPr>
          <p:txBody>
            <a:bodyPr anchor="ctr"/>
            <a:lstStyle/>
            <a:p>
              <a:pPr marL="118991" marR="0" lvl="0" indent="-118991" algn="l"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Renal</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Nephritis</a:t>
              </a:r>
              <a:endParaRPr lang="en-GB" sz="1600" b="0" dirty="0">
                <a:solidFill>
                  <a:srgbClr val="000000"/>
                </a:solidFill>
                <a:latin typeface="Calibri" panose="020F0502020204030204" pitchFamily="34" charset="0"/>
                <a:ea typeface="ＭＳ Ｐゴシック" panose="020B0600070205080204" pitchFamily="34" charset="-128"/>
                <a:cs typeface="Arial" charset="0"/>
              </a:endParaRP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Acute renal failure</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Serum creatinine ↑</a:t>
              </a:r>
            </a:p>
          </p:txBody>
        </p:sp>
        <p:grpSp>
          <p:nvGrpSpPr>
            <p:cNvPr id="52" name="Group 18">
              <a:extLst>
                <a:ext uri="{FF2B5EF4-FFF2-40B4-BE49-F238E27FC236}">
                  <a16:creationId xmlns:a16="http://schemas.microsoft.com/office/drawing/2014/main" id="{BD50EAD0-08E5-4D70-B03B-00F7161EBC71}"/>
                </a:ext>
              </a:extLst>
            </p:cNvPr>
            <p:cNvGrpSpPr>
              <a:grpSpLocks/>
            </p:cNvGrpSpPr>
            <p:nvPr/>
          </p:nvGrpSpPr>
          <p:grpSpPr bwMode="auto">
            <a:xfrm>
              <a:off x="5653335" y="1625062"/>
              <a:ext cx="5913881" cy="1377790"/>
              <a:chOff x="1978721" y="1004088"/>
              <a:chExt cx="7658567" cy="1974801"/>
            </a:xfrm>
            <a:solidFill>
              <a:schemeClr val="tx1">
                <a:lumMod val="85000"/>
              </a:schemeClr>
            </a:solidFill>
            <a:effectLst/>
          </p:grpSpPr>
          <p:cxnSp>
            <p:nvCxnSpPr>
              <p:cNvPr id="80" name="Straight Arrow Connector 79">
                <a:extLst>
                  <a:ext uri="{FF2B5EF4-FFF2-40B4-BE49-F238E27FC236}">
                    <a16:creationId xmlns:a16="http://schemas.microsoft.com/office/drawing/2014/main" id="{4212A5AB-A234-4826-97E9-C6D7E989F1DE}"/>
                  </a:ext>
                </a:extLst>
              </p:cNvPr>
              <p:cNvCxnSpPr>
                <a:cxnSpLocks/>
                <a:stCxn id="81" idx="2"/>
              </p:cNvCxnSpPr>
              <p:nvPr/>
            </p:nvCxnSpPr>
            <p:spPr>
              <a:xfrm flipH="1">
                <a:off x="1978721" y="1991488"/>
                <a:ext cx="3449543" cy="863770"/>
              </a:xfrm>
              <a:prstGeom prst="straightConnector1">
                <a:avLst/>
              </a:prstGeom>
              <a:grp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1" name="Rectangle 17">
                <a:extLst>
                  <a:ext uri="{FF2B5EF4-FFF2-40B4-BE49-F238E27FC236}">
                    <a16:creationId xmlns:a16="http://schemas.microsoft.com/office/drawing/2014/main" id="{81A3C728-B4F9-4C1F-9084-6A0919F54B2E}"/>
                  </a:ext>
                </a:extLst>
              </p:cNvPr>
              <p:cNvSpPr/>
              <p:nvPr/>
            </p:nvSpPr>
            <p:spPr>
              <a:xfrm>
                <a:off x="5428264" y="1004088"/>
                <a:ext cx="4209024" cy="1974801"/>
              </a:xfrm>
              <a:prstGeom prst="round2DiagRect">
                <a:avLst/>
              </a:prstGeom>
              <a:solidFill>
                <a:schemeClr val="tx1">
                  <a:lumMod val="95000"/>
                </a:schemeClr>
              </a:solidFill>
              <a:ln w="190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18991" marR="0" lvl="0" indent="-118991" algn="l"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Arial" charset="0"/>
                  </a:rPr>
                  <a:t>Endocrine</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Hypo- or hyperthyroidism</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Adrenal insufficiency </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Hypophysitis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lang="en-GB" sz="1600" b="0" dirty="0">
                    <a:solidFill>
                      <a:srgbClr val="000000"/>
                    </a:solidFill>
                    <a:latin typeface="Calibri" panose="020F0502020204030204" pitchFamily="34" charset="0"/>
                    <a:ea typeface="ＭＳ Ｐゴシック" panose="020B0600070205080204" pitchFamily="34" charset="-128"/>
                    <a:cs typeface="Arial" charset="0"/>
                  </a:rPr>
                  <a:t>Type 1 diabetes</a:t>
                </a: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 </a:t>
                </a:r>
              </a:p>
            </p:txBody>
          </p:sp>
        </p:grpSp>
        <p:cxnSp>
          <p:nvCxnSpPr>
            <p:cNvPr id="53" name="Straight Arrow Connector 52">
              <a:extLst>
                <a:ext uri="{FF2B5EF4-FFF2-40B4-BE49-F238E27FC236}">
                  <a16:creationId xmlns:a16="http://schemas.microsoft.com/office/drawing/2014/main" id="{74B915E7-1EEC-465C-A780-0C0191334B4C}"/>
                </a:ext>
              </a:extLst>
            </p:cNvPr>
            <p:cNvCxnSpPr>
              <a:cxnSpLocks/>
              <a:stCxn id="56" idx="1"/>
            </p:cNvCxnSpPr>
            <p:nvPr/>
          </p:nvCxnSpPr>
          <p:spPr bwMode="auto">
            <a:xfrm>
              <a:off x="4805113" y="2035546"/>
              <a:ext cx="656369" cy="557645"/>
            </a:xfrm>
            <a:prstGeom prst="straightConnector1">
              <a:avLst/>
            </a:prstGeom>
            <a:solidFill>
              <a:schemeClr val="tx1">
                <a:lumMod val="95000"/>
              </a:schemeClr>
            </a:solid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Round Diagonal Corner Rectangle 25">
              <a:extLst>
                <a:ext uri="{FF2B5EF4-FFF2-40B4-BE49-F238E27FC236}">
                  <a16:creationId xmlns:a16="http://schemas.microsoft.com/office/drawing/2014/main" id="{D5FBDE0F-7DE3-4FCE-A728-AD4623F9C2BC}"/>
                </a:ext>
              </a:extLst>
            </p:cNvPr>
            <p:cNvSpPr/>
            <p:nvPr/>
          </p:nvSpPr>
          <p:spPr bwMode="auto">
            <a:xfrm>
              <a:off x="3813447" y="984054"/>
              <a:ext cx="1983331" cy="1051492"/>
            </a:xfrm>
            <a:prstGeom prst="round2DiagRect">
              <a:avLst/>
            </a:prstGeom>
            <a:solidFill>
              <a:schemeClr val="tx1">
                <a:lumMod val="95000"/>
              </a:schemeClr>
            </a:solidFill>
            <a:ln w="190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rPr>
                <a:t>Ocular</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Uveitis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Optic neuropathy</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lang="en-US" sz="1600" b="0" dirty="0">
                  <a:solidFill>
                    <a:srgbClr val="000000"/>
                  </a:solidFill>
                  <a:latin typeface="Calibri" panose="020F0502020204030204" pitchFamily="34" charset="0"/>
                  <a:ea typeface="ＭＳ Ｐゴシック" panose="020B0600070205080204" pitchFamily="34" charset="-128"/>
                  <a:cs typeface="Arial" charset="0"/>
                </a:rPr>
                <a:t>Dry eye</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endParaRPr>
            </a:p>
          </p:txBody>
        </p:sp>
        <p:grpSp>
          <p:nvGrpSpPr>
            <p:cNvPr id="57" name="Group 26">
              <a:extLst>
                <a:ext uri="{FF2B5EF4-FFF2-40B4-BE49-F238E27FC236}">
                  <a16:creationId xmlns:a16="http://schemas.microsoft.com/office/drawing/2014/main" id="{F9675EFB-0B7A-4F59-9C58-BA9E432C9B94}"/>
                </a:ext>
              </a:extLst>
            </p:cNvPr>
            <p:cNvGrpSpPr>
              <a:grpSpLocks/>
            </p:cNvGrpSpPr>
            <p:nvPr/>
          </p:nvGrpSpPr>
          <p:grpSpPr bwMode="auto">
            <a:xfrm>
              <a:off x="5686682" y="3990651"/>
              <a:ext cx="2147934" cy="2489615"/>
              <a:chOff x="5908868" y="3225308"/>
              <a:chExt cx="2758946" cy="3568394"/>
            </a:xfrm>
            <a:solidFill>
              <a:schemeClr val="tx1">
                <a:lumMod val="95000"/>
              </a:schemeClr>
            </a:solidFill>
            <a:effectLst/>
          </p:grpSpPr>
          <p:cxnSp>
            <p:nvCxnSpPr>
              <p:cNvPr id="78" name="Straight Arrow Connector 77">
                <a:extLst>
                  <a:ext uri="{FF2B5EF4-FFF2-40B4-BE49-F238E27FC236}">
                    <a16:creationId xmlns:a16="http://schemas.microsoft.com/office/drawing/2014/main" id="{CA936EAA-24D5-4F06-B518-048282FA6CC1}"/>
                  </a:ext>
                </a:extLst>
              </p:cNvPr>
              <p:cNvCxnSpPr>
                <a:cxnSpLocks/>
                <a:stCxn id="79" idx="3"/>
              </p:cNvCxnSpPr>
              <p:nvPr/>
            </p:nvCxnSpPr>
            <p:spPr>
              <a:xfrm flipH="1" flipV="1">
                <a:off x="5908868" y="3225308"/>
                <a:ext cx="1672684" cy="2344875"/>
              </a:xfrm>
              <a:prstGeom prst="straightConnector1">
                <a:avLst/>
              </a:prstGeom>
              <a:grp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9" name="Rectangle 31">
                <a:extLst>
                  <a:ext uri="{FF2B5EF4-FFF2-40B4-BE49-F238E27FC236}">
                    <a16:creationId xmlns:a16="http://schemas.microsoft.com/office/drawing/2014/main" id="{F29B6317-EFB2-442A-A642-D4E4576A962D}"/>
                  </a:ext>
                </a:extLst>
              </p:cNvPr>
              <p:cNvSpPr/>
              <p:nvPr/>
            </p:nvSpPr>
            <p:spPr>
              <a:xfrm>
                <a:off x="6495290" y="5570183"/>
                <a:ext cx="2172524" cy="1223519"/>
              </a:xfrm>
              <a:prstGeom prst="round2DiagRect">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18991" marR="0" lvl="0" indent="-118991" algn="l"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Gastrointestinal</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Colitis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lang="en-GB" sz="1600" b="0" dirty="0">
                    <a:solidFill>
                      <a:srgbClr val="000000"/>
                    </a:solidFill>
                    <a:latin typeface="Calibri" panose="020F0502020204030204" pitchFamily="34" charset="0"/>
                    <a:ea typeface="ＭＳ Ｐゴシック" panose="020B0600070205080204" pitchFamily="34" charset="-128"/>
                    <a:cs typeface="Arial" charset="0"/>
                  </a:rPr>
                  <a:t>Diarrhea</a:t>
                </a:r>
                <a:endPar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endParaRPr>
              </a:p>
            </p:txBody>
          </p:sp>
        </p:grpSp>
        <p:sp>
          <p:nvSpPr>
            <p:cNvPr id="58" name="Round Diagonal Corner Rectangle 22">
              <a:extLst>
                <a:ext uri="{FF2B5EF4-FFF2-40B4-BE49-F238E27FC236}">
                  <a16:creationId xmlns:a16="http://schemas.microsoft.com/office/drawing/2014/main" id="{F5AB2799-7BA9-43AD-98DD-5C7FF94D1BFF}"/>
                </a:ext>
              </a:extLst>
            </p:cNvPr>
            <p:cNvSpPr>
              <a:spLocks/>
            </p:cNvSpPr>
            <p:nvPr/>
          </p:nvSpPr>
          <p:spPr bwMode="auto">
            <a:xfrm>
              <a:off x="634825" y="1316034"/>
              <a:ext cx="2860186" cy="1582413"/>
            </a:xfrm>
            <a:prstGeom prst="round2DiagRect">
              <a:avLst/>
            </a:prstGeom>
            <a:solidFill>
              <a:schemeClr val="tx1">
                <a:lumMod val="95000"/>
              </a:schemeClr>
            </a:solidFill>
            <a:ln w="19050">
              <a:solidFill>
                <a:schemeClr val="accent3"/>
              </a:solidFill>
              <a:round/>
              <a:headEnd/>
              <a:tailEnd type="arrow" w="med" len="med"/>
            </a:ln>
            <a:effectLst/>
          </p:spPr>
          <p:txBody>
            <a:bodyPr anchor="ctr"/>
            <a:lstStyle/>
            <a:p>
              <a:pPr marL="118991" marR="0" lvl="0" indent="-118991" algn="l"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Dermatologic</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Maculopapular rash</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lang="en-GB" sz="1600" b="0" dirty="0">
                  <a:solidFill>
                    <a:srgbClr val="000000"/>
                  </a:solidFill>
                  <a:latin typeface="Calibri" panose="020F0502020204030204" pitchFamily="34" charset="0"/>
                  <a:ea typeface="ＭＳ Ｐゴシック" panose="020B0600070205080204" pitchFamily="34" charset="-128"/>
                  <a:cs typeface="Arial" charset="0"/>
                </a:rPr>
                <a:t>Pruritus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Bullous dermatitis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lang="en-GB" sz="1600" b="0" dirty="0">
                  <a:solidFill>
                    <a:srgbClr val="000000"/>
                  </a:solidFill>
                  <a:latin typeface="Calibri" panose="020F0502020204030204" pitchFamily="34" charset="0"/>
                  <a:ea typeface="ＭＳ Ｐゴシック" panose="020B0600070205080204" pitchFamily="34" charset="-128"/>
                  <a:cs typeface="Arial" charset="0"/>
                </a:rPr>
                <a:t>Stevens-Johnson syndrome</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Toxic epidermal necrolysis</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endParaRPr>
            </a:p>
          </p:txBody>
        </p:sp>
        <p:cxnSp>
          <p:nvCxnSpPr>
            <p:cNvPr id="59" name="Straight Arrow Connector 58">
              <a:extLst>
                <a:ext uri="{FF2B5EF4-FFF2-40B4-BE49-F238E27FC236}">
                  <a16:creationId xmlns:a16="http://schemas.microsoft.com/office/drawing/2014/main" id="{DAA93B94-758A-4F82-9C03-FEE52889E380}"/>
                </a:ext>
              </a:extLst>
            </p:cNvPr>
            <p:cNvCxnSpPr>
              <a:cxnSpLocks/>
              <a:stCxn id="51" idx="0"/>
            </p:cNvCxnSpPr>
            <p:nvPr/>
          </p:nvCxnSpPr>
          <p:spPr bwMode="auto">
            <a:xfrm flipV="1">
              <a:off x="2672898" y="3689654"/>
              <a:ext cx="2624642" cy="1081558"/>
            </a:xfrm>
            <a:prstGeom prst="straightConnector1">
              <a:avLst/>
            </a:prstGeom>
            <a:solidFill>
              <a:srgbClr val="E7F0F8"/>
            </a:solid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1776C020-3D13-44DD-82AB-5880CC6E023B}"/>
                </a:ext>
              </a:extLst>
            </p:cNvPr>
            <p:cNvCxnSpPr>
              <a:cxnSpLocks/>
              <a:stCxn id="58" idx="0"/>
            </p:cNvCxnSpPr>
            <p:nvPr/>
          </p:nvCxnSpPr>
          <p:spPr bwMode="auto">
            <a:xfrm>
              <a:off x="3495011" y="2107241"/>
              <a:ext cx="1745793" cy="1051492"/>
            </a:xfrm>
            <a:prstGeom prst="straightConnector1">
              <a:avLst/>
            </a:prstGeom>
            <a:solidFill>
              <a:srgbClr val="E7F0F8"/>
            </a:solid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C6794927-5D31-4F13-81E1-0A83CF5C8274}"/>
                </a:ext>
              </a:extLst>
            </p:cNvPr>
            <p:cNvCxnSpPr>
              <a:cxnSpLocks/>
              <a:stCxn id="50" idx="2"/>
            </p:cNvCxnSpPr>
            <p:nvPr/>
          </p:nvCxnSpPr>
          <p:spPr bwMode="auto">
            <a:xfrm flipH="1" flipV="1">
              <a:off x="5776838" y="3186085"/>
              <a:ext cx="2212060" cy="285266"/>
            </a:xfrm>
            <a:prstGeom prst="straightConnector1">
              <a:avLst/>
            </a:prstGeom>
            <a:solidFill>
              <a:srgbClr val="E7F0F8"/>
            </a:solid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FF3DC31F-ABA4-4261-B22B-F0732CE0C400}"/>
                </a:ext>
              </a:extLst>
            </p:cNvPr>
            <p:cNvCxnSpPr>
              <a:cxnSpLocks/>
            </p:cNvCxnSpPr>
            <p:nvPr/>
          </p:nvCxnSpPr>
          <p:spPr bwMode="auto">
            <a:xfrm flipH="1" flipV="1">
              <a:off x="5599514" y="3206404"/>
              <a:ext cx="2692054" cy="1113423"/>
            </a:xfrm>
            <a:prstGeom prst="straightConnector1">
              <a:avLst/>
            </a:prstGeom>
            <a:solidFill>
              <a:srgbClr val="E7F0F8"/>
            </a:solid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Round Diagonal Corner Rectangle 19">
              <a:extLst>
                <a:ext uri="{FF2B5EF4-FFF2-40B4-BE49-F238E27FC236}">
                  <a16:creationId xmlns:a16="http://schemas.microsoft.com/office/drawing/2014/main" id="{18B414D3-65A5-4735-9AAD-00A6E0F0527E}"/>
                </a:ext>
              </a:extLst>
            </p:cNvPr>
            <p:cNvSpPr>
              <a:spLocks/>
            </p:cNvSpPr>
            <p:nvPr/>
          </p:nvSpPr>
          <p:spPr bwMode="auto">
            <a:xfrm>
              <a:off x="8266678" y="3910877"/>
              <a:ext cx="3201153" cy="1322061"/>
            </a:xfrm>
            <a:prstGeom prst="round2DiagRect">
              <a:avLst/>
            </a:prstGeom>
            <a:solidFill>
              <a:schemeClr val="tx1">
                <a:lumMod val="95000"/>
              </a:schemeClr>
            </a:solidFill>
            <a:ln w="19050">
              <a:solidFill>
                <a:schemeClr val="accent3"/>
              </a:solidFill>
              <a:round/>
              <a:headEnd/>
              <a:tailEnd type="arrow" w="med" len="med"/>
            </a:ln>
            <a:effectLst/>
          </p:spPr>
          <p:txBody>
            <a:bodyPr anchor="ctr"/>
            <a:lstStyle/>
            <a:p>
              <a:pPr marL="118991" marR="0" lvl="0" indent="-118991" algn="l"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Cardiac</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Myocarditis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lang="en-GB" sz="1600" b="0" dirty="0">
                  <a:solidFill>
                    <a:srgbClr val="000000"/>
                  </a:solidFill>
                  <a:latin typeface="Calibri" panose="020F0502020204030204" pitchFamily="34" charset="0"/>
                  <a:ea typeface="ＭＳ Ｐゴシック" panose="020B0600070205080204" pitchFamily="34" charset="-128"/>
                  <a:cs typeface="Arial" charset="0"/>
                </a:rPr>
                <a:t>Pericarditis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Cardiomyopathy/heart failure</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lang="en-GB" sz="1600" b="0" dirty="0">
                  <a:solidFill>
                    <a:srgbClr val="000000"/>
                  </a:solidFill>
                  <a:latin typeface="Calibri" panose="020F0502020204030204" pitchFamily="34" charset="0"/>
                  <a:ea typeface="ＭＳ Ｐゴシック" panose="020B0600070205080204" pitchFamily="34" charset="-128"/>
                  <a:cs typeface="Arial" charset="0"/>
                </a:rPr>
                <a:t>Cardiac arrest</a:t>
              </a:r>
              <a:endPar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endParaRPr>
            </a:p>
          </p:txBody>
        </p:sp>
        <p:sp>
          <p:nvSpPr>
            <p:cNvPr id="64" name="Round Diagonal Corner Rectangle 19">
              <a:extLst>
                <a:ext uri="{FF2B5EF4-FFF2-40B4-BE49-F238E27FC236}">
                  <a16:creationId xmlns:a16="http://schemas.microsoft.com/office/drawing/2014/main" id="{21DE3B57-B6D4-4159-8E62-36C863B90637}"/>
                </a:ext>
              </a:extLst>
            </p:cNvPr>
            <p:cNvSpPr>
              <a:spLocks/>
            </p:cNvSpPr>
            <p:nvPr/>
          </p:nvSpPr>
          <p:spPr bwMode="auto">
            <a:xfrm>
              <a:off x="8275867" y="5319194"/>
              <a:ext cx="3201153" cy="853630"/>
            </a:xfrm>
            <a:prstGeom prst="round2DiagRect">
              <a:avLst/>
            </a:prstGeom>
            <a:solidFill>
              <a:schemeClr val="tx1">
                <a:lumMod val="95000"/>
              </a:schemeClr>
            </a:solidFill>
            <a:ln w="19050">
              <a:solidFill>
                <a:schemeClr val="accent3"/>
              </a:solidFill>
              <a:round/>
              <a:headEnd/>
              <a:tailEnd type="arrow" w="med" len="med"/>
            </a:ln>
            <a:effectLst/>
          </p:spPr>
          <p:txBody>
            <a:bodyPr anchor="ctr"/>
            <a:lstStyle/>
            <a:p>
              <a:pPr marL="118991" marR="0" lvl="0" indent="-118991" algn="l"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Muscular</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Myositis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lang="en-GB" sz="1600" b="0" dirty="0">
                  <a:solidFill>
                    <a:srgbClr val="000000"/>
                  </a:solidFill>
                  <a:latin typeface="Calibri" panose="020F0502020204030204" pitchFamily="34" charset="0"/>
                  <a:ea typeface="ＭＳ Ｐゴシック" panose="020B0600070205080204" pitchFamily="34" charset="-128"/>
                  <a:cs typeface="Arial" charset="0"/>
                </a:rPr>
                <a:t>Myalgia</a:t>
              </a:r>
              <a:endPar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endParaRPr>
            </a:p>
          </p:txBody>
        </p:sp>
        <p:cxnSp>
          <p:nvCxnSpPr>
            <p:cNvPr id="65" name="Straight Arrow Connector 64">
              <a:extLst>
                <a:ext uri="{FF2B5EF4-FFF2-40B4-BE49-F238E27FC236}">
                  <a16:creationId xmlns:a16="http://schemas.microsoft.com/office/drawing/2014/main" id="{50B9F877-EB95-4D82-8031-FA36FE9FE1D2}"/>
                </a:ext>
              </a:extLst>
            </p:cNvPr>
            <p:cNvCxnSpPr>
              <a:cxnSpLocks/>
              <a:stCxn id="64" idx="2"/>
            </p:cNvCxnSpPr>
            <p:nvPr/>
          </p:nvCxnSpPr>
          <p:spPr bwMode="auto">
            <a:xfrm flipH="1" flipV="1">
              <a:off x="5964451" y="3859581"/>
              <a:ext cx="2311416" cy="1886428"/>
            </a:xfrm>
            <a:prstGeom prst="straightConnector1">
              <a:avLst/>
            </a:prstGeom>
            <a:solidFill>
              <a:srgbClr val="E7F0F8"/>
            </a:solid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8E7D1C1-9683-41C8-9E01-941ECD1FA41E}"/>
                </a:ext>
              </a:extLst>
            </p:cNvPr>
            <p:cNvCxnSpPr>
              <a:cxnSpLocks/>
            </p:cNvCxnSpPr>
            <p:nvPr/>
          </p:nvCxnSpPr>
          <p:spPr bwMode="auto">
            <a:xfrm flipH="1">
              <a:off x="5622854" y="1833580"/>
              <a:ext cx="474908" cy="627630"/>
            </a:xfrm>
            <a:prstGeom prst="straightConnector1">
              <a:avLst/>
            </a:prstGeom>
            <a:solidFill>
              <a:srgbClr val="E7F0F8"/>
            </a:solid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Round Diagonal Corner Rectangle 20">
              <a:extLst>
                <a:ext uri="{FF2B5EF4-FFF2-40B4-BE49-F238E27FC236}">
                  <a16:creationId xmlns:a16="http://schemas.microsoft.com/office/drawing/2014/main" id="{55D1B5B4-EB8B-43DF-B2BD-8EFCDAC2673C}"/>
                </a:ext>
              </a:extLst>
            </p:cNvPr>
            <p:cNvSpPr>
              <a:spLocks/>
            </p:cNvSpPr>
            <p:nvPr/>
          </p:nvSpPr>
          <p:spPr bwMode="auto">
            <a:xfrm>
              <a:off x="6017456" y="1001139"/>
              <a:ext cx="2045854" cy="1287127"/>
            </a:xfrm>
            <a:prstGeom prst="round2DiagRect">
              <a:avLst/>
            </a:prstGeom>
            <a:solidFill>
              <a:schemeClr val="tx1">
                <a:lumMod val="95000"/>
              </a:schemeClr>
            </a:solidFill>
            <a:ln w="19050">
              <a:solidFill>
                <a:schemeClr val="accent3"/>
              </a:solidFill>
              <a:round/>
              <a:headEnd/>
              <a:tailEnd type="arrow" w="med" len="med"/>
            </a:ln>
            <a:effectLst/>
          </p:spPr>
          <p:txBody>
            <a:bodyPr anchor="ctr"/>
            <a:lstStyle/>
            <a:p>
              <a:pPr marL="118991" marR="0" lvl="0" indent="-118991" algn="l"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CNS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Neuropathy</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Guillain-Barre</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Myasthenia gravis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lang="en-GB" sz="1600" b="0" dirty="0">
                  <a:solidFill>
                    <a:srgbClr val="000000"/>
                  </a:solidFill>
                  <a:latin typeface="Calibri" panose="020F0502020204030204" pitchFamily="34" charset="0"/>
                  <a:ea typeface="ＭＳ Ｐゴシック" panose="020B0600070205080204" pitchFamily="34" charset="-128"/>
                  <a:cs typeface="Arial" charset="0"/>
                </a:rPr>
                <a:t>Encephalitis</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endParaRPr>
            </a:p>
          </p:txBody>
        </p:sp>
        <p:cxnSp>
          <p:nvCxnSpPr>
            <p:cNvPr id="70" name="Straight Arrow Connector 69">
              <a:extLst>
                <a:ext uri="{FF2B5EF4-FFF2-40B4-BE49-F238E27FC236}">
                  <a16:creationId xmlns:a16="http://schemas.microsoft.com/office/drawing/2014/main" id="{3195B836-DC39-4B97-B9D7-FCA5D6391CAC}"/>
                </a:ext>
              </a:extLst>
            </p:cNvPr>
            <p:cNvCxnSpPr>
              <a:cxnSpLocks/>
              <a:stCxn id="71" idx="3"/>
            </p:cNvCxnSpPr>
            <p:nvPr/>
          </p:nvCxnSpPr>
          <p:spPr bwMode="auto">
            <a:xfrm flipV="1">
              <a:off x="4281718" y="4507810"/>
              <a:ext cx="1015822" cy="1130356"/>
            </a:xfrm>
            <a:prstGeom prst="straightConnector1">
              <a:avLst/>
            </a:prstGeom>
            <a:solidFill>
              <a:schemeClr val="tx1">
                <a:lumMod val="95000"/>
              </a:schemeClr>
            </a:solid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Rectangle 31">
              <a:extLst>
                <a:ext uri="{FF2B5EF4-FFF2-40B4-BE49-F238E27FC236}">
                  <a16:creationId xmlns:a16="http://schemas.microsoft.com/office/drawing/2014/main" id="{A917223C-4902-4C5B-960E-7B454AB46EFF}"/>
                </a:ext>
              </a:extLst>
            </p:cNvPr>
            <p:cNvSpPr/>
            <p:nvPr/>
          </p:nvSpPr>
          <p:spPr bwMode="auto">
            <a:xfrm>
              <a:off x="3436026" y="5638166"/>
              <a:ext cx="1691384" cy="853631"/>
            </a:xfrm>
            <a:prstGeom prst="round2DiagRect">
              <a:avLst/>
            </a:prstGeom>
            <a:solidFill>
              <a:schemeClr val="tx1">
                <a:lumMod val="95000"/>
              </a:schemeClr>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18991" marR="0" lvl="0" indent="-118991" algn="l"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Skeletal</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Inflammatory arthritis</a:t>
              </a:r>
            </a:p>
          </p:txBody>
        </p:sp>
        <p:cxnSp>
          <p:nvCxnSpPr>
            <p:cNvPr id="74" name="Straight Arrow Connector 73">
              <a:extLst>
                <a:ext uri="{FF2B5EF4-FFF2-40B4-BE49-F238E27FC236}">
                  <a16:creationId xmlns:a16="http://schemas.microsoft.com/office/drawing/2014/main" id="{86841360-A44B-4457-8EE4-B517BDAC4575}"/>
                </a:ext>
              </a:extLst>
            </p:cNvPr>
            <p:cNvCxnSpPr>
              <a:cxnSpLocks/>
            </p:cNvCxnSpPr>
            <p:nvPr/>
          </p:nvCxnSpPr>
          <p:spPr bwMode="auto">
            <a:xfrm flipV="1">
              <a:off x="2384686" y="3667755"/>
              <a:ext cx="3194508" cy="1913158"/>
            </a:xfrm>
            <a:prstGeom prst="straightConnector1">
              <a:avLst/>
            </a:prstGeom>
            <a:solidFill>
              <a:schemeClr val="tx1">
                <a:lumMod val="95000"/>
              </a:schemeClr>
            </a:solid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5" name="Rectangle 31">
              <a:extLst>
                <a:ext uri="{FF2B5EF4-FFF2-40B4-BE49-F238E27FC236}">
                  <a16:creationId xmlns:a16="http://schemas.microsoft.com/office/drawing/2014/main" id="{BB6DCF7C-B2BC-4629-9874-8DB3B29CD851}"/>
                </a:ext>
              </a:extLst>
            </p:cNvPr>
            <p:cNvSpPr/>
            <p:nvPr/>
          </p:nvSpPr>
          <p:spPr bwMode="auto">
            <a:xfrm>
              <a:off x="714980" y="5491262"/>
              <a:ext cx="2531703" cy="853631"/>
            </a:xfrm>
            <a:prstGeom prst="round2DiagRect">
              <a:avLst/>
            </a:prstGeom>
            <a:solidFill>
              <a:schemeClr val="tx1">
                <a:lumMod val="95000"/>
              </a:schemeClr>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18991" marR="0" lvl="0" indent="-118991" algn="l"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Pancreatic</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Acute pancreatitis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lang="en-GB" sz="1600" b="0" dirty="0">
                  <a:solidFill>
                    <a:srgbClr val="000000"/>
                  </a:solidFill>
                  <a:latin typeface="Calibri" panose="020F0502020204030204" pitchFamily="34" charset="0"/>
                  <a:ea typeface="ＭＳ Ｐゴシック" panose="020B0600070205080204" pitchFamily="34" charset="-128"/>
                  <a:cs typeface="Arial" charset="0"/>
                </a:rPr>
                <a:t>Amylase/lipase </a:t>
              </a: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a:t>
              </a:r>
            </a:p>
          </p:txBody>
        </p:sp>
        <p:cxnSp>
          <p:nvCxnSpPr>
            <p:cNvPr id="76" name="Straight Arrow Connector 75">
              <a:extLst>
                <a:ext uri="{FF2B5EF4-FFF2-40B4-BE49-F238E27FC236}">
                  <a16:creationId xmlns:a16="http://schemas.microsoft.com/office/drawing/2014/main" id="{52A950B3-4765-4F23-A990-9AFD0ABC2FBF}"/>
                </a:ext>
              </a:extLst>
            </p:cNvPr>
            <p:cNvCxnSpPr>
              <a:cxnSpLocks/>
            </p:cNvCxnSpPr>
            <p:nvPr/>
          </p:nvCxnSpPr>
          <p:spPr bwMode="auto">
            <a:xfrm flipV="1">
              <a:off x="2440844" y="3529474"/>
              <a:ext cx="2926080" cy="25812"/>
            </a:xfrm>
            <a:prstGeom prst="straightConnector1">
              <a:avLst/>
            </a:prstGeom>
            <a:solidFill>
              <a:srgbClr val="E7F0F8"/>
            </a:solidFill>
            <a:ln w="28575">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Round Diagonal Corner Rectangle 21">
              <a:extLst>
                <a:ext uri="{FF2B5EF4-FFF2-40B4-BE49-F238E27FC236}">
                  <a16:creationId xmlns:a16="http://schemas.microsoft.com/office/drawing/2014/main" id="{7C164A0A-31F3-4BCF-99C6-25C35F5450E6}"/>
                </a:ext>
              </a:extLst>
            </p:cNvPr>
            <p:cNvSpPr>
              <a:spLocks/>
            </p:cNvSpPr>
            <p:nvPr/>
          </p:nvSpPr>
          <p:spPr bwMode="auto">
            <a:xfrm>
              <a:off x="333375" y="3038073"/>
              <a:ext cx="2445863" cy="1053826"/>
            </a:xfrm>
            <a:prstGeom prst="round2DiagRect">
              <a:avLst/>
            </a:prstGeom>
            <a:solidFill>
              <a:schemeClr val="tx1">
                <a:lumMod val="95000"/>
              </a:schemeClr>
            </a:solidFill>
            <a:ln w="19050">
              <a:solidFill>
                <a:schemeClr val="accent3"/>
              </a:solidFill>
              <a:round/>
              <a:headEnd/>
              <a:tailEnd type="arrow" w="med" len="med"/>
            </a:ln>
            <a:effectLst/>
          </p:spPr>
          <p:txBody>
            <a:bodyPr anchor="ctr"/>
            <a:lstStyle/>
            <a:p>
              <a:pPr marL="118991" marR="0" lvl="0" indent="-118991" algn="l"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Hepatic</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Hepatitis, autoimmune</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lang="en-GB" sz="1600" b="0" dirty="0">
                  <a:solidFill>
                    <a:srgbClr val="000000"/>
                  </a:solidFill>
                  <a:latin typeface="Calibri" panose="020F0502020204030204" pitchFamily="34" charset="0"/>
                  <a:ea typeface="ＭＳ Ｐゴシック" panose="020B0600070205080204" pitchFamily="34" charset="-128"/>
                  <a:cs typeface="Arial" charset="0"/>
                </a:rPr>
                <a:t>Transaminitis</a:t>
              </a:r>
            </a:p>
            <a:p>
              <a:pPr marL="226877" marR="0" lvl="0" indent="-169761"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rPr>
                <a:t>ALT/AST ↑</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charset="0"/>
              </a:endParaRPr>
            </a:p>
          </p:txBody>
        </p:sp>
      </p:grpSp>
    </p:spTree>
    <p:extLst>
      <p:ext uri="{BB962C8B-B14F-4D97-AF65-F5344CB8AC3E}">
        <p14:creationId xmlns:p14="http://schemas.microsoft.com/office/powerpoint/2010/main" val="76348286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itle 1">
            <a:extLst>
              <a:ext uri="{FF2B5EF4-FFF2-40B4-BE49-F238E27FC236}">
                <a16:creationId xmlns:a16="http://schemas.microsoft.com/office/drawing/2014/main" id="{28A3C164-07DD-4E4D-BEFD-5CC9DAE165F2}"/>
              </a:ext>
            </a:extLst>
          </p:cNvPr>
          <p:cNvSpPr>
            <a:spLocks noGrp="1"/>
          </p:cNvSpPr>
          <p:nvPr>
            <p:ph type="title"/>
          </p:nvPr>
        </p:nvSpPr>
        <p:spPr>
          <a:xfrm>
            <a:off x="609759" y="238127"/>
            <a:ext cx="10872444" cy="1103313"/>
          </a:xfrm>
        </p:spPr>
        <p:txBody>
          <a:bodyPr/>
          <a:lstStyle/>
          <a:p>
            <a:r>
              <a:rPr lang="en-US" dirty="0"/>
              <a:t>Time to Onset of Immune-Related AEs With </a:t>
            </a:r>
            <a:br>
              <a:rPr lang="en-US" dirty="0"/>
            </a:br>
            <a:r>
              <a:rPr lang="en-US" dirty="0"/>
              <a:t>Immune Checkpoint Inhibition</a:t>
            </a:r>
          </a:p>
        </p:txBody>
      </p:sp>
      <p:grpSp>
        <p:nvGrpSpPr>
          <p:cNvPr id="102" name="Group 7">
            <a:extLst>
              <a:ext uri="{FF2B5EF4-FFF2-40B4-BE49-F238E27FC236}">
                <a16:creationId xmlns:a16="http://schemas.microsoft.com/office/drawing/2014/main" id="{062E66E5-6BB1-4F4C-9560-001CE4BBA930}"/>
              </a:ext>
            </a:extLst>
          </p:cNvPr>
          <p:cNvGrpSpPr>
            <a:grpSpLocks/>
          </p:cNvGrpSpPr>
          <p:nvPr/>
        </p:nvGrpSpPr>
        <p:grpSpPr bwMode="auto">
          <a:xfrm>
            <a:off x="9389569" y="6216652"/>
            <a:ext cx="2488502" cy="447822"/>
            <a:chOff x="9527309" y="3551529"/>
            <a:chExt cx="2488502" cy="448324"/>
          </a:xfrm>
        </p:grpSpPr>
        <p:pic>
          <p:nvPicPr>
            <p:cNvPr id="103" name="Picture 9">
              <a:extLst>
                <a:ext uri="{FF2B5EF4-FFF2-40B4-BE49-F238E27FC236}">
                  <a16:creationId xmlns:a16="http://schemas.microsoft.com/office/drawing/2014/main" id="{ADDE3835-73DA-48AF-B4B9-D7010C81235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4" name="Rectangle 8">
              <a:extLst>
                <a:ext uri="{FF2B5EF4-FFF2-40B4-BE49-F238E27FC236}">
                  <a16:creationId xmlns:a16="http://schemas.microsoft.com/office/drawing/2014/main" id="{FC809059-DA12-4BF3-9B89-C331074A29A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5" name="Text Box 15">
            <a:extLst>
              <a:ext uri="{FF2B5EF4-FFF2-40B4-BE49-F238E27FC236}">
                <a16:creationId xmlns:a16="http://schemas.microsoft.com/office/drawing/2014/main" id="{980BDC00-A659-4A02-B67D-ABB5E8D613EE}"/>
              </a:ext>
            </a:extLst>
          </p:cNvPr>
          <p:cNvSpPr txBox="1">
            <a:spLocks noChangeArrowheads="1"/>
          </p:cNvSpPr>
          <p:nvPr/>
        </p:nvSpPr>
        <p:spPr bwMode="auto">
          <a:xfrm>
            <a:off x="452445" y="639126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Remon. J Thorac Dis. 2018;10(suppl 13):S1516.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F1CFD8C3-42EF-47D7-9852-D38AADC7A040}"/>
              </a:ext>
            </a:extLst>
          </p:cNvPr>
          <p:cNvSpPr/>
          <p:nvPr/>
        </p:nvSpPr>
        <p:spPr>
          <a:xfrm>
            <a:off x="2589832" y="1487444"/>
            <a:ext cx="7002497" cy="707886"/>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Time to Onset of Immune-Related AEs in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NSCLC Treated With Nivolumab (Range)</a:t>
            </a:r>
          </a:p>
        </p:txBody>
      </p:sp>
      <p:sp>
        <p:nvSpPr>
          <p:cNvPr id="107" name="Rectangle 106">
            <a:extLst>
              <a:ext uri="{FF2B5EF4-FFF2-40B4-BE49-F238E27FC236}">
                <a16:creationId xmlns:a16="http://schemas.microsoft.com/office/drawing/2014/main" id="{2A1B3CF4-2FA5-41AD-A43E-9610DF979EB2}"/>
              </a:ext>
            </a:extLst>
          </p:cNvPr>
          <p:cNvSpPr/>
          <p:nvPr/>
        </p:nvSpPr>
        <p:spPr>
          <a:xfrm>
            <a:off x="4081142" y="5928369"/>
            <a:ext cx="5279847" cy="4001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Wk</a:t>
            </a:r>
          </a:p>
        </p:txBody>
      </p:sp>
      <p:cxnSp>
        <p:nvCxnSpPr>
          <p:cNvPr id="108" name="Straight Connector 107">
            <a:extLst>
              <a:ext uri="{FF2B5EF4-FFF2-40B4-BE49-F238E27FC236}">
                <a16:creationId xmlns:a16="http://schemas.microsoft.com/office/drawing/2014/main" id="{79483B3C-3BD2-4E97-BBD4-917D3C9935BA}"/>
              </a:ext>
            </a:extLst>
          </p:cNvPr>
          <p:cNvCxnSpPr/>
          <p:nvPr/>
        </p:nvCxnSpPr>
        <p:spPr bwMode="auto">
          <a:xfrm>
            <a:off x="4055743" y="5635233"/>
            <a:ext cx="5313872" cy="0"/>
          </a:xfrm>
          <a:prstGeom prst="line">
            <a:avLst/>
          </a:prstGeom>
          <a:noFill/>
          <a:ln w="28575" cap="flat" cmpd="sng" algn="ctr">
            <a:solidFill>
              <a:schemeClr val="bg1"/>
            </a:solidFill>
            <a:prstDash val="sysDash"/>
            <a:round/>
            <a:headEnd type="none" w="med" len="med"/>
            <a:tailEnd type="none" w="med" len="med"/>
          </a:ln>
          <a:effectLst/>
        </p:spPr>
      </p:cxnSp>
      <p:cxnSp>
        <p:nvCxnSpPr>
          <p:cNvPr id="109" name="Straight Connector 108">
            <a:extLst>
              <a:ext uri="{FF2B5EF4-FFF2-40B4-BE49-F238E27FC236}">
                <a16:creationId xmlns:a16="http://schemas.microsoft.com/office/drawing/2014/main" id="{192DBB54-D850-4909-B8E2-CAB73E6C0E0C}"/>
              </a:ext>
            </a:extLst>
          </p:cNvPr>
          <p:cNvCxnSpPr/>
          <p:nvPr/>
        </p:nvCxnSpPr>
        <p:spPr bwMode="auto">
          <a:xfrm flipV="1">
            <a:off x="4060056" y="2421798"/>
            <a:ext cx="0" cy="324794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2FCB953-F911-4FFF-88B3-26079F918DA8}"/>
              </a:ext>
            </a:extLst>
          </p:cNvPr>
          <p:cNvCxnSpPr/>
          <p:nvPr/>
        </p:nvCxnSpPr>
        <p:spPr bwMode="auto">
          <a:xfrm>
            <a:off x="4060056" y="56352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28A067C-5159-48AE-83A9-A601E050B813}"/>
              </a:ext>
            </a:extLst>
          </p:cNvPr>
          <p:cNvCxnSpPr/>
          <p:nvPr/>
        </p:nvCxnSpPr>
        <p:spPr bwMode="auto">
          <a:xfrm>
            <a:off x="4800080" y="56352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2BE3F68-39E5-4CDB-B9CD-9934F6C0A3E1}"/>
              </a:ext>
            </a:extLst>
          </p:cNvPr>
          <p:cNvCxnSpPr/>
          <p:nvPr/>
        </p:nvCxnSpPr>
        <p:spPr bwMode="auto">
          <a:xfrm>
            <a:off x="5540104" y="56352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69399E6-BEC2-47A0-BF09-8AD7015EEA7E}"/>
              </a:ext>
            </a:extLst>
          </p:cNvPr>
          <p:cNvCxnSpPr/>
          <p:nvPr/>
        </p:nvCxnSpPr>
        <p:spPr bwMode="auto">
          <a:xfrm>
            <a:off x="6280127" y="56352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568F6C96-AED2-425D-BB64-1D61B0BD926B}"/>
              </a:ext>
            </a:extLst>
          </p:cNvPr>
          <p:cNvCxnSpPr/>
          <p:nvPr/>
        </p:nvCxnSpPr>
        <p:spPr bwMode="auto">
          <a:xfrm>
            <a:off x="7451465" y="56352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E9590A7-C6CD-41F0-91A9-519472EADD18}"/>
              </a:ext>
            </a:extLst>
          </p:cNvPr>
          <p:cNvCxnSpPr/>
          <p:nvPr/>
        </p:nvCxnSpPr>
        <p:spPr bwMode="auto">
          <a:xfrm>
            <a:off x="8087973" y="56352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11049A6-ED1E-41D2-8B54-6759447BF6FC}"/>
              </a:ext>
            </a:extLst>
          </p:cNvPr>
          <p:cNvCxnSpPr/>
          <p:nvPr/>
        </p:nvCxnSpPr>
        <p:spPr bwMode="auto">
          <a:xfrm>
            <a:off x="8724481" y="56352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84532EA-2814-4E9F-BB5B-01451107FCC5}"/>
              </a:ext>
            </a:extLst>
          </p:cNvPr>
          <p:cNvCxnSpPr/>
          <p:nvPr/>
        </p:nvCxnSpPr>
        <p:spPr bwMode="auto">
          <a:xfrm>
            <a:off x="9360989" y="563523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67D7C86-169D-4538-85F0-476BBF949A8C}"/>
              </a:ext>
            </a:extLst>
          </p:cNvPr>
          <p:cNvCxnSpPr/>
          <p:nvPr/>
        </p:nvCxnSpPr>
        <p:spPr bwMode="auto">
          <a:xfrm flipH="1">
            <a:off x="3995358" y="27108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984B1E1-E186-4BAC-AD2C-EEA1E3DEF014}"/>
              </a:ext>
            </a:extLst>
          </p:cNvPr>
          <p:cNvCxnSpPr/>
          <p:nvPr/>
        </p:nvCxnSpPr>
        <p:spPr bwMode="auto">
          <a:xfrm flipH="1">
            <a:off x="3995358" y="31286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B6040B4-ADBC-4308-B506-4788F3F579B9}"/>
              </a:ext>
            </a:extLst>
          </p:cNvPr>
          <p:cNvCxnSpPr/>
          <p:nvPr/>
        </p:nvCxnSpPr>
        <p:spPr bwMode="auto">
          <a:xfrm flipH="1">
            <a:off x="3995358" y="35464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DA9552C-2FBD-473C-8161-552CC48911EF}"/>
              </a:ext>
            </a:extLst>
          </p:cNvPr>
          <p:cNvCxnSpPr/>
          <p:nvPr/>
        </p:nvCxnSpPr>
        <p:spPr bwMode="auto">
          <a:xfrm flipH="1">
            <a:off x="3995358" y="39641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42330219-16E7-44BF-B28D-EF5C740FF183}"/>
              </a:ext>
            </a:extLst>
          </p:cNvPr>
          <p:cNvCxnSpPr/>
          <p:nvPr/>
        </p:nvCxnSpPr>
        <p:spPr bwMode="auto">
          <a:xfrm flipH="1">
            <a:off x="3995358" y="43819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4419484-5BA9-4971-A9F2-E6C0742F9961}"/>
              </a:ext>
            </a:extLst>
          </p:cNvPr>
          <p:cNvCxnSpPr/>
          <p:nvPr/>
        </p:nvCxnSpPr>
        <p:spPr bwMode="auto">
          <a:xfrm flipH="1">
            <a:off x="3995358" y="47997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B731573-2375-42AB-A0D7-29FF8E55CB19}"/>
              </a:ext>
            </a:extLst>
          </p:cNvPr>
          <p:cNvCxnSpPr/>
          <p:nvPr/>
        </p:nvCxnSpPr>
        <p:spPr bwMode="auto">
          <a:xfrm flipH="1">
            <a:off x="3995358" y="52174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4A2D160-513A-4ED4-A342-933BF5221F96}"/>
              </a:ext>
            </a:extLst>
          </p:cNvPr>
          <p:cNvCxnSpPr/>
          <p:nvPr/>
        </p:nvCxnSpPr>
        <p:spPr bwMode="auto">
          <a:xfrm flipH="1">
            <a:off x="3995358" y="5635233"/>
            <a:ext cx="64008" cy="0"/>
          </a:xfrm>
          <a:prstGeom prst="line">
            <a:avLst/>
          </a:prstGeom>
          <a:noFill/>
          <a:ln w="28575" cap="flat" cmpd="sng" algn="ctr">
            <a:solidFill>
              <a:schemeClr val="bg1"/>
            </a:solidFill>
            <a:prstDash val="solid"/>
            <a:round/>
            <a:headEnd type="none" w="med" len="med"/>
            <a:tailEnd type="none" w="med" len="med"/>
          </a:ln>
          <a:effectLst/>
        </p:spPr>
      </p:cxnSp>
      <p:sp>
        <p:nvSpPr>
          <p:cNvPr id="126" name="TextBox 125">
            <a:extLst>
              <a:ext uri="{FF2B5EF4-FFF2-40B4-BE49-F238E27FC236}">
                <a16:creationId xmlns:a16="http://schemas.microsoft.com/office/drawing/2014/main" id="{29689057-39BF-4C03-9D45-93549F3DF32F}"/>
              </a:ext>
            </a:extLst>
          </p:cNvPr>
          <p:cNvSpPr txBox="1"/>
          <p:nvPr/>
        </p:nvSpPr>
        <p:spPr bwMode="auto">
          <a:xfrm>
            <a:off x="2579322" y="2523656"/>
            <a:ext cx="1415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Renal</a:t>
            </a:r>
          </a:p>
        </p:txBody>
      </p:sp>
      <p:sp>
        <p:nvSpPr>
          <p:cNvPr id="127" name="TextBox 126">
            <a:extLst>
              <a:ext uri="{FF2B5EF4-FFF2-40B4-BE49-F238E27FC236}">
                <a16:creationId xmlns:a16="http://schemas.microsoft.com/office/drawing/2014/main" id="{C96CA119-403D-4BA3-8753-DE176B26D49A}"/>
              </a:ext>
            </a:extLst>
          </p:cNvPr>
          <p:cNvSpPr txBox="1"/>
          <p:nvPr/>
        </p:nvSpPr>
        <p:spPr bwMode="auto">
          <a:xfrm>
            <a:off x="2579322" y="2940076"/>
            <a:ext cx="1415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Pulmonary</a:t>
            </a:r>
          </a:p>
        </p:txBody>
      </p:sp>
      <p:sp>
        <p:nvSpPr>
          <p:cNvPr id="128" name="TextBox 127">
            <a:extLst>
              <a:ext uri="{FF2B5EF4-FFF2-40B4-BE49-F238E27FC236}">
                <a16:creationId xmlns:a16="http://schemas.microsoft.com/office/drawing/2014/main" id="{A07952A9-0FC9-4928-87A4-E3B99EEF976C}"/>
              </a:ext>
            </a:extLst>
          </p:cNvPr>
          <p:cNvSpPr txBox="1"/>
          <p:nvPr/>
        </p:nvSpPr>
        <p:spPr bwMode="auto">
          <a:xfrm>
            <a:off x="1290154" y="3356496"/>
            <a:ext cx="2704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Infusion reaction</a:t>
            </a:r>
          </a:p>
        </p:txBody>
      </p:sp>
      <p:sp>
        <p:nvSpPr>
          <p:cNvPr id="129" name="TextBox 128">
            <a:extLst>
              <a:ext uri="{FF2B5EF4-FFF2-40B4-BE49-F238E27FC236}">
                <a16:creationId xmlns:a16="http://schemas.microsoft.com/office/drawing/2014/main" id="{D91E26DA-6514-48CA-92D9-BE4E56039187}"/>
              </a:ext>
            </a:extLst>
          </p:cNvPr>
          <p:cNvSpPr txBox="1"/>
          <p:nvPr/>
        </p:nvSpPr>
        <p:spPr bwMode="auto">
          <a:xfrm>
            <a:off x="2579322" y="3772916"/>
            <a:ext cx="1415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Hepatic</a:t>
            </a:r>
          </a:p>
        </p:txBody>
      </p:sp>
      <p:sp>
        <p:nvSpPr>
          <p:cNvPr id="130" name="TextBox 129">
            <a:extLst>
              <a:ext uri="{FF2B5EF4-FFF2-40B4-BE49-F238E27FC236}">
                <a16:creationId xmlns:a16="http://schemas.microsoft.com/office/drawing/2014/main" id="{B6ACFD1F-23DB-4467-B9E5-9A949473203F}"/>
              </a:ext>
            </a:extLst>
          </p:cNvPr>
          <p:cNvSpPr txBox="1"/>
          <p:nvPr/>
        </p:nvSpPr>
        <p:spPr bwMode="auto">
          <a:xfrm>
            <a:off x="2579322" y="4189336"/>
            <a:ext cx="1415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Endocrine</a:t>
            </a:r>
          </a:p>
        </p:txBody>
      </p:sp>
      <p:sp>
        <p:nvSpPr>
          <p:cNvPr id="131" name="TextBox 130">
            <a:extLst>
              <a:ext uri="{FF2B5EF4-FFF2-40B4-BE49-F238E27FC236}">
                <a16:creationId xmlns:a16="http://schemas.microsoft.com/office/drawing/2014/main" id="{3774BE27-B85D-4C71-9944-C945E8A631BB}"/>
              </a:ext>
            </a:extLst>
          </p:cNvPr>
          <p:cNvSpPr txBox="1"/>
          <p:nvPr/>
        </p:nvSpPr>
        <p:spPr bwMode="auto">
          <a:xfrm>
            <a:off x="2579322" y="4605756"/>
            <a:ext cx="1415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a:t>
            </a:r>
          </a:p>
        </p:txBody>
      </p:sp>
      <p:sp>
        <p:nvSpPr>
          <p:cNvPr id="132" name="TextBox 131">
            <a:extLst>
              <a:ext uri="{FF2B5EF4-FFF2-40B4-BE49-F238E27FC236}">
                <a16:creationId xmlns:a16="http://schemas.microsoft.com/office/drawing/2014/main" id="{7FB82397-C0B7-4286-A4A3-8DFA45E55E0C}"/>
              </a:ext>
            </a:extLst>
          </p:cNvPr>
          <p:cNvSpPr txBox="1"/>
          <p:nvPr/>
        </p:nvSpPr>
        <p:spPr bwMode="auto">
          <a:xfrm>
            <a:off x="2579322" y="5022178"/>
            <a:ext cx="1415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Skin</a:t>
            </a:r>
          </a:p>
        </p:txBody>
      </p:sp>
      <p:sp>
        <p:nvSpPr>
          <p:cNvPr id="133" name="TextBox 132">
            <a:extLst>
              <a:ext uri="{FF2B5EF4-FFF2-40B4-BE49-F238E27FC236}">
                <a16:creationId xmlns:a16="http://schemas.microsoft.com/office/drawing/2014/main" id="{D10AEFFB-D396-49E7-A3EE-B7AA82CFF5B7}"/>
              </a:ext>
            </a:extLst>
          </p:cNvPr>
          <p:cNvSpPr txBox="1"/>
          <p:nvPr/>
        </p:nvSpPr>
        <p:spPr bwMode="auto">
          <a:xfrm>
            <a:off x="9028154" y="5656086"/>
            <a:ext cx="66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130</a:t>
            </a:r>
          </a:p>
        </p:txBody>
      </p:sp>
      <p:sp>
        <p:nvSpPr>
          <p:cNvPr id="134" name="TextBox 133">
            <a:extLst>
              <a:ext uri="{FF2B5EF4-FFF2-40B4-BE49-F238E27FC236}">
                <a16:creationId xmlns:a16="http://schemas.microsoft.com/office/drawing/2014/main" id="{73255074-698B-400A-ADB5-56B74111A8C8}"/>
              </a:ext>
            </a:extLst>
          </p:cNvPr>
          <p:cNvSpPr txBox="1"/>
          <p:nvPr/>
        </p:nvSpPr>
        <p:spPr bwMode="auto">
          <a:xfrm>
            <a:off x="3736129" y="5656086"/>
            <a:ext cx="66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5" name="TextBox 134">
            <a:extLst>
              <a:ext uri="{FF2B5EF4-FFF2-40B4-BE49-F238E27FC236}">
                <a16:creationId xmlns:a16="http://schemas.microsoft.com/office/drawing/2014/main" id="{47D830F1-7964-4CF5-9D0C-1BDCBCF54263}"/>
              </a:ext>
            </a:extLst>
          </p:cNvPr>
          <p:cNvSpPr txBox="1"/>
          <p:nvPr/>
        </p:nvSpPr>
        <p:spPr bwMode="auto">
          <a:xfrm>
            <a:off x="4477979" y="5656086"/>
            <a:ext cx="66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36" name="TextBox 135">
            <a:extLst>
              <a:ext uri="{FF2B5EF4-FFF2-40B4-BE49-F238E27FC236}">
                <a16:creationId xmlns:a16="http://schemas.microsoft.com/office/drawing/2014/main" id="{8893446B-1DA9-4285-9EA9-474E655E3631}"/>
              </a:ext>
            </a:extLst>
          </p:cNvPr>
          <p:cNvSpPr txBox="1"/>
          <p:nvPr/>
        </p:nvSpPr>
        <p:spPr bwMode="auto">
          <a:xfrm>
            <a:off x="5219829" y="5656086"/>
            <a:ext cx="66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37" name="TextBox 136">
            <a:extLst>
              <a:ext uri="{FF2B5EF4-FFF2-40B4-BE49-F238E27FC236}">
                <a16:creationId xmlns:a16="http://schemas.microsoft.com/office/drawing/2014/main" id="{B02B2B35-16BE-4A5E-AFA5-CB086F18105B}"/>
              </a:ext>
            </a:extLst>
          </p:cNvPr>
          <p:cNvSpPr txBox="1"/>
          <p:nvPr/>
        </p:nvSpPr>
        <p:spPr bwMode="auto">
          <a:xfrm>
            <a:off x="5961678" y="5656086"/>
            <a:ext cx="66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38" name="TextBox 137">
            <a:extLst>
              <a:ext uri="{FF2B5EF4-FFF2-40B4-BE49-F238E27FC236}">
                <a16:creationId xmlns:a16="http://schemas.microsoft.com/office/drawing/2014/main" id="{BC341D26-D7A5-4A3A-B693-576E220EB9EF}"/>
              </a:ext>
            </a:extLst>
          </p:cNvPr>
          <p:cNvSpPr txBox="1"/>
          <p:nvPr/>
        </p:nvSpPr>
        <p:spPr bwMode="auto">
          <a:xfrm>
            <a:off x="7126330" y="5656086"/>
            <a:ext cx="66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39" name="TextBox 138">
            <a:extLst>
              <a:ext uri="{FF2B5EF4-FFF2-40B4-BE49-F238E27FC236}">
                <a16:creationId xmlns:a16="http://schemas.microsoft.com/office/drawing/2014/main" id="{70022689-FFAF-4137-AD13-AB2BA674B06E}"/>
              </a:ext>
            </a:extLst>
          </p:cNvPr>
          <p:cNvSpPr txBox="1"/>
          <p:nvPr/>
        </p:nvSpPr>
        <p:spPr bwMode="auto">
          <a:xfrm>
            <a:off x="7760271" y="5656086"/>
            <a:ext cx="66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110</a:t>
            </a:r>
          </a:p>
        </p:txBody>
      </p:sp>
      <p:sp>
        <p:nvSpPr>
          <p:cNvPr id="140" name="TextBox 139">
            <a:extLst>
              <a:ext uri="{FF2B5EF4-FFF2-40B4-BE49-F238E27FC236}">
                <a16:creationId xmlns:a16="http://schemas.microsoft.com/office/drawing/2014/main" id="{1C64A6CE-FDC3-4881-9218-A3CC1E8BD4BD}"/>
              </a:ext>
            </a:extLst>
          </p:cNvPr>
          <p:cNvSpPr txBox="1"/>
          <p:nvPr/>
        </p:nvSpPr>
        <p:spPr bwMode="auto">
          <a:xfrm>
            <a:off x="8394212" y="5656086"/>
            <a:ext cx="665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141" name="TextBox 140">
            <a:extLst>
              <a:ext uri="{FF2B5EF4-FFF2-40B4-BE49-F238E27FC236}">
                <a16:creationId xmlns:a16="http://schemas.microsoft.com/office/drawing/2014/main" id="{127ED2FE-B857-483B-8B09-5A9CF5B52FA8}"/>
              </a:ext>
            </a:extLst>
          </p:cNvPr>
          <p:cNvSpPr txBox="1"/>
          <p:nvPr/>
        </p:nvSpPr>
        <p:spPr bwMode="auto">
          <a:xfrm>
            <a:off x="4063679" y="2425417"/>
            <a:ext cx="2488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8.9 (0.7-20.7)</a:t>
            </a:r>
          </a:p>
        </p:txBody>
      </p:sp>
      <p:sp>
        <p:nvSpPr>
          <p:cNvPr id="142" name="TextBox 141">
            <a:extLst>
              <a:ext uri="{FF2B5EF4-FFF2-40B4-BE49-F238E27FC236}">
                <a16:creationId xmlns:a16="http://schemas.microsoft.com/office/drawing/2014/main" id="{0AE5C28D-5FC2-4CA9-876B-4FBB15ACA7DD}"/>
              </a:ext>
            </a:extLst>
          </p:cNvPr>
          <p:cNvSpPr txBox="1"/>
          <p:nvPr/>
        </p:nvSpPr>
        <p:spPr bwMode="auto">
          <a:xfrm>
            <a:off x="5787845" y="2813653"/>
            <a:ext cx="2488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30.3 (1.6-108)</a:t>
            </a:r>
          </a:p>
        </p:txBody>
      </p:sp>
      <p:sp>
        <p:nvSpPr>
          <p:cNvPr id="143" name="TextBox 142">
            <a:extLst>
              <a:ext uri="{FF2B5EF4-FFF2-40B4-BE49-F238E27FC236}">
                <a16:creationId xmlns:a16="http://schemas.microsoft.com/office/drawing/2014/main" id="{29E281BF-0AD3-47F3-8AF4-21627DAB7B98}"/>
              </a:ext>
            </a:extLst>
          </p:cNvPr>
          <p:cNvSpPr txBox="1"/>
          <p:nvPr/>
        </p:nvSpPr>
        <p:spPr bwMode="auto">
          <a:xfrm>
            <a:off x="3637346" y="3268467"/>
            <a:ext cx="2488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 (0.1-200)</a:t>
            </a:r>
          </a:p>
        </p:txBody>
      </p:sp>
      <p:sp>
        <p:nvSpPr>
          <p:cNvPr id="144" name="TextBox 143">
            <a:extLst>
              <a:ext uri="{FF2B5EF4-FFF2-40B4-BE49-F238E27FC236}">
                <a16:creationId xmlns:a16="http://schemas.microsoft.com/office/drawing/2014/main" id="{DF97319E-5D7A-4532-9CFE-6A05A8DAC762}"/>
              </a:ext>
            </a:extLst>
          </p:cNvPr>
          <p:cNvSpPr txBox="1"/>
          <p:nvPr/>
        </p:nvSpPr>
        <p:spPr bwMode="auto">
          <a:xfrm>
            <a:off x="4027362" y="3715423"/>
            <a:ext cx="2488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 (0.1-131)</a:t>
            </a:r>
          </a:p>
        </p:txBody>
      </p:sp>
      <p:sp>
        <p:nvSpPr>
          <p:cNvPr id="145" name="TextBox 144">
            <a:extLst>
              <a:ext uri="{FF2B5EF4-FFF2-40B4-BE49-F238E27FC236}">
                <a16:creationId xmlns:a16="http://schemas.microsoft.com/office/drawing/2014/main" id="{921EA9F5-5381-4456-97D3-F730CF661BF3}"/>
              </a:ext>
            </a:extLst>
          </p:cNvPr>
          <p:cNvSpPr txBox="1"/>
          <p:nvPr/>
        </p:nvSpPr>
        <p:spPr bwMode="auto">
          <a:xfrm>
            <a:off x="4422102" y="4094315"/>
            <a:ext cx="2488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12.2 (1.9-88.1)</a:t>
            </a:r>
          </a:p>
        </p:txBody>
      </p:sp>
      <p:sp>
        <p:nvSpPr>
          <p:cNvPr id="146" name="TextBox 145">
            <a:extLst>
              <a:ext uri="{FF2B5EF4-FFF2-40B4-BE49-F238E27FC236}">
                <a16:creationId xmlns:a16="http://schemas.microsoft.com/office/drawing/2014/main" id="{089C6CDC-F8F3-4D5A-92B2-660F3072E293}"/>
              </a:ext>
            </a:extLst>
          </p:cNvPr>
          <p:cNvSpPr txBox="1"/>
          <p:nvPr/>
        </p:nvSpPr>
        <p:spPr bwMode="auto">
          <a:xfrm>
            <a:off x="3786156" y="4496668"/>
            <a:ext cx="2488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 (0.1-91)</a:t>
            </a:r>
          </a:p>
        </p:txBody>
      </p:sp>
      <p:sp>
        <p:nvSpPr>
          <p:cNvPr id="147" name="TextBox 146">
            <a:extLst>
              <a:ext uri="{FF2B5EF4-FFF2-40B4-BE49-F238E27FC236}">
                <a16:creationId xmlns:a16="http://schemas.microsoft.com/office/drawing/2014/main" id="{5B5B27B7-51A6-48B6-B9AE-685EDFBEEFAB}"/>
              </a:ext>
            </a:extLst>
          </p:cNvPr>
          <p:cNvSpPr txBox="1"/>
          <p:nvPr/>
        </p:nvSpPr>
        <p:spPr bwMode="auto">
          <a:xfrm>
            <a:off x="3899398" y="4866041"/>
            <a:ext cx="2488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 (0.1-100)</a:t>
            </a:r>
          </a:p>
        </p:txBody>
      </p:sp>
      <p:grpSp>
        <p:nvGrpSpPr>
          <p:cNvPr id="148" name="Group 147">
            <a:extLst>
              <a:ext uri="{FF2B5EF4-FFF2-40B4-BE49-F238E27FC236}">
                <a16:creationId xmlns:a16="http://schemas.microsoft.com/office/drawing/2014/main" id="{0F3FE603-8BCB-4624-875D-3BDC95281FB8}"/>
              </a:ext>
            </a:extLst>
          </p:cNvPr>
          <p:cNvGrpSpPr/>
          <p:nvPr/>
        </p:nvGrpSpPr>
        <p:grpSpPr>
          <a:xfrm>
            <a:off x="4193763" y="2742826"/>
            <a:ext cx="3329798" cy="137160"/>
            <a:chOff x="3743862" y="2568114"/>
            <a:chExt cx="3329798" cy="137160"/>
          </a:xfrm>
        </p:grpSpPr>
        <p:cxnSp>
          <p:nvCxnSpPr>
            <p:cNvPr id="149" name="Straight Connector 148">
              <a:extLst>
                <a:ext uri="{FF2B5EF4-FFF2-40B4-BE49-F238E27FC236}">
                  <a16:creationId xmlns:a16="http://schemas.microsoft.com/office/drawing/2014/main" id="{5DEBC6E8-49E7-4C23-855C-21F86B2C28FA}"/>
                </a:ext>
              </a:extLst>
            </p:cNvPr>
            <p:cNvCxnSpPr>
              <a:cxnSpLocks/>
            </p:cNvCxnSpPr>
            <p:nvPr/>
          </p:nvCxnSpPr>
          <p:spPr bwMode="auto">
            <a:xfrm>
              <a:off x="3748098" y="2640218"/>
              <a:ext cx="3325562" cy="0"/>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A180E22-1595-43FA-8A80-D656B221333E}"/>
                </a:ext>
              </a:extLst>
            </p:cNvPr>
            <p:cNvCxnSpPr/>
            <p:nvPr/>
          </p:nvCxnSpPr>
          <p:spPr bwMode="auto">
            <a:xfrm>
              <a:off x="3743862" y="2568114"/>
              <a:ext cx="0" cy="137160"/>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80D3AD6F-BCDC-4230-AFD3-F2A648C993B5}"/>
                </a:ext>
              </a:extLst>
            </p:cNvPr>
            <p:cNvCxnSpPr/>
            <p:nvPr/>
          </p:nvCxnSpPr>
          <p:spPr bwMode="auto">
            <a:xfrm>
              <a:off x="7070464" y="2568114"/>
              <a:ext cx="0" cy="13716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FC118F65-ED2F-46D8-971B-2FC22FE0C55E}"/>
              </a:ext>
            </a:extLst>
          </p:cNvPr>
          <p:cNvGrpSpPr/>
          <p:nvPr/>
        </p:nvGrpSpPr>
        <p:grpSpPr>
          <a:xfrm>
            <a:off x="4215469" y="3118738"/>
            <a:ext cx="3585708" cy="137160"/>
            <a:chOff x="3743862" y="2568114"/>
            <a:chExt cx="3585708" cy="137160"/>
          </a:xfrm>
        </p:grpSpPr>
        <p:cxnSp>
          <p:nvCxnSpPr>
            <p:cNvPr id="153" name="Straight Connector 152">
              <a:extLst>
                <a:ext uri="{FF2B5EF4-FFF2-40B4-BE49-F238E27FC236}">
                  <a16:creationId xmlns:a16="http://schemas.microsoft.com/office/drawing/2014/main" id="{26C2F651-6BBE-4796-BA18-C137A8A0AF4B}"/>
                </a:ext>
              </a:extLst>
            </p:cNvPr>
            <p:cNvCxnSpPr>
              <a:cxnSpLocks/>
            </p:cNvCxnSpPr>
            <p:nvPr/>
          </p:nvCxnSpPr>
          <p:spPr bwMode="auto">
            <a:xfrm>
              <a:off x="3748098" y="2640218"/>
              <a:ext cx="3581472" cy="0"/>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B248942-6AF4-401D-9E89-BFA08DB01C27}"/>
                </a:ext>
              </a:extLst>
            </p:cNvPr>
            <p:cNvCxnSpPr/>
            <p:nvPr/>
          </p:nvCxnSpPr>
          <p:spPr bwMode="auto">
            <a:xfrm>
              <a:off x="3743862" y="2568114"/>
              <a:ext cx="0" cy="137160"/>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2DB9B70B-FE37-402E-AA41-964AF50C20E3}"/>
                </a:ext>
              </a:extLst>
            </p:cNvPr>
            <p:cNvCxnSpPr/>
            <p:nvPr/>
          </p:nvCxnSpPr>
          <p:spPr bwMode="auto">
            <a:xfrm>
              <a:off x="7329570" y="2568114"/>
              <a:ext cx="0" cy="13716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66C521CF-4215-44FE-ABC6-5F241B695F7E}"/>
              </a:ext>
            </a:extLst>
          </p:cNvPr>
          <p:cNvGrpSpPr/>
          <p:nvPr/>
        </p:nvGrpSpPr>
        <p:grpSpPr>
          <a:xfrm>
            <a:off x="4125445" y="3563320"/>
            <a:ext cx="1427219" cy="137160"/>
            <a:chOff x="3743862" y="2568114"/>
            <a:chExt cx="1427219" cy="137160"/>
          </a:xfrm>
        </p:grpSpPr>
        <p:cxnSp>
          <p:nvCxnSpPr>
            <p:cNvPr id="157" name="Straight Connector 156">
              <a:extLst>
                <a:ext uri="{FF2B5EF4-FFF2-40B4-BE49-F238E27FC236}">
                  <a16:creationId xmlns:a16="http://schemas.microsoft.com/office/drawing/2014/main" id="{A73544AA-E9BB-47DC-98CD-76DF173683B3}"/>
                </a:ext>
              </a:extLst>
            </p:cNvPr>
            <p:cNvCxnSpPr>
              <a:cxnSpLocks/>
            </p:cNvCxnSpPr>
            <p:nvPr/>
          </p:nvCxnSpPr>
          <p:spPr bwMode="auto">
            <a:xfrm>
              <a:off x="3748098" y="2640218"/>
              <a:ext cx="1422983" cy="0"/>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2B9874FB-B252-4FBF-859B-46BFC727679F}"/>
                </a:ext>
              </a:extLst>
            </p:cNvPr>
            <p:cNvCxnSpPr/>
            <p:nvPr/>
          </p:nvCxnSpPr>
          <p:spPr bwMode="auto">
            <a:xfrm>
              <a:off x="3743862" y="2568114"/>
              <a:ext cx="0" cy="137160"/>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FAE9A83-61AD-45D3-8C04-8CAB442A0103}"/>
                </a:ext>
              </a:extLst>
            </p:cNvPr>
            <p:cNvCxnSpPr/>
            <p:nvPr/>
          </p:nvCxnSpPr>
          <p:spPr bwMode="auto">
            <a:xfrm>
              <a:off x="5164349" y="2568114"/>
              <a:ext cx="0" cy="13716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5563B0B8-BD37-4E43-B1AB-6090D02CFFF6}"/>
              </a:ext>
            </a:extLst>
          </p:cNvPr>
          <p:cNvGrpSpPr/>
          <p:nvPr/>
        </p:nvGrpSpPr>
        <p:grpSpPr>
          <a:xfrm>
            <a:off x="4156353" y="3990834"/>
            <a:ext cx="5224734" cy="137160"/>
            <a:chOff x="3623094" y="2568114"/>
            <a:chExt cx="5224734" cy="137160"/>
          </a:xfrm>
        </p:grpSpPr>
        <p:cxnSp>
          <p:nvCxnSpPr>
            <p:cNvPr id="161" name="Straight Connector 160">
              <a:extLst>
                <a:ext uri="{FF2B5EF4-FFF2-40B4-BE49-F238E27FC236}">
                  <a16:creationId xmlns:a16="http://schemas.microsoft.com/office/drawing/2014/main" id="{9DAD93F6-C32F-486D-B661-7F181ABD6CA1}"/>
                </a:ext>
              </a:extLst>
            </p:cNvPr>
            <p:cNvCxnSpPr>
              <a:cxnSpLocks/>
            </p:cNvCxnSpPr>
            <p:nvPr/>
          </p:nvCxnSpPr>
          <p:spPr bwMode="auto">
            <a:xfrm>
              <a:off x="3627330" y="2640218"/>
              <a:ext cx="5220498" cy="0"/>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EE1A171E-4548-4900-BF54-971F4167E023}"/>
                </a:ext>
              </a:extLst>
            </p:cNvPr>
            <p:cNvCxnSpPr/>
            <p:nvPr/>
          </p:nvCxnSpPr>
          <p:spPr bwMode="auto">
            <a:xfrm>
              <a:off x="3623094" y="2568114"/>
              <a:ext cx="0" cy="137160"/>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E1A4E2A-D97B-4B18-982A-A6B8B3CB9797}"/>
                </a:ext>
              </a:extLst>
            </p:cNvPr>
            <p:cNvCxnSpPr/>
            <p:nvPr/>
          </p:nvCxnSpPr>
          <p:spPr bwMode="auto">
            <a:xfrm>
              <a:off x="8847828" y="2568114"/>
              <a:ext cx="0" cy="13716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ED8AC516-752B-4880-B09E-DDBB05357C2D}"/>
              </a:ext>
            </a:extLst>
          </p:cNvPr>
          <p:cNvGrpSpPr/>
          <p:nvPr/>
        </p:nvGrpSpPr>
        <p:grpSpPr>
          <a:xfrm>
            <a:off x="4250749" y="4362633"/>
            <a:ext cx="2817552" cy="137160"/>
            <a:chOff x="3743862" y="2568114"/>
            <a:chExt cx="2817552" cy="137160"/>
          </a:xfrm>
        </p:grpSpPr>
        <p:cxnSp>
          <p:nvCxnSpPr>
            <p:cNvPr id="165" name="Straight Connector 164">
              <a:extLst>
                <a:ext uri="{FF2B5EF4-FFF2-40B4-BE49-F238E27FC236}">
                  <a16:creationId xmlns:a16="http://schemas.microsoft.com/office/drawing/2014/main" id="{BF8E38AB-3151-443C-BBA5-5EFF5B4878EC}"/>
                </a:ext>
              </a:extLst>
            </p:cNvPr>
            <p:cNvCxnSpPr>
              <a:cxnSpLocks/>
            </p:cNvCxnSpPr>
            <p:nvPr/>
          </p:nvCxnSpPr>
          <p:spPr bwMode="auto">
            <a:xfrm>
              <a:off x="3748098" y="2640218"/>
              <a:ext cx="2813316" cy="0"/>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EF8410DE-0CC0-42F0-A6AD-DF02B25BC316}"/>
                </a:ext>
              </a:extLst>
            </p:cNvPr>
            <p:cNvCxnSpPr/>
            <p:nvPr/>
          </p:nvCxnSpPr>
          <p:spPr bwMode="auto">
            <a:xfrm>
              <a:off x="3743862" y="2568114"/>
              <a:ext cx="0" cy="137160"/>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4260139-E936-40C4-85DE-ED7C40568EEF}"/>
                </a:ext>
              </a:extLst>
            </p:cNvPr>
            <p:cNvCxnSpPr/>
            <p:nvPr/>
          </p:nvCxnSpPr>
          <p:spPr bwMode="auto">
            <a:xfrm>
              <a:off x="6561414" y="2568114"/>
              <a:ext cx="0" cy="13716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6975D31F-3B23-4362-B064-9F0FBE4E2AFB}"/>
              </a:ext>
            </a:extLst>
          </p:cNvPr>
          <p:cNvGrpSpPr/>
          <p:nvPr/>
        </p:nvGrpSpPr>
        <p:grpSpPr>
          <a:xfrm>
            <a:off x="4155566" y="4764133"/>
            <a:ext cx="3102224" cy="137160"/>
            <a:chOff x="3743862" y="2568114"/>
            <a:chExt cx="3102224" cy="137160"/>
          </a:xfrm>
        </p:grpSpPr>
        <p:cxnSp>
          <p:nvCxnSpPr>
            <p:cNvPr id="169" name="Straight Connector 168">
              <a:extLst>
                <a:ext uri="{FF2B5EF4-FFF2-40B4-BE49-F238E27FC236}">
                  <a16:creationId xmlns:a16="http://schemas.microsoft.com/office/drawing/2014/main" id="{731064C2-C562-4407-B118-916836AF8F91}"/>
                </a:ext>
              </a:extLst>
            </p:cNvPr>
            <p:cNvCxnSpPr>
              <a:cxnSpLocks/>
            </p:cNvCxnSpPr>
            <p:nvPr/>
          </p:nvCxnSpPr>
          <p:spPr bwMode="auto">
            <a:xfrm>
              <a:off x="3748098" y="2640218"/>
              <a:ext cx="3097988" cy="0"/>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77CF749-13F4-436F-A504-0ADA752C407A}"/>
                </a:ext>
              </a:extLst>
            </p:cNvPr>
            <p:cNvCxnSpPr/>
            <p:nvPr/>
          </p:nvCxnSpPr>
          <p:spPr bwMode="auto">
            <a:xfrm>
              <a:off x="3743862" y="2568114"/>
              <a:ext cx="0" cy="137160"/>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57070D3D-E846-4C86-AC40-CE7094A0DB3D}"/>
                </a:ext>
              </a:extLst>
            </p:cNvPr>
            <p:cNvCxnSpPr/>
            <p:nvPr/>
          </p:nvCxnSpPr>
          <p:spPr bwMode="auto">
            <a:xfrm>
              <a:off x="6846086" y="2568114"/>
              <a:ext cx="0" cy="13716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C7C00378-B871-48D7-9D33-CDAEF197EB5E}"/>
              </a:ext>
            </a:extLst>
          </p:cNvPr>
          <p:cNvGrpSpPr/>
          <p:nvPr/>
        </p:nvGrpSpPr>
        <p:grpSpPr>
          <a:xfrm>
            <a:off x="4133788" y="5158179"/>
            <a:ext cx="3361018" cy="137160"/>
            <a:chOff x="3743862" y="2568114"/>
            <a:chExt cx="3361018" cy="137160"/>
          </a:xfrm>
        </p:grpSpPr>
        <p:cxnSp>
          <p:nvCxnSpPr>
            <p:cNvPr id="173" name="Straight Connector 172">
              <a:extLst>
                <a:ext uri="{FF2B5EF4-FFF2-40B4-BE49-F238E27FC236}">
                  <a16:creationId xmlns:a16="http://schemas.microsoft.com/office/drawing/2014/main" id="{C0AEF121-E8D7-46B0-9F9C-85DA48220C8B}"/>
                </a:ext>
              </a:extLst>
            </p:cNvPr>
            <p:cNvCxnSpPr>
              <a:cxnSpLocks/>
            </p:cNvCxnSpPr>
            <p:nvPr/>
          </p:nvCxnSpPr>
          <p:spPr bwMode="auto">
            <a:xfrm>
              <a:off x="3748098" y="2640218"/>
              <a:ext cx="3356782" cy="0"/>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3DB99EB1-CFCD-4505-943E-A4582BBE13FA}"/>
                </a:ext>
              </a:extLst>
            </p:cNvPr>
            <p:cNvCxnSpPr/>
            <p:nvPr/>
          </p:nvCxnSpPr>
          <p:spPr bwMode="auto">
            <a:xfrm>
              <a:off x="3743862" y="2568114"/>
              <a:ext cx="0" cy="137160"/>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10F9C443-9B91-4551-868B-B35BF5D17905}"/>
                </a:ext>
              </a:extLst>
            </p:cNvPr>
            <p:cNvCxnSpPr/>
            <p:nvPr/>
          </p:nvCxnSpPr>
          <p:spPr bwMode="auto">
            <a:xfrm>
              <a:off x="7104880" y="2568114"/>
              <a:ext cx="0" cy="137160"/>
            </a:xfrm>
            <a:prstGeom prst="line">
              <a:avLst/>
            </a:prstGeom>
            <a:noFill/>
            <a:ln w="28575" cap="flat" cmpd="sng" algn="ctr">
              <a:solidFill>
                <a:schemeClr val="accent1"/>
              </a:solidFill>
              <a:prstDash val="solid"/>
              <a:round/>
              <a:headEnd type="none" w="med" len="med"/>
              <a:tailEnd type="none" w="med" len="med"/>
            </a:ln>
            <a:effectLst/>
          </p:spPr>
        </p:cxnSp>
      </p:grpSp>
      <p:sp>
        <p:nvSpPr>
          <p:cNvPr id="176" name="Oval 175">
            <a:extLst>
              <a:ext uri="{FF2B5EF4-FFF2-40B4-BE49-F238E27FC236}">
                <a16:creationId xmlns:a16="http://schemas.microsoft.com/office/drawing/2014/main" id="{A06ECF33-5DEC-401B-AE06-677A2A864F91}"/>
              </a:ext>
            </a:extLst>
          </p:cNvPr>
          <p:cNvSpPr/>
          <p:nvPr/>
        </p:nvSpPr>
        <p:spPr bwMode="auto">
          <a:xfrm>
            <a:off x="4536747" y="2739145"/>
            <a:ext cx="184666" cy="184666"/>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B038850C-E37E-468B-8BFB-122F2E26C27D}"/>
              </a:ext>
            </a:extLst>
          </p:cNvPr>
          <p:cNvSpPr/>
          <p:nvPr/>
        </p:nvSpPr>
        <p:spPr bwMode="auto">
          <a:xfrm>
            <a:off x="6200405" y="3116342"/>
            <a:ext cx="184666" cy="184666"/>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86FEBE10-B6F9-4BBC-88BB-19F81E2AE789}"/>
              </a:ext>
            </a:extLst>
          </p:cNvPr>
          <p:cNvSpPr/>
          <p:nvPr/>
        </p:nvSpPr>
        <p:spPr bwMode="auto">
          <a:xfrm>
            <a:off x="4155326" y="3554015"/>
            <a:ext cx="184666" cy="184666"/>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Oval 178">
            <a:extLst>
              <a:ext uri="{FF2B5EF4-FFF2-40B4-BE49-F238E27FC236}">
                <a16:creationId xmlns:a16="http://schemas.microsoft.com/office/drawing/2014/main" id="{4033EFE0-DF7A-4BA1-8C56-C5BE1E2DFCAD}"/>
              </a:ext>
            </a:extLst>
          </p:cNvPr>
          <p:cNvSpPr/>
          <p:nvPr/>
        </p:nvSpPr>
        <p:spPr bwMode="auto">
          <a:xfrm>
            <a:off x="4444414" y="3982606"/>
            <a:ext cx="184666" cy="184666"/>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BE78A5CD-5ECE-4EE1-9190-B06D23943FF3}"/>
              </a:ext>
            </a:extLst>
          </p:cNvPr>
          <p:cNvSpPr/>
          <p:nvPr/>
        </p:nvSpPr>
        <p:spPr bwMode="auto">
          <a:xfrm>
            <a:off x="4760676" y="4340911"/>
            <a:ext cx="184666" cy="184666"/>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Oval 180">
            <a:extLst>
              <a:ext uri="{FF2B5EF4-FFF2-40B4-BE49-F238E27FC236}">
                <a16:creationId xmlns:a16="http://schemas.microsoft.com/office/drawing/2014/main" id="{C8ADD10F-E2AC-485C-8129-195E43348125}"/>
              </a:ext>
            </a:extLst>
          </p:cNvPr>
          <p:cNvSpPr/>
          <p:nvPr/>
        </p:nvSpPr>
        <p:spPr bwMode="auto">
          <a:xfrm>
            <a:off x="4264928" y="4743855"/>
            <a:ext cx="184666" cy="184666"/>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50E83941-1AE2-4886-A230-1249247064C0}"/>
              </a:ext>
            </a:extLst>
          </p:cNvPr>
          <p:cNvSpPr/>
          <p:nvPr/>
        </p:nvSpPr>
        <p:spPr bwMode="auto">
          <a:xfrm>
            <a:off x="4363455" y="5148854"/>
            <a:ext cx="184666" cy="184666"/>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83" name="Straight Connector 182">
            <a:extLst>
              <a:ext uri="{FF2B5EF4-FFF2-40B4-BE49-F238E27FC236}">
                <a16:creationId xmlns:a16="http://schemas.microsoft.com/office/drawing/2014/main" id="{D59F0CF7-7655-4471-B94D-B1B68EE73863}"/>
              </a:ext>
            </a:extLst>
          </p:cNvPr>
          <p:cNvCxnSpPr/>
          <p:nvPr/>
        </p:nvCxnSpPr>
        <p:spPr bwMode="auto">
          <a:xfrm>
            <a:off x="4081142" y="5635233"/>
            <a:ext cx="2468880"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3783566-B857-49B0-9242-C1566F3C54EF}"/>
              </a:ext>
            </a:extLst>
          </p:cNvPr>
          <p:cNvCxnSpPr/>
          <p:nvPr/>
        </p:nvCxnSpPr>
        <p:spPr bwMode="auto">
          <a:xfrm>
            <a:off x="7467812" y="5635233"/>
            <a:ext cx="187452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60569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IMpower010: Safety with Adjuvant Atezolizumab vs </a:t>
            </a:r>
            <a:br>
              <a:rPr lang="en-US" dirty="0"/>
            </a:br>
            <a:r>
              <a:rPr lang="en-US" dirty="0"/>
              <a:t>BSC in Resected Stage IB-IIIA NSCLC After Adjuvant CT </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34017"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chemeClr val="bg2"/>
                </a:solidFill>
                <a:latin typeface="Calibri" panose="020F0502020204030204" pitchFamily="34" charset="0"/>
              </a:rPr>
              <a:t>Felip. Lancet. 2021;[Epub].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nvGrpSpPr>
          <p:cNvPr id="5" name="Group 7">
            <a:extLst>
              <a:ext uri="{FF2B5EF4-FFF2-40B4-BE49-F238E27FC236}">
                <a16:creationId xmlns:a16="http://schemas.microsoft.com/office/drawing/2014/main" id="{5D14C3BE-7BF8-4C62-B5BD-5D018EC49A6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8628410-61F2-4C3B-BE58-44D5E66A008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0C8EA8C2-4F08-4F9C-8D3D-E476F270AC6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graphicFrame>
        <p:nvGraphicFramePr>
          <p:cNvPr id="9" name="Group 3">
            <a:extLst>
              <a:ext uri="{FF2B5EF4-FFF2-40B4-BE49-F238E27FC236}">
                <a16:creationId xmlns:a16="http://schemas.microsoft.com/office/drawing/2014/main" id="{56C02293-B8DE-E948-96A6-7740E80F9819}"/>
              </a:ext>
            </a:extLst>
          </p:cNvPr>
          <p:cNvGraphicFramePr>
            <a:graphicFrameLocks/>
          </p:cNvGraphicFramePr>
          <p:nvPr>
            <p:extLst>
              <p:ext uri="{D42A27DB-BD31-4B8C-83A1-F6EECF244321}">
                <p14:modId xmlns:p14="http://schemas.microsoft.com/office/powerpoint/2010/main" val="1705437114"/>
              </p:ext>
            </p:extLst>
          </p:nvPr>
        </p:nvGraphicFramePr>
        <p:xfrm>
          <a:off x="727075" y="1590166"/>
          <a:ext cx="10779125" cy="4419712"/>
        </p:xfrm>
        <a:graphic>
          <a:graphicData uri="http://schemas.openxmlformats.org/drawingml/2006/table">
            <a:tbl>
              <a:tblPr/>
              <a:tblGrid>
                <a:gridCol w="4339185">
                  <a:extLst>
                    <a:ext uri="{9D8B030D-6E8A-4147-A177-3AD203B41FA5}">
                      <a16:colId xmlns:a16="http://schemas.microsoft.com/office/drawing/2014/main" val="20000"/>
                    </a:ext>
                  </a:extLst>
                </a:gridCol>
                <a:gridCol w="3219970">
                  <a:extLst>
                    <a:ext uri="{9D8B030D-6E8A-4147-A177-3AD203B41FA5}">
                      <a16:colId xmlns:a16="http://schemas.microsoft.com/office/drawing/2014/main" val="20001"/>
                    </a:ext>
                  </a:extLst>
                </a:gridCol>
                <a:gridCol w="3219970">
                  <a:extLst>
                    <a:ext uri="{9D8B030D-6E8A-4147-A177-3AD203B41FA5}">
                      <a16:colId xmlns:a16="http://schemas.microsoft.com/office/drawing/2014/main" val="20002"/>
                    </a:ext>
                  </a:extLst>
                </a:gridCol>
              </a:tblGrid>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Atezolizumab (n = 495)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BSC (n = 495)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4709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459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335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350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709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709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709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5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5265731"/>
                  </a:ext>
                </a:extLst>
              </a:tr>
              <a:tr h="2747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 leading to atezolizumab 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6058575"/>
                  </a:ext>
                </a:extLst>
              </a:tr>
              <a:tr h="2747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 leading to atezolizumab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8964981"/>
                  </a:ext>
                </a:extLst>
              </a:tr>
              <a:tr h="6671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Immune-related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Requiring use of systemic corticosteroids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256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1878585"/>
                  </a:ext>
                </a:extLst>
              </a:tr>
            </a:tbl>
          </a:graphicData>
        </a:graphic>
      </p:graphicFrame>
      <p:sp>
        <p:nvSpPr>
          <p:cNvPr id="10" name="TextBox 9">
            <a:extLst>
              <a:ext uri="{FF2B5EF4-FFF2-40B4-BE49-F238E27FC236}">
                <a16:creationId xmlns:a16="http://schemas.microsoft.com/office/drawing/2014/main" id="{0B96C221-0E45-E740-A9B3-F528255DCB5C}"/>
              </a:ext>
            </a:extLst>
          </p:cNvPr>
          <p:cNvSpPr txBox="1"/>
          <p:nvPr/>
        </p:nvSpPr>
        <p:spPr bwMode="auto">
          <a:xfrm>
            <a:off x="725525" y="6049445"/>
            <a:ext cx="108724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j-ea"/>
                <a:cs typeface="Arial" panose="020B0604020202020204" pitchFamily="34" charset="0"/>
                <a:sym typeface="Helvetica"/>
              </a:rPr>
              <a:t>*Deaths with atezolizumab: those related to tx per inv include ILD, multiple organ dysfunction syndrome, myocarditis, AML; others include pneumothorax, CVA, arrhythmia, acute cardiac failure. </a:t>
            </a: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j-ea"/>
                <a:cs typeface="Arial" panose="020B0604020202020204" pitchFamily="34" charset="0"/>
                <a:sym typeface="Helvetica"/>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j-ea"/>
                <a:cs typeface="Arial" panose="020B0604020202020204" pitchFamily="34" charset="0"/>
                <a:sym typeface="Helvetica"/>
              </a:rPr>
              <a:t>Deaths with BSC: pneumonia; pulmonary embolism; cardiac tamponade/septic shock in same patient.</a:t>
            </a:r>
          </a:p>
        </p:txBody>
      </p:sp>
      <p:sp>
        <p:nvSpPr>
          <p:cNvPr id="11" name="Rectangle 10">
            <a:extLst>
              <a:ext uri="{FF2B5EF4-FFF2-40B4-BE49-F238E27FC236}">
                <a16:creationId xmlns:a16="http://schemas.microsoft.com/office/drawing/2014/main" id="{9D4B0006-5635-4D3D-BC1D-BE98F56B23B0}"/>
              </a:ext>
            </a:extLst>
          </p:cNvPr>
          <p:cNvSpPr/>
          <p:nvPr/>
        </p:nvSpPr>
        <p:spPr bwMode="auto">
          <a:xfrm>
            <a:off x="725525" y="4280236"/>
            <a:ext cx="10780675" cy="1729642"/>
          </a:xfrm>
          <a:prstGeom prst="rect">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4036578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IMpower010: Immune-Related AEs Occurring in </a:t>
            </a:r>
            <a:br>
              <a:rPr lang="en-US" dirty="0"/>
            </a:br>
            <a:r>
              <a:rPr lang="en-US" dirty="0"/>
              <a:t> ≥1% of Patients</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34017"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chemeClr val="bg2"/>
                </a:solidFill>
                <a:latin typeface="Calibri" panose="020F0502020204030204" pitchFamily="34" charset="0"/>
              </a:rPr>
              <a:t>Felip. Lancet. 2021;[Epub].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nvGrpSpPr>
          <p:cNvPr id="5" name="Group 7">
            <a:extLst>
              <a:ext uri="{FF2B5EF4-FFF2-40B4-BE49-F238E27FC236}">
                <a16:creationId xmlns:a16="http://schemas.microsoft.com/office/drawing/2014/main" id="{5D14C3BE-7BF8-4C62-B5BD-5D018EC49A6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8628410-61F2-4C3B-BE58-44D5E66A008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0C8EA8C2-4F08-4F9C-8D3D-E476F270AC6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Rectangle 7">
            <a:extLst>
              <a:ext uri="{FF2B5EF4-FFF2-40B4-BE49-F238E27FC236}">
                <a16:creationId xmlns:a16="http://schemas.microsoft.com/office/drawing/2014/main" id="{3EDBF895-793C-D242-9CA0-CC93A2DC00D8}"/>
              </a:ext>
            </a:extLst>
          </p:cNvPr>
          <p:cNvSpPr/>
          <p:nvPr/>
        </p:nvSpPr>
        <p:spPr>
          <a:xfrm>
            <a:off x="5712337" y="3244334"/>
            <a:ext cx="767326" cy="369332"/>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
                <a:srgbClr val="4DA1BB"/>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Year 1</a:t>
            </a:r>
          </a:p>
        </p:txBody>
      </p:sp>
      <p:graphicFrame>
        <p:nvGraphicFramePr>
          <p:cNvPr id="9" name="Group 3">
            <a:extLst>
              <a:ext uri="{FF2B5EF4-FFF2-40B4-BE49-F238E27FC236}">
                <a16:creationId xmlns:a16="http://schemas.microsoft.com/office/drawing/2014/main" id="{56C02293-B8DE-E948-96A6-7740E80F9819}"/>
              </a:ext>
            </a:extLst>
          </p:cNvPr>
          <p:cNvGraphicFramePr>
            <a:graphicFrameLocks/>
          </p:cNvGraphicFramePr>
          <p:nvPr>
            <p:extLst>
              <p:ext uri="{D42A27DB-BD31-4B8C-83A1-F6EECF244321}">
                <p14:modId xmlns:p14="http://schemas.microsoft.com/office/powerpoint/2010/main" val="2996119932"/>
              </p:ext>
            </p:extLst>
          </p:nvPr>
        </p:nvGraphicFramePr>
        <p:xfrm>
          <a:off x="727076" y="1604963"/>
          <a:ext cx="10805145" cy="3840640"/>
        </p:xfrm>
        <a:graphic>
          <a:graphicData uri="http://schemas.openxmlformats.org/drawingml/2006/table">
            <a:tbl>
              <a:tblPr/>
              <a:tblGrid>
                <a:gridCol w="2722885">
                  <a:extLst>
                    <a:ext uri="{9D8B030D-6E8A-4147-A177-3AD203B41FA5}">
                      <a16:colId xmlns:a16="http://schemas.microsoft.com/office/drawing/2014/main" val="20000"/>
                    </a:ext>
                  </a:extLst>
                </a:gridCol>
                <a:gridCol w="2020565">
                  <a:extLst>
                    <a:ext uri="{9D8B030D-6E8A-4147-A177-3AD203B41FA5}">
                      <a16:colId xmlns:a16="http://schemas.microsoft.com/office/drawing/2014/main" val="20001"/>
                    </a:ext>
                  </a:extLst>
                </a:gridCol>
                <a:gridCol w="2020565">
                  <a:extLst>
                    <a:ext uri="{9D8B030D-6E8A-4147-A177-3AD203B41FA5}">
                      <a16:colId xmlns:a16="http://schemas.microsoft.com/office/drawing/2014/main" val="20002"/>
                    </a:ext>
                  </a:extLst>
                </a:gridCol>
                <a:gridCol w="2020565">
                  <a:extLst>
                    <a:ext uri="{9D8B030D-6E8A-4147-A177-3AD203B41FA5}">
                      <a16:colId xmlns:a16="http://schemas.microsoft.com/office/drawing/2014/main" val="2666718648"/>
                    </a:ext>
                  </a:extLst>
                </a:gridCol>
                <a:gridCol w="2020565">
                  <a:extLst>
                    <a:ext uri="{9D8B030D-6E8A-4147-A177-3AD203B41FA5}">
                      <a16:colId xmlns:a16="http://schemas.microsoft.com/office/drawing/2014/main" val="559420249"/>
                    </a:ext>
                  </a:extLst>
                </a:gridCol>
              </a:tblGrid>
              <a:tr h="1904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Immune-related AEs With Incidence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Atezolizumab (n = 495)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BSC (n = 495)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801419565"/>
                  </a:ext>
                </a:extLst>
              </a:tr>
              <a:tr h="1904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256 (52)*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By lab abnormalities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By diagnosis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 (17)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52657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60585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(4)</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896498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Infusion-related reaction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18785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Adrenal insufficiency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2849827"/>
                  </a:ext>
                </a:extLst>
              </a:tr>
            </a:tbl>
          </a:graphicData>
        </a:graphic>
      </p:graphicFrame>
      <p:sp>
        <p:nvSpPr>
          <p:cNvPr id="11" name="TextBox 10">
            <a:extLst>
              <a:ext uri="{FF2B5EF4-FFF2-40B4-BE49-F238E27FC236}">
                <a16:creationId xmlns:a16="http://schemas.microsoft.com/office/drawing/2014/main" id="{B866521E-EC48-4244-A780-8104667E6246}"/>
              </a:ext>
            </a:extLst>
          </p:cNvPr>
          <p:cNvSpPr txBox="1"/>
          <p:nvPr/>
        </p:nvSpPr>
        <p:spPr bwMode="auto">
          <a:xfrm>
            <a:off x="659778" y="5511442"/>
            <a:ext cx="1087244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2 grade 5 events.</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1 grade 5 event.</a:t>
            </a:r>
          </a:p>
        </p:txBody>
      </p:sp>
      <p:sp>
        <p:nvSpPr>
          <p:cNvPr id="10" name="Rectangle 9">
            <a:extLst>
              <a:ext uri="{FF2B5EF4-FFF2-40B4-BE49-F238E27FC236}">
                <a16:creationId xmlns:a16="http://schemas.microsoft.com/office/drawing/2014/main" id="{AC256767-0748-4B71-ABAA-DB4F0278A158}"/>
              </a:ext>
            </a:extLst>
          </p:cNvPr>
          <p:cNvSpPr/>
          <p:nvPr/>
        </p:nvSpPr>
        <p:spPr bwMode="auto">
          <a:xfrm>
            <a:off x="3454946" y="1604963"/>
            <a:ext cx="4049439" cy="3840640"/>
          </a:xfrm>
          <a:prstGeom prst="rect">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599946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088D3DE-14C4-4B3D-BD73-9176CE52CFC0}"/>
              </a:ext>
            </a:extLst>
          </p:cNvPr>
          <p:cNvSpPr>
            <a:spLocks noGrp="1"/>
          </p:cNvSpPr>
          <p:nvPr>
            <p:ph type="title"/>
          </p:nvPr>
        </p:nvSpPr>
        <p:spPr/>
        <p:txBody>
          <a:bodyPr/>
          <a:lstStyle/>
          <a:p>
            <a:r>
              <a:rPr lang="en-US" dirty="0"/>
              <a:t>CheckMate 816: Safety With </a:t>
            </a:r>
            <a:r>
              <a:rPr lang="en-US" altLang="en-US" dirty="0"/>
              <a:t>Neoadjuvant Nivolumab + CT vs CT for Resectable Stage IB-IIIA NSCLC</a:t>
            </a:r>
            <a:endParaRPr lang="en-US" dirty="0"/>
          </a:p>
        </p:txBody>
      </p:sp>
      <p:sp>
        <p:nvSpPr>
          <p:cNvPr id="9" name="Content Placeholder 8">
            <a:extLst>
              <a:ext uri="{FF2B5EF4-FFF2-40B4-BE49-F238E27FC236}">
                <a16:creationId xmlns:a16="http://schemas.microsoft.com/office/drawing/2014/main" id="{549F9C6E-E473-43F8-A066-32118E7EA741}"/>
              </a:ext>
            </a:extLst>
          </p:cNvPr>
          <p:cNvSpPr>
            <a:spLocks noGrp="1"/>
          </p:cNvSpPr>
          <p:nvPr>
            <p:ph sz="half" idx="1"/>
          </p:nvPr>
        </p:nvSpPr>
        <p:spPr>
          <a:xfrm>
            <a:off x="601820" y="5033919"/>
            <a:ext cx="5309278" cy="1229119"/>
          </a:xfrm>
        </p:spPr>
        <p:txBody>
          <a:bodyPr/>
          <a:lstStyle/>
          <a:p>
            <a:r>
              <a:rPr lang="en-US" sz="1600" dirty="0"/>
              <a:t>Grade 5 surgery-related AEs</a:t>
            </a:r>
            <a:r>
              <a:rPr lang="en-US" sz="1600" baseline="30000" dirty="0"/>
              <a:t>‡</a:t>
            </a:r>
            <a:r>
              <a:rPr lang="en-US" sz="1600" dirty="0"/>
              <a:t> in 2 patients treated with nivolumab + chemotherapy (pulmonary embolism, aortic rupture; both deemed unrelated to study therapy by investigator)</a:t>
            </a:r>
          </a:p>
        </p:txBody>
      </p:sp>
      <p:sp>
        <p:nvSpPr>
          <p:cNvPr id="10" name="Content Placeholder 9">
            <a:extLst>
              <a:ext uri="{FF2B5EF4-FFF2-40B4-BE49-F238E27FC236}">
                <a16:creationId xmlns:a16="http://schemas.microsoft.com/office/drawing/2014/main" id="{A705A4AA-6CBF-40CC-AA65-288F653CC7B8}"/>
              </a:ext>
            </a:extLst>
          </p:cNvPr>
          <p:cNvSpPr>
            <a:spLocks noGrp="1"/>
          </p:cNvSpPr>
          <p:nvPr>
            <p:ph sz="half" idx="2"/>
          </p:nvPr>
        </p:nvSpPr>
        <p:spPr>
          <a:xfrm>
            <a:off x="6252634" y="5034453"/>
            <a:ext cx="5229570" cy="1229309"/>
          </a:xfrm>
        </p:spPr>
        <p:txBody>
          <a:bodyPr/>
          <a:lstStyle/>
          <a:p>
            <a:r>
              <a:rPr lang="en-US" sz="1600" dirty="0"/>
              <a:t>Nivolumab + ipilimumab arm (n = 111): any-grade TRAEs, 65%; grade 3/4 TRAEs, 14%; 1 grade 5 surgery-related AE (septic shock; deemed unrelated to study therapy by investigator)</a:t>
            </a:r>
          </a:p>
        </p:txBody>
      </p:sp>
      <p:sp>
        <p:nvSpPr>
          <p:cNvPr id="17" name="TextBox 16">
            <a:extLst>
              <a:ext uri="{FF2B5EF4-FFF2-40B4-BE49-F238E27FC236}">
                <a16:creationId xmlns:a16="http://schemas.microsoft.com/office/drawing/2014/main" id="{F311A9D5-8F88-484A-A65C-7AFD6795F0F4}"/>
              </a:ext>
            </a:extLst>
          </p:cNvPr>
          <p:cNvSpPr txBox="1"/>
          <p:nvPr/>
        </p:nvSpPr>
        <p:spPr bwMode="auto">
          <a:xfrm>
            <a:off x="636207" y="5997007"/>
            <a:ext cx="1064139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j-ea"/>
                <a:cs typeface="Arial" panose="020B0604020202020204" pitchFamily="34" charset="0"/>
                <a:sym typeface="Helvetica"/>
              </a:rPr>
              <a:t>*Reported within 90 days of definitive surgery.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j-ea"/>
                <a:cs typeface="Arial" panose="020B0604020202020204" pitchFamily="34" charset="0"/>
                <a:sym typeface="Helvetica"/>
              </a:rPr>
              <a:t>†</a:t>
            </a:r>
            <a:r>
              <a:rPr lang="en-US" sz="1200" dirty="0">
                <a:solidFill>
                  <a:srgbClr val="000000"/>
                </a:solidFill>
                <a:latin typeface="Calibri" panose="020F0502020204030204" pitchFamily="34" charset="0"/>
                <a:ea typeface="+mj-ea"/>
                <a:cs typeface="Arial" panose="020B0604020202020204" pitchFamily="34" charset="0"/>
                <a:sym typeface="Helvetica"/>
              </a:rPr>
              <a:t>Treatment-related deaths due to enterocolitis, pneumonia, and pancytopenia. </a:t>
            </a:r>
            <a:r>
              <a:rPr lang="en-US" sz="1200" baseline="30000" dirty="0">
                <a:solidFill>
                  <a:srgbClr val="000000"/>
                </a:solidFill>
                <a:latin typeface="Calibri" panose="020F0502020204030204" pitchFamily="34" charset="0"/>
                <a:ea typeface="+mj-ea"/>
                <a:cs typeface="Arial" panose="020B0604020202020204" pitchFamily="34" charset="0"/>
                <a:sym typeface="Helvetica"/>
              </a:rPr>
              <a:t>‡</a:t>
            </a: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j-ea"/>
                <a:cs typeface="Arial" panose="020B0604020202020204" pitchFamily="34" charset="0"/>
                <a:sym typeface="Helvetica"/>
              </a:rPr>
              <a:t>Defined</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j-ea"/>
                <a:cs typeface="Arial" panose="020B0604020202020204" pitchFamily="34" charset="0"/>
                <a:sym typeface="Helvetica"/>
              </a:rPr>
              <a:t> as events leading to death within 24 hr of AE onset; only aortic rupture event occurring in nivolumab + chemotherapy arm confirmed to have occurred within</a:t>
            </a:r>
            <a:r>
              <a:rPr lang="en-US" sz="1200" dirty="0">
                <a:solidFill>
                  <a:srgbClr val="000000"/>
                </a:solidFill>
                <a:latin typeface="Calibri" panose="020F0502020204030204" pitchFamily="34" charset="0"/>
                <a:ea typeface="+mj-ea"/>
                <a:cs typeface="Arial" panose="020B0604020202020204" pitchFamily="34" charset="0"/>
                <a:sym typeface="Helvetica"/>
              </a:rPr>
              <a:t> 24 hr of AE onset after database lock.</a:t>
            </a:r>
            <a:endParaRPr kumimoji="0" lang="en-US" sz="1200" b="0" i="0" u="none" strike="noStrike" kern="0" cap="none" spc="0" normalizeH="0" baseline="30000" noProof="0" dirty="0">
              <a:ln>
                <a:noFill/>
              </a:ln>
              <a:solidFill>
                <a:srgbClr val="455560">
                  <a:lumMod val="10000"/>
                </a:srgbClr>
              </a:solidFill>
              <a:effectLst/>
              <a:uLnTx/>
              <a:uFillTx/>
              <a:latin typeface="Calibri" panose="020F0502020204030204" pitchFamily="34" charset="0"/>
              <a:ea typeface="+mj-ea"/>
              <a:cs typeface="+mj-cs"/>
              <a:sym typeface="Helvetica"/>
            </a:endParaRPr>
          </a:p>
        </p:txBody>
      </p:sp>
      <p:grpSp>
        <p:nvGrpSpPr>
          <p:cNvPr id="18" name="Group 7">
            <a:extLst>
              <a:ext uri="{FF2B5EF4-FFF2-40B4-BE49-F238E27FC236}">
                <a16:creationId xmlns:a16="http://schemas.microsoft.com/office/drawing/2014/main" id="{12A839EF-07FE-4AE1-9350-1D230FC14794}"/>
              </a:ext>
            </a:extLst>
          </p:cNvPr>
          <p:cNvGrpSpPr>
            <a:grpSpLocks/>
          </p:cNvGrpSpPr>
          <p:nvPr/>
        </p:nvGrpSpPr>
        <p:grpSpPr bwMode="auto">
          <a:xfrm>
            <a:off x="9389569" y="6216652"/>
            <a:ext cx="2488502" cy="447822"/>
            <a:chOff x="9527309" y="3551529"/>
            <a:chExt cx="2488502" cy="448324"/>
          </a:xfrm>
        </p:grpSpPr>
        <p:pic>
          <p:nvPicPr>
            <p:cNvPr id="19" name="Picture 9">
              <a:extLst>
                <a:ext uri="{FF2B5EF4-FFF2-40B4-BE49-F238E27FC236}">
                  <a16:creationId xmlns:a16="http://schemas.microsoft.com/office/drawing/2014/main" id="{7088E45C-11BE-4E6A-84DB-32AB2348E07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19">
              <a:extLst>
                <a:ext uri="{FF2B5EF4-FFF2-40B4-BE49-F238E27FC236}">
                  <a16:creationId xmlns:a16="http://schemas.microsoft.com/office/drawing/2014/main" id="{880E88B9-E962-4D26-A9A0-86C26E6361E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1" name="Text Box 15">
            <a:extLst>
              <a:ext uri="{FF2B5EF4-FFF2-40B4-BE49-F238E27FC236}">
                <a16:creationId xmlns:a16="http://schemas.microsoft.com/office/drawing/2014/main" id="{D72653DF-C1A8-4490-B8D3-8FFC8A979061}"/>
              </a:ext>
            </a:extLst>
          </p:cNvPr>
          <p:cNvSpPr txBox="1">
            <a:spLocks noChangeArrowheads="1"/>
          </p:cNvSpPr>
          <p:nvPr/>
        </p:nvSpPr>
        <p:spPr bwMode="auto">
          <a:xfrm>
            <a:off x="424330" y="638844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Forde. AACR 2021. Abstr CT003.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2" name="Group 32">
            <a:extLst>
              <a:ext uri="{FF2B5EF4-FFF2-40B4-BE49-F238E27FC236}">
                <a16:creationId xmlns:a16="http://schemas.microsoft.com/office/drawing/2014/main" id="{A427AC02-77E0-4E1A-8CC0-B237681AA1DD}"/>
              </a:ext>
            </a:extLst>
          </p:cNvPr>
          <p:cNvGraphicFramePr>
            <a:graphicFrameLocks noGrp="1"/>
          </p:cNvGraphicFramePr>
          <p:nvPr>
            <p:extLst>
              <p:ext uri="{D42A27DB-BD31-4B8C-83A1-F6EECF244321}">
                <p14:modId xmlns:p14="http://schemas.microsoft.com/office/powerpoint/2010/main" val="3218301998"/>
              </p:ext>
            </p:extLst>
          </p:nvPr>
        </p:nvGraphicFramePr>
        <p:xfrm>
          <a:off x="720722" y="1607388"/>
          <a:ext cx="10785476" cy="3352960"/>
        </p:xfrm>
        <a:graphic>
          <a:graphicData uri="http://schemas.openxmlformats.org/drawingml/2006/table">
            <a:tbl>
              <a:tblPr/>
              <a:tblGrid>
                <a:gridCol w="3625490">
                  <a:extLst>
                    <a:ext uri="{9D8B030D-6E8A-4147-A177-3AD203B41FA5}">
                      <a16:colId xmlns:a16="http://schemas.microsoft.com/office/drawing/2014/main" val="20000"/>
                    </a:ext>
                  </a:extLst>
                </a:gridCol>
                <a:gridCol w="1775338">
                  <a:extLst>
                    <a:ext uri="{9D8B030D-6E8A-4147-A177-3AD203B41FA5}">
                      <a16:colId xmlns:a16="http://schemas.microsoft.com/office/drawing/2014/main" val="20001"/>
                    </a:ext>
                  </a:extLst>
                </a:gridCol>
                <a:gridCol w="1775338">
                  <a:extLst>
                    <a:ext uri="{9D8B030D-6E8A-4147-A177-3AD203B41FA5}">
                      <a16:colId xmlns:a16="http://schemas.microsoft.com/office/drawing/2014/main" val="2737612934"/>
                    </a:ext>
                  </a:extLst>
                </a:gridCol>
                <a:gridCol w="1804655">
                  <a:extLst>
                    <a:ext uri="{9D8B030D-6E8A-4147-A177-3AD203B41FA5}">
                      <a16:colId xmlns:a16="http://schemas.microsoft.com/office/drawing/2014/main" val="20002"/>
                    </a:ext>
                  </a:extLst>
                </a:gridCol>
                <a:gridCol w="1804655">
                  <a:extLst>
                    <a:ext uri="{9D8B030D-6E8A-4147-A177-3AD203B41FA5}">
                      <a16:colId xmlns:a16="http://schemas.microsoft.com/office/drawing/2014/main" val="749989266"/>
                    </a:ext>
                  </a:extLst>
                </a:gridCol>
              </a:tblGrid>
              <a:tr h="146163">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Nivolumab + Chemotherapy (n = 176)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Chemotherapy (n = 176)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0"/>
                  </a:ext>
                </a:extLst>
              </a:tr>
              <a:tr h="146163">
                <a:tc vMerge="1">
                  <a:txBody>
                    <a:bodyPr/>
                    <a:lstStyle/>
                    <a:p>
                      <a:endParaRPr lang="en-US"/>
                    </a:p>
                  </a:txBody>
                  <a:tcPr>
                    <a:lnT w="12700" cmpd="sng">
                      <a:noFill/>
                      <a:prstDash val="solid"/>
                    </a:lnT>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221179193"/>
                  </a:ext>
                </a:extLst>
              </a:tr>
              <a:tr h="1461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4616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Treatment-related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461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 leading to d/c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461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Treatment-related AE leading to d/c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461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168357589"/>
                  </a:ext>
                </a:extLst>
              </a:tr>
              <a:tr h="1461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Treatment-related 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25695200"/>
                  </a:ext>
                </a:extLst>
              </a:tr>
              <a:tr h="1461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Surgery-related 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69616287"/>
                  </a:ext>
                </a:extLst>
              </a:tr>
              <a:tr h="1461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Treatment-related deaths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95502313"/>
                  </a:ext>
                </a:extLst>
              </a:tr>
            </a:tbl>
          </a:graphicData>
        </a:graphic>
      </p:graphicFrame>
    </p:spTree>
    <p:extLst>
      <p:ext uri="{BB962C8B-B14F-4D97-AF65-F5344CB8AC3E}">
        <p14:creationId xmlns:p14="http://schemas.microsoft.com/office/powerpoint/2010/main" val="677029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B44364B-B65D-477E-AE9D-B8926F758295}"/>
              </a:ext>
            </a:extLst>
          </p:cNvPr>
          <p:cNvSpPr>
            <a:spLocks noGrp="1"/>
          </p:cNvSpPr>
          <p:nvPr>
            <p:ph type="title"/>
          </p:nvPr>
        </p:nvSpPr>
        <p:spPr/>
        <p:txBody>
          <a:bodyPr/>
          <a:lstStyle/>
          <a:p>
            <a:r>
              <a:rPr lang="en-US" dirty="0"/>
              <a:t>CheckMate 816: Immune-Mediated AEs</a:t>
            </a:r>
          </a:p>
        </p:txBody>
      </p:sp>
      <p:grpSp>
        <p:nvGrpSpPr>
          <p:cNvPr id="99" name="Group 7">
            <a:extLst>
              <a:ext uri="{FF2B5EF4-FFF2-40B4-BE49-F238E27FC236}">
                <a16:creationId xmlns:a16="http://schemas.microsoft.com/office/drawing/2014/main" id="{3B51312B-6EEF-416E-A527-F04B27B94C4D}"/>
              </a:ext>
            </a:extLst>
          </p:cNvPr>
          <p:cNvGrpSpPr>
            <a:grpSpLocks/>
          </p:cNvGrpSpPr>
          <p:nvPr/>
        </p:nvGrpSpPr>
        <p:grpSpPr bwMode="auto">
          <a:xfrm>
            <a:off x="9389569" y="6216652"/>
            <a:ext cx="2488502" cy="447822"/>
            <a:chOff x="9527309" y="3551529"/>
            <a:chExt cx="2488502" cy="448324"/>
          </a:xfrm>
        </p:grpSpPr>
        <p:pic>
          <p:nvPicPr>
            <p:cNvPr id="100" name="Picture 9">
              <a:extLst>
                <a:ext uri="{FF2B5EF4-FFF2-40B4-BE49-F238E27FC236}">
                  <a16:creationId xmlns:a16="http://schemas.microsoft.com/office/drawing/2014/main" id="{9F441FE0-BEF2-4E56-951C-77709AEF40B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1" name="Rectangle 100">
              <a:extLst>
                <a:ext uri="{FF2B5EF4-FFF2-40B4-BE49-F238E27FC236}">
                  <a16:creationId xmlns:a16="http://schemas.microsoft.com/office/drawing/2014/main" id="{B4966BD2-E0DE-405C-8795-F60A9652328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2" name="Text Box 15">
            <a:extLst>
              <a:ext uri="{FF2B5EF4-FFF2-40B4-BE49-F238E27FC236}">
                <a16:creationId xmlns:a16="http://schemas.microsoft.com/office/drawing/2014/main" id="{8767BE59-3E82-4B31-9588-C729C7B4F9ED}"/>
              </a:ext>
            </a:extLst>
          </p:cNvPr>
          <p:cNvSpPr txBox="1">
            <a:spLocks noChangeArrowheads="1"/>
          </p:cNvSpPr>
          <p:nvPr/>
        </p:nvSpPr>
        <p:spPr bwMode="auto">
          <a:xfrm>
            <a:off x="424330" y="638844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Forde. AACR 2021. Abstr CT003.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3" name="Text Box 30">
            <a:extLst>
              <a:ext uri="{FF2B5EF4-FFF2-40B4-BE49-F238E27FC236}">
                <a16:creationId xmlns:a16="http://schemas.microsoft.com/office/drawing/2014/main" id="{B7894CC9-28B8-4137-8800-DE83AB08005E}"/>
              </a:ext>
            </a:extLst>
          </p:cNvPr>
          <p:cNvSpPr txBox="1">
            <a:spLocks noChangeArrowheads="1"/>
          </p:cNvSpPr>
          <p:nvPr/>
        </p:nvSpPr>
        <p:spPr bwMode="auto">
          <a:xfrm>
            <a:off x="632487" y="5756867"/>
            <a:ext cx="11069637"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*Includes AEs deemed by investigator to be potentially immune mediated </a:t>
            </a:r>
            <a:r>
              <a:rPr lang="en-US" altLang="en-US" sz="1200" dirty="0">
                <a:solidFill>
                  <a:srgbClr val="000000"/>
                </a:solidFill>
                <a:latin typeface="Calibri" panose="020F0502020204030204" pitchFamily="34" charset="0"/>
              </a:rPr>
              <a:t>occurring </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within 100 d of neoadjuvant therapy independent of causality and managed with immune-modulating agents</a:t>
            </a:r>
            <a:r>
              <a:rPr lang="en-US" altLang="en-US" sz="1200" dirty="0">
                <a:solidFill>
                  <a:srgbClr val="000000"/>
                </a:solidFill>
                <a:latin typeface="Calibri" panose="020F0502020204030204" pitchFamily="34" charset="0"/>
              </a:rPr>
              <a:t>. The except was </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endocrine events (adrenal insufficiency, hypophysitis, hypothyroidism/thyroiditis, hyperthyroidism, diabetes mellitus), which were included in the analysis without regard to treatment because these are often managed without immunosuppression. CTCAE v4.0; MedDRA v23.0.</a:t>
            </a:r>
          </a:p>
        </p:txBody>
      </p:sp>
      <p:sp>
        <p:nvSpPr>
          <p:cNvPr id="2" name="TextBox 1">
            <a:extLst>
              <a:ext uri="{FF2B5EF4-FFF2-40B4-BE49-F238E27FC236}">
                <a16:creationId xmlns:a16="http://schemas.microsoft.com/office/drawing/2014/main" id="{2F1651D8-A798-4EED-B4DA-DE291DFDD32C}"/>
              </a:ext>
            </a:extLst>
          </p:cNvPr>
          <p:cNvSpPr txBox="1"/>
          <p:nvPr/>
        </p:nvSpPr>
        <p:spPr bwMode="auto">
          <a:xfrm rot="16200000">
            <a:off x="-1133196" y="3044563"/>
            <a:ext cx="38063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an AE* (%)</a:t>
            </a:r>
          </a:p>
        </p:txBody>
      </p:sp>
      <p:cxnSp>
        <p:nvCxnSpPr>
          <p:cNvPr id="5" name="Straight Connector 4">
            <a:extLst>
              <a:ext uri="{FF2B5EF4-FFF2-40B4-BE49-F238E27FC236}">
                <a16:creationId xmlns:a16="http://schemas.microsoft.com/office/drawing/2014/main" id="{D39D99C3-5171-4A6B-8015-64915473DC38}"/>
              </a:ext>
            </a:extLst>
          </p:cNvPr>
          <p:cNvCxnSpPr>
            <a:cxnSpLocks/>
          </p:cNvCxnSpPr>
          <p:nvPr/>
        </p:nvCxnSpPr>
        <p:spPr bwMode="auto">
          <a:xfrm>
            <a:off x="1274492" y="13379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8956E16-308C-4E30-8EF2-AC00DE8F1C79}"/>
              </a:ext>
            </a:extLst>
          </p:cNvPr>
          <p:cNvCxnSpPr>
            <a:cxnSpLocks/>
          </p:cNvCxnSpPr>
          <p:nvPr/>
        </p:nvCxnSpPr>
        <p:spPr bwMode="auto">
          <a:xfrm>
            <a:off x="1274492" y="22890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F6E6D21-3EA5-4E8B-AD77-012ABC03C518}"/>
              </a:ext>
            </a:extLst>
          </p:cNvPr>
          <p:cNvCxnSpPr>
            <a:cxnSpLocks/>
          </p:cNvCxnSpPr>
          <p:nvPr/>
        </p:nvCxnSpPr>
        <p:spPr bwMode="auto">
          <a:xfrm>
            <a:off x="1274492" y="32401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55514DA-304D-46B8-9C18-BE9C62BA5112}"/>
              </a:ext>
            </a:extLst>
          </p:cNvPr>
          <p:cNvCxnSpPr>
            <a:cxnSpLocks/>
          </p:cNvCxnSpPr>
          <p:nvPr/>
        </p:nvCxnSpPr>
        <p:spPr bwMode="auto">
          <a:xfrm>
            <a:off x="1274492" y="41912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1DC9DB3-0357-44E6-A650-3ED0376BD35B}"/>
              </a:ext>
            </a:extLst>
          </p:cNvPr>
          <p:cNvCxnSpPr>
            <a:cxnSpLocks/>
          </p:cNvCxnSpPr>
          <p:nvPr/>
        </p:nvCxnSpPr>
        <p:spPr bwMode="auto">
          <a:xfrm>
            <a:off x="1274492" y="5142326"/>
            <a:ext cx="64008" cy="0"/>
          </a:xfrm>
          <a:prstGeom prst="line">
            <a:avLst/>
          </a:prstGeom>
          <a:noFill/>
          <a:ln w="28575" cap="flat" cmpd="sng" algn="ctr">
            <a:solidFill>
              <a:schemeClr val="bg1"/>
            </a:solidFill>
            <a:prstDash val="solid"/>
            <a:round/>
            <a:headEnd type="none" w="med" len="med"/>
            <a:tailEnd type="none" w="med" len="med"/>
          </a:ln>
          <a:effectLst/>
        </p:spPr>
      </p:cxnSp>
      <p:sp>
        <p:nvSpPr>
          <p:cNvPr id="3" name="Freeform: Shape 2">
            <a:extLst>
              <a:ext uri="{FF2B5EF4-FFF2-40B4-BE49-F238E27FC236}">
                <a16:creationId xmlns:a16="http://schemas.microsoft.com/office/drawing/2014/main" id="{AE273682-15A7-4ECB-8003-626098E5DF5C}"/>
              </a:ext>
            </a:extLst>
          </p:cNvPr>
          <p:cNvSpPr/>
          <p:nvPr/>
        </p:nvSpPr>
        <p:spPr bwMode="auto">
          <a:xfrm>
            <a:off x="1340403" y="1334944"/>
            <a:ext cx="10148661" cy="3806354"/>
          </a:xfrm>
          <a:custGeom>
            <a:avLst/>
            <a:gdLst>
              <a:gd name="connsiteX0" fmla="*/ 0 w 9507135"/>
              <a:gd name="connsiteY0" fmla="*/ 0 h 3806354"/>
              <a:gd name="connsiteX1" fmla="*/ 0 w 9507135"/>
              <a:gd name="connsiteY1" fmla="*/ 3806354 h 3806354"/>
              <a:gd name="connsiteX2" fmla="*/ 9507135 w 9507135"/>
              <a:gd name="connsiteY2" fmla="*/ 3806354 h 3806354"/>
            </a:gdLst>
            <a:ahLst/>
            <a:cxnLst>
              <a:cxn ang="0">
                <a:pos x="connsiteX0" y="connsiteY0"/>
              </a:cxn>
              <a:cxn ang="0">
                <a:pos x="connsiteX1" y="connsiteY1"/>
              </a:cxn>
              <a:cxn ang="0">
                <a:pos x="connsiteX2" y="connsiteY2"/>
              </a:cxn>
            </a:cxnLst>
            <a:rect l="l" t="t" r="r" b="b"/>
            <a:pathLst>
              <a:path w="9507135" h="3806354">
                <a:moveTo>
                  <a:pt x="0" y="0"/>
                </a:moveTo>
                <a:lnTo>
                  <a:pt x="0" y="3806354"/>
                </a:lnTo>
                <a:lnTo>
                  <a:pt x="9507135" y="380635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9FD175AE-E867-4C7C-B400-A3AD7DE116BD}"/>
              </a:ext>
            </a:extLst>
          </p:cNvPr>
          <p:cNvSpPr txBox="1"/>
          <p:nvPr/>
        </p:nvSpPr>
        <p:spPr bwMode="auto">
          <a:xfrm>
            <a:off x="881110" y="1156568"/>
            <a:ext cx="454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5" name="TextBox 44">
            <a:extLst>
              <a:ext uri="{FF2B5EF4-FFF2-40B4-BE49-F238E27FC236}">
                <a16:creationId xmlns:a16="http://schemas.microsoft.com/office/drawing/2014/main" id="{523AC830-D91E-435F-8BB0-BDE9C7575740}"/>
              </a:ext>
            </a:extLst>
          </p:cNvPr>
          <p:cNvSpPr txBox="1"/>
          <p:nvPr/>
        </p:nvSpPr>
        <p:spPr bwMode="auto">
          <a:xfrm>
            <a:off x="881110" y="2109895"/>
            <a:ext cx="454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6" name="TextBox 45">
            <a:extLst>
              <a:ext uri="{FF2B5EF4-FFF2-40B4-BE49-F238E27FC236}">
                <a16:creationId xmlns:a16="http://schemas.microsoft.com/office/drawing/2014/main" id="{631ACB44-EA77-4FF9-907E-D17BE2732109}"/>
              </a:ext>
            </a:extLst>
          </p:cNvPr>
          <p:cNvSpPr txBox="1"/>
          <p:nvPr/>
        </p:nvSpPr>
        <p:spPr bwMode="auto">
          <a:xfrm>
            <a:off x="881110" y="3063222"/>
            <a:ext cx="454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7" name="TextBox 46">
            <a:extLst>
              <a:ext uri="{FF2B5EF4-FFF2-40B4-BE49-F238E27FC236}">
                <a16:creationId xmlns:a16="http://schemas.microsoft.com/office/drawing/2014/main" id="{A27B8403-D208-4AE7-8A3E-905644CAAE83}"/>
              </a:ext>
            </a:extLst>
          </p:cNvPr>
          <p:cNvSpPr txBox="1"/>
          <p:nvPr/>
        </p:nvSpPr>
        <p:spPr bwMode="auto">
          <a:xfrm>
            <a:off x="1047622" y="4016549"/>
            <a:ext cx="2878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48" name="TextBox 47">
            <a:extLst>
              <a:ext uri="{FF2B5EF4-FFF2-40B4-BE49-F238E27FC236}">
                <a16:creationId xmlns:a16="http://schemas.microsoft.com/office/drawing/2014/main" id="{C8AC5D35-42E8-4D54-B51B-F0A324CD6942}"/>
              </a:ext>
            </a:extLst>
          </p:cNvPr>
          <p:cNvSpPr txBox="1"/>
          <p:nvPr/>
        </p:nvSpPr>
        <p:spPr bwMode="auto">
          <a:xfrm>
            <a:off x="1047622" y="4969876"/>
            <a:ext cx="2878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9" name="TextBox 48">
            <a:extLst>
              <a:ext uri="{FF2B5EF4-FFF2-40B4-BE49-F238E27FC236}">
                <a16:creationId xmlns:a16="http://schemas.microsoft.com/office/drawing/2014/main" id="{A0DAC92C-1927-4477-9FE2-8B25A6009DB2}"/>
              </a:ext>
            </a:extLst>
          </p:cNvPr>
          <p:cNvSpPr txBox="1"/>
          <p:nvPr/>
        </p:nvSpPr>
        <p:spPr bwMode="auto">
          <a:xfrm>
            <a:off x="2006672" y="5105805"/>
            <a:ext cx="12490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Hyper-thyroidism</a:t>
            </a:r>
          </a:p>
        </p:txBody>
      </p:sp>
      <p:sp>
        <p:nvSpPr>
          <p:cNvPr id="50" name="TextBox 49">
            <a:extLst>
              <a:ext uri="{FF2B5EF4-FFF2-40B4-BE49-F238E27FC236}">
                <a16:creationId xmlns:a16="http://schemas.microsoft.com/office/drawing/2014/main" id="{C6DFE7C2-1018-4ADA-935D-94F9025A57DA}"/>
              </a:ext>
            </a:extLst>
          </p:cNvPr>
          <p:cNvSpPr txBox="1"/>
          <p:nvPr/>
        </p:nvSpPr>
        <p:spPr bwMode="auto">
          <a:xfrm>
            <a:off x="2742698" y="5102601"/>
            <a:ext cx="1752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Hyper-</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thyroidism/</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200" b="1" dirty="0">
                <a:solidFill>
                  <a:srgbClr val="000000"/>
                </a:solidFill>
                <a:latin typeface="Calibri" panose="020F0502020204030204" pitchFamily="34" charset="0"/>
              </a:rPr>
              <a:t>T</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hyroiditis</a:t>
            </a:r>
          </a:p>
        </p:txBody>
      </p:sp>
      <p:sp>
        <p:nvSpPr>
          <p:cNvPr id="52" name="TextBox 51">
            <a:extLst>
              <a:ext uri="{FF2B5EF4-FFF2-40B4-BE49-F238E27FC236}">
                <a16:creationId xmlns:a16="http://schemas.microsoft.com/office/drawing/2014/main" id="{2C011BA0-D59F-4DCE-81D5-59C8F7E61F55}"/>
              </a:ext>
            </a:extLst>
          </p:cNvPr>
          <p:cNvSpPr txBox="1"/>
          <p:nvPr/>
        </p:nvSpPr>
        <p:spPr bwMode="auto">
          <a:xfrm>
            <a:off x="4040826" y="5102847"/>
            <a:ext cx="10721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Diabetes Mellitus exac</a:t>
            </a:r>
          </a:p>
        </p:txBody>
      </p:sp>
      <p:sp>
        <p:nvSpPr>
          <p:cNvPr id="53" name="TextBox 52">
            <a:extLst>
              <a:ext uri="{FF2B5EF4-FFF2-40B4-BE49-F238E27FC236}">
                <a16:creationId xmlns:a16="http://schemas.microsoft.com/office/drawing/2014/main" id="{803E1C1A-8375-4FA9-98AE-1606B2BA249D}"/>
              </a:ext>
            </a:extLst>
          </p:cNvPr>
          <p:cNvSpPr txBox="1"/>
          <p:nvPr/>
        </p:nvSpPr>
        <p:spPr bwMode="auto">
          <a:xfrm>
            <a:off x="1425474" y="5100060"/>
            <a:ext cx="601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Rash</a:t>
            </a:r>
          </a:p>
        </p:txBody>
      </p:sp>
      <p:sp>
        <p:nvSpPr>
          <p:cNvPr id="54" name="TextBox 53">
            <a:extLst>
              <a:ext uri="{FF2B5EF4-FFF2-40B4-BE49-F238E27FC236}">
                <a16:creationId xmlns:a16="http://schemas.microsoft.com/office/drawing/2014/main" id="{AF28C327-7630-4260-BFFA-0E029A5D2171}"/>
              </a:ext>
            </a:extLst>
          </p:cNvPr>
          <p:cNvSpPr txBox="1"/>
          <p:nvPr/>
        </p:nvSpPr>
        <p:spPr bwMode="auto">
          <a:xfrm>
            <a:off x="4960625" y="5113999"/>
            <a:ext cx="10721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Hypophysitis</a:t>
            </a:r>
          </a:p>
        </p:txBody>
      </p:sp>
      <p:sp>
        <p:nvSpPr>
          <p:cNvPr id="55" name="TextBox 54">
            <a:extLst>
              <a:ext uri="{FF2B5EF4-FFF2-40B4-BE49-F238E27FC236}">
                <a16:creationId xmlns:a16="http://schemas.microsoft.com/office/drawing/2014/main" id="{4DEF278D-A1DD-41BC-96B9-CF54C9B3E10A}"/>
              </a:ext>
            </a:extLst>
          </p:cNvPr>
          <p:cNvSpPr txBox="1"/>
          <p:nvPr/>
        </p:nvSpPr>
        <p:spPr bwMode="auto">
          <a:xfrm>
            <a:off x="5895846" y="5097272"/>
            <a:ext cx="10721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Adrenal Insufficiency</a:t>
            </a:r>
          </a:p>
        </p:txBody>
      </p:sp>
      <p:sp>
        <p:nvSpPr>
          <p:cNvPr id="56" name="TextBox 55">
            <a:extLst>
              <a:ext uri="{FF2B5EF4-FFF2-40B4-BE49-F238E27FC236}">
                <a16:creationId xmlns:a16="http://schemas.microsoft.com/office/drawing/2014/main" id="{0B7D2227-BE9D-46E6-9E85-D7A40DB8EBCC}"/>
              </a:ext>
            </a:extLst>
          </p:cNvPr>
          <p:cNvSpPr txBox="1"/>
          <p:nvPr/>
        </p:nvSpPr>
        <p:spPr bwMode="auto">
          <a:xfrm>
            <a:off x="6811728" y="5100059"/>
            <a:ext cx="10721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Pneumonitis</a:t>
            </a:r>
          </a:p>
        </p:txBody>
      </p:sp>
      <p:sp>
        <p:nvSpPr>
          <p:cNvPr id="57" name="TextBox 56">
            <a:extLst>
              <a:ext uri="{FF2B5EF4-FFF2-40B4-BE49-F238E27FC236}">
                <a16:creationId xmlns:a16="http://schemas.microsoft.com/office/drawing/2014/main" id="{71FC0F9F-157F-4EDB-992A-9D0D36596A35}"/>
              </a:ext>
            </a:extLst>
          </p:cNvPr>
          <p:cNvSpPr txBox="1"/>
          <p:nvPr/>
        </p:nvSpPr>
        <p:spPr bwMode="auto">
          <a:xfrm>
            <a:off x="7737432" y="5100059"/>
            <a:ext cx="12979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Hypersensitivity/Infusion </a:t>
            </a:r>
            <a:r>
              <a:rPr lang="en-US" sz="1200" b="1" dirty="0">
                <a:solidFill>
                  <a:srgbClr val="000000"/>
                </a:solidFill>
                <a:latin typeface="Calibri" panose="020F0502020204030204" pitchFamily="34" charset="0"/>
              </a:rPr>
              <a:t>R</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eaction</a:t>
            </a:r>
          </a:p>
        </p:txBody>
      </p:sp>
      <p:sp>
        <p:nvSpPr>
          <p:cNvPr id="58" name="TextBox 57">
            <a:extLst>
              <a:ext uri="{FF2B5EF4-FFF2-40B4-BE49-F238E27FC236}">
                <a16:creationId xmlns:a16="http://schemas.microsoft.com/office/drawing/2014/main" id="{029B7E16-45A9-4E66-92EE-B29A355D2519}"/>
              </a:ext>
            </a:extLst>
          </p:cNvPr>
          <p:cNvSpPr txBox="1"/>
          <p:nvPr/>
        </p:nvSpPr>
        <p:spPr bwMode="auto">
          <a:xfrm>
            <a:off x="8705933" y="5108422"/>
            <a:ext cx="12979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Hepatitis</a:t>
            </a:r>
          </a:p>
        </p:txBody>
      </p:sp>
      <p:sp>
        <p:nvSpPr>
          <p:cNvPr id="59" name="TextBox 58">
            <a:extLst>
              <a:ext uri="{FF2B5EF4-FFF2-40B4-BE49-F238E27FC236}">
                <a16:creationId xmlns:a16="http://schemas.microsoft.com/office/drawing/2014/main" id="{62D91130-658B-4AD5-8920-5E11267B0E8F}"/>
              </a:ext>
            </a:extLst>
          </p:cNvPr>
          <p:cNvSpPr txBox="1"/>
          <p:nvPr/>
        </p:nvSpPr>
        <p:spPr bwMode="auto">
          <a:xfrm>
            <a:off x="9708906" y="5113997"/>
            <a:ext cx="8324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Diarrhea/Colitis</a:t>
            </a:r>
          </a:p>
        </p:txBody>
      </p:sp>
      <p:sp>
        <p:nvSpPr>
          <p:cNvPr id="60" name="TextBox 59">
            <a:extLst>
              <a:ext uri="{FF2B5EF4-FFF2-40B4-BE49-F238E27FC236}">
                <a16:creationId xmlns:a16="http://schemas.microsoft.com/office/drawing/2014/main" id="{C0ACC061-5699-465E-87EF-15443FE82982}"/>
              </a:ext>
            </a:extLst>
          </p:cNvPr>
          <p:cNvSpPr txBox="1"/>
          <p:nvPr/>
        </p:nvSpPr>
        <p:spPr bwMode="auto">
          <a:xfrm>
            <a:off x="10343876" y="5111209"/>
            <a:ext cx="15070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Nephritis/</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200" b="1" dirty="0">
                <a:solidFill>
                  <a:srgbClr val="000000"/>
                </a:solidFill>
                <a:latin typeface="Calibri" panose="020F0502020204030204" pitchFamily="34" charset="0"/>
              </a:rPr>
              <a:t>R</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enal </a:t>
            </a:r>
            <a:r>
              <a:rPr lang="en-US" sz="1200" b="1" dirty="0">
                <a:solidFill>
                  <a:srgbClr val="000000"/>
                </a:solidFill>
                <a:latin typeface="Calibri" panose="020F0502020204030204" pitchFamily="34" charset="0"/>
              </a:rPr>
              <a:t>D</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ysfunction</a:t>
            </a:r>
          </a:p>
        </p:txBody>
      </p:sp>
      <p:sp>
        <p:nvSpPr>
          <p:cNvPr id="10" name="Rectangle 9">
            <a:extLst>
              <a:ext uri="{FF2B5EF4-FFF2-40B4-BE49-F238E27FC236}">
                <a16:creationId xmlns:a16="http://schemas.microsoft.com/office/drawing/2014/main" id="{6B353F39-38BA-4147-9B8C-8D2D48940B13}"/>
              </a:ext>
            </a:extLst>
          </p:cNvPr>
          <p:cNvSpPr/>
          <p:nvPr/>
        </p:nvSpPr>
        <p:spPr bwMode="auto">
          <a:xfrm>
            <a:off x="1413983" y="3806696"/>
            <a:ext cx="624028" cy="13201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37946485-740F-4E39-BC61-7A76BFC0AAEB}"/>
              </a:ext>
            </a:extLst>
          </p:cNvPr>
          <p:cNvSpPr/>
          <p:nvPr/>
        </p:nvSpPr>
        <p:spPr bwMode="auto">
          <a:xfrm>
            <a:off x="2308255" y="4376618"/>
            <a:ext cx="624028" cy="7502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EF25D165-BEA5-4DBF-BB9A-1D62901E9713}"/>
              </a:ext>
            </a:extLst>
          </p:cNvPr>
          <p:cNvSpPr/>
          <p:nvPr/>
        </p:nvSpPr>
        <p:spPr bwMode="auto">
          <a:xfrm>
            <a:off x="3304786" y="4695846"/>
            <a:ext cx="624028" cy="43104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6554CADB-C85D-4AED-AB81-65FCC57BBEE5}"/>
              </a:ext>
            </a:extLst>
          </p:cNvPr>
          <p:cNvSpPr/>
          <p:nvPr/>
        </p:nvSpPr>
        <p:spPr bwMode="auto">
          <a:xfrm>
            <a:off x="4218044" y="4948343"/>
            <a:ext cx="624028" cy="1785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9FA9B71B-B872-4C08-A6C8-2BC92D8EA00C}"/>
              </a:ext>
            </a:extLst>
          </p:cNvPr>
          <p:cNvSpPr/>
          <p:nvPr/>
        </p:nvSpPr>
        <p:spPr bwMode="auto">
          <a:xfrm>
            <a:off x="5152731" y="4948343"/>
            <a:ext cx="624028" cy="178552"/>
          </a:xfrm>
          <a:prstGeom prst="rect">
            <a:avLst/>
          </a:prstGeom>
          <a:pattFill prst="ltUpDiag">
            <a:fgClr>
              <a:schemeClr val="accent1"/>
            </a:fgClr>
            <a:bgClr>
              <a:schemeClr val="tx1"/>
            </a:bgClr>
          </a:patt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2C60431A-51AB-4E77-9841-F4574F03023E}"/>
              </a:ext>
            </a:extLst>
          </p:cNvPr>
          <p:cNvSpPr/>
          <p:nvPr/>
        </p:nvSpPr>
        <p:spPr bwMode="auto">
          <a:xfrm>
            <a:off x="6087418" y="4948343"/>
            <a:ext cx="624028" cy="178552"/>
          </a:xfrm>
          <a:prstGeom prst="rect">
            <a:avLst/>
          </a:prstGeom>
          <a:pattFill prst="ltUpDiag">
            <a:fgClr>
              <a:schemeClr val="accent1"/>
            </a:fgClr>
            <a:bgClr>
              <a:schemeClr val="tx1"/>
            </a:bgClr>
          </a:patt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Rectangle 67">
            <a:extLst>
              <a:ext uri="{FF2B5EF4-FFF2-40B4-BE49-F238E27FC236}">
                <a16:creationId xmlns:a16="http://schemas.microsoft.com/office/drawing/2014/main" id="{CDD9E661-EE52-4EAF-9A01-A839BF306BD9}"/>
              </a:ext>
            </a:extLst>
          </p:cNvPr>
          <p:cNvSpPr/>
          <p:nvPr/>
        </p:nvSpPr>
        <p:spPr bwMode="auto">
          <a:xfrm>
            <a:off x="7022105" y="4948343"/>
            <a:ext cx="624028" cy="1785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06F7FED2-FB27-47A7-8B54-D8E5C11BA8B8}"/>
              </a:ext>
            </a:extLst>
          </p:cNvPr>
          <p:cNvSpPr/>
          <p:nvPr/>
        </p:nvSpPr>
        <p:spPr bwMode="auto">
          <a:xfrm>
            <a:off x="7956790" y="4948343"/>
            <a:ext cx="624028" cy="1785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TextBox 10">
            <a:extLst>
              <a:ext uri="{FF2B5EF4-FFF2-40B4-BE49-F238E27FC236}">
                <a16:creationId xmlns:a16="http://schemas.microsoft.com/office/drawing/2014/main" id="{20FE6223-2F0C-4778-A72B-A4F769E13CEA}"/>
              </a:ext>
            </a:extLst>
          </p:cNvPr>
          <p:cNvSpPr txBox="1"/>
          <p:nvPr/>
        </p:nvSpPr>
        <p:spPr bwMode="auto">
          <a:xfrm>
            <a:off x="4433127" y="4881612"/>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a:t>
            </a:r>
          </a:p>
        </p:txBody>
      </p:sp>
      <p:sp>
        <p:nvSpPr>
          <p:cNvPr id="71" name="TextBox 70">
            <a:extLst>
              <a:ext uri="{FF2B5EF4-FFF2-40B4-BE49-F238E27FC236}">
                <a16:creationId xmlns:a16="http://schemas.microsoft.com/office/drawing/2014/main" id="{A7CE311C-23E8-497F-949F-361351F42D0A}"/>
              </a:ext>
            </a:extLst>
          </p:cNvPr>
          <p:cNvSpPr txBox="1"/>
          <p:nvPr/>
        </p:nvSpPr>
        <p:spPr bwMode="auto">
          <a:xfrm>
            <a:off x="5354742" y="4878005"/>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72" name="TextBox 71">
            <a:extLst>
              <a:ext uri="{FF2B5EF4-FFF2-40B4-BE49-F238E27FC236}">
                <a16:creationId xmlns:a16="http://schemas.microsoft.com/office/drawing/2014/main" id="{011196A8-B2F4-42DF-B997-BCF12B2954D9}"/>
              </a:ext>
            </a:extLst>
          </p:cNvPr>
          <p:cNvSpPr txBox="1"/>
          <p:nvPr/>
        </p:nvSpPr>
        <p:spPr bwMode="auto">
          <a:xfrm>
            <a:off x="6307016" y="4878005"/>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04" name="TextBox 103">
            <a:extLst>
              <a:ext uri="{FF2B5EF4-FFF2-40B4-BE49-F238E27FC236}">
                <a16:creationId xmlns:a16="http://schemas.microsoft.com/office/drawing/2014/main" id="{4AD6B60B-51AD-45E8-8C96-1F2D0B0F6CD8}"/>
              </a:ext>
            </a:extLst>
          </p:cNvPr>
          <p:cNvSpPr txBox="1"/>
          <p:nvPr/>
        </p:nvSpPr>
        <p:spPr bwMode="auto">
          <a:xfrm>
            <a:off x="7205184" y="4881612"/>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a:t>
            </a:r>
          </a:p>
        </p:txBody>
      </p:sp>
      <p:sp>
        <p:nvSpPr>
          <p:cNvPr id="105" name="TextBox 104">
            <a:extLst>
              <a:ext uri="{FF2B5EF4-FFF2-40B4-BE49-F238E27FC236}">
                <a16:creationId xmlns:a16="http://schemas.microsoft.com/office/drawing/2014/main" id="{6B5943E8-44F7-4CCF-B895-B2EE0E4B51B9}"/>
              </a:ext>
            </a:extLst>
          </p:cNvPr>
          <p:cNvSpPr txBox="1"/>
          <p:nvPr/>
        </p:nvSpPr>
        <p:spPr bwMode="auto">
          <a:xfrm>
            <a:off x="8130405" y="4881612"/>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a:t>
            </a:r>
          </a:p>
        </p:txBody>
      </p:sp>
      <p:sp>
        <p:nvSpPr>
          <p:cNvPr id="106" name="TextBox 105">
            <a:extLst>
              <a:ext uri="{FF2B5EF4-FFF2-40B4-BE49-F238E27FC236}">
                <a16:creationId xmlns:a16="http://schemas.microsoft.com/office/drawing/2014/main" id="{9B2B6617-35D3-45E0-A179-B754812A554A}"/>
              </a:ext>
            </a:extLst>
          </p:cNvPr>
          <p:cNvSpPr txBox="1"/>
          <p:nvPr/>
        </p:nvSpPr>
        <p:spPr bwMode="auto">
          <a:xfrm>
            <a:off x="3471352" y="4785396"/>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a:t>
            </a:r>
          </a:p>
        </p:txBody>
      </p:sp>
      <p:sp>
        <p:nvSpPr>
          <p:cNvPr id="107" name="TextBox 106">
            <a:extLst>
              <a:ext uri="{FF2B5EF4-FFF2-40B4-BE49-F238E27FC236}">
                <a16:creationId xmlns:a16="http://schemas.microsoft.com/office/drawing/2014/main" id="{0E1C790D-ECD3-41C1-A3E4-99F9148AFA44}"/>
              </a:ext>
            </a:extLst>
          </p:cNvPr>
          <p:cNvSpPr txBox="1"/>
          <p:nvPr/>
        </p:nvSpPr>
        <p:spPr bwMode="auto">
          <a:xfrm>
            <a:off x="2517548" y="4636145"/>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a:t>
            </a:r>
          </a:p>
        </p:txBody>
      </p:sp>
      <p:sp>
        <p:nvSpPr>
          <p:cNvPr id="108" name="TextBox 107">
            <a:extLst>
              <a:ext uri="{FF2B5EF4-FFF2-40B4-BE49-F238E27FC236}">
                <a16:creationId xmlns:a16="http://schemas.microsoft.com/office/drawing/2014/main" id="{754D0E82-D310-4616-9160-D0AACB51C395}"/>
              </a:ext>
            </a:extLst>
          </p:cNvPr>
          <p:cNvSpPr txBox="1"/>
          <p:nvPr/>
        </p:nvSpPr>
        <p:spPr bwMode="auto">
          <a:xfrm>
            <a:off x="1578109" y="4261190"/>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7</a:t>
            </a:r>
          </a:p>
        </p:txBody>
      </p:sp>
      <p:sp>
        <p:nvSpPr>
          <p:cNvPr id="109" name="Rectangle 108">
            <a:extLst>
              <a:ext uri="{FF2B5EF4-FFF2-40B4-BE49-F238E27FC236}">
                <a16:creationId xmlns:a16="http://schemas.microsoft.com/office/drawing/2014/main" id="{C23E924A-B53A-4FCC-BE33-72EABAD9BA31}"/>
              </a:ext>
            </a:extLst>
          </p:cNvPr>
          <p:cNvSpPr/>
          <p:nvPr/>
        </p:nvSpPr>
        <p:spPr bwMode="auto">
          <a:xfrm>
            <a:off x="1413983" y="3368434"/>
            <a:ext cx="624028" cy="436460"/>
          </a:xfrm>
          <a:prstGeom prst="rect">
            <a:avLst/>
          </a:prstGeom>
          <a:pattFill prst="ltUpDiag">
            <a:fgClr>
              <a:schemeClr val="accent1"/>
            </a:fgClr>
            <a:bgClr>
              <a:schemeClr val="tx1"/>
            </a:bgClr>
          </a:patt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TextBox 109">
            <a:extLst>
              <a:ext uri="{FF2B5EF4-FFF2-40B4-BE49-F238E27FC236}">
                <a16:creationId xmlns:a16="http://schemas.microsoft.com/office/drawing/2014/main" id="{C43C8114-9170-442D-9465-FAA93DDFE833}"/>
              </a:ext>
            </a:extLst>
          </p:cNvPr>
          <p:cNvSpPr txBox="1"/>
          <p:nvPr/>
        </p:nvSpPr>
        <p:spPr bwMode="auto">
          <a:xfrm>
            <a:off x="1579912" y="3444182"/>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2" name="Rectangle 11">
            <a:extLst>
              <a:ext uri="{FF2B5EF4-FFF2-40B4-BE49-F238E27FC236}">
                <a16:creationId xmlns:a16="http://schemas.microsoft.com/office/drawing/2014/main" id="{66646A09-215F-42B4-B620-294E8BCCDDEF}"/>
              </a:ext>
            </a:extLst>
          </p:cNvPr>
          <p:cNvSpPr/>
          <p:nvPr/>
        </p:nvSpPr>
        <p:spPr bwMode="auto">
          <a:xfrm>
            <a:off x="6873067" y="4832172"/>
            <a:ext cx="914400" cy="547220"/>
          </a:xfrm>
          <a:prstGeom prst="rect">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TextBox 110">
            <a:extLst>
              <a:ext uri="{FF2B5EF4-FFF2-40B4-BE49-F238E27FC236}">
                <a16:creationId xmlns:a16="http://schemas.microsoft.com/office/drawing/2014/main" id="{989E7CC7-6392-46C4-A7B5-B6D6030C4078}"/>
              </a:ext>
            </a:extLst>
          </p:cNvPr>
          <p:cNvSpPr txBox="1"/>
          <p:nvPr/>
        </p:nvSpPr>
        <p:spPr bwMode="auto">
          <a:xfrm>
            <a:off x="9213089" y="4881612"/>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2" name="TextBox 111">
            <a:extLst>
              <a:ext uri="{FF2B5EF4-FFF2-40B4-BE49-F238E27FC236}">
                <a16:creationId xmlns:a16="http://schemas.microsoft.com/office/drawing/2014/main" id="{D7ADF76D-6A83-4F79-B58E-6EBD5C81B52B}"/>
              </a:ext>
            </a:extLst>
          </p:cNvPr>
          <p:cNvSpPr txBox="1"/>
          <p:nvPr/>
        </p:nvSpPr>
        <p:spPr bwMode="auto">
          <a:xfrm>
            <a:off x="10022183" y="4881612"/>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3" name="TextBox 112">
            <a:extLst>
              <a:ext uri="{FF2B5EF4-FFF2-40B4-BE49-F238E27FC236}">
                <a16:creationId xmlns:a16="http://schemas.microsoft.com/office/drawing/2014/main" id="{ED9406CC-33B6-450F-A5D6-EC73322B182E}"/>
              </a:ext>
            </a:extLst>
          </p:cNvPr>
          <p:cNvSpPr txBox="1"/>
          <p:nvPr/>
        </p:nvSpPr>
        <p:spPr bwMode="auto">
          <a:xfrm>
            <a:off x="10918614" y="4881612"/>
            <a:ext cx="35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3" name="Rectangle 12">
            <a:extLst>
              <a:ext uri="{FF2B5EF4-FFF2-40B4-BE49-F238E27FC236}">
                <a16:creationId xmlns:a16="http://schemas.microsoft.com/office/drawing/2014/main" id="{A0458EE5-1090-47BB-82AC-C3FD90F0BC00}"/>
              </a:ext>
            </a:extLst>
          </p:cNvPr>
          <p:cNvSpPr/>
          <p:nvPr/>
        </p:nvSpPr>
        <p:spPr bwMode="auto">
          <a:xfrm>
            <a:off x="10128656" y="2050062"/>
            <a:ext cx="225287" cy="22528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Rectangle 113">
            <a:extLst>
              <a:ext uri="{FF2B5EF4-FFF2-40B4-BE49-F238E27FC236}">
                <a16:creationId xmlns:a16="http://schemas.microsoft.com/office/drawing/2014/main" id="{B4E8C711-C34E-49D4-9FBB-8210AA1EAA07}"/>
              </a:ext>
            </a:extLst>
          </p:cNvPr>
          <p:cNvSpPr/>
          <p:nvPr/>
        </p:nvSpPr>
        <p:spPr bwMode="auto">
          <a:xfrm>
            <a:off x="10519595" y="2050062"/>
            <a:ext cx="225287" cy="225287"/>
          </a:xfrm>
          <a:prstGeom prst="rect">
            <a:avLst/>
          </a:prstGeom>
          <a:pattFill prst="ltUpDiag">
            <a:fgClr>
              <a:schemeClr val="accent1"/>
            </a:fgClr>
            <a:bgClr>
              <a:schemeClr val="tx1"/>
            </a:bgClr>
          </a:patt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C33330FD-F030-4C90-808F-0F35FD4703CB}"/>
              </a:ext>
            </a:extLst>
          </p:cNvPr>
          <p:cNvSpPr txBox="1"/>
          <p:nvPr/>
        </p:nvSpPr>
        <p:spPr bwMode="auto">
          <a:xfrm>
            <a:off x="10067833" y="1497419"/>
            <a:ext cx="771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Grade</a:t>
            </a:r>
          </a:p>
        </p:txBody>
      </p:sp>
      <p:sp>
        <p:nvSpPr>
          <p:cNvPr id="115" name="TextBox 114">
            <a:extLst>
              <a:ext uri="{FF2B5EF4-FFF2-40B4-BE49-F238E27FC236}">
                <a16:creationId xmlns:a16="http://schemas.microsoft.com/office/drawing/2014/main" id="{538AC232-7BF7-4BCC-90A5-A06A448F9C35}"/>
              </a:ext>
            </a:extLst>
          </p:cNvPr>
          <p:cNvSpPr txBox="1"/>
          <p:nvPr/>
        </p:nvSpPr>
        <p:spPr bwMode="auto">
          <a:xfrm>
            <a:off x="9997839" y="1720495"/>
            <a:ext cx="637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16" name="TextBox 115">
            <a:extLst>
              <a:ext uri="{FF2B5EF4-FFF2-40B4-BE49-F238E27FC236}">
                <a16:creationId xmlns:a16="http://schemas.microsoft.com/office/drawing/2014/main" id="{3BE7942F-62E7-461D-A4AB-B05A05662E9E}"/>
              </a:ext>
            </a:extLst>
          </p:cNvPr>
          <p:cNvSpPr txBox="1"/>
          <p:nvPr/>
        </p:nvSpPr>
        <p:spPr bwMode="auto">
          <a:xfrm>
            <a:off x="10396330" y="1722705"/>
            <a:ext cx="547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p>
        </p:txBody>
      </p:sp>
    </p:spTree>
    <p:extLst>
      <p:ext uri="{BB962C8B-B14F-4D97-AF65-F5344CB8AC3E}">
        <p14:creationId xmlns:p14="http://schemas.microsoft.com/office/powerpoint/2010/main" val="3781959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3A5D22D-9FF5-40A9-9A09-A82ACEAF0F37}"/>
              </a:ext>
            </a:extLst>
          </p:cNvPr>
          <p:cNvSpPr>
            <a:spLocks noGrp="1"/>
          </p:cNvSpPr>
          <p:nvPr>
            <p:ph type="title"/>
          </p:nvPr>
        </p:nvSpPr>
        <p:spPr>
          <a:xfrm>
            <a:off x="609758" y="238127"/>
            <a:ext cx="11131627" cy="1103313"/>
          </a:xfrm>
        </p:spPr>
        <p:txBody>
          <a:bodyPr/>
          <a:lstStyle/>
          <a:p>
            <a:r>
              <a:rPr lang="en-US" dirty="0"/>
              <a:t>irAEs by System: Assessment, Monitoring, and Evaluation</a:t>
            </a:r>
          </a:p>
        </p:txBody>
      </p:sp>
      <p:graphicFrame>
        <p:nvGraphicFramePr>
          <p:cNvPr id="12" name="Group 3">
            <a:extLst>
              <a:ext uri="{FF2B5EF4-FFF2-40B4-BE49-F238E27FC236}">
                <a16:creationId xmlns:a16="http://schemas.microsoft.com/office/drawing/2014/main" id="{CCDB20E8-4641-4A61-B00D-43B8090BE61B}"/>
              </a:ext>
            </a:extLst>
          </p:cNvPr>
          <p:cNvGraphicFramePr>
            <a:graphicFrameLocks/>
          </p:cNvGraphicFramePr>
          <p:nvPr>
            <p:extLst>
              <p:ext uri="{D42A27DB-BD31-4B8C-83A1-F6EECF244321}">
                <p14:modId xmlns:p14="http://schemas.microsoft.com/office/powerpoint/2010/main" val="2006458335"/>
              </p:ext>
            </p:extLst>
          </p:nvPr>
        </p:nvGraphicFramePr>
        <p:xfrm>
          <a:off x="723900" y="1588733"/>
          <a:ext cx="10782301" cy="4602560"/>
        </p:xfrm>
        <a:graphic>
          <a:graphicData uri="http://schemas.openxmlformats.org/drawingml/2006/table">
            <a:tbl>
              <a:tblPr/>
              <a:tblGrid>
                <a:gridCol w="1711815">
                  <a:extLst>
                    <a:ext uri="{9D8B030D-6E8A-4147-A177-3AD203B41FA5}">
                      <a16:colId xmlns:a16="http://schemas.microsoft.com/office/drawing/2014/main" val="4022997685"/>
                    </a:ext>
                  </a:extLst>
                </a:gridCol>
                <a:gridCol w="2733159">
                  <a:extLst>
                    <a:ext uri="{9D8B030D-6E8A-4147-A177-3AD203B41FA5}">
                      <a16:colId xmlns:a16="http://schemas.microsoft.com/office/drawing/2014/main" val="20000"/>
                    </a:ext>
                  </a:extLst>
                </a:gridCol>
                <a:gridCol w="2710355">
                  <a:extLst>
                    <a:ext uri="{9D8B030D-6E8A-4147-A177-3AD203B41FA5}">
                      <a16:colId xmlns:a16="http://schemas.microsoft.com/office/drawing/2014/main" val="20001"/>
                    </a:ext>
                  </a:extLst>
                </a:gridCol>
                <a:gridCol w="3626972">
                  <a:extLst>
                    <a:ext uri="{9D8B030D-6E8A-4147-A177-3AD203B41FA5}">
                      <a16:colId xmlns:a16="http://schemas.microsoft.com/office/drawing/2014/main" val="20002"/>
                    </a:ext>
                  </a:extLst>
                </a:gridCol>
              </a:tblGrid>
              <a:tr h="2960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System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Baseline Assessment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Monitoring Frequency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Evaluation for Abnormal Findings/Symptoms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5453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Dermatologic</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Examination of skin, mucosa in patients with Hx of immune-related skin disorder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 needed based on symptoms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Monitor and document (photos) affected BSA and lesion type</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Skin biopsy if needed</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453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Pancreatic</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Not required</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None if asymptomatic</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Amylase</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Lipase</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abdominal imaging for suspected pancreatitis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206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Thyroid</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TSH, free T4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Every 4-6 wk during treatment, then every 12 wk as needed</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Total T3 and free T4 for suspected abnormal thyroid function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453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Adrenal/</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pituitary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Adrenal: serum cortisol (preferably in morning)</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Pituitary: TSH, free T4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Repeat prior to each treatment or every 4 wks during treatment</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F/u every 6-12 wk</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LH</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FSH</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ACTH</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Estradiol or testosterone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1076382"/>
                  </a:ext>
                </a:extLst>
              </a:tr>
            </a:tbl>
          </a:graphicData>
        </a:graphic>
      </p:graphicFrame>
      <p:grpSp>
        <p:nvGrpSpPr>
          <p:cNvPr id="13" name="Group 7">
            <a:extLst>
              <a:ext uri="{FF2B5EF4-FFF2-40B4-BE49-F238E27FC236}">
                <a16:creationId xmlns:a16="http://schemas.microsoft.com/office/drawing/2014/main" id="{12385AB0-14A2-4401-82EA-81B42C43D9CD}"/>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26914092-820B-40BF-B6EA-FAAEAC85A87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157AF8E8-E66E-4ED4-AF9B-31757EE30A6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A62C99F9-C712-4120-A436-56061A64609B}"/>
              </a:ext>
            </a:extLst>
          </p:cNvPr>
          <p:cNvSpPr txBox="1">
            <a:spLocks noChangeArrowheads="1"/>
          </p:cNvSpPr>
          <p:nvPr/>
        </p:nvSpPr>
        <p:spPr bwMode="auto">
          <a:xfrm>
            <a:off x="458349" y="620304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Brahmer. JCO. 2018;36:1714. </a:t>
            </a:r>
            <a:r>
              <a:rPr lang="en-US" altLang="en-US" sz="1200" spc="-10" dirty="0">
                <a:solidFill>
                  <a:srgbClr val="455560"/>
                </a:solidFill>
                <a:latin typeface="Calibri" panose="020F0502020204030204" pitchFamily="34" charset="0"/>
                <a:cs typeface="Arial" panose="020B0604020202020204" pitchFamily="34" charset="0"/>
              </a:rPr>
              <a:t>National Comprehensive Cancer Network. Clinical practice </a:t>
            </a:r>
            <a:br>
              <a:rPr lang="en-US" altLang="en-US" sz="1200" spc="-10" dirty="0">
                <a:solidFill>
                  <a:srgbClr val="455560"/>
                </a:solidFill>
                <a:latin typeface="Calibri" panose="020F0502020204030204" pitchFamily="34" charset="0"/>
                <a:cs typeface="Arial" panose="020B0604020202020204" pitchFamily="34" charset="0"/>
              </a:rPr>
            </a:br>
            <a:r>
              <a:rPr lang="en-US" altLang="en-US" sz="1200" spc="-10" dirty="0">
                <a:solidFill>
                  <a:srgbClr val="455560"/>
                </a:solidFill>
                <a:latin typeface="Calibri" panose="020F0502020204030204" pitchFamily="34" charset="0"/>
                <a:cs typeface="Arial" panose="020B0604020202020204" pitchFamily="34" charset="0"/>
              </a:rPr>
              <a:t>guidelines in oncology: management of immunotherapy-related toxicities. v.3.2021. nccn.org.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67746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EEB8107-6F59-416C-83B7-5E03D43355D2}"/>
              </a:ext>
            </a:extLst>
          </p:cNvPr>
          <p:cNvSpPr>
            <a:spLocks noGrp="1"/>
          </p:cNvSpPr>
          <p:nvPr>
            <p:ph type="title"/>
          </p:nvPr>
        </p:nvSpPr>
        <p:spPr>
          <a:xfrm>
            <a:off x="609759" y="238127"/>
            <a:ext cx="11291954" cy="1103313"/>
          </a:xfrm>
        </p:spPr>
        <p:txBody>
          <a:bodyPr/>
          <a:lstStyle/>
          <a:p>
            <a:r>
              <a:rPr lang="en-US" dirty="0"/>
              <a:t>irAEs by System: Assessment, Monitoring, and Evaluation</a:t>
            </a:r>
          </a:p>
        </p:txBody>
      </p:sp>
      <p:graphicFrame>
        <p:nvGraphicFramePr>
          <p:cNvPr id="12" name="Group 3">
            <a:extLst>
              <a:ext uri="{FF2B5EF4-FFF2-40B4-BE49-F238E27FC236}">
                <a16:creationId xmlns:a16="http://schemas.microsoft.com/office/drawing/2014/main" id="{CFF937A9-9BF3-41E2-8CC1-16EE52C98741}"/>
              </a:ext>
            </a:extLst>
          </p:cNvPr>
          <p:cNvGraphicFramePr>
            <a:graphicFrameLocks/>
          </p:cNvGraphicFramePr>
          <p:nvPr>
            <p:extLst>
              <p:ext uri="{D42A27DB-BD31-4B8C-83A1-F6EECF244321}">
                <p14:modId xmlns:p14="http://schemas.microsoft.com/office/powerpoint/2010/main" val="2640192633"/>
              </p:ext>
            </p:extLst>
          </p:nvPr>
        </p:nvGraphicFramePr>
        <p:xfrm>
          <a:off x="723898" y="1605600"/>
          <a:ext cx="10782302" cy="3779584"/>
        </p:xfrm>
        <a:graphic>
          <a:graphicData uri="http://schemas.openxmlformats.org/drawingml/2006/table">
            <a:tbl>
              <a:tblPr/>
              <a:tblGrid>
                <a:gridCol w="1695915">
                  <a:extLst>
                    <a:ext uri="{9D8B030D-6E8A-4147-A177-3AD203B41FA5}">
                      <a16:colId xmlns:a16="http://schemas.microsoft.com/office/drawing/2014/main" val="4022997685"/>
                    </a:ext>
                  </a:extLst>
                </a:gridCol>
                <a:gridCol w="2707774">
                  <a:extLst>
                    <a:ext uri="{9D8B030D-6E8A-4147-A177-3AD203B41FA5}">
                      <a16:colId xmlns:a16="http://schemas.microsoft.com/office/drawing/2014/main" val="20000"/>
                    </a:ext>
                  </a:extLst>
                </a:gridCol>
                <a:gridCol w="2425670">
                  <a:extLst>
                    <a:ext uri="{9D8B030D-6E8A-4147-A177-3AD203B41FA5}">
                      <a16:colId xmlns:a16="http://schemas.microsoft.com/office/drawing/2014/main" val="20001"/>
                    </a:ext>
                  </a:extLst>
                </a:gridCol>
                <a:gridCol w="3952943">
                  <a:extLst>
                    <a:ext uri="{9D8B030D-6E8A-4147-A177-3AD203B41FA5}">
                      <a16:colId xmlns:a16="http://schemas.microsoft.com/office/drawing/2014/main" val="20002"/>
                    </a:ext>
                  </a:extLst>
                </a:gridCol>
              </a:tblGrid>
              <a:tr h="2918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System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Baseline Assessment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Monitoring Frequency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Evaluation for Abnormal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Findings/Symptoms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537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Pulmonary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a:t>
                      </a:r>
                      <a:r>
                        <a:rPr kumimoji="0" lang="en-US" sz="1600" b="0" i="0" u="none" strike="noStrike" kern="1200" cap="none" normalizeH="0" baseline="-25000" dirty="0">
                          <a:ln>
                            <a:noFill/>
                          </a:ln>
                          <a:solidFill>
                            <a:schemeClr val="bg2">
                              <a:lumMod val="10000"/>
                            </a:schemeClr>
                          </a:solidFill>
                          <a:effectLst/>
                          <a:latin typeface="Calibri" panose="020F0502020204030204" pitchFamily="34" charset="0"/>
                          <a:ea typeface="+mn-ea"/>
                          <a:cs typeface="+mn-cs"/>
                        </a:rPr>
                        <a:t>2</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saturation tests (resting, ambulatory)</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Pulmonary function tests if patient is high risk</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Repeat O</a:t>
                      </a:r>
                      <a:r>
                        <a:rPr kumimoji="0" lang="en-US" sz="1600" b="0" i="0" u="none" strike="noStrike" kern="1200" cap="none" normalizeH="0" baseline="-25000" dirty="0">
                          <a:ln>
                            <a:noFill/>
                          </a:ln>
                          <a:solidFill>
                            <a:schemeClr val="bg2">
                              <a:lumMod val="10000"/>
                            </a:schemeClr>
                          </a:solidFill>
                          <a:effectLst/>
                          <a:latin typeface="Calibri" panose="020F0502020204030204" pitchFamily="34" charset="0"/>
                          <a:ea typeface="+mn-ea"/>
                          <a:cs typeface="+mn-cs"/>
                        </a:rPr>
                        <a:t>2</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saturation tests as needed based on symptoms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Chest CT (with contrast) for suspected pneumonitis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Biopsy to exclude other causes if needed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37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Cardiovascular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ECG</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Individualize assessment with cardiology consultation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periodic testing for patients with abnormal tests at BL or symptoms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Individualized follow-up with cardiology consultation as needed</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37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Musculoskeletal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preexisting disease, joint examination and functional assessment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None if asymptomatic</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referral to rheumatology</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testing CRP, ESR, and creatinine phosphokinase if clinical situation warrants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pSp>
        <p:nvGrpSpPr>
          <p:cNvPr id="13" name="Group 7">
            <a:extLst>
              <a:ext uri="{FF2B5EF4-FFF2-40B4-BE49-F238E27FC236}">
                <a16:creationId xmlns:a16="http://schemas.microsoft.com/office/drawing/2014/main" id="{33AFB751-9E46-48CF-A161-C7B97AAC585D}"/>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EB2BAB24-045E-4509-8512-3D697554D97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8DD5ABE2-7BA1-400E-9D0F-D2DC6814B9C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1">
            <a:extLst>
              <a:ext uri="{FF2B5EF4-FFF2-40B4-BE49-F238E27FC236}">
                <a16:creationId xmlns:a16="http://schemas.microsoft.com/office/drawing/2014/main" id="{6B13409C-8BBD-4A1B-BB68-DCC8192A13F9}"/>
              </a:ext>
            </a:extLst>
          </p:cNvPr>
          <p:cNvSpPr txBox="1">
            <a:spLocks noChangeArrowheads="1"/>
          </p:cNvSpPr>
          <p:nvPr/>
        </p:nvSpPr>
        <p:spPr bwMode="auto">
          <a:xfrm>
            <a:off x="447841" y="621355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Brahmer. JCO. 2018;36:1714. </a:t>
            </a:r>
            <a:r>
              <a:rPr lang="en-US" altLang="en-US" sz="1200" spc="-10" dirty="0">
                <a:solidFill>
                  <a:srgbClr val="455560"/>
                </a:solidFill>
                <a:latin typeface="Calibri" panose="020F0502020204030204" pitchFamily="34" charset="0"/>
                <a:cs typeface="Arial" panose="020B0604020202020204" pitchFamily="34" charset="0"/>
              </a:rPr>
              <a:t>National Comprehensive Cancer Network. Clinical practice </a:t>
            </a:r>
            <a:br>
              <a:rPr lang="en-US" altLang="en-US" sz="1200" spc="-10" dirty="0">
                <a:solidFill>
                  <a:srgbClr val="455560"/>
                </a:solidFill>
                <a:latin typeface="Calibri" panose="020F0502020204030204" pitchFamily="34" charset="0"/>
                <a:cs typeface="Arial" panose="020B0604020202020204" pitchFamily="34" charset="0"/>
              </a:rPr>
            </a:br>
            <a:r>
              <a:rPr lang="en-US" altLang="en-US" sz="1200" spc="-10" dirty="0">
                <a:solidFill>
                  <a:srgbClr val="455560"/>
                </a:solidFill>
                <a:latin typeface="Calibri" panose="020F0502020204030204" pitchFamily="34" charset="0"/>
                <a:cs typeface="Arial" panose="020B0604020202020204" pitchFamily="34" charset="0"/>
              </a:rPr>
              <a:t>guidelines in oncology: management of immunotherapy-related toxicities. v.3.2021. nccn.org. Accessed August 24, 2021.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07504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56FD6438-9136-43C8-8DBA-24E107DC84D4}"/>
              </a:ext>
            </a:extLst>
          </p:cNvPr>
          <p:cNvSpPr>
            <a:spLocks noGrp="1"/>
          </p:cNvSpPr>
          <p:nvPr>
            <p:ph type="title"/>
          </p:nvPr>
        </p:nvSpPr>
        <p:spPr/>
        <p:txBody>
          <a:bodyPr>
            <a:noAutofit/>
          </a:bodyPr>
          <a:lstStyle/>
          <a:p>
            <a:r>
              <a:rPr lang="en-US" dirty="0"/>
              <a:t>General Management of Immune-Related AEs Associated With Immune Checkpoint Inhibition</a:t>
            </a:r>
          </a:p>
        </p:txBody>
      </p:sp>
      <p:graphicFrame>
        <p:nvGraphicFramePr>
          <p:cNvPr id="20" name="Group 32">
            <a:extLst>
              <a:ext uri="{FF2B5EF4-FFF2-40B4-BE49-F238E27FC236}">
                <a16:creationId xmlns:a16="http://schemas.microsoft.com/office/drawing/2014/main" id="{1979E760-BCB7-41E1-AD23-3CFCDBEAB277}"/>
              </a:ext>
            </a:extLst>
          </p:cNvPr>
          <p:cNvGraphicFramePr>
            <a:graphicFrameLocks noGrp="1"/>
          </p:cNvGraphicFramePr>
          <p:nvPr>
            <p:extLst>
              <p:ext uri="{D42A27DB-BD31-4B8C-83A1-F6EECF244321}">
                <p14:modId xmlns:p14="http://schemas.microsoft.com/office/powerpoint/2010/main" val="3130739834"/>
              </p:ext>
            </p:extLst>
          </p:nvPr>
        </p:nvGraphicFramePr>
        <p:xfrm>
          <a:off x="727076" y="1604963"/>
          <a:ext cx="10735057" cy="2895600"/>
        </p:xfrm>
        <a:graphic>
          <a:graphicData uri="http://schemas.openxmlformats.org/drawingml/2006/table">
            <a:tbl>
              <a:tblPr>
                <a:tableStyleId>{616DA210-FB5B-4158-B5E0-FEB733F419BA}</a:tableStyleId>
              </a:tblPr>
              <a:tblGrid>
                <a:gridCol w="1009066">
                  <a:extLst>
                    <a:ext uri="{9D8B030D-6E8A-4147-A177-3AD203B41FA5}">
                      <a16:colId xmlns:a16="http://schemas.microsoft.com/office/drawing/2014/main" val="20000"/>
                    </a:ext>
                  </a:extLst>
                </a:gridCol>
                <a:gridCol w="3241997">
                  <a:extLst>
                    <a:ext uri="{9D8B030D-6E8A-4147-A177-3AD203B41FA5}">
                      <a16:colId xmlns:a16="http://schemas.microsoft.com/office/drawing/2014/main" val="20001"/>
                    </a:ext>
                  </a:extLst>
                </a:gridCol>
                <a:gridCol w="3241997">
                  <a:extLst>
                    <a:ext uri="{9D8B030D-6E8A-4147-A177-3AD203B41FA5}">
                      <a16:colId xmlns:a16="http://schemas.microsoft.com/office/drawing/2014/main" val="20002"/>
                    </a:ext>
                  </a:extLst>
                </a:gridCol>
                <a:gridCol w="3241997">
                  <a:extLst>
                    <a:ext uri="{9D8B030D-6E8A-4147-A177-3AD203B41FA5}">
                      <a16:colId xmlns:a16="http://schemas.microsoft.com/office/drawing/2014/main" val="269429982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kern="1200" cap="none" normalizeH="0" baseline="0" dirty="0">
                          <a:ln>
                            <a:noFill/>
                          </a:ln>
                          <a:solidFill>
                            <a:schemeClr val="tx1"/>
                          </a:solidFill>
                          <a:effectLst/>
                          <a:latin typeface="Calibri" panose="020F0502020204030204" pitchFamily="34" charset="0"/>
                          <a:ea typeface="+mn-ea"/>
                          <a:cs typeface="+mn-cs"/>
                        </a:rPr>
                        <a:t>Grade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kern="1200" cap="none" normalizeH="0" baseline="0" dirty="0">
                          <a:ln>
                            <a:noFill/>
                          </a:ln>
                          <a:solidFill>
                            <a:schemeClr val="tx1"/>
                          </a:solidFill>
                          <a:effectLst/>
                          <a:latin typeface="Calibri" panose="020F0502020204030204" pitchFamily="34" charset="0"/>
                          <a:ea typeface="+mn-ea"/>
                          <a:cs typeface="+mn-cs"/>
                        </a:rPr>
                        <a:t>Steroids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kern="1200" cap="none" normalizeH="0" baseline="0" dirty="0">
                          <a:ln>
                            <a:noFill/>
                          </a:ln>
                          <a:solidFill>
                            <a:schemeClr val="tx1"/>
                          </a:solidFill>
                          <a:effectLst/>
                          <a:latin typeface="Calibri" panose="020F0502020204030204" pitchFamily="34" charset="0"/>
                          <a:ea typeface="+mn-ea"/>
                          <a:cs typeface="+mn-cs"/>
                        </a:rPr>
                        <a:t>Treatment With ICI Therapy</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kern="1200" cap="none" normalizeH="0" baseline="0" dirty="0">
                          <a:ln>
                            <a:noFill/>
                          </a:ln>
                          <a:solidFill>
                            <a:schemeClr val="tx1"/>
                          </a:solidFill>
                          <a:effectLst/>
                          <a:latin typeface="Calibri" panose="020F0502020204030204" pitchFamily="34" charset="0"/>
                          <a:ea typeface="+mn-ea"/>
                          <a:cs typeface="+mn-cs"/>
                        </a:rPr>
                        <a:t>Persistent/Recurring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Treat symptomatically; </a:t>
                      </a:r>
                      <a:b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systemic steroids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Can continue</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Steroids for </a:t>
                      </a:r>
                      <a:r>
                        <a:rPr kumimoji="0" lang="en-GB" sz="1600" b="0" i="0" u="none" strike="noStrike" kern="1200" cap="none" normalizeH="0" baseline="0" dirty="0">
                          <a:ln>
                            <a:noFill/>
                          </a:ln>
                          <a:solidFill>
                            <a:schemeClr val="accent3"/>
                          </a:solidFill>
                          <a:effectLst/>
                          <a:latin typeface="Calibri" panose="020F0502020204030204" pitchFamily="34" charset="0"/>
                          <a:ea typeface="+mn-ea"/>
                          <a:cs typeface="+mn-cs"/>
                        </a:rPr>
                        <a:t>selected irAEs and for recurrent irAEs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Continue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kern="1200" cap="none" normalizeH="0" baseline="0" dirty="0">
                          <a:ln>
                            <a:noFill/>
                          </a:ln>
                          <a:solidFill>
                            <a:schemeClr val="accent3"/>
                          </a:solidFill>
                          <a:effectLst/>
                          <a:latin typeface="Calibri" panose="020F0502020204030204" pitchFamily="34" charset="0"/>
                          <a:ea typeface="+mn-ea"/>
                          <a:cs typeface="+mn-cs"/>
                        </a:rPr>
                        <a:t>Hold for selected irAEs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Systemic steroids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withholding; discontinue if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wk</a:t>
                      </a:r>
                      <a:endPar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Systemic steroids, prolonged tapers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or discontinue*</a:t>
                      </a:r>
                      <a:endPar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Systemic steroids and discontinue</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High-grade systemic steroids, prolonged tapers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Discontinue (unless endocrine irAE)</a:t>
                      </a:r>
                      <a:endPar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Add other immune suppressants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bl>
          </a:graphicData>
        </a:graphic>
      </p:graphicFrame>
      <p:sp>
        <p:nvSpPr>
          <p:cNvPr id="21" name="Text Box 30">
            <a:extLst>
              <a:ext uri="{FF2B5EF4-FFF2-40B4-BE49-F238E27FC236}">
                <a16:creationId xmlns:a16="http://schemas.microsoft.com/office/drawing/2014/main" id="{0A880354-F602-4D2E-96A2-15427B5A763D}"/>
              </a:ext>
            </a:extLst>
          </p:cNvPr>
          <p:cNvSpPr txBox="1">
            <a:spLocks noChangeArrowheads="1"/>
          </p:cNvSpPr>
          <p:nvPr/>
        </p:nvSpPr>
        <p:spPr bwMode="auto">
          <a:xfrm>
            <a:off x="727077" y="4506915"/>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defPPr>
              <a:defRPr lang="en-US"/>
            </a:defPPr>
            <a:lvl1pPr fontAlgn="base">
              <a:lnSpc>
                <a:spcPct val="100000"/>
              </a:lnSpc>
              <a:spcBef>
                <a:spcPct val="35000"/>
              </a:spcBef>
              <a:spcAft>
                <a:spcPct val="25000"/>
              </a:spcAft>
              <a:buClr>
                <a:schemeClr val="folHlink"/>
              </a:buClr>
              <a:buFont typeface="Arial" panose="020B0604020202020204" pitchFamily="34" charset="0"/>
              <a:buNone/>
              <a:defRPr sz="1400" b="0">
                <a:solidFill>
                  <a:schemeClr val="bg1"/>
                </a:solidFill>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r>
              <a:rPr lang="en-US" altLang="en-US" dirty="0"/>
              <a:t>*Discontinue for grade 3 renal toxicity, pneumonitis, and infusion reactions; question for grade 3 hepatotoxicity.</a:t>
            </a:r>
          </a:p>
        </p:txBody>
      </p:sp>
      <p:sp>
        <p:nvSpPr>
          <p:cNvPr id="22" name="TextBox 21">
            <a:extLst>
              <a:ext uri="{FF2B5EF4-FFF2-40B4-BE49-F238E27FC236}">
                <a16:creationId xmlns:a16="http://schemas.microsoft.com/office/drawing/2014/main" id="{FA8CA7BB-887F-442F-8319-1C8075B90222}"/>
              </a:ext>
            </a:extLst>
          </p:cNvPr>
          <p:cNvSpPr txBox="1"/>
          <p:nvPr/>
        </p:nvSpPr>
        <p:spPr bwMode="auto">
          <a:xfrm>
            <a:off x="2261888" y="4847507"/>
            <a:ext cx="76654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accent3"/>
                </a:solidFill>
                <a:latin typeface="Calibri" panose="020F0502020204030204" pitchFamily="34" charset="0"/>
              </a:rPr>
              <a:t>Selected AEs: colitis, pneumonitis, liver/renal toxicity, hypophysitis, neurologic</a:t>
            </a:r>
          </a:p>
        </p:txBody>
      </p:sp>
      <p:sp>
        <p:nvSpPr>
          <p:cNvPr id="23" name="Rectangle 22">
            <a:extLst>
              <a:ext uri="{FF2B5EF4-FFF2-40B4-BE49-F238E27FC236}">
                <a16:creationId xmlns:a16="http://schemas.microsoft.com/office/drawing/2014/main" id="{F80AD1FB-5987-47AE-A126-9E3971CD9EB0}"/>
              </a:ext>
            </a:extLst>
          </p:cNvPr>
          <p:cNvSpPr/>
          <p:nvPr/>
        </p:nvSpPr>
        <p:spPr bwMode="auto">
          <a:xfrm>
            <a:off x="2020894" y="5220301"/>
            <a:ext cx="8345975" cy="914400"/>
          </a:xfrm>
          <a:prstGeom prst="rect">
            <a:avLst/>
          </a:prstGeom>
          <a:noFill/>
          <a:ln w="28575">
            <a:solidFill>
              <a:schemeClr val="accent3"/>
            </a:solidFill>
            <a:miter lim="800000"/>
            <a:headEnd/>
            <a:tailEnd/>
          </a:ln>
        </p:spPr>
        <p:txBody>
          <a:bodyPr rtlCol="0" anchor="b"/>
          <a:lstStyle/>
          <a:p>
            <a:pPr fontAlgn="base">
              <a:spcBef>
                <a:spcPct val="0"/>
              </a:spcBef>
              <a:spcAft>
                <a:spcPct val="0"/>
              </a:spcAft>
              <a:buClr>
                <a:schemeClr val="accent2"/>
              </a:buClr>
            </a:pPr>
            <a:r>
              <a:rPr lang="en-US" dirty="0">
                <a:solidFill>
                  <a:schemeClr val="bg2">
                    <a:lumMod val="10000"/>
                  </a:schemeClr>
                </a:solidFill>
                <a:latin typeface="Calibri" panose="020F0502020204030204" pitchFamily="34" charset="0"/>
              </a:rPr>
              <a:t>Systemic steroids (PO or IV): 1-2 mg/kg/day prednisone or equivalent </a:t>
            </a:r>
          </a:p>
          <a:p>
            <a:pPr marL="284163" indent="-171450" fontAlgn="base">
              <a:spcBef>
                <a:spcPct val="0"/>
              </a:spcBef>
              <a:spcAft>
                <a:spcPct val="0"/>
              </a:spcAft>
              <a:buClr>
                <a:srgbClr val="000000"/>
              </a:buClr>
              <a:buFont typeface="Wingdings" pitchFamily="2" charset="2"/>
              <a:buChar char="§"/>
            </a:pPr>
            <a:r>
              <a:rPr lang="en-US" dirty="0">
                <a:solidFill>
                  <a:schemeClr val="bg2">
                    <a:lumMod val="10000"/>
                  </a:schemeClr>
                </a:solidFill>
                <a:latin typeface="Calibri" panose="020F0502020204030204" pitchFamily="34" charset="0"/>
              </a:rPr>
              <a:t>Slow taper over ≥4 wk recommended</a:t>
            </a:r>
          </a:p>
          <a:p>
            <a:pPr marL="284163" indent="-171450" fontAlgn="base">
              <a:spcBef>
                <a:spcPct val="0"/>
              </a:spcBef>
              <a:spcAft>
                <a:spcPct val="0"/>
              </a:spcAft>
              <a:buClr>
                <a:srgbClr val="000000"/>
              </a:buClr>
              <a:buFont typeface="Wingdings" pitchFamily="2" charset="2"/>
              <a:buChar char="§"/>
            </a:pPr>
            <a:r>
              <a:rPr lang="en-US" dirty="0">
                <a:solidFill>
                  <a:schemeClr val="bg2">
                    <a:lumMod val="10000"/>
                  </a:schemeClr>
                </a:solidFill>
                <a:latin typeface="Calibri" panose="020F0502020204030204" pitchFamily="34" charset="0"/>
              </a:rPr>
              <a:t>Several courses may be necessary if symptoms worsen when steroid dose decreased</a:t>
            </a:r>
          </a:p>
        </p:txBody>
      </p:sp>
      <p:sp>
        <p:nvSpPr>
          <p:cNvPr id="15" name="Text Box 15">
            <a:extLst>
              <a:ext uri="{FF2B5EF4-FFF2-40B4-BE49-F238E27FC236}">
                <a16:creationId xmlns:a16="http://schemas.microsoft.com/office/drawing/2014/main" id="{3366BDBE-CC08-43C3-9015-C36C911D4E2C}"/>
              </a:ext>
            </a:extLst>
          </p:cNvPr>
          <p:cNvSpPr txBox="1">
            <a:spLocks noChangeArrowheads="1"/>
          </p:cNvSpPr>
          <p:nvPr/>
        </p:nvSpPr>
        <p:spPr bwMode="auto">
          <a:xfrm>
            <a:off x="437689" y="6212562"/>
            <a:ext cx="809336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Trinh. Asia Pac J Oncol Nurs. 2019;6:154. Brahmer. JCO. 2018;36:1714. National Comprehensive Cancer Network. Clinical practice guidelines in oncology: management of immunotherapy-related toxicities. v.3.2021. nccn.org. Accessed August 24, 2021.</a:t>
            </a:r>
          </a:p>
        </p:txBody>
      </p:sp>
      <p:grpSp>
        <p:nvGrpSpPr>
          <p:cNvPr id="17" name="Group 16">
            <a:extLst>
              <a:ext uri="{FF2B5EF4-FFF2-40B4-BE49-F238E27FC236}">
                <a16:creationId xmlns:a16="http://schemas.microsoft.com/office/drawing/2014/main" id="{CF5CF2DB-1EEB-4E6C-B34E-E7315F78BACA}"/>
              </a:ext>
            </a:extLst>
          </p:cNvPr>
          <p:cNvGrpSpPr>
            <a:grpSpLocks/>
          </p:cNvGrpSpPr>
          <p:nvPr/>
        </p:nvGrpSpPr>
        <p:grpSpPr bwMode="auto">
          <a:xfrm>
            <a:off x="9389569" y="6216652"/>
            <a:ext cx="2488502" cy="447822"/>
            <a:chOff x="9527309" y="3551529"/>
            <a:chExt cx="2488502" cy="448324"/>
          </a:xfrm>
        </p:grpSpPr>
        <p:pic>
          <p:nvPicPr>
            <p:cNvPr id="18" name="Picture 9">
              <a:extLst>
                <a:ext uri="{FF2B5EF4-FFF2-40B4-BE49-F238E27FC236}">
                  <a16:creationId xmlns:a16="http://schemas.microsoft.com/office/drawing/2014/main" id="{2C3EBA5C-4A03-4770-9DAC-BF2E5034C6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 name="Rectangle 8">
              <a:extLst>
                <a:ext uri="{FF2B5EF4-FFF2-40B4-BE49-F238E27FC236}">
                  <a16:creationId xmlns:a16="http://schemas.microsoft.com/office/drawing/2014/main" id="{ED66C405-773E-459B-80EC-15F1A685A38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511355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9BF5CE-24EA-4678-9C57-EB75B23F8418}"/>
              </a:ext>
            </a:extLst>
          </p:cNvPr>
          <p:cNvSpPr>
            <a:spLocks noGrp="1"/>
          </p:cNvSpPr>
          <p:nvPr>
            <p:ph type="title"/>
          </p:nvPr>
        </p:nvSpPr>
        <p:spPr/>
        <p:txBody>
          <a:bodyPr/>
          <a:lstStyle/>
          <a:p>
            <a:r>
              <a:rPr lang="en-US" dirty="0"/>
              <a:t>Guidelines for Steroid Therapy</a:t>
            </a:r>
          </a:p>
        </p:txBody>
      </p:sp>
      <p:sp>
        <p:nvSpPr>
          <p:cNvPr id="7" name="Content Placeholder 6">
            <a:extLst>
              <a:ext uri="{FF2B5EF4-FFF2-40B4-BE49-F238E27FC236}">
                <a16:creationId xmlns:a16="http://schemas.microsoft.com/office/drawing/2014/main" id="{03F16145-0A62-4BF3-9C92-EA0C2451B18C}"/>
              </a:ext>
            </a:extLst>
          </p:cNvPr>
          <p:cNvSpPr>
            <a:spLocks noGrp="1"/>
          </p:cNvSpPr>
          <p:nvPr>
            <p:ph sz="half" idx="1"/>
          </p:nvPr>
        </p:nvSpPr>
        <p:spPr>
          <a:xfrm>
            <a:off x="621484" y="1510730"/>
            <a:ext cx="5309278" cy="4678738"/>
          </a:xfrm>
        </p:spPr>
        <p:txBody>
          <a:bodyPr/>
          <a:lstStyle/>
          <a:p>
            <a:r>
              <a:rPr lang="en-US" sz="2200" b="1" dirty="0"/>
              <a:t>Treatment</a:t>
            </a:r>
          </a:p>
          <a:p>
            <a:pPr lvl="1"/>
            <a:r>
              <a:rPr lang="en-US" sz="2000" dirty="0"/>
              <a:t>Taper over at least 30 days</a:t>
            </a:r>
          </a:p>
          <a:p>
            <a:pPr lvl="1"/>
            <a:r>
              <a:rPr lang="en-US" sz="2000" dirty="0"/>
              <a:t>Long-term therapy (&gt;4-6 wk) sometimes needed to prevent recurrence</a:t>
            </a:r>
          </a:p>
          <a:p>
            <a:pPr lvl="1"/>
            <a:r>
              <a:rPr lang="en-US" sz="2000" dirty="0"/>
              <a:t>Rapid taper not advised as may result in recurrence/flare</a:t>
            </a:r>
          </a:p>
          <a:p>
            <a:r>
              <a:rPr lang="en-US" sz="2200" b="1" dirty="0"/>
              <a:t>Monitoring</a:t>
            </a:r>
          </a:p>
          <a:p>
            <a:pPr lvl="1"/>
            <a:r>
              <a:rPr lang="en-US" sz="2000" dirty="0"/>
              <a:t>Blood glucose</a:t>
            </a:r>
          </a:p>
          <a:p>
            <a:pPr lvl="1"/>
            <a:r>
              <a:rPr lang="en-US" sz="2000" dirty="0"/>
              <a:t>Potential for adrenal insufficiency</a:t>
            </a:r>
          </a:p>
          <a:p>
            <a:pPr lvl="1"/>
            <a:r>
              <a:rPr lang="en-US" sz="2000" dirty="0"/>
              <a:t>Muscle weakness</a:t>
            </a:r>
          </a:p>
          <a:p>
            <a:pPr lvl="1"/>
            <a:endParaRPr lang="en-US" sz="2000" dirty="0"/>
          </a:p>
        </p:txBody>
      </p:sp>
      <p:sp>
        <p:nvSpPr>
          <p:cNvPr id="9" name="Text Box 15">
            <a:extLst>
              <a:ext uri="{FF2B5EF4-FFF2-40B4-BE49-F238E27FC236}">
                <a16:creationId xmlns:a16="http://schemas.microsoft.com/office/drawing/2014/main" id="{65132FCB-3025-4CAD-9DA7-DF2FF88D6234}"/>
              </a:ext>
            </a:extLst>
          </p:cNvPr>
          <p:cNvSpPr txBox="1">
            <a:spLocks noChangeArrowheads="1"/>
          </p:cNvSpPr>
          <p:nvPr/>
        </p:nvSpPr>
        <p:spPr bwMode="auto">
          <a:xfrm>
            <a:off x="445136" y="6015898"/>
            <a:ext cx="6933538"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Liu. </a:t>
            </a:r>
            <a:r>
              <a:rPr lang="fr-FR" altLang="en-US" sz="1200" b="0" spc="-10" dirty="0">
                <a:solidFill>
                  <a:schemeClr val="bg2"/>
                </a:solidFill>
                <a:latin typeface="Calibri" panose="020F0502020204030204" pitchFamily="34" charset="0"/>
              </a:rPr>
              <a:t>Allergy Asthma Clin Immunol. 2013;9:30. Buckley. Arthritis Rheum. 2017;69:1521. van der Goes. </a:t>
            </a:r>
            <a:r>
              <a:rPr lang="en-US" altLang="en-US" sz="1200" b="0" spc="-10" dirty="0">
                <a:solidFill>
                  <a:schemeClr val="bg2"/>
                </a:solidFill>
                <a:latin typeface="Calibri" panose="020F0502020204030204" pitchFamily="34" charset="0"/>
              </a:rPr>
              <a:t>Arthritis Res Ther. 2014;16(suppl 2):S2. Drini. Aust Prescr. 2017;40:91. Youssef. Rheum Dis Clin North Am. 2016;42:157. Mori. Clin Med Insights Circ Respir Pulm Med. 2015;9(suppl 1):29.</a:t>
            </a:r>
          </a:p>
        </p:txBody>
      </p:sp>
      <p:grpSp>
        <p:nvGrpSpPr>
          <p:cNvPr id="10" name="Group 7">
            <a:extLst>
              <a:ext uri="{FF2B5EF4-FFF2-40B4-BE49-F238E27FC236}">
                <a16:creationId xmlns:a16="http://schemas.microsoft.com/office/drawing/2014/main" id="{9BD1B8D7-81BF-488D-974B-3E8FDEA79C18}"/>
              </a:ext>
            </a:extLst>
          </p:cNvPr>
          <p:cNvGrpSpPr>
            <a:grpSpLocks/>
          </p:cNvGrpSpPr>
          <p:nvPr/>
        </p:nvGrpSpPr>
        <p:grpSpPr bwMode="auto">
          <a:xfrm>
            <a:off x="9389569" y="6216652"/>
            <a:ext cx="2488502" cy="447822"/>
            <a:chOff x="9527309" y="3551529"/>
            <a:chExt cx="2488502" cy="448324"/>
          </a:xfrm>
        </p:grpSpPr>
        <p:pic>
          <p:nvPicPr>
            <p:cNvPr id="11" name="Picture 10">
              <a:extLst>
                <a:ext uri="{FF2B5EF4-FFF2-40B4-BE49-F238E27FC236}">
                  <a16:creationId xmlns:a16="http://schemas.microsoft.com/office/drawing/2014/main" id="{6D7E42B5-8956-4509-A718-7ADD334BDD7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11">
              <a:extLst>
                <a:ext uri="{FF2B5EF4-FFF2-40B4-BE49-F238E27FC236}">
                  <a16:creationId xmlns:a16="http://schemas.microsoft.com/office/drawing/2014/main" id="{3EC95E87-D706-4F23-A84A-64E6CFE9315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3" name="Group 3">
            <a:extLst>
              <a:ext uri="{FF2B5EF4-FFF2-40B4-BE49-F238E27FC236}">
                <a16:creationId xmlns:a16="http://schemas.microsoft.com/office/drawing/2014/main" id="{C84CF1A9-E52D-4348-9A83-C9F517DB8222}"/>
              </a:ext>
            </a:extLst>
          </p:cNvPr>
          <p:cNvGraphicFramePr>
            <a:graphicFrameLocks/>
          </p:cNvGraphicFramePr>
          <p:nvPr>
            <p:extLst>
              <p:ext uri="{D42A27DB-BD31-4B8C-83A1-F6EECF244321}">
                <p14:modId xmlns:p14="http://schemas.microsoft.com/office/powerpoint/2010/main" val="3495077842"/>
              </p:ext>
            </p:extLst>
          </p:nvPr>
        </p:nvGraphicFramePr>
        <p:xfrm>
          <a:off x="6089960" y="1610437"/>
          <a:ext cx="5376672" cy="4328224"/>
        </p:xfrm>
        <a:graphic>
          <a:graphicData uri="http://schemas.openxmlformats.org/drawingml/2006/table">
            <a:tbl>
              <a:tblPr/>
              <a:tblGrid>
                <a:gridCol w="5376672">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Prevention/Anticipation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Gastritis</a:t>
                      </a:r>
                    </a:p>
                    <a:p>
                      <a:pPr marL="407988" marR="0" lvl="0" indent="-2952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High risk: NSAIDs, anticoagulation agents</a:t>
                      </a:r>
                    </a:p>
                    <a:p>
                      <a:pPr marL="407988" marR="0" lvl="0" indent="-2952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Add proton pump inhibitor or H</a:t>
                      </a:r>
                      <a:r>
                        <a:rPr kumimoji="0" lang="en-US" sz="20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blockers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Opportunistic infections</a:t>
                      </a:r>
                    </a:p>
                    <a:p>
                      <a:pPr marL="407988" marR="0" lvl="0" indent="-2952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Risk: &gt;20 mg prednisone &gt;4 wk</a:t>
                      </a:r>
                    </a:p>
                    <a:p>
                      <a:pPr marL="407988" marR="0" lvl="0" indent="-2952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PJP: sulfamethoxazole/trimethoprim</a:t>
                      </a:r>
                    </a:p>
                    <a:p>
                      <a:pPr marL="407988" marR="0" lvl="0" indent="-2952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Fungal: fluconazole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Osteoporosis</a:t>
                      </a:r>
                    </a:p>
                    <a:p>
                      <a:pPr marL="407988" marR="0" lvl="0" indent="-2952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Risk: extended course of steroids</a:t>
                      </a:r>
                    </a:p>
                    <a:p>
                      <a:pPr marL="407988" marR="0" lvl="0" indent="-2952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Give vitamin D and calcium: calcium carbonate-vitamin D3 600 mg (1500 mg)/</a:t>
                      </a:r>
                      <a:b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400 IU once daily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2409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06D26-15E8-472C-8313-631C9AC91F35}"/>
              </a:ext>
            </a:extLst>
          </p:cNvPr>
          <p:cNvSpPr>
            <a:spLocks noGrp="1"/>
          </p:cNvSpPr>
          <p:nvPr>
            <p:ph type="title"/>
          </p:nvPr>
        </p:nvSpPr>
        <p:spPr>
          <a:xfrm>
            <a:off x="609759" y="238127"/>
            <a:ext cx="10872444" cy="1103313"/>
          </a:xfrm>
        </p:spPr>
        <p:txBody>
          <a:bodyPr/>
          <a:lstStyle/>
          <a:p>
            <a:r>
              <a:rPr lang="en-US" dirty="0"/>
              <a:t>Steroid-Refractory irAEs: Management</a:t>
            </a:r>
          </a:p>
        </p:txBody>
      </p:sp>
      <p:graphicFrame>
        <p:nvGraphicFramePr>
          <p:cNvPr id="4" name="Content Placeholder 3">
            <a:extLst>
              <a:ext uri="{FF2B5EF4-FFF2-40B4-BE49-F238E27FC236}">
                <a16:creationId xmlns:a16="http://schemas.microsoft.com/office/drawing/2014/main" id="{628C5C03-6FB5-41F6-B4EE-07CC7DF47BBB}"/>
              </a:ext>
            </a:extLst>
          </p:cNvPr>
          <p:cNvGraphicFramePr>
            <a:graphicFrameLocks noGrp="1"/>
          </p:cNvGraphicFramePr>
          <p:nvPr>
            <p:ph idx="1"/>
            <p:extLst>
              <p:ext uri="{D42A27DB-BD31-4B8C-83A1-F6EECF244321}">
                <p14:modId xmlns:p14="http://schemas.microsoft.com/office/powerpoint/2010/main" val="3865371213"/>
              </p:ext>
            </p:extLst>
          </p:nvPr>
        </p:nvGraphicFramePr>
        <p:xfrm>
          <a:off x="727076" y="1604963"/>
          <a:ext cx="10735056" cy="4602480"/>
        </p:xfrm>
        <a:graphic>
          <a:graphicData uri="http://schemas.openxmlformats.org/drawingml/2006/table">
            <a:tbl>
              <a:tblPr firstRow="1" bandRow="1">
                <a:tableStyleId>{9D7B26C5-4107-4FEC-AEDC-1716B250A1EF}</a:tableStyleId>
              </a:tblPr>
              <a:tblGrid>
                <a:gridCol w="1925308">
                  <a:extLst>
                    <a:ext uri="{9D8B030D-6E8A-4147-A177-3AD203B41FA5}">
                      <a16:colId xmlns:a16="http://schemas.microsoft.com/office/drawing/2014/main" val="306629710"/>
                    </a:ext>
                  </a:extLst>
                </a:gridCol>
                <a:gridCol w="8809748">
                  <a:extLst>
                    <a:ext uri="{9D8B030D-6E8A-4147-A177-3AD203B41FA5}">
                      <a16:colId xmlns:a16="http://schemas.microsoft.com/office/drawing/2014/main" val="147653940"/>
                    </a:ext>
                  </a:extLst>
                </a:gridCol>
              </a:tblGrid>
              <a:tr h="1587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irAE</a:t>
                      </a:r>
                    </a:p>
                  </a:txBody>
                  <a:tcPr marL="118872" marR="118872">
                    <a:lnL>
                      <a:noFill/>
                    </a:lnL>
                    <a:lnR>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Potential Management Strategies</a:t>
                      </a:r>
                    </a:p>
                  </a:txBody>
                  <a:tcPr marL="118872" marR="118872">
                    <a:lnL>
                      <a:noFill/>
                    </a:lnL>
                    <a:lnR>
                      <a:noFill/>
                    </a:lnR>
                    <a:lnT w="127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236635913"/>
                  </a:ext>
                </a:extLst>
              </a:tr>
              <a:tr h="7358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Dermatitis/rash</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Bullous dermatitis</a:t>
                      </a:r>
                      <a:r>
                        <a:rPr kumimoji="0" lang="en-US" sz="1600" b="1" i="0" u="none" strike="noStrike" kern="1200" cap="none" normalizeH="0" baseline="30000" dirty="0">
                          <a:ln>
                            <a:noFill/>
                          </a:ln>
                          <a:solidFill>
                            <a:schemeClr val="bg2">
                              <a:lumMod val="10000"/>
                            </a:schemeClr>
                          </a:solidFill>
                          <a:effectLst/>
                          <a:latin typeface="Calibri" panose="020F0502020204030204" pitchFamily="34" charset="0"/>
                          <a:ea typeface="+mn-ea"/>
                          <a:cs typeface="Calibri" panose="020F0502020204030204" pitchFamily="34" charset="0"/>
                        </a:rPr>
                        <a:t>1</a:t>
                      </a: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Grade 2/3: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rituximab 1000 mg IV Q2W x 2 doses (tapering steroids) followed by rituximab 500 mg IV at Mo 12 and 18 as needed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Grade 3:</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IVIg 1 g/kg/day IV in divided doses for 3-4 days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SJS/TEN</a:t>
                      </a:r>
                      <a:r>
                        <a:rPr kumimoji="0" lang="en-US" sz="1600" b="1" i="0" u="none" strike="noStrike" kern="1200" cap="none" normalizeH="0" baseline="30000" dirty="0">
                          <a:ln>
                            <a:noFill/>
                          </a:ln>
                          <a:solidFill>
                            <a:schemeClr val="bg2">
                              <a:lumMod val="10000"/>
                            </a:schemeClr>
                          </a:solidFill>
                          <a:effectLst/>
                          <a:latin typeface="Calibri" panose="020F0502020204030204" pitchFamily="34" charset="0"/>
                          <a:ea typeface="+mn-ea"/>
                          <a:cs typeface="Calibri" panose="020F0502020204030204" pitchFamily="34" charset="0"/>
                        </a:rPr>
                        <a:t>1,2</a:t>
                      </a: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IVIg 1 g/kg/day IV in divided doses for 3-4 days</a:t>
                      </a:r>
                    </a:p>
                  </a:txBody>
                  <a:tcPr marL="118872" marR="118872">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793135947"/>
                  </a:ext>
                </a:extLst>
              </a:tr>
              <a:tr h="3895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Hepatitis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(elevated</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transaminases)</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Grade 3/4</a:t>
                      </a:r>
                      <a:r>
                        <a:rPr kumimoji="0" lang="en-US" sz="1600" b="1" i="0" u="none" strike="noStrike" kern="1200" cap="none" normalizeH="0" baseline="30000" dirty="0">
                          <a:ln>
                            <a:noFill/>
                          </a:ln>
                          <a:solidFill>
                            <a:schemeClr val="bg2">
                              <a:lumMod val="10000"/>
                            </a:schemeClr>
                          </a:solidFill>
                          <a:effectLst/>
                          <a:latin typeface="Calibri" panose="020F0502020204030204" pitchFamily="34" charset="0"/>
                          <a:ea typeface="+mn-ea"/>
                          <a:cs typeface="Calibri" panose="020F0502020204030204" pitchFamily="34" charset="0"/>
                        </a:rPr>
                        <a:t>1</a:t>
                      </a: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Mycophenolate mofetil 0.5-1 g Q12H</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**DO NOT USE INFLIXIMAB</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345808291"/>
                  </a:ext>
                </a:extLst>
              </a:tr>
              <a:tr h="3895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Colitis</a:t>
                      </a:r>
                    </a:p>
                  </a:txBody>
                  <a:tcPr marL="118872" marR="118872">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Grade 2-4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Infliximab 5 mg/kg IV at Wk 0, 2, and 6</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Calibri" panose="020F0502020204030204" pitchFamily="34" charset="0"/>
                        </a:rPr>
                        <a:t>1</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Vedolizumab 300 mg IV at Wk </a:t>
                      </a:r>
                      <a:r>
                        <a:rPr lang="en-US" sz="1600" dirty="0">
                          <a:solidFill>
                            <a:schemeClr val="bg1"/>
                          </a:solidFill>
                          <a:latin typeface="Calibri" panose="020F0502020204030204" pitchFamily="34" charset="0"/>
                          <a:cs typeface="Calibri" panose="020F0502020204030204" pitchFamily="34" charset="0"/>
                        </a:rPr>
                        <a:t>0, 2, and 6</a:t>
                      </a:r>
                      <a:r>
                        <a:rPr lang="en-US" sz="1600" baseline="30000" dirty="0">
                          <a:solidFill>
                            <a:schemeClr val="bg1"/>
                          </a:solidFill>
                          <a:latin typeface="Calibri" panose="020F0502020204030204" pitchFamily="34" charset="0"/>
                          <a:cs typeface="Calibri" panose="020F0502020204030204" pitchFamily="34" charset="0"/>
                        </a:rPr>
                        <a:t>1,3</a:t>
                      </a:r>
                      <a:endParaRPr lang="en-US" sz="1600" dirty="0">
                        <a:solidFill>
                          <a:schemeClr val="bg1"/>
                        </a:solidFill>
                        <a:latin typeface="Calibri" panose="020F0502020204030204" pitchFamily="34" charset="0"/>
                        <a:cs typeface="Calibri" panose="020F0502020204030204" pitchFamily="34" charset="0"/>
                      </a:endParaRPr>
                    </a:p>
                  </a:txBody>
                  <a:tcPr marL="118872" marR="118872">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719501444"/>
                  </a:ext>
                </a:extLst>
              </a:tr>
              <a:tr h="5050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Pneumonitis</a:t>
                      </a:r>
                    </a:p>
                  </a:txBody>
                  <a:tcPr marL="118872" marR="118872">
                    <a:lnL>
                      <a:noFill/>
                    </a:lnL>
                    <a:lnR>
                      <a:noFill/>
                    </a:lnR>
                    <a:lnT>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Grade 3/4</a:t>
                      </a:r>
                      <a:r>
                        <a:rPr kumimoji="0" lang="en-US" sz="1600" b="1" i="0" u="none" strike="noStrike" kern="1200" cap="none" normalizeH="0" baseline="30000" dirty="0">
                          <a:ln>
                            <a:noFill/>
                          </a:ln>
                          <a:solidFill>
                            <a:schemeClr val="bg2">
                              <a:lumMod val="10000"/>
                            </a:schemeClr>
                          </a:solidFill>
                          <a:effectLst/>
                          <a:latin typeface="Calibri" panose="020F0502020204030204" pitchFamily="34" charset="0"/>
                          <a:ea typeface="+mn-ea"/>
                          <a:cs typeface="Calibri" panose="020F0502020204030204" pitchFamily="34" charset="0"/>
                        </a:rPr>
                        <a:t>1</a:t>
                      </a:r>
                      <a:endPar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Infliximab 5 mg/kg IV; a second dose may be given 14 days later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IVIG 2 g/kg IV given in divided doses over 2-5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Mycophenolate mofetil 1-1.5 g Q12H</a:t>
                      </a:r>
                    </a:p>
                  </a:txBody>
                  <a:tcPr marL="118872" marR="118872">
                    <a:lnL>
                      <a:noFill/>
                    </a:lnL>
                    <a:lnR>
                      <a:noFill/>
                    </a:lnR>
                    <a:lnT>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643606958"/>
                  </a:ext>
                </a:extLst>
              </a:tr>
            </a:tbl>
          </a:graphicData>
        </a:graphic>
      </p:graphicFrame>
      <p:grpSp>
        <p:nvGrpSpPr>
          <p:cNvPr id="8" name="Group 7">
            <a:extLst>
              <a:ext uri="{FF2B5EF4-FFF2-40B4-BE49-F238E27FC236}">
                <a16:creationId xmlns:a16="http://schemas.microsoft.com/office/drawing/2014/main" id="{DAA6B688-C6DD-49DC-9C01-47D0C9CD7903}"/>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B9680E7E-499D-4654-A77A-391113E7A8B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D123FDB-B79E-4339-A422-CBD0241A439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40B4AD24-8287-4EB0-A3D3-29290FDBF0BE}"/>
              </a:ext>
            </a:extLst>
          </p:cNvPr>
          <p:cNvSpPr txBox="1">
            <a:spLocks noChangeArrowheads="1"/>
          </p:cNvSpPr>
          <p:nvPr/>
        </p:nvSpPr>
        <p:spPr bwMode="auto">
          <a:xfrm>
            <a:off x="447839" y="6203044"/>
            <a:ext cx="84246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altLang="en-US" sz="1200" b="0" spc="-10" dirty="0">
                <a:solidFill>
                  <a:schemeClr val="bg2"/>
                </a:solidFill>
                <a:latin typeface="Calibri" panose="020F0502020204030204" pitchFamily="34" charset="0"/>
                <a:cs typeface="+mn-cs"/>
              </a:rPr>
              <a:t>1. National Comprehensive Cancer Network. Clinical practice guidelines in oncology: management of immunotherapy-related toxicities. v.3.2021. nccn.org.. 2. Rudzki. Memo. 2018;11:132. 3. Vergqvist. Cancer Immunol Immunother. 2017;66:581.</a:t>
            </a:r>
          </a:p>
        </p:txBody>
      </p:sp>
    </p:spTree>
    <p:extLst>
      <p:ext uri="{BB962C8B-B14F-4D97-AF65-F5344CB8AC3E}">
        <p14:creationId xmlns:p14="http://schemas.microsoft.com/office/powerpoint/2010/main" val="158944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F7C44-1978-414D-89C4-0B1D887D18FA}"/>
              </a:ext>
            </a:extLst>
          </p:cNvPr>
          <p:cNvSpPr>
            <a:spLocks noGrp="1"/>
          </p:cNvSpPr>
          <p:nvPr>
            <p:ph type="title"/>
          </p:nvPr>
        </p:nvSpPr>
        <p:spPr>
          <a:xfrm>
            <a:off x="609759" y="238127"/>
            <a:ext cx="10872444" cy="1103313"/>
          </a:xfrm>
        </p:spPr>
        <p:txBody>
          <a:bodyPr/>
          <a:lstStyle/>
          <a:p>
            <a:r>
              <a:rPr lang="en-US" dirty="0"/>
              <a:t>Patient Education</a:t>
            </a:r>
          </a:p>
        </p:txBody>
      </p:sp>
      <p:sp>
        <p:nvSpPr>
          <p:cNvPr id="3" name="Content Placeholder 2">
            <a:extLst>
              <a:ext uri="{FF2B5EF4-FFF2-40B4-BE49-F238E27FC236}">
                <a16:creationId xmlns:a16="http://schemas.microsoft.com/office/drawing/2014/main" id="{48D53F73-3731-4DFC-AFE6-6147825E1BE4}"/>
              </a:ext>
            </a:extLst>
          </p:cNvPr>
          <p:cNvSpPr>
            <a:spLocks noGrp="1"/>
          </p:cNvSpPr>
          <p:nvPr>
            <p:ph idx="1"/>
          </p:nvPr>
        </p:nvSpPr>
        <p:spPr>
          <a:xfrm>
            <a:off x="604675" y="1513047"/>
            <a:ext cx="10877529" cy="4650686"/>
          </a:xfrm>
        </p:spPr>
        <p:txBody>
          <a:bodyPr>
            <a:noAutofit/>
          </a:bodyPr>
          <a:lstStyle/>
          <a:p>
            <a:r>
              <a:rPr lang="en-US" dirty="0"/>
              <a:t>Goals of therapy</a:t>
            </a:r>
          </a:p>
          <a:p>
            <a:r>
              <a:rPr lang="en-US" dirty="0"/>
              <a:t>Basic understanding of immunotherapy mechanism of action</a:t>
            </a:r>
          </a:p>
          <a:p>
            <a:r>
              <a:rPr lang="en-US" dirty="0"/>
              <a:t>Emphasis on patient-reported symptoms for prompt identification of toxicities</a:t>
            </a:r>
          </a:p>
          <a:p>
            <a:pPr lvl="1"/>
            <a:r>
              <a:rPr lang="en-US" dirty="0"/>
              <a:t>Offer reassurance that use of steroids has </a:t>
            </a:r>
            <a:r>
              <a:rPr lang="en-US" b="1" dirty="0">
                <a:solidFill>
                  <a:schemeClr val="accent3"/>
                </a:solidFill>
              </a:rPr>
              <a:t>not</a:t>
            </a:r>
            <a:r>
              <a:rPr lang="en-US" dirty="0"/>
              <a:t> been shown to reduce </a:t>
            </a:r>
            <a:br>
              <a:rPr lang="en-US" dirty="0"/>
            </a:br>
            <a:r>
              <a:rPr lang="en-US" dirty="0"/>
              <a:t>ICI efficacy</a:t>
            </a:r>
          </a:p>
          <a:p>
            <a:r>
              <a:rPr lang="en-US" dirty="0"/>
              <a:t>Recommended to avoid live vaccines during ICI therapy</a:t>
            </a:r>
          </a:p>
          <a:p>
            <a:r>
              <a:rPr lang="en-US" dirty="0"/>
              <a:t>Additional resources/tools</a:t>
            </a:r>
          </a:p>
        </p:txBody>
      </p:sp>
      <p:grpSp>
        <p:nvGrpSpPr>
          <p:cNvPr id="7" name="Group 6">
            <a:extLst>
              <a:ext uri="{FF2B5EF4-FFF2-40B4-BE49-F238E27FC236}">
                <a16:creationId xmlns:a16="http://schemas.microsoft.com/office/drawing/2014/main" id="{D52DE393-5394-42F6-84E9-CFD662E3BBC6}"/>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6B975D27-17A6-40FB-AC1F-DA95F5C38F4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9A774AA1-28DD-44D3-B32D-BA122734759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31565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490152"/>
          </a:xfrm>
        </p:spPr>
        <p:txBody>
          <a:bodyPr/>
          <a:lstStyle/>
          <a:p>
            <a:r>
              <a:rPr lang="en-US" dirty="0">
                <a:solidFill>
                  <a:srgbClr val="E1471D"/>
                </a:solidFill>
                <a:hlinkClick r:id="rId3"/>
              </a:rPr>
              <a:t>clinicaloptions.com/oncology</a:t>
            </a:r>
            <a:endParaRPr lang="en-US" dirty="0">
              <a:solidFill>
                <a:srgbClr val="E1471D"/>
              </a:solidFill>
            </a:endParaRPr>
          </a:p>
          <a:p>
            <a:r>
              <a:rPr lang="en-US" u="sng" dirty="0">
                <a:solidFill>
                  <a:schemeClr val="accent3"/>
                </a:solidFill>
                <a:hlinkClick r:id="rId4">
                  <a:extLst>
                    <a:ext uri="{A12FA001-AC4F-418D-AE19-62706E023703}">
                      <ahyp:hlinkClr xmlns:ahyp="http://schemas.microsoft.com/office/drawing/2018/hyperlinkcolor" val="tx"/>
                    </a:ext>
                  </a:extLst>
                </a:hlinkClick>
              </a:rPr>
              <a:t>clinicaloptions.com/LungTool</a:t>
            </a:r>
            <a:r>
              <a:rPr lang="en-US" u="sng" dirty="0">
                <a:solidFill>
                  <a:schemeClr val="accent3"/>
                </a:solidFill>
              </a:rPr>
              <a:t> </a:t>
            </a:r>
          </a:p>
          <a:p>
            <a:r>
              <a:rPr lang="en-US" u="sng" dirty="0">
                <a:solidFill>
                  <a:schemeClr val="accent3"/>
                </a:solidFill>
                <a:hlinkClick r:id="rId5"/>
              </a:rPr>
              <a:t>clinicaloptions.com/immuneAETool</a:t>
            </a:r>
            <a:endParaRPr lang="en-US" u="sng" dirty="0">
              <a:solidFill>
                <a:schemeClr val="accent3"/>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a:t>
            </a:r>
            <a:br>
              <a:rPr lang="en-US" altLang="en-US" sz="4000" dirty="0"/>
            </a:br>
            <a:r>
              <a:rPr lang="en-US" altLang="en-US" sz="4000" dirty="0"/>
              <a:t>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7"/>
            <a:ext cx="11283950" cy="2605717"/>
          </a:xfrm>
        </p:spPr>
        <p:txBody>
          <a:bodyPr rtlCol="0">
            <a:noAutofit/>
          </a:bodyPr>
          <a:lstStyle/>
          <a:p>
            <a:pPr lvl="0">
              <a:buClr>
                <a:srgbClr val="CDCDCF">
                  <a:lumMod val="20000"/>
                  <a:lumOff val="80000"/>
                </a:srgbClr>
              </a:buClr>
              <a:defRPr/>
            </a:pPr>
            <a:r>
              <a:rPr lang="en-US" dirty="0">
                <a:solidFill>
                  <a:srgbClr val="E1471D"/>
                </a:solidFill>
              </a:rPr>
              <a:t>CME/CPE/CNE-certified text modules </a:t>
            </a:r>
            <a:r>
              <a:rPr lang="en-US" b="0" dirty="0">
                <a:solidFill>
                  <a:srgbClr val="455560"/>
                </a:solidFill>
              </a:rPr>
              <a:t>on IO for early-stage NSCLC from the point of view of various HCPs</a:t>
            </a:r>
            <a:endParaRPr lang="en-US" dirty="0">
              <a:solidFill>
                <a:srgbClr val="E1471D"/>
              </a:solidFill>
            </a:endParaRPr>
          </a:p>
          <a:p>
            <a:pPr>
              <a:buClr>
                <a:srgbClr val="CDCDCF">
                  <a:lumMod val="20000"/>
                  <a:lumOff val="80000"/>
                </a:srgbClr>
              </a:buClr>
              <a:defRPr/>
            </a:pPr>
            <a:r>
              <a:rPr lang="en-US" dirty="0">
                <a:solidFill>
                  <a:srgbClr val="E1471D"/>
                </a:solidFill>
              </a:rPr>
              <a:t>CME/CPE/CNE-certified </a:t>
            </a:r>
            <a:r>
              <a:rPr kumimoji="0" lang="en-US" b="1" i="0" u="none" strike="noStrike" kern="0" cap="none" spc="0" normalizeH="0" baseline="0" noProof="0" dirty="0">
                <a:ln>
                  <a:noFill/>
                </a:ln>
                <a:solidFill>
                  <a:srgbClr val="E1471D"/>
                </a:solidFill>
                <a:effectLst/>
                <a:uLnTx/>
                <a:uFillTx/>
              </a:rPr>
              <a:t>on-demand webcast </a:t>
            </a:r>
            <a:r>
              <a:rPr lang="en-US" dirty="0">
                <a:solidFill>
                  <a:srgbClr val="E1471D"/>
                </a:solidFill>
              </a:rPr>
              <a:t>(coming soon!) </a:t>
            </a:r>
            <a:r>
              <a:rPr lang="en-US" b="0" dirty="0">
                <a:solidFill>
                  <a:srgbClr val="455560"/>
                </a:solidFill>
              </a:rPr>
              <a:t>and </a:t>
            </a:r>
            <a:r>
              <a:rPr kumimoji="0" lang="en-US" b="1" i="0" u="none" strike="noStrike" kern="0" cap="none" spc="0" normalizeH="0" baseline="0" noProof="0" dirty="0">
                <a:ln>
                  <a:noFill/>
                </a:ln>
                <a:solidFill>
                  <a:srgbClr val="E1471D"/>
                </a:solidFill>
                <a:effectLst/>
                <a:uLnTx/>
                <a:uFillTx/>
              </a:rPr>
              <a:t>downloadable slideset </a:t>
            </a:r>
            <a:r>
              <a:rPr lang="en-US" b="0" dirty="0">
                <a:solidFill>
                  <a:srgbClr val="455560"/>
                </a:solidFill>
              </a:rPr>
              <a:t>from a live webinar on IO for early-stage NSCLC</a:t>
            </a:r>
            <a:endParaRPr lang="en-US" dirty="0">
              <a:solidFill>
                <a:srgbClr val="E1471D"/>
              </a:solidFill>
            </a:endParaRPr>
          </a:p>
          <a:p>
            <a:pPr>
              <a:buClr>
                <a:srgbClr val="CDCDCF">
                  <a:lumMod val="20000"/>
                  <a:lumOff val="80000"/>
                </a:srgbClr>
              </a:buClr>
              <a:defRPr/>
            </a:pPr>
            <a:r>
              <a:rPr lang="en-US" b="0" dirty="0">
                <a:solidFill>
                  <a:srgbClr val="455560"/>
                </a:solidFill>
              </a:rPr>
              <a:t>Patient-friendly </a:t>
            </a:r>
            <a:r>
              <a:rPr lang="en-US" dirty="0">
                <a:solidFill>
                  <a:srgbClr val="E1471D"/>
                </a:solidFill>
              </a:rPr>
              <a:t>downloadable PDF resource </a:t>
            </a:r>
            <a:r>
              <a:rPr lang="en-US" b="0" dirty="0">
                <a:solidFill>
                  <a:srgbClr val="455560"/>
                </a:solidFill>
              </a:rPr>
              <a:t>on IO for early-stage NSCLC</a:t>
            </a:r>
          </a:p>
          <a:p>
            <a:pPr>
              <a:spcAft>
                <a:spcPts val="0"/>
              </a:spcAft>
              <a:buClr>
                <a:srgbClr val="CDCDCF">
                  <a:lumMod val="20000"/>
                  <a:lumOff val="80000"/>
                </a:srgbClr>
              </a:buClr>
              <a:defRPr/>
            </a:pPr>
            <a:r>
              <a:rPr lang="en-US" dirty="0">
                <a:solidFill>
                  <a:srgbClr val="E1471D"/>
                </a:solidFill>
              </a:rPr>
              <a:t>NSCLC Interactive Decision Support Tool </a:t>
            </a:r>
            <a:r>
              <a:rPr lang="en-US" b="0" dirty="0"/>
              <a:t>featuring the latest </a:t>
            </a:r>
          </a:p>
          <a:p>
            <a:pPr>
              <a:spcBef>
                <a:spcPts val="0"/>
              </a:spcBef>
              <a:spcAft>
                <a:spcPts val="0"/>
              </a:spcAft>
              <a:buClr>
                <a:srgbClr val="CDCDCF">
                  <a:lumMod val="20000"/>
                  <a:lumOff val="80000"/>
                </a:srgbClr>
              </a:buClr>
              <a:defRPr/>
            </a:pPr>
            <a:r>
              <a:rPr lang="en-US" b="0" dirty="0"/>
              <a:t>management recommendations from 5 NSCLC experts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68E113A089177E4EBFC65D0B297B5F6E" ma:contentTypeVersion="1" ma:contentTypeDescription="Create a new document." ma:contentTypeScope="" ma:versionID="e609df882c6f37e52d759ee33c799e03">
  <xsd:schema xmlns:xsd="http://www.w3.org/2001/XMLSchema" xmlns:xs="http://www.w3.org/2001/XMLSchema" xmlns:p="http://schemas.microsoft.com/office/2006/metadata/properties" xmlns:ns2="d54cbe69-32bd-412a-b004-9152f949605e" xmlns:ns3="eb01a211-1b48-4b31-aadf-0aa122dd0c9b" targetNamespace="http://schemas.microsoft.com/office/2006/metadata/properties" ma:root="true" ma:fieldsID="43d3611b5eaab112b63ac66a231b385b" ns2:_="" ns3:_="">
    <xsd:import namespace="d54cbe69-32bd-412a-b004-9152f949605e"/>
    <xsd:import namespace="eb01a211-1b48-4b31-aadf-0aa122dd0c9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b01a211-1b48-4b31-aadf-0aa122dd0c9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eb01a211-1b48-4b31-aadf-0aa122dd0c9b">Slides - Online (non-CME)-New</Document_x0020_Category>
    <_dlc_DocId xmlns="d54cbe69-32bd-412a-b004-9152f949605e">56M7VY3CDVN5-695297651-1</_dlc_DocId>
    <_dlc_DocIdUrl xmlns="d54cbe69-32bd-412a-b004-9152f949605e">
      <Url>https://intranet.clinicaloptions.com/mews/oncology/ONC_2020_NSCLC_DM_(PRP3617)/CME_CE_CPE-Certified_Micro_Synergy_with_Pre_Post__2/_layouts/15/DocIdRedir.aspx?ID=56M7VY3CDVN5-695297651-1</Url>
      <Description>56M7VY3CDVN5-695297651-1</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870883-F87C-4EAB-87CE-08CE8791790E}">
  <ds:schemaRefs>
    <ds:schemaRef ds:uri="http://schemas.microsoft.com/sharepoint/events"/>
  </ds:schemaRefs>
</ds:datastoreItem>
</file>

<file path=customXml/itemProps2.xml><?xml version="1.0" encoding="utf-8"?>
<ds:datastoreItem xmlns:ds="http://schemas.openxmlformats.org/officeDocument/2006/customXml" ds:itemID="{1851A19D-8223-4B51-985D-37DD0EC838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b01a211-1b48-4b31-aadf-0aa122dd0c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73DFCC-43E0-4284-8DC4-61A7DD38F75F}">
  <ds:schemaRefs>
    <ds:schemaRef ds:uri="http://www.w3.org/XML/1998/namespace"/>
    <ds:schemaRef ds:uri="http://schemas.microsoft.com/office/2006/metadata/properties"/>
    <ds:schemaRef ds:uri="http://schemas.microsoft.com/office/2006/documentManagement/types"/>
    <ds:schemaRef ds:uri="d54cbe69-32bd-412a-b004-9152f949605e"/>
    <ds:schemaRef ds:uri="http://purl.org/dc/elements/1.1/"/>
    <ds:schemaRef ds:uri="http://purl.org/dc/dcmitype/"/>
    <ds:schemaRef ds:uri="http://schemas.microsoft.com/office/infopath/2007/PartnerControls"/>
    <ds:schemaRef ds:uri="http://schemas.openxmlformats.org/package/2006/metadata/core-properties"/>
    <ds:schemaRef ds:uri="eb01a211-1b48-4b31-aadf-0aa122dd0c9b"/>
    <ds:schemaRef ds:uri="http://purl.org/dc/terms/"/>
  </ds:schemaRefs>
</ds:datastoreItem>
</file>

<file path=customXml/itemProps4.xml><?xml version="1.0" encoding="utf-8"?>
<ds:datastoreItem xmlns:ds="http://schemas.openxmlformats.org/officeDocument/2006/customXml" ds:itemID="{7F2F7BDC-784D-4FEF-B6D6-6B99FAC7A6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1630</TotalTime>
  <Words>4246</Words>
  <Application>Microsoft Office PowerPoint</Application>
  <PresentationFormat>Widescreen</PresentationFormat>
  <Paragraphs>637</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Roboto</vt:lpstr>
      <vt:lpstr>Times</vt:lpstr>
      <vt:lpstr>Times New Roman</vt:lpstr>
      <vt:lpstr>Wingdings</vt:lpstr>
      <vt:lpstr>2017_HTAA_Diabetes</vt:lpstr>
      <vt:lpstr>Immune Checkpoint Inhibitor–Based Therapy for Early-Stage Lung Cancer: A Pharmacist’s Perspective</vt:lpstr>
      <vt:lpstr>About These Slides</vt:lpstr>
      <vt:lpstr>Faculty Disclosures</vt:lpstr>
      <vt:lpstr>Outline </vt:lpstr>
      <vt:lpstr>Patient Selection for ICI-Based Therapy</vt:lpstr>
      <vt:lpstr>Advanced/Metastatic NSCLC: To Treat, or NOT to Treat? </vt:lpstr>
      <vt:lpstr>Early-Stage NSCLC: To Treat, or NOT to Treat?</vt:lpstr>
      <vt:lpstr>From Clinical Trial to Real World—Can More Patients  Be Included? Autoimmune Conditions</vt:lpstr>
      <vt:lpstr>From Clinical Trial to Real World—Can More Patients  Be Included? People With HIV</vt:lpstr>
      <vt:lpstr>From Clinical Trial to Real World—Can More Patients  Be Included? Solid Organ Transplant Recipients</vt:lpstr>
      <vt:lpstr>Patient Selection for ICI Therapy: Conclusions</vt:lpstr>
      <vt:lpstr>irAEs: Identification and Management</vt:lpstr>
      <vt:lpstr>Spectrum of Immune-Related Adverse Events</vt:lpstr>
      <vt:lpstr>Immune-Related AEs Can Affect Any Organ System </vt:lpstr>
      <vt:lpstr>Time to Onset of Immune-Related AEs With  Immune Checkpoint Inhibition</vt:lpstr>
      <vt:lpstr>IMpower010: Safety with Adjuvant Atezolizumab vs  BSC in Resected Stage IB-IIIA NSCLC After Adjuvant CT </vt:lpstr>
      <vt:lpstr>IMpower010: Immune-Related AEs Occurring in   ≥1% of Patients</vt:lpstr>
      <vt:lpstr>CheckMate 816: Safety With Neoadjuvant Nivolumab + CT vs CT for Resectable Stage IB-IIIA NSCLC</vt:lpstr>
      <vt:lpstr>CheckMate 816: Immune-Mediated AEs</vt:lpstr>
      <vt:lpstr>irAEs by System: Assessment, Monitoring, and Evaluation</vt:lpstr>
      <vt:lpstr>irAEs by System: Assessment, Monitoring, and Evaluation</vt:lpstr>
      <vt:lpstr>General Management of Immune-Related AEs Associated With Immune Checkpoint Inhibition</vt:lpstr>
      <vt:lpstr>Guidelines for Steroid Therapy</vt:lpstr>
      <vt:lpstr>Steroid-Refractory irAEs: Management</vt:lpstr>
      <vt:lpstr>Patient Education</vt:lpstr>
      <vt:lpstr>Go Online for More CCO Coverage  Lung Cancer!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Immune Checkpoint Inhibitor–Based Therapy for Early-Stage Lung Cancer: A Pharmacist’s Perspective</dc:title>
  <dc:subject/>
  <dc:creator>Stefanie Houseknecht</dc:creator>
  <cp:keywords/>
  <dc:description/>
  <cp:lastModifiedBy>tcunningham@clinicaloptions.com</cp:lastModifiedBy>
  <cp:revision>58</cp:revision>
  <cp:lastPrinted>2021-09-01T20:22:41Z</cp:lastPrinted>
  <dcterms:created xsi:type="dcterms:W3CDTF">2021-08-14T19:19:32Z</dcterms:created>
  <dcterms:modified xsi:type="dcterms:W3CDTF">2021-10-13T20:48:21Z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0x01010068E113A089177E4EBFC65D0B297B5F6E</vt:lpwstr>
  </property>
  <property fmtid="{D5CDD505-2E9C-101B-9397-08002B2CF9AE}" pid="3" name="_dlc_DocIdItemGuid">
    <vt:lpwstr>39dce925-3c29-4582-9060-2dd6555b7bf5</vt:lpwstr>
  </property>
</Properties>
</file>