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1" r:id="rId5"/>
    <p:sldMasterId id="2147483680" r:id="rId6"/>
    <p:sldMasterId id="2147483692" r:id="rId7"/>
  </p:sldMasterIdLst>
  <p:notesMasterIdLst>
    <p:notesMasterId r:id="rId19"/>
  </p:notesMasterIdLst>
  <p:sldIdLst>
    <p:sldId id="2147473663" r:id="rId8"/>
    <p:sldId id="308" r:id="rId9"/>
    <p:sldId id="267" r:id="rId10"/>
    <p:sldId id="262" r:id="rId11"/>
    <p:sldId id="2147473664" r:id="rId12"/>
    <p:sldId id="2147473665" r:id="rId13"/>
    <p:sldId id="2147473700" r:id="rId14"/>
    <p:sldId id="2147473666" r:id="rId15"/>
    <p:sldId id="2147473667" r:id="rId16"/>
    <p:sldId id="2147473668" r:id="rId17"/>
    <p:sldId id="214747369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yan Topping" initials="RT" lastIdx="2" clrIdx="0">
    <p:extLst>
      <p:ext uri="{19B8F6BF-5375-455C-9EA6-DF929625EA0E}">
        <p15:presenceInfo xmlns:p15="http://schemas.microsoft.com/office/powerpoint/2012/main" userId="S::rtopping@clinicaloptions.com::94707e26-9fc4-45d8-b0ca-0ad126bd8df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EB2D98-2B27-4453-935E-AA87A2D787AD}" v="16" dt="2025-12-11T14:24:44.890"/>
    <p1510:client id="{855DAC35-7788-4959-87C5-AC30EED342AF}" v="6" dt="2025-12-11T14:42:13.002"/>
    <p1510:client id="{917E6FBC-0788-4A13-9566-8D7529955550}" v="1" dt="2025-12-10T23:30:27.1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892" autoAdjust="0"/>
    <p:restoredTop sz="93099" autoAdjust="0"/>
  </p:normalViewPr>
  <p:slideViewPr>
    <p:cSldViewPr snapToGrid="0">
      <p:cViewPr varScale="1">
        <p:scale>
          <a:sx n="103" d="100"/>
          <a:sy n="103" d="100"/>
        </p:scale>
        <p:origin x="13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3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C04FEB-3F42-4A4A-A5AC-23FCC8786C58}" type="datetimeFigureOut">
              <a:rPr lang="en-US" smtClean="0"/>
              <a:t>2/23/2026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201E45-F998-472B-9695-2F0E24B33A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694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44459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CE1430B1-CEB6-411F-8E94-BFC407C4EE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5C8260-42BC-4921-8D33-58809AC7BE3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63A693D7-D1F8-4EC5-A8E3-A7825DFC08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ED738D61-216E-45D5-96FA-B18A5BC252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6313" y="4560888"/>
            <a:ext cx="5362575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n-US" dirty="0">
                <a:latin typeface="Arial" panose="020B0604020202020204" pitchFamily="34" charset="0"/>
              </a:rPr>
              <a:t>Disclaimer: The materials published on the Decera Clinical Education website reflect the views of the authors of the Decera Clinical Education material, not those of Decera</a:t>
            </a:r>
            <a:r>
              <a:rPr lang="en-GB" altLang="en-US">
                <a:latin typeface="Arial" panose="020B0604020202020204" pitchFamily="34" charset="0"/>
              </a:rPr>
              <a:t> Clinical Education, </a:t>
            </a:r>
            <a:r>
              <a:rPr lang="en-GB" altLang="en-US" dirty="0">
                <a:latin typeface="Arial" panose="020B0604020202020204" pitchFamily="34" charset="0"/>
              </a:rPr>
              <a:t>the </a:t>
            </a:r>
            <a:r>
              <a:rPr lang="en-GB" altLang="en-US">
                <a:latin typeface="Arial" panose="020B0604020202020204" pitchFamily="34" charset="0"/>
              </a:rPr>
              <a:t>CME providers, </a:t>
            </a:r>
            <a:r>
              <a:rPr lang="en-GB" altLang="en-US" dirty="0">
                <a:latin typeface="Arial" panose="020B0604020202020204" pitchFamily="34" charset="0"/>
              </a:rPr>
              <a:t>or the companies providing educational grants. The materials may discuss uses and dosages for therapeutic products that have not been approved by the FDA. A qualified healthcare professional should be consulted before using any therapeutic product discussed. Readers should verify all information and data before treating patients or using any therapies described in these materials.</a:t>
            </a:r>
            <a:endParaRPr lang="en-US" altLang="en-US" dirty="0">
              <a:latin typeface="Arial" panose="020B0604020202020204" pitchFamily="34" charset="0"/>
            </a:endParaRPr>
          </a:p>
          <a:p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141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758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59165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3C5031-6E6E-ACF9-5B3C-7EEA2B75EF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4ECA94-29CA-3D8A-FD6F-9C73C84D38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6F7D61-FEF7-3EDE-FE73-7F0DF9E271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8CFF1-F973-365D-D9A5-C0F5D04D60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82237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D6F97C-7316-659B-0002-5866DB2E4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028EA2-5C94-4F32-BBA9-FFAF6B0641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89279B-DBDC-BC00-8678-2B79140310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CCD8AE-5654-E9C5-22A6-4C9CCFF984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51934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50F5FD-343F-FD67-ABB7-88652168F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568BB1-5093-3066-1BB5-445E7D8FB2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86251B-4F14-31DA-B90D-93E2704AEE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E296A2-7084-EE75-76F0-4935D2A87E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00030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AF9D59-13D0-8F0A-0E61-6F81EB175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A99585-A9FB-451F-37D4-4AE9C82317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6AB9D8-5507-1873-3B0C-A47B7059E7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E6BE94-780C-91FD-381D-F4F2316690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32083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487A7D-9127-D138-7102-9A76DCE481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710580-F6EC-B14F-8CD4-C9B3D43542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DA6B3D-C14F-6912-07A3-189C85C0B6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5F00BB-4E53-3318-D8DD-93A0DC3879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03510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ECE436-E275-DCC8-9163-80E91216D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DD30F6-6EE7-B297-42BC-483162E1B2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769627-56D5-CFBB-A8CE-0B5018D1C8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AA3339-4A35-85FF-786C-6219382993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45710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F534A179-E39B-41F6-A134-70AD643745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293E11-97E1-4AFF-B992-260501D5E43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3671BDAA-FAED-47D2-81E5-5DBE3E10D8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6D7C1693-38A2-462F-B2C4-8F8BC62505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5000" b="1" i="0">
                <a:solidFill>
                  <a:schemeClr val="bg2"/>
                </a:solidFill>
                <a:latin typeface="Newsreader SemiBold" panose="02000000000000000000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9C98A392-406D-0276-A3BA-688A68C0FD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156616" y="332938"/>
            <a:ext cx="4377900" cy="519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4446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768672"/>
          </a:xfrm>
        </p:spPr>
        <p:txBody>
          <a:bodyPr anchor="t" anchorCtr="0"/>
          <a:lstStyle>
            <a:lvl1pPr>
              <a:lnSpc>
                <a:spcPct val="90000"/>
              </a:lnSpc>
              <a:defRPr sz="5400">
                <a:solidFill>
                  <a:schemeClr val="tx2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658276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86E5CF-47A3-FCA8-5920-D57E5FF4A22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5024"/>
            <a:ext cx="11739563" cy="4762500"/>
          </a:xfrm>
          <a:prstGeom prst="rect">
            <a:avLst/>
          </a:prstGeom>
        </p:spPr>
        <p:txBody>
          <a:bodyPr lIns="0" tIns="0" r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49E59E30-1339-BE40-0D3A-9B0227815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612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4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ctr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D5A53C0B-32AC-2FD8-0F04-3C308AB8F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744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5756"/>
            <a:ext cx="11740260" cy="492944"/>
          </a:xfrm>
        </p:spPr>
        <p:txBody>
          <a:bodyPr vert="horz" lIns="0" tIns="0" rIns="0" bIns="0" rtlCol="0" anchor="ctr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91710EFB-096E-D9FC-591D-DDC14B59E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718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0C3B26A1-CE9E-1E46-9E8D-3221D6553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4046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E7449C85-D2FE-977E-FF71-0A5725982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8534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5E9ACCAA-ABC5-E616-EC27-D1404E716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160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051560"/>
            <a:ext cx="2942886" cy="1063713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6" y="2275637"/>
            <a:ext cx="2103120" cy="1188720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913C7C59-54F1-2339-7D71-54FCF3919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980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2DCEC576-E80A-5B13-AD83-478816D7B5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156616" y="415030"/>
            <a:ext cx="3686328" cy="43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046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E4C37F3D-EF8C-356F-5277-AC399D9ED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646AED9-4300-8C0A-0989-45F971CBFF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529177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5756"/>
            <a:ext cx="10215665" cy="492944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6CAB18-E12B-7EAD-A0E3-9B3D5B567A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 dirty="0"/>
              <a:t>Polling Question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48F43F8-E471-42D6-1216-AC8517F25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260259" y="1651129"/>
            <a:ext cx="0" cy="30351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7A123A2-2DF6-F19E-CDAB-89428501B2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272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2000" b="0" i="0" spc="100" baseline="0" smtClean="0">
                <a:solidFill>
                  <a:schemeClr val="tx1"/>
                </a:solidFill>
                <a:ea typeface="+mj-ea"/>
              </a:defRPr>
            </a:lvl1pPr>
            <a:lvl2pPr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defRPr lang="en-US" sz="20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Click to edit Master text styles</a:t>
            </a:r>
          </a:p>
          <a:p>
            <a:pPr marL="457200" lvl="1"/>
            <a:r>
              <a:rPr lang="en-US" dirty="0"/>
              <a:t>Second level</a:t>
            </a:r>
          </a:p>
          <a:p>
            <a:pPr marL="914400" lvl="2"/>
            <a:r>
              <a:rPr lang="en-US" dirty="0"/>
              <a:t>Third level</a:t>
            </a:r>
          </a:p>
          <a:p>
            <a:pPr marL="1371600" lvl="3"/>
            <a:r>
              <a:rPr lang="en-US" dirty="0"/>
              <a:t>Fourth level</a:t>
            </a:r>
          </a:p>
          <a:p>
            <a:pPr marL="1828800" lvl="4"/>
            <a:r>
              <a:rPr lang="en-US" dirty="0"/>
              <a:t>Fifth level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D019ED9F-08C1-F8F6-2845-FFD4DF8E1B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2321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342900" indent="-282575">
              <a:buFont typeface="+mj-lt"/>
              <a:buAutoNum type="alphaUcPeriod"/>
              <a:tabLst/>
              <a:defRPr lang="en-US" sz="2000" b="0" i="0" spc="100" baseline="0" smtClean="0">
                <a:solidFill>
                  <a:schemeClr val="tx1"/>
                </a:solidFill>
                <a:ea typeface="+mj-ea"/>
              </a:defRPr>
            </a:lvl1pPr>
            <a:lvl2pPr marL="1143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571500" indent="0">
              <a:buFont typeface="+mj-lt"/>
              <a:buNone/>
              <a:defRPr lang="en-US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10287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1485900" indent="0">
              <a:buFont typeface="+mj-lt"/>
              <a:buNone/>
              <a:defRPr lang="en-US" sz="18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Click to edit Master text styles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Second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Third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Fourth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007644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DBF90BB0-D47D-F9F0-02EE-80D089976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F2FFE235-A927-8A9C-3BAA-13F1B9FD86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l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 dirty="0"/>
              <a:t>Polling Question</a:t>
            </a:r>
          </a:p>
        </p:txBody>
      </p:sp>
      <p:sp>
        <p:nvSpPr>
          <p:cNvPr id="18" name="Content Placeholder 16">
            <a:extLst>
              <a:ext uri="{FF2B5EF4-FFF2-40B4-BE49-F238E27FC236}">
                <a16:creationId xmlns:a16="http://schemas.microsoft.com/office/drawing/2014/main" id="{3DF21E92-7EDD-2CB6-EF01-692E1941988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56793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5756"/>
            <a:ext cx="10215665" cy="492944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6CAB18-E12B-7EAD-A0E3-9B3D5B567A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 dirty="0"/>
              <a:t>Polling Question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7A123A2-2DF6-F19E-CDAB-89428501B2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272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1800" b="0" i="0" spc="100" baseline="0" smtClean="0">
                <a:solidFill>
                  <a:schemeClr val="tx1"/>
                </a:solidFill>
                <a:ea typeface="+mj-ea"/>
              </a:defRPr>
            </a:lvl1pPr>
            <a:lvl2pPr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defRPr lang="en-US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defRPr lang="en-US" sz="18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Click to edit Master text styles</a:t>
            </a:r>
          </a:p>
          <a:p>
            <a:pPr marL="457200" lvl="1"/>
            <a:r>
              <a:rPr lang="en-US"/>
              <a:t>Second level</a:t>
            </a:r>
          </a:p>
          <a:p>
            <a:pPr marL="914400" lvl="2"/>
            <a:r>
              <a:rPr lang="en-US"/>
              <a:t>Third level</a:t>
            </a:r>
          </a:p>
          <a:p>
            <a:pPr marL="1371600" lvl="3"/>
            <a:r>
              <a:rPr lang="en-US"/>
              <a:t>Fourth level</a:t>
            </a:r>
          </a:p>
          <a:p>
            <a:pPr marL="1828800"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170081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4EA1A6-CA73-4166-FE93-EE8D615AC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itle 5">
            <a:extLst>
              <a:ext uri="{FF2B5EF4-FFF2-40B4-BE49-F238E27FC236}">
                <a16:creationId xmlns:a16="http://schemas.microsoft.com/office/drawing/2014/main" id="{2F0765B4-87A1-47FC-740A-0693987E3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5756"/>
            <a:ext cx="10203103" cy="492944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111940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  <a:prstGeom prst="rect">
            <a:avLst/>
          </a:prstGeo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BD4267-65D9-3F39-D27C-0AFD1B59CCC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3259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A4CCDF-557C-37C3-FD6F-C677C0602B2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826312"/>
            <a:ext cx="2942886" cy="1511952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i="0" dirty="0">
                <a:latin typeface="Newsreader ExtraBold" panose="02000000000000000000" pitchFamily="2" charset="77"/>
              </a:rPr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5582396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93A403-D174-DFA1-5AF0-484E9E7A0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9701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5000" b="1" i="0">
                <a:solidFill>
                  <a:schemeClr val="bg2"/>
                </a:solidFill>
                <a:latin typeface="Newsreader SemiBold" panose="02000000000000000000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9C98A392-406D-0276-A3BA-688A68C0FD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156616" y="332938"/>
            <a:ext cx="4377900" cy="519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6950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942022"/>
          </a:xfrm>
        </p:spPr>
        <p:txBody>
          <a:bodyPr anchor="t" anchorCtr="0"/>
          <a:lstStyle>
            <a:lvl1pPr>
              <a:lnSpc>
                <a:spcPct val="90000"/>
              </a:lnSpc>
              <a:defRPr sz="66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919885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Bef>
                <a:spcPts val="1600"/>
              </a:spcBef>
              <a:defRPr/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E1DEE5FC-E4CA-15E5-FA96-1D71E2D012F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02375"/>
            <a:ext cx="5732463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41997883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E07D980C-6787-1DD3-F084-BA6E418A753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02375"/>
            <a:ext cx="5732463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5257915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5756"/>
            <a:ext cx="11740260" cy="492944"/>
          </a:xfrm>
        </p:spPr>
        <p:txBody>
          <a:bodyPr/>
          <a:lstStyle>
            <a:lvl1pPr>
              <a:tabLst>
                <a:tab pos="460375" algn="l"/>
              </a:tabLst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5">
            <a:extLst>
              <a:ext uri="{FF2B5EF4-FFF2-40B4-BE49-F238E27FC236}">
                <a16:creationId xmlns:a16="http://schemas.microsoft.com/office/drawing/2014/main" id="{67015BB9-B9B6-761A-C9A7-5089CFB6F49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02375"/>
            <a:ext cx="5732463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42248333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112749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92058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4251526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351263"/>
            <a:ext cx="2942886" cy="2462050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938397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2DCEC576-E80A-5B13-AD83-478816D7B5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156616" y="415030"/>
            <a:ext cx="3686328" cy="43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4753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95D446D-3E12-2BCC-29E6-B18E223A54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29985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2417287"/>
            <a:ext cx="11740260" cy="189282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/>
            </a:lvl1pPr>
            <a:lvl2pPr algn="ctr">
              <a:spcBef>
                <a:spcPts val="1600"/>
              </a:spcBef>
              <a:defRPr/>
            </a:lvl2pPr>
            <a:lvl3pPr algn="ctr">
              <a:spcBef>
                <a:spcPts val="1600"/>
              </a:spcBef>
              <a:defRPr/>
            </a:lvl3pPr>
            <a:lvl4pPr algn="ctr"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18020"/>
            <a:ext cx="11740260" cy="492944"/>
          </a:xfrm>
          <a:prstGeom prst="rect">
            <a:avLst/>
          </a:prstGeom>
        </p:spPr>
        <p:txBody>
          <a:bodyPr/>
          <a:lstStyle>
            <a:lvl1pPr algn="ctr">
              <a:defRPr b="1" i="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EA78ED8-6C0D-7A16-EEEC-DB254A7E8EB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078" y="4449885"/>
            <a:ext cx="11740260" cy="36933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 b="1">
                <a:solidFill>
                  <a:schemeClr val="accent1"/>
                </a:solidFill>
              </a:defRPr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73" name="Graphic 72">
            <a:extLst>
              <a:ext uri="{FF2B5EF4-FFF2-40B4-BE49-F238E27FC236}">
                <a16:creationId xmlns:a16="http://schemas.microsoft.com/office/drawing/2014/main" id="{4ABB1C22-C5E5-2F63-2B58-1128883CF6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209899" y="481747"/>
            <a:ext cx="6575771" cy="783390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750F49D3-3657-58D9-ADF2-17A2C567C252}"/>
              </a:ext>
            </a:extLst>
          </p:cNvPr>
          <p:cNvSpPr txBox="1"/>
          <p:nvPr userDrawn="1"/>
        </p:nvSpPr>
        <p:spPr>
          <a:xfrm>
            <a:off x="13068300" y="73914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 dirty="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1E322B2-3267-F78F-C77F-4E580D2E6023}"/>
              </a:ext>
            </a:extLst>
          </p:cNvPr>
          <p:cNvGrpSpPr/>
          <p:nvPr userDrawn="1"/>
        </p:nvGrpSpPr>
        <p:grpSpPr>
          <a:xfrm>
            <a:off x="231079" y="5025408"/>
            <a:ext cx="11740260" cy="1470032"/>
            <a:chOff x="111863" y="4984389"/>
            <a:chExt cx="12067853" cy="1511051"/>
          </a:xfrm>
        </p:grpSpPr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1DA657F8-783F-E219-CBDB-E3ACA575F6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6200000">
              <a:off x="2373969" y="2722283"/>
              <a:ext cx="1511051" cy="6035264"/>
            </a:xfrm>
            <a:prstGeom prst="rect">
              <a:avLst/>
            </a:prstGeom>
          </p:spPr>
        </p:pic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07026B2B-2AC1-2278-201E-7648E33D0F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6200000">
              <a:off x="8406558" y="2722283"/>
              <a:ext cx="1511051" cy="60352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830439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://www.clinicaloptions.com/" TargetMode="Externa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hyperlink" Target="http://www.clinicaloptions.com/" TargetMode="Externa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image" Target="../media/image2.svg"/><Relationship Id="rId5" Type="http://schemas.openxmlformats.org/officeDocument/2006/relationships/slideLayout" Target="../slideLayouts/slideLayout1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4.xml"/><Relationship Id="rId9" Type="http://schemas.openxmlformats.org/officeDocument/2006/relationships/theme" Target="../theme/theme2.xml"/><Relationship Id="rId14" Type="http://schemas.openxmlformats.org/officeDocument/2006/relationships/image" Target="../media/image6.sv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hyperlink" Target="http://www.clinicaloptions.com/" TargetMode="Externa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image" Target="../media/image2.svg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5756"/>
            <a:ext cx="11740260" cy="492944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A085E223-2D42-126F-DA35-0C0FA051CD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6E230DDC-D713-7D06-BFA1-827E939A56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220662" y="6322245"/>
            <a:ext cx="2739716" cy="32639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239EAC4-D901-D893-AAA9-153D33319E9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87052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.com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/education</a:t>
            </a:r>
          </a:p>
        </p:txBody>
      </p:sp>
    </p:spTree>
    <p:extLst>
      <p:ext uri="{BB962C8B-B14F-4D97-AF65-F5344CB8AC3E}">
        <p14:creationId xmlns:p14="http://schemas.microsoft.com/office/powerpoint/2010/main" val="1754318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sz="3000" b="1" i="0" kern="1200" spc="100" baseline="0">
          <a:solidFill>
            <a:schemeClr val="tx1"/>
          </a:solidFill>
          <a:latin typeface="Newsreader ExtraBold" panose="02000000000000000000" pitchFamily="2" charset="77"/>
          <a:ea typeface="+mj-ea"/>
          <a:cs typeface="Poppins" pitchFamily="2" charset="77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80541521-6462-B43A-50C4-78DC5E2BE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220662" y="6322245"/>
            <a:ext cx="2739716" cy="32639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67682C-D0AE-4CE6-AD06-802777B47E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BA5435-2E17-DF21-2C23-C9D42910DC3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87052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.com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/education</a:t>
            </a:r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62386F46-3639-D441-3299-3689D0B6889E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449868" y="286980"/>
            <a:ext cx="1511051" cy="603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46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000" b="1" i="0" kern="1200" spc="100" baseline="0" dirty="0">
          <a:solidFill>
            <a:schemeClr val="tx1"/>
          </a:solidFill>
          <a:latin typeface="Newsreader ExtraBold" panose="02000000000000000000" pitchFamily="2" charset="77"/>
          <a:ea typeface="+mj-ea"/>
          <a:cs typeface="Poppins" pitchFamily="2" charset="77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lang="en-US" sz="20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lang="en-US" sz="18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5756"/>
            <a:ext cx="11740260" cy="492944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9653F-0E28-4EB7-8E50-6EFBEE53B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7440DC5B-8D2C-ECEF-79C0-8CBE7810B136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C5DB5460-5559-4A57-BD77-D6EEFE3E3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220662" y="6322245"/>
            <a:ext cx="2739716" cy="3263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F3B21F5-CE9A-4313-86DE-2BBAE4F19C1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87052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.com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/education</a:t>
            </a:r>
          </a:p>
        </p:txBody>
      </p:sp>
    </p:spTree>
    <p:extLst>
      <p:ext uri="{BB962C8B-B14F-4D97-AF65-F5344CB8AC3E}">
        <p14:creationId xmlns:p14="http://schemas.microsoft.com/office/powerpoint/2010/main" val="2211661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sz="3000" b="1" i="0" kern="1200" spc="100" baseline="0">
          <a:solidFill>
            <a:schemeClr val="tx1"/>
          </a:solidFill>
          <a:latin typeface="Newsreader ExtraBold" panose="02000000000000000000" pitchFamily="2" charset="77"/>
          <a:ea typeface="+mj-ea"/>
          <a:cs typeface="Poppins" pitchFamily="2" charset="77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68573E48-E319-5DBD-DF24-E93E77EDE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5756"/>
            <a:ext cx="11740260" cy="492944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F3A78415-44C2-905E-B5C8-A73F353C9C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16820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sz="3000" b="1" i="0" kern="1200" spc="100" baseline="0">
          <a:solidFill>
            <a:schemeClr val="tx1"/>
          </a:solidFill>
          <a:latin typeface="Newsreader ExtraBold" panose="02000000000000000000" pitchFamily="2" charset="77"/>
          <a:ea typeface="+mj-ea"/>
          <a:cs typeface="Poppins" pitchFamily="2" charset="77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permissions@clinicaloptions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linicaloptions.com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15">
            <a:extLst>
              <a:ext uri="{FF2B5EF4-FFF2-40B4-BE49-F238E27FC236}">
                <a16:creationId xmlns:a16="http://schemas.microsoft.com/office/drawing/2014/main" id="{4D67E167-2F37-481F-AB26-A6E236679EF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18440" y="1408551"/>
            <a:ext cx="11643139" cy="2387600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n-US" altLang="en-US" sz="4000" dirty="0">
                <a:latin typeface="Newsreader SemiBold"/>
                <a:cs typeface="Poppins"/>
              </a:rPr>
              <a:t>CaDAnCe-101 Update: Phase I Study Evaluating BTK Degrader BGB-16673 in R/R CLL/SLL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A0051D80-7AC1-54A7-03F6-44B6AB7558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085" y="4104609"/>
            <a:ext cx="11241157" cy="599913"/>
          </a:xfrm>
        </p:spPr>
        <p:txBody>
          <a:bodyPr/>
          <a:lstStyle/>
          <a:p>
            <a:r>
              <a:rPr lang="en-US" dirty="0"/>
              <a:t>Bridging Discoveries to Practice: CCO’s Conference to Clinic Highlights* From the 2025 ASH Annual Meeting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AB7AD7B7-781A-DD86-7E3B-F0AF54E84000}"/>
              </a:ext>
            </a:extLst>
          </p:cNvPr>
          <p:cNvSpPr txBox="1">
            <a:spLocks/>
          </p:cNvSpPr>
          <p:nvPr/>
        </p:nvSpPr>
        <p:spPr>
          <a:xfrm>
            <a:off x="228600" y="6053328"/>
            <a:ext cx="8484704" cy="423463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lang="en-US" sz="1200" kern="1200">
                <a:solidFill>
                  <a:schemeClr val="bg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None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/>
                <a:ea typeface="+mn-ea"/>
                <a:cs typeface="Poppins" pitchFamily="2" charset="77"/>
              </a:rPr>
              <a:t>Provided by Clinical Care Options, LLC dba Decera Clinical Education in partnership with Smart Patients.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Supported by educational grants from AstraZeneca, BeOne Medicines, Genentech, Geron Corporation, Incyte, Johnson &amp; Johnson, Lilly, and Novartis Pharmaceuticals Corporation.</a:t>
            </a:r>
          </a:p>
        </p:txBody>
      </p:sp>
      <p:sp>
        <p:nvSpPr>
          <p:cNvPr id="3" name="Subtitle 1">
            <a:extLst>
              <a:ext uri="{FF2B5EF4-FFF2-40B4-BE49-F238E27FC236}">
                <a16:creationId xmlns:a16="http://schemas.microsoft.com/office/drawing/2014/main" id="{7B072C24-784A-C0D7-F60C-E3D36200CB2C}"/>
              </a:ext>
            </a:extLst>
          </p:cNvPr>
          <p:cNvSpPr txBox="1">
            <a:spLocks/>
          </p:cNvSpPr>
          <p:nvPr/>
        </p:nvSpPr>
        <p:spPr>
          <a:xfrm>
            <a:off x="155711" y="5229512"/>
            <a:ext cx="10260497" cy="5999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500" kern="1200">
                <a:solidFill>
                  <a:schemeClr val="bg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None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None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None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*Clinical Care Options, LLC dba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Decera</a:t>
            </a: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 Clinical Education is an independent medical education company that provides state-of-the-art medical information to healthcare professionals through conference coverage and other educational programs.</a:t>
            </a:r>
          </a:p>
        </p:txBody>
      </p:sp>
    </p:spTree>
    <p:extLst>
      <p:ext uri="{BB962C8B-B14F-4D97-AF65-F5344CB8AC3E}">
        <p14:creationId xmlns:p14="http://schemas.microsoft.com/office/powerpoint/2010/main" val="2634731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7246098-E43E-6101-457F-0AFE62DDC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FE1ADE93-F242-493E-A0A5-BCE8366B98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About These Slides</a:t>
            </a:r>
          </a:p>
        </p:txBody>
      </p:sp>
      <p:sp>
        <p:nvSpPr>
          <p:cNvPr id="26627" name="Rectangle 4">
            <a:extLst>
              <a:ext uri="{FF2B5EF4-FFF2-40B4-BE49-F238E27FC236}">
                <a16:creationId xmlns:a16="http://schemas.microsoft.com/office/drawing/2014/main" id="{627830F4-E071-4AE8-8343-0B4C4AA4AAAE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228600" y="1335088"/>
            <a:ext cx="10115420" cy="4754562"/>
          </a:xfrm>
          <a:prstGeom prst="rect">
            <a:avLst/>
          </a:prstGeom>
        </p:spPr>
        <p:txBody>
          <a:bodyPr lIns="0" tIns="0" rIns="0" bIns="0"/>
          <a:lstStyle/>
          <a:p>
            <a:pPr marL="12700">
              <a:spcBef>
                <a:spcPts val="1600"/>
              </a:spcBef>
              <a:buSzPts val="2400"/>
              <a:defRPr/>
            </a:pPr>
            <a:r>
              <a:rPr lang="en-US" altLang="en-US" sz="2200" dirty="0"/>
              <a:t>Please feel free to use and share some or all of these slides in your noncommercial presentations to colleagues or patients</a:t>
            </a:r>
          </a:p>
          <a:p>
            <a:pPr marL="12700">
              <a:spcBef>
                <a:spcPts val="1600"/>
              </a:spcBef>
              <a:buSzPts val="2400"/>
              <a:defRPr/>
            </a:pPr>
            <a:r>
              <a:rPr lang="en-US" altLang="en-US" sz="2200" dirty="0"/>
              <a:t>When using our slides, please retain the source attribution:</a:t>
            </a:r>
            <a:br>
              <a:rPr lang="en-US" altLang="en-US" sz="2200" dirty="0"/>
            </a:br>
            <a:br>
              <a:rPr lang="en-US" altLang="en-US" sz="2200" dirty="0"/>
            </a:br>
            <a:endParaRPr lang="en-US" altLang="en-US" sz="2200" dirty="0"/>
          </a:p>
          <a:p>
            <a:pPr eaLnBrk="1" hangingPunct="1">
              <a:spcBef>
                <a:spcPts val="1600"/>
              </a:spcBef>
              <a:defRPr/>
            </a:pPr>
            <a:endParaRPr lang="en-US" altLang="en-US" sz="2200" dirty="0"/>
          </a:p>
          <a:p>
            <a:pPr eaLnBrk="1" hangingPunct="1">
              <a:spcBef>
                <a:spcPts val="1600"/>
              </a:spcBef>
              <a:defRPr/>
            </a:pPr>
            <a:r>
              <a:rPr lang="en-GB" sz="2200" dirty="0"/>
              <a:t>These slides may not be published, posted online, or used in commercial presentations without permission. </a:t>
            </a:r>
            <a:r>
              <a:rPr lang="en-US" sz="2200" dirty="0"/>
              <a:t>Please contact </a:t>
            </a:r>
            <a:r>
              <a:rPr lang="en-US" sz="2200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permissions@deceraclinical.com</a:t>
            </a:r>
            <a:r>
              <a:rPr lang="en-US" sz="2200" dirty="0">
                <a:solidFill>
                  <a:schemeClr val="accent1"/>
                </a:solidFill>
              </a:rPr>
              <a:t> </a:t>
            </a:r>
            <a:r>
              <a:rPr lang="en-US" sz="2200" dirty="0"/>
              <a:t>for details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8AC428-AE80-1AFA-908E-56DC140B43BD}"/>
              </a:ext>
            </a:extLst>
          </p:cNvPr>
          <p:cNvSpPr txBox="1"/>
          <p:nvPr/>
        </p:nvSpPr>
        <p:spPr>
          <a:xfrm>
            <a:off x="231078" y="2922012"/>
            <a:ext cx="8194464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9525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Slide credit: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deceraclinical.com/education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</a:b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formerly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clinicaloptions.com</a:t>
            </a:r>
          </a:p>
        </p:txBody>
      </p:sp>
    </p:spTree>
    <p:extLst>
      <p:ext uri="{BB962C8B-B14F-4D97-AF65-F5344CB8AC3E}">
        <p14:creationId xmlns:p14="http://schemas.microsoft.com/office/powerpoint/2010/main" val="2203944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Content Placeholder 12">
            <a:extLst>
              <a:ext uri="{FF2B5EF4-FFF2-40B4-BE49-F238E27FC236}">
                <a16:creationId xmlns:a16="http://schemas.microsoft.com/office/drawing/2014/main" id="{8895AD81-D23D-4BD6-9CE3-C6ABB4485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000" dirty="0"/>
              <a:t>Development of </a:t>
            </a:r>
            <a:r>
              <a:rPr lang="en-US" altLang="en-US" sz="2000" i="1" dirty="0"/>
              <a:t>BTK</a:t>
            </a:r>
            <a:r>
              <a:rPr lang="en-US" altLang="en-US" sz="2000" dirty="0"/>
              <a:t> mutations can drive resistance to BTK inhibitors in patients with CLL/SLL</a:t>
            </a:r>
            <a:r>
              <a:rPr lang="en-US" altLang="en-US" sz="2000" baseline="30000" dirty="0"/>
              <a:t>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000" dirty="0"/>
              <a:t>BGB-16673 is an orally available BTK degrader that disrupts B-cell receptor signaling by directing BTK to the proteasome for degradation</a:t>
            </a:r>
            <a:r>
              <a:rPr lang="en-US" altLang="en-US" sz="2000" baseline="30000" dirty="0"/>
              <a:t>1-3</a:t>
            </a:r>
          </a:p>
          <a:p>
            <a:pPr marL="517525" lvl="1" indent="-285750">
              <a:buFont typeface="Calibri" panose="020F0502020204030204" pitchFamily="34" charset="0"/>
              <a:buChar char="─"/>
            </a:pPr>
            <a:r>
              <a:rPr lang="en-US" altLang="en-US" sz="1800" dirty="0"/>
              <a:t>Mechanism enables a single molecule to degrade multiple BTK proteins without the need for sustained binding</a:t>
            </a:r>
            <a:r>
              <a:rPr lang="en-US" altLang="en-US" sz="1800" baseline="30000" dirty="0"/>
              <a:t>1-3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000" dirty="0"/>
              <a:t>BGB-16673 has demonstrated activity among </a:t>
            </a:r>
            <a:r>
              <a:rPr lang="en-US" altLang="en-US" sz="2000" i="1" dirty="0"/>
              <a:t>BTK </a:t>
            </a:r>
            <a:r>
              <a:rPr lang="en-US" altLang="en-US" sz="2000" dirty="0"/>
              <a:t>mutations associated with either covalent or noncovalent BTK inhibitor resistance</a:t>
            </a:r>
            <a:r>
              <a:rPr lang="en-US" altLang="en-US" sz="2000" baseline="30000" dirty="0"/>
              <a:t>2,3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000" dirty="0"/>
              <a:t>Phase I/II CaDAnCe-101 trial is evaluating the safety and efficacy of BGB-16673 in patients with B-cell malignancies</a:t>
            </a:r>
            <a:r>
              <a:rPr lang="en-US" altLang="en-US" sz="2000" baseline="30000" dirty="0"/>
              <a:t>4</a:t>
            </a:r>
          </a:p>
          <a:p>
            <a:pPr marL="574675" lvl="1" indent="-342900">
              <a:buFont typeface="Calibri" panose="020F0502020204030204" pitchFamily="34" charset="0"/>
              <a:buChar char="─"/>
            </a:pPr>
            <a:r>
              <a:rPr lang="en-US" altLang="en-US" sz="1600" dirty="0"/>
              <a:t>In current analysis, investigators presented an update from the CLL/SLL cohort</a:t>
            </a:r>
            <a:r>
              <a:rPr lang="en-US" altLang="en-US" sz="1600" baseline="30000" dirty="0"/>
              <a:t>5</a:t>
            </a:r>
          </a:p>
        </p:txBody>
      </p:sp>
      <p:sp>
        <p:nvSpPr>
          <p:cNvPr id="10243" name="Rectangle 4">
            <a:extLst>
              <a:ext uri="{FF2B5EF4-FFF2-40B4-BE49-F238E27FC236}">
                <a16:creationId xmlns:a16="http://schemas.microsoft.com/office/drawing/2014/main" id="{F32B6906-F430-489F-9D0A-DF47C4CAA1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41008"/>
            <a:ext cx="11740260" cy="482440"/>
          </a:xfrm>
        </p:spPr>
        <p:txBody>
          <a:bodyPr/>
          <a:lstStyle/>
          <a:p>
            <a:r>
              <a:rPr lang="en-US" dirty="0"/>
              <a:t>CaDAnCe-101: Background</a:t>
            </a:r>
            <a:endParaRPr lang="en-US" altLang="en-US" dirty="0"/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64379E87-1377-854C-2BCB-222C9B5951CC}"/>
              </a:ext>
            </a:extLst>
          </p:cNvPr>
          <p:cNvSpPr txBox="1">
            <a:spLocks noGrp="1" noChangeArrowheads="1"/>
          </p:cNvSpPr>
          <p:nvPr>
            <p:ph sz="quarter" idx="10"/>
          </p:nvPr>
        </p:nvSpPr>
        <p:spPr bwMode="auto">
          <a:xfrm>
            <a:off x="3559175" y="6383179"/>
            <a:ext cx="5965825" cy="2462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>
              <a:spcBef>
                <a:spcPts val="0"/>
              </a:spcBef>
              <a:defRPr/>
            </a:pPr>
            <a:r>
              <a:rPr kumimoji="0" lang="en-US" altLang="en-US" sz="800" b="0" i="0" u="none" strike="noStrike" kern="1200" cap="none" spc="-1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1. Chirnomas</a:t>
            </a:r>
            <a:r>
              <a:rPr lang="en-US" altLang="en-US" sz="800" b="0" spc="-10" dirty="0">
                <a:solidFill>
                  <a:srgbClr val="161616"/>
                </a:solidFill>
                <a:latin typeface="Poppins" pitchFamily="2" charset="77"/>
              </a:rPr>
              <a:t>. </a:t>
            </a:r>
            <a:r>
              <a:rPr kumimoji="0" lang="en-US" altLang="en-US" sz="800" b="0" i="0" u="none" strike="noStrike" kern="1200" cap="none" spc="-1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Nat Rev Clin Oncol. 2023;20:265. </a:t>
            </a:r>
            <a:r>
              <a:rPr lang="en-US" altLang="en-US" sz="800" b="0" spc="-10" dirty="0">
                <a:solidFill>
                  <a:srgbClr val="161616"/>
                </a:solidFill>
                <a:latin typeface="Poppins" pitchFamily="2" charset="77"/>
              </a:rPr>
              <a:t>2. Wang. EHA 2023. Abstr P1219. 3. Feng. EHA 2023. Abstr 1239. </a:t>
            </a:r>
            <a:br>
              <a:rPr lang="en-US" altLang="en-US" sz="800" b="0" spc="-10" dirty="0">
                <a:solidFill>
                  <a:srgbClr val="161616"/>
                </a:solidFill>
                <a:latin typeface="Poppins" pitchFamily="2" charset="77"/>
              </a:rPr>
            </a:br>
            <a:r>
              <a:rPr lang="en-US" altLang="en-US" sz="800" b="0" spc="-10" dirty="0">
                <a:solidFill>
                  <a:srgbClr val="161616"/>
                </a:solidFill>
                <a:latin typeface="Poppins" pitchFamily="2" charset="77"/>
              </a:rPr>
              <a:t>4. NCT05006716. 5. </a:t>
            </a:r>
            <a:r>
              <a:rPr kumimoji="0" lang="en-US" altLang="en-US" sz="800" b="0" i="0" u="none" strike="noStrike" kern="1200" cap="none" spc="-1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Ahn. ASH 2025. Abstr 28.</a:t>
            </a:r>
            <a:endParaRPr kumimoji="0" lang="en-US" altLang="en-US" sz="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Content Placeholder 12">
            <a:extLst>
              <a:ext uri="{FF2B5EF4-FFF2-40B4-BE49-F238E27FC236}">
                <a16:creationId xmlns:a16="http://schemas.microsoft.com/office/drawing/2014/main" id="{341F1412-0777-41C5-B96D-0BFB8F36B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</p:spPr>
        <p:txBody>
          <a:bodyPr rtlCol="0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Open-label, dose-escalation/expansion phase I/II study in patients with R/R B-cell malignancies (current report describes CLL/SLL cohort)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8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1" dirty="0"/>
              <a:t>Primary endpoint: </a:t>
            </a:r>
            <a:r>
              <a:rPr lang="en-US" sz="1800" dirty="0"/>
              <a:t>safety, tolerability, MTD, recommended dose for expansion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1" dirty="0"/>
              <a:t>Secondary endpoints:</a:t>
            </a:r>
            <a:r>
              <a:rPr lang="en-US" sz="1800" dirty="0"/>
              <a:t> PK, PD, preliminary antitumor activity</a:t>
            </a:r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F65B5284-A016-40AE-8211-CECB2CF279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5756"/>
            <a:ext cx="11740260" cy="492944"/>
          </a:xfrm>
        </p:spPr>
        <p:txBody>
          <a:bodyPr/>
          <a:lstStyle/>
          <a:p>
            <a:r>
              <a:rPr lang="en-US" dirty="0"/>
              <a:t>CaDAnCe-101: </a:t>
            </a:r>
            <a:r>
              <a:rPr lang="en-US" altLang="en-US" dirty="0"/>
              <a:t>Study Design</a:t>
            </a:r>
          </a:p>
        </p:txBody>
      </p:sp>
      <p:sp>
        <p:nvSpPr>
          <p:cNvPr id="19460" name="Text Box 45">
            <a:extLst>
              <a:ext uri="{FF2B5EF4-FFF2-40B4-BE49-F238E27FC236}">
                <a16:creationId xmlns:a16="http://schemas.microsoft.com/office/drawing/2014/main" id="{73BB8788-EA93-4F80-B091-B8486BEE86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662" y="2392720"/>
            <a:ext cx="2546063" cy="233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CLL/SLL cohort: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sz="1600" dirty="0">
                <a:solidFill>
                  <a:srgbClr val="161616"/>
                </a:solidFill>
                <a:latin typeface="Poppins" pitchFamily="2" charset="77"/>
                <a:cs typeface="Poppins" pitchFamily="2" charset="77"/>
              </a:rPr>
              <a:t>adults who meet iwCLL 2018 criteria for treatment; ≥2 prior therapies including a cBTKi if approved; ECOG PS 0-2 (0-1 in EU) </a:t>
            </a:r>
            <a:br>
              <a:rPr lang="en-GB" altLang="en-US" sz="1600" dirty="0">
                <a:solidFill>
                  <a:srgbClr val="161616"/>
                </a:solidFill>
                <a:latin typeface="Poppins" pitchFamily="2" charset="77"/>
                <a:cs typeface="Poppins" pitchFamily="2" charset="77"/>
              </a:rPr>
            </a:br>
            <a:r>
              <a:rPr lang="en-GB" altLang="en-US" sz="1600" dirty="0">
                <a:solidFill>
                  <a:srgbClr val="161616"/>
                </a:solidFill>
                <a:latin typeface="Poppins" pitchFamily="2" charset="77"/>
                <a:cs typeface="Poppins" pitchFamily="2" charset="77"/>
              </a:rPr>
              <a:t>(N = 68)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AF89D0-C1A5-5550-C53A-40F235BF735C}"/>
              </a:ext>
            </a:extLst>
          </p:cNvPr>
          <p:cNvSpPr txBox="1"/>
          <p:nvPr/>
        </p:nvSpPr>
        <p:spPr bwMode="auto">
          <a:xfrm>
            <a:off x="3277257" y="2263574"/>
            <a:ext cx="485074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Part 1a: Dose Escalation (28-day cycle)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CACD4F-AEF9-F913-4186-0AE28F16D96B}"/>
              </a:ext>
            </a:extLst>
          </p:cNvPr>
          <p:cNvSpPr txBox="1"/>
          <p:nvPr/>
        </p:nvSpPr>
        <p:spPr bwMode="auto">
          <a:xfrm>
            <a:off x="6818108" y="3630840"/>
            <a:ext cx="175472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Part 1b/e: Safety Expansion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206461-72DE-3088-3A29-9A0A902C828A}"/>
              </a:ext>
            </a:extLst>
          </p:cNvPr>
          <p:cNvSpPr txBox="1"/>
          <p:nvPr/>
        </p:nvSpPr>
        <p:spPr bwMode="auto">
          <a:xfrm>
            <a:off x="2946592" y="4424045"/>
            <a:ext cx="2209989" cy="2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BGB-16673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50 mg PO QD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CDDA58-6C42-86CB-8DF6-F0C24376DE37}"/>
              </a:ext>
            </a:extLst>
          </p:cNvPr>
          <p:cNvSpPr txBox="1"/>
          <p:nvPr/>
        </p:nvSpPr>
        <p:spPr bwMode="auto">
          <a:xfrm>
            <a:off x="3147784" y="4084309"/>
            <a:ext cx="2209990" cy="2769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BGB-16673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100 mg PO QD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3A01DF0-D2DD-C26F-D95F-154F24D71F31}"/>
              </a:ext>
            </a:extLst>
          </p:cNvPr>
          <p:cNvSpPr txBox="1"/>
          <p:nvPr/>
        </p:nvSpPr>
        <p:spPr bwMode="auto">
          <a:xfrm>
            <a:off x="3368930" y="3730186"/>
            <a:ext cx="2209989" cy="27699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BGB-16673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200 mg PO QD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CE2647F-C34E-6BC5-BF12-31F757A3C083}"/>
              </a:ext>
            </a:extLst>
          </p:cNvPr>
          <p:cNvSpPr txBox="1"/>
          <p:nvPr/>
        </p:nvSpPr>
        <p:spPr bwMode="auto">
          <a:xfrm>
            <a:off x="3604960" y="3376063"/>
            <a:ext cx="2209989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BGB-16673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350 mg PO QD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E4814B8-33BF-E8CD-DD4D-635BE6CF260C}"/>
              </a:ext>
            </a:extLst>
          </p:cNvPr>
          <p:cNvSpPr txBox="1"/>
          <p:nvPr/>
        </p:nvSpPr>
        <p:spPr bwMode="auto">
          <a:xfrm>
            <a:off x="3833844" y="3021940"/>
            <a:ext cx="2209989" cy="2769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BGB-16673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500 mg PO QD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067C234-EF31-BAE2-D3E9-EEF06A2546AA}"/>
              </a:ext>
            </a:extLst>
          </p:cNvPr>
          <p:cNvSpPr txBox="1"/>
          <p:nvPr/>
        </p:nvSpPr>
        <p:spPr bwMode="auto">
          <a:xfrm>
            <a:off x="4252780" y="2663121"/>
            <a:ext cx="2209989" cy="276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BGB-16673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 600 mg PO QD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9646DA7-EED5-C4E4-1B1E-ED5CC56998A2}"/>
              </a:ext>
            </a:extLst>
          </p:cNvPr>
          <p:cNvCxnSpPr/>
          <p:nvPr/>
        </p:nvCxnSpPr>
        <p:spPr bwMode="auto">
          <a:xfrm>
            <a:off x="6462769" y="2817009"/>
            <a:ext cx="359734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26955B7-E188-82A2-647B-8175624FA4ED}"/>
              </a:ext>
            </a:extLst>
          </p:cNvPr>
          <p:cNvCxnSpPr/>
          <p:nvPr/>
        </p:nvCxnSpPr>
        <p:spPr bwMode="auto">
          <a:xfrm>
            <a:off x="5174869" y="4577933"/>
            <a:ext cx="1645920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0053D55-5AAF-8485-7218-26310D0D7C27}"/>
              </a:ext>
            </a:extLst>
          </p:cNvPr>
          <p:cNvCxnSpPr/>
          <p:nvPr/>
        </p:nvCxnSpPr>
        <p:spPr bwMode="auto">
          <a:xfrm>
            <a:off x="6822503" y="2817009"/>
            <a:ext cx="0" cy="1760924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5CD82AF-A8B7-4AA8-6629-B538FB98D185}"/>
              </a:ext>
            </a:extLst>
          </p:cNvPr>
          <p:cNvCxnSpPr/>
          <p:nvPr/>
        </p:nvCxnSpPr>
        <p:spPr bwMode="auto">
          <a:xfrm>
            <a:off x="2946592" y="2592177"/>
            <a:ext cx="3427855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28F2AF8-D81A-89B4-7CF5-E280BE6D0DE4}"/>
              </a:ext>
            </a:extLst>
          </p:cNvPr>
          <p:cNvCxnSpPr>
            <a:cxnSpLocks/>
          </p:cNvCxnSpPr>
          <p:nvPr/>
        </p:nvCxnSpPr>
        <p:spPr bwMode="auto">
          <a:xfrm>
            <a:off x="5946109" y="3905143"/>
            <a:ext cx="874680" cy="0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4F2B7054-E333-DF4B-003E-A0C64205147C}"/>
              </a:ext>
            </a:extLst>
          </p:cNvPr>
          <p:cNvCxnSpPr>
            <a:cxnSpLocks/>
          </p:cNvCxnSpPr>
          <p:nvPr/>
        </p:nvCxnSpPr>
        <p:spPr bwMode="auto">
          <a:xfrm>
            <a:off x="8750932" y="3977769"/>
            <a:ext cx="874680" cy="0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9CA9B845-9670-577D-1751-08B7B6237E78}"/>
              </a:ext>
            </a:extLst>
          </p:cNvPr>
          <p:cNvSpPr txBox="1"/>
          <p:nvPr/>
        </p:nvSpPr>
        <p:spPr bwMode="auto">
          <a:xfrm>
            <a:off x="9727212" y="3316049"/>
            <a:ext cx="2338971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Phase II portion, after determination of BGB-16673 recommended dose for expansion</a:t>
            </a:r>
          </a:p>
        </p:txBody>
      </p:sp>
      <p:sp>
        <p:nvSpPr>
          <p:cNvPr id="25" name="Text Box 15">
            <a:extLst>
              <a:ext uri="{FF2B5EF4-FFF2-40B4-BE49-F238E27FC236}">
                <a16:creationId xmlns:a16="http://schemas.microsoft.com/office/drawing/2014/main" id="{095A8FCD-F153-AEA7-7B23-CF10D41B43EA}"/>
              </a:ext>
            </a:extLst>
          </p:cNvPr>
          <p:cNvSpPr txBox="1">
            <a:spLocks noGrp="1" noChangeArrowheads="1"/>
          </p:cNvSpPr>
          <p:nvPr>
            <p:ph sz="quarter" idx="10"/>
          </p:nvPr>
        </p:nvSpPr>
        <p:spPr bwMode="auto"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en-US" altLang="en-US" sz="800" b="0" spc="-10" dirty="0">
                <a:solidFill>
                  <a:srgbClr val="161616"/>
                </a:solidFill>
                <a:latin typeface="Poppins" pitchFamily="2" charset="77"/>
              </a:rPr>
              <a:t>Ahn. ASH 2025. Abstr 85.</a:t>
            </a:r>
            <a:endParaRPr lang="en-US" altLang="en-US" sz="800" b="0" dirty="0">
              <a:solidFill>
                <a:srgbClr val="161616"/>
              </a:solidFill>
              <a:latin typeface="Poppins" pitchFamily="2" charset="77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F0AA4B6-222A-9E63-B84B-1905DB167F8D}"/>
              </a:ext>
            </a:extLst>
          </p:cNvPr>
          <p:cNvSpPr/>
          <p:nvPr/>
        </p:nvSpPr>
        <p:spPr>
          <a:xfrm>
            <a:off x="2808607" y="2263573"/>
            <a:ext cx="5725652" cy="257219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CDCBF9-31E4-D023-AC16-F44B41CE431F}"/>
              </a:ext>
            </a:extLst>
          </p:cNvPr>
          <p:cNvSpPr txBox="1"/>
          <p:nvPr/>
        </p:nvSpPr>
        <p:spPr bwMode="auto">
          <a:xfrm>
            <a:off x="3916353" y="1967265"/>
            <a:ext cx="351015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n-ea"/>
                <a:cs typeface="+mn-cs"/>
              </a:rPr>
              <a:t>Current Analysis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695CA5-4273-AF46-C994-5FAF3212CE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4">
            <a:extLst>
              <a:ext uri="{FF2B5EF4-FFF2-40B4-BE49-F238E27FC236}">
                <a16:creationId xmlns:a16="http://schemas.microsoft.com/office/drawing/2014/main" id="{26819085-1B83-F4C3-2AC3-75546B71DF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4083"/>
            <a:ext cx="11740260" cy="496290"/>
          </a:xfrm>
        </p:spPr>
        <p:txBody>
          <a:bodyPr/>
          <a:lstStyle/>
          <a:p>
            <a:r>
              <a:rPr lang="en-US" dirty="0"/>
              <a:t>CaDAnCe-101: </a:t>
            </a:r>
            <a:r>
              <a:rPr lang="en-US" altLang="en-US" dirty="0"/>
              <a:t>Baseline Characteristics</a:t>
            </a:r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05769C6B-F481-FFE1-B86A-D3A1AE54B9B0}"/>
              </a:ext>
            </a:extLst>
          </p:cNvPr>
          <p:cNvSpPr txBox="1">
            <a:spLocks noGrp="1" noChangeArrowheads="1"/>
          </p:cNvSpPr>
          <p:nvPr>
            <p:ph sz="quarter" idx="10"/>
          </p:nvPr>
        </p:nvSpPr>
        <p:spPr bwMode="auto">
          <a:xfrm>
            <a:off x="3559175" y="6506289"/>
            <a:ext cx="5732463" cy="12311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-1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Ahn. ASH 2025. Abstr 85.</a:t>
            </a:r>
            <a:endParaRPr kumimoji="0" lang="en-US" altLang="en-US" sz="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9537375-FBDD-8D85-F629-462CA7DA324F}"/>
              </a:ext>
            </a:extLst>
          </p:cNvPr>
          <p:cNvSpPr txBox="1">
            <a:spLocks/>
          </p:cNvSpPr>
          <p:nvPr/>
        </p:nvSpPr>
        <p:spPr>
          <a:xfrm>
            <a:off x="6137148" y="5344202"/>
            <a:ext cx="5411079" cy="3270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400" dirty="0">
                <a:solidFill>
                  <a:srgbClr val="000000"/>
                </a:solidFill>
              </a:rPr>
              <a:t>*Due to toxicity (n = 4) and other (n = 3).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5288EC6-23EA-505A-C4DA-3E485CA044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319162"/>
              </p:ext>
            </p:extLst>
          </p:nvPr>
        </p:nvGraphicFramePr>
        <p:xfrm>
          <a:off x="6137148" y="1600201"/>
          <a:ext cx="5635752" cy="3600542"/>
        </p:xfrm>
        <a:graphic>
          <a:graphicData uri="http://schemas.openxmlformats.org/drawingml/2006/table">
            <a:tbl>
              <a:tblPr firstRow="1" bandRow="1"/>
              <a:tblGrid>
                <a:gridCol w="4425968">
                  <a:extLst>
                    <a:ext uri="{9D8B030D-6E8A-4147-A177-3AD203B41FA5}">
                      <a16:colId xmlns:a16="http://schemas.microsoft.com/office/drawing/2014/main" val="2072085524"/>
                    </a:ext>
                  </a:extLst>
                </a:gridCol>
                <a:gridCol w="145718">
                  <a:extLst>
                    <a:ext uri="{9D8B030D-6E8A-4147-A177-3AD203B41FA5}">
                      <a16:colId xmlns:a16="http://schemas.microsoft.com/office/drawing/2014/main" val="2002168901"/>
                    </a:ext>
                  </a:extLst>
                </a:gridCol>
                <a:gridCol w="1064066">
                  <a:extLst>
                    <a:ext uri="{9D8B030D-6E8A-4147-A177-3AD203B41FA5}">
                      <a16:colId xmlns:a16="http://schemas.microsoft.com/office/drawing/2014/main" val="2748834250"/>
                    </a:ext>
                  </a:extLst>
                </a:gridCol>
              </a:tblGrid>
              <a:tr h="215492">
                <a:tc gridSpan="2"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Characteristic</a:t>
                      </a:r>
                    </a:p>
                  </a:txBody>
                  <a:tcPr marL="43605" marR="43605" marT="23347" marB="2334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605" marR="43605" marT="23347" marB="2334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508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Total </a:t>
                      </a:r>
                      <a:br>
                        <a:rPr lang="en-US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</a:br>
                      <a:r>
                        <a:rPr lang="en-US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(N = 68)</a:t>
                      </a:r>
                      <a:endParaRPr lang="en-US" sz="1400" b="1" kern="1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605" marR="43605" marT="23347" marB="23347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8010301"/>
                  </a:ext>
                </a:extLst>
              </a:tr>
              <a:tr h="109974">
                <a:tc gridSpan="3"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Mutation status, n/N (%)</a:t>
                      </a: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b="1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605" marR="43605" marT="11674" marB="1167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1126703"/>
                  </a:ext>
                </a:extLst>
              </a:tr>
              <a:tr h="238410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377190" marR="0" indent="-2857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BTK</a:t>
                      </a:r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mutation present</a:t>
                      </a:r>
                    </a:p>
                    <a:p>
                      <a:pPr marL="37719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PLCG2</a:t>
                      </a:r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mutation present</a:t>
                      </a: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7719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BTK 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and </a:t>
                      </a:r>
                      <a:r>
                        <a:rPr lang="en-US" sz="14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PLCG2 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mutations present</a:t>
                      </a:r>
                      <a:endParaRPr lang="en-US" sz="1400" b="0" i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26/66 (39.4)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10/66 (15.2)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5/66 (7.6)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100" kern="100">
                          <a:effectLst/>
                          <a:latin typeface="+mj-lt"/>
                          <a:ea typeface="Aptos" panose="020B0004020202020204" pitchFamily="34" charset="0"/>
                        </a:rPr>
                        <a:t>24/63 (38.1)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7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7337089"/>
                  </a:ext>
                </a:extLst>
              </a:tr>
              <a:tr h="109974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Median prior lines of therapy, n (range)</a:t>
                      </a: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605" marR="43605" marT="11674" marB="1167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Roboto"/>
                          <a:cs typeface="Times New Roman"/>
                        </a:rPr>
                        <a:t>4 (2-10)</a:t>
                      </a: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  <a:latin typeface="+mj-lt"/>
                          <a:ea typeface="Roboto"/>
                          <a:cs typeface="Times New Roman"/>
                        </a:rPr>
                        <a:t>4 (2-10)</a:t>
                      </a:r>
                    </a:p>
                  </a:txBody>
                  <a:tcPr marL="47188" marR="4718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7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1909058"/>
                  </a:ext>
                </a:extLst>
              </a:tr>
              <a:tr h="109974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Prior therapy</a:t>
                      </a:r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, n (%)</a:t>
                      </a: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0" kern="10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188" marR="4718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100">
                        <a:effectLst/>
                        <a:latin typeface="+mj-lt"/>
                        <a:ea typeface="Roboto"/>
                        <a:cs typeface="Times New Roman"/>
                      </a:endParaRPr>
                    </a:p>
                  </a:txBody>
                  <a:tcPr marL="47188" marR="4718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E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2704975"/>
                  </a:ext>
                </a:extLst>
              </a:tr>
              <a:tr h="109974">
                <a:tc>
                  <a:txBody>
                    <a:bodyPr/>
                    <a:lstStyle/>
                    <a:p>
                      <a:pPr marL="377190" marR="0" indent="-2857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Chemotherapy</a:t>
                      </a:r>
                    </a:p>
                    <a:p>
                      <a:pPr marL="37719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cBTK</a:t>
                      </a:r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inhibitor</a:t>
                      </a: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37719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ncBTK</a:t>
                      </a:r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inhibitor</a:t>
                      </a: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37719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BCL2 inhibitor</a:t>
                      </a: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37719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kern="1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cBTK</a:t>
                      </a: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+ BCL2 inhibitors</a:t>
                      </a:r>
                    </a:p>
                    <a:p>
                      <a:pPr marL="37719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kern="1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cBTK</a:t>
                      </a: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+ </a:t>
                      </a:r>
                      <a:r>
                        <a:rPr lang="en-US" sz="1400" b="0" kern="1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ncBTK</a:t>
                      </a: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+ BCL2 inhibitors</a:t>
                      </a: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49 (72.1)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64 (94.1)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14 (20.6)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56 (82.4)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44 (64.7)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12 (17.6)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100" kern="100">
                          <a:effectLst/>
                          <a:latin typeface="+mj-lt"/>
                          <a:ea typeface="Aptos" panose="020B0004020202020204" pitchFamily="34" charset="0"/>
                        </a:rPr>
                        <a:t>47 (71.2)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DE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E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7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9632858"/>
                  </a:ext>
                </a:extLst>
              </a:tr>
              <a:tr h="163627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Discontinued prior BTK inhibitor due to PD, n/N (%)</a:t>
                      </a:r>
                      <a:r>
                        <a:rPr 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*</a:t>
                      </a:r>
                      <a:endParaRPr lang="en-US" sz="1400" b="0" kern="1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3605" marR="0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57/64 (89.1)</a:t>
                      </a: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55/62 (88.7)</a:t>
                      </a:r>
                      <a:endParaRPr lang="en-US" sz="1100" kern="10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DE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E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7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0902371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681939B-0B22-8E69-8A33-60F365C189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6988071"/>
              </p:ext>
            </p:extLst>
          </p:nvPr>
        </p:nvGraphicFramePr>
        <p:xfrm>
          <a:off x="419100" y="1600201"/>
          <a:ext cx="5484159" cy="3112853"/>
        </p:xfrm>
        <a:graphic>
          <a:graphicData uri="http://schemas.openxmlformats.org/drawingml/2006/table">
            <a:tbl>
              <a:tblPr firstRow="1" bandRow="1"/>
              <a:tblGrid>
                <a:gridCol w="4113089">
                  <a:extLst>
                    <a:ext uri="{9D8B030D-6E8A-4147-A177-3AD203B41FA5}">
                      <a16:colId xmlns:a16="http://schemas.microsoft.com/office/drawing/2014/main" val="2072085524"/>
                    </a:ext>
                  </a:extLst>
                </a:gridCol>
                <a:gridCol w="1371070">
                  <a:extLst>
                    <a:ext uri="{9D8B030D-6E8A-4147-A177-3AD203B41FA5}">
                      <a16:colId xmlns:a16="http://schemas.microsoft.com/office/drawing/2014/main" val="654369336"/>
                    </a:ext>
                  </a:extLst>
                </a:gridCol>
              </a:tblGrid>
              <a:tr h="284513"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Characteristic</a:t>
                      </a:r>
                    </a:p>
                  </a:txBody>
                  <a:tcPr marL="43605" marR="43605" marT="23347" marB="2334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Total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(N = 68)</a:t>
                      </a:r>
                    </a:p>
                  </a:txBody>
                  <a:tcPr marL="43605" marR="43605" marT="23347" marB="23347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8010301"/>
                  </a:ext>
                </a:extLst>
              </a:tr>
              <a:tr h="313974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Median age, yr (range)</a:t>
                      </a: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 (47-91)</a:t>
                      </a: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7381713"/>
                  </a:ext>
                </a:extLst>
              </a:tr>
              <a:tr h="275016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Male, n (%)</a:t>
                      </a: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 (69.1)</a:t>
                      </a: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5104195"/>
                  </a:ext>
                </a:extLst>
              </a:tr>
              <a:tr h="40886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ECOG PS</a:t>
                      </a:r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, n (%)</a:t>
                      </a:r>
                    </a:p>
                    <a:p>
                      <a:pPr marL="398463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0</a:t>
                      </a:r>
                    </a:p>
                    <a:p>
                      <a:pPr marL="398463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1</a:t>
                      </a:r>
                    </a:p>
                    <a:p>
                      <a:pPr marL="398463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2</a:t>
                      </a: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Roboto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Roboto"/>
                          <a:cs typeface="Times New Roman"/>
                        </a:rPr>
                        <a:t>38 (55.9)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Roboto"/>
                          <a:cs typeface="Times New Roman"/>
                        </a:rPr>
                        <a:t>29 (42.6)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Roboto"/>
                          <a:cs typeface="Times New Roman"/>
                        </a:rPr>
                        <a:t>1 (1.5)</a:t>
                      </a:r>
                    </a:p>
                  </a:txBody>
                  <a:tcPr marL="47188" marR="4718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8911583"/>
                  </a:ext>
                </a:extLst>
              </a:tr>
              <a:tr h="296873">
                <a:tc gridSpan="2"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CLL/SLL risk characteristics, n/N with known status (%)</a:t>
                      </a: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b="1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605" marR="43605" marT="11674" marB="11674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9243791"/>
                  </a:ext>
                </a:extLst>
              </a:tr>
              <a:tr h="275016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398463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Binet stage C</a:t>
                      </a:r>
                    </a:p>
                    <a:p>
                      <a:pPr marL="398463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Unmutated </a:t>
                      </a:r>
                      <a:r>
                        <a:rPr kumimoji="0" lang="en-US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IGHV</a:t>
                      </a:r>
                    </a:p>
                    <a:p>
                      <a:pPr marL="398463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del(17p) and/or </a:t>
                      </a:r>
                      <a:r>
                        <a:rPr kumimoji="0" lang="en-US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TP53 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mutation</a:t>
                      </a:r>
                    </a:p>
                    <a:p>
                      <a:pPr marL="398463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Complex karyotype (≥3 abnormalities)</a:t>
                      </a: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29/64 (45.3)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38/49 (77.6)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46/68 (67.6)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</a:rPr>
                        <a:t>22/44 (50.0)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35012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9229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F0F54-4C1F-8977-66B4-F3CF55D12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4">
            <a:extLst>
              <a:ext uri="{FF2B5EF4-FFF2-40B4-BE49-F238E27FC236}">
                <a16:creationId xmlns:a16="http://schemas.microsoft.com/office/drawing/2014/main" id="{498A3993-5211-E82E-E547-6762785197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CaDAnCe-101: Overall Safety</a:t>
            </a:r>
            <a:endParaRPr lang="en-US" altLang="en-US" dirty="0"/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75DE7846-2174-2112-A58F-06D032E2E08B}"/>
              </a:ext>
            </a:extLst>
          </p:cNvPr>
          <p:cNvSpPr txBox="1">
            <a:spLocks noGrp="1" noChangeArrowheads="1"/>
          </p:cNvSpPr>
          <p:nvPr>
            <p:ph sz="quarter" idx="10"/>
          </p:nvPr>
        </p:nvSpPr>
        <p:spPr bwMode="auto">
          <a:xfrm>
            <a:off x="3559175" y="6506289"/>
            <a:ext cx="5732463" cy="12311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>
              <a:spcBef>
                <a:spcPts val="0"/>
              </a:spcBef>
              <a:defRPr/>
            </a:pPr>
            <a:r>
              <a:rPr lang="en-US" altLang="en-US" sz="800" b="0" spc="-10" dirty="0">
                <a:solidFill>
                  <a:srgbClr val="161616"/>
                </a:solidFill>
                <a:latin typeface="Poppins" pitchFamily="2" charset="77"/>
              </a:rPr>
              <a:t>Ahn. ASH 2025. Abstr 85.</a:t>
            </a:r>
            <a:endParaRPr lang="en-US" altLang="en-US" sz="800" b="0" dirty="0">
              <a:solidFill>
                <a:srgbClr val="161616"/>
              </a:solidFill>
              <a:latin typeface="Poppins" pitchFamily="2" charset="77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88BD9044-9A88-FF0C-32CF-C3084517D6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3962948"/>
              </p:ext>
            </p:extLst>
          </p:nvPr>
        </p:nvGraphicFramePr>
        <p:xfrm>
          <a:off x="241494" y="1335810"/>
          <a:ext cx="11729844" cy="3688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642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6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defRPr sz="1400" b="1"/>
                      </a:pPr>
                      <a:r>
                        <a:rPr sz="1600" dirty="0"/>
                        <a:t>Patients, n (%)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/>
                      </a:pPr>
                      <a:r>
                        <a:rPr lang="en-US" sz="1600"/>
                        <a:t>Total (N = 68)</a:t>
                      </a:r>
                      <a:endParaRPr 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defRPr sz="1200"/>
                      </a:pPr>
                      <a:r>
                        <a:rPr sz="1600" dirty="0"/>
                        <a:t>Any TEAE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/>
                      </a:pPr>
                      <a:r>
                        <a:rPr sz="1600"/>
                        <a:t>65 (95.6)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  <a:defRPr sz="1200"/>
                      </a:pPr>
                      <a:r>
                        <a:rPr lang="en-US" sz="1600"/>
                        <a:t>Any treatment-related AE</a:t>
                      </a:r>
                      <a:endParaRPr 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/>
                      </a:pPr>
                      <a:r>
                        <a:rPr sz="1600"/>
                        <a:t>52 (76.5)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defRPr sz="1200"/>
                      </a:pPr>
                      <a:r>
                        <a:rPr lang="en-US" sz="1600"/>
                        <a:t>Grade ≥3 AE</a:t>
                      </a:r>
                      <a:endParaRPr 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/>
                      </a:pPr>
                      <a:r>
                        <a:rPr sz="1600"/>
                        <a:t>42 (61.8)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  <a:defRPr sz="1200"/>
                      </a:pPr>
                      <a:r>
                        <a:rPr lang="en-US" sz="1600"/>
                        <a:t>Treatment-related grade ≥3 AE</a:t>
                      </a:r>
                      <a:endParaRPr 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/>
                      </a:pPr>
                      <a:r>
                        <a:rPr sz="1600" dirty="0"/>
                        <a:t>23 (33.8)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defRPr sz="1200"/>
                      </a:pPr>
                      <a:r>
                        <a:rPr lang="en-US" sz="1600"/>
                        <a:t>Serious AE</a:t>
                      </a:r>
                      <a:endParaRPr 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/>
                      </a:pPr>
                      <a:r>
                        <a:rPr sz="1600"/>
                        <a:t>33 (48.5)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  <a:defRPr sz="1200"/>
                      </a:pPr>
                      <a:r>
                        <a:rPr lang="en-US" sz="1600"/>
                        <a:t>Treatment-related serious AE</a:t>
                      </a:r>
                      <a:endParaRPr 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/>
                      </a:pPr>
                      <a:r>
                        <a:rPr sz="1600"/>
                        <a:t>9 (13.2)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defRPr sz="1200"/>
                      </a:pPr>
                      <a:r>
                        <a:rPr sz="1600" dirty="0"/>
                        <a:t>Leading to death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/>
                      </a:pPr>
                      <a:r>
                        <a:rPr sz="1600" dirty="0"/>
                        <a:t>5 (7.4)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  <a:defRPr sz="1200"/>
                      </a:pPr>
                      <a:r>
                        <a:rPr lang="en-US" sz="1600"/>
                        <a:t>Treatment-related AE leading to death</a:t>
                      </a:r>
                      <a:endParaRPr 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/>
                      </a:pPr>
                      <a:r>
                        <a:rPr sz="1600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defRPr sz="1200"/>
                      </a:pPr>
                      <a:r>
                        <a:rPr sz="1600" dirty="0"/>
                        <a:t>Leading to treatment discontinuation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/>
                      </a:pPr>
                      <a:r>
                        <a:rPr sz="1600" dirty="0"/>
                        <a:t>12 (17.6)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  <a:defRPr sz="1200"/>
                      </a:pPr>
                      <a:r>
                        <a:rPr lang="en-US" sz="1600"/>
                        <a:t>Treatment-related AE leading to treatment discontinuation</a:t>
                      </a:r>
                      <a:endParaRPr 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00"/>
                      </a:pPr>
                      <a:r>
                        <a:rPr sz="1600" dirty="0"/>
                        <a:t>3 (4.4)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65647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747930-CBAE-AC0E-EAB5-72CC001CDF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Content Placeholder 12">
            <a:extLst>
              <a:ext uri="{FF2B5EF4-FFF2-40B4-BE49-F238E27FC236}">
                <a16:creationId xmlns:a16="http://schemas.microsoft.com/office/drawing/2014/main" id="{4E00D7C7-739E-1260-B431-97C9D09918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7216" y="1335810"/>
            <a:ext cx="5644122" cy="475488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800" dirty="0"/>
              <a:t>Median follow-up: 19.8 mo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800" dirty="0"/>
              <a:t>23.5% had grade ≥2 neutropenia at baseline </a:t>
            </a:r>
            <a:br>
              <a:rPr lang="en-US" altLang="en-US" sz="1800" dirty="0"/>
            </a:br>
            <a:r>
              <a:rPr lang="en-US" altLang="en-US" sz="1800" dirty="0"/>
              <a:t>(n = 1 neutropenic fever)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800" dirty="0"/>
              <a:t>3 cases of atrial fibrillation: 1 grade 1, 2 grade 2; all transient in patients with infection and PD; not treatment related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800" dirty="0"/>
              <a:t>2 cases of major hemorrhage: 1 grade 3 subdural hemorrhage, 1 grade 3 postprocedural hematuria</a:t>
            </a: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0314127D-6130-F446-5762-87E9CE67EBAE}"/>
              </a:ext>
            </a:extLst>
          </p:cNvPr>
          <p:cNvGraphicFramePr>
            <a:graphicFrameLocks noGrp="1"/>
          </p:cNvGraphicFramePr>
          <p:nvPr>
            <p:ph idx="13"/>
            <p:extLst>
              <p:ext uri="{D42A27DB-BD31-4B8C-83A1-F6EECF244321}">
                <p14:modId xmlns:p14="http://schemas.microsoft.com/office/powerpoint/2010/main" val="3743064543"/>
              </p:ext>
            </p:extLst>
          </p:nvPr>
        </p:nvGraphicFramePr>
        <p:xfrm>
          <a:off x="231638" y="1335810"/>
          <a:ext cx="5643561" cy="4780852"/>
        </p:xfrm>
        <a:graphic>
          <a:graphicData uri="http://schemas.openxmlformats.org/drawingml/2006/table">
            <a:tbl>
              <a:tblPr firstRow="1" bandRow="1"/>
              <a:tblGrid>
                <a:gridCol w="3574705">
                  <a:extLst>
                    <a:ext uri="{9D8B030D-6E8A-4147-A177-3AD203B41FA5}">
                      <a16:colId xmlns:a16="http://schemas.microsoft.com/office/drawing/2014/main" val="2072085524"/>
                    </a:ext>
                  </a:extLst>
                </a:gridCol>
                <a:gridCol w="1172545">
                  <a:extLst>
                    <a:ext uri="{9D8B030D-6E8A-4147-A177-3AD203B41FA5}">
                      <a16:colId xmlns:a16="http://schemas.microsoft.com/office/drawing/2014/main" val="4167431382"/>
                    </a:ext>
                  </a:extLst>
                </a:gridCol>
                <a:gridCol w="896311">
                  <a:extLst>
                    <a:ext uri="{9D8B030D-6E8A-4147-A177-3AD203B41FA5}">
                      <a16:colId xmlns:a16="http://schemas.microsoft.com/office/drawing/2014/main" val="2748834250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Most Common TEAEs</a:t>
                      </a:r>
                      <a:endParaRPr lang="en-US" sz="1400" b="1" kern="100" dirty="0">
                        <a:solidFill>
                          <a:schemeClr val="bg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3605" marR="43605" marT="23347" marB="2334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All Patients (N = 68)</a:t>
                      </a:r>
                    </a:p>
                  </a:txBody>
                  <a:tcPr marL="43605" marR="43605" marT="23347" marB="23347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kern="1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605" marR="43605" marT="23347" marB="23347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5315463"/>
                  </a:ext>
                </a:extLst>
              </a:tr>
              <a:tr h="0">
                <a:tc vMerge="1"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endParaRPr dirty="0"/>
                    </a:p>
                  </a:txBody>
                  <a:tcPr marL="43605" marR="43605" marT="23347" marB="2334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Any Grade</a:t>
                      </a:r>
                    </a:p>
                  </a:txBody>
                  <a:tcPr marL="43605" marR="43605" marT="23347" marB="23347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Grade ≥3</a:t>
                      </a:r>
                      <a:endParaRPr lang="en-US" sz="1400" b="1" kern="1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605" marR="43605" marT="23347" marB="23347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8010301"/>
                  </a:ext>
                </a:extLst>
              </a:tr>
              <a:tr h="58577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9144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Fatigue</a:t>
                      </a: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35</a:t>
                      </a:r>
                      <a:endParaRPr lang="en-US" sz="1400" b="0" i="0" kern="100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7337089"/>
                  </a:ext>
                </a:extLst>
              </a:tr>
              <a:tr h="58577">
                <a:tc>
                  <a:txBody>
                    <a:bodyPr/>
                    <a:lstStyle/>
                    <a:p>
                      <a:pPr marL="9144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Contusion (bruising)</a:t>
                      </a: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5818636"/>
                  </a:ext>
                </a:extLst>
              </a:tr>
              <a:tr h="58577">
                <a:tc>
                  <a:txBody>
                    <a:bodyPr/>
                    <a:lstStyle/>
                    <a:p>
                      <a:pPr marL="9144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Diarrhea</a:t>
                      </a: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664035"/>
                  </a:ext>
                </a:extLst>
              </a:tr>
              <a:tr h="58577">
                <a:tc>
                  <a:txBody>
                    <a:bodyPr/>
                    <a:lstStyle/>
                    <a:p>
                      <a:pPr marL="9144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Neutropenia</a:t>
                      </a: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7623058"/>
                  </a:ext>
                </a:extLst>
              </a:tr>
              <a:tr h="58577">
                <a:tc>
                  <a:txBody>
                    <a:bodyPr/>
                    <a:lstStyle/>
                    <a:p>
                      <a:pPr marL="9144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Anemia</a:t>
                      </a: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9499416"/>
                  </a:ext>
                </a:extLst>
              </a:tr>
              <a:tr h="58577">
                <a:tc>
                  <a:txBody>
                    <a:bodyPr/>
                    <a:lstStyle/>
                    <a:p>
                      <a:pPr marL="9144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Cough</a:t>
                      </a: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8151668"/>
                  </a:ext>
                </a:extLst>
              </a:tr>
              <a:tr h="58577">
                <a:tc>
                  <a:txBody>
                    <a:bodyPr/>
                    <a:lstStyle/>
                    <a:p>
                      <a:pPr marL="9144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Pyrexia</a:t>
                      </a: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9840983"/>
                  </a:ext>
                </a:extLst>
              </a:tr>
              <a:tr h="58577">
                <a:tc>
                  <a:txBody>
                    <a:bodyPr/>
                    <a:lstStyle/>
                    <a:p>
                      <a:pPr marL="9144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Arthralgia</a:t>
                      </a: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2278291"/>
                  </a:ext>
                </a:extLst>
              </a:tr>
              <a:tr h="58577">
                <a:tc>
                  <a:txBody>
                    <a:bodyPr/>
                    <a:lstStyle/>
                    <a:p>
                      <a:pPr marL="9144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COVID-19</a:t>
                      </a: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0928426"/>
                  </a:ext>
                </a:extLst>
              </a:tr>
              <a:tr h="58577">
                <a:tc>
                  <a:txBody>
                    <a:bodyPr/>
                    <a:lstStyle/>
                    <a:p>
                      <a:pPr marL="9144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Dyspnea</a:t>
                      </a: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7233918"/>
                  </a:ext>
                </a:extLst>
              </a:tr>
              <a:tr h="58577">
                <a:tc>
                  <a:txBody>
                    <a:bodyPr/>
                    <a:lstStyle/>
                    <a:p>
                      <a:pPr marL="9144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Lipase increased</a:t>
                      </a: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7797990"/>
                  </a:ext>
                </a:extLst>
              </a:tr>
              <a:tr h="58577">
                <a:tc>
                  <a:txBody>
                    <a:bodyPr/>
                    <a:lstStyle/>
                    <a:p>
                      <a:pPr marL="9144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Peripheral edema</a:t>
                      </a: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0303566"/>
                  </a:ext>
                </a:extLst>
              </a:tr>
              <a:tr h="58577">
                <a:tc>
                  <a:txBody>
                    <a:bodyPr/>
                    <a:lstStyle/>
                    <a:p>
                      <a:pPr marL="9144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Pneumonia </a:t>
                      </a: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5959112"/>
                  </a:ext>
                </a:extLst>
              </a:tr>
              <a:tr h="58577">
                <a:tc>
                  <a:txBody>
                    <a:bodyPr/>
                    <a:lstStyle/>
                    <a:p>
                      <a:pPr marL="9144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Thrombocytopenia</a:t>
                      </a: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7950239"/>
                  </a:ext>
                </a:extLst>
              </a:tr>
              <a:tr h="58577">
                <a:tc>
                  <a:txBody>
                    <a:bodyPr/>
                    <a:lstStyle/>
                    <a:p>
                      <a:pPr marL="9144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Sinusitis</a:t>
                      </a: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5260331"/>
                  </a:ext>
                </a:extLst>
              </a:tr>
              <a:tr h="58577">
                <a:tc>
                  <a:txBody>
                    <a:bodyPr/>
                    <a:lstStyle/>
                    <a:p>
                      <a:pPr marL="9144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Amylase increase</a:t>
                      </a: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7044366"/>
                  </a:ext>
                </a:extLst>
              </a:tr>
              <a:tr h="58577">
                <a:tc>
                  <a:txBody>
                    <a:bodyPr/>
                    <a:lstStyle/>
                    <a:p>
                      <a:pPr marL="9144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Nausea</a:t>
                      </a: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1198625"/>
                  </a:ext>
                </a:extLst>
              </a:tr>
              <a:tr h="58577">
                <a:tc>
                  <a:txBody>
                    <a:bodyPr/>
                    <a:lstStyle/>
                    <a:p>
                      <a:pPr marL="9144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URI</a:t>
                      </a: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2023795"/>
                  </a:ext>
                </a:extLst>
              </a:tr>
            </a:tbl>
          </a:graphicData>
        </a:graphic>
      </p:graphicFrame>
      <p:sp>
        <p:nvSpPr>
          <p:cNvPr id="10243" name="Rectangle 4">
            <a:extLst>
              <a:ext uri="{FF2B5EF4-FFF2-40B4-BE49-F238E27FC236}">
                <a16:creationId xmlns:a16="http://schemas.microsoft.com/office/drawing/2014/main" id="{1C7F772D-9B6C-BFFD-322D-6289572369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CaDAnCe-101: TEAEs in ≥10% of Patients</a:t>
            </a:r>
            <a:endParaRPr lang="en-US" altLang="en-US" dirty="0"/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7FF81DA6-1B8F-C2F0-FF7E-E173683E79CC}"/>
              </a:ext>
            </a:extLst>
          </p:cNvPr>
          <p:cNvSpPr txBox="1">
            <a:spLocks noGrp="1" noChangeArrowheads="1"/>
          </p:cNvSpPr>
          <p:nvPr>
            <p:ph sz="quarter" idx="10"/>
          </p:nvPr>
        </p:nvSpPr>
        <p:spPr bwMode="auto"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>
              <a:spcBef>
                <a:spcPts val="0"/>
              </a:spcBef>
              <a:defRPr/>
            </a:pPr>
            <a:r>
              <a:rPr lang="en-US" altLang="en-US" sz="800" b="0" spc="-10" dirty="0">
                <a:solidFill>
                  <a:srgbClr val="161616"/>
                </a:solidFill>
                <a:latin typeface="Poppins" pitchFamily="2" charset="77"/>
              </a:rPr>
              <a:t>Ahn. ASH 2025. Abstr 85.</a:t>
            </a:r>
            <a:endParaRPr lang="en-US" altLang="en-US" sz="800" b="0" dirty="0">
              <a:solidFill>
                <a:srgbClr val="161616"/>
              </a:solidFill>
              <a:latin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7671393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F3B3EA-278C-E453-5024-F4F39E418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4">
            <a:extLst>
              <a:ext uri="{FF2B5EF4-FFF2-40B4-BE49-F238E27FC236}">
                <a16:creationId xmlns:a16="http://schemas.microsoft.com/office/drawing/2014/main" id="{11D2F904-7571-90BF-0876-9CDA672D4C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CaDAnCe-101: Response</a:t>
            </a:r>
            <a:endParaRPr lang="en-US" altLang="en-US" dirty="0"/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8BDC8F6B-54F1-49DD-3183-A0C6F1591007}"/>
              </a:ext>
            </a:extLst>
          </p:cNvPr>
          <p:cNvSpPr txBox="1">
            <a:spLocks noGrp="1" noChangeArrowheads="1"/>
          </p:cNvSpPr>
          <p:nvPr>
            <p:ph sz="quarter" idx="10"/>
          </p:nvPr>
        </p:nvSpPr>
        <p:spPr bwMode="auto">
          <a:xfrm>
            <a:off x="3559175" y="6506289"/>
            <a:ext cx="5732463" cy="12311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>
              <a:spcBef>
                <a:spcPts val="0"/>
              </a:spcBef>
              <a:defRPr/>
            </a:pPr>
            <a:r>
              <a:rPr lang="en-US" altLang="en-US" sz="800" b="0" spc="-10" dirty="0">
                <a:solidFill>
                  <a:srgbClr val="161616"/>
                </a:solidFill>
                <a:latin typeface="Poppins" pitchFamily="2" charset="77"/>
              </a:rPr>
              <a:t>Ahn. ASH 2025. Abstr 85.</a:t>
            </a:r>
            <a:endParaRPr lang="en-US" altLang="en-US" sz="800" b="0" dirty="0">
              <a:solidFill>
                <a:srgbClr val="161616"/>
              </a:solidFill>
              <a:latin typeface="Poppins" pitchFamily="2" charset="77"/>
            </a:endParaRPr>
          </a:p>
        </p:txBody>
      </p:sp>
      <p:graphicFrame>
        <p:nvGraphicFramePr>
          <p:cNvPr id="4" name="Content Placeholder 2">
            <a:extLst>
              <a:ext uri="{FF2B5EF4-FFF2-40B4-BE49-F238E27FC236}">
                <a16:creationId xmlns:a16="http://schemas.microsoft.com/office/drawing/2014/main" id="{DDBCC6E7-7CDA-9FF7-2F90-737A827572FB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126714610"/>
              </p:ext>
            </p:extLst>
          </p:nvPr>
        </p:nvGraphicFramePr>
        <p:xfrm>
          <a:off x="231078" y="1325467"/>
          <a:ext cx="11740262" cy="3042818"/>
        </p:xfrm>
        <a:graphic>
          <a:graphicData uri="http://schemas.openxmlformats.org/drawingml/2006/table">
            <a:tbl>
              <a:tblPr firstRow="1" bandRow="1"/>
              <a:tblGrid>
                <a:gridCol w="3760630">
                  <a:extLst>
                    <a:ext uri="{9D8B030D-6E8A-4147-A177-3AD203B41FA5}">
                      <a16:colId xmlns:a16="http://schemas.microsoft.com/office/drawing/2014/main" val="2072085524"/>
                    </a:ext>
                  </a:extLst>
                </a:gridCol>
                <a:gridCol w="1301327">
                  <a:extLst>
                    <a:ext uri="{9D8B030D-6E8A-4147-A177-3AD203B41FA5}">
                      <a16:colId xmlns:a16="http://schemas.microsoft.com/office/drawing/2014/main" val="4167431382"/>
                    </a:ext>
                  </a:extLst>
                </a:gridCol>
                <a:gridCol w="1440425">
                  <a:extLst>
                    <a:ext uri="{9D8B030D-6E8A-4147-A177-3AD203B41FA5}">
                      <a16:colId xmlns:a16="http://schemas.microsoft.com/office/drawing/2014/main" val="2748834250"/>
                    </a:ext>
                  </a:extLst>
                </a:gridCol>
                <a:gridCol w="1309470">
                  <a:extLst>
                    <a:ext uri="{9D8B030D-6E8A-4147-A177-3AD203B41FA5}">
                      <a16:colId xmlns:a16="http://schemas.microsoft.com/office/drawing/2014/main" val="2442013659"/>
                    </a:ext>
                  </a:extLst>
                </a:gridCol>
                <a:gridCol w="1309470">
                  <a:extLst>
                    <a:ext uri="{9D8B030D-6E8A-4147-A177-3AD203B41FA5}">
                      <a16:colId xmlns:a16="http://schemas.microsoft.com/office/drawing/2014/main" val="2073905698"/>
                    </a:ext>
                  </a:extLst>
                </a:gridCol>
                <a:gridCol w="1309470">
                  <a:extLst>
                    <a:ext uri="{9D8B030D-6E8A-4147-A177-3AD203B41FA5}">
                      <a16:colId xmlns:a16="http://schemas.microsoft.com/office/drawing/2014/main" val="2250246135"/>
                    </a:ext>
                  </a:extLst>
                </a:gridCol>
                <a:gridCol w="1309470">
                  <a:extLst>
                    <a:ext uri="{9D8B030D-6E8A-4147-A177-3AD203B41FA5}">
                      <a16:colId xmlns:a16="http://schemas.microsoft.com/office/drawing/2014/main" val="620848264"/>
                    </a:ext>
                  </a:extLst>
                </a:gridCol>
              </a:tblGrid>
              <a:tr h="87296"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r>
                        <a:rPr lang="en-US" sz="1200" b="1">
                          <a:latin typeface="+mn-lt"/>
                          <a:cs typeface="Poppins" pitchFamily="2" charset="77"/>
                        </a:rPr>
                        <a:t>Response</a:t>
                      </a:r>
                      <a:endParaRPr lang="en-US" sz="1200" b="1" dirty="0">
                        <a:latin typeface="+mn-lt"/>
                        <a:cs typeface="Poppins" pitchFamily="2" charset="77"/>
                      </a:endParaRPr>
                    </a:p>
                  </a:txBody>
                  <a:tcPr marL="43605" marR="43605" marT="23347" marB="2334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50 mg 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(n = 1)</a:t>
                      </a:r>
                    </a:p>
                  </a:txBody>
                  <a:tcPr marL="43605" marR="43605" marT="23347" marB="23347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100 mg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(n = 22)</a:t>
                      </a:r>
                      <a:endParaRPr lang="en-US" sz="1200" b="1" kern="1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605" marR="43605" marT="23347" marB="23347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200 mg 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(n = 18)</a:t>
                      </a:r>
                    </a:p>
                  </a:txBody>
                  <a:tcPr marL="43605" marR="43605" marT="23347" marB="23347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350 mg 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(n = 15)</a:t>
                      </a:r>
                    </a:p>
                  </a:txBody>
                  <a:tcPr marL="43605" marR="43605" marT="23347" marB="23347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500 mg 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(n = 12)</a:t>
                      </a:r>
                    </a:p>
                  </a:txBody>
                  <a:tcPr marL="43605" marR="43605" marT="23347" marB="23347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All Patients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(N = 68)</a:t>
                      </a:r>
                    </a:p>
                  </a:txBody>
                  <a:tcPr marL="43605" marR="43605" marT="23347" marB="23347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8010301"/>
                  </a:ext>
                </a:extLst>
              </a:tr>
              <a:tr h="237180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9144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Best overall response, n (%)</a:t>
                      </a:r>
                      <a:endParaRPr lang="en-US" sz="12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CR/CRi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PR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PR-L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SD</a:t>
                      </a:r>
                    </a:p>
                    <a:p>
                      <a:pPr marL="284163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PD</a:t>
                      </a:r>
                      <a:endParaRPr lang="en-US" sz="1200" b="0" i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 i="0" kern="100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0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 (100)</a:t>
                      </a:r>
                      <a:b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</a:b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0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0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endParaRPr lang="en-US" sz="1200" b="0" i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 (4.5)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14 (63.6)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2 (9.1)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5 (22.7)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endParaRPr lang="en-US" sz="1200" b="0" i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 (5.6)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12 (66.7)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4 (22.2)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 (5.6)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endParaRPr lang="en-US" sz="1200" b="0" i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11 (73.3)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 (6.7)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endParaRPr lang="en-US" sz="1200" b="0" i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11 (91.7)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 (8.3)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endParaRPr lang="en-US" sz="1200" b="0" i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2 (2.9)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49 (72.1)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7 (10.3)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5 (7.4)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2 (2.9)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73370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9144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200" b="0" i="0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Discontinued prior to first assessment, n (%)</a:t>
                      </a:r>
                      <a:endParaRPr lang="en-US" sz="1200" b="0" i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3 (20.0)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3 (4.4)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58186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9144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ORR, n (%)</a:t>
                      </a: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 (100)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17 (77.3)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1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17 (94.4)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11 (73.3)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12 (100)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1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58 (85.3)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664035"/>
                  </a:ext>
                </a:extLst>
              </a:tr>
              <a:tr h="77413">
                <a:tc>
                  <a:txBody>
                    <a:bodyPr/>
                    <a:lstStyle/>
                    <a:p>
                      <a:pPr marL="9144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200" b="0" i="0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Median time to first response, mo (range)</a:t>
                      </a:r>
                      <a:endParaRPr lang="en-US" sz="1200" b="0" i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2.9 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(2.9–2.9)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2.8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 (2.0-6.2)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2.9 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(2.6-8.3)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2.9 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(2.6-19.4)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2.8 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(2.7-13.8)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2.8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 (2.0-19.4)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1189649"/>
                  </a:ext>
                </a:extLst>
              </a:tr>
              <a:tr h="77413">
                <a:tc>
                  <a:txBody>
                    <a:bodyPr/>
                    <a:lstStyle/>
                    <a:p>
                      <a:pPr marL="9144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200" b="0" i="0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Median time to best response, mo (range)</a:t>
                      </a:r>
                      <a:endParaRPr lang="en-US" sz="1200" b="0" i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2.9 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(2.9-2.9)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2.9 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(2.0-11.1)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3.0 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(2.6-13.8)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5.6 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(2.6-19.4)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8.4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 (2.7-13.8)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4.2 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(2.0-19.4)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3399533"/>
                  </a:ext>
                </a:extLst>
              </a:tr>
              <a:tr h="77413">
                <a:tc>
                  <a:txBody>
                    <a:bodyPr/>
                    <a:lstStyle/>
                    <a:p>
                      <a:pPr marL="9144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200" b="0" i="0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Median duration of exposure, mo (range)</a:t>
                      </a:r>
                      <a:endParaRPr lang="en-US" sz="1200" b="0" i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29.6 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(29.6-29.6)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12.3 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(3.4-25.4)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14.4 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(2.9-30.3)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19.8 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(0.2-28.5)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20.4 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(6.8-27.1)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13.6 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(0.2-30.3)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6302009"/>
                  </a:ext>
                </a:extLst>
              </a:tr>
            </a:tbl>
          </a:graphicData>
        </a:graphic>
      </p:graphicFrame>
      <p:graphicFrame>
        <p:nvGraphicFramePr>
          <p:cNvPr id="8" name="Content Placeholder 6">
            <a:extLst>
              <a:ext uri="{FF2B5EF4-FFF2-40B4-BE49-F238E27FC236}">
                <a16:creationId xmlns:a16="http://schemas.microsoft.com/office/drawing/2014/main" id="{09F9BF5C-9380-ED52-6F4A-7645E4D581E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1847113"/>
              </p:ext>
            </p:extLst>
          </p:nvPr>
        </p:nvGraphicFramePr>
        <p:xfrm>
          <a:off x="3353920" y="4573529"/>
          <a:ext cx="5484160" cy="1699586"/>
        </p:xfrm>
        <a:graphic>
          <a:graphicData uri="http://schemas.openxmlformats.org/drawingml/2006/table">
            <a:tbl>
              <a:tblPr firstRow="1" bandRow="1"/>
              <a:tblGrid>
                <a:gridCol w="4113090">
                  <a:extLst>
                    <a:ext uri="{9D8B030D-6E8A-4147-A177-3AD203B41FA5}">
                      <a16:colId xmlns:a16="http://schemas.microsoft.com/office/drawing/2014/main" val="2072085524"/>
                    </a:ext>
                  </a:extLst>
                </a:gridCol>
                <a:gridCol w="1371070">
                  <a:extLst>
                    <a:ext uri="{9D8B030D-6E8A-4147-A177-3AD203B41FA5}">
                      <a16:colId xmlns:a16="http://schemas.microsoft.com/office/drawing/2014/main" val="654369336"/>
                    </a:ext>
                  </a:extLst>
                </a:gridCol>
              </a:tblGrid>
              <a:tr h="129539"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ORR by Subgroup, n/N With Known Status (%)</a:t>
                      </a:r>
                      <a:endParaRPr lang="en-US" sz="1200" b="1" kern="1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605" marR="43605" marT="23347" marB="2334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3605" marR="43605" marT="23347" marB="23347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8010301"/>
                  </a:ext>
                </a:extLst>
              </a:tr>
              <a:tr h="116366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Prior cBTKi + BCL2i</a:t>
                      </a:r>
                      <a:endParaRPr lang="en-US" sz="12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41/44 (93.2)</a:t>
                      </a:r>
                      <a:endParaRPr lang="en-US" sz="12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7381713"/>
                  </a:ext>
                </a:extLst>
              </a:tr>
              <a:tr h="116366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Prio cBTKi + BCL2i + ncBTKi</a:t>
                      </a:r>
                      <a:endParaRPr lang="en-US" sz="12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9/12 (75.0)</a:t>
                      </a:r>
                      <a:endParaRPr lang="en-US" sz="12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5104195"/>
                  </a:ext>
                </a:extLst>
              </a:tr>
              <a:tr h="116366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≥6 lines prior therapy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Roboto"/>
                          <a:cs typeface="Times New Roman"/>
                        </a:rPr>
                        <a:t>13/16 (81.3)</a:t>
                      </a:r>
                    </a:p>
                  </a:txBody>
                  <a:tcPr marL="47188" marR="4718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8911583"/>
                  </a:ext>
                </a:extLst>
              </a:tr>
              <a:tr h="120092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Roboto"/>
                          <a:cs typeface="Times New Roman"/>
                        </a:rPr>
                        <a:t>del(17p) and/or </a:t>
                      </a:r>
                      <a:r>
                        <a:rPr lang="en-US" sz="1200" b="0" i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Roboto"/>
                          <a:cs typeface="Times New Roman"/>
                        </a:rPr>
                        <a:t>TP53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Roboto"/>
                          <a:cs typeface="Times New Roman"/>
                        </a:rPr>
                        <a:t> mutation</a:t>
                      </a: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Roboto"/>
                          <a:cs typeface="Times New Roman"/>
                        </a:rPr>
                        <a:t>37/46 (80.4)</a:t>
                      </a: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9243791"/>
                  </a:ext>
                </a:extLst>
              </a:tr>
              <a:tr h="120092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Roboto"/>
                          <a:cs typeface="Times New Roman"/>
                        </a:rPr>
                        <a:t>Complex karyotype (≥3 abnormalities)</a:t>
                      </a: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Roboto"/>
                          <a:cs typeface="Times New Roman"/>
                        </a:rPr>
                        <a:t>16/22 (72.7)</a:t>
                      </a: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2603379"/>
                  </a:ext>
                </a:extLst>
              </a:tr>
              <a:tr h="120092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Roboto"/>
                          <a:cs typeface="Times New Roman"/>
                        </a:rPr>
                        <a:t>BTK </a:t>
                      </a: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Roboto"/>
                          <a:cs typeface="Times New Roman"/>
                        </a:rPr>
                        <a:t>mutations</a:t>
                      </a:r>
                      <a:endParaRPr lang="en-US" sz="1200" b="0" i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Roboto"/>
                        <a:cs typeface="Times New Roman"/>
                      </a:endParaRP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Roboto"/>
                          <a:cs typeface="Times New Roman"/>
                        </a:rPr>
                        <a:t>20/26 (76.9)</a:t>
                      </a: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6285641"/>
                  </a:ext>
                </a:extLst>
              </a:tr>
              <a:tr h="120092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Roboto"/>
                          <a:cs typeface="Times New Roman"/>
                        </a:rPr>
                        <a:t>PLCG2 </a:t>
                      </a:r>
                      <a:r>
                        <a:rPr lang="en-US" sz="12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Roboto"/>
                          <a:cs typeface="Times New Roman"/>
                        </a:rPr>
                        <a:t>mutations</a:t>
                      </a: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Roboto"/>
                          <a:cs typeface="Times New Roman"/>
                        </a:rPr>
                        <a:t>9/10 (90.0)</a:t>
                      </a: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07678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1045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70367-7D99-4088-44AE-F05D6D913B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4">
            <a:extLst>
              <a:ext uri="{FF2B5EF4-FFF2-40B4-BE49-F238E27FC236}">
                <a16:creationId xmlns:a16="http://schemas.microsoft.com/office/drawing/2014/main" id="{2E1F7175-2B53-7D39-97FB-ACFB1695EB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CaDAnCe-101: PFS and Cytopenia Improvement</a:t>
            </a:r>
            <a:endParaRPr lang="en-US" altLang="en-US" dirty="0"/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9DF13664-5195-4787-6048-F8698BCA3EA7}"/>
              </a:ext>
            </a:extLst>
          </p:cNvPr>
          <p:cNvSpPr txBox="1">
            <a:spLocks noGrp="1" noChangeArrowheads="1"/>
          </p:cNvSpPr>
          <p:nvPr>
            <p:ph sz="quarter" idx="10"/>
          </p:nvPr>
        </p:nvSpPr>
        <p:spPr bwMode="auto">
          <a:xfrm>
            <a:off x="3559175" y="6506289"/>
            <a:ext cx="5732463" cy="12311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>
              <a:spcBef>
                <a:spcPts val="0"/>
              </a:spcBef>
              <a:defRPr/>
            </a:pPr>
            <a:r>
              <a:rPr lang="en-US" altLang="en-US" sz="800" b="0" spc="-10" dirty="0">
                <a:solidFill>
                  <a:srgbClr val="161616"/>
                </a:solidFill>
                <a:latin typeface="Poppins" pitchFamily="2" charset="77"/>
              </a:rPr>
              <a:t>Ahn. ASH 2025. Abstr 85.</a:t>
            </a:r>
            <a:endParaRPr lang="en-US" altLang="en-US" sz="800" b="0" dirty="0">
              <a:solidFill>
                <a:srgbClr val="161616"/>
              </a:solidFill>
              <a:latin typeface="Poppins" pitchFamily="2" charset="77"/>
            </a:endParaRPr>
          </a:p>
        </p:txBody>
      </p:sp>
      <p:graphicFrame>
        <p:nvGraphicFramePr>
          <p:cNvPr id="9" name="Content Placeholder 6">
            <a:extLst>
              <a:ext uri="{FF2B5EF4-FFF2-40B4-BE49-F238E27FC236}">
                <a16:creationId xmlns:a16="http://schemas.microsoft.com/office/drawing/2014/main" id="{4FC2C0EF-8400-2967-AF2C-34CEC95E159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2612137"/>
              </p:ext>
            </p:extLst>
          </p:nvPr>
        </p:nvGraphicFramePr>
        <p:xfrm>
          <a:off x="231077" y="1335810"/>
          <a:ext cx="5654537" cy="2365912"/>
        </p:xfrm>
        <a:graphic>
          <a:graphicData uri="http://schemas.openxmlformats.org/drawingml/2006/table">
            <a:tbl>
              <a:tblPr firstRow="1" bandRow="1"/>
              <a:tblGrid>
                <a:gridCol w="4056756">
                  <a:extLst>
                    <a:ext uri="{9D8B030D-6E8A-4147-A177-3AD203B41FA5}">
                      <a16:colId xmlns:a16="http://schemas.microsoft.com/office/drawing/2014/main" val="2072085524"/>
                    </a:ext>
                  </a:extLst>
                </a:gridCol>
                <a:gridCol w="1597781">
                  <a:extLst>
                    <a:ext uri="{9D8B030D-6E8A-4147-A177-3AD203B41FA5}">
                      <a16:colId xmlns:a16="http://schemas.microsoft.com/office/drawing/2014/main" val="654369336"/>
                    </a:ext>
                  </a:extLst>
                </a:gridCol>
              </a:tblGrid>
              <a:tr h="392797"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PFS Parameter</a:t>
                      </a:r>
                    </a:p>
                  </a:txBody>
                  <a:tcPr marL="43605" marR="43605" marT="23347" marB="2334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All Patients 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(N = 68)</a:t>
                      </a:r>
                    </a:p>
                  </a:txBody>
                  <a:tcPr marL="43605" marR="43605" marT="23347" marB="23347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8010301"/>
                  </a:ext>
                </a:extLst>
              </a:tr>
              <a:tr h="313974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Median follow-up, mo (range)</a:t>
                      </a: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19.8 (0.3-34.0+)</a:t>
                      </a: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7381713"/>
                  </a:ext>
                </a:extLst>
              </a:tr>
              <a:tr h="275016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12-mo PFS rate, % (95% CI)</a:t>
                      </a: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73.5 (59.3-83.3)</a:t>
                      </a: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5104195"/>
                  </a:ext>
                </a:extLst>
              </a:tr>
              <a:tr h="275016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18-mo PFS rate, % (95% CI)</a:t>
                      </a:r>
                      <a:endParaRPr lang="en-US" sz="14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398463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All patients (n = 68)</a:t>
                      </a:r>
                    </a:p>
                    <a:p>
                      <a:pPr marL="398463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Patients with </a:t>
                      </a:r>
                      <a:r>
                        <a:rPr kumimoji="0" lang="en-US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BTK 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mutations (n = 26)</a:t>
                      </a:r>
                    </a:p>
                    <a:p>
                      <a:pPr marL="398463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Patients without </a:t>
                      </a:r>
                      <a:r>
                        <a:rPr kumimoji="0" lang="en-US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BTK 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mutations (n = 40)</a:t>
                      </a:r>
                    </a:p>
                    <a:p>
                      <a:pPr marL="398463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Patients with unknown </a:t>
                      </a:r>
                      <a:r>
                        <a:rPr kumimoji="0" lang="en-US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BTK 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mutation status (n = 2)</a:t>
                      </a: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Roboto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Roboto"/>
                          <a:cs typeface="Times New Roman"/>
                        </a:rPr>
                        <a:t>65.9 (50.6-77.4)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Roboto"/>
                          <a:cs typeface="Times New Roman"/>
                        </a:rPr>
                        <a:t>58.7 (30.7-78.7)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Roboto"/>
                          <a:cs typeface="Times New Roman"/>
                        </a:rPr>
                        <a:t>67.5 (48.2-80.9)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Roboto"/>
                          <a:cs typeface="Times New Roman"/>
                        </a:rPr>
                        <a:t>100 (100-100)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Roboto"/>
                        <a:cs typeface="Times New Roman"/>
                      </a:endParaRPr>
                    </a:p>
                  </a:txBody>
                  <a:tcPr marL="47188" marR="4718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8911583"/>
                  </a:ext>
                </a:extLst>
              </a:tr>
            </a:tbl>
          </a:graphicData>
        </a:graphic>
      </p:graphicFrame>
      <p:sp>
        <p:nvSpPr>
          <p:cNvPr id="2" name="Content Placeholder 12">
            <a:extLst>
              <a:ext uri="{FF2B5EF4-FFF2-40B4-BE49-F238E27FC236}">
                <a16:creationId xmlns:a16="http://schemas.microsoft.com/office/drawing/2014/main" id="{0A6A15ED-0F82-B420-00FD-31485C6897C4}"/>
              </a:ext>
            </a:extLst>
          </p:cNvPr>
          <p:cNvSpPr txBox="1">
            <a:spLocks/>
          </p:cNvSpPr>
          <p:nvPr/>
        </p:nvSpPr>
        <p:spPr>
          <a:xfrm>
            <a:off x="6095998" y="3429000"/>
            <a:ext cx="5560293" cy="8812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dirty="0" smtClean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800" dirty="0"/>
              <a:t>Cytopenias improved rapidly in patients with a response to treatment</a:t>
            </a: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1864A23A-B635-3BA0-27CE-EF90A39F80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79653444"/>
              </p:ext>
            </p:extLst>
          </p:nvPr>
        </p:nvGraphicFramePr>
        <p:xfrm>
          <a:off x="6095999" y="1335810"/>
          <a:ext cx="5875339" cy="2036978"/>
        </p:xfrm>
        <a:graphic>
          <a:graphicData uri="http://schemas.openxmlformats.org/drawingml/2006/table">
            <a:tbl>
              <a:tblPr firstRow="1" bandRow="1"/>
              <a:tblGrid>
                <a:gridCol w="2436562">
                  <a:extLst>
                    <a:ext uri="{9D8B030D-6E8A-4147-A177-3AD203B41FA5}">
                      <a16:colId xmlns:a16="http://schemas.microsoft.com/office/drawing/2014/main" val="2072085524"/>
                    </a:ext>
                  </a:extLst>
                </a:gridCol>
                <a:gridCol w="1218282">
                  <a:extLst>
                    <a:ext uri="{9D8B030D-6E8A-4147-A177-3AD203B41FA5}">
                      <a16:colId xmlns:a16="http://schemas.microsoft.com/office/drawing/2014/main" val="4167431382"/>
                    </a:ext>
                  </a:extLst>
                </a:gridCol>
                <a:gridCol w="1084892">
                  <a:extLst>
                    <a:ext uri="{9D8B030D-6E8A-4147-A177-3AD203B41FA5}">
                      <a16:colId xmlns:a16="http://schemas.microsoft.com/office/drawing/2014/main" val="2748834250"/>
                    </a:ext>
                  </a:extLst>
                </a:gridCol>
                <a:gridCol w="1135603">
                  <a:extLst>
                    <a:ext uri="{9D8B030D-6E8A-4147-A177-3AD203B41FA5}">
                      <a16:colId xmlns:a16="http://schemas.microsoft.com/office/drawing/2014/main" val="2073905698"/>
                    </a:ext>
                  </a:extLst>
                </a:gridCol>
              </a:tblGrid>
              <a:tr h="215492">
                <a:tc>
                  <a:txBody>
                    <a:bodyPr/>
                    <a:lstStyle>
                      <a:lvl1pPr marL="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 b="1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r>
                        <a:rPr lang="en-US" sz="1400" b="1" dirty="0">
                          <a:latin typeface="+mn-lt"/>
                          <a:cs typeface="Poppins" pitchFamily="2" charset="77"/>
                        </a:rPr>
                        <a:t>Parameter in Patients With Response to Treatment</a:t>
                      </a:r>
                      <a:endParaRPr sz="1400" b="1" dirty="0">
                        <a:latin typeface="+mn-lt"/>
                        <a:cs typeface="Poppins" pitchFamily="2" charset="77"/>
                      </a:endParaRPr>
                    </a:p>
                  </a:txBody>
                  <a:tcPr marL="43605" marR="43605" marT="23347" marB="2334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Baseline</a:t>
                      </a:r>
                    </a:p>
                  </a:txBody>
                  <a:tcPr marL="43605" marR="43605" marT="23347" marB="23347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Wk 9 D1</a:t>
                      </a:r>
                      <a:endParaRPr lang="en-US" sz="1400" b="1" kern="1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605" marR="43605" marT="23347" marB="23347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Wk</a:t>
                      </a:r>
                      <a:r>
                        <a:rPr lang="en-US" sz="1400" b="1" kern="1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13 D1</a:t>
                      </a:r>
                    </a:p>
                  </a:txBody>
                  <a:tcPr marL="43605" marR="43605" marT="23347" marB="23347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8010301"/>
                  </a:ext>
                </a:extLst>
              </a:tr>
              <a:tr h="238410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2571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5143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7715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0287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128587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154305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1800225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2057400">
                        <a:defRPr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9144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Median platelet count, cells x 10</a:t>
                      </a:r>
                      <a:r>
                        <a:rPr lang="en-US" sz="1400" b="0" i="0" kern="1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</a:t>
                      </a: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/L (n = 21)</a:t>
                      </a: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67.5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136.0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i="0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--</a:t>
                      </a:r>
                      <a:endParaRPr lang="en-US" sz="1400" b="0" i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7337089"/>
                  </a:ext>
                </a:extLst>
              </a:tr>
              <a:tr h="283484">
                <a:tc>
                  <a:txBody>
                    <a:bodyPr/>
                    <a:lstStyle/>
                    <a:p>
                      <a:pPr marL="9144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Median neutrophil count, cells x 10</a:t>
                      </a:r>
                      <a:r>
                        <a:rPr lang="en-US" sz="1400" b="0" i="0" kern="1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</a:t>
                      </a: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/L (n = 14)</a:t>
                      </a: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1.1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2.4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i="0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--</a:t>
                      </a:r>
                      <a:endParaRPr lang="en-US" sz="1400" b="0" i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5818636"/>
                  </a:ext>
                </a:extLst>
              </a:tr>
              <a:tr h="283484">
                <a:tc>
                  <a:txBody>
                    <a:bodyPr/>
                    <a:lstStyle/>
                    <a:p>
                      <a:pPr marL="9144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Median hemoglobin level, g/L (n = 25)</a:t>
                      </a:r>
                    </a:p>
                  </a:txBody>
                  <a:tcPr marL="43605" marR="43605" marT="11674" marB="1167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99.0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i="0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--</a:t>
                      </a:r>
                      <a:endParaRPr lang="en-US" sz="1400" b="0" i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400" b="0" i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111.0</a:t>
                      </a:r>
                    </a:p>
                  </a:txBody>
                  <a:tcPr marL="45720" marR="4572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6640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8457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D82D27-337F-DFA4-A984-C006787A9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Content Placeholder 12">
            <a:extLst>
              <a:ext uri="{FF2B5EF4-FFF2-40B4-BE49-F238E27FC236}">
                <a16:creationId xmlns:a16="http://schemas.microsoft.com/office/drawing/2014/main" id="{DB475B4E-0A9A-B301-CDBD-15C0FF465F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800" dirty="0"/>
              <a:t>In this updated analysis of a phase I study, BGB-16673 was well tolerated in this cohort of patients with R/R CLL/SLL</a:t>
            </a:r>
          </a:p>
          <a:p>
            <a:pPr lvl="2"/>
            <a:r>
              <a:rPr lang="en-US" altLang="en-US" sz="1600" dirty="0"/>
              <a:t>No new toxicities were noted after a median treatment period of 13.6 mo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800" dirty="0"/>
              <a:t>BGB-16673 was associated with antitumor activity across subgroups, including patients with </a:t>
            </a:r>
            <a:r>
              <a:rPr lang="en-US" altLang="en-US" sz="1800" i="1" dirty="0"/>
              <a:t>BTK </a:t>
            </a:r>
            <a:r>
              <a:rPr lang="en-US" altLang="en-US" sz="1800" dirty="0"/>
              <a:t>mutations, patients previously treated with a BTKi (covalent and noncovalent) and BCL2i, and patients with numerous prior lines of therapy</a:t>
            </a:r>
          </a:p>
          <a:p>
            <a:pPr lvl="2"/>
            <a:r>
              <a:rPr lang="en-US" altLang="en-US" sz="1600" dirty="0"/>
              <a:t>ORR was 85.3% (2.9% achieving CR/CRi) among all patients; ORR was 94.4% in those receiving the 200-mg dose</a:t>
            </a:r>
          </a:p>
          <a:p>
            <a:pPr lvl="2"/>
            <a:r>
              <a:rPr lang="en-US" altLang="en-US" sz="1600" dirty="0"/>
              <a:t>18-mo PFS rate was 65.9% with a median follow-up of 19.8 mo and 54.4% of patients remaining on treatment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800" dirty="0"/>
              <a:t>Ongoing trials are evaluating BGB-16673 in patients with R/R CLL, including the phase III CaDAnCe-304 trial comparing BGB-16673 with pirtobrutinib in patients with failure of a cBTKi (NCT6973187) and the phase III CaDAnCe-302 trial (NCT6846671) comparing </a:t>
            </a:r>
            <a:r>
              <a:rPr lang="en-US" altLang="en-US" sz="1800"/>
              <a:t>BGB-16673 with </a:t>
            </a:r>
            <a:r>
              <a:rPr lang="en-US" altLang="en-US" sz="1800" dirty="0"/>
              <a:t>investigator’s choice in patients previously treated with a BTKi and a BCL2i</a:t>
            </a:r>
          </a:p>
          <a:p>
            <a:pPr lvl="1"/>
            <a:endParaRPr lang="en-US" altLang="en-US" sz="1400" dirty="0"/>
          </a:p>
        </p:txBody>
      </p:sp>
      <p:sp>
        <p:nvSpPr>
          <p:cNvPr id="10243" name="Rectangle 4">
            <a:extLst>
              <a:ext uri="{FF2B5EF4-FFF2-40B4-BE49-F238E27FC236}">
                <a16:creationId xmlns:a16="http://schemas.microsoft.com/office/drawing/2014/main" id="{2026A439-8529-6B4C-B145-B93CE97EB5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4083"/>
            <a:ext cx="11740260" cy="496290"/>
          </a:xfrm>
        </p:spPr>
        <p:txBody>
          <a:bodyPr/>
          <a:lstStyle/>
          <a:p>
            <a:r>
              <a:rPr lang="en-US" dirty="0"/>
              <a:t>CaDAnCe-101</a:t>
            </a:r>
            <a:r>
              <a:rPr lang="en-US"/>
              <a:t>: Investigators’ </a:t>
            </a:r>
            <a:r>
              <a:rPr lang="en-US" dirty="0"/>
              <a:t>Conclusions</a:t>
            </a:r>
            <a:endParaRPr lang="en-US" altLang="en-US" dirty="0"/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195DB1B1-EDAD-EFC4-4131-F087EE95E313}"/>
              </a:ext>
            </a:extLst>
          </p:cNvPr>
          <p:cNvSpPr txBox="1">
            <a:spLocks noGrp="1" noChangeArrowheads="1"/>
          </p:cNvSpPr>
          <p:nvPr>
            <p:ph sz="quarter" idx="10"/>
          </p:nvPr>
        </p:nvSpPr>
        <p:spPr bwMode="auto">
          <a:xfrm>
            <a:off x="3559175" y="6506289"/>
            <a:ext cx="5732463" cy="12311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en-US" altLang="en-US" sz="800" b="0" spc="-10" dirty="0">
                <a:solidFill>
                  <a:srgbClr val="161616"/>
                </a:solidFill>
                <a:latin typeface="Poppins" pitchFamily="2" charset="77"/>
              </a:rPr>
              <a:t>Ahn. ASH 2025. Abstr 85.</a:t>
            </a:r>
            <a:endParaRPr lang="en-US" altLang="en-US" sz="800" b="0" dirty="0">
              <a:solidFill>
                <a:srgbClr val="161616"/>
              </a:solidFill>
              <a:latin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7339787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2">
            <a:extLst>
              <a:ext uri="{FF2B5EF4-FFF2-40B4-BE49-F238E27FC236}">
                <a16:creationId xmlns:a16="http://schemas.microsoft.com/office/drawing/2014/main" id="{8082EA74-AD3C-40A0-A143-D2201E93795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2262386"/>
            <a:ext cx="11740260" cy="759182"/>
          </a:xfrm>
        </p:spPr>
        <p:txBody>
          <a:bodyPr/>
          <a:lstStyle/>
          <a:p>
            <a:pPr algn="l"/>
            <a:r>
              <a:rPr lang="en-US" sz="1800" dirty="0"/>
              <a:t>Capsule Summaries of all the key data</a:t>
            </a:r>
          </a:p>
          <a:p>
            <a:pPr algn="l"/>
            <a:r>
              <a:rPr lang="en-US" sz="1800" dirty="0"/>
              <a:t>Additional CME/CE-certified slidesets with expert faculty commentary on all the key studies in:</a:t>
            </a:r>
          </a:p>
        </p:txBody>
      </p:sp>
      <p:sp>
        <p:nvSpPr>
          <p:cNvPr id="62467" name="Rectangle 10">
            <a:extLst>
              <a:ext uri="{FF2B5EF4-FFF2-40B4-BE49-F238E27FC236}">
                <a16:creationId xmlns:a16="http://schemas.microsoft.com/office/drawing/2014/main" id="{285A5094-ED29-4796-B20E-3FBFE4F256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1466155"/>
            <a:ext cx="11740260" cy="492944"/>
          </a:xfrm>
        </p:spPr>
        <p:txBody>
          <a:bodyPr/>
          <a:lstStyle/>
          <a:p>
            <a:r>
              <a:rPr lang="en-US" altLang="en-US" dirty="0"/>
              <a:t>Go Online for More Coverage of ASH 2025!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DA93788-E77D-4CCE-84A4-6D74E9ED9D9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31078" y="4592477"/>
            <a:ext cx="11740260" cy="369332"/>
          </a:xfrm>
        </p:spPr>
        <p:txBody>
          <a:bodyPr/>
          <a:lstStyle/>
          <a:p>
            <a:r>
              <a:rPr lang="en-US" dirty="0">
                <a:hlinkClick r:id="rId3"/>
              </a:rPr>
              <a:t>deceraclinical.com/education</a:t>
            </a:r>
            <a:endParaRPr lang="en-US" dirty="0"/>
          </a:p>
        </p:txBody>
      </p:sp>
      <p:sp>
        <p:nvSpPr>
          <p:cNvPr id="62469" name="Rectangle 3">
            <a:extLst>
              <a:ext uri="{FF2B5EF4-FFF2-40B4-BE49-F238E27FC236}">
                <a16:creationId xmlns:a16="http://schemas.microsoft.com/office/drawing/2014/main" id="{F01699E0-D838-46BF-8D24-733C506774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1363" y="6346826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24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+mn-cs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61E4FA1D-BB97-6CFF-0282-9E17F043BAB6}"/>
              </a:ext>
            </a:extLst>
          </p:cNvPr>
          <p:cNvSpPr txBox="1">
            <a:spLocks noChangeArrowheads="1"/>
          </p:cNvSpPr>
          <p:nvPr/>
        </p:nvSpPr>
        <p:spPr>
          <a:xfrm>
            <a:off x="231078" y="3178057"/>
            <a:ext cx="5334835" cy="1241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161616"/>
                </a:solidFill>
              </a:rPr>
              <a:t>Leukemias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161616"/>
                </a:solidFill>
              </a:rPr>
              <a:t>Lymphomas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MDS/MPN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5DE32AA-948B-24E0-7B24-D0D9F64AAFA1}"/>
              </a:ext>
            </a:extLst>
          </p:cNvPr>
          <p:cNvSpPr txBox="1">
            <a:spLocks noChangeArrowheads="1"/>
          </p:cNvSpPr>
          <p:nvPr/>
        </p:nvSpPr>
        <p:spPr>
          <a:xfrm>
            <a:off x="6559826" y="3178057"/>
            <a:ext cx="4724400" cy="7591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0" indent="-285750" algn="l"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solidFill>
                  <a:srgbClr val="161616"/>
                </a:solidFill>
              </a:rPr>
              <a:t>Multiple myeloma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Nonmalignant blood diseases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8B8B92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2.xml><?xml version="1.0" encoding="utf-8"?>
<a:theme xmlns:a="http://schemas.openxmlformats.org/drawingml/2006/main" name="4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3.xml><?xml version="1.0" encoding="utf-8"?>
<a:theme xmlns:a="http://schemas.openxmlformats.org/drawingml/2006/main" name="3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4.xml><?xml version="1.0" encoding="utf-8"?>
<a:theme xmlns:a="http://schemas.openxmlformats.org/drawingml/2006/main" name="2_Office">
  <a:themeElements>
    <a:clrScheme name="Decera">
      <a:dk1>
        <a:srgbClr val="161616"/>
      </a:dk1>
      <a:lt1>
        <a:sysClr val="window" lastClr="FFFFFF"/>
      </a:lt1>
      <a:dk2>
        <a:srgbClr val="E5DEC1"/>
      </a:dk2>
      <a:lt2>
        <a:srgbClr val="F9F3D9"/>
      </a:lt2>
      <a:accent1>
        <a:srgbClr val="E04507"/>
      </a:accent1>
      <a:accent2>
        <a:srgbClr val="E3AF64"/>
      </a:accent2>
      <a:accent3>
        <a:srgbClr val="006466"/>
      </a:accent3>
      <a:accent4>
        <a:srgbClr val="D5B4FB"/>
      </a:accent4>
      <a:accent5>
        <a:srgbClr val="2201B2"/>
      </a:accent5>
      <a:accent6>
        <a:srgbClr val="161616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47fbc76-1bba-4b69-b54f-3a49590c7890">
      <Terms xmlns="http://schemas.microsoft.com/office/infopath/2007/PartnerControls"/>
    </lcf76f155ced4ddcb4097134ff3c332f>
    <TaxCatchAll xmlns="22fd6914-46d4-4c7e-bbad-46e82841b69d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6CB1DC591611645837747EA43C517FC" ma:contentTypeVersion="11" ma:contentTypeDescription="Create a new document." ma:contentTypeScope="" ma:versionID="fbd8ab19b1a61ffb13b6fa070e1960e4">
  <xsd:schema xmlns:xsd="http://www.w3.org/2001/XMLSchema" xmlns:xs="http://www.w3.org/2001/XMLSchema" xmlns:p="http://schemas.microsoft.com/office/2006/metadata/properties" xmlns:ns2="b47fbc76-1bba-4b69-b54f-3a49590c7890" xmlns:ns3="22fd6914-46d4-4c7e-bbad-46e82841b69d" targetNamespace="http://schemas.microsoft.com/office/2006/metadata/properties" ma:root="true" ma:fieldsID="1f542a2d26714ab1ada2bd79b9eba71c" ns2:_="" ns3:_="">
    <xsd:import namespace="b47fbc76-1bba-4b69-b54f-3a49590c7890"/>
    <xsd:import namespace="22fd6914-46d4-4c7e-bbad-46e82841b6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7fbc76-1bba-4b69-b54f-3a49590c78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512e436-4693-4b20-ac9a-7455c07c86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fd6914-46d4-4c7e-bbad-46e82841b69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3cfae40-7b40-47d0-ab05-9712e3953ba2}" ma:internalName="TaxCatchAll" ma:showField="CatchAllData" ma:web="22fd6914-46d4-4c7e-bbad-46e82841b6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F5FD8CB-61BE-413A-B00E-739E0FD24916}">
  <ds:schemaRefs>
    <ds:schemaRef ds:uri="http://purl.org/dc/terms/"/>
    <ds:schemaRef ds:uri="http://schemas.microsoft.com/office/2006/metadata/properties"/>
    <ds:schemaRef ds:uri="http://purl.org/dc/elements/1.1/"/>
    <ds:schemaRef ds:uri="http://www.w3.org/XML/1998/namespace"/>
    <ds:schemaRef ds:uri="http://schemas.microsoft.com/office/2006/documentManagement/types"/>
    <ds:schemaRef ds:uri="http://purl.org/dc/dcmitype/"/>
    <ds:schemaRef ds:uri="b47fbc76-1bba-4b69-b54f-3a49590c7890"/>
    <ds:schemaRef ds:uri="http://schemas.microsoft.com/office/infopath/2007/PartnerControls"/>
    <ds:schemaRef ds:uri="http://schemas.openxmlformats.org/package/2006/metadata/core-properties"/>
    <ds:schemaRef ds:uri="22fd6914-46d4-4c7e-bbad-46e82841b69d"/>
  </ds:schemaRefs>
</ds:datastoreItem>
</file>

<file path=customXml/itemProps2.xml><?xml version="1.0" encoding="utf-8"?>
<ds:datastoreItem xmlns:ds="http://schemas.openxmlformats.org/officeDocument/2006/customXml" ds:itemID="{6D15F3DC-AF54-4D28-9BEC-95CAED9ECB7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47fbc76-1bba-4b69-b54f-3a49590c7890"/>
    <ds:schemaRef ds:uri="22fd6914-46d4-4c7e-bbad-46e82841b6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A0AE7EB-58F7-4E44-AD70-5C3284F52FC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3340</TotalTime>
  <Words>1898</Words>
  <Application>Microsoft Office PowerPoint</Application>
  <PresentationFormat>Widescreen</PresentationFormat>
  <Paragraphs>374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24" baseType="lpstr">
      <vt:lpstr>Aptos</vt:lpstr>
      <vt:lpstr>Arial</vt:lpstr>
      <vt:lpstr>Calibri</vt:lpstr>
      <vt:lpstr>Newsreader ExtraBold</vt:lpstr>
      <vt:lpstr>Newsreader SemiBold</vt:lpstr>
      <vt:lpstr>Poppins</vt:lpstr>
      <vt:lpstr>Poppins Light</vt:lpstr>
      <vt:lpstr>Times</vt:lpstr>
      <vt:lpstr>Wingdings</vt:lpstr>
      <vt:lpstr>Office</vt:lpstr>
      <vt:lpstr>4_Office</vt:lpstr>
      <vt:lpstr>3_Office</vt:lpstr>
      <vt:lpstr>2_Office</vt:lpstr>
      <vt:lpstr>CaDAnCe-101 Update: Phase I Study Evaluating BTK Degrader BGB-16673 in R/R CLL/SLL</vt:lpstr>
      <vt:lpstr>About These Slides</vt:lpstr>
      <vt:lpstr>CaDAnCe-101: Background</vt:lpstr>
      <vt:lpstr>CaDAnCe-101: Study Design</vt:lpstr>
      <vt:lpstr>CaDAnCe-101: Baseline Characteristics</vt:lpstr>
      <vt:lpstr>CaDAnCe-101: Overall Safety</vt:lpstr>
      <vt:lpstr>CaDAnCe-101: TEAEs in ≥10% of Patients</vt:lpstr>
      <vt:lpstr>CaDAnCe-101: Response</vt:lpstr>
      <vt:lpstr>CaDAnCe-101: PFS and Cytopenia Improvement</vt:lpstr>
      <vt:lpstr>CaDAnCe-101: Investigators’ Conclusions</vt:lpstr>
      <vt:lpstr>Go Online for More Coverage of ASH 2025!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CaDAnCe-101 Update: Phase I Study Evaluating BTK Degrader BGB-16673 in R/R CLL/SLL</dc:title>
  <dc:creator>Timothy Quill</dc:creator>
  <cp:lastModifiedBy>Natalia Kolenko</cp:lastModifiedBy>
  <cp:revision>13</cp:revision>
  <dcterms:created xsi:type="dcterms:W3CDTF">2025-12-04T13:55:49Z</dcterms:created>
  <dcterms:modified xsi:type="dcterms:W3CDTF">2026-02-23T11:46:43Z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0x01010036CB1DC591611645837747EA43C517FC</vt:lpwstr>
  </property>
  <property fmtid="{D5CDD505-2E9C-101B-9397-08002B2CF9AE}" pid="3" name="MediaServiceImageTags">
    <vt:lpwstr/>
  </property>
</Properties>
</file>