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8"/>
  </p:notesMasterIdLst>
  <p:sldIdLst>
    <p:sldId id="549" r:id="rId6"/>
    <p:sldId id="308" r:id="rId7"/>
    <p:sldId id="543" r:id="rId8"/>
    <p:sldId id="550" r:id="rId9"/>
    <p:sldId id="544" r:id="rId10"/>
    <p:sldId id="545" r:id="rId11"/>
    <p:sldId id="553" r:id="rId12"/>
    <p:sldId id="551" r:id="rId13"/>
    <p:sldId id="552" r:id="rId14"/>
    <p:sldId id="547" r:id="rId15"/>
    <p:sldId id="548" r:id="rId16"/>
    <p:sldId id="31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Gordon Kelley" initials="GK" lastIdx="9" clrIdx="7">
    <p:extLst>
      <p:ext uri="{19B8F6BF-5375-455C-9EA6-DF929625EA0E}">
        <p15:presenceInfo xmlns:p15="http://schemas.microsoft.com/office/powerpoint/2012/main" userId="S::gkelley@clinicaloptions.com::7e3d11cf-7436-4611-80d7-51121a63678e" providerId="AD"/>
      </p:ext>
    </p:extLst>
  </p:cmAuthor>
  <p:cmAuthor id="2" name=" " initials="MAC" lastIdx="11" clrIdx="1"/>
  <p:cmAuthor id="9" name="Ryan Topping" initials="RT" lastIdx="3" clrIdx="8">
    <p:extLst>
      <p:ext uri="{19B8F6BF-5375-455C-9EA6-DF929625EA0E}">
        <p15:presenceInfo xmlns:p15="http://schemas.microsoft.com/office/powerpoint/2012/main" userId="Ryan Topping" providerId="None"/>
      </p:ext>
    </p:extLst>
  </p:cmAuthor>
  <p:cmAuthor id="3" name="Andrew Bowser" initials="AB" lastIdx="1" clrIdx="2"/>
  <p:cmAuthor id="10" name="Christy Seals" initials="CS" lastIdx="4" clrIdx="9">
    <p:extLst>
      <p:ext uri="{19B8F6BF-5375-455C-9EA6-DF929625EA0E}">
        <p15:presenceInfo xmlns:p15="http://schemas.microsoft.com/office/powerpoint/2012/main" userId="S::cseals@clinicaloptions.com::0852e532-1f9e-4bbf-9b56-be19a9543a31" providerId="AD"/>
      </p:ext>
    </p:extLst>
  </p:cmAuthor>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56" autoAdjust="0"/>
    <p:restoredTop sz="75833" autoAdjust="0"/>
  </p:normalViewPr>
  <p:slideViewPr>
    <p:cSldViewPr snapToGrid="0">
      <p:cViewPr varScale="1">
        <p:scale>
          <a:sx n="50" d="100"/>
          <a:sy n="50" d="100"/>
        </p:scale>
        <p:origin x="1332" y="64"/>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25" d="100"/>
        <a:sy n="125" d="100"/>
      </p:scale>
      <p:origin x="0" y="0"/>
    </p:cViewPr>
  </p:notesTextViewPr>
  <p:sorterViewPr>
    <p:cViewPr>
      <p:scale>
        <a:sx n="117" d="100"/>
        <a:sy n="117"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572148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SoC, standard of care.</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226398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CRT, chemoradiotherapy; CT, chemotherapy; DFS, disease-free survival; ECOG, Eastern Cooperative Oncology Group; </a:t>
            </a:r>
            <a:r>
              <a:rPr lang="en-US" i="1" dirty="0"/>
              <a:t>FOLFIRINOX, oxaliplatin, irinotecan, leucovorin, fluorouracil; </a:t>
            </a:r>
            <a:r>
              <a:rPr lang="en-US" b="0" i="1" dirty="0"/>
              <a:t>OS, overall survival; PS, performance status; RT</a:t>
            </a:r>
            <a:r>
              <a:rPr lang="en-US" b="0" i="1"/>
              <a:t>, radiotherapy</a:t>
            </a:r>
            <a:r>
              <a:rPr lang="en-US" i="1"/>
              <a:t>.</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493068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CT, chemotherapy; IQR, interquartile range.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2252025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CRM, circumferential resection margin; CRT, chemoradiotherapy; CT, chemotherapy; pCR, pathologic complete response.</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1543700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CRM, circumferential resection margin; CRT, chemoradiotherapy; CT, chemotherapy; pCR, pathologic complete response.</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4244472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CRT, chemoradiotherapy; CT, chemotherapy; OS, overall survival; PFS, progression-free survival.</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376184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CRM, circumferential resection margin; CRT, chemoradiotherapy; CT, chemotherapy; FOLFIRINOX, oxaliplatin, irinotecan, leucovorin, fluorouracil; 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1174864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AST, aspartate aminotransferase; CRT, chemoradiotherapy; CT, chemotherapy.</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942999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CT, chemotherapy; OS, overall survival; PFS, progression-free survival.</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3030019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CONKO-007: Chemoradiotherapy vs </a:t>
            </a:r>
            <a:br>
              <a:rPr lang="en-US" altLang="en-US" sz="4000" dirty="0"/>
            </a:br>
            <a:r>
              <a:rPr lang="en-US" altLang="en-US" sz="4000" dirty="0"/>
              <a:t>Chemotherapy Alone for Unresectable </a:t>
            </a:r>
            <a:br>
              <a:rPr lang="en-US" altLang="en-US" sz="4000" dirty="0"/>
            </a:br>
            <a:r>
              <a:rPr lang="en-US" altLang="en-US" sz="4000" dirty="0"/>
              <a:t>Locally Advanced Pancreatic Cancer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10300"/>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Bristol Myers Squibb, and Daiichi Sankyo,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CONKO-007: </a:t>
            </a:r>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SoC for nonresectable locally advanced pancreatic cancer is chemotherapy</a:t>
            </a:r>
            <a:r>
              <a:rPr lang="en-US" altLang="en-US" baseline="30000" dirty="0"/>
              <a:t>1</a:t>
            </a:r>
            <a:endParaRPr lang="en-US" altLang="en-US" dirty="0"/>
          </a:p>
          <a:p>
            <a:r>
              <a:rPr lang="en-US" altLang="en-US" dirty="0"/>
              <a:t>Combining systemic treatment with chemoradiotherapy potentially associated with survival benefit, particularly if secondary resectability is achieved</a:t>
            </a:r>
            <a:r>
              <a:rPr lang="en-US" altLang="en-US" baseline="30000" dirty="0"/>
              <a:t>2</a:t>
            </a:r>
            <a:endParaRPr lang="en-US" altLang="en-US" dirty="0"/>
          </a:p>
          <a:p>
            <a:r>
              <a:rPr lang="en-US" altLang="en-US" dirty="0"/>
              <a:t>CONKO-007 trial investigated role of chemoradiotherapy vs chemotherapy in patients with nonresectable locally advanced pancreatic cancer</a:t>
            </a:r>
            <a:r>
              <a:rPr lang="en-US" altLang="en-US" baseline="30000" dirty="0"/>
              <a:t>3</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Wittel. BMC Cancer. 2019;19:979. 2. Bachmayer. Strahlenther Onkol. 2018;194:627. 3. Fietkau. ASCO 2022. Abstr 4008.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CONKO-007: </a:t>
            </a:r>
            <a:r>
              <a:rPr lang="en-US" dirty="0"/>
              <a:t>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13226"/>
          </a:xfrm>
        </p:spPr>
        <p:txBody>
          <a:bodyPr/>
          <a:lstStyle/>
          <a:p>
            <a:r>
              <a:rPr lang="en-US" altLang="en-US" sz="2400" dirty="0"/>
              <a:t>Randomized phase III trial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Fietkau. ASCO 2022. Abstr 4008. NCT01827553.</a:t>
            </a:r>
            <a:endParaRPr lang="en-US" altLang="en-US" sz="1200" b="0" dirty="0">
              <a:solidFill>
                <a:schemeClr val="bg2"/>
              </a:solidFill>
              <a:latin typeface="Calibri" panose="020F0502020204030204" pitchFamily="34" charset="0"/>
            </a:endParaRPr>
          </a:p>
        </p:txBody>
      </p:sp>
      <p:sp>
        <p:nvSpPr>
          <p:cNvPr id="5" name="Text Box 23">
            <a:extLst>
              <a:ext uri="{FF2B5EF4-FFF2-40B4-BE49-F238E27FC236}">
                <a16:creationId xmlns:a16="http://schemas.microsoft.com/office/drawing/2014/main" id="{18DD5B16-50A9-0BD5-D0CC-C243C3D6FE28}"/>
              </a:ext>
            </a:extLst>
          </p:cNvPr>
          <p:cNvSpPr txBox="1">
            <a:spLocks noChangeArrowheads="1"/>
          </p:cNvSpPr>
          <p:nvPr/>
        </p:nvSpPr>
        <p:spPr bwMode="auto">
          <a:xfrm>
            <a:off x="311285" y="2411626"/>
            <a:ext cx="2474695" cy="15696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dirty="0">
                <a:solidFill>
                  <a:schemeClr val="bg1"/>
                </a:solidFill>
                <a:latin typeface="Calibri" panose="020F0502020204030204" pitchFamily="34" charset="0"/>
              </a:rPr>
              <a:t>Patients </a:t>
            </a:r>
            <a:r>
              <a:rPr lang="en-US" altLang="en-US" sz="1600" dirty="0">
                <a:solidFill>
                  <a:schemeClr val="bg1"/>
                </a:solidFill>
                <a:latin typeface="Calibri" panose="020F0502020204030204" pitchFamily="34" charset="0"/>
              </a:rPr>
              <a:t>with unresectable locally advanced pancreatic cancer; no prior radiotherapy or chemotherapy; ECOG PS ≤2</a:t>
            </a:r>
            <a:br>
              <a:rPr lang="en-US" altLang="en-US" sz="1600" dirty="0">
                <a:solidFill>
                  <a:schemeClr val="bg1"/>
                </a:solidFill>
                <a:latin typeface="Calibri" panose="020F0502020204030204" pitchFamily="34" charset="0"/>
              </a:rPr>
            </a:br>
            <a:r>
              <a:rPr lang="en-US" altLang="en-US" sz="1600" dirty="0">
                <a:solidFill>
                  <a:schemeClr val="bg1"/>
                </a:solidFill>
                <a:latin typeface="Calibri" panose="020F0502020204030204" pitchFamily="34" charset="0"/>
              </a:rPr>
              <a:t>(N = 402)</a:t>
            </a:r>
            <a:endParaRPr lang="en-US" sz="1600" kern="0" dirty="0">
              <a:solidFill>
                <a:schemeClr val="bg1"/>
              </a:solidFill>
              <a:latin typeface="Calibri" panose="020F0502020204030204" pitchFamily="34" charset="0"/>
              <a:cs typeface="Calibri" panose="020F0502020204030204" pitchFamily="34" charset="0"/>
            </a:endParaRPr>
          </a:p>
        </p:txBody>
      </p:sp>
      <p:sp>
        <p:nvSpPr>
          <p:cNvPr id="6" name="Rectangle 24">
            <a:extLst>
              <a:ext uri="{FF2B5EF4-FFF2-40B4-BE49-F238E27FC236}">
                <a16:creationId xmlns:a16="http://schemas.microsoft.com/office/drawing/2014/main" id="{576D2409-2B5F-733C-0E1E-31DE9D6D99D9}"/>
              </a:ext>
            </a:extLst>
          </p:cNvPr>
          <p:cNvSpPr>
            <a:spLocks noChangeArrowheads="1"/>
          </p:cNvSpPr>
          <p:nvPr/>
        </p:nvSpPr>
        <p:spPr bwMode="auto">
          <a:xfrm>
            <a:off x="6190266" y="2132121"/>
            <a:ext cx="4442069" cy="849928"/>
          </a:xfrm>
          <a:prstGeom prst="rect">
            <a:avLst/>
          </a:prstGeom>
          <a:solidFill>
            <a:schemeClr val="accent1"/>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CRT: Gemcitabine + RT</a:t>
            </a:r>
            <a:r>
              <a:rPr lang="en-US" sz="1600" b="1" baseline="30000" dirty="0">
                <a:latin typeface="Calibri" panose="020F0502020204030204" pitchFamily="34" charset="0"/>
                <a:cs typeface="Arial" charset="0"/>
              </a:rPr>
              <a:t>†</a:t>
            </a:r>
            <a:br>
              <a:rPr lang="en-US" sz="1600" b="1" dirty="0">
                <a:latin typeface="Calibri" panose="020F0502020204030204" pitchFamily="34" charset="0"/>
                <a:cs typeface="Arial" charset="0"/>
              </a:rPr>
            </a:br>
            <a:r>
              <a:rPr lang="en-US" sz="1600" dirty="0">
                <a:latin typeface="Calibri" panose="020F0502020204030204" pitchFamily="34" charset="0"/>
                <a:cs typeface="Arial" charset="0"/>
              </a:rPr>
              <a:t>(n = 167) </a:t>
            </a:r>
          </a:p>
        </p:txBody>
      </p:sp>
      <p:sp>
        <p:nvSpPr>
          <p:cNvPr id="7" name="Line 27">
            <a:extLst>
              <a:ext uri="{FF2B5EF4-FFF2-40B4-BE49-F238E27FC236}">
                <a16:creationId xmlns:a16="http://schemas.microsoft.com/office/drawing/2014/main" id="{95873A19-2924-7D1A-7C06-EA0BF9FD1451}"/>
              </a:ext>
            </a:extLst>
          </p:cNvPr>
          <p:cNvSpPr>
            <a:spLocks noChangeShapeType="1"/>
          </p:cNvSpPr>
          <p:nvPr/>
        </p:nvSpPr>
        <p:spPr bwMode="auto">
          <a:xfrm flipV="1">
            <a:off x="4961553" y="2311553"/>
            <a:ext cx="1123819" cy="46643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8" name="Rectangle 28">
            <a:extLst>
              <a:ext uri="{FF2B5EF4-FFF2-40B4-BE49-F238E27FC236}">
                <a16:creationId xmlns:a16="http://schemas.microsoft.com/office/drawing/2014/main" id="{90DA4941-47F0-4DFC-C272-BB8EBDAB1449}"/>
              </a:ext>
            </a:extLst>
          </p:cNvPr>
          <p:cNvSpPr>
            <a:spLocks noChangeArrowheads="1"/>
          </p:cNvSpPr>
          <p:nvPr/>
        </p:nvSpPr>
        <p:spPr bwMode="auto">
          <a:xfrm>
            <a:off x="6190265" y="3316024"/>
            <a:ext cx="4442070" cy="865365"/>
          </a:xfrm>
          <a:prstGeom prst="rect">
            <a:avLst/>
          </a:prstGeom>
          <a:solidFill>
            <a:schemeClr val="accent3"/>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mn-cs"/>
              </a:rPr>
              <a:t>CT: Gemcitabine or FOLFIRINOX*</a:t>
            </a:r>
            <a:endParaRPr lang="en-US" sz="1600" b="0" baseline="30000" dirty="0">
              <a:latin typeface="Calibri" panose="020F0502020204030204" pitchFamily="34" charset="0"/>
              <a:cs typeface="+mn-cs"/>
            </a:endParaRPr>
          </a:p>
          <a:p>
            <a:pPr algn="ctr">
              <a:defRPr/>
            </a:pPr>
            <a:r>
              <a:rPr lang="en-US" sz="1600" dirty="0">
                <a:latin typeface="Calibri" panose="020F0502020204030204" pitchFamily="34" charset="0"/>
                <a:cs typeface="Arial" charset="0"/>
              </a:rPr>
              <a:t> (n = 169)</a:t>
            </a:r>
          </a:p>
        </p:txBody>
      </p:sp>
      <p:sp>
        <p:nvSpPr>
          <p:cNvPr id="9" name="Line 27">
            <a:extLst>
              <a:ext uri="{FF2B5EF4-FFF2-40B4-BE49-F238E27FC236}">
                <a16:creationId xmlns:a16="http://schemas.microsoft.com/office/drawing/2014/main" id="{76FE5348-0B20-844C-7EF4-21D42A23EF35}"/>
              </a:ext>
            </a:extLst>
          </p:cNvPr>
          <p:cNvSpPr>
            <a:spLocks noChangeShapeType="1"/>
          </p:cNvSpPr>
          <p:nvPr/>
        </p:nvSpPr>
        <p:spPr bwMode="auto">
          <a:xfrm>
            <a:off x="4973616" y="3515158"/>
            <a:ext cx="1123819" cy="29286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Text Box 30">
            <a:extLst>
              <a:ext uri="{FF2B5EF4-FFF2-40B4-BE49-F238E27FC236}">
                <a16:creationId xmlns:a16="http://schemas.microsoft.com/office/drawing/2014/main" id="{36CCE517-A3DD-D2D1-FCB0-7CED9A726446}"/>
              </a:ext>
            </a:extLst>
          </p:cNvPr>
          <p:cNvSpPr txBox="1">
            <a:spLocks noChangeArrowheads="1"/>
          </p:cNvSpPr>
          <p:nvPr/>
        </p:nvSpPr>
        <p:spPr bwMode="auto">
          <a:xfrm>
            <a:off x="759882" y="4240051"/>
            <a:ext cx="9872453"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35000"/>
              </a:spcBef>
              <a:spcAft>
                <a:spcPct val="25000"/>
              </a:spcAft>
              <a:buClr>
                <a:schemeClr val="folHlink"/>
              </a:buClr>
              <a:buNone/>
            </a:pPr>
            <a:r>
              <a:rPr lang="en-US" altLang="en-US" sz="1400" b="0" dirty="0">
                <a:solidFill>
                  <a:schemeClr val="bg1"/>
                </a:solidFill>
                <a:latin typeface="Calibri" panose="020F0502020204030204" pitchFamily="34" charset="0"/>
              </a:rPr>
              <a:t>*</a:t>
            </a:r>
            <a:r>
              <a:rPr lang="en-US" altLang="en-US" sz="1400" dirty="0">
                <a:solidFill>
                  <a:schemeClr val="bg1"/>
                </a:solidFill>
                <a:latin typeface="Calibri" panose="020F0502020204030204" pitchFamily="34" charset="0"/>
              </a:rPr>
              <a:t>Gemcitabine 1000 mg/m</a:t>
            </a:r>
            <a:r>
              <a:rPr lang="en-US" altLang="en-US" sz="1400" baseline="30000" dirty="0">
                <a:solidFill>
                  <a:schemeClr val="bg1"/>
                </a:solidFill>
                <a:latin typeface="Calibri" panose="020F0502020204030204" pitchFamily="34" charset="0"/>
              </a:rPr>
              <a:t>2</a:t>
            </a:r>
            <a:r>
              <a:rPr lang="en-US" altLang="en-US" sz="1400" dirty="0">
                <a:solidFill>
                  <a:schemeClr val="bg1"/>
                </a:solidFill>
                <a:latin typeface="Calibri" panose="020F0502020204030204" pitchFamily="34" charset="0"/>
              </a:rPr>
              <a:t>/d on Days 1, 8, 15, 29, 36, 43, 57, 64, and 71 or FOLFIRINOX on Days 1, 15, 29, 43, 57, and 71. </a:t>
            </a:r>
            <a:br>
              <a:rPr lang="en-US" altLang="en-US" sz="1400" dirty="0">
                <a:solidFill>
                  <a:schemeClr val="bg1"/>
                </a:solidFill>
                <a:latin typeface="Calibri" panose="020F0502020204030204" pitchFamily="34" charset="0"/>
              </a:rPr>
            </a:br>
            <a:r>
              <a:rPr lang="en-US" altLang="en-US" sz="140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Irradiation 28 x 1.8 Gy with total </a:t>
            </a:r>
            <a:r>
              <a:rPr lang="en-US" altLang="en-US" sz="1400" dirty="0">
                <a:solidFill>
                  <a:schemeClr val="bg1"/>
                </a:solidFill>
                <a:latin typeface="Calibri" panose="020F0502020204030204" pitchFamily="34" charset="0"/>
              </a:rPr>
              <a:t>dose 50.4 Gy; g</a:t>
            </a:r>
            <a:r>
              <a:rPr lang="en-US" altLang="en-US" sz="1400" b="0" dirty="0">
                <a:solidFill>
                  <a:schemeClr val="bg1"/>
                </a:solidFill>
                <a:latin typeface="Calibri" panose="020F0502020204030204" pitchFamily="34" charset="0"/>
              </a:rPr>
              <a:t>emcitabine 300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/d on Days 1, 8, 15, 22, and 29 </a:t>
            </a:r>
            <a:r>
              <a:rPr lang="en-US" altLang="en-US" sz="1400" dirty="0">
                <a:solidFill>
                  <a:schemeClr val="bg1"/>
                </a:solidFill>
                <a:latin typeface="Calibri" panose="020F0502020204030204" pitchFamily="34" charset="0"/>
              </a:rPr>
              <a:t>followed by gemcitabine </a:t>
            </a:r>
            <a:br>
              <a:rPr lang="en-US" altLang="en-US" sz="1400" dirty="0">
                <a:solidFill>
                  <a:schemeClr val="bg1"/>
                </a:solidFill>
                <a:latin typeface="Calibri" panose="020F0502020204030204" pitchFamily="34" charset="0"/>
              </a:rPr>
            </a:br>
            <a:r>
              <a:rPr lang="en-US" altLang="en-US" sz="1400" dirty="0">
                <a:solidFill>
                  <a:schemeClr val="bg1"/>
                </a:solidFill>
                <a:latin typeface="Calibri" panose="020F0502020204030204" pitchFamily="34" charset="0"/>
              </a:rPr>
              <a:t>1000 mg/m</a:t>
            </a:r>
            <a:r>
              <a:rPr lang="en-US" altLang="en-US" sz="1400" baseline="30000" dirty="0">
                <a:solidFill>
                  <a:schemeClr val="bg1"/>
                </a:solidFill>
                <a:latin typeface="Calibri" panose="020F0502020204030204" pitchFamily="34" charset="0"/>
              </a:rPr>
              <a:t>2</a:t>
            </a:r>
            <a:r>
              <a:rPr lang="en-US" altLang="en-US" sz="1400" dirty="0">
                <a:solidFill>
                  <a:schemeClr val="bg1"/>
                </a:solidFill>
                <a:latin typeface="Calibri" panose="020F0502020204030204" pitchFamily="34" charset="0"/>
              </a:rPr>
              <a:t>/d on Days 57, 64, and 71. </a:t>
            </a:r>
            <a:r>
              <a:rPr lang="en-US" altLang="en-US" sz="1400" baseline="30000" dirty="0">
                <a:solidFill>
                  <a:schemeClr val="bg1"/>
                </a:solidFill>
                <a:latin typeface="Calibri" panose="020F0502020204030204" pitchFamily="34" charset="0"/>
              </a:rPr>
              <a:t>‡</a:t>
            </a:r>
            <a:r>
              <a:rPr lang="en-US" altLang="en-US" sz="1400" dirty="0">
                <a:solidFill>
                  <a:schemeClr val="bg1"/>
                </a:solidFill>
                <a:latin typeface="Calibri" panose="020F0502020204030204" pitchFamily="34" charset="0"/>
              </a:rPr>
              <a:t>Primary endpoint was changed from OS after interim analysis due to insufficient recruitment. </a:t>
            </a:r>
          </a:p>
        </p:txBody>
      </p:sp>
      <p:sp>
        <p:nvSpPr>
          <p:cNvPr id="12" name="TextBox 11">
            <a:extLst>
              <a:ext uri="{FF2B5EF4-FFF2-40B4-BE49-F238E27FC236}">
                <a16:creationId xmlns:a16="http://schemas.microsoft.com/office/drawing/2014/main" id="{38D4F314-5F1F-0C4D-1A36-D9DFC62F7D6F}"/>
              </a:ext>
            </a:extLst>
          </p:cNvPr>
          <p:cNvSpPr txBox="1"/>
          <p:nvPr/>
        </p:nvSpPr>
        <p:spPr bwMode="auto">
          <a:xfrm>
            <a:off x="3132570" y="2726857"/>
            <a:ext cx="1741884" cy="923330"/>
          </a:xfrm>
          <a:prstGeom prst="rect">
            <a:avLst/>
          </a:prstGeom>
          <a:solidFill>
            <a:schemeClr val="tx2"/>
          </a:solid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Induction CT:</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Gemcitabine or FOLFIRINOX*</a:t>
            </a:r>
          </a:p>
        </p:txBody>
      </p:sp>
      <p:sp>
        <p:nvSpPr>
          <p:cNvPr id="16" name="Line 52">
            <a:extLst>
              <a:ext uri="{FF2B5EF4-FFF2-40B4-BE49-F238E27FC236}">
                <a16:creationId xmlns:a16="http://schemas.microsoft.com/office/drawing/2014/main" id="{7592790F-7E13-A4F7-1112-9F0066ABC117}"/>
              </a:ext>
            </a:extLst>
          </p:cNvPr>
          <p:cNvSpPr>
            <a:spLocks noChangeShapeType="1"/>
          </p:cNvSpPr>
          <p:nvPr/>
        </p:nvSpPr>
        <p:spPr bwMode="auto">
          <a:xfrm>
            <a:off x="2785980" y="3176275"/>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17" name="Content Placeholder 2">
            <a:extLst>
              <a:ext uri="{FF2B5EF4-FFF2-40B4-BE49-F238E27FC236}">
                <a16:creationId xmlns:a16="http://schemas.microsoft.com/office/drawing/2014/main" id="{F3B0356A-80F0-3D0F-95E0-09CB0B5787BC}"/>
              </a:ext>
            </a:extLst>
          </p:cNvPr>
          <p:cNvSpPr txBox="1">
            <a:spLocks/>
          </p:cNvSpPr>
          <p:nvPr/>
        </p:nvSpPr>
        <p:spPr bwMode="auto">
          <a:xfrm>
            <a:off x="604674" y="5058703"/>
            <a:ext cx="10877529" cy="13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lnSpc>
                <a:spcPct val="70000"/>
              </a:lnSpc>
            </a:pPr>
            <a:r>
              <a:rPr lang="en-US" sz="2400" b="1" kern="0" dirty="0"/>
              <a:t>Primary endpoint</a:t>
            </a:r>
            <a:r>
              <a:rPr lang="en-US" sz="2400" kern="0" dirty="0"/>
              <a:t>: R0 resection rate</a:t>
            </a:r>
            <a:r>
              <a:rPr lang="en-US" altLang="en-US" sz="2400" baseline="30000" dirty="0">
                <a:solidFill>
                  <a:schemeClr val="bg1"/>
                </a:solidFill>
                <a:latin typeface="Calibri" panose="020F0502020204030204" pitchFamily="34" charset="0"/>
              </a:rPr>
              <a:t>‡</a:t>
            </a:r>
            <a:endParaRPr lang="en-US" sz="2400" kern="0" dirty="0"/>
          </a:p>
          <a:p>
            <a:pPr>
              <a:lnSpc>
                <a:spcPct val="70000"/>
              </a:lnSpc>
            </a:pPr>
            <a:r>
              <a:rPr lang="en-US" sz="2400" b="1" kern="0" dirty="0"/>
              <a:t>Secondary endpoints</a:t>
            </a:r>
            <a:r>
              <a:rPr lang="en-US" sz="2400" kern="0" dirty="0"/>
              <a:t>: OS, DFS, rate of resections, survival following resection</a:t>
            </a:r>
          </a:p>
          <a:p>
            <a:pPr>
              <a:lnSpc>
                <a:spcPct val="70000"/>
              </a:lnSpc>
            </a:pPr>
            <a:r>
              <a:rPr lang="en-US" sz="2400" b="1" kern="0" dirty="0"/>
              <a:t>Median follow-up: </a:t>
            </a:r>
            <a:r>
              <a:rPr lang="en-US" sz="2400" kern="0" dirty="0"/>
              <a:t>55.13 mo</a:t>
            </a:r>
          </a:p>
        </p:txBody>
      </p:sp>
      <p:sp>
        <p:nvSpPr>
          <p:cNvPr id="13" name="TextBox 12">
            <a:extLst>
              <a:ext uri="{FF2B5EF4-FFF2-40B4-BE49-F238E27FC236}">
                <a16:creationId xmlns:a16="http://schemas.microsoft.com/office/drawing/2014/main" id="{A523867D-63D5-C6E3-F2F2-79E60D1D7CAC}"/>
              </a:ext>
            </a:extLst>
          </p:cNvPr>
          <p:cNvSpPr txBox="1"/>
          <p:nvPr/>
        </p:nvSpPr>
        <p:spPr bwMode="auto">
          <a:xfrm>
            <a:off x="4864495" y="2829307"/>
            <a:ext cx="1356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Randomized</a:t>
            </a:r>
            <a:br>
              <a:rPr lang="en-US" sz="1600" b="0" i="1" dirty="0">
                <a:solidFill>
                  <a:schemeClr val="bg1"/>
                </a:solidFill>
                <a:latin typeface="Calibri" panose="020F0502020204030204" pitchFamily="34" charset="0"/>
              </a:rPr>
            </a:br>
            <a:r>
              <a:rPr lang="en-US" altLang="en-US" sz="1600" dirty="0">
                <a:solidFill>
                  <a:schemeClr val="bg1"/>
                </a:solidFill>
                <a:latin typeface="Calibri" panose="020F0502020204030204" pitchFamily="34" charset="0"/>
              </a:rPr>
              <a:t>(n = 336)</a:t>
            </a:r>
            <a:endParaRPr lang="en-US" sz="1600" b="0" i="1"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2F254DC9-D36F-E402-9508-33684180D098}"/>
              </a:ext>
            </a:extLst>
          </p:cNvPr>
          <p:cNvSpPr txBox="1"/>
          <p:nvPr/>
        </p:nvSpPr>
        <p:spPr bwMode="auto">
          <a:xfrm>
            <a:off x="8115301" y="845347"/>
            <a:ext cx="383134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Computed tomography scan for evaluation of resectability; if R0 resectable, could proceed to surgery; if not, could receive additional chemotherapy</a:t>
            </a:r>
          </a:p>
        </p:txBody>
      </p:sp>
      <p:cxnSp>
        <p:nvCxnSpPr>
          <p:cNvPr id="14" name="Straight Arrow Connector 13">
            <a:extLst>
              <a:ext uri="{FF2B5EF4-FFF2-40B4-BE49-F238E27FC236}">
                <a16:creationId xmlns:a16="http://schemas.microsoft.com/office/drawing/2014/main" id="{D92CC705-16DA-B8F4-5241-8CB52C311477}"/>
              </a:ext>
            </a:extLst>
          </p:cNvPr>
          <p:cNvCxnSpPr>
            <a:cxnSpLocks/>
          </p:cNvCxnSpPr>
          <p:nvPr/>
        </p:nvCxnSpPr>
        <p:spPr bwMode="auto">
          <a:xfrm>
            <a:off x="10609464" y="1926273"/>
            <a:ext cx="0" cy="140532"/>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834990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CONKO-007: </a:t>
            </a:r>
            <a:r>
              <a:rPr lang="en-US" dirty="0"/>
              <a:t>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Fietkau. ASCO 2022. Abstr 4008.</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DF7ACAED-4D28-1AAB-033A-DDFF18CE078D}"/>
              </a:ext>
            </a:extLst>
          </p:cNvPr>
          <p:cNvGraphicFramePr>
            <a:graphicFrameLocks noGrp="1"/>
          </p:cNvGraphicFramePr>
          <p:nvPr>
            <p:extLst>
              <p:ext uri="{D42A27DB-BD31-4B8C-83A1-F6EECF244321}">
                <p14:modId xmlns:p14="http://schemas.microsoft.com/office/powerpoint/2010/main" val="963402371"/>
              </p:ext>
            </p:extLst>
          </p:nvPr>
        </p:nvGraphicFramePr>
        <p:xfrm>
          <a:off x="709797" y="1240919"/>
          <a:ext cx="10758303" cy="4937888"/>
        </p:xfrm>
        <a:graphic>
          <a:graphicData uri="http://schemas.openxmlformats.org/drawingml/2006/table">
            <a:tbl>
              <a:tblPr/>
              <a:tblGrid>
                <a:gridCol w="4729336">
                  <a:extLst>
                    <a:ext uri="{9D8B030D-6E8A-4147-A177-3AD203B41FA5}">
                      <a16:colId xmlns:a16="http://schemas.microsoft.com/office/drawing/2014/main" val="20000"/>
                    </a:ext>
                  </a:extLst>
                </a:gridCol>
                <a:gridCol w="2467877">
                  <a:extLst>
                    <a:ext uri="{9D8B030D-6E8A-4147-A177-3AD203B41FA5}">
                      <a16:colId xmlns:a16="http://schemas.microsoft.com/office/drawing/2014/main" val="20001"/>
                    </a:ext>
                  </a:extLst>
                </a:gridCol>
                <a:gridCol w="3561090">
                  <a:extLst>
                    <a:ext uri="{9D8B030D-6E8A-4147-A177-3AD203B41FA5}">
                      <a16:colId xmlns:a16="http://schemas.microsoft.com/office/drawing/2014/main" val="1255626272"/>
                    </a:ext>
                  </a:extLst>
                </a:gridCol>
              </a:tblGrid>
              <a:tr h="20204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CT (n =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CT + CRT (n = 169)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0204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age, yr (IQR)</a:t>
                      </a:r>
                      <a:endPar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64 (56-70)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65 (57-70)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204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Female sex,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76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75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8488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Ca-19-9 level, n (%)</a:t>
                      </a:r>
                      <a:endPar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&lt;500 U/mL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≥500 U/mL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95 (56)</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54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89 (53)</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59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76773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Tumor stage, n (%)</a:t>
                      </a:r>
                      <a:endPar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2 (1)</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7 (4)</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35 (21)</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87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1 (1)</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 (5)</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35 (21)</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88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8488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Nodal status, n (%)</a:t>
                      </a:r>
                      <a:endPar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55 (33)</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58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67 (40)</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53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19020846"/>
                  </a:ext>
                </a:extLst>
              </a:tr>
              <a:tr h="48488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Grading, n (%)</a:t>
                      </a:r>
                      <a:endPar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8 (5)</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54 (32)</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40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4 (2)</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61 (36)</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44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4396673"/>
                  </a:ext>
                </a:extLst>
              </a:tr>
              <a:tr h="76773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Localization, n (%)</a:t>
                      </a:r>
                      <a:endPar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Head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Body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Tail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Pancreatic duct</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104 (62)</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52 (31)</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7 (4)</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98 (58)</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58 (34)</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8 (5)</a:t>
                      </a:r>
                      <a:br>
                        <a:rPr kumimoji="0" lang="en-US" sz="1200" b="0" i="0" u="none" strike="noStrike" cap="none" normalizeH="0" baseline="0" dirty="0">
                          <a:ln>
                            <a:noFill/>
                          </a:ln>
                          <a:solidFill>
                            <a:schemeClr val="bg2">
                              <a:lumMod val="10000"/>
                            </a:schemeClr>
                          </a:solidFill>
                          <a:effectLst/>
                          <a:latin typeface="Calibri" panose="020F0502020204030204" pitchFamily="34" charset="0"/>
                        </a:rPr>
                      </a:b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53730919"/>
                  </a:ext>
                </a:extLst>
              </a:tr>
            </a:tbl>
          </a:graphicData>
        </a:graphic>
      </p:graphicFrame>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CONKO-007: </a:t>
            </a:r>
            <a:r>
              <a:rPr lang="en-US" dirty="0"/>
              <a:t>R0 Resection Rate, </a:t>
            </a:r>
            <a:br>
              <a:rPr lang="en-US" dirty="0"/>
            </a:br>
            <a:r>
              <a:rPr lang="en-US" dirty="0"/>
              <a:t>All Randomized Patients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Fietkau. ASCO 2022. Abstr 4008.</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721F98B9-A24E-09BC-9EFB-3E792C296A68}"/>
              </a:ext>
            </a:extLst>
          </p:cNvPr>
          <p:cNvGraphicFramePr>
            <a:graphicFrameLocks noGrp="1"/>
          </p:cNvGraphicFramePr>
          <p:nvPr>
            <p:extLst>
              <p:ext uri="{D42A27DB-BD31-4B8C-83A1-F6EECF244321}">
                <p14:modId xmlns:p14="http://schemas.microsoft.com/office/powerpoint/2010/main" val="2509230210"/>
              </p:ext>
            </p:extLst>
          </p:nvPr>
        </p:nvGraphicFramePr>
        <p:xfrm>
          <a:off x="723899" y="1600200"/>
          <a:ext cx="10753218" cy="4206336"/>
        </p:xfrm>
        <a:graphic>
          <a:graphicData uri="http://schemas.openxmlformats.org/drawingml/2006/table">
            <a:tbl>
              <a:tblPr/>
              <a:tblGrid>
                <a:gridCol w="4279796">
                  <a:extLst>
                    <a:ext uri="{9D8B030D-6E8A-4147-A177-3AD203B41FA5}">
                      <a16:colId xmlns:a16="http://schemas.microsoft.com/office/drawing/2014/main" val="20000"/>
                    </a:ext>
                  </a:extLst>
                </a:gridCol>
                <a:gridCol w="2414868">
                  <a:extLst>
                    <a:ext uri="{9D8B030D-6E8A-4147-A177-3AD203B41FA5}">
                      <a16:colId xmlns:a16="http://schemas.microsoft.com/office/drawing/2014/main" val="20001"/>
                    </a:ext>
                  </a:extLst>
                </a:gridCol>
                <a:gridCol w="2414868">
                  <a:extLst>
                    <a:ext uri="{9D8B030D-6E8A-4147-A177-3AD203B41FA5}">
                      <a16:colId xmlns:a16="http://schemas.microsoft.com/office/drawing/2014/main" val="1255626272"/>
                    </a:ext>
                  </a:extLst>
                </a:gridCol>
                <a:gridCol w="1643686">
                  <a:extLst>
                    <a:ext uri="{9D8B030D-6E8A-4147-A177-3AD203B41FA5}">
                      <a16:colId xmlns:a16="http://schemas.microsoft.com/office/drawing/2014/main" val="3944369104"/>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CT (n =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CT + CRT (n = 169)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extLst>
                  <a:ext uri="{0D108BD9-81ED-4DB2-BD59-A6C34878D82A}">
                    <a16:rowId xmlns:a16="http://schemas.microsoft.com/office/drawing/2014/main" val="10000"/>
                  </a:ext>
                </a:extLst>
              </a:tr>
              <a:tr h="25600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Resection performed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Resection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R2, Rx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30 (18)</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16 (10)</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43 (25)</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5 (3)</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.1126</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.0133</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1.0000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905407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Positive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Missing data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15 (9)</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27 (16)</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4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29 (17)</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11 (7)</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8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.0348</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.0057</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07374434"/>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Deceased with 30 days post resection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42066863"/>
                  </a:ext>
                </a:extLst>
              </a:tr>
            </a:tbl>
          </a:graphicData>
        </a:graphic>
      </p:graphicFrame>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CONKO-007: </a:t>
            </a:r>
            <a:r>
              <a:rPr lang="en-US" dirty="0"/>
              <a:t>R0 Resection Rate, Patients Who Underwent Surgery After Randomized Treatment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Fietkau. ASCO 2022. Abstr 4008.</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721F98B9-A24E-09BC-9EFB-3E792C296A68}"/>
              </a:ext>
            </a:extLst>
          </p:cNvPr>
          <p:cNvGraphicFramePr>
            <a:graphicFrameLocks noGrp="1"/>
          </p:cNvGraphicFramePr>
          <p:nvPr>
            <p:extLst>
              <p:ext uri="{D42A27DB-BD31-4B8C-83A1-F6EECF244321}">
                <p14:modId xmlns:p14="http://schemas.microsoft.com/office/powerpoint/2010/main" val="1538618025"/>
              </p:ext>
            </p:extLst>
          </p:nvPr>
        </p:nvGraphicFramePr>
        <p:xfrm>
          <a:off x="723900" y="1600200"/>
          <a:ext cx="10753220" cy="3810080"/>
        </p:xfrm>
        <a:graphic>
          <a:graphicData uri="http://schemas.openxmlformats.org/drawingml/2006/table">
            <a:tbl>
              <a:tblPr/>
              <a:tblGrid>
                <a:gridCol w="4270176">
                  <a:extLst>
                    <a:ext uri="{9D8B030D-6E8A-4147-A177-3AD203B41FA5}">
                      <a16:colId xmlns:a16="http://schemas.microsoft.com/office/drawing/2014/main" val="20000"/>
                    </a:ext>
                  </a:extLst>
                </a:gridCol>
                <a:gridCol w="2419679">
                  <a:extLst>
                    <a:ext uri="{9D8B030D-6E8A-4147-A177-3AD203B41FA5}">
                      <a16:colId xmlns:a16="http://schemas.microsoft.com/office/drawing/2014/main" val="20001"/>
                    </a:ext>
                  </a:extLst>
                </a:gridCol>
                <a:gridCol w="2419679">
                  <a:extLst>
                    <a:ext uri="{9D8B030D-6E8A-4147-A177-3AD203B41FA5}">
                      <a16:colId xmlns:a16="http://schemas.microsoft.com/office/drawing/2014/main" val="1255626272"/>
                    </a:ext>
                  </a:extLst>
                </a:gridCol>
                <a:gridCol w="1643686">
                  <a:extLst>
                    <a:ext uri="{9D8B030D-6E8A-4147-A177-3AD203B41FA5}">
                      <a16:colId xmlns:a16="http://schemas.microsoft.com/office/drawing/2014/main" val="3944369104"/>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CT (n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CT + CRT (n =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extLst>
                  <a:ext uri="{0D108BD9-81ED-4DB2-BD59-A6C34878D82A}">
                    <a16:rowId xmlns:a16="http://schemas.microsoft.com/office/drawing/2014/main" val="10000"/>
                  </a:ext>
                </a:extLst>
              </a:tr>
              <a:tr h="25600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Resection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R2, Rx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30 (50)</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16 (27)</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14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43 (69)</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5 (8)</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14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.0418</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.0081</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1.0000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Positive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Missing data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15 (25)</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27 (45)</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4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29 (47)</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11 (18)</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8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.0147</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.0016</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9054073"/>
                  </a:ext>
                </a:extLst>
              </a:tr>
              <a:tr h="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Deceased with 30 days post resection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07374434"/>
                  </a:ext>
                </a:extLst>
              </a:tr>
            </a:tbl>
          </a:graphicData>
        </a:graphic>
      </p:graphicFrame>
    </p:spTree>
    <p:extLst>
      <p:ext uri="{BB962C8B-B14F-4D97-AF65-F5344CB8AC3E}">
        <p14:creationId xmlns:p14="http://schemas.microsoft.com/office/powerpoint/2010/main" val="1444006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CONKO-007: </a:t>
            </a:r>
            <a:r>
              <a:rPr lang="en-US" dirty="0"/>
              <a:t>PFS and OS, All Randomized Patients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Fietkau. ASCO 2022. Abstr 4008.</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6A8ABCED-CDF7-465B-893F-994EEFEE9565}"/>
              </a:ext>
            </a:extLst>
          </p:cNvPr>
          <p:cNvGraphicFramePr>
            <a:graphicFrameLocks noGrp="1"/>
          </p:cNvGraphicFramePr>
          <p:nvPr>
            <p:extLst>
              <p:ext uri="{D42A27DB-BD31-4B8C-83A1-F6EECF244321}">
                <p14:modId xmlns:p14="http://schemas.microsoft.com/office/powerpoint/2010/main" val="1313400624"/>
              </p:ext>
            </p:extLst>
          </p:nvPr>
        </p:nvGraphicFramePr>
        <p:xfrm>
          <a:off x="723900" y="1546097"/>
          <a:ext cx="10758302" cy="2103168"/>
        </p:xfrm>
        <a:graphic>
          <a:graphicData uri="http://schemas.openxmlformats.org/drawingml/2006/table">
            <a:tbl>
              <a:tblPr/>
              <a:tblGrid>
                <a:gridCol w="2567940">
                  <a:extLst>
                    <a:ext uri="{9D8B030D-6E8A-4147-A177-3AD203B41FA5}">
                      <a16:colId xmlns:a16="http://schemas.microsoft.com/office/drawing/2014/main" val="20000"/>
                    </a:ext>
                  </a:extLst>
                </a:gridCol>
                <a:gridCol w="1994263">
                  <a:extLst>
                    <a:ext uri="{9D8B030D-6E8A-4147-A177-3AD203B41FA5}">
                      <a16:colId xmlns:a16="http://schemas.microsoft.com/office/drawing/2014/main" val="20001"/>
                    </a:ext>
                  </a:extLst>
                </a:gridCol>
                <a:gridCol w="2081348">
                  <a:extLst>
                    <a:ext uri="{9D8B030D-6E8A-4147-A177-3AD203B41FA5}">
                      <a16:colId xmlns:a16="http://schemas.microsoft.com/office/drawing/2014/main" val="1255626272"/>
                    </a:ext>
                  </a:extLst>
                </a:gridCol>
                <a:gridCol w="2778035">
                  <a:extLst>
                    <a:ext uri="{9D8B030D-6E8A-4147-A177-3AD203B41FA5}">
                      <a16:colId xmlns:a16="http://schemas.microsoft.com/office/drawing/2014/main" val="20002"/>
                    </a:ext>
                  </a:extLst>
                </a:gridCol>
                <a:gridCol w="1336716">
                  <a:extLst>
                    <a:ext uri="{9D8B030D-6E8A-4147-A177-3AD203B41FA5}">
                      <a16:colId xmlns:a16="http://schemas.microsoft.com/office/drawing/2014/main" val="3944369104"/>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CT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CT + CRT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HR (95% CI),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CT vs CT + CRT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1" u="none" strike="noStrike" cap="none" normalizeH="0" baseline="0" dirty="0">
                          <a:ln>
                            <a:noFill/>
                          </a:ln>
                          <a:solidFill>
                            <a:schemeClr val="tx1"/>
                          </a:solidFill>
                          <a:effectLst/>
                          <a:latin typeface="Calibri" panose="020F0502020204030204" pitchFamily="34" charset="0"/>
                        </a:rPr>
                        <a:t>P </a:t>
                      </a:r>
                      <a:r>
                        <a:rPr kumimoji="0" lang="en-US" sz="2000" b="1" i="0" u="none" strike="noStrike" cap="none" normalizeH="0" baseline="0" dirty="0">
                          <a:ln>
                            <a:noFill/>
                          </a:ln>
                          <a:solidFill>
                            <a:schemeClr val="tx1"/>
                          </a:solidFill>
                          <a:effectLst/>
                          <a:latin typeface="Calibri" panose="020F0502020204030204" pitchFamily="34" charset="0"/>
                        </a:rPr>
                        <a:t>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extLst>
                  <a:ext uri="{0D108BD9-81ED-4DB2-BD59-A6C34878D82A}">
                    <a16:rowId xmlns:a16="http://schemas.microsoft.com/office/drawing/2014/main" val="10000"/>
                  </a:ext>
                </a:extLst>
              </a:tr>
              <a:tr h="25600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mo</a:t>
                      </a: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5-yr PFS, %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3.4 (1.2-9.5)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3.0 (1.2-7.8)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0.976 (0.780-1.222)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mo</a:t>
                      </a: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5-yr OS, %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4.3 (1.7-10.5)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9.6 (5.6-16.5)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0.975 (0.756-1.211)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77895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CONKO-007: </a:t>
            </a:r>
            <a:r>
              <a:rPr lang="en-US" dirty="0"/>
              <a:t>OS by Subgroups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Fietkau. ASCO 2022. Abstr 4008.</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6A8ABCED-CDF7-465B-893F-994EEFEE9565}"/>
              </a:ext>
            </a:extLst>
          </p:cNvPr>
          <p:cNvGraphicFramePr>
            <a:graphicFrameLocks noGrp="1"/>
          </p:cNvGraphicFramePr>
          <p:nvPr>
            <p:extLst>
              <p:ext uri="{D42A27DB-BD31-4B8C-83A1-F6EECF244321}">
                <p14:modId xmlns:p14="http://schemas.microsoft.com/office/powerpoint/2010/main" val="48195700"/>
              </p:ext>
            </p:extLst>
          </p:nvPr>
        </p:nvGraphicFramePr>
        <p:xfrm>
          <a:off x="495300" y="1341440"/>
          <a:ext cx="11239501" cy="4815936"/>
        </p:xfrm>
        <a:graphic>
          <a:graphicData uri="http://schemas.openxmlformats.org/drawingml/2006/table">
            <a:tbl>
              <a:tblPr/>
              <a:tblGrid>
                <a:gridCol w="4475122">
                  <a:extLst>
                    <a:ext uri="{9D8B030D-6E8A-4147-A177-3AD203B41FA5}">
                      <a16:colId xmlns:a16="http://schemas.microsoft.com/office/drawing/2014/main" val="20000"/>
                    </a:ext>
                  </a:extLst>
                </a:gridCol>
                <a:gridCol w="827926">
                  <a:extLst>
                    <a:ext uri="{9D8B030D-6E8A-4147-A177-3AD203B41FA5}">
                      <a16:colId xmlns:a16="http://schemas.microsoft.com/office/drawing/2014/main" val="20001"/>
                    </a:ext>
                  </a:extLst>
                </a:gridCol>
                <a:gridCol w="1662349">
                  <a:extLst>
                    <a:ext uri="{9D8B030D-6E8A-4147-A177-3AD203B41FA5}">
                      <a16:colId xmlns:a16="http://schemas.microsoft.com/office/drawing/2014/main" val="1255626272"/>
                    </a:ext>
                  </a:extLst>
                </a:gridCol>
                <a:gridCol w="3432042">
                  <a:extLst>
                    <a:ext uri="{9D8B030D-6E8A-4147-A177-3AD203B41FA5}">
                      <a16:colId xmlns:a16="http://schemas.microsoft.com/office/drawing/2014/main" val="20002"/>
                    </a:ext>
                  </a:extLst>
                </a:gridCol>
                <a:gridCol w="842062">
                  <a:extLst>
                    <a:ext uri="{9D8B030D-6E8A-4147-A177-3AD203B41FA5}">
                      <a16:colId xmlns:a16="http://schemas.microsoft.com/office/drawing/2014/main" val="3944369104"/>
                    </a:ext>
                  </a:extLst>
                </a:gridCol>
              </a:tblGrid>
              <a:tr h="23671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5-Yr OS, %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HR (95% CI), CT vs CT + CRT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6808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(n = 214)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Yes (n = 122)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17.5 (11.1-27.7)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0.573 (0.443-0.743)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6808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All surgical patients (N = 122)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CT arm (n = 60)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CT + CRT arm (n = 62)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12.0 (5.3-27.5)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24.0 (14.7-39.2)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0.896 (0.595-1.350)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6808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All surgical patients treated with FOLFIRINOX (N = 112)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CT arm (n = 56)</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CT + CRT arm (n = 56)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13.0 (5.7-29.6)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26.9 (16.7-43.5)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0.857 (0.555-1.324)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64097187"/>
                  </a:ext>
                </a:extLst>
              </a:tr>
              <a:tr h="89946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Resection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R0 (n = 73)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R1 (n = 21)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Incomplete/no surgery (n = 242)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randomization (n = 159)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27.3 (17.4-43.8)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8.0 (1.4-45.0)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R0 vs R1: 2.155 (1.249-3.717)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R0 vs incomp/no: 2.486 (1.786-3.460)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R0 vs no random: 4.163 (2.943-5.889)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R1 vs incomp/no: 1.154 (0.710-1.874)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.006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21885911"/>
                  </a:ext>
                </a:extLst>
              </a:tr>
              <a:tr h="89946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Resection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CRM- (n = 44)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CRM+ (n = 38)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Incomplete/no surgery (n = 242)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 randomization (n = 159)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35.9 (22.6-57.0)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9.0 (2.6-31.7)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CRM- vs CRM+: 2.293 (1.356-3.876)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CRM- vs incomp/no: 3.115 (2.034-4.770)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CRM- vs no random: 5.197 (3.352-8.058)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CRM+ vs incomp/no: 1.358 (0.926-1.992)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.002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66109003"/>
                  </a:ext>
                </a:extLst>
              </a:tr>
            </a:tbl>
          </a:graphicData>
        </a:graphic>
      </p:graphicFrame>
    </p:spTree>
    <p:extLst>
      <p:ext uri="{BB962C8B-B14F-4D97-AF65-F5344CB8AC3E}">
        <p14:creationId xmlns:p14="http://schemas.microsoft.com/office/powerpoint/2010/main" val="553759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CONKO-007: </a:t>
            </a:r>
            <a:r>
              <a:rPr lang="en-US" dirty="0"/>
              <a:t>Grade 3/4 Toxicity After Randomization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Fietkau. ASCO 2022. Abstr 4008.</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47B71AA2-A20A-BE61-48F3-ADA6759351AF}"/>
              </a:ext>
            </a:extLst>
          </p:cNvPr>
          <p:cNvGraphicFramePr>
            <a:graphicFrameLocks noGrp="1"/>
          </p:cNvGraphicFramePr>
          <p:nvPr>
            <p:extLst>
              <p:ext uri="{D42A27DB-BD31-4B8C-83A1-F6EECF244321}">
                <p14:modId xmlns:p14="http://schemas.microsoft.com/office/powerpoint/2010/main" val="1096153618"/>
              </p:ext>
            </p:extLst>
          </p:nvPr>
        </p:nvGraphicFramePr>
        <p:xfrm>
          <a:off x="723899" y="1600200"/>
          <a:ext cx="10758302" cy="4511104"/>
        </p:xfrm>
        <a:graphic>
          <a:graphicData uri="http://schemas.openxmlformats.org/drawingml/2006/table">
            <a:tbl>
              <a:tblPr/>
              <a:tblGrid>
                <a:gridCol w="3553198">
                  <a:extLst>
                    <a:ext uri="{9D8B030D-6E8A-4147-A177-3AD203B41FA5}">
                      <a16:colId xmlns:a16="http://schemas.microsoft.com/office/drawing/2014/main" val="20000"/>
                    </a:ext>
                  </a:extLst>
                </a:gridCol>
                <a:gridCol w="1854140">
                  <a:extLst>
                    <a:ext uri="{9D8B030D-6E8A-4147-A177-3AD203B41FA5}">
                      <a16:colId xmlns:a16="http://schemas.microsoft.com/office/drawing/2014/main" val="20001"/>
                    </a:ext>
                  </a:extLst>
                </a:gridCol>
                <a:gridCol w="2675482">
                  <a:extLst>
                    <a:ext uri="{9D8B030D-6E8A-4147-A177-3AD203B41FA5}">
                      <a16:colId xmlns:a16="http://schemas.microsoft.com/office/drawing/2014/main" val="1255626272"/>
                    </a:ext>
                  </a:extLst>
                </a:gridCol>
                <a:gridCol w="2675482">
                  <a:extLst>
                    <a:ext uri="{9D8B030D-6E8A-4147-A177-3AD203B41FA5}">
                      <a16:colId xmlns:a16="http://schemas.microsoft.com/office/drawing/2014/main" val="18103521"/>
                    </a:ext>
                  </a:extLst>
                </a:gridCol>
              </a:tblGrid>
              <a:tr h="19733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Toxicity,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(n =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 + CRT (n = 169)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extLst>
                  <a:ext uri="{0D108BD9-81ED-4DB2-BD59-A6C34878D82A}">
                    <a16:rowId xmlns:a16="http://schemas.microsoft.com/office/drawing/2014/main" val="10000"/>
                  </a:ext>
                </a:extLst>
              </a:tr>
              <a:tr h="148893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Emesis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AST/ALT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Leucopenia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Thrombopenia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Febrile 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(39)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 (4)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 (5)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 (5)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12 (7)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14 (8)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 (73)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11 (7)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 (5)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47 (28)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38 (22)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&lt;.00001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.5723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.6379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.1691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.2189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&lt;.00001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.0004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.2817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77137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4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AST/ALT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Leucopenia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Thrombopenia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Febrile 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.0353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.2478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.0607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9733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5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98103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CONKO-007: </a:t>
            </a:r>
            <a:r>
              <a:rPr lang="en-US" dirty="0"/>
              <a:t>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Addition of radiotherapy after induction chemotherapy significantly improved R0 resection rate in surgery group, but not in all patients with unresectable locally advanced pancreatic cancer</a:t>
            </a:r>
          </a:p>
          <a:p>
            <a:pPr lvl="1"/>
            <a:r>
              <a:rPr lang="en-US" altLang="en-US" dirty="0"/>
              <a:t>R1 resection significantly reduced after CRT</a:t>
            </a:r>
          </a:p>
          <a:p>
            <a:r>
              <a:rPr lang="en-US" altLang="en-US" dirty="0"/>
              <a:t>PFS and OS were similar for patients following CT or CRT</a:t>
            </a:r>
          </a:p>
          <a:p>
            <a:r>
              <a:rPr lang="en-US" altLang="en-US" dirty="0"/>
              <a:t>Investigators concluded that induction chemotherapy followed by additional CRT and surgery in unresectable locally advanced pancreatic cancer is feasible, with a 5-yr OS rate of 9.6% and up to 26.9% in a selected subgroup</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Fietkau. ASCO 2022. Abstr 4008.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A78E929F2D20C42AB319A85AAC43AFC" ma:contentTypeVersion="1" ma:contentTypeDescription="Create a new document." ma:contentTypeScope="" ma:versionID="9afa339b1e2c897ffd54481b50578c88">
  <xsd:schema xmlns:xsd="http://www.w3.org/2001/XMLSchema" xmlns:xs="http://www.w3.org/2001/XMLSchema" xmlns:p="http://schemas.microsoft.com/office/2006/metadata/properties" xmlns:ns2="d54cbe69-32bd-412a-b004-9152f949605e" xmlns:ns3="c6ade0cf-d49a-43da-974f-b45bac1ce9f9" targetNamespace="http://schemas.microsoft.com/office/2006/metadata/properties" ma:root="true" ma:fieldsID="767bb970ab11c389b921b306a6c1704e" ns2:_="" ns3:_="">
    <xsd:import namespace="d54cbe69-32bd-412a-b004-9152f949605e"/>
    <xsd:import namespace="c6ade0cf-d49a-43da-974f-b45bac1ce9f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6ade0cf-d49a-43da-974f-b45bac1ce9f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c6ade0cf-d49a-43da-974f-b45bac1ce9f9">Conference Capsule Slides</Document_x0020_Category>
    <_dlc_DocId xmlns="d54cbe69-32bd-412a-b004-9152f949605e">56M7VY3CDVN5-1370170368-2</_dlc_DocId>
    <_dlc_DocIdUrl xmlns="d54cbe69-32bd-412a-b004-9152f949605e">
      <Url>https://intranet.clinicaloptions.com/mews/oncology/ONC_2022_ASCO_CF_(PRP5083)/GI_4008_Fietkau/_layouts/15/DocIdRedir.aspx?ID=56M7VY3CDVN5-1370170368-2</Url>
      <Description>56M7VY3CDVN5-1370170368-2</Description>
    </_dlc_DocIdUrl>
  </documentManagement>
</p:properties>
</file>

<file path=customXml/itemProps1.xml><?xml version="1.0" encoding="utf-8"?>
<ds:datastoreItem xmlns:ds="http://schemas.openxmlformats.org/officeDocument/2006/customXml" ds:itemID="{BDCFE552-0AFC-45F6-87AF-3F8B81A619A4}">
  <ds:schemaRefs>
    <ds:schemaRef ds:uri="http://schemas.microsoft.com/sharepoint/v3/contenttype/forms"/>
  </ds:schemaRefs>
</ds:datastoreItem>
</file>

<file path=customXml/itemProps2.xml><?xml version="1.0" encoding="utf-8"?>
<ds:datastoreItem xmlns:ds="http://schemas.openxmlformats.org/officeDocument/2006/customXml" ds:itemID="{8AB12DE6-D841-4805-AAA0-7FA8BC40A2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6ade0cf-d49a-43da-974f-b45bac1ce9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F581158-5A98-4662-9B73-050076B25183}">
  <ds:schemaRefs>
    <ds:schemaRef ds:uri="http://schemas.microsoft.com/sharepoint/events"/>
  </ds:schemaRefs>
</ds:datastoreItem>
</file>

<file path=customXml/itemProps4.xml><?xml version="1.0" encoding="utf-8"?>
<ds:datastoreItem xmlns:ds="http://schemas.openxmlformats.org/officeDocument/2006/customXml" ds:itemID="{929DC501-AD0F-4331-AB29-3E64BC78F910}">
  <ds:schemaRefs>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d54cbe69-32bd-412a-b004-9152f949605e"/>
    <ds:schemaRef ds:uri="c6ade0cf-d49a-43da-974f-b45bac1ce9f9"/>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554</TotalTime>
  <Words>2189</Words>
  <Application>Microsoft Office PowerPoint</Application>
  <PresentationFormat>Widescreen</PresentationFormat>
  <Paragraphs>264</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CONKO-007: Chemoradiotherapy vs  Chemotherapy Alone for Unresectable  Locally Advanced Pancreatic Cancer </vt:lpstr>
      <vt:lpstr>About These Slides</vt:lpstr>
      <vt:lpstr>CONKO-007: Background</vt:lpstr>
      <vt:lpstr>CONKO-007: Study Design</vt:lpstr>
      <vt:lpstr>CONKO-007: Baseline Characteristics</vt:lpstr>
      <vt:lpstr>CONKO-007: R0 Resection Rate,  All Randomized Patients</vt:lpstr>
      <vt:lpstr>CONKO-007: R0 Resection Rate, Patients Who Underwent Surgery After Randomized Treatment</vt:lpstr>
      <vt:lpstr>CONKO-007: PFS and OS, All Randomized Patients</vt:lpstr>
      <vt:lpstr>CONKO-007: OS by Subgroups</vt:lpstr>
      <vt:lpstr>CONKO-007: Grade 3/4 Toxicity After Randomization</vt:lpstr>
      <vt:lpstr>CONKO-007: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CONKO-007: Chemoradiotherapy vs Chemotherapy Alone for Unresectable Locally Advanced Pancreatic Cancer </dc:title>
  <dc:creator>Timothy Quill</dc:creator>
  <cp:lastModifiedBy>Jessica Buckley</cp:lastModifiedBy>
  <cp:revision>48</cp:revision>
  <dcterms:created xsi:type="dcterms:W3CDTF">2022-06-02T23:20:10Z</dcterms:created>
  <dcterms:modified xsi:type="dcterms:W3CDTF">2022-06-10T20:50:05Z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0x0101007A78E929F2D20C42AB319A85AAC43AFC</vt:lpwstr>
  </property>
  <property fmtid="{D5CDD505-2E9C-101B-9397-08002B2CF9AE}" pid="3" name="_dlc_DocIdItemGuid">
    <vt:lpwstr>8c0e8aec-ca83-4a6e-a81a-04551ad60da0</vt:lpwstr>
  </property>
</Properties>
</file>