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4654" r:id="rId5"/>
    <p:sldMasterId id="2147484668" r:id="rId6"/>
  </p:sldMasterIdLst>
  <p:notesMasterIdLst>
    <p:notesMasterId r:id="rId56"/>
  </p:notesMasterIdLst>
  <p:handoutMasterIdLst>
    <p:handoutMasterId r:id="rId57"/>
  </p:handoutMasterIdLst>
  <p:sldIdLst>
    <p:sldId id="321" r:id="rId7"/>
    <p:sldId id="650" r:id="rId8"/>
    <p:sldId id="570" r:id="rId9"/>
    <p:sldId id="651" r:id="rId10"/>
    <p:sldId id="571" r:id="rId11"/>
    <p:sldId id="550" r:id="rId12"/>
    <p:sldId id="572" r:id="rId13"/>
    <p:sldId id="551" r:id="rId14"/>
    <p:sldId id="573" r:id="rId15"/>
    <p:sldId id="625" r:id="rId16"/>
    <p:sldId id="627" r:id="rId17"/>
    <p:sldId id="628" r:id="rId18"/>
    <p:sldId id="554" r:id="rId19"/>
    <p:sldId id="629" r:id="rId20"/>
    <p:sldId id="630" r:id="rId21"/>
    <p:sldId id="664" r:id="rId22"/>
    <p:sldId id="632" r:id="rId23"/>
    <p:sldId id="633" r:id="rId24"/>
    <p:sldId id="634" r:id="rId25"/>
    <p:sldId id="635" r:id="rId26"/>
    <p:sldId id="636" r:id="rId27"/>
    <p:sldId id="637" r:id="rId28"/>
    <p:sldId id="566" r:id="rId29"/>
    <p:sldId id="638" r:id="rId30"/>
    <p:sldId id="611" r:id="rId31"/>
    <p:sldId id="639" r:id="rId32"/>
    <p:sldId id="653" r:id="rId33"/>
    <p:sldId id="552" r:id="rId34"/>
    <p:sldId id="567" r:id="rId35"/>
    <p:sldId id="640" r:id="rId36"/>
    <p:sldId id="614" r:id="rId37"/>
    <p:sldId id="652" r:id="rId38"/>
    <p:sldId id="641" r:id="rId39"/>
    <p:sldId id="642" r:id="rId40"/>
    <p:sldId id="643" r:id="rId41"/>
    <p:sldId id="644" r:id="rId42"/>
    <p:sldId id="587" r:id="rId43"/>
    <p:sldId id="645" r:id="rId44"/>
    <p:sldId id="646" r:id="rId45"/>
    <p:sldId id="647" r:id="rId46"/>
    <p:sldId id="648" r:id="rId47"/>
    <p:sldId id="592" r:id="rId48"/>
    <p:sldId id="654" r:id="rId49"/>
    <p:sldId id="553" r:id="rId50"/>
    <p:sldId id="568" r:id="rId51"/>
    <p:sldId id="663" r:id="rId52"/>
    <p:sldId id="649" r:id="rId53"/>
    <p:sldId id="561" r:id="rId54"/>
    <p:sldId id="318" r:id="rId55"/>
  </p:sldIdLst>
  <p:sldSz cx="12192000" cy="6858000"/>
  <p:notesSz cx="7315200" cy="9601200"/>
  <p:custDataLst>
    <p:tags r:id="rId58"/>
  </p:custDataLst>
  <p:defaultTextStyle>
    <a:defPPr>
      <a:defRPr lang="en-US"/>
    </a:defPPr>
    <a:lvl1pPr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1pPr>
    <a:lvl2pPr marL="4572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2pPr>
    <a:lvl3pPr marL="9144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3pPr>
    <a:lvl4pPr marL="13716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4pPr>
    <a:lvl5pPr marL="18288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5pPr>
    <a:lvl6pPr marL="22860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6pPr>
    <a:lvl7pPr marL="27432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7pPr>
    <a:lvl8pPr marL="32004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8pPr>
    <a:lvl9pPr marL="36576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9pPr>
  </p:defaultTextStyle>
  <p:extLst>
    <p:ext uri="{521415D9-36F7-43E2-AB2F-B90AF26B5E84}">
      <p14:sectionLst xmlns:p14="http://schemas.microsoft.com/office/powerpoint/2010/main">
        <p14:section name="Default Section" id="{2CDD4C51-B4EF-442D-A2E5-2FFCA958A850}">
          <p14:sldIdLst>
            <p14:sldId id="321"/>
            <p14:sldId id="650"/>
            <p14:sldId id="570"/>
            <p14:sldId id="651"/>
            <p14:sldId id="571"/>
            <p14:sldId id="550"/>
            <p14:sldId id="572"/>
          </p14:sldIdLst>
        </p14:section>
        <p14:section name="1. Getting Started" id="{F5642A5D-654A-4D4C-BC64-CA4D96FAA739}">
          <p14:sldIdLst>
            <p14:sldId id="551"/>
            <p14:sldId id="573"/>
            <p14:sldId id="625"/>
            <p14:sldId id="627"/>
            <p14:sldId id="628"/>
            <p14:sldId id="554"/>
            <p14:sldId id="629"/>
            <p14:sldId id="630"/>
            <p14:sldId id="664"/>
            <p14:sldId id="632"/>
            <p14:sldId id="633"/>
            <p14:sldId id="634"/>
            <p14:sldId id="635"/>
            <p14:sldId id="636"/>
            <p14:sldId id="637"/>
            <p14:sldId id="566"/>
            <p14:sldId id="638"/>
            <p14:sldId id="611"/>
            <p14:sldId id="639"/>
            <p14:sldId id="653"/>
          </p14:sldIdLst>
        </p14:section>
        <p14:section name="2. Family Planning" id="{2D5790E5-E667-463B-B578-81D93908BE36}">
          <p14:sldIdLst>
            <p14:sldId id="552"/>
            <p14:sldId id="567"/>
            <p14:sldId id="640"/>
            <p14:sldId id="614"/>
            <p14:sldId id="652"/>
            <p14:sldId id="641"/>
            <p14:sldId id="642"/>
            <p14:sldId id="643"/>
            <p14:sldId id="644"/>
            <p14:sldId id="587"/>
            <p14:sldId id="645"/>
            <p14:sldId id="646"/>
            <p14:sldId id="647"/>
            <p14:sldId id="648"/>
            <p14:sldId id="592"/>
            <p14:sldId id="654"/>
          </p14:sldIdLst>
        </p14:section>
        <p14:section name="3. Collaborating for Mom and Baby" id="{2EB58D85-83ED-4743-A3D7-0D6B812BB30A}">
          <p14:sldIdLst>
            <p14:sldId id="553"/>
            <p14:sldId id="568"/>
            <p14:sldId id="663"/>
            <p14:sldId id="649"/>
            <p14:sldId id="561"/>
            <p14:sldId id="318"/>
          </p14:sldIdLst>
        </p14:section>
      </p14:sectionLst>
    </p:ext>
    <p:ext uri="{EFAFB233-063F-42B5-8137-9DF3F51BA10A}">
      <p15:sldGuideLst xmlns:p15="http://schemas.microsoft.com/office/powerpoint/2012/main"/>
    </p:ext>
    <p:ext uri="{2D200454-40CA-4A62-9FC3-DE9A4176ACB9}">
      <p15:notesGuideLst xmlns:p15="http://schemas.microsoft.com/office/powerpoint/2012/main">
        <p15:guide id="1" orient="horz" pos="3024">
          <p15:clr>
            <a:srgbClr val="A4A3A4"/>
          </p15:clr>
        </p15:guide>
        <p15:guide id="2" pos="2304">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Taryn Gross" initials="TG" lastIdx="5" clrIdx="6"/>
  <p:cmAuthor id="2" name="Melanie Couton" initials="MAC" lastIdx="4" clrIdx="3"/>
  <p:cmAuthor id="3" name="ralfieri" initials="ra" lastIdx="2" clrIdx="8"/>
  <p:cmAuthor id="4" name="Megan Capel" initials="MC" lastIdx="13" clrIdx="0"/>
  <p:cmAuthor id="5" name="Andrew Bowser" initials="AB" lastIdx="8" clrIdx="2"/>
  <p:cmAuthor id="6" name="mcalloway" initials="mc" lastIdx="3" clrIdx="4"/>
  <p:cmAuthor id="7" name="agoldman" initials="a" lastIdx="4" clrIdx="9"/>
  <p:cmAuthor id="8" name="Devin Overbey" initials="DO" lastIdx="6" clrIdx="7"/>
  <p:cmAuthor id="9" name="Erik Brady" initials="EB" lastIdx="4" clrIdx="5"/>
  <p:cmAuthor id="10" name=" " initials="MAC" lastIdx="28" clrIdx="1"/>
  <p:cmAuthor id="11" name="alison.heintz@gmail.com" initials="a" lastIdx="5" clrIdx="10">
    <p:extLst>
      <p:ext uri="{19B8F6BF-5375-455C-9EA6-DF929625EA0E}">
        <p15:presenceInfo xmlns:p15="http://schemas.microsoft.com/office/powerpoint/2012/main" userId="1e1cc34837a9f52c" providerId="Windows Live"/>
      </p:ext>
    </p:extLst>
  </p:cmAuthor>
  <p:cmAuthor id="12" name="Sophia Kelley" initials="SK" lastIdx="1" clrIdx="11">
    <p:extLst>
      <p:ext uri="{19B8F6BF-5375-455C-9EA6-DF929625EA0E}">
        <p15:presenceInfo xmlns:p15="http://schemas.microsoft.com/office/powerpoint/2012/main" userId="S::skelley@clinicaloptions.com::16bcb5eb-2eda-4b05-8f8e-003f962fc12c" providerId="AD"/>
      </p:ext>
    </p:extLst>
  </p:cmAuthor>
  <p:cmAuthor id="13" name="LT Fowler" initials="LF" lastIdx="11" clrIdx="12">
    <p:extLst>
      <p:ext uri="{19B8F6BF-5375-455C-9EA6-DF929625EA0E}">
        <p15:presenceInfo xmlns:p15="http://schemas.microsoft.com/office/powerpoint/2012/main" userId="S::lfowler@practicingclinicians.com::bdc4c4d6-9ded-467c-b80c-330a0ea8ffe4" providerId="AD"/>
      </p:ext>
    </p:extLst>
  </p:cmAuthor>
  <p:cmAuthor id="14" name="Melanie Couton" initials="MC" lastIdx="1" clrIdx="13">
    <p:extLst>
      <p:ext uri="{19B8F6BF-5375-455C-9EA6-DF929625EA0E}">
        <p15:presenceInfo xmlns:p15="http://schemas.microsoft.com/office/powerpoint/2012/main" userId="ef8730672ba86646" providerId="Windows Live"/>
      </p:ext>
    </p:extLst>
  </p:cmAuthor>
  <p:cmAuthor id="15" name="Jennifer Eimers" initials="JE" lastIdx="2" clrIdx="14">
    <p:extLst>
      <p:ext uri="{19B8F6BF-5375-455C-9EA6-DF929625EA0E}">
        <p15:presenceInfo xmlns:p15="http://schemas.microsoft.com/office/powerpoint/2012/main" userId="S::jeimers@clinicaloptions.com::e496f3f7-6a48-4339-9b0c-9f426a43f948" providerId="AD"/>
      </p:ext>
    </p:extLst>
  </p:cmAuthor>
  <p:cmAuthor id="16" name="Kim Nealy" initials="KN" lastIdx="72" clrIdx="15">
    <p:extLst>
      <p:ext uri="{19B8F6BF-5375-455C-9EA6-DF929625EA0E}">
        <p15:presenceInfo xmlns:p15="http://schemas.microsoft.com/office/powerpoint/2012/main" userId="S::knealy@clinicaloptions.com::3ad6f23f-5cca-413d-8b4a-3603710adf7e" providerId="AD"/>
      </p:ext>
    </p:extLst>
  </p:cmAuthor>
  <p:cmAuthor id="17" name="Petra Cravens" initials="PC" lastIdx="68" clrIdx="16">
    <p:extLst>
      <p:ext uri="{19B8F6BF-5375-455C-9EA6-DF929625EA0E}">
        <p15:presenceInfo xmlns:p15="http://schemas.microsoft.com/office/powerpoint/2012/main" userId="S::pcravens@clinicaloptions.com::0f94dabc-c4d7-4fca-87b1-40ee2dc41715" providerId="AD"/>
      </p:ext>
    </p:extLst>
  </p:cmAuthor>
  <p:cmAuthor id="18" name="Dussadee Royal" initials="DR" lastIdx="14" clrIdx="17">
    <p:extLst>
      <p:ext uri="{19B8F6BF-5375-455C-9EA6-DF929625EA0E}">
        <p15:presenceInfo xmlns:p15="http://schemas.microsoft.com/office/powerpoint/2012/main" userId="S::droyal@clinicaloptions.com::51beead8-6fa0-4b98-aeba-37044af35e17" providerId="AD"/>
      </p:ext>
    </p:extLst>
  </p:cmAuthor>
  <p:cmAuthor id="19" name="Jaime Flores" initials="JF" lastIdx="8" clrIdx="18">
    <p:extLst>
      <p:ext uri="{19B8F6BF-5375-455C-9EA6-DF929625EA0E}">
        <p15:presenceInfo xmlns:p15="http://schemas.microsoft.com/office/powerpoint/2012/main" userId="S::jaime@jaime-flores.com::8b2dc643-5a6a-415b-b6b2-7c918b013cb7" providerId="AD"/>
      </p:ext>
    </p:extLst>
  </p:cmAuthor>
  <p:cmAuthor id="20" name="pcravens@clinicaloptions.com" initials="p" lastIdx="8" clrIdx="19">
    <p:extLst>
      <p:ext uri="{19B8F6BF-5375-455C-9EA6-DF929625EA0E}">
        <p15:presenceInfo xmlns:p15="http://schemas.microsoft.com/office/powerpoint/2012/main" userId="pcravens@clinicaloptions.com" providerId="None"/>
      </p:ext>
    </p:extLst>
  </p:cmAuthor>
  <p:cmAuthor id="21" name="aboecler@clinicaloptions.com" initials="a" lastIdx="5" clrIdx="20">
    <p:extLst>
      <p:ext uri="{19B8F6BF-5375-455C-9EA6-DF929625EA0E}">
        <p15:presenceInfo xmlns:p15="http://schemas.microsoft.com/office/powerpoint/2012/main" userId="aboecler@clinicaloptions.com" providerId="None"/>
      </p:ext>
    </p:extLst>
  </p:cmAuthor>
  <p:cmAuthor id="22" name="Jennifer Simpson" initials="JS" lastIdx="1" clrIdx="21">
    <p:extLst>
      <p:ext uri="{19B8F6BF-5375-455C-9EA6-DF929625EA0E}">
        <p15:presenceInfo xmlns:p15="http://schemas.microsoft.com/office/powerpoint/2012/main" userId="Jennifer Simpson" providerId="None"/>
      </p:ext>
    </p:extLst>
  </p:cmAuthor>
  <p:cmAuthor id="23" name="droyal@clinicaloptions.com" initials="d" lastIdx="1" clrIdx="22">
    <p:extLst>
      <p:ext uri="{19B8F6BF-5375-455C-9EA6-DF929625EA0E}">
        <p15:presenceInfo xmlns:p15="http://schemas.microsoft.com/office/powerpoint/2012/main" userId="droyal@clinicaloptions.com" providerId="None"/>
      </p:ext>
    </p:extLst>
  </p:cmAuthor>
  <p:cmAuthor id="24" name="clinicaloptions\rcohen" initials="c" lastIdx="12" clrIdx="23">
    <p:extLst>
      <p:ext uri="{19B8F6BF-5375-455C-9EA6-DF929625EA0E}">
        <p15:presenceInfo xmlns:p15="http://schemas.microsoft.com/office/powerpoint/2012/main" userId="clinicaloptions\rcohen" providerId="None"/>
      </p:ext>
    </p:extLst>
  </p:cmAuthor>
  <p:cmAuthor id="25" name="Kim McFarland" initials="KM" lastIdx="3" clrIdx="24">
    <p:extLst>
      <p:ext uri="{19B8F6BF-5375-455C-9EA6-DF929625EA0E}">
        <p15:presenceInfo xmlns:p15="http://schemas.microsoft.com/office/powerpoint/2012/main" userId="S::kmcfarland@cealliance.com::1982f2ba-237f-4893-a273-f06a34beffb0" providerId="AD"/>
      </p:ext>
    </p:extLst>
  </p:cmAuthor>
  <p:cmAuthor id="26" name="Michelle Bickford" initials="MB" lastIdx="1" clrIdx="25">
    <p:extLst>
      <p:ext uri="{19B8F6BF-5375-455C-9EA6-DF929625EA0E}">
        <p15:presenceInfo xmlns:p15="http://schemas.microsoft.com/office/powerpoint/2012/main" userId="S::mcole@practicingclinicians.com::c96ac294-c81f-444d-a9ac-c0b41fd3fa15"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ED4EC"/>
    <a:srgbClr val="E1471D"/>
    <a:srgbClr val="00823B"/>
    <a:srgbClr val="015873"/>
    <a:srgbClr val="046376"/>
    <a:srgbClr val="013763"/>
    <a:srgbClr val="033453"/>
    <a:srgbClr val="006264"/>
    <a:srgbClr val="FDB338"/>
    <a:srgbClr val="682E74"/>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26497F01-32CE-4CD1-8177-0A83C0D78F1B}" v="39" dt="2025-02-21T18:25:23.943"/>
  </p1510:revLst>
</p1510:revInfo>
</file>

<file path=ppt/tableStyles.xml><?xml version="1.0" encoding="utf-8"?>
<a:tblStyleLst xmlns:a="http://schemas.openxmlformats.org/drawingml/2006/main" def="{93296810-A885-4BE3-A3E7-6D5BEEA58F35}">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16D9F66E-5EB9-4882-86FB-DCBF35E3C3E4}" styleName="Medium Style 4 - Accent 6">
    <a:wholeTbl>
      <a:tcTxStyle>
        <a:fontRef idx="minor">
          <a:scrgbClr r="0" g="0" b="0"/>
        </a:fontRef>
        <a:schemeClr val="dk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w="12700" cmpd="sng">
              <a:solidFill>
                <a:schemeClr val="accent6"/>
              </a:solidFill>
            </a:ln>
          </a:insideV>
        </a:tcBdr>
        <a:fill>
          <a:solidFill>
            <a:schemeClr val="accent6">
              <a:tint val="20000"/>
            </a:schemeClr>
          </a:solidFill>
        </a:fill>
      </a:tcStyle>
    </a:wholeTbl>
    <a:band1H>
      <a:tcStyle>
        <a:tcBdr/>
        <a:fill>
          <a:solidFill>
            <a:schemeClr val="accent6">
              <a:tint val="40000"/>
            </a:schemeClr>
          </a:solidFill>
        </a:fill>
      </a:tcStyle>
    </a:band1H>
    <a:band1V>
      <a:tcStyle>
        <a:tcBdr/>
        <a:fill>
          <a:solidFill>
            <a:schemeClr val="accent6">
              <a:tint val="40000"/>
            </a:schemeClr>
          </a:solidFill>
        </a:fill>
      </a:tcStyle>
    </a:band1V>
    <a:lastCol>
      <a:tcTxStyle b="on"/>
      <a:tcStyle>
        <a:tcBdr/>
      </a:tcStyle>
    </a:lastCol>
    <a:firstCol>
      <a:tcTxStyle b="on"/>
      <a:tcStyle>
        <a:tcBdr/>
      </a:tcStyle>
    </a:firstCol>
    <a:lastRow>
      <a:tcTxStyle b="on"/>
      <a:tcStyle>
        <a:tcBdr>
          <a:top>
            <a:ln w="25400" cmpd="sng">
              <a:solidFill>
                <a:schemeClr val="accent6"/>
              </a:solidFill>
            </a:ln>
          </a:top>
        </a:tcBdr>
        <a:fill>
          <a:solidFill>
            <a:schemeClr val="accent6">
              <a:tint val="20000"/>
            </a:schemeClr>
          </a:solidFill>
        </a:fill>
      </a:tcStyle>
    </a:lastRow>
    <a:firstRow>
      <a:tcTxStyle b="on"/>
      <a:tcStyle>
        <a:tcBdr/>
        <a:fill>
          <a:solidFill>
            <a:schemeClr val="accent6">
              <a:tint val="20000"/>
            </a:schemeClr>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84205" autoAdjust="0"/>
  </p:normalViewPr>
  <p:slideViewPr>
    <p:cSldViewPr snapToGrid="0">
      <p:cViewPr varScale="1">
        <p:scale>
          <a:sx n="81" d="100"/>
          <a:sy n="81" d="100"/>
        </p:scale>
        <p:origin x="725" y="72"/>
      </p:cViewPr>
      <p:guideLst/>
    </p:cSldViewPr>
  </p:slideViewPr>
  <p:notesTextViewPr>
    <p:cViewPr>
      <p:scale>
        <a:sx n="1" d="1"/>
        <a:sy n="1" d="1"/>
      </p:scale>
      <p:origin x="0" y="0"/>
    </p:cViewPr>
  </p:notesTextViewPr>
  <p:sorterViewPr>
    <p:cViewPr varScale="1">
      <p:scale>
        <a:sx n="100" d="100"/>
        <a:sy n="100" d="100"/>
      </p:scale>
      <p:origin x="0" y="0"/>
    </p:cViewPr>
  </p:sorterViewPr>
  <p:notesViewPr>
    <p:cSldViewPr snapToGrid="0">
      <p:cViewPr varScale="1">
        <p:scale>
          <a:sx n="66" d="100"/>
          <a:sy n="66" d="100"/>
        </p:scale>
        <p:origin x="0" y="0"/>
      </p:cViewPr>
      <p:guideLst>
        <p:guide orient="horz" pos="3024"/>
        <p:guide pos="2304"/>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7.xml"/><Relationship Id="rId18" Type="http://schemas.openxmlformats.org/officeDocument/2006/relationships/slide" Target="slides/slide12.xml"/><Relationship Id="rId26" Type="http://schemas.openxmlformats.org/officeDocument/2006/relationships/slide" Target="slides/slide20.xml"/><Relationship Id="rId39" Type="http://schemas.openxmlformats.org/officeDocument/2006/relationships/slide" Target="slides/slide33.xml"/><Relationship Id="rId21" Type="http://schemas.openxmlformats.org/officeDocument/2006/relationships/slide" Target="slides/slide15.xml"/><Relationship Id="rId34" Type="http://schemas.openxmlformats.org/officeDocument/2006/relationships/slide" Target="slides/slide28.xml"/><Relationship Id="rId42" Type="http://schemas.openxmlformats.org/officeDocument/2006/relationships/slide" Target="slides/slide36.xml"/><Relationship Id="rId47" Type="http://schemas.openxmlformats.org/officeDocument/2006/relationships/slide" Target="slides/slide41.xml"/><Relationship Id="rId50" Type="http://schemas.openxmlformats.org/officeDocument/2006/relationships/slide" Target="slides/slide44.xml"/><Relationship Id="rId55" Type="http://schemas.openxmlformats.org/officeDocument/2006/relationships/slide" Target="slides/slide49.xml"/><Relationship Id="rId63" Type="http://schemas.openxmlformats.org/officeDocument/2006/relationships/tableStyles" Target="tableStyles.xml"/><Relationship Id="rId7" Type="http://schemas.openxmlformats.org/officeDocument/2006/relationships/slide" Target="slides/slide1.xml"/><Relationship Id="rId2" Type="http://schemas.openxmlformats.org/officeDocument/2006/relationships/customXml" Target="../customXml/item2.xml"/><Relationship Id="rId16" Type="http://schemas.openxmlformats.org/officeDocument/2006/relationships/slide" Target="slides/slide10.xml"/><Relationship Id="rId29" Type="http://schemas.openxmlformats.org/officeDocument/2006/relationships/slide" Target="slides/slide23.xml"/><Relationship Id="rId11" Type="http://schemas.openxmlformats.org/officeDocument/2006/relationships/slide" Target="slides/slide5.xml"/><Relationship Id="rId24" Type="http://schemas.openxmlformats.org/officeDocument/2006/relationships/slide" Target="slides/slide18.xml"/><Relationship Id="rId32" Type="http://schemas.openxmlformats.org/officeDocument/2006/relationships/slide" Target="slides/slide26.xml"/><Relationship Id="rId37" Type="http://schemas.openxmlformats.org/officeDocument/2006/relationships/slide" Target="slides/slide31.xml"/><Relationship Id="rId40" Type="http://schemas.openxmlformats.org/officeDocument/2006/relationships/slide" Target="slides/slide34.xml"/><Relationship Id="rId45" Type="http://schemas.openxmlformats.org/officeDocument/2006/relationships/slide" Target="slides/slide39.xml"/><Relationship Id="rId53" Type="http://schemas.openxmlformats.org/officeDocument/2006/relationships/slide" Target="slides/slide47.xml"/><Relationship Id="rId58" Type="http://schemas.openxmlformats.org/officeDocument/2006/relationships/tags" Target="tags/tag1.xml"/><Relationship Id="rId5" Type="http://schemas.openxmlformats.org/officeDocument/2006/relationships/slideMaster" Target="slideMasters/slideMaster1.xml"/><Relationship Id="rId61" Type="http://schemas.openxmlformats.org/officeDocument/2006/relationships/viewProps" Target="viewProps.xml"/><Relationship Id="rId19" Type="http://schemas.openxmlformats.org/officeDocument/2006/relationships/slide" Target="slides/slide13.xml"/><Relationship Id="rId14" Type="http://schemas.openxmlformats.org/officeDocument/2006/relationships/slide" Target="slides/slide8.xml"/><Relationship Id="rId22" Type="http://schemas.openxmlformats.org/officeDocument/2006/relationships/slide" Target="slides/slide16.xml"/><Relationship Id="rId27" Type="http://schemas.openxmlformats.org/officeDocument/2006/relationships/slide" Target="slides/slide21.xml"/><Relationship Id="rId30" Type="http://schemas.openxmlformats.org/officeDocument/2006/relationships/slide" Target="slides/slide24.xml"/><Relationship Id="rId35" Type="http://schemas.openxmlformats.org/officeDocument/2006/relationships/slide" Target="slides/slide29.xml"/><Relationship Id="rId43" Type="http://schemas.openxmlformats.org/officeDocument/2006/relationships/slide" Target="slides/slide37.xml"/><Relationship Id="rId48" Type="http://schemas.openxmlformats.org/officeDocument/2006/relationships/slide" Target="slides/slide42.xml"/><Relationship Id="rId56" Type="http://schemas.openxmlformats.org/officeDocument/2006/relationships/notesMaster" Target="notesMasters/notesMaster1.xml"/><Relationship Id="rId64" Type="http://schemas.microsoft.com/office/2015/10/relationships/revisionInfo" Target="revisionInfo.xml"/><Relationship Id="rId8" Type="http://schemas.openxmlformats.org/officeDocument/2006/relationships/slide" Target="slides/slide2.xml"/><Relationship Id="rId51" Type="http://schemas.openxmlformats.org/officeDocument/2006/relationships/slide" Target="slides/slide45.xml"/><Relationship Id="rId3" Type="http://schemas.openxmlformats.org/officeDocument/2006/relationships/customXml" Target="../customXml/item3.xml"/><Relationship Id="rId12" Type="http://schemas.openxmlformats.org/officeDocument/2006/relationships/slide" Target="slides/slide6.xml"/><Relationship Id="rId17" Type="http://schemas.openxmlformats.org/officeDocument/2006/relationships/slide" Target="slides/slide11.xml"/><Relationship Id="rId25" Type="http://schemas.openxmlformats.org/officeDocument/2006/relationships/slide" Target="slides/slide19.xml"/><Relationship Id="rId33" Type="http://schemas.openxmlformats.org/officeDocument/2006/relationships/slide" Target="slides/slide27.xml"/><Relationship Id="rId38" Type="http://schemas.openxmlformats.org/officeDocument/2006/relationships/slide" Target="slides/slide32.xml"/><Relationship Id="rId46" Type="http://schemas.openxmlformats.org/officeDocument/2006/relationships/slide" Target="slides/slide40.xml"/><Relationship Id="rId59" Type="http://schemas.openxmlformats.org/officeDocument/2006/relationships/commentAuthors" Target="commentAuthors.xml"/><Relationship Id="rId20" Type="http://schemas.openxmlformats.org/officeDocument/2006/relationships/slide" Target="slides/slide14.xml"/><Relationship Id="rId41" Type="http://schemas.openxmlformats.org/officeDocument/2006/relationships/slide" Target="slides/slide35.xml"/><Relationship Id="rId54" Type="http://schemas.openxmlformats.org/officeDocument/2006/relationships/slide" Target="slides/slide48.xml"/><Relationship Id="rId62" Type="http://schemas.openxmlformats.org/officeDocument/2006/relationships/theme" Target="theme/theme1.xml"/><Relationship Id="rId1" Type="http://schemas.openxmlformats.org/officeDocument/2006/relationships/customXml" Target="../customXml/item1.xml"/><Relationship Id="rId6" Type="http://schemas.openxmlformats.org/officeDocument/2006/relationships/slideMaster" Target="slideMasters/slideMaster2.xml"/><Relationship Id="rId15" Type="http://schemas.openxmlformats.org/officeDocument/2006/relationships/slide" Target="slides/slide9.xml"/><Relationship Id="rId23" Type="http://schemas.openxmlformats.org/officeDocument/2006/relationships/slide" Target="slides/slide17.xml"/><Relationship Id="rId28" Type="http://schemas.openxmlformats.org/officeDocument/2006/relationships/slide" Target="slides/slide22.xml"/><Relationship Id="rId36" Type="http://schemas.openxmlformats.org/officeDocument/2006/relationships/slide" Target="slides/slide30.xml"/><Relationship Id="rId49" Type="http://schemas.openxmlformats.org/officeDocument/2006/relationships/slide" Target="slides/slide43.xml"/><Relationship Id="rId57" Type="http://schemas.openxmlformats.org/officeDocument/2006/relationships/handoutMaster" Target="handoutMasters/handoutMaster1.xml"/><Relationship Id="rId10" Type="http://schemas.openxmlformats.org/officeDocument/2006/relationships/slide" Target="slides/slide4.xml"/><Relationship Id="rId31" Type="http://schemas.openxmlformats.org/officeDocument/2006/relationships/slide" Target="slides/slide25.xml"/><Relationship Id="rId44" Type="http://schemas.openxmlformats.org/officeDocument/2006/relationships/slide" Target="slides/slide38.xml"/><Relationship Id="rId52" Type="http://schemas.openxmlformats.org/officeDocument/2006/relationships/slide" Target="slides/slide46.xml"/><Relationship Id="rId60" Type="http://schemas.openxmlformats.org/officeDocument/2006/relationships/presProps" Target="presProps.xml"/><Relationship Id="rId4" Type="http://schemas.openxmlformats.org/officeDocument/2006/relationships/customXml" Target="../customXml/item4.xml"/><Relationship Id="rId9" Type="http://schemas.openxmlformats.org/officeDocument/2006/relationships/slide" Target="slides/slide3.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4277" name="Rectangle 5">
            <a:extLst>
              <a:ext uri="{FF2B5EF4-FFF2-40B4-BE49-F238E27FC236}">
                <a16:creationId xmlns:a16="http://schemas.microsoft.com/office/drawing/2014/main" id="{E716B656-43AE-41BF-A9E6-BDC9338EEE72}"/>
              </a:ext>
            </a:extLst>
          </p:cNvPr>
          <p:cNvSpPr>
            <a:spLocks noGrp="1" noChangeArrowheads="1"/>
          </p:cNvSpPr>
          <p:nvPr>
            <p:ph type="sldNum" sz="quarter" idx="3"/>
          </p:nvPr>
        </p:nvSpPr>
        <p:spPr bwMode="auto">
          <a:xfrm>
            <a:off x="4143375" y="9120188"/>
            <a:ext cx="3170238" cy="479425"/>
          </a:xfrm>
          <a:prstGeom prst="rect">
            <a:avLst/>
          </a:prstGeom>
          <a:noFill/>
          <a:ln w="9525">
            <a:noFill/>
            <a:miter lim="800000"/>
            <a:headEnd/>
            <a:tailEnd/>
          </a:ln>
          <a:effectLst/>
        </p:spPr>
        <p:txBody>
          <a:bodyPr vert="horz" wrap="square" lIns="96656" tIns="48328" rIns="96656" bIns="48328" numCol="1" anchor="b" anchorCtr="0" compatLnSpc="1">
            <a:prstTxWarp prst="textNoShape">
              <a:avLst/>
            </a:prstTxWarp>
          </a:bodyPr>
          <a:lstStyle>
            <a:lvl1pPr algn="r" eaLnBrk="1" hangingPunct="1">
              <a:defRPr sz="1200" b="0"/>
            </a:lvl1pPr>
          </a:lstStyle>
          <a:p>
            <a:pPr>
              <a:defRPr/>
            </a:pPr>
            <a:fld id="{A101DA4B-1035-4FD7-BAE8-D36163A25DF6}" type="slidenum">
              <a:rPr lang="en-US" altLang="en-US"/>
              <a:pPr>
                <a:defRPr/>
              </a:pPr>
              <a:t>‹#›</a:t>
            </a:fld>
            <a:endParaRPr lang="en-US" altLang="en-US"/>
          </a:p>
        </p:txBody>
      </p:sp>
    </p:spTree>
    <p:extLst>
      <p:ext uri="{BB962C8B-B14F-4D97-AF65-F5344CB8AC3E}">
        <p14:creationId xmlns:p14="http://schemas.microsoft.com/office/powerpoint/2010/main" val="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0962" name="Rectangle 2">
            <a:extLst>
              <a:ext uri="{FF2B5EF4-FFF2-40B4-BE49-F238E27FC236}">
                <a16:creationId xmlns:a16="http://schemas.microsoft.com/office/drawing/2014/main" id="{FCE45961-8EBC-4ABB-A06F-A2AB0FB72820}"/>
              </a:ext>
            </a:extLst>
          </p:cNvPr>
          <p:cNvSpPr>
            <a:spLocks noGrp="1" noChangeArrowheads="1"/>
          </p:cNvSpPr>
          <p:nvPr>
            <p:ph type="hdr" sz="quarter"/>
          </p:nvPr>
        </p:nvSpPr>
        <p:spPr bwMode="auto">
          <a:xfrm>
            <a:off x="0" y="0"/>
            <a:ext cx="3170238" cy="479425"/>
          </a:xfrm>
          <a:prstGeom prst="rect">
            <a:avLst/>
          </a:prstGeom>
          <a:noFill/>
          <a:ln w="9525">
            <a:noFill/>
            <a:miter lim="800000"/>
            <a:headEnd/>
            <a:tailEnd/>
          </a:ln>
          <a:effectLst/>
        </p:spPr>
        <p:txBody>
          <a:bodyPr vert="horz" wrap="square" lIns="96656" tIns="48328" rIns="96656" bIns="48328" numCol="1" anchor="t" anchorCtr="0" compatLnSpc="1">
            <a:prstTxWarp prst="textNoShape">
              <a:avLst/>
            </a:prstTxWarp>
          </a:bodyPr>
          <a:lstStyle>
            <a:lvl1pPr eaLnBrk="1" hangingPunct="1">
              <a:lnSpc>
                <a:spcPct val="100000"/>
              </a:lnSpc>
              <a:spcBef>
                <a:spcPct val="0"/>
              </a:spcBef>
              <a:spcAft>
                <a:spcPct val="0"/>
              </a:spcAft>
              <a:buClrTx/>
              <a:buFontTx/>
              <a:buNone/>
              <a:defRPr sz="1200" b="0">
                <a:latin typeface="Arial" charset="0"/>
                <a:cs typeface="+mn-cs"/>
              </a:defRPr>
            </a:lvl1pPr>
          </a:lstStyle>
          <a:p>
            <a:pPr>
              <a:defRPr/>
            </a:pPr>
            <a:endParaRPr lang="en-US"/>
          </a:p>
        </p:txBody>
      </p:sp>
      <p:sp>
        <p:nvSpPr>
          <p:cNvPr id="40963" name="Rectangle 3">
            <a:extLst>
              <a:ext uri="{FF2B5EF4-FFF2-40B4-BE49-F238E27FC236}">
                <a16:creationId xmlns:a16="http://schemas.microsoft.com/office/drawing/2014/main" id="{69A9B635-F3A6-4A6C-A2A7-3BE84F317E1C}"/>
              </a:ext>
            </a:extLst>
          </p:cNvPr>
          <p:cNvSpPr>
            <a:spLocks noGrp="1" noChangeArrowheads="1"/>
          </p:cNvSpPr>
          <p:nvPr>
            <p:ph type="dt" idx="1"/>
          </p:nvPr>
        </p:nvSpPr>
        <p:spPr bwMode="auto">
          <a:xfrm>
            <a:off x="4143375" y="0"/>
            <a:ext cx="3170238" cy="479425"/>
          </a:xfrm>
          <a:prstGeom prst="rect">
            <a:avLst/>
          </a:prstGeom>
          <a:noFill/>
          <a:ln w="9525">
            <a:noFill/>
            <a:miter lim="800000"/>
            <a:headEnd/>
            <a:tailEnd/>
          </a:ln>
          <a:effectLst/>
        </p:spPr>
        <p:txBody>
          <a:bodyPr vert="horz" wrap="square" lIns="96656" tIns="48328" rIns="96656" bIns="48328" numCol="1" anchor="t" anchorCtr="0" compatLnSpc="1">
            <a:prstTxWarp prst="textNoShape">
              <a:avLst/>
            </a:prstTxWarp>
          </a:bodyPr>
          <a:lstStyle>
            <a:lvl1pPr algn="r" eaLnBrk="1" hangingPunct="1">
              <a:lnSpc>
                <a:spcPct val="100000"/>
              </a:lnSpc>
              <a:spcBef>
                <a:spcPct val="0"/>
              </a:spcBef>
              <a:spcAft>
                <a:spcPct val="0"/>
              </a:spcAft>
              <a:buClrTx/>
              <a:buFontTx/>
              <a:buNone/>
              <a:defRPr sz="1200" b="0">
                <a:latin typeface="Arial" charset="0"/>
                <a:cs typeface="+mn-cs"/>
              </a:defRPr>
            </a:lvl1pPr>
          </a:lstStyle>
          <a:p>
            <a:pPr>
              <a:defRPr/>
            </a:pPr>
            <a:endParaRPr lang="en-US"/>
          </a:p>
        </p:txBody>
      </p:sp>
      <p:sp>
        <p:nvSpPr>
          <p:cNvPr id="5124" name="Rectangle 4">
            <a:extLst>
              <a:ext uri="{FF2B5EF4-FFF2-40B4-BE49-F238E27FC236}">
                <a16:creationId xmlns:a16="http://schemas.microsoft.com/office/drawing/2014/main" id="{3F91814F-6E8B-4495-875C-BBC65746A25E}"/>
              </a:ext>
            </a:extLst>
          </p:cNvPr>
          <p:cNvSpPr>
            <a:spLocks noGrp="1" noRot="1" noChangeAspect="1" noChangeArrowheads="1" noTextEdit="1"/>
          </p:cNvSpPr>
          <p:nvPr>
            <p:ph type="sldImg" idx="2"/>
          </p:nvPr>
        </p:nvSpPr>
        <p:spPr bwMode="auto">
          <a:xfrm>
            <a:off x="457200" y="720725"/>
            <a:ext cx="6400800" cy="3600450"/>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0965" name="Rectangle 5">
            <a:extLst>
              <a:ext uri="{FF2B5EF4-FFF2-40B4-BE49-F238E27FC236}">
                <a16:creationId xmlns:a16="http://schemas.microsoft.com/office/drawing/2014/main" id="{3575FA76-5996-41B2-807C-74C521B1881C}"/>
              </a:ext>
            </a:extLst>
          </p:cNvPr>
          <p:cNvSpPr>
            <a:spLocks noGrp="1" noChangeArrowheads="1"/>
          </p:cNvSpPr>
          <p:nvPr>
            <p:ph type="body" sz="quarter" idx="3"/>
          </p:nvPr>
        </p:nvSpPr>
        <p:spPr bwMode="auto">
          <a:xfrm>
            <a:off x="731838" y="4560888"/>
            <a:ext cx="5851525" cy="4319587"/>
          </a:xfrm>
          <a:prstGeom prst="rect">
            <a:avLst/>
          </a:prstGeom>
          <a:noFill/>
          <a:ln w="9525">
            <a:noFill/>
            <a:miter lim="800000"/>
            <a:headEnd/>
            <a:tailEnd/>
          </a:ln>
          <a:effectLst/>
        </p:spPr>
        <p:txBody>
          <a:bodyPr vert="horz" wrap="square" lIns="96656" tIns="48328" rIns="96656" bIns="48328" numCol="1" anchor="t" anchorCtr="0" compatLnSpc="1">
            <a:prstTxWarp prst="textNoShape">
              <a:avLst/>
            </a:prstTxWarp>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40966" name="Rectangle 6">
            <a:extLst>
              <a:ext uri="{FF2B5EF4-FFF2-40B4-BE49-F238E27FC236}">
                <a16:creationId xmlns:a16="http://schemas.microsoft.com/office/drawing/2014/main" id="{EE30801C-5D2D-4989-97AF-1BB6980EDA53}"/>
              </a:ext>
            </a:extLst>
          </p:cNvPr>
          <p:cNvSpPr>
            <a:spLocks noGrp="1" noChangeArrowheads="1"/>
          </p:cNvSpPr>
          <p:nvPr>
            <p:ph type="ftr" sz="quarter" idx="4"/>
          </p:nvPr>
        </p:nvSpPr>
        <p:spPr bwMode="auto">
          <a:xfrm>
            <a:off x="0" y="9120188"/>
            <a:ext cx="3503613" cy="479425"/>
          </a:xfrm>
          <a:prstGeom prst="rect">
            <a:avLst/>
          </a:prstGeom>
          <a:noFill/>
          <a:ln w="9525">
            <a:noFill/>
            <a:miter lim="800000"/>
            <a:headEnd/>
            <a:tailEnd/>
          </a:ln>
          <a:effectLst/>
        </p:spPr>
        <p:txBody>
          <a:bodyPr vert="horz" wrap="square" lIns="96656" tIns="48328" rIns="96656" bIns="48328" numCol="1" anchor="b" anchorCtr="0" compatLnSpc="1">
            <a:prstTxWarp prst="textNoShape">
              <a:avLst/>
            </a:prstTxWarp>
          </a:bodyPr>
          <a:lstStyle>
            <a:lvl1pPr eaLnBrk="1" hangingPunct="1">
              <a:lnSpc>
                <a:spcPct val="100000"/>
              </a:lnSpc>
              <a:spcBef>
                <a:spcPct val="0"/>
              </a:spcBef>
              <a:spcAft>
                <a:spcPct val="0"/>
              </a:spcAft>
              <a:buClrTx/>
              <a:buFontTx/>
              <a:buNone/>
              <a:defRPr sz="1000" b="0">
                <a:latin typeface="Arial" charset="0"/>
                <a:cs typeface="+mn-cs"/>
              </a:defRPr>
            </a:lvl1pPr>
          </a:lstStyle>
          <a:p>
            <a:pPr>
              <a:defRPr/>
            </a:pPr>
            <a:r>
              <a:rPr lang="en-US"/>
              <a:t>©2012 Clinical Care Options, LLC. All rights reserved</a:t>
            </a:r>
          </a:p>
        </p:txBody>
      </p:sp>
      <p:sp>
        <p:nvSpPr>
          <p:cNvPr id="40967" name="Rectangle 7">
            <a:extLst>
              <a:ext uri="{FF2B5EF4-FFF2-40B4-BE49-F238E27FC236}">
                <a16:creationId xmlns:a16="http://schemas.microsoft.com/office/drawing/2014/main" id="{83D8BBC4-4244-4B4D-899A-EE5002DAC7CD}"/>
              </a:ext>
            </a:extLst>
          </p:cNvPr>
          <p:cNvSpPr>
            <a:spLocks noGrp="1" noChangeArrowheads="1"/>
          </p:cNvSpPr>
          <p:nvPr>
            <p:ph type="sldNum" sz="quarter" idx="5"/>
          </p:nvPr>
        </p:nvSpPr>
        <p:spPr bwMode="auto">
          <a:xfrm>
            <a:off x="4143375" y="9120188"/>
            <a:ext cx="3170238" cy="479425"/>
          </a:xfrm>
          <a:prstGeom prst="rect">
            <a:avLst/>
          </a:prstGeom>
          <a:noFill/>
          <a:ln w="9525">
            <a:noFill/>
            <a:miter lim="800000"/>
            <a:headEnd/>
            <a:tailEnd/>
          </a:ln>
          <a:effectLst/>
        </p:spPr>
        <p:txBody>
          <a:bodyPr vert="horz" wrap="square" lIns="96656" tIns="48328" rIns="96656" bIns="48328" numCol="1" anchor="b" anchorCtr="0" compatLnSpc="1">
            <a:prstTxWarp prst="textNoShape">
              <a:avLst/>
            </a:prstTxWarp>
          </a:bodyPr>
          <a:lstStyle>
            <a:lvl1pPr algn="r" eaLnBrk="1" hangingPunct="1">
              <a:defRPr sz="1200" b="0"/>
            </a:lvl1pPr>
          </a:lstStyle>
          <a:p>
            <a:pPr>
              <a:defRPr/>
            </a:pPr>
            <a:fld id="{2FB72F01-6714-4A31-8C22-8E0F1B091B56}" type="slidenum">
              <a:rPr lang="en-US" altLang="en-US"/>
              <a:pPr>
                <a:defRPr/>
              </a:pPr>
              <a:t>‹#›</a:t>
            </a:fld>
            <a:endParaRPr lang="en-US" altLang="en-US"/>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charset="0"/>
        <a:ea typeface="+mn-ea"/>
        <a:cs typeface="+mn-cs"/>
      </a:defRPr>
    </a:lvl1pPr>
    <a:lvl2pPr marL="457200" algn="l" rtl="0" eaLnBrk="0" fontAlgn="base" hangingPunct="0">
      <a:spcBef>
        <a:spcPct val="30000"/>
      </a:spcBef>
      <a:spcAft>
        <a:spcPct val="0"/>
      </a:spcAft>
      <a:defRPr sz="1200" kern="1200">
        <a:solidFill>
          <a:schemeClr val="tx1"/>
        </a:solidFill>
        <a:latin typeface="Arial" charset="0"/>
        <a:ea typeface="+mn-ea"/>
        <a:cs typeface="+mn-cs"/>
      </a:defRPr>
    </a:lvl2pPr>
    <a:lvl3pPr marL="914400" algn="l" rtl="0" eaLnBrk="0" fontAlgn="base" hangingPunct="0">
      <a:spcBef>
        <a:spcPct val="30000"/>
      </a:spcBef>
      <a:spcAft>
        <a:spcPct val="0"/>
      </a:spcAft>
      <a:defRPr sz="1200" kern="1200">
        <a:solidFill>
          <a:schemeClr val="tx1"/>
        </a:solidFill>
        <a:latin typeface="Arial" charset="0"/>
        <a:ea typeface="+mn-ea"/>
        <a:cs typeface="+mn-cs"/>
      </a:defRPr>
    </a:lvl3pPr>
    <a:lvl4pPr marL="1371600" algn="l" rtl="0" eaLnBrk="0" fontAlgn="base" hangingPunct="0">
      <a:spcBef>
        <a:spcPct val="30000"/>
      </a:spcBef>
      <a:spcAft>
        <a:spcPct val="0"/>
      </a:spcAft>
      <a:defRPr sz="1200" kern="1200">
        <a:solidFill>
          <a:schemeClr val="tx1"/>
        </a:solidFill>
        <a:latin typeface="Arial" charset="0"/>
        <a:ea typeface="+mn-ea"/>
        <a:cs typeface="+mn-cs"/>
      </a:defRPr>
    </a:lvl4pPr>
    <a:lvl5pPr marL="1828800" algn="l" rtl="0" eaLnBrk="0" fontAlgn="base" hangingPunct="0">
      <a:spcBef>
        <a:spcPct val="30000"/>
      </a:spcBef>
      <a:spcAft>
        <a:spcPct val="0"/>
      </a:spcAft>
      <a:defRPr sz="1200" kern="1200">
        <a:solidFill>
          <a:schemeClr val="tx1"/>
        </a:solidFill>
        <a:latin typeface="Arial"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1</a:t>
            </a:fld>
            <a:endParaRPr lang="en-US" altLang="en-US"/>
          </a:p>
        </p:txBody>
      </p:sp>
    </p:spTree>
    <p:extLst>
      <p:ext uri="{BB962C8B-B14F-4D97-AF65-F5344CB8AC3E}">
        <p14:creationId xmlns:p14="http://schemas.microsoft.com/office/powerpoint/2010/main" val="326666325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4</a:t>
            </a:fld>
            <a:endParaRPr lang="en-US" altLang="en-US"/>
          </a:p>
        </p:txBody>
      </p:sp>
    </p:spTree>
    <p:extLst>
      <p:ext uri="{BB962C8B-B14F-4D97-AF65-F5344CB8AC3E}">
        <p14:creationId xmlns:p14="http://schemas.microsoft.com/office/powerpoint/2010/main" val="269693480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a:lnSpc>
                <a:spcPct val="115000"/>
              </a:lnSpc>
              <a:spcBef>
                <a:spcPts val="0"/>
              </a:spcBef>
              <a:spcAft>
                <a:spcPts val="1000"/>
              </a:spcAft>
            </a:pPr>
            <a:r>
              <a:rPr lang="en-US" sz="1100">
                <a:solidFill>
                  <a:srgbClr val="000000"/>
                </a:solidFill>
                <a:effectLst/>
                <a:latin typeface="Calibri" panose="020F0502020204030204" pitchFamily="34" charset="0"/>
                <a:ea typeface="Calibri" panose="020F0502020204030204" pitchFamily="34" charset="0"/>
                <a:cs typeface="Calibri" panose="020F0502020204030204" pitchFamily="34" charset="0"/>
              </a:rPr>
              <a:t>Important discussion points</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spcBef>
                <a:spcPts val="200"/>
              </a:spcBef>
              <a:spcAft>
                <a:spcPts val="200"/>
              </a:spcAft>
              <a:buFont typeface="Symbol" panose="05050102010706020507" pitchFamily="18" charset="2"/>
              <a:buChar char=""/>
            </a:pPr>
            <a:r>
              <a:rPr lang="en-US" sz="1100" spc="-20">
                <a:effectLst/>
                <a:latin typeface="Calibri" panose="020F0502020204030204" pitchFamily="34" charset="0"/>
                <a:ea typeface="Calibri" panose="020F0502020204030204" pitchFamily="34" charset="0"/>
                <a:cs typeface="Calibri" panose="020F0502020204030204" pitchFamily="34" charset="0"/>
              </a:rPr>
              <a:t>Mycophenolate product information</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p>
            <a:pPr marL="742950" marR="0" lvl="1" indent="-285750">
              <a:spcBef>
                <a:spcPts val="200"/>
              </a:spcBef>
              <a:spcAft>
                <a:spcPts val="200"/>
              </a:spcAft>
              <a:buFont typeface="Courier New" panose="02070309020205020404" pitchFamily="49" charset="0"/>
              <a:buChar char="o"/>
            </a:pPr>
            <a:r>
              <a:rPr lang="en-US" sz="1100" spc="-20">
                <a:effectLst/>
                <a:latin typeface="Calibri" panose="020F0502020204030204" pitchFamily="34" charset="0"/>
                <a:ea typeface="Calibri" panose="020F0502020204030204" pitchFamily="34" charset="0"/>
                <a:cs typeface="Calibri" panose="020F0502020204030204" pitchFamily="34" charset="0"/>
              </a:rPr>
              <a:t>Indications and uses as an immunosuppressant</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spcBef>
                <a:spcPts val="200"/>
              </a:spcBef>
              <a:spcAft>
                <a:spcPts val="200"/>
              </a:spcAft>
              <a:buFont typeface="Symbol" panose="05050102010706020507" pitchFamily="18" charset="2"/>
              <a:buChar char=""/>
            </a:pPr>
            <a:r>
              <a:rPr lang="en-US" sz="1100" spc="-20">
                <a:effectLst/>
                <a:latin typeface="Calibri" panose="020F0502020204030204" pitchFamily="34" charset="0"/>
                <a:ea typeface="Calibri" panose="020F0502020204030204" pitchFamily="34" charset="0"/>
                <a:cs typeface="Calibri" panose="020F0502020204030204" pitchFamily="34" charset="0"/>
              </a:rPr>
              <a:t>Checking pregnancy status prior to initiating mycophenolate and monitoring status during treatment</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spcBef>
                <a:spcPts val="200"/>
              </a:spcBef>
              <a:spcAft>
                <a:spcPts val="200"/>
              </a:spcAft>
              <a:buFont typeface="Symbol" panose="05050102010706020507" pitchFamily="18" charset="2"/>
              <a:buChar char=""/>
            </a:pPr>
            <a:r>
              <a:rPr lang="en-US" sz="1100" spc="-20">
                <a:effectLst/>
                <a:latin typeface="Calibri" panose="020F0502020204030204" pitchFamily="34" charset="0"/>
                <a:ea typeface="Calibri" panose="020F0502020204030204" pitchFamily="34" charset="0"/>
                <a:cs typeface="Calibri" panose="020F0502020204030204" pitchFamily="34" charset="0"/>
              </a:rPr>
              <a:t>Other components of the Mycophenolate Risk Evaluation and Mitigation System</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p>
            <a:pPr marL="742950" marR="0" lvl="1" indent="-285750">
              <a:spcBef>
                <a:spcPts val="200"/>
              </a:spcBef>
              <a:spcAft>
                <a:spcPts val="200"/>
              </a:spcAft>
              <a:buFont typeface="Courier New" panose="02070309020205020404" pitchFamily="49" charset="0"/>
              <a:buChar char="o"/>
            </a:pPr>
            <a:r>
              <a:rPr lang="en-US" sz="1100" spc="-20">
                <a:effectLst/>
                <a:latin typeface="Calibri" panose="020F0502020204030204" pitchFamily="34" charset="0"/>
                <a:ea typeface="Calibri" panose="020F0502020204030204" pitchFamily="34" charset="0"/>
                <a:cs typeface="Calibri" panose="020F0502020204030204" pitchFamily="34" charset="0"/>
              </a:rPr>
              <a:t>Educate women of reproductive potential about the increased risk of first-trimester pregnancy loss and birth defects associated with mycophenolate during pregnancy.</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p>
            <a:pPr marL="742950" marR="0" lvl="1" indent="-285750">
              <a:spcBef>
                <a:spcPts val="200"/>
              </a:spcBef>
              <a:spcAft>
                <a:spcPts val="200"/>
              </a:spcAft>
              <a:buFont typeface="Courier New" panose="02070309020205020404" pitchFamily="49" charset="0"/>
              <a:buChar char="o"/>
            </a:pPr>
            <a:r>
              <a:rPr lang="en-US" sz="1100" spc="-20">
                <a:effectLst/>
                <a:latin typeface="Calibri" panose="020F0502020204030204" pitchFamily="34" charset="0"/>
                <a:ea typeface="Calibri" panose="020F0502020204030204" pitchFamily="34" charset="0"/>
                <a:cs typeface="Calibri" panose="020F0502020204030204" pitchFamily="34" charset="0"/>
              </a:rPr>
              <a:t>Provide or facilitate patient education about pregnancy prevention and planning during mycophenolate treatment</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p>
            <a:pPr marL="1143000" marR="0" lvl="2" indent="-228600">
              <a:spcBef>
                <a:spcPts val="200"/>
              </a:spcBef>
              <a:spcAft>
                <a:spcPts val="200"/>
              </a:spcAft>
              <a:buFont typeface="Wingdings" panose="05000000000000000000" pitchFamily="2" charset="2"/>
              <a:buChar char=""/>
            </a:pPr>
            <a:r>
              <a:rPr lang="en-US" sz="1100" spc="-20">
                <a:effectLst/>
                <a:latin typeface="Calibri" panose="020F0502020204030204" pitchFamily="34" charset="0"/>
                <a:ea typeface="Calibri" panose="020F0502020204030204" pitchFamily="34" charset="0"/>
                <a:cs typeface="Calibri" panose="020F0502020204030204" pitchFamily="34" charset="0"/>
              </a:rPr>
              <a:t>Acceptable methods of contraception</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p>
            <a:pPr marL="1143000" marR="0" lvl="2" indent="-228600">
              <a:spcBef>
                <a:spcPts val="200"/>
              </a:spcBef>
              <a:spcAft>
                <a:spcPts val="200"/>
              </a:spcAft>
              <a:buFont typeface="Wingdings" panose="05000000000000000000" pitchFamily="2" charset="2"/>
              <a:buChar char=""/>
            </a:pPr>
            <a:r>
              <a:rPr lang="en-US" sz="1100" spc="-20">
                <a:effectLst/>
                <a:latin typeface="Calibri" panose="020F0502020204030204" pitchFamily="34" charset="0"/>
                <a:ea typeface="Calibri" panose="020F0502020204030204" pitchFamily="34" charset="0"/>
                <a:cs typeface="Calibri" panose="020F0502020204030204" pitchFamily="34" charset="0"/>
              </a:rPr>
              <a:t>Appropriate duration of contraception</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p>
            <a:pPr marL="742950" marR="0" lvl="1" indent="-285750">
              <a:spcBef>
                <a:spcPts val="200"/>
              </a:spcBef>
              <a:spcAft>
                <a:spcPts val="200"/>
              </a:spcAft>
              <a:buFont typeface="Courier New" panose="02070309020205020404" pitchFamily="49" charset="0"/>
              <a:buChar char="o"/>
            </a:pPr>
            <a:r>
              <a:rPr lang="en-US" sz="1100" spc="-20">
                <a:effectLst/>
                <a:latin typeface="Calibri" panose="020F0502020204030204" pitchFamily="34" charset="0"/>
                <a:ea typeface="Calibri" panose="020F0502020204030204" pitchFamily="34" charset="0"/>
                <a:cs typeface="Calibri" panose="020F0502020204030204" pitchFamily="34" charset="0"/>
              </a:rPr>
              <a:t>Consider alternative immunosuppressants with less potential for embryofetal toxicity for patients of reproductive potential</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p>
            <a:pPr marL="742950" marR="0" lvl="1" indent="-285750">
              <a:spcBef>
                <a:spcPts val="200"/>
              </a:spcBef>
              <a:spcAft>
                <a:spcPts val="200"/>
              </a:spcAft>
              <a:buFont typeface="Courier New" panose="02070309020205020404" pitchFamily="49" charset="0"/>
              <a:buChar char="o"/>
            </a:pPr>
            <a:r>
              <a:rPr lang="en-US" sz="1100" spc="-20">
                <a:effectLst/>
                <a:latin typeface="Calibri" panose="020F0502020204030204" pitchFamily="34" charset="0"/>
                <a:ea typeface="Calibri" panose="020F0502020204030204" pitchFamily="34" charset="0"/>
                <a:cs typeface="Calibri" panose="020F0502020204030204" pitchFamily="34" charset="0"/>
              </a:rPr>
              <a:t>Report to the Mycophenolate Pregnancy Registry any pregnancies that occur during mycophenolate treatment or within 6 wk following discontinuation of treatment</a:t>
            </a:r>
          </a:p>
          <a:p>
            <a:pPr marL="1200150" marR="0" lvl="2" indent="-285750">
              <a:spcBef>
                <a:spcPts val="200"/>
              </a:spcBef>
              <a:spcAft>
                <a:spcPts val="200"/>
              </a:spcAft>
              <a:buFont typeface="Courier New" panose="02070309020205020404" pitchFamily="49" charset="0"/>
              <a:buChar char="o"/>
            </a:pPr>
            <a:r>
              <a:rPr lang="en-US" sz="1100" spc="-20">
                <a:effectLst/>
                <a:latin typeface="Calibri" panose="020F0502020204030204" pitchFamily="34" charset="0"/>
                <a:ea typeface="Calibri" panose="020F0502020204030204" pitchFamily="34" charset="0"/>
              </a:rPr>
              <a:t>Encourage pregnant patients to participate in the Mycophenolate Pregnancy Registry</a:t>
            </a:r>
            <a:endParaRPr lang="en-US"/>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8</a:t>
            </a:fld>
            <a:endParaRPr lang="en-US" altLang="en-US"/>
          </a:p>
        </p:txBody>
      </p:sp>
    </p:spTree>
    <p:extLst>
      <p:ext uri="{BB962C8B-B14F-4D97-AF65-F5344CB8AC3E}">
        <p14:creationId xmlns:p14="http://schemas.microsoft.com/office/powerpoint/2010/main" val="94375555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13</a:t>
            </a:fld>
            <a:endParaRPr lang="en-US" altLang="en-US"/>
          </a:p>
        </p:txBody>
      </p:sp>
    </p:spTree>
    <p:extLst>
      <p:ext uri="{BB962C8B-B14F-4D97-AF65-F5344CB8AC3E}">
        <p14:creationId xmlns:p14="http://schemas.microsoft.com/office/powerpoint/2010/main" val="184583304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2FB72F01-6714-4A31-8C22-8E0F1B091B56}"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15</a:t>
            </a:fld>
            <a:endParaRPr kumimoji="0" lang="en-US" altLang="en-US" sz="12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395687017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a:t>D/c, discontinuation; NTPR, National Transplantation Pregnancy Registry; WPtP, wk prior to pregnancy.</a:t>
            </a:r>
          </a:p>
        </p:txBody>
      </p:sp>
      <p:sp>
        <p:nvSpPr>
          <p:cNvPr id="4" name="Slide Number Placeholder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2FB72F01-6714-4A31-8C22-8E0F1B091B56}"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16</a:t>
            </a:fld>
            <a:endParaRPr kumimoji="0" lang="en-US" altLang="en-US" sz="12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215548232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kumimoji="0" lang="en-US" sz="1200" b="0" i="1" u="none" strike="noStrike" kern="1200" cap="none" spc="0" normalizeH="0" baseline="0" noProof="0">
                <a:ln>
                  <a:noFill/>
                </a:ln>
                <a:solidFill>
                  <a:srgbClr val="000000"/>
                </a:solidFill>
                <a:effectLst/>
                <a:uLnTx/>
                <a:uFillTx/>
                <a:latin typeface="Arial" charset="0"/>
                <a:ea typeface="+mn-ea"/>
                <a:cs typeface="+mn-cs"/>
              </a:rPr>
              <a:t>D/c, discontinuation; NTPR, National Transplantation Pregnancy Registry; WPtP, wk prior to pregnancy.</a:t>
            </a:r>
          </a:p>
          <a:p>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2FB72F01-6714-4A31-8C22-8E0F1B091B56}"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17</a:t>
            </a:fld>
            <a:endParaRPr kumimoji="0" lang="en-US" altLang="en-US" sz="12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78995468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2FB72F01-6714-4A31-8C22-8E0F1B091B56}"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19</a:t>
            </a:fld>
            <a:endParaRPr kumimoji="0" lang="en-US" altLang="en-US" sz="12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150318199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2FB72F01-6714-4A31-8C22-8E0F1B091B56}"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20</a:t>
            </a:fld>
            <a:endParaRPr kumimoji="0" lang="en-US" altLang="en-US" sz="12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238841148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23</a:t>
            </a:fld>
            <a:endParaRPr lang="en-US" altLang="en-US"/>
          </a:p>
        </p:txBody>
      </p:sp>
    </p:spTree>
    <p:extLst>
      <p:ext uri="{BB962C8B-B14F-4D97-AF65-F5344CB8AC3E}">
        <p14:creationId xmlns:p14="http://schemas.microsoft.com/office/powerpoint/2010/main" val="334314281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342900" marR="0" lvl="0" indent="-342900">
              <a:spcBef>
                <a:spcPts val="200"/>
              </a:spcBef>
              <a:spcAft>
                <a:spcPts val="200"/>
              </a:spcAft>
              <a:buFont typeface="Symbol" panose="05050102010706020507" pitchFamily="18" charset="2"/>
              <a:buChar char=""/>
            </a:pPr>
            <a:r>
              <a:rPr lang="en-US" sz="1100" spc="-20">
                <a:effectLst/>
                <a:latin typeface="Calibri" panose="020F0502020204030204" pitchFamily="34" charset="0"/>
                <a:ea typeface="Calibri" panose="020F0502020204030204" pitchFamily="34" charset="0"/>
                <a:cs typeface="Calibri" panose="020F0502020204030204" pitchFamily="34" charset="0"/>
              </a:rPr>
              <a:t>Adverse pregnancy outcomes associated with mycophenolate use during pregnancy</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p>
            <a:pPr marL="742950" marR="0" lvl="1" indent="-285750">
              <a:spcBef>
                <a:spcPts val="200"/>
              </a:spcBef>
              <a:spcAft>
                <a:spcPts val="200"/>
              </a:spcAft>
              <a:buFont typeface="Courier New" panose="02070309020205020404" pitchFamily="49" charset="0"/>
              <a:buChar char="o"/>
            </a:pPr>
            <a:r>
              <a:rPr lang="en-US" sz="1100" spc="-20">
                <a:effectLst/>
                <a:latin typeface="Calibri" panose="020F0502020204030204" pitchFamily="34" charset="0"/>
                <a:ea typeface="Calibri" panose="020F0502020204030204" pitchFamily="34" charset="0"/>
                <a:cs typeface="Calibri" panose="020F0502020204030204" pitchFamily="34" charset="0"/>
              </a:rPr>
              <a:t>First-trimester pregnancy loss</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p>
            <a:pPr marL="742950" marR="0" lvl="1" indent="-285750">
              <a:spcBef>
                <a:spcPts val="200"/>
              </a:spcBef>
              <a:spcAft>
                <a:spcPts val="200"/>
              </a:spcAft>
              <a:buFont typeface="Courier New" panose="02070309020205020404" pitchFamily="49" charset="0"/>
              <a:buChar char="o"/>
            </a:pPr>
            <a:r>
              <a:rPr lang="en-US" sz="1100" spc="-20">
                <a:effectLst/>
                <a:latin typeface="Calibri" panose="020F0502020204030204" pitchFamily="34" charset="0"/>
                <a:ea typeface="Calibri" panose="020F0502020204030204" pitchFamily="34" charset="0"/>
                <a:cs typeface="Calibri" panose="020F0502020204030204" pitchFamily="34" charset="0"/>
              </a:rPr>
              <a:t>Birth defects, eg, cleft palate and lip, external ear, and abnormalities of the esophagus, eye, distal limbs, heart, kidney, and nervous system</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spcBef>
                <a:spcPts val="200"/>
              </a:spcBef>
              <a:spcAft>
                <a:spcPts val="200"/>
              </a:spcAft>
              <a:buFont typeface="Symbol" panose="05050102010706020507" pitchFamily="18" charset="2"/>
              <a:buChar char=""/>
            </a:pPr>
            <a:r>
              <a:rPr lang="en-US" sz="1100" spc="-20">
                <a:effectLst/>
                <a:latin typeface="Calibri" panose="020F0502020204030204" pitchFamily="34" charset="0"/>
                <a:ea typeface="Calibri" panose="020F0502020204030204" pitchFamily="34" charset="0"/>
                <a:cs typeface="Calibri" panose="020F0502020204030204" pitchFamily="34" charset="0"/>
              </a:rPr>
              <a:t>Use of MREMS Patient Counseling Materials to educate patients about mycophenolate pregnancy risks and counsel patients on contraception and pregnancy planning</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spcBef>
                <a:spcPts val="200"/>
              </a:spcBef>
              <a:spcAft>
                <a:spcPts val="200"/>
              </a:spcAft>
              <a:buFont typeface="Symbol" panose="05050102010706020507" pitchFamily="18" charset="2"/>
              <a:buChar char=""/>
            </a:pPr>
            <a:r>
              <a:rPr lang="en-US" sz="1100" spc="-20">
                <a:effectLst/>
                <a:latin typeface="Calibri" panose="020F0502020204030204" pitchFamily="34" charset="0"/>
                <a:ea typeface="Calibri" panose="020F0502020204030204" pitchFamily="34" charset="0"/>
                <a:cs typeface="Calibri" panose="020F0502020204030204" pitchFamily="34" charset="0"/>
              </a:rPr>
              <a:t>Treatment options for patients who are considering pregnancy</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p>
            <a:pPr marL="742950" marR="0" lvl="1" indent="-285750">
              <a:spcBef>
                <a:spcPts val="200"/>
              </a:spcBef>
              <a:spcAft>
                <a:spcPts val="200"/>
              </a:spcAft>
              <a:buFont typeface="Courier New" panose="02070309020205020404" pitchFamily="49" charset="0"/>
              <a:buChar char="o"/>
            </a:pPr>
            <a:r>
              <a:rPr lang="en-US" sz="1100" spc="-20">
                <a:effectLst/>
                <a:latin typeface="Calibri" panose="020F0502020204030204" pitchFamily="34" charset="0"/>
                <a:ea typeface="Calibri" panose="020F0502020204030204" pitchFamily="34" charset="0"/>
                <a:cs typeface="Calibri" panose="020F0502020204030204" pitchFamily="34" charset="0"/>
              </a:rPr>
              <a:t>Immunosuppressive efficacies and safety profiles of available therapies</a:t>
            </a:r>
          </a:p>
          <a:p>
            <a:pPr marL="285750" marR="0" lvl="0" indent="-285750">
              <a:spcBef>
                <a:spcPts val="200"/>
              </a:spcBef>
              <a:spcAft>
                <a:spcPts val="200"/>
              </a:spcAft>
              <a:buFont typeface="Courier New" panose="02070309020205020404" pitchFamily="49" charset="0"/>
              <a:buChar char="o"/>
            </a:pPr>
            <a:r>
              <a:rPr lang="en-US" sz="1100" spc="-20">
                <a:effectLst/>
                <a:latin typeface="Calibri" panose="020F0502020204030204" pitchFamily="34" charset="0"/>
                <a:ea typeface="Calibri" panose="020F0502020204030204" pitchFamily="34" charset="0"/>
              </a:rPr>
              <a:t>HCP and patient educational resources available through the MREMS</a:t>
            </a:r>
            <a:endParaRPr lang="en-US"/>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28</a:t>
            </a:fld>
            <a:endParaRPr lang="en-US" altLang="en-US"/>
          </a:p>
        </p:txBody>
      </p:sp>
    </p:spTree>
    <p:extLst>
      <p:ext uri="{BB962C8B-B14F-4D97-AF65-F5344CB8AC3E}">
        <p14:creationId xmlns:p14="http://schemas.microsoft.com/office/powerpoint/2010/main" val="322995188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29</a:t>
            </a:fld>
            <a:endParaRPr lang="en-US" altLang="en-US"/>
          </a:p>
        </p:txBody>
      </p:sp>
    </p:spTree>
    <p:extLst>
      <p:ext uri="{BB962C8B-B14F-4D97-AF65-F5344CB8AC3E}">
        <p14:creationId xmlns:p14="http://schemas.microsoft.com/office/powerpoint/2010/main" val="145211853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2FB72F01-6714-4A31-8C22-8E0F1B091B56}"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30</a:t>
            </a:fld>
            <a:endParaRPr kumimoji="0" lang="en-US" altLang="en-US" sz="12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316700744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a:t>LH, luteinizing hormone; </a:t>
            </a:r>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31</a:t>
            </a:fld>
            <a:endParaRPr lang="en-US" altLang="en-US"/>
          </a:p>
        </p:txBody>
      </p:sp>
    </p:spTree>
    <p:extLst>
      <p:ext uri="{BB962C8B-B14F-4D97-AF65-F5344CB8AC3E}">
        <p14:creationId xmlns:p14="http://schemas.microsoft.com/office/powerpoint/2010/main" val="4184129246"/>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a:t>EC: emergency contraception; LH, luteinizing hormone; </a:t>
            </a:r>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32</a:t>
            </a:fld>
            <a:endParaRPr lang="en-US" altLang="en-US"/>
          </a:p>
        </p:txBody>
      </p:sp>
    </p:spTree>
    <p:extLst>
      <p:ext uri="{BB962C8B-B14F-4D97-AF65-F5344CB8AC3E}">
        <p14:creationId xmlns:p14="http://schemas.microsoft.com/office/powerpoint/2010/main" val="3896905202"/>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a:t>DMPA, depo-medroxyprogesterone acetate; IUD, intrauterine device; SLE, systemic lupus erythematosus.</a:t>
            </a:r>
          </a:p>
        </p:txBody>
      </p:sp>
      <p:sp>
        <p:nvSpPr>
          <p:cNvPr id="4" name="Slide Number Placeholder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2FB72F01-6714-4A31-8C22-8E0F1B091B56}"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35</a:t>
            </a:fld>
            <a:endParaRPr kumimoji="0" lang="en-US" altLang="en-US" sz="12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1162057944"/>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a:t>FSH, follicle-stimulating hormone; LH, luteinizing hormone.</a:t>
            </a:r>
          </a:p>
        </p:txBody>
      </p:sp>
      <p:sp>
        <p:nvSpPr>
          <p:cNvPr id="4" name="Slide Number Placeholder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2FB72F01-6714-4A31-8C22-8E0F1B091B56}"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36</a:t>
            </a:fld>
            <a:endParaRPr kumimoji="0" lang="en-US" altLang="en-US" sz="12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2780577226"/>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a:t>ACR, American College of Rheumatology</a:t>
            </a:r>
          </a:p>
        </p:txBody>
      </p:sp>
      <p:sp>
        <p:nvSpPr>
          <p:cNvPr id="4" name="Slide Number Placeholder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2FB72F01-6714-4A31-8C22-8E0F1B091B56}"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39</a:t>
            </a:fld>
            <a:endParaRPr kumimoji="0" lang="en-US" altLang="en-US" sz="12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3809834829"/>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40</a:t>
            </a:fld>
            <a:endParaRPr lang="en-US" altLang="en-US"/>
          </a:p>
        </p:txBody>
      </p:sp>
    </p:spTree>
    <p:extLst>
      <p:ext uri="{BB962C8B-B14F-4D97-AF65-F5344CB8AC3E}">
        <p14:creationId xmlns:p14="http://schemas.microsoft.com/office/powerpoint/2010/main" val="3944388076"/>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342900" marR="0" lvl="0" indent="-342900">
              <a:spcBef>
                <a:spcPts val="200"/>
              </a:spcBef>
              <a:spcAft>
                <a:spcPts val="200"/>
              </a:spcAft>
              <a:buFont typeface="Symbol" panose="05050102010706020507" pitchFamily="18" charset="2"/>
              <a:buChar char=""/>
            </a:pPr>
            <a:r>
              <a:rPr lang="en-US" sz="1800" spc="-20">
                <a:effectLst/>
                <a:latin typeface="Calibri" panose="020F0502020204030204" pitchFamily="34" charset="0"/>
                <a:ea typeface="Calibri" panose="020F0502020204030204" pitchFamily="34" charset="0"/>
                <a:cs typeface="Calibri" panose="020F0502020204030204" pitchFamily="34" charset="0"/>
              </a:rPr>
              <a:t>Strategies for coordinating care among rheumatologist, OB/GYN, and other HCPs involved in the patient’s care </a:t>
            </a:r>
            <a:endParaRPr lang="en-US" sz="180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spcBef>
                <a:spcPts val="200"/>
              </a:spcBef>
              <a:spcAft>
                <a:spcPts val="200"/>
              </a:spcAft>
              <a:buFont typeface="Symbol" panose="05050102010706020507" pitchFamily="18" charset="2"/>
              <a:buChar char=""/>
            </a:pPr>
            <a:r>
              <a:rPr lang="en-US" sz="1800" spc="-20">
                <a:effectLst/>
                <a:latin typeface="Calibri" panose="020F0502020204030204" pitchFamily="34" charset="0"/>
                <a:ea typeface="Calibri" panose="020F0502020204030204" pitchFamily="34" charset="0"/>
                <a:cs typeface="Calibri" panose="020F0502020204030204" pitchFamily="34" charset="0"/>
              </a:rPr>
              <a:t>How and when to report pregnancies that occur during mycophenolate treatment to the Mycophenolate Pregnancy Registry</a:t>
            </a:r>
          </a:p>
          <a:p>
            <a:pPr marL="342900" marR="0" lvl="0" indent="-342900">
              <a:spcBef>
                <a:spcPts val="200"/>
              </a:spcBef>
              <a:spcAft>
                <a:spcPts val="200"/>
              </a:spcAft>
              <a:buFont typeface="Symbol" panose="05050102010706020507" pitchFamily="18" charset="2"/>
              <a:buChar char=""/>
            </a:pPr>
            <a:r>
              <a:rPr lang="en-US" sz="1800" spc="-20">
                <a:effectLst/>
                <a:latin typeface="Calibri" panose="020F0502020204030204" pitchFamily="34" charset="0"/>
                <a:ea typeface="Calibri" panose="020F0502020204030204" pitchFamily="34" charset="0"/>
              </a:rPr>
              <a:t>HCP and patient educational resources available through the MREMS, as well as the BU and CCO websites</a:t>
            </a:r>
            <a:endParaRPr lang="en-US"/>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44</a:t>
            </a:fld>
            <a:endParaRPr lang="en-US" altLang="en-US"/>
          </a:p>
        </p:txBody>
      </p:sp>
    </p:spTree>
    <p:extLst>
      <p:ext uri="{BB962C8B-B14F-4D97-AF65-F5344CB8AC3E}">
        <p14:creationId xmlns:p14="http://schemas.microsoft.com/office/powerpoint/2010/main" val="88645471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45</a:t>
            </a:fld>
            <a:endParaRPr lang="en-US" altLang="en-US"/>
          </a:p>
        </p:txBody>
      </p:sp>
    </p:spTree>
    <p:extLst>
      <p:ext uri="{BB962C8B-B14F-4D97-AF65-F5344CB8AC3E}">
        <p14:creationId xmlns:p14="http://schemas.microsoft.com/office/powerpoint/2010/main" val="1159406747"/>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Rectangle 7">
            <a:extLst>
              <a:ext uri="{FF2B5EF4-FFF2-40B4-BE49-F238E27FC236}">
                <a16:creationId xmlns:a16="http://schemas.microsoft.com/office/drawing/2014/main" id="{F534A179-E39B-41F6-A134-70AD6437456F}"/>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52293E11-97E1-4AFF-B992-260501D5E438}"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49</a:t>
            </a:fld>
            <a:endParaRPr kumimoji="0" lang="en-US" altLang="en-US" sz="12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endParaRPr>
          </a:p>
        </p:txBody>
      </p:sp>
      <p:sp>
        <p:nvSpPr>
          <p:cNvPr id="63491" name="Rectangle 2">
            <a:extLst>
              <a:ext uri="{FF2B5EF4-FFF2-40B4-BE49-F238E27FC236}">
                <a16:creationId xmlns:a16="http://schemas.microsoft.com/office/drawing/2014/main" id="{3671BDAA-FAED-47D2-81E5-5DBE3E10D80F}"/>
              </a:ext>
            </a:extLst>
          </p:cNvPr>
          <p:cNvSpPr>
            <a:spLocks noGrp="1" noRot="1" noChangeAspect="1" noChangeArrowheads="1" noTextEdit="1"/>
          </p:cNvSpPr>
          <p:nvPr>
            <p:ph type="sldImg"/>
          </p:nvPr>
        </p:nvSpPr>
        <p:spPr>
          <a:xfrm>
            <a:off x="458788" y="720725"/>
            <a:ext cx="6400800" cy="3600450"/>
          </a:xfrm>
          <a:ln/>
        </p:spPr>
      </p:sp>
      <p:sp>
        <p:nvSpPr>
          <p:cNvPr id="63492" name="Rectangle 3">
            <a:extLst>
              <a:ext uri="{FF2B5EF4-FFF2-40B4-BE49-F238E27FC236}">
                <a16:creationId xmlns:a16="http://schemas.microsoft.com/office/drawing/2014/main" id="{6D7C1693-38A2-462F-B2C4-8F8BC6250549}"/>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GB" altLang="en-US">
              <a:latin typeface="Arial" panose="020B0604020202020204" pitchFamily="34" charset="0"/>
            </a:endParaRPr>
          </a:p>
        </p:txBody>
      </p:sp>
    </p:spTree>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png"/><Relationship Id="rId1" Type="http://schemas.openxmlformats.org/officeDocument/2006/relationships/slideMaster" Target="../slideMasters/slideMaster1.xml"/><Relationship Id="rId5" Type="http://schemas.openxmlformats.org/officeDocument/2006/relationships/image" Target="../media/image2.png"/><Relationship Id="rId4" Type="http://schemas.openxmlformats.org/officeDocument/2006/relationships/hyperlink" Target="https://www.bumc.bu.edu/camed/" TargetMode="Externa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png"/><Relationship Id="rId1" Type="http://schemas.openxmlformats.org/officeDocument/2006/relationships/slideMaster" Target="../slideMasters/slideMaster1.xml"/><Relationship Id="rId5" Type="http://schemas.openxmlformats.org/officeDocument/2006/relationships/image" Target="../media/image2.png"/><Relationship Id="rId4" Type="http://schemas.openxmlformats.org/officeDocument/2006/relationships/hyperlink" Target="https://www.bumc.bu.edu/camed/" TargetMode="Externa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png"/><Relationship Id="rId1" Type="http://schemas.openxmlformats.org/officeDocument/2006/relationships/slideMaster" Target="../slideMasters/slideMaster1.xml"/><Relationship Id="rId5" Type="http://schemas.openxmlformats.org/officeDocument/2006/relationships/image" Target="../media/image2.png"/><Relationship Id="rId4" Type="http://schemas.openxmlformats.org/officeDocument/2006/relationships/hyperlink" Target="https://www.bumc.bu.edu/camed/" TargetMode="Externa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png"/><Relationship Id="rId1" Type="http://schemas.openxmlformats.org/officeDocument/2006/relationships/slideMaster" Target="../slideMasters/slideMaster1.xml"/><Relationship Id="rId5" Type="http://schemas.openxmlformats.org/officeDocument/2006/relationships/image" Target="../media/image2.png"/><Relationship Id="rId4" Type="http://schemas.openxmlformats.org/officeDocument/2006/relationships/hyperlink" Target="https://www.bumc.bu.edu/camed/" TargetMode="Externa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png"/><Relationship Id="rId1" Type="http://schemas.openxmlformats.org/officeDocument/2006/relationships/slideMaster" Target="../slideMasters/slideMaster1.xml"/><Relationship Id="rId5" Type="http://schemas.openxmlformats.org/officeDocument/2006/relationships/image" Target="../media/image2.png"/><Relationship Id="rId4" Type="http://schemas.openxmlformats.org/officeDocument/2006/relationships/hyperlink" Target="https://www.bumc.bu.edu/camed/" TargetMode="Externa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p:cSld name="Title Slide">
    <p:spTree>
      <p:nvGrpSpPr>
        <p:cNvPr id="1" name=""/>
        <p:cNvGrpSpPr/>
        <p:nvPr/>
      </p:nvGrpSpPr>
      <p:grpSpPr>
        <a:xfrm>
          <a:off x="0" y="0"/>
          <a:ext cx="0" cy="0"/>
          <a:chOff x="0" y="0"/>
          <a:chExt cx="0" cy="0"/>
        </a:xfrm>
      </p:grpSpPr>
      <p:sp>
        <p:nvSpPr>
          <p:cNvPr id="10" name="Rectangle 54"/>
          <p:cNvSpPr>
            <a:spLocks noGrp="1" noChangeArrowheads="1"/>
          </p:cNvSpPr>
          <p:nvPr>
            <p:ph type="subTitle" idx="1"/>
          </p:nvPr>
        </p:nvSpPr>
        <p:spPr>
          <a:xfrm>
            <a:off x="609600" y="4041650"/>
            <a:ext cx="5181600" cy="1120775"/>
          </a:xfrm>
        </p:spPr>
        <p:txBody>
          <a:bodyPr/>
          <a:lstStyle>
            <a:lvl1pPr marL="0" indent="0">
              <a:lnSpc>
                <a:spcPct val="100000"/>
              </a:lnSpc>
              <a:buFont typeface="Wingdings" pitchFamily="2" charset="2"/>
              <a:buNone/>
              <a:defRPr sz="2000" b="1">
                <a:solidFill>
                  <a:schemeClr val="bg2"/>
                </a:solidFill>
              </a:defRPr>
            </a:lvl1pPr>
          </a:lstStyle>
          <a:p>
            <a:r>
              <a:rPr lang="en-US"/>
              <a:t>Click to edit Master subtitle style</a:t>
            </a:r>
          </a:p>
        </p:txBody>
      </p:sp>
      <p:sp>
        <p:nvSpPr>
          <p:cNvPr id="8" name="Rectangle 7">
            <a:extLst>
              <a:ext uri="{FF2B5EF4-FFF2-40B4-BE49-F238E27FC236}">
                <a16:creationId xmlns:a16="http://schemas.microsoft.com/office/drawing/2014/main" id="{02294B36-D511-4E23-A768-EAFA149B5CC7}"/>
              </a:ext>
            </a:extLst>
          </p:cNvPr>
          <p:cNvSpPr/>
          <p:nvPr/>
        </p:nvSpPr>
        <p:spPr>
          <a:xfrm>
            <a:off x="1" y="1620838"/>
            <a:ext cx="12192000" cy="2057400"/>
          </a:xfrm>
          <a:prstGeom prst="rect">
            <a:avLst/>
          </a:prstGeom>
          <a:solidFill>
            <a:srgbClr val="CDCDCF">
              <a:alpha val="2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cxnSp>
        <p:nvCxnSpPr>
          <p:cNvPr id="9" name="Straight Connector 8">
            <a:extLst>
              <a:ext uri="{FF2B5EF4-FFF2-40B4-BE49-F238E27FC236}">
                <a16:creationId xmlns:a16="http://schemas.microsoft.com/office/drawing/2014/main" id="{A5B42F6D-719A-45C6-BB57-84887368226C}"/>
              </a:ext>
            </a:extLst>
          </p:cNvPr>
          <p:cNvCxnSpPr/>
          <p:nvPr/>
        </p:nvCxnSpPr>
        <p:spPr bwMode="auto">
          <a:xfrm>
            <a:off x="-14291" y="1620838"/>
            <a:ext cx="12214232" cy="0"/>
          </a:xfrm>
          <a:prstGeom prst="line">
            <a:avLst/>
          </a:prstGeom>
          <a:ln w="12700">
            <a:solidFill>
              <a:schemeClr val="bg2"/>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sp>
        <p:nvSpPr>
          <p:cNvPr id="13" name="Rectangle 55">
            <a:extLst>
              <a:ext uri="{FF2B5EF4-FFF2-40B4-BE49-F238E27FC236}">
                <a16:creationId xmlns:a16="http://schemas.microsoft.com/office/drawing/2014/main" id="{078B106A-3121-420B-B2D9-854FF204BD0F}"/>
              </a:ext>
            </a:extLst>
          </p:cNvPr>
          <p:cNvSpPr>
            <a:spLocks noGrp="1" noChangeArrowheads="1"/>
          </p:cNvSpPr>
          <p:nvPr>
            <p:ph type="ctrTitle"/>
          </p:nvPr>
        </p:nvSpPr>
        <p:spPr bwMode="invGray">
          <a:xfrm>
            <a:off x="609600" y="1600200"/>
            <a:ext cx="11264901" cy="2057400"/>
          </a:xfrm>
          <a:prstGeom prst="rect">
            <a:avLst/>
          </a:prstGeom>
        </p:spPr>
        <p:txBody>
          <a:bodyPr/>
          <a:lstStyle>
            <a:lvl1pPr>
              <a:defRPr sz="4000">
                <a:solidFill>
                  <a:srgbClr val="455560"/>
                </a:solidFill>
              </a:defRPr>
            </a:lvl1pPr>
          </a:lstStyle>
          <a:p>
            <a:r>
              <a:rPr lang="en-US"/>
              <a:t>Click to edit Master title style</a:t>
            </a:r>
          </a:p>
        </p:txBody>
      </p:sp>
      <p:pic>
        <p:nvPicPr>
          <p:cNvPr id="2" name="Picture 1">
            <a:extLst>
              <a:ext uri="{FF2B5EF4-FFF2-40B4-BE49-F238E27FC236}">
                <a16:creationId xmlns:a16="http://schemas.microsoft.com/office/drawing/2014/main" id="{05CFDA6E-B779-CF59-6AF8-77CD3A3FDD6F}"/>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716132" y="244938"/>
            <a:ext cx="1681179" cy="896629"/>
          </a:xfrm>
          <a:prstGeom prst="rect">
            <a:avLst/>
          </a:prstGeom>
        </p:spPr>
      </p:pic>
      <p:cxnSp>
        <p:nvCxnSpPr>
          <p:cNvPr id="12" name="Straight Connector 11">
            <a:extLst>
              <a:ext uri="{FF2B5EF4-FFF2-40B4-BE49-F238E27FC236}">
                <a16:creationId xmlns:a16="http://schemas.microsoft.com/office/drawing/2014/main" id="{9ACD6CB8-625C-44F5-9B90-77A60BCC4A2E}"/>
              </a:ext>
            </a:extLst>
          </p:cNvPr>
          <p:cNvCxnSpPr/>
          <p:nvPr/>
        </p:nvCxnSpPr>
        <p:spPr bwMode="auto">
          <a:xfrm>
            <a:off x="-14291" y="3662363"/>
            <a:ext cx="12214232" cy="0"/>
          </a:xfrm>
          <a:prstGeom prst="line">
            <a:avLst/>
          </a:prstGeom>
          <a:ln w="12700">
            <a:solidFill>
              <a:schemeClr val="bg2"/>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pic>
        <p:nvPicPr>
          <p:cNvPr id="6" name="Picture 5">
            <a:extLst>
              <a:ext uri="{FF2B5EF4-FFF2-40B4-BE49-F238E27FC236}">
                <a16:creationId xmlns:a16="http://schemas.microsoft.com/office/drawing/2014/main" id="{D383D7F3-98FD-63B5-42D7-E109B1E63A61}"/>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3025908" y="266700"/>
            <a:ext cx="6735833" cy="578689"/>
          </a:xfrm>
          <a:prstGeom prst="rect">
            <a:avLst/>
          </a:prstGeom>
        </p:spPr>
      </p:pic>
    </p:spTree>
    <p:extLst>
      <p:ext uri="{BB962C8B-B14F-4D97-AF65-F5344CB8AC3E}">
        <p14:creationId xmlns:p14="http://schemas.microsoft.com/office/powerpoint/2010/main" val="2578901415"/>
      </p:ext>
    </p:extLst>
  </p:cSld>
  <p:clrMapOvr>
    <a:masterClrMapping/>
  </p:clrMapOvr>
  <p:extLst>
    <p:ext uri="{DCECCB84-F9BA-43D5-87BE-67443E8EF086}">
      <p15:sldGuideLst xmlns:p15="http://schemas.microsoft.com/office/powerpoint/2012/main"/>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4" cy="1103313"/>
          </a:xfrm>
          <a:prstGeom prst="rect">
            <a:avLst/>
          </a:prstGeom>
        </p:spPr>
        <p:txBody>
          <a:bodyPr/>
          <a:lstStyle>
            <a:lvl1pPr>
              <a:defRPr/>
            </a:lvl1pPr>
          </a:lstStyle>
          <a:p>
            <a:r>
              <a:rPr lang="en-US"/>
              <a:t>Click to edit Master title style</a:t>
            </a:r>
          </a:p>
        </p:txBody>
      </p:sp>
      <p:sp>
        <p:nvSpPr>
          <p:cNvPr id="3" name="Content Placeholder 2"/>
          <p:cNvSpPr>
            <a:spLocks noGrp="1"/>
          </p:cNvSpPr>
          <p:nvPr>
            <p:ph idx="1"/>
          </p:nvPr>
        </p:nvSpPr>
        <p:spPr>
          <a:xfrm>
            <a:off x="604675" y="1513047"/>
            <a:ext cx="10877529" cy="4650686"/>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09550992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1_Title and Content+logo">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4" cy="1103313"/>
          </a:xfrm>
          <a:prstGeom prst="rect">
            <a:avLst/>
          </a:prstGeom>
        </p:spPr>
        <p:txBody>
          <a:bodyPr/>
          <a:lstStyle>
            <a:lvl1pPr>
              <a:defRPr/>
            </a:lvl1pPr>
          </a:lstStyle>
          <a:p>
            <a:r>
              <a:rPr lang="en-US"/>
              <a:t>Click to edit Master title style</a:t>
            </a:r>
          </a:p>
        </p:txBody>
      </p:sp>
      <p:sp>
        <p:nvSpPr>
          <p:cNvPr id="3" name="Content Placeholder 2"/>
          <p:cNvSpPr>
            <a:spLocks noGrp="1"/>
          </p:cNvSpPr>
          <p:nvPr>
            <p:ph idx="1"/>
          </p:nvPr>
        </p:nvSpPr>
        <p:spPr>
          <a:xfrm>
            <a:off x="604675" y="1513047"/>
            <a:ext cx="10877529" cy="4650686"/>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grpSp>
        <p:nvGrpSpPr>
          <p:cNvPr id="9" name="Group 8">
            <a:extLst>
              <a:ext uri="{FF2B5EF4-FFF2-40B4-BE49-F238E27FC236}">
                <a16:creationId xmlns:a16="http://schemas.microsoft.com/office/drawing/2014/main" id="{C6545FCE-5312-D30F-E65E-CD6090FE0241}"/>
              </a:ext>
            </a:extLst>
          </p:cNvPr>
          <p:cNvGrpSpPr/>
          <p:nvPr userDrawn="1"/>
        </p:nvGrpSpPr>
        <p:grpSpPr>
          <a:xfrm>
            <a:off x="7835997" y="6154870"/>
            <a:ext cx="4109525" cy="549009"/>
            <a:chOff x="6851259" y="6154870"/>
            <a:chExt cx="4109525" cy="549009"/>
          </a:xfrm>
        </p:grpSpPr>
        <p:grpSp>
          <p:nvGrpSpPr>
            <p:cNvPr id="4" name="Group 3">
              <a:extLst>
                <a:ext uri="{FF2B5EF4-FFF2-40B4-BE49-F238E27FC236}">
                  <a16:creationId xmlns:a16="http://schemas.microsoft.com/office/drawing/2014/main" id="{AAA942B0-8E96-D04E-36CD-704490DCE196}"/>
                </a:ext>
              </a:extLst>
            </p:cNvPr>
            <p:cNvGrpSpPr/>
            <p:nvPr userDrawn="1"/>
          </p:nvGrpSpPr>
          <p:grpSpPr>
            <a:xfrm>
              <a:off x="6851259" y="6154870"/>
              <a:ext cx="2159053" cy="527760"/>
              <a:chOff x="8869472" y="6125080"/>
              <a:chExt cx="2159053" cy="527760"/>
            </a:xfrm>
          </p:grpSpPr>
          <p:pic>
            <p:nvPicPr>
              <p:cNvPr id="5" name="Picture 4">
                <a:extLst>
                  <a:ext uri="{FF2B5EF4-FFF2-40B4-BE49-F238E27FC236}">
                    <a16:creationId xmlns:a16="http://schemas.microsoft.com/office/drawing/2014/main" id="{1CC8B62D-F91F-FD37-CA51-8F9318E233CF}"/>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0286717" y="6125080"/>
                <a:ext cx="606441" cy="323435"/>
              </a:xfrm>
              <a:prstGeom prst="rect">
                <a:avLst/>
              </a:prstGeom>
            </p:spPr>
          </p:pic>
          <p:sp>
            <p:nvSpPr>
              <p:cNvPr id="6" name="Rectangle 5">
                <a:extLst>
                  <a:ext uri="{FF2B5EF4-FFF2-40B4-BE49-F238E27FC236}">
                    <a16:creationId xmlns:a16="http://schemas.microsoft.com/office/drawing/2014/main" id="{B99F91C6-8E31-6DBC-2965-8CC51703B713}"/>
                  </a:ext>
                </a:extLst>
              </p:cNvPr>
              <p:cNvSpPr>
                <a:spLocks noChangeArrowheads="1"/>
              </p:cNvSpPr>
              <p:nvPr/>
            </p:nvSpPr>
            <p:spPr bwMode="auto">
              <a:xfrm>
                <a:off x="8869472" y="6375841"/>
                <a:ext cx="215905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200" b="0">
                    <a:solidFill>
                      <a:srgbClr val="455560"/>
                    </a:solidFill>
                    <a:latin typeface="Calibri" panose="020F0502020204030204" pitchFamily="34" charset="0"/>
                  </a:rPr>
                  <a:t>Slide credit: </a:t>
                </a:r>
                <a:r>
                  <a:rPr lang="en-US" altLang="en-US" sz="1200" b="0">
                    <a:solidFill>
                      <a:schemeClr val="bg2"/>
                    </a:solidFill>
                    <a:latin typeface="Calibri" panose="020F0502020204030204" pitchFamily="34" charset="0"/>
                    <a:hlinkClick r:id="rId3"/>
                  </a:rPr>
                  <a:t>clinicaloptions.com</a:t>
                </a:r>
                <a:endParaRPr lang="en-US" altLang="en-US" sz="1200" b="0">
                  <a:solidFill>
                    <a:schemeClr val="bg2"/>
                  </a:solidFill>
                  <a:latin typeface="Calibri" panose="020F0502020204030204" pitchFamily="34" charset="0"/>
                </a:endParaRPr>
              </a:p>
            </p:txBody>
          </p:sp>
        </p:grpSp>
        <p:sp>
          <p:nvSpPr>
            <p:cNvPr id="10" name="Rectangle 9">
              <a:extLst>
                <a:ext uri="{FF2B5EF4-FFF2-40B4-BE49-F238E27FC236}">
                  <a16:creationId xmlns:a16="http://schemas.microsoft.com/office/drawing/2014/main" id="{54B9C4D9-D934-FD1C-1C9B-9A8335329E6D}"/>
                </a:ext>
              </a:extLst>
            </p:cNvPr>
            <p:cNvSpPr>
              <a:spLocks noChangeArrowheads="1"/>
            </p:cNvSpPr>
            <p:nvPr userDrawn="1"/>
          </p:nvSpPr>
          <p:spPr bwMode="auto">
            <a:xfrm>
              <a:off x="9056032" y="6411130"/>
              <a:ext cx="1904752"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lang="en-US" altLang="en-US" sz="1200" b="0">
                  <a:solidFill>
                    <a:srgbClr val="455560"/>
                  </a:solidFill>
                  <a:latin typeface="Calibri" panose="020F0502020204030204" pitchFamily="34" charset="0"/>
                  <a:hlinkClick r:id="rId4"/>
                </a:rPr>
                <a:t>www.bumc.bu.edu/camed</a:t>
              </a:r>
              <a:endParaRPr lang="en-US" altLang="en-US" sz="1200" b="0">
                <a:solidFill>
                  <a:schemeClr val="bg2"/>
                </a:solidFill>
                <a:latin typeface="Calibri" panose="020F0502020204030204" pitchFamily="34" charset="0"/>
              </a:endParaRPr>
            </a:p>
          </p:txBody>
        </p:sp>
        <p:sp>
          <p:nvSpPr>
            <p:cNvPr id="14" name="TextBox 13">
              <a:extLst>
                <a:ext uri="{FF2B5EF4-FFF2-40B4-BE49-F238E27FC236}">
                  <a16:creationId xmlns:a16="http://schemas.microsoft.com/office/drawing/2014/main" id="{2548C34A-B148-26D9-3A16-8762DC280457}"/>
                </a:ext>
              </a:extLst>
            </p:cNvPr>
            <p:cNvSpPr txBox="1"/>
            <p:nvPr userDrawn="1"/>
          </p:nvSpPr>
          <p:spPr bwMode="auto">
            <a:xfrm>
              <a:off x="8886487" y="6426880"/>
              <a:ext cx="33909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p>
              <a:pPr eaLnBrk="1" hangingPunct="1">
                <a:lnSpc>
                  <a:spcPct val="100000"/>
                </a:lnSpc>
                <a:spcBef>
                  <a:spcPct val="0"/>
                </a:spcBef>
                <a:spcAft>
                  <a:spcPct val="0"/>
                </a:spcAft>
                <a:buClrTx/>
                <a:buFontTx/>
                <a:buNone/>
                <a:defRPr/>
              </a:pPr>
              <a:r>
                <a:rPr lang="en-US" altLang="en-US" sz="1200" b="0">
                  <a:solidFill>
                    <a:srgbClr val="455560"/>
                  </a:solidFill>
                  <a:latin typeface="Calibri" panose="020F0502020204030204" pitchFamily="34" charset="0"/>
                </a:rPr>
                <a:t>&amp;</a:t>
              </a:r>
              <a:endParaRPr lang="en-US" altLang="en-US" sz="1200" b="0">
                <a:solidFill>
                  <a:schemeClr val="bg2"/>
                </a:solidFill>
                <a:latin typeface="Calibri" panose="020F0502020204030204" pitchFamily="34" charset="0"/>
              </a:endParaRPr>
            </a:p>
          </p:txBody>
        </p:sp>
        <p:pic>
          <p:nvPicPr>
            <p:cNvPr id="8" name="Picture 7">
              <a:extLst>
                <a:ext uri="{FF2B5EF4-FFF2-40B4-BE49-F238E27FC236}">
                  <a16:creationId xmlns:a16="http://schemas.microsoft.com/office/drawing/2014/main" id="{8A67DFED-26FA-5212-3789-90B27C7A96DE}"/>
                </a:ext>
              </a:extLst>
            </p:cNvPr>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9136886" y="6212573"/>
              <a:ext cx="1707876" cy="146727"/>
            </a:xfrm>
            <a:prstGeom prst="rect">
              <a:avLst/>
            </a:prstGeom>
          </p:spPr>
        </p:pic>
      </p:grpSp>
    </p:spTree>
    <p:extLst>
      <p:ext uri="{BB962C8B-B14F-4D97-AF65-F5344CB8AC3E}">
        <p14:creationId xmlns:p14="http://schemas.microsoft.com/office/powerpoint/2010/main" val="1319832185"/>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Transition Slide">
    <p:spTree>
      <p:nvGrpSpPr>
        <p:cNvPr id="1" name=""/>
        <p:cNvGrpSpPr/>
        <p:nvPr/>
      </p:nvGrpSpPr>
      <p:grpSpPr>
        <a:xfrm>
          <a:off x="0" y="0"/>
          <a:ext cx="0" cy="0"/>
          <a:chOff x="0" y="0"/>
          <a:chExt cx="0" cy="0"/>
        </a:xfrm>
      </p:grpSpPr>
      <p:sp>
        <p:nvSpPr>
          <p:cNvPr id="5" name="Title 1"/>
          <p:cNvSpPr>
            <a:spLocks noGrp="1"/>
          </p:cNvSpPr>
          <p:nvPr>
            <p:ph type="title"/>
          </p:nvPr>
        </p:nvSpPr>
        <p:spPr>
          <a:xfrm>
            <a:off x="514352" y="330201"/>
            <a:ext cx="11244149" cy="5250792"/>
          </a:xfrm>
          <a:prstGeom prst="rect">
            <a:avLst/>
          </a:prstGeom>
        </p:spPr>
        <p:txBody>
          <a:bodyPr anchorCtr="1"/>
          <a:lstStyle>
            <a:lvl1pPr algn="ctr">
              <a:defRPr sz="4000" b="1" cap="none">
                <a:solidFill>
                  <a:schemeClr val="bg2"/>
                </a:solidFill>
              </a:defRPr>
            </a:lvl1pPr>
          </a:lstStyle>
          <a:p>
            <a:r>
              <a:rPr lang="en-US"/>
              <a:t>Click to edit Master title style</a:t>
            </a:r>
          </a:p>
        </p:txBody>
      </p:sp>
      <p:sp>
        <p:nvSpPr>
          <p:cNvPr id="4" name="Rectangle 3">
            <a:extLst>
              <a:ext uri="{FF2B5EF4-FFF2-40B4-BE49-F238E27FC236}">
                <a16:creationId xmlns:a16="http://schemas.microsoft.com/office/drawing/2014/main" id="{CF8F8BDA-1A03-445B-A76B-525DE8317C18}"/>
              </a:ext>
            </a:extLst>
          </p:cNvPr>
          <p:cNvSpPr/>
          <p:nvPr userDrawn="1"/>
        </p:nvSpPr>
        <p:spPr>
          <a:xfrm>
            <a:off x="1" y="6590270"/>
            <a:ext cx="12192000" cy="267732"/>
          </a:xfrm>
          <a:prstGeom prst="rect">
            <a:avLst/>
          </a:prstGeom>
          <a:solidFill>
            <a:schemeClr val="tx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cxnSp>
        <p:nvCxnSpPr>
          <p:cNvPr id="8" name="Straight Connector 7">
            <a:extLst>
              <a:ext uri="{FF2B5EF4-FFF2-40B4-BE49-F238E27FC236}">
                <a16:creationId xmlns:a16="http://schemas.microsoft.com/office/drawing/2014/main" id="{0FA01F1A-8AE6-48F9-95F4-73790D6CA686}"/>
              </a:ext>
            </a:extLst>
          </p:cNvPr>
          <p:cNvCxnSpPr/>
          <p:nvPr userDrawn="1"/>
        </p:nvCxnSpPr>
        <p:spPr>
          <a:xfrm>
            <a:off x="1" y="6589713"/>
            <a:ext cx="12192000" cy="0"/>
          </a:xfrm>
          <a:prstGeom prst="line">
            <a:avLst/>
          </a:prstGeom>
          <a:ln w="19050">
            <a:solidFill>
              <a:srgbClr val="F47D55"/>
            </a:solidFill>
          </a:ln>
        </p:spPr>
        <p:style>
          <a:lnRef idx="1">
            <a:schemeClr val="accent1"/>
          </a:lnRef>
          <a:fillRef idx="0">
            <a:schemeClr val="accent1"/>
          </a:fillRef>
          <a:effectRef idx="0">
            <a:schemeClr val="accent1"/>
          </a:effectRef>
          <a:fontRef idx="minor">
            <a:schemeClr val="tx1"/>
          </a:fontRef>
        </p:style>
      </p:cxnSp>
      <p:pic>
        <p:nvPicPr>
          <p:cNvPr id="2" name="Picture 1">
            <a:extLst>
              <a:ext uri="{FF2B5EF4-FFF2-40B4-BE49-F238E27FC236}">
                <a16:creationId xmlns:a16="http://schemas.microsoft.com/office/drawing/2014/main" id="{E8AA3BC3-918E-2BB8-A2AB-1ED40E83C806}"/>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9967636" y="5397632"/>
            <a:ext cx="1790865" cy="955128"/>
          </a:xfrm>
          <a:prstGeom prst="rect">
            <a:avLst/>
          </a:prstGeom>
        </p:spPr>
      </p:pic>
      <p:pic>
        <p:nvPicPr>
          <p:cNvPr id="7" name="Picture 6">
            <a:extLst>
              <a:ext uri="{FF2B5EF4-FFF2-40B4-BE49-F238E27FC236}">
                <a16:creationId xmlns:a16="http://schemas.microsoft.com/office/drawing/2014/main" id="{46FF2604-6115-0AF5-80D2-83B41E440DB3}"/>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514351" y="5585852"/>
            <a:ext cx="6735833" cy="578689"/>
          </a:xfrm>
          <a:prstGeom prst="rect">
            <a:avLst/>
          </a:prstGeom>
        </p:spPr>
      </p:pic>
    </p:spTree>
    <p:extLst>
      <p:ext uri="{BB962C8B-B14F-4D97-AF65-F5344CB8AC3E}">
        <p14:creationId xmlns:p14="http://schemas.microsoft.com/office/powerpoint/2010/main" val="3111700756"/>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5" cy="1103313"/>
          </a:xfrm>
          <a:prstGeom prst="rect">
            <a:avLst/>
          </a:prstGeom>
        </p:spPr>
        <p:txBody>
          <a:bodyPr/>
          <a:lstStyle/>
          <a:p>
            <a:r>
              <a:rPr lang="en-US"/>
              <a:t>Click to edit Master title style</a:t>
            </a:r>
          </a:p>
        </p:txBody>
      </p:sp>
      <p:sp>
        <p:nvSpPr>
          <p:cNvPr id="3"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252634" y="1510730"/>
            <a:ext cx="5229570" cy="4679462"/>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99092829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1_Two Content+logo">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5" cy="1103313"/>
          </a:xfrm>
          <a:prstGeom prst="rect">
            <a:avLst/>
          </a:prstGeom>
        </p:spPr>
        <p:txBody>
          <a:bodyPr/>
          <a:lstStyle/>
          <a:p>
            <a:r>
              <a:rPr lang="en-US"/>
              <a:t>Click to edit Master title style</a:t>
            </a:r>
          </a:p>
        </p:txBody>
      </p:sp>
      <p:sp>
        <p:nvSpPr>
          <p:cNvPr id="3"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252634" y="1510730"/>
            <a:ext cx="5229570" cy="4679462"/>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grpSp>
        <p:nvGrpSpPr>
          <p:cNvPr id="5" name="Group 4">
            <a:extLst>
              <a:ext uri="{FF2B5EF4-FFF2-40B4-BE49-F238E27FC236}">
                <a16:creationId xmlns:a16="http://schemas.microsoft.com/office/drawing/2014/main" id="{A411730D-C745-4648-F7F2-32C37207891F}"/>
              </a:ext>
            </a:extLst>
          </p:cNvPr>
          <p:cNvGrpSpPr/>
          <p:nvPr userDrawn="1"/>
        </p:nvGrpSpPr>
        <p:grpSpPr>
          <a:xfrm>
            <a:off x="7835997" y="6154870"/>
            <a:ext cx="4109525" cy="549009"/>
            <a:chOff x="6851259" y="6154870"/>
            <a:chExt cx="4109525" cy="549009"/>
          </a:xfrm>
        </p:grpSpPr>
        <p:grpSp>
          <p:nvGrpSpPr>
            <p:cNvPr id="6" name="Group 5">
              <a:extLst>
                <a:ext uri="{FF2B5EF4-FFF2-40B4-BE49-F238E27FC236}">
                  <a16:creationId xmlns:a16="http://schemas.microsoft.com/office/drawing/2014/main" id="{C09A7E5D-C3B8-2766-0BB5-6B80A09CD963}"/>
                </a:ext>
              </a:extLst>
            </p:cNvPr>
            <p:cNvGrpSpPr/>
            <p:nvPr userDrawn="1"/>
          </p:nvGrpSpPr>
          <p:grpSpPr>
            <a:xfrm>
              <a:off x="6851259" y="6154870"/>
              <a:ext cx="2159053" cy="527760"/>
              <a:chOff x="8869472" y="6125080"/>
              <a:chExt cx="2159053" cy="527760"/>
            </a:xfrm>
          </p:grpSpPr>
          <p:pic>
            <p:nvPicPr>
              <p:cNvPr id="17" name="Picture 16">
                <a:extLst>
                  <a:ext uri="{FF2B5EF4-FFF2-40B4-BE49-F238E27FC236}">
                    <a16:creationId xmlns:a16="http://schemas.microsoft.com/office/drawing/2014/main" id="{B31BE4FB-B962-E20E-A473-F232CC6D8456}"/>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0286717" y="6125080"/>
                <a:ext cx="606441" cy="323435"/>
              </a:xfrm>
              <a:prstGeom prst="rect">
                <a:avLst/>
              </a:prstGeom>
            </p:spPr>
          </p:pic>
          <p:sp>
            <p:nvSpPr>
              <p:cNvPr id="18" name="Rectangle 17">
                <a:extLst>
                  <a:ext uri="{FF2B5EF4-FFF2-40B4-BE49-F238E27FC236}">
                    <a16:creationId xmlns:a16="http://schemas.microsoft.com/office/drawing/2014/main" id="{A406D178-91AE-4579-DF3C-13EAFF8BEE41}"/>
                  </a:ext>
                </a:extLst>
              </p:cNvPr>
              <p:cNvSpPr>
                <a:spLocks noChangeArrowheads="1"/>
              </p:cNvSpPr>
              <p:nvPr/>
            </p:nvSpPr>
            <p:spPr bwMode="auto">
              <a:xfrm>
                <a:off x="8869472" y="6375841"/>
                <a:ext cx="215905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200" b="0">
                    <a:solidFill>
                      <a:srgbClr val="455560"/>
                    </a:solidFill>
                    <a:latin typeface="Calibri" panose="020F0502020204030204" pitchFamily="34" charset="0"/>
                  </a:rPr>
                  <a:t>Slide credit: </a:t>
                </a:r>
                <a:r>
                  <a:rPr lang="en-US" altLang="en-US" sz="1200" b="0">
                    <a:solidFill>
                      <a:schemeClr val="bg2"/>
                    </a:solidFill>
                    <a:latin typeface="Calibri" panose="020F0502020204030204" pitchFamily="34" charset="0"/>
                    <a:hlinkClick r:id="rId3"/>
                  </a:rPr>
                  <a:t>clinicaloptions.com</a:t>
                </a:r>
                <a:endParaRPr lang="en-US" altLang="en-US" sz="1200" b="0">
                  <a:solidFill>
                    <a:schemeClr val="bg2"/>
                  </a:solidFill>
                  <a:latin typeface="Calibri" panose="020F0502020204030204" pitchFamily="34" charset="0"/>
                </a:endParaRPr>
              </a:p>
            </p:txBody>
          </p:sp>
        </p:grpSp>
        <p:sp>
          <p:nvSpPr>
            <p:cNvPr id="7" name="Rectangle 6">
              <a:extLst>
                <a:ext uri="{FF2B5EF4-FFF2-40B4-BE49-F238E27FC236}">
                  <a16:creationId xmlns:a16="http://schemas.microsoft.com/office/drawing/2014/main" id="{A5F1CC66-D3F9-F0CA-A297-3AEA2E224976}"/>
                </a:ext>
              </a:extLst>
            </p:cNvPr>
            <p:cNvSpPr>
              <a:spLocks noChangeArrowheads="1"/>
            </p:cNvSpPr>
            <p:nvPr userDrawn="1"/>
          </p:nvSpPr>
          <p:spPr bwMode="auto">
            <a:xfrm>
              <a:off x="9056032" y="6411130"/>
              <a:ext cx="1904752"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lang="en-US" altLang="en-US" sz="1200" b="0">
                  <a:solidFill>
                    <a:srgbClr val="455560"/>
                  </a:solidFill>
                  <a:latin typeface="Calibri" panose="020F0502020204030204" pitchFamily="34" charset="0"/>
                  <a:hlinkClick r:id="rId4"/>
                </a:rPr>
                <a:t>www.bumc.bu.edu/camed</a:t>
              </a:r>
              <a:endParaRPr lang="en-US" altLang="en-US" sz="1200" b="0">
                <a:solidFill>
                  <a:schemeClr val="bg2"/>
                </a:solidFill>
                <a:latin typeface="Calibri" panose="020F0502020204030204" pitchFamily="34" charset="0"/>
              </a:endParaRPr>
            </a:p>
          </p:txBody>
        </p:sp>
        <p:sp>
          <p:nvSpPr>
            <p:cNvPr id="15" name="TextBox 14">
              <a:extLst>
                <a:ext uri="{FF2B5EF4-FFF2-40B4-BE49-F238E27FC236}">
                  <a16:creationId xmlns:a16="http://schemas.microsoft.com/office/drawing/2014/main" id="{B20B9F94-7F39-B685-BA19-6D4B4CF6077F}"/>
                </a:ext>
              </a:extLst>
            </p:cNvPr>
            <p:cNvSpPr txBox="1"/>
            <p:nvPr userDrawn="1"/>
          </p:nvSpPr>
          <p:spPr bwMode="auto">
            <a:xfrm>
              <a:off x="8886487" y="6426880"/>
              <a:ext cx="33909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p>
              <a:pPr eaLnBrk="1" hangingPunct="1">
                <a:lnSpc>
                  <a:spcPct val="100000"/>
                </a:lnSpc>
                <a:spcBef>
                  <a:spcPct val="0"/>
                </a:spcBef>
                <a:spcAft>
                  <a:spcPct val="0"/>
                </a:spcAft>
                <a:buClrTx/>
                <a:buFontTx/>
                <a:buNone/>
                <a:defRPr/>
              </a:pPr>
              <a:r>
                <a:rPr lang="en-US" altLang="en-US" sz="1200" b="0">
                  <a:solidFill>
                    <a:srgbClr val="455560"/>
                  </a:solidFill>
                  <a:latin typeface="Calibri" panose="020F0502020204030204" pitchFamily="34" charset="0"/>
                </a:rPr>
                <a:t>&amp;</a:t>
              </a:r>
              <a:endParaRPr lang="en-US" altLang="en-US" sz="1200" b="0">
                <a:solidFill>
                  <a:schemeClr val="bg2"/>
                </a:solidFill>
                <a:latin typeface="Calibri" panose="020F0502020204030204" pitchFamily="34" charset="0"/>
              </a:endParaRPr>
            </a:p>
          </p:txBody>
        </p:sp>
        <p:pic>
          <p:nvPicPr>
            <p:cNvPr id="16" name="Picture 15">
              <a:extLst>
                <a:ext uri="{FF2B5EF4-FFF2-40B4-BE49-F238E27FC236}">
                  <a16:creationId xmlns:a16="http://schemas.microsoft.com/office/drawing/2014/main" id="{B9BE8468-0796-0A34-7C77-ACE5C65C4FE4}"/>
                </a:ext>
              </a:extLst>
            </p:cNvPr>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9136886" y="6212573"/>
              <a:ext cx="1707876" cy="146727"/>
            </a:xfrm>
            <a:prstGeom prst="rect">
              <a:avLst/>
            </a:prstGeom>
          </p:spPr>
        </p:pic>
      </p:grpSp>
    </p:spTree>
    <p:extLst>
      <p:ext uri="{BB962C8B-B14F-4D97-AF65-F5344CB8AC3E}">
        <p14:creationId xmlns:p14="http://schemas.microsoft.com/office/powerpoint/2010/main" val="3348600004"/>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Title, Text and Chart">
    <p:spTree>
      <p:nvGrpSpPr>
        <p:cNvPr id="1" name=""/>
        <p:cNvGrpSpPr/>
        <p:nvPr/>
      </p:nvGrpSpPr>
      <p:grpSpPr>
        <a:xfrm>
          <a:off x="0" y="0"/>
          <a:ext cx="0" cy="0"/>
          <a:chOff x="0" y="0"/>
          <a:chExt cx="0" cy="0"/>
        </a:xfrm>
      </p:grpSpPr>
      <p:sp>
        <p:nvSpPr>
          <p:cNvPr id="9" name="Content Placeholder 3"/>
          <p:cNvSpPr>
            <a:spLocks noGrp="1"/>
          </p:cNvSpPr>
          <p:nvPr>
            <p:ph sz="half" idx="2"/>
          </p:nvPr>
        </p:nvSpPr>
        <p:spPr>
          <a:xfrm>
            <a:off x="6252634" y="1510730"/>
            <a:ext cx="5229570" cy="4665746"/>
          </a:xfrm>
          <a:prstGeom prst="rect">
            <a:avLst/>
          </a:prstGeom>
        </p:spPr>
        <p:txBody>
          <a:bodyPr/>
          <a:lstStyle>
            <a:lvl1pPr>
              <a:defRPr sz="2800"/>
            </a:lvl1pPr>
            <a:lvl2pPr>
              <a:defRPr sz="2400"/>
            </a:lvl2pPr>
            <a:lvl3pPr>
              <a:defRPr sz="2200"/>
            </a:lvl3pPr>
            <a:lvl4pPr>
              <a:defRPr sz="2000"/>
            </a:lvl4pPr>
            <a:lvl5pPr>
              <a:defRPr sz="1800"/>
            </a:lvl5pPr>
            <a:lvl6pPr>
              <a:defRPr sz="1800"/>
            </a:lvl6pPr>
            <a:lvl7pPr>
              <a:defRPr sz="1800"/>
            </a:lvl7pPr>
            <a:lvl8pPr>
              <a:defRPr sz="1800"/>
            </a:lvl8pPr>
            <a:lvl9pPr>
              <a:defRPr sz="1800"/>
            </a:lvl9pPr>
          </a:lstStyle>
          <a:p>
            <a:pPr lvl="0"/>
            <a:r>
              <a:rPr lang="en-US"/>
              <a:t>Edit Master text styles</a:t>
            </a:r>
          </a:p>
        </p:txBody>
      </p:sp>
      <p:sp>
        <p:nvSpPr>
          <p:cNvPr id="10" name="Title 1"/>
          <p:cNvSpPr>
            <a:spLocks noGrp="1"/>
          </p:cNvSpPr>
          <p:nvPr>
            <p:ph type="title"/>
          </p:nvPr>
        </p:nvSpPr>
        <p:spPr>
          <a:xfrm>
            <a:off x="609759" y="238127"/>
            <a:ext cx="10872444" cy="1103313"/>
          </a:xfrm>
          <a:prstGeom prst="rect">
            <a:avLst/>
          </a:prstGeom>
        </p:spPr>
        <p:txBody>
          <a:bodyPr/>
          <a:lstStyle/>
          <a:p>
            <a:r>
              <a:rPr lang="en-US"/>
              <a:t>Click to edit Master title style</a:t>
            </a:r>
          </a:p>
        </p:txBody>
      </p:sp>
      <p:sp>
        <p:nvSpPr>
          <p:cNvPr id="11"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57967234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1_Title, Text and Chart+logo">
    <p:spTree>
      <p:nvGrpSpPr>
        <p:cNvPr id="1" name=""/>
        <p:cNvGrpSpPr/>
        <p:nvPr/>
      </p:nvGrpSpPr>
      <p:grpSpPr>
        <a:xfrm>
          <a:off x="0" y="0"/>
          <a:ext cx="0" cy="0"/>
          <a:chOff x="0" y="0"/>
          <a:chExt cx="0" cy="0"/>
        </a:xfrm>
      </p:grpSpPr>
      <p:sp>
        <p:nvSpPr>
          <p:cNvPr id="9" name="Content Placeholder 3"/>
          <p:cNvSpPr>
            <a:spLocks noGrp="1"/>
          </p:cNvSpPr>
          <p:nvPr>
            <p:ph sz="half" idx="2"/>
          </p:nvPr>
        </p:nvSpPr>
        <p:spPr>
          <a:xfrm>
            <a:off x="6252634" y="1510730"/>
            <a:ext cx="5229570" cy="4665746"/>
          </a:xfrm>
          <a:prstGeom prst="rect">
            <a:avLst/>
          </a:prstGeom>
        </p:spPr>
        <p:txBody>
          <a:bodyPr/>
          <a:lstStyle>
            <a:lvl1pPr>
              <a:defRPr sz="2800"/>
            </a:lvl1pPr>
            <a:lvl2pPr>
              <a:defRPr sz="2400"/>
            </a:lvl2pPr>
            <a:lvl3pPr>
              <a:defRPr sz="2200"/>
            </a:lvl3pPr>
            <a:lvl4pPr>
              <a:defRPr sz="2000"/>
            </a:lvl4pPr>
            <a:lvl5pPr>
              <a:defRPr sz="1800"/>
            </a:lvl5pPr>
            <a:lvl6pPr>
              <a:defRPr sz="1800"/>
            </a:lvl6pPr>
            <a:lvl7pPr>
              <a:defRPr sz="1800"/>
            </a:lvl7pPr>
            <a:lvl8pPr>
              <a:defRPr sz="1800"/>
            </a:lvl8pPr>
            <a:lvl9pPr>
              <a:defRPr sz="1800"/>
            </a:lvl9pPr>
          </a:lstStyle>
          <a:p>
            <a:pPr lvl="0"/>
            <a:r>
              <a:rPr lang="en-US"/>
              <a:t>Edit Master text styles</a:t>
            </a:r>
          </a:p>
        </p:txBody>
      </p:sp>
      <p:sp>
        <p:nvSpPr>
          <p:cNvPr id="10" name="Title 1"/>
          <p:cNvSpPr>
            <a:spLocks noGrp="1"/>
          </p:cNvSpPr>
          <p:nvPr>
            <p:ph type="title"/>
          </p:nvPr>
        </p:nvSpPr>
        <p:spPr>
          <a:xfrm>
            <a:off x="609759" y="238127"/>
            <a:ext cx="10872444" cy="1103313"/>
          </a:xfrm>
          <a:prstGeom prst="rect">
            <a:avLst/>
          </a:prstGeom>
        </p:spPr>
        <p:txBody>
          <a:bodyPr/>
          <a:lstStyle/>
          <a:p>
            <a:r>
              <a:rPr lang="en-US"/>
              <a:t>Click to edit Master title style</a:t>
            </a:r>
          </a:p>
        </p:txBody>
      </p:sp>
      <p:sp>
        <p:nvSpPr>
          <p:cNvPr id="11"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grpSp>
        <p:nvGrpSpPr>
          <p:cNvPr id="5" name="Group 4">
            <a:extLst>
              <a:ext uri="{FF2B5EF4-FFF2-40B4-BE49-F238E27FC236}">
                <a16:creationId xmlns:a16="http://schemas.microsoft.com/office/drawing/2014/main" id="{3F643BD8-6BAF-34A3-8064-B5E0CEC932E0}"/>
              </a:ext>
            </a:extLst>
          </p:cNvPr>
          <p:cNvGrpSpPr/>
          <p:nvPr userDrawn="1"/>
        </p:nvGrpSpPr>
        <p:grpSpPr>
          <a:xfrm>
            <a:off x="7835997" y="6154870"/>
            <a:ext cx="4109525" cy="549009"/>
            <a:chOff x="6851259" y="6154870"/>
            <a:chExt cx="4109525" cy="549009"/>
          </a:xfrm>
        </p:grpSpPr>
        <p:grpSp>
          <p:nvGrpSpPr>
            <p:cNvPr id="6" name="Group 5">
              <a:extLst>
                <a:ext uri="{FF2B5EF4-FFF2-40B4-BE49-F238E27FC236}">
                  <a16:creationId xmlns:a16="http://schemas.microsoft.com/office/drawing/2014/main" id="{72B2815C-171D-E3BE-ABA3-CB1438C30227}"/>
                </a:ext>
              </a:extLst>
            </p:cNvPr>
            <p:cNvGrpSpPr/>
            <p:nvPr userDrawn="1"/>
          </p:nvGrpSpPr>
          <p:grpSpPr>
            <a:xfrm>
              <a:off x="6851259" y="6154870"/>
              <a:ext cx="2159053" cy="527760"/>
              <a:chOff x="8869472" y="6125080"/>
              <a:chExt cx="2159053" cy="527760"/>
            </a:xfrm>
          </p:grpSpPr>
          <p:pic>
            <p:nvPicPr>
              <p:cNvPr id="17" name="Picture 16">
                <a:extLst>
                  <a:ext uri="{FF2B5EF4-FFF2-40B4-BE49-F238E27FC236}">
                    <a16:creationId xmlns:a16="http://schemas.microsoft.com/office/drawing/2014/main" id="{CDF95332-9606-8C54-4622-36E2BE83449F}"/>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0286717" y="6125080"/>
                <a:ext cx="606441" cy="323435"/>
              </a:xfrm>
              <a:prstGeom prst="rect">
                <a:avLst/>
              </a:prstGeom>
            </p:spPr>
          </p:pic>
          <p:sp>
            <p:nvSpPr>
              <p:cNvPr id="18" name="Rectangle 17">
                <a:extLst>
                  <a:ext uri="{FF2B5EF4-FFF2-40B4-BE49-F238E27FC236}">
                    <a16:creationId xmlns:a16="http://schemas.microsoft.com/office/drawing/2014/main" id="{9FBD1C29-D452-E64A-F3DF-B39218DEFC6D}"/>
                  </a:ext>
                </a:extLst>
              </p:cNvPr>
              <p:cNvSpPr>
                <a:spLocks noChangeArrowheads="1"/>
              </p:cNvSpPr>
              <p:nvPr/>
            </p:nvSpPr>
            <p:spPr bwMode="auto">
              <a:xfrm>
                <a:off x="8869472" y="6375841"/>
                <a:ext cx="215905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200" b="0">
                    <a:solidFill>
                      <a:srgbClr val="455560"/>
                    </a:solidFill>
                    <a:latin typeface="Calibri" panose="020F0502020204030204" pitchFamily="34" charset="0"/>
                  </a:rPr>
                  <a:t>Slide credit: </a:t>
                </a:r>
                <a:r>
                  <a:rPr lang="en-US" altLang="en-US" sz="1200" b="0">
                    <a:solidFill>
                      <a:schemeClr val="bg2"/>
                    </a:solidFill>
                    <a:latin typeface="Calibri" panose="020F0502020204030204" pitchFamily="34" charset="0"/>
                    <a:hlinkClick r:id="rId3"/>
                  </a:rPr>
                  <a:t>clinicaloptions.com</a:t>
                </a:r>
                <a:endParaRPr lang="en-US" altLang="en-US" sz="1200" b="0">
                  <a:solidFill>
                    <a:schemeClr val="bg2"/>
                  </a:solidFill>
                  <a:latin typeface="Calibri" panose="020F0502020204030204" pitchFamily="34" charset="0"/>
                </a:endParaRPr>
              </a:p>
            </p:txBody>
          </p:sp>
        </p:grpSp>
        <p:sp>
          <p:nvSpPr>
            <p:cNvPr id="7" name="Rectangle 6">
              <a:extLst>
                <a:ext uri="{FF2B5EF4-FFF2-40B4-BE49-F238E27FC236}">
                  <a16:creationId xmlns:a16="http://schemas.microsoft.com/office/drawing/2014/main" id="{AC73481D-4DD1-0F50-9100-376AF0E26ED0}"/>
                </a:ext>
              </a:extLst>
            </p:cNvPr>
            <p:cNvSpPr>
              <a:spLocks noChangeArrowheads="1"/>
            </p:cNvSpPr>
            <p:nvPr userDrawn="1"/>
          </p:nvSpPr>
          <p:spPr bwMode="auto">
            <a:xfrm>
              <a:off x="9056032" y="6411130"/>
              <a:ext cx="1904752"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lang="en-US" altLang="en-US" sz="1200" b="0">
                  <a:solidFill>
                    <a:srgbClr val="455560"/>
                  </a:solidFill>
                  <a:latin typeface="Calibri" panose="020F0502020204030204" pitchFamily="34" charset="0"/>
                  <a:hlinkClick r:id="rId4"/>
                </a:rPr>
                <a:t>www.bumc.bu.edu/camed</a:t>
              </a:r>
              <a:endParaRPr lang="en-US" altLang="en-US" sz="1200" b="0">
                <a:solidFill>
                  <a:schemeClr val="bg2"/>
                </a:solidFill>
                <a:latin typeface="Calibri" panose="020F0502020204030204" pitchFamily="34" charset="0"/>
              </a:endParaRPr>
            </a:p>
          </p:txBody>
        </p:sp>
        <p:sp>
          <p:nvSpPr>
            <p:cNvPr id="15" name="TextBox 14">
              <a:extLst>
                <a:ext uri="{FF2B5EF4-FFF2-40B4-BE49-F238E27FC236}">
                  <a16:creationId xmlns:a16="http://schemas.microsoft.com/office/drawing/2014/main" id="{42B9AEF9-90C9-051B-5431-79F9F3BD9E74}"/>
                </a:ext>
              </a:extLst>
            </p:cNvPr>
            <p:cNvSpPr txBox="1"/>
            <p:nvPr userDrawn="1"/>
          </p:nvSpPr>
          <p:spPr bwMode="auto">
            <a:xfrm>
              <a:off x="8886487" y="6426880"/>
              <a:ext cx="33909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p>
              <a:pPr eaLnBrk="1" hangingPunct="1">
                <a:lnSpc>
                  <a:spcPct val="100000"/>
                </a:lnSpc>
                <a:spcBef>
                  <a:spcPct val="0"/>
                </a:spcBef>
                <a:spcAft>
                  <a:spcPct val="0"/>
                </a:spcAft>
                <a:buClrTx/>
                <a:buFontTx/>
                <a:buNone/>
                <a:defRPr/>
              </a:pPr>
              <a:r>
                <a:rPr lang="en-US" altLang="en-US" sz="1200" b="0">
                  <a:solidFill>
                    <a:srgbClr val="455560"/>
                  </a:solidFill>
                  <a:latin typeface="Calibri" panose="020F0502020204030204" pitchFamily="34" charset="0"/>
                </a:rPr>
                <a:t>&amp;</a:t>
              </a:r>
              <a:endParaRPr lang="en-US" altLang="en-US" sz="1200" b="0">
                <a:solidFill>
                  <a:schemeClr val="bg2"/>
                </a:solidFill>
                <a:latin typeface="Calibri" panose="020F0502020204030204" pitchFamily="34" charset="0"/>
              </a:endParaRPr>
            </a:p>
          </p:txBody>
        </p:sp>
        <p:pic>
          <p:nvPicPr>
            <p:cNvPr id="16" name="Picture 15">
              <a:extLst>
                <a:ext uri="{FF2B5EF4-FFF2-40B4-BE49-F238E27FC236}">
                  <a16:creationId xmlns:a16="http://schemas.microsoft.com/office/drawing/2014/main" id="{E50DD8A0-90DE-1266-7F23-DFF31FFFF896}"/>
                </a:ext>
              </a:extLst>
            </p:cNvPr>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9136886" y="6212573"/>
              <a:ext cx="1707876" cy="146727"/>
            </a:xfrm>
            <a:prstGeom prst="rect">
              <a:avLst/>
            </a:prstGeom>
          </p:spPr>
        </p:pic>
      </p:grpSp>
    </p:spTree>
    <p:extLst>
      <p:ext uri="{BB962C8B-B14F-4D97-AF65-F5344CB8AC3E}">
        <p14:creationId xmlns:p14="http://schemas.microsoft.com/office/powerpoint/2010/main" val="2587208980"/>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1141055" cy="1103313"/>
          </a:xfrm>
          <a:prstGeom prst="rect">
            <a:avLst/>
          </a:prstGeom>
        </p:spPr>
        <p:txBody>
          <a:bodyPr/>
          <a:lstStyle/>
          <a:p>
            <a:r>
              <a:rPr lang="en-US"/>
              <a:t>Click to edit Master title style</a:t>
            </a:r>
          </a:p>
        </p:txBody>
      </p:sp>
    </p:spTree>
    <p:extLst>
      <p:ext uri="{BB962C8B-B14F-4D97-AF65-F5344CB8AC3E}">
        <p14:creationId xmlns:p14="http://schemas.microsoft.com/office/powerpoint/2010/main" val="350055454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itleOnly" preserve="1">
  <p:cSld name="1_Title Only+logo">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1141055" cy="1103313"/>
          </a:xfrm>
          <a:prstGeom prst="rect">
            <a:avLst/>
          </a:prstGeom>
        </p:spPr>
        <p:txBody>
          <a:bodyPr/>
          <a:lstStyle/>
          <a:p>
            <a:r>
              <a:rPr lang="en-US"/>
              <a:t>Click to edit Master title style</a:t>
            </a:r>
          </a:p>
        </p:txBody>
      </p:sp>
      <p:grpSp>
        <p:nvGrpSpPr>
          <p:cNvPr id="3" name="Group 2">
            <a:extLst>
              <a:ext uri="{FF2B5EF4-FFF2-40B4-BE49-F238E27FC236}">
                <a16:creationId xmlns:a16="http://schemas.microsoft.com/office/drawing/2014/main" id="{1EE643D9-AD35-6573-4627-6F05631733E3}"/>
              </a:ext>
            </a:extLst>
          </p:cNvPr>
          <p:cNvGrpSpPr/>
          <p:nvPr userDrawn="1"/>
        </p:nvGrpSpPr>
        <p:grpSpPr>
          <a:xfrm>
            <a:off x="7835997" y="6154870"/>
            <a:ext cx="4109525" cy="549009"/>
            <a:chOff x="6851259" y="6154870"/>
            <a:chExt cx="4109525" cy="549009"/>
          </a:xfrm>
        </p:grpSpPr>
        <p:grpSp>
          <p:nvGrpSpPr>
            <p:cNvPr id="4" name="Group 3">
              <a:extLst>
                <a:ext uri="{FF2B5EF4-FFF2-40B4-BE49-F238E27FC236}">
                  <a16:creationId xmlns:a16="http://schemas.microsoft.com/office/drawing/2014/main" id="{4A30276F-2A1F-E9AF-C11B-E4C3CC4A9131}"/>
                </a:ext>
              </a:extLst>
            </p:cNvPr>
            <p:cNvGrpSpPr/>
            <p:nvPr userDrawn="1"/>
          </p:nvGrpSpPr>
          <p:grpSpPr>
            <a:xfrm>
              <a:off x="6851259" y="6154870"/>
              <a:ext cx="2159053" cy="527760"/>
              <a:chOff x="8869472" y="6125080"/>
              <a:chExt cx="2159053" cy="527760"/>
            </a:xfrm>
          </p:grpSpPr>
          <p:pic>
            <p:nvPicPr>
              <p:cNvPr id="15" name="Picture 14">
                <a:extLst>
                  <a:ext uri="{FF2B5EF4-FFF2-40B4-BE49-F238E27FC236}">
                    <a16:creationId xmlns:a16="http://schemas.microsoft.com/office/drawing/2014/main" id="{2EBDBAB0-0185-CC72-17F4-CF685482BA87}"/>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0286717" y="6125080"/>
                <a:ext cx="606441" cy="323435"/>
              </a:xfrm>
              <a:prstGeom prst="rect">
                <a:avLst/>
              </a:prstGeom>
            </p:spPr>
          </p:pic>
          <p:sp>
            <p:nvSpPr>
              <p:cNvPr id="16" name="Rectangle 15">
                <a:extLst>
                  <a:ext uri="{FF2B5EF4-FFF2-40B4-BE49-F238E27FC236}">
                    <a16:creationId xmlns:a16="http://schemas.microsoft.com/office/drawing/2014/main" id="{BCEAA5DB-14D9-1328-5939-0A0A418CFA83}"/>
                  </a:ext>
                </a:extLst>
              </p:cNvPr>
              <p:cNvSpPr>
                <a:spLocks noChangeArrowheads="1"/>
              </p:cNvSpPr>
              <p:nvPr/>
            </p:nvSpPr>
            <p:spPr bwMode="auto">
              <a:xfrm>
                <a:off x="8869472" y="6375841"/>
                <a:ext cx="215905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200" b="0">
                    <a:solidFill>
                      <a:srgbClr val="455560"/>
                    </a:solidFill>
                    <a:latin typeface="Calibri" panose="020F0502020204030204" pitchFamily="34" charset="0"/>
                  </a:rPr>
                  <a:t>Slide credit: </a:t>
                </a:r>
                <a:r>
                  <a:rPr lang="en-US" altLang="en-US" sz="1200" b="0">
                    <a:solidFill>
                      <a:schemeClr val="bg2"/>
                    </a:solidFill>
                    <a:latin typeface="Calibri" panose="020F0502020204030204" pitchFamily="34" charset="0"/>
                    <a:hlinkClick r:id="rId3"/>
                  </a:rPr>
                  <a:t>clinicaloptions.com</a:t>
                </a:r>
                <a:endParaRPr lang="en-US" altLang="en-US" sz="1200" b="0">
                  <a:solidFill>
                    <a:schemeClr val="bg2"/>
                  </a:solidFill>
                  <a:latin typeface="Calibri" panose="020F0502020204030204" pitchFamily="34" charset="0"/>
                </a:endParaRPr>
              </a:p>
            </p:txBody>
          </p:sp>
        </p:grpSp>
        <p:sp>
          <p:nvSpPr>
            <p:cNvPr id="5" name="Rectangle 4">
              <a:extLst>
                <a:ext uri="{FF2B5EF4-FFF2-40B4-BE49-F238E27FC236}">
                  <a16:creationId xmlns:a16="http://schemas.microsoft.com/office/drawing/2014/main" id="{0C8710F5-0A48-BA1C-004F-7DA915DB5D58}"/>
                </a:ext>
              </a:extLst>
            </p:cNvPr>
            <p:cNvSpPr>
              <a:spLocks noChangeArrowheads="1"/>
            </p:cNvSpPr>
            <p:nvPr userDrawn="1"/>
          </p:nvSpPr>
          <p:spPr bwMode="auto">
            <a:xfrm>
              <a:off x="9056032" y="6411130"/>
              <a:ext cx="1904752"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lang="en-US" altLang="en-US" sz="1200" b="0">
                  <a:solidFill>
                    <a:srgbClr val="455560"/>
                  </a:solidFill>
                  <a:latin typeface="Calibri" panose="020F0502020204030204" pitchFamily="34" charset="0"/>
                  <a:hlinkClick r:id="rId4"/>
                </a:rPr>
                <a:t>www.bumc.bu.edu/camed</a:t>
              </a:r>
              <a:endParaRPr lang="en-US" altLang="en-US" sz="1200" b="0">
                <a:solidFill>
                  <a:schemeClr val="bg2"/>
                </a:solidFill>
                <a:latin typeface="Calibri" panose="020F0502020204030204" pitchFamily="34" charset="0"/>
              </a:endParaRPr>
            </a:p>
          </p:txBody>
        </p:sp>
        <p:sp>
          <p:nvSpPr>
            <p:cNvPr id="13" name="TextBox 12">
              <a:extLst>
                <a:ext uri="{FF2B5EF4-FFF2-40B4-BE49-F238E27FC236}">
                  <a16:creationId xmlns:a16="http://schemas.microsoft.com/office/drawing/2014/main" id="{24E8AED2-B656-C1BB-F5B4-4A27E80AA104}"/>
                </a:ext>
              </a:extLst>
            </p:cNvPr>
            <p:cNvSpPr txBox="1"/>
            <p:nvPr userDrawn="1"/>
          </p:nvSpPr>
          <p:spPr bwMode="auto">
            <a:xfrm>
              <a:off x="8886487" y="6426880"/>
              <a:ext cx="33909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p>
              <a:pPr eaLnBrk="1" hangingPunct="1">
                <a:lnSpc>
                  <a:spcPct val="100000"/>
                </a:lnSpc>
                <a:spcBef>
                  <a:spcPct val="0"/>
                </a:spcBef>
                <a:spcAft>
                  <a:spcPct val="0"/>
                </a:spcAft>
                <a:buClrTx/>
                <a:buFontTx/>
                <a:buNone/>
                <a:defRPr/>
              </a:pPr>
              <a:r>
                <a:rPr lang="en-US" altLang="en-US" sz="1200" b="0">
                  <a:solidFill>
                    <a:srgbClr val="455560"/>
                  </a:solidFill>
                  <a:latin typeface="Calibri" panose="020F0502020204030204" pitchFamily="34" charset="0"/>
                </a:rPr>
                <a:t>&amp;</a:t>
              </a:r>
              <a:endParaRPr lang="en-US" altLang="en-US" sz="1200" b="0">
                <a:solidFill>
                  <a:schemeClr val="bg2"/>
                </a:solidFill>
                <a:latin typeface="Calibri" panose="020F0502020204030204" pitchFamily="34" charset="0"/>
              </a:endParaRPr>
            </a:p>
          </p:txBody>
        </p:sp>
        <p:pic>
          <p:nvPicPr>
            <p:cNvPr id="14" name="Picture 13">
              <a:extLst>
                <a:ext uri="{FF2B5EF4-FFF2-40B4-BE49-F238E27FC236}">
                  <a16:creationId xmlns:a16="http://schemas.microsoft.com/office/drawing/2014/main" id="{F6CE1D58-70D1-DA86-0594-FCE768FA92AF}"/>
                </a:ext>
              </a:extLst>
            </p:cNvPr>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9136886" y="6212573"/>
              <a:ext cx="1707876" cy="146727"/>
            </a:xfrm>
            <a:prstGeom prst="rect">
              <a:avLst/>
            </a:prstGeom>
          </p:spPr>
        </p:pic>
      </p:grpSp>
    </p:spTree>
    <p:extLst>
      <p:ext uri="{BB962C8B-B14F-4D97-AF65-F5344CB8AC3E}">
        <p14:creationId xmlns:p14="http://schemas.microsoft.com/office/powerpoint/2010/main" val="3873061210"/>
      </p:ext>
    </p:extLst>
  </p:cSld>
  <p:clrMapOvr>
    <a:masterClrMapping/>
  </p:clrMapOvr>
  <p:extLst>
    <p:ext uri="{DCECCB84-F9BA-43D5-87BE-67443E8EF086}">
      <p15:sldGuideLst xmlns:p15="http://schemas.microsoft.com/office/powerpoint/2012/main">
        <p15:guide id="2" pos="3840" userDrawn="1">
          <p15:clr>
            <a:srgbClr val="FBAE40"/>
          </p15:clr>
        </p15:guide>
      </p15:sldGuideLst>
    </p:ext>
  </p:extLst>
</p:sldLayout>
</file>

<file path=ppt/slideLayouts/slideLayout1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168563775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blank" preserve="1">
  <p:cSld name="1_Blank+logo">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F05F0C5B-07EB-7894-0D0E-10D4F3FC6373}"/>
              </a:ext>
            </a:extLst>
          </p:cNvPr>
          <p:cNvGrpSpPr/>
          <p:nvPr userDrawn="1"/>
        </p:nvGrpSpPr>
        <p:grpSpPr>
          <a:xfrm>
            <a:off x="7835997" y="6154870"/>
            <a:ext cx="4109525" cy="549009"/>
            <a:chOff x="6851259" y="6154870"/>
            <a:chExt cx="4109525" cy="549009"/>
          </a:xfrm>
        </p:grpSpPr>
        <p:grpSp>
          <p:nvGrpSpPr>
            <p:cNvPr id="3" name="Group 2">
              <a:extLst>
                <a:ext uri="{FF2B5EF4-FFF2-40B4-BE49-F238E27FC236}">
                  <a16:creationId xmlns:a16="http://schemas.microsoft.com/office/drawing/2014/main" id="{566A85CC-7A47-AC91-418B-95C3ECB78866}"/>
                </a:ext>
              </a:extLst>
            </p:cNvPr>
            <p:cNvGrpSpPr/>
            <p:nvPr userDrawn="1"/>
          </p:nvGrpSpPr>
          <p:grpSpPr>
            <a:xfrm>
              <a:off x="6851259" y="6154870"/>
              <a:ext cx="2159053" cy="527760"/>
              <a:chOff x="8869472" y="6125080"/>
              <a:chExt cx="2159053" cy="527760"/>
            </a:xfrm>
          </p:grpSpPr>
          <p:pic>
            <p:nvPicPr>
              <p:cNvPr id="14" name="Picture 13">
                <a:extLst>
                  <a:ext uri="{FF2B5EF4-FFF2-40B4-BE49-F238E27FC236}">
                    <a16:creationId xmlns:a16="http://schemas.microsoft.com/office/drawing/2014/main" id="{D45D91A1-BD3E-ADCB-2AB9-88751D313C47}"/>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0286717" y="6125080"/>
                <a:ext cx="606441" cy="323435"/>
              </a:xfrm>
              <a:prstGeom prst="rect">
                <a:avLst/>
              </a:prstGeom>
            </p:spPr>
          </p:pic>
          <p:sp>
            <p:nvSpPr>
              <p:cNvPr id="15" name="Rectangle 14">
                <a:extLst>
                  <a:ext uri="{FF2B5EF4-FFF2-40B4-BE49-F238E27FC236}">
                    <a16:creationId xmlns:a16="http://schemas.microsoft.com/office/drawing/2014/main" id="{2FE002C0-F39C-5AE3-BC6C-34D21FC38D10}"/>
                  </a:ext>
                </a:extLst>
              </p:cNvPr>
              <p:cNvSpPr>
                <a:spLocks noChangeArrowheads="1"/>
              </p:cNvSpPr>
              <p:nvPr/>
            </p:nvSpPr>
            <p:spPr bwMode="auto">
              <a:xfrm>
                <a:off x="8869472" y="6375841"/>
                <a:ext cx="215905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200" b="0">
                    <a:solidFill>
                      <a:srgbClr val="455560"/>
                    </a:solidFill>
                    <a:latin typeface="Calibri" panose="020F0502020204030204" pitchFamily="34" charset="0"/>
                  </a:rPr>
                  <a:t>Slide credit: </a:t>
                </a:r>
                <a:r>
                  <a:rPr lang="en-US" altLang="en-US" sz="1200" b="0">
                    <a:solidFill>
                      <a:schemeClr val="bg2"/>
                    </a:solidFill>
                    <a:latin typeface="Calibri" panose="020F0502020204030204" pitchFamily="34" charset="0"/>
                    <a:hlinkClick r:id="rId3"/>
                  </a:rPr>
                  <a:t>clinicaloptions.com</a:t>
                </a:r>
                <a:endParaRPr lang="en-US" altLang="en-US" sz="1200" b="0">
                  <a:solidFill>
                    <a:schemeClr val="bg2"/>
                  </a:solidFill>
                  <a:latin typeface="Calibri" panose="020F0502020204030204" pitchFamily="34" charset="0"/>
                </a:endParaRPr>
              </a:p>
            </p:txBody>
          </p:sp>
        </p:grpSp>
        <p:sp>
          <p:nvSpPr>
            <p:cNvPr id="4" name="Rectangle 3">
              <a:extLst>
                <a:ext uri="{FF2B5EF4-FFF2-40B4-BE49-F238E27FC236}">
                  <a16:creationId xmlns:a16="http://schemas.microsoft.com/office/drawing/2014/main" id="{9680F110-D4ED-B56C-8D14-8462138048C1}"/>
                </a:ext>
              </a:extLst>
            </p:cNvPr>
            <p:cNvSpPr>
              <a:spLocks noChangeArrowheads="1"/>
            </p:cNvSpPr>
            <p:nvPr userDrawn="1"/>
          </p:nvSpPr>
          <p:spPr bwMode="auto">
            <a:xfrm>
              <a:off x="9056032" y="6411130"/>
              <a:ext cx="1904752"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lang="en-US" altLang="en-US" sz="1200" b="0">
                  <a:solidFill>
                    <a:srgbClr val="455560"/>
                  </a:solidFill>
                  <a:latin typeface="Calibri" panose="020F0502020204030204" pitchFamily="34" charset="0"/>
                  <a:hlinkClick r:id="rId4"/>
                </a:rPr>
                <a:t>www.bumc.bu.edu/camed</a:t>
              </a:r>
              <a:endParaRPr lang="en-US" altLang="en-US" sz="1200" b="0">
                <a:solidFill>
                  <a:schemeClr val="bg2"/>
                </a:solidFill>
                <a:latin typeface="Calibri" panose="020F0502020204030204" pitchFamily="34" charset="0"/>
              </a:endParaRPr>
            </a:p>
          </p:txBody>
        </p:sp>
        <p:sp>
          <p:nvSpPr>
            <p:cNvPr id="12" name="TextBox 11">
              <a:extLst>
                <a:ext uri="{FF2B5EF4-FFF2-40B4-BE49-F238E27FC236}">
                  <a16:creationId xmlns:a16="http://schemas.microsoft.com/office/drawing/2014/main" id="{B8E6D4D7-8132-E535-1595-F64052B01B73}"/>
                </a:ext>
              </a:extLst>
            </p:cNvPr>
            <p:cNvSpPr txBox="1"/>
            <p:nvPr userDrawn="1"/>
          </p:nvSpPr>
          <p:spPr bwMode="auto">
            <a:xfrm>
              <a:off x="8886487" y="6426880"/>
              <a:ext cx="33909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p>
              <a:pPr eaLnBrk="1" hangingPunct="1">
                <a:lnSpc>
                  <a:spcPct val="100000"/>
                </a:lnSpc>
                <a:spcBef>
                  <a:spcPct val="0"/>
                </a:spcBef>
                <a:spcAft>
                  <a:spcPct val="0"/>
                </a:spcAft>
                <a:buClrTx/>
                <a:buFontTx/>
                <a:buNone/>
                <a:defRPr/>
              </a:pPr>
              <a:r>
                <a:rPr lang="en-US" altLang="en-US" sz="1200" b="0">
                  <a:solidFill>
                    <a:srgbClr val="455560"/>
                  </a:solidFill>
                  <a:latin typeface="Calibri" panose="020F0502020204030204" pitchFamily="34" charset="0"/>
                </a:rPr>
                <a:t>&amp;</a:t>
              </a:r>
              <a:endParaRPr lang="en-US" altLang="en-US" sz="1200" b="0">
                <a:solidFill>
                  <a:schemeClr val="bg2"/>
                </a:solidFill>
                <a:latin typeface="Calibri" panose="020F0502020204030204" pitchFamily="34" charset="0"/>
              </a:endParaRPr>
            </a:p>
          </p:txBody>
        </p:sp>
        <p:pic>
          <p:nvPicPr>
            <p:cNvPr id="13" name="Picture 12">
              <a:extLst>
                <a:ext uri="{FF2B5EF4-FFF2-40B4-BE49-F238E27FC236}">
                  <a16:creationId xmlns:a16="http://schemas.microsoft.com/office/drawing/2014/main" id="{7D4B90DE-DA1F-79E3-B997-CF75437E9E01}"/>
                </a:ext>
              </a:extLst>
            </p:cNvPr>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9136886" y="6212573"/>
              <a:ext cx="1707876" cy="146727"/>
            </a:xfrm>
            <a:prstGeom prst="rect">
              <a:avLst/>
            </a:prstGeom>
          </p:spPr>
        </p:pic>
      </p:grpSp>
    </p:spTree>
    <p:extLst>
      <p:ext uri="{BB962C8B-B14F-4D97-AF65-F5344CB8AC3E}">
        <p14:creationId xmlns:p14="http://schemas.microsoft.com/office/powerpoint/2010/main" val="2676816050"/>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Promo Slide">
    <p:spTree>
      <p:nvGrpSpPr>
        <p:cNvPr id="1" name=""/>
        <p:cNvGrpSpPr/>
        <p:nvPr/>
      </p:nvGrpSpPr>
      <p:grpSpPr>
        <a:xfrm>
          <a:off x="0" y="0"/>
          <a:ext cx="0" cy="0"/>
          <a:chOff x="0" y="0"/>
          <a:chExt cx="0" cy="0"/>
        </a:xfrm>
      </p:grpSpPr>
      <p:sp>
        <p:nvSpPr>
          <p:cNvPr id="2" name="Title 1"/>
          <p:cNvSpPr>
            <a:spLocks noGrp="1"/>
          </p:cNvSpPr>
          <p:nvPr>
            <p:ph type="title"/>
          </p:nvPr>
        </p:nvSpPr>
        <p:spPr>
          <a:xfrm>
            <a:off x="514484" y="239715"/>
            <a:ext cx="11244016" cy="1674813"/>
          </a:xfrm>
          <a:prstGeom prst="rect">
            <a:avLst/>
          </a:prstGeom>
        </p:spPr>
        <p:txBody>
          <a:bodyPr/>
          <a:lstStyle>
            <a:lvl1pPr algn="ctr">
              <a:defRPr sz="3900">
                <a:solidFill>
                  <a:schemeClr val="bg2"/>
                </a:solidFill>
              </a:defRPr>
            </a:lvl1pPr>
          </a:lstStyle>
          <a:p>
            <a:r>
              <a:rPr lang="en-US"/>
              <a:t>Click to edit Master title style</a:t>
            </a:r>
          </a:p>
        </p:txBody>
      </p:sp>
      <p:sp>
        <p:nvSpPr>
          <p:cNvPr id="8" name="Content Placeholder 7"/>
          <p:cNvSpPr>
            <a:spLocks noGrp="1"/>
          </p:cNvSpPr>
          <p:nvPr>
            <p:ph sz="quarter" idx="10"/>
          </p:nvPr>
        </p:nvSpPr>
        <p:spPr>
          <a:xfrm>
            <a:off x="609759" y="1895477"/>
            <a:ext cx="10872444" cy="2605717"/>
          </a:xfrm>
          <a:prstGeom prst="rect">
            <a:avLst/>
          </a:prstGeom>
        </p:spPr>
        <p:txBody>
          <a:bodyPr/>
          <a:lstStyle>
            <a:lvl1pPr marL="0" indent="0">
              <a:buFontTx/>
              <a:buNone/>
              <a:defRPr sz="2000" b="1">
                <a:solidFill>
                  <a:schemeClr val="bg2"/>
                </a:solidFill>
              </a:defRPr>
            </a:lvl1pPr>
            <a:lvl2pPr>
              <a:buFontTx/>
              <a:buNone/>
              <a:defRPr/>
            </a:lvl2pPr>
            <a:lvl3pPr>
              <a:buFontTx/>
              <a:buNone/>
              <a:defRPr/>
            </a:lvl3pPr>
            <a:lvl4pPr>
              <a:buFontTx/>
              <a:buNone/>
              <a:defRPr/>
            </a:lvl4pPr>
            <a:lvl5pPr>
              <a:buFontTx/>
              <a:buNone/>
              <a:defRPr/>
            </a:lvl5pPr>
          </a:lstStyle>
          <a:p>
            <a:pPr lvl="0"/>
            <a:r>
              <a:rPr lang="en-US"/>
              <a:t>Edit Master text styles</a:t>
            </a:r>
          </a:p>
        </p:txBody>
      </p:sp>
      <p:cxnSp>
        <p:nvCxnSpPr>
          <p:cNvPr id="11" name="Straight Connector 10">
            <a:extLst>
              <a:ext uri="{FF2B5EF4-FFF2-40B4-BE49-F238E27FC236}">
                <a16:creationId xmlns:a16="http://schemas.microsoft.com/office/drawing/2014/main" id="{5FB50470-EA3D-49B4-8F28-4C9C1E0D226A}"/>
              </a:ext>
            </a:extLst>
          </p:cNvPr>
          <p:cNvCxnSpPr/>
          <p:nvPr userDrawn="1"/>
        </p:nvCxnSpPr>
        <p:spPr bwMode="auto">
          <a:xfrm>
            <a:off x="-22231" y="4605619"/>
            <a:ext cx="12214231" cy="0"/>
          </a:xfrm>
          <a:prstGeom prst="line">
            <a:avLst/>
          </a:prstGeom>
          <a:ln w="28575">
            <a:solidFill>
              <a:schemeClr val="tx1">
                <a:lumMod val="75000"/>
              </a:schemeClr>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sp>
        <p:nvSpPr>
          <p:cNvPr id="14" name="Content Placeholder 9">
            <a:extLst>
              <a:ext uri="{FF2B5EF4-FFF2-40B4-BE49-F238E27FC236}">
                <a16:creationId xmlns:a16="http://schemas.microsoft.com/office/drawing/2014/main" id="{DF9EACC2-568A-498C-8601-A87328BD11D3}"/>
              </a:ext>
            </a:extLst>
          </p:cNvPr>
          <p:cNvSpPr>
            <a:spLocks noGrp="1"/>
          </p:cNvSpPr>
          <p:nvPr>
            <p:ph sz="quarter" idx="11"/>
          </p:nvPr>
        </p:nvSpPr>
        <p:spPr>
          <a:xfrm>
            <a:off x="514351" y="4856674"/>
            <a:ext cx="11283950" cy="1155939"/>
          </a:xfrm>
          <a:prstGeom prst="rect">
            <a:avLst/>
          </a:prstGeom>
        </p:spPr>
        <p:txBody>
          <a:bodyPr/>
          <a:lstStyle>
            <a:lvl1pPr>
              <a:buFontTx/>
              <a:buNone/>
              <a:defRPr sz="2400" b="1">
                <a:solidFill>
                  <a:srgbClr val="E1471D"/>
                </a:solidFill>
              </a:defRPr>
            </a:lvl1pPr>
            <a:lvl2pPr>
              <a:buFontTx/>
              <a:buNone/>
              <a:defRPr sz="2400"/>
            </a:lvl2pPr>
            <a:lvl3pPr>
              <a:buFontTx/>
              <a:buNone/>
              <a:defRPr sz="2400"/>
            </a:lvl3pPr>
            <a:lvl4pPr>
              <a:buFontTx/>
              <a:buNone/>
              <a:defRPr sz="2400"/>
            </a:lvl4pPr>
            <a:lvl5pPr>
              <a:buFontTx/>
              <a:buNone/>
              <a:defRPr sz="2400"/>
            </a:lvl5pPr>
          </a:lstStyle>
          <a:p>
            <a:pPr lvl="0"/>
            <a:r>
              <a:rPr lang="en-US"/>
              <a:t>Edit Master text styles</a:t>
            </a:r>
          </a:p>
        </p:txBody>
      </p:sp>
      <p:sp>
        <p:nvSpPr>
          <p:cNvPr id="15" name="Rectangle 14">
            <a:extLst>
              <a:ext uri="{FF2B5EF4-FFF2-40B4-BE49-F238E27FC236}">
                <a16:creationId xmlns:a16="http://schemas.microsoft.com/office/drawing/2014/main" id="{5BBD1E00-A2D3-4202-961C-9DF3DF2683C9}"/>
              </a:ext>
            </a:extLst>
          </p:cNvPr>
          <p:cNvSpPr/>
          <p:nvPr userDrawn="1"/>
        </p:nvSpPr>
        <p:spPr>
          <a:xfrm>
            <a:off x="1" y="6590270"/>
            <a:ext cx="12192000" cy="267732"/>
          </a:xfrm>
          <a:prstGeom prst="rect">
            <a:avLst/>
          </a:prstGeom>
          <a:solidFill>
            <a:schemeClr val="tx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cxnSp>
        <p:nvCxnSpPr>
          <p:cNvPr id="16" name="Straight Connector 15">
            <a:extLst>
              <a:ext uri="{FF2B5EF4-FFF2-40B4-BE49-F238E27FC236}">
                <a16:creationId xmlns:a16="http://schemas.microsoft.com/office/drawing/2014/main" id="{7590A4E9-08A7-4826-8D90-46B546D1F341}"/>
              </a:ext>
            </a:extLst>
          </p:cNvPr>
          <p:cNvCxnSpPr/>
          <p:nvPr userDrawn="1"/>
        </p:nvCxnSpPr>
        <p:spPr>
          <a:xfrm>
            <a:off x="1" y="6589713"/>
            <a:ext cx="12192000" cy="0"/>
          </a:xfrm>
          <a:prstGeom prst="line">
            <a:avLst/>
          </a:prstGeom>
          <a:ln w="19050">
            <a:solidFill>
              <a:srgbClr val="F47D55"/>
            </a:solidFill>
          </a:ln>
        </p:spPr>
        <p:style>
          <a:lnRef idx="1">
            <a:schemeClr val="accent1"/>
          </a:lnRef>
          <a:fillRef idx="0">
            <a:schemeClr val="accent1"/>
          </a:fillRef>
          <a:effectRef idx="0">
            <a:schemeClr val="accent1"/>
          </a:effectRef>
          <a:fontRef idx="minor">
            <a:schemeClr val="tx1"/>
          </a:fontRef>
        </p:style>
      </p:cxnSp>
      <p:pic>
        <p:nvPicPr>
          <p:cNvPr id="3" name="Picture 2">
            <a:extLst>
              <a:ext uri="{FF2B5EF4-FFF2-40B4-BE49-F238E27FC236}">
                <a16:creationId xmlns:a16="http://schemas.microsoft.com/office/drawing/2014/main" id="{6E52CF34-9296-6729-9218-D60A5AF4F213}"/>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9967636" y="5397632"/>
            <a:ext cx="1790865" cy="955128"/>
          </a:xfrm>
          <a:prstGeom prst="rect">
            <a:avLst/>
          </a:prstGeom>
        </p:spPr>
      </p:pic>
      <p:pic>
        <p:nvPicPr>
          <p:cNvPr id="5" name="Picture 4">
            <a:extLst>
              <a:ext uri="{FF2B5EF4-FFF2-40B4-BE49-F238E27FC236}">
                <a16:creationId xmlns:a16="http://schemas.microsoft.com/office/drawing/2014/main" id="{F413B6B0-5461-9755-3462-A568EA450C26}"/>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514351" y="5585852"/>
            <a:ext cx="6735833" cy="578689"/>
          </a:xfrm>
          <a:prstGeom prst="rect">
            <a:avLst/>
          </a:prstGeom>
        </p:spPr>
      </p:pic>
    </p:spTree>
    <p:extLst>
      <p:ext uri="{BB962C8B-B14F-4D97-AF65-F5344CB8AC3E}">
        <p14:creationId xmlns:p14="http://schemas.microsoft.com/office/powerpoint/2010/main" val="2330580270"/>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preserve="1">
  <p:cSld name="Title Slide">
    <p:spTree>
      <p:nvGrpSpPr>
        <p:cNvPr id="1" name=""/>
        <p:cNvGrpSpPr/>
        <p:nvPr/>
      </p:nvGrpSpPr>
      <p:grpSpPr>
        <a:xfrm>
          <a:off x="0" y="0"/>
          <a:ext cx="0" cy="0"/>
          <a:chOff x="0" y="0"/>
          <a:chExt cx="0" cy="0"/>
        </a:xfrm>
      </p:grpSpPr>
      <p:pic>
        <p:nvPicPr>
          <p:cNvPr id="3" name="Picture 2" descr="A picture containing jellyfish, hydrozoan&#10;&#10;Description automatically generated">
            <a:extLst>
              <a:ext uri="{FF2B5EF4-FFF2-40B4-BE49-F238E27FC236}">
                <a16:creationId xmlns:a16="http://schemas.microsoft.com/office/drawing/2014/main" id="{F584E55A-13B8-5B87-4611-FBC057E2DCBE}"/>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6114254" y="3657600"/>
            <a:ext cx="6096000" cy="3209925"/>
          </a:xfrm>
          <a:prstGeom prst="rect">
            <a:avLst/>
          </a:prstGeom>
        </p:spPr>
      </p:pic>
      <p:sp>
        <p:nvSpPr>
          <p:cNvPr id="10" name="Rectangle 54"/>
          <p:cNvSpPr>
            <a:spLocks noGrp="1" noChangeArrowheads="1"/>
          </p:cNvSpPr>
          <p:nvPr>
            <p:ph type="subTitle" idx="1"/>
          </p:nvPr>
        </p:nvSpPr>
        <p:spPr>
          <a:xfrm>
            <a:off x="609600" y="4041650"/>
            <a:ext cx="5181600" cy="1120775"/>
          </a:xfrm>
        </p:spPr>
        <p:txBody>
          <a:bodyPr/>
          <a:lstStyle>
            <a:lvl1pPr marL="0" indent="0">
              <a:lnSpc>
                <a:spcPct val="100000"/>
              </a:lnSpc>
              <a:buFont typeface="Wingdings" pitchFamily="2" charset="2"/>
              <a:buNone/>
              <a:defRPr sz="2000" b="1">
                <a:solidFill>
                  <a:schemeClr val="bg2"/>
                </a:solidFill>
              </a:defRPr>
            </a:lvl1pPr>
          </a:lstStyle>
          <a:p>
            <a:r>
              <a:rPr lang="en-US"/>
              <a:t>Click to edit Master subtitle style</a:t>
            </a:r>
          </a:p>
        </p:txBody>
      </p:sp>
      <p:sp>
        <p:nvSpPr>
          <p:cNvPr id="8" name="Rectangle 7">
            <a:extLst>
              <a:ext uri="{FF2B5EF4-FFF2-40B4-BE49-F238E27FC236}">
                <a16:creationId xmlns:a16="http://schemas.microsoft.com/office/drawing/2014/main" id="{02294B36-D511-4E23-A768-EAFA149B5CC7}"/>
              </a:ext>
            </a:extLst>
          </p:cNvPr>
          <p:cNvSpPr/>
          <p:nvPr/>
        </p:nvSpPr>
        <p:spPr>
          <a:xfrm>
            <a:off x="1" y="1620838"/>
            <a:ext cx="12192000" cy="2057400"/>
          </a:xfrm>
          <a:prstGeom prst="rect">
            <a:avLst/>
          </a:prstGeom>
          <a:solidFill>
            <a:srgbClr val="CDCDCF">
              <a:alpha val="2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cxnSp>
        <p:nvCxnSpPr>
          <p:cNvPr id="9" name="Straight Connector 8">
            <a:extLst>
              <a:ext uri="{FF2B5EF4-FFF2-40B4-BE49-F238E27FC236}">
                <a16:creationId xmlns:a16="http://schemas.microsoft.com/office/drawing/2014/main" id="{A5B42F6D-719A-45C6-BB57-84887368226C}"/>
              </a:ext>
            </a:extLst>
          </p:cNvPr>
          <p:cNvCxnSpPr/>
          <p:nvPr/>
        </p:nvCxnSpPr>
        <p:spPr bwMode="auto">
          <a:xfrm>
            <a:off x="-14291" y="1620838"/>
            <a:ext cx="12214232" cy="0"/>
          </a:xfrm>
          <a:prstGeom prst="line">
            <a:avLst/>
          </a:prstGeom>
          <a:ln w="12700">
            <a:solidFill>
              <a:schemeClr val="bg2"/>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cxnSp>
        <p:nvCxnSpPr>
          <p:cNvPr id="12" name="Straight Connector 11">
            <a:extLst>
              <a:ext uri="{FF2B5EF4-FFF2-40B4-BE49-F238E27FC236}">
                <a16:creationId xmlns:a16="http://schemas.microsoft.com/office/drawing/2014/main" id="{9ACD6CB8-625C-44F5-9B90-77A60BCC4A2E}"/>
              </a:ext>
            </a:extLst>
          </p:cNvPr>
          <p:cNvCxnSpPr/>
          <p:nvPr/>
        </p:nvCxnSpPr>
        <p:spPr bwMode="auto">
          <a:xfrm>
            <a:off x="-14291" y="3662363"/>
            <a:ext cx="12214232" cy="0"/>
          </a:xfrm>
          <a:prstGeom prst="line">
            <a:avLst/>
          </a:prstGeom>
          <a:ln w="12700">
            <a:solidFill>
              <a:schemeClr val="bg2"/>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sp>
        <p:nvSpPr>
          <p:cNvPr id="13" name="Rectangle 55">
            <a:extLst>
              <a:ext uri="{FF2B5EF4-FFF2-40B4-BE49-F238E27FC236}">
                <a16:creationId xmlns:a16="http://schemas.microsoft.com/office/drawing/2014/main" id="{078B106A-3121-420B-B2D9-854FF204BD0F}"/>
              </a:ext>
            </a:extLst>
          </p:cNvPr>
          <p:cNvSpPr>
            <a:spLocks noGrp="1" noChangeArrowheads="1"/>
          </p:cNvSpPr>
          <p:nvPr>
            <p:ph type="ctrTitle"/>
          </p:nvPr>
        </p:nvSpPr>
        <p:spPr bwMode="invGray">
          <a:xfrm>
            <a:off x="609600" y="1600200"/>
            <a:ext cx="11264901" cy="2057400"/>
          </a:xfrm>
          <a:prstGeom prst="rect">
            <a:avLst/>
          </a:prstGeom>
        </p:spPr>
        <p:txBody>
          <a:bodyPr/>
          <a:lstStyle>
            <a:lvl1pPr>
              <a:defRPr sz="4000">
                <a:solidFill>
                  <a:srgbClr val="455560"/>
                </a:solidFill>
              </a:defRPr>
            </a:lvl1pPr>
          </a:lstStyle>
          <a:p>
            <a:r>
              <a:rPr lang="en-US"/>
              <a:t>Click to edit Master title style</a:t>
            </a:r>
          </a:p>
        </p:txBody>
      </p:sp>
      <p:sp>
        <p:nvSpPr>
          <p:cNvPr id="14" name="Rectangle 13">
            <a:extLst>
              <a:ext uri="{FF2B5EF4-FFF2-40B4-BE49-F238E27FC236}">
                <a16:creationId xmlns:a16="http://schemas.microsoft.com/office/drawing/2014/main" id="{C6C33664-ACD6-44A3-95A5-32325CBC9685}"/>
              </a:ext>
            </a:extLst>
          </p:cNvPr>
          <p:cNvSpPr/>
          <p:nvPr userDrawn="1"/>
        </p:nvSpPr>
        <p:spPr>
          <a:xfrm>
            <a:off x="1" y="1620838"/>
            <a:ext cx="12192000" cy="2057400"/>
          </a:xfrm>
          <a:prstGeom prst="rect">
            <a:avLst/>
          </a:prstGeom>
          <a:solidFill>
            <a:srgbClr val="CDCDCF">
              <a:alpha val="2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cxnSp>
        <p:nvCxnSpPr>
          <p:cNvPr id="15" name="Straight Connector 14">
            <a:extLst>
              <a:ext uri="{FF2B5EF4-FFF2-40B4-BE49-F238E27FC236}">
                <a16:creationId xmlns:a16="http://schemas.microsoft.com/office/drawing/2014/main" id="{5EECCBFD-9ED3-4167-961B-65218739F1A5}"/>
              </a:ext>
            </a:extLst>
          </p:cNvPr>
          <p:cNvCxnSpPr/>
          <p:nvPr userDrawn="1"/>
        </p:nvCxnSpPr>
        <p:spPr bwMode="auto">
          <a:xfrm>
            <a:off x="-14291" y="1620838"/>
            <a:ext cx="12214232" cy="0"/>
          </a:xfrm>
          <a:prstGeom prst="line">
            <a:avLst/>
          </a:prstGeom>
          <a:ln w="12700">
            <a:solidFill>
              <a:schemeClr val="bg2"/>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cxnSp>
        <p:nvCxnSpPr>
          <p:cNvPr id="19" name="Straight Connector 18">
            <a:extLst>
              <a:ext uri="{FF2B5EF4-FFF2-40B4-BE49-F238E27FC236}">
                <a16:creationId xmlns:a16="http://schemas.microsoft.com/office/drawing/2014/main" id="{F95A2832-7EB2-44CE-B43D-FCA9D107E325}"/>
              </a:ext>
            </a:extLst>
          </p:cNvPr>
          <p:cNvCxnSpPr/>
          <p:nvPr userDrawn="1"/>
        </p:nvCxnSpPr>
        <p:spPr bwMode="auto">
          <a:xfrm>
            <a:off x="-14291" y="3662363"/>
            <a:ext cx="12214232" cy="0"/>
          </a:xfrm>
          <a:prstGeom prst="line">
            <a:avLst/>
          </a:prstGeom>
          <a:ln w="12700">
            <a:solidFill>
              <a:schemeClr val="bg2"/>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pic>
        <p:nvPicPr>
          <p:cNvPr id="11" name="Picture 10" descr="Icon&#10;&#10;Description automatically generated">
            <a:extLst>
              <a:ext uri="{FF2B5EF4-FFF2-40B4-BE49-F238E27FC236}">
                <a16:creationId xmlns:a16="http://schemas.microsoft.com/office/drawing/2014/main" id="{D2C404A3-49E3-6AE3-6316-79D1DE70A533}"/>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523345" y="239713"/>
            <a:ext cx="2020824" cy="699807"/>
          </a:xfrm>
          <a:prstGeom prst="rect">
            <a:avLst/>
          </a:prstGeom>
        </p:spPr>
      </p:pic>
    </p:spTree>
    <p:extLst>
      <p:ext uri="{BB962C8B-B14F-4D97-AF65-F5344CB8AC3E}">
        <p14:creationId xmlns:p14="http://schemas.microsoft.com/office/powerpoint/2010/main" val="2368271907"/>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4" cy="1103313"/>
          </a:xfrm>
          <a:prstGeom prst="rect">
            <a:avLst/>
          </a:prstGeom>
        </p:spPr>
        <p:txBody>
          <a:bodyPr/>
          <a:lstStyle>
            <a:lvl1pPr>
              <a:defRPr/>
            </a:lvl1pPr>
          </a:lstStyle>
          <a:p>
            <a:r>
              <a:rPr lang="en-US"/>
              <a:t>Click to edit Master title style</a:t>
            </a:r>
          </a:p>
        </p:txBody>
      </p:sp>
      <p:sp>
        <p:nvSpPr>
          <p:cNvPr id="3" name="Content Placeholder 2"/>
          <p:cNvSpPr>
            <a:spLocks noGrp="1"/>
          </p:cNvSpPr>
          <p:nvPr>
            <p:ph idx="1"/>
          </p:nvPr>
        </p:nvSpPr>
        <p:spPr>
          <a:xfrm>
            <a:off x="604675" y="1513047"/>
            <a:ext cx="10877529" cy="4650686"/>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grpSp>
        <p:nvGrpSpPr>
          <p:cNvPr id="4" name="Group 3">
            <a:extLst>
              <a:ext uri="{FF2B5EF4-FFF2-40B4-BE49-F238E27FC236}">
                <a16:creationId xmlns:a16="http://schemas.microsoft.com/office/drawing/2014/main" id="{7C4A689B-597C-A573-3BE4-8FD73F01B197}"/>
              </a:ext>
            </a:extLst>
          </p:cNvPr>
          <p:cNvGrpSpPr/>
          <p:nvPr userDrawn="1"/>
        </p:nvGrpSpPr>
        <p:grpSpPr>
          <a:xfrm>
            <a:off x="9392911" y="6212702"/>
            <a:ext cx="2488502" cy="450134"/>
            <a:chOff x="9392911" y="6212702"/>
            <a:chExt cx="2488502" cy="450134"/>
          </a:xfrm>
        </p:grpSpPr>
        <p:pic>
          <p:nvPicPr>
            <p:cNvPr id="5" name="Picture 4" descr="Icon&#10;&#10;Description automatically generated">
              <a:extLst>
                <a:ext uri="{FF2B5EF4-FFF2-40B4-BE49-F238E27FC236}">
                  <a16:creationId xmlns:a16="http://schemas.microsoft.com/office/drawing/2014/main" id="{BBA2A2D5-16FD-60A1-AB04-C9750F40059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188699" y="6212702"/>
              <a:ext cx="566928" cy="196326"/>
            </a:xfrm>
            <a:prstGeom prst="rect">
              <a:avLst/>
            </a:prstGeom>
          </p:spPr>
        </p:pic>
        <p:sp>
          <p:nvSpPr>
            <p:cNvPr id="6" name="Rectangle 8">
              <a:extLst>
                <a:ext uri="{FF2B5EF4-FFF2-40B4-BE49-F238E27FC236}">
                  <a16:creationId xmlns:a16="http://schemas.microsoft.com/office/drawing/2014/main" id="{A664F6C0-F340-BA56-89DC-D5602A666642}"/>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400" b="0">
                  <a:solidFill>
                    <a:srgbClr val="455560"/>
                  </a:solidFill>
                  <a:latin typeface="Calibri" panose="020F0502020204030204" pitchFamily="34" charset="0"/>
                </a:rPr>
                <a:t>Slide credit: </a:t>
              </a:r>
              <a:r>
                <a:rPr lang="en-US" altLang="en-US" sz="1400" b="0">
                  <a:solidFill>
                    <a:schemeClr val="bg2"/>
                  </a:solidFill>
                  <a:latin typeface="Calibri" panose="020F0502020204030204" pitchFamily="34" charset="0"/>
                  <a:hlinkClick r:id="rId3"/>
                </a:rPr>
                <a:t>clinicaloptions.com</a:t>
              </a:r>
              <a:endParaRPr lang="en-US" altLang="en-US" sz="1400" b="0">
                <a:solidFill>
                  <a:schemeClr val="bg2"/>
                </a:solidFill>
                <a:latin typeface="Calibri" panose="020F0502020204030204" pitchFamily="34" charset="0"/>
              </a:endParaRPr>
            </a:p>
          </p:txBody>
        </p:sp>
      </p:grpSp>
    </p:spTree>
    <p:extLst>
      <p:ext uri="{BB962C8B-B14F-4D97-AF65-F5344CB8AC3E}">
        <p14:creationId xmlns:p14="http://schemas.microsoft.com/office/powerpoint/2010/main" val="2934223419"/>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obj" preserve="1">
  <p:cSld name="1_Title and Content+logo">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4" cy="1103313"/>
          </a:xfrm>
          <a:prstGeom prst="rect">
            <a:avLst/>
          </a:prstGeom>
        </p:spPr>
        <p:txBody>
          <a:bodyPr/>
          <a:lstStyle>
            <a:lvl1pPr>
              <a:defRPr/>
            </a:lvl1pPr>
          </a:lstStyle>
          <a:p>
            <a:r>
              <a:rPr lang="en-US"/>
              <a:t>Click to edit Master title style</a:t>
            </a:r>
          </a:p>
        </p:txBody>
      </p:sp>
      <p:sp>
        <p:nvSpPr>
          <p:cNvPr id="3" name="Content Placeholder 2"/>
          <p:cNvSpPr>
            <a:spLocks noGrp="1"/>
          </p:cNvSpPr>
          <p:nvPr>
            <p:ph idx="1"/>
          </p:nvPr>
        </p:nvSpPr>
        <p:spPr>
          <a:xfrm>
            <a:off x="604675" y="1513047"/>
            <a:ext cx="10877529" cy="4650686"/>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grpSp>
        <p:nvGrpSpPr>
          <p:cNvPr id="4" name="Group 3">
            <a:extLst>
              <a:ext uri="{FF2B5EF4-FFF2-40B4-BE49-F238E27FC236}">
                <a16:creationId xmlns:a16="http://schemas.microsoft.com/office/drawing/2014/main" id="{9790703F-E851-1D5A-99B7-43DBD5482698}"/>
              </a:ext>
            </a:extLst>
          </p:cNvPr>
          <p:cNvGrpSpPr/>
          <p:nvPr userDrawn="1"/>
        </p:nvGrpSpPr>
        <p:grpSpPr>
          <a:xfrm>
            <a:off x="9392911" y="6212702"/>
            <a:ext cx="2488502" cy="450134"/>
            <a:chOff x="9392911" y="6212702"/>
            <a:chExt cx="2488502" cy="450134"/>
          </a:xfrm>
        </p:grpSpPr>
        <p:pic>
          <p:nvPicPr>
            <p:cNvPr id="5" name="Picture 4" descr="Icon&#10;&#10;Description automatically generated">
              <a:extLst>
                <a:ext uri="{FF2B5EF4-FFF2-40B4-BE49-F238E27FC236}">
                  <a16:creationId xmlns:a16="http://schemas.microsoft.com/office/drawing/2014/main" id="{C714CC1E-7921-3200-C137-F7ADAA9532C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188699" y="6212702"/>
              <a:ext cx="566928" cy="196326"/>
            </a:xfrm>
            <a:prstGeom prst="rect">
              <a:avLst/>
            </a:prstGeom>
          </p:spPr>
        </p:pic>
        <p:sp>
          <p:nvSpPr>
            <p:cNvPr id="6" name="Rectangle 8">
              <a:extLst>
                <a:ext uri="{FF2B5EF4-FFF2-40B4-BE49-F238E27FC236}">
                  <a16:creationId xmlns:a16="http://schemas.microsoft.com/office/drawing/2014/main" id="{79882158-D8CB-A63B-35E5-FF6D03999CD4}"/>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400" b="0">
                  <a:solidFill>
                    <a:srgbClr val="455560"/>
                  </a:solidFill>
                  <a:latin typeface="Calibri" panose="020F0502020204030204" pitchFamily="34" charset="0"/>
                </a:rPr>
                <a:t>Slide credit: </a:t>
              </a:r>
              <a:r>
                <a:rPr lang="en-US" altLang="en-US" sz="1400" b="0">
                  <a:solidFill>
                    <a:schemeClr val="bg2"/>
                  </a:solidFill>
                  <a:latin typeface="Calibri" panose="020F0502020204030204" pitchFamily="34" charset="0"/>
                  <a:hlinkClick r:id="rId3"/>
                </a:rPr>
                <a:t>clinicaloptions.com</a:t>
              </a:r>
              <a:endParaRPr lang="en-US" altLang="en-US" sz="1400" b="0">
                <a:solidFill>
                  <a:schemeClr val="bg2"/>
                </a:solidFill>
                <a:latin typeface="Calibri" panose="020F0502020204030204" pitchFamily="34" charset="0"/>
              </a:endParaRPr>
            </a:p>
          </p:txBody>
        </p:sp>
      </p:grpSp>
    </p:spTree>
    <p:extLst>
      <p:ext uri="{BB962C8B-B14F-4D97-AF65-F5344CB8AC3E}">
        <p14:creationId xmlns:p14="http://schemas.microsoft.com/office/powerpoint/2010/main" val="13327174"/>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p:cSld name="Transition Slide">
    <p:spTree>
      <p:nvGrpSpPr>
        <p:cNvPr id="1" name=""/>
        <p:cNvGrpSpPr/>
        <p:nvPr/>
      </p:nvGrpSpPr>
      <p:grpSpPr>
        <a:xfrm>
          <a:off x="0" y="0"/>
          <a:ext cx="0" cy="0"/>
          <a:chOff x="0" y="0"/>
          <a:chExt cx="0" cy="0"/>
        </a:xfrm>
      </p:grpSpPr>
      <p:pic>
        <p:nvPicPr>
          <p:cNvPr id="6" name="Picture 5" descr="Icon&#10;&#10;Description automatically generated">
            <a:extLst>
              <a:ext uri="{FF2B5EF4-FFF2-40B4-BE49-F238E27FC236}">
                <a16:creationId xmlns:a16="http://schemas.microsoft.com/office/drawing/2014/main" id="{A10CE991-EF19-4C89-B2F1-8D342C729857}"/>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034666" y="5556666"/>
            <a:ext cx="3154680" cy="1092459"/>
          </a:xfrm>
          <a:prstGeom prst="rect">
            <a:avLst/>
          </a:prstGeom>
        </p:spPr>
      </p:pic>
      <p:sp>
        <p:nvSpPr>
          <p:cNvPr id="5" name="Title 1"/>
          <p:cNvSpPr>
            <a:spLocks noGrp="1"/>
          </p:cNvSpPr>
          <p:nvPr>
            <p:ph type="title"/>
          </p:nvPr>
        </p:nvSpPr>
        <p:spPr>
          <a:xfrm>
            <a:off x="514352" y="330201"/>
            <a:ext cx="11244149" cy="5250792"/>
          </a:xfrm>
          <a:prstGeom prst="rect">
            <a:avLst/>
          </a:prstGeom>
        </p:spPr>
        <p:txBody>
          <a:bodyPr anchorCtr="1"/>
          <a:lstStyle>
            <a:lvl1pPr algn="ctr">
              <a:defRPr sz="4000" b="1" cap="none">
                <a:solidFill>
                  <a:schemeClr val="bg2"/>
                </a:solidFill>
              </a:defRPr>
            </a:lvl1pPr>
          </a:lstStyle>
          <a:p>
            <a:r>
              <a:rPr lang="en-US"/>
              <a:t>Click to edit Master title style</a:t>
            </a:r>
          </a:p>
        </p:txBody>
      </p:sp>
      <p:sp>
        <p:nvSpPr>
          <p:cNvPr id="4" name="Rectangle 3">
            <a:extLst>
              <a:ext uri="{FF2B5EF4-FFF2-40B4-BE49-F238E27FC236}">
                <a16:creationId xmlns:a16="http://schemas.microsoft.com/office/drawing/2014/main" id="{CF8F8BDA-1A03-445B-A76B-525DE8317C18}"/>
              </a:ext>
            </a:extLst>
          </p:cNvPr>
          <p:cNvSpPr/>
          <p:nvPr userDrawn="1"/>
        </p:nvSpPr>
        <p:spPr>
          <a:xfrm>
            <a:off x="1" y="6590270"/>
            <a:ext cx="12192000" cy="267732"/>
          </a:xfrm>
          <a:prstGeom prst="rect">
            <a:avLst/>
          </a:prstGeom>
          <a:solidFill>
            <a:schemeClr val="tx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cxnSp>
        <p:nvCxnSpPr>
          <p:cNvPr id="8" name="Straight Connector 7">
            <a:extLst>
              <a:ext uri="{FF2B5EF4-FFF2-40B4-BE49-F238E27FC236}">
                <a16:creationId xmlns:a16="http://schemas.microsoft.com/office/drawing/2014/main" id="{0FA01F1A-8AE6-48F9-95F4-73790D6CA686}"/>
              </a:ext>
            </a:extLst>
          </p:cNvPr>
          <p:cNvCxnSpPr/>
          <p:nvPr userDrawn="1"/>
        </p:nvCxnSpPr>
        <p:spPr>
          <a:xfrm>
            <a:off x="1" y="6589713"/>
            <a:ext cx="12192000" cy="0"/>
          </a:xfrm>
          <a:prstGeom prst="line">
            <a:avLst/>
          </a:prstGeom>
          <a:ln w="19050">
            <a:solidFill>
              <a:srgbClr val="F47D55"/>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086019337"/>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5" cy="1103313"/>
          </a:xfrm>
          <a:prstGeom prst="rect">
            <a:avLst/>
          </a:prstGeom>
        </p:spPr>
        <p:txBody>
          <a:bodyPr/>
          <a:lstStyle/>
          <a:p>
            <a:r>
              <a:rPr lang="en-US"/>
              <a:t>Click to edit Master title style</a:t>
            </a:r>
          </a:p>
        </p:txBody>
      </p:sp>
      <p:sp>
        <p:nvSpPr>
          <p:cNvPr id="3"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252634" y="1510730"/>
            <a:ext cx="5229570" cy="4679462"/>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grpSp>
        <p:nvGrpSpPr>
          <p:cNvPr id="5" name="Group 4">
            <a:extLst>
              <a:ext uri="{FF2B5EF4-FFF2-40B4-BE49-F238E27FC236}">
                <a16:creationId xmlns:a16="http://schemas.microsoft.com/office/drawing/2014/main" id="{9B533A7F-EF1A-2842-3471-AA44AC306183}"/>
              </a:ext>
            </a:extLst>
          </p:cNvPr>
          <p:cNvGrpSpPr/>
          <p:nvPr userDrawn="1"/>
        </p:nvGrpSpPr>
        <p:grpSpPr>
          <a:xfrm>
            <a:off x="9392911" y="6212702"/>
            <a:ext cx="2488502" cy="450134"/>
            <a:chOff x="9392911" y="6212702"/>
            <a:chExt cx="2488502" cy="450134"/>
          </a:xfrm>
        </p:grpSpPr>
        <p:pic>
          <p:nvPicPr>
            <p:cNvPr id="6" name="Picture 5" descr="Icon&#10;&#10;Description automatically generated">
              <a:extLst>
                <a:ext uri="{FF2B5EF4-FFF2-40B4-BE49-F238E27FC236}">
                  <a16:creationId xmlns:a16="http://schemas.microsoft.com/office/drawing/2014/main" id="{8112D015-F69D-1B8C-25EE-81FE60152CF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188699" y="6212702"/>
              <a:ext cx="566928" cy="196326"/>
            </a:xfrm>
            <a:prstGeom prst="rect">
              <a:avLst/>
            </a:prstGeom>
          </p:spPr>
        </p:pic>
        <p:sp>
          <p:nvSpPr>
            <p:cNvPr id="7" name="Rectangle 8">
              <a:extLst>
                <a:ext uri="{FF2B5EF4-FFF2-40B4-BE49-F238E27FC236}">
                  <a16:creationId xmlns:a16="http://schemas.microsoft.com/office/drawing/2014/main" id="{D0DFD5E2-7910-5A67-0286-076C071B0CED}"/>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400" b="0">
                  <a:solidFill>
                    <a:srgbClr val="455560"/>
                  </a:solidFill>
                  <a:latin typeface="Calibri" panose="020F0502020204030204" pitchFamily="34" charset="0"/>
                </a:rPr>
                <a:t>Slide credit: </a:t>
              </a:r>
              <a:r>
                <a:rPr lang="en-US" altLang="en-US" sz="1400" b="0">
                  <a:solidFill>
                    <a:schemeClr val="bg2"/>
                  </a:solidFill>
                  <a:latin typeface="Calibri" panose="020F0502020204030204" pitchFamily="34" charset="0"/>
                  <a:hlinkClick r:id="rId3"/>
                </a:rPr>
                <a:t>clinicaloptions.com</a:t>
              </a:r>
              <a:endParaRPr lang="en-US" altLang="en-US" sz="1400" b="0">
                <a:solidFill>
                  <a:schemeClr val="bg2"/>
                </a:solidFill>
                <a:latin typeface="Calibri" panose="020F0502020204030204" pitchFamily="34" charset="0"/>
              </a:endParaRPr>
            </a:p>
          </p:txBody>
        </p:sp>
      </p:grpSp>
    </p:spTree>
    <p:extLst>
      <p:ext uri="{BB962C8B-B14F-4D97-AF65-F5344CB8AC3E}">
        <p14:creationId xmlns:p14="http://schemas.microsoft.com/office/powerpoint/2010/main" val="1224589618"/>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twoObj" preserve="1">
  <p:cSld name="1_Two Content+logo">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5" cy="1103313"/>
          </a:xfrm>
          <a:prstGeom prst="rect">
            <a:avLst/>
          </a:prstGeom>
        </p:spPr>
        <p:txBody>
          <a:bodyPr/>
          <a:lstStyle/>
          <a:p>
            <a:r>
              <a:rPr lang="en-US"/>
              <a:t>Click to edit Master title style</a:t>
            </a:r>
          </a:p>
        </p:txBody>
      </p:sp>
      <p:sp>
        <p:nvSpPr>
          <p:cNvPr id="3"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252634" y="1510730"/>
            <a:ext cx="5229570" cy="4679462"/>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grpSp>
        <p:nvGrpSpPr>
          <p:cNvPr id="5" name="Group 4">
            <a:extLst>
              <a:ext uri="{FF2B5EF4-FFF2-40B4-BE49-F238E27FC236}">
                <a16:creationId xmlns:a16="http://schemas.microsoft.com/office/drawing/2014/main" id="{4B831F98-D110-9641-0056-3FFA4445A199}"/>
              </a:ext>
            </a:extLst>
          </p:cNvPr>
          <p:cNvGrpSpPr/>
          <p:nvPr userDrawn="1"/>
        </p:nvGrpSpPr>
        <p:grpSpPr>
          <a:xfrm>
            <a:off x="9392911" y="6212702"/>
            <a:ext cx="2488502" cy="450134"/>
            <a:chOff x="9392911" y="6212702"/>
            <a:chExt cx="2488502" cy="450134"/>
          </a:xfrm>
        </p:grpSpPr>
        <p:pic>
          <p:nvPicPr>
            <p:cNvPr id="6" name="Picture 5" descr="Icon&#10;&#10;Description automatically generated">
              <a:extLst>
                <a:ext uri="{FF2B5EF4-FFF2-40B4-BE49-F238E27FC236}">
                  <a16:creationId xmlns:a16="http://schemas.microsoft.com/office/drawing/2014/main" id="{2C5D1AC3-8115-5D46-33CE-6C6B5212928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188699" y="6212702"/>
              <a:ext cx="566928" cy="196326"/>
            </a:xfrm>
            <a:prstGeom prst="rect">
              <a:avLst/>
            </a:prstGeom>
          </p:spPr>
        </p:pic>
        <p:sp>
          <p:nvSpPr>
            <p:cNvPr id="7" name="Rectangle 8">
              <a:extLst>
                <a:ext uri="{FF2B5EF4-FFF2-40B4-BE49-F238E27FC236}">
                  <a16:creationId xmlns:a16="http://schemas.microsoft.com/office/drawing/2014/main" id="{FF667ED7-9C0E-2D48-F6BB-0BF8DBEF1D59}"/>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400" b="0">
                  <a:solidFill>
                    <a:srgbClr val="455560"/>
                  </a:solidFill>
                  <a:latin typeface="Calibri" panose="020F0502020204030204" pitchFamily="34" charset="0"/>
                </a:rPr>
                <a:t>Slide credit: </a:t>
              </a:r>
              <a:r>
                <a:rPr lang="en-US" altLang="en-US" sz="1400" b="0">
                  <a:solidFill>
                    <a:schemeClr val="bg2"/>
                  </a:solidFill>
                  <a:latin typeface="Calibri" panose="020F0502020204030204" pitchFamily="34" charset="0"/>
                  <a:hlinkClick r:id="rId3"/>
                </a:rPr>
                <a:t>clinicaloptions.com</a:t>
              </a:r>
              <a:endParaRPr lang="en-US" altLang="en-US" sz="1400" b="0">
                <a:solidFill>
                  <a:schemeClr val="bg2"/>
                </a:solidFill>
                <a:latin typeface="Calibri" panose="020F0502020204030204" pitchFamily="34" charset="0"/>
              </a:endParaRPr>
            </a:p>
          </p:txBody>
        </p:sp>
      </p:grpSp>
    </p:spTree>
    <p:extLst>
      <p:ext uri="{BB962C8B-B14F-4D97-AF65-F5344CB8AC3E}">
        <p14:creationId xmlns:p14="http://schemas.microsoft.com/office/powerpoint/2010/main" val="4195490931"/>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p:cSld name="Title, Text and Chart">
    <p:spTree>
      <p:nvGrpSpPr>
        <p:cNvPr id="1" name=""/>
        <p:cNvGrpSpPr/>
        <p:nvPr/>
      </p:nvGrpSpPr>
      <p:grpSpPr>
        <a:xfrm>
          <a:off x="0" y="0"/>
          <a:ext cx="0" cy="0"/>
          <a:chOff x="0" y="0"/>
          <a:chExt cx="0" cy="0"/>
        </a:xfrm>
      </p:grpSpPr>
      <p:sp>
        <p:nvSpPr>
          <p:cNvPr id="9" name="Content Placeholder 3"/>
          <p:cNvSpPr>
            <a:spLocks noGrp="1"/>
          </p:cNvSpPr>
          <p:nvPr>
            <p:ph sz="half" idx="2"/>
          </p:nvPr>
        </p:nvSpPr>
        <p:spPr>
          <a:xfrm>
            <a:off x="6252634" y="1510730"/>
            <a:ext cx="5229570" cy="4665746"/>
          </a:xfrm>
          <a:prstGeom prst="rect">
            <a:avLst/>
          </a:prstGeom>
        </p:spPr>
        <p:txBody>
          <a:bodyPr/>
          <a:lstStyle>
            <a:lvl1pPr>
              <a:defRPr sz="2800"/>
            </a:lvl1pPr>
            <a:lvl2pPr>
              <a:defRPr sz="2400"/>
            </a:lvl2pPr>
            <a:lvl3pPr>
              <a:defRPr sz="2200"/>
            </a:lvl3pPr>
            <a:lvl4pPr>
              <a:defRPr sz="2000"/>
            </a:lvl4pPr>
            <a:lvl5pPr>
              <a:defRPr sz="1800"/>
            </a:lvl5pPr>
            <a:lvl6pPr>
              <a:defRPr sz="1800"/>
            </a:lvl6pPr>
            <a:lvl7pPr>
              <a:defRPr sz="1800"/>
            </a:lvl7pPr>
            <a:lvl8pPr>
              <a:defRPr sz="1800"/>
            </a:lvl8pPr>
            <a:lvl9pPr>
              <a:defRPr sz="1800"/>
            </a:lvl9pPr>
          </a:lstStyle>
          <a:p>
            <a:pPr lvl="0"/>
            <a:r>
              <a:rPr lang="en-US"/>
              <a:t>Edit Master text styles</a:t>
            </a:r>
          </a:p>
        </p:txBody>
      </p:sp>
      <p:sp>
        <p:nvSpPr>
          <p:cNvPr id="10" name="Title 1"/>
          <p:cNvSpPr>
            <a:spLocks noGrp="1"/>
          </p:cNvSpPr>
          <p:nvPr>
            <p:ph type="title"/>
          </p:nvPr>
        </p:nvSpPr>
        <p:spPr>
          <a:xfrm>
            <a:off x="609759" y="238127"/>
            <a:ext cx="10872444" cy="1103313"/>
          </a:xfrm>
          <a:prstGeom prst="rect">
            <a:avLst/>
          </a:prstGeom>
        </p:spPr>
        <p:txBody>
          <a:bodyPr/>
          <a:lstStyle/>
          <a:p>
            <a:r>
              <a:rPr lang="en-US"/>
              <a:t>Click to edit Master title style</a:t>
            </a:r>
          </a:p>
        </p:txBody>
      </p:sp>
      <p:sp>
        <p:nvSpPr>
          <p:cNvPr id="11"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grpSp>
        <p:nvGrpSpPr>
          <p:cNvPr id="2" name="Group 1">
            <a:extLst>
              <a:ext uri="{FF2B5EF4-FFF2-40B4-BE49-F238E27FC236}">
                <a16:creationId xmlns:a16="http://schemas.microsoft.com/office/drawing/2014/main" id="{06CA063E-AF88-D7CE-5520-E1AA4C31CC95}"/>
              </a:ext>
            </a:extLst>
          </p:cNvPr>
          <p:cNvGrpSpPr/>
          <p:nvPr userDrawn="1"/>
        </p:nvGrpSpPr>
        <p:grpSpPr>
          <a:xfrm>
            <a:off x="9392911" y="6212702"/>
            <a:ext cx="2488502" cy="450134"/>
            <a:chOff x="9392911" y="6212702"/>
            <a:chExt cx="2488502" cy="450134"/>
          </a:xfrm>
        </p:grpSpPr>
        <p:pic>
          <p:nvPicPr>
            <p:cNvPr id="3" name="Picture 2" descr="Icon&#10;&#10;Description automatically generated">
              <a:extLst>
                <a:ext uri="{FF2B5EF4-FFF2-40B4-BE49-F238E27FC236}">
                  <a16:creationId xmlns:a16="http://schemas.microsoft.com/office/drawing/2014/main" id="{17A57ABC-3F87-A85C-20AC-32581B97CC5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188699" y="6212702"/>
              <a:ext cx="566928" cy="196326"/>
            </a:xfrm>
            <a:prstGeom prst="rect">
              <a:avLst/>
            </a:prstGeom>
          </p:spPr>
        </p:pic>
        <p:sp>
          <p:nvSpPr>
            <p:cNvPr id="4" name="Rectangle 8">
              <a:extLst>
                <a:ext uri="{FF2B5EF4-FFF2-40B4-BE49-F238E27FC236}">
                  <a16:creationId xmlns:a16="http://schemas.microsoft.com/office/drawing/2014/main" id="{B5B6954D-769E-9507-6A5F-5B1D19434CB0}"/>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400" b="0">
                  <a:solidFill>
                    <a:srgbClr val="455560"/>
                  </a:solidFill>
                  <a:latin typeface="Calibri" panose="020F0502020204030204" pitchFamily="34" charset="0"/>
                </a:rPr>
                <a:t>Slide credit: </a:t>
              </a:r>
              <a:r>
                <a:rPr lang="en-US" altLang="en-US" sz="1400" b="0">
                  <a:solidFill>
                    <a:schemeClr val="bg2"/>
                  </a:solidFill>
                  <a:latin typeface="Calibri" panose="020F0502020204030204" pitchFamily="34" charset="0"/>
                  <a:hlinkClick r:id="rId3"/>
                </a:rPr>
                <a:t>clinicaloptions.com</a:t>
              </a:r>
              <a:endParaRPr lang="en-US" altLang="en-US" sz="1400" b="0">
                <a:solidFill>
                  <a:schemeClr val="bg2"/>
                </a:solidFill>
                <a:latin typeface="Calibri" panose="020F0502020204030204" pitchFamily="34" charset="0"/>
              </a:endParaRPr>
            </a:p>
          </p:txBody>
        </p:sp>
      </p:grpSp>
    </p:spTree>
    <p:extLst>
      <p:ext uri="{BB962C8B-B14F-4D97-AF65-F5344CB8AC3E}">
        <p14:creationId xmlns:p14="http://schemas.microsoft.com/office/powerpoint/2010/main" val="1305572114"/>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p:cSld name="1_Title, Text and Chart+logo">
    <p:spTree>
      <p:nvGrpSpPr>
        <p:cNvPr id="1" name=""/>
        <p:cNvGrpSpPr/>
        <p:nvPr/>
      </p:nvGrpSpPr>
      <p:grpSpPr>
        <a:xfrm>
          <a:off x="0" y="0"/>
          <a:ext cx="0" cy="0"/>
          <a:chOff x="0" y="0"/>
          <a:chExt cx="0" cy="0"/>
        </a:xfrm>
      </p:grpSpPr>
      <p:sp>
        <p:nvSpPr>
          <p:cNvPr id="9" name="Content Placeholder 3"/>
          <p:cNvSpPr>
            <a:spLocks noGrp="1"/>
          </p:cNvSpPr>
          <p:nvPr>
            <p:ph sz="half" idx="2"/>
          </p:nvPr>
        </p:nvSpPr>
        <p:spPr>
          <a:xfrm>
            <a:off x="6252634" y="1510730"/>
            <a:ext cx="5229570" cy="4665746"/>
          </a:xfrm>
          <a:prstGeom prst="rect">
            <a:avLst/>
          </a:prstGeom>
        </p:spPr>
        <p:txBody>
          <a:bodyPr/>
          <a:lstStyle>
            <a:lvl1pPr>
              <a:defRPr sz="2800"/>
            </a:lvl1pPr>
            <a:lvl2pPr>
              <a:defRPr sz="2400"/>
            </a:lvl2pPr>
            <a:lvl3pPr>
              <a:defRPr sz="2200"/>
            </a:lvl3pPr>
            <a:lvl4pPr>
              <a:defRPr sz="2000"/>
            </a:lvl4pPr>
            <a:lvl5pPr>
              <a:defRPr sz="1800"/>
            </a:lvl5pPr>
            <a:lvl6pPr>
              <a:defRPr sz="1800"/>
            </a:lvl6pPr>
            <a:lvl7pPr>
              <a:defRPr sz="1800"/>
            </a:lvl7pPr>
            <a:lvl8pPr>
              <a:defRPr sz="1800"/>
            </a:lvl8pPr>
            <a:lvl9pPr>
              <a:defRPr sz="1800"/>
            </a:lvl9pPr>
          </a:lstStyle>
          <a:p>
            <a:pPr lvl="0"/>
            <a:r>
              <a:rPr lang="en-US"/>
              <a:t>Edit Master text styles</a:t>
            </a:r>
          </a:p>
        </p:txBody>
      </p:sp>
      <p:sp>
        <p:nvSpPr>
          <p:cNvPr id="10" name="Title 1"/>
          <p:cNvSpPr>
            <a:spLocks noGrp="1"/>
          </p:cNvSpPr>
          <p:nvPr>
            <p:ph type="title"/>
          </p:nvPr>
        </p:nvSpPr>
        <p:spPr>
          <a:xfrm>
            <a:off x="609759" y="238127"/>
            <a:ext cx="10872444" cy="1103313"/>
          </a:xfrm>
          <a:prstGeom prst="rect">
            <a:avLst/>
          </a:prstGeom>
        </p:spPr>
        <p:txBody>
          <a:bodyPr/>
          <a:lstStyle/>
          <a:p>
            <a:r>
              <a:rPr lang="en-US"/>
              <a:t>Click to edit Master title style</a:t>
            </a:r>
          </a:p>
        </p:txBody>
      </p:sp>
      <p:sp>
        <p:nvSpPr>
          <p:cNvPr id="11"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grpSp>
        <p:nvGrpSpPr>
          <p:cNvPr id="5" name="Group 4">
            <a:extLst>
              <a:ext uri="{FF2B5EF4-FFF2-40B4-BE49-F238E27FC236}">
                <a16:creationId xmlns:a16="http://schemas.microsoft.com/office/drawing/2014/main" id="{A188367A-EE46-1DDA-2AFE-9C628EB72449}"/>
              </a:ext>
            </a:extLst>
          </p:cNvPr>
          <p:cNvGrpSpPr/>
          <p:nvPr userDrawn="1"/>
        </p:nvGrpSpPr>
        <p:grpSpPr>
          <a:xfrm>
            <a:off x="9392911" y="6212702"/>
            <a:ext cx="2488502" cy="450134"/>
            <a:chOff x="9392911" y="6212702"/>
            <a:chExt cx="2488502" cy="450134"/>
          </a:xfrm>
        </p:grpSpPr>
        <p:pic>
          <p:nvPicPr>
            <p:cNvPr id="6" name="Picture 5" descr="Icon&#10;&#10;Description automatically generated">
              <a:extLst>
                <a:ext uri="{FF2B5EF4-FFF2-40B4-BE49-F238E27FC236}">
                  <a16:creationId xmlns:a16="http://schemas.microsoft.com/office/drawing/2014/main" id="{35BBB51B-0D41-5485-99A1-BEEAE260796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188699" y="6212702"/>
              <a:ext cx="566928" cy="196326"/>
            </a:xfrm>
            <a:prstGeom prst="rect">
              <a:avLst/>
            </a:prstGeom>
          </p:spPr>
        </p:pic>
        <p:sp>
          <p:nvSpPr>
            <p:cNvPr id="7" name="Rectangle 8">
              <a:extLst>
                <a:ext uri="{FF2B5EF4-FFF2-40B4-BE49-F238E27FC236}">
                  <a16:creationId xmlns:a16="http://schemas.microsoft.com/office/drawing/2014/main" id="{F3F85628-F902-1363-8D50-72542C0A0300}"/>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400" b="0">
                  <a:solidFill>
                    <a:srgbClr val="455560"/>
                  </a:solidFill>
                  <a:latin typeface="Calibri" panose="020F0502020204030204" pitchFamily="34" charset="0"/>
                </a:rPr>
                <a:t>Slide credit: </a:t>
              </a:r>
              <a:r>
                <a:rPr lang="en-US" altLang="en-US" sz="1400" b="0">
                  <a:solidFill>
                    <a:schemeClr val="bg2"/>
                  </a:solidFill>
                  <a:latin typeface="Calibri" panose="020F0502020204030204" pitchFamily="34" charset="0"/>
                  <a:hlinkClick r:id="rId3"/>
                </a:rPr>
                <a:t>clinicaloptions.com</a:t>
              </a:r>
              <a:endParaRPr lang="en-US" altLang="en-US" sz="1400" b="0">
                <a:solidFill>
                  <a:schemeClr val="bg2"/>
                </a:solidFill>
                <a:latin typeface="Calibri" panose="020F0502020204030204" pitchFamily="34" charset="0"/>
              </a:endParaRPr>
            </a:p>
          </p:txBody>
        </p:sp>
      </p:grpSp>
    </p:spTree>
    <p:extLst>
      <p:ext uri="{BB962C8B-B14F-4D97-AF65-F5344CB8AC3E}">
        <p14:creationId xmlns:p14="http://schemas.microsoft.com/office/powerpoint/2010/main" val="3106890009"/>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1141055" cy="1103313"/>
          </a:xfrm>
          <a:prstGeom prst="rect">
            <a:avLst/>
          </a:prstGeom>
        </p:spPr>
        <p:txBody>
          <a:bodyPr/>
          <a:lstStyle/>
          <a:p>
            <a:r>
              <a:rPr lang="en-US"/>
              <a:t>Click to edit Master title style</a:t>
            </a:r>
          </a:p>
        </p:txBody>
      </p:sp>
    </p:spTree>
    <p:extLst>
      <p:ext uri="{BB962C8B-B14F-4D97-AF65-F5344CB8AC3E}">
        <p14:creationId xmlns:p14="http://schemas.microsoft.com/office/powerpoint/2010/main" val="3249973993"/>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itleOnly" preserve="1">
  <p:cSld name="1_Title Only+logo">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1141055" cy="1103313"/>
          </a:xfrm>
          <a:prstGeom prst="rect">
            <a:avLst/>
          </a:prstGeom>
        </p:spPr>
        <p:txBody>
          <a:bodyPr/>
          <a:lstStyle/>
          <a:p>
            <a:r>
              <a:rPr lang="en-US"/>
              <a:t>Click to edit Master title style</a:t>
            </a:r>
          </a:p>
        </p:txBody>
      </p:sp>
      <p:grpSp>
        <p:nvGrpSpPr>
          <p:cNvPr id="3" name="Group 2">
            <a:extLst>
              <a:ext uri="{FF2B5EF4-FFF2-40B4-BE49-F238E27FC236}">
                <a16:creationId xmlns:a16="http://schemas.microsoft.com/office/drawing/2014/main" id="{88B87460-1489-A7E6-C388-913BBD640CAB}"/>
              </a:ext>
            </a:extLst>
          </p:cNvPr>
          <p:cNvGrpSpPr/>
          <p:nvPr userDrawn="1"/>
        </p:nvGrpSpPr>
        <p:grpSpPr>
          <a:xfrm>
            <a:off x="9392911" y="6212702"/>
            <a:ext cx="2488502" cy="450134"/>
            <a:chOff x="9392911" y="6212702"/>
            <a:chExt cx="2488502" cy="450134"/>
          </a:xfrm>
        </p:grpSpPr>
        <p:pic>
          <p:nvPicPr>
            <p:cNvPr id="4" name="Picture 3" descr="Icon&#10;&#10;Description automatically generated">
              <a:extLst>
                <a:ext uri="{FF2B5EF4-FFF2-40B4-BE49-F238E27FC236}">
                  <a16:creationId xmlns:a16="http://schemas.microsoft.com/office/drawing/2014/main" id="{73676601-6D49-45FB-EFC9-9A6CC1B205E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188699" y="6212702"/>
              <a:ext cx="566928" cy="196326"/>
            </a:xfrm>
            <a:prstGeom prst="rect">
              <a:avLst/>
            </a:prstGeom>
          </p:spPr>
        </p:pic>
        <p:sp>
          <p:nvSpPr>
            <p:cNvPr id="5" name="Rectangle 8">
              <a:extLst>
                <a:ext uri="{FF2B5EF4-FFF2-40B4-BE49-F238E27FC236}">
                  <a16:creationId xmlns:a16="http://schemas.microsoft.com/office/drawing/2014/main" id="{0DEFDF9E-3F9A-D373-496E-25B367379078}"/>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400" b="0">
                  <a:solidFill>
                    <a:srgbClr val="455560"/>
                  </a:solidFill>
                  <a:latin typeface="Calibri" panose="020F0502020204030204" pitchFamily="34" charset="0"/>
                </a:rPr>
                <a:t>Slide credit: </a:t>
              </a:r>
              <a:r>
                <a:rPr lang="en-US" altLang="en-US" sz="1400" b="0">
                  <a:solidFill>
                    <a:schemeClr val="bg2"/>
                  </a:solidFill>
                  <a:latin typeface="Calibri" panose="020F0502020204030204" pitchFamily="34" charset="0"/>
                  <a:hlinkClick r:id="rId3"/>
                </a:rPr>
                <a:t>clinicaloptions.com</a:t>
              </a:r>
              <a:endParaRPr lang="en-US" altLang="en-US" sz="1400" b="0">
                <a:solidFill>
                  <a:schemeClr val="bg2"/>
                </a:solidFill>
                <a:latin typeface="Calibri" panose="020F0502020204030204" pitchFamily="34" charset="0"/>
              </a:endParaRPr>
            </a:p>
          </p:txBody>
        </p:sp>
      </p:grpSp>
    </p:spTree>
    <p:extLst>
      <p:ext uri="{BB962C8B-B14F-4D97-AF65-F5344CB8AC3E}">
        <p14:creationId xmlns:p14="http://schemas.microsoft.com/office/powerpoint/2010/main" val="2129221928"/>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997052310"/>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blank" preserve="1">
  <p:cSld name="1_Blank+logo">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E363C55A-914A-0A48-C77B-4197A1E975AA}"/>
              </a:ext>
            </a:extLst>
          </p:cNvPr>
          <p:cNvGrpSpPr/>
          <p:nvPr userDrawn="1"/>
        </p:nvGrpSpPr>
        <p:grpSpPr>
          <a:xfrm>
            <a:off x="9392911" y="6212702"/>
            <a:ext cx="2488502" cy="450134"/>
            <a:chOff x="9392911" y="6212702"/>
            <a:chExt cx="2488502" cy="450134"/>
          </a:xfrm>
        </p:grpSpPr>
        <p:pic>
          <p:nvPicPr>
            <p:cNvPr id="3" name="Picture 2" descr="Icon&#10;&#10;Description automatically generated">
              <a:extLst>
                <a:ext uri="{FF2B5EF4-FFF2-40B4-BE49-F238E27FC236}">
                  <a16:creationId xmlns:a16="http://schemas.microsoft.com/office/drawing/2014/main" id="{06CCC797-5A17-A9B2-5D2C-FD83170EF39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188699" y="6212702"/>
              <a:ext cx="566928" cy="196326"/>
            </a:xfrm>
            <a:prstGeom prst="rect">
              <a:avLst/>
            </a:prstGeom>
          </p:spPr>
        </p:pic>
        <p:sp>
          <p:nvSpPr>
            <p:cNvPr id="4" name="Rectangle 8">
              <a:extLst>
                <a:ext uri="{FF2B5EF4-FFF2-40B4-BE49-F238E27FC236}">
                  <a16:creationId xmlns:a16="http://schemas.microsoft.com/office/drawing/2014/main" id="{518B5643-1F48-822D-8A06-E9F357ED9FFC}"/>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400" b="0">
                  <a:solidFill>
                    <a:srgbClr val="455560"/>
                  </a:solidFill>
                  <a:latin typeface="Calibri" panose="020F0502020204030204" pitchFamily="34" charset="0"/>
                </a:rPr>
                <a:t>Slide credit: </a:t>
              </a:r>
              <a:r>
                <a:rPr lang="en-US" altLang="en-US" sz="1400" b="0">
                  <a:solidFill>
                    <a:schemeClr val="bg2"/>
                  </a:solidFill>
                  <a:latin typeface="Calibri" panose="020F0502020204030204" pitchFamily="34" charset="0"/>
                  <a:hlinkClick r:id="rId3"/>
                </a:rPr>
                <a:t>clinicaloptions.com</a:t>
              </a:r>
              <a:endParaRPr lang="en-US" altLang="en-US" sz="1400" b="0">
                <a:solidFill>
                  <a:schemeClr val="bg2"/>
                </a:solidFill>
                <a:latin typeface="Calibri" panose="020F0502020204030204" pitchFamily="34" charset="0"/>
              </a:endParaRPr>
            </a:p>
          </p:txBody>
        </p:sp>
      </p:grpSp>
    </p:spTree>
    <p:extLst>
      <p:ext uri="{BB962C8B-B14F-4D97-AF65-F5344CB8AC3E}">
        <p14:creationId xmlns:p14="http://schemas.microsoft.com/office/powerpoint/2010/main" val="2764547172"/>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Promo Slide">
    <p:spTree>
      <p:nvGrpSpPr>
        <p:cNvPr id="1" name=""/>
        <p:cNvGrpSpPr/>
        <p:nvPr/>
      </p:nvGrpSpPr>
      <p:grpSpPr>
        <a:xfrm>
          <a:off x="0" y="0"/>
          <a:ext cx="0" cy="0"/>
          <a:chOff x="0" y="0"/>
          <a:chExt cx="0" cy="0"/>
        </a:xfrm>
      </p:grpSpPr>
      <p:pic>
        <p:nvPicPr>
          <p:cNvPr id="9" name="Picture 8" descr="Icon&#10;&#10;Description automatically generated">
            <a:extLst>
              <a:ext uri="{FF2B5EF4-FFF2-40B4-BE49-F238E27FC236}">
                <a16:creationId xmlns:a16="http://schemas.microsoft.com/office/drawing/2014/main" id="{3DD1DBC1-47DC-4810-B88C-6E04405379EF}"/>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034666" y="5556666"/>
            <a:ext cx="3154680" cy="1092459"/>
          </a:xfrm>
          <a:prstGeom prst="rect">
            <a:avLst/>
          </a:prstGeom>
        </p:spPr>
      </p:pic>
      <p:sp>
        <p:nvSpPr>
          <p:cNvPr id="2" name="Title 1"/>
          <p:cNvSpPr>
            <a:spLocks noGrp="1"/>
          </p:cNvSpPr>
          <p:nvPr>
            <p:ph type="title"/>
          </p:nvPr>
        </p:nvSpPr>
        <p:spPr>
          <a:xfrm>
            <a:off x="514484" y="239715"/>
            <a:ext cx="11244016" cy="1674813"/>
          </a:xfrm>
          <a:prstGeom prst="rect">
            <a:avLst/>
          </a:prstGeom>
        </p:spPr>
        <p:txBody>
          <a:bodyPr/>
          <a:lstStyle>
            <a:lvl1pPr algn="ctr">
              <a:defRPr sz="3900">
                <a:solidFill>
                  <a:schemeClr val="bg2"/>
                </a:solidFill>
              </a:defRPr>
            </a:lvl1pPr>
          </a:lstStyle>
          <a:p>
            <a:r>
              <a:rPr lang="en-US"/>
              <a:t>Click to edit Master title style</a:t>
            </a:r>
          </a:p>
        </p:txBody>
      </p:sp>
      <p:sp>
        <p:nvSpPr>
          <p:cNvPr id="8" name="Content Placeholder 7"/>
          <p:cNvSpPr>
            <a:spLocks noGrp="1"/>
          </p:cNvSpPr>
          <p:nvPr>
            <p:ph sz="quarter" idx="10"/>
          </p:nvPr>
        </p:nvSpPr>
        <p:spPr>
          <a:xfrm>
            <a:off x="609759" y="1895477"/>
            <a:ext cx="10872444" cy="2605717"/>
          </a:xfrm>
          <a:prstGeom prst="rect">
            <a:avLst/>
          </a:prstGeom>
        </p:spPr>
        <p:txBody>
          <a:bodyPr/>
          <a:lstStyle>
            <a:lvl1pPr marL="0" indent="0">
              <a:buFontTx/>
              <a:buNone/>
              <a:defRPr sz="2000" b="1">
                <a:solidFill>
                  <a:schemeClr val="bg2"/>
                </a:solidFill>
              </a:defRPr>
            </a:lvl1pPr>
            <a:lvl2pPr>
              <a:buFontTx/>
              <a:buNone/>
              <a:defRPr/>
            </a:lvl2pPr>
            <a:lvl3pPr>
              <a:buFontTx/>
              <a:buNone/>
              <a:defRPr/>
            </a:lvl3pPr>
            <a:lvl4pPr>
              <a:buFontTx/>
              <a:buNone/>
              <a:defRPr/>
            </a:lvl4pPr>
            <a:lvl5pPr>
              <a:buFontTx/>
              <a:buNone/>
              <a:defRPr/>
            </a:lvl5pPr>
          </a:lstStyle>
          <a:p>
            <a:pPr lvl="0"/>
            <a:r>
              <a:rPr lang="en-US"/>
              <a:t>Edit Master text styles</a:t>
            </a:r>
          </a:p>
        </p:txBody>
      </p:sp>
      <p:cxnSp>
        <p:nvCxnSpPr>
          <p:cNvPr id="11" name="Straight Connector 10">
            <a:extLst>
              <a:ext uri="{FF2B5EF4-FFF2-40B4-BE49-F238E27FC236}">
                <a16:creationId xmlns:a16="http://schemas.microsoft.com/office/drawing/2014/main" id="{5FB50470-EA3D-49B4-8F28-4C9C1E0D226A}"/>
              </a:ext>
            </a:extLst>
          </p:cNvPr>
          <p:cNvCxnSpPr/>
          <p:nvPr userDrawn="1"/>
        </p:nvCxnSpPr>
        <p:spPr bwMode="auto">
          <a:xfrm>
            <a:off x="-22231" y="4605619"/>
            <a:ext cx="12214231" cy="0"/>
          </a:xfrm>
          <a:prstGeom prst="line">
            <a:avLst/>
          </a:prstGeom>
          <a:ln w="28575">
            <a:solidFill>
              <a:schemeClr val="tx1">
                <a:lumMod val="75000"/>
              </a:schemeClr>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sp>
        <p:nvSpPr>
          <p:cNvPr id="14" name="Content Placeholder 9">
            <a:extLst>
              <a:ext uri="{FF2B5EF4-FFF2-40B4-BE49-F238E27FC236}">
                <a16:creationId xmlns:a16="http://schemas.microsoft.com/office/drawing/2014/main" id="{DF9EACC2-568A-498C-8601-A87328BD11D3}"/>
              </a:ext>
            </a:extLst>
          </p:cNvPr>
          <p:cNvSpPr>
            <a:spLocks noGrp="1"/>
          </p:cNvSpPr>
          <p:nvPr>
            <p:ph sz="quarter" idx="11"/>
          </p:nvPr>
        </p:nvSpPr>
        <p:spPr>
          <a:xfrm>
            <a:off x="514351" y="4856674"/>
            <a:ext cx="11283950" cy="1155939"/>
          </a:xfrm>
          <a:prstGeom prst="rect">
            <a:avLst/>
          </a:prstGeom>
        </p:spPr>
        <p:txBody>
          <a:bodyPr/>
          <a:lstStyle>
            <a:lvl1pPr>
              <a:buFontTx/>
              <a:buNone/>
              <a:defRPr sz="2400" b="1">
                <a:solidFill>
                  <a:srgbClr val="E1471D"/>
                </a:solidFill>
              </a:defRPr>
            </a:lvl1pPr>
            <a:lvl2pPr>
              <a:buFontTx/>
              <a:buNone/>
              <a:defRPr sz="2400"/>
            </a:lvl2pPr>
            <a:lvl3pPr>
              <a:buFontTx/>
              <a:buNone/>
              <a:defRPr sz="2400"/>
            </a:lvl3pPr>
            <a:lvl4pPr>
              <a:buFontTx/>
              <a:buNone/>
              <a:defRPr sz="2400"/>
            </a:lvl4pPr>
            <a:lvl5pPr>
              <a:buFontTx/>
              <a:buNone/>
              <a:defRPr sz="2400"/>
            </a:lvl5pPr>
          </a:lstStyle>
          <a:p>
            <a:pPr lvl="0"/>
            <a:r>
              <a:rPr lang="en-US"/>
              <a:t>Edit Master text styles</a:t>
            </a:r>
          </a:p>
        </p:txBody>
      </p:sp>
      <p:sp>
        <p:nvSpPr>
          <p:cNvPr id="15" name="Rectangle 14">
            <a:extLst>
              <a:ext uri="{FF2B5EF4-FFF2-40B4-BE49-F238E27FC236}">
                <a16:creationId xmlns:a16="http://schemas.microsoft.com/office/drawing/2014/main" id="{5BBD1E00-A2D3-4202-961C-9DF3DF2683C9}"/>
              </a:ext>
            </a:extLst>
          </p:cNvPr>
          <p:cNvSpPr/>
          <p:nvPr userDrawn="1"/>
        </p:nvSpPr>
        <p:spPr>
          <a:xfrm>
            <a:off x="1" y="6590270"/>
            <a:ext cx="12192000" cy="267732"/>
          </a:xfrm>
          <a:prstGeom prst="rect">
            <a:avLst/>
          </a:prstGeom>
          <a:solidFill>
            <a:schemeClr val="tx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cxnSp>
        <p:nvCxnSpPr>
          <p:cNvPr id="16" name="Straight Connector 15">
            <a:extLst>
              <a:ext uri="{FF2B5EF4-FFF2-40B4-BE49-F238E27FC236}">
                <a16:creationId xmlns:a16="http://schemas.microsoft.com/office/drawing/2014/main" id="{7590A4E9-08A7-4826-8D90-46B546D1F341}"/>
              </a:ext>
            </a:extLst>
          </p:cNvPr>
          <p:cNvCxnSpPr/>
          <p:nvPr userDrawn="1"/>
        </p:nvCxnSpPr>
        <p:spPr>
          <a:xfrm>
            <a:off x="1" y="6589713"/>
            <a:ext cx="12192000" cy="0"/>
          </a:xfrm>
          <a:prstGeom prst="line">
            <a:avLst/>
          </a:prstGeom>
          <a:ln w="19050">
            <a:solidFill>
              <a:srgbClr val="F47D55"/>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232675053"/>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userDrawn="1">
  <p:cSld name="5_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lvl1pPr>
              <a:defRPr>
                <a:solidFill>
                  <a:schemeClr val="tx1"/>
                </a:solidFill>
                <a:latin typeface="Calibri" charset="0"/>
                <a:ea typeface="Calibri" charset="0"/>
                <a:cs typeface="Calibri" charset="0"/>
              </a:defRPr>
            </a:lvl1pPr>
          </a:lstStyle>
          <a:p>
            <a:r>
              <a:rPr lang="en-US"/>
              <a:t>Click to edit Master title style</a:t>
            </a:r>
            <a:endParaRPr lang="en-GB"/>
          </a:p>
        </p:txBody>
      </p:sp>
      <p:sp>
        <p:nvSpPr>
          <p:cNvPr id="3" name="Content Placeholder 2"/>
          <p:cNvSpPr>
            <a:spLocks noGrp="1"/>
          </p:cNvSpPr>
          <p:nvPr>
            <p:ph idx="1"/>
          </p:nvPr>
        </p:nvSpPr>
        <p:spPr>
          <a:xfrm>
            <a:off x="335360" y="1268414"/>
            <a:ext cx="11521280" cy="4968874"/>
          </a:xfrm>
        </p:spPr>
        <p:txBody>
          <a:bodyPr>
            <a:noAutofit/>
          </a:bodyPr>
          <a:lstStyle>
            <a:lvl1pPr>
              <a:defRPr sz="2000">
                <a:latin typeface="Calibri" charset="0"/>
                <a:ea typeface="Calibri" charset="0"/>
                <a:cs typeface="Calibri" charset="0"/>
              </a:defRPr>
            </a:lvl1pPr>
            <a:lvl2pPr>
              <a:defRPr sz="1800">
                <a:latin typeface="Calibri" charset="0"/>
                <a:ea typeface="Calibri" charset="0"/>
                <a:cs typeface="Calibri" charset="0"/>
              </a:defRPr>
            </a:lvl2pPr>
            <a:lvl3pPr>
              <a:defRPr sz="1600">
                <a:latin typeface="Calibri" charset="0"/>
                <a:ea typeface="Calibri" charset="0"/>
                <a:cs typeface="Calibri" charset="0"/>
              </a:defRPr>
            </a:lvl3pPr>
            <a:lvl4pPr>
              <a:defRPr sz="1400">
                <a:latin typeface="Calibri" charset="0"/>
                <a:ea typeface="Calibri" charset="0"/>
                <a:cs typeface="Calibri" charset="0"/>
              </a:defRPr>
            </a:lvl4pPr>
            <a:lvl5pPr>
              <a:defRPr sz="1400">
                <a:latin typeface="Calibri" charset="0"/>
                <a:ea typeface="Calibri" charset="0"/>
                <a:cs typeface="Calibri"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Text Placeholder 4"/>
          <p:cNvSpPr>
            <a:spLocks noGrp="1"/>
          </p:cNvSpPr>
          <p:nvPr>
            <p:ph type="body" sz="quarter" idx="10"/>
          </p:nvPr>
        </p:nvSpPr>
        <p:spPr>
          <a:xfrm>
            <a:off x="3829869" y="7027972"/>
            <a:ext cx="8306907" cy="279180"/>
          </a:xfrm>
        </p:spPr>
        <p:txBody>
          <a:bodyPr wrap="square" lIns="90000" tIns="46800" rIns="90000" bIns="46800" anchor="b">
            <a:spAutoFit/>
          </a:bodyPr>
          <a:lstStyle>
            <a:lvl1pPr marL="0" indent="0">
              <a:spcBef>
                <a:spcPts val="400"/>
              </a:spcBef>
              <a:buFontTx/>
              <a:buNone/>
              <a:defRPr sz="1200"/>
            </a:lvl1pPr>
            <a:lvl2pPr marL="136922" indent="0">
              <a:buFontTx/>
              <a:buNone/>
              <a:defRPr sz="1050"/>
            </a:lvl2pPr>
            <a:lvl3pPr marL="267890" indent="0">
              <a:buFontTx/>
              <a:buNone/>
              <a:defRPr sz="1050"/>
            </a:lvl3pPr>
            <a:lvl4pPr marL="402431" indent="0">
              <a:buFontTx/>
              <a:buNone/>
              <a:defRPr sz="1050"/>
            </a:lvl4pPr>
            <a:lvl5pPr marL="534591" indent="0">
              <a:buFontTx/>
              <a:buNone/>
              <a:defRPr sz="1050"/>
            </a:lvl5pPr>
          </a:lstStyle>
          <a:p>
            <a:pPr lvl="0"/>
            <a:r>
              <a:rPr lang="en-US"/>
              <a:t>Click to edit Master text styles</a:t>
            </a:r>
          </a:p>
        </p:txBody>
      </p:sp>
      <p:grpSp>
        <p:nvGrpSpPr>
          <p:cNvPr id="4" name="Group 3">
            <a:extLst>
              <a:ext uri="{FF2B5EF4-FFF2-40B4-BE49-F238E27FC236}">
                <a16:creationId xmlns:a16="http://schemas.microsoft.com/office/drawing/2014/main" id="{33DF1191-FB5B-B164-C8CA-FD964DA7D432}"/>
              </a:ext>
            </a:extLst>
          </p:cNvPr>
          <p:cNvGrpSpPr/>
          <p:nvPr userDrawn="1"/>
        </p:nvGrpSpPr>
        <p:grpSpPr>
          <a:xfrm>
            <a:off x="9392911" y="6212702"/>
            <a:ext cx="2488502" cy="450134"/>
            <a:chOff x="9392911" y="6212702"/>
            <a:chExt cx="2488502" cy="450134"/>
          </a:xfrm>
        </p:grpSpPr>
        <p:pic>
          <p:nvPicPr>
            <p:cNvPr id="5" name="Picture 4" descr="Icon&#10;&#10;Description automatically generated">
              <a:extLst>
                <a:ext uri="{FF2B5EF4-FFF2-40B4-BE49-F238E27FC236}">
                  <a16:creationId xmlns:a16="http://schemas.microsoft.com/office/drawing/2014/main" id="{326EB0E1-A531-C40B-D688-D1CEE1CD64C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188699" y="6212702"/>
              <a:ext cx="566928" cy="196326"/>
            </a:xfrm>
            <a:prstGeom prst="rect">
              <a:avLst/>
            </a:prstGeom>
          </p:spPr>
        </p:pic>
        <p:sp>
          <p:nvSpPr>
            <p:cNvPr id="7" name="Rectangle 8">
              <a:extLst>
                <a:ext uri="{FF2B5EF4-FFF2-40B4-BE49-F238E27FC236}">
                  <a16:creationId xmlns:a16="http://schemas.microsoft.com/office/drawing/2014/main" id="{670B75F5-45FF-B495-D058-76ECE04B801F}"/>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400" b="0">
                  <a:solidFill>
                    <a:srgbClr val="455560"/>
                  </a:solidFill>
                  <a:latin typeface="Calibri" panose="020F0502020204030204" pitchFamily="34" charset="0"/>
                </a:rPr>
                <a:t>Slide credit: </a:t>
              </a:r>
              <a:r>
                <a:rPr lang="en-US" altLang="en-US" sz="1400" b="0">
                  <a:solidFill>
                    <a:schemeClr val="bg2"/>
                  </a:solidFill>
                  <a:latin typeface="Calibri" panose="020F0502020204030204" pitchFamily="34" charset="0"/>
                  <a:hlinkClick r:id="rId3"/>
                </a:rPr>
                <a:t>clinicaloptions.com</a:t>
              </a:r>
              <a:endParaRPr lang="en-US" altLang="en-US" sz="1400" b="0">
                <a:solidFill>
                  <a:schemeClr val="bg2"/>
                </a:solidFill>
                <a:latin typeface="Calibri" panose="020F0502020204030204" pitchFamily="34" charset="0"/>
              </a:endParaRPr>
            </a:p>
          </p:txBody>
        </p:sp>
      </p:grpSp>
    </p:spTree>
    <p:extLst>
      <p:ext uri="{BB962C8B-B14F-4D97-AF65-F5344CB8AC3E}">
        <p14:creationId xmlns:p14="http://schemas.microsoft.com/office/powerpoint/2010/main" val="3949760640"/>
      </p:ext>
    </p:extLst>
  </p:cSld>
  <p:clrMapOvr>
    <a:masterClrMapping/>
  </p:clrMapOvr>
  <p:extLst>
    <p:ext uri="{DCECCB84-F9BA-43D5-87BE-67443E8EF086}">
      <p15:sldGuideLst xmlns:p15="http://schemas.microsoft.com/office/powerpoint/2012/main"/>
    </p:ext>
  </p:extLst>
</p:sldLayout>
</file>

<file path=ppt/slideLayouts/slideLayout28.xml><?xml version="1.0" encoding="utf-8"?>
<p:sldLayout xmlns:a="http://schemas.openxmlformats.org/drawingml/2006/main" xmlns:r="http://schemas.openxmlformats.org/officeDocument/2006/relationships" xmlns:p="http://schemas.openxmlformats.org/presentationml/2006/main" userDrawn="1">
  <p:cSld name="9_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a:t>Click to edit Master title style</a:t>
            </a:r>
            <a:endParaRPr lang="en-GB"/>
          </a:p>
        </p:txBody>
      </p:sp>
      <p:sp>
        <p:nvSpPr>
          <p:cNvPr id="3" name="Content Placeholder 2"/>
          <p:cNvSpPr>
            <a:spLocks noGrp="1"/>
          </p:cNvSpPr>
          <p:nvPr>
            <p:ph idx="1"/>
          </p:nvPr>
        </p:nvSpPr>
        <p:spPr>
          <a:xfrm>
            <a:off x="335360" y="1268413"/>
            <a:ext cx="11521280" cy="4968875"/>
          </a:xfrm>
        </p:spPr>
        <p:txBody>
          <a:bodyPr>
            <a:noAutofit/>
          </a:bodyPr>
          <a:lstStyle>
            <a:lvl1pPr>
              <a:defRPr sz="2000"/>
            </a:lvl1pPr>
            <a:lvl2pPr>
              <a:defRPr sz="1800"/>
            </a:lvl2pPr>
            <a:lvl3pPr>
              <a:defRPr sz="1600"/>
            </a:lvl3pPr>
            <a:lvl4pPr>
              <a:defRPr sz="1400"/>
            </a:lvl4pPr>
            <a:lvl5pPr>
              <a:defRPr sz="14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Text Placeholder 4"/>
          <p:cNvSpPr>
            <a:spLocks noGrp="1"/>
          </p:cNvSpPr>
          <p:nvPr>
            <p:ph type="body" sz="quarter" idx="10"/>
          </p:nvPr>
        </p:nvSpPr>
        <p:spPr>
          <a:xfrm>
            <a:off x="245421" y="6534196"/>
            <a:ext cx="8306907" cy="279180"/>
          </a:xfrm>
        </p:spPr>
        <p:txBody>
          <a:bodyPr wrap="square" lIns="90000" tIns="46800" rIns="90000" bIns="46800" anchor="b">
            <a:spAutoFit/>
          </a:bodyPr>
          <a:lstStyle>
            <a:lvl1pPr marL="0" indent="0">
              <a:spcBef>
                <a:spcPts val="400"/>
              </a:spcBef>
              <a:buFontTx/>
              <a:buNone/>
              <a:defRPr sz="1200"/>
            </a:lvl1pPr>
            <a:lvl2pPr marL="136919" indent="0">
              <a:buFontTx/>
              <a:buNone/>
              <a:defRPr sz="1051"/>
            </a:lvl2pPr>
            <a:lvl3pPr marL="267884" indent="0">
              <a:buFontTx/>
              <a:buNone/>
              <a:defRPr sz="1051"/>
            </a:lvl3pPr>
            <a:lvl4pPr marL="402421" indent="0">
              <a:buFontTx/>
              <a:buNone/>
              <a:defRPr sz="1051"/>
            </a:lvl4pPr>
            <a:lvl5pPr marL="534577" indent="0">
              <a:buFontTx/>
              <a:buNone/>
              <a:defRPr sz="1051"/>
            </a:lvl5pPr>
          </a:lstStyle>
          <a:p>
            <a:pPr lvl="0"/>
            <a:r>
              <a:rPr lang="en-US"/>
              <a:t>Click to edit Master text styles</a:t>
            </a:r>
          </a:p>
        </p:txBody>
      </p:sp>
      <p:grpSp>
        <p:nvGrpSpPr>
          <p:cNvPr id="4" name="Group 3">
            <a:extLst>
              <a:ext uri="{FF2B5EF4-FFF2-40B4-BE49-F238E27FC236}">
                <a16:creationId xmlns:a16="http://schemas.microsoft.com/office/drawing/2014/main" id="{27351848-0228-9C64-EE69-B68570A798EA}"/>
              </a:ext>
            </a:extLst>
          </p:cNvPr>
          <p:cNvGrpSpPr/>
          <p:nvPr userDrawn="1"/>
        </p:nvGrpSpPr>
        <p:grpSpPr>
          <a:xfrm>
            <a:off x="9392911" y="6212702"/>
            <a:ext cx="2488502" cy="450134"/>
            <a:chOff x="9392911" y="6212702"/>
            <a:chExt cx="2488502" cy="450134"/>
          </a:xfrm>
        </p:grpSpPr>
        <p:pic>
          <p:nvPicPr>
            <p:cNvPr id="5" name="Picture 4" descr="Icon&#10;&#10;Description automatically generated">
              <a:extLst>
                <a:ext uri="{FF2B5EF4-FFF2-40B4-BE49-F238E27FC236}">
                  <a16:creationId xmlns:a16="http://schemas.microsoft.com/office/drawing/2014/main" id="{1A315D7D-D230-577F-1F18-797C03D8D9A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188699" y="6212702"/>
              <a:ext cx="566928" cy="196326"/>
            </a:xfrm>
            <a:prstGeom prst="rect">
              <a:avLst/>
            </a:prstGeom>
          </p:spPr>
        </p:pic>
        <p:sp>
          <p:nvSpPr>
            <p:cNvPr id="7" name="Rectangle 8">
              <a:extLst>
                <a:ext uri="{FF2B5EF4-FFF2-40B4-BE49-F238E27FC236}">
                  <a16:creationId xmlns:a16="http://schemas.microsoft.com/office/drawing/2014/main" id="{FBED7A8A-4D93-3B72-A001-284BFD890ECD}"/>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400" b="0">
                  <a:solidFill>
                    <a:srgbClr val="455560"/>
                  </a:solidFill>
                  <a:latin typeface="Calibri" panose="020F0502020204030204" pitchFamily="34" charset="0"/>
                </a:rPr>
                <a:t>Slide credit: </a:t>
              </a:r>
              <a:r>
                <a:rPr lang="en-US" altLang="en-US" sz="1400" b="0">
                  <a:solidFill>
                    <a:schemeClr val="bg2"/>
                  </a:solidFill>
                  <a:latin typeface="Calibri" panose="020F0502020204030204" pitchFamily="34" charset="0"/>
                  <a:hlinkClick r:id="rId3"/>
                </a:rPr>
                <a:t>clinicaloptions.com</a:t>
              </a:r>
              <a:endParaRPr lang="en-US" altLang="en-US" sz="1400" b="0">
                <a:solidFill>
                  <a:schemeClr val="bg2"/>
                </a:solidFill>
                <a:latin typeface="Calibri" panose="020F0502020204030204" pitchFamily="34" charset="0"/>
              </a:endParaRPr>
            </a:p>
          </p:txBody>
        </p:sp>
      </p:grpSp>
    </p:spTree>
    <p:extLst>
      <p:ext uri="{BB962C8B-B14F-4D97-AF65-F5344CB8AC3E}">
        <p14:creationId xmlns:p14="http://schemas.microsoft.com/office/powerpoint/2010/main" val="1690250584"/>
      </p:ext>
    </p:extLst>
  </p:cSld>
  <p:clrMapOvr>
    <a:masterClrMapping/>
  </p:clrMapOvr>
  <p:extLst>
    <p:ext uri="{DCECCB84-F9BA-43D5-87BE-67443E8EF086}">
      <p15:sldGuideLst xmlns:p15="http://schemas.microsoft.com/office/powerpoint/2012/main"/>
    </p:ext>
  </p:extLs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1.xml"/><Relationship Id="rId13" Type="http://schemas.openxmlformats.org/officeDocument/2006/relationships/slideLayout" Target="../slideLayouts/slideLayout26.xml"/><Relationship Id="rId3" Type="http://schemas.openxmlformats.org/officeDocument/2006/relationships/slideLayout" Target="../slideLayouts/slideLayout16.xml"/><Relationship Id="rId7" Type="http://schemas.openxmlformats.org/officeDocument/2006/relationships/slideLayout" Target="../slideLayouts/slideLayout20.xml"/><Relationship Id="rId12" Type="http://schemas.openxmlformats.org/officeDocument/2006/relationships/slideLayout" Target="../slideLayouts/slideLayout25.xml"/><Relationship Id="rId2" Type="http://schemas.openxmlformats.org/officeDocument/2006/relationships/slideLayout" Target="../slideLayouts/slideLayout15.xml"/><Relationship Id="rId16" Type="http://schemas.openxmlformats.org/officeDocument/2006/relationships/theme" Target="../theme/theme2.xml"/><Relationship Id="rId1" Type="http://schemas.openxmlformats.org/officeDocument/2006/relationships/slideLayout" Target="../slideLayouts/slideLayout14.xml"/><Relationship Id="rId6" Type="http://schemas.openxmlformats.org/officeDocument/2006/relationships/slideLayout" Target="../slideLayouts/slideLayout19.xml"/><Relationship Id="rId11" Type="http://schemas.openxmlformats.org/officeDocument/2006/relationships/slideLayout" Target="../slideLayouts/slideLayout24.xml"/><Relationship Id="rId5" Type="http://schemas.openxmlformats.org/officeDocument/2006/relationships/slideLayout" Target="../slideLayouts/slideLayout18.xml"/><Relationship Id="rId15" Type="http://schemas.openxmlformats.org/officeDocument/2006/relationships/slideLayout" Target="../slideLayouts/slideLayout28.xml"/><Relationship Id="rId10" Type="http://schemas.openxmlformats.org/officeDocument/2006/relationships/slideLayout" Target="../slideLayouts/slideLayout23.xml"/><Relationship Id="rId4" Type="http://schemas.openxmlformats.org/officeDocument/2006/relationships/slideLayout" Target="../slideLayouts/slideLayout17.xml"/><Relationship Id="rId9" Type="http://schemas.openxmlformats.org/officeDocument/2006/relationships/slideLayout" Target="../slideLayouts/slideLayout22.xml"/><Relationship Id="rId14" Type="http://schemas.openxmlformats.org/officeDocument/2006/relationships/slideLayout" Target="../slideLayouts/slideLayout27.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tx1"/>
        </a:solidFill>
        <a:effectLst/>
      </p:bgPr>
    </p:bg>
    <p:spTree>
      <p:nvGrpSpPr>
        <p:cNvPr id="1" name=""/>
        <p:cNvGrpSpPr/>
        <p:nvPr/>
      </p:nvGrpSpPr>
      <p:grpSpPr>
        <a:xfrm>
          <a:off x="0" y="0"/>
          <a:ext cx="0" cy="0"/>
          <a:chOff x="0" y="0"/>
          <a:chExt cx="0" cy="0"/>
        </a:xfrm>
      </p:grpSpPr>
      <p:sp>
        <p:nvSpPr>
          <p:cNvPr id="1026" name="Title Placeholder 6">
            <a:extLst>
              <a:ext uri="{FF2B5EF4-FFF2-40B4-BE49-F238E27FC236}">
                <a16:creationId xmlns:a16="http://schemas.microsoft.com/office/drawing/2014/main" id="{1FBA405B-91D7-455B-838E-7390C471CAC4}"/>
              </a:ext>
            </a:extLst>
          </p:cNvPr>
          <p:cNvSpPr>
            <a:spLocks noGrp="1"/>
          </p:cNvSpPr>
          <p:nvPr>
            <p:ph type="title"/>
          </p:nvPr>
        </p:nvSpPr>
        <p:spPr bwMode="auto">
          <a:xfrm>
            <a:off x="609759" y="238125"/>
            <a:ext cx="10872444" cy="11064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1027" name="Text Placeholder 7">
            <a:extLst>
              <a:ext uri="{FF2B5EF4-FFF2-40B4-BE49-F238E27FC236}">
                <a16:creationId xmlns:a16="http://schemas.microsoft.com/office/drawing/2014/main" id="{5E3FA78F-9815-470C-AAC7-65118010A9A9}"/>
              </a:ext>
            </a:extLst>
          </p:cNvPr>
          <p:cNvSpPr>
            <a:spLocks noGrp="1"/>
          </p:cNvSpPr>
          <p:nvPr>
            <p:ph type="body" idx="1"/>
          </p:nvPr>
        </p:nvSpPr>
        <p:spPr bwMode="auto">
          <a:xfrm>
            <a:off x="600231" y="1517650"/>
            <a:ext cx="10881972" cy="4654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4" name="Rectangle 3">
            <a:extLst>
              <a:ext uri="{FF2B5EF4-FFF2-40B4-BE49-F238E27FC236}">
                <a16:creationId xmlns:a16="http://schemas.microsoft.com/office/drawing/2014/main" id="{2928AFCB-3188-4961-AAEE-DB4C7846ECE6}"/>
              </a:ext>
            </a:extLst>
          </p:cNvPr>
          <p:cNvSpPr/>
          <p:nvPr/>
        </p:nvSpPr>
        <p:spPr>
          <a:xfrm>
            <a:off x="1" y="1"/>
            <a:ext cx="12192000" cy="144463"/>
          </a:xfrm>
          <a:prstGeom prst="rect">
            <a:avLst/>
          </a:prstGeom>
          <a:gradFill>
            <a:gsLst>
              <a:gs pos="0">
                <a:schemeClr val="tx1"/>
              </a:gs>
              <a:gs pos="50000">
                <a:schemeClr val="tx1">
                  <a:lumMod val="50000"/>
                </a:schemeClr>
              </a:gs>
              <a:gs pos="100000">
                <a:schemeClr val="tx1"/>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6" name="Rectangle 5">
            <a:extLst>
              <a:ext uri="{FF2B5EF4-FFF2-40B4-BE49-F238E27FC236}">
                <a16:creationId xmlns:a16="http://schemas.microsoft.com/office/drawing/2014/main" id="{507A185B-7FCD-47CF-95BF-44DC96F2E8FE}"/>
              </a:ext>
            </a:extLst>
          </p:cNvPr>
          <p:cNvSpPr/>
          <p:nvPr userDrawn="1"/>
        </p:nvSpPr>
        <p:spPr>
          <a:xfrm>
            <a:off x="1" y="1"/>
            <a:ext cx="12192000" cy="144463"/>
          </a:xfrm>
          <a:prstGeom prst="rect">
            <a:avLst/>
          </a:prstGeom>
          <a:gradFill>
            <a:gsLst>
              <a:gs pos="0">
                <a:schemeClr val="tx1"/>
              </a:gs>
              <a:gs pos="50000">
                <a:schemeClr val="tx1">
                  <a:lumMod val="75000"/>
                </a:schemeClr>
              </a:gs>
              <a:gs pos="100000">
                <a:schemeClr val="tx1"/>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cxnSp>
        <p:nvCxnSpPr>
          <p:cNvPr id="8" name="Straight Connector 7">
            <a:extLst>
              <a:ext uri="{FF2B5EF4-FFF2-40B4-BE49-F238E27FC236}">
                <a16:creationId xmlns:a16="http://schemas.microsoft.com/office/drawing/2014/main" id="{DFEB3B6D-B8AE-4726-B830-C447FAD3394B}"/>
              </a:ext>
            </a:extLst>
          </p:cNvPr>
          <p:cNvCxnSpPr/>
          <p:nvPr userDrawn="1"/>
        </p:nvCxnSpPr>
        <p:spPr>
          <a:xfrm>
            <a:off x="1" y="6745288"/>
            <a:ext cx="12192000" cy="0"/>
          </a:xfrm>
          <a:prstGeom prst="line">
            <a:avLst/>
          </a:prstGeom>
          <a:ln w="19050">
            <a:solidFill>
              <a:srgbClr val="F47D55"/>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45712330"/>
      </p:ext>
    </p:extLst>
  </p:cSld>
  <p:clrMap bg1="dk2" tx1="lt1" bg2="dk1" tx2="lt2" accent1="accent1" accent2="accent2" accent3="accent3" accent4="accent4" accent5="accent5" accent6="accent6" hlink="hlink" folHlink="folHlink"/>
  <p:sldLayoutIdLst>
    <p:sldLayoutId id="2147484655" r:id="rId1"/>
    <p:sldLayoutId id="2147484656" r:id="rId2"/>
    <p:sldLayoutId id="2147484663" r:id="rId3"/>
    <p:sldLayoutId id="2147484657" r:id="rId4"/>
    <p:sldLayoutId id="2147484658" r:id="rId5"/>
    <p:sldLayoutId id="2147484664" r:id="rId6"/>
    <p:sldLayoutId id="2147484659" r:id="rId7"/>
    <p:sldLayoutId id="2147484667" r:id="rId8"/>
    <p:sldLayoutId id="2147484660" r:id="rId9"/>
    <p:sldLayoutId id="2147484665" r:id="rId10"/>
    <p:sldLayoutId id="2147484661" r:id="rId11"/>
    <p:sldLayoutId id="2147484666" r:id="rId12"/>
    <p:sldLayoutId id="2147484662" r:id="rId13"/>
  </p:sldLayoutIdLst>
  <p:txStyles>
    <p:titleStyle>
      <a:lvl1pPr algn="l" rtl="0" eaLnBrk="1" fontAlgn="base" hangingPunct="1">
        <a:spcBef>
          <a:spcPct val="0"/>
        </a:spcBef>
        <a:spcAft>
          <a:spcPct val="0"/>
        </a:spcAft>
        <a:defRPr sz="3600" b="1">
          <a:solidFill>
            <a:schemeClr val="bg2"/>
          </a:solidFill>
          <a:latin typeface="Calibri" panose="020F0502020204030204" pitchFamily="34" charset="0"/>
          <a:ea typeface="+mj-ea"/>
          <a:cs typeface="+mj-cs"/>
        </a:defRPr>
      </a:lvl1pPr>
      <a:lvl2pPr algn="l" rtl="0" eaLnBrk="1" fontAlgn="base" hangingPunct="1">
        <a:spcBef>
          <a:spcPct val="0"/>
        </a:spcBef>
        <a:spcAft>
          <a:spcPct val="0"/>
        </a:spcAft>
        <a:defRPr sz="3600" b="1">
          <a:solidFill>
            <a:schemeClr val="tx2"/>
          </a:solidFill>
          <a:latin typeface="Arial" charset="0"/>
        </a:defRPr>
      </a:lvl2pPr>
      <a:lvl3pPr algn="l" rtl="0" eaLnBrk="1" fontAlgn="base" hangingPunct="1">
        <a:spcBef>
          <a:spcPct val="0"/>
        </a:spcBef>
        <a:spcAft>
          <a:spcPct val="0"/>
        </a:spcAft>
        <a:defRPr sz="3600" b="1">
          <a:solidFill>
            <a:schemeClr val="tx2"/>
          </a:solidFill>
          <a:latin typeface="Arial" charset="0"/>
        </a:defRPr>
      </a:lvl3pPr>
      <a:lvl4pPr algn="l" rtl="0" eaLnBrk="1" fontAlgn="base" hangingPunct="1">
        <a:spcBef>
          <a:spcPct val="0"/>
        </a:spcBef>
        <a:spcAft>
          <a:spcPct val="0"/>
        </a:spcAft>
        <a:defRPr sz="3600" b="1">
          <a:solidFill>
            <a:schemeClr val="tx2"/>
          </a:solidFill>
          <a:latin typeface="Arial" charset="0"/>
        </a:defRPr>
      </a:lvl4pPr>
      <a:lvl5pPr algn="l" rtl="0" eaLnBrk="1" fontAlgn="base" hangingPunct="1">
        <a:spcBef>
          <a:spcPct val="0"/>
        </a:spcBef>
        <a:spcAft>
          <a:spcPct val="0"/>
        </a:spcAft>
        <a:defRPr sz="3600" b="1">
          <a:solidFill>
            <a:schemeClr val="tx2"/>
          </a:solidFill>
          <a:latin typeface="Arial" charset="0"/>
        </a:defRPr>
      </a:lvl5pPr>
      <a:lvl6pPr marL="457200" algn="l" rtl="0" eaLnBrk="1" fontAlgn="base" hangingPunct="1">
        <a:spcBef>
          <a:spcPct val="0"/>
        </a:spcBef>
        <a:spcAft>
          <a:spcPct val="0"/>
        </a:spcAft>
        <a:defRPr sz="3500" b="1">
          <a:solidFill>
            <a:schemeClr val="tx2"/>
          </a:solidFill>
          <a:latin typeface="Arial" charset="0"/>
        </a:defRPr>
      </a:lvl6pPr>
      <a:lvl7pPr marL="914400" algn="l" rtl="0" eaLnBrk="1" fontAlgn="base" hangingPunct="1">
        <a:spcBef>
          <a:spcPct val="0"/>
        </a:spcBef>
        <a:spcAft>
          <a:spcPct val="0"/>
        </a:spcAft>
        <a:defRPr sz="3500" b="1">
          <a:solidFill>
            <a:schemeClr val="tx2"/>
          </a:solidFill>
          <a:latin typeface="Arial" charset="0"/>
        </a:defRPr>
      </a:lvl7pPr>
      <a:lvl8pPr marL="1371600" algn="l" rtl="0" eaLnBrk="1" fontAlgn="base" hangingPunct="1">
        <a:spcBef>
          <a:spcPct val="0"/>
        </a:spcBef>
        <a:spcAft>
          <a:spcPct val="0"/>
        </a:spcAft>
        <a:defRPr sz="3500" b="1">
          <a:solidFill>
            <a:schemeClr val="tx2"/>
          </a:solidFill>
          <a:latin typeface="Arial" charset="0"/>
        </a:defRPr>
      </a:lvl8pPr>
      <a:lvl9pPr marL="1828800" algn="l" rtl="0" eaLnBrk="1" fontAlgn="base" hangingPunct="1">
        <a:spcBef>
          <a:spcPct val="0"/>
        </a:spcBef>
        <a:spcAft>
          <a:spcPct val="0"/>
        </a:spcAft>
        <a:defRPr sz="3500" b="1">
          <a:solidFill>
            <a:schemeClr val="tx2"/>
          </a:solidFill>
          <a:latin typeface="Arial" charset="0"/>
        </a:defRPr>
      </a:lvl9pPr>
    </p:titleStyle>
    <p:body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3886" userDrawn="1">
          <p15:clr>
            <a:srgbClr val="F26B43"/>
          </p15:clr>
        </p15:guide>
        <p15:guide id="2" pos="329" userDrawn="1">
          <p15:clr>
            <a:srgbClr val="F26B43"/>
          </p15:clr>
        </p15:guide>
        <p15:guide id="3" pos="448" userDrawn="1">
          <p15:clr>
            <a:srgbClr val="F26B43"/>
          </p15:clr>
        </p15:guide>
        <p15:guide id="4" pos="7232" userDrawn="1">
          <p15:clr>
            <a:srgbClr val="F26B43"/>
          </p15:clr>
        </p15:guide>
        <p15:guide id="5" pos="7415" userDrawn="1">
          <p15:clr>
            <a:srgbClr val="F26B43"/>
          </p15:clr>
        </p15:guide>
        <p15:guide id="6" orient="horz" pos="4151" userDrawn="1">
          <p15:clr>
            <a:srgbClr val="F26B43"/>
          </p15:clr>
        </p15:guide>
        <p15:guide id="7" orient="horz" pos="168" userDrawn="1">
          <p15:clr>
            <a:srgbClr val="F26B43"/>
          </p15:clr>
        </p15:guide>
        <p15:guide id="8" orient="horz" pos="1006" userDrawn="1">
          <p15:clr>
            <a:srgbClr val="F26B43"/>
          </p15:clr>
        </p15:guide>
        <p15:guide id="9" orient="horz" pos="4032" userDrawn="1">
          <p15:clr>
            <a:srgbClr val="F26B43"/>
          </p15:clr>
        </p15:guide>
      </p15:sldGuideLst>
    </p:ext>
  </p:extLst>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tx1"/>
        </a:solidFill>
        <a:effectLst/>
      </p:bgPr>
    </p:bg>
    <p:spTree>
      <p:nvGrpSpPr>
        <p:cNvPr id="1" name=""/>
        <p:cNvGrpSpPr/>
        <p:nvPr/>
      </p:nvGrpSpPr>
      <p:grpSpPr>
        <a:xfrm>
          <a:off x="0" y="0"/>
          <a:ext cx="0" cy="0"/>
          <a:chOff x="0" y="0"/>
          <a:chExt cx="0" cy="0"/>
        </a:xfrm>
      </p:grpSpPr>
      <p:sp>
        <p:nvSpPr>
          <p:cNvPr id="1026" name="Title Placeholder 6">
            <a:extLst>
              <a:ext uri="{FF2B5EF4-FFF2-40B4-BE49-F238E27FC236}">
                <a16:creationId xmlns:a16="http://schemas.microsoft.com/office/drawing/2014/main" id="{1FBA405B-91D7-455B-838E-7390C471CAC4}"/>
              </a:ext>
            </a:extLst>
          </p:cNvPr>
          <p:cNvSpPr>
            <a:spLocks noGrp="1"/>
          </p:cNvSpPr>
          <p:nvPr>
            <p:ph type="title"/>
          </p:nvPr>
        </p:nvSpPr>
        <p:spPr bwMode="auto">
          <a:xfrm>
            <a:off x="609759" y="238125"/>
            <a:ext cx="10872444" cy="11064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1027" name="Text Placeholder 7">
            <a:extLst>
              <a:ext uri="{FF2B5EF4-FFF2-40B4-BE49-F238E27FC236}">
                <a16:creationId xmlns:a16="http://schemas.microsoft.com/office/drawing/2014/main" id="{5E3FA78F-9815-470C-AAC7-65118010A9A9}"/>
              </a:ext>
            </a:extLst>
          </p:cNvPr>
          <p:cNvSpPr>
            <a:spLocks noGrp="1"/>
          </p:cNvSpPr>
          <p:nvPr>
            <p:ph type="body" idx="1"/>
          </p:nvPr>
        </p:nvSpPr>
        <p:spPr bwMode="auto">
          <a:xfrm>
            <a:off x="600231" y="1517650"/>
            <a:ext cx="10881972" cy="4654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4" name="Rectangle 3">
            <a:extLst>
              <a:ext uri="{FF2B5EF4-FFF2-40B4-BE49-F238E27FC236}">
                <a16:creationId xmlns:a16="http://schemas.microsoft.com/office/drawing/2014/main" id="{2928AFCB-3188-4961-AAEE-DB4C7846ECE6}"/>
              </a:ext>
            </a:extLst>
          </p:cNvPr>
          <p:cNvSpPr/>
          <p:nvPr/>
        </p:nvSpPr>
        <p:spPr>
          <a:xfrm>
            <a:off x="1" y="1"/>
            <a:ext cx="12192000" cy="144463"/>
          </a:xfrm>
          <a:prstGeom prst="rect">
            <a:avLst/>
          </a:prstGeom>
          <a:gradFill>
            <a:gsLst>
              <a:gs pos="0">
                <a:schemeClr val="tx1"/>
              </a:gs>
              <a:gs pos="50000">
                <a:schemeClr val="tx1">
                  <a:lumMod val="50000"/>
                </a:schemeClr>
              </a:gs>
              <a:gs pos="100000">
                <a:schemeClr val="tx1"/>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6" name="Rectangle 5">
            <a:extLst>
              <a:ext uri="{FF2B5EF4-FFF2-40B4-BE49-F238E27FC236}">
                <a16:creationId xmlns:a16="http://schemas.microsoft.com/office/drawing/2014/main" id="{507A185B-7FCD-47CF-95BF-44DC96F2E8FE}"/>
              </a:ext>
            </a:extLst>
          </p:cNvPr>
          <p:cNvSpPr/>
          <p:nvPr userDrawn="1"/>
        </p:nvSpPr>
        <p:spPr>
          <a:xfrm>
            <a:off x="1" y="1"/>
            <a:ext cx="12192000" cy="144463"/>
          </a:xfrm>
          <a:prstGeom prst="rect">
            <a:avLst/>
          </a:prstGeom>
          <a:gradFill>
            <a:gsLst>
              <a:gs pos="0">
                <a:schemeClr val="tx1"/>
              </a:gs>
              <a:gs pos="50000">
                <a:schemeClr val="tx1">
                  <a:lumMod val="75000"/>
                </a:schemeClr>
              </a:gs>
              <a:gs pos="100000">
                <a:schemeClr val="tx1"/>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cxnSp>
        <p:nvCxnSpPr>
          <p:cNvPr id="8" name="Straight Connector 7">
            <a:extLst>
              <a:ext uri="{FF2B5EF4-FFF2-40B4-BE49-F238E27FC236}">
                <a16:creationId xmlns:a16="http://schemas.microsoft.com/office/drawing/2014/main" id="{DFEB3B6D-B8AE-4726-B830-C447FAD3394B}"/>
              </a:ext>
            </a:extLst>
          </p:cNvPr>
          <p:cNvCxnSpPr/>
          <p:nvPr userDrawn="1"/>
        </p:nvCxnSpPr>
        <p:spPr>
          <a:xfrm>
            <a:off x="1" y="6745288"/>
            <a:ext cx="12192000" cy="0"/>
          </a:xfrm>
          <a:prstGeom prst="line">
            <a:avLst/>
          </a:prstGeom>
          <a:ln w="19050">
            <a:solidFill>
              <a:srgbClr val="F47D55"/>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416615008"/>
      </p:ext>
    </p:extLst>
  </p:cSld>
  <p:clrMap bg1="dk2" tx1="lt1" bg2="dk1" tx2="lt2" accent1="accent1" accent2="accent2" accent3="accent3" accent4="accent4" accent5="accent5" accent6="accent6" hlink="hlink" folHlink="folHlink"/>
  <p:sldLayoutIdLst>
    <p:sldLayoutId id="2147484669" r:id="rId1"/>
    <p:sldLayoutId id="2147484670" r:id="rId2"/>
    <p:sldLayoutId id="2147484671" r:id="rId3"/>
    <p:sldLayoutId id="2147484672" r:id="rId4"/>
    <p:sldLayoutId id="2147484673" r:id="rId5"/>
    <p:sldLayoutId id="2147484674" r:id="rId6"/>
    <p:sldLayoutId id="2147484675" r:id="rId7"/>
    <p:sldLayoutId id="2147484676" r:id="rId8"/>
    <p:sldLayoutId id="2147484677" r:id="rId9"/>
    <p:sldLayoutId id="2147484678" r:id="rId10"/>
    <p:sldLayoutId id="2147484679" r:id="rId11"/>
    <p:sldLayoutId id="2147484680" r:id="rId12"/>
    <p:sldLayoutId id="2147484681" r:id="rId13"/>
    <p:sldLayoutId id="2147484682" r:id="rId14"/>
    <p:sldLayoutId id="2147484683" r:id="rId15"/>
  </p:sldLayoutIdLst>
  <p:txStyles>
    <p:titleStyle>
      <a:lvl1pPr algn="l" rtl="0" eaLnBrk="1" fontAlgn="base" hangingPunct="1">
        <a:spcBef>
          <a:spcPct val="0"/>
        </a:spcBef>
        <a:spcAft>
          <a:spcPct val="0"/>
        </a:spcAft>
        <a:defRPr sz="3600" b="1">
          <a:solidFill>
            <a:schemeClr val="bg2"/>
          </a:solidFill>
          <a:latin typeface="Calibri" panose="020F0502020204030204" pitchFamily="34" charset="0"/>
          <a:ea typeface="+mj-ea"/>
          <a:cs typeface="+mj-cs"/>
        </a:defRPr>
      </a:lvl1pPr>
      <a:lvl2pPr algn="l" rtl="0" eaLnBrk="1" fontAlgn="base" hangingPunct="1">
        <a:spcBef>
          <a:spcPct val="0"/>
        </a:spcBef>
        <a:spcAft>
          <a:spcPct val="0"/>
        </a:spcAft>
        <a:defRPr sz="3600" b="1">
          <a:solidFill>
            <a:schemeClr val="tx2"/>
          </a:solidFill>
          <a:latin typeface="Arial" charset="0"/>
        </a:defRPr>
      </a:lvl2pPr>
      <a:lvl3pPr algn="l" rtl="0" eaLnBrk="1" fontAlgn="base" hangingPunct="1">
        <a:spcBef>
          <a:spcPct val="0"/>
        </a:spcBef>
        <a:spcAft>
          <a:spcPct val="0"/>
        </a:spcAft>
        <a:defRPr sz="3600" b="1">
          <a:solidFill>
            <a:schemeClr val="tx2"/>
          </a:solidFill>
          <a:latin typeface="Arial" charset="0"/>
        </a:defRPr>
      </a:lvl3pPr>
      <a:lvl4pPr algn="l" rtl="0" eaLnBrk="1" fontAlgn="base" hangingPunct="1">
        <a:spcBef>
          <a:spcPct val="0"/>
        </a:spcBef>
        <a:spcAft>
          <a:spcPct val="0"/>
        </a:spcAft>
        <a:defRPr sz="3600" b="1">
          <a:solidFill>
            <a:schemeClr val="tx2"/>
          </a:solidFill>
          <a:latin typeface="Arial" charset="0"/>
        </a:defRPr>
      </a:lvl4pPr>
      <a:lvl5pPr algn="l" rtl="0" eaLnBrk="1" fontAlgn="base" hangingPunct="1">
        <a:spcBef>
          <a:spcPct val="0"/>
        </a:spcBef>
        <a:spcAft>
          <a:spcPct val="0"/>
        </a:spcAft>
        <a:defRPr sz="3600" b="1">
          <a:solidFill>
            <a:schemeClr val="tx2"/>
          </a:solidFill>
          <a:latin typeface="Arial" charset="0"/>
        </a:defRPr>
      </a:lvl5pPr>
      <a:lvl6pPr marL="457200" algn="l" rtl="0" eaLnBrk="1" fontAlgn="base" hangingPunct="1">
        <a:spcBef>
          <a:spcPct val="0"/>
        </a:spcBef>
        <a:spcAft>
          <a:spcPct val="0"/>
        </a:spcAft>
        <a:defRPr sz="3500" b="1">
          <a:solidFill>
            <a:schemeClr val="tx2"/>
          </a:solidFill>
          <a:latin typeface="Arial" charset="0"/>
        </a:defRPr>
      </a:lvl6pPr>
      <a:lvl7pPr marL="914400" algn="l" rtl="0" eaLnBrk="1" fontAlgn="base" hangingPunct="1">
        <a:spcBef>
          <a:spcPct val="0"/>
        </a:spcBef>
        <a:spcAft>
          <a:spcPct val="0"/>
        </a:spcAft>
        <a:defRPr sz="3500" b="1">
          <a:solidFill>
            <a:schemeClr val="tx2"/>
          </a:solidFill>
          <a:latin typeface="Arial" charset="0"/>
        </a:defRPr>
      </a:lvl7pPr>
      <a:lvl8pPr marL="1371600" algn="l" rtl="0" eaLnBrk="1" fontAlgn="base" hangingPunct="1">
        <a:spcBef>
          <a:spcPct val="0"/>
        </a:spcBef>
        <a:spcAft>
          <a:spcPct val="0"/>
        </a:spcAft>
        <a:defRPr sz="3500" b="1">
          <a:solidFill>
            <a:schemeClr val="tx2"/>
          </a:solidFill>
          <a:latin typeface="Arial" charset="0"/>
        </a:defRPr>
      </a:lvl8pPr>
      <a:lvl9pPr marL="1828800" algn="l" rtl="0" eaLnBrk="1" fontAlgn="base" hangingPunct="1">
        <a:spcBef>
          <a:spcPct val="0"/>
        </a:spcBef>
        <a:spcAft>
          <a:spcPct val="0"/>
        </a:spcAft>
        <a:defRPr sz="3500" b="1">
          <a:solidFill>
            <a:schemeClr val="tx2"/>
          </a:solidFill>
          <a:latin typeface="Arial" charset="0"/>
        </a:defRPr>
      </a:lvl9pPr>
    </p:titleStyle>
    <p:body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5.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9.xml"/><Relationship Id="rId1" Type="http://schemas.openxmlformats.org/officeDocument/2006/relationships/slideLayout" Target="../slideLayouts/slideLayout10.xml"/></Relationships>
</file>

<file path=ppt/slides/_rels/slide21.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10.xml"/></Relationships>
</file>

<file path=ppt/slides/_rels/slide22.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10.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3" Type="http://schemas.openxmlformats.org/officeDocument/2006/relationships/image" Target="../media/image10.svg"/><Relationship Id="rId2" Type="http://schemas.openxmlformats.org/officeDocument/2006/relationships/image" Target="../media/image9.png"/><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3" Type="http://schemas.openxmlformats.org/officeDocument/2006/relationships/image" Target="../media/image12.svg"/><Relationship Id="rId2" Type="http://schemas.openxmlformats.org/officeDocument/2006/relationships/image" Target="../media/image11.png"/><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4.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8" Type="http://schemas.openxmlformats.org/officeDocument/2006/relationships/image" Target="../media/image19.emf"/><Relationship Id="rId3" Type="http://schemas.openxmlformats.org/officeDocument/2006/relationships/image" Target="../media/image14.emf"/><Relationship Id="rId7" Type="http://schemas.openxmlformats.org/officeDocument/2006/relationships/image" Target="../media/image18.emf"/><Relationship Id="rId2" Type="http://schemas.openxmlformats.org/officeDocument/2006/relationships/notesSlide" Target="../notesSlides/notesSlide13.xml"/><Relationship Id="rId1" Type="http://schemas.openxmlformats.org/officeDocument/2006/relationships/slideLayout" Target="../slideLayouts/slideLayout6.xml"/><Relationship Id="rId6" Type="http://schemas.openxmlformats.org/officeDocument/2006/relationships/image" Target="../media/image17.emf"/><Relationship Id="rId5" Type="http://schemas.openxmlformats.org/officeDocument/2006/relationships/image" Target="../media/image16.emf"/><Relationship Id="rId4" Type="http://schemas.openxmlformats.org/officeDocument/2006/relationships/image" Target="../media/image15.emf"/><Relationship Id="rId9" Type="http://schemas.openxmlformats.org/officeDocument/2006/relationships/image" Target="../media/image20.emf"/></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6.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6.xml"/></Relationships>
</file>

<file path=ppt/slides/_rels/slide33.xml.rels><?xml version="1.0" encoding="UTF-8" standalone="yes"?>
<Relationships xmlns="http://schemas.openxmlformats.org/package/2006/relationships"><Relationship Id="rId8" Type="http://schemas.openxmlformats.org/officeDocument/2006/relationships/image" Target="../media/image20.emf"/><Relationship Id="rId3" Type="http://schemas.openxmlformats.org/officeDocument/2006/relationships/image" Target="../media/image15.emf"/><Relationship Id="rId7" Type="http://schemas.openxmlformats.org/officeDocument/2006/relationships/image" Target="../media/image19.emf"/><Relationship Id="rId2" Type="http://schemas.openxmlformats.org/officeDocument/2006/relationships/image" Target="../media/image14.emf"/><Relationship Id="rId1" Type="http://schemas.openxmlformats.org/officeDocument/2006/relationships/slideLayout" Target="../slideLayouts/slideLayout6.xml"/><Relationship Id="rId6" Type="http://schemas.openxmlformats.org/officeDocument/2006/relationships/image" Target="../media/image18.emf"/><Relationship Id="rId5" Type="http://schemas.openxmlformats.org/officeDocument/2006/relationships/image" Target="../media/image17.emf"/><Relationship Id="rId4" Type="http://schemas.openxmlformats.org/officeDocument/2006/relationships/image" Target="../media/image16.emf"/></Relationships>
</file>

<file path=ppt/slides/_rels/slide34.xml.rels><?xml version="1.0" encoding="UTF-8" standalone="yes"?>
<Relationships xmlns="http://schemas.openxmlformats.org/package/2006/relationships"><Relationship Id="rId8" Type="http://schemas.openxmlformats.org/officeDocument/2006/relationships/image" Target="../media/image20.emf"/><Relationship Id="rId3" Type="http://schemas.openxmlformats.org/officeDocument/2006/relationships/image" Target="../media/image15.emf"/><Relationship Id="rId7" Type="http://schemas.openxmlformats.org/officeDocument/2006/relationships/image" Target="../media/image19.emf"/><Relationship Id="rId2" Type="http://schemas.openxmlformats.org/officeDocument/2006/relationships/image" Target="../media/image14.emf"/><Relationship Id="rId1" Type="http://schemas.openxmlformats.org/officeDocument/2006/relationships/slideLayout" Target="../slideLayouts/slideLayout6.xml"/><Relationship Id="rId6" Type="http://schemas.openxmlformats.org/officeDocument/2006/relationships/image" Target="../media/image18.emf"/><Relationship Id="rId5" Type="http://schemas.openxmlformats.org/officeDocument/2006/relationships/image" Target="../media/image17.emf"/><Relationship Id="rId4" Type="http://schemas.openxmlformats.org/officeDocument/2006/relationships/image" Target="../media/image16.emf"/></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6.xml"/></Relationships>
</file>

<file path=ppt/slides/_rels/slide36.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17.xml"/><Relationship Id="rId1" Type="http://schemas.openxmlformats.org/officeDocument/2006/relationships/slideLayout" Target="../slideLayouts/slideLayout3.xml"/><Relationship Id="rId4" Type="http://schemas.openxmlformats.org/officeDocument/2006/relationships/image" Target="../media/image22.svg"/></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8.xml.rels><?xml version="1.0" encoding="UTF-8" standalone="yes"?>
<Relationships xmlns="http://schemas.openxmlformats.org/package/2006/relationships"><Relationship Id="rId3" Type="http://schemas.openxmlformats.org/officeDocument/2006/relationships/image" Target="../media/image24.svg"/><Relationship Id="rId2" Type="http://schemas.openxmlformats.org/officeDocument/2006/relationships/image" Target="../media/image23.png"/><Relationship Id="rId1" Type="http://schemas.openxmlformats.org/officeDocument/2006/relationships/slideLayout" Target="../slideLayouts/slideLayout3.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10.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10.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3.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3.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4.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3.xml"/></Relationships>
</file>

<file path=ppt/slides/_rels/slide46.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3.xml"/></Relationships>
</file>

<file path=ppt/slides/_rels/slide47.xml.rels><?xml version="1.0" encoding="UTF-8" standalone="yes"?>
<Relationships xmlns="http://schemas.openxmlformats.org/package/2006/relationships"><Relationship Id="rId3" Type="http://schemas.openxmlformats.org/officeDocument/2006/relationships/image" Target="../media/image26.svg"/><Relationship Id="rId2" Type="http://schemas.openxmlformats.org/officeDocument/2006/relationships/image" Target="../media/image25.png"/><Relationship Id="rId1" Type="http://schemas.openxmlformats.org/officeDocument/2006/relationships/slideLayout" Target="../slideLayouts/slideLayout3.xml"/><Relationship Id="rId5" Type="http://schemas.openxmlformats.org/officeDocument/2006/relationships/image" Target="../media/image28.svg"/><Relationship Id="rId4" Type="http://schemas.openxmlformats.org/officeDocument/2006/relationships/image" Target="../media/image27.png"/></Relationships>
</file>

<file path=ppt/slides/_rels/slide48.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hyperlink" Target="https://www.mycophenolaterems.com/#Main" TargetMode="External"/><Relationship Id="rId1" Type="http://schemas.openxmlformats.org/officeDocument/2006/relationships/slideLayout" Target="../slideLayouts/slideLayout3.xml"/></Relationships>
</file>

<file path=ppt/slides/_rels/slide49.xml.rels><?xml version="1.0" encoding="UTF-8" standalone="yes"?>
<Relationships xmlns="http://schemas.openxmlformats.org/package/2006/relationships"><Relationship Id="rId3" Type="http://schemas.openxmlformats.org/officeDocument/2006/relationships/hyperlink" Target="https://www.clinicaloptions.com/immunology" TargetMode="External"/><Relationship Id="rId2" Type="http://schemas.openxmlformats.org/officeDocument/2006/relationships/notesSlide" Target="../notesSlides/notesSlide22.xml"/><Relationship Id="rId1" Type="http://schemas.openxmlformats.org/officeDocument/2006/relationships/slideLayout" Target="../slideLayouts/slideLayout1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1" name="Rectangle 15">
            <a:extLst>
              <a:ext uri="{FF2B5EF4-FFF2-40B4-BE49-F238E27FC236}">
                <a16:creationId xmlns:a16="http://schemas.microsoft.com/office/drawing/2014/main" id="{4D67E167-2F37-481F-AB26-A6E236679EF3}"/>
              </a:ext>
            </a:extLst>
          </p:cNvPr>
          <p:cNvSpPr>
            <a:spLocks noGrp="1" noChangeArrowheads="1"/>
          </p:cNvSpPr>
          <p:nvPr>
            <p:ph type="ctrTitle"/>
          </p:nvPr>
        </p:nvSpPr>
        <p:spPr>
          <a:xfrm>
            <a:off x="609599" y="1600200"/>
            <a:ext cx="10871203" cy="2057400"/>
          </a:xfrm>
        </p:spPr>
        <p:txBody>
          <a:bodyPr>
            <a:normAutofit/>
          </a:bodyPr>
          <a:lstStyle/>
          <a:p>
            <a:r>
              <a:rPr lang="en-US" altLang="en-US" sz="4000" dirty="0"/>
              <a:t>Taking the Patient-Centered Approach to Mycophenolate Risk Mitigation</a:t>
            </a:r>
          </a:p>
        </p:txBody>
      </p:sp>
      <p:sp>
        <p:nvSpPr>
          <p:cNvPr id="7" name="Text Box 19">
            <a:extLst>
              <a:ext uri="{FF2B5EF4-FFF2-40B4-BE49-F238E27FC236}">
                <a16:creationId xmlns:a16="http://schemas.microsoft.com/office/drawing/2014/main" id="{7DD45807-ED90-402F-BBFD-2C736FFD6749}"/>
              </a:ext>
            </a:extLst>
          </p:cNvPr>
          <p:cNvSpPr txBox="1">
            <a:spLocks noChangeArrowheads="1"/>
          </p:cNvSpPr>
          <p:nvPr/>
        </p:nvSpPr>
        <p:spPr bwMode="auto">
          <a:xfrm>
            <a:off x="7296150" y="1043214"/>
            <a:ext cx="4781641"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gn="r">
              <a:lnSpc>
                <a:spcPct val="100000"/>
              </a:lnSpc>
              <a:spcBef>
                <a:spcPct val="0"/>
              </a:spcBef>
              <a:spcAft>
                <a:spcPct val="0"/>
              </a:spcAft>
              <a:buClrTx/>
              <a:buFont typeface="Arial" panose="020B0604020202020204" pitchFamily="34" charset="0"/>
              <a:buNone/>
            </a:pPr>
            <a:r>
              <a:rPr lang="en-US" altLang="en-US" sz="1200" b="0">
                <a:solidFill>
                  <a:schemeClr val="bg2"/>
                </a:solidFill>
                <a:latin typeface="Calibri" panose="020F0502020204030204" pitchFamily="34" charset="0"/>
              </a:rPr>
              <a:t>Provided by Boston University Chobanian &amp; Avedisian School of Medicine, in partnership with Clinical Care Options, LLC</a:t>
            </a:r>
          </a:p>
        </p:txBody>
      </p:sp>
      <p:sp>
        <p:nvSpPr>
          <p:cNvPr id="2" name="Text Box 21">
            <a:extLst>
              <a:ext uri="{FF2B5EF4-FFF2-40B4-BE49-F238E27FC236}">
                <a16:creationId xmlns:a16="http://schemas.microsoft.com/office/drawing/2014/main" id="{EB0A1BB9-9C6B-AF20-85E2-2B93020A88ED}"/>
              </a:ext>
            </a:extLst>
          </p:cNvPr>
          <p:cNvSpPr txBox="1">
            <a:spLocks noChangeArrowheads="1"/>
          </p:cNvSpPr>
          <p:nvPr/>
        </p:nvSpPr>
        <p:spPr bwMode="auto">
          <a:xfrm>
            <a:off x="435016" y="6037045"/>
            <a:ext cx="5660984"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nSpc>
                <a:spcPct val="100000"/>
              </a:lnSpc>
              <a:buNone/>
            </a:pPr>
            <a:r>
              <a:rPr lang="en-US" sz="1200" b="0">
                <a:solidFill>
                  <a:schemeClr val="bg1"/>
                </a:solidFill>
                <a:latin typeface="Calibri" panose="020F0502020204030204" pitchFamily="34" charset="0"/>
              </a:rPr>
              <a:t>This activity is supported by an independent educational grant from the Mycophenolate REMS Group. This activity is intended to be fully compliant with the Mycophenolate REMS education requirements issued by the US Food and Drug Administration (FDA).</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95D415EF-28F9-6466-8DE0-C3CDAF852E88}"/>
              </a:ext>
            </a:extLst>
          </p:cNvPr>
          <p:cNvSpPr>
            <a:spLocks noGrp="1"/>
          </p:cNvSpPr>
          <p:nvPr>
            <p:ph type="title"/>
          </p:nvPr>
        </p:nvSpPr>
        <p:spPr/>
        <p:txBody>
          <a:bodyPr/>
          <a:lstStyle/>
          <a:p>
            <a:r>
              <a:rPr lang="en-US"/>
              <a:t>Steering Committee and Faculty </a:t>
            </a:r>
          </a:p>
        </p:txBody>
      </p:sp>
      <p:sp>
        <p:nvSpPr>
          <p:cNvPr id="5" name="Content Placeholder 4">
            <a:extLst>
              <a:ext uri="{FF2B5EF4-FFF2-40B4-BE49-F238E27FC236}">
                <a16:creationId xmlns:a16="http://schemas.microsoft.com/office/drawing/2014/main" id="{A77CD30D-6326-000F-0DFB-DB0973C52E48}"/>
              </a:ext>
            </a:extLst>
          </p:cNvPr>
          <p:cNvSpPr>
            <a:spLocks noGrp="1"/>
          </p:cNvSpPr>
          <p:nvPr>
            <p:ph sz="half" idx="1"/>
          </p:nvPr>
        </p:nvSpPr>
        <p:spPr/>
        <p:txBody>
          <a:bodyPr/>
          <a:lstStyle/>
          <a:p>
            <a:pPr marL="0" indent="0">
              <a:lnSpc>
                <a:spcPct val="100000"/>
              </a:lnSpc>
              <a:spcBef>
                <a:spcPts val="0"/>
              </a:spcBef>
              <a:spcAft>
                <a:spcPts val="0"/>
              </a:spcAft>
              <a:buNone/>
            </a:pPr>
            <a:r>
              <a:rPr lang="en-US" sz="2400" b="1" dirty="0">
                <a:solidFill>
                  <a:schemeClr val="accent3"/>
                </a:solidFill>
              </a:rPr>
              <a:t>Cara D. Dolin, MD, MPH   </a:t>
            </a:r>
          </a:p>
          <a:p>
            <a:pPr marL="0" indent="0">
              <a:lnSpc>
                <a:spcPct val="100000"/>
              </a:lnSpc>
              <a:spcBef>
                <a:spcPts val="0"/>
              </a:spcBef>
              <a:spcAft>
                <a:spcPts val="0"/>
              </a:spcAft>
              <a:buNone/>
            </a:pPr>
            <a:r>
              <a:rPr lang="en-US" sz="2200"/>
              <a:t>Maternal-Fetal Medicine </a:t>
            </a:r>
          </a:p>
          <a:p>
            <a:pPr marL="0" indent="0">
              <a:lnSpc>
                <a:spcPct val="100000"/>
              </a:lnSpc>
              <a:spcBef>
                <a:spcPts val="0"/>
              </a:spcBef>
              <a:spcAft>
                <a:spcPts val="0"/>
              </a:spcAft>
              <a:buNone/>
            </a:pPr>
            <a:r>
              <a:rPr lang="en-US" sz="2200"/>
              <a:t>Obstetrics and Gynecology Institute </a:t>
            </a:r>
          </a:p>
          <a:p>
            <a:pPr marL="0" indent="0">
              <a:lnSpc>
                <a:spcPct val="100000"/>
              </a:lnSpc>
              <a:spcBef>
                <a:spcPts val="0"/>
              </a:spcBef>
              <a:spcAft>
                <a:spcPts val="0"/>
              </a:spcAft>
              <a:buNone/>
            </a:pPr>
            <a:r>
              <a:rPr lang="en-US" sz="2200"/>
              <a:t>Assistant Professor of Obstetrics/Gynecology and Reproductive Biology   </a:t>
            </a:r>
          </a:p>
          <a:p>
            <a:pPr marL="0" indent="0">
              <a:lnSpc>
                <a:spcPct val="100000"/>
              </a:lnSpc>
              <a:spcBef>
                <a:spcPts val="0"/>
              </a:spcBef>
              <a:spcAft>
                <a:spcPts val="0"/>
              </a:spcAft>
              <a:buNone/>
            </a:pPr>
            <a:r>
              <a:rPr lang="en-US" sz="2200"/>
              <a:t>Cleveland Clinic Lerner College of Medicine </a:t>
            </a:r>
          </a:p>
          <a:p>
            <a:pPr marL="0" indent="0">
              <a:lnSpc>
                <a:spcPct val="100000"/>
              </a:lnSpc>
              <a:spcBef>
                <a:spcPts val="0"/>
              </a:spcBef>
              <a:spcAft>
                <a:spcPts val="0"/>
              </a:spcAft>
              <a:buNone/>
            </a:pPr>
            <a:r>
              <a:rPr lang="en-US" sz="2200"/>
              <a:t>Case Western Reserve University School of Medicine </a:t>
            </a:r>
          </a:p>
          <a:p>
            <a:pPr marL="0" indent="0">
              <a:lnSpc>
                <a:spcPct val="100000"/>
              </a:lnSpc>
              <a:spcBef>
                <a:spcPts val="0"/>
              </a:spcBef>
              <a:spcAft>
                <a:spcPts val="0"/>
              </a:spcAft>
              <a:buNone/>
            </a:pPr>
            <a:r>
              <a:rPr lang="en-US" sz="2200"/>
              <a:t>Cleveland, Ohio</a:t>
            </a:r>
          </a:p>
        </p:txBody>
      </p:sp>
      <p:sp>
        <p:nvSpPr>
          <p:cNvPr id="6" name="Content Placeholder 5">
            <a:extLst>
              <a:ext uri="{FF2B5EF4-FFF2-40B4-BE49-F238E27FC236}">
                <a16:creationId xmlns:a16="http://schemas.microsoft.com/office/drawing/2014/main" id="{C3FFAFAD-09DE-5CEB-CCE3-C804BA00E272}"/>
              </a:ext>
            </a:extLst>
          </p:cNvPr>
          <p:cNvSpPr>
            <a:spLocks noGrp="1"/>
          </p:cNvSpPr>
          <p:nvPr>
            <p:ph sz="half" idx="2"/>
          </p:nvPr>
        </p:nvSpPr>
        <p:spPr/>
        <p:txBody>
          <a:bodyPr/>
          <a:lstStyle/>
          <a:p>
            <a:pPr marL="0" indent="0">
              <a:lnSpc>
                <a:spcPct val="100000"/>
              </a:lnSpc>
              <a:spcBef>
                <a:spcPts val="0"/>
              </a:spcBef>
              <a:spcAft>
                <a:spcPts val="0"/>
              </a:spcAft>
              <a:buNone/>
            </a:pPr>
            <a:r>
              <a:rPr lang="en-US" sz="2400" b="1" dirty="0">
                <a:solidFill>
                  <a:schemeClr val="accent3"/>
                </a:solidFill>
              </a:rPr>
              <a:t>Diana M. </a:t>
            </a:r>
            <a:r>
              <a:rPr lang="en-US" sz="2400" b="1" dirty="0" err="1">
                <a:solidFill>
                  <a:schemeClr val="accent3"/>
                </a:solidFill>
              </a:rPr>
              <a:t>Girnita</a:t>
            </a:r>
            <a:r>
              <a:rPr lang="en-US" sz="2400" b="1" dirty="0">
                <a:solidFill>
                  <a:schemeClr val="accent3"/>
                </a:solidFill>
              </a:rPr>
              <a:t>, MD, PhD</a:t>
            </a:r>
          </a:p>
          <a:p>
            <a:pPr marL="0" indent="0">
              <a:lnSpc>
                <a:spcPct val="100000"/>
              </a:lnSpc>
              <a:spcBef>
                <a:spcPts val="0"/>
              </a:spcBef>
              <a:spcAft>
                <a:spcPts val="0"/>
              </a:spcAft>
              <a:buNone/>
            </a:pPr>
            <a:r>
              <a:rPr lang="en-US" sz="2200"/>
              <a:t>Scientific and Medical Consultant</a:t>
            </a:r>
          </a:p>
          <a:p>
            <a:pPr marL="0" indent="0">
              <a:lnSpc>
                <a:spcPct val="100000"/>
              </a:lnSpc>
              <a:spcBef>
                <a:spcPts val="0"/>
              </a:spcBef>
              <a:spcAft>
                <a:spcPts val="0"/>
              </a:spcAft>
              <a:buNone/>
            </a:pPr>
            <a:r>
              <a:rPr lang="en-US" sz="2200"/>
              <a:t>Assistant Professor of Rheumatology (volunteer) </a:t>
            </a:r>
          </a:p>
          <a:p>
            <a:pPr marL="0" indent="0">
              <a:lnSpc>
                <a:spcPct val="100000"/>
              </a:lnSpc>
              <a:spcBef>
                <a:spcPts val="0"/>
              </a:spcBef>
              <a:spcAft>
                <a:spcPts val="0"/>
              </a:spcAft>
              <a:buNone/>
            </a:pPr>
            <a:r>
              <a:rPr lang="en-US" sz="2200"/>
              <a:t>University of Cincinnati</a:t>
            </a:r>
          </a:p>
          <a:p>
            <a:pPr marL="0" indent="0">
              <a:lnSpc>
                <a:spcPct val="100000"/>
              </a:lnSpc>
              <a:spcBef>
                <a:spcPts val="0"/>
              </a:spcBef>
              <a:spcAft>
                <a:spcPts val="0"/>
              </a:spcAft>
              <a:buNone/>
            </a:pPr>
            <a:r>
              <a:rPr lang="en-US" sz="2200"/>
              <a:t>CEA &amp; Founder, Rheumatologist </a:t>
            </a:r>
            <a:r>
              <a:rPr lang="en-US" sz="2200" dirty="0" err="1"/>
              <a:t>OnCall</a:t>
            </a:r>
            <a:endParaRPr lang="en-US" sz="2200"/>
          </a:p>
          <a:p>
            <a:pPr marL="0" indent="0">
              <a:lnSpc>
                <a:spcPct val="100000"/>
              </a:lnSpc>
              <a:spcBef>
                <a:spcPts val="0"/>
              </a:spcBef>
              <a:spcAft>
                <a:spcPts val="0"/>
              </a:spcAft>
              <a:buNone/>
            </a:pPr>
            <a:r>
              <a:rPr lang="en-US" sz="2200"/>
              <a:t>Irvine, California</a:t>
            </a:r>
          </a:p>
          <a:p>
            <a:pPr marL="0" indent="0">
              <a:lnSpc>
                <a:spcPct val="100000"/>
              </a:lnSpc>
              <a:spcBef>
                <a:spcPts val="0"/>
              </a:spcBef>
              <a:spcAft>
                <a:spcPts val="0"/>
              </a:spcAft>
              <a:buNone/>
            </a:pPr>
            <a:endParaRPr lang="en-US" sz="2200"/>
          </a:p>
          <a:p>
            <a:pPr marL="0" indent="0">
              <a:lnSpc>
                <a:spcPct val="100000"/>
              </a:lnSpc>
              <a:spcBef>
                <a:spcPts val="0"/>
              </a:spcBef>
              <a:spcAft>
                <a:spcPts val="0"/>
              </a:spcAft>
              <a:buNone/>
            </a:pPr>
            <a:r>
              <a:rPr lang="en-US" sz="2400" b="1" dirty="0">
                <a:solidFill>
                  <a:schemeClr val="accent3"/>
                </a:solidFill>
              </a:rPr>
              <a:t>Jennifer Simpson, DNP   </a:t>
            </a:r>
          </a:p>
          <a:p>
            <a:pPr marL="0" indent="0">
              <a:lnSpc>
                <a:spcPct val="100000"/>
              </a:lnSpc>
              <a:spcBef>
                <a:spcPts val="0"/>
              </a:spcBef>
              <a:spcAft>
                <a:spcPts val="0"/>
              </a:spcAft>
              <a:buNone/>
            </a:pPr>
            <a:r>
              <a:rPr lang="en-US" sz="2200"/>
              <a:t>AZ Arthritis and Rheumatology Associates</a:t>
            </a:r>
          </a:p>
          <a:p>
            <a:pPr marL="0" indent="0">
              <a:lnSpc>
                <a:spcPct val="100000"/>
              </a:lnSpc>
              <a:spcBef>
                <a:spcPts val="0"/>
              </a:spcBef>
              <a:spcAft>
                <a:spcPts val="0"/>
              </a:spcAft>
              <a:buNone/>
            </a:pPr>
            <a:r>
              <a:rPr lang="en-US" sz="2200"/>
              <a:t>Adjunct Clinical Faculty</a:t>
            </a:r>
          </a:p>
          <a:p>
            <a:pPr marL="0" indent="0">
              <a:lnSpc>
                <a:spcPct val="100000"/>
              </a:lnSpc>
              <a:spcBef>
                <a:spcPts val="0"/>
              </a:spcBef>
              <a:spcAft>
                <a:spcPts val="0"/>
              </a:spcAft>
              <a:buNone/>
            </a:pPr>
            <a:r>
              <a:rPr lang="en-US" sz="2200"/>
              <a:t>Grand Canyon University </a:t>
            </a:r>
          </a:p>
          <a:p>
            <a:pPr marL="0" indent="0">
              <a:lnSpc>
                <a:spcPct val="100000"/>
              </a:lnSpc>
              <a:spcBef>
                <a:spcPts val="0"/>
              </a:spcBef>
              <a:spcAft>
                <a:spcPts val="0"/>
              </a:spcAft>
              <a:buNone/>
            </a:pPr>
            <a:r>
              <a:rPr lang="en-US" sz="2200"/>
              <a:t>Arizona State University</a:t>
            </a:r>
          </a:p>
          <a:p>
            <a:pPr marL="0" indent="0">
              <a:lnSpc>
                <a:spcPct val="100000"/>
              </a:lnSpc>
              <a:spcBef>
                <a:spcPts val="0"/>
              </a:spcBef>
              <a:spcAft>
                <a:spcPts val="0"/>
              </a:spcAft>
              <a:buNone/>
            </a:pPr>
            <a:r>
              <a:rPr lang="en-US" sz="2200"/>
              <a:t>Phoenix, Arizona </a:t>
            </a:r>
          </a:p>
          <a:p>
            <a:pPr marL="0" indent="0">
              <a:lnSpc>
                <a:spcPct val="100000"/>
              </a:lnSpc>
              <a:spcBef>
                <a:spcPts val="0"/>
              </a:spcBef>
              <a:spcAft>
                <a:spcPts val="0"/>
              </a:spcAft>
              <a:buNone/>
            </a:pPr>
            <a:endParaRPr lang="en-US" sz="2200"/>
          </a:p>
        </p:txBody>
      </p:sp>
      <p:pic>
        <p:nvPicPr>
          <p:cNvPr id="3" name="Picture 2">
            <a:extLst>
              <a:ext uri="{FF2B5EF4-FFF2-40B4-BE49-F238E27FC236}">
                <a16:creationId xmlns:a16="http://schemas.microsoft.com/office/drawing/2014/main" id="{2CD4DB07-4FE7-8219-F962-4BC5ADF09269}"/>
              </a:ext>
            </a:extLst>
          </p:cNvPr>
          <p:cNvPicPr>
            <a:picLocks noChangeAspect="1"/>
          </p:cNvPicPr>
          <p:nvPr/>
        </p:nvPicPr>
        <p:blipFill>
          <a:blip r:embed="rId2"/>
          <a:stretch>
            <a:fillRect/>
          </a:stretch>
        </p:blipFill>
        <p:spPr>
          <a:xfrm>
            <a:off x="9364469" y="4261446"/>
            <a:ext cx="363236" cy="359567"/>
          </a:xfrm>
          <a:prstGeom prst="rect">
            <a:avLst/>
          </a:prstGeom>
        </p:spPr>
      </p:pic>
      <p:sp>
        <p:nvSpPr>
          <p:cNvPr id="9" name="Oval 8">
            <a:extLst>
              <a:ext uri="{FF2B5EF4-FFF2-40B4-BE49-F238E27FC236}">
                <a16:creationId xmlns:a16="http://schemas.microsoft.com/office/drawing/2014/main" id="{E2D77196-AE1E-232B-BCCE-CDC419B9F021}"/>
              </a:ext>
            </a:extLst>
          </p:cNvPr>
          <p:cNvSpPr/>
          <p:nvPr/>
        </p:nvSpPr>
        <p:spPr>
          <a:xfrm>
            <a:off x="3833271" y="1597025"/>
            <a:ext cx="286603" cy="286603"/>
          </a:xfrm>
          <a:prstGeom prst="ellipse">
            <a:avLst/>
          </a:prstGeom>
          <a:solidFill>
            <a:srgbClr val="ED7D31"/>
          </a:solidFill>
          <a:ln w="12700" cap="flat" cmpd="sng" algn="ctr">
            <a:noFill/>
            <a:prstDash val="solid"/>
            <a:miter lim="800000"/>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FF"/>
              </a:solidFill>
              <a:effectLst/>
              <a:uLnTx/>
              <a:uFillTx/>
              <a:latin typeface="Calibri" panose="020F0502020204030204"/>
              <a:ea typeface="+mn-ea"/>
              <a:cs typeface="+mn-cs"/>
            </a:endParaRPr>
          </a:p>
        </p:txBody>
      </p:sp>
      <p:sp>
        <p:nvSpPr>
          <p:cNvPr id="10" name="Oval 9">
            <a:extLst>
              <a:ext uri="{FF2B5EF4-FFF2-40B4-BE49-F238E27FC236}">
                <a16:creationId xmlns:a16="http://schemas.microsoft.com/office/drawing/2014/main" id="{C4651E3C-9250-3323-6BA1-44A95DDD73BC}"/>
              </a:ext>
            </a:extLst>
          </p:cNvPr>
          <p:cNvSpPr/>
          <p:nvPr/>
        </p:nvSpPr>
        <p:spPr>
          <a:xfrm>
            <a:off x="9824982" y="1596089"/>
            <a:ext cx="286603" cy="286603"/>
          </a:xfrm>
          <a:prstGeom prst="ellipse">
            <a:avLst/>
          </a:prstGeom>
          <a:solidFill>
            <a:srgbClr val="669933"/>
          </a:solidFill>
          <a:ln w="12700" cap="flat" cmpd="sng" algn="ctr">
            <a:noFill/>
            <a:prstDash val="solid"/>
            <a:miter lim="800000"/>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FF"/>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89309727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31D30FF-15BB-DA1F-A52C-C1FDBEAF254A}"/>
              </a:ext>
            </a:extLst>
          </p:cNvPr>
          <p:cNvSpPr>
            <a:spLocks noGrp="1"/>
          </p:cNvSpPr>
          <p:nvPr>
            <p:ph type="title"/>
          </p:nvPr>
        </p:nvSpPr>
        <p:spPr/>
        <p:txBody>
          <a:bodyPr/>
          <a:lstStyle/>
          <a:p>
            <a:r>
              <a:rPr lang="en-US"/>
              <a:t>Steering Committee and Faculty </a:t>
            </a:r>
          </a:p>
        </p:txBody>
      </p:sp>
      <p:sp>
        <p:nvSpPr>
          <p:cNvPr id="3" name="Content Placeholder 2">
            <a:extLst>
              <a:ext uri="{FF2B5EF4-FFF2-40B4-BE49-F238E27FC236}">
                <a16:creationId xmlns:a16="http://schemas.microsoft.com/office/drawing/2014/main" id="{AC0D032F-5A69-F784-9EC4-A009FA755E05}"/>
              </a:ext>
            </a:extLst>
          </p:cNvPr>
          <p:cNvSpPr>
            <a:spLocks noGrp="1"/>
          </p:cNvSpPr>
          <p:nvPr>
            <p:ph sz="half" idx="1"/>
          </p:nvPr>
        </p:nvSpPr>
        <p:spPr/>
        <p:txBody>
          <a:bodyPr/>
          <a:lstStyle/>
          <a:p>
            <a:pPr marL="0" indent="0">
              <a:lnSpc>
                <a:spcPct val="100000"/>
              </a:lnSpc>
              <a:spcBef>
                <a:spcPts val="0"/>
              </a:spcBef>
              <a:spcAft>
                <a:spcPts val="0"/>
              </a:spcAft>
              <a:buNone/>
            </a:pPr>
            <a:r>
              <a:rPr lang="en-US" sz="2400" b="1" dirty="0">
                <a:solidFill>
                  <a:schemeClr val="accent3"/>
                </a:solidFill>
              </a:rPr>
              <a:t>Monica Crespo-Bosque, MD</a:t>
            </a:r>
          </a:p>
          <a:p>
            <a:pPr marL="0" indent="0">
              <a:lnSpc>
                <a:spcPct val="100000"/>
              </a:lnSpc>
              <a:spcBef>
                <a:spcPts val="0"/>
              </a:spcBef>
              <a:spcAft>
                <a:spcPts val="0"/>
              </a:spcAft>
              <a:buNone/>
            </a:pPr>
            <a:r>
              <a:rPr lang="en-US" sz="2200"/>
              <a:t>Rheumatologist </a:t>
            </a:r>
          </a:p>
          <a:p>
            <a:pPr marL="0" indent="0">
              <a:lnSpc>
                <a:spcPct val="100000"/>
              </a:lnSpc>
              <a:spcBef>
                <a:spcPts val="0"/>
              </a:spcBef>
              <a:spcAft>
                <a:spcPts val="0"/>
              </a:spcAft>
              <a:buNone/>
            </a:pPr>
            <a:r>
              <a:rPr lang="en-US" sz="2200"/>
              <a:t>Boston Medical Center </a:t>
            </a:r>
          </a:p>
          <a:p>
            <a:pPr marL="0" indent="0">
              <a:lnSpc>
                <a:spcPct val="100000"/>
              </a:lnSpc>
              <a:spcBef>
                <a:spcPts val="0"/>
              </a:spcBef>
              <a:spcAft>
                <a:spcPts val="0"/>
              </a:spcAft>
              <a:buNone/>
            </a:pPr>
            <a:r>
              <a:rPr lang="en-US" sz="2200"/>
              <a:t>Assistant Professor of Rheumatology </a:t>
            </a:r>
          </a:p>
          <a:p>
            <a:pPr marL="0" indent="0">
              <a:lnSpc>
                <a:spcPct val="100000"/>
              </a:lnSpc>
              <a:spcBef>
                <a:spcPts val="0"/>
              </a:spcBef>
              <a:spcAft>
                <a:spcPts val="0"/>
              </a:spcAft>
              <a:buNone/>
            </a:pPr>
            <a:r>
              <a:rPr lang="en-US" sz="2200"/>
              <a:t>Boston University </a:t>
            </a:r>
            <a:r>
              <a:rPr lang="en-US" sz="2200" dirty="0" err="1"/>
              <a:t>Chobanian</a:t>
            </a:r>
            <a:r>
              <a:rPr lang="en-US" sz="2200"/>
              <a:t> &amp; Avedisian School of Medicine</a:t>
            </a:r>
          </a:p>
          <a:p>
            <a:pPr marL="0" indent="0">
              <a:lnSpc>
                <a:spcPct val="100000"/>
              </a:lnSpc>
              <a:spcBef>
                <a:spcPts val="0"/>
              </a:spcBef>
              <a:spcAft>
                <a:spcPts val="0"/>
              </a:spcAft>
              <a:buNone/>
            </a:pPr>
            <a:r>
              <a:rPr lang="en-US" sz="2200"/>
              <a:t>Boston, Massachusetts </a:t>
            </a:r>
          </a:p>
          <a:p>
            <a:pPr marL="0" indent="0">
              <a:lnSpc>
                <a:spcPct val="100000"/>
              </a:lnSpc>
              <a:spcBef>
                <a:spcPts val="0"/>
              </a:spcBef>
              <a:spcAft>
                <a:spcPts val="0"/>
              </a:spcAft>
              <a:buNone/>
            </a:pPr>
            <a:endParaRPr lang="en-US" sz="2200"/>
          </a:p>
          <a:p>
            <a:pPr marL="0" indent="0">
              <a:lnSpc>
                <a:spcPct val="100000"/>
              </a:lnSpc>
              <a:spcBef>
                <a:spcPts val="0"/>
              </a:spcBef>
              <a:spcAft>
                <a:spcPts val="0"/>
              </a:spcAft>
              <a:buNone/>
            </a:pPr>
            <a:r>
              <a:rPr lang="en-US" sz="2400" b="1" dirty="0">
                <a:solidFill>
                  <a:schemeClr val="accent3"/>
                </a:solidFill>
              </a:rPr>
              <a:t>Amanuel </a:t>
            </a:r>
            <a:r>
              <a:rPr lang="en-US" sz="2400" b="1" dirty="0" err="1">
                <a:solidFill>
                  <a:schemeClr val="accent3"/>
                </a:solidFill>
              </a:rPr>
              <a:t>Kehasse</a:t>
            </a:r>
            <a:r>
              <a:rPr lang="en-US" sz="2400" b="1" dirty="0">
                <a:solidFill>
                  <a:schemeClr val="accent3"/>
                </a:solidFill>
              </a:rPr>
              <a:t> PharmD, PhD</a:t>
            </a:r>
          </a:p>
          <a:p>
            <a:pPr marL="0" indent="0">
              <a:lnSpc>
                <a:spcPct val="100000"/>
              </a:lnSpc>
              <a:spcBef>
                <a:spcPts val="0"/>
              </a:spcBef>
              <a:spcAft>
                <a:spcPts val="0"/>
              </a:spcAft>
              <a:buNone/>
            </a:pPr>
            <a:r>
              <a:rPr lang="en-US" sz="2200"/>
              <a:t>Manager, Clinical Programs</a:t>
            </a:r>
          </a:p>
          <a:p>
            <a:pPr marL="0" indent="0">
              <a:lnSpc>
                <a:spcPct val="100000"/>
              </a:lnSpc>
              <a:spcBef>
                <a:spcPts val="0"/>
              </a:spcBef>
              <a:spcAft>
                <a:spcPts val="0"/>
              </a:spcAft>
              <a:buNone/>
            </a:pPr>
            <a:r>
              <a:rPr lang="en-US" sz="2200"/>
              <a:t>Clearway Health</a:t>
            </a:r>
          </a:p>
          <a:p>
            <a:pPr marL="0" indent="0">
              <a:lnSpc>
                <a:spcPct val="100000"/>
              </a:lnSpc>
              <a:spcBef>
                <a:spcPts val="0"/>
              </a:spcBef>
              <a:spcAft>
                <a:spcPts val="0"/>
              </a:spcAft>
              <a:buNone/>
            </a:pPr>
            <a:r>
              <a:rPr lang="en-US" sz="2200"/>
              <a:t>Assistant Professor of Medicine</a:t>
            </a:r>
          </a:p>
          <a:p>
            <a:pPr marL="0" indent="0">
              <a:lnSpc>
                <a:spcPct val="100000"/>
              </a:lnSpc>
              <a:spcBef>
                <a:spcPts val="0"/>
              </a:spcBef>
              <a:spcAft>
                <a:spcPts val="0"/>
              </a:spcAft>
              <a:buNone/>
            </a:pPr>
            <a:r>
              <a:rPr lang="en-US" sz="2200"/>
              <a:t>BU School of Medicine</a:t>
            </a:r>
          </a:p>
          <a:p>
            <a:pPr marL="0" indent="0">
              <a:lnSpc>
                <a:spcPct val="100000"/>
              </a:lnSpc>
              <a:spcBef>
                <a:spcPts val="0"/>
              </a:spcBef>
              <a:spcAft>
                <a:spcPts val="0"/>
              </a:spcAft>
              <a:buNone/>
            </a:pPr>
            <a:r>
              <a:rPr lang="en-US" sz="2200"/>
              <a:t>Boston, Massachusetts</a:t>
            </a:r>
          </a:p>
          <a:p>
            <a:pPr marL="0" indent="0">
              <a:lnSpc>
                <a:spcPct val="100000"/>
              </a:lnSpc>
              <a:spcBef>
                <a:spcPts val="0"/>
              </a:spcBef>
              <a:spcAft>
                <a:spcPts val="0"/>
              </a:spcAft>
              <a:buNone/>
            </a:pPr>
            <a:endParaRPr lang="en-US" sz="2200"/>
          </a:p>
          <a:p>
            <a:pPr marL="0" indent="0">
              <a:lnSpc>
                <a:spcPct val="100000"/>
              </a:lnSpc>
              <a:spcBef>
                <a:spcPts val="0"/>
              </a:spcBef>
              <a:spcAft>
                <a:spcPts val="0"/>
              </a:spcAft>
              <a:buNone/>
            </a:pPr>
            <a:endParaRPr lang="en-US" sz="2200"/>
          </a:p>
        </p:txBody>
      </p:sp>
      <p:sp>
        <p:nvSpPr>
          <p:cNvPr id="4" name="Content Placeholder 3">
            <a:extLst>
              <a:ext uri="{FF2B5EF4-FFF2-40B4-BE49-F238E27FC236}">
                <a16:creationId xmlns:a16="http://schemas.microsoft.com/office/drawing/2014/main" id="{951D4261-E8D3-02F4-DC4A-47968CAB8D91}"/>
              </a:ext>
            </a:extLst>
          </p:cNvPr>
          <p:cNvSpPr>
            <a:spLocks noGrp="1"/>
          </p:cNvSpPr>
          <p:nvPr>
            <p:ph sz="half" idx="2"/>
          </p:nvPr>
        </p:nvSpPr>
        <p:spPr/>
        <p:txBody>
          <a:bodyPr/>
          <a:lstStyle/>
          <a:p>
            <a:pPr marL="0" indent="0">
              <a:lnSpc>
                <a:spcPct val="100000"/>
              </a:lnSpc>
              <a:spcBef>
                <a:spcPts val="0"/>
              </a:spcBef>
              <a:spcAft>
                <a:spcPts val="0"/>
              </a:spcAft>
              <a:buNone/>
            </a:pPr>
            <a:r>
              <a:rPr lang="en-US" sz="2400" b="1" dirty="0">
                <a:solidFill>
                  <a:schemeClr val="accent3"/>
                </a:solidFill>
              </a:rPr>
              <a:t>Shannon Ghizzoni, PA-C</a:t>
            </a:r>
          </a:p>
          <a:p>
            <a:pPr marL="0" indent="0">
              <a:lnSpc>
                <a:spcPct val="100000"/>
              </a:lnSpc>
              <a:spcBef>
                <a:spcPts val="0"/>
              </a:spcBef>
              <a:spcAft>
                <a:spcPts val="0"/>
              </a:spcAft>
              <a:buNone/>
            </a:pPr>
            <a:r>
              <a:rPr lang="en-US" sz="2200"/>
              <a:t>Columbus Arthritis Center</a:t>
            </a:r>
          </a:p>
          <a:p>
            <a:pPr marL="0" indent="0">
              <a:lnSpc>
                <a:spcPct val="100000"/>
              </a:lnSpc>
              <a:spcBef>
                <a:spcPts val="0"/>
              </a:spcBef>
              <a:spcAft>
                <a:spcPts val="0"/>
              </a:spcAft>
              <a:buNone/>
            </a:pPr>
            <a:r>
              <a:rPr lang="en-US" sz="2200"/>
              <a:t>Columbus, Ohio  </a:t>
            </a:r>
          </a:p>
          <a:p>
            <a:pPr marL="0" indent="0">
              <a:lnSpc>
                <a:spcPct val="100000"/>
              </a:lnSpc>
              <a:spcBef>
                <a:spcPts val="0"/>
              </a:spcBef>
              <a:spcAft>
                <a:spcPts val="0"/>
              </a:spcAft>
              <a:buNone/>
            </a:pPr>
            <a:endParaRPr lang="en-US" sz="2200"/>
          </a:p>
          <a:p>
            <a:pPr marL="0" indent="0">
              <a:lnSpc>
                <a:spcPct val="100000"/>
              </a:lnSpc>
              <a:spcBef>
                <a:spcPts val="0"/>
              </a:spcBef>
              <a:spcAft>
                <a:spcPts val="0"/>
              </a:spcAft>
              <a:buNone/>
            </a:pPr>
            <a:r>
              <a:rPr lang="en-US" sz="2400" b="1" dirty="0">
                <a:solidFill>
                  <a:schemeClr val="accent3"/>
                </a:solidFill>
              </a:rPr>
              <a:t>Lisa</a:t>
            </a:r>
          </a:p>
          <a:p>
            <a:pPr marL="0" indent="0">
              <a:lnSpc>
                <a:spcPct val="100000"/>
              </a:lnSpc>
              <a:spcBef>
                <a:spcPts val="0"/>
              </a:spcBef>
              <a:spcAft>
                <a:spcPts val="0"/>
              </a:spcAft>
              <a:buNone/>
            </a:pPr>
            <a:r>
              <a:rPr lang="en-US" sz="2200"/>
              <a:t>Patient Representative </a:t>
            </a:r>
          </a:p>
          <a:p>
            <a:pPr marL="0" indent="0">
              <a:buNone/>
            </a:pPr>
            <a:endParaRPr lang="en-US" sz="2200"/>
          </a:p>
          <a:p>
            <a:pPr marL="0" indent="0">
              <a:buNone/>
            </a:pPr>
            <a:endParaRPr lang="en-US" sz="2200"/>
          </a:p>
        </p:txBody>
      </p:sp>
    </p:spTree>
    <p:extLst>
      <p:ext uri="{BB962C8B-B14F-4D97-AF65-F5344CB8AC3E}">
        <p14:creationId xmlns:p14="http://schemas.microsoft.com/office/powerpoint/2010/main" val="226089928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CBF5F52-D087-AD37-D781-87EDABFF1C98}"/>
              </a:ext>
            </a:extLst>
          </p:cNvPr>
          <p:cNvSpPr>
            <a:spLocks noGrp="1"/>
          </p:cNvSpPr>
          <p:nvPr>
            <p:ph type="title"/>
          </p:nvPr>
        </p:nvSpPr>
        <p:spPr/>
        <p:txBody>
          <a:bodyPr/>
          <a:lstStyle/>
          <a:p>
            <a:r>
              <a:rPr lang="en-US"/>
              <a:t>Disclosures </a:t>
            </a:r>
          </a:p>
        </p:txBody>
      </p:sp>
      <p:sp>
        <p:nvSpPr>
          <p:cNvPr id="5" name="Content Placeholder 4">
            <a:extLst>
              <a:ext uri="{FF2B5EF4-FFF2-40B4-BE49-F238E27FC236}">
                <a16:creationId xmlns:a16="http://schemas.microsoft.com/office/drawing/2014/main" id="{BCD50E1A-BD1E-6CC2-8E38-81067A9FA3D6}"/>
              </a:ext>
            </a:extLst>
          </p:cNvPr>
          <p:cNvSpPr>
            <a:spLocks noGrp="1"/>
          </p:cNvSpPr>
          <p:nvPr>
            <p:ph idx="1"/>
          </p:nvPr>
        </p:nvSpPr>
        <p:spPr/>
        <p:txBody>
          <a:bodyPr/>
          <a:lstStyle/>
          <a:p>
            <a:pPr marL="0" indent="0">
              <a:buNone/>
            </a:pPr>
            <a:r>
              <a:rPr lang="en-US" sz="2600" b="1">
                <a:solidFill>
                  <a:schemeClr val="accent3"/>
                </a:solidFill>
              </a:rPr>
              <a:t>Cara D. Dolin, MD, MPH</a:t>
            </a:r>
            <a:r>
              <a:rPr lang="en-US" sz="2600">
                <a:solidFill>
                  <a:schemeClr val="accent3"/>
                </a:solidFill>
              </a:rPr>
              <a:t>,</a:t>
            </a:r>
            <a:r>
              <a:rPr lang="en-US" sz="2600"/>
              <a:t> has no relevant financial relationships to disclose.</a:t>
            </a:r>
          </a:p>
          <a:p>
            <a:pPr marL="0" indent="0">
              <a:buNone/>
            </a:pPr>
            <a:r>
              <a:rPr lang="en-US" sz="2600" b="1">
                <a:solidFill>
                  <a:schemeClr val="accent3"/>
                </a:solidFill>
              </a:rPr>
              <a:t>Diana Girnita, MD, PhD: </a:t>
            </a:r>
            <a:r>
              <a:rPr lang="en-US" sz="2600" i="1"/>
              <a:t>consultant/advisor/speaker: </a:t>
            </a:r>
            <a:r>
              <a:rPr lang="en-US" sz="2600"/>
              <a:t>Sigma MD; </a:t>
            </a:r>
            <a:r>
              <a:rPr lang="en-US" sz="2600" i="1"/>
              <a:t>owner: </a:t>
            </a:r>
            <a:r>
              <a:rPr lang="en-US" sz="2600"/>
              <a:t>Rheumatologist </a:t>
            </a:r>
            <a:r>
              <a:rPr lang="en-US" sz="2600" err="1"/>
              <a:t>OnCall</a:t>
            </a:r>
            <a:r>
              <a:rPr lang="en-US" sz="2600"/>
              <a:t> </a:t>
            </a:r>
          </a:p>
          <a:p>
            <a:pPr marL="0" indent="0">
              <a:buNone/>
            </a:pPr>
            <a:r>
              <a:rPr lang="en-US" sz="2600" b="1">
                <a:solidFill>
                  <a:schemeClr val="accent3"/>
                </a:solidFill>
              </a:rPr>
              <a:t>Jennifer L. Simpson, DNP, </a:t>
            </a:r>
            <a:r>
              <a:rPr lang="en-US" sz="2600"/>
              <a:t>has no relevant financial relationships to disclose.</a:t>
            </a:r>
          </a:p>
          <a:p>
            <a:pPr marL="0" indent="0">
              <a:buNone/>
            </a:pPr>
            <a:r>
              <a:rPr lang="en-US" sz="2600" b="1">
                <a:solidFill>
                  <a:schemeClr val="accent3"/>
                </a:solidFill>
              </a:rPr>
              <a:t>Monica Crespo-Bosque, MD: </a:t>
            </a:r>
            <a:r>
              <a:rPr kumimoji="0" lang="en-US" sz="2600" b="0" i="1" u="none" strike="noStrike" kern="0" cap="none" spc="0" normalizeH="0" baseline="0" noProof="0">
                <a:ln>
                  <a:noFill/>
                </a:ln>
                <a:solidFill>
                  <a:srgbClr val="000000"/>
                </a:solidFill>
                <a:effectLst/>
                <a:uLnTx/>
                <a:uFillTx/>
                <a:latin typeface="Calibri" panose="020F0502020204030204" pitchFamily="34" charset="0"/>
                <a:ea typeface="+mn-ea"/>
                <a:cs typeface="+mn-cs"/>
              </a:rPr>
              <a:t>researcher: Biogen</a:t>
            </a:r>
            <a:endParaRPr lang="en-US" sz="2600">
              <a:highlight>
                <a:srgbClr val="FFFF00"/>
              </a:highlight>
            </a:endParaRPr>
          </a:p>
          <a:p>
            <a:pPr marL="0" indent="0">
              <a:buNone/>
            </a:pPr>
            <a:r>
              <a:rPr lang="en-US" sz="2600" b="1">
                <a:solidFill>
                  <a:schemeClr val="accent3"/>
                </a:solidFill>
              </a:rPr>
              <a:t>Amanuel Kehasse, PharmD, PhD, </a:t>
            </a:r>
            <a:r>
              <a:rPr lang="en-US" sz="2600"/>
              <a:t>has no relevant financial relationships to disclose. </a:t>
            </a:r>
          </a:p>
          <a:p>
            <a:pPr marL="0" indent="0">
              <a:buNone/>
            </a:pPr>
            <a:r>
              <a:rPr lang="en-US" sz="2600" b="1">
                <a:solidFill>
                  <a:schemeClr val="accent3"/>
                </a:solidFill>
              </a:rPr>
              <a:t>Shannon Ghizzoni, PA-C: </a:t>
            </a:r>
            <a:r>
              <a:rPr lang="en-US" sz="2600" i="1"/>
              <a:t>consultant/advisor/speaker: </a:t>
            </a:r>
            <a:r>
              <a:rPr lang="en-US" sz="2600"/>
              <a:t>AbbVie, Amgen</a:t>
            </a:r>
          </a:p>
          <a:p>
            <a:pPr marL="0" indent="0">
              <a:buNone/>
            </a:pPr>
            <a:r>
              <a:rPr lang="en-US" sz="2600" b="1">
                <a:solidFill>
                  <a:schemeClr val="accent3"/>
                </a:solidFill>
              </a:rPr>
              <a:t>Lisa B. </a:t>
            </a:r>
            <a:r>
              <a:rPr lang="en-US" sz="2600"/>
              <a:t>has no relevant financial relationships to disclose.</a:t>
            </a:r>
          </a:p>
          <a:p>
            <a:pPr marL="0" indent="0">
              <a:buNone/>
            </a:pPr>
            <a:endParaRPr lang="en-US" sz="2600"/>
          </a:p>
        </p:txBody>
      </p:sp>
    </p:spTree>
    <p:extLst>
      <p:ext uri="{BB962C8B-B14F-4D97-AF65-F5344CB8AC3E}">
        <p14:creationId xmlns:p14="http://schemas.microsoft.com/office/powerpoint/2010/main" val="114186829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AF9D337-57D0-8949-DA0E-D8A940D960AB}"/>
              </a:ext>
            </a:extLst>
          </p:cNvPr>
          <p:cNvSpPr>
            <a:spLocks noGrp="1"/>
          </p:cNvSpPr>
          <p:nvPr>
            <p:ph type="title"/>
          </p:nvPr>
        </p:nvSpPr>
        <p:spPr/>
        <p:txBody>
          <a:bodyPr/>
          <a:lstStyle/>
          <a:p>
            <a:r>
              <a:rPr lang="en-US"/>
              <a:t>Disclosure Information</a:t>
            </a:r>
          </a:p>
        </p:txBody>
      </p:sp>
      <p:sp>
        <p:nvSpPr>
          <p:cNvPr id="5" name="Content Placeholder 4">
            <a:extLst>
              <a:ext uri="{FF2B5EF4-FFF2-40B4-BE49-F238E27FC236}">
                <a16:creationId xmlns:a16="http://schemas.microsoft.com/office/drawing/2014/main" id="{02C35116-2A79-5A62-D361-CC77BADE5FDF}"/>
              </a:ext>
            </a:extLst>
          </p:cNvPr>
          <p:cNvSpPr>
            <a:spLocks noGrp="1"/>
          </p:cNvSpPr>
          <p:nvPr>
            <p:ph idx="1"/>
          </p:nvPr>
        </p:nvSpPr>
        <p:spPr/>
        <p:txBody>
          <a:bodyPr/>
          <a:lstStyle/>
          <a:p>
            <a:r>
              <a:rPr lang="en-US" sz="1800"/>
              <a:t>Boston University School of Medicine (BUSM) adheres to the policies and guidelines, including the Standards for Integrity and Independence in Accredited CE, set forth to providers by the Accreditation Council for Continuing Medical Education (ACCME) and all other relevant professional organizations, stating those activities where continuing education credits are awarded must be balanced, independent, objective, and scientifically rigorous. </a:t>
            </a:r>
          </a:p>
          <a:p>
            <a:r>
              <a:rPr lang="en-US" sz="1800"/>
              <a:t>All persons in a position to control the content of an accredited continuing education program provided by the Boston University School of Medicine and Potomac Center for Medical Education are required to disclose to BUSM and PCME all financial relationships with any ineligible company within the past 24 mo. All financial relationships reported are identified as relevant and mitigated by BUSM and PCME in accordance with the Standards for Integrity and Independence in Accredited CE in advance of delivery of the activity to learners. The content of this activity was vetted by BUSM and  PCME to assure objectivity and that the activity is free of commercial bias. All relevant financial relationships have been mitigated by BUSM and PCME.</a:t>
            </a:r>
          </a:p>
          <a:p>
            <a:endParaRPr lang="en-US" sz="1800"/>
          </a:p>
        </p:txBody>
      </p:sp>
      <p:sp>
        <p:nvSpPr>
          <p:cNvPr id="6" name="Title 1">
            <a:extLst>
              <a:ext uri="{FF2B5EF4-FFF2-40B4-BE49-F238E27FC236}">
                <a16:creationId xmlns:a16="http://schemas.microsoft.com/office/drawing/2014/main" id="{254B133E-FAEA-1922-C6C0-12ACD7667728}"/>
              </a:ext>
            </a:extLst>
          </p:cNvPr>
          <p:cNvSpPr txBox="1">
            <a:spLocks/>
          </p:cNvSpPr>
          <p:nvPr/>
        </p:nvSpPr>
        <p:spPr bwMode="auto">
          <a:xfrm>
            <a:off x="604675" y="4600577"/>
            <a:ext cx="10872444" cy="11033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l" rtl="0" eaLnBrk="1" fontAlgn="base" hangingPunct="1">
              <a:spcBef>
                <a:spcPct val="0"/>
              </a:spcBef>
              <a:spcAft>
                <a:spcPct val="0"/>
              </a:spcAft>
              <a:defRPr sz="3600" b="1">
                <a:solidFill>
                  <a:schemeClr val="bg2"/>
                </a:solidFill>
                <a:latin typeface="Calibri" panose="020F0502020204030204" pitchFamily="34" charset="0"/>
                <a:ea typeface="+mj-ea"/>
                <a:cs typeface="+mj-cs"/>
              </a:defRPr>
            </a:lvl1pPr>
            <a:lvl2pPr algn="l" rtl="0" eaLnBrk="1" fontAlgn="base" hangingPunct="1">
              <a:spcBef>
                <a:spcPct val="0"/>
              </a:spcBef>
              <a:spcAft>
                <a:spcPct val="0"/>
              </a:spcAft>
              <a:defRPr sz="3600" b="1">
                <a:solidFill>
                  <a:schemeClr val="tx2"/>
                </a:solidFill>
                <a:latin typeface="Arial" charset="0"/>
              </a:defRPr>
            </a:lvl2pPr>
            <a:lvl3pPr algn="l" rtl="0" eaLnBrk="1" fontAlgn="base" hangingPunct="1">
              <a:spcBef>
                <a:spcPct val="0"/>
              </a:spcBef>
              <a:spcAft>
                <a:spcPct val="0"/>
              </a:spcAft>
              <a:defRPr sz="3600" b="1">
                <a:solidFill>
                  <a:schemeClr val="tx2"/>
                </a:solidFill>
                <a:latin typeface="Arial" charset="0"/>
              </a:defRPr>
            </a:lvl3pPr>
            <a:lvl4pPr algn="l" rtl="0" eaLnBrk="1" fontAlgn="base" hangingPunct="1">
              <a:spcBef>
                <a:spcPct val="0"/>
              </a:spcBef>
              <a:spcAft>
                <a:spcPct val="0"/>
              </a:spcAft>
              <a:defRPr sz="3600" b="1">
                <a:solidFill>
                  <a:schemeClr val="tx2"/>
                </a:solidFill>
                <a:latin typeface="Arial" charset="0"/>
              </a:defRPr>
            </a:lvl4pPr>
            <a:lvl5pPr algn="l" rtl="0" eaLnBrk="1" fontAlgn="base" hangingPunct="1">
              <a:spcBef>
                <a:spcPct val="0"/>
              </a:spcBef>
              <a:spcAft>
                <a:spcPct val="0"/>
              </a:spcAft>
              <a:defRPr sz="3600" b="1">
                <a:solidFill>
                  <a:schemeClr val="tx2"/>
                </a:solidFill>
                <a:latin typeface="Arial" charset="0"/>
              </a:defRPr>
            </a:lvl5pPr>
            <a:lvl6pPr marL="457200" algn="l" rtl="0" eaLnBrk="1" fontAlgn="base" hangingPunct="1">
              <a:spcBef>
                <a:spcPct val="0"/>
              </a:spcBef>
              <a:spcAft>
                <a:spcPct val="0"/>
              </a:spcAft>
              <a:defRPr sz="3500" b="1">
                <a:solidFill>
                  <a:schemeClr val="tx2"/>
                </a:solidFill>
                <a:latin typeface="Arial" charset="0"/>
              </a:defRPr>
            </a:lvl6pPr>
            <a:lvl7pPr marL="914400" algn="l" rtl="0" eaLnBrk="1" fontAlgn="base" hangingPunct="1">
              <a:spcBef>
                <a:spcPct val="0"/>
              </a:spcBef>
              <a:spcAft>
                <a:spcPct val="0"/>
              </a:spcAft>
              <a:defRPr sz="3500" b="1">
                <a:solidFill>
                  <a:schemeClr val="tx2"/>
                </a:solidFill>
                <a:latin typeface="Arial" charset="0"/>
              </a:defRPr>
            </a:lvl7pPr>
            <a:lvl8pPr marL="1371600" algn="l" rtl="0" eaLnBrk="1" fontAlgn="base" hangingPunct="1">
              <a:spcBef>
                <a:spcPct val="0"/>
              </a:spcBef>
              <a:spcAft>
                <a:spcPct val="0"/>
              </a:spcAft>
              <a:defRPr sz="3500" b="1">
                <a:solidFill>
                  <a:schemeClr val="tx2"/>
                </a:solidFill>
                <a:latin typeface="Arial" charset="0"/>
              </a:defRPr>
            </a:lvl8pPr>
            <a:lvl9pPr marL="1828800" algn="l" rtl="0" eaLnBrk="1" fontAlgn="base" hangingPunct="1">
              <a:spcBef>
                <a:spcPct val="0"/>
              </a:spcBef>
              <a:spcAft>
                <a:spcPct val="0"/>
              </a:spcAft>
              <a:defRPr sz="3500" b="1">
                <a:solidFill>
                  <a:schemeClr val="tx2"/>
                </a:solidFill>
                <a:latin typeface="Arial" charset="0"/>
              </a:defRPr>
            </a:lvl9pPr>
          </a:lstStyle>
          <a:p>
            <a:r>
              <a:rPr lang="en-US" kern="0"/>
              <a:t>FDA Disclosure</a:t>
            </a:r>
          </a:p>
        </p:txBody>
      </p:sp>
      <p:sp>
        <p:nvSpPr>
          <p:cNvPr id="7" name="Content Placeholder 4">
            <a:extLst>
              <a:ext uri="{FF2B5EF4-FFF2-40B4-BE49-F238E27FC236}">
                <a16:creationId xmlns:a16="http://schemas.microsoft.com/office/drawing/2014/main" id="{02A916E2-B23E-F2C0-DE2E-E7B5AEBD01BE}"/>
              </a:ext>
            </a:extLst>
          </p:cNvPr>
          <p:cNvSpPr txBox="1">
            <a:spLocks/>
          </p:cNvSpPr>
          <p:nvPr/>
        </p:nvSpPr>
        <p:spPr bwMode="auto">
          <a:xfrm>
            <a:off x="657235" y="5589405"/>
            <a:ext cx="10877529" cy="6888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a:lstStyle>
          <a:p>
            <a:r>
              <a:rPr lang="en-US" sz="1800" b="0" kern="0"/>
              <a:t>The contents of some CME/CE activities may contain discussions of non-approved or off-label uses of some agents mentioned. Please consult the prescribing information for full disclosure of approved uses.</a:t>
            </a:r>
          </a:p>
        </p:txBody>
      </p:sp>
    </p:spTree>
    <p:extLst>
      <p:ext uri="{BB962C8B-B14F-4D97-AF65-F5344CB8AC3E}">
        <p14:creationId xmlns:p14="http://schemas.microsoft.com/office/powerpoint/2010/main" val="425347210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90FAEAD-1B43-9FA6-5948-5302059D3A2D}"/>
              </a:ext>
            </a:extLst>
          </p:cNvPr>
          <p:cNvSpPr>
            <a:spLocks noGrp="1"/>
          </p:cNvSpPr>
          <p:nvPr>
            <p:ph type="title"/>
          </p:nvPr>
        </p:nvSpPr>
        <p:spPr/>
        <p:txBody>
          <a:bodyPr/>
          <a:lstStyle/>
          <a:p>
            <a:r>
              <a:rPr lang="en-US"/>
              <a:t>Learning Objectives </a:t>
            </a:r>
          </a:p>
        </p:txBody>
      </p:sp>
      <p:sp>
        <p:nvSpPr>
          <p:cNvPr id="3" name="Content Placeholder 2">
            <a:extLst>
              <a:ext uri="{FF2B5EF4-FFF2-40B4-BE49-F238E27FC236}">
                <a16:creationId xmlns:a16="http://schemas.microsoft.com/office/drawing/2014/main" id="{F99C12E1-C58D-E433-93A2-D10EF040D16B}"/>
              </a:ext>
            </a:extLst>
          </p:cNvPr>
          <p:cNvSpPr>
            <a:spLocks noGrp="1"/>
          </p:cNvSpPr>
          <p:nvPr>
            <p:ph idx="1"/>
          </p:nvPr>
        </p:nvSpPr>
        <p:spPr/>
        <p:txBody>
          <a:bodyPr/>
          <a:lstStyle/>
          <a:p>
            <a:r>
              <a:rPr lang="en-US"/>
              <a:t>Identify the pregnancy and fetal risks associated with mycophenolate use in female patients of reproductive potential</a:t>
            </a:r>
          </a:p>
          <a:p>
            <a:r>
              <a:rPr lang="en-US"/>
              <a:t>Educate and counsel female patients of reproductive potential on the need for pregnancy prevention and planning during mycophenolate treatment</a:t>
            </a:r>
          </a:p>
          <a:p>
            <a:r>
              <a:rPr lang="en-US"/>
              <a:t>Select safe mycophenolate alternatives for female patients who are pregnant or considering pregnancy  </a:t>
            </a:r>
          </a:p>
          <a:p>
            <a:r>
              <a:rPr lang="en-US"/>
              <a:t>Promptly report pregnancies that occur during mycophenolate treatment to the Mycophenolate Pregnancy Registry </a:t>
            </a:r>
          </a:p>
          <a:p>
            <a:endParaRPr lang="en-US"/>
          </a:p>
        </p:txBody>
      </p:sp>
    </p:spTree>
    <p:extLst>
      <p:ext uri="{BB962C8B-B14F-4D97-AF65-F5344CB8AC3E}">
        <p14:creationId xmlns:p14="http://schemas.microsoft.com/office/powerpoint/2010/main" val="126738723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6ED2CC5-CDBF-C7B3-736B-4535AE7A101B}"/>
              </a:ext>
            </a:extLst>
          </p:cNvPr>
          <p:cNvSpPr>
            <a:spLocks noGrp="1"/>
          </p:cNvSpPr>
          <p:nvPr>
            <p:ph type="title"/>
          </p:nvPr>
        </p:nvSpPr>
        <p:spPr/>
        <p:txBody>
          <a:bodyPr/>
          <a:lstStyle/>
          <a:p>
            <a:r>
              <a:rPr lang="en-US"/>
              <a:t>Agenda</a:t>
            </a:r>
          </a:p>
        </p:txBody>
      </p:sp>
      <p:sp>
        <p:nvSpPr>
          <p:cNvPr id="3" name="Content Placeholder 2">
            <a:extLst>
              <a:ext uri="{FF2B5EF4-FFF2-40B4-BE49-F238E27FC236}">
                <a16:creationId xmlns:a16="http://schemas.microsoft.com/office/drawing/2014/main" id="{61EFE3E6-7DDA-9691-668D-E014334ABE89}"/>
              </a:ext>
            </a:extLst>
          </p:cNvPr>
          <p:cNvSpPr>
            <a:spLocks noGrp="1"/>
          </p:cNvSpPr>
          <p:nvPr>
            <p:ph idx="1"/>
          </p:nvPr>
        </p:nvSpPr>
        <p:spPr/>
        <p:txBody>
          <a:bodyPr/>
          <a:lstStyle/>
          <a:p>
            <a:r>
              <a:rPr lang="en-US"/>
              <a:t>Getting Started With Mycophenolate Treatment</a:t>
            </a:r>
          </a:p>
          <a:p>
            <a:r>
              <a:rPr lang="en-US"/>
              <a:t>Navigating Family Planning With Mycophenolate Treatment</a:t>
            </a:r>
          </a:p>
          <a:p>
            <a:r>
              <a:rPr lang="en-US"/>
              <a:t>A Collaborative Approach to Caring for Mom and Baby </a:t>
            </a:r>
          </a:p>
        </p:txBody>
      </p:sp>
    </p:spTree>
    <p:extLst>
      <p:ext uri="{BB962C8B-B14F-4D97-AF65-F5344CB8AC3E}">
        <p14:creationId xmlns:p14="http://schemas.microsoft.com/office/powerpoint/2010/main" val="26179890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A678E07A-BE3B-4617-603D-C819D2959121}"/>
              </a:ext>
            </a:extLst>
          </p:cNvPr>
          <p:cNvSpPr>
            <a:spLocks noGrp="1"/>
          </p:cNvSpPr>
          <p:nvPr>
            <p:ph type="title"/>
          </p:nvPr>
        </p:nvSpPr>
        <p:spPr/>
        <p:txBody>
          <a:bodyPr/>
          <a:lstStyle/>
          <a:p>
            <a:r>
              <a:rPr lang="en-US"/>
              <a:t>Getting Started With Mycophenolate Treatment</a:t>
            </a:r>
          </a:p>
        </p:txBody>
      </p:sp>
    </p:spTree>
    <p:extLst>
      <p:ext uri="{BB962C8B-B14F-4D97-AF65-F5344CB8AC3E}">
        <p14:creationId xmlns:p14="http://schemas.microsoft.com/office/powerpoint/2010/main" val="8473991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1C63734F-5B3D-DEDA-06AC-C8677B2299E1}"/>
              </a:ext>
            </a:extLst>
          </p:cNvPr>
          <p:cNvSpPr>
            <a:spLocks noGrp="1"/>
          </p:cNvSpPr>
          <p:nvPr>
            <p:ph type="title"/>
          </p:nvPr>
        </p:nvSpPr>
        <p:spPr/>
        <p:txBody>
          <a:bodyPr/>
          <a:lstStyle/>
          <a:p>
            <a:r>
              <a:rPr lang="en-US"/>
              <a:t>Mycophenolate as Immunosuppressants: Indications</a:t>
            </a:r>
          </a:p>
        </p:txBody>
      </p:sp>
      <p:sp>
        <p:nvSpPr>
          <p:cNvPr id="4" name="Content Placeholder 3">
            <a:extLst>
              <a:ext uri="{FF2B5EF4-FFF2-40B4-BE49-F238E27FC236}">
                <a16:creationId xmlns:a16="http://schemas.microsoft.com/office/drawing/2014/main" id="{FD5237D6-668C-F5AE-C26C-4E6A109A6F4B}"/>
              </a:ext>
            </a:extLst>
          </p:cNvPr>
          <p:cNvSpPr>
            <a:spLocks noGrp="1"/>
          </p:cNvSpPr>
          <p:nvPr>
            <p:ph idx="1"/>
          </p:nvPr>
        </p:nvSpPr>
        <p:spPr/>
        <p:txBody>
          <a:bodyPr/>
          <a:lstStyle/>
          <a:p>
            <a:r>
              <a:rPr lang="en-US" sz="2600"/>
              <a:t>Mycophenolate mofetil: Indicated for prophylaxis of organ rejection in adult and pediatric recipients of allogeneic kidney, heart, and liver transplant in combination with other immunosupressants</a:t>
            </a:r>
            <a:r>
              <a:rPr lang="en-US" sz="2600" baseline="30000"/>
              <a:t>1</a:t>
            </a:r>
          </a:p>
          <a:p>
            <a:pPr lvl="2"/>
            <a:r>
              <a:rPr lang="en-US" dirty="0"/>
              <a:t>Available as an oral capsule, oral tablet, oral suspension, or injection</a:t>
            </a:r>
          </a:p>
          <a:p>
            <a:r>
              <a:rPr lang="en-US" sz="2600"/>
              <a:t> Mycophenolic acid: Indicated for prophylaxis of organ rejection in adult recipients of kidney transplants and in pediatric patients ≥5 yr of age who are ≥6 </a:t>
            </a:r>
            <a:r>
              <a:rPr lang="en-US" sz="2600" dirty="0" err="1"/>
              <a:t>mo</a:t>
            </a:r>
            <a:r>
              <a:rPr lang="en-US" sz="2600"/>
              <a:t> post kidney transplant; should be used in combination with cyclosporine and corticosteroids</a:t>
            </a:r>
            <a:r>
              <a:rPr lang="en-US" sz="2600" baseline="30000"/>
              <a:t>2</a:t>
            </a:r>
          </a:p>
          <a:p>
            <a:pPr marL="742950" marR="0" lvl="1" indent="-285750" algn="l" defTabSz="914400" rtl="0" eaLnBrk="1" fontAlgn="base" latinLnBrk="0" hangingPunct="1">
              <a:lnSpc>
                <a:spcPct val="90000"/>
              </a:lnSpc>
              <a:spcBef>
                <a:spcPts val="1000"/>
              </a:spcBef>
              <a:spcAft>
                <a:spcPts val="700"/>
              </a:spcAft>
              <a:buClr>
                <a:srgbClr val="000000"/>
              </a:buClr>
              <a:buSzTx/>
              <a:buFont typeface="Arial" panose="020B0604020202020204" pitchFamily="34" charset="0"/>
              <a:buChar char="‒"/>
              <a:tabLst/>
              <a:defRPr/>
            </a:pPr>
            <a:r>
              <a:rPr lang="en-US" sz="2400" dirty="0">
                <a:solidFill>
                  <a:srgbClr val="000000"/>
                </a:solidFill>
              </a:rPr>
              <a:t>A</a:t>
            </a:r>
            <a:r>
              <a:rPr kumimoji="0" lang="en-US" sz="2400" b="0" i="0" u="none" strike="noStrike" kern="0" cap="none" spc="0" normalizeH="0" baseline="0" noProof="0" dirty="0" err="1">
                <a:ln>
                  <a:noFill/>
                </a:ln>
                <a:solidFill>
                  <a:srgbClr val="000000"/>
                </a:solidFill>
                <a:effectLst/>
                <a:uLnTx/>
                <a:uFillTx/>
                <a:latin typeface="Calibri" panose="020F0502020204030204" pitchFamily="34" charset="0"/>
              </a:rPr>
              <a:t>vailable</a:t>
            </a:r>
            <a:r>
              <a:rPr kumimoji="0" lang="en-US" sz="2400" b="0" i="0" u="none" strike="noStrike" kern="0" cap="none" spc="0" normalizeH="0" baseline="0" noProof="0" dirty="0">
                <a:ln>
                  <a:noFill/>
                </a:ln>
                <a:solidFill>
                  <a:srgbClr val="000000"/>
                </a:solidFill>
                <a:effectLst/>
                <a:uLnTx/>
                <a:uFillTx/>
                <a:latin typeface="Calibri" panose="020F0502020204030204" pitchFamily="34" charset="0"/>
              </a:rPr>
              <a:t> as a delayed-release tablet containing enteric-coated mycophenolate sodium </a:t>
            </a:r>
            <a:endParaRPr lang="en-US" sz="2800" baseline="30000" dirty="0"/>
          </a:p>
        </p:txBody>
      </p:sp>
      <p:sp>
        <p:nvSpPr>
          <p:cNvPr id="5" name="Text Box 15">
            <a:extLst>
              <a:ext uri="{FF2B5EF4-FFF2-40B4-BE49-F238E27FC236}">
                <a16:creationId xmlns:a16="http://schemas.microsoft.com/office/drawing/2014/main" id="{CE7D8216-5E42-CA18-9CC7-9446188F53BF}"/>
              </a:ext>
            </a:extLst>
          </p:cNvPr>
          <p:cNvSpPr txBox="1">
            <a:spLocks noChangeArrowheads="1"/>
          </p:cNvSpPr>
          <p:nvPr/>
        </p:nvSpPr>
        <p:spPr bwMode="auto">
          <a:xfrm>
            <a:off x="412751" y="6388915"/>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eaLnBrk="1" hangingPunct="1">
              <a:defRPr/>
            </a:pPr>
            <a:r>
              <a:rPr lang="en-US" altLang="en-US" sz="1200" b="0" spc="-10">
                <a:solidFill>
                  <a:schemeClr val="bg2"/>
                </a:solidFill>
                <a:latin typeface="Calibri" panose="020F0502020204030204" pitchFamily="34" charset="0"/>
                <a:cs typeface="+mn-cs"/>
              </a:rPr>
              <a:t>1. Mycophenolate mofetil PI. 2. Mycophenolic acid PI.</a:t>
            </a:r>
            <a:endParaRPr lang="en-US" altLang="en-US" sz="1200" b="0">
              <a:solidFill>
                <a:schemeClr val="bg2"/>
              </a:solidFill>
              <a:latin typeface="Calibri" panose="020F0502020204030204" pitchFamily="34" charset="0"/>
              <a:cs typeface="+mn-cs"/>
            </a:endParaRPr>
          </a:p>
        </p:txBody>
      </p:sp>
    </p:spTree>
    <p:extLst>
      <p:ext uri="{BB962C8B-B14F-4D97-AF65-F5344CB8AC3E}">
        <p14:creationId xmlns:p14="http://schemas.microsoft.com/office/powerpoint/2010/main" val="319316597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1498CBE-7D79-458D-0B74-AD7BFC6CAEDF}"/>
              </a:ext>
            </a:extLst>
          </p:cNvPr>
          <p:cNvSpPr>
            <a:spLocks noGrp="1"/>
          </p:cNvSpPr>
          <p:nvPr>
            <p:ph type="title"/>
          </p:nvPr>
        </p:nvSpPr>
        <p:spPr/>
        <p:txBody>
          <a:bodyPr/>
          <a:lstStyle/>
          <a:p>
            <a:r>
              <a:rPr kumimoji="0" lang="en-US" sz="3600" b="1" i="0" u="none" strike="noStrike" kern="0" cap="none" spc="0" normalizeH="0" baseline="0" noProof="0">
                <a:ln>
                  <a:noFill/>
                </a:ln>
                <a:solidFill>
                  <a:srgbClr val="455560"/>
                </a:solidFill>
                <a:effectLst/>
                <a:uLnTx/>
                <a:uFillTx/>
                <a:latin typeface="Calibri" panose="020F0502020204030204" pitchFamily="34" charset="0"/>
                <a:ea typeface="+mj-ea"/>
                <a:cs typeface="+mj-cs"/>
              </a:rPr>
              <a:t>Mycophenolate</a:t>
            </a:r>
            <a:r>
              <a:rPr lang="en-US">
                <a:solidFill>
                  <a:srgbClr val="455560"/>
                </a:solidFill>
              </a:rPr>
              <a:t>: </a:t>
            </a:r>
            <a:r>
              <a:rPr kumimoji="0" lang="en-US" sz="3600" b="1" i="0" u="none" strike="noStrike" kern="0" cap="none" spc="0" normalizeH="0" baseline="0" noProof="0">
                <a:ln>
                  <a:noFill/>
                </a:ln>
                <a:solidFill>
                  <a:srgbClr val="455560"/>
                </a:solidFill>
                <a:effectLst/>
                <a:uLnTx/>
                <a:uFillTx/>
                <a:latin typeface="Calibri" panose="020F0502020204030204" pitchFamily="34" charset="0"/>
                <a:ea typeface="+mj-ea"/>
                <a:cs typeface="+mj-cs"/>
              </a:rPr>
              <a:t>Immunosuppressants in Autoimmunity</a:t>
            </a:r>
            <a:endParaRPr lang="en-US"/>
          </a:p>
        </p:txBody>
      </p:sp>
      <p:sp>
        <p:nvSpPr>
          <p:cNvPr id="4" name="Text Box 15">
            <a:extLst>
              <a:ext uri="{FF2B5EF4-FFF2-40B4-BE49-F238E27FC236}">
                <a16:creationId xmlns:a16="http://schemas.microsoft.com/office/drawing/2014/main" id="{1A9AF451-1927-3060-8EAC-FF44A29325F8}"/>
              </a:ext>
            </a:extLst>
          </p:cNvPr>
          <p:cNvSpPr txBox="1">
            <a:spLocks noChangeArrowheads="1"/>
          </p:cNvSpPr>
          <p:nvPr/>
        </p:nvSpPr>
        <p:spPr bwMode="auto">
          <a:xfrm>
            <a:off x="412751" y="6044983"/>
            <a:ext cx="7853362" cy="646331"/>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da-DK" altLang="en-US" sz="1200" b="0" i="0" u="none" strike="noStrike" kern="1200" cap="none" spc="-10" normalizeH="0" baseline="0" noProof="0">
                <a:ln>
                  <a:noFill/>
                </a:ln>
                <a:solidFill>
                  <a:srgbClr val="455560"/>
                </a:solidFill>
                <a:effectLst/>
                <a:uLnTx/>
                <a:uFillTx/>
                <a:latin typeface="Calibri" panose="020F0502020204030204" pitchFamily="34" charset="0"/>
                <a:ea typeface="+mn-ea"/>
                <a:cs typeface="Arial" panose="020B0604020202020204" pitchFamily="34" charset="0"/>
              </a:rPr>
              <a:t>Mendez. Ann Rheum Dis. 2017;76:1208. Jabs. JAMA;2019;322:; Werth. NEJM;2021:384:2295; Edge. Arch Dermatol. 2006;142:65; Lau. Ren Fail;2013;35:914; Martin PJ Blood. 2009;113:5074; Johtimani D. J Clin Exp Hepatol. 2014;4:221; Huapaya. 2019; 156:896.</a:t>
            </a:r>
            <a:endParaRPr kumimoji="0" lang="en-US" altLang="en-US" sz="1200" b="0" i="0" u="none" strike="noStrike" kern="1200" cap="none" spc="0" normalizeH="0" baseline="0" noProof="0">
              <a:ln>
                <a:noFill/>
              </a:ln>
              <a:solidFill>
                <a:srgbClr val="455560"/>
              </a:solidFill>
              <a:effectLst/>
              <a:uLnTx/>
              <a:uFillTx/>
              <a:latin typeface="Calibri" panose="020F0502020204030204" pitchFamily="34" charset="0"/>
              <a:ea typeface="+mn-ea"/>
              <a:cs typeface="Arial" panose="020B0604020202020204" pitchFamily="34" charset="0"/>
            </a:endParaRPr>
          </a:p>
        </p:txBody>
      </p:sp>
      <p:sp>
        <p:nvSpPr>
          <p:cNvPr id="6" name="TextBox 5">
            <a:extLst>
              <a:ext uri="{FF2B5EF4-FFF2-40B4-BE49-F238E27FC236}">
                <a16:creationId xmlns:a16="http://schemas.microsoft.com/office/drawing/2014/main" id="{03CA9D82-3F20-38D2-7595-B1710D9EE11D}"/>
              </a:ext>
            </a:extLst>
          </p:cNvPr>
          <p:cNvSpPr txBox="1"/>
          <p:nvPr/>
        </p:nvSpPr>
        <p:spPr bwMode="auto">
          <a:xfrm>
            <a:off x="711200" y="1503662"/>
            <a:ext cx="10769600"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2400" b="1" i="0" u="none" strike="noStrike" kern="1200" cap="none" spc="0" normalizeH="0" baseline="0" noProof="0">
                <a:ln>
                  <a:noFill/>
                </a:ln>
                <a:solidFill>
                  <a:srgbClr val="000000"/>
                </a:solidFill>
                <a:effectLst/>
                <a:uLnTx/>
                <a:uFillTx/>
                <a:latin typeface="Calibri"/>
                <a:ea typeface="+mn-ea"/>
                <a:cs typeface="Arial" panose="020B0604020202020204" pitchFamily="34" charset="0"/>
              </a:rPr>
              <a:t>Used off label for multiple autoimmune conditions, including:</a:t>
            </a:r>
          </a:p>
        </p:txBody>
      </p:sp>
      <p:sp>
        <p:nvSpPr>
          <p:cNvPr id="7" name="Rectangle 6">
            <a:extLst>
              <a:ext uri="{FF2B5EF4-FFF2-40B4-BE49-F238E27FC236}">
                <a16:creationId xmlns:a16="http://schemas.microsoft.com/office/drawing/2014/main" id="{EB77B3F2-2183-CE88-8311-0A83CCE7D79C}"/>
              </a:ext>
            </a:extLst>
          </p:cNvPr>
          <p:cNvSpPr/>
          <p:nvPr/>
        </p:nvSpPr>
        <p:spPr bwMode="auto">
          <a:xfrm>
            <a:off x="2184400" y="2112963"/>
            <a:ext cx="2260600" cy="1168400"/>
          </a:xfrm>
          <a:prstGeom prst="rect">
            <a:avLst/>
          </a:prstGeom>
          <a:solidFill>
            <a:schemeClr val="accent1"/>
          </a:solidFill>
          <a:ln w="0">
            <a:noFill/>
            <a:miter lim="800000"/>
            <a:headEnd/>
            <a:tailEnd/>
          </a:ln>
        </p:spPr>
        <p:txBody>
          <a:bodyPr rtlCol="0" anchor="ctr"/>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r>
              <a:rPr kumimoji="0" lang="en-US" sz="1800" b="1" i="0" u="none" strike="noStrike" kern="1200" cap="none" spc="0" normalizeH="0" baseline="0" noProof="0">
                <a:ln>
                  <a:noFill/>
                </a:ln>
                <a:solidFill>
                  <a:srgbClr val="FFFFFF"/>
                </a:solidFill>
                <a:effectLst/>
                <a:uLnTx/>
                <a:uFillTx/>
                <a:latin typeface="Calibri"/>
                <a:ea typeface="+mn-ea"/>
                <a:cs typeface="Arial" panose="020B0604020202020204" pitchFamily="34" charset="0"/>
              </a:rPr>
              <a:t>Uveitis</a:t>
            </a:r>
          </a:p>
        </p:txBody>
      </p:sp>
      <p:sp>
        <p:nvSpPr>
          <p:cNvPr id="8" name="Rectangle 7">
            <a:extLst>
              <a:ext uri="{FF2B5EF4-FFF2-40B4-BE49-F238E27FC236}">
                <a16:creationId xmlns:a16="http://schemas.microsoft.com/office/drawing/2014/main" id="{C1B75427-7CCC-B0D5-436B-E88B816AE7C7}"/>
              </a:ext>
            </a:extLst>
          </p:cNvPr>
          <p:cNvSpPr/>
          <p:nvPr/>
        </p:nvSpPr>
        <p:spPr bwMode="auto">
          <a:xfrm>
            <a:off x="2184400" y="3420954"/>
            <a:ext cx="2260600" cy="1168400"/>
          </a:xfrm>
          <a:prstGeom prst="rect">
            <a:avLst/>
          </a:prstGeom>
          <a:solidFill>
            <a:schemeClr val="accent6"/>
          </a:solidFill>
          <a:ln w="0">
            <a:noFill/>
            <a:miter lim="800000"/>
            <a:headEnd/>
            <a:tailEnd/>
          </a:ln>
        </p:spPr>
        <p:txBody>
          <a:bodyPr rtlCol="0" anchor="ctr"/>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r>
              <a:rPr kumimoji="0" lang="en-US" sz="1800" b="1" i="0" u="none" strike="noStrike" kern="1200" cap="none" spc="0" normalizeH="0" baseline="0" noProof="0">
                <a:ln>
                  <a:noFill/>
                </a:ln>
                <a:solidFill>
                  <a:srgbClr val="FFFFFF"/>
                </a:solidFill>
                <a:effectLst/>
                <a:uLnTx/>
                <a:uFillTx/>
                <a:latin typeface="Calibri"/>
                <a:ea typeface="+mn-ea"/>
                <a:cs typeface="Arial" panose="020B0604020202020204" pitchFamily="34" charset="0"/>
              </a:rPr>
              <a:t>Lupus, lupus nephritis</a:t>
            </a:r>
          </a:p>
        </p:txBody>
      </p:sp>
      <p:sp>
        <p:nvSpPr>
          <p:cNvPr id="9" name="Rectangle 8">
            <a:extLst>
              <a:ext uri="{FF2B5EF4-FFF2-40B4-BE49-F238E27FC236}">
                <a16:creationId xmlns:a16="http://schemas.microsoft.com/office/drawing/2014/main" id="{495DD915-FAC6-1FBF-3131-E3F9C80E5F8E}"/>
              </a:ext>
            </a:extLst>
          </p:cNvPr>
          <p:cNvSpPr/>
          <p:nvPr/>
        </p:nvSpPr>
        <p:spPr bwMode="auto">
          <a:xfrm>
            <a:off x="2184400" y="4728946"/>
            <a:ext cx="2260600" cy="1168400"/>
          </a:xfrm>
          <a:prstGeom prst="rect">
            <a:avLst/>
          </a:prstGeom>
          <a:solidFill>
            <a:schemeClr val="bg2"/>
          </a:solidFill>
          <a:ln w="0">
            <a:no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800" b="1" i="0" u="none" strike="noStrike" kern="1200" cap="none" spc="0" normalizeH="0" baseline="0" noProof="0">
                <a:ln>
                  <a:noFill/>
                </a:ln>
                <a:solidFill>
                  <a:srgbClr val="FFFFFF"/>
                </a:solidFill>
                <a:effectLst/>
                <a:uLnTx/>
                <a:uFillTx/>
                <a:latin typeface="Calibri"/>
                <a:ea typeface="+mn-ea"/>
                <a:cs typeface="Arial" panose="020B0604020202020204" pitchFamily="34" charset="0"/>
              </a:rPr>
              <a:t>Graft-vs-host disease</a:t>
            </a:r>
          </a:p>
        </p:txBody>
      </p:sp>
      <p:sp>
        <p:nvSpPr>
          <p:cNvPr id="10" name="Rectangle 9">
            <a:extLst>
              <a:ext uri="{FF2B5EF4-FFF2-40B4-BE49-F238E27FC236}">
                <a16:creationId xmlns:a16="http://schemas.microsoft.com/office/drawing/2014/main" id="{43C8D657-74A7-23FC-6AB6-65B468B6A6B4}"/>
              </a:ext>
            </a:extLst>
          </p:cNvPr>
          <p:cNvSpPr/>
          <p:nvPr/>
        </p:nvSpPr>
        <p:spPr bwMode="auto">
          <a:xfrm>
            <a:off x="4965700" y="2112963"/>
            <a:ext cx="2260600" cy="1168400"/>
          </a:xfrm>
          <a:prstGeom prst="rect">
            <a:avLst/>
          </a:prstGeom>
          <a:solidFill>
            <a:schemeClr val="accent3"/>
          </a:solidFill>
          <a:ln w="0">
            <a:noFill/>
            <a:miter lim="800000"/>
            <a:headEnd/>
            <a:tailEnd/>
          </a:ln>
        </p:spPr>
        <p:txBody>
          <a:bodyPr rtlCol="0" anchor="ctr"/>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r>
              <a:rPr kumimoji="0" lang="en-US" sz="1800" b="1" i="0" u="none" strike="noStrike" kern="1200" cap="none" spc="0" normalizeH="0" baseline="0" noProof="0">
                <a:ln>
                  <a:noFill/>
                </a:ln>
                <a:solidFill>
                  <a:srgbClr val="FFFFFF"/>
                </a:solidFill>
                <a:effectLst/>
                <a:uLnTx/>
                <a:uFillTx/>
                <a:latin typeface="Calibri"/>
                <a:ea typeface="+mn-ea"/>
                <a:cs typeface="Arial" panose="020B0604020202020204" pitchFamily="34" charset="0"/>
              </a:rPr>
              <a:t>Bullous pemphigoid, pemphigus vulgaris</a:t>
            </a:r>
          </a:p>
        </p:txBody>
      </p:sp>
      <p:sp>
        <p:nvSpPr>
          <p:cNvPr id="11" name="Rectangle 10">
            <a:extLst>
              <a:ext uri="{FF2B5EF4-FFF2-40B4-BE49-F238E27FC236}">
                <a16:creationId xmlns:a16="http://schemas.microsoft.com/office/drawing/2014/main" id="{635E770D-CEBD-E09D-E27B-33EB7CD8E359}"/>
              </a:ext>
            </a:extLst>
          </p:cNvPr>
          <p:cNvSpPr/>
          <p:nvPr/>
        </p:nvSpPr>
        <p:spPr bwMode="auto">
          <a:xfrm>
            <a:off x="4965700" y="3420954"/>
            <a:ext cx="2260600" cy="1168400"/>
          </a:xfrm>
          <a:prstGeom prst="rect">
            <a:avLst/>
          </a:prstGeom>
          <a:solidFill>
            <a:schemeClr val="accent5"/>
          </a:solidFill>
          <a:ln w="0">
            <a:no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800" b="1" i="0" u="none" strike="noStrike" kern="1200" cap="none" spc="0" normalizeH="0" baseline="0" noProof="0">
                <a:ln>
                  <a:noFill/>
                </a:ln>
                <a:solidFill>
                  <a:srgbClr val="000000"/>
                </a:solidFill>
                <a:effectLst/>
                <a:uLnTx/>
                <a:uFillTx/>
                <a:latin typeface="Calibri"/>
                <a:ea typeface="+mn-ea"/>
                <a:cs typeface="Arial" panose="020B0604020202020204" pitchFamily="34" charset="0"/>
              </a:rPr>
              <a:t>Systemic sclerosis</a:t>
            </a:r>
          </a:p>
        </p:txBody>
      </p:sp>
      <p:sp>
        <p:nvSpPr>
          <p:cNvPr id="12" name="Rectangle 11">
            <a:extLst>
              <a:ext uri="{FF2B5EF4-FFF2-40B4-BE49-F238E27FC236}">
                <a16:creationId xmlns:a16="http://schemas.microsoft.com/office/drawing/2014/main" id="{2CC29EFE-37AA-CA15-0B51-D64EBEE0C262}"/>
              </a:ext>
            </a:extLst>
          </p:cNvPr>
          <p:cNvSpPr/>
          <p:nvPr/>
        </p:nvSpPr>
        <p:spPr bwMode="auto">
          <a:xfrm>
            <a:off x="4965700" y="4728946"/>
            <a:ext cx="2260600" cy="1168400"/>
          </a:xfrm>
          <a:prstGeom prst="rect">
            <a:avLst/>
          </a:prstGeom>
          <a:solidFill>
            <a:schemeClr val="accent2">
              <a:lumMod val="40000"/>
              <a:lumOff val="60000"/>
            </a:schemeClr>
          </a:solidFill>
          <a:ln w="0">
            <a:noFill/>
            <a:miter lim="800000"/>
            <a:headEnd/>
            <a:tailEnd/>
          </a:ln>
        </p:spPr>
        <p:txBody>
          <a:bodyPr rtlCol="0" anchor="ctr"/>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r>
              <a:rPr kumimoji="0" lang="en-US" sz="1800" b="1" i="0" u="none" strike="noStrike" kern="1200" cap="none" spc="0" normalizeH="0" baseline="0" noProof="0">
                <a:ln>
                  <a:noFill/>
                </a:ln>
                <a:solidFill>
                  <a:srgbClr val="000000"/>
                </a:solidFill>
                <a:effectLst/>
                <a:uLnTx/>
                <a:uFillTx/>
                <a:latin typeface="Calibri"/>
                <a:ea typeface="+mn-ea"/>
                <a:cs typeface="Arial" panose="020B0604020202020204" pitchFamily="34" charset="0"/>
              </a:rPr>
              <a:t>Autoimmune hepatitis</a:t>
            </a:r>
          </a:p>
        </p:txBody>
      </p:sp>
      <p:sp>
        <p:nvSpPr>
          <p:cNvPr id="13" name="Rectangle 12">
            <a:extLst>
              <a:ext uri="{FF2B5EF4-FFF2-40B4-BE49-F238E27FC236}">
                <a16:creationId xmlns:a16="http://schemas.microsoft.com/office/drawing/2014/main" id="{D2CFC6DB-9995-AB72-C55F-4BBAD3A72DF5}"/>
              </a:ext>
            </a:extLst>
          </p:cNvPr>
          <p:cNvSpPr/>
          <p:nvPr/>
        </p:nvSpPr>
        <p:spPr bwMode="auto">
          <a:xfrm>
            <a:off x="7747000" y="2112963"/>
            <a:ext cx="2260600" cy="1168400"/>
          </a:xfrm>
          <a:prstGeom prst="rect">
            <a:avLst/>
          </a:prstGeom>
          <a:solidFill>
            <a:schemeClr val="accent4"/>
          </a:solidFill>
          <a:ln w="0">
            <a:noFill/>
            <a:miter lim="800000"/>
            <a:headEnd/>
            <a:tailEnd/>
          </a:ln>
        </p:spPr>
        <p:txBody>
          <a:bodyPr rtlCol="0" anchor="ctr"/>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r>
              <a:rPr kumimoji="0" lang="en-US" sz="1800" b="1" i="0" u="none" strike="noStrike" kern="1200" cap="none" spc="0" normalizeH="0" baseline="0" noProof="0">
                <a:ln>
                  <a:noFill/>
                </a:ln>
                <a:solidFill>
                  <a:srgbClr val="FFFFFF"/>
                </a:solidFill>
                <a:effectLst/>
                <a:uLnTx/>
                <a:uFillTx/>
                <a:latin typeface="Calibri"/>
                <a:ea typeface="+mn-ea"/>
                <a:cs typeface="Arial" panose="020B0604020202020204" pitchFamily="34" charset="0"/>
              </a:rPr>
              <a:t>Dermatomyositis</a:t>
            </a:r>
          </a:p>
        </p:txBody>
      </p:sp>
      <p:sp>
        <p:nvSpPr>
          <p:cNvPr id="14" name="Rectangle 13">
            <a:extLst>
              <a:ext uri="{FF2B5EF4-FFF2-40B4-BE49-F238E27FC236}">
                <a16:creationId xmlns:a16="http://schemas.microsoft.com/office/drawing/2014/main" id="{F90ABBC4-8910-91AA-45EE-2BB90A96BE0D}"/>
              </a:ext>
            </a:extLst>
          </p:cNvPr>
          <p:cNvSpPr/>
          <p:nvPr/>
        </p:nvSpPr>
        <p:spPr bwMode="auto">
          <a:xfrm>
            <a:off x="7747000" y="3420954"/>
            <a:ext cx="2260600" cy="1168400"/>
          </a:xfrm>
          <a:prstGeom prst="rect">
            <a:avLst/>
          </a:prstGeom>
          <a:solidFill>
            <a:schemeClr val="accent2"/>
          </a:solidFill>
          <a:ln w="0">
            <a:noFill/>
            <a:miter lim="800000"/>
            <a:headEnd/>
            <a:tailEnd/>
          </a:ln>
        </p:spPr>
        <p:txBody>
          <a:bodyPr rtlCol="0" anchor="ctr"/>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r>
              <a:rPr kumimoji="0" lang="en-US" sz="1800" b="1" i="0" u="none" strike="noStrike" kern="1200" cap="none" spc="0" normalizeH="0" baseline="0" noProof="0">
                <a:ln>
                  <a:noFill/>
                </a:ln>
                <a:solidFill>
                  <a:srgbClr val="FFFFFF"/>
                </a:solidFill>
                <a:effectLst/>
                <a:uLnTx/>
                <a:uFillTx/>
                <a:latin typeface="Calibri"/>
                <a:ea typeface="+mn-ea"/>
                <a:cs typeface="Arial" panose="020B0604020202020204" pitchFamily="34" charset="0"/>
              </a:rPr>
              <a:t>Focal segmental glomerulosclerosis</a:t>
            </a:r>
          </a:p>
        </p:txBody>
      </p:sp>
      <p:sp>
        <p:nvSpPr>
          <p:cNvPr id="15" name="Rectangle 14">
            <a:extLst>
              <a:ext uri="{FF2B5EF4-FFF2-40B4-BE49-F238E27FC236}">
                <a16:creationId xmlns:a16="http://schemas.microsoft.com/office/drawing/2014/main" id="{D63C491C-DFED-D528-6348-E150DFE86A7B}"/>
              </a:ext>
            </a:extLst>
          </p:cNvPr>
          <p:cNvSpPr/>
          <p:nvPr/>
        </p:nvSpPr>
        <p:spPr bwMode="auto">
          <a:xfrm>
            <a:off x="7747000" y="4728946"/>
            <a:ext cx="2260600" cy="1168400"/>
          </a:xfrm>
          <a:prstGeom prst="rect">
            <a:avLst/>
          </a:prstGeom>
          <a:solidFill>
            <a:schemeClr val="accent6">
              <a:lumMod val="40000"/>
              <a:lumOff val="60000"/>
            </a:schemeClr>
          </a:solidFill>
          <a:ln w="0">
            <a:noFill/>
            <a:miter lim="800000"/>
            <a:headEnd/>
            <a:tailEnd/>
          </a:ln>
        </p:spPr>
        <p:txBody>
          <a:bodyPr rtlCol="0" anchor="ctr"/>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r>
              <a:rPr kumimoji="0" lang="en-US" sz="1800" b="1" i="0" u="none" strike="noStrike" kern="1200" cap="none" spc="0" normalizeH="0" baseline="0" noProof="0">
                <a:ln>
                  <a:noFill/>
                </a:ln>
                <a:solidFill>
                  <a:srgbClr val="000000"/>
                </a:solidFill>
                <a:effectLst/>
                <a:uLnTx/>
                <a:uFillTx/>
                <a:latin typeface="Calibri"/>
                <a:ea typeface="+mn-ea"/>
                <a:cs typeface="Arial" panose="020B0604020202020204" pitchFamily="34" charset="0"/>
              </a:rPr>
              <a:t>Interstitial lung disease</a:t>
            </a:r>
          </a:p>
        </p:txBody>
      </p:sp>
    </p:spTree>
    <p:extLst>
      <p:ext uri="{BB962C8B-B14F-4D97-AF65-F5344CB8AC3E}">
        <p14:creationId xmlns:p14="http://schemas.microsoft.com/office/powerpoint/2010/main" val="421283468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D1DE6B5-0D6B-0450-3D9E-4CBA212CBF1D}"/>
              </a:ext>
            </a:extLst>
          </p:cNvPr>
          <p:cNvSpPr>
            <a:spLocks noGrp="1"/>
          </p:cNvSpPr>
          <p:nvPr>
            <p:ph type="title"/>
          </p:nvPr>
        </p:nvSpPr>
        <p:spPr/>
        <p:txBody>
          <a:bodyPr/>
          <a:lstStyle/>
          <a:p>
            <a:r>
              <a:rPr lang="en-US"/>
              <a:t>Adverse Pregnancy Outcomes Associated With Mycophenolate Use During Pregnancy</a:t>
            </a:r>
          </a:p>
        </p:txBody>
      </p:sp>
      <p:sp>
        <p:nvSpPr>
          <p:cNvPr id="3" name="Content Placeholder 2">
            <a:extLst>
              <a:ext uri="{FF2B5EF4-FFF2-40B4-BE49-F238E27FC236}">
                <a16:creationId xmlns:a16="http://schemas.microsoft.com/office/drawing/2014/main" id="{69E97FB0-2B77-F5A5-B769-D17CFCC7A05D}"/>
              </a:ext>
            </a:extLst>
          </p:cNvPr>
          <p:cNvSpPr>
            <a:spLocks noGrp="1"/>
          </p:cNvSpPr>
          <p:nvPr>
            <p:ph idx="1"/>
          </p:nvPr>
        </p:nvSpPr>
        <p:spPr>
          <a:xfrm>
            <a:off x="604675" y="1513047"/>
            <a:ext cx="10877529" cy="1405921"/>
          </a:xfrm>
        </p:spPr>
        <p:txBody>
          <a:bodyPr/>
          <a:lstStyle/>
          <a:p>
            <a:pPr marL="288925" indent="-288925">
              <a:spcBef>
                <a:spcPts val="400"/>
              </a:spcBef>
            </a:pPr>
            <a:r>
              <a:rPr lang="en-US" sz="2400"/>
              <a:t>FDA: Mycophenolate products are contraindicated for use in pregnancy or while breast feeding; refer to sections 8.1., 8.2, and 8.3 of prescribing information</a:t>
            </a:r>
          </a:p>
          <a:p>
            <a:pPr marL="288925" indent="-288925">
              <a:spcBef>
                <a:spcPts val="400"/>
              </a:spcBef>
            </a:pPr>
            <a:r>
              <a:rPr lang="en-US" sz="2400"/>
              <a:t>In 2015, PLLR instituted gradual changes to labeling</a:t>
            </a:r>
          </a:p>
          <a:p>
            <a:endParaRPr lang="en-US" sz="2400"/>
          </a:p>
        </p:txBody>
      </p:sp>
      <p:sp>
        <p:nvSpPr>
          <p:cNvPr id="7" name="Right Arrow 6">
            <a:extLst>
              <a:ext uri="{FF2B5EF4-FFF2-40B4-BE49-F238E27FC236}">
                <a16:creationId xmlns:a16="http://schemas.microsoft.com/office/drawing/2014/main" id="{53751A07-567D-27F8-9449-00A0F2496EC6}"/>
              </a:ext>
            </a:extLst>
          </p:cNvPr>
          <p:cNvSpPr/>
          <p:nvPr/>
        </p:nvSpPr>
        <p:spPr bwMode="auto">
          <a:xfrm>
            <a:off x="4601010" y="3162090"/>
            <a:ext cx="974871" cy="507916"/>
          </a:xfrm>
          <a:prstGeom prst="rightArrow">
            <a:avLst/>
          </a:prstGeom>
          <a:solidFill>
            <a:schemeClr val="accent1"/>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6" name="Rectangle 5">
            <a:extLst>
              <a:ext uri="{FF2B5EF4-FFF2-40B4-BE49-F238E27FC236}">
                <a16:creationId xmlns:a16="http://schemas.microsoft.com/office/drawing/2014/main" id="{EA1FBAB1-9B16-6416-8687-F251B87D1D9E}"/>
              </a:ext>
            </a:extLst>
          </p:cNvPr>
          <p:cNvSpPr/>
          <p:nvPr/>
        </p:nvSpPr>
        <p:spPr bwMode="auto">
          <a:xfrm>
            <a:off x="2399934" y="3125378"/>
            <a:ext cx="2700810" cy="581340"/>
          </a:xfrm>
          <a:prstGeom prst="rect">
            <a:avLst/>
          </a:prstGeom>
          <a:solidFill>
            <a:schemeClr val="accent1"/>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5" name="TextBox 4">
            <a:extLst>
              <a:ext uri="{FF2B5EF4-FFF2-40B4-BE49-F238E27FC236}">
                <a16:creationId xmlns:a16="http://schemas.microsoft.com/office/drawing/2014/main" id="{4B57F0D7-6E99-4243-8F79-2246262FFAB7}"/>
              </a:ext>
            </a:extLst>
          </p:cNvPr>
          <p:cNvSpPr txBox="1"/>
          <p:nvPr/>
        </p:nvSpPr>
        <p:spPr bwMode="auto">
          <a:xfrm>
            <a:off x="2474619" y="3215993"/>
            <a:ext cx="167898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2000" b="1"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rPr>
              <a:t>8.1 Pregnancy</a:t>
            </a:r>
          </a:p>
        </p:txBody>
      </p:sp>
      <p:sp>
        <p:nvSpPr>
          <p:cNvPr id="10" name="Rectangle 9">
            <a:extLst>
              <a:ext uri="{FF2B5EF4-FFF2-40B4-BE49-F238E27FC236}">
                <a16:creationId xmlns:a16="http://schemas.microsoft.com/office/drawing/2014/main" id="{B2FC1650-1CC1-8631-F39E-3C842EE47649}"/>
              </a:ext>
            </a:extLst>
          </p:cNvPr>
          <p:cNvSpPr/>
          <p:nvPr/>
        </p:nvSpPr>
        <p:spPr bwMode="auto">
          <a:xfrm>
            <a:off x="2386677" y="3925833"/>
            <a:ext cx="2700810" cy="581340"/>
          </a:xfrm>
          <a:prstGeom prst="rect">
            <a:avLst/>
          </a:prstGeom>
          <a:solidFill>
            <a:srgbClr val="E1471D"/>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1" name="TextBox 10">
            <a:extLst>
              <a:ext uri="{FF2B5EF4-FFF2-40B4-BE49-F238E27FC236}">
                <a16:creationId xmlns:a16="http://schemas.microsoft.com/office/drawing/2014/main" id="{F6A911C0-59E9-E156-9AFD-EF3D582A1A9D}"/>
              </a:ext>
            </a:extLst>
          </p:cNvPr>
          <p:cNvSpPr txBox="1"/>
          <p:nvPr/>
        </p:nvSpPr>
        <p:spPr bwMode="auto">
          <a:xfrm>
            <a:off x="2461362" y="4016448"/>
            <a:ext cx="2571923"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2000" b="1"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rPr>
              <a:t>8.2 Labor and Delivery</a:t>
            </a:r>
          </a:p>
        </p:txBody>
      </p:sp>
      <p:sp>
        <p:nvSpPr>
          <p:cNvPr id="12" name="Right Arrow 11">
            <a:extLst>
              <a:ext uri="{FF2B5EF4-FFF2-40B4-BE49-F238E27FC236}">
                <a16:creationId xmlns:a16="http://schemas.microsoft.com/office/drawing/2014/main" id="{38032236-319E-AA79-6162-963B84534129}"/>
              </a:ext>
            </a:extLst>
          </p:cNvPr>
          <p:cNvSpPr/>
          <p:nvPr/>
        </p:nvSpPr>
        <p:spPr bwMode="auto">
          <a:xfrm>
            <a:off x="5916266" y="3197002"/>
            <a:ext cx="486477" cy="484411"/>
          </a:xfrm>
          <a:prstGeom prst="rightArrow">
            <a:avLst/>
          </a:prstGeom>
          <a:solidFill>
            <a:srgbClr val="E1471D"/>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4" name="Rectangle 13">
            <a:extLst>
              <a:ext uri="{FF2B5EF4-FFF2-40B4-BE49-F238E27FC236}">
                <a16:creationId xmlns:a16="http://schemas.microsoft.com/office/drawing/2014/main" id="{7A83AB19-70DB-1B8A-F4AF-D8CD27FAAA8A}"/>
              </a:ext>
            </a:extLst>
          </p:cNvPr>
          <p:cNvSpPr/>
          <p:nvPr/>
        </p:nvSpPr>
        <p:spPr bwMode="auto">
          <a:xfrm>
            <a:off x="2399934" y="4726980"/>
            <a:ext cx="2700810" cy="581340"/>
          </a:xfrm>
          <a:prstGeom prst="rect">
            <a:avLst/>
          </a:prstGeom>
          <a:solidFill>
            <a:srgbClr val="00823B"/>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5" name="TextBox 14">
            <a:extLst>
              <a:ext uri="{FF2B5EF4-FFF2-40B4-BE49-F238E27FC236}">
                <a16:creationId xmlns:a16="http://schemas.microsoft.com/office/drawing/2014/main" id="{C4DF0711-E046-6D7A-2FF6-6BA7C8B52F8E}"/>
              </a:ext>
            </a:extLst>
          </p:cNvPr>
          <p:cNvSpPr txBox="1"/>
          <p:nvPr/>
        </p:nvSpPr>
        <p:spPr bwMode="auto">
          <a:xfrm>
            <a:off x="2474619" y="4817595"/>
            <a:ext cx="2356864"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2000" b="1"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rPr>
              <a:t>8.3 Nursing Mothers</a:t>
            </a:r>
          </a:p>
        </p:txBody>
      </p:sp>
      <p:sp>
        <p:nvSpPr>
          <p:cNvPr id="16" name="Right Arrow 15">
            <a:extLst>
              <a:ext uri="{FF2B5EF4-FFF2-40B4-BE49-F238E27FC236}">
                <a16:creationId xmlns:a16="http://schemas.microsoft.com/office/drawing/2014/main" id="{7BA77ED2-10E2-36FB-B023-E0D5C714ABC6}"/>
              </a:ext>
            </a:extLst>
          </p:cNvPr>
          <p:cNvSpPr/>
          <p:nvPr/>
        </p:nvSpPr>
        <p:spPr bwMode="auto">
          <a:xfrm>
            <a:off x="5916266" y="4016448"/>
            <a:ext cx="486477" cy="471538"/>
          </a:xfrm>
          <a:prstGeom prst="rightArrow">
            <a:avLst/>
          </a:prstGeom>
          <a:solidFill>
            <a:srgbClr val="00823B"/>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endParaRPr>
          </a:p>
        </p:txBody>
      </p:sp>
      <p:grpSp>
        <p:nvGrpSpPr>
          <p:cNvPr id="17" name="Group 16">
            <a:extLst>
              <a:ext uri="{FF2B5EF4-FFF2-40B4-BE49-F238E27FC236}">
                <a16:creationId xmlns:a16="http://schemas.microsoft.com/office/drawing/2014/main" id="{2FAC774C-73CD-4D96-4AD5-E977880C43D2}"/>
              </a:ext>
            </a:extLst>
          </p:cNvPr>
          <p:cNvGrpSpPr/>
          <p:nvPr/>
        </p:nvGrpSpPr>
        <p:grpSpPr>
          <a:xfrm>
            <a:off x="6418536" y="3090575"/>
            <a:ext cx="3017188" cy="681583"/>
            <a:chOff x="2210391" y="3138329"/>
            <a:chExt cx="3017188" cy="681583"/>
          </a:xfrm>
        </p:grpSpPr>
        <p:sp>
          <p:nvSpPr>
            <p:cNvPr id="18" name="Rectangle 17">
              <a:extLst>
                <a:ext uri="{FF2B5EF4-FFF2-40B4-BE49-F238E27FC236}">
                  <a16:creationId xmlns:a16="http://schemas.microsoft.com/office/drawing/2014/main" id="{93EBA95B-4D70-3461-7077-DAFB6628546B}"/>
                </a:ext>
              </a:extLst>
            </p:cNvPr>
            <p:cNvSpPr/>
            <p:nvPr/>
          </p:nvSpPr>
          <p:spPr bwMode="auto">
            <a:xfrm>
              <a:off x="2210391" y="3138329"/>
              <a:ext cx="3017188" cy="681583"/>
            </a:xfrm>
            <a:prstGeom prst="rect">
              <a:avLst/>
            </a:prstGeom>
            <a:solidFill>
              <a:schemeClr val="accent1"/>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9" name="TextBox 18">
              <a:extLst>
                <a:ext uri="{FF2B5EF4-FFF2-40B4-BE49-F238E27FC236}">
                  <a16:creationId xmlns:a16="http://schemas.microsoft.com/office/drawing/2014/main" id="{A8E116A5-899F-DA25-9249-262DB12DD53F}"/>
                </a:ext>
              </a:extLst>
            </p:cNvPr>
            <p:cNvSpPr txBox="1"/>
            <p:nvPr/>
          </p:nvSpPr>
          <p:spPr bwMode="auto">
            <a:xfrm>
              <a:off x="2285076" y="3155793"/>
              <a:ext cx="167898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2000" b="1"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rPr>
                <a:t>8.1 Pregnancy</a:t>
              </a:r>
            </a:p>
          </p:txBody>
        </p:sp>
      </p:grpSp>
      <p:sp>
        <p:nvSpPr>
          <p:cNvPr id="29" name="TextBox 28">
            <a:extLst>
              <a:ext uri="{FF2B5EF4-FFF2-40B4-BE49-F238E27FC236}">
                <a16:creationId xmlns:a16="http://schemas.microsoft.com/office/drawing/2014/main" id="{2D167219-817C-36CF-CA49-01541922C0AD}"/>
              </a:ext>
            </a:extLst>
          </p:cNvPr>
          <p:cNvSpPr txBox="1"/>
          <p:nvPr/>
        </p:nvSpPr>
        <p:spPr bwMode="auto">
          <a:xfrm>
            <a:off x="6853080" y="3411915"/>
            <a:ext cx="248080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rPr>
              <a:t>Includes Labor and Delivery</a:t>
            </a:r>
          </a:p>
        </p:txBody>
      </p:sp>
      <p:grpSp>
        <p:nvGrpSpPr>
          <p:cNvPr id="30" name="Group 29">
            <a:extLst>
              <a:ext uri="{FF2B5EF4-FFF2-40B4-BE49-F238E27FC236}">
                <a16:creationId xmlns:a16="http://schemas.microsoft.com/office/drawing/2014/main" id="{D392CA3F-03BC-7AAC-F45D-3937EFC04778}"/>
              </a:ext>
            </a:extLst>
          </p:cNvPr>
          <p:cNvGrpSpPr/>
          <p:nvPr/>
        </p:nvGrpSpPr>
        <p:grpSpPr>
          <a:xfrm>
            <a:off x="6418535" y="3912439"/>
            <a:ext cx="3017189" cy="681583"/>
            <a:chOff x="2210390" y="3138329"/>
            <a:chExt cx="3017189" cy="681583"/>
          </a:xfrm>
        </p:grpSpPr>
        <p:sp>
          <p:nvSpPr>
            <p:cNvPr id="31" name="Rectangle 30">
              <a:extLst>
                <a:ext uri="{FF2B5EF4-FFF2-40B4-BE49-F238E27FC236}">
                  <a16:creationId xmlns:a16="http://schemas.microsoft.com/office/drawing/2014/main" id="{88E02F57-A436-C499-94A7-EDFC199A695B}"/>
                </a:ext>
              </a:extLst>
            </p:cNvPr>
            <p:cNvSpPr/>
            <p:nvPr/>
          </p:nvSpPr>
          <p:spPr bwMode="auto">
            <a:xfrm>
              <a:off x="2210390" y="3138329"/>
              <a:ext cx="3017189" cy="681583"/>
            </a:xfrm>
            <a:prstGeom prst="rect">
              <a:avLst/>
            </a:prstGeom>
            <a:solidFill>
              <a:srgbClr val="E1471D"/>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32" name="TextBox 31">
              <a:extLst>
                <a:ext uri="{FF2B5EF4-FFF2-40B4-BE49-F238E27FC236}">
                  <a16:creationId xmlns:a16="http://schemas.microsoft.com/office/drawing/2014/main" id="{780B94F0-A7D1-2179-8E28-59CC333C5D39}"/>
                </a:ext>
              </a:extLst>
            </p:cNvPr>
            <p:cNvSpPr txBox="1"/>
            <p:nvPr/>
          </p:nvSpPr>
          <p:spPr bwMode="auto">
            <a:xfrm>
              <a:off x="2285076" y="3155793"/>
              <a:ext cx="1550361"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2000" b="1"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rPr>
                <a:t>8.2 Lactation</a:t>
              </a:r>
            </a:p>
          </p:txBody>
        </p:sp>
      </p:grpSp>
      <p:sp>
        <p:nvSpPr>
          <p:cNvPr id="33" name="TextBox 32">
            <a:extLst>
              <a:ext uri="{FF2B5EF4-FFF2-40B4-BE49-F238E27FC236}">
                <a16:creationId xmlns:a16="http://schemas.microsoft.com/office/drawing/2014/main" id="{EC8FCEF6-6C27-DBD1-878F-91479088925D}"/>
              </a:ext>
            </a:extLst>
          </p:cNvPr>
          <p:cNvSpPr txBox="1"/>
          <p:nvPr/>
        </p:nvSpPr>
        <p:spPr bwMode="auto">
          <a:xfrm>
            <a:off x="6853080" y="4233779"/>
            <a:ext cx="2317622"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rPr>
              <a:t>Includes Nursing Mothers</a:t>
            </a:r>
          </a:p>
        </p:txBody>
      </p:sp>
      <p:grpSp>
        <p:nvGrpSpPr>
          <p:cNvPr id="34" name="Group 33">
            <a:extLst>
              <a:ext uri="{FF2B5EF4-FFF2-40B4-BE49-F238E27FC236}">
                <a16:creationId xmlns:a16="http://schemas.microsoft.com/office/drawing/2014/main" id="{5E4F3FDF-3930-C2C4-4419-61C35330B0E2}"/>
              </a:ext>
            </a:extLst>
          </p:cNvPr>
          <p:cNvGrpSpPr/>
          <p:nvPr/>
        </p:nvGrpSpPr>
        <p:grpSpPr>
          <a:xfrm>
            <a:off x="6416484" y="4736224"/>
            <a:ext cx="3019241" cy="786862"/>
            <a:chOff x="2210390" y="3138329"/>
            <a:chExt cx="3019241" cy="786862"/>
          </a:xfrm>
        </p:grpSpPr>
        <p:sp>
          <p:nvSpPr>
            <p:cNvPr id="35" name="Rectangle 34">
              <a:extLst>
                <a:ext uri="{FF2B5EF4-FFF2-40B4-BE49-F238E27FC236}">
                  <a16:creationId xmlns:a16="http://schemas.microsoft.com/office/drawing/2014/main" id="{ECADFFE6-1F42-8FAB-0E09-337BCC78A2B4}"/>
                </a:ext>
              </a:extLst>
            </p:cNvPr>
            <p:cNvSpPr/>
            <p:nvPr/>
          </p:nvSpPr>
          <p:spPr bwMode="auto">
            <a:xfrm>
              <a:off x="2210390" y="3138329"/>
              <a:ext cx="3019241" cy="786862"/>
            </a:xfrm>
            <a:prstGeom prst="rect">
              <a:avLst/>
            </a:prstGeom>
            <a:solidFill>
              <a:schemeClr val="accent6"/>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36" name="TextBox 35">
              <a:extLst>
                <a:ext uri="{FF2B5EF4-FFF2-40B4-BE49-F238E27FC236}">
                  <a16:creationId xmlns:a16="http://schemas.microsoft.com/office/drawing/2014/main" id="{AA5E16DA-9CEE-5E3E-240C-958AB4CD7F85}"/>
                </a:ext>
              </a:extLst>
            </p:cNvPr>
            <p:cNvSpPr txBox="1"/>
            <p:nvPr/>
          </p:nvSpPr>
          <p:spPr bwMode="auto">
            <a:xfrm>
              <a:off x="2285076" y="3155793"/>
              <a:ext cx="2885149" cy="707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2000" b="1"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rPr>
                <a:t>8.3 Females and Males of</a:t>
              </a:r>
              <a:br>
                <a:rPr kumimoji="0" lang="en-US" sz="2000" b="1"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rPr>
              </a:br>
              <a:r>
                <a:rPr kumimoji="0" lang="en-US" sz="2000" b="1"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rPr>
                <a:t>Reproductive Potential </a:t>
              </a:r>
            </a:p>
          </p:txBody>
        </p:sp>
      </p:grpSp>
      <p:sp>
        <p:nvSpPr>
          <p:cNvPr id="8" name="Freeform: Shape 7">
            <a:extLst>
              <a:ext uri="{FF2B5EF4-FFF2-40B4-BE49-F238E27FC236}">
                <a16:creationId xmlns:a16="http://schemas.microsoft.com/office/drawing/2014/main" id="{C31B7385-A700-162C-FC43-FD179E9275B7}"/>
              </a:ext>
            </a:extLst>
          </p:cNvPr>
          <p:cNvSpPr/>
          <p:nvPr/>
        </p:nvSpPr>
        <p:spPr bwMode="auto">
          <a:xfrm>
            <a:off x="5078027" y="3324225"/>
            <a:ext cx="838239" cy="1050131"/>
          </a:xfrm>
          <a:custGeom>
            <a:avLst/>
            <a:gdLst>
              <a:gd name="connsiteX0" fmla="*/ 834501 w 834501"/>
              <a:gd name="connsiteY0" fmla="*/ 0 h 1074198"/>
              <a:gd name="connsiteX1" fmla="*/ 0 w 834501"/>
              <a:gd name="connsiteY1" fmla="*/ 807868 h 1074198"/>
              <a:gd name="connsiteX2" fmla="*/ 0 w 834501"/>
              <a:gd name="connsiteY2" fmla="*/ 1074198 h 1074198"/>
              <a:gd name="connsiteX3" fmla="*/ 834501 w 834501"/>
              <a:gd name="connsiteY3" fmla="*/ 239697 h 1074198"/>
              <a:gd name="connsiteX4" fmla="*/ 834501 w 834501"/>
              <a:gd name="connsiteY4" fmla="*/ 0 h 107419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34501" h="1074198">
                <a:moveTo>
                  <a:pt x="834501" y="0"/>
                </a:moveTo>
                <a:lnTo>
                  <a:pt x="0" y="807868"/>
                </a:lnTo>
                <a:lnTo>
                  <a:pt x="0" y="1074198"/>
                </a:lnTo>
                <a:lnTo>
                  <a:pt x="834501" y="239697"/>
                </a:lnTo>
                <a:lnTo>
                  <a:pt x="834501" y="0"/>
                </a:lnTo>
                <a:close/>
              </a:path>
            </a:pathLst>
          </a:custGeom>
          <a:solidFill>
            <a:schemeClr val="accent3"/>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9" name="Freeform: Shape 8">
            <a:extLst>
              <a:ext uri="{FF2B5EF4-FFF2-40B4-BE49-F238E27FC236}">
                <a16:creationId xmlns:a16="http://schemas.microsoft.com/office/drawing/2014/main" id="{A906D8CC-39B5-8636-7AAD-945B2B4297B5}"/>
              </a:ext>
            </a:extLst>
          </p:cNvPr>
          <p:cNvSpPr/>
          <p:nvPr/>
        </p:nvSpPr>
        <p:spPr bwMode="auto">
          <a:xfrm>
            <a:off x="5078027" y="4130797"/>
            <a:ext cx="838239" cy="1050131"/>
          </a:xfrm>
          <a:custGeom>
            <a:avLst/>
            <a:gdLst>
              <a:gd name="connsiteX0" fmla="*/ 834501 w 834501"/>
              <a:gd name="connsiteY0" fmla="*/ 0 h 1074198"/>
              <a:gd name="connsiteX1" fmla="*/ 0 w 834501"/>
              <a:gd name="connsiteY1" fmla="*/ 807868 h 1074198"/>
              <a:gd name="connsiteX2" fmla="*/ 0 w 834501"/>
              <a:gd name="connsiteY2" fmla="*/ 1074198 h 1074198"/>
              <a:gd name="connsiteX3" fmla="*/ 834501 w 834501"/>
              <a:gd name="connsiteY3" fmla="*/ 239697 h 1074198"/>
              <a:gd name="connsiteX4" fmla="*/ 834501 w 834501"/>
              <a:gd name="connsiteY4" fmla="*/ 0 h 107419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34501" h="1074198">
                <a:moveTo>
                  <a:pt x="834501" y="0"/>
                </a:moveTo>
                <a:lnTo>
                  <a:pt x="0" y="807868"/>
                </a:lnTo>
                <a:lnTo>
                  <a:pt x="0" y="1074198"/>
                </a:lnTo>
                <a:lnTo>
                  <a:pt x="834501" y="239697"/>
                </a:lnTo>
                <a:lnTo>
                  <a:pt x="834501" y="0"/>
                </a:lnTo>
                <a:close/>
              </a:path>
            </a:pathLst>
          </a:custGeom>
          <a:solidFill>
            <a:schemeClr val="accent4"/>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3" name="Oval 12">
            <a:extLst>
              <a:ext uri="{FF2B5EF4-FFF2-40B4-BE49-F238E27FC236}">
                <a16:creationId xmlns:a16="http://schemas.microsoft.com/office/drawing/2014/main" id="{72374F36-3A24-B64F-CC6B-1D5D5C2DF68D}"/>
              </a:ext>
            </a:extLst>
          </p:cNvPr>
          <p:cNvSpPr/>
          <p:nvPr/>
        </p:nvSpPr>
        <p:spPr bwMode="auto">
          <a:xfrm>
            <a:off x="5783419" y="4749418"/>
            <a:ext cx="765912" cy="765912"/>
          </a:xfrm>
          <a:prstGeom prst="ellipse">
            <a:avLst/>
          </a:prstGeom>
          <a:solidFill>
            <a:schemeClr val="accent5"/>
          </a:solidFill>
          <a:ln w="0">
            <a:noFill/>
            <a:miter lim="800000"/>
            <a:headEnd/>
            <a:tailEnd/>
          </a:ln>
        </p:spPr>
        <p:txBody>
          <a:bodyPr lIns="0" rIns="0" rtlCol="0" anchor="ctr"/>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r>
              <a:rPr kumimoji="0" lang="en-US" sz="1800" b="1"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NEW</a:t>
            </a:r>
          </a:p>
        </p:txBody>
      </p:sp>
      <p:sp>
        <p:nvSpPr>
          <p:cNvPr id="20" name="Text Box 15">
            <a:extLst>
              <a:ext uri="{FF2B5EF4-FFF2-40B4-BE49-F238E27FC236}">
                <a16:creationId xmlns:a16="http://schemas.microsoft.com/office/drawing/2014/main" id="{01AB00A1-036C-6D59-3666-3BC90A5F2625}"/>
              </a:ext>
            </a:extLst>
          </p:cNvPr>
          <p:cNvSpPr txBox="1">
            <a:spLocks noChangeArrowheads="1"/>
          </p:cNvSpPr>
          <p:nvPr/>
        </p:nvSpPr>
        <p:spPr bwMode="auto">
          <a:xfrm>
            <a:off x="412751" y="6019583"/>
            <a:ext cx="7853362" cy="646331"/>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eaLnBrk="1" hangingPunct="1">
              <a:defRPr/>
            </a:pPr>
            <a:r>
              <a:rPr lang="en-US" altLang="en-US" sz="1200" b="0" spc="-10">
                <a:solidFill>
                  <a:schemeClr val="bg2"/>
                </a:solidFill>
                <a:latin typeface="Calibri" panose="020F0502020204030204" pitchFamily="34" charset="0"/>
                <a:cs typeface="+mn-cs"/>
              </a:rPr>
              <a:t>www.fda.gov/drugs/labeling-information-drug-products/pregnancy-and-lactation-labeling-drugs-final-rule. Leek. Pregnancy Medications. [Updated 2023 Jul 24]. In: StatPearls [Internet]. Treasure Island (FL): StatPearls Publishing; 2023 Jan-. Coscia . </a:t>
            </a:r>
            <a:br>
              <a:rPr lang="en-US" altLang="en-US" sz="1200" b="0" spc="-10">
                <a:solidFill>
                  <a:schemeClr val="bg2"/>
                </a:solidFill>
                <a:latin typeface="Calibri" panose="020F0502020204030204" pitchFamily="34" charset="0"/>
                <a:cs typeface="+mn-cs"/>
              </a:rPr>
            </a:br>
            <a:r>
              <a:rPr lang="en-US" altLang="en-US" sz="1200" b="0" spc="-10">
                <a:solidFill>
                  <a:schemeClr val="bg2"/>
                </a:solidFill>
                <a:latin typeface="Calibri" panose="020F0502020204030204" pitchFamily="34" charset="0"/>
                <a:cs typeface="+mn-cs"/>
              </a:rPr>
              <a:t>J Pediatr Genet. 2015;4:42. Mycophenolate mofetil PI. Mycophenolic acid PI.</a:t>
            </a:r>
          </a:p>
        </p:txBody>
      </p:sp>
    </p:spTree>
    <p:extLst>
      <p:ext uri="{BB962C8B-B14F-4D97-AF65-F5344CB8AC3E}">
        <p14:creationId xmlns:p14="http://schemas.microsoft.com/office/powerpoint/2010/main" val="403785159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Rectangle 12">
            <a:extLst>
              <a:ext uri="{FF2B5EF4-FFF2-40B4-BE49-F238E27FC236}">
                <a16:creationId xmlns:a16="http://schemas.microsoft.com/office/drawing/2014/main" id="{22ABC365-DDBD-251A-264D-9EB0C2C20A84}"/>
              </a:ext>
            </a:extLst>
          </p:cNvPr>
          <p:cNvSpPr/>
          <p:nvPr/>
        </p:nvSpPr>
        <p:spPr bwMode="auto">
          <a:xfrm>
            <a:off x="711200" y="2958556"/>
            <a:ext cx="3423354" cy="1702344"/>
          </a:xfrm>
          <a:prstGeom prst="rect">
            <a:avLst/>
          </a:prstGeom>
          <a:solidFill>
            <a:schemeClr val="accent2">
              <a:lumMod val="20000"/>
              <a:lumOff val="80000"/>
            </a:schemeClr>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4" name="Rectangle 13">
            <a:extLst>
              <a:ext uri="{FF2B5EF4-FFF2-40B4-BE49-F238E27FC236}">
                <a16:creationId xmlns:a16="http://schemas.microsoft.com/office/drawing/2014/main" id="{FA439E41-41F9-C1C4-8433-DC47AF7BD622}"/>
              </a:ext>
            </a:extLst>
          </p:cNvPr>
          <p:cNvSpPr/>
          <p:nvPr/>
        </p:nvSpPr>
        <p:spPr bwMode="auto">
          <a:xfrm>
            <a:off x="4381500" y="2958556"/>
            <a:ext cx="3423354" cy="1702344"/>
          </a:xfrm>
          <a:prstGeom prst="rect">
            <a:avLst/>
          </a:prstGeom>
          <a:solidFill>
            <a:schemeClr val="accent3">
              <a:lumMod val="20000"/>
              <a:lumOff val="80000"/>
            </a:schemeClr>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5" name="Rectangle 14">
            <a:extLst>
              <a:ext uri="{FF2B5EF4-FFF2-40B4-BE49-F238E27FC236}">
                <a16:creationId xmlns:a16="http://schemas.microsoft.com/office/drawing/2014/main" id="{68CA8826-01FD-7E12-A9E8-5BDE2B082254}"/>
              </a:ext>
            </a:extLst>
          </p:cNvPr>
          <p:cNvSpPr/>
          <p:nvPr/>
        </p:nvSpPr>
        <p:spPr bwMode="auto">
          <a:xfrm>
            <a:off x="8060269" y="2958556"/>
            <a:ext cx="3423354" cy="1702344"/>
          </a:xfrm>
          <a:prstGeom prst="rect">
            <a:avLst/>
          </a:prstGeom>
          <a:solidFill>
            <a:schemeClr val="accent6">
              <a:lumMod val="20000"/>
              <a:lumOff val="80000"/>
            </a:schemeClr>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3" name="Rectangle 2">
            <a:extLst>
              <a:ext uri="{FF2B5EF4-FFF2-40B4-BE49-F238E27FC236}">
                <a16:creationId xmlns:a16="http://schemas.microsoft.com/office/drawing/2014/main" id="{C31E5C8D-CCE1-3573-7385-56398855A67F}"/>
              </a:ext>
            </a:extLst>
          </p:cNvPr>
          <p:cNvSpPr/>
          <p:nvPr/>
        </p:nvSpPr>
        <p:spPr bwMode="auto">
          <a:xfrm>
            <a:off x="8057446" y="2185588"/>
            <a:ext cx="3429000" cy="772968"/>
          </a:xfrm>
          <a:prstGeom prst="rect">
            <a:avLst/>
          </a:prstGeom>
          <a:solidFill>
            <a:schemeClr val="accent6"/>
          </a:solidFill>
          <a:ln w="0">
            <a:noFill/>
            <a:miter lim="800000"/>
            <a:headEnd/>
            <a:tailEnd/>
          </a:ln>
        </p:spPr>
        <p:txBody>
          <a:bodyPr rtlCol="0" anchor="ctr"/>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r>
              <a:rPr kumimoji="0" lang="en-US" sz="2000" b="1"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rPr>
              <a:t>8.3 Females and Males </a:t>
            </a:r>
            <a:br>
              <a:rPr kumimoji="0" lang="en-US" sz="2000" b="1"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rPr>
            </a:br>
            <a:r>
              <a:rPr kumimoji="0" lang="en-US" sz="2000" b="1"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rPr>
              <a:t>of Reproductive Potentials</a:t>
            </a:r>
          </a:p>
        </p:txBody>
      </p:sp>
      <p:sp>
        <p:nvSpPr>
          <p:cNvPr id="10" name="Rectangle 9">
            <a:extLst>
              <a:ext uri="{FF2B5EF4-FFF2-40B4-BE49-F238E27FC236}">
                <a16:creationId xmlns:a16="http://schemas.microsoft.com/office/drawing/2014/main" id="{32E9FCD2-3E6E-0B41-AD71-824DA797587A}"/>
              </a:ext>
            </a:extLst>
          </p:cNvPr>
          <p:cNvSpPr/>
          <p:nvPr/>
        </p:nvSpPr>
        <p:spPr bwMode="auto">
          <a:xfrm>
            <a:off x="4381500" y="2185588"/>
            <a:ext cx="3429000" cy="772968"/>
          </a:xfrm>
          <a:prstGeom prst="rect">
            <a:avLst/>
          </a:prstGeom>
          <a:solidFill>
            <a:schemeClr val="accent3"/>
          </a:solidFill>
          <a:ln w="0">
            <a:noFill/>
            <a:miter lim="800000"/>
            <a:headEnd/>
            <a:tailEnd/>
          </a:ln>
        </p:spPr>
        <p:txBody>
          <a:bodyPr rtlCol="0" anchor="ctr"/>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r>
              <a:rPr kumimoji="0" lang="en-US" sz="2000" b="1"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rPr>
              <a:t>8.2 Lactation</a:t>
            </a:r>
            <a:endParaRPr kumimoji="0" lang="en-US" sz="20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2" name="Rectangle 11">
            <a:extLst>
              <a:ext uri="{FF2B5EF4-FFF2-40B4-BE49-F238E27FC236}">
                <a16:creationId xmlns:a16="http://schemas.microsoft.com/office/drawing/2014/main" id="{24813256-1554-424E-DC79-3A502F4AED45}"/>
              </a:ext>
            </a:extLst>
          </p:cNvPr>
          <p:cNvSpPr/>
          <p:nvPr/>
        </p:nvSpPr>
        <p:spPr bwMode="auto">
          <a:xfrm>
            <a:off x="723900" y="2185588"/>
            <a:ext cx="3429000" cy="772968"/>
          </a:xfrm>
          <a:prstGeom prst="rect">
            <a:avLst/>
          </a:prstGeom>
          <a:solidFill>
            <a:schemeClr val="accent1"/>
          </a:solidFill>
          <a:ln w="0">
            <a:noFill/>
            <a:miter lim="800000"/>
            <a:headEnd/>
            <a:tailEnd/>
          </a:ln>
        </p:spPr>
        <p:txBody>
          <a:bodyPr rtlCol="0" anchor="ctr"/>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r>
              <a:rPr kumimoji="0" lang="en-US" sz="2000" b="1"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rPr>
              <a:t>8.1 Pregnancy</a:t>
            </a:r>
            <a:endParaRPr kumimoji="0" lang="en-US" sz="20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2" name="Title 1">
            <a:extLst>
              <a:ext uri="{FF2B5EF4-FFF2-40B4-BE49-F238E27FC236}">
                <a16:creationId xmlns:a16="http://schemas.microsoft.com/office/drawing/2014/main" id="{1014114B-B120-124F-3A6E-FD12E327D028}"/>
              </a:ext>
            </a:extLst>
          </p:cNvPr>
          <p:cNvSpPr>
            <a:spLocks noGrp="1"/>
          </p:cNvSpPr>
          <p:nvPr>
            <p:ph type="title"/>
          </p:nvPr>
        </p:nvSpPr>
        <p:spPr/>
        <p:txBody>
          <a:bodyPr/>
          <a:lstStyle/>
          <a:p>
            <a:r>
              <a:rPr lang="en-US"/>
              <a:t>PLLR Pregnancy and Lactation Labeling</a:t>
            </a:r>
          </a:p>
        </p:txBody>
      </p:sp>
      <p:sp>
        <p:nvSpPr>
          <p:cNvPr id="5" name="TextBox 4">
            <a:extLst>
              <a:ext uri="{FF2B5EF4-FFF2-40B4-BE49-F238E27FC236}">
                <a16:creationId xmlns:a16="http://schemas.microsoft.com/office/drawing/2014/main" id="{7AE082E0-B402-9411-7ECB-73F851D9FBE8}"/>
              </a:ext>
            </a:extLst>
          </p:cNvPr>
          <p:cNvSpPr txBox="1"/>
          <p:nvPr/>
        </p:nvSpPr>
        <p:spPr bwMode="auto">
          <a:xfrm>
            <a:off x="3393844" y="1484569"/>
            <a:ext cx="5404313"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2800" b="1"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Use in Specific Populations</a:t>
            </a:r>
          </a:p>
        </p:txBody>
      </p:sp>
      <p:sp>
        <p:nvSpPr>
          <p:cNvPr id="6" name="TextBox 5">
            <a:extLst>
              <a:ext uri="{FF2B5EF4-FFF2-40B4-BE49-F238E27FC236}">
                <a16:creationId xmlns:a16="http://schemas.microsoft.com/office/drawing/2014/main" id="{09158E2A-4263-AA14-4A65-6D6D26EFA61E}"/>
              </a:ext>
            </a:extLst>
          </p:cNvPr>
          <p:cNvSpPr txBox="1"/>
          <p:nvPr/>
        </p:nvSpPr>
        <p:spPr bwMode="auto">
          <a:xfrm>
            <a:off x="8585044" y="3123197"/>
            <a:ext cx="2345322" cy="13234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285750" marR="0" lvl="0" indent="-285750" algn="l" defTabSz="914400" rtl="0" eaLnBrk="0" fontAlgn="base" latinLnBrk="0" hangingPunct="0">
              <a:lnSpc>
                <a:spcPct val="100000"/>
              </a:lnSpc>
              <a:spcBef>
                <a:spcPct val="50000"/>
              </a:spcBef>
              <a:spcAft>
                <a:spcPct val="0"/>
              </a:spcAft>
              <a:buClrTx/>
              <a:buSzTx/>
              <a:buFont typeface="Wingdings" pitchFamily="2" charset="2"/>
              <a:buChar char="§"/>
              <a:tabLst/>
              <a:defRPr/>
            </a:pPr>
            <a:r>
              <a:rPr kumimoji="0" lang="en-US" sz="20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Pregnancy Testing</a:t>
            </a:r>
          </a:p>
          <a:p>
            <a:pPr marL="285750" marR="0" lvl="0" indent="-285750" algn="l" defTabSz="914400" rtl="0" eaLnBrk="0" fontAlgn="base" latinLnBrk="0" hangingPunct="0">
              <a:lnSpc>
                <a:spcPct val="100000"/>
              </a:lnSpc>
              <a:spcBef>
                <a:spcPct val="50000"/>
              </a:spcBef>
              <a:spcAft>
                <a:spcPct val="0"/>
              </a:spcAft>
              <a:buClrTx/>
              <a:buSzTx/>
              <a:buFont typeface="Wingdings" pitchFamily="2" charset="2"/>
              <a:buChar char="§"/>
              <a:tabLst/>
              <a:defRPr/>
            </a:pPr>
            <a:r>
              <a:rPr kumimoji="0" lang="en-US" sz="20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Contraception</a:t>
            </a:r>
          </a:p>
          <a:p>
            <a:pPr marL="285750" marR="0" lvl="0" indent="-285750" algn="l" defTabSz="914400" rtl="0" eaLnBrk="0" fontAlgn="base" latinLnBrk="0" hangingPunct="0">
              <a:lnSpc>
                <a:spcPct val="100000"/>
              </a:lnSpc>
              <a:spcBef>
                <a:spcPct val="50000"/>
              </a:spcBef>
              <a:spcAft>
                <a:spcPct val="0"/>
              </a:spcAft>
              <a:buClrTx/>
              <a:buSzTx/>
              <a:buFont typeface="Wingdings" pitchFamily="2" charset="2"/>
              <a:buChar char="§"/>
              <a:tabLst/>
              <a:defRPr/>
            </a:pPr>
            <a:r>
              <a:rPr kumimoji="0" lang="en-US" sz="20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Infertility</a:t>
            </a:r>
          </a:p>
        </p:txBody>
      </p:sp>
      <p:sp>
        <p:nvSpPr>
          <p:cNvPr id="7" name="TextBox 6">
            <a:extLst>
              <a:ext uri="{FF2B5EF4-FFF2-40B4-BE49-F238E27FC236}">
                <a16:creationId xmlns:a16="http://schemas.microsoft.com/office/drawing/2014/main" id="{BF0BE19D-608A-9A5C-EFD1-88514130F1BE}"/>
              </a:ext>
            </a:extLst>
          </p:cNvPr>
          <p:cNvSpPr txBox="1"/>
          <p:nvPr/>
        </p:nvSpPr>
        <p:spPr bwMode="auto">
          <a:xfrm>
            <a:off x="4704272" y="3123197"/>
            <a:ext cx="2819875" cy="13234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285750" marR="0" lvl="0" indent="-285750" algn="l" defTabSz="914400" rtl="0" eaLnBrk="0" fontAlgn="base" latinLnBrk="0" hangingPunct="0">
              <a:lnSpc>
                <a:spcPct val="100000"/>
              </a:lnSpc>
              <a:spcBef>
                <a:spcPct val="50000"/>
              </a:spcBef>
              <a:spcAft>
                <a:spcPct val="0"/>
              </a:spcAft>
              <a:buClrTx/>
              <a:buSzTx/>
              <a:buFont typeface="Wingdings" pitchFamily="2" charset="2"/>
              <a:buChar char="§"/>
              <a:tabLst/>
              <a:defRPr/>
            </a:pPr>
            <a:r>
              <a:rPr kumimoji="0" lang="en-US" sz="20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Risk Summary*</a:t>
            </a:r>
          </a:p>
          <a:p>
            <a:pPr marL="285750" marR="0" lvl="0" indent="-285750" algn="l" defTabSz="914400" rtl="0" eaLnBrk="0" fontAlgn="base" latinLnBrk="0" hangingPunct="0">
              <a:lnSpc>
                <a:spcPct val="100000"/>
              </a:lnSpc>
              <a:spcBef>
                <a:spcPct val="50000"/>
              </a:spcBef>
              <a:spcAft>
                <a:spcPct val="0"/>
              </a:spcAft>
              <a:buClrTx/>
              <a:buSzTx/>
              <a:buFont typeface="Wingdings" pitchFamily="2" charset="2"/>
              <a:buChar char="§"/>
              <a:tabLst/>
              <a:defRPr/>
            </a:pPr>
            <a:r>
              <a:rPr kumimoji="0" lang="en-US" sz="20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Clinical Considerations</a:t>
            </a:r>
          </a:p>
          <a:p>
            <a:pPr marL="285750" marR="0" lvl="0" indent="-285750" algn="l" defTabSz="914400" rtl="0" eaLnBrk="0" fontAlgn="base" latinLnBrk="0" hangingPunct="0">
              <a:lnSpc>
                <a:spcPct val="100000"/>
              </a:lnSpc>
              <a:spcBef>
                <a:spcPct val="50000"/>
              </a:spcBef>
              <a:spcAft>
                <a:spcPct val="0"/>
              </a:spcAft>
              <a:buClrTx/>
              <a:buSzTx/>
              <a:buFont typeface="Wingdings" pitchFamily="2" charset="2"/>
              <a:buChar char="§"/>
              <a:tabLst/>
              <a:defRPr/>
            </a:pPr>
            <a:r>
              <a:rPr kumimoji="0" lang="en-US" sz="20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Data</a:t>
            </a:r>
          </a:p>
        </p:txBody>
      </p:sp>
      <p:sp>
        <p:nvSpPr>
          <p:cNvPr id="8" name="TextBox 7">
            <a:extLst>
              <a:ext uri="{FF2B5EF4-FFF2-40B4-BE49-F238E27FC236}">
                <a16:creationId xmlns:a16="http://schemas.microsoft.com/office/drawing/2014/main" id="{64507F8D-0D8E-9D5A-F9B9-A60427B68795}"/>
              </a:ext>
            </a:extLst>
          </p:cNvPr>
          <p:cNvSpPr txBox="1"/>
          <p:nvPr/>
        </p:nvSpPr>
        <p:spPr bwMode="auto">
          <a:xfrm>
            <a:off x="1004411" y="3123197"/>
            <a:ext cx="2819875" cy="13234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285750" marR="0" lvl="0" indent="-285750" algn="l" defTabSz="914400" rtl="0" eaLnBrk="0" fontAlgn="base" latinLnBrk="0" hangingPunct="0">
              <a:lnSpc>
                <a:spcPct val="100000"/>
              </a:lnSpc>
              <a:spcBef>
                <a:spcPct val="50000"/>
              </a:spcBef>
              <a:spcAft>
                <a:spcPct val="0"/>
              </a:spcAft>
              <a:buClrTx/>
              <a:buSzTx/>
              <a:buFont typeface="Wingdings" pitchFamily="2" charset="2"/>
              <a:buChar char="§"/>
              <a:tabLst/>
              <a:defRPr/>
            </a:pPr>
            <a:r>
              <a:rPr kumimoji="0" lang="en-US" sz="20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Risk Summary*</a:t>
            </a:r>
          </a:p>
          <a:p>
            <a:pPr marL="285750" marR="0" lvl="0" indent="-285750" algn="l" defTabSz="914400" rtl="0" eaLnBrk="0" fontAlgn="base" latinLnBrk="0" hangingPunct="0">
              <a:lnSpc>
                <a:spcPct val="100000"/>
              </a:lnSpc>
              <a:spcBef>
                <a:spcPct val="50000"/>
              </a:spcBef>
              <a:spcAft>
                <a:spcPct val="0"/>
              </a:spcAft>
              <a:buClrTx/>
              <a:buSzTx/>
              <a:buFont typeface="Wingdings" pitchFamily="2" charset="2"/>
              <a:buChar char="§"/>
              <a:tabLst/>
              <a:defRPr/>
            </a:pPr>
            <a:r>
              <a:rPr kumimoji="0" lang="en-US" sz="20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Clinical Considerations</a:t>
            </a:r>
          </a:p>
          <a:p>
            <a:pPr marL="285750" marR="0" lvl="0" indent="-285750" algn="l" defTabSz="914400" rtl="0" eaLnBrk="0" fontAlgn="base" latinLnBrk="0" hangingPunct="0">
              <a:lnSpc>
                <a:spcPct val="100000"/>
              </a:lnSpc>
              <a:spcBef>
                <a:spcPct val="50000"/>
              </a:spcBef>
              <a:spcAft>
                <a:spcPct val="0"/>
              </a:spcAft>
              <a:buClrTx/>
              <a:buSzTx/>
              <a:buFont typeface="Wingdings" pitchFamily="2" charset="2"/>
              <a:buChar char="§"/>
              <a:tabLst/>
              <a:defRPr/>
            </a:pPr>
            <a:r>
              <a:rPr kumimoji="0" lang="en-US" sz="20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Data</a:t>
            </a:r>
          </a:p>
        </p:txBody>
      </p:sp>
      <p:sp>
        <p:nvSpPr>
          <p:cNvPr id="9" name="TextBox 8">
            <a:extLst>
              <a:ext uri="{FF2B5EF4-FFF2-40B4-BE49-F238E27FC236}">
                <a16:creationId xmlns:a16="http://schemas.microsoft.com/office/drawing/2014/main" id="{F46A9F72-2B79-6D30-83B8-D5F8E1515BF2}"/>
              </a:ext>
            </a:extLst>
          </p:cNvPr>
          <p:cNvSpPr txBox="1"/>
          <p:nvPr/>
        </p:nvSpPr>
        <p:spPr bwMode="auto">
          <a:xfrm>
            <a:off x="584359" y="4850212"/>
            <a:ext cx="8886025"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*Required heading. See draft guidance. Pregnancy, Lactation, and Reproductive Potential:    </a:t>
            </a:r>
            <a:br>
              <a:rPr kumimoji="0" lang="en-US" sz="18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br>
            <a:r>
              <a:rPr kumimoji="0" lang="en-US" sz="18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  Labeling for Human Prescription Drug and Biological Products-Content and Format. </a:t>
            </a:r>
          </a:p>
        </p:txBody>
      </p:sp>
    </p:spTree>
    <p:extLst>
      <p:ext uri="{BB962C8B-B14F-4D97-AF65-F5344CB8AC3E}">
        <p14:creationId xmlns:p14="http://schemas.microsoft.com/office/powerpoint/2010/main" val="237349611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E3BABAB7-83B5-0CD3-699E-AA5828726E92}"/>
              </a:ext>
            </a:extLst>
          </p:cNvPr>
          <p:cNvSpPr>
            <a:spLocks noGrp="1"/>
          </p:cNvSpPr>
          <p:nvPr>
            <p:ph type="title"/>
          </p:nvPr>
        </p:nvSpPr>
        <p:spPr/>
        <p:txBody>
          <a:bodyPr/>
          <a:lstStyle/>
          <a:p>
            <a:r>
              <a:rPr lang="en-US"/>
              <a:t>Checking Pregnancy Status Prior to Initiating Mycophenolate and Monitoring Status During Tx</a:t>
            </a:r>
          </a:p>
        </p:txBody>
      </p:sp>
      <p:sp>
        <p:nvSpPr>
          <p:cNvPr id="4" name="Content Placeholder 3">
            <a:extLst>
              <a:ext uri="{FF2B5EF4-FFF2-40B4-BE49-F238E27FC236}">
                <a16:creationId xmlns:a16="http://schemas.microsoft.com/office/drawing/2014/main" id="{251CE86B-4D1B-BF28-F565-BFE456B89E32}"/>
              </a:ext>
            </a:extLst>
          </p:cNvPr>
          <p:cNvSpPr>
            <a:spLocks noGrp="1"/>
          </p:cNvSpPr>
          <p:nvPr>
            <p:ph idx="1"/>
          </p:nvPr>
        </p:nvSpPr>
        <p:spPr/>
        <p:txBody>
          <a:bodyPr/>
          <a:lstStyle/>
          <a:p>
            <a:pPr marL="342900" marR="0" lvl="0" indent="-342900" algn="l" defTabSz="914400" rtl="0" eaLnBrk="1" fontAlgn="base" latinLnBrk="0" hangingPunct="1">
              <a:lnSpc>
                <a:spcPct val="90000"/>
              </a:lnSpc>
              <a:spcBef>
                <a:spcPts val="1000"/>
              </a:spcBef>
              <a:spcAft>
                <a:spcPts val="700"/>
              </a:spcAft>
              <a:buClr>
                <a:srgbClr val="000000"/>
              </a:buClr>
              <a:buSzTx/>
              <a:buFont typeface="Wingdings" panose="05000000000000000000" pitchFamily="2" charset="2"/>
              <a:buChar char="§"/>
              <a:tabLst/>
              <a:defRPr/>
            </a:pPr>
            <a:r>
              <a:rPr kumimoji="0" lang="en-US" sz="2800" b="0" i="0" u="none" strike="noStrike" kern="0" cap="none" spc="0" normalizeH="0" baseline="0" noProof="0">
                <a:ln>
                  <a:noFill/>
                </a:ln>
                <a:solidFill>
                  <a:srgbClr val="000000"/>
                </a:solidFill>
                <a:effectLst/>
                <a:uLnTx/>
                <a:uFillTx/>
                <a:latin typeface="Calibri" panose="020F0502020204030204" pitchFamily="34" charset="0"/>
                <a:ea typeface="+mn-ea"/>
                <a:cs typeface="+mn-cs"/>
              </a:rPr>
              <a:t>One pregnancy test with a sensitivity of at least 25 mIU/mL should be done immediately before starting mycophenolate</a:t>
            </a:r>
          </a:p>
          <a:p>
            <a:pPr marL="342900" marR="0" lvl="0" indent="-342900" algn="l" defTabSz="914400" rtl="0" eaLnBrk="1" fontAlgn="base" latinLnBrk="0" hangingPunct="1">
              <a:lnSpc>
                <a:spcPct val="90000"/>
              </a:lnSpc>
              <a:spcBef>
                <a:spcPts val="1000"/>
              </a:spcBef>
              <a:spcAft>
                <a:spcPts val="700"/>
              </a:spcAft>
              <a:buClr>
                <a:srgbClr val="000000"/>
              </a:buClr>
              <a:buSzTx/>
              <a:buFont typeface="Wingdings" panose="05000000000000000000" pitchFamily="2" charset="2"/>
              <a:buChar char="§"/>
              <a:tabLst/>
              <a:defRPr/>
            </a:pPr>
            <a:r>
              <a:rPr kumimoji="0" lang="en-US" sz="2800" b="0" i="0" u="none" strike="noStrike" kern="0" cap="none" spc="0" normalizeH="0" baseline="0" noProof="0">
                <a:ln>
                  <a:noFill/>
                </a:ln>
                <a:solidFill>
                  <a:srgbClr val="000000"/>
                </a:solidFill>
                <a:effectLst/>
                <a:uLnTx/>
                <a:uFillTx/>
                <a:latin typeface="Calibri" panose="020F0502020204030204" pitchFamily="34" charset="0"/>
                <a:ea typeface="+mn-ea"/>
                <a:cs typeface="+mn-cs"/>
              </a:rPr>
              <a:t>Another pregnancy test with the same sensitivity should be done </a:t>
            </a:r>
            <a:br>
              <a:rPr kumimoji="0" lang="en-US" sz="2800" b="0" i="0" u="none" strike="noStrike" kern="0" cap="none" spc="0" normalizeH="0" baseline="0" noProof="0">
                <a:ln>
                  <a:noFill/>
                </a:ln>
                <a:solidFill>
                  <a:srgbClr val="000000"/>
                </a:solidFill>
                <a:effectLst/>
                <a:uLnTx/>
                <a:uFillTx/>
                <a:latin typeface="Calibri" panose="020F0502020204030204" pitchFamily="34" charset="0"/>
                <a:ea typeface="+mn-ea"/>
                <a:cs typeface="+mn-cs"/>
              </a:rPr>
            </a:br>
            <a:r>
              <a:rPr kumimoji="0" lang="en-US" sz="2800" b="0" i="0" u="none" strike="noStrike" kern="0" cap="none" spc="0" normalizeH="0" baseline="0" noProof="0">
                <a:ln>
                  <a:noFill/>
                </a:ln>
                <a:solidFill>
                  <a:srgbClr val="000000"/>
                </a:solidFill>
                <a:effectLst/>
                <a:uLnTx/>
                <a:uFillTx/>
                <a:latin typeface="Calibri" panose="020F0502020204030204" pitchFamily="34" charset="0"/>
                <a:ea typeface="+mn-ea"/>
                <a:cs typeface="+mn-cs"/>
              </a:rPr>
              <a:t>8-10 days later</a:t>
            </a:r>
          </a:p>
          <a:p>
            <a:pPr marL="342900" marR="0" lvl="0" indent="-342900" algn="l" defTabSz="914400" rtl="0" eaLnBrk="1" fontAlgn="base" latinLnBrk="0" hangingPunct="1">
              <a:lnSpc>
                <a:spcPct val="90000"/>
              </a:lnSpc>
              <a:spcBef>
                <a:spcPts val="1000"/>
              </a:spcBef>
              <a:spcAft>
                <a:spcPts val="700"/>
              </a:spcAft>
              <a:buClr>
                <a:srgbClr val="000000"/>
              </a:buClr>
              <a:buSzTx/>
              <a:buFont typeface="Wingdings" panose="05000000000000000000" pitchFamily="2" charset="2"/>
              <a:buChar char="§"/>
              <a:tabLst/>
              <a:defRPr/>
            </a:pPr>
            <a:r>
              <a:rPr kumimoji="0" lang="en-US" sz="2800" b="0" i="0" u="none" strike="noStrike" kern="0" cap="none" spc="0" normalizeH="0" baseline="0" noProof="0">
                <a:ln>
                  <a:noFill/>
                </a:ln>
                <a:solidFill>
                  <a:srgbClr val="000000"/>
                </a:solidFill>
                <a:effectLst/>
                <a:uLnTx/>
                <a:uFillTx/>
                <a:latin typeface="Calibri" panose="020F0502020204030204" pitchFamily="34" charset="0"/>
                <a:ea typeface="+mn-ea"/>
                <a:cs typeface="+mn-cs"/>
              </a:rPr>
              <a:t>Repeat pregnancy tests should be performed at routine follow-up visits</a:t>
            </a:r>
          </a:p>
          <a:p>
            <a:pPr marL="342900" marR="0" lvl="0" indent="-342900" algn="l" defTabSz="914400" rtl="0" eaLnBrk="1" fontAlgn="base" latinLnBrk="0" hangingPunct="1">
              <a:lnSpc>
                <a:spcPct val="90000"/>
              </a:lnSpc>
              <a:spcBef>
                <a:spcPts val="1000"/>
              </a:spcBef>
              <a:spcAft>
                <a:spcPts val="700"/>
              </a:spcAft>
              <a:buClr>
                <a:srgbClr val="000000"/>
              </a:buClr>
              <a:buSzTx/>
              <a:buFont typeface="Wingdings" panose="05000000000000000000" pitchFamily="2" charset="2"/>
              <a:buChar char="§"/>
              <a:tabLst/>
              <a:defRPr/>
            </a:pPr>
            <a:r>
              <a:rPr kumimoji="0" lang="en-US" sz="2800" b="0" i="0" u="none" strike="noStrike" kern="0" cap="none" spc="0" normalizeH="0" baseline="0" noProof="0">
                <a:ln>
                  <a:noFill/>
                </a:ln>
                <a:solidFill>
                  <a:srgbClr val="000000"/>
                </a:solidFill>
                <a:effectLst/>
                <a:uLnTx/>
                <a:uFillTx/>
                <a:latin typeface="Calibri" panose="020F0502020204030204" pitchFamily="34" charset="0"/>
                <a:ea typeface="+mn-ea"/>
                <a:cs typeface="+mn-cs"/>
              </a:rPr>
              <a:t>Results of all pregnancy tests should be discussed with the patient</a:t>
            </a:r>
          </a:p>
          <a:p>
            <a:endParaRPr lang="en-US"/>
          </a:p>
        </p:txBody>
      </p:sp>
      <p:sp>
        <p:nvSpPr>
          <p:cNvPr id="2" name="Text Box 15">
            <a:extLst>
              <a:ext uri="{FF2B5EF4-FFF2-40B4-BE49-F238E27FC236}">
                <a16:creationId xmlns:a16="http://schemas.microsoft.com/office/drawing/2014/main" id="{1702122D-9663-B217-C463-B9A2230BB4E3}"/>
              </a:ext>
            </a:extLst>
          </p:cNvPr>
          <p:cNvSpPr txBox="1">
            <a:spLocks noChangeArrowheads="1"/>
          </p:cNvSpPr>
          <p:nvPr/>
        </p:nvSpPr>
        <p:spPr bwMode="auto">
          <a:xfrm>
            <a:off x="432206" y="6388269"/>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fr-FR" altLang="en-US" sz="1200" b="0" i="0" u="none" strike="noStrike" kern="1200" cap="none" spc="-10" normalizeH="0" baseline="0" noProof="0">
                <a:ln>
                  <a:noFill/>
                </a:ln>
                <a:solidFill>
                  <a:srgbClr val="455560"/>
                </a:solidFill>
                <a:effectLst/>
                <a:uLnTx/>
                <a:uFillTx/>
                <a:latin typeface="Calibri" panose="020F0502020204030204" pitchFamily="34" charset="0"/>
                <a:ea typeface="+mn-ea"/>
                <a:cs typeface="Arial" panose="020B0604020202020204" pitchFamily="34" charset="0"/>
              </a:rPr>
              <a:t>www.mycophenolaterems.com</a:t>
            </a:r>
          </a:p>
        </p:txBody>
      </p:sp>
    </p:spTree>
    <p:extLst>
      <p:ext uri="{BB962C8B-B14F-4D97-AF65-F5344CB8AC3E}">
        <p14:creationId xmlns:p14="http://schemas.microsoft.com/office/powerpoint/2010/main" val="231366027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73B2D657-B4E9-A571-6B8D-004282F22EC0}"/>
              </a:ext>
            </a:extLst>
          </p:cNvPr>
          <p:cNvSpPr/>
          <p:nvPr/>
        </p:nvSpPr>
        <p:spPr bwMode="auto">
          <a:xfrm>
            <a:off x="711200" y="1597025"/>
            <a:ext cx="5207000" cy="1831975"/>
          </a:xfrm>
          <a:prstGeom prst="rect">
            <a:avLst/>
          </a:prstGeom>
          <a:solidFill>
            <a:schemeClr val="accent1"/>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3" name="Rectangle 12">
            <a:extLst>
              <a:ext uri="{FF2B5EF4-FFF2-40B4-BE49-F238E27FC236}">
                <a16:creationId xmlns:a16="http://schemas.microsoft.com/office/drawing/2014/main" id="{6D26EB3A-007F-7ACD-613B-AE5C39F05405}"/>
              </a:ext>
            </a:extLst>
          </p:cNvPr>
          <p:cNvSpPr/>
          <p:nvPr/>
        </p:nvSpPr>
        <p:spPr bwMode="auto">
          <a:xfrm>
            <a:off x="6273802" y="1597025"/>
            <a:ext cx="5207000" cy="1831975"/>
          </a:xfrm>
          <a:prstGeom prst="rect">
            <a:avLst/>
          </a:prstGeom>
          <a:solidFill>
            <a:schemeClr val="accent3"/>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2" name="Title 1">
            <a:extLst>
              <a:ext uri="{FF2B5EF4-FFF2-40B4-BE49-F238E27FC236}">
                <a16:creationId xmlns:a16="http://schemas.microsoft.com/office/drawing/2014/main" id="{A4B2F148-5854-E924-0F26-D4A278DDB39B}"/>
              </a:ext>
            </a:extLst>
          </p:cNvPr>
          <p:cNvSpPr>
            <a:spLocks noGrp="1"/>
          </p:cNvSpPr>
          <p:nvPr>
            <p:ph type="title"/>
          </p:nvPr>
        </p:nvSpPr>
        <p:spPr/>
        <p:txBody>
          <a:bodyPr/>
          <a:lstStyle/>
          <a:p>
            <a:r>
              <a:rPr lang="en-US"/>
              <a:t>Pregnancy and Fetal Risks Associated With Mycophenolate Use During Pregnancy: Pregnancy Loss</a:t>
            </a:r>
          </a:p>
        </p:txBody>
      </p:sp>
      <p:sp>
        <p:nvSpPr>
          <p:cNvPr id="4" name="Text Box 15">
            <a:extLst>
              <a:ext uri="{FF2B5EF4-FFF2-40B4-BE49-F238E27FC236}">
                <a16:creationId xmlns:a16="http://schemas.microsoft.com/office/drawing/2014/main" id="{DDD5B5DE-5E0C-8436-C0AC-1B7703230B91}"/>
              </a:ext>
            </a:extLst>
          </p:cNvPr>
          <p:cNvSpPr txBox="1">
            <a:spLocks noChangeArrowheads="1"/>
          </p:cNvSpPr>
          <p:nvPr/>
        </p:nvSpPr>
        <p:spPr bwMode="auto">
          <a:xfrm>
            <a:off x="412751" y="6388915"/>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fr-FR" altLang="en-US" sz="1200" b="0" i="0" u="none" strike="noStrike" kern="1200" cap="none" spc="-10" normalizeH="0" baseline="0" noProof="0">
                <a:ln>
                  <a:noFill/>
                </a:ln>
                <a:solidFill>
                  <a:srgbClr val="455560"/>
                </a:solidFill>
                <a:effectLst/>
                <a:uLnTx/>
                <a:uFillTx/>
                <a:latin typeface="Calibri" panose="020F0502020204030204" pitchFamily="34" charset="0"/>
                <a:ea typeface="+mn-ea"/>
                <a:cs typeface="Arial" panose="020B0604020202020204" pitchFamily="34" charset="0"/>
              </a:rPr>
              <a:t>1. Armenti . Clin Transpl. 2006:57-70. 2. Mycophenolate mofetil PI. 3. Mycophenolic acid PI.</a:t>
            </a:r>
          </a:p>
        </p:txBody>
      </p:sp>
      <p:sp>
        <p:nvSpPr>
          <p:cNvPr id="5" name="TextBox 4">
            <a:extLst>
              <a:ext uri="{FF2B5EF4-FFF2-40B4-BE49-F238E27FC236}">
                <a16:creationId xmlns:a16="http://schemas.microsoft.com/office/drawing/2014/main" id="{4EFC9EDF-5895-595D-454B-DB684160F3D2}"/>
              </a:ext>
            </a:extLst>
          </p:cNvPr>
          <p:cNvSpPr txBox="1"/>
          <p:nvPr/>
        </p:nvSpPr>
        <p:spPr bwMode="auto">
          <a:xfrm>
            <a:off x="711199" y="1728182"/>
            <a:ext cx="5206999" cy="15696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2400" b="1" i="0" u="none" strike="noStrike" kern="1200" cap="none" spc="0" normalizeH="0" baseline="0" noProof="0">
                <a:ln>
                  <a:noFill/>
                </a:ln>
                <a:solidFill>
                  <a:srgbClr val="FFFFFF"/>
                </a:solidFill>
                <a:effectLst/>
                <a:uLnTx/>
                <a:uFillTx/>
                <a:latin typeface="Calibri"/>
                <a:ea typeface="+mn-ea"/>
                <a:cs typeface="Arial" panose="020B0604020202020204" pitchFamily="34" charset="0"/>
              </a:rPr>
              <a:t>National Transplantation Pregnancy Registry Report (NTPR) 2006</a:t>
            </a:r>
            <a:r>
              <a:rPr kumimoji="0" lang="en-US" sz="2400" b="1" i="0" u="none" strike="noStrike" kern="1200" cap="none" spc="0" normalizeH="0" baseline="30000" noProof="0">
                <a:ln>
                  <a:noFill/>
                </a:ln>
                <a:solidFill>
                  <a:srgbClr val="FFFFFF"/>
                </a:solidFill>
                <a:effectLst/>
                <a:uLnTx/>
                <a:uFillTx/>
                <a:latin typeface="Calibri"/>
                <a:ea typeface="+mn-ea"/>
                <a:cs typeface="Arial" panose="020B0604020202020204" pitchFamily="34" charset="0"/>
              </a:rPr>
              <a:t>1</a:t>
            </a:r>
            <a:r>
              <a:rPr kumimoji="0" lang="en-US" sz="2400" b="1" i="0" u="none" strike="noStrike" kern="1200" cap="none" spc="0" normalizeH="0" baseline="0" noProof="0">
                <a:ln>
                  <a:noFill/>
                </a:ln>
                <a:solidFill>
                  <a:srgbClr val="FFFFFF"/>
                </a:solidFill>
                <a:effectLst/>
                <a:uLnTx/>
                <a:uFillTx/>
                <a:latin typeface="Calibri"/>
                <a:ea typeface="+mn-ea"/>
                <a:cs typeface="Arial" panose="020B0604020202020204" pitchFamily="34" charset="0"/>
              </a:rPr>
              <a:t>: 24 female transplant patients reported 33 mycophenolate-exposed pregnancies </a:t>
            </a:r>
          </a:p>
        </p:txBody>
      </p:sp>
      <p:sp>
        <p:nvSpPr>
          <p:cNvPr id="6" name="TextBox 5">
            <a:extLst>
              <a:ext uri="{FF2B5EF4-FFF2-40B4-BE49-F238E27FC236}">
                <a16:creationId xmlns:a16="http://schemas.microsoft.com/office/drawing/2014/main" id="{23860EBA-B4EA-9E11-2270-741D3D72C234}"/>
              </a:ext>
            </a:extLst>
          </p:cNvPr>
          <p:cNvSpPr txBox="1"/>
          <p:nvPr/>
        </p:nvSpPr>
        <p:spPr bwMode="auto">
          <a:xfrm>
            <a:off x="6273798" y="1912848"/>
            <a:ext cx="5207001"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2400" b="1" i="0" u="none" strike="noStrike" kern="1200" cap="none" spc="0" normalizeH="0" baseline="0" noProof="0">
                <a:ln>
                  <a:noFill/>
                </a:ln>
                <a:solidFill>
                  <a:srgbClr val="FFFFFF"/>
                </a:solidFill>
                <a:effectLst/>
                <a:uLnTx/>
                <a:uFillTx/>
                <a:latin typeface="Calibri"/>
                <a:ea typeface="+mn-ea"/>
                <a:cs typeface="Arial" panose="020B0604020202020204" pitchFamily="34" charset="0"/>
              </a:rPr>
              <a:t>Post marketing data of 77 females exposed to systemic mycophenolate during pregnancy</a:t>
            </a:r>
            <a:r>
              <a:rPr kumimoji="0" lang="en-US" sz="2400" b="1" i="0" u="none" strike="noStrike" kern="1200" cap="none" spc="0" normalizeH="0" baseline="30000" noProof="0">
                <a:ln>
                  <a:noFill/>
                </a:ln>
                <a:solidFill>
                  <a:srgbClr val="FFFFFF"/>
                </a:solidFill>
                <a:effectLst/>
                <a:uLnTx/>
                <a:uFillTx/>
                <a:latin typeface="Calibri"/>
                <a:ea typeface="+mn-ea"/>
                <a:cs typeface="Arial" panose="020B0604020202020204" pitchFamily="34" charset="0"/>
              </a:rPr>
              <a:t>2,3</a:t>
            </a:r>
            <a:r>
              <a:rPr kumimoji="0" lang="en-US" sz="2400" b="1" i="0" u="none" strike="noStrike" kern="1200" cap="none" spc="0" normalizeH="0" baseline="0" noProof="0">
                <a:ln>
                  <a:noFill/>
                </a:ln>
                <a:solidFill>
                  <a:srgbClr val="FFFFFF"/>
                </a:solidFill>
                <a:effectLst/>
                <a:uLnTx/>
                <a:uFillTx/>
                <a:latin typeface="Calibri"/>
                <a:ea typeface="+mn-ea"/>
                <a:cs typeface="Arial" panose="020B0604020202020204" pitchFamily="34" charset="0"/>
              </a:rPr>
              <a:t> </a:t>
            </a:r>
          </a:p>
        </p:txBody>
      </p:sp>
      <p:sp>
        <p:nvSpPr>
          <p:cNvPr id="7" name="TextBox 6">
            <a:extLst>
              <a:ext uri="{FF2B5EF4-FFF2-40B4-BE49-F238E27FC236}">
                <a16:creationId xmlns:a16="http://schemas.microsoft.com/office/drawing/2014/main" id="{FB4F668A-CAA9-688B-A2DC-DED86AA3584F}"/>
              </a:ext>
            </a:extLst>
          </p:cNvPr>
          <p:cNvSpPr txBox="1"/>
          <p:nvPr/>
        </p:nvSpPr>
        <p:spPr bwMode="auto">
          <a:xfrm>
            <a:off x="1244600" y="3529027"/>
            <a:ext cx="4114800" cy="707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4000" b="1" i="0" u="none" strike="noStrike" kern="1200" cap="none" spc="0" normalizeH="0" baseline="0" noProof="0">
                <a:ln>
                  <a:noFill/>
                </a:ln>
                <a:solidFill>
                  <a:srgbClr val="000000"/>
                </a:solidFill>
                <a:effectLst/>
                <a:uLnTx/>
                <a:uFillTx/>
                <a:latin typeface="Calibri"/>
                <a:ea typeface="+mn-ea"/>
                <a:cs typeface="Arial" panose="020B0604020202020204" pitchFamily="34" charset="0"/>
              </a:rPr>
              <a:t>45% </a:t>
            </a:r>
            <a:r>
              <a:rPr lang="en-US" sz="2000">
                <a:solidFill>
                  <a:srgbClr val="000000"/>
                </a:solidFill>
                <a:latin typeface="Calibri"/>
              </a:rPr>
              <a:t>s</a:t>
            </a:r>
            <a:r>
              <a:rPr kumimoji="0" lang="en-US" sz="2000" b="1" i="0" u="none" strike="noStrike" kern="1200" cap="none" spc="0" normalizeH="0" baseline="0" noProof="0">
                <a:ln>
                  <a:noFill/>
                </a:ln>
                <a:solidFill>
                  <a:srgbClr val="000000"/>
                </a:solidFill>
                <a:effectLst/>
                <a:uLnTx/>
                <a:uFillTx/>
                <a:latin typeface="Calibri"/>
                <a:ea typeface="+mn-ea"/>
                <a:cs typeface="Arial" panose="020B0604020202020204" pitchFamily="34" charset="0"/>
              </a:rPr>
              <a:t>pontaneous miscarriages</a:t>
            </a:r>
            <a:endParaRPr kumimoji="0" lang="en-US" sz="2000" b="0" i="0" u="none" strike="noStrike" kern="1200" cap="none" spc="0" normalizeH="0" baseline="0" noProof="0">
              <a:ln>
                <a:noFill/>
              </a:ln>
              <a:solidFill>
                <a:srgbClr val="000000"/>
              </a:solidFill>
              <a:effectLst/>
              <a:uLnTx/>
              <a:uFillTx/>
              <a:latin typeface="Calibri"/>
              <a:ea typeface="+mn-ea"/>
              <a:cs typeface="Arial" panose="020B0604020202020204" pitchFamily="34" charset="0"/>
            </a:endParaRPr>
          </a:p>
        </p:txBody>
      </p:sp>
      <p:sp>
        <p:nvSpPr>
          <p:cNvPr id="8" name="TextBox 7">
            <a:extLst>
              <a:ext uri="{FF2B5EF4-FFF2-40B4-BE49-F238E27FC236}">
                <a16:creationId xmlns:a16="http://schemas.microsoft.com/office/drawing/2014/main" id="{3F222452-3507-B23D-F298-6B988CB6F000}"/>
              </a:ext>
            </a:extLst>
          </p:cNvPr>
          <p:cNvSpPr txBox="1"/>
          <p:nvPr/>
        </p:nvSpPr>
        <p:spPr bwMode="auto">
          <a:xfrm>
            <a:off x="1244600" y="4634153"/>
            <a:ext cx="4114800" cy="707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4000" b="1" i="0" u="none" strike="noStrike" kern="1200" cap="none" spc="0" normalizeH="0" baseline="0" noProof="0">
                <a:ln>
                  <a:noFill/>
                </a:ln>
                <a:solidFill>
                  <a:srgbClr val="000000"/>
                </a:solidFill>
                <a:effectLst/>
                <a:uLnTx/>
                <a:uFillTx/>
                <a:latin typeface="Calibri"/>
                <a:ea typeface="+mn-ea"/>
                <a:cs typeface="Arial" panose="020B0604020202020204" pitchFamily="34" charset="0"/>
              </a:rPr>
              <a:t>22% </a:t>
            </a:r>
            <a:r>
              <a:rPr lang="en-US" sz="2000">
                <a:solidFill>
                  <a:srgbClr val="000000"/>
                </a:solidFill>
                <a:latin typeface="Calibri"/>
              </a:rPr>
              <a:t>s</a:t>
            </a:r>
            <a:r>
              <a:rPr kumimoji="0" lang="en-US" sz="2000" b="1" i="0" u="none" strike="noStrike" kern="1200" cap="none" spc="0" normalizeH="0" baseline="0" noProof="0">
                <a:ln>
                  <a:noFill/>
                </a:ln>
                <a:solidFill>
                  <a:srgbClr val="000000"/>
                </a:solidFill>
                <a:effectLst/>
                <a:uLnTx/>
                <a:uFillTx/>
                <a:latin typeface="Calibri"/>
                <a:ea typeface="+mn-ea"/>
                <a:cs typeface="Arial" panose="020B0604020202020204" pitchFamily="34" charset="0"/>
              </a:rPr>
              <a:t>tructural malformation</a:t>
            </a:r>
          </a:p>
        </p:txBody>
      </p:sp>
      <p:sp>
        <p:nvSpPr>
          <p:cNvPr id="9" name="TextBox 8">
            <a:extLst>
              <a:ext uri="{FF2B5EF4-FFF2-40B4-BE49-F238E27FC236}">
                <a16:creationId xmlns:a16="http://schemas.microsoft.com/office/drawing/2014/main" id="{F35B9817-3993-E714-A95E-03940E39CE5D}"/>
              </a:ext>
            </a:extLst>
          </p:cNvPr>
          <p:cNvSpPr txBox="1"/>
          <p:nvPr/>
        </p:nvSpPr>
        <p:spPr bwMode="auto">
          <a:xfrm>
            <a:off x="6550737" y="3529027"/>
            <a:ext cx="4114800" cy="707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4000" b="1" i="0" u="none" strike="noStrike" kern="1200" cap="none" spc="0" normalizeH="0" baseline="0" noProof="0">
                <a:ln>
                  <a:noFill/>
                </a:ln>
                <a:solidFill>
                  <a:srgbClr val="000000"/>
                </a:solidFill>
                <a:effectLst/>
                <a:uLnTx/>
                <a:uFillTx/>
                <a:latin typeface="Calibri"/>
                <a:ea typeface="+mn-ea"/>
                <a:cs typeface="Arial" panose="020B0604020202020204" pitchFamily="34" charset="0"/>
              </a:rPr>
              <a:t>32% </a:t>
            </a:r>
            <a:r>
              <a:rPr kumimoji="0" lang="en-US" sz="2000" b="1" i="0" u="none" strike="noStrike" kern="1200" cap="none" spc="0" normalizeH="0" baseline="0" noProof="0">
                <a:ln>
                  <a:noFill/>
                </a:ln>
                <a:solidFill>
                  <a:srgbClr val="000000"/>
                </a:solidFill>
                <a:effectLst/>
                <a:uLnTx/>
                <a:uFillTx/>
                <a:latin typeface="Calibri"/>
                <a:ea typeface="+mn-ea"/>
                <a:cs typeface="Arial" panose="020B0604020202020204" pitchFamily="34" charset="0"/>
              </a:rPr>
              <a:t>had spontaneous abortions </a:t>
            </a:r>
          </a:p>
        </p:txBody>
      </p:sp>
      <p:sp>
        <p:nvSpPr>
          <p:cNvPr id="10" name="TextBox 9">
            <a:extLst>
              <a:ext uri="{FF2B5EF4-FFF2-40B4-BE49-F238E27FC236}">
                <a16:creationId xmlns:a16="http://schemas.microsoft.com/office/drawing/2014/main" id="{3BF6A88B-A3CD-5D00-E78C-D7894145595A}"/>
              </a:ext>
            </a:extLst>
          </p:cNvPr>
          <p:cNvSpPr txBox="1"/>
          <p:nvPr/>
        </p:nvSpPr>
        <p:spPr bwMode="auto">
          <a:xfrm>
            <a:off x="6550736" y="4634153"/>
            <a:ext cx="4694073" cy="707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4000" b="1" i="0" u="none" strike="noStrike" kern="1200" cap="none" spc="0" normalizeH="0" baseline="0" noProof="0">
                <a:ln>
                  <a:noFill/>
                </a:ln>
                <a:solidFill>
                  <a:srgbClr val="000000"/>
                </a:solidFill>
                <a:effectLst/>
                <a:uLnTx/>
                <a:uFillTx/>
                <a:latin typeface="Calibri"/>
                <a:ea typeface="+mn-ea"/>
                <a:cs typeface="Arial" panose="020B0604020202020204" pitchFamily="34" charset="0"/>
              </a:rPr>
              <a:t>22% </a:t>
            </a:r>
            <a:r>
              <a:rPr kumimoji="0" lang="en-US" sz="2000" b="1" i="0" u="none" strike="noStrike" kern="1200" cap="none" spc="0" normalizeH="0" baseline="0" noProof="0">
                <a:ln>
                  <a:noFill/>
                </a:ln>
                <a:solidFill>
                  <a:srgbClr val="000000"/>
                </a:solidFill>
                <a:effectLst/>
                <a:uLnTx/>
                <a:uFillTx/>
                <a:latin typeface="Calibri"/>
                <a:ea typeface="+mn-ea"/>
                <a:cs typeface="Arial" panose="020B0604020202020204" pitchFamily="34" charset="0"/>
              </a:rPr>
              <a:t>had a malformed fetus or infant</a:t>
            </a:r>
          </a:p>
        </p:txBody>
      </p:sp>
      <p:cxnSp>
        <p:nvCxnSpPr>
          <p:cNvPr id="15" name="Straight Connector 14">
            <a:extLst>
              <a:ext uri="{FF2B5EF4-FFF2-40B4-BE49-F238E27FC236}">
                <a16:creationId xmlns:a16="http://schemas.microsoft.com/office/drawing/2014/main" id="{A4889B05-165A-06C1-79DB-063743652C4C}"/>
              </a:ext>
            </a:extLst>
          </p:cNvPr>
          <p:cNvCxnSpPr/>
          <p:nvPr/>
        </p:nvCxnSpPr>
        <p:spPr bwMode="auto">
          <a:xfrm>
            <a:off x="1244600" y="4457700"/>
            <a:ext cx="3911600" cy="0"/>
          </a:xfrm>
          <a:prstGeom prst="line">
            <a:avLst/>
          </a:prstGeom>
          <a:noFill/>
          <a:ln w="28575" cap="flat" cmpd="sng" algn="ctr">
            <a:solidFill>
              <a:schemeClr val="accent1"/>
            </a:solidFill>
            <a:prstDash val="solid"/>
            <a:round/>
            <a:headEnd type="none" w="med" len="med"/>
            <a:tailEnd type="none" w="med" len="med"/>
          </a:ln>
          <a:effectLst/>
        </p:spPr>
      </p:cxnSp>
      <p:cxnSp>
        <p:nvCxnSpPr>
          <p:cNvPr id="16" name="Straight Connector 15">
            <a:extLst>
              <a:ext uri="{FF2B5EF4-FFF2-40B4-BE49-F238E27FC236}">
                <a16:creationId xmlns:a16="http://schemas.microsoft.com/office/drawing/2014/main" id="{FE724882-F4EA-981F-8648-0AFFEB2A1F63}"/>
              </a:ext>
            </a:extLst>
          </p:cNvPr>
          <p:cNvCxnSpPr>
            <a:cxnSpLocks/>
          </p:cNvCxnSpPr>
          <p:nvPr/>
        </p:nvCxnSpPr>
        <p:spPr bwMode="auto">
          <a:xfrm>
            <a:off x="6550736" y="4457700"/>
            <a:ext cx="4447464" cy="0"/>
          </a:xfrm>
          <a:prstGeom prst="line">
            <a:avLst/>
          </a:prstGeom>
          <a:noFill/>
          <a:ln w="28575" cap="flat" cmpd="sng" algn="ctr">
            <a:solidFill>
              <a:schemeClr val="accent3"/>
            </a:solidFill>
            <a:prstDash val="solid"/>
            <a:round/>
            <a:headEnd type="none" w="med" len="med"/>
            <a:tailEnd type="none" w="med" len="med"/>
          </a:ln>
          <a:effectLst/>
        </p:spPr>
      </p:cxnSp>
    </p:spTree>
    <p:extLst>
      <p:ext uri="{BB962C8B-B14F-4D97-AF65-F5344CB8AC3E}">
        <p14:creationId xmlns:p14="http://schemas.microsoft.com/office/powerpoint/2010/main" val="344015817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8AA9DC3-1B8D-08F5-3A03-0A1BD8A74101}"/>
              </a:ext>
            </a:extLst>
          </p:cNvPr>
          <p:cNvSpPr>
            <a:spLocks noGrp="1"/>
          </p:cNvSpPr>
          <p:nvPr>
            <p:ph type="title"/>
          </p:nvPr>
        </p:nvSpPr>
        <p:spPr/>
        <p:txBody>
          <a:bodyPr/>
          <a:lstStyle/>
          <a:p>
            <a:r>
              <a:rPr lang="en-US"/>
              <a:t>Pregnancy and Fetal Risks Associated With Mycophenolate Use During Pregnancy</a:t>
            </a:r>
          </a:p>
        </p:txBody>
      </p:sp>
      <p:sp>
        <p:nvSpPr>
          <p:cNvPr id="6" name="Text Box 15">
            <a:extLst>
              <a:ext uri="{FF2B5EF4-FFF2-40B4-BE49-F238E27FC236}">
                <a16:creationId xmlns:a16="http://schemas.microsoft.com/office/drawing/2014/main" id="{F6728A94-BF17-2F0C-076B-52AED932128A}"/>
              </a:ext>
            </a:extLst>
          </p:cNvPr>
          <p:cNvSpPr txBox="1">
            <a:spLocks noChangeArrowheads="1"/>
          </p:cNvSpPr>
          <p:nvPr/>
        </p:nvSpPr>
        <p:spPr bwMode="auto">
          <a:xfrm>
            <a:off x="412751" y="6388915"/>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fr-FR" altLang="en-US" sz="1200" b="0" i="0" u="none" strike="noStrike" kern="1200" cap="none" spc="-10" normalizeH="0" baseline="0" noProof="0">
                <a:ln>
                  <a:noFill/>
                </a:ln>
                <a:solidFill>
                  <a:srgbClr val="455560"/>
                </a:solidFill>
                <a:effectLst/>
                <a:uLnTx/>
                <a:uFillTx/>
                <a:latin typeface="Calibri" panose="020F0502020204030204" pitchFamily="34" charset="0"/>
                <a:ea typeface="+mn-ea"/>
                <a:cs typeface="Arial" panose="020B0604020202020204" pitchFamily="34" charset="0"/>
              </a:rPr>
              <a:t>King. Am J Transplant. 2017;17:151.</a:t>
            </a:r>
          </a:p>
        </p:txBody>
      </p:sp>
      <p:grpSp>
        <p:nvGrpSpPr>
          <p:cNvPr id="39" name="Group 38">
            <a:extLst>
              <a:ext uri="{FF2B5EF4-FFF2-40B4-BE49-F238E27FC236}">
                <a16:creationId xmlns:a16="http://schemas.microsoft.com/office/drawing/2014/main" id="{3020F34F-BF2B-2200-3538-1B0E3F9BE3CC}"/>
              </a:ext>
            </a:extLst>
          </p:cNvPr>
          <p:cNvGrpSpPr/>
          <p:nvPr/>
        </p:nvGrpSpPr>
        <p:grpSpPr>
          <a:xfrm>
            <a:off x="2265586" y="1722683"/>
            <a:ext cx="7679988" cy="3945766"/>
            <a:chOff x="2105600" y="1675158"/>
            <a:chExt cx="7679988" cy="3945766"/>
          </a:xfrm>
        </p:grpSpPr>
        <p:sp>
          <p:nvSpPr>
            <p:cNvPr id="5" name="TextBox 4">
              <a:extLst>
                <a:ext uri="{FF2B5EF4-FFF2-40B4-BE49-F238E27FC236}">
                  <a16:creationId xmlns:a16="http://schemas.microsoft.com/office/drawing/2014/main" id="{525240B2-1E97-EDE8-3BBF-4AE92096FD7D}"/>
                </a:ext>
              </a:extLst>
            </p:cNvPr>
            <p:cNvSpPr txBox="1"/>
            <p:nvPr/>
          </p:nvSpPr>
          <p:spPr bwMode="auto">
            <a:xfrm>
              <a:off x="2105600" y="1675158"/>
              <a:ext cx="767998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2000" b="1"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Preconception and Postconception Discontinuation of Mycophenolate </a:t>
              </a:r>
            </a:p>
          </p:txBody>
        </p:sp>
        <p:cxnSp>
          <p:nvCxnSpPr>
            <p:cNvPr id="9" name="Straight Connector 8">
              <a:extLst>
                <a:ext uri="{FF2B5EF4-FFF2-40B4-BE49-F238E27FC236}">
                  <a16:creationId xmlns:a16="http://schemas.microsoft.com/office/drawing/2014/main" id="{D1C01FB4-04B8-A2B6-ECAD-5D3383DE4189}"/>
                </a:ext>
              </a:extLst>
            </p:cNvPr>
            <p:cNvCxnSpPr/>
            <p:nvPr/>
          </p:nvCxnSpPr>
          <p:spPr bwMode="auto">
            <a:xfrm>
              <a:off x="4722855" y="5251896"/>
              <a:ext cx="0" cy="91440"/>
            </a:xfrm>
            <a:prstGeom prst="line">
              <a:avLst/>
            </a:prstGeom>
            <a:noFill/>
            <a:ln w="28575" cap="flat" cmpd="sng" algn="ctr">
              <a:solidFill>
                <a:schemeClr val="bg1"/>
              </a:solidFill>
              <a:prstDash val="solid"/>
              <a:round/>
              <a:headEnd type="none" w="med" len="med"/>
              <a:tailEnd type="none" w="med" len="med"/>
            </a:ln>
            <a:effectLst/>
          </p:spPr>
        </p:cxnSp>
        <p:sp>
          <p:nvSpPr>
            <p:cNvPr id="10" name="Rectangle 9">
              <a:extLst>
                <a:ext uri="{FF2B5EF4-FFF2-40B4-BE49-F238E27FC236}">
                  <a16:creationId xmlns:a16="http://schemas.microsoft.com/office/drawing/2014/main" id="{29209DFE-DFF7-5EA8-4F90-0BBAB1A966D2}"/>
                </a:ext>
              </a:extLst>
            </p:cNvPr>
            <p:cNvSpPr/>
            <p:nvPr/>
          </p:nvSpPr>
          <p:spPr bwMode="auto">
            <a:xfrm>
              <a:off x="3883025" y="4353199"/>
              <a:ext cx="839830" cy="898697"/>
            </a:xfrm>
            <a:prstGeom prst="rect">
              <a:avLst/>
            </a:prstGeom>
            <a:solidFill>
              <a:schemeClr val="accent1"/>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1" name="Rectangle 10">
              <a:extLst>
                <a:ext uri="{FF2B5EF4-FFF2-40B4-BE49-F238E27FC236}">
                  <a16:creationId xmlns:a16="http://schemas.microsoft.com/office/drawing/2014/main" id="{0CF87D65-AA57-C71D-49FC-3C8D4E788D7A}"/>
                </a:ext>
              </a:extLst>
            </p:cNvPr>
            <p:cNvSpPr/>
            <p:nvPr/>
          </p:nvSpPr>
          <p:spPr bwMode="auto">
            <a:xfrm>
              <a:off x="4722855" y="3087272"/>
              <a:ext cx="839830" cy="2166426"/>
            </a:xfrm>
            <a:prstGeom prst="rect">
              <a:avLst/>
            </a:prstGeom>
            <a:solidFill>
              <a:srgbClr val="E1471D"/>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2" name="TextBox 11">
              <a:extLst>
                <a:ext uri="{FF2B5EF4-FFF2-40B4-BE49-F238E27FC236}">
                  <a16:creationId xmlns:a16="http://schemas.microsoft.com/office/drawing/2014/main" id="{2EF28279-231D-47FA-B5C6-950A5EB71C87}"/>
                </a:ext>
              </a:extLst>
            </p:cNvPr>
            <p:cNvSpPr txBox="1"/>
            <p:nvPr/>
          </p:nvSpPr>
          <p:spPr bwMode="auto">
            <a:xfrm>
              <a:off x="4195178" y="5313147"/>
              <a:ext cx="1055354"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1"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Miscarriage</a:t>
              </a:r>
            </a:p>
          </p:txBody>
        </p:sp>
        <p:cxnSp>
          <p:nvCxnSpPr>
            <p:cNvPr id="13" name="Straight Connector 12">
              <a:extLst>
                <a:ext uri="{FF2B5EF4-FFF2-40B4-BE49-F238E27FC236}">
                  <a16:creationId xmlns:a16="http://schemas.microsoft.com/office/drawing/2014/main" id="{5A86D391-23A8-C2D9-B646-9F6A00A1994B}"/>
                </a:ext>
              </a:extLst>
            </p:cNvPr>
            <p:cNvCxnSpPr/>
            <p:nvPr/>
          </p:nvCxnSpPr>
          <p:spPr bwMode="auto">
            <a:xfrm>
              <a:off x="7627623" y="5248721"/>
              <a:ext cx="0" cy="91440"/>
            </a:xfrm>
            <a:prstGeom prst="line">
              <a:avLst/>
            </a:prstGeom>
            <a:noFill/>
            <a:ln w="28575" cap="flat" cmpd="sng" algn="ctr">
              <a:solidFill>
                <a:schemeClr val="bg1"/>
              </a:solidFill>
              <a:prstDash val="solid"/>
              <a:round/>
              <a:headEnd type="none" w="med" len="med"/>
              <a:tailEnd type="none" w="med" len="med"/>
            </a:ln>
            <a:effectLst/>
          </p:spPr>
        </p:cxnSp>
        <p:sp>
          <p:nvSpPr>
            <p:cNvPr id="14" name="Rectangle 13">
              <a:extLst>
                <a:ext uri="{FF2B5EF4-FFF2-40B4-BE49-F238E27FC236}">
                  <a16:creationId xmlns:a16="http://schemas.microsoft.com/office/drawing/2014/main" id="{74C0C85F-CA87-E8A2-B492-1CF45C6E4DB6}"/>
                </a:ext>
              </a:extLst>
            </p:cNvPr>
            <p:cNvSpPr/>
            <p:nvPr/>
          </p:nvSpPr>
          <p:spPr bwMode="auto">
            <a:xfrm>
              <a:off x="6787793" y="4940290"/>
              <a:ext cx="839830" cy="308431"/>
            </a:xfrm>
            <a:prstGeom prst="rect">
              <a:avLst/>
            </a:prstGeom>
            <a:solidFill>
              <a:schemeClr val="accent1"/>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5" name="Rectangle 14">
              <a:extLst>
                <a:ext uri="{FF2B5EF4-FFF2-40B4-BE49-F238E27FC236}">
                  <a16:creationId xmlns:a16="http://schemas.microsoft.com/office/drawing/2014/main" id="{E877DDD0-B57E-EA29-E68F-4115A3F2D481}"/>
                </a:ext>
              </a:extLst>
            </p:cNvPr>
            <p:cNvSpPr/>
            <p:nvPr/>
          </p:nvSpPr>
          <p:spPr bwMode="auto">
            <a:xfrm>
              <a:off x="7627623" y="4567251"/>
              <a:ext cx="839830" cy="687820"/>
            </a:xfrm>
            <a:prstGeom prst="rect">
              <a:avLst/>
            </a:prstGeom>
            <a:solidFill>
              <a:srgbClr val="E1471D"/>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6" name="TextBox 15">
              <a:extLst>
                <a:ext uri="{FF2B5EF4-FFF2-40B4-BE49-F238E27FC236}">
                  <a16:creationId xmlns:a16="http://schemas.microsoft.com/office/drawing/2014/main" id="{B41B0189-AEDE-D358-B447-6A949DEF2E19}"/>
                </a:ext>
              </a:extLst>
            </p:cNvPr>
            <p:cNvSpPr txBox="1"/>
            <p:nvPr/>
          </p:nvSpPr>
          <p:spPr bwMode="auto">
            <a:xfrm>
              <a:off x="7089496" y="5309972"/>
              <a:ext cx="1076257"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1"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Birth Defect</a:t>
              </a:r>
            </a:p>
          </p:txBody>
        </p:sp>
        <p:grpSp>
          <p:nvGrpSpPr>
            <p:cNvPr id="20" name="Group 19">
              <a:extLst>
                <a:ext uri="{FF2B5EF4-FFF2-40B4-BE49-F238E27FC236}">
                  <a16:creationId xmlns:a16="http://schemas.microsoft.com/office/drawing/2014/main" id="{327912EE-47AF-B613-815A-A008BDBBB4CD}"/>
                </a:ext>
              </a:extLst>
            </p:cNvPr>
            <p:cNvGrpSpPr/>
            <p:nvPr/>
          </p:nvGrpSpPr>
          <p:grpSpPr>
            <a:xfrm>
              <a:off x="6571541" y="3015698"/>
              <a:ext cx="2032870" cy="646331"/>
              <a:chOff x="9901050" y="4090737"/>
              <a:chExt cx="2032870" cy="646331"/>
            </a:xfrm>
          </p:grpSpPr>
          <p:sp>
            <p:nvSpPr>
              <p:cNvPr id="17" name="TextBox 16">
                <a:extLst>
                  <a:ext uri="{FF2B5EF4-FFF2-40B4-BE49-F238E27FC236}">
                    <a16:creationId xmlns:a16="http://schemas.microsoft.com/office/drawing/2014/main" id="{AD24D7B1-C2C9-F3C2-76BF-C27E69ABBCAA}"/>
                  </a:ext>
                </a:extLst>
              </p:cNvPr>
              <p:cNvSpPr txBox="1"/>
              <p:nvPr/>
            </p:nvSpPr>
            <p:spPr bwMode="auto">
              <a:xfrm>
                <a:off x="10030899" y="4090737"/>
                <a:ext cx="1903021"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Before conception</a:t>
                </a:r>
                <a:br>
                  <a:rPr kumimoji="0" lang="en-US" sz="18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br>
                <a:r>
                  <a:rPr kumimoji="0" lang="en-US" sz="18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After conception</a:t>
                </a:r>
              </a:p>
            </p:txBody>
          </p:sp>
          <p:sp>
            <p:nvSpPr>
              <p:cNvPr id="18" name="Rectangle 17">
                <a:extLst>
                  <a:ext uri="{FF2B5EF4-FFF2-40B4-BE49-F238E27FC236}">
                    <a16:creationId xmlns:a16="http://schemas.microsoft.com/office/drawing/2014/main" id="{E01FF788-36D3-24BE-BCD4-18925A7DD6E9}"/>
                  </a:ext>
                </a:extLst>
              </p:cNvPr>
              <p:cNvSpPr/>
              <p:nvPr/>
            </p:nvSpPr>
            <p:spPr bwMode="auto">
              <a:xfrm>
                <a:off x="9901050" y="4191000"/>
                <a:ext cx="158130" cy="167869"/>
              </a:xfrm>
              <a:prstGeom prst="rect">
                <a:avLst/>
              </a:prstGeom>
              <a:solidFill>
                <a:schemeClr val="accent1"/>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9" name="Rectangle 18">
                <a:extLst>
                  <a:ext uri="{FF2B5EF4-FFF2-40B4-BE49-F238E27FC236}">
                    <a16:creationId xmlns:a16="http://schemas.microsoft.com/office/drawing/2014/main" id="{72518369-EF5B-2C1A-6C2F-A14953CFF4B3}"/>
                  </a:ext>
                </a:extLst>
              </p:cNvPr>
              <p:cNvSpPr/>
              <p:nvPr/>
            </p:nvSpPr>
            <p:spPr bwMode="auto">
              <a:xfrm>
                <a:off x="9901050" y="4459132"/>
                <a:ext cx="158130" cy="167869"/>
              </a:xfrm>
              <a:prstGeom prst="rect">
                <a:avLst/>
              </a:prstGeom>
              <a:solidFill>
                <a:srgbClr val="E1471D"/>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endParaRPr>
              </a:p>
            </p:txBody>
          </p:sp>
        </p:grpSp>
        <p:sp>
          <p:nvSpPr>
            <p:cNvPr id="21" name="TextBox 20">
              <a:extLst>
                <a:ext uri="{FF2B5EF4-FFF2-40B4-BE49-F238E27FC236}">
                  <a16:creationId xmlns:a16="http://schemas.microsoft.com/office/drawing/2014/main" id="{4DEA4583-5D7C-0D56-2E54-80687B5D94C1}"/>
                </a:ext>
              </a:extLst>
            </p:cNvPr>
            <p:cNvSpPr txBox="1"/>
            <p:nvPr/>
          </p:nvSpPr>
          <p:spPr bwMode="auto">
            <a:xfrm rot="16200000">
              <a:off x="2140143" y="3731148"/>
              <a:ext cx="1171411"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600" b="1"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 Reported</a:t>
              </a:r>
            </a:p>
          </p:txBody>
        </p:sp>
        <p:grpSp>
          <p:nvGrpSpPr>
            <p:cNvPr id="30" name="Group 29">
              <a:extLst>
                <a:ext uri="{FF2B5EF4-FFF2-40B4-BE49-F238E27FC236}">
                  <a16:creationId xmlns:a16="http://schemas.microsoft.com/office/drawing/2014/main" id="{B4A1C195-7E3A-639A-9E6E-A313CF922929}"/>
                </a:ext>
              </a:extLst>
            </p:cNvPr>
            <p:cNvGrpSpPr/>
            <p:nvPr/>
          </p:nvGrpSpPr>
          <p:grpSpPr>
            <a:xfrm>
              <a:off x="3180343" y="2560527"/>
              <a:ext cx="91440" cy="2700268"/>
              <a:chOff x="3392102" y="2401503"/>
              <a:chExt cx="101066" cy="2700268"/>
            </a:xfrm>
          </p:grpSpPr>
          <p:cxnSp>
            <p:nvCxnSpPr>
              <p:cNvPr id="23" name="Straight Connector 22">
                <a:extLst>
                  <a:ext uri="{FF2B5EF4-FFF2-40B4-BE49-F238E27FC236}">
                    <a16:creationId xmlns:a16="http://schemas.microsoft.com/office/drawing/2014/main" id="{8ABC88D0-8029-C55E-318A-55D9C58CD24A}"/>
                  </a:ext>
                </a:extLst>
              </p:cNvPr>
              <p:cNvCxnSpPr>
                <a:cxnSpLocks/>
              </p:cNvCxnSpPr>
              <p:nvPr/>
            </p:nvCxnSpPr>
            <p:spPr bwMode="auto">
              <a:xfrm>
                <a:off x="3392102" y="2401503"/>
                <a:ext cx="101066" cy="0"/>
              </a:xfrm>
              <a:prstGeom prst="line">
                <a:avLst/>
              </a:prstGeom>
              <a:noFill/>
              <a:ln w="28575" cap="flat" cmpd="sng" algn="ctr">
                <a:solidFill>
                  <a:schemeClr val="bg1"/>
                </a:solidFill>
                <a:prstDash val="solid"/>
                <a:round/>
                <a:headEnd type="none" w="med" len="med"/>
                <a:tailEnd type="none" w="med" len="med"/>
              </a:ln>
              <a:effectLst/>
            </p:spPr>
          </p:cxnSp>
          <p:cxnSp>
            <p:nvCxnSpPr>
              <p:cNvPr id="25" name="Straight Connector 24">
                <a:extLst>
                  <a:ext uri="{FF2B5EF4-FFF2-40B4-BE49-F238E27FC236}">
                    <a16:creationId xmlns:a16="http://schemas.microsoft.com/office/drawing/2014/main" id="{6AA39696-2558-6CAD-03BC-F1C7E70CC038}"/>
                  </a:ext>
                </a:extLst>
              </p:cNvPr>
              <p:cNvCxnSpPr>
                <a:cxnSpLocks/>
              </p:cNvCxnSpPr>
              <p:nvPr/>
            </p:nvCxnSpPr>
            <p:spPr bwMode="auto">
              <a:xfrm>
                <a:off x="3392102" y="3301593"/>
                <a:ext cx="101066" cy="0"/>
              </a:xfrm>
              <a:prstGeom prst="line">
                <a:avLst/>
              </a:prstGeom>
              <a:noFill/>
              <a:ln w="28575" cap="flat" cmpd="sng" algn="ctr">
                <a:solidFill>
                  <a:schemeClr val="bg1"/>
                </a:solidFill>
                <a:prstDash val="solid"/>
                <a:round/>
                <a:headEnd type="none" w="med" len="med"/>
                <a:tailEnd type="none" w="med" len="med"/>
              </a:ln>
              <a:effectLst/>
            </p:spPr>
          </p:cxnSp>
          <p:cxnSp>
            <p:nvCxnSpPr>
              <p:cNvPr id="27" name="Straight Connector 26">
                <a:extLst>
                  <a:ext uri="{FF2B5EF4-FFF2-40B4-BE49-F238E27FC236}">
                    <a16:creationId xmlns:a16="http://schemas.microsoft.com/office/drawing/2014/main" id="{55DF12B6-4459-CE1B-84F3-9F323654F3B3}"/>
                  </a:ext>
                </a:extLst>
              </p:cNvPr>
              <p:cNvCxnSpPr>
                <a:cxnSpLocks/>
              </p:cNvCxnSpPr>
              <p:nvPr/>
            </p:nvCxnSpPr>
            <p:spPr bwMode="auto">
              <a:xfrm>
                <a:off x="3392102" y="4201683"/>
                <a:ext cx="101066" cy="0"/>
              </a:xfrm>
              <a:prstGeom prst="line">
                <a:avLst/>
              </a:prstGeom>
              <a:noFill/>
              <a:ln w="28575" cap="flat" cmpd="sng" algn="ctr">
                <a:solidFill>
                  <a:schemeClr val="bg1"/>
                </a:solidFill>
                <a:prstDash val="solid"/>
                <a:round/>
                <a:headEnd type="none" w="med" len="med"/>
                <a:tailEnd type="none" w="med" len="med"/>
              </a:ln>
              <a:effectLst/>
            </p:spPr>
          </p:cxnSp>
          <p:cxnSp>
            <p:nvCxnSpPr>
              <p:cNvPr id="29" name="Straight Connector 28">
                <a:extLst>
                  <a:ext uri="{FF2B5EF4-FFF2-40B4-BE49-F238E27FC236}">
                    <a16:creationId xmlns:a16="http://schemas.microsoft.com/office/drawing/2014/main" id="{964121E9-B1BE-5AB3-52A2-96ED3891B1AA}"/>
                  </a:ext>
                </a:extLst>
              </p:cNvPr>
              <p:cNvCxnSpPr>
                <a:cxnSpLocks/>
              </p:cNvCxnSpPr>
              <p:nvPr/>
            </p:nvCxnSpPr>
            <p:spPr bwMode="auto">
              <a:xfrm>
                <a:off x="3392102" y="5101771"/>
                <a:ext cx="101066" cy="0"/>
              </a:xfrm>
              <a:prstGeom prst="line">
                <a:avLst/>
              </a:prstGeom>
              <a:noFill/>
              <a:ln w="28575" cap="flat" cmpd="sng" algn="ctr">
                <a:solidFill>
                  <a:schemeClr val="bg1"/>
                </a:solidFill>
                <a:prstDash val="solid"/>
                <a:round/>
                <a:headEnd type="none" w="med" len="med"/>
                <a:tailEnd type="none" w="med" len="med"/>
              </a:ln>
              <a:effectLst/>
            </p:spPr>
          </p:cxnSp>
        </p:grpSp>
        <p:sp>
          <p:nvSpPr>
            <p:cNvPr id="7" name="Freeform 6">
              <a:extLst>
                <a:ext uri="{FF2B5EF4-FFF2-40B4-BE49-F238E27FC236}">
                  <a16:creationId xmlns:a16="http://schemas.microsoft.com/office/drawing/2014/main" id="{B7729B5E-252E-FDCF-58F8-CE5AA610901C}"/>
                </a:ext>
              </a:extLst>
            </p:cNvPr>
            <p:cNvSpPr/>
            <p:nvPr/>
          </p:nvSpPr>
          <p:spPr bwMode="auto">
            <a:xfrm>
              <a:off x="3262184" y="2473856"/>
              <a:ext cx="5848865" cy="2784390"/>
            </a:xfrm>
            <a:custGeom>
              <a:avLst/>
              <a:gdLst>
                <a:gd name="connsiteX0" fmla="*/ 0 w 5848865"/>
                <a:gd name="connsiteY0" fmla="*/ 0 h 2784390"/>
                <a:gd name="connsiteX1" fmla="*/ 0 w 5848865"/>
                <a:gd name="connsiteY1" fmla="*/ 2784390 h 2784390"/>
                <a:gd name="connsiteX2" fmla="*/ 5848865 w 5848865"/>
                <a:gd name="connsiteY2" fmla="*/ 2784390 h 2784390"/>
              </a:gdLst>
              <a:ahLst/>
              <a:cxnLst>
                <a:cxn ang="0">
                  <a:pos x="connsiteX0" y="connsiteY0"/>
                </a:cxn>
                <a:cxn ang="0">
                  <a:pos x="connsiteX1" y="connsiteY1"/>
                </a:cxn>
                <a:cxn ang="0">
                  <a:pos x="connsiteX2" y="connsiteY2"/>
                </a:cxn>
              </a:cxnLst>
              <a:rect l="l" t="t" r="r" b="b"/>
              <a:pathLst>
                <a:path w="5848865" h="2784390">
                  <a:moveTo>
                    <a:pt x="0" y="0"/>
                  </a:moveTo>
                  <a:lnTo>
                    <a:pt x="0" y="2784390"/>
                  </a:lnTo>
                  <a:lnTo>
                    <a:pt x="5848865" y="2784390"/>
                  </a:lnTo>
                </a:path>
              </a:pathLst>
            </a:custGeom>
            <a:noFill/>
            <a:ln w="28575">
              <a:solidFill>
                <a:schemeClr val="bg1"/>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endParaRPr>
            </a:p>
          </p:txBody>
        </p:sp>
        <p:grpSp>
          <p:nvGrpSpPr>
            <p:cNvPr id="38" name="Group 37">
              <a:extLst>
                <a:ext uri="{FF2B5EF4-FFF2-40B4-BE49-F238E27FC236}">
                  <a16:creationId xmlns:a16="http://schemas.microsoft.com/office/drawing/2014/main" id="{EE216E2B-BB82-4126-5BFD-874DDFE25F18}"/>
                </a:ext>
              </a:extLst>
            </p:cNvPr>
            <p:cNvGrpSpPr/>
            <p:nvPr/>
          </p:nvGrpSpPr>
          <p:grpSpPr>
            <a:xfrm>
              <a:off x="2872357" y="2406638"/>
              <a:ext cx="367408" cy="3007134"/>
              <a:chOff x="3353624" y="2247614"/>
              <a:chExt cx="367408" cy="3007134"/>
            </a:xfrm>
          </p:grpSpPr>
          <p:sp>
            <p:nvSpPr>
              <p:cNvPr id="31" name="TextBox 30">
                <a:extLst>
                  <a:ext uri="{FF2B5EF4-FFF2-40B4-BE49-F238E27FC236}">
                    <a16:creationId xmlns:a16="http://schemas.microsoft.com/office/drawing/2014/main" id="{40EF4BEF-34D1-1B64-5336-596E607D39F3}"/>
                  </a:ext>
                </a:extLst>
              </p:cNvPr>
              <p:cNvSpPr txBox="1"/>
              <p:nvPr/>
            </p:nvSpPr>
            <p:spPr bwMode="auto">
              <a:xfrm>
                <a:off x="3353624" y="2247614"/>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60</a:t>
                </a:r>
              </a:p>
            </p:txBody>
          </p:sp>
          <p:sp>
            <p:nvSpPr>
              <p:cNvPr id="33" name="TextBox 32">
                <a:extLst>
                  <a:ext uri="{FF2B5EF4-FFF2-40B4-BE49-F238E27FC236}">
                    <a16:creationId xmlns:a16="http://schemas.microsoft.com/office/drawing/2014/main" id="{2A0FF886-76D0-AF84-0D76-19B6DC164280}"/>
                  </a:ext>
                </a:extLst>
              </p:cNvPr>
              <p:cNvSpPr txBox="1"/>
              <p:nvPr/>
            </p:nvSpPr>
            <p:spPr bwMode="auto">
              <a:xfrm>
                <a:off x="3353624" y="3147400"/>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40</a:t>
                </a:r>
              </a:p>
            </p:txBody>
          </p:sp>
          <p:sp>
            <p:nvSpPr>
              <p:cNvPr id="35" name="TextBox 34">
                <a:extLst>
                  <a:ext uri="{FF2B5EF4-FFF2-40B4-BE49-F238E27FC236}">
                    <a16:creationId xmlns:a16="http://schemas.microsoft.com/office/drawing/2014/main" id="{6FFBE7C6-F957-8356-8090-6429EA929879}"/>
                  </a:ext>
                </a:extLst>
              </p:cNvPr>
              <p:cNvSpPr txBox="1"/>
              <p:nvPr/>
            </p:nvSpPr>
            <p:spPr bwMode="auto">
              <a:xfrm>
                <a:off x="3353624" y="4047186"/>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20</a:t>
                </a:r>
              </a:p>
            </p:txBody>
          </p:sp>
          <p:sp>
            <p:nvSpPr>
              <p:cNvPr id="37" name="TextBox 36">
                <a:extLst>
                  <a:ext uri="{FF2B5EF4-FFF2-40B4-BE49-F238E27FC236}">
                    <a16:creationId xmlns:a16="http://schemas.microsoft.com/office/drawing/2014/main" id="{8A74C0F5-48AA-6238-B1F0-A771BD3E2E5C}"/>
                  </a:ext>
                </a:extLst>
              </p:cNvPr>
              <p:cNvSpPr txBox="1"/>
              <p:nvPr/>
            </p:nvSpPr>
            <p:spPr bwMode="auto">
              <a:xfrm>
                <a:off x="3444995" y="4946971"/>
                <a:ext cx="276037"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0</a:t>
                </a:r>
              </a:p>
            </p:txBody>
          </p:sp>
        </p:grpSp>
      </p:grpSp>
    </p:spTree>
    <p:extLst>
      <p:ext uri="{BB962C8B-B14F-4D97-AF65-F5344CB8AC3E}">
        <p14:creationId xmlns:p14="http://schemas.microsoft.com/office/powerpoint/2010/main" val="346884547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FF87055-1120-5278-8838-138096EE682F}"/>
              </a:ext>
            </a:extLst>
          </p:cNvPr>
          <p:cNvSpPr>
            <a:spLocks noGrp="1"/>
          </p:cNvSpPr>
          <p:nvPr>
            <p:ph type="title"/>
          </p:nvPr>
        </p:nvSpPr>
        <p:spPr/>
        <p:txBody>
          <a:bodyPr/>
          <a:lstStyle/>
          <a:p>
            <a:r>
              <a:rPr lang="en-US"/>
              <a:t>Mycophenolate Exposure in Female Kidney Transplant Recipients: Miscarriages </a:t>
            </a:r>
          </a:p>
        </p:txBody>
      </p:sp>
      <p:sp>
        <p:nvSpPr>
          <p:cNvPr id="3" name="Content Placeholder 2">
            <a:extLst>
              <a:ext uri="{FF2B5EF4-FFF2-40B4-BE49-F238E27FC236}">
                <a16:creationId xmlns:a16="http://schemas.microsoft.com/office/drawing/2014/main" id="{571A8FED-851A-3386-E021-E8C0AE8FCEFF}"/>
              </a:ext>
            </a:extLst>
          </p:cNvPr>
          <p:cNvSpPr>
            <a:spLocks noGrp="1"/>
          </p:cNvSpPr>
          <p:nvPr>
            <p:ph idx="1"/>
          </p:nvPr>
        </p:nvSpPr>
        <p:spPr>
          <a:xfrm>
            <a:off x="604675" y="1513047"/>
            <a:ext cx="10876125" cy="4650686"/>
          </a:xfrm>
        </p:spPr>
        <p:txBody>
          <a:bodyPr/>
          <a:lstStyle/>
          <a:p>
            <a:r>
              <a:rPr lang="en-US" sz="2600"/>
              <a:t>Retrospective and prospective cohort study using NTPR database</a:t>
            </a:r>
          </a:p>
          <a:p>
            <a:r>
              <a:rPr lang="en-US" sz="2600"/>
              <a:t>Pregnancy loss: total of 115 (30%) miscarriages reported for 382 pregnancies</a:t>
            </a:r>
          </a:p>
          <a:p>
            <a:pPr lvl="1"/>
            <a:r>
              <a:rPr lang="en-US" sz="2400"/>
              <a:t>Patients who discontinued mycophenolate &gt;6 wk prior to pregnancy did not show a significant difference in the risk of miscarriage vs patients who discontinued MPA &lt;6 wk prior to pregnancy (</a:t>
            </a:r>
            <a:r>
              <a:rPr lang="en-US" sz="2400" i="1"/>
              <a:t>P</a:t>
            </a:r>
            <a:r>
              <a:rPr lang="en-US" sz="2400"/>
              <a:t> = .786)</a:t>
            </a:r>
          </a:p>
          <a:p>
            <a:endParaRPr lang="en-US"/>
          </a:p>
        </p:txBody>
      </p:sp>
      <p:graphicFrame>
        <p:nvGraphicFramePr>
          <p:cNvPr id="4" name="Table 3">
            <a:extLst>
              <a:ext uri="{FF2B5EF4-FFF2-40B4-BE49-F238E27FC236}">
                <a16:creationId xmlns:a16="http://schemas.microsoft.com/office/drawing/2014/main" id="{74788966-F936-13FA-7FB6-D2B235D915CE}"/>
              </a:ext>
            </a:extLst>
          </p:cNvPr>
          <p:cNvGraphicFramePr>
            <a:graphicFrameLocks noGrp="1"/>
          </p:cNvGraphicFramePr>
          <p:nvPr>
            <p:extLst>
              <p:ext uri="{D42A27DB-BD31-4B8C-83A1-F6EECF244321}">
                <p14:modId xmlns:p14="http://schemas.microsoft.com/office/powerpoint/2010/main" val="3325332811"/>
              </p:ext>
            </p:extLst>
          </p:nvPr>
        </p:nvGraphicFramePr>
        <p:xfrm>
          <a:off x="711200" y="3815439"/>
          <a:ext cx="10771004" cy="1889326"/>
        </p:xfrm>
        <a:graphic>
          <a:graphicData uri="http://schemas.openxmlformats.org/drawingml/2006/table">
            <a:tbl>
              <a:tblPr firstRow="1" bandRow="1"/>
              <a:tblGrid>
                <a:gridCol w="3750553">
                  <a:extLst>
                    <a:ext uri="{9D8B030D-6E8A-4147-A177-3AD203B41FA5}">
                      <a16:colId xmlns:a16="http://schemas.microsoft.com/office/drawing/2014/main" val="4248159940"/>
                    </a:ext>
                  </a:extLst>
                </a:gridCol>
                <a:gridCol w="2153056">
                  <a:extLst>
                    <a:ext uri="{9D8B030D-6E8A-4147-A177-3AD203B41FA5}">
                      <a16:colId xmlns:a16="http://schemas.microsoft.com/office/drawing/2014/main" val="3721470728"/>
                    </a:ext>
                  </a:extLst>
                </a:gridCol>
                <a:gridCol w="2393004">
                  <a:extLst>
                    <a:ext uri="{9D8B030D-6E8A-4147-A177-3AD203B41FA5}">
                      <a16:colId xmlns:a16="http://schemas.microsoft.com/office/drawing/2014/main" val="4013907998"/>
                    </a:ext>
                  </a:extLst>
                </a:gridCol>
                <a:gridCol w="2474391">
                  <a:extLst>
                    <a:ext uri="{9D8B030D-6E8A-4147-A177-3AD203B41FA5}">
                      <a16:colId xmlns:a16="http://schemas.microsoft.com/office/drawing/2014/main" val="3956890105"/>
                    </a:ext>
                  </a:extLst>
                </a:gridCol>
              </a:tblGrid>
              <a:tr h="69500">
                <a:tc gridSpan="4">
                  <a:txBody>
                    <a:bodyPr/>
                    <a:lstStyle/>
                    <a:p>
                      <a:pPr algn="l" fontAlgn="b"/>
                      <a:r>
                        <a:rPr lang="en-US" sz="2000" b="1" i="0" u="none" strike="noStrike" dirty="0">
                          <a:solidFill>
                            <a:schemeClr val="tx1"/>
                          </a:solidFill>
                          <a:effectLst/>
                          <a:latin typeface="Calibri" panose="020F0502020204030204" pitchFamily="34" charset="0"/>
                          <a:cs typeface="Calibri" panose="020F0502020204030204" pitchFamily="34" charset="0"/>
                        </a:rPr>
                        <a:t>Risk of Miscarriage</a:t>
                      </a:r>
                    </a:p>
                  </a:txBody>
                  <a:tcPr marL="9525" marR="9525" marT="7144"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3"/>
                    </a:solidFill>
                  </a:tcPr>
                </a:tc>
                <a:tc hMerge="1">
                  <a:txBody>
                    <a:bodyPr/>
                    <a:lstStyle/>
                    <a:p>
                      <a:pPr algn="ctr" fontAlgn="b"/>
                      <a:endParaRPr lang="en-US" sz="2400" b="1" i="0" u="none" strike="noStrike">
                        <a:solidFill>
                          <a:schemeClr val="tx1"/>
                        </a:solidFill>
                        <a:effectLst/>
                        <a:latin typeface="Calibri" panose="020F0502020204030204" pitchFamily="34" charset="0"/>
                        <a:cs typeface="Calibri" panose="020F0502020204030204" pitchFamily="34" charset="0"/>
                      </a:endParaRPr>
                    </a:p>
                  </a:txBody>
                  <a:tcPr marL="9525" marR="9525" marT="7144"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lnTlToBr w="12700" cmpd="sng">
                      <a:noFill/>
                      <a:prstDash val="solid"/>
                    </a:lnTlToBr>
                    <a:lnBlToTr w="12700" cmpd="sng">
                      <a:noFill/>
                      <a:prstDash val="solid"/>
                    </a:lnBlToTr>
                    <a:solidFill>
                      <a:schemeClr val="accent3"/>
                    </a:solidFill>
                  </a:tcPr>
                </a:tc>
                <a:tc hMerge="1">
                  <a:txBody>
                    <a:bodyPr/>
                    <a:lstStyle/>
                    <a:p>
                      <a:endParaRPr lang="en-US"/>
                    </a:p>
                  </a:txBody>
                  <a:tcPr>
                    <a:lnL w="12700" cmpd="sng">
                      <a:noFill/>
                      <a:prstDash val="solid"/>
                    </a:lnL>
                  </a:tcPr>
                </a:tc>
                <a:tc hMerge="1">
                  <a:txBody>
                    <a:bodyPr/>
                    <a:lstStyle/>
                    <a:p>
                      <a:pPr algn="l" fontAlgn="b"/>
                      <a:endParaRPr lang="en-US" sz="2000" b="1" i="0" u="none" strike="noStrike">
                        <a:solidFill>
                          <a:schemeClr val="tx1"/>
                        </a:solidFill>
                        <a:effectLst/>
                        <a:latin typeface="Calibri" panose="020F0502020204030204" pitchFamily="34" charset="0"/>
                        <a:cs typeface="Calibri" panose="020F0502020204030204" pitchFamily="34" charset="0"/>
                      </a:endParaRPr>
                    </a:p>
                  </a:txBody>
                  <a:tcPr marL="9525" marR="9525" marT="7144"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3"/>
                    </a:solidFill>
                  </a:tcPr>
                </a:tc>
                <a:extLst>
                  <a:ext uri="{0D108BD9-81ED-4DB2-BD59-A6C34878D82A}">
                    <a16:rowId xmlns:a16="http://schemas.microsoft.com/office/drawing/2014/main" val="3817442958"/>
                  </a:ext>
                </a:extLst>
              </a:tr>
              <a:tr h="207806">
                <a:tc>
                  <a:txBody>
                    <a:bodyPr/>
                    <a:lstStyle>
                      <a:lvl1pPr marL="0" algn="l" defTabSz="914400" rtl="0" eaLnBrk="1" latinLnBrk="0" hangingPunct="1">
                        <a:defRPr sz="1800" b="1" kern="1200">
                          <a:solidFill>
                            <a:schemeClr val="lt1"/>
                          </a:solidFill>
                          <a:latin typeface="Arial Narrow"/>
                          <a:ea typeface="Osaka"/>
                        </a:defRPr>
                      </a:lvl1pPr>
                      <a:lvl2pPr marL="457200" algn="l" defTabSz="914400" rtl="0" eaLnBrk="1" latinLnBrk="0" hangingPunct="1">
                        <a:defRPr sz="1800" b="1" kern="1200">
                          <a:solidFill>
                            <a:schemeClr val="lt1"/>
                          </a:solidFill>
                          <a:latin typeface="Arial Narrow"/>
                          <a:ea typeface="Osaka"/>
                        </a:defRPr>
                      </a:lvl2pPr>
                      <a:lvl3pPr marL="914400" algn="l" defTabSz="914400" rtl="0" eaLnBrk="1" latinLnBrk="0" hangingPunct="1">
                        <a:defRPr sz="1800" b="1" kern="1200">
                          <a:solidFill>
                            <a:schemeClr val="lt1"/>
                          </a:solidFill>
                          <a:latin typeface="Arial Narrow"/>
                          <a:ea typeface="Osaka"/>
                        </a:defRPr>
                      </a:lvl3pPr>
                      <a:lvl4pPr marL="1371600" algn="l" defTabSz="914400" rtl="0" eaLnBrk="1" latinLnBrk="0" hangingPunct="1">
                        <a:defRPr sz="1800" b="1" kern="1200">
                          <a:solidFill>
                            <a:schemeClr val="lt1"/>
                          </a:solidFill>
                          <a:latin typeface="Arial Narrow"/>
                          <a:ea typeface="Osaka"/>
                        </a:defRPr>
                      </a:lvl4pPr>
                      <a:lvl5pPr marL="1828800" algn="l" defTabSz="914400" rtl="0" eaLnBrk="1" latinLnBrk="0" hangingPunct="1">
                        <a:defRPr sz="1800" b="1" kern="1200">
                          <a:solidFill>
                            <a:schemeClr val="lt1"/>
                          </a:solidFill>
                          <a:latin typeface="Arial Narrow"/>
                          <a:ea typeface="Osaka"/>
                        </a:defRPr>
                      </a:lvl5pPr>
                      <a:lvl6pPr marL="2286000" algn="l" defTabSz="914400" rtl="0" eaLnBrk="1" latinLnBrk="0" hangingPunct="1">
                        <a:defRPr sz="1800" b="1" kern="1200">
                          <a:solidFill>
                            <a:schemeClr val="lt1"/>
                          </a:solidFill>
                          <a:latin typeface="Arial Narrow"/>
                          <a:ea typeface="Osaka"/>
                        </a:defRPr>
                      </a:lvl6pPr>
                      <a:lvl7pPr marL="2743200" algn="l" defTabSz="914400" rtl="0" eaLnBrk="1" latinLnBrk="0" hangingPunct="1">
                        <a:defRPr sz="1800" b="1" kern="1200">
                          <a:solidFill>
                            <a:schemeClr val="lt1"/>
                          </a:solidFill>
                          <a:latin typeface="Arial Narrow"/>
                          <a:ea typeface="Osaka"/>
                        </a:defRPr>
                      </a:lvl7pPr>
                      <a:lvl8pPr marL="3200400" algn="l" defTabSz="914400" rtl="0" eaLnBrk="1" latinLnBrk="0" hangingPunct="1">
                        <a:defRPr sz="1800" b="1" kern="1200">
                          <a:solidFill>
                            <a:schemeClr val="lt1"/>
                          </a:solidFill>
                          <a:latin typeface="Arial Narrow"/>
                          <a:ea typeface="Osaka"/>
                        </a:defRPr>
                      </a:lvl8pPr>
                      <a:lvl9pPr marL="3657600" algn="l" defTabSz="914400" rtl="0" eaLnBrk="1" latinLnBrk="0" hangingPunct="1">
                        <a:defRPr sz="1800" b="1" kern="1200">
                          <a:solidFill>
                            <a:schemeClr val="lt1"/>
                          </a:solidFill>
                          <a:latin typeface="Arial Narrow"/>
                          <a:ea typeface="Osaka"/>
                        </a:defRPr>
                      </a:lvl9pPr>
                    </a:lstStyle>
                    <a:p>
                      <a:pPr algn="l" fontAlgn="b"/>
                      <a:r>
                        <a:rPr lang="en-US" sz="2000" b="1" u="none" strike="noStrike">
                          <a:solidFill>
                            <a:schemeClr val="tx1"/>
                          </a:solidFill>
                          <a:effectLst/>
                          <a:latin typeface="Calibri" panose="020F0502020204030204" pitchFamily="34" charset="0"/>
                          <a:cs typeface="Calibri" panose="020F0502020204030204" pitchFamily="34" charset="0"/>
                        </a:rPr>
                        <a:t>Mycophenolate D/c</a:t>
                      </a:r>
                      <a:endParaRPr lang="en-US" sz="2000" b="1" i="0" u="none" strike="noStrike">
                        <a:solidFill>
                          <a:schemeClr val="tx1"/>
                        </a:solidFill>
                        <a:effectLst/>
                        <a:latin typeface="Calibri" panose="020F0502020204030204" pitchFamily="34" charset="0"/>
                        <a:cs typeface="Calibri" panose="020F0502020204030204" pitchFamily="34" charset="0"/>
                      </a:endParaRPr>
                    </a:p>
                  </a:txBody>
                  <a:tcPr marL="9525" marR="9525" marT="7144"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3"/>
                    </a:solidFill>
                  </a:tcPr>
                </a:tc>
                <a:tc>
                  <a:txBody>
                    <a:bodyPr/>
                    <a:lstStyle>
                      <a:lvl1pPr marL="0" algn="l" defTabSz="914400" rtl="0" eaLnBrk="1" latinLnBrk="0" hangingPunct="1">
                        <a:defRPr sz="1800" b="1" kern="1200">
                          <a:solidFill>
                            <a:schemeClr val="lt1"/>
                          </a:solidFill>
                          <a:latin typeface="Arial Narrow"/>
                          <a:ea typeface="Osaka"/>
                        </a:defRPr>
                      </a:lvl1pPr>
                      <a:lvl2pPr marL="457200" algn="l" defTabSz="914400" rtl="0" eaLnBrk="1" latinLnBrk="0" hangingPunct="1">
                        <a:defRPr sz="1800" b="1" kern="1200">
                          <a:solidFill>
                            <a:schemeClr val="lt1"/>
                          </a:solidFill>
                          <a:latin typeface="Arial Narrow"/>
                          <a:ea typeface="Osaka"/>
                        </a:defRPr>
                      </a:lvl2pPr>
                      <a:lvl3pPr marL="914400" algn="l" defTabSz="914400" rtl="0" eaLnBrk="1" latinLnBrk="0" hangingPunct="1">
                        <a:defRPr sz="1800" b="1" kern="1200">
                          <a:solidFill>
                            <a:schemeClr val="lt1"/>
                          </a:solidFill>
                          <a:latin typeface="Arial Narrow"/>
                          <a:ea typeface="Osaka"/>
                        </a:defRPr>
                      </a:lvl3pPr>
                      <a:lvl4pPr marL="1371600" algn="l" defTabSz="914400" rtl="0" eaLnBrk="1" latinLnBrk="0" hangingPunct="1">
                        <a:defRPr sz="1800" b="1" kern="1200">
                          <a:solidFill>
                            <a:schemeClr val="lt1"/>
                          </a:solidFill>
                          <a:latin typeface="Arial Narrow"/>
                          <a:ea typeface="Osaka"/>
                        </a:defRPr>
                      </a:lvl4pPr>
                      <a:lvl5pPr marL="1828800" algn="l" defTabSz="914400" rtl="0" eaLnBrk="1" latinLnBrk="0" hangingPunct="1">
                        <a:defRPr sz="1800" b="1" kern="1200">
                          <a:solidFill>
                            <a:schemeClr val="lt1"/>
                          </a:solidFill>
                          <a:latin typeface="Arial Narrow"/>
                          <a:ea typeface="Osaka"/>
                        </a:defRPr>
                      </a:lvl5pPr>
                      <a:lvl6pPr marL="2286000" algn="l" defTabSz="914400" rtl="0" eaLnBrk="1" latinLnBrk="0" hangingPunct="1">
                        <a:defRPr sz="1800" b="1" kern="1200">
                          <a:solidFill>
                            <a:schemeClr val="lt1"/>
                          </a:solidFill>
                          <a:latin typeface="Arial Narrow"/>
                          <a:ea typeface="Osaka"/>
                        </a:defRPr>
                      </a:lvl6pPr>
                      <a:lvl7pPr marL="2743200" algn="l" defTabSz="914400" rtl="0" eaLnBrk="1" latinLnBrk="0" hangingPunct="1">
                        <a:defRPr sz="1800" b="1" kern="1200">
                          <a:solidFill>
                            <a:schemeClr val="lt1"/>
                          </a:solidFill>
                          <a:latin typeface="Arial Narrow"/>
                          <a:ea typeface="Osaka"/>
                        </a:defRPr>
                      </a:lvl7pPr>
                      <a:lvl8pPr marL="3200400" algn="l" defTabSz="914400" rtl="0" eaLnBrk="1" latinLnBrk="0" hangingPunct="1">
                        <a:defRPr sz="1800" b="1" kern="1200">
                          <a:solidFill>
                            <a:schemeClr val="lt1"/>
                          </a:solidFill>
                          <a:latin typeface="Arial Narrow"/>
                          <a:ea typeface="Osaka"/>
                        </a:defRPr>
                      </a:lvl8pPr>
                      <a:lvl9pPr marL="3657600" algn="l" defTabSz="914400" rtl="0" eaLnBrk="1" latinLnBrk="0" hangingPunct="1">
                        <a:defRPr sz="1800" b="1" kern="1200">
                          <a:solidFill>
                            <a:schemeClr val="lt1"/>
                          </a:solidFill>
                          <a:latin typeface="Arial Narrow"/>
                          <a:ea typeface="Osaka"/>
                        </a:defRPr>
                      </a:lvl9pPr>
                    </a:lstStyle>
                    <a:p>
                      <a:pPr algn="ctr" fontAlgn="b"/>
                      <a:r>
                        <a:rPr lang="en-US" sz="2000" b="1" u="none" strike="noStrike">
                          <a:solidFill>
                            <a:schemeClr val="tx1"/>
                          </a:solidFill>
                          <a:effectLst/>
                          <a:latin typeface="Calibri" panose="020F0502020204030204" pitchFamily="34" charset="0"/>
                          <a:cs typeface="Calibri" panose="020F0502020204030204" pitchFamily="34" charset="0"/>
                        </a:rPr>
                        <a:t>Odds Ratio</a:t>
                      </a:r>
                      <a:endParaRPr lang="en-US" sz="2000" b="1" i="0" u="none" strike="noStrike">
                        <a:solidFill>
                          <a:schemeClr val="tx1"/>
                        </a:solidFill>
                        <a:effectLst/>
                        <a:latin typeface="Calibri" panose="020F0502020204030204" pitchFamily="34" charset="0"/>
                        <a:cs typeface="Calibri" panose="020F0502020204030204" pitchFamily="34" charset="0"/>
                      </a:endParaRPr>
                    </a:p>
                  </a:txBody>
                  <a:tcPr marL="9525" marR="9525" marT="7144"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3"/>
                    </a:solidFill>
                  </a:tcPr>
                </a:tc>
                <a:tc>
                  <a:txBody>
                    <a:bodyPr/>
                    <a:lstStyle/>
                    <a:p>
                      <a:pPr algn="ctr" fontAlgn="b"/>
                      <a:r>
                        <a:rPr lang="en-US" sz="2000" b="1" u="none" strike="noStrike" dirty="0">
                          <a:solidFill>
                            <a:schemeClr val="tx1"/>
                          </a:solidFill>
                          <a:effectLst/>
                          <a:latin typeface="Calibri" panose="020F0502020204030204" pitchFamily="34" charset="0"/>
                          <a:cs typeface="Calibri" panose="020F0502020204030204" pitchFamily="34" charset="0"/>
                        </a:rPr>
                        <a:t>95% CI</a:t>
                      </a:r>
                      <a:endParaRPr lang="en-US" sz="2000" b="1" i="0" u="none" strike="noStrike" dirty="0">
                        <a:solidFill>
                          <a:schemeClr val="tx1"/>
                        </a:solidFill>
                        <a:effectLst/>
                        <a:latin typeface="Calibri" panose="020F0502020204030204" pitchFamily="34" charset="0"/>
                        <a:cs typeface="Calibri" panose="020F0502020204030204" pitchFamily="34" charset="0"/>
                      </a:endParaRPr>
                    </a:p>
                  </a:txBody>
                  <a:tcPr marL="9525" marR="9525" marT="7144"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3"/>
                    </a:solidFill>
                  </a:tcPr>
                </a:tc>
                <a:tc>
                  <a:txBody>
                    <a:bodyPr/>
                    <a:lstStyle/>
                    <a:p>
                      <a:pPr algn="ctr" fontAlgn="b"/>
                      <a:r>
                        <a:rPr lang="en-US" sz="2000" b="1" i="1" u="none" strike="noStrike" dirty="0">
                          <a:solidFill>
                            <a:schemeClr val="tx1"/>
                          </a:solidFill>
                          <a:effectLst/>
                          <a:latin typeface="Calibri" panose="020F0502020204030204" pitchFamily="34" charset="0"/>
                          <a:cs typeface="Calibri" panose="020F0502020204030204" pitchFamily="34" charset="0"/>
                        </a:rPr>
                        <a:t>P </a:t>
                      </a:r>
                      <a:r>
                        <a:rPr lang="en-US" sz="2000" b="1" i="0" u="none" strike="noStrike" dirty="0">
                          <a:solidFill>
                            <a:schemeClr val="tx1"/>
                          </a:solidFill>
                          <a:effectLst/>
                          <a:latin typeface="Calibri" panose="020F0502020204030204" pitchFamily="34" charset="0"/>
                          <a:cs typeface="Calibri" panose="020F0502020204030204" pitchFamily="34" charset="0"/>
                        </a:rPr>
                        <a:t>V</a:t>
                      </a:r>
                      <a:r>
                        <a:rPr lang="en-US" sz="2000" b="1" u="none" strike="noStrike" dirty="0">
                          <a:solidFill>
                            <a:schemeClr val="tx1"/>
                          </a:solidFill>
                          <a:effectLst/>
                          <a:latin typeface="Calibri" panose="020F0502020204030204" pitchFamily="34" charset="0"/>
                          <a:cs typeface="Calibri" panose="020F0502020204030204" pitchFamily="34" charset="0"/>
                        </a:rPr>
                        <a:t>alue</a:t>
                      </a:r>
                      <a:endParaRPr lang="en-US" sz="2000" b="1" i="0" u="none" strike="noStrike" dirty="0">
                        <a:solidFill>
                          <a:schemeClr val="tx1"/>
                        </a:solidFill>
                        <a:effectLst/>
                        <a:latin typeface="Calibri" panose="020F0502020204030204" pitchFamily="34" charset="0"/>
                        <a:cs typeface="Calibri" panose="020F0502020204030204" pitchFamily="34" charset="0"/>
                      </a:endParaRPr>
                    </a:p>
                  </a:txBody>
                  <a:tcPr marL="9525" marR="9525" marT="7144"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3"/>
                    </a:solidFill>
                  </a:tcPr>
                </a:tc>
                <a:extLst>
                  <a:ext uri="{0D108BD9-81ED-4DB2-BD59-A6C34878D82A}">
                    <a16:rowId xmlns:a16="http://schemas.microsoft.com/office/drawing/2014/main" val="2916855935"/>
                  </a:ext>
                </a:extLst>
              </a:tr>
              <a:tr h="180812">
                <a:tc>
                  <a:txBody>
                    <a:bodyPr/>
                    <a:lstStyle>
                      <a:lvl1pPr marL="0" algn="l" defTabSz="914400" rtl="0" eaLnBrk="1" latinLnBrk="0" hangingPunct="1">
                        <a:defRPr sz="1800" kern="1200">
                          <a:solidFill>
                            <a:schemeClr val="dk1"/>
                          </a:solidFill>
                          <a:latin typeface="Arial Narrow"/>
                          <a:ea typeface="Osaka"/>
                        </a:defRPr>
                      </a:lvl1pPr>
                      <a:lvl2pPr marL="457200" algn="l" defTabSz="914400" rtl="0" eaLnBrk="1" latinLnBrk="0" hangingPunct="1">
                        <a:defRPr sz="1800" kern="1200">
                          <a:solidFill>
                            <a:schemeClr val="dk1"/>
                          </a:solidFill>
                          <a:latin typeface="Arial Narrow"/>
                          <a:ea typeface="Osaka"/>
                        </a:defRPr>
                      </a:lvl2pPr>
                      <a:lvl3pPr marL="914400" algn="l" defTabSz="914400" rtl="0" eaLnBrk="1" latinLnBrk="0" hangingPunct="1">
                        <a:defRPr sz="1800" kern="1200">
                          <a:solidFill>
                            <a:schemeClr val="dk1"/>
                          </a:solidFill>
                          <a:latin typeface="Arial Narrow"/>
                          <a:ea typeface="Osaka"/>
                        </a:defRPr>
                      </a:lvl3pPr>
                      <a:lvl4pPr marL="1371600" algn="l" defTabSz="914400" rtl="0" eaLnBrk="1" latinLnBrk="0" hangingPunct="1">
                        <a:defRPr sz="1800" kern="1200">
                          <a:solidFill>
                            <a:schemeClr val="dk1"/>
                          </a:solidFill>
                          <a:latin typeface="Arial Narrow"/>
                          <a:ea typeface="Osaka"/>
                        </a:defRPr>
                      </a:lvl4pPr>
                      <a:lvl5pPr marL="1828800" algn="l" defTabSz="914400" rtl="0" eaLnBrk="1" latinLnBrk="0" hangingPunct="1">
                        <a:defRPr sz="1800" kern="1200">
                          <a:solidFill>
                            <a:schemeClr val="dk1"/>
                          </a:solidFill>
                          <a:latin typeface="Arial Narrow"/>
                          <a:ea typeface="Osaka"/>
                        </a:defRPr>
                      </a:lvl5pPr>
                      <a:lvl6pPr marL="2286000" algn="l" defTabSz="914400" rtl="0" eaLnBrk="1" latinLnBrk="0" hangingPunct="1">
                        <a:defRPr sz="1800" kern="1200">
                          <a:solidFill>
                            <a:schemeClr val="dk1"/>
                          </a:solidFill>
                          <a:latin typeface="Arial Narrow"/>
                          <a:ea typeface="Osaka"/>
                        </a:defRPr>
                      </a:lvl6pPr>
                      <a:lvl7pPr marL="2743200" algn="l" defTabSz="914400" rtl="0" eaLnBrk="1" latinLnBrk="0" hangingPunct="1">
                        <a:defRPr sz="1800" kern="1200">
                          <a:solidFill>
                            <a:schemeClr val="dk1"/>
                          </a:solidFill>
                          <a:latin typeface="Arial Narrow"/>
                          <a:ea typeface="Osaka"/>
                        </a:defRPr>
                      </a:lvl7pPr>
                      <a:lvl8pPr marL="3200400" algn="l" defTabSz="914400" rtl="0" eaLnBrk="1" latinLnBrk="0" hangingPunct="1">
                        <a:defRPr sz="1800" kern="1200">
                          <a:solidFill>
                            <a:schemeClr val="dk1"/>
                          </a:solidFill>
                          <a:latin typeface="Arial Narrow"/>
                          <a:ea typeface="Osaka"/>
                        </a:defRPr>
                      </a:lvl8pPr>
                      <a:lvl9pPr marL="3657600" algn="l" defTabSz="914400" rtl="0" eaLnBrk="1" latinLnBrk="0" hangingPunct="1">
                        <a:defRPr sz="1800" kern="1200">
                          <a:solidFill>
                            <a:schemeClr val="dk1"/>
                          </a:solidFill>
                          <a:latin typeface="Arial Narrow"/>
                          <a:ea typeface="Osaka"/>
                        </a:defRPr>
                      </a:lvl9pPr>
                    </a:lstStyle>
                    <a:p>
                      <a:pPr algn="l" fontAlgn="b"/>
                      <a:r>
                        <a:rPr lang="en-US" sz="2000" u="none" strike="noStrike">
                          <a:solidFill>
                            <a:schemeClr val="bg1"/>
                          </a:solidFill>
                          <a:effectLst/>
                          <a:latin typeface="Calibri" panose="020F0502020204030204" pitchFamily="34" charset="0"/>
                          <a:cs typeface="Calibri" panose="020F0502020204030204" pitchFamily="34" charset="0"/>
                        </a:rPr>
                        <a:t>D/c &gt;6 WPtP</a:t>
                      </a:r>
                      <a:endParaRPr lang="en-US" sz="2000" b="0" i="0" u="none" strike="noStrike">
                        <a:solidFill>
                          <a:schemeClr val="bg1"/>
                        </a:solidFill>
                        <a:effectLst/>
                        <a:latin typeface="Calibri" panose="020F0502020204030204" pitchFamily="34" charset="0"/>
                        <a:cs typeface="Calibri" panose="020F0502020204030204" pitchFamily="34" charset="0"/>
                      </a:endParaRPr>
                    </a:p>
                  </a:txBody>
                  <a:tcPr marL="9525" marR="9525" marT="7144"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solidFill>
                      <a:schemeClr val="tx2"/>
                    </a:solidFill>
                  </a:tcPr>
                </a:tc>
                <a:tc gridSpan="3">
                  <a:txBody>
                    <a:bodyPr/>
                    <a:lstStyle>
                      <a:lvl1pPr marL="0" algn="l" defTabSz="914400" rtl="0" eaLnBrk="1" latinLnBrk="0" hangingPunct="1">
                        <a:defRPr sz="1800" kern="1200">
                          <a:solidFill>
                            <a:schemeClr val="dk1"/>
                          </a:solidFill>
                          <a:latin typeface="Arial Narrow"/>
                          <a:ea typeface="Osaka"/>
                        </a:defRPr>
                      </a:lvl1pPr>
                      <a:lvl2pPr marL="457200" algn="l" defTabSz="914400" rtl="0" eaLnBrk="1" latinLnBrk="0" hangingPunct="1">
                        <a:defRPr sz="1800" kern="1200">
                          <a:solidFill>
                            <a:schemeClr val="dk1"/>
                          </a:solidFill>
                          <a:latin typeface="Arial Narrow"/>
                          <a:ea typeface="Osaka"/>
                        </a:defRPr>
                      </a:lvl2pPr>
                      <a:lvl3pPr marL="914400" algn="l" defTabSz="914400" rtl="0" eaLnBrk="1" latinLnBrk="0" hangingPunct="1">
                        <a:defRPr sz="1800" kern="1200">
                          <a:solidFill>
                            <a:schemeClr val="dk1"/>
                          </a:solidFill>
                          <a:latin typeface="Arial Narrow"/>
                          <a:ea typeface="Osaka"/>
                        </a:defRPr>
                      </a:lvl3pPr>
                      <a:lvl4pPr marL="1371600" algn="l" defTabSz="914400" rtl="0" eaLnBrk="1" latinLnBrk="0" hangingPunct="1">
                        <a:defRPr sz="1800" kern="1200">
                          <a:solidFill>
                            <a:schemeClr val="dk1"/>
                          </a:solidFill>
                          <a:latin typeface="Arial Narrow"/>
                          <a:ea typeface="Osaka"/>
                        </a:defRPr>
                      </a:lvl4pPr>
                      <a:lvl5pPr marL="1828800" algn="l" defTabSz="914400" rtl="0" eaLnBrk="1" latinLnBrk="0" hangingPunct="1">
                        <a:defRPr sz="1800" kern="1200">
                          <a:solidFill>
                            <a:schemeClr val="dk1"/>
                          </a:solidFill>
                          <a:latin typeface="Arial Narrow"/>
                          <a:ea typeface="Osaka"/>
                        </a:defRPr>
                      </a:lvl5pPr>
                      <a:lvl6pPr marL="2286000" algn="l" defTabSz="914400" rtl="0" eaLnBrk="1" latinLnBrk="0" hangingPunct="1">
                        <a:defRPr sz="1800" kern="1200">
                          <a:solidFill>
                            <a:schemeClr val="dk1"/>
                          </a:solidFill>
                          <a:latin typeface="Arial Narrow"/>
                          <a:ea typeface="Osaka"/>
                        </a:defRPr>
                      </a:lvl6pPr>
                      <a:lvl7pPr marL="2743200" algn="l" defTabSz="914400" rtl="0" eaLnBrk="1" latinLnBrk="0" hangingPunct="1">
                        <a:defRPr sz="1800" kern="1200">
                          <a:solidFill>
                            <a:schemeClr val="dk1"/>
                          </a:solidFill>
                          <a:latin typeface="Arial Narrow"/>
                          <a:ea typeface="Osaka"/>
                        </a:defRPr>
                      </a:lvl7pPr>
                      <a:lvl8pPr marL="3200400" algn="l" defTabSz="914400" rtl="0" eaLnBrk="1" latinLnBrk="0" hangingPunct="1">
                        <a:defRPr sz="1800" kern="1200">
                          <a:solidFill>
                            <a:schemeClr val="dk1"/>
                          </a:solidFill>
                          <a:latin typeface="Arial Narrow"/>
                          <a:ea typeface="Osaka"/>
                        </a:defRPr>
                      </a:lvl8pPr>
                      <a:lvl9pPr marL="3657600" algn="l" defTabSz="914400" rtl="0" eaLnBrk="1" latinLnBrk="0" hangingPunct="1">
                        <a:defRPr sz="1800" kern="1200">
                          <a:solidFill>
                            <a:schemeClr val="dk1"/>
                          </a:solidFill>
                          <a:latin typeface="Arial Narrow"/>
                          <a:ea typeface="Osaka"/>
                        </a:defRPr>
                      </a:lvl9pPr>
                    </a:lstStyle>
                    <a:p>
                      <a:pPr algn="ctr" fontAlgn="b"/>
                      <a:r>
                        <a:rPr lang="en-US" sz="2000" u="none" strike="noStrike" dirty="0">
                          <a:solidFill>
                            <a:schemeClr val="bg1"/>
                          </a:solidFill>
                          <a:effectLst/>
                          <a:latin typeface="Calibri" panose="020F0502020204030204" pitchFamily="34" charset="0"/>
                          <a:cs typeface="Calibri" panose="020F0502020204030204" pitchFamily="34" charset="0"/>
                        </a:rPr>
                        <a:t>Reference </a:t>
                      </a:r>
                      <a:endParaRPr lang="en-US" sz="2000" b="0" i="0" u="none" strike="noStrike" dirty="0">
                        <a:solidFill>
                          <a:schemeClr val="bg1"/>
                        </a:solidFill>
                        <a:effectLst/>
                        <a:latin typeface="Calibri" panose="020F0502020204030204" pitchFamily="34" charset="0"/>
                        <a:cs typeface="Calibri" panose="020F0502020204030204" pitchFamily="34" charset="0"/>
                      </a:endParaRPr>
                    </a:p>
                  </a:txBody>
                  <a:tcPr marL="9525" marR="9525" marT="7144"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solidFill>
                      <a:schemeClr val="tx2"/>
                    </a:solidFill>
                  </a:tcPr>
                </a:tc>
                <a:tc hMerge="1">
                  <a:txBody>
                    <a:bodyPr/>
                    <a:lstStyle/>
                    <a:p>
                      <a:endParaRPr lang="en-US"/>
                    </a:p>
                  </a:txBody>
                  <a:tcPr>
                    <a:lnL w="12700" cmpd="sng">
                      <a:noFill/>
                      <a:prstDash val="solid"/>
                    </a:lnL>
                    <a:lnT w="12700" cmpd="sng">
                      <a:noFill/>
                      <a:prstDash val="solid"/>
                    </a:lnT>
                  </a:tcPr>
                </a:tc>
                <a:tc hMerge="1">
                  <a:txBody>
                    <a:bodyPr/>
                    <a:lstStyle/>
                    <a:p>
                      <a:pPr algn="ctr" fontAlgn="b"/>
                      <a:endParaRPr lang="en-US" sz="2000" b="0" i="0" u="none" strike="noStrike">
                        <a:solidFill>
                          <a:schemeClr val="bg1"/>
                        </a:solidFill>
                        <a:effectLst/>
                        <a:latin typeface="Calibri" panose="020F0502020204030204" pitchFamily="34" charset="0"/>
                        <a:cs typeface="Calibri" panose="020F0502020204030204" pitchFamily="34" charset="0"/>
                      </a:endParaRPr>
                    </a:p>
                  </a:txBody>
                  <a:tcPr marL="9525" marR="9525" marT="7144"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4257022366"/>
                  </a:ext>
                </a:extLst>
              </a:tr>
              <a:tr h="180812">
                <a:tc>
                  <a:txBody>
                    <a:bodyPr/>
                    <a:lstStyle>
                      <a:lvl1pPr marL="0" algn="l" defTabSz="914400" rtl="0" eaLnBrk="1" latinLnBrk="0" hangingPunct="1">
                        <a:defRPr sz="1800" kern="1200">
                          <a:solidFill>
                            <a:schemeClr val="dk1"/>
                          </a:solidFill>
                          <a:latin typeface="Arial Narrow"/>
                          <a:ea typeface="Osaka"/>
                        </a:defRPr>
                      </a:lvl1pPr>
                      <a:lvl2pPr marL="457200" algn="l" defTabSz="914400" rtl="0" eaLnBrk="1" latinLnBrk="0" hangingPunct="1">
                        <a:defRPr sz="1800" kern="1200">
                          <a:solidFill>
                            <a:schemeClr val="dk1"/>
                          </a:solidFill>
                          <a:latin typeface="Arial Narrow"/>
                          <a:ea typeface="Osaka"/>
                        </a:defRPr>
                      </a:lvl2pPr>
                      <a:lvl3pPr marL="914400" algn="l" defTabSz="914400" rtl="0" eaLnBrk="1" latinLnBrk="0" hangingPunct="1">
                        <a:defRPr sz="1800" kern="1200">
                          <a:solidFill>
                            <a:schemeClr val="dk1"/>
                          </a:solidFill>
                          <a:latin typeface="Arial Narrow"/>
                          <a:ea typeface="Osaka"/>
                        </a:defRPr>
                      </a:lvl3pPr>
                      <a:lvl4pPr marL="1371600" algn="l" defTabSz="914400" rtl="0" eaLnBrk="1" latinLnBrk="0" hangingPunct="1">
                        <a:defRPr sz="1800" kern="1200">
                          <a:solidFill>
                            <a:schemeClr val="dk1"/>
                          </a:solidFill>
                          <a:latin typeface="Arial Narrow"/>
                          <a:ea typeface="Osaka"/>
                        </a:defRPr>
                      </a:lvl4pPr>
                      <a:lvl5pPr marL="1828800" algn="l" defTabSz="914400" rtl="0" eaLnBrk="1" latinLnBrk="0" hangingPunct="1">
                        <a:defRPr sz="1800" kern="1200">
                          <a:solidFill>
                            <a:schemeClr val="dk1"/>
                          </a:solidFill>
                          <a:latin typeface="Arial Narrow"/>
                          <a:ea typeface="Osaka"/>
                        </a:defRPr>
                      </a:lvl5pPr>
                      <a:lvl6pPr marL="2286000" algn="l" defTabSz="914400" rtl="0" eaLnBrk="1" latinLnBrk="0" hangingPunct="1">
                        <a:defRPr sz="1800" kern="1200">
                          <a:solidFill>
                            <a:schemeClr val="dk1"/>
                          </a:solidFill>
                          <a:latin typeface="Arial Narrow"/>
                          <a:ea typeface="Osaka"/>
                        </a:defRPr>
                      </a:lvl6pPr>
                      <a:lvl7pPr marL="2743200" algn="l" defTabSz="914400" rtl="0" eaLnBrk="1" latinLnBrk="0" hangingPunct="1">
                        <a:defRPr sz="1800" kern="1200">
                          <a:solidFill>
                            <a:schemeClr val="dk1"/>
                          </a:solidFill>
                          <a:latin typeface="Arial Narrow"/>
                          <a:ea typeface="Osaka"/>
                        </a:defRPr>
                      </a:lvl7pPr>
                      <a:lvl8pPr marL="3200400" algn="l" defTabSz="914400" rtl="0" eaLnBrk="1" latinLnBrk="0" hangingPunct="1">
                        <a:defRPr sz="1800" kern="1200">
                          <a:solidFill>
                            <a:schemeClr val="dk1"/>
                          </a:solidFill>
                          <a:latin typeface="Arial Narrow"/>
                          <a:ea typeface="Osaka"/>
                        </a:defRPr>
                      </a:lvl8pPr>
                      <a:lvl9pPr marL="3657600" algn="l" defTabSz="914400" rtl="0" eaLnBrk="1" latinLnBrk="0" hangingPunct="1">
                        <a:defRPr sz="1800" kern="1200">
                          <a:solidFill>
                            <a:schemeClr val="dk1"/>
                          </a:solidFill>
                          <a:latin typeface="Arial Narrow"/>
                          <a:ea typeface="Osaka"/>
                        </a:defRPr>
                      </a:lvl9pPr>
                    </a:lstStyle>
                    <a:p>
                      <a:pPr algn="l" fontAlgn="b"/>
                      <a:r>
                        <a:rPr lang="en-US" sz="2000" u="none" strike="noStrike">
                          <a:solidFill>
                            <a:schemeClr val="bg1"/>
                          </a:solidFill>
                          <a:effectLst/>
                          <a:latin typeface="Calibri" panose="020F0502020204030204" pitchFamily="34" charset="0"/>
                          <a:cs typeface="Calibri" panose="020F0502020204030204" pitchFamily="34" charset="0"/>
                        </a:rPr>
                        <a:t>D/c &lt;6 WPtP</a:t>
                      </a:r>
                      <a:endParaRPr lang="en-US" sz="2000" b="0" i="0" u="none" strike="noStrike">
                        <a:solidFill>
                          <a:schemeClr val="bg1"/>
                        </a:solidFill>
                        <a:effectLst/>
                        <a:latin typeface="Calibri" panose="020F0502020204030204" pitchFamily="34" charset="0"/>
                        <a:cs typeface="Calibri" panose="020F0502020204030204" pitchFamily="34" charset="0"/>
                      </a:endParaRPr>
                    </a:p>
                  </a:txBody>
                  <a:tcPr marL="9525" marR="9525" marT="7144"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solidFill>
                      <a:schemeClr val="tx1">
                        <a:lumMod val="95000"/>
                      </a:schemeClr>
                    </a:solidFill>
                  </a:tcPr>
                </a:tc>
                <a:tc>
                  <a:txBody>
                    <a:bodyPr/>
                    <a:lstStyle>
                      <a:lvl1pPr marL="0" algn="l" defTabSz="914400" rtl="0" eaLnBrk="1" latinLnBrk="0" hangingPunct="1">
                        <a:defRPr sz="1800" kern="1200">
                          <a:solidFill>
                            <a:schemeClr val="dk1"/>
                          </a:solidFill>
                          <a:latin typeface="Arial Narrow"/>
                          <a:ea typeface="Osaka"/>
                        </a:defRPr>
                      </a:lvl1pPr>
                      <a:lvl2pPr marL="457200" algn="l" defTabSz="914400" rtl="0" eaLnBrk="1" latinLnBrk="0" hangingPunct="1">
                        <a:defRPr sz="1800" kern="1200">
                          <a:solidFill>
                            <a:schemeClr val="dk1"/>
                          </a:solidFill>
                          <a:latin typeface="Arial Narrow"/>
                          <a:ea typeface="Osaka"/>
                        </a:defRPr>
                      </a:lvl2pPr>
                      <a:lvl3pPr marL="914400" algn="l" defTabSz="914400" rtl="0" eaLnBrk="1" latinLnBrk="0" hangingPunct="1">
                        <a:defRPr sz="1800" kern="1200">
                          <a:solidFill>
                            <a:schemeClr val="dk1"/>
                          </a:solidFill>
                          <a:latin typeface="Arial Narrow"/>
                          <a:ea typeface="Osaka"/>
                        </a:defRPr>
                      </a:lvl3pPr>
                      <a:lvl4pPr marL="1371600" algn="l" defTabSz="914400" rtl="0" eaLnBrk="1" latinLnBrk="0" hangingPunct="1">
                        <a:defRPr sz="1800" kern="1200">
                          <a:solidFill>
                            <a:schemeClr val="dk1"/>
                          </a:solidFill>
                          <a:latin typeface="Arial Narrow"/>
                          <a:ea typeface="Osaka"/>
                        </a:defRPr>
                      </a:lvl4pPr>
                      <a:lvl5pPr marL="1828800" algn="l" defTabSz="914400" rtl="0" eaLnBrk="1" latinLnBrk="0" hangingPunct="1">
                        <a:defRPr sz="1800" kern="1200">
                          <a:solidFill>
                            <a:schemeClr val="dk1"/>
                          </a:solidFill>
                          <a:latin typeface="Arial Narrow"/>
                          <a:ea typeface="Osaka"/>
                        </a:defRPr>
                      </a:lvl5pPr>
                      <a:lvl6pPr marL="2286000" algn="l" defTabSz="914400" rtl="0" eaLnBrk="1" latinLnBrk="0" hangingPunct="1">
                        <a:defRPr sz="1800" kern="1200">
                          <a:solidFill>
                            <a:schemeClr val="dk1"/>
                          </a:solidFill>
                          <a:latin typeface="Arial Narrow"/>
                          <a:ea typeface="Osaka"/>
                        </a:defRPr>
                      </a:lvl6pPr>
                      <a:lvl7pPr marL="2743200" algn="l" defTabSz="914400" rtl="0" eaLnBrk="1" latinLnBrk="0" hangingPunct="1">
                        <a:defRPr sz="1800" kern="1200">
                          <a:solidFill>
                            <a:schemeClr val="dk1"/>
                          </a:solidFill>
                          <a:latin typeface="Arial Narrow"/>
                          <a:ea typeface="Osaka"/>
                        </a:defRPr>
                      </a:lvl7pPr>
                      <a:lvl8pPr marL="3200400" algn="l" defTabSz="914400" rtl="0" eaLnBrk="1" latinLnBrk="0" hangingPunct="1">
                        <a:defRPr sz="1800" kern="1200">
                          <a:solidFill>
                            <a:schemeClr val="dk1"/>
                          </a:solidFill>
                          <a:latin typeface="Arial Narrow"/>
                          <a:ea typeface="Osaka"/>
                        </a:defRPr>
                      </a:lvl8pPr>
                      <a:lvl9pPr marL="3657600" algn="l" defTabSz="914400" rtl="0" eaLnBrk="1" latinLnBrk="0" hangingPunct="1">
                        <a:defRPr sz="1800" kern="1200">
                          <a:solidFill>
                            <a:schemeClr val="dk1"/>
                          </a:solidFill>
                          <a:latin typeface="Arial Narrow"/>
                          <a:ea typeface="Osaka"/>
                        </a:defRPr>
                      </a:lvl9pPr>
                    </a:lstStyle>
                    <a:p>
                      <a:pPr algn="ctr" fontAlgn="b"/>
                      <a:r>
                        <a:rPr lang="en-US" sz="2000" u="none" strike="noStrike">
                          <a:solidFill>
                            <a:schemeClr val="bg1"/>
                          </a:solidFill>
                          <a:effectLst/>
                          <a:latin typeface="Calibri" panose="020F0502020204030204" pitchFamily="34" charset="0"/>
                          <a:cs typeface="Calibri" panose="020F0502020204030204" pitchFamily="34" charset="0"/>
                        </a:rPr>
                        <a:t>1.18</a:t>
                      </a:r>
                      <a:endParaRPr lang="en-US" sz="2000" b="0" i="0" u="none" strike="noStrike">
                        <a:solidFill>
                          <a:schemeClr val="bg1"/>
                        </a:solidFill>
                        <a:effectLst/>
                        <a:latin typeface="Calibri" panose="020F0502020204030204" pitchFamily="34" charset="0"/>
                        <a:cs typeface="Calibri" panose="020F0502020204030204" pitchFamily="34" charset="0"/>
                      </a:endParaRPr>
                    </a:p>
                  </a:txBody>
                  <a:tcPr marL="9525" marR="9525" marT="7144"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solidFill>
                      <a:schemeClr val="tx1">
                        <a:lumMod val="95000"/>
                      </a:schemeClr>
                    </a:solidFill>
                  </a:tcPr>
                </a:tc>
                <a:tc>
                  <a:txBody>
                    <a:bodyPr/>
                    <a:lstStyle/>
                    <a:p>
                      <a:pPr algn="ctr" fontAlgn="b"/>
                      <a:r>
                        <a:rPr lang="en-US" sz="2000" u="none" strike="noStrike" dirty="0">
                          <a:solidFill>
                            <a:schemeClr val="bg1"/>
                          </a:solidFill>
                          <a:effectLst/>
                          <a:latin typeface="Calibri" panose="020F0502020204030204" pitchFamily="34" charset="0"/>
                          <a:cs typeface="Calibri" panose="020F0502020204030204" pitchFamily="34" charset="0"/>
                        </a:rPr>
                        <a:t>0.36-3.85</a:t>
                      </a:r>
                      <a:endParaRPr lang="en-US" sz="2000" b="0" i="0" u="none" strike="noStrike" dirty="0">
                        <a:solidFill>
                          <a:schemeClr val="bg1"/>
                        </a:solidFill>
                        <a:effectLst/>
                        <a:latin typeface="Calibri" panose="020F0502020204030204" pitchFamily="34" charset="0"/>
                        <a:cs typeface="Calibri" panose="020F0502020204030204" pitchFamily="34" charset="0"/>
                      </a:endParaRPr>
                    </a:p>
                  </a:txBody>
                  <a:tcPr marL="9525" marR="9525" marT="7144"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12700" cmpd="sng">
                      <a:noFill/>
                      <a:prstDash val="solid"/>
                    </a:lnT>
                    <a:lnB w="6350" cap="flat" cmpd="sng" algn="ctr">
                      <a:noFill/>
                      <a:prstDash val="solid"/>
                      <a:round/>
                      <a:headEnd type="none" w="med" len="med"/>
                      <a:tailEnd type="none" w="med" len="med"/>
                    </a:lnB>
                    <a:lnTlToBr w="12700" cmpd="sng">
                      <a:noFill/>
                      <a:prstDash val="solid"/>
                    </a:lnTlToBr>
                    <a:lnBlToTr w="12700" cmpd="sng">
                      <a:noFill/>
                      <a:prstDash val="solid"/>
                    </a:lnBlToTr>
                    <a:solidFill>
                      <a:schemeClr val="tx1">
                        <a:lumMod val="95000"/>
                      </a:schemeClr>
                    </a:solidFill>
                  </a:tcPr>
                </a:tc>
                <a:tc>
                  <a:txBody>
                    <a:bodyPr/>
                    <a:lstStyle/>
                    <a:p>
                      <a:pPr algn="ctr" fontAlgn="b"/>
                      <a:r>
                        <a:rPr lang="en-US" sz="2000" u="none" strike="noStrike">
                          <a:solidFill>
                            <a:schemeClr val="bg1"/>
                          </a:solidFill>
                          <a:effectLst/>
                          <a:latin typeface="Calibri" panose="020F0502020204030204" pitchFamily="34" charset="0"/>
                          <a:cs typeface="Calibri" panose="020F0502020204030204" pitchFamily="34" charset="0"/>
                        </a:rPr>
                        <a:t>.786</a:t>
                      </a:r>
                      <a:endParaRPr lang="en-US" sz="2000" b="0" i="0" u="none" strike="noStrike">
                        <a:solidFill>
                          <a:schemeClr val="bg1"/>
                        </a:solidFill>
                        <a:effectLst/>
                        <a:latin typeface="Calibri" panose="020F0502020204030204" pitchFamily="34" charset="0"/>
                        <a:cs typeface="Calibri" panose="020F0502020204030204" pitchFamily="34" charset="0"/>
                      </a:endParaRPr>
                    </a:p>
                  </a:txBody>
                  <a:tcPr marL="9525" marR="9525" marT="7144"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solidFill>
                      <a:schemeClr val="tx1">
                        <a:lumMod val="95000"/>
                      </a:schemeClr>
                    </a:solidFill>
                  </a:tcPr>
                </a:tc>
                <a:extLst>
                  <a:ext uri="{0D108BD9-81ED-4DB2-BD59-A6C34878D82A}">
                    <a16:rowId xmlns:a16="http://schemas.microsoft.com/office/drawing/2014/main" val="2673799292"/>
                  </a:ext>
                </a:extLst>
              </a:tr>
              <a:tr h="180812">
                <a:tc>
                  <a:txBody>
                    <a:bodyPr/>
                    <a:lstStyle>
                      <a:lvl1pPr marL="0" algn="l" defTabSz="914400" rtl="0" eaLnBrk="1" latinLnBrk="0" hangingPunct="1">
                        <a:defRPr sz="1800" kern="1200">
                          <a:solidFill>
                            <a:schemeClr val="dk1"/>
                          </a:solidFill>
                          <a:latin typeface="Arial Narrow"/>
                          <a:ea typeface="Osaka"/>
                        </a:defRPr>
                      </a:lvl1pPr>
                      <a:lvl2pPr marL="457200" algn="l" defTabSz="914400" rtl="0" eaLnBrk="1" latinLnBrk="0" hangingPunct="1">
                        <a:defRPr sz="1800" kern="1200">
                          <a:solidFill>
                            <a:schemeClr val="dk1"/>
                          </a:solidFill>
                          <a:latin typeface="Arial Narrow"/>
                          <a:ea typeface="Osaka"/>
                        </a:defRPr>
                      </a:lvl2pPr>
                      <a:lvl3pPr marL="914400" algn="l" defTabSz="914400" rtl="0" eaLnBrk="1" latinLnBrk="0" hangingPunct="1">
                        <a:defRPr sz="1800" kern="1200">
                          <a:solidFill>
                            <a:schemeClr val="dk1"/>
                          </a:solidFill>
                          <a:latin typeface="Arial Narrow"/>
                          <a:ea typeface="Osaka"/>
                        </a:defRPr>
                      </a:lvl3pPr>
                      <a:lvl4pPr marL="1371600" algn="l" defTabSz="914400" rtl="0" eaLnBrk="1" latinLnBrk="0" hangingPunct="1">
                        <a:defRPr sz="1800" kern="1200">
                          <a:solidFill>
                            <a:schemeClr val="dk1"/>
                          </a:solidFill>
                          <a:latin typeface="Arial Narrow"/>
                          <a:ea typeface="Osaka"/>
                        </a:defRPr>
                      </a:lvl4pPr>
                      <a:lvl5pPr marL="1828800" algn="l" defTabSz="914400" rtl="0" eaLnBrk="1" latinLnBrk="0" hangingPunct="1">
                        <a:defRPr sz="1800" kern="1200">
                          <a:solidFill>
                            <a:schemeClr val="dk1"/>
                          </a:solidFill>
                          <a:latin typeface="Arial Narrow"/>
                          <a:ea typeface="Osaka"/>
                        </a:defRPr>
                      </a:lvl5pPr>
                      <a:lvl6pPr marL="2286000" algn="l" defTabSz="914400" rtl="0" eaLnBrk="1" latinLnBrk="0" hangingPunct="1">
                        <a:defRPr sz="1800" kern="1200">
                          <a:solidFill>
                            <a:schemeClr val="dk1"/>
                          </a:solidFill>
                          <a:latin typeface="Arial Narrow"/>
                          <a:ea typeface="Osaka"/>
                        </a:defRPr>
                      </a:lvl6pPr>
                      <a:lvl7pPr marL="2743200" algn="l" defTabSz="914400" rtl="0" eaLnBrk="1" latinLnBrk="0" hangingPunct="1">
                        <a:defRPr sz="1800" kern="1200">
                          <a:solidFill>
                            <a:schemeClr val="dk1"/>
                          </a:solidFill>
                          <a:latin typeface="Arial Narrow"/>
                          <a:ea typeface="Osaka"/>
                        </a:defRPr>
                      </a:lvl7pPr>
                      <a:lvl8pPr marL="3200400" algn="l" defTabSz="914400" rtl="0" eaLnBrk="1" latinLnBrk="0" hangingPunct="1">
                        <a:defRPr sz="1800" kern="1200">
                          <a:solidFill>
                            <a:schemeClr val="dk1"/>
                          </a:solidFill>
                          <a:latin typeface="Arial Narrow"/>
                          <a:ea typeface="Osaka"/>
                        </a:defRPr>
                      </a:lvl8pPr>
                      <a:lvl9pPr marL="3657600" algn="l" defTabSz="914400" rtl="0" eaLnBrk="1" latinLnBrk="0" hangingPunct="1">
                        <a:defRPr sz="1800" kern="1200">
                          <a:solidFill>
                            <a:schemeClr val="dk1"/>
                          </a:solidFill>
                          <a:latin typeface="Arial Narrow"/>
                          <a:ea typeface="Osaka"/>
                        </a:defRPr>
                      </a:lvl9pPr>
                    </a:lstStyle>
                    <a:p>
                      <a:pPr algn="l" fontAlgn="b"/>
                      <a:r>
                        <a:rPr lang="en-US" sz="2000" u="none" strike="noStrike">
                          <a:solidFill>
                            <a:schemeClr val="bg1"/>
                          </a:solidFill>
                          <a:effectLst/>
                          <a:latin typeface="Calibri" panose="020F0502020204030204" pitchFamily="34" charset="0"/>
                          <a:cs typeface="Calibri" panose="020F0502020204030204" pitchFamily="34" charset="0"/>
                        </a:rPr>
                        <a:t>D/c during first trimester</a:t>
                      </a:r>
                      <a:endParaRPr lang="en-US" sz="2000" b="0" i="0" u="none" strike="noStrike">
                        <a:solidFill>
                          <a:schemeClr val="bg1"/>
                        </a:solidFill>
                        <a:effectLst/>
                        <a:latin typeface="Calibri" panose="020F0502020204030204" pitchFamily="34" charset="0"/>
                        <a:cs typeface="Calibri" panose="020F0502020204030204" pitchFamily="34" charset="0"/>
                      </a:endParaRPr>
                    </a:p>
                  </a:txBody>
                  <a:tcPr marL="9525" marR="9525" marT="7144"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solidFill>
                      <a:schemeClr val="tx2"/>
                    </a:solidFill>
                  </a:tcPr>
                </a:tc>
                <a:tc>
                  <a:txBody>
                    <a:bodyPr/>
                    <a:lstStyle>
                      <a:lvl1pPr marL="0" algn="l" defTabSz="914400" rtl="0" eaLnBrk="1" latinLnBrk="0" hangingPunct="1">
                        <a:defRPr sz="1800" kern="1200">
                          <a:solidFill>
                            <a:schemeClr val="dk1"/>
                          </a:solidFill>
                          <a:latin typeface="Arial Narrow"/>
                          <a:ea typeface="Osaka"/>
                        </a:defRPr>
                      </a:lvl1pPr>
                      <a:lvl2pPr marL="457200" algn="l" defTabSz="914400" rtl="0" eaLnBrk="1" latinLnBrk="0" hangingPunct="1">
                        <a:defRPr sz="1800" kern="1200">
                          <a:solidFill>
                            <a:schemeClr val="dk1"/>
                          </a:solidFill>
                          <a:latin typeface="Arial Narrow"/>
                          <a:ea typeface="Osaka"/>
                        </a:defRPr>
                      </a:lvl2pPr>
                      <a:lvl3pPr marL="914400" algn="l" defTabSz="914400" rtl="0" eaLnBrk="1" latinLnBrk="0" hangingPunct="1">
                        <a:defRPr sz="1800" kern="1200">
                          <a:solidFill>
                            <a:schemeClr val="dk1"/>
                          </a:solidFill>
                          <a:latin typeface="Arial Narrow"/>
                          <a:ea typeface="Osaka"/>
                        </a:defRPr>
                      </a:lvl3pPr>
                      <a:lvl4pPr marL="1371600" algn="l" defTabSz="914400" rtl="0" eaLnBrk="1" latinLnBrk="0" hangingPunct="1">
                        <a:defRPr sz="1800" kern="1200">
                          <a:solidFill>
                            <a:schemeClr val="dk1"/>
                          </a:solidFill>
                          <a:latin typeface="Arial Narrow"/>
                          <a:ea typeface="Osaka"/>
                        </a:defRPr>
                      </a:lvl4pPr>
                      <a:lvl5pPr marL="1828800" algn="l" defTabSz="914400" rtl="0" eaLnBrk="1" latinLnBrk="0" hangingPunct="1">
                        <a:defRPr sz="1800" kern="1200">
                          <a:solidFill>
                            <a:schemeClr val="dk1"/>
                          </a:solidFill>
                          <a:latin typeface="Arial Narrow"/>
                          <a:ea typeface="Osaka"/>
                        </a:defRPr>
                      </a:lvl5pPr>
                      <a:lvl6pPr marL="2286000" algn="l" defTabSz="914400" rtl="0" eaLnBrk="1" latinLnBrk="0" hangingPunct="1">
                        <a:defRPr sz="1800" kern="1200">
                          <a:solidFill>
                            <a:schemeClr val="dk1"/>
                          </a:solidFill>
                          <a:latin typeface="Arial Narrow"/>
                          <a:ea typeface="Osaka"/>
                        </a:defRPr>
                      </a:lvl6pPr>
                      <a:lvl7pPr marL="2743200" algn="l" defTabSz="914400" rtl="0" eaLnBrk="1" latinLnBrk="0" hangingPunct="1">
                        <a:defRPr sz="1800" kern="1200">
                          <a:solidFill>
                            <a:schemeClr val="dk1"/>
                          </a:solidFill>
                          <a:latin typeface="Arial Narrow"/>
                          <a:ea typeface="Osaka"/>
                        </a:defRPr>
                      </a:lvl7pPr>
                      <a:lvl8pPr marL="3200400" algn="l" defTabSz="914400" rtl="0" eaLnBrk="1" latinLnBrk="0" hangingPunct="1">
                        <a:defRPr sz="1800" kern="1200">
                          <a:solidFill>
                            <a:schemeClr val="dk1"/>
                          </a:solidFill>
                          <a:latin typeface="Arial Narrow"/>
                          <a:ea typeface="Osaka"/>
                        </a:defRPr>
                      </a:lvl8pPr>
                      <a:lvl9pPr marL="3657600" algn="l" defTabSz="914400" rtl="0" eaLnBrk="1" latinLnBrk="0" hangingPunct="1">
                        <a:defRPr sz="1800" kern="1200">
                          <a:solidFill>
                            <a:schemeClr val="dk1"/>
                          </a:solidFill>
                          <a:latin typeface="Arial Narrow"/>
                          <a:ea typeface="Osaka"/>
                        </a:defRPr>
                      </a:lvl9pPr>
                    </a:lstStyle>
                    <a:p>
                      <a:pPr algn="ctr" fontAlgn="b"/>
                      <a:r>
                        <a:rPr lang="en-US" sz="2000" u="none" strike="noStrike">
                          <a:solidFill>
                            <a:schemeClr val="bg1"/>
                          </a:solidFill>
                          <a:effectLst/>
                          <a:latin typeface="Calibri" panose="020F0502020204030204" pitchFamily="34" charset="0"/>
                          <a:cs typeface="Calibri" panose="020F0502020204030204" pitchFamily="34" charset="0"/>
                        </a:rPr>
                        <a:t>1.35</a:t>
                      </a:r>
                      <a:endParaRPr lang="en-US" sz="2000" b="0" i="0" u="none" strike="noStrike">
                        <a:solidFill>
                          <a:schemeClr val="bg1"/>
                        </a:solidFill>
                        <a:effectLst/>
                        <a:latin typeface="Calibri" panose="020F0502020204030204" pitchFamily="34" charset="0"/>
                        <a:cs typeface="Calibri" panose="020F0502020204030204" pitchFamily="34" charset="0"/>
                      </a:endParaRPr>
                    </a:p>
                  </a:txBody>
                  <a:tcPr marL="9525" marR="9525" marT="7144"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solidFill>
                      <a:schemeClr val="tx2"/>
                    </a:solidFill>
                  </a:tcPr>
                </a:tc>
                <a:tc>
                  <a:txBody>
                    <a:bodyPr/>
                    <a:lstStyle/>
                    <a:p>
                      <a:pPr algn="ctr" fontAlgn="b"/>
                      <a:r>
                        <a:rPr lang="en-US" sz="2000" u="none" strike="noStrike">
                          <a:solidFill>
                            <a:schemeClr val="bg1"/>
                          </a:solidFill>
                          <a:effectLst/>
                          <a:latin typeface="Calibri" panose="020F0502020204030204" pitchFamily="34" charset="0"/>
                          <a:cs typeface="Calibri" panose="020F0502020204030204" pitchFamily="34" charset="0"/>
                        </a:rPr>
                        <a:t>0.62-2.92</a:t>
                      </a:r>
                      <a:endParaRPr lang="en-US" sz="2000" b="0" i="0" u="none" strike="noStrike">
                        <a:solidFill>
                          <a:schemeClr val="bg1"/>
                        </a:solidFill>
                        <a:effectLst/>
                        <a:latin typeface="Calibri" panose="020F0502020204030204" pitchFamily="34" charset="0"/>
                        <a:cs typeface="Calibri" panose="020F0502020204030204" pitchFamily="34" charset="0"/>
                      </a:endParaRPr>
                    </a:p>
                  </a:txBody>
                  <a:tcPr marL="9525" marR="9525" marT="7144"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solidFill>
                      <a:schemeClr val="tx2"/>
                    </a:solidFill>
                  </a:tcPr>
                </a:tc>
                <a:tc>
                  <a:txBody>
                    <a:bodyPr/>
                    <a:lstStyle/>
                    <a:p>
                      <a:pPr algn="ctr" fontAlgn="b"/>
                      <a:r>
                        <a:rPr lang="en-US" sz="2000" u="none" strike="noStrike">
                          <a:solidFill>
                            <a:schemeClr val="bg1"/>
                          </a:solidFill>
                          <a:effectLst/>
                          <a:latin typeface="Calibri" panose="020F0502020204030204" pitchFamily="34" charset="0"/>
                          <a:cs typeface="Calibri" panose="020F0502020204030204" pitchFamily="34" charset="0"/>
                        </a:rPr>
                        <a:t>.447</a:t>
                      </a:r>
                      <a:endParaRPr lang="en-US" sz="2000" b="0" i="0" u="none" strike="noStrike">
                        <a:solidFill>
                          <a:schemeClr val="bg1"/>
                        </a:solidFill>
                        <a:effectLst/>
                        <a:latin typeface="Calibri" panose="020F0502020204030204" pitchFamily="34" charset="0"/>
                        <a:cs typeface="Calibri" panose="020F0502020204030204" pitchFamily="34" charset="0"/>
                      </a:endParaRPr>
                    </a:p>
                  </a:txBody>
                  <a:tcPr marL="9525" marR="9525" marT="7144"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1254091536"/>
                  </a:ext>
                </a:extLst>
              </a:tr>
              <a:tr h="329606">
                <a:tc>
                  <a:txBody>
                    <a:bodyPr/>
                    <a:lstStyle>
                      <a:lvl1pPr marL="0" algn="l" defTabSz="914400" rtl="0" eaLnBrk="1" latinLnBrk="0" hangingPunct="1">
                        <a:defRPr sz="1800" kern="1200">
                          <a:solidFill>
                            <a:schemeClr val="dk1"/>
                          </a:solidFill>
                          <a:latin typeface="Arial Narrow"/>
                          <a:ea typeface="Osaka"/>
                        </a:defRPr>
                      </a:lvl1pPr>
                      <a:lvl2pPr marL="457200" algn="l" defTabSz="914400" rtl="0" eaLnBrk="1" latinLnBrk="0" hangingPunct="1">
                        <a:defRPr sz="1800" kern="1200">
                          <a:solidFill>
                            <a:schemeClr val="dk1"/>
                          </a:solidFill>
                          <a:latin typeface="Arial Narrow"/>
                          <a:ea typeface="Osaka"/>
                        </a:defRPr>
                      </a:lvl2pPr>
                      <a:lvl3pPr marL="914400" algn="l" defTabSz="914400" rtl="0" eaLnBrk="1" latinLnBrk="0" hangingPunct="1">
                        <a:defRPr sz="1800" kern="1200">
                          <a:solidFill>
                            <a:schemeClr val="dk1"/>
                          </a:solidFill>
                          <a:latin typeface="Arial Narrow"/>
                          <a:ea typeface="Osaka"/>
                        </a:defRPr>
                      </a:lvl3pPr>
                      <a:lvl4pPr marL="1371600" algn="l" defTabSz="914400" rtl="0" eaLnBrk="1" latinLnBrk="0" hangingPunct="1">
                        <a:defRPr sz="1800" kern="1200">
                          <a:solidFill>
                            <a:schemeClr val="dk1"/>
                          </a:solidFill>
                          <a:latin typeface="Arial Narrow"/>
                          <a:ea typeface="Osaka"/>
                        </a:defRPr>
                      </a:lvl4pPr>
                      <a:lvl5pPr marL="1828800" algn="l" defTabSz="914400" rtl="0" eaLnBrk="1" latinLnBrk="0" hangingPunct="1">
                        <a:defRPr sz="1800" kern="1200">
                          <a:solidFill>
                            <a:schemeClr val="dk1"/>
                          </a:solidFill>
                          <a:latin typeface="Arial Narrow"/>
                          <a:ea typeface="Osaka"/>
                        </a:defRPr>
                      </a:lvl5pPr>
                      <a:lvl6pPr marL="2286000" algn="l" defTabSz="914400" rtl="0" eaLnBrk="1" latinLnBrk="0" hangingPunct="1">
                        <a:defRPr sz="1800" kern="1200">
                          <a:solidFill>
                            <a:schemeClr val="dk1"/>
                          </a:solidFill>
                          <a:latin typeface="Arial Narrow"/>
                          <a:ea typeface="Osaka"/>
                        </a:defRPr>
                      </a:lvl6pPr>
                      <a:lvl7pPr marL="2743200" algn="l" defTabSz="914400" rtl="0" eaLnBrk="1" latinLnBrk="0" hangingPunct="1">
                        <a:defRPr sz="1800" kern="1200">
                          <a:solidFill>
                            <a:schemeClr val="dk1"/>
                          </a:solidFill>
                          <a:latin typeface="Arial Narrow"/>
                          <a:ea typeface="Osaka"/>
                        </a:defRPr>
                      </a:lvl7pPr>
                      <a:lvl8pPr marL="3200400" algn="l" defTabSz="914400" rtl="0" eaLnBrk="1" latinLnBrk="0" hangingPunct="1">
                        <a:defRPr sz="1800" kern="1200">
                          <a:solidFill>
                            <a:schemeClr val="dk1"/>
                          </a:solidFill>
                          <a:latin typeface="Arial Narrow"/>
                          <a:ea typeface="Osaka"/>
                        </a:defRPr>
                      </a:lvl8pPr>
                      <a:lvl9pPr marL="3657600" algn="l" defTabSz="914400" rtl="0" eaLnBrk="1" latinLnBrk="0" hangingPunct="1">
                        <a:defRPr sz="1800" kern="1200">
                          <a:solidFill>
                            <a:schemeClr val="dk1"/>
                          </a:solidFill>
                          <a:latin typeface="Arial Narrow"/>
                          <a:ea typeface="Osaka"/>
                        </a:defRPr>
                      </a:lvl9pPr>
                    </a:lstStyle>
                    <a:p>
                      <a:pPr algn="l" fontAlgn="b"/>
                      <a:r>
                        <a:rPr lang="en-US" sz="2000" b="0" u="none" strike="noStrike">
                          <a:solidFill>
                            <a:schemeClr val="bg1"/>
                          </a:solidFill>
                          <a:effectLst/>
                          <a:latin typeface="Calibri" panose="020F0502020204030204" pitchFamily="34" charset="0"/>
                          <a:cs typeface="Calibri" panose="020F0502020204030204" pitchFamily="34" charset="0"/>
                        </a:rPr>
                        <a:t>D/c during second trimester or later</a:t>
                      </a:r>
                      <a:endParaRPr lang="en-US" sz="2000" b="0" i="0" u="none" strike="noStrike">
                        <a:solidFill>
                          <a:schemeClr val="bg1"/>
                        </a:solidFill>
                        <a:effectLst/>
                        <a:latin typeface="Calibri" panose="020F0502020204030204" pitchFamily="34" charset="0"/>
                        <a:cs typeface="Calibri" panose="020F0502020204030204" pitchFamily="34" charset="0"/>
                      </a:endParaRPr>
                    </a:p>
                  </a:txBody>
                  <a:tcPr marL="9525" marR="9525" marT="7144"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solidFill>
                      <a:schemeClr val="tx1">
                        <a:lumMod val="95000"/>
                      </a:schemeClr>
                    </a:solidFill>
                  </a:tcPr>
                </a:tc>
                <a:tc>
                  <a:txBody>
                    <a:bodyPr/>
                    <a:lstStyle>
                      <a:lvl1pPr marL="0" algn="l" defTabSz="914400" rtl="0" eaLnBrk="1" latinLnBrk="0" hangingPunct="1">
                        <a:defRPr sz="1800" kern="1200">
                          <a:solidFill>
                            <a:schemeClr val="dk1"/>
                          </a:solidFill>
                          <a:latin typeface="Arial Narrow"/>
                          <a:ea typeface="Osaka"/>
                        </a:defRPr>
                      </a:lvl1pPr>
                      <a:lvl2pPr marL="457200" algn="l" defTabSz="914400" rtl="0" eaLnBrk="1" latinLnBrk="0" hangingPunct="1">
                        <a:defRPr sz="1800" kern="1200">
                          <a:solidFill>
                            <a:schemeClr val="dk1"/>
                          </a:solidFill>
                          <a:latin typeface="Arial Narrow"/>
                          <a:ea typeface="Osaka"/>
                        </a:defRPr>
                      </a:lvl2pPr>
                      <a:lvl3pPr marL="914400" algn="l" defTabSz="914400" rtl="0" eaLnBrk="1" latinLnBrk="0" hangingPunct="1">
                        <a:defRPr sz="1800" kern="1200">
                          <a:solidFill>
                            <a:schemeClr val="dk1"/>
                          </a:solidFill>
                          <a:latin typeface="Arial Narrow"/>
                          <a:ea typeface="Osaka"/>
                        </a:defRPr>
                      </a:lvl3pPr>
                      <a:lvl4pPr marL="1371600" algn="l" defTabSz="914400" rtl="0" eaLnBrk="1" latinLnBrk="0" hangingPunct="1">
                        <a:defRPr sz="1800" kern="1200">
                          <a:solidFill>
                            <a:schemeClr val="dk1"/>
                          </a:solidFill>
                          <a:latin typeface="Arial Narrow"/>
                          <a:ea typeface="Osaka"/>
                        </a:defRPr>
                      </a:lvl4pPr>
                      <a:lvl5pPr marL="1828800" algn="l" defTabSz="914400" rtl="0" eaLnBrk="1" latinLnBrk="0" hangingPunct="1">
                        <a:defRPr sz="1800" kern="1200">
                          <a:solidFill>
                            <a:schemeClr val="dk1"/>
                          </a:solidFill>
                          <a:latin typeface="Arial Narrow"/>
                          <a:ea typeface="Osaka"/>
                        </a:defRPr>
                      </a:lvl5pPr>
                      <a:lvl6pPr marL="2286000" algn="l" defTabSz="914400" rtl="0" eaLnBrk="1" latinLnBrk="0" hangingPunct="1">
                        <a:defRPr sz="1800" kern="1200">
                          <a:solidFill>
                            <a:schemeClr val="dk1"/>
                          </a:solidFill>
                          <a:latin typeface="Arial Narrow"/>
                          <a:ea typeface="Osaka"/>
                        </a:defRPr>
                      </a:lvl6pPr>
                      <a:lvl7pPr marL="2743200" algn="l" defTabSz="914400" rtl="0" eaLnBrk="1" latinLnBrk="0" hangingPunct="1">
                        <a:defRPr sz="1800" kern="1200">
                          <a:solidFill>
                            <a:schemeClr val="dk1"/>
                          </a:solidFill>
                          <a:latin typeface="Arial Narrow"/>
                          <a:ea typeface="Osaka"/>
                        </a:defRPr>
                      </a:lvl7pPr>
                      <a:lvl8pPr marL="3200400" algn="l" defTabSz="914400" rtl="0" eaLnBrk="1" latinLnBrk="0" hangingPunct="1">
                        <a:defRPr sz="1800" kern="1200">
                          <a:solidFill>
                            <a:schemeClr val="dk1"/>
                          </a:solidFill>
                          <a:latin typeface="Arial Narrow"/>
                          <a:ea typeface="Osaka"/>
                        </a:defRPr>
                      </a:lvl8pPr>
                      <a:lvl9pPr marL="3657600" algn="l" defTabSz="914400" rtl="0" eaLnBrk="1" latinLnBrk="0" hangingPunct="1">
                        <a:defRPr sz="1800" kern="1200">
                          <a:solidFill>
                            <a:schemeClr val="dk1"/>
                          </a:solidFill>
                          <a:latin typeface="Arial Narrow"/>
                          <a:ea typeface="Osaka"/>
                        </a:defRPr>
                      </a:lvl9pPr>
                    </a:lstStyle>
                    <a:p>
                      <a:pPr algn="ctr" fontAlgn="b"/>
                      <a:r>
                        <a:rPr lang="en-US" sz="2000" b="0" u="none" strike="noStrike">
                          <a:solidFill>
                            <a:schemeClr val="bg1"/>
                          </a:solidFill>
                          <a:effectLst/>
                          <a:latin typeface="Calibri" panose="020F0502020204030204" pitchFamily="34" charset="0"/>
                          <a:cs typeface="Calibri" panose="020F0502020204030204" pitchFamily="34" charset="0"/>
                        </a:rPr>
                        <a:t>9.35</a:t>
                      </a:r>
                      <a:endParaRPr lang="en-US" sz="2000" b="0" i="0" u="none" strike="noStrike">
                        <a:solidFill>
                          <a:schemeClr val="bg1"/>
                        </a:solidFill>
                        <a:effectLst/>
                        <a:latin typeface="Calibri" panose="020F0502020204030204" pitchFamily="34" charset="0"/>
                        <a:cs typeface="Calibri" panose="020F0502020204030204" pitchFamily="34" charset="0"/>
                      </a:endParaRPr>
                    </a:p>
                  </a:txBody>
                  <a:tcPr marL="9525" marR="9525" marT="7144"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solidFill>
                      <a:schemeClr val="tx1">
                        <a:lumMod val="95000"/>
                      </a:schemeClr>
                    </a:solidFill>
                  </a:tcPr>
                </a:tc>
                <a:tc>
                  <a:txBody>
                    <a:bodyPr/>
                    <a:lstStyle/>
                    <a:p>
                      <a:pPr algn="ctr" fontAlgn="b"/>
                      <a:r>
                        <a:rPr lang="en-US" sz="2000" b="0" u="none" strike="noStrike" dirty="0">
                          <a:solidFill>
                            <a:schemeClr val="bg1"/>
                          </a:solidFill>
                          <a:effectLst/>
                          <a:latin typeface="Calibri" panose="020F0502020204030204" pitchFamily="34" charset="0"/>
                          <a:cs typeface="Calibri" panose="020F0502020204030204" pitchFamily="34" charset="0"/>
                        </a:rPr>
                        <a:t>4.31-20.00</a:t>
                      </a:r>
                      <a:endParaRPr lang="en-US" sz="2000" b="0" i="0" u="none" strike="noStrike" dirty="0">
                        <a:solidFill>
                          <a:schemeClr val="bg1"/>
                        </a:solidFill>
                        <a:effectLst/>
                        <a:latin typeface="Calibri" panose="020F0502020204030204" pitchFamily="34" charset="0"/>
                        <a:cs typeface="Calibri" panose="020F0502020204030204" pitchFamily="34" charset="0"/>
                      </a:endParaRPr>
                    </a:p>
                  </a:txBody>
                  <a:tcPr marL="9525" marR="9525" marT="7144"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solidFill>
                      <a:schemeClr val="tx1">
                        <a:lumMod val="95000"/>
                      </a:schemeClr>
                    </a:solidFill>
                  </a:tcPr>
                </a:tc>
                <a:tc>
                  <a:txBody>
                    <a:bodyPr/>
                    <a:lstStyle/>
                    <a:p>
                      <a:pPr algn="ctr" fontAlgn="b"/>
                      <a:r>
                        <a:rPr lang="en-US" sz="2000" b="0" u="none" strike="noStrike" dirty="0">
                          <a:solidFill>
                            <a:schemeClr val="bg1"/>
                          </a:solidFill>
                          <a:effectLst/>
                          <a:latin typeface="Calibri" panose="020F0502020204030204" pitchFamily="34" charset="0"/>
                          <a:cs typeface="Calibri" panose="020F0502020204030204" pitchFamily="34" charset="0"/>
                        </a:rPr>
                        <a:t>&lt;.001</a:t>
                      </a:r>
                      <a:endParaRPr lang="en-US" sz="2000" b="0" i="0" u="none" strike="noStrike" dirty="0">
                        <a:solidFill>
                          <a:schemeClr val="bg1"/>
                        </a:solidFill>
                        <a:effectLst/>
                        <a:latin typeface="Calibri" panose="020F0502020204030204" pitchFamily="34" charset="0"/>
                        <a:cs typeface="Calibri" panose="020F0502020204030204" pitchFamily="34" charset="0"/>
                      </a:endParaRPr>
                    </a:p>
                  </a:txBody>
                  <a:tcPr marL="9525" marR="9525" marT="7144"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solidFill>
                      <a:schemeClr val="tx1">
                        <a:lumMod val="95000"/>
                      </a:schemeClr>
                    </a:solidFill>
                  </a:tcPr>
                </a:tc>
                <a:extLst>
                  <a:ext uri="{0D108BD9-81ED-4DB2-BD59-A6C34878D82A}">
                    <a16:rowId xmlns:a16="http://schemas.microsoft.com/office/drawing/2014/main" val="886308947"/>
                  </a:ext>
                </a:extLst>
              </a:tr>
            </a:tbl>
          </a:graphicData>
        </a:graphic>
      </p:graphicFrame>
      <p:sp>
        <p:nvSpPr>
          <p:cNvPr id="5" name="Text Box 15">
            <a:extLst>
              <a:ext uri="{FF2B5EF4-FFF2-40B4-BE49-F238E27FC236}">
                <a16:creationId xmlns:a16="http://schemas.microsoft.com/office/drawing/2014/main" id="{92561F39-FAEE-E58D-8524-4076B5F84AB1}"/>
              </a:ext>
            </a:extLst>
          </p:cNvPr>
          <p:cNvSpPr txBox="1">
            <a:spLocks noChangeArrowheads="1"/>
          </p:cNvSpPr>
          <p:nvPr/>
        </p:nvSpPr>
        <p:spPr bwMode="auto">
          <a:xfrm>
            <a:off x="412751" y="6388915"/>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fr-FR" altLang="en-US" sz="1200" b="0" i="0" u="none" strike="noStrike" kern="1200" cap="none" spc="-10" normalizeH="0" baseline="0" noProof="0">
                <a:ln>
                  <a:noFill/>
                </a:ln>
                <a:solidFill>
                  <a:srgbClr val="455560"/>
                </a:solidFill>
                <a:effectLst/>
                <a:uLnTx/>
                <a:uFillTx/>
                <a:latin typeface="Calibri" panose="020F0502020204030204" pitchFamily="34" charset="0"/>
                <a:ea typeface="+mn-ea"/>
                <a:cs typeface="Arial" panose="020B0604020202020204" pitchFamily="34" charset="0"/>
              </a:rPr>
              <a:t>King. Am J Transplant. 2017;17:151.</a:t>
            </a:r>
          </a:p>
        </p:txBody>
      </p:sp>
    </p:spTree>
    <p:extLst>
      <p:ext uri="{BB962C8B-B14F-4D97-AF65-F5344CB8AC3E}">
        <p14:creationId xmlns:p14="http://schemas.microsoft.com/office/powerpoint/2010/main" val="183535715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BD93FA4-8CAA-B92F-F02F-7777CE677A04}"/>
              </a:ext>
            </a:extLst>
          </p:cNvPr>
          <p:cNvSpPr>
            <a:spLocks noGrp="1"/>
          </p:cNvSpPr>
          <p:nvPr>
            <p:ph type="title"/>
          </p:nvPr>
        </p:nvSpPr>
        <p:spPr/>
        <p:txBody>
          <a:bodyPr/>
          <a:lstStyle/>
          <a:p>
            <a:r>
              <a:rPr lang="en-US"/>
              <a:t>Mycophenolate Exposure in Female Kidney Transplant Recipients: Birth Defects </a:t>
            </a:r>
          </a:p>
        </p:txBody>
      </p:sp>
      <p:sp>
        <p:nvSpPr>
          <p:cNvPr id="3" name="Content Placeholder 2">
            <a:extLst>
              <a:ext uri="{FF2B5EF4-FFF2-40B4-BE49-F238E27FC236}">
                <a16:creationId xmlns:a16="http://schemas.microsoft.com/office/drawing/2014/main" id="{3E2A2224-3957-3419-F9B5-11575477940C}"/>
              </a:ext>
            </a:extLst>
          </p:cNvPr>
          <p:cNvSpPr>
            <a:spLocks noGrp="1"/>
          </p:cNvSpPr>
          <p:nvPr>
            <p:ph idx="1"/>
          </p:nvPr>
        </p:nvSpPr>
        <p:spPr/>
        <p:txBody>
          <a:bodyPr/>
          <a:lstStyle/>
          <a:p>
            <a:r>
              <a:rPr lang="en-US"/>
              <a:t>Birth defects: 23 (9%) birth defects experienced out of 256 total relevant cases </a:t>
            </a:r>
          </a:p>
          <a:p>
            <a:endParaRPr lang="en-US"/>
          </a:p>
        </p:txBody>
      </p:sp>
      <p:graphicFrame>
        <p:nvGraphicFramePr>
          <p:cNvPr id="4" name="Table 3">
            <a:extLst>
              <a:ext uri="{FF2B5EF4-FFF2-40B4-BE49-F238E27FC236}">
                <a16:creationId xmlns:a16="http://schemas.microsoft.com/office/drawing/2014/main" id="{65604509-31F8-3EC4-4CC7-1E10C8F31165}"/>
              </a:ext>
            </a:extLst>
          </p:cNvPr>
          <p:cNvGraphicFramePr>
            <a:graphicFrameLocks noGrp="1"/>
          </p:cNvGraphicFramePr>
          <p:nvPr>
            <p:extLst>
              <p:ext uri="{D42A27DB-BD31-4B8C-83A1-F6EECF244321}">
                <p14:modId xmlns:p14="http://schemas.microsoft.com/office/powerpoint/2010/main" val="2595678995"/>
              </p:ext>
            </p:extLst>
          </p:nvPr>
        </p:nvGraphicFramePr>
        <p:xfrm>
          <a:off x="711200" y="2666875"/>
          <a:ext cx="10771004" cy="1871664"/>
        </p:xfrm>
        <a:graphic>
          <a:graphicData uri="http://schemas.openxmlformats.org/drawingml/2006/table">
            <a:tbl>
              <a:tblPr firstRow="1" bandRow="1"/>
              <a:tblGrid>
                <a:gridCol w="2980413">
                  <a:extLst>
                    <a:ext uri="{9D8B030D-6E8A-4147-A177-3AD203B41FA5}">
                      <a16:colId xmlns:a16="http://schemas.microsoft.com/office/drawing/2014/main" val="4248159940"/>
                    </a:ext>
                  </a:extLst>
                </a:gridCol>
                <a:gridCol w="2405089">
                  <a:extLst>
                    <a:ext uri="{9D8B030D-6E8A-4147-A177-3AD203B41FA5}">
                      <a16:colId xmlns:a16="http://schemas.microsoft.com/office/drawing/2014/main" val="3721470728"/>
                    </a:ext>
                  </a:extLst>
                </a:gridCol>
                <a:gridCol w="2692751">
                  <a:extLst>
                    <a:ext uri="{9D8B030D-6E8A-4147-A177-3AD203B41FA5}">
                      <a16:colId xmlns:a16="http://schemas.microsoft.com/office/drawing/2014/main" val="438999364"/>
                    </a:ext>
                  </a:extLst>
                </a:gridCol>
                <a:gridCol w="2692751">
                  <a:extLst>
                    <a:ext uri="{9D8B030D-6E8A-4147-A177-3AD203B41FA5}">
                      <a16:colId xmlns:a16="http://schemas.microsoft.com/office/drawing/2014/main" val="279769368"/>
                    </a:ext>
                  </a:extLst>
                </a:gridCol>
              </a:tblGrid>
              <a:tr h="106466">
                <a:tc gridSpan="4">
                  <a:txBody>
                    <a:bodyPr/>
                    <a:lstStyle/>
                    <a:p>
                      <a:pPr algn="l" fontAlgn="b"/>
                      <a:r>
                        <a:rPr lang="en-US" sz="2000" b="1" i="0" u="none" strike="noStrike">
                          <a:solidFill>
                            <a:schemeClr val="tx1"/>
                          </a:solidFill>
                          <a:effectLst/>
                          <a:latin typeface="Calibri" panose="020F0502020204030204" pitchFamily="34" charset="0"/>
                          <a:cs typeface="Calibri" panose="020F0502020204030204" pitchFamily="34" charset="0"/>
                        </a:rPr>
                        <a:t>Risk of Birth Defects</a:t>
                      </a:r>
                    </a:p>
                  </a:txBody>
                  <a:tcPr marL="9525" marR="9525" marT="7144"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3"/>
                    </a:solidFill>
                  </a:tcPr>
                </a:tc>
                <a:tc hMerge="1">
                  <a:txBody>
                    <a:bodyPr/>
                    <a:lstStyle/>
                    <a:p>
                      <a:pPr algn="ctr" fontAlgn="b"/>
                      <a:endParaRPr lang="en-US" sz="2400" b="1" i="0" u="none" strike="noStrike">
                        <a:solidFill>
                          <a:srgbClr val="000000"/>
                        </a:solidFill>
                        <a:effectLst/>
                        <a:latin typeface="Calibri" panose="020F0502020204030204" pitchFamily="34" charset="0"/>
                        <a:cs typeface="Calibri" panose="020F0502020204030204" pitchFamily="34" charset="0"/>
                      </a:endParaRPr>
                    </a:p>
                  </a:txBody>
                  <a:tcPr marL="9525" marR="9525" marT="7144"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lnTlToBr w="12700" cmpd="sng">
                      <a:noFill/>
                      <a:prstDash val="solid"/>
                    </a:lnTlToBr>
                    <a:lnBlToTr w="12700" cmpd="sng">
                      <a:noFill/>
                      <a:prstDash val="solid"/>
                    </a:lnBlToTr>
                    <a:solidFill>
                      <a:schemeClr val="accent3"/>
                    </a:solidFill>
                  </a:tcPr>
                </a:tc>
                <a:tc hMerge="1">
                  <a:txBody>
                    <a:bodyPr/>
                    <a:lstStyle/>
                    <a:p>
                      <a:pPr algn="ctr" fontAlgn="b"/>
                      <a:endParaRPr lang="en-US" sz="2400" b="1" i="0" u="none" strike="noStrike">
                        <a:solidFill>
                          <a:srgbClr val="000000"/>
                        </a:solidFill>
                        <a:effectLst/>
                        <a:latin typeface="Calibri" panose="020F0502020204030204" pitchFamily="34" charset="0"/>
                        <a:cs typeface="Calibri" panose="020F0502020204030204" pitchFamily="34" charset="0"/>
                      </a:endParaRPr>
                    </a:p>
                  </a:txBody>
                  <a:tcPr marL="9525" marR="9525" marT="7144"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lnTlToBr w="12700" cmpd="sng">
                      <a:noFill/>
                      <a:prstDash val="solid"/>
                    </a:lnTlToBr>
                    <a:lnBlToTr w="12700" cmpd="sng">
                      <a:noFill/>
                      <a:prstDash val="solid"/>
                    </a:lnBlToTr>
                    <a:solidFill>
                      <a:schemeClr val="accent3"/>
                    </a:solidFill>
                  </a:tcPr>
                </a:tc>
                <a:tc hMerge="1">
                  <a:txBody>
                    <a:bodyPr/>
                    <a:lstStyle/>
                    <a:p>
                      <a:pPr algn="ctr" fontAlgn="b"/>
                      <a:endParaRPr lang="en-US" sz="2400" b="1" i="0" u="none" strike="noStrike">
                        <a:solidFill>
                          <a:srgbClr val="000000"/>
                        </a:solidFill>
                        <a:effectLst/>
                        <a:latin typeface="Calibri" panose="020F0502020204030204" pitchFamily="34" charset="0"/>
                        <a:cs typeface="Calibri" panose="020F0502020204030204" pitchFamily="34" charset="0"/>
                      </a:endParaRPr>
                    </a:p>
                  </a:txBody>
                  <a:tcPr marL="9525" marR="9525" marT="7144"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lnTlToBr w="12700" cmpd="sng">
                      <a:noFill/>
                      <a:prstDash val="solid"/>
                    </a:lnTlToBr>
                    <a:lnBlToTr w="12700" cmpd="sng">
                      <a:noFill/>
                      <a:prstDash val="solid"/>
                    </a:lnBlToTr>
                    <a:solidFill>
                      <a:schemeClr val="accent3"/>
                    </a:solidFill>
                  </a:tcPr>
                </a:tc>
                <a:extLst>
                  <a:ext uri="{0D108BD9-81ED-4DB2-BD59-A6C34878D82A}">
                    <a16:rowId xmlns:a16="http://schemas.microsoft.com/office/drawing/2014/main" val="2632797859"/>
                  </a:ext>
                </a:extLst>
              </a:tr>
              <a:tr h="121820">
                <a:tc>
                  <a:txBody>
                    <a:bodyPr/>
                    <a:lstStyle>
                      <a:lvl1pPr marL="0" algn="l" defTabSz="914400" rtl="0" eaLnBrk="1" latinLnBrk="0" hangingPunct="1">
                        <a:defRPr sz="1800" b="1" kern="1200">
                          <a:solidFill>
                            <a:schemeClr val="lt1"/>
                          </a:solidFill>
                          <a:latin typeface="Arial Narrow"/>
                          <a:ea typeface="Osaka"/>
                        </a:defRPr>
                      </a:lvl1pPr>
                      <a:lvl2pPr marL="457200" algn="l" defTabSz="914400" rtl="0" eaLnBrk="1" latinLnBrk="0" hangingPunct="1">
                        <a:defRPr sz="1800" b="1" kern="1200">
                          <a:solidFill>
                            <a:schemeClr val="lt1"/>
                          </a:solidFill>
                          <a:latin typeface="Arial Narrow"/>
                          <a:ea typeface="Osaka"/>
                        </a:defRPr>
                      </a:lvl2pPr>
                      <a:lvl3pPr marL="914400" algn="l" defTabSz="914400" rtl="0" eaLnBrk="1" latinLnBrk="0" hangingPunct="1">
                        <a:defRPr sz="1800" b="1" kern="1200">
                          <a:solidFill>
                            <a:schemeClr val="lt1"/>
                          </a:solidFill>
                          <a:latin typeface="Arial Narrow"/>
                          <a:ea typeface="Osaka"/>
                        </a:defRPr>
                      </a:lvl3pPr>
                      <a:lvl4pPr marL="1371600" algn="l" defTabSz="914400" rtl="0" eaLnBrk="1" latinLnBrk="0" hangingPunct="1">
                        <a:defRPr sz="1800" b="1" kern="1200">
                          <a:solidFill>
                            <a:schemeClr val="lt1"/>
                          </a:solidFill>
                          <a:latin typeface="Arial Narrow"/>
                          <a:ea typeface="Osaka"/>
                        </a:defRPr>
                      </a:lvl4pPr>
                      <a:lvl5pPr marL="1828800" algn="l" defTabSz="914400" rtl="0" eaLnBrk="1" latinLnBrk="0" hangingPunct="1">
                        <a:defRPr sz="1800" b="1" kern="1200">
                          <a:solidFill>
                            <a:schemeClr val="lt1"/>
                          </a:solidFill>
                          <a:latin typeface="Arial Narrow"/>
                          <a:ea typeface="Osaka"/>
                        </a:defRPr>
                      </a:lvl5pPr>
                      <a:lvl6pPr marL="2286000" algn="l" defTabSz="914400" rtl="0" eaLnBrk="1" latinLnBrk="0" hangingPunct="1">
                        <a:defRPr sz="1800" b="1" kern="1200">
                          <a:solidFill>
                            <a:schemeClr val="lt1"/>
                          </a:solidFill>
                          <a:latin typeface="Arial Narrow"/>
                          <a:ea typeface="Osaka"/>
                        </a:defRPr>
                      </a:lvl6pPr>
                      <a:lvl7pPr marL="2743200" algn="l" defTabSz="914400" rtl="0" eaLnBrk="1" latinLnBrk="0" hangingPunct="1">
                        <a:defRPr sz="1800" b="1" kern="1200">
                          <a:solidFill>
                            <a:schemeClr val="lt1"/>
                          </a:solidFill>
                          <a:latin typeface="Arial Narrow"/>
                          <a:ea typeface="Osaka"/>
                        </a:defRPr>
                      </a:lvl7pPr>
                      <a:lvl8pPr marL="3200400" algn="l" defTabSz="914400" rtl="0" eaLnBrk="1" latinLnBrk="0" hangingPunct="1">
                        <a:defRPr sz="1800" b="1" kern="1200">
                          <a:solidFill>
                            <a:schemeClr val="lt1"/>
                          </a:solidFill>
                          <a:latin typeface="Arial Narrow"/>
                          <a:ea typeface="Osaka"/>
                        </a:defRPr>
                      </a:lvl8pPr>
                      <a:lvl9pPr marL="3657600" algn="l" defTabSz="914400" rtl="0" eaLnBrk="1" latinLnBrk="0" hangingPunct="1">
                        <a:defRPr sz="1800" b="1" kern="1200">
                          <a:solidFill>
                            <a:schemeClr val="lt1"/>
                          </a:solidFill>
                          <a:latin typeface="Arial Narrow"/>
                          <a:ea typeface="Osaka"/>
                        </a:defRPr>
                      </a:lvl9pPr>
                    </a:lstStyle>
                    <a:p>
                      <a:pPr algn="l" fontAlgn="b"/>
                      <a:r>
                        <a:rPr lang="en-US" sz="2000" b="1" i="0" u="none" strike="noStrike">
                          <a:solidFill>
                            <a:schemeClr val="tx1"/>
                          </a:solidFill>
                          <a:effectLst/>
                          <a:latin typeface="Calibri" panose="020F0502020204030204" pitchFamily="34" charset="0"/>
                          <a:cs typeface="Calibri" panose="020F0502020204030204" pitchFamily="34" charset="0"/>
                        </a:rPr>
                        <a:t>Mycophenolate D/c</a:t>
                      </a:r>
                    </a:p>
                  </a:txBody>
                  <a:tcPr marL="9525" marR="9525" marT="7144"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3"/>
                    </a:solidFill>
                  </a:tcPr>
                </a:tc>
                <a:tc>
                  <a:txBody>
                    <a:bodyPr/>
                    <a:lstStyle>
                      <a:lvl1pPr marL="0" algn="l" defTabSz="914400" rtl="0" eaLnBrk="1" latinLnBrk="0" hangingPunct="1">
                        <a:defRPr sz="1800" b="1" kern="1200">
                          <a:solidFill>
                            <a:schemeClr val="lt1"/>
                          </a:solidFill>
                          <a:latin typeface="Arial Narrow"/>
                          <a:ea typeface="Osaka"/>
                        </a:defRPr>
                      </a:lvl1pPr>
                      <a:lvl2pPr marL="457200" algn="l" defTabSz="914400" rtl="0" eaLnBrk="1" latinLnBrk="0" hangingPunct="1">
                        <a:defRPr sz="1800" b="1" kern="1200">
                          <a:solidFill>
                            <a:schemeClr val="lt1"/>
                          </a:solidFill>
                          <a:latin typeface="Arial Narrow"/>
                          <a:ea typeface="Osaka"/>
                        </a:defRPr>
                      </a:lvl2pPr>
                      <a:lvl3pPr marL="914400" algn="l" defTabSz="914400" rtl="0" eaLnBrk="1" latinLnBrk="0" hangingPunct="1">
                        <a:defRPr sz="1800" b="1" kern="1200">
                          <a:solidFill>
                            <a:schemeClr val="lt1"/>
                          </a:solidFill>
                          <a:latin typeface="Arial Narrow"/>
                          <a:ea typeface="Osaka"/>
                        </a:defRPr>
                      </a:lvl3pPr>
                      <a:lvl4pPr marL="1371600" algn="l" defTabSz="914400" rtl="0" eaLnBrk="1" latinLnBrk="0" hangingPunct="1">
                        <a:defRPr sz="1800" b="1" kern="1200">
                          <a:solidFill>
                            <a:schemeClr val="lt1"/>
                          </a:solidFill>
                          <a:latin typeface="Arial Narrow"/>
                          <a:ea typeface="Osaka"/>
                        </a:defRPr>
                      </a:lvl4pPr>
                      <a:lvl5pPr marL="1828800" algn="l" defTabSz="914400" rtl="0" eaLnBrk="1" latinLnBrk="0" hangingPunct="1">
                        <a:defRPr sz="1800" b="1" kern="1200">
                          <a:solidFill>
                            <a:schemeClr val="lt1"/>
                          </a:solidFill>
                          <a:latin typeface="Arial Narrow"/>
                          <a:ea typeface="Osaka"/>
                        </a:defRPr>
                      </a:lvl5pPr>
                      <a:lvl6pPr marL="2286000" algn="l" defTabSz="914400" rtl="0" eaLnBrk="1" latinLnBrk="0" hangingPunct="1">
                        <a:defRPr sz="1800" b="1" kern="1200">
                          <a:solidFill>
                            <a:schemeClr val="lt1"/>
                          </a:solidFill>
                          <a:latin typeface="Arial Narrow"/>
                          <a:ea typeface="Osaka"/>
                        </a:defRPr>
                      </a:lvl6pPr>
                      <a:lvl7pPr marL="2743200" algn="l" defTabSz="914400" rtl="0" eaLnBrk="1" latinLnBrk="0" hangingPunct="1">
                        <a:defRPr sz="1800" b="1" kern="1200">
                          <a:solidFill>
                            <a:schemeClr val="lt1"/>
                          </a:solidFill>
                          <a:latin typeface="Arial Narrow"/>
                          <a:ea typeface="Osaka"/>
                        </a:defRPr>
                      </a:lvl7pPr>
                      <a:lvl8pPr marL="3200400" algn="l" defTabSz="914400" rtl="0" eaLnBrk="1" latinLnBrk="0" hangingPunct="1">
                        <a:defRPr sz="1800" b="1" kern="1200">
                          <a:solidFill>
                            <a:schemeClr val="lt1"/>
                          </a:solidFill>
                          <a:latin typeface="Arial Narrow"/>
                          <a:ea typeface="Osaka"/>
                        </a:defRPr>
                      </a:lvl8pPr>
                      <a:lvl9pPr marL="3657600" algn="l" defTabSz="914400" rtl="0" eaLnBrk="1" latinLnBrk="0" hangingPunct="1">
                        <a:defRPr sz="1800" b="1" kern="1200">
                          <a:solidFill>
                            <a:schemeClr val="lt1"/>
                          </a:solidFill>
                          <a:latin typeface="Arial Narrow"/>
                          <a:ea typeface="Osaka"/>
                        </a:defRPr>
                      </a:lvl9pPr>
                    </a:lstStyle>
                    <a:p>
                      <a:pPr algn="ctr" fontAlgn="b"/>
                      <a:r>
                        <a:rPr lang="en-US" sz="2000" b="1" u="none" strike="noStrike">
                          <a:effectLst/>
                          <a:latin typeface="Calibri" panose="020F0502020204030204" pitchFamily="34" charset="0"/>
                          <a:cs typeface="Calibri" panose="020F0502020204030204" pitchFamily="34" charset="0"/>
                        </a:rPr>
                        <a:t>Odds Ratio</a:t>
                      </a:r>
                      <a:endParaRPr lang="en-US" sz="2000" b="1" i="0" u="none" strike="noStrike">
                        <a:solidFill>
                          <a:srgbClr val="000000"/>
                        </a:solidFill>
                        <a:effectLst/>
                        <a:latin typeface="Calibri" panose="020F0502020204030204" pitchFamily="34" charset="0"/>
                        <a:cs typeface="Calibri" panose="020F0502020204030204" pitchFamily="34" charset="0"/>
                      </a:endParaRPr>
                    </a:p>
                  </a:txBody>
                  <a:tcPr marL="9525" marR="9525" marT="7144"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3"/>
                    </a:solidFill>
                  </a:tcPr>
                </a:tc>
                <a:tc>
                  <a:txBody>
                    <a:bodyPr/>
                    <a:lstStyle>
                      <a:lvl1pPr marL="0" algn="l" defTabSz="914400" rtl="0" eaLnBrk="1" latinLnBrk="0" hangingPunct="1">
                        <a:defRPr sz="1800" b="1" kern="1200">
                          <a:solidFill>
                            <a:schemeClr val="lt1"/>
                          </a:solidFill>
                          <a:latin typeface="Arial Narrow"/>
                          <a:ea typeface="Osaka"/>
                        </a:defRPr>
                      </a:lvl1pPr>
                      <a:lvl2pPr marL="457200" algn="l" defTabSz="914400" rtl="0" eaLnBrk="1" latinLnBrk="0" hangingPunct="1">
                        <a:defRPr sz="1800" b="1" kern="1200">
                          <a:solidFill>
                            <a:schemeClr val="lt1"/>
                          </a:solidFill>
                          <a:latin typeface="Arial Narrow"/>
                          <a:ea typeface="Osaka"/>
                        </a:defRPr>
                      </a:lvl2pPr>
                      <a:lvl3pPr marL="914400" algn="l" defTabSz="914400" rtl="0" eaLnBrk="1" latinLnBrk="0" hangingPunct="1">
                        <a:defRPr sz="1800" b="1" kern="1200">
                          <a:solidFill>
                            <a:schemeClr val="lt1"/>
                          </a:solidFill>
                          <a:latin typeface="Arial Narrow"/>
                          <a:ea typeface="Osaka"/>
                        </a:defRPr>
                      </a:lvl3pPr>
                      <a:lvl4pPr marL="1371600" algn="l" defTabSz="914400" rtl="0" eaLnBrk="1" latinLnBrk="0" hangingPunct="1">
                        <a:defRPr sz="1800" b="1" kern="1200">
                          <a:solidFill>
                            <a:schemeClr val="lt1"/>
                          </a:solidFill>
                          <a:latin typeface="Arial Narrow"/>
                          <a:ea typeface="Osaka"/>
                        </a:defRPr>
                      </a:lvl4pPr>
                      <a:lvl5pPr marL="1828800" algn="l" defTabSz="914400" rtl="0" eaLnBrk="1" latinLnBrk="0" hangingPunct="1">
                        <a:defRPr sz="1800" b="1" kern="1200">
                          <a:solidFill>
                            <a:schemeClr val="lt1"/>
                          </a:solidFill>
                          <a:latin typeface="Arial Narrow"/>
                          <a:ea typeface="Osaka"/>
                        </a:defRPr>
                      </a:lvl5pPr>
                      <a:lvl6pPr marL="2286000" algn="l" defTabSz="914400" rtl="0" eaLnBrk="1" latinLnBrk="0" hangingPunct="1">
                        <a:defRPr sz="1800" b="1" kern="1200">
                          <a:solidFill>
                            <a:schemeClr val="lt1"/>
                          </a:solidFill>
                          <a:latin typeface="Arial Narrow"/>
                          <a:ea typeface="Osaka"/>
                        </a:defRPr>
                      </a:lvl6pPr>
                      <a:lvl7pPr marL="2743200" algn="l" defTabSz="914400" rtl="0" eaLnBrk="1" latinLnBrk="0" hangingPunct="1">
                        <a:defRPr sz="1800" b="1" kern="1200">
                          <a:solidFill>
                            <a:schemeClr val="lt1"/>
                          </a:solidFill>
                          <a:latin typeface="Arial Narrow"/>
                          <a:ea typeface="Osaka"/>
                        </a:defRPr>
                      </a:lvl7pPr>
                      <a:lvl8pPr marL="3200400" algn="l" defTabSz="914400" rtl="0" eaLnBrk="1" latinLnBrk="0" hangingPunct="1">
                        <a:defRPr sz="1800" b="1" kern="1200">
                          <a:solidFill>
                            <a:schemeClr val="lt1"/>
                          </a:solidFill>
                          <a:latin typeface="Arial Narrow"/>
                          <a:ea typeface="Osaka"/>
                        </a:defRPr>
                      </a:lvl8pPr>
                      <a:lvl9pPr marL="3657600" algn="l" defTabSz="914400" rtl="0" eaLnBrk="1" latinLnBrk="0" hangingPunct="1">
                        <a:defRPr sz="1800" b="1" kern="1200">
                          <a:solidFill>
                            <a:schemeClr val="lt1"/>
                          </a:solidFill>
                          <a:latin typeface="Arial Narrow"/>
                          <a:ea typeface="Osaka"/>
                        </a:defRPr>
                      </a:lvl9pPr>
                    </a:lstStyle>
                    <a:p>
                      <a:pPr algn="ctr" fontAlgn="b"/>
                      <a:r>
                        <a:rPr lang="en-US" sz="2000" b="1" u="none" strike="noStrike">
                          <a:effectLst/>
                          <a:latin typeface="Calibri" panose="020F0502020204030204" pitchFamily="34" charset="0"/>
                          <a:cs typeface="Calibri" panose="020F0502020204030204" pitchFamily="34" charset="0"/>
                        </a:rPr>
                        <a:t>95% CI</a:t>
                      </a:r>
                      <a:endParaRPr lang="en-US" sz="2000" b="1" i="0" u="none" strike="noStrike">
                        <a:solidFill>
                          <a:srgbClr val="000000"/>
                        </a:solidFill>
                        <a:effectLst/>
                        <a:latin typeface="Calibri" panose="020F0502020204030204" pitchFamily="34" charset="0"/>
                        <a:cs typeface="Calibri" panose="020F0502020204030204" pitchFamily="34" charset="0"/>
                      </a:endParaRPr>
                    </a:p>
                  </a:txBody>
                  <a:tcPr marL="9525" marR="9525" marT="7144"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3"/>
                    </a:solidFill>
                  </a:tcPr>
                </a:tc>
                <a:tc>
                  <a:txBody>
                    <a:bodyPr/>
                    <a:lstStyle>
                      <a:lvl1pPr marL="0" algn="l" defTabSz="914400" rtl="0" eaLnBrk="1" latinLnBrk="0" hangingPunct="1">
                        <a:defRPr sz="1800" b="1" kern="1200">
                          <a:solidFill>
                            <a:schemeClr val="lt1"/>
                          </a:solidFill>
                          <a:latin typeface="Arial Narrow"/>
                          <a:ea typeface="Osaka"/>
                        </a:defRPr>
                      </a:lvl1pPr>
                      <a:lvl2pPr marL="457200" algn="l" defTabSz="914400" rtl="0" eaLnBrk="1" latinLnBrk="0" hangingPunct="1">
                        <a:defRPr sz="1800" b="1" kern="1200">
                          <a:solidFill>
                            <a:schemeClr val="lt1"/>
                          </a:solidFill>
                          <a:latin typeface="Arial Narrow"/>
                          <a:ea typeface="Osaka"/>
                        </a:defRPr>
                      </a:lvl2pPr>
                      <a:lvl3pPr marL="914400" algn="l" defTabSz="914400" rtl="0" eaLnBrk="1" latinLnBrk="0" hangingPunct="1">
                        <a:defRPr sz="1800" b="1" kern="1200">
                          <a:solidFill>
                            <a:schemeClr val="lt1"/>
                          </a:solidFill>
                          <a:latin typeface="Arial Narrow"/>
                          <a:ea typeface="Osaka"/>
                        </a:defRPr>
                      </a:lvl3pPr>
                      <a:lvl4pPr marL="1371600" algn="l" defTabSz="914400" rtl="0" eaLnBrk="1" latinLnBrk="0" hangingPunct="1">
                        <a:defRPr sz="1800" b="1" kern="1200">
                          <a:solidFill>
                            <a:schemeClr val="lt1"/>
                          </a:solidFill>
                          <a:latin typeface="Arial Narrow"/>
                          <a:ea typeface="Osaka"/>
                        </a:defRPr>
                      </a:lvl4pPr>
                      <a:lvl5pPr marL="1828800" algn="l" defTabSz="914400" rtl="0" eaLnBrk="1" latinLnBrk="0" hangingPunct="1">
                        <a:defRPr sz="1800" b="1" kern="1200">
                          <a:solidFill>
                            <a:schemeClr val="lt1"/>
                          </a:solidFill>
                          <a:latin typeface="Arial Narrow"/>
                          <a:ea typeface="Osaka"/>
                        </a:defRPr>
                      </a:lvl5pPr>
                      <a:lvl6pPr marL="2286000" algn="l" defTabSz="914400" rtl="0" eaLnBrk="1" latinLnBrk="0" hangingPunct="1">
                        <a:defRPr sz="1800" b="1" kern="1200">
                          <a:solidFill>
                            <a:schemeClr val="lt1"/>
                          </a:solidFill>
                          <a:latin typeface="Arial Narrow"/>
                          <a:ea typeface="Osaka"/>
                        </a:defRPr>
                      </a:lvl6pPr>
                      <a:lvl7pPr marL="2743200" algn="l" defTabSz="914400" rtl="0" eaLnBrk="1" latinLnBrk="0" hangingPunct="1">
                        <a:defRPr sz="1800" b="1" kern="1200">
                          <a:solidFill>
                            <a:schemeClr val="lt1"/>
                          </a:solidFill>
                          <a:latin typeface="Arial Narrow"/>
                          <a:ea typeface="Osaka"/>
                        </a:defRPr>
                      </a:lvl7pPr>
                      <a:lvl8pPr marL="3200400" algn="l" defTabSz="914400" rtl="0" eaLnBrk="1" latinLnBrk="0" hangingPunct="1">
                        <a:defRPr sz="1800" b="1" kern="1200">
                          <a:solidFill>
                            <a:schemeClr val="lt1"/>
                          </a:solidFill>
                          <a:latin typeface="Arial Narrow"/>
                          <a:ea typeface="Osaka"/>
                        </a:defRPr>
                      </a:lvl8pPr>
                      <a:lvl9pPr marL="3657600" algn="l" defTabSz="914400" rtl="0" eaLnBrk="1" latinLnBrk="0" hangingPunct="1">
                        <a:defRPr sz="1800" b="1" kern="1200">
                          <a:solidFill>
                            <a:schemeClr val="lt1"/>
                          </a:solidFill>
                          <a:latin typeface="Arial Narrow"/>
                          <a:ea typeface="Osaka"/>
                        </a:defRPr>
                      </a:lvl9pPr>
                    </a:lstStyle>
                    <a:p>
                      <a:pPr algn="ctr" fontAlgn="b"/>
                      <a:r>
                        <a:rPr lang="en-US" sz="2000" b="1" i="1" u="none" strike="noStrike">
                          <a:effectLst/>
                          <a:latin typeface="Calibri" panose="020F0502020204030204" pitchFamily="34" charset="0"/>
                          <a:cs typeface="Calibri" panose="020F0502020204030204" pitchFamily="34" charset="0"/>
                        </a:rPr>
                        <a:t>P </a:t>
                      </a:r>
                      <a:r>
                        <a:rPr lang="en-US" sz="2000" b="1" u="none" strike="noStrike">
                          <a:effectLst/>
                          <a:latin typeface="Calibri" panose="020F0502020204030204" pitchFamily="34" charset="0"/>
                          <a:cs typeface="Calibri" panose="020F0502020204030204" pitchFamily="34" charset="0"/>
                        </a:rPr>
                        <a:t>Value</a:t>
                      </a:r>
                      <a:endParaRPr lang="en-US" sz="2000" b="1" i="0" u="none" strike="noStrike">
                        <a:solidFill>
                          <a:srgbClr val="000000"/>
                        </a:solidFill>
                        <a:effectLst/>
                        <a:latin typeface="Calibri" panose="020F0502020204030204" pitchFamily="34" charset="0"/>
                        <a:cs typeface="Calibri" panose="020F0502020204030204" pitchFamily="34" charset="0"/>
                      </a:endParaRPr>
                    </a:p>
                  </a:txBody>
                  <a:tcPr marL="9525" marR="9525" marT="7144"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3"/>
                    </a:solidFill>
                  </a:tcPr>
                </a:tc>
                <a:extLst>
                  <a:ext uri="{0D108BD9-81ED-4DB2-BD59-A6C34878D82A}">
                    <a16:rowId xmlns:a16="http://schemas.microsoft.com/office/drawing/2014/main" val="2916855935"/>
                  </a:ext>
                </a:extLst>
              </a:tr>
              <a:tr h="106466">
                <a:tc>
                  <a:txBody>
                    <a:bodyPr/>
                    <a:lstStyle>
                      <a:lvl1pPr marL="0" algn="l" defTabSz="914400" rtl="0" eaLnBrk="1" latinLnBrk="0" hangingPunct="1">
                        <a:defRPr sz="1800" kern="1200">
                          <a:solidFill>
                            <a:schemeClr val="dk1"/>
                          </a:solidFill>
                          <a:latin typeface="Arial Narrow"/>
                          <a:ea typeface="Osaka"/>
                        </a:defRPr>
                      </a:lvl1pPr>
                      <a:lvl2pPr marL="457200" algn="l" defTabSz="914400" rtl="0" eaLnBrk="1" latinLnBrk="0" hangingPunct="1">
                        <a:defRPr sz="1800" kern="1200">
                          <a:solidFill>
                            <a:schemeClr val="dk1"/>
                          </a:solidFill>
                          <a:latin typeface="Arial Narrow"/>
                          <a:ea typeface="Osaka"/>
                        </a:defRPr>
                      </a:lvl2pPr>
                      <a:lvl3pPr marL="914400" algn="l" defTabSz="914400" rtl="0" eaLnBrk="1" latinLnBrk="0" hangingPunct="1">
                        <a:defRPr sz="1800" kern="1200">
                          <a:solidFill>
                            <a:schemeClr val="dk1"/>
                          </a:solidFill>
                          <a:latin typeface="Arial Narrow"/>
                          <a:ea typeface="Osaka"/>
                        </a:defRPr>
                      </a:lvl3pPr>
                      <a:lvl4pPr marL="1371600" algn="l" defTabSz="914400" rtl="0" eaLnBrk="1" latinLnBrk="0" hangingPunct="1">
                        <a:defRPr sz="1800" kern="1200">
                          <a:solidFill>
                            <a:schemeClr val="dk1"/>
                          </a:solidFill>
                          <a:latin typeface="Arial Narrow"/>
                          <a:ea typeface="Osaka"/>
                        </a:defRPr>
                      </a:lvl4pPr>
                      <a:lvl5pPr marL="1828800" algn="l" defTabSz="914400" rtl="0" eaLnBrk="1" latinLnBrk="0" hangingPunct="1">
                        <a:defRPr sz="1800" kern="1200">
                          <a:solidFill>
                            <a:schemeClr val="dk1"/>
                          </a:solidFill>
                          <a:latin typeface="Arial Narrow"/>
                          <a:ea typeface="Osaka"/>
                        </a:defRPr>
                      </a:lvl5pPr>
                      <a:lvl6pPr marL="2286000" algn="l" defTabSz="914400" rtl="0" eaLnBrk="1" latinLnBrk="0" hangingPunct="1">
                        <a:defRPr sz="1800" kern="1200">
                          <a:solidFill>
                            <a:schemeClr val="dk1"/>
                          </a:solidFill>
                          <a:latin typeface="Arial Narrow"/>
                          <a:ea typeface="Osaka"/>
                        </a:defRPr>
                      </a:lvl6pPr>
                      <a:lvl7pPr marL="2743200" algn="l" defTabSz="914400" rtl="0" eaLnBrk="1" latinLnBrk="0" hangingPunct="1">
                        <a:defRPr sz="1800" kern="1200">
                          <a:solidFill>
                            <a:schemeClr val="dk1"/>
                          </a:solidFill>
                          <a:latin typeface="Arial Narrow"/>
                          <a:ea typeface="Osaka"/>
                        </a:defRPr>
                      </a:lvl7pPr>
                      <a:lvl8pPr marL="3200400" algn="l" defTabSz="914400" rtl="0" eaLnBrk="1" latinLnBrk="0" hangingPunct="1">
                        <a:defRPr sz="1800" kern="1200">
                          <a:solidFill>
                            <a:schemeClr val="dk1"/>
                          </a:solidFill>
                          <a:latin typeface="Arial Narrow"/>
                          <a:ea typeface="Osaka"/>
                        </a:defRPr>
                      </a:lvl8pPr>
                      <a:lvl9pPr marL="3657600" algn="l" defTabSz="914400" rtl="0" eaLnBrk="1" latinLnBrk="0" hangingPunct="1">
                        <a:defRPr sz="1800" kern="1200">
                          <a:solidFill>
                            <a:schemeClr val="dk1"/>
                          </a:solidFill>
                          <a:latin typeface="Arial Narrow"/>
                          <a:ea typeface="Osaka"/>
                        </a:defRPr>
                      </a:lvl9pPr>
                    </a:lstStyle>
                    <a:p>
                      <a:pPr algn="l" fontAlgn="b"/>
                      <a:r>
                        <a:rPr lang="en-US" sz="2000" u="none" strike="noStrike">
                          <a:solidFill>
                            <a:schemeClr val="bg1"/>
                          </a:solidFill>
                          <a:effectLst/>
                          <a:latin typeface="Calibri" panose="020F0502020204030204" pitchFamily="34" charset="0"/>
                          <a:cs typeface="Calibri" panose="020F0502020204030204" pitchFamily="34" charset="0"/>
                        </a:rPr>
                        <a:t>D/c &gt;6 WPtP</a:t>
                      </a:r>
                      <a:endParaRPr lang="en-US" sz="2000" b="0" i="0" u="none" strike="noStrike">
                        <a:solidFill>
                          <a:schemeClr val="bg1"/>
                        </a:solidFill>
                        <a:effectLst/>
                        <a:latin typeface="Calibri" panose="020F0502020204030204" pitchFamily="34" charset="0"/>
                        <a:cs typeface="Calibri" panose="020F0502020204030204" pitchFamily="34" charset="0"/>
                      </a:endParaRPr>
                    </a:p>
                  </a:txBody>
                  <a:tcPr marL="9525" marR="9525" marT="7144"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solidFill>
                      <a:schemeClr val="tx2"/>
                    </a:solidFill>
                  </a:tcPr>
                </a:tc>
                <a:tc gridSpan="3">
                  <a:txBody>
                    <a:bodyPr/>
                    <a:lstStyle>
                      <a:lvl1pPr marL="0" algn="l" defTabSz="914400" rtl="0" eaLnBrk="1" latinLnBrk="0" hangingPunct="1">
                        <a:defRPr sz="1800" kern="1200">
                          <a:solidFill>
                            <a:schemeClr val="dk1"/>
                          </a:solidFill>
                          <a:latin typeface="Arial Narrow"/>
                          <a:ea typeface="Osaka"/>
                        </a:defRPr>
                      </a:lvl1pPr>
                      <a:lvl2pPr marL="457200" algn="l" defTabSz="914400" rtl="0" eaLnBrk="1" latinLnBrk="0" hangingPunct="1">
                        <a:defRPr sz="1800" kern="1200">
                          <a:solidFill>
                            <a:schemeClr val="dk1"/>
                          </a:solidFill>
                          <a:latin typeface="Arial Narrow"/>
                          <a:ea typeface="Osaka"/>
                        </a:defRPr>
                      </a:lvl2pPr>
                      <a:lvl3pPr marL="914400" algn="l" defTabSz="914400" rtl="0" eaLnBrk="1" latinLnBrk="0" hangingPunct="1">
                        <a:defRPr sz="1800" kern="1200">
                          <a:solidFill>
                            <a:schemeClr val="dk1"/>
                          </a:solidFill>
                          <a:latin typeface="Arial Narrow"/>
                          <a:ea typeface="Osaka"/>
                        </a:defRPr>
                      </a:lvl3pPr>
                      <a:lvl4pPr marL="1371600" algn="l" defTabSz="914400" rtl="0" eaLnBrk="1" latinLnBrk="0" hangingPunct="1">
                        <a:defRPr sz="1800" kern="1200">
                          <a:solidFill>
                            <a:schemeClr val="dk1"/>
                          </a:solidFill>
                          <a:latin typeface="Arial Narrow"/>
                          <a:ea typeface="Osaka"/>
                        </a:defRPr>
                      </a:lvl4pPr>
                      <a:lvl5pPr marL="1828800" algn="l" defTabSz="914400" rtl="0" eaLnBrk="1" latinLnBrk="0" hangingPunct="1">
                        <a:defRPr sz="1800" kern="1200">
                          <a:solidFill>
                            <a:schemeClr val="dk1"/>
                          </a:solidFill>
                          <a:latin typeface="Arial Narrow"/>
                          <a:ea typeface="Osaka"/>
                        </a:defRPr>
                      </a:lvl5pPr>
                      <a:lvl6pPr marL="2286000" algn="l" defTabSz="914400" rtl="0" eaLnBrk="1" latinLnBrk="0" hangingPunct="1">
                        <a:defRPr sz="1800" kern="1200">
                          <a:solidFill>
                            <a:schemeClr val="dk1"/>
                          </a:solidFill>
                          <a:latin typeface="Arial Narrow"/>
                          <a:ea typeface="Osaka"/>
                        </a:defRPr>
                      </a:lvl6pPr>
                      <a:lvl7pPr marL="2743200" algn="l" defTabSz="914400" rtl="0" eaLnBrk="1" latinLnBrk="0" hangingPunct="1">
                        <a:defRPr sz="1800" kern="1200">
                          <a:solidFill>
                            <a:schemeClr val="dk1"/>
                          </a:solidFill>
                          <a:latin typeface="Arial Narrow"/>
                          <a:ea typeface="Osaka"/>
                        </a:defRPr>
                      </a:lvl7pPr>
                      <a:lvl8pPr marL="3200400" algn="l" defTabSz="914400" rtl="0" eaLnBrk="1" latinLnBrk="0" hangingPunct="1">
                        <a:defRPr sz="1800" kern="1200">
                          <a:solidFill>
                            <a:schemeClr val="dk1"/>
                          </a:solidFill>
                          <a:latin typeface="Arial Narrow"/>
                          <a:ea typeface="Osaka"/>
                        </a:defRPr>
                      </a:lvl8pPr>
                      <a:lvl9pPr marL="3657600" algn="l" defTabSz="914400" rtl="0" eaLnBrk="1" latinLnBrk="0" hangingPunct="1">
                        <a:defRPr sz="1800" kern="1200">
                          <a:solidFill>
                            <a:schemeClr val="dk1"/>
                          </a:solidFill>
                          <a:latin typeface="Arial Narrow"/>
                          <a:ea typeface="Osaka"/>
                        </a:defRPr>
                      </a:lvl9pPr>
                    </a:lstStyle>
                    <a:p>
                      <a:pPr algn="ctr" fontAlgn="b"/>
                      <a:r>
                        <a:rPr lang="en-US" sz="2000" u="none" strike="noStrike">
                          <a:solidFill>
                            <a:schemeClr val="bg1"/>
                          </a:solidFill>
                          <a:effectLst/>
                          <a:latin typeface="Calibri" panose="020F0502020204030204" pitchFamily="34" charset="0"/>
                          <a:cs typeface="Calibri" panose="020F0502020204030204" pitchFamily="34" charset="0"/>
                        </a:rPr>
                        <a:t>Reference</a:t>
                      </a:r>
                      <a:endParaRPr lang="en-US" sz="2000" b="0" i="0" u="none" strike="noStrike">
                        <a:solidFill>
                          <a:schemeClr val="bg1"/>
                        </a:solidFill>
                        <a:effectLst/>
                        <a:latin typeface="Calibri" panose="020F0502020204030204" pitchFamily="34" charset="0"/>
                        <a:cs typeface="Calibri" panose="020F0502020204030204" pitchFamily="34" charset="0"/>
                      </a:endParaRPr>
                    </a:p>
                  </a:txBody>
                  <a:tcPr marL="9525" marR="9525" marT="7144"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solidFill>
                      <a:schemeClr val="tx2"/>
                    </a:solidFill>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4257022366"/>
                  </a:ext>
                </a:extLst>
              </a:tr>
              <a:tr h="106466">
                <a:tc>
                  <a:txBody>
                    <a:bodyPr/>
                    <a:lstStyle>
                      <a:lvl1pPr marL="0" algn="l" defTabSz="914400" rtl="0" eaLnBrk="1" latinLnBrk="0" hangingPunct="1">
                        <a:defRPr sz="1800" kern="1200">
                          <a:solidFill>
                            <a:schemeClr val="dk1"/>
                          </a:solidFill>
                          <a:latin typeface="Arial Narrow"/>
                          <a:ea typeface="Osaka"/>
                        </a:defRPr>
                      </a:lvl1pPr>
                      <a:lvl2pPr marL="457200" algn="l" defTabSz="914400" rtl="0" eaLnBrk="1" latinLnBrk="0" hangingPunct="1">
                        <a:defRPr sz="1800" kern="1200">
                          <a:solidFill>
                            <a:schemeClr val="dk1"/>
                          </a:solidFill>
                          <a:latin typeface="Arial Narrow"/>
                          <a:ea typeface="Osaka"/>
                        </a:defRPr>
                      </a:lvl2pPr>
                      <a:lvl3pPr marL="914400" algn="l" defTabSz="914400" rtl="0" eaLnBrk="1" latinLnBrk="0" hangingPunct="1">
                        <a:defRPr sz="1800" kern="1200">
                          <a:solidFill>
                            <a:schemeClr val="dk1"/>
                          </a:solidFill>
                          <a:latin typeface="Arial Narrow"/>
                          <a:ea typeface="Osaka"/>
                        </a:defRPr>
                      </a:lvl3pPr>
                      <a:lvl4pPr marL="1371600" algn="l" defTabSz="914400" rtl="0" eaLnBrk="1" latinLnBrk="0" hangingPunct="1">
                        <a:defRPr sz="1800" kern="1200">
                          <a:solidFill>
                            <a:schemeClr val="dk1"/>
                          </a:solidFill>
                          <a:latin typeface="Arial Narrow"/>
                          <a:ea typeface="Osaka"/>
                        </a:defRPr>
                      </a:lvl4pPr>
                      <a:lvl5pPr marL="1828800" algn="l" defTabSz="914400" rtl="0" eaLnBrk="1" latinLnBrk="0" hangingPunct="1">
                        <a:defRPr sz="1800" kern="1200">
                          <a:solidFill>
                            <a:schemeClr val="dk1"/>
                          </a:solidFill>
                          <a:latin typeface="Arial Narrow"/>
                          <a:ea typeface="Osaka"/>
                        </a:defRPr>
                      </a:lvl5pPr>
                      <a:lvl6pPr marL="2286000" algn="l" defTabSz="914400" rtl="0" eaLnBrk="1" latinLnBrk="0" hangingPunct="1">
                        <a:defRPr sz="1800" kern="1200">
                          <a:solidFill>
                            <a:schemeClr val="dk1"/>
                          </a:solidFill>
                          <a:latin typeface="Arial Narrow"/>
                          <a:ea typeface="Osaka"/>
                        </a:defRPr>
                      </a:lvl6pPr>
                      <a:lvl7pPr marL="2743200" algn="l" defTabSz="914400" rtl="0" eaLnBrk="1" latinLnBrk="0" hangingPunct="1">
                        <a:defRPr sz="1800" kern="1200">
                          <a:solidFill>
                            <a:schemeClr val="dk1"/>
                          </a:solidFill>
                          <a:latin typeface="Arial Narrow"/>
                          <a:ea typeface="Osaka"/>
                        </a:defRPr>
                      </a:lvl7pPr>
                      <a:lvl8pPr marL="3200400" algn="l" defTabSz="914400" rtl="0" eaLnBrk="1" latinLnBrk="0" hangingPunct="1">
                        <a:defRPr sz="1800" kern="1200">
                          <a:solidFill>
                            <a:schemeClr val="dk1"/>
                          </a:solidFill>
                          <a:latin typeface="Arial Narrow"/>
                          <a:ea typeface="Osaka"/>
                        </a:defRPr>
                      </a:lvl8pPr>
                      <a:lvl9pPr marL="3657600" algn="l" defTabSz="914400" rtl="0" eaLnBrk="1" latinLnBrk="0" hangingPunct="1">
                        <a:defRPr sz="1800" kern="1200">
                          <a:solidFill>
                            <a:schemeClr val="dk1"/>
                          </a:solidFill>
                          <a:latin typeface="Arial Narrow"/>
                          <a:ea typeface="Osaka"/>
                        </a:defRPr>
                      </a:lvl9pPr>
                    </a:lstStyle>
                    <a:p>
                      <a:pPr algn="l" fontAlgn="b"/>
                      <a:r>
                        <a:rPr lang="en-US" sz="2000" u="none" strike="noStrike">
                          <a:solidFill>
                            <a:schemeClr val="bg1"/>
                          </a:solidFill>
                          <a:effectLst/>
                          <a:latin typeface="Calibri" panose="020F0502020204030204" pitchFamily="34" charset="0"/>
                          <a:cs typeface="Calibri" panose="020F0502020204030204" pitchFamily="34" charset="0"/>
                        </a:rPr>
                        <a:t>D/c &lt;6 WPtP</a:t>
                      </a:r>
                      <a:endParaRPr lang="en-US" sz="2000" b="0" i="0" u="none" strike="noStrike">
                        <a:solidFill>
                          <a:schemeClr val="bg1"/>
                        </a:solidFill>
                        <a:effectLst/>
                        <a:latin typeface="Calibri" panose="020F0502020204030204" pitchFamily="34" charset="0"/>
                        <a:cs typeface="Calibri" panose="020F0502020204030204" pitchFamily="34" charset="0"/>
                      </a:endParaRPr>
                    </a:p>
                  </a:txBody>
                  <a:tcPr marL="9525" marR="9525" marT="7144"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solidFill>
                      <a:schemeClr val="tx1">
                        <a:lumMod val="95000"/>
                      </a:schemeClr>
                    </a:solidFill>
                  </a:tcPr>
                </a:tc>
                <a:tc>
                  <a:txBody>
                    <a:bodyPr/>
                    <a:lstStyle>
                      <a:lvl1pPr marL="0" algn="l" defTabSz="914400" rtl="0" eaLnBrk="1" latinLnBrk="0" hangingPunct="1">
                        <a:defRPr sz="1800" kern="1200">
                          <a:solidFill>
                            <a:schemeClr val="dk1"/>
                          </a:solidFill>
                          <a:latin typeface="Arial Narrow"/>
                          <a:ea typeface="Osaka"/>
                        </a:defRPr>
                      </a:lvl1pPr>
                      <a:lvl2pPr marL="457200" algn="l" defTabSz="914400" rtl="0" eaLnBrk="1" latinLnBrk="0" hangingPunct="1">
                        <a:defRPr sz="1800" kern="1200">
                          <a:solidFill>
                            <a:schemeClr val="dk1"/>
                          </a:solidFill>
                          <a:latin typeface="Arial Narrow"/>
                          <a:ea typeface="Osaka"/>
                        </a:defRPr>
                      </a:lvl2pPr>
                      <a:lvl3pPr marL="914400" algn="l" defTabSz="914400" rtl="0" eaLnBrk="1" latinLnBrk="0" hangingPunct="1">
                        <a:defRPr sz="1800" kern="1200">
                          <a:solidFill>
                            <a:schemeClr val="dk1"/>
                          </a:solidFill>
                          <a:latin typeface="Arial Narrow"/>
                          <a:ea typeface="Osaka"/>
                        </a:defRPr>
                      </a:lvl3pPr>
                      <a:lvl4pPr marL="1371600" algn="l" defTabSz="914400" rtl="0" eaLnBrk="1" latinLnBrk="0" hangingPunct="1">
                        <a:defRPr sz="1800" kern="1200">
                          <a:solidFill>
                            <a:schemeClr val="dk1"/>
                          </a:solidFill>
                          <a:latin typeface="Arial Narrow"/>
                          <a:ea typeface="Osaka"/>
                        </a:defRPr>
                      </a:lvl4pPr>
                      <a:lvl5pPr marL="1828800" algn="l" defTabSz="914400" rtl="0" eaLnBrk="1" latinLnBrk="0" hangingPunct="1">
                        <a:defRPr sz="1800" kern="1200">
                          <a:solidFill>
                            <a:schemeClr val="dk1"/>
                          </a:solidFill>
                          <a:latin typeface="Arial Narrow"/>
                          <a:ea typeface="Osaka"/>
                        </a:defRPr>
                      </a:lvl5pPr>
                      <a:lvl6pPr marL="2286000" algn="l" defTabSz="914400" rtl="0" eaLnBrk="1" latinLnBrk="0" hangingPunct="1">
                        <a:defRPr sz="1800" kern="1200">
                          <a:solidFill>
                            <a:schemeClr val="dk1"/>
                          </a:solidFill>
                          <a:latin typeface="Arial Narrow"/>
                          <a:ea typeface="Osaka"/>
                        </a:defRPr>
                      </a:lvl6pPr>
                      <a:lvl7pPr marL="2743200" algn="l" defTabSz="914400" rtl="0" eaLnBrk="1" latinLnBrk="0" hangingPunct="1">
                        <a:defRPr sz="1800" kern="1200">
                          <a:solidFill>
                            <a:schemeClr val="dk1"/>
                          </a:solidFill>
                          <a:latin typeface="Arial Narrow"/>
                          <a:ea typeface="Osaka"/>
                        </a:defRPr>
                      </a:lvl7pPr>
                      <a:lvl8pPr marL="3200400" algn="l" defTabSz="914400" rtl="0" eaLnBrk="1" latinLnBrk="0" hangingPunct="1">
                        <a:defRPr sz="1800" kern="1200">
                          <a:solidFill>
                            <a:schemeClr val="dk1"/>
                          </a:solidFill>
                          <a:latin typeface="Arial Narrow"/>
                          <a:ea typeface="Osaka"/>
                        </a:defRPr>
                      </a:lvl8pPr>
                      <a:lvl9pPr marL="3657600" algn="l" defTabSz="914400" rtl="0" eaLnBrk="1" latinLnBrk="0" hangingPunct="1">
                        <a:defRPr sz="1800" kern="1200">
                          <a:solidFill>
                            <a:schemeClr val="dk1"/>
                          </a:solidFill>
                          <a:latin typeface="Arial Narrow"/>
                          <a:ea typeface="Osaka"/>
                        </a:defRPr>
                      </a:lvl9pPr>
                    </a:lstStyle>
                    <a:p>
                      <a:pPr algn="ctr" fontAlgn="b"/>
                      <a:r>
                        <a:rPr lang="en-US" sz="2000" u="none" strike="noStrike">
                          <a:solidFill>
                            <a:schemeClr val="bg1"/>
                          </a:solidFill>
                          <a:effectLst/>
                          <a:latin typeface="Calibri" panose="020F0502020204030204" pitchFamily="34" charset="0"/>
                          <a:cs typeface="Calibri" panose="020F0502020204030204" pitchFamily="34" charset="0"/>
                        </a:rPr>
                        <a:t>0.69</a:t>
                      </a:r>
                      <a:endParaRPr lang="en-US" sz="2000" b="0" i="0" u="none" strike="noStrike">
                        <a:solidFill>
                          <a:schemeClr val="bg1"/>
                        </a:solidFill>
                        <a:effectLst/>
                        <a:latin typeface="Calibri" panose="020F0502020204030204" pitchFamily="34" charset="0"/>
                        <a:cs typeface="Calibri" panose="020F0502020204030204" pitchFamily="34" charset="0"/>
                      </a:endParaRPr>
                    </a:p>
                  </a:txBody>
                  <a:tcPr marL="9525" marR="9525" marT="7144"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solidFill>
                      <a:schemeClr val="tx1">
                        <a:lumMod val="95000"/>
                      </a:schemeClr>
                    </a:solidFill>
                  </a:tcPr>
                </a:tc>
                <a:tc>
                  <a:txBody>
                    <a:bodyPr/>
                    <a:lstStyle>
                      <a:lvl1pPr marL="0" algn="l" defTabSz="914400" rtl="0" eaLnBrk="1" latinLnBrk="0" hangingPunct="1">
                        <a:defRPr sz="1800" kern="1200">
                          <a:solidFill>
                            <a:schemeClr val="dk1"/>
                          </a:solidFill>
                          <a:latin typeface="Arial Narrow"/>
                          <a:ea typeface="Osaka"/>
                        </a:defRPr>
                      </a:lvl1pPr>
                      <a:lvl2pPr marL="457200" algn="l" defTabSz="914400" rtl="0" eaLnBrk="1" latinLnBrk="0" hangingPunct="1">
                        <a:defRPr sz="1800" kern="1200">
                          <a:solidFill>
                            <a:schemeClr val="dk1"/>
                          </a:solidFill>
                          <a:latin typeface="Arial Narrow"/>
                          <a:ea typeface="Osaka"/>
                        </a:defRPr>
                      </a:lvl2pPr>
                      <a:lvl3pPr marL="914400" algn="l" defTabSz="914400" rtl="0" eaLnBrk="1" latinLnBrk="0" hangingPunct="1">
                        <a:defRPr sz="1800" kern="1200">
                          <a:solidFill>
                            <a:schemeClr val="dk1"/>
                          </a:solidFill>
                          <a:latin typeface="Arial Narrow"/>
                          <a:ea typeface="Osaka"/>
                        </a:defRPr>
                      </a:lvl3pPr>
                      <a:lvl4pPr marL="1371600" algn="l" defTabSz="914400" rtl="0" eaLnBrk="1" latinLnBrk="0" hangingPunct="1">
                        <a:defRPr sz="1800" kern="1200">
                          <a:solidFill>
                            <a:schemeClr val="dk1"/>
                          </a:solidFill>
                          <a:latin typeface="Arial Narrow"/>
                          <a:ea typeface="Osaka"/>
                        </a:defRPr>
                      </a:lvl4pPr>
                      <a:lvl5pPr marL="1828800" algn="l" defTabSz="914400" rtl="0" eaLnBrk="1" latinLnBrk="0" hangingPunct="1">
                        <a:defRPr sz="1800" kern="1200">
                          <a:solidFill>
                            <a:schemeClr val="dk1"/>
                          </a:solidFill>
                          <a:latin typeface="Arial Narrow"/>
                          <a:ea typeface="Osaka"/>
                        </a:defRPr>
                      </a:lvl5pPr>
                      <a:lvl6pPr marL="2286000" algn="l" defTabSz="914400" rtl="0" eaLnBrk="1" latinLnBrk="0" hangingPunct="1">
                        <a:defRPr sz="1800" kern="1200">
                          <a:solidFill>
                            <a:schemeClr val="dk1"/>
                          </a:solidFill>
                          <a:latin typeface="Arial Narrow"/>
                          <a:ea typeface="Osaka"/>
                        </a:defRPr>
                      </a:lvl6pPr>
                      <a:lvl7pPr marL="2743200" algn="l" defTabSz="914400" rtl="0" eaLnBrk="1" latinLnBrk="0" hangingPunct="1">
                        <a:defRPr sz="1800" kern="1200">
                          <a:solidFill>
                            <a:schemeClr val="dk1"/>
                          </a:solidFill>
                          <a:latin typeface="Arial Narrow"/>
                          <a:ea typeface="Osaka"/>
                        </a:defRPr>
                      </a:lvl7pPr>
                      <a:lvl8pPr marL="3200400" algn="l" defTabSz="914400" rtl="0" eaLnBrk="1" latinLnBrk="0" hangingPunct="1">
                        <a:defRPr sz="1800" kern="1200">
                          <a:solidFill>
                            <a:schemeClr val="dk1"/>
                          </a:solidFill>
                          <a:latin typeface="Arial Narrow"/>
                          <a:ea typeface="Osaka"/>
                        </a:defRPr>
                      </a:lvl8pPr>
                      <a:lvl9pPr marL="3657600" algn="l" defTabSz="914400" rtl="0" eaLnBrk="1" latinLnBrk="0" hangingPunct="1">
                        <a:defRPr sz="1800" kern="1200">
                          <a:solidFill>
                            <a:schemeClr val="dk1"/>
                          </a:solidFill>
                          <a:latin typeface="Arial Narrow"/>
                          <a:ea typeface="Osaka"/>
                        </a:defRPr>
                      </a:lvl9pPr>
                    </a:lstStyle>
                    <a:p>
                      <a:pPr algn="ctr" fontAlgn="b"/>
                      <a:r>
                        <a:rPr lang="en-US" sz="2000" u="none" strike="noStrike">
                          <a:solidFill>
                            <a:schemeClr val="bg1"/>
                          </a:solidFill>
                          <a:effectLst/>
                          <a:latin typeface="Calibri" panose="020F0502020204030204" pitchFamily="34" charset="0"/>
                          <a:cs typeface="Calibri" panose="020F0502020204030204" pitchFamily="34" charset="0"/>
                        </a:rPr>
                        <a:t>0.09-5.62</a:t>
                      </a:r>
                      <a:endParaRPr lang="en-US" sz="2000" b="0" i="0" u="none" strike="noStrike">
                        <a:solidFill>
                          <a:schemeClr val="bg1"/>
                        </a:solidFill>
                        <a:effectLst/>
                        <a:latin typeface="Calibri" panose="020F0502020204030204" pitchFamily="34" charset="0"/>
                        <a:cs typeface="Calibri" panose="020F0502020204030204" pitchFamily="34" charset="0"/>
                      </a:endParaRPr>
                    </a:p>
                  </a:txBody>
                  <a:tcPr marL="9525" marR="9525" marT="7144"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solidFill>
                      <a:schemeClr val="tx1">
                        <a:lumMod val="95000"/>
                      </a:schemeClr>
                    </a:solidFill>
                  </a:tcPr>
                </a:tc>
                <a:tc>
                  <a:txBody>
                    <a:bodyPr/>
                    <a:lstStyle>
                      <a:lvl1pPr marL="0" algn="l" defTabSz="914400" rtl="0" eaLnBrk="1" latinLnBrk="0" hangingPunct="1">
                        <a:defRPr sz="1800" kern="1200">
                          <a:solidFill>
                            <a:schemeClr val="dk1"/>
                          </a:solidFill>
                          <a:latin typeface="Arial Narrow"/>
                          <a:ea typeface="Osaka"/>
                        </a:defRPr>
                      </a:lvl1pPr>
                      <a:lvl2pPr marL="457200" algn="l" defTabSz="914400" rtl="0" eaLnBrk="1" latinLnBrk="0" hangingPunct="1">
                        <a:defRPr sz="1800" kern="1200">
                          <a:solidFill>
                            <a:schemeClr val="dk1"/>
                          </a:solidFill>
                          <a:latin typeface="Arial Narrow"/>
                          <a:ea typeface="Osaka"/>
                        </a:defRPr>
                      </a:lvl2pPr>
                      <a:lvl3pPr marL="914400" algn="l" defTabSz="914400" rtl="0" eaLnBrk="1" latinLnBrk="0" hangingPunct="1">
                        <a:defRPr sz="1800" kern="1200">
                          <a:solidFill>
                            <a:schemeClr val="dk1"/>
                          </a:solidFill>
                          <a:latin typeface="Arial Narrow"/>
                          <a:ea typeface="Osaka"/>
                        </a:defRPr>
                      </a:lvl3pPr>
                      <a:lvl4pPr marL="1371600" algn="l" defTabSz="914400" rtl="0" eaLnBrk="1" latinLnBrk="0" hangingPunct="1">
                        <a:defRPr sz="1800" kern="1200">
                          <a:solidFill>
                            <a:schemeClr val="dk1"/>
                          </a:solidFill>
                          <a:latin typeface="Arial Narrow"/>
                          <a:ea typeface="Osaka"/>
                        </a:defRPr>
                      </a:lvl4pPr>
                      <a:lvl5pPr marL="1828800" algn="l" defTabSz="914400" rtl="0" eaLnBrk="1" latinLnBrk="0" hangingPunct="1">
                        <a:defRPr sz="1800" kern="1200">
                          <a:solidFill>
                            <a:schemeClr val="dk1"/>
                          </a:solidFill>
                          <a:latin typeface="Arial Narrow"/>
                          <a:ea typeface="Osaka"/>
                        </a:defRPr>
                      </a:lvl5pPr>
                      <a:lvl6pPr marL="2286000" algn="l" defTabSz="914400" rtl="0" eaLnBrk="1" latinLnBrk="0" hangingPunct="1">
                        <a:defRPr sz="1800" kern="1200">
                          <a:solidFill>
                            <a:schemeClr val="dk1"/>
                          </a:solidFill>
                          <a:latin typeface="Arial Narrow"/>
                          <a:ea typeface="Osaka"/>
                        </a:defRPr>
                      </a:lvl6pPr>
                      <a:lvl7pPr marL="2743200" algn="l" defTabSz="914400" rtl="0" eaLnBrk="1" latinLnBrk="0" hangingPunct="1">
                        <a:defRPr sz="1800" kern="1200">
                          <a:solidFill>
                            <a:schemeClr val="dk1"/>
                          </a:solidFill>
                          <a:latin typeface="Arial Narrow"/>
                          <a:ea typeface="Osaka"/>
                        </a:defRPr>
                      </a:lvl7pPr>
                      <a:lvl8pPr marL="3200400" algn="l" defTabSz="914400" rtl="0" eaLnBrk="1" latinLnBrk="0" hangingPunct="1">
                        <a:defRPr sz="1800" kern="1200">
                          <a:solidFill>
                            <a:schemeClr val="dk1"/>
                          </a:solidFill>
                          <a:latin typeface="Arial Narrow"/>
                          <a:ea typeface="Osaka"/>
                        </a:defRPr>
                      </a:lvl8pPr>
                      <a:lvl9pPr marL="3657600" algn="l" defTabSz="914400" rtl="0" eaLnBrk="1" latinLnBrk="0" hangingPunct="1">
                        <a:defRPr sz="1800" kern="1200">
                          <a:solidFill>
                            <a:schemeClr val="dk1"/>
                          </a:solidFill>
                          <a:latin typeface="Arial Narrow"/>
                          <a:ea typeface="Osaka"/>
                        </a:defRPr>
                      </a:lvl9pPr>
                    </a:lstStyle>
                    <a:p>
                      <a:pPr algn="ctr" fontAlgn="b"/>
                      <a:r>
                        <a:rPr lang="en-US" sz="2000" u="none" strike="noStrike">
                          <a:solidFill>
                            <a:schemeClr val="bg1"/>
                          </a:solidFill>
                          <a:effectLst/>
                          <a:latin typeface="Calibri" panose="020F0502020204030204" pitchFamily="34" charset="0"/>
                          <a:cs typeface="Calibri" panose="020F0502020204030204" pitchFamily="34" charset="0"/>
                        </a:rPr>
                        <a:t>.731</a:t>
                      </a:r>
                      <a:endParaRPr lang="en-US" sz="2000" b="0" i="0" u="none" strike="noStrike">
                        <a:solidFill>
                          <a:schemeClr val="bg1"/>
                        </a:solidFill>
                        <a:effectLst/>
                        <a:latin typeface="Calibri" panose="020F0502020204030204" pitchFamily="34" charset="0"/>
                        <a:cs typeface="Calibri" panose="020F0502020204030204" pitchFamily="34" charset="0"/>
                      </a:endParaRPr>
                    </a:p>
                  </a:txBody>
                  <a:tcPr marL="9525" marR="9525" marT="7144"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solidFill>
                      <a:schemeClr val="tx1">
                        <a:lumMod val="95000"/>
                      </a:schemeClr>
                    </a:solidFill>
                  </a:tcPr>
                </a:tc>
                <a:extLst>
                  <a:ext uri="{0D108BD9-81ED-4DB2-BD59-A6C34878D82A}">
                    <a16:rowId xmlns:a16="http://schemas.microsoft.com/office/drawing/2014/main" val="2673799292"/>
                  </a:ext>
                </a:extLst>
              </a:tr>
              <a:tr h="160454">
                <a:tc>
                  <a:txBody>
                    <a:bodyPr/>
                    <a:lstStyle>
                      <a:lvl1pPr marL="0" algn="l" defTabSz="914400" rtl="0" eaLnBrk="1" latinLnBrk="0" hangingPunct="1">
                        <a:defRPr sz="1800" kern="1200">
                          <a:solidFill>
                            <a:schemeClr val="dk1"/>
                          </a:solidFill>
                          <a:latin typeface="Arial Narrow"/>
                          <a:ea typeface="Osaka"/>
                        </a:defRPr>
                      </a:lvl1pPr>
                      <a:lvl2pPr marL="457200" algn="l" defTabSz="914400" rtl="0" eaLnBrk="1" latinLnBrk="0" hangingPunct="1">
                        <a:defRPr sz="1800" kern="1200">
                          <a:solidFill>
                            <a:schemeClr val="dk1"/>
                          </a:solidFill>
                          <a:latin typeface="Arial Narrow"/>
                          <a:ea typeface="Osaka"/>
                        </a:defRPr>
                      </a:lvl2pPr>
                      <a:lvl3pPr marL="914400" algn="l" defTabSz="914400" rtl="0" eaLnBrk="1" latinLnBrk="0" hangingPunct="1">
                        <a:defRPr sz="1800" kern="1200">
                          <a:solidFill>
                            <a:schemeClr val="dk1"/>
                          </a:solidFill>
                          <a:latin typeface="Arial Narrow"/>
                          <a:ea typeface="Osaka"/>
                        </a:defRPr>
                      </a:lvl3pPr>
                      <a:lvl4pPr marL="1371600" algn="l" defTabSz="914400" rtl="0" eaLnBrk="1" latinLnBrk="0" hangingPunct="1">
                        <a:defRPr sz="1800" kern="1200">
                          <a:solidFill>
                            <a:schemeClr val="dk1"/>
                          </a:solidFill>
                          <a:latin typeface="Arial Narrow"/>
                          <a:ea typeface="Osaka"/>
                        </a:defRPr>
                      </a:lvl4pPr>
                      <a:lvl5pPr marL="1828800" algn="l" defTabSz="914400" rtl="0" eaLnBrk="1" latinLnBrk="0" hangingPunct="1">
                        <a:defRPr sz="1800" kern="1200">
                          <a:solidFill>
                            <a:schemeClr val="dk1"/>
                          </a:solidFill>
                          <a:latin typeface="Arial Narrow"/>
                          <a:ea typeface="Osaka"/>
                        </a:defRPr>
                      </a:lvl5pPr>
                      <a:lvl6pPr marL="2286000" algn="l" defTabSz="914400" rtl="0" eaLnBrk="1" latinLnBrk="0" hangingPunct="1">
                        <a:defRPr sz="1800" kern="1200">
                          <a:solidFill>
                            <a:schemeClr val="dk1"/>
                          </a:solidFill>
                          <a:latin typeface="Arial Narrow"/>
                          <a:ea typeface="Osaka"/>
                        </a:defRPr>
                      </a:lvl6pPr>
                      <a:lvl7pPr marL="2743200" algn="l" defTabSz="914400" rtl="0" eaLnBrk="1" latinLnBrk="0" hangingPunct="1">
                        <a:defRPr sz="1800" kern="1200">
                          <a:solidFill>
                            <a:schemeClr val="dk1"/>
                          </a:solidFill>
                          <a:latin typeface="Arial Narrow"/>
                          <a:ea typeface="Osaka"/>
                        </a:defRPr>
                      </a:lvl7pPr>
                      <a:lvl8pPr marL="3200400" algn="l" defTabSz="914400" rtl="0" eaLnBrk="1" latinLnBrk="0" hangingPunct="1">
                        <a:defRPr sz="1800" kern="1200">
                          <a:solidFill>
                            <a:schemeClr val="dk1"/>
                          </a:solidFill>
                          <a:latin typeface="Arial Narrow"/>
                          <a:ea typeface="Osaka"/>
                        </a:defRPr>
                      </a:lvl8pPr>
                      <a:lvl9pPr marL="3657600" algn="l" defTabSz="914400" rtl="0" eaLnBrk="1" latinLnBrk="0" hangingPunct="1">
                        <a:defRPr sz="1800" kern="1200">
                          <a:solidFill>
                            <a:schemeClr val="dk1"/>
                          </a:solidFill>
                          <a:latin typeface="Arial Narrow"/>
                          <a:ea typeface="Osaka"/>
                        </a:defRPr>
                      </a:lvl9pPr>
                    </a:lstStyle>
                    <a:p>
                      <a:pPr algn="l" fontAlgn="b"/>
                      <a:r>
                        <a:rPr lang="en-US" sz="2000" u="none" strike="noStrike">
                          <a:solidFill>
                            <a:schemeClr val="bg1"/>
                          </a:solidFill>
                          <a:effectLst/>
                          <a:latin typeface="Calibri" panose="020F0502020204030204" pitchFamily="34" charset="0"/>
                          <a:cs typeface="Calibri" panose="020F0502020204030204" pitchFamily="34" charset="0"/>
                        </a:rPr>
                        <a:t>D/c during first trimester</a:t>
                      </a:r>
                      <a:endParaRPr lang="en-US" sz="2000" b="0" i="0" u="none" strike="noStrike">
                        <a:solidFill>
                          <a:schemeClr val="bg1"/>
                        </a:solidFill>
                        <a:effectLst/>
                        <a:latin typeface="Calibri" panose="020F0502020204030204" pitchFamily="34" charset="0"/>
                        <a:cs typeface="Calibri" panose="020F0502020204030204" pitchFamily="34" charset="0"/>
                      </a:endParaRPr>
                    </a:p>
                  </a:txBody>
                  <a:tcPr marL="9525" marR="9525" marT="7144"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solidFill>
                      <a:schemeClr val="tx2"/>
                    </a:solidFill>
                  </a:tcPr>
                </a:tc>
                <a:tc>
                  <a:txBody>
                    <a:bodyPr/>
                    <a:lstStyle>
                      <a:lvl1pPr marL="0" algn="l" defTabSz="914400" rtl="0" eaLnBrk="1" latinLnBrk="0" hangingPunct="1">
                        <a:defRPr sz="1800" kern="1200">
                          <a:solidFill>
                            <a:schemeClr val="dk1"/>
                          </a:solidFill>
                          <a:latin typeface="Arial Narrow"/>
                          <a:ea typeface="Osaka"/>
                        </a:defRPr>
                      </a:lvl1pPr>
                      <a:lvl2pPr marL="457200" algn="l" defTabSz="914400" rtl="0" eaLnBrk="1" latinLnBrk="0" hangingPunct="1">
                        <a:defRPr sz="1800" kern="1200">
                          <a:solidFill>
                            <a:schemeClr val="dk1"/>
                          </a:solidFill>
                          <a:latin typeface="Arial Narrow"/>
                          <a:ea typeface="Osaka"/>
                        </a:defRPr>
                      </a:lvl2pPr>
                      <a:lvl3pPr marL="914400" algn="l" defTabSz="914400" rtl="0" eaLnBrk="1" latinLnBrk="0" hangingPunct="1">
                        <a:defRPr sz="1800" kern="1200">
                          <a:solidFill>
                            <a:schemeClr val="dk1"/>
                          </a:solidFill>
                          <a:latin typeface="Arial Narrow"/>
                          <a:ea typeface="Osaka"/>
                        </a:defRPr>
                      </a:lvl3pPr>
                      <a:lvl4pPr marL="1371600" algn="l" defTabSz="914400" rtl="0" eaLnBrk="1" latinLnBrk="0" hangingPunct="1">
                        <a:defRPr sz="1800" kern="1200">
                          <a:solidFill>
                            <a:schemeClr val="dk1"/>
                          </a:solidFill>
                          <a:latin typeface="Arial Narrow"/>
                          <a:ea typeface="Osaka"/>
                        </a:defRPr>
                      </a:lvl4pPr>
                      <a:lvl5pPr marL="1828800" algn="l" defTabSz="914400" rtl="0" eaLnBrk="1" latinLnBrk="0" hangingPunct="1">
                        <a:defRPr sz="1800" kern="1200">
                          <a:solidFill>
                            <a:schemeClr val="dk1"/>
                          </a:solidFill>
                          <a:latin typeface="Arial Narrow"/>
                          <a:ea typeface="Osaka"/>
                        </a:defRPr>
                      </a:lvl5pPr>
                      <a:lvl6pPr marL="2286000" algn="l" defTabSz="914400" rtl="0" eaLnBrk="1" latinLnBrk="0" hangingPunct="1">
                        <a:defRPr sz="1800" kern="1200">
                          <a:solidFill>
                            <a:schemeClr val="dk1"/>
                          </a:solidFill>
                          <a:latin typeface="Arial Narrow"/>
                          <a:ea typeface="Osaka"/>
                        </a:defRPr>
                      </a:lvl6pPr>
                      <a:lvl7pPr marL="2743200" algn="l" defTabSz="914400" rtl="0" eaLnBrk="1" latinLnBrk="0" hangingPunct="1">
                        <a:defRPr sz="1800" kern="1200">
                          <a:solidFill>
                            <a:schemeClr val="dk1"/>
                          </a:solidFill>
                          <a:latin typeface="Arial Narrow"/>
                          <a:ea typeface="Osaka"/>
                        </a:defRPr>
                      </a:lvl7pPr>
                      <a:lvl8pPr marL="3200400" algn="l" defTabSz="914400" rtl="0" eaLnBrk="1" latinLnBrk="0" hangingPunct="1">
                        <a:defRPr sz="1800" kern="1200">
                          <a:solidFill>
                            <a:schemeClr val="dk1"/>
                          </a:solidFill>
                          <a:latin typeface="Arial Narrow"/>
                          <a:ea typeface="Osaka"/>
                        </a:defRPr>
                      </a:lvl8pPr>
                      <a:lvl9pPr marL="3657600" algn="l" defTabSz="914400" rtl="0" eaLnBrk="1" latinLnBrk="0" hangingPunct="1">
                        <a:defRPr sz="1800" kern="1200">
                          <a:solidFill>
                            <a:schemeClr val="dk1"/>
                          </a:solidFill>
                          <a:latin typeface="Arial Narrow"/>
                          <a:ea typeface="Osaka"/>
                        </a:defRPr>
                      </a:lvl9pPr>
                    </a:lstStyle>
                    <a:p>
                      <a:pPr algn="ctr" fontAlgn="b"/>
                      <a:r>
                        <a:rPr lang="en-US" sz="2000" u="none" strike="noStrike">
                          <a:solidFill>
                            <a:schemeClr val="bg1"/>
                          </a:solidFill>
                          <a:effectLst/>
                          <a:latin typeface="Calibri" panose="020F0502020204030204" pitchFamily="34" charset="0"/>
                          <a:cs typeface="Calibri" panose="020F0502020204030204" pitchFamily="34" charset="0"/>
                        </a:rPr>
                        <a:t>1.23</a:t>
                      </a:r>
                      <a:endParaRPr lang="en-US" sz="2000" b="0" i="0" u="none" strike="noStrike">
                        <a:solidFill>
                          <a:schemeClr val="bg1"/>
                        </a:solidFill>
                        <a:effectLst/>
                        <a:latin typeface="Calibri" panose="020F0502020204030204" pitchFamily="34" charset="0"/>
                        <a:cs typeface="Calibri" panose="020F0502020204030204" pitchFamily="34" charset="0"/>
                      </a:endParaRPr>
                    </a:p>
                  </a:txBody>
                  <a:tcPr marL="9525" marR="9525" marT="7144"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solidFill>
                      <a:schemeClr val="tx2"/>
                    </a:solidFill>
                  </a:tcPr>
                </a:tc>
                <a:tc>
                  <a:txBody>
                    <a:bodyPr/>
                    <a:lstStyle>
                      <a:lvl1pPr marL="0" algn="l" defTabSz="914400" rtl="0" eaLnBrk="1" latinLnBrk="0" hangingPunct="1">
                        <a:defRPr sz="1800" kern="1200">
                          <a:solidFill>
                            <a:schemeClr val="dk1"/>
                          </a:solidFill>
                          <a:latin typeface="Arial Narrow"/>
                          <a:ea typeface="Osaka"/>
                        </a:defRPr>
                      </a:lvl1pPr>
                      <a:lvl2pPr marL="457200" algn="l" defTabSz="914400" rtl="0" eaLnBrk="1" latinLnBrk="0" hangingPunct="1">
                        <a:defRPr sz="1800" kern="1200">
                          <a:solidFill>
                            <a:schemeClr val="dk1"/>
                          </a:solidFill>
                          <a:latin typeface="Arial Narrow"/>
                          <a:ea typeface="Osaka"/>
                        </a:defRPr>
                      </a:lvl2pPr>
                      <a:lvl3pPr marL="914400" algn="l" defTabSz="914400" rtl="0" eaLnBrk="1" latinLnBrk="0" hangingPunct="1">
                        <a:defRPr sz="1800" kern="1200">
                          <a:solidFill>
                            <a:schemeClr val="dk1"/>
                          </a:solidFill>
                          <a:latin typeface="Arial Narrow"/>
                          <a:ea typeface="Osaka"/>
                        </a:defRPr>
                      </a:lvl3pPr>
                      <a:lvl4pPr marL="1371600" algn="l" defTabSz="914400" rtl="0" eaLnBrk="1" latinLnBrk="0" hangingPunct="1">
                        <a:defRPr sz="1800" kern="1200">
                          <a:solidFill>
                            <a:schemeClr val="dk1"/>
                          </a:solidFill>
                          <a:latin typeface="Arial Narrow"/>
                          <a:ea typeface="Osaka"/>
                        </a:defRPr>
                      </a:lvl4pPr>
                      <a:lvl5pPr marL="1828800" algn="l" defTabSz="914400" rtl="0" eaLnBrk="1" latinLnBrk="0" hangingPunct="1">
                        <a:defRPr sz="1800" kern="1200">
                          <a:solidFill>
                            <a:schemeClr val="dk1"/>
                          </a:solidFill>
                          <a:latin typeface="Arial Narrow"/>
                          <a:ea typeface="Osaka"/>
                        </a:defRPr>
                      </a:lvl5pPr>
                      <a:lvl6pPr marL="2286000" algn="l" defTabSz="914400" rtl="0" eaLnBrk="1" latinLnBrk="0" hangingPunct="1">
                        <a:defRPr sz="1800" kern="1200">
                          <a:solidFill>
                            <a:schemeClr val="dk1"/>
                          </a:solidFill>
                          <a:latin typeface="Arial Narrow"/>
                          <a:ea typeface="Osaka"/>
                        </a:defRPr>
                      </a:lvl6pPr>
                      <a:lvl7pPr marL="2743200" algn="l" defTabSz="914400" rtl="0" eaLnBrk="1" latinLnBrk="0" hangingPunct="1">
                        <a:defRPr sz="1800" kern="1200">
                          <a:solidFill>
                            <a:schemeClr val="dk1"/>
                          </a:solidFill>
                          <a:latin typeface="Arial Narrow"/>
                          <a:ea typeface="Osaka"/>
                        </a:defRPr>
                      </a:lvl7pPr>
                      <a:lvl8pPr marL="3200400" algn="l" defTabSz="914400" rtl="0" eaLnBrk="1" latinLnBrk="0" hangingPunct="1">
                        <a:defRPr sz="1800" kern="1200">
                          <a:solidFill>
                            <a:schemeClr val="dk1"/>
                          </a:solidFill>
                          <a:latin typeface="Arial Narrow"/>
                          <a:ea typeface="Osaka"/>
                        </a:defRPr>
                      </a:lvl8pPr>
                      <a:lvl9pPr marL="3657600" algn="l" defTabSz="914400" rtl="0" eaLnBrk="1" latinLnBrk="0" hangingPunct="1">
                        <a:defRPr sz="1800" kern="1200">
                          <a:solidFill>
                            <a:schemeClr val="dk1"/>
                          </a:solidFill>
                          <a:latin typeface="Arial Narrow"/>
                          <a:ea typeface="Osaka"/>
                        </a:defRPr>
                      </a:lvl9pPr>
                    </a:lstStyle>
                    <a:p>
                      <a:pPr algn="ctr" fontAlgn="b"/>
                      <a:r>
                        <a:rPr lang="en-US" sz="2000" u="none" strike="noStrike">
                          <a:solidFill>
                            <a:schemeClr val="bg1"/>
                          </a:solidFill>
                          <a:effectLst/>
                          <a:latin typeface="Calibri" panose="020F0502020204030204" pitchFamily="34" charset="0"/>
                          <a:cs typeface="Calibri" panose="020F0502020204030204" pitchFamily="34" charset="0"/>
                        </a:rPr>
                        <a:t>0.38-3.98</a:t>
                      </a:r>
                      <a:endParaRPr lang="en-US" sz="2000" b="0" i="0" u="none" strike="noStrike">
                        <a:solidFill>
                          <a:schemeClr val="bg1"/>
                        </a:solidFill>
                        <a:effectLst/>
                        <a:latin typeface="Calibri" panose="020F0502020204030204" pitchFamily="34" charset="0"/>
                        <a:cs typeface="Calibri" panose="020F0502020204030204" pitchFamily="34" charset="0"/>
                      </a:endParaRPr>
                    </a:p>
                  </a:txBody>
                  <a:tcPr marL="9525" marR="9525" marT="7144"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solidFill>
                      <a:schemeClr val="tx2"/>
                    </a:solidFill>
                  </a:tcPr>
                </a:tc>
                <a:tc>
                  <a:txBody>
                    <a:bodyPr/>
                    <a:lstStyle>
                      <a:lvl1pPr marL="0" algn="l" defTabSz="914400" rtl="0" eaLnBrk="1" latinLnBrk="0" hangingPunct="1">
                        <a:defRPr sz="1800" kern="1200">
                          <a:solidFill>
                            <a:schemeClr val="dk1"/>
                          </a:solidFill>
                          <a:latin typeface="Arial Narrow"/>
                          <a:ea typeface="Osaka"/>
                        </a:defRPr>
                      </a:lvl1pPr>
                      <a:lvl2pPr marL="457200" algn="l" defTabSz="914400" rtl="0" eaLnBrk="1" latinLnBrk="0" hangingPunct="1">
                        <a:defRPr sz="1800" kern="1200">
                          <a:solidFill>
                            <a:schemeClr val="dk1"/>
                          </a:solidFill>
                          <a:latin typeface="Arial Narrow"/>
                          <a:ea typeface="Osaka"/>
                        </a:defRPr>
                      </a:lvl2pPr>
                      <a:lvl3pPr marL="914400" algn="l" defTabSz="914400" rtl="0" eaLnBrk="1" latinLnBrk="0" hangingPunct="1">
                        <a:defRPr sz="1800" kern="1200">
                          <a:solidFill>
                            <a:schemeClr val="dk1"/>
                          </a:solidFill>
                          <a:latin typeface="Arial Narrow"/>
                          <a:ea typeface="Osaka"/>
                        </a:defRPr>
                      </a:lvl3pPr>
                      <a:lvl4pPr marL="1371600" algn="l" defTabSz="914400" rtl="0" eaLnBrk="1" latinLnBrk="0" hangingPunct="1">
                        <a:defRPr sz="1800" kern="1200">
                          <a:solidFill>
                            <a:schemeClr val="dk1"/>
                          </a:solidFill>
                          <a:latin typeface="Arial Narrow"/>
                          <a:ea typeface="Osaka"/>
                        </a:defRPr>
                      </a:lvl4pPr>
                      <a:lvl5pPr marL="1828800" algn="l" defTabSz="914400" rtl="0" eaLnBrk="1" latinLnBrk="0" hangingPunct="1">
                        <a:defRPr sz="1800" kern="1200">
                          <a:solidFill>
                            <a:schemeClr val="dk1"/>
                          </a:solidFill>
                          <a:latin typeface="Arial Narrow"/>
                          <a:ea typeface="Osaka"/>
                        </a:defRPr>
                      </a:lvl5pPr>
                      <a:lvl6pPr marL="2286000" algn="l" defTabSz="914400" rtl="0" eaLnBrk="1" latinLnBrk="0" hangingPunct="1">
                        <a:defRPr sz="1800" kern="1200">
                          <a:solidFill>
                            <a:schemeClr val="dk1"/>
                          </a:solidFill>
                          <a:latin typeface="Arial Narrow"/>
                          <a:ea typeface="Osaka"/>
                        </a:defRPr>
                      </a:lvl6pPr>
                      <a:lvl7pPr marL="2743200" algn="l" defTabSz="914400" rtl="0" eaLnBrk="1" latinLnBrk="0" hangingPunct="1">
                        <a:defRPr sz="1800" kern="1200">
                          <a:solidFill>
                            <a:schemeClr val="dk1"/>
                          </a:solidFill>
                          <a:latin typeface="Arial Narrow"/>
                          <a:ea typeface="Osaka"/>
                        </a:defRPr>
                      </a:lvl7pPr>
                      <a:lvl8pPr marL="3200400" algn="l" defTabSz="914400" rtl="0" eaLnBrk="1" latinLnBrk="0" hangingPunct="1">
                        <a:defRPr sz="1800" kern="1200">
                          <a:solidFill>
                            <a:schemeClr val="dk1"/>
                          </a:solidFill>
                          <a:latin typeface="Arial Narrow"/>
                          <a:ea typeface="Osaka"/>
                        </a:defRPr>
                      </a:lvl8pPr>
                      <a:lvl9pPr marL="3657600" algn="l" defTabSz="914400" rtl="0" eaLnBrk="1" latinLnBrk="0" hangingPunct="1">
                        <a:defRPr sz="1800" kern="1200">
                          <a:solidFill>
                            <a:schemeClr val="dk1"/>
                          </a:solidFill>
                          <a:latin typeface="Arial Narrow"/>
                          <a:ea typeface="Osaka"/>
                        </a:defRPr>
                      </a:lvl9pPr>
                    </a:lstStyle>
                    <a:p>
                      <a:pPr algn="ctr" fontAlgn="b"/>
                      <a:r>
                        <a:rPr lang="en-US" sz="2000" u="none" strike="noStrike">
                          <a:solidFill>
                            <a:schemeClr val="bg1"/>
                          </a:solidFill>
                          <a:effectLst/>
                          <a:latin typeface="Calibri" panose="020F0502020204030204" pitchFamily="34" charset="0"/>
                          <a:cs typeface="Calibri" panose="020F0502020204030204" pitchFamily="34" charset="0"/>
                        </a:rPr>
                        <a:t>.736</a:t>
                      </a:r>
                      <a:endParaRPr lang="en-US" sz="2000" b="0" i="0" u="none" strike="noStrike">
                        <a:solidFill>
                          <a:schemeClr val="bg1"/>
                        </a:solidFill>
                        <a:effectLst/>
                        <a:latin typeface="Calibri" panose="020F0502020204030204" pitchFamily="34" charset="0"/>
                        <a:cs typeface="Calibri" panose="020F0502020204030204" pitchFamily="34" charset="0"/>
                      </a:endParaRPr>
                    </a:p>
                  </a:txBody>
                  <a:tcPr marL="9525" marR="9525" marT="7144"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1254091536"/>
                  </a:ext>
                </a:extLst>
              </a:tr>
              <a:tr h="160454">
                <a:tc>
                  <a:txBody>
                    <a:bodyPr/>
                    <a:lstStyle>
                      <a:lvl1pPr marL="0" algn="l" defTabSz="914400" rtl="0" eaLnBrk="1" latinLnBrk="0" hangingPunct="1">
                        <a:defRPr sz="1800" kern="1200">
                          <a:solidFill>
                            <a:schemeClr val="dk1"/>
                          </a:solidFill>
                          <a:latin typeface="Arial Narrow"/>
                          <a:ea typeface="Osaka"/>
                        </a:defRPr>
                      </a:lvl1pPr>
                      <a:lvl2pPr marL="457200" algn="l" defTabSz="914400" rtl="0" eaLnBrk="1" latinLnBrk="0" hangingPunct="1">
                        <a:defRPr sz="1800" kern="1200">
                          <a:solidFill>
                            <a:schemeClr val="dk1"/>
                          </a:solidFill>
                          <a:latin typeface="Arial Narrow"/>
                          <a:ea typeface="Osaka"/>
                        </a:defRPr>
                      </a:lvl2pPr>
                      <a:lvl3pPr marL="914400" algn="l" defTabSz="914400" rtl="0" eaLnBrk="1" latinLnBrk="0" hangingPunct="1">
                        <a:defRPr sz="1800" kern="1200">
                          <a:solidFill>
                            <a:schemeClr val="dk1"/>
                          </a:solidFill>
                          <a:latin typeface="Arial Narrow"/>
                          <a:ea typeface="Osaka"/>
                        </a:defRPr>
                      </a:lvl3pPr>
                      <a:lvl4pPr marL="1371600" algn="l" defTabSz="914400" rtl="0" eaLnBrk="1" latinLnBrk="0" hangingPunct="1">
                        <a:defRPr sz="1800" kern="1200">
                          <a:solidFill>
                            <a:schemeClr val="dk1"/>
                          </a:solidFill>
                          <a:latin typeface="Arial Narrow"/>
                          <a:ea typeface="Osaka"/>
                        </a:defRPr>
                      </a:lvl4pPr>
                      <a:lvl5pPr marL="1828800" algn="l" defTabSz="914400" rtl="0" eaLnBrk="1" latinLnBrk="0" hangingPunct="1">
                        <a:defRPr sz="1800" kern="1200">
                          <a:solidFill>
                            <a:schemeClr val="dk1"/>
                          </a:solidFill>
                          <a:latin typeface="Arial Narrow"/>
                          <a:ea typeface="Osaka"/>
                        </a:defRPr>
                      </a:lvl5pPr>
                      <a:lvl6pPr marL="2286000" algn="l" defTabSz="914400" rtl="0" eaLnBrk="1" latinLnBrk="0" hangingPunct="1">
                        <a:defRPr sz="1800" kern="1200">
                          <a:solidFill>
                            <a:schemeClr val="dk1"/>
                          </a:solidFill>
                          <a:latin typeface="Arial Narrow"/>
                          <a:ea typeface="Osaka"/>
                        </a:defRPr>
                      </a:lvl6pPr>
                      <a:lvl7pPr marL="2743200" algn="l" defTabSz="914400" rtl="0" eaLnBrk="1" latinLnBrk="0" hangingPunct="1">
                        <a:defRPr sz="1800" kern="1200">
                          <a:solidFill>
                            <a:schemeClr val="dk1"/>
                          </a:solidFill>
                          <a:latin typeface="Arial Narrow"/>
                          <a:ea typeface="Osaka"/>
                        </a:defRPr>
                      </a:lvl7pPr>
                      <a:lvl8pPr marL="3200400" algn="l" defTabSz="914400" rtl="0" eaLnBrk="1" latinLnBrk="0" hangingPunct="1">
                        <a:defRPr sz="1800" kern="1200">
                          <a:solidFill>
                            <a:schemeClr val="dk1"/>
                          </a:solidFill>
                          <a:latin typeface="Arial Narrow"/>
                          <a:ea typeface="Osaka"/>
                        </a:defRPr>
                      </a:lvl8pPr>
                      <a:lvl9pPr marL="3657600" algn="l" defTabSz="914400" rtl="0" eaLnBrk="1" latinLnBrk="0" hangingPunct="1">
                        <a:defRPr sz="1800" kern="1200">
                          <a:solidFill>
                            <a:schemeClr val="dk1"/>
                          </a:solidFill>
                          <a:latin typeface="Arial Narrow"/>
                          <a:ea typeface="Osaka"/>
                        </a:defRPr>
                      </a:lvl9pPr>
                    </a:lstStyle>
                    <a:p>
                      <a:pPr algn="l" fontAlgn="b"/>
                      <a:r>
                        <a:rPr lang="en-US" sz="2000" b="0" u="none" strike="noStrike">
                          <a:solidFill>
                            <a:schemeClr val="bg1"/>
                          </a:solidFill>
                          <a:effectLst/>
                          <a:latin typeface="Calibri" panose="020F0502020204030204" pitchFamily="34" charset="0"/>
                          <a:cs typeface="Calibri" panose="020F0502020204030204" pitchFamily="34" charset="0"/>
                        </a:rPr>
                        <a:t>D/c during second trimester</a:t>
                      </a:r>
                      <a:endParaRPr lang="en-US" sz="2000" b="0" i="0" u="none" strike="noStrike">
                        <a:solidFill>
                          <a:schemeClr val="bg1"/>
                        </a:solidFill>
                        <a:effectLst/>
                        <a:latin typeface="Calibri" panose="020F0502020204030204" pitchFamily="34" charset="0"/>
                        <a:cs typeface="Calibri" panose="020F0502020204030204" pitchFamily="34" charset="0"/>
                      </a:endParaRPr>
                    </a:p>
                  </a:txBody>
                  <a:tcPr marL="9525" marR="9525" marT="7144"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solidFill>
                      <a:schemeClr val="tx1">
                        <a:lumMod val="95000"/>
                      </a:schemeClr>
                    </a:solidFill>
                  </a:tcPr>
                </a:tc>
                <a:tc>
                  <a:txBody>
                    <a:bodyPr/>
                    <a:lstStyle>
                      <a:lvl1pPr marL="0" algn="l" defTabSz="914400" rtl="0" eaLnBrk="1" latinLnBrk="0" hangingPunct="1">
                        <a:defRPr sz="1800" kern="1200">
                          <a:solidFill>
                            <a:schemeClr val="dk1"/>
                          </a:solidFill>
                          <a:latin typeface="Arial Narrow"/>
                          <a:ea typeface="Osaka"/>
                        </a:defRPr>
                      </a:lvl1pPr>
                      <a:lvl2pPr marL="457200" algn="l" defTabSz="914400" rtl="0" eaLnBrk="1" latinLnBrk="0" hangingPunct="1">
                        <a:defRPr sz="1800" kern="1200">
                          <a:solidFill>
                            <a:schemeClr val="dk1"/>
                          </a:solidFill>
                          <a:latin typeface="Arial Narrow"/>
                          <a:ea typeface="Osaka"/>
                        </a:defRPr>
                      </a:lvl2pPr>
                      <a:lvl3pPr marL="914400" algn="l" defTabSz="914400" rtl="0" eaLnBrk="1" latinLnBrk="0" hangingPunct="1">
                        <a:defRPr sz="1800" kern="1200">
                          <a:solidFill>
                            <a:schemeClr val="dk1"/>
                          </a:solidFill>
                          <a:latin typeface="Arial Narrow"/>
                          <a:ea typeface="Osaka"/>
                        </a:defRPr>
                      </a:lvl3pPr>
                      <a:lvl4pPr marL="1371600" algn="l" defTabSz="914400" rtl="0" eaLnBrk="1" latinLnBrk="0" hangingPunct="1">
                        <a:defRPr sz="1800" kern="1200">
                          <a:solidFill>
                            <a:schemeClr val="dk1"/>
                          </a:solidFill>
                          <a:latin typeface="Arial Narrow"/>
                          <a:ea typeface="Osaka"/>
                        </a:defRPr>
                      </a:lvl4pPr>
                      <a:lvl5pPr marL="1828800" algn="l" defTabSz="914400" rtl="0" eaLnBrk="1" latinLnBrk="0" hangingPunct="1">
                        <a:defRPr sz="1800" kern="1200">
                          <a:solidFill>
                            <a:schemeClr val="dk1"/>
                          </a:solidFill>
                          <a:latin typeface="Arial Narrow"/>
                          <a:ea typeface="Osaka"/>
                        </a:defRPr>
                      </a:lvl5pPr>
                      <a:lvl6pPr marL="2286000" algn="l" defTabSz="914400" rtl="0" eaLnBrk="1" latinLnBrk="0" hangingPunct="1">
                        <a:defRPr sz="1800" kern="1200">
                          <a:solidFill>
                            <a:schemeClr val="dk1"/>
                          </a:solidFill>
                          <a:latin typeface="Arial Narrow"/>
                          <a:ea typeface="Osaka"/>
                        </a:defRPr>
                      </a:lvl6pPr>
                      <a:lvl7pPr marL="2743200" algn="l" defTabSz="914400" rtl="0" eaLnBrk="1" latinLnBrk="0" hangingPunct="1">
                        <a:defRPr sz="1800" kern="1200">
                          <a:solidFill>
                            <a:schemeClr val="dk1"/>
                          </a:solidFill>
                          <a:latin typeface="Arial Narrow"/>
                          <a:ea typeface="Osaka"/>
                        </a:defRPr>
                      </a:lvl7pPr>
                      <a:lvl8pPr marL="3200400" algn="l" defTabSz="914400" rtl="0" eaLnBrk="1" latinLnBrk="0" hangingPunct="1">
                        <a:defRPr sz="1800" kern="1200">
                          <a:solidFill>
                            <a:schemeClr val="dk1"/>
                          </a:solidFill>
                          <a:latin typeface="Arial Narrow"/>
                          <a:ea typeface="Osaka"/>
                        </a:defRPr>
                      </a:lvl8pPr>
                      <a:lvl9pPr marL="3657600" algn="l" defTabSz="914400" rtl="0" eaLnBrk="1" latinLnBrk="0" hangingPunct="1">
                        <a:defRPr sz="1800" kern="1200">
                          <a:solidFill>
                            <a:schemeClr val="dk1"/>
                          </a:solidFill>
                          <a:latin typeface="Arial Narrow"/>
                          <a:ea typeface="Osaka"/>
                        </a:defRPr>
                      </a:lvl9pPr>
                    </a:lstStyle>
                    <a:p>
                      <a:pPr algn="ctr" fontAlgn="b"/>
                      <a:r>
                        <a:rPr lang="en-US" sz="2000" b="0" u="none" strike="noStrike">
                          <a:solidFill>
                            <a:schemeClr val="bg1"/>
                          </a:solidFill>
                          <a:effectLst/>
                          <a:latin typeface="Calibri" panose="020F0502020204030204" pitchFamily="34" charset="0"/>
                          <a:cs typeface="Calibri" panose="020F0502020204030204" pitchFamily="34" charset="0"/>
                        </a:rPr>
                        <a:t>6.06</a:t>
                      </a:r>
                      <a:endParaRPr lang="en-US" sz="2000" b="0" i="0" u="none" strike="noStrike">
                        <a:solidFill>
                          <a:schemeClr val="bg1"/>
                        </a:solidFill>
                        <a:effectLst/>
                        <a:latin typeface="Calibri" panose="020F0502020204030204" pitchFamily="34" charset="0"/>
                        <a:cs typeface="Calibri" panose="020F0502020204030204" pitchFamily="34" charset="0"/>
                      </a:endParaRPr>
                    </a:p>
                  </a:txBody>
                  <a:tcPr marL="9525" marR="9525" marT="7144"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solidFill>
                      <a:schemeClr val="tx1">
                        <a:lumMod val="95000"/>
                      </a:schemeClr>
                    </a:solidFill>
                  </a:tcPr>
                </a:tc>
                <a:tc>
                  <a:txBody>
                    <a:bodyPr/>
                    <a:lstStyle>
                      <a:lvl1pPr marL="0" algn="l" defTabSz="914400" rtl="0" eaLnBrk="1" latinLnBrk="0" hangingPunct="1">
                        <a:defRPr sz="1800" kern="1200">
                          <a:solidFill>
                            <a:schemeClr val="dk1"/>
                          </a:solidFill>
                          <a:latin typeface="Arial Narrow"/>
                          <a:ea typeface="Osaka"/>
                        </a:defRPr>
                      </a:lvl1pPr>
                      <a:lvl2pPr marL="457200" algn="l" defTabSz="914400" rtl="0" eaLnBrk="1" latinLnBrk="0" hangingPunct="1">
                        <a:defRPr sz="1800" kern="1200">
                          <a:solidFill>
                            <a:schemeClr val="dk1"/>
                          </a:solidFill>
                          <a:latin typeface="Arial Narrow"/>
                          <a:ea typeface="Osaka"/>
                        </a:defRPr>
                      </a:lvl2pPr>
                      <a:lvl3pPr marL="914400" algn="l" defTabSz="914400" rtl="0" eaLnBrk="1" latinLnBrk="0" hangingPunct="1">
                        <a:defRPr sz="1800" kern="1200">
                          <a:solidFill>
                            <a:schemeClr val="dk1"/>
                          </a:solidFill>
                          <a:latin typeface="Arial Narrow"/>
                          <a:ea typeface="Osaka"/>
                        </a:defRPr>
                      </a:lvl3pPr>
                      <a:lvl4pPr marL="1371600" algn="l" defTabSz="914400" rtl="0" eaLnBrk="1" latinLnBrk="0" hangingPunct="1">
                        <a:defRPr sz="1800" kern="1200">
                          <a:solidFill>
                            <a:schemeClr val="dk1"/>
                          </a:solidFill>
                          <a:latin typeface="Arial Narrow"/>
                          <a:ea typeface="Osaka"/>
                        </a:defRPr>
                      </a:lvl4pPr>
                      <a:lvl5pPr marL="1828800" algn="l" defTabSz="914400" rtl="0" eaLnBrk="1" latinLnBrk="0" hangingPunct="1">
                        <a:defRPr sz="1800" kern="1200">
                          <a:solidFill>
                            <a:schemeClr val="dk1"/>
                          </a:solidFill>
                          <a:latin typeface="Arial Narrow"/>
                          <a:ea typeface="Osaka"/>
                        </a:defRPr>
                      </a:lvl5pPr>
                      <a:lvl6pPr marL="2286000" algn="l" defTabSz="914400" rtl="0" eaLnBrk="1" latinLnBrk="0" hangingPunct="1">
                        <a:defRPr sz="1800" kern="1200">
                          <a:solidFill>
                            <a:schemeClr val="dk1"/>
                          </a:solidFill>
                          <a:latin typeface="Arial Narrow"/>
                          <a:ea typeface="Osaka"/>
                        </a:defRPr>
                      </a:lvl6pPr>
                      <a:lvl7pPr marL="2743200" algn="l" defTabSz="914400" rtl="0" eaLnBrk="1" latinLnBrk="0" hangingPunct="1">
                        <a:defRPr sz="1800" kern="1200">
                          <a:solidFill>
                            <a:schemeClr val="dk1"/>
                          </a:solidFill>
                          <a:latin typeface="Arial Narrow"/>
                          <a:ea typeface="Osaka"/>
                        </a:defRPr>
                      </a:lvl7pPr>
                      <a:lvl8pPr marL="3200400" algn="l" defTabSz="914400" rtl="0" eaLnBrk="1" latinLnBrk="0" hangingPunct="1">
                        <a:defRPr sz="1800" kern="1200">
                          <a:solidFill>
                            <a:schemeClr val="dk1"/>
                          </a:solidFill>
                          <a:latin typeface="Arial Narrow"/>
                          <a:ea typeface="Osaka"/>
                        </a:defRPr>
                      </a:lvl8pPr>
                      <a:lvl9pPr marL="3657600" algn="l" defTabSz="914400" rtl="0" eaLnBrk="1" latinLnBrk="0" hangingPunct="1">
                        <a:defRPr sz="1800" kern="1200">
                          <a:solidFill>
                            <a:schemeClr val="dk1"/>
                          </a:solidFill>
                          <a:latin typeface="Arial Narrow"/>
                          <a:ea typeface="Osaka"/>
                        </a:defRPr>
                      </a:lvl9pPr>
                    </a:lstStyle>
                    <a:p>
                      <a:pPr algn="ctr" fontAlgn="b"/>
                      <a:r>
                        <a:rPr lang="en-US" sz="2000" b="0" u="none" strike="noStrike">
                          <a:solidFill>
                            <a:schemeClr val="bg1"/>
                          </a:solidFill>
                          <a:effectLst/>
                          <a:latin typeface="Calibri" panose="020F0502020204030204" pitchFamily="34" charset="0"/>
                          <a:cs typeface="Calibri" panose="020F0502020204030204" pitchFamily="34" charset="0"/>
                        </a:rPr>
                        <a:t>1.96-18.87</a:t>
                      </a:r>
                      <a:endParaRPr lang="en-US" sz="2000" b="0" i="0" u="none" strike="noStrike">
                        <a:solidFill>
                          <a:schemeClr val="bg1"/>
                        </a:solidFill>
                        <a:effectLst/>
                        <a:latin typeface="Calibri" panose="020F0502020204030204" pitchFamily="34" charset="0"/>
                        <a:cs typeface="Calibri" panose="020F0502020204030204" pitchFamily="34" charset="0"/>
                      </a:endParaRPr>
                    </a:p>
                  </a:txBody>
                  <a:tcPr marL="9525" marR="9525" marT="7144"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solidFill>
                      <a:schemeClr val="tx1">
                        <a:lumMod val="95000"/>
                      </a:schemeClr>
                    </a:solidFill>
                  </a:tcPr>
                </a:tc>
                <a:tc>
                  <a:txBody>
                    <a:bodyPr/>
                    <a:lstStyle>
                      <a:lvl1pPr marL="0" algn="l" defTabSz="914400" rtl="0" eaLnBrk="1" latinLnBrk="0" hangingPunct="1">
                        <a:defRPr sz="1800" kern="1200">
                          <a:solidFill>
                            <a:schemeClr val="dk1"/>
                          </a:solidFill>
                          <a:latin typeface="Arial Narrow"/>
                          <a:ea typeface="Osaka"/>
                        </a:defRPr>
                      </a:lvl1pPr>
                      <a:lvl2pPr marL="457200" algn="l" defTabSz="914400" rtl="0" eaLnBrk="1" latinLnBrk="0" hangingPunct="1">
                        <a:defRPr sz="1800" kern="1200">
                          <a:solidFill>
                            <a:schemeClr val="dk1"/>
                          </a:solidFill>
                          <a:latin typeface="Arial Narrow"/>
                          <a:ea typeface="Osaka"/>
                        </a:defRPr>
                      </a:lvl2pPr>
                      <a:lvl3pPr marL="914400" algn="l" defTabSz="914400" rtl="0" eaLnBrk="1" latinLnBrk="0" hangingPunct="1">
                        <a:defRPr sz="1800" kern="1200">
                          <a:solidFill>
                            <a:schemeClr val="dk1"/>
                          </a:solidFill>
                          <a:latin typeface="Arial Narrow"/>
                          <a:ea typeface="Osaka"/>
                        </a:defRPr>
                      </a:lvl3pPr>
                      <a:lvl4pPr marL="1371600" algn="l" defTabSz="914400" rtl="0" eaLnBrk="1" latinLnBrk="0" hangingPunct="1">
                        <a:defRPr sz="1800" kern="1200">
                          <a:solidFill>
                            <a:schemeClr val="dk1"/>
                          </a:solidFill>
                          <a:latin typeface="Arial Narrow"/>
                          <a:ea typeface="Osaka"/>
                        </a:defRPr>
                      </a:lvl4pPr>
                      <a:lvl5pPr marL="1828800" algn="l" defTabSz="914400" rtl="0" eaLnBrk="1" latinLnBrk="0" hangingPunct="1">
                        <a:defRPr sz="1800" kern="1200">
                          <a:solidFill>
                            <a:schemeClr val="dk1"/>
                          </a:solidFill>
                          <a:latin typeface="Arial Narrow"/>
                          <a:ea typeface="Osaka"/>
                        </a:defRPr>
                      </a:lvl5pPr>
                      <a:lvl6pPr marL="2286000" algn="l" defTabSz="914400" rtl="0" eaLnBrk="1" latinLnBrk="0" hangingPunct="1">
                        <a:defRPr sz="1800" kern="1200">
                          <a:solidFill>
                            <a:schemeClr val="dk1"/>
                          </a:solidFill>
                          <a:latin typeface="Arial Narrow"/>
                          <a:ea typeface="Osaka"/>
                        </a:defRPr>
                      </a:lvl6pPr>
                      <a:lvl7pPr marL="2743200" algn="l" defTabSz="914400" rtl="0" eaLnBrk="1" latinLnBrk="0" hangingPunct="1">
                        <a:defRPr sz="1800" kern="1200">
                          <a:solidFill>
                            <a:schemeClr val="dk1"/>
                          </a:solidFill>
                          <a:latin typeface="Arial Narrow"/>
                          <a:ea typeface="Osaka"/>
                        </a:defRPr>
                      </a:lvl7pPr>
                      <a:lvl8pPr marL="3200400" algn="l" defTabSz="914400" rtl="0" eaLnBrk="1" latinLnBrk="0" hangingPunct="1">
                        <a:defRPr sz="1800" kern="1200">
                          <a:solidFill>
                            <a:schemeClr val="dk1"/>
                          </a:solidFill>
                          <a:latin typeface="Arial Narrow"/>
                          <a:ea typeface="Osaka"/>
                        </a:defRPr>
                      </a:lvl8pPr>
                      <a:lvl9pPr marL="3657600" algn="l" defTabSz="914400" rtl="0" eaLnBrk="1" latinLnBrk="0" hangingPunct="1">
                        <a:defRPr sz="1800" kern="1200">
                          <a:solidFill>
                            <a:schemeClr val="dk1"/>
                          </a:solidFill>
                          <a:latin typeface="Arial Narrow"/>
                          <a:ea typeface="Osaka"/>
                        </a:defRPr>
                      </a:lvl9pPr>
                    </a:lstStyle>
                    <a:p>
                      <a:pPr algn="ctr" fontAlgn="b"/>
                      <a:r>
                        <a:rPr lang="en-US" sz="2000" b="0" u="none" strike="noStrike">
                          <a:solidFill>
                            <a:schemeClr val="bg1"/>
                          </a:solidFill>
                          <a:effectLst/>
                          <a:latin typeface="Calibri" panose="020F0502020204030204" pitchFamily="34" charset="0"/>
                          <a:cs typeface="Calibri" panose="020F0502020204030204" pitchFamily="34" charset="0"/>
                        </a:rPr>
                        <a:t>.002</a:t>
                      </a:r>
                      <a:endParaRPr lang="en-US" sz="2000" b="0" i="0" u="none" strike="noStrike">
                        <a:solidFill>
                          <a:schemeClr val="bg1"/>
                        </a:solidFill>
                        <a:effectLst/>
                        <a:latin typeface="Calibri" panose="020F0502020204030204" pitchFamily="34" charset="0"/>
                        <a:cs typeface="Calibri" panose="020F0502020204030204" pitchFamily="34" charset="0"/>
                      </a:endParaRPr>
                    </a:p>
                  </a:txBody>
                  <a:tcPr marL="9525" marR="9525" marT="7144"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solidFill>
                      <a:schemeClr val="tx1">
                        <a:lumMod val="95000"/>
                      </a:schemeClr>
                    </a:solidFill>
                  </a:tcPr>
                </a:tc>
                <a:extLst>
                  <a:ext uri="{0D108BD9-81ED-4DB2-BD59-A6C34878D82A}">
                    <a16:rowId xmlns:a16="http://schemas.microsoft.com/office/drawing/2014/main" val="886308947"/>
                  </a:ext>
                </a:extLst>
              </a:tr>
            </a:tbl>
          </a:graphicData>
        </a:graphic>
      </p:graphicFrame>
      <p:sp>
        <p:nvSpPr>
          <p:cNvPr id="5" name="Text Box 15">
            <a:extLst>
              <a:ext uri="{FF2B5EF4-FFF2-40B4-BE49-F238E27FC236}">
                <a16:creationId xmlns:a16="http://schemas.microsoft.com/office/drawing/2014/main" id="{A972BE24-C625-723A-10D9-90C29B26D12B}"/>
              </a:ext>
            </a:extLst>
          </p:cNvPr>
          <p:cNvSpPr txBox="1">
            <a:spLocks noChangeArrowheads="1"/>
          </p:cNvSpPr>
          <p:nvPr/>
        </p:nvSpPr>
        <p:spPr bwMode="auto">
          <a:xfrm>
            <a:off x="412751" y="6388915"/>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fr-FR" altLang="en-US" sz="1200" b="0" i="0" u="none" strike="noStrike" kern="1200" cap="none" spc="-10" normalizeH="0" baseline="0" noProof="0">
                <a:ln>
                  <a:noFill/>
                </a:ln>
                <a:solidFill>
                  <a:srgbClr val="455560"/>
                </a:solidFill>
                <a:effectLst/>
                <a:uLnTx/>
                <a:uFillTx/>
                <a:latin typeface="Calibri" panose="020F0502020204030204" pitchFamily="34" charset="0"/>
                <a:ea typeface="+mn-ea"/>
                <a:cs typeface="Arial" panose="020B0604020202020204" pitchFamily="34" charset="0"/>
              </a:rPr>
              <a:t>King. Am J Transplant. 2017;17:151.</a:t>
            </a:r>
          </a:p>
        </p:txBody>
      </p:sp>
    </p:spTree>
    <p:extLst>
      <p:ext uri="{BB962C8B-B14F-4D97-AF65-F5344CB8AC3E}">
        <p14:creationId xmlns:p14="http://schemas.microsoft.com/office/powerpoint/2010/main" val="324466247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3" name="Group 62">
            <a:extLst>
              <a:ext uri="{FF2B5EF4-FFF2-40B4-BE49-F238E27FC236}">
                <a16:creationId xmlns:a16="http://schemas.microsoft.com/office/drawing/2014/main" id="{59874483-1F78-9D36-E91D-9D50AF6B9F35}"/>
              </a:ext>
            </a:extLst>
          </p:cNvPr>
          <p:cNvGrpSpPr/>
          <p:nvPr/>
        </p:nvGrpSpPr>
        <p:grpSpPr>
          <a:xfrm>
            <a:off x="2981984" y="2574770"/>
            <a:ext cx="367408" cy="2872373"/>
            <a:chOff x="2991082" y="2574770"/>
            <a:chExt cx="367408" cy="2872373"/>
          </a:xfrm>
        </p:grpSpPr>
        <p:sp>
          <p:nvSpPr>
            <p:cNvPr id="21" name="TextBox 20">
              <a:extLst>
                <a:ext uri="{FF2B5EF4-FFF2-40B4-BE49-F238E27FC236}">
                  <a16:creationId xmlns:a16="http://schemas.microsoft.com/office/drawing/2014/main" id="{E60851C8-CA9B-2438-01DE-311ED4F7A4DB}"/>
                </a:ext>
              </a:extLst>
            </p:cNvPr>
            <p:cNvSpPr txBox="1"/>
            <p:nvPr/>
          </p:nvSpPr>
          <p:spPr bwMode="auto">
            <a:xfrm>
              <a:off x="2991082" y="2574770"/>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80</a:t>
              </a:r>
            </a:p>
          </p:txBody>
        </p:sp>
        <p:sp>
          <p:nvSpPr>
            <p:cNvPr id="22" name="TextBox 21">
              <a:extLst>
                <a:ext uri="{FF2B5EF4-FFF2-40B4-BE49-F238E27FC236}">
                  <a16:creationId xmlns:a16="http://schemas.microsoft.com/office/drawing/2014/main" id="{B28CDF1B-8A07-C78C-B1A8-8F2D989B91A4}"/>
                </a:ext>
              </a:extLst>
            </p:cNvPr>
            <p:cNvSpPr txBox="1"/>
            <p:nvPr/>
          </p:nvSpPr>
          <p:spPr bwMode="auto">
            <a:xfrm>
              <a:off x="2991082" y="3215918"/>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60</a:t>
              </a:r>
            </a:p>
          </p:txBody>
        </p:sp>
        <p:sp>
          <p:nvSpPr>
            <p:cNvPr id="23" name="TextBox 22">
              <a:extLst>
                <a:ext uri="{FF2B5EF4-FFF2-40B4-BE49-F238E27FC236}">
                  <a16:creationId xmlns:a16="http://schemas.microsoft.com/office/drawing/2014/main" id="{32BF82CA-F6DA-1B14-C6EE-FACA0BB4D087}"/>
                </a:ext>
              </a:extLst>
            </p:cNvPr>
            <p:cNvSpPr txBox="1"/>
            <p:nvPr/>
          </p:nvSpPr>
          <p:spPr bwMode="auto">
            <a:xfrm>
              <a:off x="2991082" y="3857066"/>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40</a:t>
              </a:r>
            </a:p>
          </p:txBody>
        </p:sp>
        <p:sp>
          <p:nvSpPr>
            <p:cNvPr id="25" name="TextBox 24">
              <a:extLst>
                <a:ext uri="{FF2B5EF4-FFF2-40B4-BE49-F238E27FC236}">
                  <a16:creationId xmlns:a16="http://schemas.microsoft.com/office/drawing/2014/main" id="{57D42029-BA82-BD04-3C33-2E614A6CFC96}"/>
                </a:ext>
              </a:extLst>
            </p:cNvPr>
            <p:cNvSpPr txBox="1"/>
            <p:nvPr/>
          </p:nvSpPr>
          <p:spPr bwMode="auto">
            <a:xfrm>
              <a:off x="2991082" y="4498214"/>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20</a:t>
              </a:r>
            </a:p>
          </p:txBody>
        </p:sp>
        <p:sp>
          <p:nvSpPr>
            <p:cNvPr id="27" name="TextBox 26">
              <a:extLst>
                <a:ext uri="{FF2B5EF4-FFF2-40B4-BE49-F238E27FC236}">
                  <a16:creationId xmlns:a16="http://schemas.microsoft.com/office/drawing/2014/main" id="{BBACC253-9A83-C436-D412-85EFE51C6ADE}"/>
                </a:ext>
              </a:extLst>
            </p:cNvPr>
            <p:cNvSpPr txBox="1"/>
            <p:nvPr/>
          </p:nvSpPr>
          <p:spPr bwMode="auto">
            <a:xfrm>
              <a:off x="3082453" y="5139366"/>
              <a:ext cx="276037"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0</a:t>
              </a:r>
            </a:p>
          </p:txBody>
        </p:sp>
      </p:grpSp>
      <p:sp>
        <p:nvSpPr>
          <p:cNvPr id="2" name="Title 1">
            <a:extLst>
              <a:ext uri="{FF2B5EF4-FFF2-40B4-BE49-F238E27FC236}">
                <a16:creationId xmlns:a16="http://schemas.microsoft.com/office/drawing/2014/main" id="{3A24DC81-13A1-654B-84E7-C7C9F5027C95}"/>
              </a:ext>
            </a:extLst>
          </p:cNvPr>
          <p:cNvSpPr>
            <a:spLocks noGrp="1"/>
          </p:cNvSpPr>
          <p:nvPr>
            <p:ph type="title"/>
          </p:nvPr>
        </p:nvSpPr>
        <p:spPr/>
        <p:txBody>
          <a:bodyPr/>
          <a:lstStyle/>
          <a:p>
            <a:r>
              <a:rPr lang="en-US"/>
              <a:t>Pregnancy Outcomes Related to Mycophenolate Exposure in Female Kidney Transplant Recipients </a:t>
            </a:r>
          </a:p>
        </p:txBody>
      </p:sp>
      <p:sp>
        <p:nvSpPr>
          <p:cNvPr id="3" name="Content Placeholder 2">
            <a:extLst>
              <a:ext uri="{FF2B5EF4-FFF2-40B4-BE49-F238E27FC236}">
                <a16:creationId xmlns:a16="http://schemas.microsoft.com/office/drawing/2014/main" id="{3F6C3CAE-2D18-5B2E-8781-24BB968708E6}"/>
              </a:ext>
            </a:extLst>
          </p:cNvPr>
          <p:cNvSpPr>
            <a:spLocks noGrp="1"/>
          </p:cNvSpPr>
          <p:nvPr>
            <p:ph idx="1"/>
          </p:nvPr>
        </p:nvSpPr>
        <p:spPr>
          <a:xfrm>
            <a:off x="604675" y="1513047"/>
            <a:ext cx="10877529" cy="872355"/>
          </a:xfrm>
        </p:spPr>
        <p:txBody>
          <a:bodyPr/>
          <a:lstStyle/>
          <a:p>
            <a:r>
              <a:rPr lang="en-US"/>
              <a:t>Each subsequent pregnancy increases the risk of miscarriage by 1.23 (95% CI: 1.03 -1.47; </a:t>
            </a:r>
            <a:r>
              <a:rPr lang="en-US" i="1"/>
              <a:t>P </a:t>
            </a:r>
            <a:r>
              <a:rPr lang="en-US"/>
              <a:t>= .024)</a:t>
            </a:r>
          </a:p>
          <a:p>
            <a:endParaRPr lang="en-US"/>
          </a:p>
        </p:txBody>
      </p:sp>
      <p:sp>
        <p:nvSpPr>
          <p:cNvPr id="4" name="Text Box 15">
            <a:extLst>
              <a:ext uri="{FF2B5EF4-FFF2-40B4-BE49-F238E27FC236}">
                <a16:creationId xmlns:a16="http://schemas.microsoft.com/office/drawing/2014/main" id="{CFAD70EA-7895-BD4F-B1CE-65D306603BFC}"/>
              </a:ext>
            </a:extLst>
          </p:cNvPr>
          <p:cNvSpPr txBox="1">
            <a:spLocks noChangeArrowheads="1"/>
          </p:cNvSpPr>
          <p:nvPr/>
        </p:nvSpPr>
        <p:spPr bwMode="auto">
          <a:xfrm>
            <a:off x="412751" y="6388915"/>
            <a:ext cx="2500495" cy="276999"/>
          </a:xfrm>
          <a:prstGeom prst="rect">
            <a:avLst/>
          </a:prstGeom>
          <a:noFill/>
          <a:ln>
            <a:noFill/>
          </a:ln>
        </p:spPr>
        <p:txBody>
          <a:bodyPr wrap="square"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fr-FR" altLang="en-US" sz="1200" b="0" i="0" u="none" strike="noStrike" kern="1200" cap="none" spc="-10" normalizeH="0" baseline="0" noProof="0">
                <a:ln>
                  <a:noFill/>
                </a:ln>
                <a:solidFill>
                  <a:srgbClr val="455560"/>
                </a:solidFill>
                <a:effectLst/>
                <a:uLnTx/>
                <a:uFillTx/>
                <a:latin typeface="Calibri" panose="020F0502020204030204" pitchFamily="34" charset="0"/>
                <a:ea typeface="+mn-ea"/>
                <a:cs typeface="Arial" panose="020B0604020202020204" pitchFamily="34" charset="0"/>
              </a:rPr>
              <a:t>King. Am J Transplant. 2017;17:151.</a:t>
            </a:r>
          </a:p>
        </p:txBody>
      </p:sp>
      <p:sp>
        <p:nvSpPr>
          <p:cNvPr id="9" name="Rectangle 8">
            <a:extLst>
              <a:ext uri="{FF2B5EF4-FFF2-40B4-BE49-F238E27FC236}">
                <a16:creationId xmlns:a16="http://schemas.microsoft.com/office/drawing/2014/main" id="{D20197D6-F2E8-1962-8C42-098A01378DCB}"/>
              </a:ext>
            </a:extLst>
          </p:cNvPr>
          <p:cNvSpPr/>
          <p:nvPr/>
        </p:nvSpPr>
        <p:spPr bwMode="auto">
          <a:xfrm>
            <a:off x="3789396" y="4577319"/>
            <a:ext cx="697542" cy="710527"/>
          </a:xfrm>
          <a:prstGeom prst="rect">
            <a:avLst/>
          </a:prstGeom>
          <a:solidFill>
            <a:schemeClr val="accent1"/>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1" name="TextBox 10">
            <a:extLst>
              <a:ext uri="{FF2B5EF4-FFF2-40B4-BE49-F238E27FC236}">
                <a16:creationId xmlns:a16="http://schemas.microsoft.com/office/drawing/2014/main" id="{2C2FF917-B10E-5B90-BB52-31BAFF186A3E}"/>
              </a:ext>
            </a:extLst>
          </p:cNvPr>
          <p:cNvSpPr txBox="1"/>
          <p:nvPr/>
        </p:nvSpPr>
        <p:spPr bwMode="auto">
          <a:xfrm>
            <a:off x="5392353" y="5617396"/>
            <a:ext cx="217649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1"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Number of Pregnancies</a:t>
            </a:r>
          </a:p>
        </p:txBody>
      </p:sp>
      <p:grpSp>
        <p:nvGrpSpPr>
          <p:cNvPr id="16" name="Group 15">
            <a:extLst>
              <a:ext uri="{FF2B5EF4-FFF2-40B4-BE49-F238E27FC236}">
                <a16:creationId xmlns:a16="http://schemas.microsoft.com/office/drawing/2014/main" id="{AD9529B4-F272-5489-A936-DF5E80826A05}"/>
              </a:ext>
            </a:extLst>
          </p:cNvPr>
          <p:cNvGrpSpPr/>
          <p:nvPr/>
        </p:nvGrpSpPr>
        <p:grpSpPr>
          <a:xfrm>
            <a:off x="9626412" y="2794628"/>
            <a:ext cx="1496890" cy="369332"/>
            <a:chOff x="9901050" y="4090737"/>
            <a:chExt cx="1496890" cy="369332"/>
          </a:xfrm>
        </p:grpSpPr>
        <p:sp>
          <p:nvSpPr>
            <p:cNvPr id="35" name="TextBox 34">
              <a:extLst>
                <a:ext uri="{FF2B5EF4-FFF2-40B4-BE49-F238E27FC236}">
                  <a16:creationId xmlns:a16="http://schemas.microsoft.com/office/drawing/2014/main" id="{4617FEEC-EB6D-1BC7-854B-059AA0FFBECA}"/>
                </a:ext>
              </a:extLst>
            </p:cNvPr>
            <p:cNvSpPr txBox="1"/>
            <p:nvPr/>
          </p:nvSpPr>
          <p:spPr bwMode="auto">
            <a:xfrm>
              <a:off x="10030899" y="4090737"/>
              <a:ext cx="136704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Miscarriages</a:t>
              </a:r>
            </a:p>
          </p:txBody>
        </p:sp>
        <p:sp>
          <p:nvSpPr>
            <p:cNvPr id="36" name="Rectangle 35">
              <a:extLst>
                <a:ext uri="{FF2B5EF4-FFF2-40B4-BE49-F238E27FC236}">
                  <a16:creationId xmlns:a16="http://schemas.microsoft.com/office/drawing/2014/main" id="{58F517B8-372D-FC69-440B-1B57A0C63060}"/>
                </a:ext>
              </a:extLst>
            </p:cNvPr>
            <p:cNvSpPr/>
            <p:nvPr/>
          </p:nvSpPr>
          <p:spPr bwMode="auto">
            <a:xfrm>
              <a:off x="9901050" y="4191000"/>
              <a:ext cx="158130" cy="167869"/>
            </a:xfrm>
            <a:prstGeom prst="rect">
              <a:avLst/>
            </a:prstGeom>
            <a:solidFill>
              <a:schemeClr val="accent1"/>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endParaRPr>
            </a:p>
          </p:txBody>
        </p:sp>
      </p:grpSp>
      <p:sp>
        <p:nvSpPr>
          <p:cNvPr id="17" name="TextBox 16">
            <a:extLst>
              <a:ext uri="{FF2B5EF4-FFF2-40B4-BE49-F238E27FC236}">
                <a16:creationId xmlns:a16="http://schemas.microsoft.com/office/drawing/2014/main" id="{87F5F144-B744-3E61-E6A0-1D282293B444}"/>
              </a:ext>
            </a:extLst>
          </p:cNvPr>
          <p:cNvSpPr txBox="1"/>
          <p:nvPr/>
        </p:nvSpPr>
        <p:spPr bwMode="auto">
          <a:xfrm rot="16200000">
            <a:off x="1431942" y="3844186"/>
            <a:ext cx="2530308"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600" b="1"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 Miscarriage Birth Defects</a:t>
            </a:r>
          </a:p>
        </p:txBody>
      </p:sp>
      <p:grpSp>
        <p:nvGrpSpPr>
          <p:cNvPr id="42" name="Group 41">
            <a:extLst>
              <a:ext uri="{FF2B5EF4-FFF2-40B4-BE49-F238E27FC236}">
                <a16:creationId xmlns:a16="http://schemas.microsoft.com/office/drawing/2014/main" id="{A6251100-1DE0-21C2-9852-69B81A599048}"/>
              </a:ext>
            </a:extLst>
          </p:cNvPr>
          <p:cNvGrpSpPr/>
          <p:nvPr/>
        </p:nvGrpSpPr>
        <p:grpSpPr>
          <a:xfrm>
            <a:off x="3295701" y="2731944"/>
            <a:ext cx="91440" cy="2560320"/>
            <a:chOff x="3569713" y="2731944"/>
            <a:chExt cx="91440" cy="2560320"/>
          </a:xfrm>
        </p:grpSpPr>
        <p:cxnSp>
          <p:nvCxnSpPr>
            <p:cNvPr id="28" name="Straight Connector 27">
              <a:extLst>
                <a:ext uri="{FF2B5EF4-FFF2-40B4-BE49-F238E27FC236}">
                  <a16:creationId xmlns:a16="http://schemas.microsoft.com/office/drawing/2014/main" id="{5181AC57-A66C-3195-BF79-C7E057DA226D}"/>
                </a:ext>
              </a:extLst>
            </p:cNvPr>
            <p:cNvCxnSpPr>
              <a:cxnSpLocks/>
            </p:cNvCxnSpPr>
            <p:nvPr/>
          </p:nvCxnSpPr>
          <p:spPr bwMode="auto">
            <a:xfrm>
              <a:off x="3569713" y="2731944"/>
              <a:ext cx="91440" cy="0"/>
            </a:xfrm>
            <a:prstGeom prst="line">
              <a:avLst/>
            </a:prstGeom>
            <a:noFill/>
            <a:ln w="28575" cap="flat" cmpd="sng" algn="ctr">
              <a:solidFill>
                <a:schemeClr val="bg1"/>
              </a:solidFill>
              <a:prstDash val="solid"/>
              <a:round/>
              <a:headEnd type="none" w="med" len="med"/>
              <a:tailEnd type="none" w="med" len="med"/>
            </a:ln>
            <a:effectLst/>
          </p:spPr>
        </p:cxnSp>
        <p:cxnSp>
          <p:nvCxnSpPr>
            <p:cNvPr id="30" name="Straight Connector 29">
              <a:extLst>
                <a:ext uri="{FF2B5EF4-FFF2-40B4-BE49-F238E27FC236}">
                  <a16:creationId xmlns:a16="http://schemas.microsoft.com/office/drawing/2014/main" id="{530218ED-8748-0054-F182-EC11EC7F6DD8}"/>
                </a:ext>
              </a:extLst>
            </p:cNvPr>
            <p:cNvCxnSpPr>
              <a:cxnSpLocks/>
            </p:cNvCxnSpPr>
            <p:nvPr/>
          </p:nvCxnSpPr>
          <p:spPr bwMode="auto">
            <a:xfrm>
              <a:off x="3569713" y="3372024"/>
              <a:ext cx="91440" cy="0"/>
            </a:xfrm>
            <a:prstGeom prst="line">
              <a:avLst/>
            </a:prstGeom>
            <a:noFill/>
            <a:ln w="28575" cap="flat" cmpd="sng" algn="ctr">
              <a:solidFill>
                <a:schemeClr val="bg1"/>
              </a:solidFill>
              <a:prstDash val="solid"/>
              <a:round/>
              <a:headEnd type="none" w="med" len="med"/>
              <a:tailEnd type="none" w="med" len="med"/>
            </a:ln>
            <a:effectLst/>
          </p:spPr>
        </p:cxnSp>
        <p:cxnSp>
          <p:nvCxnSpPr>
            <p:cNvPr id="31" name="Straight Connector 30">
              <a:extLst>
                <a:ext uri="{FF2B5EF4-FFF2-40B4-BE49-F238E27FC236}">
                  <a16:creationId xmlns:a16="http://schemas.microsoft.com/office/drawing/2014/main" id="{74297285-1690-EB66-5C36-67DDEFAA339A}"/>
                </a:ext>
              </a:extLst>
            </p:cNvPr>
            <p:cNvCxnSpPr>
              <a:cxnSpLocks/>
            </p:cNvCxnSpPr>
            <p:nvPr/>
          </p:nvCxnSpPr>
          <p:spPr bwMode="auto">
            <a:xfrm>
              <a:off x="3569713" y="4012104"/>
              <a:ext cx="91440" cy="0"/>
            </a:xfrm>
            <a:prstGeom prst="line">
              <a:avLst/>
            </a:prstGeom>
            <a:noFill/>
            <a:ln w="28575" cap="flat" cmpd="sng" algn="ctr">
              <a:solidFill>
                <a:schemeClr val="bg1"/>
              </a:solidFill>
              <a:prstDash val="solid"/>
              <a:round/>
              <a:headEnd type="none" w="med" len="med"/>
              <a:tailEnd type="none" w="med" len="med"/>
            </a:ln>
            <a:effectLst/>
          </p:spPr>
        </p:cxnSp>
        <p:cxnSp>
          <p:nvCxnSpPr>
            <p:cNvPr id="32" name="Straight Connector 31">
              <a:extLst>
                <a:ext uri="{FF2B5EF4-FFF2-40B4-BE49-F238E27FC236}">
                  <a16:creationId xmlns:a16="http://schemas.microsoft.com/office/drawing/2014/main" id="{84E3B4E4-C6F3-BE4E-3BD1-C3A21E3F7555}"/>
                </a:ext>
              </a:extLst>
            </p:cNvPr>
            <p:cNvCxnSpPr>
              <a:cxnSpLocks/>
            </p:cNvCxnSpPr>
            <p:nvPr/>
          </p:nvCxnSpPr>
          <p:spPr bwMode="auto">
            <a:xfrm>
              <a:off x="3569713" y="4652184"/>
              <a:ext cx="91440" cy="0"/>
            </a:xfrm>
            <a:prstGeom prst="line">
              <a:avLst/>
            </a:prstGeom>
            <a:noFill/>
            <a:ln w="28575" cap="flat" cmpd="sng" algn="ctr">
              <a:solidFill>
                <a:schemeClr val="bg1"/>
              </a:solidFill>
              <a:prstDash val="solid"/>
              <a:round/>
              <a:headEnd type="none" w="med" len="med"/>
              <a:tailEnd type="none" w="med" len="med"/>
            </a:ln>
            <a:effectLst/>
          </p:spPr>
        </p:cxnSp>
        <p:cxnSp>
          <p:nvCxnSpPr>
            <p:cNvPr id="34" name="Straight Connector 33">
              <a:extLst>
                <a:ext uri="{FF2B5EF4-FFF2-40B4-BE49-F238E27FC236}">
                  <a16:creationId xmlns:a16="http://schemas.microsoft.com/office/drawing/2014/main" id="{BBFB5170-6127-8094-7AD5-85811A454CF8}"/>
                </a:ext>
              </a:extLst>
            </p:cNvPr>
            <p:cNvCxnSpPr>
              <a:cxnSpLocks/>
            </p:cNvCxnSpPr>
            <p:nvPr/>
          </p:nvCxnSpPr>
          <p:spPr bwMode="auto">
            <a:xfrm>
              <a:off x="3569713" y="5292264"/>
              <a:ext cx="91440" cy="0"/>
            </a:xfrm>
            <a:prstGeom prst="line">
              <a:avLst/>
            </a:prstGeom>
            <a:noFill/>
            <a:ln w="28575" cap="flat" cmpd="sng" algn="ctr">
              <a:solidFill>
                <a:schemeClr val="bg1"/>
              </a:solidFill>
              <a:prstDash val="solid"/>
              <a:round/>
              <a:headEnd type="none" w="med" len="med"/>
              <a:tailEnd type="none" w="med" len="med"/>
            </a:ln>
            <a:effectLst/>
          </p:spPr>
        </p:cxnSp>
      </p:grpSp>
      <p:grpSp>
        <p:nvGrpSpPr>
          <p:cNvPr id="44" name="Group 43">
            <a:extLst>
              <a:ext uri="{FF2B5EF4-FFF2-40B4-BE49-F238E27FC236}">
                <a16:creationId xmlns:a16="http://schemas.microsoft.com/office/drawing/2014/main" id="{2803661C-E7E8-1E7E-7C09-F5182A48B07C}"/>
              </a:ext>
            </a:extLst>
          </p:cNvPr>
          <p:cNvGrpSpPr/>
          <p:nvPr/>
        </p:nvGrpSpPr>
        <p:grpSpPr>
          <a:xfrm rot="16200000">
            <a:off x="6419413" y="3003604"/>
            <a:ext cx="102544" cy="4663440"/>
            <a:chOff x="3558609" y="2731944"/>
            <a:chExt cx="102544" cy="1280160"/>
          </a:xfrm>
        </p:grpSpPr>
        <p:cxnSp>
          <p:nvCxnSpPr>
            <p:cNvPr id="45" name="Straight Connector 44">
              <a:extLst>
                <a:ext uri="{FF2B5EF4-FFF2-40B4-BE49-F238E27FC236}">
                  <a16:creationId xmlns:a16="http://schemas.microsoft.com/office/drawing/2014/main" id="{020587D6-79AE-E65D-8ED3-68BC731DBA53}"/>
                </a:ext>
              </a:extLst>
            </p:cNvPr>
            <p:cNvCxnSpPr>
              <a:cxnSpLocks/>
            </p:cNvCxnSpPr>
            <p:nvPr/>
          </p:nvCxnSpPr>
          <p:spPr bwMode="auto">
            <a:xfrm>
              <a:off x="3569713" y="2731944"/>
              <a:ext cx="91440" cy="0"/>
            </a:xfrm>
            <a:prstGeom prst="line">
              <a:avLst/>
            </a:prstGeom>
            <a:noFill/>
            <a:ln w="28575" cap="flat" cmpd="sng" algn="ctr">
              <a:solidFill>
                <a:schemeClr val="bg1"/>
              </a:solidFill>
              <a:prstDash val="solid"/>
              <a:round/>
              <a:headEnd type="none" w="med" len="med"/>
              <a:tailEnd type="none" w="med" len="med"/>
            </a:ln>
            <a:effectLst/>
          </p:spPr>
        </p:cxnSp>
        <p:cxnSp>
          <p:nvCxnSpPr>
            <p:cNvPr id="46" name="Straight Connector 45">
              <a:extLst>
                <a:ext uri="{FF2B5EF4-FFF2-40B4-BE49-F238E27FC236}">
                  <a16:creationId xmlns:a16="http://schemas.microsoft.com/office/drawing/2014/main" id="{2B00E227-B56D-0851-6717-CBEB3443CE43}"/>
                </a:ext>
              </a:extLst>
            </p:cNvPr>
            <p:cNvCxnSpPr>
              <a:cxnSpLocks/>
            </p:cNvCxnSpPr>
            <p:nvPr/>
          </p:nvCxnSpPr>
          <p:spPr bwMode="auto">
            <a:xfrm>
              <a:off x="3569713" y="3051984"/>
              <a:ext cx="91440" cy="0"/>
            </a:xfrm>
            <a:prstGeom prst="line">
              <a:avLst/>
            </a:prstGeom>
            <a:noFill/>
            <a:ln w="28575" cap="flat" cmpd="sng" algn="ctr">
              <a:solidFill>
                <a:schemeClr val="bg1"/>
              </a:solidFill>
              <a:prstDash val="solid"/>
              <a:round/>
              <a:headEnd type="none" w="med" len="med"/>
              <a:tailEnd type="none" w="med" len="med"/>
            </a:ln>
            <a:effectLst/>
          </p:spPr>
        </p:cxnSp>
        <p:cxnSp>
          <p:nvCxnSpPr>
            <p:cNvPr id="47" name="Straight Connector 46">
              <a:extLst>
                <a:ext uri="{FF2B5EF4-FFF2-40B4-BE49-F238E27FC236}">
                  <a16:creationId xmlns:a16="http://schemas.microsoft.com/office/drawing/2014/main" id="{CADF7EAA-4EFA-77E6-9AAF-A44AA9C76E42}"/>
                </a:ext>
              </a:extLst>
            </p:cNvPr>
            <p:cNvCxnSpPr>
              <a:cxnSpLocks/>
            </p:cNvCxnSpPr>
            <p:nvPr/>
          </p:nvCxnSpPr>
          <p:spPr bwMode="auto">
            <a:xfrm>
              <a:off x="3569713" y="3372024"/>
              <a:ext cx="91440" cy="0"/>
            </a:xfrm>
            <a:prstGeom prst="line">
              <a:avLst/>
            </a:prstGeom>
            <a:noFill/>
            <a:ln w="28575" cap="flat" cmpd="sng" algn="ctr">
              <a:solidFill>
                <a:schemeClr val="bg1"/>
              </a:solidFill>
              <a:prstDash val="solid"/>
              <a:round/>
              <a:headEnd type="none" w="med" len="med"/>
              <a:tailEnd type="none" w="med" len="med"/>
            </a:ln>
            <a:effectLst/>
          </p:spPr>
        </p:cxnSp>
        <p:cxnSp>
          <p:nvCxnSpPr>
            <p:cNvPr id="48" name="Straight Connector 47">
              <a:extLst>
                <a:ext uri="{FF2B5EF4-FFF2-40B4-BE49-F238E27FC236}">
                  <a16:creationId xmlns:a16="http://schemas.microsoft.com/office/drawing/2014/main" id="{2B97258E-41B8-20EB-76CC-796BAAF16902}"/>
                </a:ext>
              </a:extLst>
            </p:cNvPr>
            <p:cNvCxnSpPr>
              <a:cxnSpLocks/>
            </p:cNvCxnSpPr>
            <p:nvPr/>
          </p:nvCxnSpPr>
          <p:spPr bwMode="auto">
            <a:xfrm>
              <a:off x="3569713" y="4012104"/>
              <a:ext cx="91440" cy="0"/>
            </a:xfrm>
            <a:prstGeom prst="line">
              <a:avLst/>
            </a:prstGeom>
            <a:noFill/>
            <a:ln w="28575" cap="flat" cmpd="sng" algn="ctr">
              <a:solidFill>
                <a:schemeClr val="bg1"/>
              </a:solidFill>
              <a:prstDash val="solid"/>
              <a:round/>
              <a:headEnd type="none" w="med" len="med"/>
              <a:tailEnd type="none" w="med" len="med"/>
            </a:ln>
            <a:effectLst/>
          </p:spPr>
        </p:cxnSp>
        <p:cxnSp>
          <p:nvCxnSpPr>
            <p:cNvPr id="52" name="Straight Connector 51">
              <a:extLst>
                <a:ext uri="{FF2B5EF4-FFF2-40B4-BE49-F238E27FC236}">
                  <a16:creationId xmlns:a16="http://schemas.microsoft.com/office/drawing/2014/main" id="{3AAFFF53-E689-4ED8-A6E9-8231E379F0E1}"/>
                </a:ext>
              </a:extLst>
            </p:cNvPr>
            <p:cNvCxnSpPr>
              <a:cxnSpLocks/>
            </p:cNvCxnSpPr>
            <p:nvPr/>
          </p:nvCxnSpPr>
          <p:spPr bwMode="auto">
            <a:xfrm>
              <a:off x="3558609" y="3692064"/>
              <a:ext cx="91440" cy="0"/>
            </a:xfrm>
            <a:prstGeom prst="line">
              <a:avLst/>
            </a:prstGeom>
            <a:noFill/>
            <a:ln w="28575" cap="flat" cmpd="sng" algn="ctr">
              <a:solidFill>
                <a:schemeClr val="bg1"/>
              </a:solidFill>
              <a:prstDash val="solid"/>
              <a:round/>
              <a:headEnd type="none" w="med" len="med"/>
              <a:tailEnd type="none" w="med" len="med"/>
            </a:ln>
            <a:effectLst/>
          </p:spPr>
        </p:cxnSp>
      </p:grpSp>
      <p:sp>
        <p:nvSpPr>
          <p:cNvPr id="54" name="TextBox 53">
            <a:extLst>
              <a:ext uri="{FF2B5EF4-FFF2-40B4-BE49-F238E27FC236}">
                <a16:creationId xmlns:a16="http://schemas.microsoft.com/office/drawing/2014/main" id="{F66D1AB6-CF27-26E3-01E0-FB356E9B44C5}"/>
              </a:ext>
            </a:extLst>
          </p:cNvPr>
          <p:cNvSpPr txBox="1"/>
          <p:nvPr/>
        </p:nvSpPr>
        <p:spPr bwMode="auto">
          <a:xfrm>
            <a:off x="4000947" y="5339697"/>
            <a:ext cx="27603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1</a:t>
            </a:r>
          </a:p>
        </p:txBody>
      </p:sp>
      <p:sp>
        <p:nvSpPr>
          <p:cNvPr id="55" name="Rectangle 54">
            <a:extLst>
              <a:ext uri="{FF2B5EF4-FFF2-40B4-BE49-F238E27FC236}">
                <a16:creationId xmlns:a16="http://schemas.microsoft.com/office/drawing/2014/main" id="{C76D1C0D-C85B-DEF4-7333-0165B3827E8F}"/>
              </a:ext>
            </a:extLst>
          </p:cNvPr>
          <p:cNvSpPr/>
          <p:nvPr/>
        </p:nvSpPr>
        <p:spPr bwMode="auto">
          <a:xfrm>
            <a:off x="4957091" y="4104167"/>
            <a:ext cx="697542" cy="1183679"/>
          </a:xfrm>
          <a:prstGeom prst="rect">
            <a:avLst/>
          </a:prstGeom>
          <a:solidFill>
            <a:schemeClr val="accent1"/>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56" name="TextBox 55">
            <a:extLst>
              <a:ext uri="{FF2B5EF4-FFF2-40B4-BE49-F238E27FC236}">
                <a16:creationId xmlns:a16="http://schemas.microsoft.com/office/drawing/2014/main" id="{FFB07B53-3308-94C8-FD40-D3745C352132}"/>
              </a:ext>
            </a:extLst>
          </p:cNvPr>
          <p:cNvSpPr txBox="1"/>
          <p:nvPr/>
        </p:nvSpPr>
        <p:spPr bwMode="auto">
          <a:xfrm>
            <a:off x="5168642" y="5339697"/>
            <a:ext cx="27603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2</a:t>
            </a:r>
          </a:p>
        </p:txBody>
      </p:sp>
      <p:sp>
        <p:nvSpPr>
          <p:cNvPr id="57" name="Rectangle 56">
            <a:extLst>
              <a:ext uri="{FF2B5EF4-FFF2-40B4-BE49-F238E27FC236}">
                <a16:creationId xmlns:a16="http://schemas.microsoft.com/office/drawing/2014/main" id="{6D6F3FB9-B27B-04EE-1223-D5BF1B9A9047}"/>
              </a:ext>
            </a:extLst>
          </p:cNvPr>
          <p:cNvSpPr/>
          <p:nvPr/>
        </p:nvSpPr>
        <p:spPr bwMode="auto">
          <a:xfrm>
            <a:off x="6119162" y="4202960"/>
            <a:ext cx="697542" cy="1081014"/>
          </a:xfrm>
          <a:prstGeom prst="rect">
            <a:avLst/>
          </a:prstGeom>
          <a:solidFill>
            <a:schemeClr val="accent1"/>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58" name="TextBox 57">
            <a:extLst>
              <a:ext uri="{FF2B5EF4-FFF2-40B4-BE49-F238E27FC236}">
                <a16:creationId xmlns:a16="http://schemas.microsoft.com/office/drawing/2014/main" id="{895A4C13-EAE2-7681-7DCB-A59F1C3A442F}"/>
              </a:ext>
            </a:extLst>
          </p:cNvPr>
          <p:cNvSpPr txBox="1"/>
          <p:nvPr/>
        </p:nvSpPr>
        <p:spPr bwMode="auto">
          <a:xfrm>
            <a:off x="6330713" y="5335824"/>
            <a:ext cx="27603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3</a:t>
            </a:r>
          </a:p>
        </p:txBody>
      </p:sp>
      <p:sp>
        <p:nvSpPr>
          <p:cNvPr id="59" name="Rectangle 58">
            <a:extLst>
              <a:ext uri="{FF2B5EF4-FFF2-40B4-BE49-F238E27FC236}">
                <a16:creationId xmlns:a16="http://schemas.microsoft.com/office/drawing/2014/main" id="{D35E3062-571A-2D26-A4AC-3D1CEFE3B76B}"/>
              </a:ext>
            </a:extLst>
          </p:cNvPr>
          <p:cNvSpPr/>
          <p:nvPr/>
        </p:nvSpPr>
        <p:spPr bwMode="auto">
          <a:xfrm>
            <a:off x="7286857" y="4364949"/>
            <a:ext cx="697542" cy="927316"/>
          </a:xfrm>
          <a:prstGeom prst="rect">
            <a:avLst/>
          </a:prstGeom>
          <a:solidFill>
            <a:schemeClr val="accent1"/>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60" name="TextBox 59">
            <a:extLst>
              <a:ext uri="{FF2B5EF4-FFF2-40B4-BE49-F238E27FC236}">
                <a16:creationId xmlns:a16="http://schemas.microsoft.com/office/drawing/2014/main" id="{87AC7A35-D61E-3569-0E5B-E1A46F558BDB}"/>
              </a:ext>
            </a:extLst>
          </p:cNvPr>
          <p:cNvSpPr txBox="1"/>
          <p:nvPr/>
        </p:nvSpPr>
        <p:spPr bwMode="auto">
          <a:xfrm>
            <a:off x="7498408" y="5335824"/>
            <a:ext cx="27603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4</a:t>
            </a:r>
          </a:p>
        </p:txBody>
      </p:sp>
      <p:sp>
        <p:nvSpPr>
          <p:cNvPr id="61" name="Rectangle 60">
            <a:extLst>
              <a:ext uri="{FF2B5EF4-FFF2-40B4-BE49-F238E27FC236}">
                <a16:creationId xmlns:a16="http://schemas.microsoft.com/office/drawing/2014/main" id="{2237C2E9-1C63-DDD4-86CC-0514E0B55892}"/>
              </a:ext>
            </a:extLst>
          </p:cNvPr>
          <p:cNvSpPr/>
          <p:nvPr/>
        </p:nvSpPr>
        <p:spPr bwMode="auto">
          <a:xfrm>
            <a:off x="8448928" y="2958215"/>
            <a:ext cx="697542" cy="2334049"/>
          </a:xfrm>
          <a:prstGeom prst="rect">
            <a:avLst/>
          </a:prstGeom>
          <a:solidFill>
            <a:schemeClr val="accent1"/>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62" name="TextBox 61">
            <a:extLst>
              <a:ext uri="{FF2B5EF4-FFF2-40B4-BE49-F238E27FC236}">
                <a16:creationId xmlns:a16="http://schemas.microsoft.com/office/drawing/2014/main" id="{2F53657B-4E00-E17E-C6A6-AF69DDD4E933}"/>
              </a:ext>
            </a:extLst>
          </p:cNvPr>
          <p:cNvSpPr txBox="1"/>
          <p:nvPr/>
        </p:nvSpPr>
        <p:spPr bwMode="auto">
          <a:xfrm>
            <a:off x="8516210" y="5344115"/>
            <a:ext cx="56457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&gt;/= 5</a:t>
            </a:r>
          </a:p>
        </p:txBody>
      </p:sp>
      <p:sp>
        <p:nvSpPr>
          <p:cNvPr id="19" name="Freeform 18">
            <a:extLst>
              <a:ext uri="{FF2B5EF4-FFF2-40B4-BE49-F238E27FC236}">
                <a16:creationId xmlns:a16="http://schemas.microsoft.com/office/drawing/2014/main" id="{7147E2BB-39BB-D16F-4741-C050333979F6}"/>
              </a:ext>
            </a:extLst>
          </p:cNvPr>
          <p:cNvSpPr/>
          <p:nvPr/>
        </p:nvSpPr>
        <p:spPr bwMode="auto">
          <a:xfrm>
            <a:off x="3372151" y="2646654"/>
            <a:ext cx="6171789" cy="2647542"/>
          </a:xfrm>
          <a:custGeom>
            <a:avLst/>
            <a:gdLst>
              <a:gd name="connsiteX0" fmla="*/ 0 w 5848865"/>
              <a:gd name="connsiteY0" fmla="*/ 0 h 2784390"/>
              <a:gd name="connsiteX1" fmla="*/ 0 w 5848865"/>
              <a:gd name="connsiteY1" fmla="*/ 2784390 h 2784390"/>
              <a:gd name="connsiteX2" fmla="*/ 5848865 w 5848865"/>
              <a:gd name="connsiteY2" fmla="*/ 2784390 h 2784390"/>
            </a:gdLst>
            <a:ahLst/>
            <a:cxnLst>
              <a:cxn ang="0">
                <a:pos x="connsiteX0" y="connsiteY0"/>
              </a:cxn>
              <a:cxn ang="0">
                <a:pos x="connsiteX1" y="connsiteY1"/>
              </a:cxn>
              <a:cxn ang="0">
                <a:pos x="connsiteX2" y="connsiteY2"/>
              </a:cxn>
            </a:cxnLst>
            <a:rect l="l" t="t" r="r" b="b"/>
            <a:pathLst>
              <a:path w="5848865" h="2784390">
                <a:moveTo>
                  <a:pt x="0" y="0"/>
                </a:moveTo>
                <a:lnTo>
                  <a:pt x="0" y="2784390"/>
                </a:lnTo>
                <a:lnTo>
                  <a:pt x="5848865" y="2784390"/>
                </a:lnTo>
              </a:path>
            </a:pathLst>
          </a:custGeom>
          <a:noFill/>
          <a:ln w="28575">
            <a:solidFill>
              <a:schemeClr val="bg1"/>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800" b="1"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rPr>
              <a:t>-</a:t>
            </a:r>
          </a:p>
        </p:txBody>
      </p:sp>
    </p:spTree>
    <p:extLst>
      <p:ext uri="{BB962C8B-B14F-4D97-AF65-F5344CB8AC3E}">
        <p14:creationId xmlns:p14="http://schemas.microsoft.com/office/powerpoint/2010/main" val="28311346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9EDEE44-838D-E15C-CFB4-B9CE314555A9}"/>
              </a:ext>
            </a:extLst>
          </p:cNvPr>
          <p:cNvSpPr>
            <a:spLocks noGrp="1"/>
          </p:cNvSpPr>
          <p:nvPr>
            <p:ph type="title"/>
          </p:nvPr>
        </p:nvSpPr>
        <p:spPr>
          <a:xfrm>
            <a:off x="609760" y="192086"/>
            <a:ext cx="10872444" cy="1103313"/>
          </a:xfrm>
        </p:spPr>
        <p:txBody>
          <a:bodyPr/>
          <a:lstStyle/>
          <a:p>
            <a:r>
              <a:rPr lang="en-US"/>
              <a:t>Birth Defects Associated With Mycophenolate Use During Pregnancy</a:t>
            </a:r>
          </a:p>
        </p:txBody>
      </p:sp>
      <p:sp>
        <p:nvSpPr>
          <p:cNvPr id="5" name="Text Box 15">
            <a:extLst>
              <a:ext uri="{FF2B5EF4-FFF2-40B4-BE49-F238E27FC236}">
                <a16:creationId xmlns:a16="http://schemas.microsoft.com/office/drawing/2014/main" id="{E12BB65A-F79B-DF16-9C9B-1B5416A49A5B}"/>
              </a:ext>
            </a:extLst>
          </p:cNvPr>
          <p:cNvSpPr txBox="1">
            <a:spLocks noChangeArrowheads="1"/>
          </p:cNvSpPr>
          <p:nvPr/>
        </p:nvSpPr>
        <p:spPr bwMode="auto">
          <a:xfrm>
            <a:off x="412751" y="6388915"/>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fr-FR" altLang="en-US" sz="1200" b="0" i="0" u="none" strike="noStrike" kern="1200" cap="none" spc="-10" normalizeH="0" baseline="0" noProof="0">
                <a:ln>
                  <a:noFill/>
                </a:ln>
                <a:solidFill>
                  <a:srgbClr val="455560"/>
                </a:solidFill>
                <a:effectLst/>
                <a:uLnTx/>
                <a:uFillTx/>
                <a:latin typeface="Calibri" panose="020F0502020204030204" pitchFamily="34" charset="0"/>
                <a:ea typeface="+mn-ea"/>
                <a:cs typeface="Arial" panose="020B0604020202020204" pitchFamily="34" charset="0"/>
              </a:rPr>
              <a:t> Perez-Aytes. Eur J Med Genet. 2017;60:16. King. Am J Transpl. 2017;17;151.</a:t>
            </a:r>
          </a:p>
        </p:txBody>
      </p:sp>
      <p:grpSp>
        <p:nvGrpSpPr>
          <p:cNvPr id="55" name="Group 54">
            <a:extLst>
              <a:ext uri="{FF2B5EF4-FFF2-40B4-BE49-F238E27FC236}">
                <a16:creationId xmlns:a16="http://schemas.microsoft.com/office/drawing/2014/main" id="{83B5DD2C-1FD4-9A19-36AA-1597539C6B48}"/>
              </a:ext>
            </a:extLst>
          </p:cNvPr>
          <p:cNvGrpSpPr/>
          <p:nvPr/>
        </p:nvGrpSpPr>
        <p:grpSpPr>
          <a:xfrm>
            <a:off x="2327723" y="1752660"/>
            <a:ext cx="7536553" cy="3985076"/>
            <a:chOff x="2464667" y="1983564"/>
            <a:chExt cx="7536553" cy="3985076"/>
          </a:xfrm>
        </p:grpSpPr>
        <p:sp>
          <p:nvSpPr>
            <p:cNvPr id="7" name="TextBox 6">
              <a:extLst>
                <a:ext uri="{FF2B5EF4-FFF2-40B4-BE49-F238E27FC236}">
                  <a16:creationId xmlns:a16="http://schemas.microsoft.com/office/drawing/2014/main" id="{C71A84EB-A478-31FB-54E5-1B1972008CBE}"/>
                </a:ext>
              </a:extLst>
            </p:cNvPr>
            <p:cNvSpPr txBox="1"/>
            <p:nvPr/>
          </p:nvSpPr>
          <p:spPr bwMode="auto">
            <a:xfrm>
              <a:off x="2769432" y="1983564"/>
              <a:ext cx="723178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2000" b="1"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Characteristic Phenotype of  Mycophenolate Mofetil Embryopathy</a:t>
              </a:r>
            </a:p>
          </p:txBody>
        </p:sp>
        <p:sp>
          <p:nvSpPr>
            <p:cNvPr id="3" name="Rectangle 2">
              <a:extLst>
                <a:ext uri="{FF2B5EF4-FFF2-40B4-BE49-F238E27FC236}">
                  <a16:creationId xmlns:a16="http://schemas.microsoft.com/office/drawing/2014/main" id="{6F9B855D-D298-41E6-1110-52165947B15B}"/>
                </a:ext>
              </a:extLst>
            </p:cNvPr>
            <p:cNvSpPr/>
            <p:nvPr/>
          </p:nvSpPr>
          <p:spPr bwMode="auto">
            <a:xfrm>
              <a:off x="3632821" y="2882548"/>
              <a:ext cx="367035" cy="2409718"/>
            </a:xfrm>
            <a:prstGeom prst="rect">
              <a:avLst/>
            </a:prstGeom>
            <a:solidFill>
              <a:schemeClr val="accent1"/>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6" name="TextBox 5">
              <a:extLst>
                <a:ext uri="{FF2B5EF4-FFF2-40B4-BE49-F238E27FC236}">
                  <a16:creationId xmlns:a16="http://schemas.microsoft.com/office/drawing/2014/main" id="{1849289B-FE03-84AF-E8CA-475E25605B57}"/>
                </a:ext>
              </a:extLst>
            </p:cNvPr>
            <p:cNvSpPr txBox="1"/>
            <p:nvPr/>
          </p:nvSpPr>
          <p:spPr bwMode="auto">
            <a:xfrm>
              <a:off x="5906092" y="5630086"/>
              <a:ext cx="1412310"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1"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Type of Defect</a:t>
              </a:r>
            </a:p>
          </p:txBody>
        </p:sp>
        <p:sp>
          <p:nvSpPr>
            <p:cNvPr id="11" name="TextBox 10">
              <a:extLst>
                <a:ext uri="{FF2B5EF4-FFF2-40B4-BE49-F238E27FC236}">
                  <a16:creationId xmlns:a16="http://schemas.microsoft.com/office/drawing/2014/main" id="{BFED521E-3316-4F7A-8A69-6A7EBA73FB41}"/>
                </a:ext>
              </a:extLst>
            </p:cNvPr>
            <p:cNvSpPr txBox="1"/>
            <p:nvPr/>
          </p:nvSpPr>
          <p:spPr bwMode="auto">
            <a:xfrm rot="16200000">
              <a:off x="2048238" y="3841676"/>
              <a:ext cx="1171411"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1"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 Reported</a:t>
              </a:r>
            </a:p>
          </p:txBody>
        </p:sp>
        <p:grpSp>
          <p:nvGrpSpPr>
            <p:cNvPr id="12" name="Group 11">
              <a:extLst>
                <a:ext uri="{FF2B5EF4-FFF2-40B4-BE49-F238E27FC236}">
                  <a16:creationId xmlns:a16="http://schemas.microsoft.com/office/drawing/2014/main" id="{A2A6AE78-9922-EE04-252B-AC455C524236}"/>
                </a:ext>
              </a:extLst>
            </p:cNvPr>
            <p:cNvGrpSpPr/>
            <p:nvPr/>
          </p:nvGrpSpPr>
          <p:grpSpPr>
            <a:xfrm>
              <a:off x="3138306" y="2731944"/>
              <a:ext cx="91440" cy="2560320"/>
              <a:chOff x="3569713" y="2731944"/>
              <a:chExt cx="91440" cy="2560320"/>
            </a:xfrm>
          </p:grpSpPr>
          <p:cxnSp>
            <p:nvCxnSpPr>
              <p:cNvPr id="13" name="Straight Connector 12">
                <a:extLst>
                  <a:ext uri="{FF2B5EF4-FFF2-40B4-BE49-F238E27FC236}">
                    <a16:creationId xmlns:a16="http://schemas.microsoft.com/office/drawing/2014/main" id="{AA35508A-5A8A-C854-5D43-86F9743EA534}"/>
                  </a:ext>
                </a:extLst>
              </p:cNvPr>
              <p:cNvCxnSpPr>
                <a:cxnSpLocks/>
              </p:cNvCxnSpPr>
              <p:nvPr/>
            </p:nvCxnSpPr>
            <p:spPr bwMode="auto">
              <a:xfrm>
                <a:off x="3569713" y="2731944"/>
                <a:ext cx="91440" cy="0"/>
              </a:xfrm>
              <a:prstGeom prst="line">
                <a:avLst/>
              </a:prstGeom>
              <a:noFill/>
              <a:ln w="28575" cap="flat" cmpd="sng" algn="ctr">
                <a:solidFill>
                  <a:schemeClr val="bg1"/>
                </a:solidFill>
                <a:prstDash val="solid"/>
                <a:round/>
                <a:headEnd type="none" w="med" len="med"/>
                <a:tailEnd type="none" w="med" len="med"/>
              </a:ln>
              <a:effectLst/>
            </p:spPr>
          </p:cxnSp>
          <p:cxnSp>
            <p:nvCxnSpPr>
              <p:cNvPr id="15" name="Straight Connector 14">
                <a:extLst>
                  <a:ext uri="{FF2B5EF4-FFF2-40B4-BE49-F238E27FC236}">
                    <a16:creationId xmlns:a16="http://schemas.microsoft.com/office/drawing/2014/main" id="{7F16971C-1DF4-42B7-2268-1D4000624237}"/>
                  </a:ext>
                </a:extLst>
              </p:cNvPr>
              <p:cNvCxnSpPr>
                <a:cxnSpLocks/>
              </p:cNvCxnSpPr>
              <p:nvPr/>
            </p:nvCxnSpPr>
            <p:spPr bwMode="auto">
              <a:xfrm>
                <a:off x="3569713" y="3372024"/>
                <a:ext cx="91440" cy="0"/>
              </a:xfrm>
              <a:prstGeom prst="line">
                <a:avLst/>
              </a:prstGeom>
              <a:noFill/>
              <a:ln w="28575" cap="flat" cmpd="sng" algn="ctr">
                <a:solidFill>
                  <a:schemeClr val="bg1"/>
                </a:solidFill>
                <a:prstDash val="solid"/>
                <a:round/>
                <a:headEnd type="none" w="med" len="med"/>
                <a:tailEnd type="none" w="med" len="med"/>
              </a:ln>
              <a:effectLst/>
            </p:spPr>
          </p:cxnSp>
          <p:cxnSp>
            <p:nvCxnSpPr>
              <p:cNvPr id="16" name="Straight Connector 15">
                <a:extLst>
                  <a:ext uri="{FF2B5EF4-FFF2-40B4-BE49-F238E27FC236}">
                    <a16:creationId xmlns:a16="http://schemas.microsoft.com/office/drawing/2014/main" id="{7EA17145-EABC-B556-A3EF-B48E97C317D0}"/>
                  </a:ext>
                </a:extLst>
              </p:cNvPr>
              <p:cNvCxnSpPr>
                <a:cxnSpLocks/>
              </p:cNvCxnSpPr>
              <p:nvPr/>
            </p:nvCxnSpPr>
            <p:spPr bwMode="auto">
              <a:xfrm>
                <a:off x="3569713" y="4012104"/>
                <a:ext cx="91440" cy="0"/>
              </a:xfrm>
              <a:prstGeom prst="line">
                <a:avLst/>
              </a:prstGeom>
              <a:noFill/>
              <a:ln w="28575" cap="flat" cmpd="sng" algn="ctr">
                <a:solidFill>
                  <a:schemeClr val="bg1"/>
                </a:solidFill>
                <a:prstDash val="solid"/>
                <a:round/>
                <a:headEnd type="none" w="med" len="med"/>
                <a:tailEnd type="none" w="med" len="med"/>
              </a:ln>
              <a:effectLst/>
            </p:spPr>
          </p:cxnSp>
          <p:cxnSp>
            <p:nvCxnSpPr>
              <p:cNvPr id="17" name="Straight Connector 16">
                <a:extLst>
                  <a:ext uri="{FF2B5EF4-FFF2-40B4-BE49-F238E27FC236}">
                    <a16:creationId xmlns:a16="http://schemas.microsoft.com/office/drawing/2014/main" id="{7E7844FA-48E2-3309-3059-05CB71FB6684}"/>
                  </a:ext>
                </a:extLst>
              </p:cNvPr>
              <p:cNvCxnSpPr>
                <a:cxnSpLocks/>
              </p:cNvCxnSpPr>
              <p:nvPr/>
            </p:nvCxnSpPr>
            <p:spPr bwMode="auto">
              <a:xfrm>
                <a:off x="3569713" y="4652184"/>
                <a:ext cx="91440" cy="0"/>
              </a:xfrm>
              <a:prstGeom prst="line">
                <a:avLst/>
              </a:prstGeom>
              <a:noFill/>
              <a:ln w="28575" cap="flat" cmpd="sng" algn="ctr">
                <a:solidFill>
                  <a:schemeClr val="bg1"/>
                </a:solidFill>
                <a:prstDash val="solid"/>
                <a:round/>
                <a:headEnd type="none" w="med" len="med"/>
                <a:tailEnd type="none" w="med" len="med"/>
              </a:ln>
              <a:effectLst/>
            </p:spPr>
          </p:cxnSp>
          <p:cxnSp>
            <p:nvCxnSpPr>
              <p:cNvPr id="19" name="Straight Connector 18">
                <a:extLst>
                  <a:ext uri="{FF2B5EF4-FFF2-40B4-BE49-F238E27FC236}">
                    <a16:creationId xmlns:a16="http://schemas.microsoft.com/office/drawing/2014/main" id="{1F4CBB3C-0EE0-6A4B-B583-6048B7F0B8DB}"/>
                  </a:ext>
                </a:extLst>
              </p:cNvPr>
              <p:cNvCxnSpPr>
                <a:cxnSpLocks/>
              </p:cNvCxnSpPr>
              <p:nvPr/>
            </p:nvCxnSpPr>
            <p:spPr bwMode="auto">
              <a:xfrm>
                <a:off x="3569713" y="5292264"/>
                <a:ext cx="91440" cy="0"/>
              </a:xfrm>
              <a:prstGeom prst="line">
                <a:avLst/>
              </a:prstGeom>
              <a:noFill/>
              <a:ln w="28575" cap="flat" cmpd="sng" algn="ctr">
                <a:solidFill>
                  <a:schemeClr val="bg1"/>
                </a:solidFill>
                <a:prstDash val="solid"/>
                <a:round/>
                <a:headEnd type="none" w="med" len="med"/>
                <a:tailEnd type="none" w="med" len="med"/>
              </a:ln>
              <a:effectLst/>
            </p:spPr>
          </p:cxnSp>
        </p:grpSp>
        <p:grpSp>
          <p:nvGrpSpPr>
            <p:cNvPr id="22" name="Group 21">
              <a:extLst>
                <a:ext uri="{FF2B5EF4-FFF2-40B4-BE49-F238E27FC236}">
                  <a16:creationId xmlns:a16="http://schemas.microsoft.com/office/drawing/2014/main" id="{FA993F08-0DED-033C-F324-6A7C4C74B126}"/>
                </a:ext>
              </a:extLst>
            </p:cNvPr>
            <p:cNvGrpSpPr/>
            <p:nvPr/>
          </p:nvGrpSpPr>
          <p:grpSpPr>
            <a:xfrm>
              <a:off x="2824589" y="2574770"/>
              <a:ext cx="367408" cy="2872373"/>
              <a:chOff x="2991082" y="2574770"/>
              <a:chExt cx="367408" cy="2872373"/>
            </a:xfrm>
          </p:grpSpPr>
          <p:sp>
            <p:nvSpPr>
              <p:cNvPr id="23" name="TextBox 22">
                <a:extLst>
                  <a:ext uri="{FF2B5EF4-FFF2-40B4-BE49-F238E27FC236}">
                    <a16:creationId xmlns:a16="http://schemas.microsoft.com/office/drawing/2014/main" id="{EDE14084-D4FE-3E39-74AD-58D65BAC2372}"/>
                  </a:ext>
                </a:extLst>
              </p:cNvPr>
              <p:cNvSpPr txBox="1"/>
              <p:nvPr/>
            </p:nvSpPr>
            <p:spPr bwMode="auto">
              <a:xfrm>
                <a:off x="2991082" y="2574770"/>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80</a:t>
                </a:r>
              </a:p>
            </p:txBody>
          </p:sp>
          <p:sp>
            <p:nvSpPr>
              <p:cNvPr id="24" name="TextBox 23">
                <a:extLst>
                  <a:ext uri="{FF2B5EF4-FFF2-40B4-BE49-F238E27FC236}">
                    <a16:creationId xmlns:a16="http://schemas.microsoft.com/office/drawing/2014/main" id="{099D2CEC-D2CC-9FFD-4278-9378E8790759}"/>
                  </a:ext>
                </a:extLst>
              </p:cNvPr>
              <p:cNvSpPr txBox="1"/>
              <p:nvPr/>
            </p:nvSpPr>
            <p:spPr bwMode="auto">
              <a:xfrm>
                <a:off x="2991082" y="3215918"/>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60</a:t>
                </a:r>
              </a:p>
            </p:txBody>
          </p:sp>
          <p:sp>
            <p:nvSpPr>
              <p:cNvPr id="25" name="TextBox 24">
                <a:extLst>
                  <a:ext uri="{FF2B5EF4-FFF2-40B4-BE49-F238E27FC236}">
                    <a16:creationId xmlns:a16="http://schemas.microsoft.com/office/drawing/2014/main" id="{A286DBD2-EB0B-F0CA-A228-E7C0C25F9F74}"/>
                  </a:ext>
                </a:extLst>
              </p:cNvPr>
              <p:cNvSpPr txBox="1"/>
              <p:nvPr/>
            </p:nvSpPr>
            <p:spPr bwMode="auto">
              <a:xfrm>
                <a:off x="2991082" y="3857066"/>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40</a:t>
                </a:r>
              </a:p>
            </p:txBody>
          </p:sp>
          <p:sp>
            <p:nvSpPr>
              <p:cNvPr id="27" name="TextBox 26">
                <a:extLst>
                  <a:ext uri="{FF2B5EF4-FFF2-40B4-BE49-F238E27FC236}">
                    <a16:creationId xmlns:a16="http://schemas.microsoft.com/office/drawing/2014/main" id="{A9A0841F-020D-68B3-CBF6-F5AA57BD7CEC}"/>
                  </a:ext>
                </a:extLst>
              </p:cNvPr>
              <p:cNvSpPr txBox="1"/>
              <p:nvPr/>
            </p:nvSpPr>
            <p:spPr bwMode="auto">
              <a:xfrm>
                <a:off x="2991082" y="4498214"/>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20</a:t>
                </a:r>
              </a:p>
            </p:txBody>
          </p:sp>
          <p:sp>
            <p:nvSpPr>
              <p:cNvPr id="29" name="TextBox 28">
                <a:extLst>
                  <a:ext uri="{FF2B5EF4-FFF2-40B4-BE49-F238E27FC236}">
                    <a16:creationId xmlns:a16="http://schemas.microsoft.com/office/drawing/2014/main" id="{C6BD0B81-C1E3-A0A7-1A57-44D43A954555}"/>
                  </a:ext>
                </a:extLst>
              </p:cNvPr>
              <p:cNvSpPr txBox="1"/>
              <p:nvPr/>
            </p:nvSpPr>
            <p:spPr bwMode="auto">
              <a:xfrm>
                <a:off x="3082453" y="5139366"/>
                <a:ext cx="276037"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0</a:t>
                </a:r>
              </a:p>
            </p:txBody>
          </p:sp>
        </p:grpSp>
        <p:sp>
          <p:nvSpPr>
            <p:cNvPr id="38" name="TextBox 37">
              <a:extLst>
                <a:ext uri="{FF2B5EF4-FFF2-40B4-BE49-F238E27FC236}">
                  <a16:creationId xmlns:a16="http://schemas.microsoft.com/office/drawing/2014/main" id="{DD528600-2A2C-DF49-D8F8-4E35EB229943}"/>
                </a:ext>
              </a:extLst>
            </p:cNvPr>
            <p:cNvSpPr txBox="1"/>
            <p:nvPr/>
          </p:nvSpPr>
          <p:spPr bwMode="auto">
            <a:xfrm>
              <a:off x="3608811" y="5316451"/>
              <a:ext cx="418961"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Ear</a:t>
              </a:r>
            </a:p>
          </p:txBody>
        </p:sp>
        <p:sp>
          <p:nvSpPr>
            <p:cNvPr id="39" name="Rectangle 38">
              <a:extLst>
                <a:ext uri="{FF2B5EF4-FFF2-40B4-BE49-F238E27FC236}">
                  <a16:creationId xmlns:a16="http://schemas.microsoft.com/office/drawing/2014/main" id="{E352BCE1-4FA4-8ECA-B4F1-970511D345C1}"/>
                </a:ext>
              </a:extLst>
            </p:cNvPr>
            <p:cNvSpPr/>
            <p:nvPr/>
          </p:nvSpPr>
          <p:spPr bwMode="auto">
            <a:xfrm>
              <a:off x="4562119" y="3857066"/>
              <a:ext cx="367035" cy="1435199"/>
            </a:xfrm>
            <a:prstGeom prst="rect">
              <a:avLst/>
            </a:prstGeom>
            <a:solidFill>
              <a:schemeClr val="accent1"/>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40" name="TextBox 39">
              <a:extLst>
                <a:ext uri="{FF2B5EF4-FFF2-40B4-BE49-F238E27FC236}">
                  <a16:creationId xmlns:a16="http://schemas.microsoft.com/office/drawing/2014/main" id="{43392D6D-F20B-81B5-1B68-E7AA091F6F8F}"/>
                </a:ext>
              </a:extLst>
            </p:cNvPr>
            <p:cNvSpPr txBox="1"/>
            <p:nvPr/>
          </p:nvSpPr>
          <p:spPr bwMode="auto">
            <a:xfrm>
              <a:off x="4313095" y="5316451"/>
              <a:ext cx="86318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Orofacial</a:t>
              </a:r>
            </a:p>
          </p:txBody>
        </p:sp>
        <p:sp>
          <p:nvSpPr>
            <p:cNvPr id="41" name="Rectangle 40">
              <a:extLst>
                <a:ext uri="{FF2B5EF4-FFF2-40B4-BE49-F238E27FC236}">
                  <a16:creationId xmlns:a16="http://schemas.microsoft.com/office/drawing/2014/main" id="{353B6099-8CF0-0B44-D642-9E994125C091}"/>
                </a:ext>
              </a:extLst>
            </p:cNvPr>
            <p:cNvSpPr/>
            <p:nvPr/>
          </p:nvSpPr>
          <p:spPr bwMode="auto">
            <a:xfrm>
              <a:off x="5491417" y="4193515"/>
              <a:ext cx="367035" cy="1098749"/>
            </a:xfrm>
            <a:prstGeom prst="rect">
              <a:avLst/>
            </a:prstGeom>
            <a:solidFill>
              <a:schemeClr val="accent1"/>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42" name="TextBox 41">
              <a:extLst>
                <a:ext uri="{FF2B5EF4-FFF2-40B4-BE49-F238E27FC236}">
                  <a16:creationId xmlns:a16="http://schemas.microsoft.com/office/drawing/2014/main" id="{37B48982-ED02-E447-4302-E98AD066B613}"/>
                </a:ext>
              </a:extLst>
            </p:cNvPr>
            <p:cNvSpPr txBox="1"/>
            <p:nvPr/>
          </p:nvSpPr>
          <p:spPr bwMode="auto">
            <a:xfrm>
              <a:off x="5346176" y="5316451"/>
              <a:ext cx="663964"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Ocular</a:t>
              </a:r>
            </a:p>
          </p:txBody>
        </p:sp>
        <p:sp>
          <p:nvSpPr>
            <p:cNvPr id="43" name="Rectangle 42">
              <a:extLst>
                <a:ext uri="{FF2B5EF4-FFF2-40B4-BE49-F238E27FC236}">
                  <a16:creationId xmlns:a16="http://schemas.microsoft.com/office/drawing/2014/main" id="{1E7CB889-6D6F-6AA8-F3E1-AC6181AADC7B}"/>
                </a:ext>
              </a:extLst>
            </p:cNvPr>
            <p:cNvSpPr/>
            <p:nvPr/>
          </p:nvSpPr>
          <p:spPr bwMode="auto">
            <a:xfrm>
              <a:off x="6420715" y="4193515"/>
              <a:ext cx="367035" cy="1098750"/>
            </a:xfrm>
            <a:prstGeom prst="rect">
              <a:avLst/>
            </a:prstGeom>
            <a:solidFill>
              <a:schemeClr val="accent1"/>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44" name="TextBox 43">
              <a:extLst>
                <a:ext uri="{FF2B5EF4-FFF2-40B4-BE49-F238E27FC236}">
                  <a16:creationId xmlns:a16="http://schemas.microsoft.com/office/drawing/2014/main" id="{C820842A-63F3-ED4E-7A78-B423B75A856B}"/>
                </a:ext>
              </a:extLst>
            </p:cNvPr>
            <p:cNvSpPr txBox="1"/>
            <p:nvPr/>
          </p:nvSpPr>
          <p:spPr bwMode="auto">
            <a:xfrm>
              <a:off x="6228714" y="5316451"/>
              <a:ext cx="751681"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Visceral</a:t>
              </a:r>
            </a:p>
          </p:txBody>
        </p:sp>
        <p:sp>
          <p:nvSpPr>
            <p:cNvPr id="45" name="Rectangle 44">
              <a:extLst>
                <a:ext uri="{FF2B5EF4-FFF2-40B4-BE49-F238E27FC236}">
                  <a16:creationId xmlns:a16="http://schemas.microsoft.com/office/drawing/2014/main" id="{A3DEB0E6-91F7-085A-465E-521B44422EB5}"/>
                </a:ext>
              </a:extLst>
            </p:cNvPr>
            <p:cNvSpPr/>
            <p:nvPr/>
          </p:nvSpPr>
          <p:spPr bwMode="auto">
            <a:xfrm>
              <a:off x="7350013" y="4286249"/>
              <a:ext cx="367035" cy="1006015"/>
            </a:xfrm>
            <a:prstGeom prst="rect">
              <a:avLst/>
            </a:prstGeom>
            <a:solidFill>
              <a:schemeClr val="accent1"/>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46" name="TextBox 45">
              <a:extLst>
                <a:ext uri="{FF2B5EF4-FFF2-40B4-BE49-F238E27FC236}">
                  <a16:creationId xmlns:a16="http://schemas.microsoft.com/office/drawing/2014/main" id="{73F1BBC6-3962-8A49-DC51-472030E2D857}"/>
                </a:ext>
              </a:extLst>
            </p:cNvPr>
            <p:cNvSpPr txBox="1"/>
            <p:nvPr/>
          </p:nvSpPr>
          <p:spPr bwMode="auto">
            <a:xfrm>
              <a:off x="6932789" y="5316451"/>
              <a:ext cx="116602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Heart defects</a:t>
              </a:r>
            </a:p>
          </p:txBody>
        </p:sp>
        <p:grpSp>
          <p:nvGrpSpPr>
            <p:cNvPr id="52" name="Group 51">
              <a:extLst>
                <a:ext uri="{FF2B5EF4-FFF2-40B4-BE49-F238E27FC236}">
                  <a16:creationId xmlns:a16="http://schemas.microsoft.com/office/drawing/2014/main" id="{45B82DF1-2A6F-3C5C-91F5-D65D80536CAD}"/>
                </a:ext>
              </a:extLst>
            </p:cNvPr>
            <p:cNvGrpSpPr/>
            <p:nvPr/>
          </p:nvGrpSpPr>
          <p:grpSpPr>
            <a:xfrm>
              <a:off x="3817688" y="5279930"/>
              <a:ext cx="5577840" cy="91441"/>
              <a:chOff x="3817688" y="5279930"/>
              <a:chExt cx="5478992" cy="91441"/>
            </a:xfrm>
          </p:grpSpPr>
          <p:cxnSp>
            <p:nvCxnSpPr>
              <p:cNvPr id="33" name="Straight Connector 32">
                <a:extLst>
                  <a:ext uri="{FF2B5EF4-FFF2-40B4-BE49-F238E27FC236}">
                    <a16:creationId xmlns:a16="http://schemas.microsoft.com/office/drawing/2014/main" id="{397D7C01-B43F-56D9-EF9A-9EAB5B9F45A5}"/>
                  </a:ext>
                </a:extLst>
              </p:cNvPr>
              <p:cNvCxnSpPr>
                <a:cxnSpLocks/>
              </p:cNvCxnSpPr>
              <p:nvPr/>
            </p:nvCxnSpPr>
            <p:spPr bwMode="auto">
              <a:xfrm rot="16200000">
                <a:off x="3771968" y="5325651"/>
                <a:ext cx="91440" cy="0"/>
              </a:xfrm>
              <a:prstGeom prst="line">
                <a:avLst/>
              </a:prstGeom>
              <a:noFill/>
              <a:ln w="28575" cap="flat" cmpd="sng" algn="ctr">
                <a:solidFill>
                  <a:schemeClr val="bg1"/>
                </a:solidFill>
                <a:prstDash val="solid"/>
                <a:round/>
                <a:headEnd type="none" w="med" len="med"/>
                <a:tailEnd type="none" w="med" len="med"/>
              </a:ln>
              <a:effectLst/>
            </p:spPr>
          </p:cxnSp>
          <p:cxnSp>
            <p:nvCxnSpPr>
              <p:cNvPr id="34" name="Straight Connector 33">
                <a:extLst>
                  <a:ext uri="{FF2B5EF4-FFF2-40B4-BE49-F238E27FC236}">
                    <a16:creationId xmlns:a16="http://schemas.microsoft.com/office/drawing/2014/main" id="{738C9971-547D-F1C6-E603-6DF01405E46E}"/>
                  </a:ext>
                </a:extLst>
              </p:cNvPr>
              <p:cNvCxnSpPr>
                <a:cxnSpLocks/>
              </p:cNvCxnSpPr>
              <p:nvPr/>
            </p:nvCxnSpPr>
            <p:spPr bwMode="auto">
              <a:xfrm rot="16200000">
                <a:off x="4685133" y="5325651"/>
                <a:ext cx="91440" cy="0"/>
              </a:xfrm>
              <a:prstGeom prst="line">
                <a:avLst/>
              </a:prstGeom>
              <a:noFill/>
              <a:ln w="28575" cap="flat" cmpd="sng" algn="ctr">
                <a:solidFill>
                  <a:schemeClr val="bg1"/>
                </a:solidFill>
                <a:prstDash val="solid"/>
                <a:round/>
                <a:headEnd type="none" w="med" len="med"/>
                <a:tailEnd type="none" w="med" len="med"/>
              </a:ln>
              <a:effectLst/>
            </p:spPr>
          </p:cxnSp>
          <p:cxnSp>
            <p:nvCxnSpPr>
              <p:cNvPr id="35" name="Straight Connector 34">
                <a:extLst>
                  <a:ext uri="{FF2B5EF4-FFF2-40B4-BE49-F238E27FC236}">
                    <a16:creationId xmlns:a16="http://schemas.microsoft.com/office/drawing/2014/main" id="{9C19672D-3568-0A59-8587-5A1C8F39DC4E}"/>
                  </a:ext>
                </a:extLst>
              </p:cNvPr>
              <p:cNvCxnSpPr>
                <a:cxnSpLocks/>
              </p:cNvCxnSpPr>
              <p:nvPr/>
            </p:nvCxnSpPr>
            <p:spPr bwMode="auto">
              <a:xfrm rot="16200000">
                <a:off x="5598298" y="5325651"/>
                <a:ext cx="91440" cy="0"/>
              </a:xfrm>
              <a:prstGeom prst="line">
                <a:avLst/>
              </a:prstGeom>
              <a:noFill/>
              <a:ln w="28575" cap="flat" cmpd="sng" algn="ctr">
                <a:solidFill>
                  <a:schemeClr val="bg1"/>
                </a:solidFill>
                <a:prstDash val="solid"/>
                <a:round/>
                <a:headEnd type="none" w="med" len="med"/>
                <a:tailEnd type="none" w="med" len="med"/>
              </a:ln>
              <a:effectLst/>
            </p:spPr>
          </p:cxnSp>
          <p:cxnSp>
            <p:nvCxnSpPr>
              <p:cNvPr id="36" name="Straight Connector 35">
                <a:extLst>
                  <a:ext uri="{FF2B5EF4-FFF2-40B4-BE49-F238E27FC236}">
                    <a16:creationId xmlns:a16="http://schemas.microsoft.com/office/drawing/2014/main" id="{CA37058A-20A2-C110-3F57-72E7CEA73909}"/>
                  </a:ext>
                </a:extLst>
              </p:cNvPr>
              <p:cNvCxnSpPr>
                <a:cxnSpLocks/>
              </p:cNvCxnSpPr>
              <p:nvPr/>
            </p:nvCxnSpPr>
            <p:spPr bwMode="auto">
              <a:xfrm rot="16200000">
                <a:off x="7424628" y="5325651"/>
                <a:ext cx="91440" cy="0"/>
              </a:xfrm>
              <a:prstGeom prst="line">
                <a:avLst/>
              </a:prstGeom>
              <a:noFill/>
              <a:ln w="28575" cap="flat" cmpd="sng" algn="ctr">
                <a:solidFill>
                  <a:schemeClr val="bg1"/>
                </a:solidFill>
                <a:prstDash val="solid"/>
                <a:round/>
                <a:headEnd type="none" w="med" len="med"/>
                <a:tailEnd type="none" w="med" len="med"/>
              </a:ln>
              <a:effectLst/>
            </p:spPr>
          </p:cxnSp>
          <p:cxnSp>
            <p:nvCxnSpPr>
              <p:cNvPr id="37" name="Straight Connector 36">
                <a:extLst>
                  <a:ext uri="{FF2B5EF4-FFF2-40B4-BE49-F238E27FC236}">
                    <a16:creationId xmlns:a16="http://schemas.microsoft.com/office/drawing/2014/main" id="{B2E30375-DF88-AE26-F3B8-85890DE8D17C}"/>
                  </a:ext>
                </a:extLst>
              </p:cNvPr>
              <p:cNvCxnSpPr>
                <a:cxnSpLocks/>
              </p:cNvCxnSpPr>
              <p:nvPr/>
            </p:nvCxnSpPr>
            <p:spPr bwMode="auto">
              <a:xfrm rot="16200000">
                <a:off x="6511463" y="5325651"/>
                <a:ext cx="91440" cy="0"/>
              </a:xfrm>
              <a:prstGeom prst="line">
                <a:avLst/>
              </a:prstGeom>
              <a:noFill/>
              <a:ln w="28575" cap="flat" cmpd="sng" algn="ctr">
                <a:solidFill>
                  <a:schemeClr val="bg1"/>
                </a:solidFill>
                <a:prstDash val="solid"/>
                <a:round/>
                <a:headEnd type="none" w="med" len="med"/>
                <a:tailEnd type="none" w="med" len="med"/>
              </a:ln>
              <a:effectLst/>
            </p:spPr>
          </p:cxnSp>
          <p:cxnSp>
            <p:nvCxnSpPr>
              <p:cNvPr id="48" name="Straight Connector 47">
                <a:extLst>
                  <a:ext uri="{FF2B5EF4-FFF2-40B4-BE49-F238E27FC236}">
                    <a16:creationId xmlns:a16="http://schemas.microsoft.com/office/drawing/2014/main" id="{FA47F902-DDC4-BB93-B054-3E5A6A45B109}"/>
                  </a:ext>
                </a:extLst>
              </p:cNvPr>
              <p:cNvCxnSpPr>
                <a:cxnSpLocks/>
              </p:cNvCxnSpPr>
              <p:nvPr/>
            </p:nvCxnSpPr>
            <p:spPr bwMode="auto">
              <a:xfrm rot="16200000">
                <a:off x="9250960" y="5325650"/>
                <a:ext cx="91440" cy="0"/>
              </a:xfrm>
              <a:prstGeom prst="line">
                <a:avLst/>
              </a:prstGeom>
              <a:noFill/>
              <a:ln w="28575" cap="flat" cmpd="sng" algn="ctr">
                <a:solidFill>
                  <a:schemeClr val="bg1"/>
                </a:solidFill>
                <a:prstDash val="solid"/>
                <a:round/>
                <a:headEnd type="none" w="med" len="med"/>
                <a:tailEnd type="none" w="med" len="med"/>
              </a:ln>
              <a:effectLst/>
            </p:spPr>
          </p:cxnSp>
          <p:cxnSp>
            <p:nvCxnSpPr>
              <p:cNvPr id="49" name="Straight Connector 48">
                <a:extLst>
                  <a:ext uri="{FF2B5EF4-FFF2-40B4-BE49-F238E27FC236}">
                    <a16:creationId xmlns:a16="http://schemas.microsoft.com/office/drawing/2014/main" id="{6473937D-5CA5-87D7-0459-E248F994FB5C}"/>
                  </a:ext>
                </a:extLst>
              </p:cNvPr>
              <p:cNvCxnSpPr>
                <a:cxnSpLocks/>
              </p:cNvCxnSpPr>
              <p:nvPr/>
            </p:nvCxnSpPr>
            <p:spPr bwMode="auto">
              <a:xfrm rot="16200000">
                <a:off x="8337793" y="5325651"/>
                <a:ext cx="91440" cy="0"/>
              </a:xfrm>
              <a:prstGeom prst="line">
                <a:avLst/>
              </a:prstGeom>
              <a:noFill/>
              <a:ln w="28575" cap="flat" cmpd="sng" algn="ctr">
                <a:solidFill>
                  <a:schemeClr val="bg1"/>
                </a:solidFill>
                <a:prstDash val="solid"/>
                <a:round/>
                <a:headEnd type="none" w="med" len="med"/>
                <a:tailEnd type="none" w="med" len="med"/>
              </a:ln>
              <a:effectLst/>
            </p:spPr>
          </p:cxnSp>
        </p:grpSp>
        <p:sp>
          <p:nvSpPr>
            <p:cNvPr id="50" name="TextBox 49">
              <a:extLst>
                <a:ext uri="{FF2B5EF4-FFF2-40B4-BE49-F238E27FC236}">
                  <a16:creationId xmlns:a16="http://schemas.microsoft.com/office/drawing/2014/main" id="{7E225BCD-21EC-0066-F475-D8FB2DFA546D}"/>
                </a:ext>
              </a:extLst>
            </p:cNvPr>
            <p:cNvSpPr txBox="1"/>
            <p:nvPr/>
          </p:nvSpPr>
          <p:spPr bwMode="auto">
            <a:xfrm>
              <a:off x="7952627" y="5316451"/>
              <a:ext cx="1056444"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Distal Limbs</a:t>
              </a:r>
            </a:p>
          </p:txBody>
        </p:sp>
        <p:sp>
          <p:nvSpPr>
            <p:cNvPr id="51" name="TextBox 50">
              <a:extLst>
                <a:ext uri="{FF2B5EF4-FFF2-40B4-BE49-F238E27FC236}">
                  <a16:creationId xmlns:a16="http://schemas.microsoft.com/office/drawing/2014/main" id="{F0B3F7FE-A3A1-9831-12A3-4558C5F28D06}"/>
                </a:ext>
              </a:extLst>
            </p:cNvPr>
            <p:cNvSpPr txBox="1"/>
            <p:nvPr/>
          </p:nvSpPr>
          <p:spPr bwMode="auto">
            <a:xfrm>
              <a:off x="9155065" y="5316451"/>
              <a:ext cx="478016"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CNS</a:t>
              </a:r>
            </a:p>
          </p:txBody>
        </p:sp>
        <p:sp>
          <p:nvSpPr>
            <p:cNvPr id="53" name="Rectangle 52">
              <a:extLst>
                <a:ext uri="{FF2B5EF4-FFF2-40B4-BE49-F238E27FC236}">
                  <a16:creationId xmlns:a16="http://schemas.microsoft.com/office/drawing/2014/main" id="{B1DFEC7C-1E47-5003-E6A7-DB1C756B9DE5}"/>
                </a:ext>
              </a:extLst>
            </p:cNvPr>
            <p:cNvSpPr/>
            <p:nvPr/>
          </p:nvSpPr>
          <p:spPr bwMode="auto">
            <a:xfrm>
              <a:off x="8279311" y="4677014"/>
              <a:ext cx="367035" cy="615250"/>
            </a:xfrm>
            <a:prstGeom prst="rect">
              <a:avLst/>
            </a:prstGeom>
            <a:solidFill>
              <a:schemeClr val="accent1"/>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54" name="Rectangle 53">
              <a:extLst>
                <a:ext uri="{FF2B5EF4-FFF2-40B4-BE49-F238E27FC236}">
                  <a16:creationId xmlns:a16="http://schemas.microsoft.com/office/drawing/2014/main" id="{A958C0B3-40FC-FED1-67A0-CF308E65D6C1}"/>
                </a:ext>
              </a:extLst>
            </p:cNvPr>
            <p:cNvSpPr/>
            <p:nvPr/>
          </p:nvSpPr>
          <p:spPr bwMode="auto">
            <a:xfrm>
              <a:off x="9208608" y="4873625"/>
              <a:ext cx="367035" cy="418640"/>
            </a:xfrm>
            <a:prstGeom prst="rect">
              <a:avLst/>
            </a:prstGeom>
            <a:solidFill>
              <a:schemeClr val="accent1"/>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47" name="Freeform 46">
              <a:extLst>
                <a:ext uri="{FF2B5EF4-FFF2-40B4-BE49-F238E27FC236}">
                  <a16:creationId xmlns:a16="http://schemas.microsoft.com/office/drawing/2014/main" id="{9986DBBD-8B17-0E33-B45A-89545FEDAB4B}"/>
                </a:ext>
              </a:extLst>
            </p:cNvPr>
            <p:cNvSpPr/>
            <p:nvPr/>
          </p:nvSpPr>
          <p:spPr bwMode="auto">
            <a:xfrm>
              <a:off x="3214755" y="2646654"/>
              <a:ext cx="6701237" cy="2647542"/>
            </a:xfrm>
            <a:custGeom>
              <a:avLst/>
              <a:gdLst>
                <a:gd name="connsiteX0" fmla="*/ 0 w 5848865"/>
                <a:gd name="connsiteY0" fmla="*/ 0 h 2784390"/>
                <a:gd name="connsiteX1" fmla="*/ 0 w 5848865"/>
                <a:gd name="connsiteY1" fmla="*/ 2784390 h 2784390"/>
                <a:gd name="connsiteX2" fmla="*/ 5848865 w 5848865"/>
                <a:gd name="connsiteY2" fmla="*/ 2784390 h 2784390"/>
              </a:gdLst>
              <a:ahLst/>
              <a:cxnLst>
                <a:cxn ang="0">
                  <a:pos x="connsiteX0" y="connsiteY0"/>
                </a:cxn>
                <a:cxn ang="0">
                  <a:pos x="connsiteX1" y="connsiteY1"/>
                </a:cxn>
                <a:cxn ang="0">
                  <a:pos x="connsiteX2" y="connsiteY2"/>
                </a:cxn>
              </a:cxnLst>
              <a:rect l="l" t="t" r="r" b="b"/>
              <a:pathLst>
                <a:path w="5848865" h="2784390">
                  <a:moveTo>
                    <a:pt x="0" y="0"/>
                  </a:moveTo>
                  <a:lnTo>
                    <a:pt x="0" y="2784390"/>
                  </a:lnTo>
                  <a:lnTo>
                    <a:pt x="5848865" y="2784390"/>
                  </a:lnTo>
                </a:path>
              </a:pathLst>
            </a:custGeom>
            <a:noFill/>
            <a:ln w="28575">
              <a:solidFill>
                <a:schemeClr val="bg1"/>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800" b="1"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rPr>
                <a:t>-</a:t>
              </a:r>
            </a:p>
          </p:txBody>
        </p:sp>
      </p:grpSp>
    </p:spTree>
    <p:extLst>
      <p:ext uri="{BB962C8B-B14F-4D97-AF65-F5344CB8AC3E}">
        <p14:creationId xmlns:p14="http://schemas.microsoft.com/office/powerpoint/2010/main" val="100686844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2507327-B94F-EFA9-A029-1D6412B3BDBC}"/>
              </a:ext>
            </a:extLst>
          </p:cNvPr>
          <p:cNvSpPr>
            <a:spLocks noGrp="1"/>
          </p:cNvSpPr>
          <p:nvPr>
            <p:ph type="title"/>
          </p:nvPr>
        </p:nvSpPr>
        <p:spPr/>
        <p:txBody>
          <a:bodyPr/>
          <a:lstStyle/>
          <a:p>
            <a:r>
              <a:rPr lang="en-US"/>
              <a:t>Fetal Risks Associated With Mycophenolate Use During Pregnancy: Cleft Lip</a:t>
            </a:r>
          </a:p>
        </p:txBody>
      </p:sp>
      <p:sp>
        <p:nvSpPr>
          <p:cNvPr id="6" name="Text Box 15">
            <a:extLst>
              <a:ext uri="{FF2B5EF4-FFF2-40B4-BE49-F238E27FC236}">
                <a16:creationId xmlns:a16="http://schemas.microsoft.com/office/drawing/2014/main" id="{43997162-F65C-54EC-A913-6AABFE7ED6E0}"/>
              </a:ext>
            </a:extLst>
          </p:cNvPr>
          <p:cNvSpPr txBox="1">
            <a:spLocks noChangeArrowheads="1"/>
          </p:cNvSpPr>
          <p:nvPr/>
        </p:nvSpPr>
        <p:spPr bwMode="auto">
          <a:xfrm>
            <a:off x="412751" y="6419074"/>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fr-FR" altLang="en-US" sz="1200" b="0" i="0" u="none" strike="noStrike" kern="1200" cap="none" spc="-10" normalizeH="0" baseline="0" noProof="0">
                <a:ln>
                  <a:noFill/>
                </a:ln>
                <a:solidFill>
                  <a:srgbClr val="455560"/>
                </a:solidFill>
                <a:effectLst/>
                <a:uLnTx/>
                <a:uFillTx/>
                <a:latin typeface="Calibri" panose="020F0502020204030204" pitchFamily="34" charset="0"/>
                <a:ea typeface="+mn-ea"/>
                <a:cs typeface="Arial" panose="020B0604020202020204" pitchFamily="34" charset="0"/>
              </a:rPr>
              <a:t>www.cdc.gov/ncbddd/birthdefects/cleftlip.html.</a:t>
            </a:r>
          </a:p>
        </p:txBody>
      </p:sp>
      <p:pic>
        <p:nvPicPr>
          <p:cNvPr id="9" name="Picture 8" descr="A baby with a big mouth&#10;&#10;Description automatically generated">
            <a:extLst>
              <a:ext uri="{FF2B5EF4-FFF2-40B4-BE49-F238E27FC236}">
                <a16:creationId xmlns:a16="http://schemas.microsoft.com/office/drawing/2014/main" id="{847A9FF1-306A-C3FC-F3C5-EF5C4A22BBC6}"/>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3242553" y="1597025"/>
            <a:ext cx="5706894" cy="4421263"/>
          </a:xfrm>
          <a:prstGeom prst="rect">
            <a:avLst/>
          </a:prstGeom>
        </p:spPr>
      </p:pic>
    </p:spTree>
    <p:extLst>
      <p:ext uri="{BB962C8B-B14F-4D97-AF65-F5344CB8AC3E}">
        <p14:creationId xmlns:p14="http://schemas.microsoft.com/office/powerpoint/2010/main" val="411937419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descr="A baby's face with different facial expressions&#10;&#10;Description automatically generated">
            <a:extLst>
              <a:ext uri="{FF2B5EF4-FFF2-40B4-BE49-F238E27FC236}">
                <a16:creationId xmlns:a16="http://schemas.microsoft.com/office/drawing/2014/main" id="{9A9619AE-F2DC-E541-B562-DE600A63A387}"/>
              </a:ext>
            </a:extLst>
          </p:cNvPr>
          <p:cNvPicPr>
            <a:picLocks noChangeAspect="1"/>
          </p:cNvPicPr>
          <p:nvPr/>
        </p:nvPicPr>
        <p:blipFill rotWithShape="1">
          <a:blip r:embed="rId2">
            <a:extLst>
              <a:ext uri="{28A0092B-C50C-407E-A947-70E740481C1C}">
                <a14:useLocalDpi xmlns:a14="http://schemas.microsoft.com/office/drawing/2010/main" val="0"/>
              </a:ext>
            </a:extLst>
          </a:blip>
          <a:srcRect t="9333" b="3912"/>
          <a:stretch/>
        </p:blipFill>
        <p:spPr>
          <a:xfrm>
            <a:off x="2701359" y="1341439"/>
            <a:ext cx="6789281" cy="4827585"/>
          </a:xfrm>
          <a:prstGeom prst="rect">
            <a:avLst/>
          </a:prstGeom>
        </p:spPr>
      </p:pic>
      <p:sp>
        <p:nvSpPr>
          <p:cNvPr id="2" name="Title 1">
            <a:extLst>
              <a:ext uri="{FF2B5EF4-FFF2-40B4-BE49-F238E27FC236}">
                <a16:creationId xmlns:a16="http://schemas.microsoft.com/office/drawing/2014/main" id="{A0D6EF6D-2E1A-E9C2-035C-508ED15B9704}"/>
              </a:ext>
            </a:extLst>
          </p:cNvPr>
          <p:cNvSpPr>
            <a:spLocks noGrp="1"/>
          </p:cNvSpPr>
          <p:nvPr>
            <p:ph type="title"/>
          </p:nvPr>
        </p:nvSpPr>
        <p:spPr/>
        <p:txBody>
          <a:bodyPr/>
          <a:lstStyle/>
          <a:p>
            <a:r>
              <a:rPr lang="en-US"/>
              <a:t>Fetal Risks Associated With Mycophenolate Use During Pregnancy: Cleft Palate</a:t>
            </a:r>
          </a:p>
        </p:txBody>
      </p:sp>
      <p:sp>
        <p:nvSpPr>
          <p:cNvPr id="4" name="Text Box 15">
            <a:extLst>
              <a:ext uri="{FF2B5EF4-FFF2-40B4-BE49-F238E27FC236}">
                <a16:creationId xmlns:a16="http://schemas.microsoft.com/office/drawing/2014/main" id="{B1CFD061-2E65-E97D-E554-B1F6E88D7C03}"/>
              </a:ext>
            </a:extLst>
          </p:cNvPr>
          <p:cNvSpPr txBox="1">
            <a:spLocks noChangeArrowheads="1"/>
          </p:cNvSpPr>
          <p:nvPr/>
        </p:nvSpPr>
        <p:spPr bwMode="auto">
          <a:xfrm>
            <a:off x="412751" y="6406374"/>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fr-FR" altLang="en-US" sz="1200" b="0" i="0" u="none" strike="noStrike" kern="1200" cap="none" spc="-10" normalizeH="0" baseline="0" noProof="0">
                <a:ln>
                  <a:noFill/>
                </a:ln>
                <a:solidFill>
                  <a:srgbClr val="455560"/>
                </a:solidFill>
                <a:effectLst/>
                <a:uLnTx/>
                <a:uFillTx/>
                <a:latin typeface="Calibri" panose="020F0502020204030204" pitchFamily="34" charset="0"/>
                <a:ea typeface="+mn-ea"/>
                <a:cs typeface="Arial" panose="020B0604020202020204" pitchFamily="34" charset="0"/>
              </a:rPr>
              <a:t>www.cdc.gov/ncbddd/birthdefects/cleftlip.html.</a:t>
            </a:r>
          </a:p>
        </p:txBody>
      </p:sp>
    </p:spTree>
    <p:extLst>
      <p:ext uri="{BB962C8B-B14F-4D97-AF65-F5344CB8AC3E}">
        <p14:creationId xmlns:p14="http://schemas.microsoft.com/office/powerpoint/2010/main" val="69278115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812A0E-EFF0-1483-EA96-33B9F18758A7}"/>
              </a:ext>
            </a:extLst>
          </p:cNvPr>
          <p:cNvSpPr>
            <a:spLocks noGrp="1"/>
          </p:cNvSpPr>
          <p:nvPr>
            <p:ph type="title"/>
          </p:nvPr>
        </p:nvSpPr>
        <p:spPr/>
        <p:txBody>
          <a:bodyPr/>
          <a:lstStyle/>
          <a:p>
            <a:r>
              <a:rPr lang="en-US"/>
              <a:t>Fetal Risks Associated With Mycophenolate Use During Pregnancy: External Ear Abnormality</a:t>
            </a:r>
          </a:p>
        </p:txBody>
      </p:sp>
      <p:pic>
        <p:nvPicPr>
          <p:cNvPr id="4" name="Picture 3">
            <a:extLst>
              <a:ext uri="{FF2B5EF4-FFF2-40B4-BE49-F238E27FC236}">
                <a16:creationId xmlns:a16="http://schemas.microsoft.com/office/drawing/2014/main" id="{9032461B-A47D-BD1A-17A0-F05FF5371767}"/>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671747" y="1615457"/>
            <a:ext cx="5017078" cy="4453399"/>
          </a:xfrm>
          <a:prstGeom prst="rect">
            <a:avLst/>
          </a:prstGeom>
          <a:effectLst>
            <a:outerShdw blurRad="50800" dist="38100" dir="2700000" algn="tl" rotWithShape="0">
              <a:prstClr val="black">
                <a:alpha val="40000"/>
              </a:prstClr>
            </a:outerShdw>
          </a:effectLst>
        </p:spPr>
      </p:pic>
      <p:sp>
        <p:nvSpPr>
          <p:cNvPr id="5" name="Text Box 15">
            <a:extLst>
              <a:ext uri="{FF2B5EF4-FFF2-40B4-BE49-F238E27FC236}">
                <a16:creationId xmlns:a16="http://schemas.microsoft.com/office/drawing/2014/main" id="{EEC695F3-74A0-354A-E4E2-D38E6130F99C}"/>
              </a:ext>
            </a:extLst>
          </p:cNvPr>
          <p:cNvSpPr txBox="1">
            <a:spLocks noChangeArrowheads="1"/>
          </p:cNvSpPr>
          <p:nvPr/>
        </p:nvSpPr>
        <p:spPr bwMode="auto">
          <a:xfrm>
            <a:off x="412751" y="6419074"/>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fr-FR" altLang="en-US" sz="1200" b="0" i="0" u="none" strike="noStrike" kern="1200" cap="none" spc="-10" normalizeH="0" baseline="0" noProof="0">
                <a:ln>
                  <a:noFill/>
                </a:ln>
                <a:solidFill>
                  <a:srgbClr val="455560"/>
                </a:solidFill>
                <a:effectLst/>
                <a:uLnTx/>
                <a:uFillTx/>
                <a:latin typeface="Calibri" panose="020F0502020204030204" pitchFamily="34" charset="0"/>
                <a:ea typeface="+mn-ea"/>
                <a:cs typeface="Arial" panose="020B0604020202020204" pitchFamily="34" charset="0"/>
              </a:rPr>
              <a:t>Perez-Aytes. Eur J Med Genet. 2017;60:16.</a:t>
            </a:r>
          </a:p>
        </p:txBody>
      </p:sp>
    </p:spTree>
    <p:extLst>
      <p:ext uri="{BB962C8B-B14F-4D97-AF65-F5344CB8AC3E}">
        <p14:creationId xmlns:p14="http://schemas.microsoft.com/office/powerpoint/2010/main" val="3825061469"/>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EAE65709-C364-8C36-92B9-D68871DE88E3}"/>
              </a:ext>
            </a:extLst>
          </p:cNvPr>
          <p:cNvSpPr>
            <a:spLocks noGrp="1"/>
          </p:cNvSpPr>
          <p:nvPr>
            <p:ph type="title"/>
          </p:nvPr>
        </p:nvSpPr>
        <p:spPr/>
        <p:txBody>
          <a:bodyPr/>
          <a:lstStyle/>
          <a:p>
            <a:r>
              <a:rPr lang="en-US"/>
              <a:t>Patient Case: Lisa</a:t>
            </a:r>
          </a:p>
        </p:txBody>
      </p:sp>
      <p:sp>
        <p:nvSpPr>
          <p:cNvPr id="4" name="Content Placeholder 3">
            <a:extLst>
              <a:ext uri="{FF2B5EF4-FFF2-40B4-BE49-F238E27FC236}">
                <a16:creationId xmlns:a16="http://schemas.microsoft.com/office/drawing/2014/main" id="{864A21A8-5FB3-7209-4A74-EB8A6C3C7E1F}"/>
              </a:ext>
            </a:extLst>
          </p:cNvPr>
          <p:cNvSpPr>
            <a:spLocks noGrp="1"/>
          </p:cNvSpPr>
          <p:nvPr>
            <p:ph idx="1"/>
          </p:nvPr>
        </p:nvSpPr>
        <p:spPr/>
        <p:txBody>
          <a:bodyPr/>
          <a:lstStyle/>
          <a:p>
            <a:r>
              <a:rPr lang="en-US"/>
              <a:t>Lisa: 26-yr-old woman, diagnosed with systemic lupus erythematosus as a teenager</a:t>
            </a:r>
          </a:p>
          <a:p>
            <a:r>
              <a:rPr lang="en-US"/>
              <a:t>Meeting with her rheumatologist as her lupus has flared even with steroids</a:t>
            </a:r>
          </a:p>
          <a:p>
            <a:pPr lvl="1"/>
            <a:r>
              <a:rPr lang="en-US"/>
              <a:t>What are her options? </a:t>
            </a:r>
          </a:p>
          <a:p>
            <a:endParaRPr lang="en-US"/>
          </a:p>
        </p:txBody>
      </p:sp>
    </p:spTree>
    <p:extLst>
      <p:ext uri="{BB962C8B-B14F-4D97-AF65-F5344CB8AC3E}">
        <p14:creationId xmlns:p14="http://schemas.microsoft.com/office/powerpoint/2010/main" val="3617240993"/>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E3BABAB7-83B5-0CD3-699E-AA5828726E92}"/>
              </a:ext>
            </a:extLst>
          </p:cNvPr>
          <p:cNvSpPr>
            <a:spLocks noGrp="1"/>
          </p:cNvSpPr>
          <p:nvPr>
            <p:ph type="title"/>
          </p:nvPr>
        </p:nvSpPr>
        <p:spPr/>
        <p:txBody>
          <a:bodyPr/>
          <a:lstStyle/>
          <a:p>
            <a:r>
              <a:rPr lang="en-US"/>
              <a:t>Pregnancy Loss and Birth Defects Associated With Mycophenolate During Pregnancy</a:t>
            </a:r>
          </a:p>
        </p:txBody>
      </p:sp>
      <p:sp>
        <p:nvSpPr>
          <p:cNvPr id="4" name="Content Placeholder 3">
            <a:extLst>
              <a:ext uri="{FF2B5EF4-FFF2-40B4-BE49-F238E27FC236}">
                <a16:creationId xmlns:a16="http://schemas.microsoft.com/office/drawing/2014/main" id="{251CE86B-4D1B-BF28-F565-BFE456B89E32}"/>
              </a:ext>
            </a:extLst>
          </p:cNvPr>
          <p:cNvSpPr>
            <a:spLocks noGrp="1"/>
          </p:cNvSpPr>
          <p:nvPr>
            <p:ph idx="1"/>
          </p:nvPr>
        </p:nvSpPr>
        <p:spPr/>
        <p:txBody>
          <a:bodyPr/>
          <a:lstStyle/>
          <a:p>
            <a:r>
              <a:rPr lang="en-US"/>
              <a:t>Females of reproductive potential include girls who have entered puberty and all women who have a uterus and ovaries and have not passed through menopause</a:t>
            </a:r>
          </a:p>
          <a:p>
            <a:pPr marL="0" indent="0">
              <a:buNone/>
            </a:pPr>
            <a:endParaRPr lang="en-US" sz="3200"/>
          </a:p>
        </p:txBody>
      </p:sp>
      <p:sp>
        <p:nvSpPr>
          <p:cNvPr id="2" name="Text Box 15">
            <a:extLst>
              <a:ext uri="{FF2B5EF4-FFF2-40B4-BE49-F238E27FC236}">
                <a16:creationId xmlns:a16="http://schemas.microsoft.com/office/drawing/2014/main" id="{1C00E521-5EEA-353B-360B-6F7B8A7B0883}"/>
              </a:ext>
            </a:extLst>
          </p:cNvPr>
          <p:cNvSpPr txBox="1">
            <a:spLocks noChangeArrowheads="1"/>
          </p:cNvSpPr>
          <p:nvPr/>
        </p:nvSpPr>
        <p:spPr bwMode="auto">
          <a:xfrm>
            <a:off x="412751" y="6419074"/>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fr-FR" altLang="en-US" sz="1200" b="0" i="0" u="none" strike="noStrike" kern="1200" cap="none" spc="-10" normalizeH="0" baseline="0" noProof="0">
                <a:ln>
                  <a:noFill/>
                </a:ln>
                <a:solidFill>
                  <a:srgbClr val="455560"/>
                </a:solidFill>
                <a:effectLst/>
                <a:uLnTx/>
                <a:uFillTx/>
                <a:latin typeface="Calibri" panose="020F0502020204030204" pitchFamily="34" charset="0"/>
                <a:ea typeface="+mn-ea"/>
                <a:cs typeface="Arial" panose="020B0604020202020204" pitchFamily="34" charset="0"/>
              </a:rPr>
              <a:t>www.mycophenolaterems.com</a:t>
            </a:r>
          </a:p>
        </p:txBody>
      </p:sp>
      <p:sp>
        <p:nvSpPr>
          <p:cNvPr id="6" name="Rectangle: Rounded Corners 5">
            <a:extLst>
              <a:ext uri="{FF2B5EF4-FFF2-40B4-BE49-F238E27FC236}">
                <a16:creationId xmlns:a16="http://schemas.microsoft.com/office/drawing/2014/main" id="{5BDA86BB-CEAF-484C-DBC7-C0CA0C7728A6}"/>
              </a:ext>
            </a:extLst>
          </p:cNvPr>
          <p:cNvSpPr/>
          <p:nvPr/>
        </p:nvSpPr>
        <p:spPr bwMode="auto">
          <a:xfrm>
            <a:off x="1738496" y="3429000"/>
            <a:ext cx="9361304" cy="2451100"/>
          </a:xfrm>
          <a:prstGeom prst="roundRect">
            <a:avLst/>
          </a:prstGeom>
          <a:solidFill>
            <a:schemeClr val="accent3">
              <a:lumMod val="20000"/>
              <a:lumOff val="80000"/>
            </a:schemeClr>
          </a:solidFill>
          <a:ln w="28575">
            <a:solidFill>
              <a:schemeClr val="accent3"/>
            </a:solidFill>
            <a:miter lim="800000"/>
            <a:headEnd/>
            <a:tailEnd/>
          </a:ln>
        </p:spPr>
        <p:txBody>
          <a:bodyPr rtlCol="0" anchor="ctr"/>
          <a:lstStyle/>
          <a:p>
            <a:pPr marL="457200" marR="0" lvl="1" indent="0" algn="l" defTabSz="914400" rtl="0" eaLnBrk="1" fontAlgn="base" latinLnBrk="0" hangingPunct="1">
              <a:lnSpc>
                <a:spcPct val="100000"/>
              </a:lnSpc>
              <a:spcBef>
                <a:spcPct val="35000"/>
              </a:spcBef>
              <a:spcAft>
                <a:spcPct val="25000"/>
              </a:spcAft>
              <a:buClr>
                <a:srgbClr val="015873"/>
              </a:buClr>
              <a:buSzTx/>
              <a:buFontTx/>
              <a:buNone/>
              <a:tabLst/>
              <a:defRPr/>
            </a:pPr>
            <a:r>
              <a:rPr kumimoji="0" lang="en-US" sz="2600" b="1"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Educate women of reproductive potential about increased risk of </a:t>
            </a:r>
            <a:r>
              <a:rPr lang="en-US" sz="2600">
                <a:solidFill>
                  <a:srgbClr val="000000"/>
                </a:solidFill>
                <a:latin typeface="Calibri" panose="020F0502020204030204" pitchFamily="34" charset="0"/>
              </a:rPr>
              <a:t>first </a:t>
            </a:r>
            <a:r>
              <a:rPr kumimoji="0" lang="en-US" sz="2600" b="1"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trimester pregnancy loss and birth defects </a:t>
            </a:r>
            <a:br>
              <a:rPr kumimoji="0" lang="en-US" sz="2600" b="1"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br>
            <a:r>
              <a:rPr kumimoji="0" lang="en-US" sz="2600" b="1"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(eg, cleft palate and lip, external ear, and abnormalities of esophagus, eye, distal limbs, heart, kidney, and nervous system)</a:t>
            </a:r>
          </a:p>
        </p:txBody>
      </p:sp>
      <p:grpSp>
        <p:nvGrpSpPr>
          <p:cNvPr id="10" name="Group 9">
            <a:extLst>
              <a:ext uri="{FF2B5EF4-FFF2-40B4-BE49-F238E27FC236}">
                <a16:creationId xmlns:a16="http://schemas.microsoft.com/office/drawing/2014/main" id="{95C09D04-FCC6-6E5C-1178-77F000CBE25D}"/>
              </a:ext>
            </a:extLst>
          </p:cNvPr>
          <p:cNvGrpSpPr/>
          <p:nvPr/>
        </p:nvGrpSpPr>
        <p:grpSpPr>
          <a:xfrm>
            <a:off x="1000492" y="4056246"/>
            <a:ext cx="1196608" cy="1196608"/>
            <a:chOff x="1140192" y="4056246"/>
            <a:chExt cx="1196608" cy="1196608"/>
          </a:xfrm>
        </p:grpSpPr>
        <p:sp>
          <p:nvSpPr>
            <p:cNvPr id="8" name="Oval 7">
              <a:extLst>
                <a:ext uri="{FF2B5EF4-FFF2-40B4-BE49-F238E27FC236}">
                  <a16:creationId xmlns:a16="http://schemas.microsoft.com/office/drawing/2014/main" id="{8C7FFC00-6ABB-E4B9-83BE-2586559A3E6D}"/>
                </a:ext>
              </a:extLst>
            </p:cNvPr>
            <p:cNvSpPr/>
            <p:nvPr/>
          </p:nvSpPr>
          <p:spPr bwMode="auto">
            <a:xfrm>
              <a:off x="1140192" y="4056246"/>
              <a:ext cx="1196608" cy="1196608"/>
            </a:xfrm>
            <a:prstGeom prst="ellipse">
              <a:avLst/>
            </a:prstGeom>
            <a:solidFill>
              <a:schemeClr val="accent3"/>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endParaRPr>
            </a:p>
          </p:txBody>
        </p:sp>
        <p:pic>
          <p:nvPicPr>
            <p:cNvPr id="9" name="Graphic 8" descr="Professor female with solid fill">
              <a:extLst>
                <a:ext uri="{FF2B5EF4-FFF2-40B4-BE49-F238E27FC236}">
                  <a16:creationId xmlns:a16="http://schemas.microsoft.com/office/drawing/2014/main" id="{5FD5F3EE-1128-4071-4FDD-A7CDDFBACE94}"/>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1281296" y="4197350"/>
              <a:ext cx="914400" cy="914400"/>
            </a:xfrm>
            <a:prstGeom prst="rect">
              <a:avLst/>
            </a:prstGeom>
          </p:spPr>
        </p:pic>
      </p:grpSp>
    </p:spTree>
    <p:extLst>
      <p:ext uri="{BB962C8B-B14F-4D97-AF65-F5344CB8AC3E}">
        <p14:creationId xmlns:p14="http://schemas.microsoft.com/office/powerpoint/2010/main" val="2187224268"/>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E3BABAB7-83B5-0CD3-699E-AA5828726E92}"/>
              </a:ext>
            </a:extLst>
          </p:cNvPr>
          <p:cNvSpPr>
            <a:spLocks noGrp="1"/>
          </p:cNvSpPr>
          <p:nvPr>
            <p:ph type="title"/>
          </p:nvPr>
        </p:nvSpPr>
        <p:spPr/>
        <p:txBody>
          <a:bodyPr/>
          <a:lstStyle/>
          <a:p>
            <a:r>
              <a:rPr lang="en-US"/>
              <a:t>Pregnancy Loss and Birth Defects Associated With Mycophenolate During Pregnancy: Patient Education</a:t>
            </a:r>
          </a:p>
        </p:txBody>
      </p:sp>
      <p:sp>
        <p:nvSpPr>
          <p:cNvPr id="5" name="Content Placeholder 4">
            <a:extLst>
              <a:ext uri="{FF2B5EF4-FFF2-40B4-BE49-F238E27FC236}">
                <a16:creationId xmlns:a16="http://schemas.microsoft.com/office/drawing/2014/main" id="{B0DCA898-BFF0-FD6C-EB80-7F0D98F70459}"/>
              </a:ext>
            </a:extLst>
          </p:cNvPr>
          <p:cNvSpPr>
            <a:spLocks noGrp="1"/>
          </p:cNvSpPr>
          <p:nvPr>
            <p:ph idx="1"/>
          </p:nvPr>
        </p:nvSpPr>
        <p:spPr/>
        <p:txBody>
          <a:bodyPr/>
          <a:lstStyle/>
          <a:p>
            <a:pPr marL="342900" marR="0" lvl="0" indent="-342900" algn="l" defTabSz="914400" rtl="0" eaLnBrk="1" fontAlgn="base" latinLnBrk="0" hangingPunct="1">
              <a:lnSpc>
                <a:spcPct val="90000"/>
              </a:lnSpc>
              <a:spcBef>
                <a:spcPts val="1000"/>
              </a:spcBef>
              <a:spcAft>
                <a:spcPts val="700"/>
              </a:spcAft>
              <a:buClr>
                <a:srgbClr val="000000"/>
              </a:buClr>
              <a:buSzTx/>
              <a:buFont typeface="Wingdings" panose="05000000000000000000" pitchFamily="2" charset="2"/>
              <a:buChar char="§"/>
              <a:tabLst/>
              <a:defRPr/>
            </a:pPr>
            <a:r>
              <a:rPr kumimoji="0" lang="en-US" sz="2600" b="0" i="0" u="none" strike="noStrike" kern="0" cap="none" spc="0" normalizeH="0" baseline="0" noProof="0">
                <a:ln>
                  <a:noFill/>
                </a:ln>
                <a:solidFill>
                  <a:srgbClr val="000000"/>
                </a:solidFill>
                <a:effectLst/>
                <a:uLnTx/>
                <a:uFillTx/>
                <a:latin typeface="Calibri" panose="020F0502020204030204" pitchFamily="34" charset="0"/>
                <a:ea typeface="+mn-ea"/>
                <a:cs typeface="+mn-cs"/>
              </a:rPr>
              <a:t>Refer to medication Prescribing Information, Section 8: Use in Special Populations, for most recent data on risk of pregnancy loss and congenital malformations </a:t>
            </a:r>
          </a:p>
          <a:p>
            <a:pPr marL="342900" marR="0" lvl="0" indent="-342900" algn="l" defTabSz="914400" rtl="0" eaLnBrk="1" fontAlgn="base" latinLnBrk="0" hangingPunct="1">
              <a:lnSpc>
                <a:spcPct val="90000"/>
              </a:lnSpc>
              <a:spcBef>
                <a:spcPts val="1000"/>
              </a:spcBef>
              <a:spcAft>
                <a:spcPts val="700"/>
              </a:spcAft>
              <a:buClr>
                <a:srgbClr val="000000"/>
              </a:buClr>
              <a:buSzTx/>
              <a:buFont typeface="Wingdings" panose="05000000000000000000" pitchFamily="2" charset="2"/>
              <a:buChar char="§"/>
              <a:tabLst/>
              <a:defRPr/>
            </a:pPr>
            <a:r>
              <a:rPr kumimoji="0" lang="en-US" sz="2600" b="0" i="0" u="none" strike="noStrike" kern="0" cap="none" spc="0" normalizeH="0" baseline="0" noProof="0">
                <a:ln>
                  <a:noFill/>
                </a:ln>
                <a:solidFill>
                  <a:srgbClr val="000000"/>
                </a:solidFill>
                <a:effectLst/>
                <a:uLnTx/>
                <a:uFillTx/>
                <a:latin typeface="Calibri" panose="020F0502020204030204" pitchFamily="34" charset="0"/>
                <a:ea typeface="+mn-ea"/>
                <a:cs typeface="+mn-cs"/>
              </a:rPr>
              <a:t>Provide patient education about pregnancy prevention and planning during mycophenolate treatment; discuss a</a:t>
            </a:r>
            <a:r>
              <a:rPr kumimoji="0" lang="en-US" sz="2400" b="0" i="0" u="none" strike="noStrike" kern="0" cap="none" spc="0" normalizeH="0" baseline="0" noProof="0">
                <a:ln>
                  <a:noFill/>
                </a:ln>
                <a:solidFill>
                  <a:srgbClr val="000000"/>
                </a:solidFill>
                <a:effectLst/>
                <a:uLnTx/>
                <a:uFillTx/>
                <a:latin typeface="Calibri" panose="020F0502020204030204" pitchFamily="34" charset="0"/>
              </a:rPr>
              <a:t>cceptable methods of contraception and appropriate duration of contraception</a:t>
            </a:r>
          </a:p>
          <a:p>
            <a:pPr marL="342900" marR="0" lvl="0" indent="-342900" algn="l" defTabSz="914400" rtl="0" eaLnBrk="1" fontAlgn="base" latinLnBrk="0" hangingPunct="1">
              <a:lnSpc>
                <a:spcPct val="90000"/>
              </a:lnSpc>
              <a:spcBef>
                <a:spcPts val="1000"/>
              </a:spcBef>
              <a:spcAft>
                <a:spcPts val="700"/>
              </a:spcAft>
              <a:buClr>
                <a:srgbClr val="000000"/>
              </a:buClr>
              <a:buSzTx/>
              <a:buFont typeface="Wingdings" panose="05000000000000000000" pitchFamily="2" charset="2"/>
              <a:buChar char="§"/>
              <a:tabLst/>
              <a:defRPr/>
            </a:pPr>
            <a:r>
              <a:rPr kumimoji="0" lang="en-US" sz="2400" b="0" i="0" u="none" strike="noStrike" kern="0" cap="none" spc="0" normalizeH="0" baseline="0" noProof="0">
                <a:ln>
                  <a:noFill/>
                </a:ln>
                <a:solidFill>
                  <a:srgbClr val="000000"/>
                </a:solidFill>
                <a:effectLst/>
                <a:uLnTx/>
                <a:uFillTx/>
                <a:latin typeface="Calibri" panose="020F0502020204030204" pitchFamily="34" charset="0"/>
              </a:rPr>
              <a:t>Advise patients to let providers know if they are considering pregnancy </a:t>
            </a:r>
          </a:p>
          <a:p>
            <a:endParaRPr lang="en-US"/>
          </a:p>
        </p:txBody>
      </p:sp>
      <p:sp>
        <p:nvSpPr>
          <p:cNvPr id="2" name="Text Box 15">
            <a:extLst>
              <a:ext uri="{FF2B5EF4-FFF2-40B4-BE49-F238E27FC236}">
                <a16:creationId xmlns:a16="http://schemas.microsoft.com/office/drawing/2014/main" id="{1C00E521-5EEA-353B-360B-6F7B8A7B0883}"/>
              </a:ext>
            </a:extLst>
          </p:cNvPr>
          <p:cNvSpPr txBox="1">
            <a:spLocks noChangeArrowheads="1"/>
          </p:cNvSpPr>
          <p:nvPr/>
        </p:nvSpPr>
        <p:spPr bwMode="auto">
          <a:xfrm>
            <a:off x="438692" y="6400800"/>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eaLnBrk="1" hangingPunct="1">
              <a:defRPr/>
            </a:pPr>
            <a:r>
              <a:rPr lang="fr-FR" altLang="en-US" sz="1200" b="0" spc="-10">
                <a:solidFill>
                  <a:schemeClr val="bg2"/>
                </a:solidFill>
                <a:latin typeface="Calibri" panose="020F0502020204030204" pitchFamily="34" charset="0"/>
                <a:cs typeface="+mn-cs"/>
              </a:rPr>
              <a:t>www.mycophenolaterems.com</a:t>
            </a:r>
          </a:p>
        </p:txBody>
      </p:sp>
    </p:spTree>
    <p:extLst>
      <p:ext uri="{BB962C8B-B14F-4D97-AF65-F5344CB8AC3E}">
        <p14:creationId xmlns:p14="http://schemas.microsoft.com/office/powerpoint/2010/main" val="2107226171"/>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AC615F6-138A-E840-BD13-D368994BA43E}"/>
              </a:ext>
            </a:extLst>
          </p:cNvPr>
          <p:cNvSpPr>
            <a:spLocks noGrp="1"/>
          </p:cNvSpPr>
          <p:nvPr>
            <p:ph type="title"/>
          </p:nvPr>
        </p:nvSpPr>
        <p:spPr/>
        <p:txBody>
          <a:bodyPr/>
          <a:lstStyle/>
          <a:p>
            <a:r>
              <a:rPr lang="en-US"/>
              <a:t>Mycophenolate REMS: Patient Counseling Materials </a:t>
            </a:r>
          </a:p>
        </p:txBody>
      </p:sp>
      <p:sp>
        <p:nvSpPr>
          <p:cNvPr id="3" name="Content Placeholder 2">
            <a:extLst>
              <a:ext uri="{FF2B5EF4-FFF2-40B4-BE49-F238E27FC236}">
                <a16:creationId xmlns:a16="http://schemas.microsoft.com/office/drawing/2014/main" id="{62110A58-F117-5C04-B9A9-27A655AD5971}"/>
              </a:ext>
            </a:extLst>
          </p:cNvPr>
          <p:cNvSpPr>
            <a:spLocks noGrp="1"/>
          </p:cNvSpPr>
          <p:nvPr>
            <p:ph idx="1"/>
          </p:nvPr>
        </p:nvSpPr>
        <p:spPr/>
        <p:txBody>
          <a:bodyPr/>
          <a:lstStyle/>
          <a:p>
            <a:r>
              <a:rPr lang="en-US"/>
              <a:t>Educate patients about mycophenolate pregnancy risks and counsel patients on contraception and pregnancy planning</a:t>
            </a:r>
          </a:p>
          <a:p>
            <a:r>
              <a:rPr lang="en-US"/>
              <a:t>Provide treatment options for patients who are considering pregnancy</a:t>
            </a:r>
          </a:p>
          <a:p>
            <a:r>
              <a:rPr lang="en-US"/>
              <a:t>Provide immunosuppressive efficacies and safety profiles of available therapies</a:t>
            </a:r>
          </a:p>
          <a:p>
            <a:endParaRPr lang="en-US"/>
          </a:p>
        </p:txBody>
      </p:sp>
      <p:sp>
        <p:nvSpPr>
          <p:cNvPr id="6" name="Text Box 15">
            <a:extLst>
              <a:ext uri="{FF2B5EF4-FFF2-40B4-BE49-F238E27FC236}">
                <a16:creationId xmlns:a16="http://schemas.microsoft.com/office/drawing/2014/main" id="{660D9677-CEA4-1BBC-5E6B-D11DBB9F2230}"/>
              </a:ext>
            </a:extLst>
          </p:cNvPr>
          <p:cNvSpPr txBox="1">
            <a:spLocks noChangeArrowheads="1"/>
          </p:cNvSpPr>
          <p:nvPr/>
        </p:nvSpPr>
        <p:spPr bwMode="auto">
          <a:xfrm>
            <a:off x="412751" y="6406374"/>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fr-FR" altLang="en-US" sz="1200" b="0" i="0" u="none" strike="noStrike" kern="1200" cap="none" spc="-10" normalizeH="0" baseline="0" noProof="0">
                <a:ln>
                  <a:noFill/>
                </a:ln>
                <a:solidFill>
                  <a:srgbClr val="455560"/>
                </a:solidFill>
                <a:effectLst/>
                <a:uLnTx/>
                <a:uFillTx/>
                <a:latin typeface="Calibri" panose="020F0502020204030204" pitchFamily="34" charset="0"/>
                <a:ea typeface="+mn-ea"/>
                <a:cs typeface="Arial" panose="020B0604020202020204" pitchFamily="34" charset="0"/>
              </a:rPr>
              <a:t>www.mycophenolaterems.com</a:t>
            </a:r>
          </a:p>
        </p:txBody>
      </p:sp>
      <p:sp>
        <p:nvSpPr>
          <p:cNvPr id="7" name="Rectangle: Rounded Corners 6">
            <a:extLst>
              <a:ext uri="{FF2B5EF4-FFF2-40B4-BE49-F238E27FC236}">
                <a16:creationId xmlns:a16="http://schemas.microsoft.com/office/drawing/2014/main" id="{8F1A0244-2E59-3A42-BEF6-B67236214AB7}"/>
              </a:ext>
            </a:extLst>
          </p:cNvPr>
          <p:cNvSpPr/>
          <p:nvPr/>
        </p:nvSpPr>
        <p:spPr bwMode="auto">
          <a:xfrm>
            <a:off x="1810032" y="4102100"/>
            <a:ext cx="9346184" cy="1947333"/>
          </a:xfrm>
          <a:prstGeom prst="roundRect">
            <a:avLst/>
          </a:prstGeom>
          <a:solidFill>
            <a:schemeClr val="accent2">
              <a:lumMod val="20000"/>
              <a:lumOff val="80000"/>
            </a:schemeClr>
          </a:solidFill>
          <a:ln w="28575">
            <a:solidFill>
              <a:schemeClr val="accent1"/>
            </a:solidFill>
            <a:miter lim="800000"/>
            <a:headEnd/>
            <a:tailEnd/>
          </a:ln>
        </p:spPr>
        <p:txBody>
          <a:bodyPr rtlCol="0" anchor="ctr"/>
          <a:lstStyle/>
          <a:p>
            <a:pPr marL="457200" marR="0" lvl="1" indent="0" algn="l" defTabSz="914400" rtl="0" eaLnBrk="1" fontAlgn="base" latinLnBrk="0" hangingPunct="1">
              <a:lnSpc>
                <a:spcPct val="100000"/>
              </a:lnSpc>
              <a:spcBef>
                <a:spcPts val="0"/>
              </a:spcBef>
              <a:spcAft>
                <a:spcPts val="0"/>
              </a:spcAft>
              <a:buClr>
                <a:srgbClr val="015873"/>
              </a:buClr>
              <a:buSzTx/>
              <a:buFontTx/>
              <a:buNone/>
              <a:tabLst/>
              <a:defRPr/>
            </a:pPr>
            <a:r>
              <a:rPr kumimoji="0" lang="en-US" sz="2400" b="1"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Educational resources available through Mycophenolate REMS</a:t>
            </a:r>
          </a:p>
          <a:p>
            <a:pPr marL="457200" marR="0" lvl="1" indent="0" algn="l" defTabSz="914400" rtl="0" eaLnBrk="1" fontAlgn="base" latinLnBrk="0" hangingPunct="1">
              <a:lnSpc>
                <a:spcPct val="100000"/>
              </a:lnSpc>
              <a:spcBef>
                <a:spcPts val="0"/>
              </a:spcBef>
              <a:spcAft>
                <a:spcPts val="0"/>
              </a:spcAft>
              <a:buClr>
                <a:srgbClr val="015873"/>
              </a:buClr>
              <a:buSzTx/>
              <a:buFontTx/>
              <a:buNone/>
              <a:tabLst/>
              <a:defRPr/>
            </a:pPr>
            <a:r>
              <a:rPr kumimoji="0" lang="en-US" sz="2400" b="1"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For Prescribers: </a:t>
            </a:r>
            <a:r>
              <a:rPr kumimoji="0" lang="en-US" sz="24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Healthcare Provider Brochure</a:t>
            </a:r>
          </a:p>
          <a:p>
            <a:pPr marL="457200" marR="0" lvl="1" indent="0" algn="l" defTabSz="914400" rtl="0" eaLnBrk="1" fontAlgn="base" latinLnBrk="0" hangingPunct="1">
              <a:lnSpc>
                <a:spcPct val="100000"/>
              </a:lnSpc>
              <a:spcBef>
                <a:spcPts val="0"/>
              </a:spcBef>
              <a:spcAft>
                <a:spcPts val="0"/>
              </a:spcAft>
              <a:buClr>
                <a:srgbClr val="015873"/>
              </a:buClr>
              <a:buSzTx/>
              <a:buFontTx/>
              <a:buNone/>
              <a:tabLst/>
              <a:defRPr/>
            </a:pPr>
            <a:r>
              <a:rPr kumimoji="0" lang="en-US" sz="2400" b="1"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For Patients: </a:t>
            </a:r>
            <a:r>
              <a:rPr kumimoji="0" lang="en-US" sz="24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Patient Information Brochure: What You Need to Know About Mycophenolate</a:t>
            </a:r>
          </a:p>
        </p:txBody>
      </p:sp>
      <p:grpSp>
        <p:nvGrpSpPr>
          <p:cNvPr id="11" name="Group 10">
            <a:extLst>
              <a:ext uri="{FF2B5EF4-FFF2-40B4-BE49-F238E27FC236}">
                <a16:creationId xmlns:a16="http://schemas.microsoft.com/office/drawing/2014/main" id="{2621B748-C33E-5226-3185-CC81261E0DEE}"/>
              </a:ext>
            </a:extLst>
          </p:cNvPr>
          <p:cNvGrpSpPr/>
          <p:nvPr/>
        </p:nvGrpSpPr>
        <p:grpSpPr>
          <a:xfrm>
            <a:off x="1000492" y="4477462"/>
            <a:ext cx="1196608" cy="1196608"/>
            <a:chOff x="1000492" y="4056246"/>
            <a:chExt cx="1196608" cy="1196608"/>
          </a:xfrm>
        </p:grpSpPr>
        <p:sp>
          <p:nvSpPr>
            <p:cNvPr id="5" name="Oval 4">
              <a:extLst>
                <a:ext uri="{FF2B5EF4-FFF2-40B4-BE49-F238E27FC236}">
                  <a16:creationId xmlns:a16="http://schemas.microsoft.com/office/drawing/2014/main" id="{E2859955-FA38-3884-9556-B23C12820538}"/>
                </a:ext>
              </a:extLst>
            </p:cNvPr>
            <p:cNvSpPr/>
            <p:nvPr/>
          </p:nvSpPr>
          <p:spPr bwMode="auto">
            <a:xfrm>
              <a:off x="1000492" y="4056246"/>
              <a:ext cx="1196608" cy="1196608"/>
            </a:xfrm>
            <a:prstGeom prst="ellipse">
              <a:avLst/>
            </a:prstGeom>
            <a:solidFill>
              <a:schemeClr val="accent1"/>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endParaRPr>
            </a:p>
          </p:txBody>
        </p:sp>
        <p:pic>
          <p:nvPicPr>
            <p:cNvPr id="10" name="Graphic 9" descr="Books with solid fill">
              <a:extLst>
                <a:ext uri="{FF2B5EF4-FFF2-40B4-BE49-F238E27FC236}">
                  <a16:creationId xmlns:a16="http://schemas.microsoft.com/office/drawing/2014/main" id="{05532481-10B5-AFD7-1D5E-E9220357D2A0}"/>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1141596" y="4197350"/>
              <a:ext cx="914400" cy="914400"/>
            </a:xfrm>
            <a:prstGeom prst="rect">
              <a:avLst/>
            </a:prstGeom>
          </p:spPr>
        </p:pic>
      </p:grpSp>
    </p:spTree>
    <p:extLst>
      <p:ext uri="{BB962C8B-B14F-4D97-AF65-F5344CB8AC3E}">
        <p14:creationId xmlns:p14="http://schemas.microsoft.com/office/powerpoint/2010/main" val="2314874051"/>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88FB63A-8BE5-1F09-6EF9-7E2991A4EAD8}"/>
              </a:ext>
            </a:extLst>
          </p:cNvPr>
          <p:cNvSpPr>
            <a:spLocks noGrp="1"/>
          </p:cNvSpPr>
          <p:nvPr>
            <p:ph type="title"/>
          </p:nvPr>
        </p:nvSpPr>
        <p:spPr/>
        <p:txBody>
          <a:bodyPr/>
          <a:lstStyle/>
          <a:p>
            <a:r>
              <a:rPr lang="en-US" sz="3600" spc="-20">
                <a:effectLst/>
                <a:latin typeface="Calibri" panose="020F0502020204030204" pitchFamily="34" charset="0"/>
                <a:ea typeface="Calibri" panose="020F0502020204030204" pitchFamily="34" charset="0"/>
                <a:cs typeface="Calibri" panose="020F0502020204030204" pitchFamily="34" charset="0"/>
              </a:rPr>
              <a:t>Faculty Discussion</a:t>
            </a:r>
            <a:endParaRPr lang="en-US"/>
          </a:p>
        </p:txBody>
      </p:sp>
      <p:sp>
        <p:nvSpPr>
          <p:cNvPr id="3" name="Content Placeholder 2">
            <a:extLst>
              <a:ext uri="{FF2B5EF4-FFF2-40B4-BE49-F238E27FC236}">
                <a16:creationId xmlns:a16="http://schemas.microsoft.com/office/drawing/2014/main" id="{2CB9C7D4-60F6-D8DA-6203-8C3F668BCA3A}"/>
              </a:ext>
            </a:extLst>
          </p:cNvPr>
          <p:cNvSpPr>
            <a:spLocks noGrp="1"/>
          </p:cNvSpPr>
          <p:nvPr>
            <p:ph idx="1"/>
          </p:nvPr>
        </p:nvSpPr>
        <p:spPr/>
        <p:txBody>
          <a:bodyPr/>
          <a:lstStyle/>
          <a:p>
            <a:r>
              <a:rPr lang="en-US"/>
              <a:t>Discuss at every visit!</a:t>
            </a:r>
          </a:p>
          <a:p>
            <a:pPr lvl="1"/>
            <a:r>
              <a:rPr lang="en-US"/>
              <a:t>Ask about adherence with therapy and contraception</a:t>
            </a:r>
          </a:p>
          <a:p>
            <a:pPr lvl="1"/>
            <a:r>
              <a:rPr lang="en-US"/>
              <a:t>Ask about family planning </a:t>
            </a:r>
          </a:p>
          <a:p>
            <a:r>
              <a:rPr lang="en-US"/>
              <a:t>Patient perspective</a:t>
            </a:r>
          </a:p>
          <a:p>
            <a:pPr lvl="1"/>
            <a:r>
              <a:rPr lang="en-US"/>
              <a:t>Navigating REMS programs</a:t>
            </a:r>
          </a:p>
          <a:p>
            <a:pPr lvl="1"/>
            <a:r>
              <a:rPr lang="en-US"/>
              <a:t>Prescription refills</a:t>
            </a:r>
          </a:p>
          <a:p>
            <a:pPr lvl="1"/>
            <a:r>
              <a:rPr lang="en-US"/>
              <a:t>Monitoring and follow-up visits </a:t>
            </a:r>
          </a:p>
        </p:txBody>
      </p:sp>
      <p:pic>
        <p:nvPicPr>
          <p:cNvPr id="4" name="Picture 3">
            <a:extLst>
              <a:ext uri="{FF2B5EF4-FFF2-40B4-BE49-F238E27FC236}">
                <a16:creationId xmlns:a16="http://schemas.microsoft.com/office/drawing/2014/main" id="{F0B982F9-8E9F-39ED-4F96-8870847F1F6C}"/>
              </a:ext>
            </a:extLst>
          </p:cNvPr>
          <p:cNvPicPr>
            <a:picLocks noChangeAspect="1"/>
          </p:cNvPicPr>
          <p:nvPr/>
        </p:nvPicPr>
        <p:blipFill>
          <a:blip r:embed="rId2"/>
          <a:stretch>
            <a:fillRect/>
          </a:stretch>
        </p:blipFill>
        <p:spPr>
          <a:xfrm>
            <a:off x="9112181" y="3838390"/>
            <a:ext cx="2475144" cy="2124781"/>
          </a:xfrm>
          <a:prstGeom prst="rect">
            <a:avLst/>
          </a:prstGeom>
        </p:spPr>
      </p:pic>
    </p:spTree>
    <p:extLst>
      <p:ext uri="{BB962C8B-B14F-4D97-AF65-F5344CB8AC3E}">
        <p14:creationId xmlns:p14="http://schemas.microsoft.com/office/powerpoint/2010/main" val="1268158499"/>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A678E07A-BE3B-4617-603D-C819D2959121}"/>
              </a:ext>
            </a:extLst>
          </p:cNvPr>
          <p:cNvSpPr>
            <a:spLocks noGrp="1"/>
          </p:cNvSpPr>
          <p:nvPr>
            <p:ph type="title"/>
          </p:nvPr>
        </p:nvSpPr>
        <p:spPr/>
        <p:txBody>
          <a:bodyPr/>
          <a:lstStyle/>
          <a:p>
            <a:r>
              <a:rPr lang="en-US"/>
              <a:t>Navigating Family Planning With </a:t>
            </a:r>
            <a:br>
              <a:rPr lang="en-US"/>
            </a:br>
            <a:r>
              <a:rPr lang="en-US"/>
              <a:t>Mycophenolate Treatment </a:t>
            </a:r>
          </a:p>
        </p:txBody>
      </p:sp>
    </p:spTree>
    <p:extLst>
      <p:ext uri="{BB962C8B-B14F-4D97-AF65-F5344CB8AC3E}">
        <p14:creationId xmlns:p14="http://schemas.microsoft.com/office/powerpoint/2010/main" val="959063726"/>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EAE65709-C364-8C36-92B9-D68871DE88E3}"/>
              </a:ext>
            </a:extLst>
          </p:cNvPr>
          <p:cNvSpPr>
            <a:spLocks noGrp="1"/>
          </p:cNvSpPr>
          <p:nvPr>
            <p:ph type="title"/>
          </p:nvPr>
        </p:nvSpPr>
        <p:spPr/>
        <p:txBody>
          <a:bodyPr/>
          <a:lstStyle/>
          <a:p>
            <a:r>
              <a:rPr lang="en-US"/>
              <a:t>Patient Case: Lisa (cont’d)</a:t>
            </a:r>
          </a:p>
        </p:txBody>
      </p:sp>
      <p:sp>
        <p:nvSpPr>
          <p:cNvPr id="4" name="Content Placeholder 3">
            <a:extLst>
              <a:ext uri="{FF2B5EF4-FFF2-40B4-BE49-F238E27FC236}">
                <a16:creationId xmlns:a16="http://schemas.microsoft.com/office/drawing/2014/main" id="{864A21A8-5FB3-7209-4A74-EB8A6C3C7E1F}"/>
              </a:ext>
            </a:extLst>
          </p:cNvPr>
          <p:cNvSpPr>
            <a:spLocks noGrp="1"/>
          </p:cNvSpPr>
          <p:nvPr>
            <p:ph idx="1"/>
          </p:nvPr>
        </p:nvSpPr>
        <p:spPr/>
        <p:txBody>
          <a:bodyPr/>
          <a:lstStyle/>
          <a:p>
            <a:r>
              <a:rPr lang="en-US"/>
              <a:t>Lisa and her rheumatologist meet for a follow-up visit after starting mycophenolate for lupus management </a:t>
            </a:r>
          </a:p>
          <a:p>
            <a:r>
              <a:rPr lang="en-US"/>
              <a:t>Lisa tells her doctor that she is feeling very well with no lupus flares and would like to start a family</a:t>
            </a:r>
          </a:p>
          <a:p>
            <a:endParaRPr lang="en-US"/>
          </a:p>
        </p:txBody>
      </p:sp>
    </p:spTree>
    <p:extLst>
      <p:ext uri="{BB962C8B-B14F-4D97-AF65-F5344CB8AC3E}">
        <p14:creationId xmlns:p14="http://schemas.microsoft.com/office/powerpoint/2010/main" val="1209153576"/>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E3BABAB7-83B5-0CD3-699E-AA5828726E92}"/>
              </a:ext>
            </a:extLst>
          </p:cNvPr>
          <p:cNvSpPr>
            <a:spLocks noGrp="1"/>
          </p:cNvSpPr>
          <p:nvPr>
            <p:ph type="title"/>
          </p:nvPr>
        </p:nvSpPr>
        <p:spPr/>
        <p:txBody>
          <a:bodyPr/>
          <a:lstStyle/>
          <a:p>
            <a:r>
              <a:rPr lang="en-US"/>
              <a:t>Contraception Counseling and Acceptable Contraceptive Methods</a:t>
            </a:r>
          </a:p>
        </p:txBody>
      </p:sp>
      <p:sp>
        <p:nvSpPr>
          <p:cNvPr id="2" name="Content Placeholder 1">
            <a:extLst>
              <a:ext uri="{FF2B5EF4-FFF2-40B4-BE49-F238E27FC236}">
                <a16:creationId xmlns:a16="http://schemas.microsoft.com/office/drawing/2014/main" id="{647456E0-56BC-3B3B-F220-28F606E9EEE3}"/>
              </a:ext>
            </a:extLst>
          </p:cNvPr>
          <p:cNvSpPr>
            <a:spLocks noGrp="1"/>
          </p:cNvSpPr>
          <p:nvPr>
            <p:ph sz="half" idx="1"/>
          </p:nvPr>
        </p:nvSpPr>
        <p:spPr>
          <a:xfrm>
            <a:off x="601820" y="1510730"/>
            <a:ext cx="4770280" cy="4678738"/>
          </a:xfrm>
        </p:spPr>
        <p:txBody>
          <a:bodyPr/>
          <a:lstStyle/>
          <a:p>
            <a:r>
              <a:rPr lang="en-US"/>
              <a:t>Counsel patients to let </a:t>
            </a:r>
            <a:br>
              <a:rPr lang="en-US"/>
            </a:br>
            <a:r>
              <a:rPr lang="en-US"/>
              <a:t>HCPs know when they are considering pregnancy</a:t>
            </a:r>
          </a:p>
          <a:p>
            <a:r>
              <a:rPr lang="en-US"/>
              <a:t>Acceptable birth control is required if sexually active with a man for: </a:t>
            </a:r>
          </a:p>
          <a:p>
            <a:pPr lvl="1"/>
            <a:r>
              <a:rPr lang="en-US"/>
              <a:t>Entire treatment course with mycophenolate</a:t>
            </a:r>
          </a:p>
          <a:p>
            <a:pPr lvl="1"/>
            <a:r>
              <a:rPr lang="en-US"/>
              <a:t>6 wk AFTER stopping mycophenolate</a:t>
            </a:r>
          </a:p>
        </p:txBody>
      </p:sp>
      <p:sp>
        <p:nvSpPr>
          <p:cNvPr id="7" name="Text Box 15">
            <a:extLst>
              <a:ext uri="{FF2B5EF4-FFF2-40B4-BE49-F238E27FC236}">
                <a16:creationId xmlns:a16="http://schemas.microsoft.com/office/drawing/2014/main" id="{6D79BB8C-78E8-C071-B772-4212965CC681}"/>
              </a:ext>
            </a:extLst>
          </p:cNvPr>
          <p:cNvSpPr txBox="1">
            <a:spLocks noChangeArrowheads="1"/>
          </p:cNvSpPr>
          <p:nvPr/>
        </p:nvSpPr>
        <p:spPr bwMode="auto">
          <a:xfrm>
            <a:off x="425451" y="6419074"/>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fr-FR" altLang="en-US" sz="1200" b="0" i="0" u="none" strike="noStrike" kern="1200" cap="none" spc="-10" normalizeH="0" baseline="0" noProof="0">
                <a:ln>
                  <a:noFill/>
                </a:ln>
                <a:solidFill>
                  <a:srgbClr val="455560"/>
                </a:solidFill>
                <a:effectLst/>
                <a:uLnTx/>
                <a:uFillTx/>
                <a:latin typeface="Calibri" panose="020F0502020204030204" pitchFamily="34" charset="0"/>
                <a:ea typeface="+mn-ea"/>
                <a:cs typeface="Arial" panose="020B0604020202020204" pitchFamily="34" charset="0"/>
              </a:rPr>
              <a:t>www.mycophenolaterems.com</a:t>
            </a:r>
          </a:p>
        </p:txBody>
      </p:sp>
      <p:sp>
        <p:nvSpPr>
          <p:cNvPr id="4" name="TextBox 3">
            <a:extLst>
              <a:ext uri="{FF2B5EF4-FFF2-40B4-BE49-F238E27FC236}">
                <a16:creationId xmlns:a16="http://schemas.microsoft.com/office/drawing/2014/main" id="{A9F95DE5-BF5F-C742-0DE2-75236195CFA6}"/>
              </a:ext>
            </a:extLst>
          </p:cNvPr>
          <p:cNvSpPr txBox="1"/>
          <p:nvPr/>
        </p:nvSpPr>
        <p:spPr bwMode="auto">
          <a:xfrm>
            <a:off x="5372099" y="1357324"/>
            <a:ext cx="6399213" cy="5539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rIns="0"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800" b="1"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Acceptable Birth Control Options</a:t>
            </a:r>
            <a:br>
              <a:rPr kumimoji="0" lang="en-US" sz="1800" b="1"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br>
            <a:r>
              <a:rPr kumimoji="0" lang="en-US" sz="1200" b="0" i="0" u="none" strike="noStrike" kern="1200" cap="none" spc="-3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Talk with your doctor and pick from the following birth control options during treatment with mycophenolate.</a:t>
            </a:r>
          </a:p>
        </p:txBody>
      </p:sp>
      <p:graphicFrame>
        <p:nvGraphicFramePr>
          <p:cNvPr id="9" name="Table 9">
            <a:extLst>
              <a:ext uri="{FF2B5EF4-FFF2-40B4-BE49-F238E27FC236}">
                <a16:creationId xmlns:a16="http://schemas.microsoft.com/office/drawing/2014/main" id="{70D99B49-746F-86AB-DAAB-163012D471AF}"/>
              </a:ext>
            </a:extLst>
          </p:cNvPr>
          <p:cNvGraphicFramePr>
            <a:graphicFrameLocks noGrp="1"/>
          </p:cNvGraphicFramePr>
          <p:nvPr>
            <p:extLst>
              <p:ext uri="{D42A27DB-BD31-4B8C-83A1-F6EECF244321}">
                <p14:modId xmlns:p14="http://schemas.microsoft.com/office/powerpoint/2010/main" val="1787848683"/>
              </p:ext>
            </p:extLst>
          </p:nvPr>
        </p:nvGraphicFramePr>
        <p:xfrm>
          <a:off x="5335587" y="1897031"/>
          <a:ext cx="6400801" cy="4180516"/>
        </p:xfrm>
        <a:graphic>
          <a:graphicData uri="http://schemas.openxmlformats.org/drawingml/2006/table">
            <a:tbl>
              <a:tblPr firstRow="1" bandRow="1">
                <a:tableStyleId>{93296810-A885-4BE3-A3E7-6D5BEEA58F35}</a:tableStyleId>
              </a:tblPr>
              <a:tblGrid>
                <a:gridCol w="381000">
                  <a:extLst>
                    <a:ext uri="{9D8B030D-6E8A-4147-A177-3AD203B41FA5}">
                      <a16:colId xmlns:a16="http://schemas.microsoft.com/office/drawing/2014/main" val="639519118"/>
                    </a:ext>
                  </a:extLst>
                </a:gridCol>
                <a:gridCol w="6019801">
                  <a:extLst>
                    <a:ext uri="{9D8B030D-6E8A-4147-A177-3AD203B41FA5}">
                      <a16:colId xmlns:a16="http://schemas.microsoft.com/office/drawing/2014/main" val="788565657"/>
                    </a:ext>
                  </a:extLst>
                </a:gridCol>
              </a:tblGrid>
              <a:tr h="360645">
                <a:tc rowSpan="2">
                  <a:txBody>
                    <a:bodyPr/>
                    <a:lstStyle/>
                    <a:p>
                      <a:pPr algn="ctr"/>
                      <a:r>
                        <a:rPr lang="en-US" sz="2400">
                          <a:solidFill>
                            <a:schemeClr val="bg1"/>
                          </a:solidFill>
                        </a:rPr>
                        <a:t>A</a:t>
                      </a:r>
                    </a:p>
                  </a:txBody>
                  <a:tcPr marL="0" marR="0"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1">
                        <a:lumMod val="20000"/>
                        <a:lumOff val="80000"/>
                      </a:schemeClr>
                    </a:solidFill>
                  </a:tcPr>
                </a:tc>
                <a:tc>
                  <a:txBody>
                    <a:bodyPr/>
                    <a:lstStyle/>
                    <a:p>
                      <a:pPr>
                        <a:lnSpc>
                          <a:spcPts val="1200"/>
                        </a:lnSpc>
                      </a:pPr>
                      <a:r>
                        <a:rPr lang="en-US" sz="1200">
                          <a:solidFill>
                            <a:schemeClr val="bg1"/>
                          </a:solidFill>
                        </a:rPr>
                        <a:t>Option1: Use Method Alone </a:t>
                      </a:r>
                      <a:r>
                        <a:rPr lang="en-US" sz="1200" b="0">
                          <a:solidFill>
                            <a:schemeClr val="bg1"/>
                          </a:solidFill>
                        </a:rPr>
                        <a:t>(pick one item from </a:t>
                      </a:r>
                      <a:r>
                        <a:rPr lang="en-US" sz="1200" b="1">
                          <a:solidFill>
                            <a:schemeClr val="accent1"/>
                          </a:solidFill>
                        </a:rPr>
                        <a:t>A</a:t>
                      </a:r>
                      <a:r>
                        <a:rPr lang="en-US" sz="1200" b="0">
                          <a:solidFill>
                            <a:schemeClr val="bg1"/>
                          </a:solidFill>
                        </a:rPr>
                        <a:t>)</a:t>
                      </a:r>
                    </a:p>
                    <a:p>
                      <a:pPr marL="171450" lvl="0" indent="-171450">
                        <a:lnSpc>
                          <a:spcPts val="1200"/>
                        </a:lnSpc>
                        <a:buClr>
                          <a:schemeClr val="accent1"/>
                        </a:buClr>
                        <a:buFont typeface="Wingdings" panose="05000000000000000000" pitchFamily="2" charset="2"/>
                        <a:buChar char="§"/>
                      </a:pPr>
                      <a:r>
                        <a:rPr lang="en-US" sz="1200">
                          <a:solidFill>
                            <a:schemeClr val="bg1"/>
                          </a:solidFill>
                        </a:rPr>
                        <a:t>Most effective: </a:t>
                      </a:r>
                      <a:r>
                        <a:rPr lang="en-US" sz="1200" b="0">
                          <a:solidFill>
                            <a:schemeClr val="bg1"/>
                          </a:solidFill>
                        </a:rPr>
                        <a:t>Less than 1 pregnancy per 100 women in 1 yr</a:t>
                      </a:r>
                    </a:p>
                  </a:txBody>
                  <a:tcPr marL="45720" marR="0" marB="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1">
                        <a:lumMod val="20000"/>
                        <a:lumOff val="80000"/>
                      </a:schemeClr>
                    </a:solidFill>
                  </a:tcPr>
                </a:tc>
                <a:extLst>
                  <a:ext uri="{0D108BD9-81ED-4DB2-BD59-A6C34878D82A}">
                    <a16:rowId xmlns:a16="http://schemas.microsoft.com/office/drawing/2014/main" val="271095801"/>
                  </a:ext>
                </a:extLst>
              </a:tr>
              <a:tr h="777240">
                <a:tc vMerge="1">
                  <a:txBody>
                    <a:bodyPr/>
                    <a:lstStyle/>
                    <a:p>
                      <a:endParaRPr lang="en-US"/>
                    </a:p>
                  </a:txBody>
                  <a:tcPr marL="45720" marR="0" marT="0" marB="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tx1"/>
                    </a:solidFill>
                  </a:tcPr>
                </a:tc>
                <a:tc>
                  <a:txBody>
                    <a:bodyPr/>
                    <a:lstStyle/>
                    <a:p>
                      <a:endParaRPr lang="en-US">
                        <a:solidFill>
                          <a:schemeClr val="bg1"/>
                        </a:solidFill>
                      </a:endParaRPr>
                    </a:p>
                  </a:txBody>
                  <a:tcPr marL="45720" marR="0" marB="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tx1"/>
                    </a:solidFill>
                  </a:tcPr>
                </a:tc>
                <a:extLst>
                  <a:ext uri="{0D108BD9-81ED-4DB2-BD59-A6C34878D82A}">
                    <a16:rowId xmlns:a16="http://schemas.microsoft.com/office/drawing/2014/main" val="1151181256"/>
                  </a:ext>
                </a:extLst>
              </a:tr>
              <a:tr h="374072">
                <a:tc rowSpan="2">
                  <a:txBody>
                    <a:bodyPr/>
                    <a:lstStyle/>
                    <a:p>
                      <a:pPr algn="ctr"/>
                      <a:r>
                        <a:rPr lang="en-US" sz="2400" b="1">
                          <a:solidFill>
                            <a:schemeClr val="bg1"/>
                          </a:solidFill>
                        </a:rPr>
                        <a:t>B</a:t>
                      </a:r>
                    </a:p>
                  </a:txBody>
                  <a:tcPr marL="0" marR="0"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DDF7FF"/>
                    </a:solidFill>
                  </a:tcPr>
                </a:tc>
                <a:tc>
                  <a:txBody>
                    <a:bodyPr/>
                    <a:lstStyle/>
                    <a:p>
                      <a:pPr>
                        <a:lnSpc>
                          <a:spcPts val="1200"/>
                        </a:lnSpc>
                      </a:pPr>
                      <a:r>
                        <a:rPr lang="en-US" sz="1200" b="1">
                          <a:solidFill>
                            <a:schemeClr val="bg1"/>
                          </a:solidFill>
                        </a:rPr>
                        <a:t>Option 2: Use Hormone Barrier </a:t>
                      </a:r>
                      <a:r>
                        <a:rPr lang="en-US" sz="1200" b="0">
                          <a:solidFill>
                            <a:schemeClr val="bg1"/>
                          </a:solidFill>
                        </a:rPr>
                        <a:t>(pick </a:t>
                      </a:r>
                      <a:r>
                        <a:rPr lang="en-US" sz="1200">
                          <a:solidFill>
                            <a:schemeClr val="bg1"/>
                          </a:solidFill>
                        </a:rPr>
                        <a:t>one from </a:t>
                      </a:r>
                      <a:r>
                        <a:rPr lang="en-US" sz="1200" b="1">
                          <a:solidFill>
                            <a:schemeClr val="accent1"/>
                          </a:solidFill>
                        </a:rPr>
                        <a:t>B</a:t>
                      </a:r>
                      <a:r>
                        <a:rPr lang="en-US" sz="1200">
                          <a:solidFill>
                            <a:schemeClr val="bg1"/>
                          </a:solidFill>
                        </a:rPr>
                        <a:t> </a:t>
                      </a:r>
                      <a:r>
                        <a:rPr lang="en-US" sz="1200" b="1" u="sng">
                          <a:solidFill>
                            <a:schemeClr val="bg1"/>
                          </a:solidFill>
                        </a:rPr>
                        <a:t>and</a:t>
                      </a:r>
                      <a:r>
                        <a:rPr lang="en-US" sz="1200">
                          <a:solidFill>
                            <a:schemeClr val="bg1"/>
                          </a:solidFill>
                        </a:rPr>
                        <a:t> one from </a:t>
                      </a:r>
                      <a:r>
                        <a:rPr lang="en-US" sz="1200" b="1">
                          <a:solidFill>
                            <a:schemeClr val="accent1"/>
                          </a:solidFill>
                        </a:rPr>
                        <a:t>C1</a:t>
                      </a:r>
                      <a:r>
                        <a:rPr lang="en-US" sz="1200">
                          <a:solidFill>
                            <a:schemeClr val="bg1"/>
                          </a:solidFill>
                        </a:rPr>
                        <a:t> or </a:t>
                      </a:r>
                      <a:r>
                        <a:rPr lang="en-US" sz="1200" b="1">
                          <a:solidFill>
                            <a:schemeClr val="accent1"/>
                          </a:solidFill>
                        </a:rPr>
                        <a:t>C2</a:t>
                      </a:r>
                      <a:r>
                        <a:rPr lang="en-US" sz="1200">
                          <a:solidFill>
                            <a:schemeClr val="bg1"/>
                          </a:solidFill>
                        </a:rPr>
                        <a:t> shown below)</a:t>
                      </a:r>
                    </a:p>
                    <a:p>
                      <a:pPr marL="171450" lvl="0" indent="-171450">
                        <a:lnSpc>
                          <a:spcPts val="1200"/>
                        </a:lnSpc>
                        <a:buClr>
                          <a:schemeClr val="accent1"/>
                        </a:buClr>
                        <a:buFont typeface="Wingdings" panose="05000000000000000000" pitchFamily="2" charset="2"/>
                        <a:buChar char="§"/>
                      </a:pPr>
                      <a:r>
                        <a:rPr lang="en-US" sz="1200">
                          <a:solidFill>
                            <a:schemeClr val="bg1"/>
                          </a:solidFill>
                        </a:rPr>
                        <a:t>4-7 pregnancies per 100 women in 1 yr</a:t>
                      </a:r>
                    </a:p>
                  </a:txBody>
                  <a:tcPr marL="45720" marR="0" marB="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DDF7FF"/>
                    </a:solidFill>
                  </a:tcPr>
                </a:tc>
                <a:extLst>
                  <a:ext uri="{0D108BD9-81ED-4DB2-BD59-A6C34878D82A}">
                    <a16:rowId xmlns:a16="http://schemas.microsoft.com/office/drawing/2014/main" val="3611847211"/>
                  </a:ext>
                </a:extLst>
              </a:tr>
              <a:tr h="1005840">
                <a:tc vMerge="1">
                  <a:txBody>
                    <a:bodyPr/>
                    <a:lstStyle/>
                    <a:p>
                      <a:endParaRPr lang="en-US"/>
                    </a:p>
                  </a:txBody>
                  <a:tcPr marL="0" marR="0" marT="0" marB="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tx1"/>
                    </a:solidFill>
                  </a:tcPr>
                </a:tc>
                <a:tc>
                  <a:txBody>
                    <a:bodyPr/>
                    <a:lstStyle/>
                    <a:p>
                      <a:pPr>
                        <a:lnSpc>
                          <a:spcPts val="1200"/>
                        </a:lnSpc>
                      </a:pPr>
                      <a:endParaRPr lang="en-US" sz="1200">
                        <a:solidFill>
                          <a:schemeClr val="bg1"/>
                        </a:solidFill>
                      </a:endParaRPr>
                    </a:p>
                  </a:txBody>
                  <a:tcPr marL="45720" marR="0" marB="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tx1"/>
                    </a:solidFill>
                  </a:tcPr>
                </a:tc>
                <a:extLst>
                  <a:ext uri="{0D108BD9-81ED-4DB2-BD59-A6C34878D82A}">
                    <a16:rowId xmlns:a16="http://schemas.microsoft.com/office/drawing/2014/main" val="3692086617"/>
                  </a:ext>
                </a:extLst>
              </a:tr>
              <a:tr h="379615">
                <a:tc rowSpan="3">
                  <a:txBody>
                    <a:bodyPr/>
                    <a:lstStyle/>
                    <a:p>
                      <a:pPr algn="ctr"/>
                      <a:r>
                        <a:rPr lang="en-US" sz="2400" b="1">
                          <a:solidFill>
                            <a:schemeClr val="bg1"/>
                          </a:solidFill>
                        </a:rPr>
                        <a:t>C</a:t>
                      </a:r>
                    </a:p>
                  </a:txBody>
                  <a:tcPr marL="0" marR="0"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EFFBFF"/>
                    </a:solidFill>
                  </a:tcPr>
                </a:tc>
                <a:tc>
                  <a:txBody>
                    <a:bodyPr/>
                    <a:lstStyle/>
                    <a:p>
                      <a:pPr>
                        <a:lnSpc>
                          <a:spcPts val="1200"/>
                        </a:lnSpc>
                      </a:pPr>
                      <a:r>
                        <a:rPr lang="en-US" sz="1200" b="1">
                          <a:solidFill>
                            <a:schemeClr val="bg1"/>
                          </a:solidFill>
                        </a:rPr>
                        <a:t>Option 3: Use 2 Barriers </a:t>
                      </a:r>
                      <a:r>
                        <a:rPr lang="en-US" sz="1200" b="0">
                          <a:solidFill>
                            <a:schemeClr val="bg1"/>
                          </a:solidFill>
                        </a:rPr>
                        <a:t>(pick </a:t>
                      </a:r>
                      <a:r>
                        <a:rPr lang="en-US" sz="1200">
                          <a:solidFill>
                            <a:schemeClr val="bg1"/>
                          </a:solidFill>
                        </a:rPr>
                        <a:t>one from </a:t>
                      </a:r>
                      <a:r>
                        <a:rPr lang="en-US" sz="1200" b="1">
                          <a:solidFill>
                            <a:schemeClr val="accent1"/>
                          </a:solidFill>
                        </a:rPr>
                        <a:t>C1</a:t>
                      </a:r>
                      <a:r>
                        <a:rPr lang="en-US" sz="1200">
                          <a:solidFill>
                            <a:schemeClr val="bg1"/>
                          </a:solidFill>
                        </a:rPr>
                        <a:t> </a:t>
                      </a:r>
                      <a:r>
                        <a:rPr lang="en-US" sz="1200" b="1" u="sng">
                          <a:solidFill>
                            <a:schemeClr val="bg1"/>
                          </a:solidFill>
                        </a:rPr>
                        <a:t>and</a:t>
                      </a:r>
                      <a:r>
                        <a:rPr lang="en-US" sz="1200">
                          <a:solidFill>
                            <a:schemeClr val="bg1"/>
                          </a:solidFill>
                        </a:rPr>
                        <a:t> one from </a:t>
                      </a:r>
                      <a:r>
                        <a:rPr lang="en-US" sz="1200" b="1">
                          <a:solidFill>
                            <a:schemeClr val="accent1"/>
                          </a:solidFill>
                        </a:rPr>
                        <a:t>C2</a:t>
                      </a:r>
                      <a:r>
                        <a:rPr lang="en-US" sz="1200">
                          <a:solidFill>
                            <a:schemeClr val="bg1"/>
                          </a:solidFill>
                        </a:rPr>
                        <a:t>)</a:t>
                      </a:r>
                    </a:p>
                    <a:p>
                      <a:pPr marL="171450" lvl="1" indent="-171450">
                        <a:lnSpc>
                          <a:spcPts val="1200"/>
                        </a:lnSpc>
                        <a:buClr>
                          <a:schemeClr val="accent1"/>
                        </a:buClr>
                        <a:buFont typeface="Wingdings" panose="05000000000000000000" pitchFamily="2" charset="2"/>
                        <a:buChar char="§"/>
                      </a:pPr>
                      <a:r>
                        <a:rPr lang="en-US" sz="1200" b="1">
                          <a:solidFill>
                            <a:schemeClr val="bg1"/>
                          </a:solidFill>
                        </a:rPr>
                        <a:t>Least effective: </a:t>
                      </a:r>
                      <a:r>
                        <a:rPr lang="en-US" sz="1200">
                          <a:solidFill>
                            <a:schemeClr val="bg1"/>
                          </a:solidFill>
                        </a:rPr>
                        <a:t>13 or more pregnancies per 100 women in 1 yr</a:t>
                      </a:r>
                    </a:p>
                  </a:txBody>
                  <a:tcPr marL="45720" marR="0" marB="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EFFBFF"/>
                    </a:solidFill>
                  </a:tcPr>
                </a:tc>
                <a:extLst>
                  <a:ext uri="{0D108BD9-81ED-4DB2-BD59-A6C34878D82A}">
                    <a16:rowId xmlns:a16="http://schemas.microsoft.com/office/drawing/2014/main" val="1136869886"/>
                  </a:ext>
                </a:extLst>
              </a:tr>
              <a:tr h="685800">
                <a:tc vMerge="1">
                  <a:txBody>
                    <a:bodyPr/>
                    <a:lstStyle/>
                    <a:p>
                      <a:endParaRPr lang="en-US">
                        <a:solidFill>
                          <a:schemeClr val="bg1"/>
                        </a:solidFill>
                      </a:endParaRPr>
                    </a:p>
                  </a:txBody>
                  <a:tcPr marL="0" marR="0" marT="0" marB="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tx1"/>
                    </a:solidFill>
                  </a:tcPr>
                </a:tc>
                <a:tc>
                  <a:txBody>
                    <a:bodyPr/>
                    <a:lstStyle/>
                    <a:p>
                      <a:pPr>
                        <a:lnSpc>
                          <a:spcPts val="1700"/>
                        </a:lnSpc>
                      </a:pPr>
                      <a:r>
                        <a:rPr lang="en-US" sz="2400" b="1">
                          <a:solidFill>
                            <a:schemeClr val="bg1"/>
                          </a:solidFill>
                        </a:rPr>
                        <a:t>1</a:t>
                      </a:r>
                    </a:p>
                  </a:txBody>
                  <a:tcPr marL="45720" marR="0"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tx1"/>
                    </a:solidFill>
                  </a:tcPr>
                </a:tc>
                <a:extLst>
                  <a:ext uri="{0D108BD9-81ED-4DB2-BD59-A6C34878D82A}">
                    <a16:rowId xmlns:a16="http://schemas.microsoft.com/office/drawing/2014/main" val="3703932425"/>
                  </a:ext>
                </a:extLst>
              </a:tr>
              <a:tr h="597304">
                <a:tc vMerge="1">
                  <a:txBody>
                    <a:bodyPr/>
                    <a:lstStyle/>
                    <a:p>
                      <a:endParaRPr lang="en-US">
                        <a:solidFill>
                          <a:schemeClr val="bg1"/>
                        </a:solidFill>
                      </a:endParaRPr>
                    </a:p>
                  </a:txBody>
                  <a:tcPr marL="0" marR="0" marT="0" marB="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tx1"/>
                    </a:solidFill>
                  </a:tcPr>
                </a:tc>
                <a:tc>
                  <a:txBody>
                    <a:bodyPr/>
                    <a:lstStyle/>
                    <a:p>
                      <a:pPr>
                        <a:lnSpc>
                          <a:spcPts val="1700"/>
                        </a:lnSpc>
                      </a:pPr>
                      <a:r>
                        <a:rPr lang="en-US" sz="2400" b="1">
                          <a:solidFill>
                            <a:schemeClr val="bg1"/>
                          </a:solidFill>
                        </a:rPr>
                        <a:t>2</a:t>
                      </a:r>
                    </a:p>
                  </a:txBody>
                  <a:tcPr marL="45720" marR="0"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tx1"/>
                    </a:solidFill>
                  </a:tcPr>
                </a:tc>
                <a:extLst>
                  <a:ext uri="{0D108BD9-81ED-4DB2-BD59-A6C34878D82A}">
                    <a16:rowId xmlns:a16="http://schemas.microsoft.com/office/drawing/2014/main" val="1589249655"/>
                  </a:ext>
                </a:extLst>
              </a:tr>
            </a:tbl>
          </a:graphicData>
        </a:graphic>
      </p:graphicFrame>
      <p:sp>
        <p:nvSpPr>
          <p:cNvPr id="12" name="TextBox 11">
            <a:extLst>
              <a:ext uri="{FF2B5EF4-FFF2-40B4-BE49-F238E27FC236}">
                <a16:creationId xmlns:a16="http://schemas.microsoft.com/office/drawing/2014/main" id="{FA8227D3-EA73-3B70-54F8-3AE6CA9206E1}"/>
              </a:ext>
            </a:extLst>
          </p:cNvPr>
          <p:cNvSpPr txBox="1"/>
          <p:nvPr/>
        </p:nvSpPr>
        <p:spPr bwMode="auto">
          <a:xfrm>
            <a:off x="5783582" y="2823512"/>
            <a:ext cx="1531618"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0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Intrauterine device (IUD)</a:t>
            </a:r>
          </a:p>
        </p:txBody>
      </p:sp>
      <p:sp>
        <p:nvSpPr>
          <p:cNvPr id="13" name="TextBox 12">
            <a:extLst>
              <a:ext uri="{FF2B5EF4-FFF2-40B4-BE49-F238E27FC236}">
                <a16:creationId xmlns:a16="http://schemas.microsoft.com/office/drawing/2014/main" id="{2DF5499C-186F-63D1-D684-58BEC102A185}"/>
              </a:ext>
            </a:extLst>
          </p:cNvPr>
          <p:cNvSpPr txBox="1"/>
          <p:nvPr/>
        </p:nvSpPr>
        <p:spPr bwMode="auto">
          <a:xfrm>
            <a:off x="7440932" y="2823512"/>
            <a:ext cx="1531618"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0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Tubal sterilization</a:t>
            </a:r>
          </a:p>
        </p:txBody>
      </p:sp>
      <p:grpSp>
        <p:nvGrpSpPr>
          <p:cNvPr id="26" name="Group 25">
            <a:extLst>
              <a:ext uri="{FF2B5EF4-FFF2-40B4-BE49-F238E27FC236}">
                <a16:creationId xmlns:a16="http://schemas.microsoft.com/office/drawing/2014/main" id="{3E5E8DD0-8FE5-2510-61E5-95F1C40483D8}"/>
              </a:ext>
            </a:extLst>
          </p:cNvPr>
          <p:cNvGrpSpPr/>
          <p:nvPr/>
        </p:nvGrpSpPr>
        <p:grpSpPr>
          <a:xfrm>
            <a:off x="6251575" y="2330450"/>
            <a:ext cx="371476" cy="544513"/>
            <a:chOff x="6251575" y="2330450"/>
            <a:chExt cx="371476" cy="544513"/>
          </a:xfrm>
        </p:grpSpPr>
        <p:sp>
          <p:nvSpPr>
            <p:cNvPr id="18" name="Freeform 5">
              <a:extLst>
                <a:ext uri="{FF2B5EF4-FFF2-40B4-BE49-F238E27FC236}">
                  <a16:creationId xmlns:a16="http://schemas.microsoft.com/office/drawing/2014/main" id="{0643FAA0-D82D-018B-3984-6E1288378639}"/>
                </a:ext>
              </a:extLst>
            </p:cNvPr>
            <p:cNvSpPr>
              <a:spLocks/>
            </p:cNvSpPr>
            <p:nvPr/>
          </p:nvSpPr>
          <p:spPr bwMode="auto">
            <a:xfrm>
              <a:off x="6416675" y="2452688"/>
              <a:ext cx="41275" cy="300038"/>
            </a:xfrm>
            <a:custGeom>
              <a:avLst/>
              <a:gdLst>
                <a:gd name="T0" fmla="*/ 26 w 26"/>
                <a:gd name="T1" fmla="*/ 189 h 189"/>
                <a:gd name="T2" fmla="*/ 26 w 26"/>
                <a:gd name="T3" fmla="*/ 0 h 189"/>
                <a:gd name="T4" fmla="*/ 0 w 26"/>
                <a:gd name="T5" fmla="*/ 0 h 189"/>
                <a:gd name="T6" fmla="*/ 0 w 26"/>
                <a:gd name="T7" fmla="*/ 189 h 189"/>
              </a:gdLst>
              <a:ahLst/>
              <a:cxnLst>
                <a:cxn ang="0">
                  <a:pos x="T0" y="T1"/>
                </a:cxn>
                <a:cxn ang="0">
                  <a:pos x="T2" y="T3"/>
                </a:cxn>
                <a:cxn ang="0">
                  <a:pos x="T4" y="T5"/>
                </a:cxn>
                <a:cxn ang="0">
                  <a:pos x="T6" y="T7"/>
                </a:cxn>
              </a:cxnLst>
              <a:rect l="0" t="0" r="r" b="b"/>
              <a:pathLst>
                <a:path w="26" h="189">
                  <a:moveTo>
                    <a:pt x="26" y="189"/>
                  </a:moveTo>
                  <a:lnTo>
                    <a:pt x="26" y="0"/>
                  </a:lnTo>
                  <a:lnTo>
                    <a:pt x="0" y="0"/>
                  </a:lnTo>
                  <a:lnTo>
                    <a:pt x="0" y="189"/>
                  </a:lnTo>
                </a:path>
              </a:pathLst>
            </a:custGeom>
            <a:noFill/>
            <a:ln w="12700" cap="rnd">
              <a:solidFill>
                <a:schemeClr val="accent1"/>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19" name="Line 6">
              <a:extLst>
                <a:ext uri="{FF2B5EF4-FFF2-40B4-BE49-F238E27FC236}">
                  <a16:creationId xmlns:a16="http://schemas.microsoft.com/office/drawing/2014/main" id="{D18982C6-1B7E-7D7B-98EE-8F6F6BB99781}"/>
                </a:ext>
              </a:extLst>
            </p:cNvPr>
            <p:cNvSpPr>
              <a:spLocks noChangeShapeType="1"/>
            </p:cNvSpPr>
            <p:nvPr/>
          </p:nvSpPr>
          <p:spPr bwMode="auto">
            <a:xfrm flipV="1">
              <a:off x="6450013" y="2387600"/>
              <a:ext cx="0" cy="65088"/>
            </a:xfrm>
            <a:prstGeom prst="line">
              <a:avLst/>
            </a:prstGeom>
            <a:noFill/>
            <a:ln w="12700" cap="rnd">
              <a:solidFill>
                <a:schemeClr val="accent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20" name="Line 7">
              <a:extLst>
                <a:ext uri="{FF2B5EF4-FFF2-40B4-BE49-F238E27FC236}">
                  <a16:creationId xmlns:a16="http://schemas.microsoft.com/office/drawing/2014/main" id="{D6E2BCA6-B6B9-ECDC-647A-713743F1B074}"/>
                </a:ext>
              </a:extLst>
            </p:cNvPr>
            <p:cNvSpPr>
              <a:spLocks noChangeShapeType="1"/>
            </p:cNvSpPr>
            <p:nvPr/>
          </p:nvSpPr>
          <p:spPr bwMode="auto">
            <a:xfrm flipV="1">
              <a:off x="6424613" y="2387600"/>
              <a:ext cx="0" cy="65088"/>
            </a:xfrm>
            <a:prstGeom prst="line">
              <a:avLst/>
            </a:prstGeom>
            <a:noFill/>
            <a:ln w="12700" cap="rnd">
              <a:solidFill>
                <a:schemeClr val="accent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21" name="Freeform 8">
              <a:extLst>
                <a:ext uri="{FF2B5EF4-FFF2-40B4-BE49-F238E27FC236}">
                  <a16:creationId xmlns:a16="http://schemas.microsoft.com/office/drawing/2014/main" id="{9F53E380-2FDE-AF8E-D108-18657B5B45A8}"/>
                </a:ext>
              </a:extLst>
            </p:cNvPr>
            <p:cNvSpPr>
              <a:spLocks/>
            </p:cNvSpPr>
            <p:nvPr/>
          </p:nvSpPr>
          <p:spPr bwMode="auto">
            <a:xfrm>
              <a:off x="6416675" y="2365375"/>
              <a:ext cx="41275" cy="22225"/>
            </a:xfrm>
            <a:custGeom>
              <a:avLst/>
              <a:gdLst>
                <a:gd name="T0" fmla="*/ 55 w 67"/>
                <a:gd name="T1" fmla="*/ 36 h 36"/>
                <a:gd name="T2" fmla="*/ 65 w 67"/>
                <a:gd name="T3" fmla="*/ 31 h 36"/>
                <a:gd name="T4" fmla="*/ 65 w 67"/>
                <a:gd name="T5" fmla="*/ 20 h 36"/>
                <a:gd name="T6" fmla="*/ 33 w 67"/>
                <a:gd name="T7" fmla="*/ 0 h 36"/>
                <a:gd name="T8" fmla="*/ 2 w 67"/>
                <a:gd name="T9" fmla="*/ 18 h 36"/>
                <a:gd name="T10" fmla="*/ 2 w 67"/>
                <a:gd name="T11" fmla="*/ 30 h 36"/>
                <a:gd name="T12" fmla="*/ 12 w 67"/>
                <a:gd name="T13" fmla="*/ 36 h 36"/>
                <a:gd name="T14" fmla="*/ 55 w 67"/>
                <a:gd name="T15" fmla="*/ 36 h 3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67" h="36">
                  <a:moveTo>
                    <a:pt x="55" y="36"/>
                  </a:moveTo>
                  <a:cubicBezTo>
                    <a:pt x="59" y="36"/>
                    <a:pt x="63" y="34"/>
                    <a:pt x="65" y="31"/>
                  </a:cubicBezTo>
                  <a:cubicBezTo>
                    <a:pt x="67" y="27"/>
                    <a:pt x="67" y="23"/>
                    <a:pt x="65" y="20"/>
                  </a:cubicBezTo>
                  <a:cubicBezTo>
                    <a:pt x="59" y="8"/>
                    <a:pt x="47" y="0"/>
                    <a:pt x="33" y="0"/>
                  </a:cubicBezTo>
                  <a:cubicBezTo>
                    <a:pt x="20" y="0"/>
                    <a:pt x="8" y="7"/>
                    <a:pt x="2" y="18"/>
                  </a:cubicBezTo>
                  <a:cubicBezTo>
                    <a:pt x="0" y="22"/>
                    <a:pt x="0" y="26"/>
                    <a:pt x="2" y="30"/>
                  </a:cubicBezTo>
                  <a:cubicBezTo>
                    <a:pt x="4" y="33"/>
                    <a:pt x="8" y="36"/>
                    <a:pt x="12" y="36"/>
                  </a:cubicBezTo>
                  <a:lnTo>
                    <a:pt x="55" y="36"/>
                  </a:lnTo>
                  <a:close/>
                </a:path>
              </a:pathLst>
            </a:custGeom>
            <a:noFill/>
            <a:ln w="12700" cap="rnd">
              <a:solidFill>
                <a:schemeClr val="accent1"/>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22" name="Freeform 9">
              <a:extLst>
                <a:ext uri="{FF2B5EF4-FFF2-40B4-BE49-F238E27FC236}">
                  <a16:creationId xmlns:a16="http://schemas.microsoft.com/office/drawing/2014/main" id="{0B41F5D4-9703-B82F-0413-4AEC40E7822F}"/>
                </a:ext>
              </a:extLst>
            </p:cNvPr>
            <p:cNvSpPr>
              <a:spLocks/>
            </p:cNvSpPr>
            <p:nvPr/>
          </p:nvSpPr>
          <p:spPr bwMode="auto">
            <a:xfrm>
              <a:off x="6443663" y="2330450"/>
              <a:ext cx="179388" cy="42863"/>
            </a:xfrm>
            <a:custGeom>
              <a:avLst/>
              <a:gdLst>
                <a:gd name="T0" fmla="*/ 232 w 291"/>
                <a:gd name="T1" fmla="*/ 15 h 70"/>
                <a:gd name="T2" fmla="*/ 291 w 291"/>
                <a:gd name="T3" fmla="*/ 57 h 70"/>
                <a:gd name="T4" fmla="*/ 232 w 291"/>
                <a:gd name="T5" fmla="*/ 15 h 70"/>
                <a:gd name="T6" fmla="*/ 146 w 291"/>
                <a:gd name="T7" fmla="*/ 0 h 70"/>
                <a:gd name="T8" fmla="*/ 0 w 291"/>
                <a:gd name="T9" fmla="*/ 58 h 70"/>
              </a:gdLst>
              <a:ahLst/>
              <a:cxnLst>
                <a:cxn ang="0">
                  <a:pos x="T0" y="T1"/>
                </a:cxn>
                <a:cxn ang="0">
                  <a:pos x="T2" y="T3"/>
                </a:cxn>
                <a:cxn ang="0">
                  <a:pos x="T4" y="T5"/>
                </a:cxn>
                <a:cxn ang="0">
                  <a:pos x="T6" y="T7"/>
                </a:cxn>
                <a:cxn ang="0">
                  <a:pos x="T8" y="T9"/>
                </a:cxn>
              </a:cxnLst>
              <a:rect l="0" t="0" r="r" b="b"/>
              <a:pathLst>
                <a:path w="291" h="70">
                  <a:moveTo>
                    <a:pt x="232" y="15"/>
                  </a:moveTo>
                  <a:cubicBezTo>
                    <a:pt x="276" y="31"/>
                    <a:pt x="291" y="57"/>
                    <a:pt x="291" y="57"/>
                  </a:cubicBezTo>
                  <a:cubicBezTo>
                    <a:pt x="274" y="70"/>
                    <a:pt x="235" y="70"/>
                    <a:pt x="232" y="15"/>
                  </a:cubicBezTo>
                  <a:cubicBezTo>
                    <a:pt x="211" y="6"/>
                    <a:pt x="183" y="0"/>
                    <a:pt x="146" y="0"/>
                  </a:cubicBezTo>
                  <a:cubicBezTo>
                    <a:pt x="70" y="0"/>
                    <a:pt x="19" y="39"/>
                    <a:pt x="0" y="58"/>
                  </a:cubicBezTo>
                </a:path>
              </a:pathLst>
            </a:custGeom>
            <a:noFill/>
            <a:ln w="12700" cap="rnd">
              <a:solidFill>
                <a:schemeClr val="accent1"/>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23" name="Freeform 10">
              <a:extLst>
                <a:ext uri="{FF2B5EF4-FFF2-40B4-BE49-F238E27FC236}">
                  <a16:creationId xmlns:a16="http://schemas.microsoft.com/office/drawing/2014/main" id="{57FC65EF-5B3E-82CB-AE1F-682464BE6B76}"/>
                </a:ext>
              </a:extLst>
            </p:cNvPr>
            <p:cNvSpPr>
              <a:spLocks/>
            </p:cNvSpPr>
            <p:nvPr/>
          </p:nvSpPr>
          <p:spPr bwMode="auto">
            <a:xfrm>
              <a:off x="6251575" y="2330450"/>
              <a:ext cx="179388" cy="42863"/>
            </a:xfrm>
            <a:custGeom>
              <a:avLst/>
              <a:gdLst>
                <a:gd name="T0" fmla="*/ 59 w 291"/>
                <a:gd name="T1" fmla="*/ 15 h 70"/>
                <a:gd name="T2" fmla="*/ 0 w 291"/>
                <a:gd name="T3" fmla="*/ 57 h 70"/>
                <a:gd name="T4" fmla="*/ 59 w 291"/>
                <a:gd name="T5" fmla="*/ 15 h 70"/>
                <a:gd name="T6" fmla="*/ 145 w 291"/>
                <a:gd name="T7" fmla="*/ 0 h 70"/>
                <a:gd name="T8" fmla="*/ 291 w 291"/>
                <a:gd name="T9" fmla="*/ 58 h 70"/>
              </a:gdLst>
              <a:ahLst/>
              <a:cxnLst>
                <a:cxn ang="0">
                  <a:pos x="T0" y="T1"/>
                </a:cxn>
                <a:cxn ang="0">
                  <a:pos x="T2" y="T3"/>
                </a:cxn>
                <a:cxn ang="0">
                  <a:pos x="T4" y="T5"/>
                </a:cxn>
                <a:cxn ang="0">
                  <a:pos x="T6" y="T7"/>
                </a:cxn>
                <a:cxn ang="0">
                  <a:pos x="T8" y="T9"/>
                </a:cxn>
              </a:cxnLst>
              <a:rect l="0" t="0" r="r" b="b"/>
              <a:pathLst>
                <a:path w="291" h="70">
                  <a:moveTo>
                    <a:pt x="59" y="15"/>
                  </a:moveTo>
                  <a:cubicBezTo>
                    <a:pt x="56" y="70"/>
                    <a:pt x="17" y="70"/>
                    <a:pt x="0" y="57"/>
                  </a:cubicBezTo>
                  <a:cubicBezTo>
                    <a:pt x="0" y="57"/>
                    <a:pt x="15" y="31"/>
                    <a:pt x="59" y="15"/>
                  </a:cubicBezTo>
                  <a:cubicBezTo>
                    <a:pt x="80" y="6"/>
                    <a:pt x="108" y="0"/>
                    <a:pt x="145" y="0"/>
                  </a:cubicBezTo>
                  <a:cubicBezTo>
                    <a:pt x="221" y="0"/>
                    <a:pt x="272" y="39"/>
                    <a:pt x="291" y="58"/>
                  </a:cubicBezTo>
                </a:path>
              </a:pathLst>
            </a:custGeom>
            <a:noFill/>
            <a:ln w="12700" cap="rnd">
              <a:solidFill>
                <a:schemeClr val="accent1"/>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24" name="Freeform 11">
              <a:extLst>
                <a:ext uri="{FF2B5EF4-FFF2-40B4-BE49-F238E27FC236}">
                  <a16:creationId xmlns:a16="http://schemas.microsoft.com/office/drawing/2014/main" id="{07694419-C8CE-40C8-E4A0-F7CD64F19609}"/>
                </a:ext>
              </a:extLst>
            </p:cNvPr>
            <p:cNvSpPr>
              <a:spLocks/>
            </p:cNvSpPr>
            <p:nvPr/>
          </p:nvSpPr>
          <p:spPr bwMode="auto">
            <a:xfrm>
              <a:off x="6416675" y="2752725"/>
              <a:ext cx="41275" cy="19050"/>
            </a:xfrm>
            <a:custGeom>
              <a:avLst/>
              <a:gdLst>
                <a:gd name="T0" fmla="*/ 0 w 66"/>
                <a:gd name="T1" fmla="*/ 0 h 33"/>
                <a:gd name="T2" fmla="*/ 33 w 66"/>
                <a:gd name="T3" fmla="*/ 33 h 33"/>
                <a:gd name="T4" fmla="*/ 66 w 66"/>
                <a:gd name="T5" fmla="*/ 0 h 33"/>
              </a:gdLst>
              <a:ahLst/>
              <a:cxnLst>
                <a:cxn ang="0">
                  <a:pos x="T0" y="T1"/>
                </a:cxn>
                <a:cxn ang="0">
                  <a:pos x="T2" y="T3"/>
                </a:cxn>
                <a:cxn ang="0">
                  <a:pos x="T4" y="T5"/>
                </a:cxn>
              </a:cxnLst>
              <a:rect l="0" t="0" r="r" b="b"/>
              <a:pathLst>
                <a:path w="66" h="33">
                  <a:moveTo>
                    <a:pt x="0" y="0"/>
                  </a:moveTo>
                  <a:cubicBezTo>
                    <a:pt x="0" y="18"/>
                    <a:pt x="15" y="33"/>
                    <a:pt x="33" y="33"/>
                  </a:cubicBezTo>
                  <a:cubicBezTo>
                    <a:pt x="51" y="33"/>
                    <a:pt x="66" y="18"/>
                    <a:pt x="66" y="0"/>
                  </a:cubicBezTo>
                </a:path>
              </a:pathLst>
            </a:custGeom>
            <a:noFill/>
            <a:ln w="12700" cap="rnd">
              <a:solidFill>
                <a:schemeClr val="accent1"/>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25" name="Freeform 12">
              <a:extLst>
                <a:ext uri="{FF2B5EF4-FFF2-40B4-BE49-F238E27FC236}">
                  <a16:creationId xmlns:a16="http://schemas.microsoft.com/office/drawing/2014/main" id="{044AE2D4-724A-FBE1-2870-9EEE2F4649D5}"/>
                </a:ext>
              </a:extLst>
            </p:cNvPr>
            <p:cNvSpPr>
              <a:spLocks/>
            </p:cNvSpPr>
            <p:nvPr/>
          </p:nvSpPr>
          <p:spPr bwMode="auto">
            <a:xfrm>
              <a:off x="6351588" y="2771775"/>
              <a:ext cx="171450" cy="103188"/>
            </a:xfrm>
            <a:custGeom>
              <a:avLst/>
              <a:gdLst>
                <a:gd name="T0" fmla="*/ 0 w 275"/>
                <a:gd name="T1" fmla="*/ 165 h 165"/>
                <a:gd name="T2" fmla="*/ 98 w 275"/>
                <a:gd name="T3" fmla="*/ 86 h 165"/>
                <a:gd name="T4" fmla="*/ 117 w 275"/>
                <a:gd name="T5" fmla="*/ 28 h 165"/>
                <a:gd name="T6" fmla="*/ 137 w 275"/>
                <a:gd name="T7" fmla="*/ 0 h 165"/>
                <a:gd name="T8" fmla="*/ 158 w 275"/>
                <a:gd name="T9" fmla="*/ 28 h 165"/>
                <a:gd name="T10" fmla="*/ 177 w 275"/>
                <a:gd name="T11" fmla="*/ 86 h 165"/>
                <a:gd name="T12" fmla="*/ 275 w 275"/>
                <a:gd name="T13" fmla="*/ 165 h 165"/>
              </a:gdLst>
              <a:ahLst/>
              <a:cxnLst>
                <a:cxn ang="0">
                  <a:pos x="T0" y="T1"/>
                </a:cxn>
                <a:cxn ang="0">
                  <a:pos x="T2" y="T3"/>
                </a:cxn>
                <a:cxn ang="0">
                  <a:pos x="T4" y="T5"/>
                </a:cxn>
                <a:cxn ang="0">
                  <a:pos x="T6" y="T7"/>
                </a:cxn>
                <a:cxn ang="0">
                  <a:pos x="T8" y="T9"/>
                </a:cxn>
                <a:cxn ang="0">
                  <a:pos x="T10" y="T11"/>
                </a:cxn>
                <a:cxn ang="0">
                  <a:pos x="T12" y="T13"/>
                </a:cxn>
              </a:cxnLst>
              <a:rect l="0" t="0" r="r" b="b"/>
              <a:pathLst>
                <a:path w="275" h="165">
                  <a:moveTo>
                    <a:pt x="0" y="165"/>
                  </a:moveTo>
                  <a:cubicBezTo>
                    <a:pt x="50" y="165"/>
                    <a:pt x="98" y="131"/>
                    <a:pt x="98" y="86"/>
                  </a:cubicBezTo>
                  <a:cubicBezTo>
                    <a:pt x="98" y="65"/>
                    <a:pt x="104" y="45"/>
                    <a:pt x="117" y="28"/>
                  </a:cubicBezTo>
                  <a:cubicBezTo>
                    <a:pt x="137" y="0"/>
                    <a:pt x="137" y="0"/>
                    <a:pt x="137" y="0"/>
                  </a:cubicBezTo>
                  <a:cubicBezTo>
                    <a:pt x="158" y="28"/>
                    <a:pt x="158" y="28"/>
                    <a:pt x="158" y="28"/>
                  </a:cubicBezTo>
                  <a:cubicBezTo>
                    <a:pt x="170" y="45"/>
                    <a:pt x="177" y="65"/>
                    <a:pt x="177" y="86"/>
                  </a:cubicBezTo>
                  <a:cubicBezTo>
                    <a:pt x="177" y="131"/>
                    <a:pt x="225" y="165"/>
                    <a:pt x="275" y="165"/>
                  </a:cubicBezTo>
                </a:path>
              </a:pathLst>
            </a:custGeom>
            <a:noFill/>
            <a:ln w="12700" cap="rnd">
              <a:solidFill>
                <a:schemeClr val="accent1"/>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endParaRPr>
            </a:p>
          </p:txBody>
        </p:sp>
      </p:grpSp>
      <p:sp>
        <p:nvSpPr>
          <p:cNvPr id="29" name="Freeform 16">
            <a:extLst>
              <a:ext uri="{FF2B5EF4-FFF2-40B4-BE49-F238E27FC236}">
                <a16:creationId xmlns:a16="http://schemas.microsoft.com/office/drawing/2014/main" id="{F0B2571C-1527-AC3D-F6D8-21752CBB108C}"/>
              </a:ext>
            </a:extLst>
          </p:cNvPr>
          <p:cNvSpPr>
            <a:spLocks/>
          </p:cNvSpPr>
          <p:nvPr/>
        </p:nvSpPr>
        <p:spPr bwMode="auto">
          <a:xfrm>
            <a:off x="8001000" y="2540001"/>
            <a:ext cx="136525" cy="77788"/>
          </a:xfrm>
          <a:custGeom>
            <a:avLst/>
            <a:gdLst>
              <a:gd name="T0" fmla="*/ 147 w 228"/>
              <a:gd name="T1" fmla="*/ 131 h 131"/>
              <a:gd name="T2" fmla="*/ 193 w 228"/>
              <a:gd name="T3" fmla="*/ 49 h 131"/>
              <a:gd name="T4" fmla="*/ 0 w 228"/>
              <a:gd name="T5" fmla="*/ 61 h 131"/>
            </a:gdLst>
            <a:ahLst/>
            <a:cxnLst>
              <a:cxn ang="0">
                <a:pos x="T0" y="T1"/>
              </a:cxn>
              <a:cxn ang="0">
                <a:pos x="T2" y="T3"/>
              </a:cxn>
              <a:cxn ang="0">
                <a:pos x="T4" y="T5"/>
              </a:cxn>
            </a:cxnLst>
            <a:rect l="0" t="0" r="r" b="b"/>
            <a:pathLst>
              <a:path w="228" h="131">
                <a:moveTo>
                  <a:pt x="147" y="131"/>
                </a:moveTo>
                <a:cubicBezTo>
                  <a:pt x="149" y="118"/>
                  <a:pt x="228" y="106"/>
                  <a:pt x="193" y="49"/>
                </a:cubicBezTo>
                <a:cubicBezTo>
                  <a:pt x="164" y="0"/>
                  <a:pt x="69" y="46"/>
                  <a:pt x="0" y="61"/>
                </a:cubicBezTo>
              </a:path>
            </a:pathLst>
          </a:custGeom>
          <a:noFill/>
          <a:ln w="12700" cap="rnd">
            <a:solidFill>
              <a:schemeClr val="accent1"/>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30" name="Freeform 17">
            <a:extLst>
              <a:ext uri="{FF2B5EF4-FFF2-40B4-BE49-F238E27FC236}">
                <a16:creationId xmlns:a16="http://schemas.microsoft.com/office/drawing/2014/main" id="{07A71A05-C92F-C4B4-C29E-2CFF77813C51}"/>
              </a:ext>
            </a:extLst>
          </p:cNvPr>
          <p:cNvSpPr>
            <a:spLocks/>
          </p:cNvSpPr>
          <p:nvPr/>
        </p:nvSpPr>
        <p:spPr bwMode="auto">
          <a:xfrm>
            <a:off x="7981950" y="2565401"/>
            <a:ext cx="58737" cy="138113"/>
          </a:xfrm>
          <a:custGeom>
            <a:avLst/>
            <a:gdLst>
              <a:gd name="T0" fmla="*/ 17 w 98"/>
              <a:gd name="T1" fmla="*/ 228 h 228"/>
              <a:gd name="T2" fmla="*/ 10 w 98"/>
              <a:gd name="T3" fmla="*/ 189 h 228"/>
              <a:gd name="T4" fmla="*/ 21 w 98"/>
              <a:gd name="T5" fmla="*/ 125 h 228"/>
              <a:gd name="T6" fmla="*/ 98 w 98"/>
              <a:gd name="T7" fmla="*/ 0 h 228"/>
            </a:gdLst>
            <a:ahLst/>
            <a:cxnLst>
              <a:cxn ang="0">
                <a:pos x="T0" y="T1"/>
              </a:cxn>
              <a:cxn ang="0">
                <a:pos x="T2" y="T3"/>
              </a:cxn>
              <a:cxn ang="0">
                <a:pos x="T4" y="T5"/>
              </a:cxn>
              <a:cxn ang="0">
                <a:pos x="T6" y="T7"/>
              </a:cxn>
            </a:cxnLst>
            <a:rect l="0" t="0" r="r" b="b"/>
            <a:pathLst>
              <a:path w="98" h="228">
                <a:moveTo>
                  <a:pt x="17" y="228"/>
                </a:moveTo>
                <a:cubicBezTo>
                  <a:pt x="0" y="228"/>
                  <a:pt x="8" y="214"/>
                  <a:pt x="10" y="189"/>
                </a:cubicBezTo>
                <a:cubicBezTo>
                  <a:pt x="12" y="176"/>
                  <a:pt x="0" y="152"/>
                  <a:pt x="21" y="125"/>
                </a:cubicBezTo>
                <a:cubicBezTo>
                  <a:pt x="48" y="89"/>
                  <a:pt x="32" y="11"/>
                  <a:pt x="98" y="0"/>
                </a:cubicBezTo>
              </a:path>
            </a:pathLst>
          </a:custGeom>
          <a:noFill/>
          <a:ln w="12700" cap="rnd">
            <a:solidFill>
              <a:schemeClr val="accent1"/>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31" name="Freeform 18">
            <a:extLst>
              <a:ext uri="{FF2B5EF4-FFF2-40B4-BE49-F238E27FC236}">
                <a16:creationId xmlns:a16="http://schemas.microsoft.com/office/drawing/2014/main" id="{5E71D0EC-5E56-A896-4D68-C51EEFC7F757}"/>
              </a:ext>
            </a:extLst>
          </p:cNvPr>
          <p:cNvSpPr>
            <a:spLocks/>
          </p:cNvSpPr>
          <p:nvPr/>
        </p:nvSpPr>
        <p:spPr bwMode="auto">
          <a:xfrm>
            <a:off x="8040688" y="2593976"/>
            <a:ext cx="50800" cy="46038"/>
          </a:xfrm>
          <a:custGeom>
            <a:avLst/>
            <a:gdLst>
              <a:gd name="T0" fmla="*/ 79 w 86"/>
              <a:gd name="T1" fmla="*/ 55 h 77"/>
              <a:gd name="T2" fmla="*/ 32 w 86"/>
              <a:gd name="T3" fmla="*/ 69 h 77"/>
              <a:gd name="T4" fmla="*/ 6 w 86"/>
              <a:gd name="T5" fmla="*/ 16 h 77"/>
              <a:gd name="T6" fmla="*/ 57 w 86"/>
              <a:gd name="T7" fmla="*/ 16 h 77"/>
              <a:gd name="T8" fmla="*/ 79 w 86"/>
              <a:gd name="T9" fmla="*/ 55 h 77"/>
            </a:gdLst>
            <a:ahLst/>
            <a:cxnLst>
              <a:cxn ang="0">
                <a:pos x="T0" y="T1"/>
              </a:cxn>
              <a:cxn ang="0">
                <a:pos x="T2" y="T3"/>
              </a:cxn>
              <a:cxn ang="0">
                <a:pos x="T4" y="T5"/>
              </a:cxn>
              <a:cxn ang="0">
                <a:pos x="T6" y="T7"/>
              </a:cxn>
              <a:cxn ang="0">
                <a:pos x="T8" y="T9"/>
              </a:cxn>
            </a:cxnLst>
            <a:rect l="0" t="0" r="r" b="b"/>
            <a:pathLst>
              <a:path w="86" h="77">
                <a:moveTo>
                  <a:pt x="79" y="55"/>
                </a:moveTo>
                <a:cubicBezTo>
                  <a:pt x="73" y="71"/>
                  <a:pt x="51" y="77"/>
                  <a:pt x="32" y="69"/>
                </a:cubicBezTo>
                <a:cubicBezTo>
                  <a:pt x="12" y="61"/>
                  <a:pt x="0" y="31"/>
                  <a:pt x="6" y="16"/>
                </a:cubicBezTo>
                <a:cubicBezTo>
                  <a:pt x="13" y="0"/>
                  <a:pt x="37" y="7"/>
                  <a:pt x="57" y="16"/>
                </a:cubicBezTo>
                <a:cubicBezTo>
                  <a:pt x="77" y="24"/>
                  <a:pt x="86" y="40"/>
                  <a:pt x="79" y="55"/>
                </a:cubicBezTo>
                <a:close/>
              </a:path>
            </a:pathLst>
          </a:custGeom>
          <a:noFill/>
          <a:ln w="12700" cap="rnd">
            <a:solidFill>
              <a:schemeClr val="accent1"/>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32" name="Freeform 19">
            <a:extLst>
              <a:ext uri="{FF2B5EF4-FFF2-40B4-BE49-F238E27FC236}">
                <a16:creationId xmlns:a16="http://schemas.microsoft.com/office/drawing/2014/main" id="{9D8F2861-5F96-BB31-548A-936E99D2197E}"/>
              </a:ext>
            </a:extLst>
          </p:cNvPr>
          <p:cNvSpPr>
            <a:spLocks/>
          </p:cNvSpPr>
          <p:nvPr/>
        </p:nvSpPr>
        <p:spPr bwMode="auto">
          <a:xfrm>
            <a:off x="8004175" y="2562226"/>
            <a:ext cx="46037" cy="185738"/>
          </a:xfrm>
          <a:custGeom>
            <a:avLst/>
            <a:gdLst>
              <a:gd name="T0" fmla="*/ 76 w 76"/>
              <a:gd name="T1" fmla="*/ 0 h 308"/>
              <a:gd name="T2" fmla="*/ 47 w 76"/>
              <a:gd name="T3" fmla="*/ 59 h 308"/>
              <a:gd name="T4" fmla="*/ 23 w 76"/>
              <a:gd name="T5" fmla="*/ 155 h 308"/>
              <a:gd name="T6" fmla="*/ 17 w 76"/>
              <a:gd name="T7" fmla="*/ 224 h 308"/>
              <a:gd name="T8" fmla="*/ 9 w 76"/>
              <a:gd name="T9" fmla="*/ 308 h 308"/>
            </a:gdLst>
            <a:ahLst/>
            <a:cxnLst>
              <a:cxn ang="0">
                <a:pos x="T0" y="T1"/>
              </a:cxn>
              <a:cxn ang="0">
                <a:pos x="T2" y="T3"/>
              </a:cxn>
              <a:cxn ang="0">
                <a:pos x="T4" y="T5"/>
              </a:cxn>
              <a:cxn ang="0">
                <a:pos x="T6" y="T7"/>
              </a:cxn>
              <a:cxn ang="0">
                <a:pos x="T8" y="T9"/>
              </a:cxn>
            </a:cxnLst>
            <a:rect l="0" t="0" r="r" b="b"/>
            <a:pathLst>
              <a:path w="76" h="308">
                <a:moveTo>
                  <a:pt x="76" y="0"/>
                </a:moveTo>
                <a:cubicBezTo>
                  <a:pt x="57" y="18"/>
                  <a:pt x="46" y="39"/>
                  <a:pt x="47" y="59"/>
                </a:cubicBezTo>
                <a:cubicBezTo>
                  <a:pt x="48" y="80"/>
                  <a:pt x="50" y="110"/>
                  <a:pt x="23" y="155"/>
                </a:cubicBezTo>
                <a:cubicBezTo>
                  <a:pt x="0" y="195"/>
                  <a:pt x="18" y="204"/>
                  <a:pt x="17" y="224"/>
                </a:cubicBezTo>
                <a:cubicBezTo>
                  <a:pt x="17" y="238"/>
                  <a:pt x="9" y="308"/>
                  <a:pt x="9" y="308"/>
                </a:cubicBezTo>
              </a:path>
            </a:pathLst>
          </a:custGeom>
          <a:noFill/>
          <a:ln w="12700" cap="rnd">
            <a:solidFill>
              <a:schemeClr val="accent1"/>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33" name="Freeform 20">
            <a:extLst>
              <a:ext uri="{FF2B5EF4-FFF2-40B4-BE49-F238E27FC236}">
                <a16:creationId xmlns:a16="http://schemas.microsoft.com/office/drawing/2014/main" id="{DBAD1EA2-9C15-3377-9EF6-B2F787C5A7D6}"/>
              </a:ext>
            </a:extLst>
          </p:cNvPr>
          <p:cNvSpPr>
            <a:spLocks/>
          </p:cNvSpPr>
          <p:nvPr/>
        </p:nvSpPr>
        <p:spPr bwMode="auto">
          <a:xfrm>
            <a:off x="7981950" y="2549526"/>
            <a:ext cx="57150" cy="15875"/>
          </a:xfrm>
          <a:custGeom>
            <a:avLst/>
            <a:gdLst>
              <a:gd name="T0" fmla="*/ 95 w 95"/>
              <a:gd name="T1" fmla="*/ 26 h 26"/>
              <a:gd name="T2" fmla="*/ 0 w 95"/>
              <a:gd name="T3" fmla="*/ 2 h 26"/>
            </a:gdLst>
            <a:ahLst/>
            <a:cxnLst>
              <a:cxn ang="0">
                <a:pos x="T0" y="T1"/>
              </a:cxn>
              <a:cxn ang="0">
                <a:pos x="T2" y="T3"/>
              </a:cxn>
            </a:cxnLst>
            <a:rect l="0" t="0" r="r" b="b"/>
            <a:pathLst>
              <a:path w="95" h="26">
                <a:moveTo>
                  <a:pt x="95" y="26"/>
                </a:moveTo>
                <a:cubicBezTo>
                  <a:pt x="70" y="13"/>
                  <a:pt x="32" y="0"/>
                  <a:pt x="0" y="2"/>
                </a:cubicBezTo>
              </a:path>
            </a:pathLst>
          </a:custGeom>
          <a:noFill/>
          <a:ln w="12700" cap="rnd">
            <a:solidFill>
              <a:schemeClr val="accent1"/>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34" name="Freeform 21">
            <a:extLst>
              <a:ext uri="{FF2B5EF4-FFF2-40B4-BE49-F238E27FC236}">
                <a16:creationId xmlns:a16="http://schemas.microsoft.com/office/drawing/2014/main" id="{1F7D4A3D-34B9-3985-0C56-007AA3BAA9E5}"/>
              </a:ext>
            </a:extLst>
          </p:cNvPr>
          <p:cNvSpPr>
            <a:spLocks/>
          </p:cNvSpPr>
          <p:nvPr/>
        </p:nvSpPr>
        <p:spPr bwMode="auto">
          <a:xfrm>
            <a:off x="8034338" y="2586038"/>
            <a:ext cx="11112" cy="15875"/>
          </a:xfrm>
          <a:custGeom>
            <a:avLst/>
            <a:gdLst>
              <a:gd name="T0" fmla="*/ 19 w 19"/>
              <a:gd name="T1" fmla="*/ 26 h 26"/>
              <a:gd name="T2" fmla="*/ 0 w 19"/>
              <a:gd name="T3" fmla="*/ 0 h 26"/>
            </a:gdLst>
            <a:ahLst/>
            <a:cxnLst>
              <a:cxn ang="0">
                <a:pos x="T0" y="T1"/>
              </a:cxn>
              <a:cxn ang="0">
                <a:pos x="T2" y="T3"/>
              </a:cxn>
            </a:cxnLst>
            <a:rect l="0" t="0" r="r" b="b"/>
            <a:pathLst>
              <a:path w="19" h="26">
                <a:moveTo>
                  <a:pt x="19" y="26"/>
                </a:moveTo>
                <a:cubicBezTo>
                  <a:pt x="19" y="26"/>
                  <a:pt x="2" y="8"/>
                  <a:pt x="0" y="0"/>
                </a:cubicBezTo>
              </a:path>
            </a:pathLst>
          </a:custGeom>
          <a:noFill/>
          <a:ln w="12700" cap="rnd">
            <a:solidFill>
              <a:schemeClr val="accent1"/>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35" name="Freeform 22">
            <a:extLst>
              <a:ext uri="{FF2B5EF4-FFF2-40B4-BE49-F238E27FC236}">
                <a16:creationId xmlns:a16="http://schemas.microsoft.com/office/drawing/2014/main" id="{5EF62449-5769-1525-DE3C-3CEA8127CFF3}"/>
              </a:ext>
            </a:extLst>
          </p:cNvPr>
          <p:cNvSpPr>
            <a:spLocks/>
          </p:cNvSpPr>
          <p:nvPr/>
        </p:nvSpPr>
        <p:spPr bwMode="auto">
          <a:xfrm>
            <a:off x="7831138" y="2540001"/>
            <a:ext cx="169862" cy="84138"/>
          </a:xfrm>
          <a:custGeom>
            <a:avLst/>
            <a:gdLst>
              <a:gd name="T0" fmla="*/ 81 w 283"/>
              <a:gd name="T1" fmla="*/ 140 h 140"/>
              <a:gd name="T2" fmla="*/ 35 w 283"/>
              <a:gd name="T3" fmla="*/ 49 h 140"/>
              <a:gd name="T4" fmla="*/ 229 w 283"/>
              <a:gd name="T5" fmla="*/ 61 h 140"/>
              <a:gd name="T6" fmla="*/ 283 w 283"/>
              <a:gd name="T7" fmla="*/ 61 h 140"/>
            </a:gdLst>
            <a:ahLst/>
            <a:cxnLst>
              <a:cxn ang="0">
                <a:pos x="T0" y="T1"/>
              </a:cxn>
              <a:cxn ang="0">
                <a:pos x="T2" y="T3"/>
              </a:cxn>
              <a:cxn ang="0">
                <a:pos x="T4" y="T5"/>
              </a:cxn>
              <a:cxn ang="0">
                <a:pos x="T6" y="T7"/>
              </a:cxn>
            </a:cxnLst>
            <a:rect l="0" t="0" r="r" b="b"/>
            <a:pathLst>
              <a:path w="283" h="140">
                <a:moveTo>
                  <a:pt x="81" y="140"/>
                </a:moveTo>
                <a:cubicBezTo>
                  <a:pt x="79" y="127"/>
                  <a:pt x="0" y="106"/>
                  <a:pt x="35" y="49"/>
                </a:cubicBezTo>
                <a:cubicBezTo>
                  <a:pt x="65" y="0"/>
                  <a:pt x="159" y="48"/>
                  <a:pt x="229" y="61"/>
                </a:cubicBezTo>
                <a:cubicBezTo>
                  <a:pt x="240" y="63"/>
                  <a:pt x="266" y="65"/>
                  <a:pt x="283" y="61"/>
                </a:cubicBezTo>
              </a:path>
            </a:pathLst>
          </a:custGeom>
          <a:noFill/>
          <a:ln w="12700" cap="rnd">
            <a:solidFill>
              <a:schemeClr val="accent1"/>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36" name="Freeform 23">
            <a:extLst>
              <a:ext uri="{FF2B5EF4-FFF2-40B4-BE49-F238E27FC236}">
                <a16:creationId xmlns:a16="http://schemas.microsoft.com/office/drawing/2014/main" id="{81E6543D-20C9-8CB2-1C06-19574C0E154F}"/>
              </a:ext>
            </a:extLst>
          </p:cNvPr>
          <p:cNvSpPr>
            <a:spLocks/>
          </p:cNvSpPr>
          <p:nvPr/>
        </p:nvSpPr>
        <p:spPr bwMode="auto">
          <a:xfrm>
            <a:off x="7942263" y="2570163"/>
            <a:ext cx="44450" cy="133350"/>
          </a:xfrm>
          <a:custGeom>
            <a:avLst/>
            <a:gdLst>
              <a:gd name="T0" fmla="*/ 57 w 74"/>
              <a:gd name="T1" fmla="*/ 222 h 222"/>
              <a:gd name="T2" fmla="*/ 64 w 74"/>
              <a:gd name="T3" fmla="*/ 183 h 222"/>
              <a:gd name="T4" fmla="*/ 54 w 74"/>
              <a:gd name="T5" fmla="*/ 119 h 222"/>
              <a:gd name="T6" fmla="*/ 0 w 74"/>
              <a:gd name="T7" fmla="*/ 0 h 222"/>
            </a:gdLst>
            <a:ahLst/>
            <a:cxnLst>
              <a:cxn ang="0">
                <a:pos x="T0" y="T1"/>
              </a:cxn>
              <a:cxn ang="0">
                <a:pos x="T2" y="T3"/>
              </a:cxn>
              <a:cxn ang="0">
                <a:pos x="T4" y="T5"/>
              </a:cxn>
              <a:cxn ang="0">
                <a:pos x="T6" y="T7"/>
              </a:cxn>
            </a:cxnLst>
            <a:rect l="0" t="0" r="r" b="b"/>
            <a:pathLst>
              <a:path w="74" h="222">
                <a:moveTo>
                  <a:pt x="57" y="222"/>
                </a:moveTo>
                <a:cubicBezTo>
                  <a:pt x="74" y="222"/>
                  <a:pt x="66" y="208"/>
                  <a:pt x="64" y="183"/>
                </a:cubicBezTo>
                <a:cubicBezTo>
                  <a:pt x="63" y="170"/>
                  <a:pt x="74" y="146"/>
                  <a:pt x="54" y="119"/>
                </a:cubicBezTo>
                <a:cubicBezTo>
                  <a:pt x="27" y="83"/>
                  <a:pt x="65" y="12"/>
                  <a:pt x="0" y="0"/>
                </a:cubicBezTo>
              </a:path>
            </a:pathLst>
          </a:custGeom>
          <a:noFill/>
          <a:ln w="12700" cap="rnd">
            <a:solidFill>
              <a:schemeClr val="accent1"/>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37" name="Freeform 24">
            <a:extLst>
              <a:ext uri="{FF2B5EF4-FFF2-40B4-BE49-F238E27FC236}">
                <a16:creationId xmlns:a16="http://schemas.microsoft.com/office/drawing/2014/main" id="{27F26F1D-FF4B-0DFE-A837-6CE9D29A7E63}"/>
              </a:ext>
            </a:extLst>
          </p:cNvPr>
          <p:cNvSpPr>
            <a:spLocks/>
          </p:cNvSpPr>
          <p:nvPr/>
        </p:nvSpPr>
        <p:spPr bwMode="auto">
          <a:xfrm>
            <a:off x="7875588" y="2593976"/>
            <a:ext cx="52387" cy="46038"/>
          </a:xfrm>
          <a:custGeom>
            <a:avLst/>
            <a:gdLst>
              <a:gd name="T0" fmla="*/ 7 w 87"/>
              <a:gd name="T1" fmla="*/ 55 h 77"/>
              <a:gd name="T2" fmla="*/ 55 w 87"/>
              <a:gd name="T3" fmla="*/ 69 h 77"/>
              <a:gd name="T4" fmla="*/ 80 w 87"/>
              <a:gd name="T5" fmla="*/ 16 h 77"/>
              <a:gd name="T6" fmla="*/ 29 w 87"/>
              <a:gd name="T7" fmla="*/ 16 h 77"/>
              <a:gd name="T8" fmla="*/ 7 w 87"/>
              <a:gd name="T9" fmla="*/ 55 h 77"/>
            </a:gdLst>
            <a:ahLst/>
            <a:cxnLst>
              <a:cxn ang="0">
                <a:pos x="T0" y="T1"/>
              </a:cxn>
              <a:cxn ang="0">
                <a:pos x="T2" y="T3"/>
              </a:cxn>
              <a:cxn ang="0">
                <a:pos x="T4" y="T5"/>
              </a:cxn>
              <a:cxn ang="0">
                <a:pos x="T6" y="T7"/>
              </a:cxn>
              <a:cxn ang="0">
                <a:pos x="T8" y="T9"/>
              </a:cxn>
            </a:cxnLst>
            <a:rect l="0" t="0" r="r" b="b"/>
            <a:pathLst>
              <a:path w="87" h="77">
                <a:moveTo>
                  <a:pt x="7" y="55"/>
                </a:moveTo>
                <a:cubicBezTo>
                  <a:pt x="14" y="71"/>
                  <a:pt x="35" y="77"/>
                  <a:pt x="55" y="69"/>
                </a:cubicBezTo>
                <a:cubicBezTo>
                  <a:pt x="74" y="61"/>
                  <a:pt x="87" y="31"/>
                  <a:pt x="80" y="16"/>
                </a:cubicBezTo>
                <a:cubicBezTo>
                  <a:pt x="73" y="0"/>
                  <a:pt x="49" y="7"/>
                  <a:pt x="29" y="16"/>
                </a:cubicBezTo>
                <a:cubicBezTo>
                  <a:pt x="10" y="24"/>
                  <a:pt x="0" y="40"/>
                  <a:pt x="7" y="55"/>
                </a:cubicBezTo>
                <a:close/>
              </a:path>
            </a:pathLst>
          </a:custGeom>
          <a:noFill/>
          <a:ln w="12700" cap="rnd">
            <a:solidFill>
              <a:schemeClr val="accent1"/>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38" name="Freeform 25">
            <a:extLst>
              <a:ext uri="{FF2B5EF4-FFF2-40B4-BE49-F238E27FC236}">
                <a16:creationId xmlns:a16="http://schemas.microsoft.com/office/drawing/2014/main" id="{F0457CA2-2CB8-6058-6D2A-0195F27F4DC9}"/>
              </a:ext>
            </a:extLst>
          </p:cNvPr>
          <p:cNvSpPr>
            <a:spLocks/>
          </p:cNvSpPr>
          <p:nvPr/>
        </p:nvSpPr>
        <p:spPr bwMode="auto">
          <a:xfrm>
            <a:off x="7923213" y="2563813"/>
            <a:ext cx="41275" cy="184150"/>
          </a:xfrm>
          <a:custGeom>
            <a:avLst/>
            <a:gdLst>
              <a:gd name="T0" fmla="*/ 0 w 69"/>
              <a:gd name="T1" fmla="*/ 0 h 305"/>
              <a:gd name="T2" fmla="*/ 21 w 69"/>
              <a:gd name="T3" fmla="*/ 56 h 305"/>
              <a:gd name="T4" fmla="*/ 45 w 69"/>
              <a:gd name="T5" fmla="*/ 152 h 305"/>
              <a:gd name="T6" fmla="*/ 51 w 69"/>
              <a:gd name="T7" fmla="*/ 221 h 305"/>
              <a:gd name="T8" fmla="*/ 59 w 69"/>
              <a:gd name="T9" fmla="*/ 305 h 305"/>
            </a:gdLst>
            <a:ahLst/>
            <a:cxnLst>
              <a:cxn ang="0">
                <a:pos x="T0" y="T1"/>
              </a:cxn>
              <a:cxn ang="0">
                <a:pos x="T2" y="T3"/>
              </a:cxn>
              <a:cxn ang="0">
                <a:pos x="T4" y="T5"/>
              </a:cxn>
              <a:cxn ang="0">
                <a:pos x="T6" y="T7"/>
              </a:cxn>
              <a:cxn ang="0">
                <a:pos x="T8" y="T9"/>
              </a:cxn>
            </a:cxnLst>
            <a:rect l="0" t="0" r="r" b="b"/>
            <a:pathLst>
              <a:path w="69" h="305">
                <a:moveTo>
                  <a:pt x="0" y="0"/>
                </a:moveTo>
                <a:cubicBezTo>
                  <a:pt x="13" y="15"/>
                  <a:pt x="23" y="36"/>
                  <a:pt x="21" y="56"/>
                </a:cubicBezTo>
                <a:cubicBezTo>
                  <a:pt x="20" y="77"/>
                  <a:pt x="19" y="107"/>
                  <a:pt x="45" y="152"/>
                </a:cubicBezTo>
                <a:cubicBezTo>
                  <a:pt x="69" y="192"/>
                  <a:pt x="51" y="201"/>
                  <a:pt x="51" y="221"/>
                </a:cubicBezTo>
                <a:cubicBezTo>
                  <a:pt x="51" y="235"/>
                  <a:pt x="59" y="305"/>
                  <a:pt x="59" y="305"/>
                </a:cubicBezTo>
              </a:path>
            </a:pathLst>
          </a:custGeom>
          <a:noFill/>
          <a:ln w="12700" cap="rnd">
            <a:solidFill>
              <a:schemeClr val="accent1"/>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39" name="Freeform 26">
            <a:extLst>
              <a:ext uri="{FF2B5EF4-FFF2-40B4-BE49-F238E27FC236}">
                <a16:creationId xmlns:a16="http://schemas.microsoft.com/office/drawing/2014/main" id="{070F16E4-A4CB-7364-D7EA-6737AFD0FBD6}"/>
              </a:ext>
            </a:extLst>
          </p:cNvPr>
          <p:cNvSpPr>
            <a:spLocks/>
          </p:cNvSpPr>
          <p:nvPr/>
        </p:nvSpPr>
        <p:spPr bwMode="auto">
          <a:xfrm>
            <a:off x="7929563" y="2551113"/>
            <a:ext cx="52387" cy="14288"/>
          </a:xfrm>
          <a:custGeom>
            <a:avLst/>
            <a:gdLst>
              <a:gd name="T0" fmla="*/ 0 w 85"/>
              <a:gd name="T1" fmla="*/ 24 h 24"/>
              <a:gd name="T2" fmla="*/ 85 w 85"/>
              <a:gd name="T3" fmla="*/ 0 h 24"/>
            </a:gdLst>
            <a:ahLst/>
            <a:cxnLst>
              <a:cxn ang="0">
                <a:pos x="T0" y="T1"/>
              </a:cxn>
              <a:cxn ang="0">
                <a:pos x="T2" y="T3"/>
              </a:cxn>
            </a:cxnLst>
            <a:rect l="0" t="0" r="r" b="b"/>
            <a:pathLst>
              <a:path w="85" h="24">
                <a:moveTo>
                  <a:pt x="0" y="24"/>
                </a:moveTo>
                <a:cubicBezTo>
                  <a:pt x="24" y="11"/>
                  <a:pt x="59" y="1"/>
                  <a:pt x="85" y="0"/>
                </a:cubicBezTo>
              </a:path>
            </a:pathLst>
          </a:custGeom>
          <a:noFill/>
          <a:ln w="12700" cap="rnd">
            <a:solidFill>
              <a:schemeClr val="accent1"/>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40" name="Freeform 27">
            <a:extLst>
              <a:ext uri="{FF2B5EF4-FFF2-40B4-BE49-F238E27FC236}">
                <a16:creationId xmlns:a16="http://schemas.microsoft.com/office/drawing/2014/main" id="{A7CD4124-3C55-00F5-7007-DC7988C911D3}"/>
              </a:ext>
            </a:extLst>
          </p:cNvPr>
          <p:cNvSpPr>
            <a:spLocks/>
          </p:cNvSpPr>
          <p:nvPr/>
        </p:nvSpPr>
        <p:spPr bwMode="auto">
          <a:xfrm>
            <a:off x="7923213" y="2582863"/>
            <a:ext cx="11112" cy="19050"/>
          </a:xfrm>
          <a:custGeom>
            <a:avLst/>
            <a:gdLst>
              <a:gd name="T0" fmla="*/ 0 w 18"/>
              <a:gd name="T1" fmla="*/ 30 h 30"/>
              <a:gd name="T2" fmla="*/ 18 w 18"/>
              <a:gd name="T3" fmla="*/ 0 h 30"/>
            </a:gdLst>
            <a:ahLst/>
            <a:cxnLst>
              <a:cxn ang="0">
                <a:pos x="T0" y="T1"/>
              </a:cxn>
              <a:cxn ang="0">
                <a:pos x="T2" y="T3"/>
              </a:cxn>
            </a:cxnLst>
            <a:rect l="0" t="0" r="r" b="b"/>
            <a:pathLst>
              <a:path w="18" h="30">
                <a:moveTo>
                  <a:pt x="0" y="30"/>
                </a:moveTo>
                <a:cubicBezTo>
                  <a:pt x="0" y="30"/>
                  <a:pt x="17" y="8"/>
                  <a:pt x="18" y="0"/>
                </a:cubicBezTo>
              </a:path>
            </a:pathLst>
          </a:custGeom>
          <a:noFill/>
          <a:ln w="12700" cap="rnd">
            <a:solidFill>
              <a:schemeClr val="accent1"/>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41" name="Freeform 28">
            <a:extLst>
              <a:ext uri="{FF2B5EF4-FFF2-40B4-BE49-F238E27FC236}">
                <a16:creationId xmlns:a16="http://schemas.microsoft.com/office/drawing/2014/main" id="{69EEF9AE-CCDE-87A1-AB80-6D053650ACD8}"/>
              </a:ext>
            </a:extLst>
          </p:cNvPr>
          <p:cNvSpPr>
            <a:spLocks/>
          </p:cNvSpPr>
          <p:nvPr/>
        </p:nvSpPr>
        <p:spPr bwMode="auto">
          <a:xfrm>
            <a:off x="7731125" y="2312988"/>
            <a:ext cx="119062" cy="555625"/>
          </a:xfrm>
          <a:custGeom>
            <a:avLst/>
            <a:gdLst>
              <a:gd name="T0" fmla="*/ 164 w 197"/>
              <a:gd name="T1" fmla="*/ 0 h 925"/>
              <a:gd name="T2" fmla="*/ 128 w 197"/>
              <a:gd name="T3" fmla="*/ 282 h 925"/>
              <a:gd name="T4" fmla="*/ 0 w 197"/>
              <a:gd name="T5" fmla="*/ 791 h 925"/>
              <a:gd name="T6" fmla="*/ 6 w 197"/>
              <a:gd name="T7" fmla="*/ 925 h 925"/>
            </a:gdLst>
            <a:ahLst/>
            <a:cxnLst>
              <a:cxn ang="0">
                <a:pos x="T0" y="T1"/>
              </a:cxn>
              <a:cxn ang="0">
                <a:pos x="T2" y="T3"/>
              </a:cxn>
              <a:cxn ang="0">
                <a:pos x="T4" y="T5"/>
              </a:cxn>
              <a:cxn ang="0">
                <a:pos x="T6" y="T7"/>
              </a:cxn>
            </a:cxnLst>
            <a:rect l="0" t="0" r="r" b="b"/>
            <a:pathLst>
              <a:path w="197" h="925">
                <a:moveTo>
                  <a:pt x="164" y="0"/>
                </a:moveTo>
                <a:cubicBezTo>
                  <a:pt x="164" y="0"/>
                  <a:pt x="197" y="155"/>
                  <a:pt x="128" y="282"/>
                </a:cubicBezTo>
                <a:cubicBezTo>
                  <a:pt x="68" y="393"/>
                  <a:pt x="0" y="601"/>
                  <a:pt x="0" y="791"/>
                </a:cubicBezTo>
                <a:cubicBezTo>
                  <a:pt x="0" y="843"/>
                  <a:pt x="3" y="888"/>
                  <a:pt x="6" y="925"/>
                </a:cubicBezTo>
              </a:path>
            </a:pathLst>
          </a:custGeom>
          <a:noFill/>
          <a:ln w="15875" cap="rnd">
            <a:solidFill>
              <a:schemeClr val="accent1"/>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42" name="Freeform 29">
            <a:extLst>
              <a:ext uri="{FF2B5EF4-FFF2-40B4-BE49-F238E27FC236}">
                <a16:creationId xmlns:a16="http://schemas.microsoft.com/office/drawing/2014/main" id="{3AF30E4C-770D-6F1B-6E5E-31C8BD5A7101}"/>
              </a:ext>
            </a:extLst>
          </p:cNvPr>
          <p:cNvSpPr>
            <a:spLocks/>
          </p:cNvSpPr>
          <p:nvPr/>
        </p:nvSpPr>
        <p:spPr bwMode="auto">
          <a:xfrm>
            <a:off x="8118475" y="2312988"/>
            <a:ext cx="117475" cy="555625"/>
          </a:xfrm>
          <a:custGeom>
            <a:avLst/>
            <a:gdLst>
              <a:gd name="T0" fmla="*/ 33 w 197"/>
              <a:gd name="T1" fmla="*/ 0 h 925"/>
              <a:gd name="T2" fmla="*/ 70 w 197"/>
              <a:gd name="T3" fmla="*/ 282 h 925"/>
              <a:gd name="T4" fmla="*/ 197 w 197"/>
              <a:gd name="T5" fmla="*/ 791 h 925"/>
              <a:gd name="T6" fmla="*/ 192 w 197"/>
              <a:gd name="T7" fmla="*/ 925 h 925"/>
            </a:gdLst>
            <a:ahLst/>
            <a:cxnLst>
              <a:cxn ang="0">
                <a:pos x="T0" y="T1"/>
              </a:cxn>
              <a:cxn ang="0">
                <a:pos x="T2" y="T3"/>
              </a:cxn>
              <a:cxn ang="0">
                <a:pos x="T4" y="T5"/>
              </a:cxn>
              <a:cxn ang="0">
                <a:pos x="T6" y="T7"/>
              </a:cxn>
            </a:cxnLst>
            <a:rect l="0" t="0" r="r" b="b"/>
            <a:pathLst>
              <a:path w="197" h="925">
                <a:moveTo>
                  <a:pt x="33" y="0"/>
                </a:moveTo>
                <a:cubicBezTo>
                  <a:pt x="33" y="0"/>
                  <a:pt x="0" y="155"/>
                  <a:pt x="70" y="282"/>
                </a:cubicBezTo>
                <a:cubicBezTo>
                  <a:pt x="130" y="393"/>
                  <a:pt x="197" y="601"/>
                  <a:pt x="197" y="791"/>
                </a:cubicBezTo>
                <a:cubicBezTo>
                  <a:pt x="197" y="843"/>
                  <a:pt x="195" y="888"/>
                  <a:pt x="192" y="925"/>
                </a:cubicBezTo>
              </a:path>
            </a:pathLst>
          </a:custGeom>
          <a:noFill/>
          <a:ln w="15875" cap="rnd">
            <a:solidFill>
              <a:schemeClr val="accent1"/>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43" name="Freeform 30">
            <a:extLst>
              <a:ext uri="{FF2B5EF4-FFF2-40B4-BE49-F238E27FC236}">
                <a16:creationId xmlns:a16="http://schemas.microsoft.com/office/drawing/2014/main" id="{9B8BE02B-A016-7262-F9B7-F9957DC6E437}"/>
              </a:ext>
            </a:extLst>
          </p:cNvPr>
          <p:cNvSpPr>
            <a:spLocks/>
          </p:cNvSpPr>
          <p:nvPr/>
        </p:nvSpPr>
        <p:spPr bwMode="auto">
          <a:xfrm>
            <a:off x="7939088" y="2767013"/>
            <a:ext cx="49212" cy="101600"/>
          </a:xfrm>
          <a:custGeom>
            <a:avLst/>
            <a:gdLst>
              <a:gd name="T0" fmla="*/ 82 w 82"/>
              <a:gd name="T1" fmla="*/ 169 h 169"/>
              <a:gd name="T2" fmla="*/ 82 w 82"/>
              <a:gd name="T3" fmla="*/ 60 h 169"/>
              <a:gd name="T4" fmla="*/ 0 w 82"/>
              <a:gd name="T5" fmla="*/ 0 h 169"/>
            </a:gdLst>
            <a:ahLst/>
            <a:cxnLst>
              <a:cxn ang="0">
                <a:pos x="T0" y="T1"/>
              </a:cxn>
              <a:cxn ang="0">
                <a:pos x="T2" y="T3"/>
              </a:cxn>
              <a:cxn ang="0">
                <a:pos x="T4" y="T5"/>
              </a:cxn>
            </a:cxnLst>
            <a:rect l="0" t="0" r="r" b="b"/>
            <a:pathLst>
              <a:path w="82" h="169">
                <a:moveTo>
                  <a:pt x="82" y="169"/>
                </a:moveTo>
                <a:cubicBezTo>
                  <a:pt x="82" y="60"/>
                  <a:pt x="82" y="60"/>
                  <a:pt x="82" y="60"/>
                </a:cubicBezTo>
                <a:cubicBezTo>
                  <a:pt x="82" y="60"/>
                  <a:pt x="33" y="15"/>
                  <a:pt x="0" y="0"/>
                </a:cubicBezTo>
              </a:path>
            </a:pathLst>
          </a:custGeom>
          <a:noFill/>
          <a:ln w="12700" cap="rnd">
            <a:solidFill>
              <a:schemeClr val="accent1"/>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44" name="Freeform 31">
            <a:extLst>
              <a:ext uri="{FF2B5EF4-FFF2-40B4-BE49-F238E27FC236}">
                <a16:creationId xmlns:a16="http://schemas.microsoft.com/office/drawing/2014/main" id="{88924396-DC48-299A-22B5-17B23A3AC972}"/>
              </a:ext>
            </a:extLst>
          </p:cNvPr>
          <p:cNvSpPr>
            <a:spLocks/>
          </p:cNvSpPr>
          <p:nvPr/>
        </p:nvSpPr>
        <p:spPr bwMode="auto">
          <a:xfrm>
            <a:off x="7988300" y="2767013"/>
            <a:ext cx="42862" cy="36513"/>
          </a:xfrm>
          <a:custGeom>
            <a:avLst/>
            <a:gdLst>
              <a:gd name="T0" fmla="*/ 0 w 72"/>
              <a:gd name="T1" fmla="*/ 60 h 60"/>
              <a:gd name="T2" fmla="*/ 72 w 72"/>
              <a:gd name="T3" fmla="*/ 0 h 60"/>
            </a:gdLst>
            <a:ahLst/>
            <a:cxnLst>
              <a:cxn ang="0">
                <a:pos x="T0" y="T1"/>
              </a:cxn>
              <a:cxn ang="0">
                <a:pos x="T2" y="T3"/>
              </a:cxn>
            </a:cxnLst>
            <a:rect l="0" t="0" r="r" b="b"/>
            <a:pathLst>
              <a:path w="72" h="60">
                <a:moveTo>
                  <a:pt x="0" y="60"/>
                </a:moveTo>
                <a:cubicBezTo>
                  <a:pt x="21" y="37"/>
                  <a:pt x="54" y="11"/>
                  <a:pt x="72" y="0"/>
                </a:cubicBezTo>
              </a:path>
            </a:pathLst>
          </a:custGeom>
          <a:noFill/>
          <a:ln w="12700" cap="rnd">
            <a:solidFill>
              <a:schemeClr val="accent1"/>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45" name="Freeform 32">
            <a:extLst>
              <a:ext uri="{FF2B5EF4-FFF2-40B4-BE49-F238E27FC236}">
                <a16:creationId xmlns:a16="http://schemas.microsoft.com/office/drawing/2014/main" id="{AED0B370-6077-179D-DB91-330EB8609C2B}"/>
              </a:ext>
            </a:extLst>
          </p:cNvPr>
          <p:cNvSpPr>
            <a:spLocks/>
          </p:cNvSpPr>
          <p:nvPr/>
        </p:nvSpPr>
        <p:spPr bwMode="auto">
          <a:xfrm>
            <a:off x="7989888" y="2424113"/>
            <a:ext cx="20637" cy="38100"/>
          </a:xfrm>
          <a:custGeom>
            <a:avLst/>
            <a:gdLst>
              <a:gd name="T0" fmla="*/ 10 w 33"/>
              <a:gd name="T1" fmla="*/ 62 h 62"/>
              <a:gd name="T2" fmla="*/ 0 w 33"/>
              <a:gd name="T3" fmla="*/ 20 h 62"/>
            </a:gdLst>
            <a:ahLst/>
            <a:cxnLst>
              <a:cxn ang="0">
                <a:pos x="T0" y="T1"/>
              </a:cxn>
              <a:cxn ang="0">
                <a:pos x="T2" y="T3"/>
              </a:cxn>
            </a:cxnLst>
            <a:rect l="0" t="0" r="r" b="b"/>
            <a:pathLst>
              <a:path w="33" h="62">
                <a:moveTo>
                  <a:pt x="10" y="62"/>
                </a:moveTo>
                <a:cubicBezTo>
                  <a:pt x="26" y="46"/>
                  <a:pt x="33" y="0"/>
                  <a:pt x="0" y="20"/>
                </a:cubicBezTo>
              </a:path>
            </a:pathLst>
          </a:custGeom>
          <a:noFill/>
          <a:ln w="12700" cap="rnd">
            <a:solidFill>
              <a:schemeClr val="accent1"/>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46" name="Freeform 33">
            <a:extLst>
              <a:ext uri="{FF2B5EF4-FFF2-40B4-BE49-F238E27FC236}">
                <a16:creationId xmlns:a16="http://schemas.microsoft.com/office/drawing/2014/main" id="{23F850AB-F407-EC67-4621-9BE5094B1071}"/>
              </a:ext>
            </a:extLst>
          </p:cNvPr>
          <p:cNvSpPr>
            <a:spLocks/>
          </p:cNvSpPr>
          <p:nvPr/>
        </p:nvSpPr>
        <p:spPr bwMode="auto">
          <a:xfrm>
            <a:off x="7875588" y="2555876"/>
            <a:ext cx="30162" cy="4763"/>
          </a:xfrm>
          <a:custGeom>
            <a:avLst/>
            <a:gdLst>
              <a:gd name="T0" fmla="*/ 0 w 52"/>
              <a:gd name="T1" fmla="*/ 0 h 7"/>
              <a:gd name="T2" fmla="*/ 52 w 52"/>
              <a:gd name="T3" fmla="*/ 7 h 7"/>
            </a:gdLst>
            <a:ahLst/>
            <a:cxnLst>
              <a:cxn ang="0">
                <a:pos x="T0" y="T1"/>
              </a:cxn>
              <a:cxn ang="0">
                <a:pos x="T2" y="T3"/>
              </a:cxn>
            </a:cxnLst>
            <a:rect l="0" t="0" r="r" b="b"/>
            <a:pathLst>
              <a:path w="52" h="7">
                <a:moveTo>
                  <a:pt x="0" y="0"/>
                </a:moveTo>
                <a:cubicBezTo>
                  <a:pt x="0" y="0"/>
                  <a:pt x="46" y="5"/>
                  <a:pt x="52" y="7"/>
                </a:cubicBezTo>
              </a:path>
            </a:pathLst>
          </a:custGeom>
          <a:noFill/>
          <a:ln w="12700" cap="rnd">
            <a:solidFill>
              <a:schemeClr val="accent3"/>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47" name="Freeform 34">
            <a:extLst>
              <a:ext uri="{FF2B5EF4-FFF2-40B4-BE49-F238E27FC236}">
                <a16:creationId xmlns:a16="http://schemas.microsoft.com/office/drawing/2014/main" id="{EF6AF7BB-2338-AEC3-46B2-70F2D30EA89B}"/>
              </a:ext>
            </a:extLst>
          </p:cNvPr>
          <p:cNvSpPr>
            <a:spLocks/>
          </p:cNvSpPr>
          <p:nvPr/>
        </p:nvSpPr>
        <p:spPr bwMode="auto">
          <a:xfrm>
            <a:off x="8058150" y="2555876"/>
            <a:ext cx="30162" cy="4763"/>
          </a:xfrm>
          <a:custGeom>
            <a:avLst/>
            <a:gdLst>
              <a:gd name="T0" fmla="*/ 51 w 51"/>
              <a:gd name="T1" fmla="*/ 0 h 7"/>
              <a:gd name="T2" fmla="*/ 0 w 51"/>
              <a:gd name="T3" fmla="*/ 7 h 7"/>
            </a:gdLst>
            <a:ahLst/>
            <a:cxnLst>
              <a:cxn ang="0">
                <a:pos x="T0" y="T1"/>
              </a:cxn>
              <a:cxn ang="0">
                <a:pos x="T2" y="T3"/>
              </a:cxn>
            </a:cxnLst>
            <a:rect l="0" t="0" r="r" b="b"/>
            <a:pathLst>
              <a:path w="51" h="7">
                <a:moveTo>
                  <a:pt x="51" y="0"/>
                </a:moveTo>
                <a:cubicBezTo>
                  <a:pt x="51" y="0"/>
                  <a:pt x="5" y="5"/>
                  <a:pt x="0" y="7"/>
                </a:cubicBezTo>
              </a:path>
            </a:pathLst>
          </a:custGeom>
          <a:noFill/>
          <a:ln w="12700" cap="rnd">
            <a:solidFill>
              <a:schemeClr val="accent3"/>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48" name="TextBox 47">
            <a:extLst>
              <a:ext uri="{FF2B5EF4-FFF2-40B4-BE49-F238E27FC236}">
                <a16:creationId xmlns:a16="http://schemas.microsoft.com/office/drawing/2014/main" id="{95BF2AFD-ABDE-362C-B102-586CD0B0BCC2}"/>
              </a:ext>
            </a:extLst>
          </p:cNvPr>
          <p:cNvSpPr txBox="1"/>
          <p:nvPr/>
        </p:nvSpPr>
        <p:spPr bwMode="auto">
          <a:xfrm>
            <a:off x="8841107" y="2823512"/>
            <a:ext cx="1531618"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0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Vasectomy</a:t>
            </a:r>
          </a:p>
        </p:txBody>
      </p:sp>
      <p:pic>
        <p:nvPicPr>
          <p:cNvPr id="51" name="Picture 50">
            <a:extLst>
              <a:ext uri="{FF2B5EF4-FFF2-40B4-BE49-F238E27FC236}">
                <a16:creationId xmlns:a16="http://schemas.microsoft.com/office/drawing/2014/main" id="{A7970230-C57F-B05C-8DEE-A20B95A88814}"/>
              </a:ext>
            </a:extLst>
          </p:cNvPr>
          <p:cNvPicPr>
            <a:picLocks noChangeAspect="1"/>
          </p:cNvPicPr>
          <p:nvPr/>
        </p:nvPicPr>
        <p:blipFill rotWithShape="1">
          <a:blip r:embed="rId3"/>
          <a:srcRect t="25376"/>
          <a:stretch/>
        </p:blipFill>
        <p:spPr>
          <a:xfrm>
            <a:off x="9262743" y="2306551"/>
            <a:ext cx="648085" cy="588530"/>
          </a:xfrm>
          <a:prstGeom prst="rect">
            <a:avLst/>
          </a:prstGeom>
        </p:spPr>
      </p:pic>
      <p:sp>
        <p:nvSpPr>
          <p:cNvPr id="52" name="TextBox 51">
            <a:extLst>
              <a:ext uri="{FF2B5EF4-FFF2-40B4-BE49-F238E27FC236}">
                <a16:creationId xmlns:a16="http://schemas.microsoft.com/office/drawing/2014/main" id="{B1756044-3AFD-9F39-E2F0-425BC27A9E35}"/>
              </a:ext>
            </a:extLst>
          </p:cNvPr>
          <p:cNvSpPr txBox="1"/>
          <p:nvPr/>
        </p:nvSpPr>
        <p:spPr bwMode="auto">
          <a:xfrm>
            <a:off x="5757229" y="4085879"/>
            <a:ext cx="1531618" cy="35060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ts val="1000"/>
              </a:lnSpc>
              <a:spcBef>
                <a:spcPct val="50000"/>
              </a:spcBef>
              <a:spcAft>
                <a:spcPct val="0"/>
              </a:spcAft>
              <a:buClrTx/>
              <a:buSzTx/>
              <a:buFontTx/>
              <a:buNone/>
              <a:tabLst/>
              <a:defRPr/>
            </a:pPr>
            <a:r>
              <a:rPr kumimoji="0" lang="en-US" sz="10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Progesterone  </a:t>
            </a:r>
            <a:br>
              <a:rPr kumimoji="0" lang="en-US" sz="10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br>
            <a:r>
              <a:rPr kumimoji="0" lang="en-US" sz="10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only injection</a:t>
            </a:r>
          </a:p>
        </p:txBody>
      </p:sp>
      <p:sp>
        <p:nvSpPr>
          <p:cNvPr id="53" name="TextBox 52">
            <a:extLst>
              <a:ext uri="{FF2B5EF4-FFF2-40B4-BE49-F238E27FC236}">
                <a16:creationId xmlns:a16="http://schemas.microsoft.com/office/drawing/2014/main" id="{1245351B-BA45-4A07-3D3F-8E87CDB60739}"/>
              </a:ext>
            </a:extLst>
          </p:cNvPr>
          <p:cNvSpPr txBox="1"/>
          <p:nvPr/>
        </p:nvSpPr>
        <p:spPr bwMode="auto">
          <a:xfrm>
            <a:off x="6829228" y="4085879"/>
            <a:ext cx="1531618" cy="35060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ts val="1000"/>
              </a:lnSpc>
              <a:spcBef>
                <a:spcPct val="50000"/>
              </a:spcBef>
              <a:spcAft>
                <a:spcPct val="0"/>
              </a:spcAft>
              <a:buClrTx/>
              <a:buSzTx/>
              <a:buFontTx/>
              <a:buNone/>
              <a:tabLst/>
              <a:defRPr/>
            </a:pPr>
            <a:r>
              <a:rPr kumimoji="0" lang="en-US" sz="10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Birth control </a:t>
            </a:r>
            <a:br>
              <a:rPr kumimoji="0" lang="en-US" sz="10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br>
            <a:r>
              <a:rPr kumimoji="0" lang="en-US" sz="10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pill</a:t>
            </a:r>
          </a:p>
        </p:txBody>
      </p:sp>
      <p:sp>
        <p:nvSpPr>
          <p:cNvPr id="54" name="TextBox 53">
            <a:extLst>
              <a:ext uri="{FF2B5EF4-FFF2-40B4-BE49-F238E27FC236}">
                <a16:creationId xmlns:a16="http://schemas.microsoft.com/office/drawing/2014/main" id="{F421C210-B923-BA09-C6F7-B868F00CB74E}"/>
              </a:ext>
            </a:extLst>
          </p:cNvPr>
          <p:cNvSpPr txBox="1"/>
          <p:nvPr/>
        </p:nvSpPr>
        <p:spPr bwMode="auto">
          <a:xfrm>
            <a:off x="8063500" y="4085879"/>
            <a:ext cx="1531618" cy="35060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ts val="1000"/>
              </a:lnSpc>
              <a:spcBef>
                <a:spcPct val="50000"/>
              </a:spcBef>
              <a:spcAft>
                <a:spcPct val="0"/>
              </a:spcAft>
              <a:buClrTx/>
              <a:buSzTx/>
              <a:buFontTx/>
              <a:buNone/>
              <a:tabLst/>
              <a:defRPr/>
            </a:pPr>
            <a:r>
              <a:rPr kumimoji="0" lang="en-US" sz="10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Birth control (progesterone) patch</a:t>
            </a:r>
          </a:p>
        </p:txBody>
      </p:sp>
      <p:sp>
        <p:nvSpPr>
          <p:cNvPr id="55" name="TextBox 54">
            <a:extLst>
              <a:ext uri="{FF2B5EF4-FFF2-40B4-BE49-F238E27FC236}">
                <a16:creationId xmlns:a16="http://schemas.microsoft.com/office/drawing/2014/main" id="{AD567326-A1ED-F28A-424C-88D6CB572566}"/>
              </a:ext>
            </a:extLst>
          </p:cNvPr>
          <p:cNvSpPr txBox="1"/>
          <p:nvPr/>
        </p:nvSpPr>
        <p:spPr bwMode="auto">
          <a:xfrm>
            <a:off x="9262743" y="4085879"/>
            <a:ext cx="1531618" cy="2223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ts val="1000"/>
              </a:lnSpc>
              <a:spcBef>
                <a:spcPct val="50000"/>
              </a:spcBef>
              <a:spcAft>
                <a:spcPct val="0"/>
              </a:spcAft>
              <a:buClrTx/>
              <a:buSzTx/>
              <a:buFontTx/>
              <a:buNone/>
              <a:tabLst/>
              <a:defRPr/>
            </a:pPr>
            <a:r>
              <a:rPr kumimoji="0" lang="en-US" sz="10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Vaginal ring</a:t>
            </a:r>
          </a:p>
        </p:txBody>
      </p:sp>
      <p:sp>
        <p:nvSpPr>
          <p:cNvPr id="56" name="TextBox 55">
            <a:extLst>
              <a:ext uri="{FF2B5EF4-FFF2-40B4-BE49-F238E27FC236}">
                <a16:creationId xmlns:a16="http://schemas.microsoft.com/office/drawing/2014/main" id="{C95DC5F2-DA5D-B366-0F99-0AD2CB163BC6}"/>
              </a:ext>
            </a:extLst>
          </p:cNvPr>
          <p:cNvSpPr txBox="1"/>
          <p:nvPr/>
        </p:nvSpPr>
        <p:spPr bwMode="auto">
          <a:xfrm>
            <a:off x="10270506" y="4085879"/>
            <a:ext cx="1531618" cy="35060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ts val="1000"/>
              </a:lnSpc>
              <a:spcBef>
                <a:spcPct val="50000"/>
              </a:spcBef>
              <a:spcAft>
                <a:spcPct val="0"/>
              </a:spcAft>
              <a:buClrTx/>
              <a:buSzTx/>
              <a:buFontTx/>
              <a:buNone/>
              <a:tabLst/>
              <a:defRPr/>
            </a:pPr>
            <a:r>
              <a:rPr kumimoji="0" lang="en-US" sz="10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Progesterone </a:t>
            </a:r>
            <a:br>
              <a:rPr kumimoji="0" lang="en-US" sz="10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br>
            <a:r>
              <a:rPr kumimoji="0" lang="en-US" sz="10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implant</a:t>
            </a:r>
          </a:p>
        </p:txBody>
      </p:sp>
      <p:pic>
        <p:nvPicPr>
          <p:cNvPr id="11" name="Picture 10">
            <a:extLst>
              <a:ext uri="{FF2B5EF4-FFF2-40B4-BE49-F238E27FC236}">
                <a16:creationId xmlns:a16="http://schemas.microsoft.com/office/drawing/2014/main" id="{1CE5AF60-850C-4854-59E2-60A4A0567C4F}"/>
              </a:ext>
            </a:extLst>
          </p:cNvPr>
          <p:cNvPicPr>
            <a:picLocks noChangeAspect="1"/>
          </p:cNvPicPr>
          <p:nvPr/>
        </p:nvPicPr>
        <p:blipFill>
          <a:blip r:embed="rId4"/>
          <a:stretch>
            <a:fillRect/>
          </a:stretch>
        </p:blipFill>
        <p:spPr>
          <a:xfrm rot="5400000">
            <a:off x="7381925" y="3487493"/>
            <a:ext cx="410647" cy="596806"/>
          </a:xfrm>
          <a:prstGeom prst="rect">
            <a:avLst/>
          </a:prstGeom>
          <a:ln w="12700">
            <a:solidFill>
              <a:schemeClr val="tx1"/>
            </a:solidFill>
          </a:ln>
        </p:spPr>
      </p:pic>
      <p:grpSp>
        <p:nvGrpSpPr>
          <p:cNvPr id="61" name="Group 60">
            <a:extLst>
              <a:ext uri="{FF2B5EF4-FFF2-40B4-BE49-F238E27FC236}">
                <a16:creationId xmlns:a16="http://schemas.microsoft.com/office/drawing/2014/main" id="{4F49BE6D-F2D7-55B6-6E73-4F0CECB1C3EC}"/>
              </a:ext>
            </a:extLst>
          </p:cNvPr>
          <p:cNvGrpSpPr/>
          <p:nvPr/>
        </p:nvGrpSpPr>
        <p:grpSpPr>
          <a:xfrm rot="3141755">
            <a:off x="6440488" y="3498851"/>
            <a:ext cx="166688" cy="649287"/>
            <a:chOff x="6440488" y="3498851"/>
            <a:chExt cx="166688" cy="649287"/>
          </a:xfrm>
        </p:grpSpPr>
        <p:sp>
          <p:nvSpPr>
            <p:cNvPr id="16" name="Line 15">
              <a:extLst>
                <a:ext uri="{FF2B5EF4-FFF2-40B4-BE49-F238E27FC236}">
                  <a16:creationId xmlns:a16="http://schemas.microsoft.com/office/drawing/2014/main" id="{B5FF1075-2CBF-F0C9-792C-1485928F6CDC}"/>
                </a:ext>
              </a:extLst>
            </p:cNvPr>
            <p:cNvSpPr>
              <a:spLocks noChangeShapeType="1"/>
            </p:cNvSpPr>
            <p:nvPr/>
          </p:nvSpPr>
          <p:spPr bwMode="auto">
            <a:xfrm>
              <a:off x="6470651" y="3886201"/>
              <a:ext cx="46038" cy="0"/>
            </a:xfrm>
            <a:prstGeom prst="line">
              <a:avLst/>
            </a:prstGeom>
            <a:noFill/>
            <a:ln w="12700" cap="rnd">
              <a:solidFill>
                <a:srgbClr val="005973"/>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17" name="Line 16">
              <a:extLst>
                <a:ext uri="{FF2B5EF4-FFF2-40B4-BE49-F238E27FC236}">
                  <a16:creationId xmlns:a16="http://schemas.microsoft.com/office/drawing/2014/main" id="{F9743197-EF50-A5AB-10F5-87FED84B2605}"/>
                </a:ext>
              </a:extLst>
            </p:cNvPr>
            <p:cNvSpPr>
              <a:spLocks noChangeShapeType="1"/>
            </p:cNvSpPr>
            <p:nvPr/>
          </p:nvSpPr>
          <p:spPr bwMode="auto">
            <a:xfrm>
              <a:off x="6470651" y="3822701"/>
              <a:ext cx="46038" cy="0"/>
            </a:xfrm>
            <a:prstGeom prst="line">
              <a:avLst/>
            </a:prstGeom>
            <a:noFill/>
            <a:ln w="12700" cap="rnd">
              <a:solidFill>
                <a:srgbClr val="005973"/>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27" name="Line 17">
              <a:extLst>
                <a:ext uri="{FF2B5EF4-FFF2-40B4-BE49-F238E27FC236}">
                  <a16:creationId xmlns:a16="http://schemas.microsoft.com/office/drawing/2014/main" id="{D709BDE5-CAFE-DF9C-6396-3987BFFAAA46}"/>
                </a:ext>
              </a:extLst>
            </p:cNvPr>
            <p:cNvSpPr>
              <a:spLocks noChangeShapeType="1"/>
            </p:cNvSpPr>
            <p:nvPr/>
          </p:nvSpPr>
          <p:spPr bwMode="auto">
            <a:xfrm>
              <a:off x="6470651" y="3759201"/>
              <a:ext cx="46038" cy="0"/>
            </a:xfrm>
            <a:prstGeom prst="line">
              <a:avLst/>
            </a:prstGeom>
            <a:noFill/>
            <a:ln w="12700" cap="rnd">
              <a:solidFill>
                <a:srgbClr val="005973"/>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28" name="Line 18">
              <a:extLst>
                <a:ext uri="{FF2B5EF4-FFF2-40B4-BE49-F238E27FC236}">
                  <a16:creationId xmlns:a16="http://schemas.microsoft.com/office/drawing/2014/main" id="{9C03F896-ED64-DB93-E182-7D8AFBA40015}"/>
                </a:ext>
              </a:extLst>
            </p:cNvPr>
            <p:cNvSpPr>
              <a:spLocks noChangeShapeType="1"/>
            </p:cNvSpPr>
            <p:nvPr/>
          </p:nvSpPr>
          <p:spPr bwMode="auto">
            <a:xfrm>
              <a:off x="6470651" y="3697288"/>
              <a:ext cx="46038" cy="0"/>
            </a:xfrm>
            <a:prstGeom prst="line">
              <a:avLst/>
            </a:prstGeom>
            <a:noFill/>
            <a:ln w="12700" cap="rnd">
              <a:solidFill>
                <a:srgbClr val="005973"/>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49" name="Line 19">
              <a:extLst>
                <a:ext uri="{FF2B5EF4-FFF2-40B4-BE49-F238E27FC236}">
                  <a16:creationId xmlns:a16="http://schemas.microsoft.com/office/drawing/2014/main" id="{A5E65F4D-2534-9CE2-1572-192C89235283}"/>
                </a:ext>
              </a:extLst>
            </p:cNvPr>
            <p:cNvSpPr>
              <a:spLocks noChangeShapeType="1"/>
            </p:cNvSpPr>
            <p:nvPr/>
          </p:nvSpPr>
          <p:spPr bwMode="auto">
            <a:xfrm flipV="1">
              <a:off x="6523038" y="4037013"/>
              <a:ext cx="0" cy="111125"/>
            </a:xfrm>
            <a:prstGeom prst="line">
              <a:avLst/>
            </a:prstGeom>
            <a:noFill/>
            <a:ln w="12700" cap="rnd">
              <a:solidFill>
                <a:srgbClr val="005973"/>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50" name="Line 20">
              <a:extLst>
                <a:ext uri="{FF2B5EF4-FFF2-40B4-BE49-F238E27FC236}">
                  <a16:creationId xmlns:a16="http://schemas.microsoft.com/office/drawing/2014/main" id="{7C2DBFC3-7517-FD5A-FC74-B8A3AA64D544}"/>
                </a:ext>
              </a:extLst>
            </p:cNvPr>
            <p:cNvSpPr>
              <a:spLocks noChangeShapeType="1"/>
            </p:cNvSpPr>
            <p:nvPr/>
          </p:nvSpPr>
          <p:spPr bwMode="auto">
            <a:xfrm flipV="1">
              <a:off x="6523038" y="3498851"/>
              <a:ext cx="0" cy="66675"/>
            </a:xfrm>
            <a:prstGeom prst="line">
              <a:avLst/>
            </a:prstGeom>
            <a:noFill/>
            <a:ln w="12700" cap="rnd">
              <a:solidFill>
                <a:srgbClr val="005973"/>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57" name="Line 21">
              <a:extLst>
                <a:ext uri="{FF2B5EF4-FFF2-40B4-BE49-F238E27FC236}">
                  <a16:creationId xmlns:a16="http://schemas.microsoft.com/office/drawing/2014/main" id="{89CA2F3B-F674-1621-F717-39D8E280F4B4}"/>
                </a:ext>
              </a:extLst>
            </p:cNvPr>
            <p:cNvSpPr>
              <a:spLocks noChangeShapeType="1"/>
            </p:cNvSpPr>
            <p:nvPr/>
          </p:nvSpPr>
          <p:spPr bwMode="auto">
            <a:xfrm flipH="1">
              <a:off x="6462713" y="3498851"/>
              <a:ext cx="123825" cy="0"/>
            </a:xfrm>
            <a:prstGeom prst="line">
              <a:avLst/>
            </a:prstGeom>
            <a:noFill/>
            <a:ln w="12700" cap="rnd">
              <a:solidFill>
                <a:srgbClr val="005973"/>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58" name="Freeform 22">
              <a:extLst>
                <a:ext uri="{FF2B5EF4-FFF2-40B4-BE49-F238E27FC236}">
                  <a16:creationId xmlns:a16="http://schemas.microsoft.com/office/drawing/2014/main" id="{D5D23128-A5E9-9C98-223A-5B385F5CCFDE}"/>
                </a:ext>
              </a:extLst>
            </p:cNvPr>
            <p:cNvSpPr>
              <a:spLocks/>
            </p:cNvSpPr>
            <p:nvPr/>
          </p:nvSpPr>
          <p:spPr bwMode="auto">
            <a:xfrm>
              <a:off x="6440488" y="3565526"/>
              <a:ext cx="166688" cy="28575"/>
            </a:xfrm>
            <a:custGeom>
              <a:avLst/>
              <a:gdLst>
                <a:gd name="T0" fmla="*/ 11 w 122"/>
                <a:gd name="T1" fmla="*/ 0 h 21"/>
                <a:gd name="T2" fmla="*/ 112 w 122"/>
                <a:gd name="T3" fmla="*/ 0 h 21"/>
                <a:gd name="T4" fmla="*/ 122 w 122"/>
                <a:gd name="T5" fmla="*/ 11 h 21"/>
                <a:gd name="T6" fmla="*/ 122 w 122"/>
                <a:gd name="T7" fmla="*/ 11 h 21"/>
                <a:gd name="T8" fmla="*/ 112 w 122"/>
                <a:gd name="T9" fmla="*/ 21 h 21"/>
                <a:gd name="T10" fmla="*/ 11 w 122"/>
                <a:gd name="T11" fmla="*/ 21 h 21"/>
                <a:gd name="T12" fmla="*/ 0 w 122"/>
                <a:gd name="T13" fmla="*/ 11 h 21"/>
                <a:gd name="T14" fmla="*/ 0 w 122"/>
                <a:gd name="T15" fmla="*/ 11 h 21"/>
                <a:gd name="T16" fmla="*/ 11 w 122"/>
                <a:gd name="T17" fmla="*/ 0 h 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22" h="21">
                  <a:moveTo>
                    <a:pt x="11" y="0"/>
                  </a:moveTo>
                  <a:cubicBezTo>
                    <a:pt x="112" y="0"/>
                    <a:pt x="112" y="0"/>
                    <a:pt x="112" y="0"/>
                  </a:cubicBezTo>
                  <a:cubicBezTo>
                    <a:pt x="117" y="0"/>
                    <a:pt x="122" y="5"/>
                    <a:pt x="122" y="11"/>
                  </a:cubicBezTo>
                  <a:cubicBezTo>
                    <a:pt x="122" y="11"/>
                    <a:pt x="122" y="11"/>
                    <a:pt x="122" y="11"/>
                  </a:cubicBezTo>
                  <a:cubicBezTo>
                    <a:pt x="122" y="17"/>
                    <a:pt x="117" y="21"/>
                    <a:pt x="112" y="21"/>
                  </a:cubicBezTo>
                  <a:cubicBezTo>
                    <a:pt x="11" y="21"/>
                    <a:pt x="11" y="21"/>
                    <a:pt x="11" y="21"/>
                  </a:cubicBezTo>
                  <a:cubicBezTo>
                    <a:pt x="5" y="21"/>
                    <a:pt x="0" y="17"/>
                    <a:pt x="0" y="11"/>
                  </a:cubicBezTo>
                  <a:cubicBezTo>
                    <a:pt x="0" y="11"/>
                    <a:pt x="0" y="11"/>
                    <a:pt x="0" y="11"/>
                  </a:cubicBezTo>
                  <a:cubicBezTo>
                    <a:pt x="0" y="5"/>
                    <a:pt x="5" y="0"/>
                    <a:pt x="11" y="0"/>
                  </a:cubicBezTo>
                  <a:close/>
                </a:path>
              </a:pathLst>
            </a:custGeom>
            <a:noFill/>
            <a:ln w="12700" cap="rnd">
              <a:solidFill>
                <a:srgbClr val="005973"/>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59" name="Freeform 23">
              <a:extLst>
                <a:ext uri="{FF2B5EF4-FFF2-40B4-BE49-F238E27FC236}">
                  <a16:creationId xmlns:a16="http://schemas.microsoft.com/office/drawing/2014/main" id="{8A045A88-76D4-720F-1CDF-D9FC938C78BD}"/>
                </a:ext>
              </a:extLst>
            </p:cNvPr>
            <p:cNvSpPr>
              <a:spLocks/>
            </p:cNvSpPr>
            <p:nvPr/>
          </p:nvSpPr>
          <p:spPr bwMode="auto">
            <a:xfrm>
              <a:off x="6503988" y="3973513"/>
              <a:ext cx="39688" cy="63500"/>
            </a:xfrm>
            <a:custGeom>
              <a:avLst/>
              <a:gdLst>
                <a:gd name="T0" fmla="*/ 29 w 29"/>
                <a:gd name="T1" fmla="*/ 0 h 46"/>
                <a:gd name="T2" fmla="*/ 29 w 29"/>
                <a:gd name="T3" fmla="*/ 32 h 46"/>
                <a:gd name="T4" fmla="*/ 14 w 29"/>
                <a:gd name="T5" fmla="*/ 46 h 46"/>
                <a:gd name="T6" fmla="*/ 14 w 29"/>
                <a:gd name="T7" fmla="*/ 46 h 46"/>
                <a:gd name="T8" fmla="*/ 0 w 29"/>
                <a:gd name="T9" fmla="*/ 32 h 46"/>
                <a:gd name="T10" fmla="*/ 0 w 29"/>
                <a:gd name="T11" fmla="*/ 0 h 46"/>
                <a:gd name="T12" fmla="*/ 14 w 29"/>
                <a:gd name="T13" fmla="*/ 2 h 46"/>
                <a:gd name="T14" fmla="*/ 29 w 29"/>
                <a:gd name="T15" fmla="*/ 0 h 4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9" h="46">
                  <a:moveTo>
                    <a:pt x="29" y="0"/>
                  </a:moveTo>
                  <a:cubicBezTo>
                    <a:pt x="29" y="32"/>
                    <a:pt x="29" y="32"/>
                    <a:pt x="29" y="32"/>
                  </a:cubicBezTo>
                  <a:cubicBezTo>
                    <a:pt x="29" y="40"/>
                    <a:pt x="22" y="46"/>
                    <a:pt x="14" y="46"/>
                  </a:cubicBezTo>
                  <a:cubicBezTo>
                    <a:pt x="14" y="46"/>
                    <a:pt x="14" y="46"/>
                    <a:pt x="14" y="46"/>
                  </a:cubicBezTo>
                  <a:cubicBezTo>
                    <a:pt x="6" y="46"/>
                    <a:pt x="0" y="40"/>
                    <a:pt x="0" y="32"/>
                  </a:cubicBezTo>
                  <a:cubicBezTo>
                    <a:pt x="0" y="0"/>
                    <a:pt x="0" y="0"/>
                    <a:pt x="0" y="0"/>
                  </a:cubicBezTo>
                  <a:cubicBezTo>
                    <a:pt x="4" y="1"/>
                    <a:pt x="9" y="2"/>
                    <a:pt x="14" y="2"/>
                  </a:cubicBezTo>
                  <a:cubicBezTo>
                    <a:pt x="19" y="2"/>
                    <a:pt x="24" y="1"/>
                    <a:pt x="29" y="0"/>
                  </a:cubicBezTo>
                  <a:close/>
                </a:path>
              </a:pathLst>
            </a:custGeom>
            <a:noFill/>
            <a:ln w="12700" cap="rnd">
              <a:solidFill>
                <a:srgbClr val="005973"/>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60" name="Freeform 24">
              <a:extLst>
                <a:ext uri="{FF2B5EF4-FFF2-40B4-BE49-F238E27FC236}">
                  <a16:creationId xmlns:a16="http://schemas.microsoft.com/office/drawing/2014/main" id="{D7B6A42D-0B79-FBBF-9F84-2894573787A5}"/>
                </a:ext>
              </a:extLst>
            </p:cNvPr>
            <p:cNvSpPr>
              <a:spLocks/>
            </p:cNvSpPr>
            <p:nvPr/>
          </p:nvSpPr>
          <p:spPr bwMode="auto">
            <a:xfrm>
              <a:off x="6470651" y="3594101"/>
              <a:ext cx="106363" cy="382588"/>
            </a:xfrm>
            <a:custGeom>
              <a:avLst/>
              <a:gdLst>
                <a:gd name="T0" fmla="*/ 77 w 77"/>
                <a:gd name="T1" fmla="*/ 0 h 282"/>
                <a:gd name="T2" fmla="*/ 0 w 77"/>
                <a:gd name="T3" fmla="*/ 0 h 282"/>
                <a:gd name="T4" fmla="*/ 0 w 77"/>
                <a:gd name="T5" fmla="*/ 244 h 282"/>
                <a:gd name="T6" fmla="*/ 38 w 77"/>
                <a:gd name="T7" fmla="*/ 282 h 282"/>
                <a:gd name="T8" fmla="*/ 77 w 77"/>
                <a:gd name="T9" fmla="*/ 244 h 282"/>
                <a:gd name="T10" fmla="*/ 77 w 77"/>
                <a:gd name="T11" fmla="*/ 0 h 282"/>
              </a:gdLst>
              <a:ahLst/>
              <a:cxnLst>
                <a:cxn ang="0">
                  <a:pos x="T0" y="T1"/>
                </a:cxn>
                <a:cxn ang="0">
                  <a:pos x="T2" y="T3"/>
                </a:cxn>
                <a:cxn ang="0">
                  <a:pos x="T4" y="T5"/>
                </a:cxn>
                <a:cxn ang="0">
                  <a:pos x="T6" y="T7"/>
                </a:cxn>
                <a:cxn ang="0">
                  <a:pos x="T8" y="T9"/>
                </a:cxn>
                <a:cxn ang="0">
                  <a:pos x="T10" y="T11"/>
                </a:cxn>
              </a:cxnLst>
              <a:rect l="0" t="0" r="r" b="b"/>
              <a:pathLst>
                <a:path w="77" h="282">
                  <a:moveTo>
                    <a:pt x="77" y="0"/>
                  </a:moveTo>
                  <a:cubicBezTo>
                    <a:pt x="0" y="0"/>
                    <a:pt x="0" y="0"/>
                    <a:pt x="0" y="0"/>
                  </a:cubicBezTo>
                  <a:cubicBezTo>
                    <a:pt x="0" y="244"/>
                    <a:pt x="0" y="244"/>
                    <a:pt x="0" y="244"/>
                  </a:cubicBezTo>
                  <a:cubicBezTo>
                    <a:pt x="0" y="265"/>
                    <a:pt x="17" y="282"/>
                    <a:pt x="38" y="282"/>
                  </a:cubicBezTo>
                  <a:cubicBezTo>
                    <a:pt x="59" y="282"/>
                    <a:pt x="77" y="265"/>
                    <a:pt x="77" y="244"/>
                  </a:cubicBezTo>
                  <a:cubicBezTo>
                    <a:pt x="77" y="0"/>
                    <a:pt x="77" y="0"/>
                    <a:pt x="77" y="0"/>
                  </a:cubicBezTo>
                  <a:close/>
                </a:path>
              </a:pathLst>
            </a:custGeom>
            <a:noFill/>
            <a:ln w="12700" cap="rnd">
              <a:solidFill>
                <a:srgbClr val="005973"/>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endParaRPr>
            </a:p>
          </p:txBody>
        </p:sp>
      </p:grpSp>
      <p:grpSp>
        <p:nvGrpSpPr>
          <p:cNvPr id="73" name="Group 72">
            <a:extLst>
              <a:ext uri="{FF2B5EF4-FFF2-40B4-BE49-F238E27FC236}">
                <a16:creationId xmlns:a16="http://schemas.microsoft.com/office/drawing/2014/main" id="{C73DC8B9-BF17-8539-D84E-DD9B7984A181}"/>
              </a:ext>
            </a:extLst>
          </p:cNvPr>
          <p:cNvGrpSpPr/>
          <p:nvPr/>
        </p:nvGrpSpPr>
        <p:grpSpPr>
          <a:xfrm>
            <a:off x="8535988" y="3511550"/>
            <a:ext cx="479426" cy="550863"/>
            <a:chOff x="8535988" y="3511550"/>
            <a:chExt cx="479426" cy="550863"/>
          </a:xfrm>
        </p:grpSpPr>
        <p:sp>
          <p:nvSpPr>
            <p:cNvPr id="66" name="Freeform 28">
              <a:extLst>
                <a:ext uri="{FF2B5EF4-FFF2-40B4-BE49-F238E27FC236}">
                  <a16:creationId xmlns:a16="http://schemas.microsoft.com/office/drawing/2014/main" id="{3138025B-8E04-7665-6CC7-579C8E69F281}"/>
                </a:ext>
              </a:extLst>
            </p:cNvPr>
            <p:cNvSpPr>
              <a:spLocks/>
            </p:cNvSpPr>
            <p:nvPr/>
          </p:nvSpPr>
          <p:spPr bwMode="auto">
            <a:xfrm>
              <a:off x="8934451" y="3662363"/>
              <a:ext cx="80963" cy="400050"/>
            </a:xfrm>
            <a:custGeom>
              <a:avLst/>
              <a:gdLst>
                <a:gd name="T0" fmla="*/ 27 w 128"/>
                <a:gd name="T1" fmla="*/ 0 h 639"/>
                <a:gd name="T2" fmla="*/ 4 w 128"/>
                <a:gd name="T3" fmla="*/ 152 h 639"/>
                <a:gd name="T4" fmla="*/ 48 w 128"/>
                <a:gd name="T5" fmla="*/ 302 h 639"/>
                <a:gd name="T6" fmla="*/ 128 w 128"/>
                <a:gd name="T7" fmla="*/ 639 h 639"/>
              </a:gdLst>
              <a:ahLst/>
              <a:cxnLst>
                <a:cxn ang="0">
                  <a:pos x="T0" y="T1"/>
                </a:cxn>
                <a:cxn ang="0">
                  <a:pos x="T2" y="T3"/>
                </a:cxn>
                <a:cxn ang="0">
                  <a:pos x="T4" y="T5"/>
                </a:cxn>
                <a:cxn ang="0">
                  <a:pos x="T6" y="T7"/>
                </a:cxn>
              </a:cxnLst>
              <a:rect l="0" t="0" r="r" b="b"/>
              <a:pathLst>
                <a:path w="128" h="639">
                  <a:moveTo>
                    <a:pt x="27" y="0"/>
                  </a:moveTo>
                  <a:cubicBezTo>
                    <a:pt x="12" y="59"/>
                    <a:pt x="0" y="91"/>
                    <a:pt x="4" y="152"/>
                  </a:cubicBezTo>
                  <a:cubicBezTo>
                    <a:pt x="8" y="204"/>
                    <a:pt x="30" y="254"/>
                    <a:pt x="48" y="302"/>
                  </a:cubicBezTo>
                  <a:cubicBezTo>
                    <a:pt x="90" y="410"/>
                    <a:pt x="128" y="521"/>
                    <a:pt x="128" y="639"/>
                  </a:cubicBezTo>
                </a:path>
              </a:pathLst>
            </a:custGeom>
            <a:noFill/>
            <a:ln w="15875" cap="rnd">
              <a:solidFill>
                <a:srgbClr val="005973"/>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67" name="Freeform 29">
              <a:extLst>
                <a:ext uri="{FF2B5EF4-FFF2-40B4-BE49-F238E27FC236}">
                  <a16:creationId xmlns:a16="http://schemas.microsoft.com/office/drawing/2014/main" id="{FC8BBDC9-8A33-79C1-7790-3AE06EB61998}"/>
                </a:ext>
              </a:extLst>
            </p:cNvPr>
            <p:cNvSpPr>
              <a:spLocks/>
            </p:cNvSpPr>
            <p:nvPr/>
          </p:nvSpPr>
          <p:spPr bwMode="auto">
            <a:xfrm>
              <a:off x="8535988" y="3662363"/>
              <a:ext cx="79375" cy="400050"/>
            </a:xfrm>
            <a:custGeom>
              <a:avLst/>
              <a:gdLst>
                <a:gd name="T0" fmla="*/ 102 w 128"/>
                <a:gd name="T1" fmla="*/ 0 h 639"/>
                <a:gd name="T2" fmla="*/ 124 w 128"/>
                <a:gd name="T3" fmla="*/ 152 h 639"/>
                <a:gd name="T4" fmla="*/ 80 w 128"/>
                <a:gd name="T5" fmla="*/ 302 h 639"/>
                <a:gd name="T6" fmla="*/ 0 w 128"/>
                <a:gd name="T7" fmla="*/ 639 h 639"/>
              </a:gdLst>
              <a:ahLst/>
              <a:cxnLst>
                <a:cxn ang="0">
                  <a:pos x="T0" y="T1"/>
                </a:cxn>
                <a:cxn ang="0">
                  <a:pos x="T2" y="T3"/>
                </a:cxn>
                <a:cxn ang="0">
                  <a:pos x="T4" y="T5"/>
                </a:cxn>
                <a:cxn ang="0">
                  <a:pos x="T6" y="T7"/>
                </a:cxn>
              </a:cxnLst>
              <a:rect l="0" t="0" r="r" b="b"/>
              <a:pathLst>
                <a:path w="128" h="639">
                  <a:moveTo>
                    <a:pt x="102" y="0"/>
                  </a:moveTo>
                  <a:cubicBezTo>
                    <a:pt x="116" y="59"/>
                    <a:pt x="128" y="91"/>
                    <a:pt x="124" y="152"/>
                  </a:cubicBezTo>
                  <a:cubicBezTo>
                    <a:pt x="121" y="204"/>
                    <a:pt x="98" y="254"/>
                    <a:pt x="80" y="302"/>
                  </a:cubicBezTo>
                  <a:cubicBezTo>
                    <a:pt x="38" y="410"/>
                    <a:pt x="0" y="521"/>
                    <a:pt x="0" y="639"/>
                  </a:cubicBezTo>
                </a:path>
              </a:pathLst>
            </a:custGeom>
            <a:noFill/>
            <a:ln w="15875" cap="rnd">
              <a:solidFill>
                <a:srgbClr val="005973"/>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68" name="Freeform 30">
              <a:extLst>
                <a:ext uri="{FF2B5EF4-FFF2-40B4-BE49-F238E27FC236}">
                  <a16:creationId xmlns:a16="http://schemas.microsoft.com/office/drawing/2014/main" id="{EAA153C9-19EC-2D26-49BE-DF262DF45181}"/>
                </a:ext>
              </a:extLst>
            </p:cNvPr>
            <p:cNvSpPr>
              <a:spLocks/>
            </p:cNvSpPr>
            <p:nvPr/>
          </p:nvSpPr>
          <p:spPr bwMode="auto">
            <a:xfrm>
              <a:off x="8793163" y="3511550"/>
              <a:ext cx="219075" cy="173038"/>
            </a:xfrm>
            <a:custGeom>
              <a:avLst/>
              <a:gdLst>
                <a:gd name="T0" fmla="*/ 0 w 351"/>
                <a:gd name="T1" fmla="*/ 177 h 277"/>
                <a:gd name="T2" fmla="*/ 229 w 351"/>
                <a:gd name="T3" fmla="*/ 252 h 277"/>
                <a:gd name="T4" fmla="*/ 306 w 351"/>
                <a:gd name="T5" fmla="*/ 8 h 277"/>
                <a:gd name="T6" fmla="*/ 301 w 351"/>
                <a:gd name="T7" fmla="*/ 0 h 277"/>
              </a:gdLst>
              <a:ahLst/>
              <a:cxnLst>
                <a:cxn ang="0">
                  <a:pos x="T0" y="T1"/>
                </a:cxn>
                <a:cxn ang="0">
                  <a:pos x="T2" y="T3"/>
                </a:cxn>
                <a:cxn ang="0">
                  <a:pos x="T4" y="T5"/>
                </a:cxn>
                <a:cxn ang="0">
                  <a:pos x="T6" y="T7"/>
                </a:cxn>
              </a:cxnLst>
              <a:rect l="0" t="0" r="r" b="b"/>
              <a:pathLst>
                <a:path w="351" h="277">
                  <a:moveTo>
                    <a:pt x="0" y="177"/>
                  </a:moveTo>
                  <a:cubicBezTo>
                    <a:pt x="36" y="256"/>
                    <a:pt x="155" y="277"/>
                    <a:pt x="229" y="252"/>
                  </a:cubicBezTo>
                  <a:cubicBezTo>
                    <a:pt x="329" y="219"/>
                    <a:pt x="351" y="93"/>
                    <a:pt x="306" y="8"/>
                  </a:cubicBezTo>
                  <a:cubicBezTo>
                    <a:pt x="304" y="6"/>
                    <a:pt x="303" y="3"/>
                    <a:pt x="301" y="0"/>
                  </a:cubicBezTo>
                </a:path>
              </a:pathLst>
            </a:custGeom>
            <a:noFill/>
            <a:ln w="15875" cap="rnd">
              <a:solidFill>
                <a:srgbClr val="005973"/>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69" name="Freeform 31">
              <a:extLst>
                <a:ext uri="{FF2B5EF4-FFF2-40B4-BE49-F238E27FC236}">
                  <a16:creationId xmlns:a16="http://schemas.microsoft.com/office/drawing/2014/main" id="{32057051-6518-7576-49BB-6348148896FB}"/>
                </a:ext>
              </a:extLst>
            </p:cNvPr>
            <p:cNvSpPr>
              <a:spLocks/>
            </p:cNvSpPr>
            <p:nvPr/>
          </p:nvSpPr>
          <p:spPr bwMode="auto">
            <a:xfrm>
              <a:off x="8539163" y="3511550"/>
              <a:ext cx="219075" cy="173038"/>
            </a:xfrm>
            <a:custGeom>
              <a:avLst/>
              <a:gdLst>
                <a:gd name="T0" fmla="*/ 351 w 351"/>
                <a:gd name="T1" fmla="*/ 177 h 277"/>
                <a:gd name="T2" fmla="*/ 122 w 351"/>
                <a:gd name="T3" fmla="*/ 252 h 277"/>
                <a:gd name="T4" fmla="*/ 45 w 351"/>
                <a:gd name="T5" fmla="*/ 8 h 277"/>
                <a:gd name="T6" fmla="*/ 50 w 351"/>
                <a:gd name="T7" fmla="*/ 0 h 277"/>
              </a:gdLst>
              <a:ahLst/>
              <a:cxnLst>
                <a:cxn ang="0">
                  <a:pos x="T0" y="T1"/>
                </a:cxn>
                <a:cxn ang="0">
                  <a:pos x="T2" y="T3"/>
                </a:cxn>
                <a:cxn ang="0">
                  <a:pos x="T4" y="T5"/>
                </a:cxn>
                <a:cxn ang="0">
                  <a:pos x="T6" y="T7"/>
                </a:cxn>
              </a:cxnLst>
              <a:rect l="0" t="0" r="r" b="b"/>
              <a:pathLst>
                <a:path w="351" h="277">
                  <a:moveTo>
                    <a:pt x="351" y="177"/>
                  </a:moveTo>
                  <a:cubicBezTo>
                    <a:pt x="315" y="256"/>
                    <a:pt x="197" y="277"/>
                    <a:pt x="122" y="252"/>
                  </a:cubicBezTo>
                  <a:cubicBezTo>
                    <a:pt x="23" y="219"/>
                    <a:pt x="0" y="93"/>
                    <a:pt x="45" y="8"/>
                  </a:cubicBezTo>
                  <a:cubicBezTo>
                    <a:pt x="47" y="6"/>
                    <a:pt x="49" y="3"/>
                    <a:pt x="50" y="0"/>
                  </a:cubicBezTo>
                </a:path>
              </a:pathLst>
            </a:custGeom>
            <a:noFill/>
            <a:ln w="15875" cap="rnd">
              <a:solidFill>
                <a:srgbClr val="005973"/>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70" name="Freeform 32">
              <a:extLst>
                <a:ext uri="{FF2B5EF4-FFF2-40B4-BE49-F238E27FC236}">
                  <a16:creationId xmlns:a16="http://schemas.microsoft.com/office/drawing/2014/main" id="{BF566938-C754-54A5-75A0-E5CB334A1969}"/>
                </a:ext>
              </a:extLst>
            </p:cNvPr>
            <p:cNvSpPr>
              <a:spLocks/>
            </p:cNvSpPr>
            <p:nvPr/>
          </p:nvSpPr>
          <p:spPr bwMode="auto">
            <a:xfrm>
              <a:off x="8543926" y="3984625"/>
              <a:ext cx="463550" cy="47625"/>
            </a:xfrm>
            <a:custGeom>
              <a:avLst/>
              <a:gdLst>
                <a:gd name="T0" fmla="*/ 0 w 739"/>
                <a:gd name="T1" fmla="*/ 0 h 78"/>
                <a:gd name="T2" fmla="*/ 370 w 739"/>
                <a:gd name="T3" fmla="*/ 78 h 78"/>
                <a:gd name="T4" fmla="*/ 739 w 739"/>
                <a:gd name="T5" fmla="*/ 0 h 78"/>
              </a:gdLst>
              <a:ahLst/>
              <a:cxnLst>
                <a:cxn ang="0">
                  <a:pos x="T0" y="T1"/>
                </a:cxn>
                <a:cxn ang="0">
                  <a:pos x="T2" y="T3"/>
                </a:cxn>
                <a:cxn ang="0">
                  <a:pos x="T4" y="T5"/>
                </a:cxn>
              </a:cxnLst>
              <a:rect l="0" t="0" r="r" b="b"/>
              <a:pathLst>
                <a:path w="739" h="78">
                  <a:moveTo>
                    <a:pt x="0" y="0"/>
                  </a:moveTo>
                  <a:cubicBezTo>
                    <a:pt x="53" y="52"/>
                    <a:pt x="336" y="78"/>
                    <a:pt x="370" y="78"/>
                  </a:cubicBezTo>
                  <a:cubicBezTo>
                    <a:pt x="403" y="78"/>
                    <a:pt x="687" y="52"/>
                    <a:pt x="739" y="0"/>
                  </a:cubicBezTo>
                </a:path>
              </a:pathLst>
            </a:custGeom>
            <a:noFill/>
            <a:ln w="15875" cap="rnd">
              <a:solidFill>
                <a:srgbClr val="005973"/>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71" name="Freeform 33">
              <a:extLst>
                <a:ext uri="{FF2B5EF4-FFF2-40B4-BE49-F238E27FC236}">
                  <a16:creationId xmlns:a16="http://schemas.microsoft.com/office/drawing/2014/main" id="{45815F67-AF87-D6C8-6001-2CC5121D820B}"/>
                </a:ext>
              </a:extLst>
            </p:cNvPr>
            <p:cNvSpPr>
              <a:spLocks/>
            </p:cNvSpPr>
            <p:nvPr/>
          </p:nvSpPr>
          <p:spPr bwMode="auto">
            <a:xfrm>
              <a:off x="8775701" y="3848100"/>
              <a:ext cx="17463" cy="26988"/>
            </a:xfrm>
            <a:custGeom>
              <a:avLst/>
              <a:gdLst>
                <a:gd name="T0" fmla="*/ 27 w 27"/>
                <a:gd name="T1" fmla="*/ 0 h 42"/>
                <a:gd name="T2" fmla="*/ 0 w 27"/>
                <a:gd name="T3" fmla="*/ 42 h 42"/>
              </a:gdLst>
              <a:ahLst/>
              <a:cxnLst>
                <a:cxn ang="0">
                  <a:pos x="T0" y="T1"/>
                </a:cxn>
                <a:cxn ang="0">
                  <a:pos x="T2" y="T3"/>
                </a:cxn>
              </a:cxnLst>
              <a:rect l="0" t="0" r="r" b="b"/>
              <a:pathLst>
                <a:path w="27" h="42">
                  <a:moveTo>
                    <a:pt x="27" y="0"/>
                  </a:moveTo>
                  <a:cubicBezTo>
                    <a:pt x="27" y="0"/>
                    <a:pt x="21" y="40"/>
                    <a:pt x="0" y="42"/>
                  </a:cubicBezTo>
                </a:path>
              </a:pathLst>
            </a:custGeom>
            <a:noFill/>
            <a:ln w="15875" cap="rnd">
              <a:solidFill>
                <a:srgbClr val="005973"/>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72" name="Freeform 34">
              <a:extLst>
                <a:ext uri="{FF2B5EF4-FFF2-40B4-BE49-F238E27FC236}">
                  <a16:creationId xmlns:a16="http://schemas.microsoft.com/office/drawing/2014/main" id="{8FBBC6C4-5C26-DFC7-AFB8-36C60D68D143}"/>
                </a:ext>
              </a:extLst>
            </p:cNvPr>
            <p:cNvSpPr>
              <a:spLocks/>
            </p:cNvSpPr>
            <p:nvPr/>
          </p:nvSpPr>
          <p:spPr bwMode="auto">
            <a:xfrm>
              <a:off x="8826501" y="3862388"/>
              <a:ext cx="109538" cy="103188"/>
            </a:xfrm>
            <a:custGeom>
              <a:avLst/>
              <a:gdLst>
                <a:gd name="T0" fmla="*/ 176 w 176"/>
                <a:gd name="T1" fmla="*/ 149 h 165"/>
                <a:gd name="T2" fmla="*/ 160 w 176"/>
                <a:gd name="T3" fmla="*/ 165 h 165"/>
                <a:gd name="T4" fmla="*/ 16 w 176"/>
                <a:gd name="T5" fmla="*/ 165 h 165"/>
                <a:gd name="T6" fmla="*/ 0 w 176"/>
                <a:gd name="T7" fmla="*/ 149 h 165"/>
                <a:gd name="T8" fmla="*/ 0 w 176"/>
                <a:gd name="T9" fmla="*/ 16 h 165"/>
                <a:gd name="T10" fmla="*/ 16 w 176"/>
                <a:gd name="T11" fmla="*/ 0 h 165"/>
                <a:gd name="T12" fmla="*/ 160 w 176"/>
                <a:gd name="T13" fmla="*/ 0 h 165"/>
                <a:gd name="T14" fmla="*/ 176 w 176"/>
                <a:gd name="T15" fmla="*/ 16 h 165"/>
                <a:gd name="T16" fmla="*/ 176 w 176"/>
                <a:gd name="T17" fmla="*/ 149 h 1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76" h="165">
                  <a:moveTo>
                    <a:pt x="176" y="149"/>
                  </a:moveTo>
                  <a:cubicBezTo>
                    <a:pt x="176" y="158"/>
                    <a:pt x="169" y="165"/>
                    <a:pt x="160" y="165"/>
                  </a:cubicBezTo>
                  <a:cubicBezTo>
                    <a:pt x="16" y="165"/>
                    <a:pt x="16" y="165"/>
                    <a:pt x="16" y="165"/>
                  </a:cubicBezTo>
                  <a:cubicBezTo>
                    <a:pt x="7" y="165"/>
                    <a:pt x="0" y="158"/>
                    <a:pt x="0" y="149"/>
                  </a:cubicBezTo>
                  <a:cubicBezTo>
                    <a:pt x="0" y="16"/>
                    <a:pt x="0" y="16"/>
                    <a:pt x="0" y="16"/>
                  </a:cubicBezTo>
                  <a:cubicBezTo>
                    <a:pt x="0" y="7"/>
                    <a:pt x="7" y="0"/>
                    <a:pt x="16" y="0"/>
                  </a:cubicBezTo>
                  <a:cubicBezTo>
                    <a:pt x="160" y="0"/>
                    <a:pt x="160" y="0"/>
                    <a:pt x="160" y="0"/>
                  </a:cubicBezTo>
                  <a:cubicBezTo>
                    <a:pt x="169" y="0"/>
                    <a:pt x="176" y="7"/>
                    <a:pt x="176" y="16"/>
                  </a:cubicBezTo>
                  <a:lnTo>
                    <a:pt x="176" y="149"/>
                  </a:lnTo>
                  <a:close/>
                </a:path>
              </a:pathLst>
            </a:custGeom>
            <a:noFill/>
            <a:ln w="15875" cap="rnd">
              <a:solidFill>
                <a:srgbClr val="005973"/>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endParaRPr>
            </a:p>
          </p:txBody>
        </p:sp>
      </p:grpSp>
      <p:pic>
        <p:nvPicPr>
          <p:cNvPr id="76" name="Picture 75">
            <a:extLst>
              <a:ext uri="{FF2B5EF4-FFF2-40B4-BE49-F238E27FC236}">
                <a16:creationId xmlns:a16="http://schemas.microsoft.com/office/drawing/2014/main" id="{10338943-2B6E-D649-4911-0B5AF74614B5}"/>
              </a:ext>
            </a:extLst>
          </p:cNvPr>
          <p:cNvPicPr>
            <a:picLocks noChangeAspect="1"/>
          </p:cNvPicPr>
          <p:nvPr/>
        </p:nvPicPr>
        <p:blipFill>
          <a:blip r:embed="rId5"/>
          <a:stretch>
            <a:fillRect/>
          </a:stretch>
        </p:blipFill>
        <p:spPr>
          <a:xfrm rot="1531483">
            <a:off x="6125158" y="5787949"/>
            <a:ext cx="449125" cy="211880"/>
          </a:xfrm>
          <a:prstGeom prst="rect">
            <a:avLst/>
          </a:prstGeom>
        </p:spPr>
      </p:pic>
      <p:pic>
        <p:nvPicPr>
          <p:cNvPr id="78" name="Picture 77">
            <a:extLst>
              <a:ext uri="{FF2B5EF4-FFF2-40B4-BE49-F238E27FC236}">
                <a16:creationId xmlns:a16="http://schemas.microsoft.com/office/drawing/2014/main" id="{A1D75628-95A9-5B88-104B-30BB0200238D}"/>
              </a:ext>
            </a:extLst>
          </p:cNvPr>
          <p:cNvPicPr>
            <a:picLocks noChangeAspect="1"/>
          </p:cNvPicPr>
          <p:nvPr/>
        </p:nvPicPr>
        <p:blipFill>
          <a:blip r:embed="rId6"/>
          <a:stretch>
            <a:fillRect/>
          </a:stretch>
        </p:blipFill>
        <p:spPr>
          <a:xfrm>
            <a:off x="9678114" y="3531072"/>
            <a:ext cx="584708" cy="501178"/>
          </a:xfrm>
          <a:prstGeom prst="rect">
            <a:avLst/>
          </a:prstGeom>
        </p:spPr>
      </p:pic>
      <p:pic>
        <p:nvPicPr>
          <p:cNvPr id="80" name="Picture 79">
            <a:extLst>
              <a:ext uri="{FF2B5EF4-FFF2-40B4-BE49-F238E27FC236}">
                <a16:creationId xmlns:a16="http://schemas.microsoft.com/office/drawing/2014/main" id="{E8246840-6A87-FCD0-A8DC-B200B2141121}"/>
              </a:ext>
            </a:extLst>
          </p:cNvPr>
          <p:cNvPicPr>
            <a:picLocks noChangeAspect="1"/>
          </p:cNvPicPr>
          <p:nvPr/>
        </p:nvPicPr>
        <p:blipFill>
          <a:blip r:embed="rId7"/>
          <a:stretch>
            <a:fillRect/>
          </a:stretch>
        </p:blipFill>
        <p:spPr>
          <a:xfrm>
            <a:off x="10838065" y="3457533"/>
            <a:ext cx="445234" cy="642087"/>
          </a:xfrm>
          <a:prstGeom prst="rect">
            <a:avLst/>
          </a:prstGeom>
        </p:spPr>
      </p:pic>
      <p:sp>
        <p:nvSpPr>
          <p:cNvPr id="81" name="TextBox 80">
            <a:extLst>
              <a:ext uri="{FF2B5EF4-FFF2-40B4-BE49-F238E27FC236}">
                <a16:creationId xmlns:a16="http://schemas.microsoft.com/office/drawing/2014/main" id="{CD6F3425-5A33-59F8-81EE-1F8CB4299FBF}"/>
              </a:ext>
            </a:extLst>
          </p:cNvPr>
          <p:cNvSpPr txBox="1"/>
          <p:nvPr/>
        </p:nvSpPr>
        <p:spPr bwMode="auto">
          <a:xfrm>
            <a:off x="5890070" y="5278307"/>
            <a:ext cx="1192561" cy="2223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ts val="1000"/>
              </a:lnSpc>
              <a:spcBef>
                <a:spcPct val="50000"/>
              </a:spcBef>
              <a:spcAft>
                <a:spcPct val="0"/>
              </a:spcAft>
              <a:buClrTx/>
              <a:buSzTx/>
              <a:buFontTx/>
              <a:buNone/>
              <a:tabLst/>
              <a:defRPr/>
            </a:pPr>
            <a:r>
              <a:rPr lang="en-US" sz="1000" b="0">
                <a:solidFill>
                  <a:srgbClr val="000000"/>
                </a:solidFill>
                <a:latin typeface="Calibri" panose="020F0502020204030204" pitchFamily="34" charset="0"/>
              </a:rPr>
              <a:t>Internal </a:t>
            </a:r>
            <a:r>
              <a:rPr kumimoji="0" lang="en-US" sz="10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condom</a:t>
            </a:r>
          </a:p>
        </p:txBody>
      </p:sp>
      <p:sp>
        <p:nvSpPr>
          <p:cNvPr id="82" name="TextBox 81">
            <a:extLst>
              <a:ext uri="{FF2B5EF4-FFF2-40B4-BE49-F238E27FC236}">
                <a16:creationId xmlns:a16="http://schemas.microsoft.com/office/drawing/2014/main" id="{65B7C7CC-5A49-1043-FE32-7680905356A9}"/>
              </a:ext>
            </a:extLst>
          </p:cNvPr>
          <p:cNvSpPr txBox="1"/>
          <p:nvPr/>
        </p:nvSpPr>
        <p:spPr bwMode="auto">
          <a:xfrm>
            <a:off x="7264039" y="5278307"/>
            <a:ext cx="1192561" cy="2223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ts val="1000"/>
              </a:lnSpc>
              <a:spcBef>
                <a:spcPct val="50000"/>
              </a:spcBef>
              <a:spcAft>
                <a:spcPct val="0"/>
              </a:spcAft>
              <a:buClrTx/>
              <a:buSzTx/>
              <a:buFontTx/>
              <a:buNone/>
              <a:tabLst/>
              <a:defRPr/>
            </a:pPr>
            <a:r>
              <a:rPr kumimoji="0" lang="en-US" sz="10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External condom</a:t>
            </a:r>
          </a:p>
        </p:txBody>
      </p:sp>
      <p:sp>
        <p:nvSpPr>
          <p:cNvPr id="89" name="Freeform 38">
            <a:extLst>
              <a:ext uri="{FF2B5EF4-FFF2-40B4-BE49-F238E27FC236}">
                <a16:creationId xmlns:a16="http://schemas.microsoft.com/office/drawing/2014/main" id="{CB0B0527-2F27-FE1D-08A7-5A1C2A063016}"/>
              </a:ext>
            </a:extLst>
          </p:cNvPr>
          <p:cNvSpPr>
            <a:spLocks noEditPoints="1"/>
          </p:cNvSpPr>
          <p:nvPr/>
        </p:nvSpPr>
        <p:spPr bwMode="auto">
          <a:xfrm>
            <a:off x="6332538" y="4865688"/>
            <a:ext cx="273050" cy="427037"/>
          </a:xfrm>
          <a:custGeom>
            <a:avLst/>
            <a:gdLst>
              <a:gd name="T0" fmla="*/ 25 w 221"/>
              <a:gd name="T1" fmla="*/ 335 h 346"/>
              <a:gd name="T2" fmla="*/ 4 w 221"/>
              <a:gd name="T3" fmla="*/ 306 h 346"/>
              <a:gd name="T4" fmla="*/ 5 w 221"/>
              <a:gd name="T5" fmla="*/ 268 h 346"/>
              <a:gd name="T6" fmla="*/ 95 w 221"/>
              <a:gd name="T7" fmla="*/ 28 h 346"/>
              <a:gd name="T8" fmla="*/ 89 w 221"/>
              <a:gd name="T9" fmla="*/ 21 h 346"/>
              <a:gd name="T10" fmla="*/ 89 w 221"/>
              <a:gd name="T11" fmla="*/ 21 h 346"/>
              <a:gd name="T12" fmla="*/ 88 w 221"/>
              <a:gd name="T13" fmla="*/ 10 h 346"/>
              <a:gd name="T14" fmla="*/ 96 w 221"/>
              <a:gd name="T15" fmla="*/ 1 h 346"/>
              <a:gd name="T16" fmla="*/ 96 w 221"/>
              <a:gd name="T17" fmla="*/ 1 h 346"/>
              <a:gd name="T18" fmla="*/ 107 w 221"/>
              <a:gd name="T19" fmla="*/ 1 h 346"/>
              <a:gd name="T20" fmla="*/ 211 w 221"/>
              <a:gd name="T21" fmla="*/ 40 h 346"/>
              <a:gd name="T22" fmla="*/ 219 w 221"/>
              <a:gd name="T23" fmla="*/ 47 h 346"/>
              <a:gd name="T24" fmla="*/ 219 w 221"/>
              <a:gd name="T25" fmla="*/ 47 h 346"/>
              <a:gd name="T26" fmla="*/ 219 w 221"/>
              <a:gd name="T27" fmla="*/ 59 h 346"/>
              <a:gd name="T28" fmla="*/ 212 w 221"/>
              <a:gd name="T29" fmla="*/ 67 h 346"/>
              <a:gd name="T30" fmla="*/ 212 w 221"/>
              <a:gd name="T31" fmla="*/ 67 h 346"/>
              <a:gd name="T32" fmla="*/ 203 w 221"/>
              <a:gd name="T33" fmla="*/ 68 h 346"/>
              <a:gd name="T34" fmla="*/ 113 w 221"/>
              <a:gd name="T35" fmla="*/ 308 h 346"/>
              <a:gd name="T36" fmla="*/ 88 w 221"/>
              <a:gd name="T37" fmla="*/ 338 h 346"/>
              <a:gd name="T38" fmla="*/ 53 w 221"/>
              <a:gd name="T39" fmla="*/ 345 h 346"/>
              <a:gd name="T40" fmla="*/ 25 w 221"/>
              <a:gd name="T41" fmla="*/ 335 h 346"/>
              <a:gd name="T42" fmla="*/ 128 w 221"/>
              <a:gd name="T43" fmla="*/ 210 h 346"/>
              <a:gd name="T44" fmla="*/ 97 w 221"/>
              <a:gd name="T45" fmla="*/ 293 h 346"/>
              <a:gd name="T46" fmla="*/ 90 w 221"/>
              <a:gd name="T47" fmla="*/ 306 h 346"/>
              <a:gd name="T48" fmla="*/ 79 w 221"/>
              <a:gd name="T49" fmla="*/ 315 h 3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221" h="346">
                <a:moveTo>
                  <a:pt x="25" y="335"/>
                </a:moveTo>
                <a:cubicBezTo>
                  <a:pt x="21" y="332"/>
                  <a:pt x="8" y="318"/>
                  <a:pt x="4" y="306"/>
                </a:cubicBezTo>
                <a:cubicBezTo>
                  <a:pt x="0" y="294"/>
                  <a:pt x="0" y="280"/>
                  <a:pt x="5" y="268"/>
                </a:cubicBezTo>
                <a:cubicBezTo>
                  <a:pt x="95" y="28"/>
                  <a:pt x="95" y="28"/>
                  <a:pt x="95" y="28"/>
                </a:cubicBezTo>
                <a:cubicBezTo>
                  <a:pt x="92" y="26"/>
                  <a:pt x="90" y="24"/>
                  <a:pt x="89" y="21"/>
                </a:cubicBezTo>
                <a:cubicBezTo>
                  <a:pt x="89" y="21"/>
                  <a:pt x="89" y="21"/>
                  <a:pt x="89" y="21"/>
                </a:cubicBezTo>
                <a:cubicBezTo>
                  <a:pt x="87" y="17"/>
                  <a:pt x="87" y="13"/>
                  <a:pt x="88" y="10"/>
                </a:cubicBezTo>
                <a:cubicBezTo>
                  <a:pt x="90" y="6"/>
                  <a:pt x="92" y="3"/>
                  <a:pt x="96" y="1"/>
                </a:cubicBezTo>
                <a:cubicBezTo>
                  <a:pt x="96" y="1"/>
                  <a:pt x="96" y="1"/>
                  <a:pt x="96" y="1"/>
                </a:cubicBezTo>
                <a:cubicBezTo>
                  <a:pt x="100" y="0"/>
                  <a:pt x="104" y="0"/>
                  <a:pt x="107" y="1"/>
                </a:cubicBezTo>
                <a:cubicBezTo>
                  <a:pt x="211" y="40"/>
                  <a:pt x="211" y="40"/>
                  <a:pt x="211" y="40"/>
                </a:cubicBezTo>
                <a:cubicBezTo>
                  <a:pt x="214" y="41"/>
                  <a:pt x="217" y="44"/>
                  <a:pt x="219" y="47"/>
                </a:cubicBezTo>
                <a:cubicBezTo>
                  <a:pt x="219" y="47"/>
                  <a:pt x="219" y="47"/>
                  <a:pt x="219" y="47"/>
                </a:cubicBezTo>
                <a:cubicBezTo>
                  <a:pt x="221" y="51"/>
                  <a:pt x="221" y="55"/>
                  <a:pt x="219" y="59"/>
                </a:cubicBezTo>
                <a:cubicBezTo>
                  <a:pt x="218" y="62"/>
                  <a:pt x="215" y="65"/>
                  <a:pt x="212" y="67"/>
                </a:cubicBezTo>
                <a:cubicBezTo>
                  <a:pt x="212" y="67"/>
                  <a:pt x="212" y="67"/>
                  <a:pt x="212" y="67"/>
                </a:cubicBezTo>
                <a:cubicBezTo>
                  <a:pt x="209" y="68"/>
                  <a:pt x="206" y="69"/>
                  <a:pt x="203" y="68"/>
                </a:cubicBezTo>
                <a:cubicBezTo>
                  <a:pt x="113" y="308"/>
                  <a:pt x="113" y="308"/>
                  <a:pt x="113" y="308"/>
                </a:cubicBezTo>
                <a:cubicBezTo>
                  <a:pt x="108" y="321"/>
                  <a:pt x="99" y="331"/>
                  <a:pt x="88" y="338"/>
                </a:cubicBezTo>
                <a:cubicBezTo>
                  <a:pt x="78" y="344"/>
                  <a:pt x="59" y="346"/>
                  <a:pt x="53" y="345"/>
                </a:cubicBezTo>
                <a:cubicBezTo>
                  <a:pt x="46" y="344"/>
                  <a:pt x="30" y="338"/>
                  <a:pt x="25" y="335"/>
                </a:cubicBezTo>
                <a:close/>
                <a:moveTo>
                  <a:pt x="128" y="210"/>
                </a:moveTo>
                <a:cubicBezTo>
                  <a:pt x="97" y="293"/>
                  <a:pt x="97" y="293"/>
                  <a:pt x="97" y="293"/>
                </a:cubicBezTo>
                <a:cubicBezTo>
                  <a:pt x="95" y="298"/>
                  <a:pt x="93" y="302"/>
                  <a:pt x="90" y="306"/>
                </a:cubicBezTo>
                <a:cubicBezTo>
                  <a:pt x="87" y="309"/>
                  <a:pt x="83" y="312"/>
                  <a:pt x="79" y="315"/>
                </a:cubicBezTo>
              </a:path>
            </a:pathLst>
          </a:custGeom>
          <a:noFill/>
          <a:ln w="15875" cap="rnd">
            <a:solidFill>
              <a:srgbClr val="005973"/>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90" name="TextBox 89">
            <a:extLst>
              <a:ext uri="{FF2B5EF4-FFF2-40B4-BE49-F238E27FC236}">
                <a16:creationId xmlns:a16="http://schemas.microsoft.com/office/drawing/2014/main" id="{D294BA49-A809-9498-B3D0-B6EC96ADBD73}"/>
              </a:ext>
            </a:extLst>
          </p:cNvPr>
          <p:cNvSpPr txBox="1"/>
          <p:nvPr/>
        </p:nvSpPr>
        <p:spPr bwMode="auto">
          <a:xfrm>
            <a:off x="6754030" y="5693014"/>
            <a:ext cx="1192561" cy="35060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ts val="1000"/>
              </a:lnSpc>
              <a:spcBef>
                <a:spcPct val="50000"/>
              </a:spcBef>
              <a:spcAft>
                <a:spcPct val="0"/>
              </a:spcAft>
              <a:buClrTx/>
              <a:buSzTx/>
              <a:buFontTx/>
              <a:buNone/>
              <a:tabLst/>
              <a:defRPr/>
            </a:pPr>
            <a:r>
              <a:rPr kumimoji="0" lang="en-US" sz="10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Diaphragm with spermicide</a:t>
            </a:r>
          </a:p>
        </p:txBody>
      </p:sp>
      <p:pic>
        <p:nvPicPr>
          <p:cNvPr id="92" name="Picture 91">
            <a:extLst>
              <a:ext uri="{FF2B5EF4-FFF2-40B4-BE49-F238E27FC236}">
                <a16:creationId xmlns:a16="http://schemas.microsoft.com/office/drawing/2014/main" id="{1509AD59-D7A5-5350-1D50-C6BB37511F43}"/>
              </a:ext>
            </a:extLst>
          </p:cNvPr>
          <p:cNvPicPr>
            <a:picLocks noChangeAspect="1"/>
          </p:cNvPicPr>
          <p:nvPr/>
        </p:nvPicPr>
        <p:blipFill>
          <a:blip r:embed="rId8"/>
          <a:stretch>
            <a:fillRect/>
          </a:stretch>
        </p:blipFill>
        <p:spPr>
          <a:xfrm rot="7451023">
            <a:off x="6387395" y="5553652"/>
            <a:ext cx="389452" cy="475882"/>
          </a:xfrm>
          <a:prstGeom prst="rect">
            <a:avLst/>
          </a:prstGeom>
        </p:spPr>
      </p:pic>
      <p:sp>
        <p:nvSpPr>
          <p:cNvPr id="93" name="TextBox 92">
            <a:extLst>
              <a:ext uri="{FF2B5EF4-FFF2-40B4-BE49-F238E27FC236}">
                <a16:creationId xmlns:a16="http://schemas.microsoft.com/office/drawing/2014/main" id="{79140917-2920-DC2D-93B5-66C62C25DF70}"/>
              </a:ext>
            </a:extLst>
          </p:cNvPr>
          <p:cNvSpPr txBox="1"/>
          <p:nvPr/>
        </p:nvSpPr>
        <p:spPr bwMode="auto">
          <a:xfrm>
            <a:off x="8615363" y="5663840"/>
            <a:ext cx="1192561" cy="35060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ts val="1000"/>
              </a:lnSpc>
              <a:spcBef>
                <a:spcPct val="50000"/>
              </a:spcBef>
              <a:spcAft>
                <a:spcPct val="0"/>
              </a:spcAft>
              <a:buClrTx/>
              <a:buSzTx/>
              <a:buFontTx/>
              <a:buNone/>
              <a:tabLst/>
              <a:defRPr/>
            </a:pPr>
            <a:r>
              <a:rPr kumimoji="0" lang="en-US" sz="10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Birth control sponge</a:t>
            </a:r>
          </a:p>
        </p:txBody>
      </p:sp>
      <p:pic>
        <p:nvPicPr>
          <p:cNvPr id="95" name="Picture 94">
            <a:extLst>
              <a:ext uri="{FF2B5EF4-FFF2-40B4-BE49-F238E27FC236}">
                <a16:creationId xmlns:a16="http://schemas.microsoft.com/office/drawing/2014/main" id="{BF6A1CE1-DCDE-DCCB-AE49-EF4D031BE591}"/>
              </a:ext>
            </a:extLst>
          </p:cNvPr>
          <p:cNvPicPr>
            <a:picLocks noChangeAspect="1"/>
          </p:cNvPicPr>
          <p:nvPr/>
        </p:nvPicPr>
        <p:blipFill>
          <a:blip r:embed="rId9"/>
          <a:stretch>
            <a:fillRect/>
          </a:stretch>
        </p:blipFill>
        <p:spPr>
          <a:xfrm>
            <a:off x="8014051" y="5636593"/>
            <a:ext cx="603089" cy="364265"/>
          </a:xfrm>
          <a:prstGeom prst="rect">
            <a:avLst/>
          </a:prstGeom>
        </p:spPr>
      </p:pic>
      <p:sp>
        <p:nvSpPr>
          <p:cNvPr id="96" name="TextBox 95">
            <a:extLst>
              <a:ext uri="{FF2B5EF4-FFF2-40B4-BE49-F238E27FC236}">
                <a16:creationId xmlns:a16="http://schemas.microsoft.com/office/drawing/2014/main" id="{7DD5E0D4-D792-EBF0-BC8E-719B51BDD305}"/>
              </a:ext>
            </a:extLst>
          </p:cNvPr>
          <p:cNvSpPr txBox="1"/>
          <p:nvPr/>
        </p:nvSpPr>
        <p:spPr bwMode="auto">
          <a:xfrm>
            <a:off x="10392662" y="5663840"/>
            <a:ext cx="1101603" cy="35060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ts val="1000"/>
              </a:lnSpc>
              <a:spcBef>
                <a:spcPct val="50000"/>
              </a:spcBef>
              <a:spcAft>
                <a:spcPct val="0"/>
              </a:spcAft>
              <a:buClrTx/>
              <a:buSzTx/>
              <a:buFontTx/>
              <a:buNone/>
              <a:tabLst/>
              <a:defRPr/>
            </a:pPr>
            <a:r>
              <a:rPr kumimoji="0" lang="en-US" sz="10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Cervical cap </a:t>
            </a:r>
            <a:br>
              <a:rPr kumimoji="0" lang="en-US" sz="10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br>
            <a:r>
              <a:rPr kumimoji="0" lang="en-US" sz="10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with spermicide</a:t>
            </a:r>
          </a:p>
        </p:txBody>
      </p:sp>
      <p:pic>
        <p:nvPicPr>
          <p:cNvPr id="99" name="Picture 98">
            <a:extLst>
              <a:ext uri="{FF2B5EF4-FFF2-40B4-BE49-F238E27FC236}">
                <a16:creationId xmlns:a16="http://schemas.microsoft.com/office/drawing/2014/main" id="{640EBE0D-5D39-E102-8364-168423D9CFBE}"/>
              </a:ext>
            </a:extLst>
          </p:cNvPr>
          <p:cNvPicPr>
            <a:picLocks noChangeAspect="1"/>
          </p:cNvPicPr>
          <p:nvPr/>
        </p:nvPicPr>
        <p:blipFill>
          <a:blip r:embed="rId8"/>
          <a:stretch>
            <a:fillRect/>
          </a:stretch>
        </p:blipFill>
        <p:spPr>
          <a:xfrm rot="7451023">
            <a:off x="10088562" y="5580785"/>
            <a:ext cx="376898" cy="475882"/>
          </a:xfrm>
          <a:prstGeom prst="rect">
            <a:avLst/>
          </a:prstGeom>
        </p:spPr>
      </p:pic>
      <p:grpSp>
        <p:nvGrpSpPr>
          <p:cNvPr id="106" name="Group 105">
            <a:extLst>
              <a:ext uri="{FF2B5EF4-FFF2-40B4-BE49-F238E27FC236}">
                <a16:creationId xmlns:a16="http://schemas.microsoft.com/office/drawing/2014/main" id="{F67882BE-B972-4C1C-9F17-B53A5B3CDD51}"/>
              </a:ext>
            </a:extLst>
          </p:cNvPr>
          <p:cNvGrpSpPr/>
          <p:nvPr/>
        </p:nvGrpSpPr>
        <p:grpSpPr>
          <a:xfrm rot="1605866">
            <a:off x="9874250" y="5718175"/>
            <a:ext cx="263525" cy="293688"/>
            <a:chOff x="9874250" y="5718175"/>
            <a:chExt cx="263525" cy="293688"/>
          </a:xfrm>
        </p:grpSpPr>
        <p:sp>
          <p:nvSpPr>
            <p:cNvPr id="102" name="Freeform 42">
              <a:extLst>
                <a:ext uri="{FF2B5EF4-FFF2-40B4-BE49-F238E27FC236}">
                  <a16:creationId xmlns:a16="http://schemas.microsoft.com/office/drawing/2014/main" id="{B5A0FE4F-9A82-7950-CB11-38031A1931A4}"/>
                </a:ext>
              </a:extLst>
            </p:cNvPr>
            <p:cNvSpPr>
              <a:spLocks/>
            </p:cNvSpPr>
            <p:nvPr/>
          </p:nvSpPr>
          <p:spPr bwMode="auto">
            <a:xfrm>
              <a:off x="9880600" y="5718175"/>
              <a:ext cx="249238" cy="230188"/>
            </a:xfrm>
            <a:custGeom>
              <a:avLst/>
              <a:gdLst>
                <a:gd name="T0" fmla="*/ 639 w 751"/>
                <a:gd name="T1" fmla="*/ 263 h 687"/>
                <a:gd name="T2" fmla="*/ 639 w 751"/>
                <a:gd name="T3" fmla="*/ 414 h 687"/>
                <a:gd name="T4" fmla="*/ 750 w 751"/>
                <a:gd name="T5" fmla="*/ 684 h 687"/>
                <a:gd name="T6" fmla="*/ 751 w 751"/>
                <a:gd name="T7" fmla="*/ 686 h 687"/>
                <a:gd name="T8" fmla="*/ 749 w 751"/>
                <a:gd name="T9" fmla="*/ 687 h 687"/>
                <a:gd name="T10" fmla="*/ 0 w 751"/>
                <a:gd name="T11" fmla="*/ 687 h 687"/>
                <a:gd name="T12" fmla="*/ 3 w 751"/>
                <a:gd name="T13" fmla="*/ 684 h 687"/>
                <a:gd name="T14" fmla="*/ 114 w 751"/>
                <a:gd name="T15" fmla="*/ 414 h 687"/>
                <a:gd name="T16" fmla="*/ 114 w 751"/>
                <a:gd name="T17" fmla="*/ 263 h 687"/>
                <a:gd name="T18" fmla="*/ 377 w 751"/>
                <a:gd name="T19" fmla="*/ 0 h 687"/>
                <a:gd name="T20" fmla="*/ 639 w 751"/>
                <a:gd name="T21" fmla="*/ 263 h 6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751" h="687">
                  <a:moveTo>
                    <a:pt x="639" y="263"/>
                  </a:moveTo>
                  <a:cubicBezTo>
                    <a:pt x="639" y="414"/>
                    <a:pt x="639" y="414"/>
                    <a:pt x="639" y="414"/>
                  </a:cubicBezTo>
                  <a:cubicBezTo>
                    <a:pt x="639" y="515"/>
                    <a:pt x="679" y="612"/>
                    <a:pt x="750" y="684"/>
                  </a:cubicBezTo>
                  <a:cubicBezTo>
                    <a:pt x="751" y="685"/>
                    <a:pt x="751" y="685"/>
                    <a:pt x="751" y="686"/>
                  </a:cubicBezTo>
                  <a:cubicBezTo>
                    <a:pt x="750" y="687"/>
                    <a:pt x="750" y="687"/>
                    <a:pt x="749" y="687"/>
                  </a:cubicBezTo>
                  <a:cubicBezTo>
                    <a:pt x="0" y="687"/>
                    <a:pt x="0" y="687"/>
                    <a:pt x="0" y="687"/>
                  </a:cubicBezTo>
                  <a:cubicBezTo>
                    <a:pt x="3" y="684"/>
                    <a:pt x="3" y="684"/>
                    <a:pt x="3" y="684"/>
                  </a:cubicBezTo>
                  <a:cubicBezTo>
                    <a:pt x="75" y="612"/>
                    <a:pt x="114" y="515"/>
                    <a:pt x="114" y="414"/>
                  </a:cubicBezTo>
                  <a:cubicBezTo>
                    <a:pt x="114" y="263"/>
                    <a:pt x="114" y="263"/>
                    <a:pt x="114" y="263"/>
                  </a:cubicBezTo>
                  <a:cubicBezTo>
                    <a:pt x="114" y="118"/>
                    <a:pt x="232" y="0"/>
                    <a:pt x="377" y="0"/>
                  </a:cubicBezTo>
                  <a:cubicBezTo>
                    <a:pt x="522" y="0"/>
                    <a:pt x="639" y="118"/>
                    <a:pt x="639" y="263"/>
                  </a:cubicBezTo>
                </a:path>
              </a:pathLst>
            </a:custGeom>
            <a:noFill/>
            <a:ln w="12700" cap="rnd">
              <a:solidFill>
                <a:srgbClr val="005973"/>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103" name="Freeform 43">
              <a:extLst>
                <a:ext uri="{FF2B5EF4-FFF2-40B4-BE49-F238E27FC236}">
                  <a16:creationId xmlns:a16="http://schemas.microsoft.com/office/drawing/2014/main" id="{5F141F69-60B0-C320-332A-7A874DFEE6A8}"/>
                </a:ext>
              </a:extLst>
            </p:cNvPr>
            <p:cNvSpPr>
              <a:spLocks/>
            </p:cNvSpPr>
            <p:nvPr/>
          </p:nvSpPr>
          <p:spPr bwMode="auto">
            <a:xfrm>
              <a:off x="9940925" y="5819775"/>
              <a:ext cx="7938" cy="85725"/>
            </a:xfrm>
            <a:custGeom>
              <a:avLst/>
              <a:gdLst>
                <a:gd name="T0" fmla="*/ 19 w 27"/>
                <a:gd name="T1" fmla="*/ 0 h 260"/>
                <a:gd name="T2" fmla="*/ 0 w 27"/>
                <a:gd name="T3" fmla="*/ 260 h 260"/>
              </a:gdLst>
              <a:ahLst/>
              <a:cxnLst>
                <a:cxn ang="0">
                  <a:pos x="T0" y="T1"/>
                </a:cxn>
                <a:cxn ang="0">
                  <a:pos x="T2" y="T3"/>
                </a:cxn>
              </a:cxnLst>
              <a:rect l="0" t="0" r="r" b="b"/>
              <a:pathLst>
                <a:path w="27" h="260">
                  <a:moveTo>
                    <a:pt x="19" y="0"/>
                  </a:moveTo>
                  <a:cubicBezTo>
                    <a:pt x="15" y="87"/>
                    <a:pt x="27" y="176"/>
                    <a:pt x="0" y="260"/>
                  </a:cubicBezTo>
                </a:path>
              </a:pathLst>
            </a:custGeom>
            <a:noFill/>
            <a:ln w="12700" cap="rnd">
              <a:solidFill>
                <a:srgbClr val="005973"/>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104" name="Freeform 44">
              <a:extLst>
                <a:ext uri="{FF2B5EF4-FFF2-40B4-BE49-F238E27FC236}">
                  <a16:creationId xmlns:a16="http://schemas.microsoft.com/office/drawing/2014/main" id="{A3D332C0-8971-4D7F-E9AC-8A515258E6E1}"/>
                </a:ext>
              </a:extLst>
            </p:cNvPr>
            <p:cNvSpPr>
              <a:spLocks/>
            </p:cNvSpPr>
            <p:nvPr/>
          </p:nvSpPr>
          <p:spPr bwMode="auto">
            <a:xfrm>
              <a:off x="9950450" y="5759450"/>
              <a:ext cx="22225" cy="31750"/>
            </a:xfrm>
            <a:custGeom>
              <a:avLst/>
              <a:gdLst>
                <a:gd name="T0" fmla="*/ 66 w 66"/>
                <a:gd name="T1" fmla="*/ 0 h 98"/>
                <a:gd name="T2" fmla="*/ 0 w 66"/>
                <a:gd name="T3" fmla="*/ 98 h 98"/>
              </a:gdLst>
              <a:ahLst/>
              <a:cxnLst>
                <a:cxn ang="0">
                  <a:pos x="T0" y="T1"/>
                </a:cxn>
                <a:cxn ang="0">
                  <a:pos x="T2" y="T3"/>
                </a:cxn>
              </a:cxnLst>
              <a:rect l="0" t="0" r="r" b="b"/>
              <a:pathLst>
                <a:path w="66" h="98">
                  <a:moveTo>
                    <a:pt x="66" y="0"/>
                  </a:moveTo>
                  <a:cubicBezTo>
                    <a:pt x="30" y="22"/>
                    <a:pt x="10" y="59"/>
                    <a:pt x="0" y="98"/>
                  </a:cubicBezTo>
                </a:path>
              </a:pathLst>
            </a:custGeom>
            <a:noFill/>
            <a:ln w="12700" cap="rnd">
              <a:solidFill>
                <a:srgbClr val="005973"/>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105" name="Freeform 45">
              <a:extLst>
                <a:ext uri="{FF2B5EF4-FFF2-40B4-BE49-F238E27FC236}">
                  <a16:creationId xmlns:a16="http://schemas.microsoft.com/office/drawing/2014/main" id="{F9573336-C26F-26D6-D08F-26225198C672}"/>
                </a:ext>
              </a:extLst>
            </p:cNvPr>
            <p:cNvSpPr>
              <a:spLocks/>
            </p:cNvSpPr>
            <p:nvPr/>
          </p:nvSpPr>
          <p:spPr bwMode="auto">
            <a:xfrm>
              <a:off x="9874250" y="5948363"/>
              <a:ext cx="263525" cy="63500"/>
            </a:xfrm>
            <a:custGeom>
              <a:avLst/>
              <a:gdLst>
                <a:gd name="T0" fmla="*/ 771 w 790"/>
                <a:gd name="T1" fmla="*/ 0 h 193"/>
                <a:gd name="T2" fmla="*/ 790 w 790"/>
                <a:gd name="T3" fmla="*/ 19 h 193"/>
                <a:gd name="T4" fmla="*/ 790 w 790"/>
                <a:gd name="T5" fmla="*/ 124 h 193"/>
                <a:gd name="T6" fmla="*/ 721 w 790"/>
                <a:gd name="T7" fmla="*/ 193 h 193"/>
                <a:gd name="T8" fmla="*/ 69 w 790"/>
                <a:gd name="T9" fmla="*/ 193 h 193"/>
                <a:gd name="T10" fmla="*/ 0 w 790"/>
                <a:gd name="T11" fmla="*/ 124 h 193"/>
                <a:gd name="T12" fmla="*/ 0 w 790"/>
                <a:gd name="T13" fmla="*/ 19 h 193"/>
                <a:gd name="T14" fmla="*/ 18 w 790"/>
                <a:gd name="T15" fmla="*/ 0 h 19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790" h="193">
                  <a:moveTo>
                    <a:pt x="771" y="0"/>
                  </a:moveTo>
                  <a:cubicBezTo>
                    <a:pt x="782" y="0"/>
                    <a:pt x="790" y="9"/>
                    <a:pt x="790" y="19"/>
                  </a:cubicBezTo>
                  <a:cubicBezTo>
                    <a:pt x="790" y="124"/>
                    <a:pt x="790" y="124"/>
                    <a:pt x="790" y="124"/>
                  </a:cubicBezTo>
                  <a:cubicBezTo>
                    <a:pt x="790" y="162"/>
                    <a:pt x="759" y="193"/>
                    <a:pt x="721" y="193"/>
                  </a:cubicBezTo>
                  <a:cubicBezTo>
                    <a:pt x="69" y="193"/>
                    <a:pt x="69" y="193"/>
                    <a:pt x="69" y="193"/>
                  </a:cubicBezTo>
                  <a:cubicBezTo>
                    <a:pt x="31" y="193"/>
                    <a:pt x="0" y="162"/>
                    <a:pt x="0" y="124"/>
                  </a:cubicBezTo>
                  <a:cubicBezTo>
                    <a:pt x="0" y="19"/>
                    <a:pt x="0" y="19"/>
                    <a:pt x="0" y="19"/>
                  </a:cubicBezTo>
                  <a:cubicBezTo>
                    <a:pt x="0" y="9"/>
                    <a:pt x="8" y="0"/>
                    <a:pt x="18" y="0"/>
                  </a:cubicBezTo>
                </a:path>
              </a:pathLst>
            </a:custGeom>
            <a:noFill/>
            <a:ln w="12700" cap="rnd">
              <a:solidFill>
                <a:srgbClr val="005973"/>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endParaRPr>
            </a:p>
          </p:txBody>
        </p:sp>
      </p:grpSp>
      <p:sp>
        <p:nvSpPr>
          <p:cNvPr id="109" name="Oval 49">
            <a:extLst>
              <a:ext uri="{FF2B5EF4-FFF2-40B4-BE49-F238E27FC236}">
                <a16:creationId xmlns:a16="http://schemas.microsoft.com/office/drawing/2014/main" id="{84E82A34-FAC5-F032-5870-B5816DC2D56A}"/>
              </a:ext>
            </a:extLst>
          </p:cNvPr>
          <p:cNvSpPr>
            <a:spLocks noChangeArrowheads="1"/>
          </p:cNvSpPr>
          <p:nvPr/>
        </p:nvSpPr>
        <p:spPr bwMode="auto">
          <a:xfrm>
            <a:off x="7743826" y="4943475"/>
            <a:ext cx="252413" cy="254000"/>
          </a:xfrm>
          <a:prstGeom prst="ellipse">
            <a:avLst/>
          </a:prstGeom>
          <a:noFill/>
          <a:ln w="12700" cap="rnd">
            <a:solidFill>
              <a:srgbClr val="005973"/>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110" name="Freeform 50">
            <a:extLst>
              <a:ext uri="{FF2B5EF4-FFF2-40B4-BE49-F238E27FC236}">
                <a16:creationId xmlns:a16="http://schemas.microsoft.com/office/drawing/2014/main" id="{10A72970-A938-7055-B7B4-73D62CFA4BC4}"/>
              </a:ext>
            </a:extLst>
          </p:cNvPr>
          <p:cNvSpPr>
            <a:spLocks/>
          </p:cNvSpPr>
          <p:nvPr/>
        </p:nvSpPr>
        <p:spPr bwMode="auto">
          <a:xfrm>
            <a:off x="7785101" y="4986338"/>
            <a:ext cx="41275" cy="41275"/>
          </a:xfrm>
          <a:custGeom>
            <a:avLst/>
            <a:gdLst>
              <a:gd name="T0" fmla="*/ 0 w 81"/>
              <a:gd name="T1" fmla="*/ 82 h 82"/>
              <a:gd name="T2" fmla="*/ 81 w 81"/>
              <a:gd name="T3" fmla="*/ 0 h 82"/>
            </a:gdLst>
            <a:ahLst/>
            <a:cxnLst>
              <a:cxn ang="0">
                <a:pos x="T0" y="T1"/>
              </a:cxn>
              <a:cxn ang="0">
                <a:pos x="T2" y="T3"/>
              </a:cxn>
            </a:cxnLst>
            <a:rect l="0" t="0" r="r" b="b"/>
            <a:pathLst>
              <a:path w="81" h="82">
                <a:moveTo>
                  <a:pt x="0" y="82"/>
                </a:moveTo>
                <a:cubicBezTo>
                  <a:pt x="17" y="47"/>
                  <a:pt x="46" y="18"/>
                  <a:pt x="81" y="0"/>
                </a:cubicBezTo>
              </a:path>
            </a:pathLst>
          </a:custGeom>
          <a:noFill/>
          <a:ln w="12700" cap="rnd">
            <a:solidFill>
              <a:srgbClr val="005973"/>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111" name="Freeform 51">
            <a:extLst>
              <a:ext uri="{FF2B5EF4-FFF2-40B4-BE49-F238E27FC236}">
                <a16:creationId xmlns:a16="http://schemas.microsoft.com/office/drawing/2014/main" id="{7278B315-D71B-F9FD-ACCF-8516F1103622}"/>
              </a:ext>
            </a:extLst>
          </p:cNvPr>
          <p:cNvSpPr>
            <a:spLocks/>
          </p:cNvSpPr>
          <p:nvPr/>
        </p:nvSpPr>
        <p:spPr bwMode="auto">
          <a:xfrm>
            <a:off x="7770813" y="5060950"/>
            <a:ext cx="138113" cy="109537"/>
          </a:xfrm>
          <a:custGeom>
            <a:avLst/>
            <a:gdLst>
              <a:gd name="T0" fmla="*/ 276 w 276"/>
              <a:gd name="T1" fmla="*/ 186 h 216"/>
              <a:gd name="T2" fmla="*/ 85 w 276"/>
              <a:gd name="T3" fmla="*/ 170 h 216"/>
              <a:gd name="T4" fmla="*/ 10 w 276"/>
              <a:gd name="T5" fmla="*/ 0 h 216"/>
            </a:gdLst>
            <a:ahLst/>
            <a:cxnLst>
              <a:cxn ang="0">
                <a:pos x="T0" y="T1"/>
              </a:cxn>
              <a:cxn ang="0">
                <a:pos x="T2" y="T3"/>
              </a:cxn>
              <a:cxn ang="0">
                <a:pos x="T4" y="T5"/>
              </a:cxn>
            </a:cxnLst>
            <a:rect l="0" t="0" r="r" b="b"/>
            <a:pathLst>
              <a:path w="276" h="216">
                <a:moveTo>
                  <a:pt x="276" y="186"/>
                </a:moveTo>
                <a:cubicBezTo>
                  <a:pt x="215" y="216"/>
                  <a:pt x="142" y="212"/>
                  <a:pt x="85" y="170"/>
                </a:cubicBezTo>
                <a:cubicBezTo>
                  <a:pt x="35" y="128"/>
                  <a:pt x="0" y="66"/>
                  <a:pt x="10" y="0"/>
                </a:cubicBezTo>
              </a:path>
            </a:pathLst>
          </a:custGeom>
          <a:noFill/>
          <a:ln w="12700" cap="rnd">
            <a:solidFill>
              <a:srgbClr val="005973"/>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112" name="Freeform 52">
            <a:extLst>
              <a:ext uri="{FF2B5EF4-FFF2-40B4-BE49-F238E27FC236}">
                <a16:creationId xmlns:a16="http://schemas.microsoft.com/office/drawing/2014/main" id="{E82D460C-B690-C7C8-7B9D-71EF49E37958}"/>
              </a:ext>
            </a:extLst>
          </p:cNvPr>
          <p:cNvSpPr>
            <a:spLocks/>
          </p:cNvSpPr>
          <p:nvPr/>
        </p:nvSpPr>
        <p:spPr bwMode="auto">
          <a:xfrm>
            <a:off x="7953376" y="5056188"/>
            <a:ext cx="11113" cy="55562"/>
          </a:xfrm>
          <a:custGeom>
            <a:avLst/>
            <a:gdLst>
              <a:gd name="T0" fmla="*/ 19 w 24"/>
              <a:gd name="T1" fmla="*/ 0 h 109"/>
              <a:gd name="T2" fmla="*/ 0 w 24"/>
              <a:gd name="T3" fmla="*/ 109 h 109"/>
            </a:gdLst>
            <a:ahLst/>
            <a:cxnLst>
              <a:cxn ang="0">
                <a:pos x="T0" y="T1"/>
              </a:cxn>
              <a:cxn ang="0">
                <a:pos x="T2" y="T3"/>
              </a:cxn>
            </a:cxnLst>
            <a:rect l="0" t="0" r="r" b="b"/>
            <a:pathLst>
              <a:path w="24" h="109">
                <a:moveTo>
                  <a:pt x="19" y="0"/>
                </a:moveTo>
                <a:cubicBezTo>
                  <a:pt x="24" y="37"/>
                  <a:pt x="17" y="76"/>
                  <a:pt x="0" y="109"/>
                </a:cubicBezTo>
              </a:path>
            </a:pathLst>
          </a:custGeom>
          <a:noFill/>
          <a:ln w="12700" cap="rnd">
            <a:solidFill>
              <a:srgbClr val="005973"/>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113" name="Freeform 53">
            <a:extLst>
              <a:ext uri="{FF2B5EF4-FFF2-40B4-BE49-F238E27FC236}">
                <a16:creationId xmlns:a16="http://schemas.microsoft.com/office/drawing/2014/main" id="{159A01EB-509F-6B0A-0A07-419E5EA90D73}"/>
              </a:ext>
            </a:extLst>
          </p:cNvPr>
          <p:cNvSpPr>
            <a:spLocks/>
          </p:cNvSpPr>
          <p:nvPr/>
        </p:nvSpPr>
        <p:spPr bwMode="auto">
          <a:xfrm>
            <a:off x="7715251" y="4902200"/>
            <a:ext cx="307975" cy="338137"/>
          </a:xfrm>
          <a:custGeom>
            <a:avLst/>
            <a:gdLst>
              <a:gd name="T0" fmla="*/ 550 w 614"/>
              <a:gd name="T1" fmla="*/ 0 h 673"/>
              <a:gd name="T2" fmla="*/ 614 w 614"/>
              <a:gd name="T3" fmla="*/ 64 h 673"/>
              <a:gd name="T4" fmla="*/ 614 w 614"/>
              <a:gd name="T5" fmla="*/ 609 h 673"/>
              <a:gd name="T6" fmla="*/ 550 w 614"/>
              <a:gd name="T7" fmla="*/ 673 h 673"/>
              <a:gd name="T8" fmla="*/ 64 w 614"/>
              <a:gd name="T9" fmla="*/ 673 h 673"/>
              <a:gd name="T10" fmla="*/ 0 w 614"/>
              <a:gd name="T11" fmla="*/ 609 h 673"/>
              <a:gd name="T12" fmla="*/ 0 w 614"/>
              <a:gd name="T13" fmla="*/ 64 h 673"/>
              <a:gd name="T14" fmla="*/ 64 w 614"/>
              <a:gd name="T15" fmla="*/ 0 h 673"/>
              <a:gd name="T16" fmla="*/ 550 w 614"/>
              <a:gd name="T17" fmla="*/ 0 h 6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14" h="673">
                <a:moveTo>
                  <a:pt x="550" y="0"/>
                </a:moveTo>
                <a:cubicBezTo>
                  <a:pt x="585" y="0"/>
                  <a:pt x="614" y="29"/>
                  <a:pt x="614" y="64"/>
                </a:cubicBezTo>
                <a:cubicBezTo>
                  <a:pt x="614" y="609"/>
                  <a:pt x="614" y="609"/>
                  <a:pt x="614" y="609"/>
                </a:cubicBezTo>
                <a:cubicBezTo>
                  <a:pt x="614" y="645"/>
                  <a:pt x="585" y="673"/>
                  <a:pt x="550" y="673"/>
                </a:cubicBezTo>
                <a:cubicBezTo>
                  <a:pt x="64" y="673"/>
                  <a:pt x="64" y="673"/>
                  <a:pt x="64" y="673"/>
                </a:cubicBezTo>
                <a:cubicBezTo>
                  <a:pt x="29" y="673"/>
                  <a:pt x="0" y="645"/>
                  <a:pt x="0" y="609"/>
                </a:cubicBezTo>
                <a:cubicBezTo>
                  <a:pt x="0" y="64"/>
                  <a:pt x="0" y="64"/>
                  <a:pt x="0" y="64"/>
                </a:cubicBezTo>
                <a:cubicBezTo>
                  <a:pt x="0" y="29"/>
                  <a:pt x="29" y="0"/>
                  <a:pt x="64" y="0"/>
                </a:cubicBezTo>
                <a:lnTo>
                  <a:pt x="550" y="0"/>
                </a:lnTo>
                <a:close/>
              </a:path>
            </a:pathLst>
          </a:custGeom>
          <a:noFill/>
          <a:ln w="12700" cap="rnd">
            <a:solidFill>
              <a:srgbClr val="005973"/>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114" name="Freeform 54">
            <a:extLst>
              <a:ext uri="{FF2B5EF4-FFF2-40B4-BE49-F238E27FC236}">
                <a16:creationId xmlns:a16="http://schemas.microsoft.com/office/drawing/2014/main" id="{3B110890-13D3-36E8-8F07-5613B863157C}"/>
              </a:ext>
            </a:extLst>
          </p:cNvPr>
          <p:cNvSpPr>
            <a:spLocks/>
          </p:cNvSpPr>
          <p:nvPr/>
        </p:nvSpPr>
        <p:spPr bwMode="auto">
          <a:xfrm>
            <a:off x="7678738" y="4851400"/>
            <a:ext cx="382588" cy="442912"/>
          </a:xfrm>
          <a:custGeom>
            <a:avLst/>
            <a:gdLst>
              <a:gd name="T0" fmla="*/ 382 w 764"/>
              <a:gd name="T1" fmla="*/ 0 h 880"/>
              <a:gd name="T2" fmla="*/ 428 w 764"/>
              <a:gd name="T3" fmla="*/ 46 h 880"/>
              <a:gd name="T4" fmla="*/ 473 w 764"/>
              <a:gd name="T5" fmla="*/ 0 h 880"/>
              <a:gd name="T6" fmla="*/ 518 w 764"/>
              <a:gd name="T7" fmla="*/ 46 h 880"/>
              <a:gd name="T8" fmla="*/ 564 w 764"/>
              <a:gd name="T9" fmla="*/ 0 h 880"/>
              <a:gd name="T10" fmla="*/ 609 w 764"/>
              <a:gd name="T11" fmla="*/ 46 h 880"/>
              <a:gd name="T12" fmla="*/ 655 w 764"/>
              <a:gd name="T13" fmla="*/ 0 h 880"/>
              <a:gd name="T14" fmla="*/ 700 w 764"/>
              <a:gd name="T15" fmla="*/ 46 h 880"/>
              <a:gd name="T16" fmla="*/ 759 w 764"/>
              <a:gd name="T17" fmla="*/ 2 h 880"/>
              <a:gd name="T18" fmla="*/ 764 w 764"/>
              <a:gd name="T19" fmla="*/ 867 h 880"/>
              <a:gd name="T20" fmla="*/ 747 w 764"/>
              <a:gd name="T21" fmla="*/ 875 h 880"/>
              <a:gd name="T22" fmla="*/ 673 w 764"/>
              <a:gd name="T23" fmla="*/ 871 h 880"/>
              <a:gd name="T24" fmla="*/ 636 w 764"/>
              <a:gd name="T25" fmla="*/ 871 h 880"/>
              <a:gd name="T26" fmla="*/ 582 w 764"/>
              <a:gd name="T27" fmla="*/ 871 h 880"/>
              <a:gd name="T28" fmla="*/ 545 w 764"/>
              <a:gd name="T29" fmla="*/ 871 h 880"/>
              <a:gd name="T30" fmla="*/ 492 w 764"/>
              <a:gd name="T31" fmla="*/ 871 h 880"/>
              <a:gd name="T32" fmla="*/ 455 w 764"/>
              <a:gd name="T33" fmla="*/ 871 h 880"/>
              <a:gd name="T34" fmla="*/ 401 w 764"/>
              <a:gd name="T35" fmla="*/ 871 h 880"/>
              <a:gd name="T36" fmla="*/ 382 w 764"/>
              <a:gd name="T37" fmla="*/ 880 h 880"/>
              <a:gd name="T38" fmla="*/ 364 w 764"/>
              <a:gd name="T39" fmla="*/ 871 h 880"/>
              <a:gd name="T40" fmla="*/ 310 w 764"/>
              <a:gd name="T41" fmla="*/ 871 h 880"/>
              <a:gd name="T42" fmla="*/ 273 w 764"/>
              <a:gd name="T43" fmla="*/ 871 h 880"/>
              <a:gd name="T44" fmla="*/ 219 w 764"/>
              <a:gd name="T45" fmla="*/ 871 h 880"/>
              <a:gd name="T46" fmla="*/ 182 w 764"/>
              <a:gd name="T47" fmla="*/ 871 h 880"/>
              <a:gd name="T48" fmla="*/ 128 w 764"/>
              <a:gd name="T49" fmla="*/ 871 h 880"/>
              <a:gd name="T50" fmla="*/ 91 w 764"/>
              <a:gd name="T51" fmla="*/ 871 h 880"/>
              <a:gd name="T52" fmla="*/ 17 w 764"/>
              <a:gd name="T53" fmla="*/ 875 h 880"/>
              <a:gd name="T54" fmla="*/ 0 w 764"/>
              <a:gd name="T55" fmla="*/ 867 h 880"/>
              <a:gd name="T56" fmla="*/ 5 w 764"/>
              <a:gd name="T57" fmla="*/ 2 h 880"/>
              <a:gd name="T58" fmla="*/ 64 w 764"/>
              <a:gd name="T59" fmla="*/ 46 h 880"/>
              <a:gd name="T60" fmla="*/ 110 w 764"/>
              <a:gd name="T61" fmla="*/ 0 h 880"/>
              <a:gd name="T62" fmla="*/ 155 w 764"/>
              <a:gd name="T63" fmla="*/ 46 h 880"/>
              <a:gd name="T64" fmla="*/ 201 w 764"/>
              <a:gd name="T65" fmla="*/ 0 h 880"/>
              <a:gd name="T66" fmla="*/ 246 w 764"/>
              <a:gd name="T67" fmla="*/ 46 h 880"/>
              <a:gd name="T68" fmla="*/ 291 w 764"/>
              <a:gd name="T69" fmla="*/ 0 h 880"/>
              <a:gd name="T70" fmla="*/ 337 w 764"/>
              <a:gd name="T71" fmla="*/ 46 h 8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764" h="880">
                <a:moveTo>
                  <a:pt x="364" y="10"/>
                </a:moveTo>
                <a:cubicBezTo>
                  <a:pt x="368" y="4"/>
                  <a:pt x="375" y="0"/>
                  <a:pt x="382" y="0"/>
                </a:cubicBezTo>
                <a:cubicBezTo>
                  <a:pt x="389" y="0"/>
                  <a:pt x="396" y="4"/>
                  <a:pt x="401" y="10"/>
                </a:cubicBezTo>
                <a:cubicBezTo>
                  <a:pt x="428" y="46"/>
                  <a:pt x="428" y="46"/>
                  <a:pt x="428" y="46"/>
                </a:cubicBezTo>
                <a:cubicBezTo>
                  <a:pt x="454" y="10"/>
                  <a:pt x="454" y="10"/>
                  <a:pt x="454" y="10"/>
                </a:cubicBezTo>
                <a:cubicBezTo>
                  <a:pt x="459" y="4"/>
                  <a:pt x="466" y="0"/>
                  <a:pt x="473" y="0"/>
                </a:cubicBezTo>
                <a:cubicBezTo>
                  <a:pt x="480" y="0"/>
                  <a:pt x="487" y="4"/>
                  <a:pt x="491" y="10"/>
                </a:cubicBezTo>
                <a:cubicBezTo>
                  <a:pt x="518" y="46"/>
                  <a:pt x="518" y="46"/>
                  <a:pt x="518" y="46"/>
                </a:cubicBezTo>
                <a:cubicBezTo>
                  <a:pt x="545" y="10"/>
                  <a:pt x="545" y="10"/>
                  <a:pt x="545" y="10"/>
                </a:cubicBezTo>
                <a:cubicBezTo>
                  <a:pt x="550" y="4"/>
                  <a:pt x="557" y="0"/>
                  <a:pt x="564" y="0"/>
                </a:cubicBezTo>
                <a:cubicBezTo>
                  <a:pt x="571" y="0"/>
                  <a:pt x="578" y="4"/>
                  <a:pt x="582" y="10"/>
                </a:cubicBezTo>
                <a:cubicBezTo>
                  <a:pt x="609" y="46"/>
                  <a:pt x="609" y="46"/>
                  <a:pt x="609" y="46"/>
                </a:cubicBezTo>
                <a:cubicBezTo>
                  <a:pt x="636" y="10"/>
                  <a:pt x="636" y="10"/>
                  <a:pt x="636" y="10"/>
                </a:cubicBezTo>
                <a:cubicBezTo>
                  <a:pt x="641" y="4"/>
                  <a:pt x="647" y="0"/>
                  <a:pt x="655" y="0"/>
                </a:cubicBezTo>
                <a:cubicBezTo>
                  <a:pt x="662" y="0"/>
                  <a:pt x="669" y="4"/>
                  <a:pt x="673" y="10"/>
                </a:cubicBezTo>
                <a:cubicBezTo>
                  <a:pt x="700" y="46"/>
                  <a:pt x="700" y="46"/>
                  <a:pt x="700" y="46"/>
                </a:cubicBezTo>
                <a:cubicBezTo>
                  <a:pt x="750" y="3"/>
                  <a:pt x="750" y="3"/>
                  <a:pt x="750" y="3"/>
                </a:cubicBezTo>
                <a:cubicBezTo>
                  <a:pt x="752" y="1"/>
                  <a:pt x="756" y="1"/>
                  <a:pt x="759" y="2"/>
                </a:cubicBezTo>
                <a:cubicBezTo>
                  <a:pt x="762" y="3"/>
                  <a:pt x="764" y="6"/>
                  <a:pt x="764" y="10"/>
                </a:cubicBezTo>
                <a:cubicBezTo>
                  <a:pt x="764" y="867"/>
                  <a:pt x="764" y="867"/>
                  <a:pt x="764" y="867"/>
                </a:cubicBezTo>
                <a:cubicBezTo>
                  <a:pt x="764" y="871"/>
                  <a:pt x="762" y="875"/>
                  <a:pt x="758" y="877"/>
                </a:cubicBezTo>
                <a:cubicBezTo>
                  <a:pt x="754" y="878"/>
                  <a:pt x="750" y="878"/>
                  <a:pt x="747" y="875"/>
                </a:cubicBezTo>
                <a:cubicBezTo>
                  <a:pt x="700" y="835"/>
                  <a:pt x="700" y="835"/>
                  <a:pt x="700" y="835"/>
                </a:cubicBezTo>
                <a:cubicBezTo>
                  <a:pt x="673" y="871"/>
                  <a:pt x="673" y="871"/>
                  <a:pt x="673" y="871"/>
                </a:cubicBezTo>
                <a:cubicBezTo>
                  <a:pt x="669" y="877"/>
                  <a:pt x="662" y="880"/>
                  <a:pt x="655" y="880"/>
                </a:cubicBezTo>
                <a:cubicBezTo>
                  <a:pt x="647" y="880"/>
                  <a:pt x="641" y="877"/>
                  <a:pt x="636" y="871"/>
                </a:cubicBezTo>
                <a:cubicBezTo>
                  <a:pt x="609" y="835"/>
                  <a:pt x="609" y="835"/>
                  <a:pt x="609" y="835"/>
                </a:cubicBezTo>
                <a:cubicBezTo>
                  <a:pt x="582" y="871"/>
                  <a:pt x="582" y="871"/>
                  <a:pt x="582" y="871"/>
                </a:cubicBezTo>
                <a:cubicBezTo>
                  <a:pt x="578" y="877"/>
                  <a:pt x="571" y="880"/>
                  <a:pt x="564" y="880"/>
                </a:cubicBezTo>
                <a:cubicBezTo>
                  <a:pt x="557" y="880"/>
                  <a:pt x="550" y="877"/>
                  <a:pt x="545" y="871"/>
                </a:cubicBezTo>
                <a:cubicBezTo>
                  <a:pt x="519" y="835"/>
                  <a:pt x="519" y="835"/>
                  <a:pt x="519" y="835"/>
                </a:cubicBezTo>
                <a:cubicBezTo>
                  <a:pt x="492" y="871"/>
                  <a:pt x="492" y="871"/>
                  <a:pt x="492" y="871"/>
                </a:cubicBezTo>
                <a:cubicBezTo>
                  <a:pt x="487" y="877"/>
                  <a:pt x="480" y="880"/>
                  <a:pt x="473" y="880"/>
                </a:cubicBezTo>
                <a:cubicBezTo>
                  <a:pt x="466" y="880"/>
                  <a:pt x="459" y="877"/>
                  <a:pt x="455" y="871"/>
                </a:cubicBezTo>
                <a:cubicBezTo>
                  <a:pt x="428" y="835"/>
                  <a:pt x="428" y="835"/>
                  <a:pt x="428" y="835"/>
                </a:cubicBezTo>
                <a:cubicBezTo>
                  <a:pt x="401" y="871"/>
                  <a:pt x="401" y="871"/>
                  <a:pt x="401" y="871"/>
                </a:cubicBezTo>
                <a:cubicBezTo>
                  <a:pt x="396" y="877"/>
                  <a:pt x="390" y="880"/>
                  <a:pt x="382" y="880"/>
                </a:cubicBezTo>
                <a:cubicBezTo>
                  <a:pt x="382" y="880"/>
                  <a:pt x="382" y="880"/>
                  <a:pt x="382" y="880"/>
                </a:cubicBezTo>
                <a:cubicBezTo>
                  <a:pt x="382" y="880"/>
                  <a:pt x="382" y="880"/>
                  <a:pt x="382" y="880"/>
                </a:cubicBezTo>
                <a:cubicBezTo>
                  <a:pt x="375" y="880"/>
                  <a:pt x="368" y="877"/>
                  <a:pt x="364" y="871"/>
                </a:cubicBezTo>
                <a:cubicBezTo>
                  <a:pt x="337" y="835"/>
                  <a:pt x="337" y="835"/>
                  <a:pt x="337" y="835"/>
                </a:cubicBezTo>
                <a:cubicBezTo>
                  <a:pt x="310" y="871"/>
                  <a:pt x="310" y="871"/>
                  <a:pt x="310" y="871"/>
                </a:cubicBezTo>
                <a:cubicBezTo>
                  <a:pt x="305" y="877"/>
                  <a:pt x="299" y="880"/>
                  <a:pt x="291" y="880"/>
                </a:cubicBezTo>
                <a:cubicBezTo>
                  <a:pt x="284" y="880"/>
                  <a:pt x="277" y="877"/>
                  <a:pt x="273" y="871"/>
                </a:cubicBezTo>
                <a:cubicBezTo>
                  <a:pt x="246" y="835"/>
                  <a:pt x="246" y="835"/>
                  <a:pt x="246" y="835"/>
                </a:cubicBezTo>
                <a:cubicBezTo>
                  <a:pt x="219" y="871"/>
                  <a:pt x="219" y="871"/>
                  <a:pt x="219" y="871"/>
                </a:cubicBezTo>
                <a:cubicBezTo>
                  <a:pt x="215" y="877"/>
                  <a:pt x="208" y="880"/>
                  <a:pt x="200" y="880"/>
                </a:cubicBezTo>
                <a:cubicBezTo>
                  <a:pt x="193" y="880"/>
                  <a:pt x="186" y="877"/>
                  <a:pt x="182" y="871"/>
                </a:cubicBezTo>
                <a:cubicBezTo>
                  <a:pt x="155" y="835"/>
                  <a:pt x="155" y="835"/>
                  <a:pt x="155" y="835"/>
                </a:cubicBezTo>
                <a:cubicBezTo>
                  <a:pt x="128" y="871"/>
                  <a:pt x="128" y="871"/>
                  <a:pt x="128" y="871"/>
                </a:cubicBezTo>
                <a:cubicBezTo>
                  <a:pt x="124" y="877"/>
                  <a:pt x="117" y="880"/>
                  <a:pt x="110" y="880"/>
                </a:cubicBezTo>
                <a:cubicBezTo>
                  <a:pt x="102" y="880"/>
                  <a:pt x="95" y="877"/>
                  <a:pt x="91" y="871"/>
                </a:cubicBezTo>
                <a:cubicBezTo>
                  <a:pt x="64" y="835"/>
                  <a:pt x="64" y="835"/>
                  <a:pt x="64" y="835"/>
                </a:cubicBezTo>
                <a:cubicBezTo>
                  <a:pt x="17" y="875"/>
                  <a:pt x="17" y="875"/>
                  <a:pt x="17" y="875"/>
                </a:cubicBezTo>
                <a:cubicBezTo>
                  <a:pt x="14" y="878"/>
                  <a:pt x="10" y="878"/>
                  <a:pt x="6" y="877"/>
                </a:cubicBezTo>
                <a:cubicBezTo>
                  <a:pt x="3" y="875"/>
                  <a:pt x="0" y="871"/>
                  <a:pt x="0" y="867"/>
                </a:cubicBezTo>
                <a:cubicBezTo>
                  <a:pt x="0" y="10"/>
                  <a:pt x="0" y="10"/>
                  <a:pt x="0" y="10"/>
                </a:cubicBezTo>
                <a:cubicBezTo>
                  <a:pt x="0" y="6"/>
                  <a:pt x="2" y="3"/>
                  <a:pt x="5" y="2"/>
                </a:cubicBezTo>
                <a:cubicBezTo>
                  <a:pt x="8" y="1"/>
                  <a:pt x="12" y="1"/>
                  <a:pt x="14" y="3"/>
                </a:cubicBezTo>
                <a:cubicBezTo>
                  <a:pt x="64" y="46"/>
                  <a:pt x="64" y="46"/>
                  <a:pt x="64" y="46"/>
                </a:cubicBezTo>
                <a:cubicBezTo>
                  <a:pt x="91" y="10"/>
                  <a:pt x="91" y="10"/>
                  <a:pt x="91" y="10"/>
                </a:cubicBezTo>
                <a:cubicBezTo>
                  <a:pt x="95" y="4"/>
                  <a:pt x="102" y="0"/>
                  <a:pt x="110" y="0"/>
                </a:cubicBezTo>
                <a:cubicBezTo>
                  <a:pt x="117" y="0"/>
                  <a:pt x="124" y="4"/>
                  <a:pt x="128" y="10"/>
                </a:cubicBezTo>
                <a:cubicBezTo>
                  <a:pt x="155" y="46"/>
                  <a:pt x="155" y="46"/>
                  <a:pt x="155" y="46"/>
                </a:cubicBezTo>
                <a:cubicBezTo>
                  <a:pt x="182" y="10"/>
                  <a:pt x="182" y="10"/>
                  <a:pt x="182" y="10"/>
                </a:cubicBezTo>
                <a:cubicBezTo>
                  <a:pt x="186" y="4"/>
                  <a:pt x="193" y="0"/>
                  <a:pt x="201" y="0"/>
                </a:cubicBezTo>
                <a:cubicBezTo>
                  <a:pt x="208" y="0"/>
                  <a:pt x="215" y="4"/>
                  <a:pt x="219" y="10"/>
                </a:cubicBezTo>
                <a:cubicBezTo>
                  <a:pt x="246" y="46"/>
                  <a:pt x="246" y="46"/>
                  <a:pt x="246" y="46"/>
                </a:cubicBezTo>
                <a:cubicBezTo>
                  <a:pt x="273" y="10"/>
                  <a:pt x="273" y="10"/>
                  <a:pt x="273" y="10"/>
                </a:cubicBezTo>
                <a:cubicBezTo>
                  <a:pt x="277" y="4"/>
                  <a:pt x="284" y="0"/>
                  <a:pt x="291" y="0"/>
                </a:cubicBezTo>
                <a:cubicBezTo>
                  <a:pt x="299" y="0"/>
                  <a:pt x="306" y="4"/>
                  <a:pt x="310" y="10"/>
                </a:cubicBezTo>
                <a:cubicBezTo>
                  <a:pt x="337" y="46"/>
                  <a:pt x="337" y="46"/>
                  <a:pt x="337" y="46"/>
                </a:cubicBezTo>
                <a:lnTo>
                  <a:pt x="364" y="10"/>
                </a:lnTo>
                <a:close/>
              </a:path>
            </a:pathLst>
          </a:custGeom>
          <a:noFill/>
          <a:ln w="12700" cap="rnd">
            <a:solidFill>
              <a:srgbClr val="005973"/>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1630470477"/>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D784314-517E-1868-D53F-6449F0D2D91B}"/>
              </a:ext>
            </a:extLst>
          </p:cNvPr>
          <p:cNvSpPr>
            <a:spLocks noGrp="1"/>
          </p:cNvSpPr>
          <p:nvPr>
            <p:ph type="title"/>
          </p:nvPr>
        </p:nvSpPr>
        <p:spPr/>
        <p:txBody>
          <a:bodyPr/>
          <a:lstStyle/>
          <a:p>
            <a:r>
              <a:rPr lang="en-US"/>
              <a:t>Emergency Contraception: Oral Options</a:t>
            </a:r>
          </a:p>
        </p:txBody>
      </p:sp>
      <p:sp>
        <p:nvSpPr>
          <p:cNvPr id="3" name="Content Placeholder 2">
            <a:extLst>
              <a:ext uri="{FF2B5EF4-FFF2-40B4-BE49-F238E27FC236}">
                <a16:creationId xmlns:a16="http://schemas.microsoft.com/office/drawing/2014/main" id="{69D7847B-2524-6765-906D-E818C01CE8F4}"/>
              </a:ext>
            </a:extLst>
          </p:cNvPr>
          <p:cNvSpPr>
            <a:spLocks noGrp="1"/>
          </p:cNvSpPr>
          <p:nvPr>
            <p:ph sz="half" idx="1"/>
          </p:nvPr>
        </p:nvSpPr>
        <p:spPr>
          <a:xfrm>
            <a:off x="601820" y="2892056"/>
            <a:ext cx="5309278" cy="3297412"/>
          </a:xfrm>
        </p:spPr>
        <p:txBody>
          <a:bodyPr/>
          <a:lstStyle/>
          <a:p>
            <a:r>
              <a:rPr lang="en-US" sz="2000"/>
              <a:t>Effective until LH surge begins</a:t>
            </a:r>
          </a:p>
          <a:p>
            <a:r>
              <a:rPr lang="en-US" sz="2000"/>
              <a:t>Approved for use up to 72 hr after unprotected intercourse</a:t>
            </a:r>
          </a:p>
          <a:p>
            <a:r>
              <a:rPr lang="en-US" sz="2000"/>
              <a:t>Data for off-label use up to 120 hr after unprotected intercourse </a:t>
            </a:r>
          </a:p>
          <a:p>
            <a:r>
              <a:rPr lang="en-US" sz="2000"/>
              <a:t>Available over-the-counter without a prescription and without regard to age </a:t>
            </a:r>
          </a:p>
          <a:p>
            <a:r>
              <a:rPr lang="en-US" sz="2000"/>
              <a:t>Pregnancy risk: 1.7-2.6%, 5.8% if BMI </a:t>
            </a:r>
            <a:r>
              <a:rPr lang="en-US" sz="2000">
                <a:cs typeface="Calibri" panose="020F0502020204030204" pitchFamily="34" charset="0"/>
              </a:rPr>
              <a:t>≥30</a:t>
            </a:r>
            <a:endParaRPr lang="en-US" sz="2000"/>
          </a:p>
        </p:txBody>
      </p:sp>
      <p:sp>
        <p:nvSpPr>
          <p:cNvPr id="4" name="Content Placeholder 3">
            <a:extLst>
              <a:ext uri="{FF2B5EF4-FFF2-40B4-BE49-F238E27FC236}">
                <a16:creationId xmlns:a16="http://schemas.microsoft.com/office/drawing/2014/main" id="{E6E512C2-A190-7AAF-D720-ACFBFCC225A8}"/>
              </a:ext>
            </a:extLst>
          </p:cNvPr>
          <p:cNvSpPr>
            <a:spLocks noGrp="1"/>
          </p:cNvSpPr>
          <p:nvPr>
            <p:ph sz="half" idx="2"/>
          </p:nvPr>
        </p:nvSpPr>
        <p:spPr>
          <a:xfrm>
            <a:off x="6252634" y="2892056"/>
            <a:ext cx="5229570" cy="3298136"/>
          </a:xfrm>
        </p:spPr>
        <p:txBody>
          <a:bodyPr/>
          <a:lstStyle/>
          <a:p>
            <a:r>
              <a:rPr lang="en-US" sz="2000"/>
              <a:t>Effective until the LH peak </a:t>
            </a:r>
          </a:p>
          <a:p>
            <a:r>
              <a:rPr lang="en-US" sz="2000"/>
              <a:t>Use up to 120 hr after unprotected intercourse</a:t>
            </a:r>
          </a:p>
          <a:p>
            <a:r>
              <a:rPr lang="en-US" sz="2000"/>
              <a:t>Do NOT use with progestin contraceptives as UPA action may be decreased </a:t>
            </a:r>
          </a:p>
          <a:p>
            <a:r>
              <a:rPr lang="en-US" sz="2000"/>
              <a:t>Requires a prescription </a:t>
            </a:r>
          </a:p>
          <a:p>
            <a:r>
              <a:rPr lang="en-US" sz="2000"/>
              <a:t>Pregnancy risk: 1.2-1.8%, 2.6% if BMI </a:t>
            </a:r>
            <a:r>
              <a:rPr lang="en-US" sz="2000">
                <a:cs typeface="Calibri" panose="020F0502020204030204" pitchFamily="34" charset="0"/>
              </a:rPr>
              <a:t>≥30</a:t>
            </a:r>
            <a:endParaRPr lang="en-US" sz="2000"/>
          </a:p>
        </p:txBody>
      </p:sp>
      <p:sp>
        <p:nvSpPr>
          <p:cNvPr id="5" name="Rectangle 4">
            <a:extLst>
              <a:ext uri="{FF2B5EF4-FFF2-40B4-BE49-F238E27FC236}">
                <a16:creationId xmlns:a16="http://schemas.microsoft.com/office/drawing/2014/main" id="{C7C9BBBB-590F-7F97-E559-F34C1ECB4F8C}"/>
              </a:ext>
            </a:extLst>
          </p:cNvPr>
          <p:cNvSpPr/>
          <p:nvPr/>
        </p:nvSpPr>
        <p:spPr bwMode="auto">
          <a:xfrm>
            <a:off x="562289" y="2436997"/>
            <a:ext cx="5329043" cy="455058"/>
          </a:xfrm>
          <a:prstGeom prst="rect">
            <a:avLst/>
          </a:prstGeom>
          <a:solidFill>
            <a:schemeClr val="accent1"/>
          </a:solidFill>
          <a:ln w="0">
            <a:noFill/>
            <a:miter lim="800000"/>
            <a:headEnd/>
            <a:tailEnd/>
          </a:ln>
        </p:spPr>
        <p:txBody>
          <a:bodyPr rtlCol="0" anchor="ctr"/>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r>
              <a:rPr lang="en-US" sz="2400">
                <a:latin typeface="+mn-lt"/>
              </a:rPr>
              <a:t>Levonorgestrel (LNG) 1.5 mg</a:t>
            </a:r>
            <a:endParaRPr kumimoji="0" lang="en-US" sz="2400" i="0" u="none" strike="noStrike" kern="1200" cap="none" spc="0" normalizeH="0" baseline="0" noProof="0">
              <a:ln>
                <a:noFill/>
              </a:ln>
              <a:solidFill>
                <a:srgbClr val="FFFFFF"/>
              </a:solidFill>
              <a:effectLst/>
              <a:uLnTx/>
              <a:uFillTx/>
              <a:latin typeface="+mn-lt"/>
              <a:ea typeface="+mn-ea"/>
              <a:cs typeface="Arial" panose="020B0604020202020204" pitchFamily="34" charset="0"/>
            </a:endParaRPr>
          </a:p>
        </p:txBody>
      </p:sp>
      <p:sp>
        <p:nvSpPr>
          <p:cNvPr id="6" name="Rectangle 5">
            <a:extLst>
              <a:ext uri="{FF2B5EF4-FFF2-40B4-BE49-F238E27FC236}">
                <a16:creationId xmlns:a16="http://schemas.microsoft.com/office/drawing/2014/main" id="{B916DA20-30CC-700D-217F-F361E22AF50A}"/>
              </a:ext>
            </a:extLst>
          </p:cNvPr>
          <p:cNvSpPr/>
          <p:nvPr/>
        </p:nvSpPr>
        <p:spPr bwMode="auto">
          <a:xfrm>
            <a:off x="6232869" y="2436998"/>
            <a:ext cx="5249335" cy="455058"/>
          </a:xfrm>
          <a:prstGeom prst="rect">
            <a:avLst/>
          </a:prstGeom>
          <a:solidFill>
            <a:schemeClr val="accent3"/>
          </a:solidFill>
          <a:ln w="0">
            <a:noFill/>
            <a:miter lim="800000"/>
            <a:headEnd/>
            <a:tailEnd/>
          </a:ln>
        </p:spPr>
        <p:txBody>
          <a:bodyPr rtlCol="0" anchor="ctr"/>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r>
              <a:rPr lang="en-US" sz="2400">
                <a:latin typeface="+mn-lt"/>
              </a:rPr>
              <a:t>Ulipristal (UPA) 30 mg </a:t>
            </a:r>
            <a:endParaRPr kumimoji="0" lang="en-US" sz="2400" i="0" u="none" strike="noStrike" kern="1200" cap="none" spc="0" normalizeH="0" baseline="0" noProof="0">
              <a:ln>
                <a:noFill/>
              </a:ln>
              <a:solidFill>
                <a:srgbClr val="FFFFFF"/>
              </a:solidFill>
              <a:effectLst/>
              <a:uLnTx/>
              <a:uFillTx/>
              <a:latin typeface="+mn-lt"/>
              <a:ea typeface="+mn-ea"/>
              <a:cs typeface="Arial" panose="020B0604020202020204" pitchFamily="34" charset="0"/>
            </a:endParaRPr>
          </a:p>
        </p:txBody>
      </p:sp>
      <p:sp>
        <p:nvSpPr>
          <p:cNvPr id="7" name="Content Placeholder 2">
            <a:extLst>
              <a:ext uri="{FF2B5EF4-FFF2-40B4-BE49-F238E27FC236}">
                <a16:creationId xmlns:a16="http://schemas.microsoft.com/office/drawing/2014/main" id="{49465EF2-F696-EA5B-83B4-52E39AC6783A}"/>
              </a:ext>
            </a:extLst>
          </p:cNvPr>
          <p:cNvSpPr txBox="1">
            <a:spLocks/>
          </p:cNvSpPr>
          <p:nvPr/>
        </p:nvSpPr>
        <p:spPr bwMode="auto">
          <a:xfrm>
            <a:off x="562289" y="1456660"/>
            <a:ext cx="10919915" cy="8399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8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8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8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800">
                <a:solidFill>
                  <a:schemeClr val="tx1"/>
                </a:solidFill>
                <a:latin typeface="+mn-lt"/>
              </a:defRPr>
            </a:lvl9pPr>
          </a:lstStyle>
          <a:p>
            <a:pPr marL="0" indent="0">
              <a:buNone/>
            </a:pPr>
            <a:r>
              <a:rPr lang="en-US" sz="2400" b="0" kern="0"/>
              <a:t>Oral EC options approved in the United States work by preventing ovulation if taken prior to LH peak; they will NOT prevent implantation </a:t>
            </a:r>
          </a:p>
        </p:txBody>
      </p:sp>
      <p:sp>
        <p:nvSpPr>
          <p:cNvPr id="8" name="Text Box 15">
            <a:extLst>
              <a:ext uri="{FF2B5EF4-FFF2-40B4-BE49-F238E27FC236}">
                <a16:creationId xmlns:a16="http://schemas.microsoft.com/office/drawing/2014/main" id="{9A38FBA0-6D9A-2010-0B3A-2807C6FCB601}"/>
              </a:ext>
            </a:extLst>
          </p:cNvPr>
          <p:cNvSpPr txBox="1">
            <a:spLocks noChangeArrowheads="1"/>
          </p:cNvSpPr>
          <p:nvPr/>
        </p:nvSpPr>
        <p:spPr bwMode="auto">
          <a:xfrm>
            <a:off x="425451" y="6419074"/>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marL="0" marR="0" lvl="0" indent="0" defTabSz="914400" rtl="0" eaLnBrk="1" fontAlgn="base" latinLnBrk="0" hangingPunct="1">
              <a:lnSpc>
                <a:spcPct val="100000"/>
              </a:lnSpc>
              <a:spcBef>
                <a:spcPct val="0"/>
              </a:spcBef>
              <a:spcAft>
                <a:spcPct val="0"/>
              </a:spcAft>
              <a:buClrTx/>
              <a:buSzTx/>
              <a:buFontTx/>
              <a:buNone/>
              <a:tabLst/>
              <a:defRPr/>
            </a:pPr>
            <a:r>
              <a:rPr kumimoji="0" lang="fr-FR" altLang="en-US" sz="1200" b="0" i="0" u="none" strike="noStrike" kern="1200" cap="none" spc="-10" normalizeH="0" baseline="0" noProof="0">
                <a:ln>
                  <a:noFill/>
                </a:ln>
                <a:solidFill>
                  <a:srgbClr val="455560"/>
                </a:solidFill>
                <a:effectLst/>
                <a:uLnTx/>
                <a:uFillTx/>
                <a:latin typeface="Calibri" panose="020F0502020204030204" pitchFamily="34" charset="0"/>
                <a:ea typeface="+mn-ea"/>
                <a:cs typeface="Arial" panose="020B0604020202020204" pitchFamily="34" charset="0"/>
              </a:rPr>
              <a:t>Glasier. </a:t>
            </a:r>
            <a:r>
              <a:rPr kumimoji="0" lang="fr-FR" altLang="en-US" sz="1200" b="0" u="none" strike="noStrike" kern="1200" cap="none" spc="-10" normalizeH="0" baseline="0" noProof="0">
                <a:ln>
                  <a:noFill/>
                </a:ln>
                <a:solidFill>
                  <a:srgbClr val="455560"/>
                </a:solidFill>
                <a:effectLst/>
                <a:uLnTx/>
                <a:uFillTx/>
                <a:latin typeface="Calibri" panose="020F0502020204030204" pitchFamily="34" charset="0"/>
                <a:ea typeface="+mn-ea"/>
                <a:cs typeface="Arial" panose="020B0604020202020204" pitchFamily="34" charset="0"/>
              </a:rPr>
              <a:t>Lancet. 2010;375:555. Shen. Cochrane Database Syst Rev</a:t>
            </a:r>
            <a:r>
              <a:rPr lang="fr-FR" altLang="en-US" sz="1200" b="0" spc="-10">
                <a:solidFill>
                  <a:srgbClr val="455560"/>
                </a:solidFill>
                <a:latin typeface="Calibri" panose="020F0502020204030204" pitchFamily="34" charset="0"/>
              </a:rPr>
              <a:t>. 2019;CD001324. Glasier. Contraception. 2011;84:363. </a:t>
            </a:r>
            <a:endParaRPr kumimoji="0" lang="fr-FR" altLang="en-US" sz="1200" b="0" i="0" u="none" strike="noStrike" kern="1200" cap="none" spc="-10" normalizeH="0" baseline="0" noProof="0">
              <a:ln>
                <a:noFill/>
              </a:ln>
              <a:solidFill>
                <a:srgbClr val="455560"/>
              </a:solidFill>
              <a:effectLst/>
              <a:uLnTx/>
              <a:uFillTx/>
              <a:latin typeface="Calibri" panose="020F0502020204030204" pitchFamily="34" charset="0"/>
              <a:ea typeface="+mn-ea"/>
              <a:cs typeface="Arial" panose="020B0604020202020204" pitchFamily="34" charset="0"/>
            </a:endParaRPr>
          </a:p>
        </p:txBody>
      </p:sp>
    </p:spTree>
    <p:extLst>
      <p:ext uri="{BB962C8B-B14F-4D97-AF65-F5344CB8AC3E}">
        <p14:creationId xmlns:p14="http://schemas.microsoft.com/office/powerpoint/2010/main" val="70199016"/>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D784314-517E-1868-D53F-6449F0D2D91B}"/>
              </a:ext>
            </a:extLst>
          </p:cNvPr>
          <p:cNvSpPr>
            <a:spLocks noGrp="1"/>
          </p:cNvSpPr>
          <p:nvPr>
            <p:ph type="title"/>
          </p:nvPr>
        </p:nvSpPr>
        <p:spPr/>
        <p:txBody>
          <a:bodyPr/>
          <a:lstStyle/>
          <a:p>
            <a:r>
              <a:rPr lang="en-US"/>
              <a:t>Emergency Contraception: Intrauterine Options</a:t>
            </a:r>
          </a:p>
        </p:txBody>
      </p:sp>
      <p:sp>
        <p:nvSpPr>
          <p:cNvPr id="3" name="Content Placeholder 2">
            <a:extLst>
              <a:ext uri="{FF2B5EF4-FFF2-40B4-BE49-F238E27FC236}">
                <a16:creationId xmlns:a16="http://schemas.microsoft.com/office/drawing/2014/main" id="{69D7847B-2524-6765-906D-E818C01CE8F4}"/>
              </a:ext>
            </a:extLst>
          </p:cNvPr>
          <p:cNvSpPr>
            <a:spLocks noGrp="1"/>
          </p:cNvSpPr>
          <p:nvPr>
            <p:ph sz="half" idx="1"/>
          </p:nvPr>
        </p:nvSpPr>
        <p:spPr>
          <a:xfrm>
            <a:off x="601820" y="4221126"/>
            <a:ext cx="5309278" cy="1968342"/>
          </a:xfrm>
        </p:spPr>
        <p:txBody>
          <a:bodyPr/>
          <a:lstStyle/>
          <a:p>
            <a:r>
              <a:rPr lang="en-US" sz="2000"/>
              <a:t>Pregnancy risk: 0.0-0.1%</a:t>
            </a:r>
          </a:p>
        </p:txBody>
      </p:sp>
      <p:sp>
        <p:nvSpPr>
          <p:cNvPr id="4" name="Content Placeholder 3">
            <a:extLst>
              <a:ext uri="{FF2B5EF4-FFF2-40B4-BE49-F238E27FC236}">
                <a16:creationId xmlns:a16="http://schemas.microsoft.com/office/drawing/2014/main" id="{E6E512C2-A190-7AAF-D720-ACFBFCC225A8}"/>
              </a:ext>
            </a:extLst>
          </p:cNvPr>
          <p:cNvSpPr>
            <a:spLocks noGrp="1"/>
          </p:cNvSpPr>
          <p:nvPr>
            <p:ph sz="half" idx="2"/>
          </p:nvPr>
        </p:nvSpPr>
        <p:spPr>
          <a:xfrm>
            <a:off x="6252634" y="4221126"/>
            <a:ext cx="5229570" cy="1969065"/>
          </a:xfrm>
        </p:spPr>
        <p:txBody>
          <a:bodyPr/>
          <a:lstStyle/>
          <a:p>
            <a:r>
              <a:rPr lang="en-US" sz="2000"/>
              <a:t>Pregnancy risk: 0.3%</a:t>
            </a:r>
          </a:p>
        </p:txBody>
      </p:sp>
      <p:sp>
        <p:nvSpPr>
          <p:cNvPr id="5" name="Rectangle 4">
            <a:extLst>
              <a:ext uri="{FF2B5EF4-FFF2-40B4-BE49-F238E27FC236}">
                <a16:creationId xmlns:a16="http://schemas.microsoft.com/office/drawing/2014/main" id="{C7C9BBBB-590F-7F97-E559-F34C1ECB4F8C}"/>
              </a:ext>
            </a:extLst>
          </p:cNvPr>
          <p:cNvSpPr/>
          <p:nvPr/>
        </p:nvSpPr>
        <p:spPr bwMode="auto">
          <a:xfrm>
            <a:off x="621585" y="3697620"/>
            <a:ext cx="5329043" cy="455058"/>
          </a:xfrm>
          <a:prstGeom prst="rect">
            <a:avLst/>
          </a:prstGeom>
          <a:solidFill>
            <a:schemeClr val="accent1"/>
          </a:solidFill>
          <a:ln w="0">
            <a:noFill/>
            <a:miter lim="800000"/>
            <a:headEnd/>
            <a:tailEnd/>
          </a:ln>
        </p:spPr>
        <p:txBody>
          <a:bodyPr rtlCol="0" anchor="ctr"/>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r>
              <a:rPr lang="en-US" sz="2400">
                <a:latin typeface="+mn-lt"/>
              </a:rPr>
              <a:t>Copper</a:t>
            </a:r>
            <a:endParaRPr kumimoji="0" lang="en-US" sz="2400" i="0" u="none" strike="noStrike" kern="1200" cap="none" spc="0" normalizeH="0" baseline="0" noProof="0">
              <a:ln>
                <a:noFill/>
              </a:ln>
              <a:solidFill>
                <a:srgbClr val="FFFFFF"/>
              </a:solidFill>
              <a:effectLst/>
              <a:uLnTx/>
              <a:uFillTx/>
              <a:latin typeface="+mn-lt"/>
              <a:ea typeface="+mn-ea"/>
              <a:cs typeface="Arial" panose="020B0604020202020204" pitchFamily="34" charset="0"/>
            </a:endParaRPr>
          </a:p>
        </p:txBody>
      </p:sp>
      <p:sp>
        <p:nvSpPr>
          <p:cNvPr id="6" name="Rectangle 5">
            <a:extLst>
              <a:ext uri="{FF2B5EF4-FFF2-40B4-BE49-F238E27FC236}">
                <a16:creationId xmlns:a16="http://schemas.microsoft.com/office/drawing/2014/main" id="{B916DA20-30CC-700D-217F-F361E22AF50A}"/>
              </a:ext>
            </a:extLst>
          </p:cNvPr>
          <p:cNvSpPr/>
          <p:nvPr/>
        </p:nvSpPr>
        <p:spPr bwMode="auto">
          <a:xfrm>
            <a:off x="6292165" y="3697621"/>
            <a:ext cx="5249335" cy="455058"/>
          </a:xfrm>
          <a:prstGeom prst="rect">
            <a:avLst/>
          </a:prstGeom>
          <a:solidFill>
            <a:schemeClr val="accent3"/>
          </a:solidFill>
          <a:ln w="0">
            <a:noFill/>
            <a:miter lim="800000"/>
            <a:headEnd/>
            <a:tailEnd/>
          </a:ln>
        </p:spPr>
        <p:txBody>
          <a:bodyPr rtlCol="0" anchor="ctr"/>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r>
              <a:rPr lang="en-US" sz="2400">
                <a:latin typeface="+mn-lt"/>
              </a:rPr>
              <a:t>Levonorgestrel 52 mg</a:t>
            </a:r>
            <a:endParaRPr kumimoji="0" lang="en-US" sz="2400" i="0" u="none" strike="noStrike" kern="1200" cap="none" spc="0" normalizeH="0" baseline="0" noProof="0">
              <a:ln>
                <a:noFill/>
              </a:ln>
              <a:solidFill>
                <a:srgbClr val="FFFFFF"/>
              </a:solidFill>
              <a:effectLst/>
              <a:uLnTx/>
              <a:uFillTx/>
              <a:latin typeface="+mn-lt"/>
              <a:ea typeface="+mn-ea"/>
              <a:cs typeface="Arial" panose="020B0604020202020204" pitchFamily="34" charset="0"/>
            </a:endParaRPr>
          </a:p>
        </p:txBody>
      </p:sp>
      <p:sp>
        <p:nvSpPr>
          <p:cNvPr id="7" name="Content Placeholder 2">
            <a:extLst>
              <a:ext uri="{FF2B5EF4-FFF2-40B4-BE49-F238E27FC236}">
                <a16:creationId xmlns:a16="http://schemas.microsoft.com/office/drawing/2014/main" id="{49465EF2-F696-EA5B-83B4-52E39AC6783A}"/>
              </a:ext>
            </a:extLst>
          </p:cNvPr>
          <p:cNvSpPr txBox="1">
            <a:spLocks/>
          </p:cNvSpPr>
          <p:nvPr/>
        </p:nvSpPr>
        <p:spPr bwMode="auto">
          <a:xfrm>
            <a:off x="601199" y="1489085"/>
            <a:ext cx="10919915" cy="19665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8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8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8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800">
                <a:solidFill>
                  <a:schemeClr val="tx1"/>
                </a:solidFill>
                <a:latin typeface="+mn-lt"/>
              </a:defRPr>
            </a:lvl9pPr>
          </a:lstStyle>
          <a:p>
            <a:r>
              <a:rPr lang="en-US" sz="2200" b="0" kern="0"/>
              <a:t>Best data support use up to 5 days after unprotected intercourse but may be effective at any time when urine pregnancy test is negative</a:t>
            </a:r>
          </a:p>
          <a:p>
            <a:r>
              <a:rPr lang="en-US" sz="2200" b="0" kern="0"/>
              <a:t>Highly effective regardless of BMI and when used at any time within the menstrual cycle</a:t>
            </a:r>
          </a:p>
        </p:txBody>
      </p:sp>
      <p:sp>
        <p:nvSpPr>
          <p:cNvPr id="8" name="Text Box 15">
            <a:extLst>
              <a:ext uri="{FF2B5EF4-FFF2-40B4-BE49-F238E27FC236}">
                <a16:creationId xmlns:a16="http://schemas.microsoft.com/office/drawing/2014/main" id="{9A38FBA0-6D9A-2010-0B3A-2807C6FCB601}"/>
              </a:ext>
            </a:extLst>
          </p:cNvPr>
          <p:cNvSpPr txBox="1">
            <a:spLocks noChangeArrowheads="1"/>
          </p:cNvSpPr>
          <p:nvPr/>
        </p:nvSpPr>
        <p:spPr bwMode="auto">
          <a:xfrm>
            <a:off x="425451" y="6234408"/>
            <a:ext cx="7853362" cy="461665"/>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marL="0" marR="0" lvl="0" indent="0" defTabSz="914400" rtl="0" eaLnBrk="1" fontAlgn="base" latinLnBrk="0" hangingPunct="1">
              <a:lnSpc>
                <a:spcPct val="100000"/>
              </a:lnSpc>
              <a:spcBef>
                <a:spcPct val="0"/>
              </a:spcBef>
              <a:spcAft>
                <a:spcPct val="0"/>
              </a:spcAft>
              <a:buClrTx/>
              <a:buSzTx/>
              <a:buFontTx/>
              <a:buNone/>
              <a:tabLst/>
              <a:defRPr/>
            </a:pPr>
            <a:r>
              <a:rPr kumimoji="0" lang="fr-FR" altLang="en-US" sz="1200" b="0" i="0" u="none" strike="noStrike" kern="1200" cap="none" spc="-10" normalizeH="0" baseline="0" noProof="0">
                <a:ln>
                  <a:noFill/>
                </a:ln>
                <a:solidFill>
                  <a:srgbClr val="455560"/>
                </a:solidFill>
                <a:effectLst/>
                <a:uLnTx/>
                <a:uFillTx/>
                <a:latin typeface="Calibri" panose="020F0502020204030204" pitchFamily="34" charset="0"/>
                <a:ea typeface="+mn-ea"/>
                <a:cs typeface="Arial" panose="020B0604020202020204" pitchFamily="34" charset="0"/>
              </a:rPr>
              <a:t>Cleland. Hum Reprod. 2012;27:1994. Turok. NEJM. 2021;384:335. Turok. Hum Reprod</a:t>
            </a:r>
            <a:r>
              <a:rPr lang="fr-FR" altLang="en-US" sz="1200" b="0" spc="-10">
                <a:solidFill>
                  <a:srgbClr val="455560"/>
                </a:solidFill>
                <a:latin typeface="Calibri" panose="020F0502020204030204" pitchFamily="34" charset="0"/>
              </a:rPr>
              <a:t>. 2013;28:2672. Thompson. Contraception. 2019;100:219. Boraas. Obstet Gynecol. 2021. 137:623.</a:t>
            </a:r>
            <a:endParaRPr kumimoji="0" lang="fr-FR" altLang="en-US" sz="1200" b="0" i="0" u="none" strike="noStrike" kern="1200" cap="none" spc="-10" normalizeH="0" baseline="0" noProof="0">
              <a:ln>
                <a:noFill/>
              </a:ln>
              <a:solidFill>
                <a:srgbClr val="455560"/>
              </a:solidFill>
              <a:effectLst/>
              <a:uLnTx/>
              <a:uFillTx/>
              <a:latin typeface="Calibri" panose="020F0502020204030204" pitchFamily="34" charset="0"/>
              <a:ea typeface="+mn-ea"/>
              <a:cs typeface="Arial" panose="020B0604020202020204" pitchFamily="34" charset="0"/>
            </a:endParaRPr>
          </a:p>
        </p:txBody>
      </p:sp>
    </p:spTree>
    <p:extLst>
      <p:ext uri="{BB962C8B-B14F-4D97-AF65-F5344CB8AC3E}">
        <p14:creationId xmlns:p14="http://schemas.microsoft.com/office/powerpoint/2010/main" val="2293195883"/>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E3BABAB7-83B5-0CD3-699E-AA5828726E92}"/>
              </a:ext>
            </a:extLst>
          </p:cNvPr>
          <p:cNvSpPr>
            <a:spLocks noGrp="1"/>
          </p:cNvSpPr>
          <p:nvPr>
            <p:ph type="title"/>
          </p:nvPr>
        </p:nvSpPr>
        <p:spPr/>
        <p:txBody>
          <a:bodyPr wrap="square" anchor="ctr">
            <a:normAutofit/>
          </a:bodyPr>
          <a:lstStyle/>
          <a:p>
            <a:r>
              <a:rPr lang="en-US"/>
              <a:t>Birth Control Options</a:t>
            </a:r>
          </a:p>
        </p:txBody>
      </p:sp>
      <p:sp>
        <p:nvSpPr>
          <p:cNvPr id="2" name="Content Placeholder 1">
            <a:extLst>
              <a:ext uri="{FF2B5EF4-FFF2-40B4-BE49-F238E27FC236}">
                <a16:creationId xmlns:a16="http://schemas.microsoft.com/office/drawing/2014/main" id="{8FDD51E4-7F98-FBF7-BDEE-AEB27F71E18F}"/>
              </a:ext>
            </a:extLst>
          </p:cNvPr>
          <p:cNvSpPr>
            <a:spLocks noGrp="1"/>
          </p:cNvSpPr>
          <p:nvPr>
            <p:ph sz="half" idx="1"/>
          </p:nvPr>
        </p:nvSpPr>
        <p:spPr>
          <a:xfrm>
            <a:off x="586539" y="1470231"/>
            <a:ext cx="4110171" cy="4360668"/>
          </a:xfrm>
        </p:spPr>
        <p:txBody>
          <a:bodyPr wrap="square" anchor="t">
            <a:normAutofit/>
          </a:bodyPr>
          <a:lstStyle/>
          <a:p>
            <a:r>
              <a:rPr lang="en-US"/>
              <a:t>One method: </a:t>
            </a:r>
          </a:p>
          <a:p>
            <a:pPr lvl="1"/>
            <a:r>
              <a:rPr lang="en-US" dirty="0"/>
              <a:t>IUD</a:t>
            </a:r>
          </a:p>
          <a:p>
            <a:pPr lvl="1"/>
            <a:r>
              <a:rPr lang="en-US" dirty="0"/>
              <a:t>Sterilization surgery</a:t>
            </a:r>
          </a:p>
          <a:p>
            <a:pPr lvl="1"/>
            <a:r>
              <a:rPr lang="en-US" dirty="0"/>
              <a:t>Partner has vasectomy </a:t>
            </a:r>
          </a:p>
          <a:p>
            <a:endParaRPr lang="en-US"/>
          </a:p>
        </p:txBody>
      </p:sp>
      <p:sp>
        <p:nvSpPr>
          <p:cNvPr id="7" name="Text Box 15">
            <a:extLst>
              <a:ext uri="{FF2B5EF4-FFF2-40B4-BE49-F238E27FC236}">
                <a16:creationId xmlns:a16="http://schemas.microsoft.com/office/drawing/2014/main" id="{1589CB2F-054A-6B1B-D883-B14BAAEC536A}"/>
              </a:ext>
            </a:extLst>
          </p:cNvPr>
          <p:cNvSpPr txBox="1">
            <a:spLocks noChangeArrowheads="1"/>
          </p:cNvSpPr>
          <p:nvPr/>
        </p:nvSpPr>
        <p:spPr bwMode="auto">
          <a:xfrm>
            <a:off x="412751" y="6419074"/>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fr-FR" altLang="en-US" sz="1200" b="0" i="0" u="none" strike="noStrike" kern="1200" cap="none" spc="-10" normalizeH="0" baseline="0" noProof="0">
                <a:ln>
                  <a:noFill/>
                </a:ln>
                <a:solidFill>
                  <a:srgbClr val="455560"/>
                </a:solidFill>
                <a:effectLst/>
                <a:uLnTx/>
                <a:uFillTx/>
                <a:latin typeface="Calibri" panose="020F0502020204030204" pitchFamily="34" charset="0"/>
                <a:ea typeface="+mn-ea"/>
                <a:cs typeface="Arial" panose="020B0604020202020204" pitchFamily="34" charset="0"/>
              </a:rPr>
              <a:t>www.mycophenolaterems.com</a:t>
            </a:r>
          </a:p>
        </p:txBody>
      </p:sp>
      <p:sp>
        <p:nvSpPr>
          <p:cNvPr id="4" name="TextBox 3">
            <a:extLst>
              <a:ext uri="{FF2B5EF4-FFF2-40B4-BE49-F238E27FC236}">
                <a16:creationId xmlns:a16="http://schemas.microsoft.com/office/drawing/2014/main" id="{0978199D-3DFE-9A44-DF49-AF1C2F445FFD}"/>
              </a:ext>
            </a:extLst>
          </p:cNvPr>
          <p:cNvSpPr txBox="1"/>
          <p:nvPr/>
        </p:nvSpPr>
        <p:spPr bwMode="auto">
          <a:xfrm>
            <a:off x="5117915" y="1357324"/>
            <a:ext cx="6399213" cy="5539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rIns="0"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800" b="1"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Acceptable Birth Control Options</a:t>
            </a:r>
            <a:br>
              <a:rPr kumimoji="0" lang="en-US" sz="1800" b="1"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br>
            <a:r>
              <a:rPr kumimoji="0" lang="en-US" sz="1200" b="0" i="0" u="none" strike="noStrike" kern="1200" cap="none" spc="-3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Talk with your doctor and pick from the following birth control options during treatment with mycophenolate.</a:t>
            </a:r>
          </a:p>
        </p:txBody>
      </p:sp>
      <p:graphicFrame>
        <p:nvGraphicFramePr>
          <p:cNvPr id="5" name="Table 9">
            <a:extLst>
              <a:ext uri="{FF2B5EF4-FFF2-40B4-BE49-F238E27FC236}">
                <a16:creationId xmlns:a16="http://schemas.microsoft.com/office/drawing/2014/main" id="{E87A8F85-2AC2-E8F3-7E4C-158D85015CE6}"/>
              </a:ext>
            </a:extLst>
          </p:cNvPr>
          <p:cNvGraphicFramePr>
            <a:graphicFrameLocks noGrp="1"/>
          </p:cNvGraphicFramePr>
          <p:nvPr>
            <p:extLst>
              <p:ext uri="{D42A27DB-BD31-4B8C-83A1-F6EECF244321}">
                <p14:modId xmlns:p14="http://schemas.microsoft.com/office/powerpoint/2010/main" val="418154747"/>
              </p:ext>
            </p:extLst>
          </p:nvPr>
        </p:nvGraphicFramePr>
        <p:xfrm>
          <a:off x="5081403" y="1865426"/>
          <a:ext cx="6400801" cy="4180516"/>
        </p:xfrm>
        <a:graphic>
          <a:graphicData uri="http://schemas.openxmlformats.org/drawingml/2006/table">
            <a:tbl>
              <a:tblPr firstRow="1" bandRow="1">
                <a:tableStyleId>{93296810-A885-4BE3-A3E7-6D5BEEA58F35}</a:tableStyleId>
              </a:tblPr>
              <a:tblGrid>
                <a:gridCol w="381000">
                  <a:extLst>
                    <a:ext uri="{9D8B030D-6E8A-4147-A177-3AD203B41FA5}">
                      <a16:colId xmlns:a16="http://schemas.microsoft.com/office/drawing/2014/main" val="639519118"/>
                    </a:ext>
                  </a:extLst>
                </a:gridCol>
                <a:gridCol w="6019801">
                  <a:extLst>
                    <a:ext uri="{9D8B030D-6E8A-4147-A177-3AD203B41FA5}">
                      <a16:colId xmlns:a16="http://schemas.microsoft.com/office/drawing/2014/main" val="788565657"/>
                    </a:ext>
                  </a:extLst>
                </a:gridCol>
              </a:tblGrid>
              <a:tr h="360645">
                <a:tc rowSpan="2">
                  <a:txBody>
                    <a:bodyPr/>
                    <a:lstStyle/>
                    <a:p>
                      <a:pPr algn="ctr"/>
                      <a:r>
                        <a:rPr lang="en-US" sz="2400">
                          <a:solidFill>
                            <a:schemeClr val="bg1"/>
                          </a:solidFill>
                        </a:rPr>
                        <a:t>A</a:t>
                      </a:r>
                    </a:p>
                  </a:txBody>
                  <a:tcPr marL="0" marR="0"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1">
                        <a:lumMod val="20000"/>
                        <a:lumOff val="80000"/>
                      </a:schemeClr>
                    </a:solidFill>
                  </a:tcPr>
                </a:tc>
                <a:tc>
                  <a:txBody>
                    <a:bodyPr/>
                    <a:lstStyle/>
                    <a:p>
                      <a:pPr>
                        <a:lnSpc>
                          <a:spcPts val="1200"/>
                        </a:lnSpc>
                      </a:pPr>
                      <a:r>
                        <a:rPr lang="en-US" sz="1200">
                          <a:solidFill>
                            <a:schemeClr val="bg1"/>
                          </a:solidFill>
                        </a:rPr>
                        <a:t>Option1: Use Method Alone </a:t>
                      </a:r>
                      <a:r>
                        <a:rPr lang="en-US" sz="1200" b="0">
                          <a:solidFill>
                            <a:schemeClr val="bg1"/>
                          </a:solidFill>
                        </a:rPr>
                        <a:t>(pick one item from </a:t>
                      </a:r>
                      <a:r>
                        <a:rPr lang="en-US" sz="1200" b="1">
                          <a:solidFill>
                            <a:schemeClr val="accent1"/>
                          </a:solidFill>
                        </a:rPr>
                        <a:t>A</a:t>
                      </a:r>
                      <a:r>
                        <a:rPr lang="en-US" sz="1200" b="0">
                          <a:solidFill>
                            <a:schemeClr val="bg1"/>
                          </a:solidFill>
                        </a:rPr>
                        <a:t>)</a:t>
                      </a:r>
                    </a:p>
                    <a:p>
                      <a:pPr marL="171450" lvl="0" indent="-171450">
                        <a:lnSpc>
                          <a:spcPts val="1200"/>
                        </a:lnSpc>
                        <a:buClr>
                          <a:schemeClr val="accent1"/>
                        </a:buClr>
                        <a:buFont typeface="Wingdings" panose="05000000000000000000" pitchFamily="2" charset="2"/>
                        <a:buChar char="§"/>
                      </a:pPr>
                      <a:r>
                        <a:rPr lang="en-US" sz="1200">
                          <a:solidFill>
                            <a:schemeClr val="bg1"/>
                          </a:solidFill>
                        </a:rPr>
                        <a:t>Most effective: </a:t>
                      </a:r>
                      <a:r>
                        <a:rPr lang="en-US" sz="1200" b="0">
                          <a:solidFill>
                            <a:schemeClr val="bg1"/>
                          </a:solidFill>
                        </a:rPr>
                        <a:t>Less than 1 pregnancy per 100 women in 1 yr</a:t>
                      </a:r>
                    </a:p>
                  </a:txBody>
                  <a:tcPr marL="45720" marR="0" marB="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1">
                        <a:lumMod val="20000"/>
                        <a:lumOff val="80000"/>
                      </a:schemeClr>
                    </a:solidFill>
                  </a:tcPr>
                </a:tc>
                <a:extLst>
                  <a:ext uri="{0D108BD9-81ED-4DB2-BD59-A6C34878D82A}">
                    <a16:rowId xmlns:a16="http://schemas.microsoft.com/office/drawing/2014/main" val="271095801"/>
                  </a:ext>
                </a:extLst>
              </a:tr>
              <a:tr h="777240">
                <a:tc vMerge="1">
                  <a:txBody>
                    <a:bodyPr/>
                    <a:lstStyle/>
                    <a:p>
                      <a:endParaRPr lang="en-US"/>
                    </a:p>
                  </a:txBody>
                  <a:tcPr marL="45720" marR="0" marT="0" marB="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tx1"/>
                    </a:solidFill>
                  </a:tcPr>
                </a:tc>
                <a:tc>
                  <a:txBody>
                    <a:bodyPr/>
                    <a:lstStyle/>
                    <a:p>
                      <a:endParaRPr lang="en-US">
                        <a:solidFill>
                          <a:schemeClr val="bg1"/>
                        </a:solidFill>
                      </a:endParaRPr>
                    </a:p>
                  </a:txBody>
                  <a:tcPr marL="45720" marR="0" marB="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tx1"/>
                    </a:solidFill>
                  </a:tcPr>
                </a:tc>
                <a:extLst>
                  <a:ext uri="{0D108BD9-81ED-4DB2-BD59-A6C34878D82A}">
                    <a16:rowId xmlns:a16="http://schemas.microsoft.com/office/drawing/2014/main" val="1151181256"/>
                  </a:ext>
                </a:extLst>
              </a:tr>
              <a:tr h="374072">
                <a:tc rowSpan="2">
                  <a:txBody>
                    <a:bodyPr/>
                    <a:lstStyle/>
                    <a:p>
                      <a:pPr algn="ctr"/>
                      <a:r>
                        <a:rPr lang="en-US" sz="2400" b="1">
                          <a:solidFill>
                            <a:schemeClr val="bg1"/>
                          </a:solidFill>
                        </a:rPr>
                        <a:t>B</a:t>
                      </a:r>
                    </a:p>
                  </a:txBody>
                  <a:tcPr marL="0" marR="0"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DDF7FF"/>
                    </a:solidFill>
                  </a:tcPr>
                </a:tc>
                <a:tc>
                  <a:txBody>
                    <a:bodyPr/>
                    <a:lstStyle/>
                    <a:p>
                      <a:pPr>
                        <a:lnSpc>
                          <a:spcPts val="1200"/>
                        </a:lnSpc>
                      </a:pPr>
                      <a:r>
                        <a:rPr lang="en-US" sz="1200" b="1">
                          <a:solidFill>
                            <a:schemeClr val="bg1"/>
                          </a:solidFill>
                        </a:rPr>
                        <a:t>Option 2: Use Hormone Barrier </a:t>
                      </a:r>
                      <a:r>
                        <a:rPr lang="en-US" sz="1200" b="0">
                          <a:solidFill>
                            <a:schemeClr val="bg1"/>
                          </a:solidFill>
                        </a:rPr>
                        <a:t>(pick </a:t>
                      </a:r>
                      <a:r>
                        <a:rPr lang="en-US" sz="1200">
                          <a:solidFill>
                            <a:schemeClr val="bg1"/>
                          </a:solidFill>
                        </a:rPr>
                        <a:t>one from </a:t>
                      </a:r>
                      <a:r>
                        <a:rPr lang="en-US" sz="1200" b="1">
                          <a:solidFill>
                            <a:schemeClr val="accent1"/>
                          </a:solidFill>
                        </a:rPr>
                        <a:t>B</a:t>
                      </a:r>
                      <a:r>
                        <a:rPr lang="en-US" sz="1200">
                          <a:solidFill>
                            <a:schemeClr val="bg1"/>
                          </a:solidFill>
                        </a:rPr>
                        <a:t> </a:t>
                      </a:r>
                      <a:r>
                        <a:rPr lang="en-US" sz="1200" b="1" u="sng">
                          <a:solidFill>
                            <a:schemeClr val="bg1"/>
                          </a:solidFill>
                        </a:rPr>
                        <a:t>and</a:t>
                      </a:r>
                      <a:r>
                        <a:rPr lang="en-US" sz="1200">
                          <a:solidFill>
                            <a:schemeClr val="bg1"/>
                          </a:solidFill>
                        </a:rPr>
                        <a:t> one from </a:t>
                      </a:r>
                      <a:r>
                        <a:rPr lang="en-US" sz="1200" b="1">
                          <a:solidFill>
                            <a:schemeClr val="accent1"/>
                          </a:solidFill>
                        </a:rPr>
                        <a:t>C1</a:t>
                      </a:r>
                      <a:r>
                        <a:rPr lang="en-US" sz="1200">
                          <a:solidFill>
                            <a:schemeClr val="bg1"/>
                          </a:solidFill>
                        </a:rPr>
                        <a:t> or </a:t>
                      </a:r>
                      <a:r>
                        <a:rPr lang="en-US" sz="1200" b="1">
                          <a:solidFill>
                            <a:schemeClr val="accent1"/>
                          </a:solidFill>
                        </a:rPr>
                        <a:t>C2</a:t>
                      </a:r>
                      <a:r>
                        <a:rPr lang="en-US" sz="1200">
                          <a:solidFill>
                            <a:schemeClr val="bg1"/>
                          </a:solidFill>
                        </a:rPr>
                        <a:t> shown below)</a:t>
                      </a:r>
                    </a:p>
                    <a:p>
                      <a:pPr marL="171450" lvl="0" indent="-171450">
                        <a:lnSpc>
                          <a:spcPts val="1200"/>
                        </a:lnSpc>
                        <a:buClr>
                          <a:schemeClr val="accent1"/>
                        </a:buClr>
                        <a:buFont typeface="Wingdings" panose="05000000000000000000" pitchFamily="2" charset="2"/>
                        <a:buChar char="§"/>
                      </a:pPr>
                      <a:r>
                        <a:rPr lang="en-US" sz="1200">
                          <a:solidFill>
                            <a:schemeClr val="bg1"/>
                          </a:solidFill>
                        </a:rPr>
                        <a:t>4-7 pregnancies per 100 women in 1 yr</a:t>
                      </a:r>
                    </a:p>
                  </a:txBody>
                  <a:tcPr marL="45720" marR="0" marB="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DDF7FF"/>
                    </a:solidFill>
                  </a:tcPr>
                </a:tc>
                <a:extLst>
                  <a:ext uri="{0D108BD9-81ED-4DB2-BD59-A6C34878D82A}">
                    <a16:rowId xmlns:a16="http://schemas.microsoft.com/office/drawing/2014/main" val="3611847211"/>
                  </a:ext>
                </a:extLst>
              </a:tr>
              <a:tr h="1005840">
                <a:tc vMerge="1">
                  <a:txBody>
                    <a:bodyPr/>
                    <a:lstStyle/>
                    <a:p>
                      <a:endParaRPr lang="en-US"/>
                    </a:p>
                  </a:txBody>
                  <a:tcPr marL="0" marR="0" marT="0" marB="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tx1"/>
                    </a:solidFill>
                  </a:tcPr>
                </a:tc>
                <a:tc>
                  <a:txBody>
                    <a:bodyPr/>
                    <a:lstStyle/>
                    <a:p>
                      <a:pPr>
                        <a:lnSpc>
                          <a:spcPts val="1200"/>
                        </a:lnSpc>
                      </a:pPr>
                      <a:endParaRPr lang="en-US" sz="1200">
                        <a:solidFill>
                          <a:schemeClr val="bg1"/>
                        </a:solidFill>
                      </a:endParaRPr>
                    </a:p>
                  </a:txBody>
                  <a:tcPr marL="45720" marR="0" marB="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tx1"/>
                    </a:solidFill>
                  </a:tcPr>
                </a:tc>
                <a:extLst>
                  <a:ext uri="{0D108BD9-81ED-4DB2-BD59-A6C34878D82A}">
                    <a16:rowId xmlns:a16="http://schemas.microsoft.com/office/drawing/2014/main" val="3692086617"/>
                  </a:ext>
                </a:extLst>
              </a:tr>
              <a:tr h="379615">
                <a:tc rowSpan="3">
                  <a:txBody>
                    <a:bodyPr/>
                    <a:lstStyle/>
                    <a:p>
                      <a:pPr algn="ctr"/>
                      <a:r>
                        <a:rPr lang="en-US" sz="2400" b="1">
                          <a:solidFill>
                            <a:schemeClr val="bg1"/>
                          </a:solidFill>
                        </a:rPr>
                        <a:t>C</a:t>
                      </a:r>
                    </a:p>
                  </a:txBody>
                  <a:tcPr marL="0" marR="0"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EFFBFF"/>
                    </a:solidFill>
                  </a:tcPr>
                </a:tc>
                <a:tc>
                  <a:txBody>
                    <a:bodyPr/>
                    <a:lstStyle/>
                    <a:p>
                      <a:pPr>
                        <a:lnSpc>
                          <a:spcPts val="1200"/>
                        </a:lnSpc>
                      </a:pPr>
                      <a:r>
                        <a:rPr lang="en-US" sz="1200" b="1">
                          <a:solidFill>
                            <a:schemeClr val="bg1"/>
                          </a:solidFill>
                        </a:rPr>
                        <a:t>Option 3: Use 2 Barriers </a:t>
                      </a:r>
                      <a:r>
                        <a:rPr lang="en-US" sz="1200" b="0">
                          <a:solidFill>
                            <a:schemeClr val="bg1"/>
                          </a:solidFill>
                        </a:rPr>
                        <a:t>(pick </a:t>
                      </a:r>
                      <a:r>
                        <a:rPr lang="en-US" sz="1200">
                          <a:solidFill>
                            <a:schemeClr val="bg1"/>
                          </a:solidFill>
                        </a:rPr>
                        <a:t>one from </a:t>
                      </a:r>
                      <a:r>
                        <a:rPr lang="en-US" sz="1200" b="1">
                          <a:solidFill>
                            <a:schemeClr val="accent1"/>
                          </a:solidFill>
                        </a:rPr>
                        <a:t>C1</a:t>
                      </a:r>
                      <a:r>
                        <a:rPr lang="en-US" sz="1200">
                          <a:solidFill>
                            <a:schemeClr val="bg1"/>
                          </a:solidFill>
                        </a:rPr>
                        <a:t> </a:t>
                      </a:r>
                      <a:r>
                        <a:rPr lang="en-US" sz="1200" b="1" u="sng">
                          <a:solidFill>
                            <a:schemeClr val="bg1"/>
                          </a:solidFill>
                        </a:rPr>
                        <a:t>and</a:t>
                      </a:r>
                      <a:r>
                        <a:rPr lang="en-US" sz="1200">
                          <a:solidFill>
                            <a:schemeClr val="bg1"/>
                          </a:solidFill>
                        </a:rPr>
                        <a:t> one from </a:t>
                      </a:r>
                      <a:r>
                        <a:rPr lang="en-US" sz="1200" b="1">
                          <a:solidFill>
                            <a:schemeClr val="accent1"/>
                          </a:solidFill>
                        </a:rPr>
                        <a:t>C2</a:t>
                      </a:r>
                      <a:r>
                        <a:rPr lang="en-US" sz="1200">
                          <a:solidFill>
                            <a:schemeClr val="bg1"/>
                          </a:solidFill>
                        </a:rPr>
                        <a:t>)</a:t>
                      </a:r>
                    </a:p>
                    <a:p>
                      <a:pPr marL="171450" lvl="1" indent="-171450">
                        <a:lnSpc>
                          <a:spcPts val="1200"/>
                        </a:lnSpc>
                        <a:buClr>
                          <a:schemeClr val="accent1"/>
                        </a:buClr>
                        <a:buFont typeface="Wingdings" panose="05000000000000000000" pitchFamily="2" charset="2"/>
                        <a:buChar char="§"/>
                      </a:pPr>
                      <a:r>
                        <a:rPr lang="en-US" sz="1200" b="1">
                          <a:solidFill>
                            <a:schemeClr val="bg1"/>
                          </a:solidFill>
                        </a:rPr>
                        <a:t>Least effective: </a:t>
                      </a:r>
                      <a:r>
                        <a:rPr lang="en-US" sz="1200">
                          <a:solidFill>
                            <a:schemeClr val="bg1"/>
                          </a:solidFill>
                        </a:rPr>
                        <a:t>13 or more pregnancies per 100 women in 1 yr</a:t>
                      </a:r>
                    </a:p>
                  </a:txBody>
                  <a:tcPr marL="45720" marR="0" marB="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EFFBFF"/>
                    </a:solidFill>
                  </a:tcPr>
                </a:tc>
                <a:extLst>
                  <a:ext uri="{0D108BD9-81ED-4DB2-BD59-A6C34878D82A}">
                    <a16:rowId xmlns:a16="http://schemas.microsoft.com/office/drawing/2014/main" val="1136869886"/>
                  </a:ext>
                </a:extLst>
              </a:tr>
              <a:tr h="685800">
                <a:tc vMerge="1">
                  <a:txBody>
                    <a:bodyPr/>
                    <a:lstStyle/>
                    <a:p>
                      <a:endParaRPr lang="en-US">
                        <a:solidFill>
                          <a:schemeClr val="bg1"/>
                        </a:solidFill>
                      </a:endParaRPr>
                    </a:p>
                  </a:txBody>
                  <a:tcPr marL="0" marR="0" marT="0" marB="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tx1"/>
                    </a:solidFill>
                  </a:tcPr>
                </a:tc>
                <a:tc>
                  <a:txBody>
                    <a:bodyPr/>
                    <a:lstStyle/>
                    <a:p>
                      <a:pPr>
                        <a:lnSpc>
                          <a:spcPts val="1700"/>
                        </a:lnSpc>
                      </a:pPr>
                      <a:r>
                        <a:rPr lang="en-US" sz="2400" b="1">
                          <a:solidFill>
                            <a:schemeClr val="bg1"/>
                          </a:solidFill>
                        </a:rPr>
                        <a:t>1</a:t>
                      </a:r>
                    </a:p>
                  </a:txBody>
                  <a:tcPr marL="45720" marR="0"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tx1"/>
                    </a:solidFill>
                  </a:tcPr>
                </a:tc>
                <a:extLst>
                  <a:ext uri="{0D108BD9-81ED-4DB2-BD59-A6C34878D82A}">
                    <a16:rowId xmlns:a16="http://schemas.microsoft.com/office/drawing/2014/main" val="3703932425"/>
                  </a:ext>
                </a:extLst>
              </a:tr>
              <a:tr h="597304">
                <a:tc vMerge="1">
                  <a:txBody>
                    <a:bodyPr/>
                    <a:lstStyle/>
                    <a:p>
                      <a:endParaRPr lang="en-US">
                        <a:solidFill>
                          <a:schemeClr val="bg1"/>
                        </a:solidFill>
                      </a:endParaRPr>
                    </a:p>
                  </a:txBody>
                  <a:tcPr marL="0" marR="0" marT="0" marB="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tx1"/>
                    </a:solidFill>
                  </a:tcPr>
                </a:tc>
                <a:tc>
                  <a:txBody>
                    <a:bodyPr/>
                    <a:lstStyle/>
                    <a:p>
                      <a:pPr>
                        <a:lnSpc>
                          <a:spcPts val="1700"/>
                        </a:lnSpc>
                      </a:pPr>
                      <a:r>
                        <a:rPr lang="en-US" sz="2400" b="1">
                          <a:solidFill>
                            <a:schemeClr val="bg1"/>
                          </a:solidFill>
                        </a:rPr>
                        <a:t>2</a:t>
                      </a:r>
                    </a:p>
                  </a:txBody>
                  <a:tcPr marL="45720" marR="0"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tx1"/>
                    </a:solidFill>
                  </a:tcPr>
                </a:tc>
                <a:extLst>
                  <a:ext uri="{0D108BD9-81ED-4DB2-BD59-A6C34878D82A}">
                    <a16:rowId xmlns:a16="http://schemas.microsoft.com/office/drawing/2014/main" val="1589249655"/>
                  </a:ext>
                </a:extLst>
              </a:tr>
            </a:tbl>
          </a:graphicData>
        </a:graphic>
      </p:graphicFrame>
      <p:sp>
        <p:nvSpPr>
          <p:cNvPr id="9" name="TextBox 8">
            <a:extLst>
              <a:ext uri="{FF2B5EF4-FFF2-40B4-BE49-F238E27FC236}">
                <a16:creationId xmlns:a16="http://schemas.microsoft.com/office/drawing/2014/main" id="{8891D76F-6CFE-AC59-C3B6-CF1B0D9B2E75}"/>
              </a:ext>
            </a:extLst>
          </p:cNvPr>
          <p:cNvSpPr txBox="1"/>
          <p:nvPr/>
        </p:nvSpPr>
        <p:spPr bwMode="auto">
          <a:xfrm>
            <a:off x="5529398" y="2823512"/>
            <a:ext cx="1531618"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0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Intrauterine device (IUD)</a:t>
            </a:r>
          </a:p>
        </p:txBody>
      </p:sp>
      <p:sp>
        <p:nvSpPr>
          <p:cNvPr id="10" name="TextBox 9">
            <a:extLst>
              <a:ext uri="{FF2B5EF4-FFF2-40B4-BE49-F238E27FC236}">
                <a16:creationId xmlns:a16="http://schemas.microsoft.com/office/drawing/2014/main" id="{F2FD94A0-8D13-9F8E-30FF-2E38C2D26D86}"/>
              </a:ext>
            </a:extLst>
          </p:cNvPr>
          <p:cNvSpPr txBox="1"/>
          <p:nvPr/>
        </p:nvSpPr>
        <p:spPr bwMode="auto">
          <a:xfrm>
            <a:off x="7186748" y="2823512"/>
            <a:ext cx="1531618"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0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Tubal sterilization</a:t>
            </a:r>
          </a:p>
        </p:txBody>
      </p:sp>
      <p:grpSp>
        <p:nvGrpSpPr>
          <p:cNvPr id="11" name="Group 10">
            <a:extLst>
              <a:ext uri="{FF2B5EF4-FFF2-40B4-BE49-F238E27FC236}">
                <a16:creationId xmlns:a16="http://schemas.microsoft.com/office/drawing/2014/main" id="{309F44AA-334E-F7F2-F47D-6E6934202FB5}"/>
              </a:ext>
            </a:extLst>
          </p:cNvPr>
          <p:cNvGrpSpPr/>
          <p:nvPr/>
        </p:nvGrpSpPr>
        <p:grpSpPr>
          <a:xfrm>
            <a:off x="5997391" y="2330450"/>
            <a:ext cx="371476" cy="544513"/>
            <a:chOff x="6251575" y="2330450"/>
            <a:chExt cx="371476" cy="544513"/>
          </a:xfrm>
        </p:grpSpPr>
        <p:sp>
          <p:nvSpPr>
            <p:cNvPr id="12" name="Freeform 5">
              <a:extLst>
                <a:ext uri="{FF2B5EF4-FFF2-40B4-BE49-F238E27FC236}">
                  <a16:creationId xmlns:a16="http://schemas.microsoft.com/office/drawing/2014/main" id="{F91F4BC3-74AC-4901-224B-303D00F640E9}"/>
                </a:ext>
              </a:extLst>
            </p:cNvPr>
            <p:cNvSpPr>
              <a:spLocks/>
            </p:cNvSpPr>
            <p:nvPr/>
          </p:nvSpPr>
          <p:spPr bwMode="auto">
            <a:xfrm>
              <a:off x="6416675" y="2452688"/>
              <a:ext cx="41275" cy="300038"/>
            </a:xfrm>
            <a:custGeom>
              <a:avLst/>
              <a:gdLst>
                <a:gd name="T0" fmla="*/ 26 w 26"/>
                <a:gd name="T1" fmla="*/ 189 h 189"/>
                <a:gd name="T2" fmla="*/ 26 w 26"/>
                <a:gd name="T3" fmla="*/ 0 h 189"/>
                <a:gd name="T4" fmla="*/ 0 w 26"/>
                <a:gd name="T5" fmla="*/ 0 h 189"/>
                <a:gd name="T6" fmla="*/ 0 w 26"/>
                <a:gd name="T7" fmla="*/ 189 h 189"/>
              </a:gdLst>
              <a:ahLst/>
              <a:cxnLst>
                <a:cxn ang="0">
                  <a:pos x="T0" y="T1"/>
                </a:cxn>
                <a:cxn ang="0">
                  <a:pos x="T2" y="T3"/>
                </a:cxn>
                <a:cxn ang="0">
                  <a:pos x="T4" y="T5"/>
                </a:cxn>
                <a:cxn ang="0">
                  <a:pos x="T6" y="T7"/>
                </a:cxn>
              </a:cxnLst>
              <a:rect l="0" t="0" r="r" b="b"/>
              <a:pathLst>
                <a:path w="26" h="189">
                  <a:moveTo>
                    <a:pt x="26" y="189"/>
                  </a:moveTo>
                  <a:lnTo>
                    <a:pt x="26" y="0"/>
                  </a:lnTo>
                  <a:lnTo>
                    <a:pt x="0" y="0"/>
                  </a:lnTo>
                  <a:lnTo>
                    <a:pt x="0" y="189"/>
                  </a:lnTo>
                </a:path>
              </a:pathLst>
            </a:custGeom>
            <a:noFill/>
            <a:ln w="12700" cap="rnd">
              <a:solidFill>
                <a:schemeClr val="accent1"/>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13" name="Line 6">
              <a:extLst>
                <a:ext uri="{FF2B5EF4-FFF2-40B4-BE49-F238E27FC236}">
                  <a16:creationId xmlns:a16="http://schemas.microsoft.com/office/drawing/2014/main" id="{1753E34C-A63B-1B5F-039B-5FAD8F767B05}"/>
                </a:ext>
              </a:extLst>
            </p:cNvPr>
            <p:cNvSpPr>
              <a:spLocks noChangeShapeType="1"/>
            </p:cNvSpPr>
            <p:nvPr/>
          </p:nvSpPr>
          <p:spPr bwMode="auto">
            <a:xfrm flipV="1">
              <a:off x="6450013" y="2387600"/>
              <a:ext cx="0" cy="65088"/>
            </a:xfrm>
            <a:prstGeom prst="line">
              <a:avLst/>
            </a:prstGeom>
            <a:noFill/>
            <a:ln w="12700" cap="rnd">
              <a:solidFill>
                <a:schemeClr val="accent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14" name="Line 7">
              <a:extLst>
                <a:ext uri="{FF2B5EF4-FFF2-40B4-BE49-F238E27FC236}">
                  <a16:creationId xmlns:a16="http://schemas.microsoft.com/office/drawing/2014/main" id="{C52138D5-6530-4857-25DE-0306855F2DDC}"/>
                </a:ext>
              </a:extLst>
            </p:cNvPr>
            <p:cNvSpPr>
              <a:spLocks noChangeShapeType="1"/>
            </p:cNvSpPr>
            <p:nvPr/>
          </p:nvSpPr>
          <p:spPr bwMode="auto">
            <a:xfrm flipV="1">
              <a:off x="6424613" y="2387600"/>
              <a:ext cx="0" cy="65088"/>
            </a:xfrm>
            <a:prstGeom prst="line">
              <a:avLst/>
            </a:prstGeom>
            <a:noFill/>
            <a:ln w="12700" cap="rnd">
              <a:solidFill>
                <a:schemeClr val="accent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15" name="Freeform 8">
              <a:extLst>
                <a:ext uri="{FF2B5EF4-FFF2-40B4-BE49-F238E27FC236}">
                  <a16:creationId xmlns:a16="http://schemas.microsoft.com/office/drawing/2014/main" id="{F444C751-9594-C385-B285-EFC89613F045}"/>
                </a:ext>
              </a:extLst>
            </p:cNvPr>
            <p:cNvSpPr>
              <a:spLocks/>
            </p:cNvSpPr>
            <p:nvPr/>
          </p:nvSpPr>
          <p:spPr bwMode="auto">
            <a:xfrm>
              <a:off x="6416675" y="2365375"/>
              <a:ext cx="41275" cy="22225"/>
            </a:xfrm>
            <a:custGeom>
              <a:avLst/>
              <a:gdLst>
                <a:gd name="T0" fmla="*/ 55 w 67"/>
                <a:gd name="T1" fmla="*/ 36 h 36"/>
                <a:gd name="T2" fmla="*/ 65 w 67"/>
                <a:gd name="T3" fmla="*/ 31 h 36"/>
                <a:gd name="T4" fmla="*/ 65 w 67"/>
                <a:gd name="T5" fmla="*/ 20 h 36"/>
                <a:gd name="T6" fmla="*/ 33 w 67"/>
                <a:gd name="T7" fmla="*/ 0 h 36"/>
                <a:gd name="T8" fmla="*/ 2 w 67"/>
                <a:gd name="T9" fmla="*/ 18 h 36"/>
                <a:gd name="T10" fmla="*/ 2 w 67"/>
                <a:gd name="T11" fmla="*/ 30 h 36"/>
                <a:gd name="T12" fmla="*/ 12 w 67"/>
                <a:gd name="T13" fmla="*/ 36 h 36"/>
                <a:gd name="T14" fmla="*/ 55 w 67"/>
                <a:gd name="T15" fmla="*/ 36 h 3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67" h="36">
                  <a:moveTo>
                    <a:pt x="55" y="36"/>
                  </a:moveTo>
                  <a:cubicBezTo>
                    <a:pt x="59" y="36"/>
                    <a:pt x="63" y="34"/>
                    <a:pt x="65" y="31"/>
                  </a:cubicBezTo>
                  <a:cubicBezTo>
                    <a:pt x="67" y="27"/>
                    <a:pt x="67" y="23"/>
                    <a:pt x="65" y="20"/>
                  </a:cubicBezTo>
                  <a:cubicBezTo>
                    <a:pt x="59" y="8"/>
                    <a:pt x="47" y="0"/>
                    <a:pt x="33" y="0"/>
                  </a:cubicBezTo>
                  <a:cubicBezTo>
                    <a:pt x="20" y="0"/>
                    <a:pt x="8" y="7"/>
                    <a:pt x="2" y="18"/>
                  </a:cubicBezTo>
                  <a:cubicBezTo>
                    <a:pt x="0" y="22"/>
                    <a:pt x="0" y="26"/>
                    <a:pt x="2" y="30"/>
                  </a:cubicBezTo>
                  <a:cubicBezTo>
                    <a:pt x="4" y="33"/>
                    <a:pt x="8" y="36"/>
                    <a:pt x="12" y="36"/>
                  </a:cubicBezTo>
                  <a:lnTo>
                    <a:pt x="55" y="36"/>
                  </a:lnTo>
                  <a:close/>
                </a:path>
              </a:pathLst>
            </a:custGeom>
            <a:noFill/>
            <a:ln w="12700" cap="rnd">
              <a:solidFill>
                <a:schemeClr val="accent1"/>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16" name="Freeform 9">
              <a:extLst>
                <a:ext uri="{FF2B5EF4-FFF2-40B4-BE49-F238E27FC236}">
                  <a16:creationId xmlns:a16="http://schemas.microsoft.com/office/drawing/2014/main" id="{A26C2599-563C-A39F-7707-5C3102563970}"/>
                </a:ext>
              </a:extLst>
            </p:cNvPr>
            <p:cNvSpPr>
              <a:spLocks/>
            </p:cNvSpPr>
            <p:nvPr/>
          </p:nvSpPr>
          <p:spPr bwMode="auto">
            <a:xfrm>
              <a:off x="6443663" y="2330450"/>
              <a:ext cx="179388" cy="42863"/>
            </a:xfrm>
            <a:custGeom>
              <a:avLst/>
              <a:gdLst>
                <a:gd name="T0" fmla="*/ 232 w 291"/>
                <a:gd name="T1" fmla="*/ 15 h 70"/>
                <a:gd name="T2" fmla="*/ 291 w 291"/>
                <a:gd name="T3" fmla="*/ 57 h 70"/>
                <a:gd name="T4" fmla="*/ 232 w 291"/>
                <a:gd name="T5" fmla="*/ 15 h 70"/>
                <a:gd name="T6" fmla="*/ 146 w 291"/>
                <a:gd name="T7" fmla="*/ 0 h 70"/>
                <a:gd name="T8" fmla="*/ 0 w 291"/>
                <a:gd name="T9" fmla="*/ 58 h 70"/>
              </a:gdLst>
              <a:ahLst/>
              <a:cxnLst>
                <a:cxn ang="0">
                  <a:pos x="T0" y="T1"/>
                </a:cxn>
                <a:cxn ang="0">
                  <a:pos x="T2" y="T3"/>
                </a:cxn>
                <a:cxn ang="0">
                  <a:pos x="T4" y="T5"/>
                </a:cxn>
                <a:cxn ang="0">
                  <a:pos x="T6" y="T7"/>
                </a:cxn>
                <a:cxn ang="0">
                  <a:pos x="T8" y="T9"/>
                </a:cxn>
              </a:cxnLst>
              <a:rect l="0" t="0" r="r" b="b"/>
              <a:pathLst>
                <a:path w="291" h="70">
                  <a:moveTo>
                    <a:pt x="232" y="15"/>
                  </a:moveTo>
                  <a:cubicBezTo>
                    <a:pt x="276" y="31"/>
                    <a:pt x="291" y="57"/>
                    <a:pt x="291" y="57"/>
                  </a:cubicBezTo>
                  <a:cubicBezTo>
                    <a:pt x="274" y="70"/>
                    <a:pt x="235" y="70"/>
                    <a:pt x="232" y="15"/>
                  </a:cubicBezTo>
                  <a:cubicBezTo>
                    <a:pt x="211" y="6"/>
                    <a:pt x="183" y="0"/>
                    <a:pt x="146" y="0"/>
                  </a:cubicBezTo>
                  <a:cubicBezTo>
                    <a:pt x="70" y="0"/>
                    <a:pt x="19" y="39"/>
                    <a:pt x="0" y="58"/>
                  </a:cubicBezTo>
                </a:path>
              </a:pathLst>
            </a:custGeom>
            <a:noFill/>
            <a:ln w="12700" cap="rnd">
              <a:solidFill>
                <a:schemeClr val="accent1"/>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17" name="Freeform 10">
              <a:extLst>
                <a:ext uri="{FF2B5EF4-FFF2-40B4-BE49-F238E27FC236}">
                  <a16:creationId xmlns:a16="http://schemas.microsoft.com/office/drawing/2014/main" id="{75B87F4C-F0C1-E395-CC9F-90227A850731}"/>
                </a:ext>
              </a:extLst>
            </p:cNvPr>
            <p:cNvSpPr>
              <a:spLocks/>
            </p:cNvSpPr>
            <p:nvPr/>
          </p:nvSpPr>
          <p:spPr bwMode="auto">
            <a:xfrm>
              <a:off x="6251575" y="2330450"/>
              <a:ext cx="179388" cy="42863"/>
            </a:xfrm>
            <a:custGeom>
              <a:avLst/>
              <a:gdLst>
                <a:gd name="T0" fmla="*/ 59 w 291"/>
                <a:gd name="T1" fmla="*/ 15 h 70"/>
                <a:gd name="T2" fmla="*/ 0 w 291"/>
                <a:gd name="T3" fmla="*/ 57 h 70"/>
                <a:gd name="T4" fmla="*/ 59 w 291"/>
                <a:gd name="T5" fmla="*/ 15 h 70"/>
                <a:gd name="T6" fmla="*/ 145 w 291"/>
                <a:gd name="T7" fmla="*/ 0 h 70"/>
                <a:gd name="T8" fmla="*/ 291 w 291"/>
                <a:gd name="T9" fmla="*/ 58 h 70"/>
              </a:gdLst>
              <a:ahLst/>
              <a:cxnLst>
                <a:cxn ang="0">
                  <a:pos x="T0" y="T1"/>
                </a:cxn>
                <a:cxn ang="0">
                  <a:pos x="T2" y="T3"/>
                </a:cxn>
                <a:cxn ang="0">
                  <a:pos x="T4" y="T5"/>
                </a:cxn>
                <a:cxn ang="0">
                  <a:pos x="T6" y="T7"/>
                </a:cxn>
                <a:cxn ang="0">
                  <a:pos x="T8" y="T9"/>
                </a:cxn>
              </a:cxnLst>
              <a:rect l="0" t="0" r="r" b="b"/>
              <a:pathLst>
                <a:path w="291" h="70">
                  <a:moveTo>
                    <a:pt x="59" y="15"/>
                  </a:moveTo>
                  <a:cubicBezTo>
                    <a:pt x="56" y="70"/>
                    <a:pt x="17" y="70"/>
                    <a:pt x="0" y="57"/>
                  </a:cubicBezTo>
                  <a:cubicBezTo>
                    <a:pt x="0" y="57"/>
                    <a:pt x="15" y="31"/>
                    <a:pt x="59" y="15"/>
                  </a:cubicBezTo>
                  <a:cubicBezTo>
                    <a:pt x="80" y="6"/>
                    <a:pt x="108" y="0"/>
                    <a:pt x="145" y="0"/>
                  </a:cubicBezTo>
                  <a:cubicBezTo>
                    <a:pt x="221" y="0"/>
                    <a:pt x="272" y="39"/>
                    <a:pt x="291" y="58"/>
                  </a:cubicBezTo>
                </a:path>
              </a:pathLst>
            </a:custGeom>
            <a:noFill/>
            <a:ln w="12700" cap="rnd">
              <a:solidFill>
                <a:schemeClr val="accent1"/>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18" name="Freeform 11">
              <a:extLst>
                <a:ext uri="{FF2B5EF4-FFF2-40B4-BE49-F238E27FC236}">
                  <a16:creationId xmlns:a16="http://schemas.microsoft.com/office/drawing/2014/main" id="{AFA8BCF4-F244-A67F-DA51-B5B4AAB47E83}"/>
                </a:ext>
              </a:extLst>
            </p:cNvPr>
            <p:cNvSpPr>
              <a:spLocks/>
            </p:cNvSpPr>
            <p:nvPr/>
          </p:nvSpPr>
          <p:spPr bwMode="auto">
            <a:xfrm>
              <a:off x="6416675" y="2752725"/>
              <a:ext cx="41275" cy="19050"/>
            </a:xfrm>
            <a:custGeom>
              <a:avLst/>
              <a:gdLst>
                <a:gd name="T0" fmla="*/ 0 w 66"/>
                <a:gd name="T1" fmla="*/ 0 h 33"/>
                <a:gd name="T2" fmla="*/ 33 w 66"/>
                <a:gd name="T3" fmla="*/ 33 h 33"/>
                <a:gd name="T4" fmla="*/ 66 w 66"/>
                <a:gd name="T5" fmla="*/ 0 h 33"/>
              </a:gdLst>
              <a:ahLst/>
              <a:cxnLst>
                <a:cxn ang="0">
                  <a:pos x="T0" y="T1"/>
                </a:cxn>
                <a:cxn ang="0">
                  <a:pos x="T2" y="T3"/>
                </a:cxn>
                <a:cxn ang="0">
                  <a:pos x="T4" y="T5"/>
                </a:cxn>
              </a:cxnLst>
              <a:rect l="0" t="0" r="r" b="b"/>
              <a:pathLst>
                <a:path w="66" h="33">
                  <a:moveTo>
                    <a:pt x="0" y="0"/>
                  </a:moveTo>
                  <a:cubicBezTo>
                    <a:pt x="0" y="18"/>
                    <a:pt x="15" y="33"/>
                    <a:pt x="33" y="33"/>
                  </a:cubicBezTo>
                  <a:cubicBezTo>
                    <a:pt x="51" y="33"/>
                    <a:pt x="66" y="18"/>
                    <a:pt x="66" y="0"/>
                  </a:cubicBezTo>
                </a:path>
              </a:pathLst>
            </a:custGeom>
            <a:noFill/>
            <a:ln w="12700" cap="rnd">
              <a:solidFill>
                <a:schemeClr val="accent1"/>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19" name="Freeform 12">
              <a:extLst>
                <a:ext uri="{FF2B5EF4-FFF2-40B4-BE49-F238E27FC236}">
                  <a16:creationId xmlns:a16="http://schemas.microsoft.com/office/drawing/2014/main" id="{40F53FFA-D76D-385F-A1A4-FDB94372C543}"/>
                </a:ext>
              </a:extLst>
            </p:cNvPr>
            <p:cNvSpPr>
              <a:spLocks/>
            </p:cNvSpPr>
            <p:nvPr/>
          </p:nvSpPr>
          <p:spPr bwMode="auto">
            <a:xfrm>
              <a:off x="6351588" y="2771775"/>
              <a:ext cx="171450" cy="103188"/>
            </a:xfrm>
            <a:custGeom>
              <a:avLst/>
              <a:gdLst>
                <a:gd name="T0" fmla="*/ 0 w 275"/>
                <a:gd name="T1" fmla="*/ 165 h 165"/>
                <a:gd name="T2" fmla="*/ 98 w 275"/>
                <a:gd name="T3" fmla="*/ 86 h 165"/>
                <a:gd name="T4" fmla="*/ 117 w 275"/>
                <a:gd name="T5" fmla="*/ 28 h 165"/>
                <a:gd name="T6" fmla="*/ 137 w 275"/>
                <a:gd name="T7" fmla="*/ 0 h 165"/>
                <a:gd name="T8" fmla="*/ 158 w 275"/>
                <a:gd name="T9" fmla="*/ 28 h 165"/>
                <a:gd name="T10" fmla="*/ 177 w 275"/>
                <a:gd name="T11" fmla="*/ 86 h 165"/>
                <a:gd name="T12" fmla="*/ 275 w 275"/>
                <a:gd name="T13" fmla="*/ 165 h 165"/>
              </a:gdLst>
              <a:ahLst/>
              <a:cxnLst>
                <a:cxn ang="0">
                  <a:pos x="T0" y="T1"/>
                </a:cxn>
                <a:cxn ang="0">
                  <a:pos x="T2" y="T3"/>
                </a:cxn>
                <a:cxn ang="0">
                  <a:pos x="T4" y="T5"/>
                </a:cxn>
                <a:cxn ang="0">
                  <a:pos x="T6" y="T7"/>
                </a:cxn>
                <a:cxn ang="0">
                  <a:pos x="T8" y="T9"/>
                </a:cxn>
                <a:cxn ang="0">
                  <a:pos x="T10" y="T11"/>
                </a:cxn>
                <a:cxn ang="0">
                  <a:pos x="T12" y="T13"/>
                </a:cxn>
              </a:cxnLst>
              <a:rect l="0" t="0" r="r" b="b"/>
              <a:pathLst>
                <a:path w="275" h="165">
                  <a:moveTo>
                    <a:pt x="0" y="165"/>
                  </a:moveTo>
                  <a:cubicBezTo>
                    <a:pt x="50" y="165"/>
                    <a:pt x="98" y="131"/>
                    <a:pt x="98" y="86"/>
                  </a:cubicBezTo>
                  <a:cubicBezTo>
                    <a:pt x="98" y="65"/>
                    <a:pt x="104" y="45"/>
                    <a:pt x="117" y="28"/>
                  </a:cubicBezTo>
                  <a:cubicBezTo>
                    <a:pt x="137" y="0"/>
                    <a:pt x="137" y="0"/>
                    <a:pt x="137" y="0"/>
                  </a:cubicBezTo>
                  <a:cubicBezTo>
                    <a:pt x="158" y="28"/>
                    <a:pt x="158" y="28"/>
                    <a:pt x="158" y="28"/>
                  </a:cubicBezTo>
                  <a:cubicBezTo>
                    <a:pt x="170" y="45"/>
                    <a:pt x="177" y="65"/>
                    <a:pt x="177" y="86"/>
                  </a:cubicBezTo>
                  <a:cubicBezTo>
                    <a:pt x="177" y="131"/>
                    <a:pt x="225" y="165"/>
                    <a:pt x="275" y="165"/>
                  </a:cubicBezTo>
                </a:path>
              </a:pathLst>
            </a:custGeom>
            <a:noFill/>
            <a:ln w="12700" cap="rnd">
              <a:solidFill>
                <a:schemeClr val="accent1"/>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endParaRPr>
            </a:p>
          </p:txBody>
        </p:sp>
      </p:grpSp>
      <p:sp>
        <p:nvSpPr>
          <p:cNvPr id="20" name="Freeform 16">
            <a:extLst>
              <a:ext uri="{FF2B5EF4-FFF2-40B4-BE49-F238E27FC236}">
                <a16:creationId xmlns:a16="http://schemas.microsoft.com/office/drawing/2014/main" id="{B547C5A1-C3B6-3DDF-3DCD-E350324AFF52}"/>
              </a:ext>
            </a:extLst>
          </p:cNvPr>
          <p:cNvSpPr>
            <a:spLocks/>
          </p:cNvSpPr>
          <p:nvPr/>
        </p:nvSpPr>
        <p:spPr bwMode="auto">
          <a:xfrm>
            <a:off x="7746816" y="2540001"/>
            <a:ext cx="136525" cy="77788"/>
          </a:xfrm>
          <a:custGeom>
            <a:avLst/>
            <a:gdLst>
              <a:gd name="T0" fmla="*/ 147 w 228"/>
              <a:gd name="T1" fmla="*/ 131 h 131"/>
              <a:gd name="T2" fmla="*/ 193 w 228"/>
              <a:gd name="T3" fmla="*/ 49 h 131"/>
              <a:gd name="T4" fmla="*/ 0 w 228"/>
              <a:gd name="T5" fmla="*/ 61 h 131"/>
            </a:gdLst>
            <a:ahLst/>
            <a:cxnLst>
              <a:cxn ang="0">
                <a:pos x="T0" y="T1"/>
              </a:cxn>
              <a:cxn ang="0">
                <a:pos x="T2" y="T3"/>
              </a:cxn>
              <a:cxn ang="0">
                <a:pos x="T4" y="T5"/>
              </a:cxn>
            </a:cxnLst>
            <a:rect l="0" t="0" r="r" b="b"/>
            <a:pathLst>
              <a:path w="228" h="131">
                <a:moveTo>
                  <a:pt x="147" y="131"/>
                </a:moveTo>
                <a:cubicBezTo>
                  <a:pt x="149" y="118"/>
                  <a:pt x="228" y="106"/>
                  <a:pt x="193" y="49"/>
                </a:cubicBezTo>
                <a:cubicBezTo>
                  <a:pt x="164" y="0"/>
                  <a:pt x="69" y="46"/>
                  <a:pt x="0" y="61"/>
                </a:cubicBezTo>
              </a:path>
            </a:pathLst>
          </a:custGeom>
          <a:noFill/>
          <a:ln w="12700" cap="rnd">
            <a:solidFill>
              <a:schemeClr val="accent1"/>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21" name="Freeform 17">
            <a:extLst>
              <a:ext uri="{FF2B5EF4-FFF2-40B4-BE49-F238E27FC236}">
                <a16:creationId xmlns:a16="http://schemas.microsoft.com/office/drawing/2014/main" id="{CB8DE2CC-07C7-8BF3-4E8B-168E30AAA62C}"/>
              </a:ext>
            </a:extLst>
          </p:cNvPr>
          <p:cNvSpPr>
            <a:spLocks/>
          </p:cNvSpPr>
          <p:nvPr/>
        </p:nvSpPr>
        <p:spPr bwMode="auto">
          <a:xfrm>
            <a:off x="7727766" y="2565401"/>
            <a:ext cx="58737" cy="138113"/>
          </a:xfrm>
          <a:custGeom>
            <a:avLst/>
            <a:gdLst>
              <a:gd name="T0" fmla="*/ 17 w 98"/>
              <a:gd name="T1" fmla="*/ 228 h 228"/>
              <a:gd name="T2" fmla="*/ 10 w 98"/>
              <a:gd name="T3" fmla="*/ 189 h 228"/>
              <a:gd name="T4" fmla="*/ 21 w 98"/>
              <a:gd name="T5" fmla="*/ 125 h 228"/>
              <a:gd name="T6" fmla="*/ 98 w 98"/>
              <a:gd name="T7" fmla="*/ 0 h 228"/>
            </a:gdLst>
            <a:ahLst/>
            <a:cxnLst>
              <a:cxn ang="0">
                <a:pos x="T0" y="T1"/>
              </a:cxn>
              <a:cxn ang="0">
                <a:pos x="T2" y="T3"/>
              </a:cxn>
              <a:cxn ang="0">
                <a:pos x="T4" y="T5"/>
              </a:cxn>
              <a:cxn ang="0">
                <a:pos x="T6" y="T7"/>
              </a:cxn>
            </a:cxnLst>
            <a:rect l="0" t="0" r="r" b="b"/>
            <a:pathLst>
              <a:path w="98" h="228">
                <a:moveTo>
                  <a:pt x="17" y="228"/>
                </a:moveTo>
                <a:cubicBezTo>
                  <a:pt x="0" y="228"/>
                  <a:pt x="8" y="214"/>
                  <a:pt x="10" y="189"/>
                </a:cubicBezTo>
                <a:cubicBezTo>
                  <a:pt x="12" y="176"/>
                  <a:pt x="0" y="152"/>
                  <a:pt x="21" y="125"/>
                </a:cubicBezTo>
                <a:cubicBezTo>
                  <a:pt x="48" y="89"/>
                  <a:pt x="32" y="11"/>
                  <a:pt x="98" y="0"/>
                </a:cubicBezTo>
              </a:path>
            </a:pathLst>
          </a:custGeom>
          <a:noFill/>
          <a:ln w="12700" cap="rnd">
            <a:solidFill>
              <a:schemeClr val="accent1"/>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22" name="Freeform 18">
            <a:extLst>
              <a:ext uri="{FF2B5EF4-FFF2-40B4-BE49-F238E27FC236}">
                <a16:creationId xmlns:a16="http://schemas.microsoft.com/office/drawing/2014/main" id="{49691747-A88B-CB0B-49D3-4C0CFCA4C6DA}"/>
              </a:ext>
            </a:extLst>
          </p:cNvPr>
          <p:cNvSpPr>
            <a:spLocks/>
          </p:cNvSpPr>
          <p:nvPr/>
        </p:nvSpPr>
        <p:spPr bwMode="auto">
          <a:xfrm>
            <a:off x="7786504" y="2593976"/>
            <a:ext cx="50800" cy="46038"/>
          </a:xfrm>
          <a:custGeom>
            <a:avLst/>
            <a:gdLst>
              <a:gd name="T0" fmla="*/ 79 w 86"/>
              <a:gd name="T1" fmla="*/ 55 h 77"/>
              <a:gd name="T2" fmla="*/ 32 w 86"/>
              <a:gd name="T3" fmla="*/ 69 h 77"/>
              <a:gd name="T4" fmla="*/ 6 w 86"/>
              <a:gd name="T5" fmla="*/ 16 h 77"/>
              <a:gd name="T6" fmla="*/ 57 w 86"/>
              <a:gd name="T7" fmla="*/ 16 h 77"/>
              <a:gd name="T8" fmla="*/ 79 w 86"/>
              <a:gd name="T9" fmla="*/ 55 h 77"/>
            </a:gdLst>
            <a:ahLst/>
            <a:cxnLst>
              <a:cxn ang="0">
                <a:pos x="T0" y="T1"/>
              </a:cxn>
              <a:cxn ang="0">
                <a:pos x="T2" y="T3"/>
              </a:cxn>
              <a:cxn ang="0">
                <a:pos x="T4" y="T5"/>
              </a:cxn>
              <a:cxn ang="0">
                <a:pos x="T6" y="T7"/>
              </a:cxn>
              <a:cxn ang="0">
                <a:pos x="T8" y="T9"/>
              </a:cxn>
            </a:cxnLst>
            <a:rect l="0" t="0" r="r" b="b"/>
            <a:pathLst>
              <a:path w="86" h="77">
                <a:moveTo>
                  <a:pt x="79" y="55"/>
                </a:moveTo>
                <a:cubicBezTo>
                  <a:pt x="73" y="71"/>
                  <a:pt x="51" y="77"/>
                  <a:pt x="32" y="69"/>
                </a:cubicBezTo>
                <a:cubicBezTo>
                  <a:pt x="12" y="61"/>
                  <a:pt x="0" y="31"/>
                  <a:pt x="6" y="16"/>
                </a:cubicBezTo>
                <a:cubicBezTo>
                  <a:pt x="13" y="0"/>
                  <a:pt x="37" y="7"/>
                  <a:pt x="57" y="16"/>
                </a:cubicBezTo>
                <a:cubicBezTo>
                  <a:pt x="77" y="24"/>
                  <a:pt x="86" y="40"/>
                  <a:pt x="79" y="55"/>
                </a:cubicBezTo>
                <a:close/>
              </a:path>
            </a:pathLst>
          </a:custGeom>
          <a:noFill/>
          <a:ln w="12700" cap="rnd">
            <a:solidFill>
              <a:schemeClr val="accent1"/>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23" name="Freeform 19">
            <a:extLst>
              <a:ext uri="{FF2B5EF4-FFF2-40B4-BE49-F238E27FC236}">
                <a16:creationId xmlns:a16="http://schemas.microsoft.com/office/drawing/2014/main" id="{832D615B-25FC-8705-955B-E3CA45E4962C}"/>
              </a:ext>
            </a:extLst>
          </p:cNvPr>
          <p:cNvSpPr>
            <a:spLocks/>
          </p:cNvSpPr>
          <p:nvPr/>
        </p:nvSpPr>
        <p:spPr bwMode="auto">
          <a:xfrm>
            <a:off x="7749991" y="2562226"/>
            <a:ext cx="46037" cy="185738"/>
          </a:xfrm>
          <a:custGeom>
            <a:avLst/>
            <a:gdLst>
              <a:gd name="T0" fmla="*/ 76 w 76"/>
              <a:gd name="T1" fmla="*/ 0 h 308"/>
              <a:gd name="T2" fmla="*/ 47 w 76"/>
              <a:gd name="T3" fmla="*/ 59 h 308"/>
              <a:gd name="T4" fmla="*/ 23 w 76"/>
              <a:gd name="T5" fmla="*/ 155 h 308"/>
              <a:gd name="T6" fmla="*/ 17 w 76"/>
              <a:gd name="T7" fmla="*/ 224 h 308"/>
              <a:gd name="T8" fmla="*/ 9 w 76"/>
              <a:gd name="T9" fmla="*/ 308 h 308"/>
            </a:gdLst>
            <a:ahLst/>
            <a:cxnLst>
              <a:cxn ang="0">
                <a:pos x="T0" y="T1"/>
              </a:cxn>
              <a:cxn ang="0">
                <a:pos x="T2" y="T3"/>
              </a:cxn>
              <a:cxn ang="0">
                <a:pos x="T4" y="T5"/>
              </a:cxn>
              <a:cxn ang="0">
                <a:pos x="T6" y="T7"/>
              </a:cxn>
              <a:cxn ang="0">
                <a:pos x="T8" y="T9"/>
              </a:cxn>
            </a:cxnLst>
            <a:rect l="0" t="0" r="r" b="b"/>
            <a:pathLst>
              <a:path w="76" h="308">
                <a:moveTo>
                  <a:pt x="76" y="0"/>
                </a:moveTo>
                <a:cubicBezTo>
                  <a:pt x="57" y="18"/>
                  <a:pt x="46" y="39"/>
                  <a:pt x="47" y="59"/>
                </a:cubicBezTo>
                <a:cubicBezTo>
                  <a:pt x="48" y="80"/>
                  <a:pt x="50" y="110"/>
                  <a:pt x="23" y="155"/>
                </a:cubicBezTo>
                <a:cubicBezTo>
                  <a:pt x="0" y="195"/>
                  <a:pt x="18" y="204"/>
                  <a:pt x="17" y="224"/>
                </a:cubicBezTo>
                <a:cubicBezTo>
                  <a:pt x="17" y="238"/>
                  <a:pt x="9" y="308"/>
                  <a:pt x="9" y="308"/>
                </a:cubicBezTo>
              </a:path>
            </a:pathLst>
          </a:custGeom>
          <a:noFill/>
          <a:ln w="12700" cap="rnd">
            <a:solidFill>
              <a:schemeClr val="accent1"/>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24" name="Freeform 20">
            <a:extLst>
              <a:ext uri="{FF2B5EF4-FFF2-40B4-BE49-F238E27FC236}">
                <a16:creationId xmlns:a16="http://schemas.microsoft.com/office/drawing/2014/main" id="{D196314F-344C-FEF4-EFD0-30F535CB3495}"/>
              </a:ext>
            </a:extLst>
          </p:cNvPr>
          <p:cNvSpPr>
            <a:spLocks/>
          </p:cNvSpPr>
          <p:nvPr/>
        </p:nvSpPr>
        <p:spPr bwMode="auto">
          <a:xfrm>
            <a:off x="7727766" y="2549526"/>
            <a:ext cx="57150" cy="15875"/>
          </a:xfrm>
          <a:custGeom>
            <a:avLst/>
            <a:gdLst>
              <a:gd name="T0" fmla="*/ 95 w 95"/>
              <a:gd name="T1" fmla="*/ 26 h 26"/>
              <a:gd name="T2" fmla="*/ 0 w 95"/>
              <a:gd name="T3" fmla="*/ 2 h 26"/>
            </a:gdLst>
            <a:ahLst/>
            <a:cxnLst>
              <a:cxn ang="0">
                <a:pos x="T0" y="T1"/>
              </a:cxn>
              <a:cxn ang="0">
                <a:pos x="T2" y="T3"/>
              </a:cxn>
            </a:cxnLst>
            <a:rect l="0" t="0" r="r" b="b"/>
            <a:pathLst>
              <a:path w="95" h="26">
                <a:moveTo>
                  <a:pt x="95" y="26"/>
                </a:moveTo>
                <a:cubicBezTo>
                  <a:pt x="70" y="13"/>
                  <a:pt x="32" y="0"/>
                  <a:pt x="0" y="2"/>
                </a:cubicBezTo>
              </a:path>
            </a:pathLst>
          </a:custGeom>
          <a:noFill/>
          <a:ln w="12700" cap="rnd">
            <a:solidFill>
              <a:schemeClr val="accent1"/>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25" name="Freeform 21">
            <a:extLst>
              <a:ext uri="{FF2B5EF4-FFF2-40B4-BE49-F238E27FC236}">
                <a16:creationId xmlns:a16="http://schemas.microsoft.com/office/drawing/2014/main" id="{2760A052-B247-663C-8A43-0D7EB82ABF86}"/>
              </a:ext>
            </a:extLst>
          </p:cNvPr>
          <p:cNvSpPr>
            <a:spLocks/>
          </p:cNvSpPr>
          <p:nvPr/>
        </p:nvSpPr>
        <p:spPr bwMode="auto">
          <a:xfrm>
            <a:off x="7780154" y="2586038"/>
            <a:ext cx="11112" cy="15875"/>
          </a:xfrm>
          <a:custGeom>
            <a:avLst/>
            <a:gdLst>
              <a:gd name="T0" fmla="*/ 19 w 19"/>
              <a:gd name="T1" fmla="*/ 26 h 26"/>
              <a:gd name="T2" fmla="*/ 0 w 19"/>
              <a:gd name="T3" fmla="*/ 0 h 26"/>
            </a:gdLst>
            <a:ahLst/>
            <a:cxnLst>
              <a:cxn ang="0">
                <a:pos x="T0" y="T1"/>
              </a:cxn>
              <a:cxn ang="0">
                <a:pos x="T2" y="T3"/>
              </a:cxn>
            </a:cxnLst>
            <a:rect l="0" t="0" r="r" b="b"/>
            <a:pathLst>
              <a:path w="19" h="26">
                <a:moveTo>
                  <a:pt x="19" y="26"/>
                </a:moveTo>
                <a:cubicBezTo>
                  <a:pt x="19" y="26"/>
                  <a:pt x="2" y="8"/>
                  <a:pt x="0" y="0"/>
                </a:cubicBezTo>
              </a:path>
            </a:pathLst>
          </a:custGeom>
          <a:noFill/>
          <a:ln w="12700" cap="rnd">
            <a:solidFill>
              <a:schemeClr val="accent1"/>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26" name="Freeform 22">
            <a:extLst>
              <a:ext uri="{FF2B5EF4-FFF2-40B4-BE49-F238E27FC236}">
                <a16:creationId xmlns:a16="http://schemas.microsoft.com/office/drawing/2014/main" id="{4525F6C8-124E-35B9-BCB1-DAB69AD10F93}"/>
              </a:ext>
            </a:extLst>
          </p:cNvPr>
          <p:cNvSpPr>
            <a:spLocks/>
          </p:cNvSpPr>
          <p:nvPr/>
        </p:nvSpPr>
        <p:spPr bwMode="auto">
          <a:xfrm>
            <a:off x="7576954" y="2540001"/>
            <a:ext cx="169862" cy="84138"/>
          </a:xfrm>
          <a:custGeom>
            <a:avLst/>
            <a:gdLst>
              <a:gd name="T0" fmla="*/ 81 w 283"/>
              <a:gd name="T1" fmla="*/ 140 h 140"/>
              <a:gd name="T2" fmla="*/ 35 w 283"/>
              <a:gd name="T3" fmla="*/ 49 h 140"/>
              <a:gd name="T4" fmla="*/ 229 w 283"/>
              <a:gd name="T5" fmla="*/ 61 h 140"/>
              <a:gd name="T6" fmla="*/ 283 w 283"/>
              <a:gd name="T7" fmla="*/ 61 h 140"/>
            </a:gdLst>
            <a:ahLst/>
            <a:cxnLst>
              <a:cxn ang="0">
                <a:pos x="T0" y="T1"/>
              </a:cxn>
              <a:cxn ang="0">
                <a:pos x="T2" y="T3"/>
              </a:cxn>
              <a:cxn ang="0">
                <a:pos x="T4" y="T5"/>
              </a:cxn>
              <a:cxn ang="0">
                <a:pos x="T6" y="T7"/>
              </a:cxn>
            </a:cxnLst>
            <a:rect l="0" t="0" r="r" b="b"/>
            <a:pathLst>
              <a:path w="283" h="140">
                <a:moveTo>
                  <a:pt x="81" y="140"/>
                </a:moveTo>
                <a:cubicBezTo>
                  <a:pt x="79" y="127"/>
                  <a:pt x="0" y="106"/>
                  <a:pt x="35" y="49"/>
                </a:cubicBezTo>
                <a:cubicBezTo>
                  <a:pt x="65" y="0"/>
                  <a:pt x="159" y="48"/>
                  <a:pt x="229" y="61"/>
                </a:cubicBezTo>
                <a:cubicBezTo>
                  <a:pt x="240" y="63"/>
                  <a:pt x="266" y="65"/>
                  <a:pt x="283" y="61"/>
                </a:cubicBezTo>
              </a:path>
            </a:pathLst>
          </a:custGeom>
          <a:noFill/>
          <a:ln w="12700" cap="rnd">
            <a:solidFill>
              <a:schemeClr val="accent1"/>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27" name="Freeform 23">
            <a:extLst>
              <a:ext uri="{FF2B5EF4-FFF2-40B4-BE49-F238E27FC236}">
                <a16:creationId xmlns:a16="http://schemas.microsoft.com/office/drawing/2014/main" id="{91E62E92-35CD-7D14-9AB6-FC9F26D5DE3B}"/>
              </a:ext>
            </a:extLst>
          </p:cNvPr>
          <p:cNvSpPr>
            <a:spLocks/>
          </p:cNvSpPr>
          <p:nvPr/>
        </p:nvSpPr>
        <p:spPr bwMode="auto">
          <a:xfrm>
            <a:off x="7688079" y="2570163"/>
            <a:ext cx="44450" cy="133350"/>
          </a:xfrm>
          <a:custGeom>
            <a:avLst/>
            <a:gdLst>
              <a:gd name="T0" fmla="*/ 57 w 74"/>
              <a:gd name="T1" fmla="*/ 222 h 222"/>
              <a:gd name="T2" fmla="*/ 64 w 74"/>
              <a:gd name="T3" fmla="*/ 183 h 222"/>
              <a:gd name="T4" fmla="*/ 54 w 74"/>
              <a:gd name="T5" fmla="*/ 119 h 222"/>
              <a:gd name="T6" fmla="*/ 0 w 74"/>
              <a:gd name="T7" fmla="*/ 0 h 222"/>
            </a:gdLst>
            <a:ahLst/>
            <a:cxnLst>
              <a:cxn ang="0">
                <a:pos x="T0" y="T1"/>
              </a:cxn>
              <a:cxn ang="0">
                <a:pos x="T2" y="T3"/>
              </a:cxn>
              <a:cxn ang="0">
                <a:pos x="T4" y="T5"/>
              </a:cxn>
              <a:cxn ang="0">
                <a:pos x="T6" y="T7"/>
              </a:cxn>
            </a:cxnLst>
            <a:rect l="0" t="0" r="r" b="b"/>
            <a:pathLst>
              <a:path w="74" h="222">
                <a:moveTo>
                  <a:pt x="57" y="222"/>
                </a:moveTo>
                <a:cubicBezTo>
                  <a:pt x="74" y="222"/>
                  <a:pt x="66" y="208"/>
                  <a:pt x="64" y="183"/>
                </a:cubicBezTo>
                <a:cubicBezTo>
                  <a:pt x="63" y="170"/>
                  <a:pt x="74" y="146"/>
                  <a:pt x="54" y="119"/>
                </a:cubicBezTo>
                <a:cubicBezTo>
                  <a:pt x="27" y="83"/>
                  <a:pt x="65" y="12"/>
                  <a:pt x="0" y="0"/>
                </a:cubicBezTo>
              </a:path>
            </a:pathLst>
          </a:custGeom>
          <a:noFill/>
          <a:ln w="12700" cap="rnd">
            <a:solidFill>
              <a:schemeClr val="accent1"/>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28" name="Freeform 24">
            <a:extLst>
              <a:ext uri="{FF2B5EF4-FFF2-40B4-BE49-F238E27FC236}">
                <a16:creationId xmlns:a16="http://schemas.microsoft.com/office/drawing/2014/main" id="{5CE9C7CD-157C-A2E5-98EF-ABD34F84B7DD}"/>
              </a:ext>
            </a:extLst>
          </p:cNvPr>
          <p:cNvSpPr>
            <a:spLocks/>
          </p:cNvSpPr>
          <p:nvPr/>
        </p:nvSpPr>
        <p:spPr bwMode="auto">
          <a:xfrm>
            <a:off x="7621404" y="2593976"/>
            <a:ext cx="52387" cy="46038"/>
          </a:xfrm>
          <a:custGeom>
            <a:avLst/>
            <a:gdLst>
              <a:gd name="T0" fmla="*/ 7 w 87"/>
              <a:gd name="T1" fmla="*/ 55 h 77"/>
              <a:gd name="T2" fmla="*/ 55 w 87"/>
              <a:gd name="T3" fmla="*/ 69 h 77"/>
              <a:gd name="T4" fmla="*/ 80 w 87"/>
              <a:gd name="T5" fmla="*/ 16 h 77"/>
              <a:gd name="T6" fmla="*/ 29 w 87"/>
              <a:gd name="T7" fmla="*/ 16 h 77"/>
              <a:gd name="T8" fmla="*/ 7 w 87"/>
              <a:gd name="T9" fmla="*/ 55 h 77"/>
            </a:gdLst>
            <a:ahLst/>
            <a:cxnLst>
              <a:cxn ang="0">
                <a:pos x="T0" y="T1"/>
              </a:cxn>
              <a:cxn ang="0">
                <a:pos x="T2" y="T3"/>
              </a:cxn>
              <a:cxn ang="0">
                <a:pos x="T4" y="T5"/>
              </a:cxn>
              <a:cxn ang="0">
                <a:pos x="T6" y="T7"/>
              </a:cxn>
              <a:cxn ang="0">
                <a:pos x="T8" y="T9"/>
              </a:cxn>
            </a:cxnLst>
            <a:rect l="0" t="0" r="r" b="b"/>
            <a:pathLst>
              <a:path w="87" h="77">
                <a:moveTo>
                  <a:pt x="7" y="55"/>
                </a:moveTo>
                <a:cubicBezTo>
                  <a:pt x="14" y="71"/>
                  <a:pt x="35" y="77"/>
                  <a:pt x="55" y="69"/>
                </a:cubicBezTo>
                <a:cubicBezTo>
                  <a:pt x="74" y="61"/>
                  <a:pt x="87" y="31"/>
                  <a:pt x="80" y="16"/>
                </a:cubicBezTo>
                <a:cubicBezTo>
                  <a:pt x="73" y="0"/>
                  <a:pt x="49" y="7"/>
                  <a:pt x="29" y="16"/>
                </a:cubicBezTo>
                <a:cubicBezTo>
                  <a:pt x="10" y="24"/>
                  <a:pt x="0" y="40"/>
                  <a:pt x="7" y="55"/>
                </a:cubicBezTo>
                <a:close/>
              </a:path>
            </a:pathLst>
          </a:custGeom>
          <a:noFill/>
          <a:ln w="12700" cap="rnd">
            <a:solidFill>
              <a:schemeClr val="accent1"/>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29" name="Freeform 25">
            <a:extLst>
              <a:ext uri="{FF2B5EF4-FFF2-40B4-BE49-F238E27FC236}">
                <a16:creationId xmlns:a16="http://schemas.microsoft.com/office/drawing/2014/main" id="{BCC6CD92-40EF-B21F-8516-7FE704D166CE}"/>
              </a:ext>
            </a:extLst>
          </p:cNvPr>
          <p:cNvSpPr>
            <a:spLocks/>
          </p:cNvSpPr>
          <p:nvPr/>
        </p:nvSpPr>
        <p:spPr bwMode="auto">
          <a:xfrm>
            <a:off x="7669029" y="2563813"/>
            <a:ext cx="41275" cy="184150"/>
          </a:xfrm>
          <a:custGeom>
            <a:avLst/>
            <a:gdLst>
              <a:gd name="T0" fmla="*/ 0 w 69"/>
              <a:gd name="T1" fmla="*/ 0 h 305"/>
              <a:gd name="T2" fmla="*/ 21 w 69"/>
              <a:gd name="T3" fmla="*/ 56 h 305"/>
              <a:gd name="T4" fmla="*/ 45 w 69"/>
              <a:gd name="T5" fmla="*/ 152 h 305"/>
              <a:gd name="T6" fmla="*/ 51 w 69"/>
              <a:gd name="T7" fmla="*/ 221 h 305"/>
              <a:gd name="T8" fmla="*/ 59 w 69"/>
              <a:gd name="T9" fmla="*/ 305 h 305"/>
            </a:gdLst>
            <a:ahLst/>
            <a:cxnLst>
              <a:cxn ang="0">
                <a:pos x="T0" y="T1"/>
              </a:cxn>
              <a:cxn ang="0">
                <a:pos x="T2" y="T3"/>
              </a:cxn>
              <a:cxn ang="0">
                <a:pos x="T4" y="T5"/>
              </a:cxn>
              <a:cxn ang="0">
                <a:pos x="T6" y="T7"/>
              </a:cxn>
              <a:cxn ang="0">
                <a:pos x="T8" y="T9"/>
              </a:cxn>
            </a:cxnLst>
            <a:rect l="0" t="0" r="r" b="b"/>
            <a:pathLst>
              <a:path w="69" h="305">
                <a:moveTo>
                  <a:pt x="0" y="0"/>
                </a:moveTo>
                <a:cubicBezTo>
                  <a:pt x="13" y="15"/>
                  <a:pt x="23" y="36"/>
                  <a:pt x="21" y="56"/>
                </a:cubicBezTo>
                <a:cubicBezTo>
                  <a:pt x="20" y="77"/>
                  <a:pt x="19" y="107"/>
                  <a:pt x="45" y="152"/>
                </a:cubicBezTo>
                <a:cubicBezTo>
                  <a:pt x="69" y="192"/>
                  <a:pt x="51" y="201"/>
                  <a:pt x="51" y="221"/>
                </a:cubicBezTo>
                <a:cubicBezTo>
                  <a:pt x="51" y="235"/>
                  <a:pt x="59" y="305"/>
                  <a:pt x="59" y="305"/>
                </a:cubicBezTo>
              </a:path>
            </a:pathLst>
          </a:custGeom>
          <a:noFill/>
          <a:ln w="12700" cap="rnd">
            <a:solidFill>
              <a:schemeClr val="accent1"/>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30" name="Freeform 26">
            <a:extLst>
              <a:ext uri="{FF2B5EF4-FFF2-40B4-BE49-F238E27FC236}">
                <a16:creationId xmlns:a16="http://schemas.microsoft.com/office/drawing/2014/main" id="{46700DBE-24D1-610B-DBE0-20976C253413}"/>
              </a:ext>
            </a:extLst>
          </p:cNvPr>
          <p:cNvSpPr>
            <a:spLocks/>
          </p:cNvSpPr>
          <p:nvPr/>
        </p:nvSpPr>
        <p:spPr bwMode="auto">
          <a:xfrm>
            <a:off x="7675379" y="2551113"/>
            <a:ext cx="52387" cy="14288"/>
          </a:xfrm>
          <a:custGeom>
            <a:avLst/>
            <a:gdLst>
              <a:gd name="T0" fmla="*/ 0 w 85"/>
              <a:gd name="T1" fmla="*/ 24 h 24"/>
              <a:gd name="T2" fmla="*/ 85 w 85"/>
              <a:gd name="T3" fmla="*/ 0 h 24"/>
            </a:gdLst>
            <a:ahLst/>
            <a:cxnLst>
              <a:cxn ang="0">
                <a:pos x="T0" y="T1"/>
              </a:cxn>
              <a:cxn ang="0">
                <a:pos x="T2" y="T3"/>
              </a:cxn>
            </a:cxnLst>
            <a:rect l="0" t="0" r="r" b="b"/>
            <a:pathLst>
              <a:path w="85" h="24">
                <a:moveTo>
                  <a:pt x="0" y="24"/>
                </a:moveTo>
                <a:cubicBezTo>
                  <a:pt x="24" y="11"/>
                  <a:pt x="59" y="1"/>
                  <a:pt x="85" y="0"/>
                </a:cubicBezTo>
              </a:path>
            </a:pathLst>
          </a:custGeom>
          <a:noFill/>
          <a:ln w="12700" cap="rnd">
            <a:solidFill>
              <a:schemeClr val="accent1"/>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31" name="Freeform 27">
            <a:extLst>
              <a:ext uri="{FF2B5EF4-FFF2-40B4-BE49-F238E27FC236}">
                <a16:creationId xmlns:a16="http://schemas.microsoft.com/office/drawing/2014/main" id="{86216C79-BA2B-2D42-994E-892A42C364E6}"/>
              </a:ext>
            </a:extLst>
          </p:cNvPr>
          <p:cNvSpPr>
            <a:spLocks/>
          </p:cNvSpPr>
          <p:nvPr/>
        </p:nvSpPr>
        <p:spPr bwMode="auto">
          <a:xfrm>
            <a:off x="7669029" y="2582863"/>
            <a:ext cx="11112" cy="19050"/>
          </a:xfrm>
          <a:custGeom>
            <a:avLst/>
            <a:gdLst>
              <a:gd name="T0" fmla="*/ 0 w 18"/>
              <a:gd name="T1" fmla="*/ 30 h 30"/>
              <a:gd name="T2" fmla="*/ 18 w 18"/>
              <a:gd name="T3" fmla="*/ 0 h 30"/>
            </a:gdLst>
            <a:ahLst/>
            <a:cxnLst>
              <a:cxn ang="0">
                <a:pos x="T0" y="T1"/>
              </a:cxn>
              <a:cxn ang="0">
                <a:pos x="T2" y="T3"/>
              </a:cxn>
            </a:cxnLst>
            <a:rect l="0" t="0" r="r" b="b"/>
            <a:pathLst>
              <a:path w="18" h="30">
                <a:moveTo>
                  <a:pt x="0" y="30"/>
                </a:moveTo>
                <a:cubicBezTo>
                  <a:pt x="0" y="30"/>
                  <a:pt x="17" y="8"/>
                  <a:pt x="18" y="0"/>
                </a:cubicBezTo>
              </a:path>
            </a:pathLst>
          </a:custGeom>
          <a:noFill/>
          <a:ln w="12700" cap="rnd">
            <a:solidFill>
              <a:schemeClr val="accent1"/>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32" name="Freeform 28">
            <a:extLst>
              <a:ext uri="{FF2B5EF4-FFF2-40B4-BE49-F238E27FC236}">
                <a16:creationId xmlns:a16="http://schemas.microsoft.com/office/drawing/2014/main" id="{7873DDBE-7044-086F-5D02-E92FC3E0CA8A}"/>
              </a:ext>
            </a:extLst>
          </p:cNvPr>
          <p:cNvSpPr>
            <a:spLocks/>
          </p:cNvSpPr>
          <p:nvPr/>
        </p:nvSpPr>
        <p:spPr bwMode="auto">
          <a:xfrm>
            <a:off x="7476941" y="2312988"/>
            <a:ext cx="119062" cy="555625"/>
          </a:xfrm>
          <a:custGeom>
            <a:avLst/>
            <a:gdLst>
              <a:gd name="T0" fmla="*/ 164 w 197"/>
              <a:gd name="T1" fmla="*/ 0 h 925"/>
              <a:gd name="T2" fmla="*/ 128 w 197"/>
              <a:gd name="T3" fmla="*/ 282 h 925"/>
              <a:gd name="T4" fmla="*/ 0 w 197"/>
              <a:gd name="T5" fmla="*/ 791 h 925"/>
              <a:gd name="T6" fmla="*/ 6 w 197"/>
              <a:gd name="T7" fmla="*/ 925 h 925"/>
            </a:gdLst>
            <a:ahLst/>
            <a:cxnLst>
              <a:cxn ang="0">
                <a:pos x="T0" y="T1"/>
              </a:cxn>
              <a:cxn ang="0">
                <a:pos x="T2" y="T3"/>
              </a:cxn>
              <a:cxn ang="0">
                <a:pos x="T4" y="T5"/>
              </a:cxn>
              <a:cxn ang="0">
                <a:pos x="T6" y="T7"/>
              </a:cxn>
            </a:cxnLst>
            <a:rect l="0" t="0" r="r" b="b"/>
            <a:pathLst>
              <a:path w="197" h="925">
                <a:moveTo>
                  <a:pt x="164" y="0"/>
                </a:moveTo>
                <a:cubicBezTo>
                  <a:pt x="164" y="0"/>
                  <a:pt x="197" y="155"/>
                  <a:pt x="128" y="282"/>
                </a:cubicBezTo>
                <a:cubicBezTo>
                  <a:pt x="68" y="393"/>
                  <a:pt x="0" y="601"/>
                  <a:pt x="0" y="791"/>
                </a:cubicBezTo>
                <a:cubicBezTo>
                  <a:pt x="0" y="843"/>
                  <a:pt x="3" y="888"/>
                  <a:pt x="6" y="925"/>
                </a:cubicBezTo>
              </a:path>
            </a:pathLst>
          </a:custGeom>
          <a:noFill/>
          <a:ln w="15875" cap="rnd">
            <a:solidFill>
              <a:schemeClr val="accent1"/>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33" name="Freeform 29">
            <a:extLst>
              <a:ext uri="{FF2B5EF4-FFF2-40B4-BE49-F238E27FC236}">
                <a16:creationId xmlns:a16="http://schemas.microsoft.com/office/drawing/2014/main" id="{6E45822B-0BC4-DF8A-FBBD-873B5DAB1AF0}"/>
              </a:ext>
            </a:extLst>
          </p:cNvPr>
          <p:cNvSpPr>
            <a:spLocks/>
          </p:cNvSpPr>
          <p:nvPr/>
        </p:nvSpPr>
        <p:spPr bwMode="auto">
          <a:xfrm>
            <a:off x="7864291" y="2312988"/>
            <a:ext cx="117475" cy="555625"/>
          </a:xfrm>
          <a:custGeom>
            <a:avLst/>
            <a:gdLst>
              <a:gd name="T0" fmla="*/ 33 w 197"/>
              <a:gd name="T1" fmla="*/ 0 h 925"/>
              <a:gd name="T2" fmla="*/ 70 w 197"/>
              <a:gd name="T3" fmla="*/ 282 h 925"/>
              <a:gd name="T4" fmla="*/ 197 w 197"/>
              <a:gd name="T5" fmla="*/ 791 h 925"/>
              <a:gd name="T6" fmla="*/ 192 w 197"/>
              <a:gd name="T7" fmla="*/ 925 h 925"/>
            </a:gdLst>
            <a:ahLst/>
            <a:cxnLst>
              <a:cxn ang="0">
                <a:pos x="T0" y="T1"/>
              </a:cxn>
              <a:cxn ang="0">
                <a:pos x="T2" y="T3"/>
              </a:cxn>
              <a:cxn ang="0">
                <a:pos x="T4" y="T5"/>
              </a:cxn>
              <a:cxn ang="0">
                <a:pos x="T6" y="T7"/>
              </a:cxn>
            </a:cxnLst>
            <a:rect l="0" t="0" r="r" b="b"/>
            <a:pathLst>
              <a:path w="197" h="925">
                <a:moveTo>
                  <a:pt x="33" y="0"/>
                </a:moveTo>
                <a:cubicBezTo>
                  <a:pt x="33" y="0"/>
                  <a:pt x="0" y="155"/>
                  <a:pt x="70" y="282"/>
                </a:cubicBezTo>
                <a:cubicBezTo>
                  <a:pt x="130" y="393"/>
                  <a:pt x="197" y="601"/>
                  <a:pt x="197" y="791"/>
                </a:cubicBezTo>
                <a:cubicBezTo>
                  <a:pt x="197" y="843"/>
                  <a:pt x="195" y="888"/>
                  <a:pt x="192" y="925"/>
                </a:cubicBezTo>
              </a:path>
            </a:pathLst>
          </a:custGeom>
          <a:noFill/>
          <a:ln w="15875" cap="rnd">
            <a:solidFill>
              <a:schemeClr val="accent1"/>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34" name="Freeform 30">
            <a:extLst>
              <a:ext uri="{FF2B5EF4-FFF2-40B4-BE49-F238E27FC236}">
                <a16:creationId xmlns:a16="http://schemas.microsoft.com/office/drawing/2014/main" id="{6032E440-D192-DCE8-EF49-2BCEC5A76E72}"/>
              </a:ext>
            </a:extLst>
          </p:cNvPr>
          <p:cNvSpPr>
            <a:spLocks/>
          </p:cNvSpPr>
          <p:nvPr/>
        </p:nvSpPr>
        <p:spPr bwMode="auto">
          <a:xfrm>
            <a:off x="7684904" y="2767013"/>
            <a:ext cx="49212" cy="101600"/>
          </a:xfrm>
          <a:custGeom>
            <a:avLst/>
            <a:gdLst>
              <a:gd name="T0" fmla="*/ 82 w 82"/>
              <a:gd name="T1" fmla="*/ 169 h 169"/>
              <a:gd name="T2" fmla="*/ 82 w 82"/>
              <a:gd name="T3" fmla="*/ 60 h 169"/>
              <a:gd name="T4" fmla="*/ 0 w 82"/>
              <a:gd name="T5" fmla="*/ 0 h 169"/>
            </a:gdLst>
            <a:ahLst/>
            <a:cxnLst>
              <a:cxn ang="0">
                <a:pos x="T0" y="T1"/>
              </a:cxn>
              <a:cxn ang="0">
                <a:pos x="T2" y="T3"/>
              </a:cxn>
              <a:cxn ang="0">
                <a:pos x="T4" y="T5"/>
              </a:cxn>
            </a:cxnLst>
            <a:rect l="0" t="0" r="r" b="b"/>
            <a:pathLst>
              <a:path w="82" h="169">
                <a:moveTo>
                  <a:pt x="82" y="169"/>
                </a:moveTo>
                <a:cubicBezTo>
                  <a:pt x="82" y="60"/>
                  <a:pt x="82" y="60"/>
                  <a:pt x="82" y="60"/>
                </a:cubicBezTo>
                <a:cubicBezTo>
                  <a:pt x="82" y="60"/>
                  <a:pt x="33" y="15"/>
                  <a:pt x="0" y="0"/>
                </a:cubicBezTo>
              </a:path>
            </a:pathLst>
          </a:custGeom>
          <a:noFill/>
          <a:ln w="12700" cap="rnd">
            <a:solidFill>
              <a:schemeClr val="accent1"/>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35" name="Freeform 31">
            <a:extLst>
              <a:ext uri="{FF2B5EF4-FFF2-40B4-BE49-F238E27FC236}">
                <a16:creationId xmlns:a16="http://schemas.microsoft.com/office/drawing/2014/main" id="{6384D6A7-8DDE-979F-CA52-45D5EE07FCE4}"/>
              </a:ext>
            </a:extLst>
          </p:cNvPr>
          <p:cNvSpPr>
            <a:spLocks/>
          </p:cNvSpPr>
          <p:nvPr/>
        </p:nvSpPr>
        <p:spPr bwMode="auto">
          <a:xfrm>
            <a:off x="7734116" y="2767013"/>
            <a:ext cx="42862" cy="36513"/>
          </a:xfrm>
          <a:custGeom>
            <a:avLst/>
            <a:gdLst>
              <a:gd name="T0" fmla="*/ 0 w 72"/>
              <a:gd name="T1" fmla="*/ 60 h 60"/>
              <a:gd name="T2" fmla="*/ 72 w 72"/>
              <a:gd name="T3" fmla="*/ 0 h 60"/>
            </a:gdLst>
            <a:ahLst/>
            <a:cxnLst>
              <a:cxn ang="0">
                <a:pos x="T0" y="T1"/>
              </a:cxn>
              <a:cxn ang="0">
                <a:pos x="T2" y="T3"/>
              </a:cxn>
            </a:cxnLst>
            <a:rect l="0" t="0" r="r" b="b"/>
            <a:pathLst>
              <a:path w="72" h="60">
                <a:moveTo>
                  <a:pt x="0" y="60"/>
                </a:moveTo>
                <a:cubicBezTo>
                  <a:pt x="21" y="37"/>
                  <a:pt x="54" y="11"/>
                  <a:pt x="72" y="0"/>
                </a:cubicBezTo>
              </a:path>
            </a:pathLst>
          </a:custGeom>
          <a:noFill/>
          <a:ln w="12700" cap="rnd">
            <a:solidFill>
              <a:schemeClr val="accent1"/>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36" name="Freeform 32">
            <a:extLst>
              <a:ext uri="{FF2B5EF4-FFF2-40B4-BE49-F238E27FC236}">
                <a16:creationId xmlns:a16="http://schemas.microsoft.com/office/drawing/2014/main" id="{33365986-C2F0-B432-40D3-00CFE29B0868}"/>
              </a:ext>
            </a:extLst>
          </p:cNvPr>
          <p:cNvSpPr>
            <a:spLocks/>
          </p:cNvSpPr>
          <p:nvPr/>
        </p:nvSpPr>
        <p:spPr bwMode="auto">
          <a:xfrm>
            <a:off x="7735704" y="2424113"/>
            <a:ext cx="20637" cy="38100"/>
          </a:xfrm>
          <a:custGeom>
            <a:avLst/>
            <a:gdLst>
              <a:gd name="T0" fmla="*/ 10 w 33"/>
              <a:gd name="T1" fmla="*/ 62 h 62"/>
              <a:gd name="T2" fmla="*/ 0 w 33"/>
              <a:gd name="T3" fmla="*/ 20 h 62"/>
            </a:gdLst>
            <a:ahLst/>
            <a:cxnLst>
              <a:cxn ang="0">
                <a:pos x="T0" y="T1"/>
              </a:cxn>
              <a:cxn ang="0">
                <a:pos x="T2" y="T3"/>
              </a:cxn>
            </a:cxnLst>
            <a:rect l="0" t="0" r="r" b="b"/>
            <a:pathLst>
              <a:path w="33" h="62">
                <a:moveTo>
                  <a:pt x="10" y="62"/>
                </a:moveTo>
                <a:cubicBezTo>
                  <a:pt x="26" y="46"/>
                  <a:pt x="33" y="0"/>
                  <a:pt x="0" y="20"/>
                </a:cubicBezTo>
              </a:path>
            </a:pathLst>
          </a:custGeom>
          <a:noFill/>
          <a:ln w="12700" cap="rnd">
            <a:solidFill>
              <a:schemeClr val="accent1"/>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37" name="Freeform 33">
            <a:extLst>
              <a:ext uri="{FF2B5EF4-FFF2-40B4-BE49-F238E27FC236}">
                <a16:creationId xmlns:a16="http://schemas.microsoft.com/office/drawing/2014/main" id="{C968E7F4-C2F5-46BD-128F-32ED1CE6FBC4}"/>
              </a:ext>
            </a:extLst>
          </p:cNvPr>
          <p:cNvSpPr>
            <a:spLocks/>
          </p:cNvSpPr>
          <p:nvPr/>
        </p:nvSpPr>
        <p:spPr bwMode="auto">
          <a:xfrm>
            <a:off x="7621404" y="2555876"/>
            <a:ext cx="30162" cy="4763"/>
          </a:xfrm>
          <a:custGeom>
            <a:avLst/>
            <a:gdLst>
              <a:gd name="T0" fmla="*/ 0 w 52"/>
              <a:gd name="T1" fmla="*/ 0 h 7"/>
              <a:gd name="T2" fmla="*/ 52 w 52"/>
              <a:gd name="T3" fmla="*/ 7 h 7"/>
            </a:gdLst>
            <a:ahLst/>
            <a:cxnLst>
              <a:cxn ang="0">
                <a:pos x="T0" y="T1"/>
              </a:cxn>
              <a:cxn ang="0">
                <a:pos x="T2" y="T3"/>
              </a:cxn>
            </a:cxnLst>
            <a:rect l="0" t="0" r="r" b="b"/>
            <a:pathLst>
              <a:path w="52" h="7">
                <a:moveTo>
                  <a:pt x="0" y="0"/>
                </a:moveTo>
                <a:cubicBezTo>
                  <a:pt x="0" y="0"/>
                  <a:pt x="46" y="5"/>
                  <a:pt x="52" y="7"/>
                </a:cubicBezTo>
              </a:path>
            </a:pathLst>
          </a:custGeom>
          <a:noFill/>
          <a:ln w="12700" cap="rnd">
            <a:solidFill>
              <a:schemeClr val="accent3"/>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38" name="Freeform 34">
            <a:extLst>
              <a:ext uri="{FF2B5EF4-FFF2-40B4-BE49-F238E27FC236}">
                <a16:creationId xmlns:a16="http://schemas.microsoft.com/office/drawing/2014/main" id="{9708934F-D6B6-F2C0-6B25-98A01D75E6A1}"/>
              </a:ext>
            </a:extLst>
          </p:cNvPr>
          <p:cNvSpPr>
            <a:spLocks/>
          </p:cNvSpPr>
          <p:nvPr/>
        </p:nvSpPr>
        <p:spPr bwMode="auto">
          <a:xfrm>
            <a:off x="7803966" y="2555876"/>
            <a:ext cx="30162" cy="4763"/>
          </a:xfrm>
          <a:custGeom>
            <a:avLst/>
            <a:gdLst>
              <a:gd name="T0" fmla="*/ 51 w 51"/>
              <a:gd name="T1" fmla="*/ 0 h 7"/>
              <a:gd name="T2" fmla="*/ 0 w 51"/>
              <a:gd name="T3" fmla="*/ 7 h 7"/>
            </a:gdLst>
            <a:ahLst/>
            <a:cxnLst>
              <a:cxn ang="0">
                <a:pos x="T0" y="T1"/>
              </a:cxn>
              <a:cxn ang="0">
                <a:pos x="T2" y="T3"/>
              </a:cxn>
            </a:cxnLst>
            <a:rect l="0" t="0" r="r" b="b"/>
            <a:pathLst>
              <a:path w="51" h="7">
                <a:moveTo>
                  <a:pt x="51" y="0"/>
                </a:moveTo>
                <a:cubicBezTo>
                  <a:pt x="51" y="0"/>
                  <a:pt x="5" y="5"/>
                  <a:pt x="0" y="7"/>
                </a:cubicBezTo>
              </a:path>
            </a:pathLst>
          </a:custGeom>
          <a:noFill/>
          <a:ln w="12700" cap="rnd">
            <a:solidFill>
              <a:schemeClr val="accent3"/>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39" name="TextBox 38">
            <a:extLst>
              <a:ext uri="{FF2B5EF4-FFF2-40B4-BE49-F238E27FC236}">
                <a16:creationId xmlns:a16="http://schemas.microsoft.com/office/drawing/2014/main" id="{0225F034-FFA6-CD50-A941-327EE1898FFC}"/>
              </a:ext>
            </a:extLst>
          </p:cNvPr>
          <p:cNvSpPr txBox="1"/>
          <p:nvPr/>
        </p:nvSpPr>
        <p:spPr bwMode="auto">
          <a:xfrm>
            <a:off x="8586923" y="2823512"/>
            <a:ext cx="1531618"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0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Vasectomy</a:t>
            </a:r>
          </a:p>
        </p:txBody>
      </p:sp>
      <p:pic>
        <p:nvPicPr>
          <p:cNvPr id="40" name="Picture 39">
            <a:extLst>
              <a:ext uri="{FF2B5EF4-FFF2-40B4-BE49-F238E27FC236}">
                <a16:creationId xmlns:a16="http://schemas.microsoft.com/office/drawing/2014/main" id="{D595F0EA-33DC-0F4D-1F69-7E1A8AF89B3D}"/>
              </a:ext>
            </a:extLst>
          </p:cNvPr>
          <p:cNvPicPr>
            <a:picLocks noChangeAspect="1"/>
          </p:cNvPicPr>
          <p:nvPr/>
        </p:nvPicPr>
        <p:blipFill rotWithShape="1">
          <a:blip r:embed="rId2"/>
          <a:srcRect t="25376"/>
          <a:stretch/>
        </p:blipFill>
        <p:spPr>
          <a:xfrm>
            <a:off x="9008559" y="2306551"/>
            <a:ext cx="648085" cy="588530"/>
          </a:xfrm>
          <a:prstGeom prst="rect">
            <a:avLst/>
          </a:prstGeom>
        </p:spPr>
      </p:pic>
      <p:sp>
        <p:nvSpPr>
          <p:cNvPr id="41" name="TextBox 40">
            <a:extLst>
              <a:ext uri="{FF2B5EF4-FFF2-40B4-BE49-F238E27FC236}">
                <a16:creationId xmlns:a16="http://schemas.microsoft.com/office/drawing/2014/main" id="{B3A441A6-EA73-9E26-3987-BBC2FA276CD5}"/>
              </a:ext>
            </a:extLst>
          </p:cNvPr>
          <p:cNvSpPr txBox="1"/>
          <p:nvPr/>
        </p:nvSpPr>
        <p:spPr bwMode="auto">
          <a:xfrm>
            <a:off x="5503045" y="4085879"/>
            <a:ext cx="1531618" cy="35060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ts val="1000"/>
              </a:lnSpc>
              <a:spcBef>
                <a:spcPct val="50000"/>
              </a:spcBef>
              <a:spcAft>
                <a:spcPct val="0"/>
              </a:spcAft>
              <a:buClrTx/>
              <a:buSzTx/>
              <a:buFontTx/>
              <a:buNone/>
              <a:tabLst/>
              <a:defRPr/>
            </a:pPr>
            <a:r>
              <a:rPr kumimoji="0" lang="en-US" sz="10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Progesterone  </a:t>
            </a:r>
            <a:br>
              <a:rPr kumimoji="0" lang="en-US" sz="10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br>
            <a:r>
              <a:rPr kumimoji="0" lang="en-US" sz="10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only injection</a:t>
            </a:r>
          </a:p>
        </p:txBody>
      </p:sp>
      <p:sp>
        <p:nvSpPr>
          <p:cNvPr id="42" name="TextBox 41">
            <a:extLst>
              <a:ext uri="{FF2B5EF4-FFF2-40B4-BE49-F238E27FC236}">
                <a16:creationId xmlns:a16="http://schemas.microsoft.com/office/drawing/2014/main" id="{EDD9F3A4-C416-5C0F-A770-3FBD2C5E8C17}"/>
              </a:ext>
            </a:extLst>
          </p:cNvPr>
          <p:cNvSpPr txBox="1"/>
          <p:nvPr/>
        </p:nvSpPr>
        <p:spPr bwMode="auto">
          <a:xfrm>
            <a:off x="6575044" y="4085879"/>
            <a:ext cx="1531618" cy="35060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ts val="1000"/>
              </a:lnSpc>
              <a:spcBef>
                <a:spcPct val="50000"/>
              </a:spcBef>
              <a:spcAft>
                <a:spcPct val="0"/>
              </a:spcAft>
              <a:buClrTx/>
              <a:buSzTx/>
              <a:buFontTx/>
              <a:buNone/>
              <a:tabLst/>
              <a:defRPr/>
            </a:pPr>
            <a:r>
              <a:rPr kumimoji="0" lang="en-US" sz="10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Birth control </a:t>
            </a:r>
            <a:br>
              <a:rPr kumimoji="0" lang="en-US" sz="10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br>
            <a:r>
              <a:rPr kumimoji="0" lang="en-US" sz="10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pill</a:t>
            </a:r>
          </a:p>
        </p:txBody>
      </p:sp>
      <p:sp>
        <p:nvSpPr>
          <p:cNvPr id="43" name="TextBox 42">
            <a:extLst>
              <a:ext uri="{FF2B5EF4-FFF2-40B4-BE49-F238E27FC236}">
                <a16:creationId xmlns:a16="http://schemas.microsoft.com/office/drawing/2014/main" id="{C837C00E-7F40-AA1E-51FD-016737C6BFC2}"/>
              </a:ext>
            </a:extLst>
          </p:cNvPr>
          <p:cNvSpPr txBox="1"/>
          <p:nvPr/>
        </p:nvSpPr>
        <p:spPr bwMode="auto">
          <a:xfrm>
            <a:off x="7809316" y="4085879"/>
            <a:ext cx="1531618" cy="35060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ts val="1000"/>
              </a:lnSpc>
              <a:spcBef>
                <a:spcPct val="50000"/>
              </a:spcBef>
              <a:spcAft>
                <a:spcPct val="0"/>
              </a:spcAft>
              <a:buClrTx/>
              <a:buSzTx/>
              <a:buFontTx/>
              <a:buNone/>
              <a:tabLst/>
              <a:defRPr/>
            </a:pPr>
            <a:r>
              <a:rPr kumimoji="0" lang="en-US" sz="10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Birth control (progesterone) patch</a:t>
            </a:r>
          </a:p>
        </p:txBody>
      </p:sp>
      <p:sp>
        <p:nvSpPr>
          <p:cNvPr id="44" name="TextBox 43">
            <a:extLst>
              <a:ext uri="{FF2B5EF4-FFF2-40B4-BE49-F238E27FC236}">
                <a16:creationId xmlns:a16="http://schemas.microsoft.com/office/drawing/2014/main" id="{86A549A8-E688-BCCB-9C7C-BFE46D0EE815}"/>
              </a:ext>
            </a:extLst>
          </p:cNvPr>
          <p:cNvSpPr txBox="1"/>
          <p:nvPr/>
        </p:nvSpPr>
        <p:spPr bwMode="auto">
          <a:xfrm>
            <a:off x="9008559" y="4085879"/>
            <a:ext cx="1531618" cy="2223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ts val="1000"/>
              </a:lnSpc>
              <a:spcBef>
                <a:spcPct val="50000"/>
              </a:spcBef>
              <a:spcAft>
                <a:spcPct val="0"/>
              </a:spcAft>
              <a:buClrTx/>
              <a:buSzTx/>
              <a:buFontTx/>
              <a:buNone/>
              <a:tabLst/>
              <a:defRPr/>
            </a:pPr>
            <a:r>
              <a:rPr kumimoji="0" lang="en-US" sz="10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Vaginal ring</a:t>
            </a:r>
          </a:p>
        </p:txBody>
      </p:sp>
      <p:sp>
        <p:nvSpPr>
          <p:cNvPr id="45" name="TextBox 44">
            <a:extLst>
              <a:ext uri="{FF2B5EF4-FFF2-40B4-BE49-F238E27FC236}">
                <a16:creationId xmlns:a16="http://schemas.microsoft.com/office/drawing/2014/main" id="{FEB03473-C8E1-BD21-9C39-590184D16DFC}"/>
              </a:ext>
            </a:extLst>
          </p:cNvPr>
          <p:cNvSpPr txBox="1"/>
          <p:nvPr/>
        </p:nvSpPr>
        <p:spPr bwMode="auto">
          <a:xfrm>
            <a:off x="10016322" y="4085879"/>
            <a:ext cx="1531618" cy="35060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ts val="1000"/>
              </a:lnSpc>
              <a:spcBef>
                <a:spcPct val="50000"/>
              </a:spcBef>
              <a:spcAft>
                <a:spcPct val="0"/>
              </a:spcAft>
              <a:buClrTx/>
              <a:buSzTx/>
              <a:buFontTx/>
              <a:buNone/>
              <a:tabLst/>
              <a:defRPr/>
            </a:pPr>
            <a:r>
              <a:rPr kumimoji="0" lang="en-US" sz="10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Progesterone </a:t>
            </a:r>
            <a:br>
              <a:rPr kumimoji="0" lang="en-US" sz="10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br>
            <a:r>
              <a:rPr kumimoji="0" lang="en-US" sz="10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implant</a:t>
            </a:r>
          </a:p>
        </p:txBody>
      </p:sp>
      <p:pic>
        <p:nvPicPr>
          <p:cNvPr id="46" name="Picture 45">
            <a:extLst>
              <a:ext uri="{FF2B5EF4-FFF2-40B4-BE49-F238E27FC236}">
                <a16:creationId xmlns:a16="http://schemas.microsoft.com/office/drawing/2014/main" id="{B5624549-DABC-299D-DC16-112A5E926D0E}"/>
              </a:ext>
            </a:extLst>
          </p:cNvPr>
          <p:cNvPicPr>
            <a:picLocks noChangeAspect="1"/>
          </p:cNvPicPr>
          <p:nvPr/>
        </p:nvPicPr>
        <p:blipFill>
          <a:blip r:embed="rId3"/>
          <a:stretch>
            <a:fillRect/>
          </a:stretch>
        </p:blipFill>
        <p:spPr>
          <a:xfrm rot="5400000">
            <a:off x="7127741" y="3487493"/>
            <a:ext cx="410647" cy="596806"/>
          </a:xfrm>
          <a:prstGeom prst="rect">
            <a:avLst/>
          </a:prstGeom>
          <a:ln w="12700">
            <a:solidFill>
              <a:schemeClr val="tx1"/>
            </a:solidFill>
          </a:ln>
        </p:spPr>
      </p:pic>
      <p:grpSp>
        <p:nvGrpSpPr>
          <p:cNvPr id="47" name="Group 46">
            <a:extLst>
              <a:ext uri="{FF2B5EF4-FFF2-40B4-BE49-F238E27FC236}">
                <a16:creationId xmlns:a16="http://schemas.microsoft.com/office/drawing/2014/main" id="{F3D781E7-DD3D-E42F-E5EF-FE55A2D7DCBA}"/>
              </a:ext>
            </a:extLst>
          </p:cNvPr>
          <p:cNvGrpSpPr/>
          <p:nvPr/>
        </p:nvGrpSpPr>
        <p:grpSpPr>
          <a:xfrm rot="3141755">
            <a:off x="6186304" y="3498851"/>
            <a:ext cx="166688" cy="649287"/>
            <a:chOff x="6440488" y="3498851"/>
            <a:chExt cx="166688" cy="649287"/>
          </a:xfrm>
        </p:grpSpPr>
        <p:sp>
          <p:nvSpPr>
            <p:cNvPr id="48" name="Line 15">
              <a:extLst>
                <a:ext uri="{FF2B5EF4-FFF2-40B4-BE49-F238E27FC236}">
                  <a16:creationId xmlns:a16="http://schemas.microsoft.com/office/drawing/2014/main" id="{859D2939-E0C2-508A-7809-008B2DF299CE}"/>
                </a:ext>
              </a:extLst>
            </p:cNvPr>
            <p:cNvSpPr>
              <a:spLocks noChangeShapeType="1"/>
            </p:cNvSpPr>
            <p:nvPr/>
          </p:nvSpPr>
          <p:spPr bwMode="auto">
            <a:xfrm>
              <a:off x="6470651" y="3886201"/>
              <a:ext cx="46038" cy="0"/>
            </a:xfrm>
            <a:prstGeom prst="line">
              <a:avLst/>
            </a:prstGeom>
            <a:noFill/>
            <a:ln w="12700" cap="rnd">
              <a:solidFill>
                <a:srgbClr val="005973"/>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49" name="Line 16">
              <a:extLst>
                <a:ext uri="{FF2B5EF4-FFF2-40B4-BE49-F238E27FC236}">
                  <a16:creationId xmlns:a16="http://schemas.microsoft.com/office/drawing/2014/main" id="{D7392D4A-D3E2-372F-AD9B-961A276A895E}"/>
                </a:ext>
              </a:extLst>
            </p:cNvPr>
            <p:cNvSpPr>
              <a:spLocks noChangeShapeType="1"/>
            </p:cNvSpPr>
            <p:nvPr/>
          </p:nvSpPr>
          <p:spPr bwMode="auto">
            <a:xfrm>
              <a:off x="6470651" y="3822701"/>
              <a:ext cx="46038" cy="0"/>
            </a:xfrm>
            <a:prstGeom prst="line">
              <a:avLst/>
            </a:prstGeom>
            <a:noFill/>
            <a:ln w="12700" cap="rnd">
              <a:solidFill>
                <a:srgbClr val="005973"/>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50" name="Line 17">
              <a:extLst>
                <a:ext uri="{FF2B5EF4-FFF2-40B4-BE49-F238E27FC236}">
                  <a16:creationId xmlns:a16="http://schemas.microsoft.com/office/drawing/2014/main" id="{0B6F008B-B1D6-4538-F54E-258FF789252F}"/>
                </a:ext>
              </a:extLst>
            </p:cNvPr>
            <p:cNvSpPr>
              <a:spLocks noChangeShapeType="1"/>
            </p:cNvSpPr>
            <p:nvPr/>
          </p:nvSpPr>
          <p:spPr bwMode="auto">
            <a:xfrm>
              <a:off x="6470651" y="3759201"/>
              <a:ext cx="46038" cy="0"/>
            </a:xfrm>
            <a:prstGeom prst="line">
              <a:avLst/>
            </a:prstGeom>
            <a:noFill/>
            <a:ln w="12700" cap="rnd">
              <a:solidFill>
                <a:srgbClr val="005973"/>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51" name="Line 18">
              <a:extLst>
                <a:ext uri="{FF2B5EF4-FFF2-40B4-BE49-F238E27FC236}">
                  <a16:creationId xmlns:a16="http://schemas.microsoft.com/office/drawing/2014/main" id="{CF69779C-20BB-9FB7-7DE5-E49B805C7420}"/>
                </a:ext>
              </a:extLst>
            </p:cNvPr>
            <p:cNvSpPr>
              <a:spLocks noChangeShapeType="1"/>
            </p:cNvSpPr>
            <p:nvPr/>
          </p:nvSpPr>
          <p:spPr bwMode="auto">
            <a:xfrm>
              <a:off x="6470651" y="3697288"/>
              <a:ext cx="46038" cy="0"/>
            </a:xfrm>
            <a:prstGeom prst="line">
              <a:avLst/>
            </a:prstGeom>
            <a:noFill/>
            <a:ln w="12700" cap="rnd">
              <a:solidFill>
                <a:srgbClr val="005973"/>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52" name="Line 19">
              <a:extLst>
                <a:ext uri="{FF2B5EF4-FFF2-40B4-BE49-F238E27FC236}">
                  <a16:creationId xmlns:a16="http://schemas.microsoft.com/office/drawing/2014/main" id="{F1F4DC4D-E47A-0F0B-5693-BDA2D25EB798}"/>
                </a:ext>
              </a:extLst>
            </p:cNvPr>
            <p:cNvSpPr>
              <a:spLocks noChangeShapeType="1"/>
            </p:cNvSpPr>
            <p:nvPr/>
          </p:nvSpPr>
          <p:spPr bwMode="auto">
            <a:xfrm flipV="1">
              <a:off x="6523038" y="4037013"/>
              <a:ext cx="0" cy="111125"/>
            </a:xfrm>
            <a:prstGeom prst="line">
              <a:avLst/>
            </a:prstGeom>
            <a:noFill/>
            <a:ln w="12700" cap="rnd">
              <a:solidFill>
                <a:srgbClr val="005973"/>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53" name="Line 20">
              <a:extLst>
                <a:ext uri="{FF2B5EF4-FFF2-40B4-BE49-F238E27FC236}">
                  <a16:creationId xmlns:a16="http://schemas.microsoft.com/office/drawing/2014/main" id="{FF058B9B-978E-263D-397C-3E1AF8958638}"/>
                </a:ext>
              </a:extLst>
            </p:cNvPr>
            <p:cNvSpPr>
              <a:spLocks noChangeShapeType="1"/>
            </p:cNvSpPr>
            <p:nvPr/>
          </p:nvSpPr>
          <p:spPr bwMode="auto">
            <a:xfrm flipV="1">
              <a:off x="6523038" y="3498851"/>
              <a:ext cx="0" cy="66675"/>
            </a:xfrm>
            <a:prstGeom prst="line">
              <a:avLst/>
            </a:prstGeom>
            <a:noFill/>
            <a:ln w="12700" cap="rnd">
              <a:solidFill>
                <a:srgbClr val="005973"/>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54" name="Line 21">
              <a:extLst>
                <a:ext uri="{FF2B5EF4-FFF2-40B4-BE49-F238E27FC236}">
                  <a16:creationId xmlns:a16="http://schemas.microsoft.com/office/drawing/2014/main" id="{C27B123D-228A-C6B3-D164-AA550EBDADDB}"/>
                </a:ext>
              </a:extLst>
            </p:cNvPr>
            <p:cNvSpPr>
              <a:spLocks noChangeShapeType="1"/>
            </p:cNvSpPr>
            <p:nvPr/>
          </p:nvSpPr>
          <p:spPr bwMode="auto">
            <a:xfrm flipH="1">
              <a:off x="6462713" y="3498851"/>
              <a:ext cx="123825" cy="0"/>
            </a:xfrm>
            <a:prstGeom prst="line">
              <a:avLst/>
            </a:prstGeom>
            <a:noFill/>
            <a:ln w="12700" cap="rnd">
              <a:solidFill>
                <a:srgbClr val="005973"/>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55" name="Freeform 22">
              <a:extLst>
                <a:ext uri="{FF2B5EF4-FFF2-40B4-BE49-F238E27FC236}">
                  <a16:creationId xmlns:a16="http://schemas.microsoft.com/office/drawing/2014/main" id="{F387CC5A-2BFD-1EE4-6E4B-CB60B6407A7E}"/>
                </a:ext>
              </a:extLst>
            </p:cNvPr>
            <p:cNvSpPr>
              <a:spLocks/>
            </p:cNvSpPr>
            <p:nvPr/>
          </p:nvSpPr>
          <p:spPr bwMode="auto">
            <a:xfrm>
              <a:off x="6440488" y="3565526"/>
              <a:ext cx="166688" cy="28575"/>
            </a:xfrm>
            <a:custGeom>
              <a:avLst/>
              <a:gdLst>
                <a:gd name="T0" fmla="*/ 11 w 122"/>
                <a:gd name="T1" fmla="*/ 0 h 21"/>
                <a:gd name="T2" fmla="*/ 112 w 122"/>
                <a:gd name="T3" fmla="*/ 0 h 21"/>
                <a:gd name="T4" fmla="*/ 122 w 122"/>
                <a:gd name="T5" fmla="*/ 11 h 21"/>
                <a:gd name="T6" fmla="*/ 122 w 122"/>
                <a:gd name="T7" fmla="*/ 11 h 21"/>
                <a:gd name="T8" fmla="*/ 112 w 122"/>
                <a:gd name="T9" fmla="*/ 21 h 21"/>
                <a:gd name="T10" fmla="*/ 11 w 122"/>
                <a:gd name="T11" fmla="*/ 21 h 21"/>
                <a:gd name="T12" fmla="*/ 0 w 122"/>
                <a:gd name="T13" fmla="*/ 11 h 21"/>
                <a:gd name="T14" fmla="*/ 0 w 122"/>
                <a:gd name="T15" fmla="*/ 11 h 21"/>
                <a:gd name="T16" fmla="*/ 11 w 122"/>
                <a:gd name="T17" fmla="*/ 0 h 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22" h="21">
                  <a:moveTo>
                    <a:pt x="11" y="0"/>
                  </a:moveTo>
                  <a:cubicBezTo>
                    <a:pt x="112" y="0"/>
                    <a:pt x="112" y="0"/>
                    <a:pt x="112" y="0"/>
                  </a:cubicBezTo>
                  <a:cubicBezTo>
                    <a:pt x="117" y="0"/>
                    <a:pt x="122" y="5"/>
                    <a:pt x="122" y="11"/>
                  </a:cubicBezTo>
                  <a:cubicBezTo>
                    <a:pt x="122" y="11"/>
                    <a:pt x="122" y="11"/>
                    <a:pt x="122" y="11"/>
                  </a:cubicBezTo>
                  <a:cubicBezTo>
                    <a:pt x="122" y="17"/>
                    <a:pt x="117" y="21"/>
                    <a:pt x="112" y="21"/>
                  </a:cubicBezTo>
                  <a:cubicBezTo>
                    <a:pt x="11" y="21"/>
                    <a:pt x="11" y="21"/>
                    <a:pt x="11" y="21"/>
                  </a:cubicBezTo>
                  <a:cubicBezTo>
                    <a:pt x="5" y="21"/>
                    <a:pt x="0" y="17"/>
                    <a:pt x="0" y="11"/>
                  </a:cubicBezTo>
                  <a:cubicBezTo>
                    <a:pt x="0" y="11"/>
                    <a:pt x="0" y="11"/>
                    <a:pt x="0" y="11"/>
                  </a:cubicBezTo>
                  <a:cubicBezTo>
                    <a:pt x="0" y="5"/>
                    <a:pt x="5" y="0"/>
                    <a:pt x="11" y="0"/>
                  </a:cubicBezTo>
                  <a:close/>
                </a:path>
              </a:pathLst>
            </a:custGeom>
            <a:noFill/>
            <a:ln w="12700" cap="rnd">
              <a:solidFill>
                <a:srgbClr val="005973"/>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56" name="Freeform 23">
              <a:extLst>
                <a:ext uri="{FF2B5EF4-FFF2-40B4-BE49-F238E27FC236}">
                  <a16:creationId xmlns:a16="http://schemas.microsoft.com/office/drawing/2014/main" id="{A6C98CFB-2F28-0AE5-5E35-815815AA609C}"/>
                </a:ext>
              </a:extLst>
            </p:cNvPr>
            <p:cNvSpPr>
              <a:spLocks/>
            </p:cNvSpPr>
            <p:nvPr/>
          </p:nvSpPr>
          <p:spPr bwMode="auto">
            <a:xfrm>
              <a:off x="6503988" y="3973513"/>
              <a:ext cx="39688" cy="63500"/>
            </a:xfrm>
            <a:custGeom>
              <a:avLst/>
              <a:gdLst>
                <a:gd name="T0" fmla="*/ 29 w 29"/>
                <a:gd name="T1" fmla="*/ 0 h 46"/>
                <a:gd name="T2" fmla="*/ 29 w 29"/>
                <a:gd name="T3" fmla="*/ 32 h 46"/>
                <a:gd name="T4" fmla="*/ 14 w 29"/>
                <a:gd name="T5" fmla="*/ 46 h 46"/>
                <a:gd name="T6" fmla="*/ 14 w 29"/>
                <a:gd name="T7" fmla="*/ 46 h 46"/>
                <a:gd name="T8" fmla="*/ 0 w 29"/>
                <a:gd name="T9" fmla="*/ 32 h 46"/>
                <a:gd name="T10" fmla="*/ 0 w 29"/>
                <a:gd name="T11" fmla="*/ 0 h 46"/>
                <a:gd name="T12" fmla="*/ 14 w 29"/>
                <a:gd name="T13" fmla="*/ 2 h 46"/>
                <a:gd name="T14" fmla="*/ 29 w 29"/>
                <a:gd name="T15" fmla="*/ 0 h 4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9" h="46">
                  <a:moveTo>
                    <a:pt x="29" y="0"/>
                  </a:moveTo>
                  <a:cubicBezTo>
                    <a:pt x="29" y="32"/>
                    <a:pt x="29" y="32"/>
                    <a:pt x="29" y="32"/>
                  </a:cubicBezTo>
                  <a:cubicBezTo>
                    <a:pt x="29" y="40"/>
                    <a:pt x="22" y="46"/>
                    <a:pt x="14" y="46"/>
                  </a:cubicBezTo>
                  <a:cubicBezTo>
                    <a:pt x="14" y="46"/>
                    <a:pt x="14" y="46"/>
                    <a:pt x="14" y="46"/>
                  </a:cubicBezTo>
                  <a:cubicBezTo>
                    <a:pt x="6" y="46"/>
                    <a:pt x="0" y="40"/>
                    <a:pt x="0" y="32"/>
                  </a:cubicBezTo>
                  <a:cubicBezTo>
                    <a:pt x="0" y="0"/>
                    <a:pt x="0" y="0"/>
                    <a:pt x="0" y="0"/>
                  </a:cubicBezTo>
                  <a:cubicBezTo>
                    <a:pt x="4" y="1"/>
                    <a:pt x="9" y="2"/>
                    <a:pt x="14" y="2"/>
                  </a:cubicBezTo>
                  <a:cubicBezTo>
                    <a:pt x="19" y="2"/>
                    <a:pt x="24" y="1"/>
                    <a:pt x="29" y="0"/>
                  </a:cubicBezTo>
                  <a:close/>
                </a:path>
              </a:pathLst>
            </a:custGeom>
            <a:noFill/>
            <a:ln w="12700" cap="rnd">
              <a:solidFill>
                <a:srgbClr val="005973"/>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57" name="Freeform 24">
              <a:extLst>
                <a:ext uri="{FF2B5EF4-FFF2-40B4-BE49-F238E27FC236}">
                  <a16:creationId xmlns:a16="http://schemas.microsoft.com/office/drawing/2014/main" id="{7FF26C90-9201-22E9-A014-EF7B13EF5424}"/>
                </a:ext>
              </a:extLst>
            </p:cNvPr>
            <p:cNvSpPr>
              <a:spLocks/>
            </p:cNvSpPr>
            <p:nvPr/>
          </p:nvSpPr>
          <p:spPr bwMode="auto">
            <a:xfrm>
              <a:off x="6470651" y="3594101"/>
              <a:ext cx="106363" cy="382588"/>
            </a:xfrm>
            <a:custGeom>
              <a:avLst/>
              <a:gdLst>
                <a:gd name="T0" fmla="*/ 77 w 77"/>
                <a:gd name="T1" fmla="*/ 0 h 282"/>
                <a:gd name="T2" fmla="*/ 0 w 77"/>
                <a:gd name="T3" fmla="*/ 0 h 282"/>
                <a:gd name="T4" fmla="*/ 0 w 77"/>
                <a:gd name="T5" fmla="*/ 244 h 282"/>
                <a:gd name="T6" fmla="*/ 38 w 77"/>
                <a:gd name="T7" fmla="*/ 282 h 282"/>
                <a:gd name="T8" fmla="*/ 77 w 77"/>
                <a:gd name="T9" fmla="*/ 244 h 282"/>
                <a:gd name="T10" fmla="*/ 77 w 77"/>
                <a:gd name="T11" fmla="*/ 0 h 282"/>
              </a:gdLst>
              <a:ahLst/>
              <a:cxnLst>
                <a:cxn ang="0">
                  <a:pos x="T0" y="T1"/>
                </a:cxn>
                <a:cxn ang="0">
                  <a:pos x="T2" y="T3"/>
                </a:cxn>
                <a:cxn ang="0">
                  <a:pos x="T4" y="T5"/>
                </a:cxn>
                <a:cxn ang="0">
                  <a:pos x="T6" y="T7"/>
                </a:cxn>
                <a:cxn ang="0">
                  <a:pos x="T8" y="T9"/>
                </a:cxn>
                <a:cxn ang="0">
                  <a:pos x="T10" y="T11"/>
                </a:cxn>
              </a:cxnLst>
              <a:rect l="0" t="0" r="r" b="b"/>
              <a:pathLst>
                <a:path w="77" h="282">
                  <a:moveTo>
                    <a:pt x="77" y="0"/>
                  </a:moveTo>
                  <a:cubicBezTo>
                    <a:pt x="0" y="0"/>
                    <a:pt x="0" y="0"/>
                    <a:pt x="0" y="0"/>
                  </a:cubicBezTo>
                  <a:cubicBezTo>
                    <a:pt x="0" y="244"/>
                    <a:pt x="0" y="244"/>
                    <a:pt x="0" y="244"/>
                  </a:cubicBezTo>
                  <a:cubicBezTo>
                    <a:pt x="0" y="265"/>
                    <a:pt x="17" y="282"/>
                    <a:pt x="38" y="282"/>
                  </a:cubicBezTo>
                  <a:cubicBezTo>
                    <a:pt x="59" y="282"/>
                    <a:pt x="77" y="265"/>
                    <a:pt x="77" y="244"/>
                  </a:cubicBezTo>
                  <a:cubicBezTo>
                    <a:pt x="77" y="0"/>
                    <a:pt x="77" y="0"/>
                    <a:pt x="77" y="0"/>
                  </a:cubicBezTo>
                  <a:close/>
                </a:path>
              </a:pathLst>
            </a:custGeom>
            <a:noFill/>
            <a:ln w="12700" cap="rnd">
              <a:solidFill>
                <a:srgbClr val="005973"/>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endParaRPr>
            </a:p>
          </p:txBody>
        </p:sp>
      </p:grpSp>
      <p:grpSp>
        <p:nvGrpSpPr>
          <p:cNvPr id="58" name="Group 57">
            <a:extLst>
              <a:ext uri="{FF2B5EF4-FFF2-40B4-BE49-F238E27FC236}">
                <a16:creationId xmlns:a16="http://schemas.microsoft.com/office/drawing/2014/main" id="{B64421CE-571F-7EB7-2535-C87F65915D0F}"/>
              </a:ext>
            </a:extLst>
          </p:cNvPr>
          <p:cNvGrpSpPr/>
          <p:nvPr/>
        </p:nvGrpSpPr>
        <p:grpSpPr>
          <a:xfrm>
            <a:off x="8281804" y="3511550"/>
            <a:ext cx="479426" cy="550863"/>
            <a:chOff x="8535988" y="3511550"/>
            <a:chExt cx="479426" cy="550863"/>
          </a:xfrm>
        </p:grpSpPr>
        <p:sp>
          <p:nvSpPr>
            <p:cNvPr id="59" name="Freeform 28">
              <a:extLst>
                <a:ext uri="{FF2B5EF4-FFF2-40B4-BE49-F238E27FC236}">
                  <a16:creationId xmlns:a16="http://schemas.microsoft.com/office/drawing/2014/main" id="{16CF07CB-A3CE-4E4A-F083-95DC2787FD56}"/>
                </a:ext>
              </a:extLst>
            </p:cNvPr>
            <p:cNvSpPr>
              <a:spLocks/>
            </p:cNvSpPr>
            <p:nvPr/>
          </p:nvSpPr>
          <p:spPr bwMode="auto">
            <a:xfrm>
              <a:off x="8934451" y="3662363"/>
              <a:ext cx="80963" cy="400050"/>
            </a:xfrm>
            <a:custGeom>
              <a:avLst/>
              <a:gdLst>
                <a:gd name="T0" fmla="*/ 27 w 128"/>
                <a:gd name="T1" fmla="*/ 0 h 639"/>
                <a:gd name="T2" fmla="*/ 4 w 128"/>
                <a:gd name="T3" fmla="*/ 152 h 639"/>
                <a:gd name="T4" fmla="*/ 48 w 128"/>
                <a:gd name="T5" fmla="*/ 302 h 639"/>
                <a:gd name="T6" fmla="*/ 128 w 128"/>
                <a:gd name="T7" fmla="*/ 639 h 639"/>
              </a:gdLst>
              <a:ahLst/>
              <a:cxnLst>
                <a:cxn ang="0">
                  <a:pos x="T0" y="T1"/>
                </a:cxn>
                <a:cxn ang="0">
                  <a:pos x="T2" y="T3"/>
                </a:cxn>
                <a:cxn ang="0">
                  <a:pos x="T4" y="T5"/>
                </a:cxn>
                <a:cxn ang="0">
                  <a:pos x="T6" y="T7"/>
                </a:cxn>
              </a:cxnLst>
              <a:rect l="0" t="0" r="r" b="b"/>
              <a:pathLst>
                <a:path w="128" h="639">
                  <a:moveTo>
                    <a:pt x="27" y="0"/>
                  </a:moveTo>
                  <a:cubicBezTo>
                    <a:pt x="12" y="59"/>
                    <a:pt x="0" y="91"/>
                    <a:pt x="4" y="152"/>
                  </a:cubicBezTo>
                  <a:cubicBezTo>
                    <a:pt x="8" y="204"/>
                    <a:pt x="30" y="254"/>
                    <a:pt x="48" y="302"/>
                  </a:cubicBezTo>
                  <a:cubicBezTo>
                    <a:pt x="90" y="410"/>
                    <a:pt x="128" y="521"/>
                    <a:pt x="128" y="639"/>
                  </a:cubicBezTo>
                </a:path>
              </a:pathLst>
            </a:custGeom>
            <a:noFill/>
            <a:ln w="15875" cap="rnd">
              <a:solidFill>
                <a:srgbClr val="005973"/>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60" name="Freeform 29">
              <a:extLst>
                <a:ext uri="{FF2B5EF4-FFF2-40B4-BE49-F238E27FC236}">
                  <a16:creationId xmlns:a16="http://schemas.microsoft.com/office/drawing/2014/main" id="{FC98B974-78CC-C0B6-98D0-8B5180D7DA0F}"/>
                </a:ext>
              </a:extLst>
            </p:cNvPr>
            <p:cNvSpPr>
              <a:spLocks/>
            </p:cNvSpPr>
            <p:nvPr/>
          </p:nvSpPr>
          <p:spPr bwMode="auto">
            <a:xfrm>
              <a:off x="8535988" y="3662363"/>
              <a:ext cx="79375" cy="400050"/>
            </a:xfrm>
            <a:custGeom>
              <a:avLst/>
              <a:gdLst>
                <a:gd name="T0" fmla="*/ 102 w 128"/>
                <a:gd name="T1" fmla="*/ 0 h 639"/>
                <a:gd name="T2" fmla="*/ 124 w 128"/>
                <a:gd name="T3" fmla="*/ 152 h 639"/>
                <a:gd name="T4" fmla="*/ 80 w 128"/>
                <a:gd name="T5" fmla="*/ 302 h 639"/>
                <a:gd name="T6" fmla="*/ 0 w 128"/>
                <a:gd name="T7" fmla="*/ 639 h 639"/>
              </a:gdLst>
              <a:ahLst/>
              <a:cxnLst>
                <a:cxn ang="0">
                  <a:pos x="T0" y="T1"/>
                </a:cxn>
                <a:cxn ang="0">
                  <a:pos x="T2" y="T3"/>
                </a:cxn>
                <a:cxn ang="0">
                  <a:pos x="T4" y="T5"/>
                </a:cxn>
                <a:cxn ang="0">
                  <a:pos x="T6" y="T7"/>
                </a:cxn>
              </a:cxnLst>
              <a:rect l="0" t="0" r="r" b="b"/>
              <a:pathLst>
                <a:path w="128" h="639">
                  <a:moveTo>
                    <a:pt x="102" y="0"/>
                  </a:moveTo>
                  <a:cubicBezTo>
                    <a:pt x="116" y="59"/>
                    <a:pt x="128" y="91"/>
                    <a:pt x="124" y="152"/>
                  </a:cubicBezTo>
                  <a:cubicBezTo>
                    <a:pt x="121" y="204"/>
                    <a:pt x="98" y="254"/>
                    <a:pt x="80" y="302"/>
                  </a:cubicBezTo>
                  <a:cubicBezTo>
                    <a:pt x="38" y="410"/>
                    <a:pt x="0" y="521"/>
                    <a:pt x="0" y="639"/>
                  </a:cubicBezTo>
                </a:path>
              </a:pathLst>
            </a:custGeom>
            <a:noFill/>
            <a:ln w="15875" cap="rnd">
              <a:solidFill>
                <a:srgbClr val="005973"/>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61" name="Freeform 30">
              <a:extLst>
                <a:ext uri="{FF2B5EF4-FFF2-40B4-BE49-F238E27FC236}">
                  <a16:creationId xmlns:a16="http://schemas.microsoft.com/office/drawing/2014/main" id="{F128F12C-67F1-61B4-AAE3-0E86E35CBC45}"/>
                </a:ext>
              </a:extLst>
            </p:cNvPr>
            <p:cNvSpPr>
              <a:spLocks/>
            </p:cNvSpPr>
            <p:nvPr/>
          </p:nvSpPr>
          <p:spPr bwMode="auto">
            <a:xfrm>
              <a:off x="8793163" y="3511550"/>
              <a:ext cx="219075" cy="173038"/>
            </a:xfrm>
            <a:custGeom>
              <a:avLst/>
              <a:gdLst>
                <a:gd name="T0" fmla="*/ 0 w 351"/>
                <a:gd name="T1" fmla="*/ 177 h 277"/>
                <a:gd name="T2" fmla="*/ 229 w 351"/>
                <a:gd name="T3" fmla="*/ 252 h 277"/>
                <a:gd name="T4" fmla="*/ 306 w 351"/>
                <a:gd name="T5" fmla="*/ 8 h 277"/>
                <a:gd name="T6" fmla="*/ 301 w 351"/>
                <a:gd name="T7" fmla="*/ 0 h 277"/>
              </a:gdLst>
              <a:ahLst/>
              <a:cxnLst>
                <a:cxn ang="0">
                  <a:pos x="T0" y="T1"/>
                </a:cxn>
                <a:cxn ang="0">
                  <a:pos x="T2" y="T3"/>
                </a:cxn>
                <a:cxn ang="0">
                  <a:pos x="T4" y="T5"/>
                </a:cxn>
                <a:cxn ang="0">
                  <a:pos x="T6" y="T7"/>
                </a:cxn>
              </a:cxnLst>
              <a:rect l="0" t="0" r="r" b="b"/>
              <a:pathLst>
                <a:path w="351" h="277">
                  <a:moveTo>
                    <a:pt x="0" y="177"/>
                  </a:moveTo>
                  <a:cubicBezTo>
                    <a:pt x="36" y="256"/>
                    <a:pt x="155" y="277"/>
                    <a:pt x="229" y="252"/>
                  </a:cubicBezTo>
                  <a:cubicBezTo>
                    <a:pt x="329" y="219"/>
                    <a:pt x="351" y="93"/>
                    <a:pt x="306" y="8"/>
                  </a:cubicBezTo>
                  <a:cubicBezTo>
                    <a:pt x="304" y="6"/>
                    <a:pt x="303" y="3"/>
                    <a:pt x="301" y="0"/>
                  </a:cubicBezTo>
                </a:path>
              </a:pathLst>
            </a:custGeom>
            <a:noFill/>
            <a:ln w="15875" cap="rnd">
              <a:solidFill>
                <a:srgbClr val="005973"/>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62" name="Freeform 31">
              <a:extLst>
                <a:ext uri="{FF2B5EF4-FFF2-40B4-BE49-F238E27FC236}">
                  <a16:creationId xmlns:a16="http://schemas.microsoft.com/office/drawing/2014/main" id="{7E0697B9-922E-FD42-D24C-33636DA3A8B9}"/>
                </a:ext>
              </a:extLst>
            </p:cNvPr>
            <p:cNvSpPr>
              <a:spLocks/>
            </p:cNvSpPr>
            <p:nvPr/>
          </p:nvSpPr>
          <p:spPr bwMode="auto">
            <a:xfrm>
              <a:off x="8539163" y="3511550"/>
              <a:ext cx="219075" cy="173038"/>
            </a:xfrm>
            <a:custGeom>
              <a:avLst/>
              <a:gdLst>
                <a:gd name="T0" fmla="*/ 351 w 351"/>
                <a:gd name="T1" fmla="*/ 177 h 277"/>
                <a:gd name="T2" fmla="*/ 122 w 351"/>
                <a:gd name="T3" fmla="*/ 252 h 277"/>
                <a:gd name="T4" fmla="*/ 45 w 351"/>
                <a:gd name="T5" fmla="*/ 8 h 277"/>
                <a:gd name="T6" fmla="*/ 50 w 351"/>
                <a:gd name="T7" fmla="*/ 0 h 277"/>
              </a:gdLst>
              <a:ahLst/>
              <a:cxnLst>
                <a:cxn ang="0">
                  <a:pos x="T0" y="T1"/>
                </a:cxn>
                <a:cxn ang="0">
                  <a:pos x="T2" y="T3"/>
                </a:cxn>
                <a:cxn ang="0">
                  <a:pos x="T4" y="T5"/>
                </a:cxn>
                <a:cxn ang="0">
                  <a:pos x="T6" y="T7"/>
                </a:cxn>
              </a:cxnLst>
              <a:rect l="0" t="0" r="r" b="b"/>
              <a:pathLst>
                <a:path w="351" h="277">
                  <a:moveTo>
                    <a:pt x="351" y="177"/>
                  </a:moveTo>
                  <a:cubicBezTo>
                    <a:pt x="315" y="256"/>
                    <a:pt x="197" y="277"/>
                    <a:pt x="122" y="252"/>
                  </a:cubicBezTo>
                  <a:cubicBezTo>
                    <a:pt x="23" y="219"/>
                    <a:pt x="0" y="93"/>
                    <a:pt x="45" y="8"/>
                  </a:cubicBezTo>
                  <a:cubicBezTo>
                    <a:pt x="47" y="6"/>
                    <a:pt x="49" y="3"/>
                    <a:pt x="50" y="0"/>
                  </a:cubicBezTo>
                </a:path>
              </a:pathLst>
            </a:custGeom>
            <a:noFill/>
            <a:ln w="15875" cap="rnd">
              <a:solidFill>
                <a:srgbClr val="005973"/>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63" name="Freeform 32">
              <a:extLst>
                <a:ext uri="{FF2B5EF4-FFF2-40B4-BE49-F238E27FC236}">
                  <a16:creationId xmlns:a16="http://schemas.microsoft.com/office/drawing/2014/main" id="{D7FEFE91-E8E5-54C4-BA66-489A41C5E560}"/>
                </a:ext>
              </a:extLst>
            </p:cNvPr>
            <p:cNvSpPr>
              <a:spLocks/>
            </p:cNvSpPr>
            <p:nvPr/>
          </p:nvSpPr>
          <p:spPr bwMode="auto">
            <a:xfrm>
              <a:off x="8543926" y="3984625"/>
              <a:ext cx="463550" cy="47625"/>
            </a:xfrm>
            <a:custGeom>
              <a:avLst/>
              <a:gdLst>
                <a:gd name="T0" fmla="*/ 0 w 739"/>
                <a:gd name="T1" fmla="*/ 0 h 78"/>
                <a:gd name="T2" fmla="*/ 370 w 739"/>
                <a:gd name="T3" fmla="*/ 78 h 78"/>
                <a:gd name="T4" fmla="*/ 739 w 739"/>
                <a:gd name="T5" fmla="*/ 0 h 78"/>
              </a:gdLst>
              <a:ahLst/>
              <a:cxnLst>
                <a:cxn ang="0">
                  <a:pos x="T0" y="T1"/>
                </a:cxn>
                <a:cxn ang="0">
                  <a:pos x="T2" y="T3"/>
                </a:cxn>
                <a:cxn ang="0">
                  <a:pos x="T4" y="T5"/>
                </a:cxn>
              </a:cxnLst>
              <a:rect l="0" t="0" r="r" b="b"/>
              <a:pathLst>
                <a:path w="739" h="78">
                  <a:moveTo>
                    <a:pt x="0" y="0"/>
                  </a:moveTo>
                  <a:cubicBezTo>
                    <a:pt x="53" y="52"/>
                    <a:pt x="336" y="78"/>
                    <a:pt x="370" y="78"/>
                  </a:cubicBezTo>
                  <a:cubicBezTo>
                    <a:pt x="403" y="78"/>
                    <a:pt x="687" y="52"/>
                    <a:pt x="739" y="0"/>
                  </a:cubicBezTo>
                </a:path>
              </a:pathLst>
            </a:custGeom>
            <a:noFill/>
            <a:ln w="15875" cap="rnd">
              <a:solidFill>
                <a:srgbClr val="005973"/>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64" name="Freeform 33">
              <a:extLst>
                <a:ext uri="{FF2B5EF4-FFF2-40B4-BE49-F238E27FC236}">
                  <a16:creationId xmlns:a16="http://schemas.microsoft.com/office/drawing/2014/main" id="{119BA17A-7A3F-B419-D204-A24D0241EB1B}"/>
                </a:ext>
              </a:extLst>
            </p:cNvPr>
            <p:cNvSpPr>
              <a:spLocks/>
            </p:cNvSpPr>
            <p:nvPr/>
          </p:nvSpPr>
          <p:spPr bwMode="auto">
            <a:xfrm>
              <a:off x="8775701" y="3848100"/>
              <a:ext cx="17463" cy="26988"/>
            </a:xfrm>
            <a:custGeom>
              <a:avLst/>
              <a:gdLst>
                <a:gd name="T0" fmla="*/ 27 w 27"/>
                <a:gd name="T1" fmla="*/ 0 h 42"/>
                <a:gd name="T2" fmla="*/ 0 w 27"/>
                <a:gd name="T3" fmla="*/ 42 h 42"/>
              </a:gdLst>
              <a:ahLst/>
              <a:cxnLst>
                <a:cxn ang="0">
                  <a:pos x="T0" y="T1"/>
                </a:cxn>
                <a:cxn ang="0">
                  <a:pos x="T2" y="T3"/>
                </a:cxn>
              </a:cxnLst>
              <a:rect l="0" t="0" r="r" b="b"/>
              <a:pathLst>
                <a:path w="27" h="42">
                  <a:moveTo>
                    <a:pt x="27" y="0"/>
                  </a:moveTo>
                  <a:cubicBezTo>
                    <a:pt x="27" y="0"/>
                    <a:pt x="21" y="40"/>
                    <a:pt x="0" y="42"/>
                  </a:cubicBezTo>
                </a:path>
              </a:pathLst>
            </a:custGeom>
            <a:noFill/>
            <a:ln w="15875" cap="rnd">
              <a:solidFill>
                <a:srgbClr val="005973"/>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65" name="Freeform 34">
              <a:extLst>
                <a:ext uri="{FF2B5EF4-FFF2-40B4-BE49-F238E27FC236}">
                  <a16:creationId xmlns:a16="http://schemas.microsoft.com/office/drawing/2014/main" id="{8AC68F0E-85D2-643D-E7BF-992F71025636}"/>
                </a:ext>
              </a:extLst>
            </p:cNvPr>
            <p:cNvSpPr>
              <a:spLocks/>
            </p:cNvSpPr>
            <p:nvPr/>
          </p:nvSpPr>
          <p:spPr bwMode="auto">
            <a:xfrm>
              <a:off x="8826501" y="3862388"/>
              <a:ext cx="109538" cy="103188"/>
            </a:xfrm>
            <a:custGeom>
              <a:avLst/>
              <a:gdLst>
                <a:gd name="T0" fmla="*/ 176 w 176"/>
                <a:gd name="T1" fmla="*/ 149 h 165"/>
                <a:gd name="T2" fmla="*/ 160 w 176"/>
                <a:gd name="T3" fmla="*/ 165 h 165"/>
                <a:gd name="T4" fmla="*/ 16 w 176"/>
                <a:gd name="T5" fmla="*/ 165 h 165"/>
                <a:gd name="T6" fmla="*/ 0 w 176"/>
                <a:gd name="T7" fmla="*/ 149 h 165"/>
                <a:gd name="T8" fmla="*/ 0 w 176"/>
                <a:gd name="T9" fmla="*/ 16 h 165"/>
                <a:gd name="T10" fmla="*/ 16 w 176"/>
                <a:gd name="T11" fmla="*/ 0 h 165"/>
                <a:gd name="T12" fmla="*/ 160 w 176"/>
                <a:gd name="T13" fmla="*/ 0 h 165"/>
                <a:gd name="T14" fmla="*/ 176 w 176"/>
                <a:gd name="T15" fmla="*/ 16 h 165"/>
                <a:gd name="T16" fmla="*/ 176 w 176"/>
                <a:gd name="T17" fmla="*/ 149 h 1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76" h="165">
                  <a:moveTo>
                    <a:pt x="176" y="149"/>
                  </a:moveTo>
                  <a:cubicBezTo>
                    <a:pt x="176" y="158"/>
                    <a:pt x="169" y="165"/>
                    <a:pt x="160" y="165"/>
                  </a:cubicBezTo>
                  <a:cubicBezTo>
                    <a:pt x="16" y="165"/>
                    <a:pt x="16" y="165"/>
                    <a:pt x="16" y="165"/>
                  </a:cubicBezTo>
                  <a:cubicBezTo>
                    <a:pt x="7" y="165"/>
                    <a:pt x="0" y="158"/>
                    <a:pt x="0" y="149"/>
                  </a:cubicBezTo>
                  <a:cubicBezTo>
                    <a:pt x="0" y="16"/>
                    <a:pt x="0" y="16"/>
                    <a:pt x="0" y="16"/>
                  </a:cubicBezTo>
                  <a:cubicBezTo>
                    <a:pt x="0" y="7"/>
                    <a:pt x="7" y="0"/>
                    <a:pt x="16" y="0"/>
                  </a:cubicBezTo>
                  <a:cubicBezTo>
                    <a:pt x="160" y="0"/>
                    <a:pt x="160" y="0"/>
                    <a:pt x="160" y="0"/>
                  </a:cubicBezTo>
                  <a:cubicBezTo>
                    <a:pt x="169" y="0"/>
                    <a:pt x="176" y="7"/>
                    <a:pt x="176" y="16"/>
                  </a:cubicBezTo>
                  <a:lnTo>
                    <a:pt x="176" y="149"/>
                  </a:lnTo>
                  <a:close/>
                </a:path>
              </a:pathLst>
            </a:custGeom>
            <a:noFill/>
            <a:ln w="15875" cap="rnd">
              <a:solidFill>
                <a:srgbClr val="005973"/>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endParaRPr>
            </a:p>
          </p:txBody>
        </p:sp>
      </p:grpSp>
      <p:pic>
        <p:nvPicPr>
          <p:cNvPr id="66" name="Picture 65">
            <a:extLst>
              <a:ext uri="{FF2B5EF4-FFF2-40B4-BE49-F238E27FC236}">
                <a16:creationId xmlns:a16="http://schemas.microsoft.com/office/drawing/2014/main" id="{5585F9E8-3BB8-99B2-6A06-8D745E2749CF}"/>
              </a:ext>
            </a:extLst>
          </p:cNvPr>
          <p:cNvPicPr>
            <a:picLocks noChangeAspect="1"/>
          </p:cNvPicPr>
          <p:nvPr/>
        </p:nvPicPr>
        <p:blipFill>
          <a:blip r:embed="rId4"/>
          <a:stretch>
            <a:fillRect/>
          </a:stretch>
        </p:blipFill>
        <p:spPr>
          <a:xfrm rot="1531483">
            <a:off x="5870974" y="5787949"/>
            <a:ext cx="449125" cy="211880"/>
          </a:xfrm>
          <a:prstGeom prst="rect">
            <a:avLst/>
          </a:prstGeom>
        </p:spPr>
      </p:pic>
      <p:pic>
        <p:nvPicPr>
          <p:cNvPr id="67" name="Picture 66">
            <a:extLst>
              <a:ext uri="{FF2B5EF4-FFF2-40B4-BE49-F238E27FC236}">
                <a16:creationId xmlns:a16="http://schemas.microsoft.com/office/drawing/2014/main" id="{E09AFE42-7475-62E4-F328-A00C01B7BE27}"/>
              </a:ext>
            </a:extLst>
          </p:cNvPr>
          <p:cNvPicPr>
            <a:picLocks noChangeAspect="1"/>
          </p:cNvPicPr>
          <p:nvPr/>
        </p:nvPicPr>
        <p:blipFill>
          <a:blip r:embed="rId5"/>
          <a:stretch>
            <a:fillRect/>
          </a:stretch>
        </p:blipFill>
        <p:spPr>
          <a:xfrm>
            <a:off x="9423930" y="3531072"/>
            <a:ext cx="584708" cy="501178"/>
          </a:xfrm>
          <a:prstGeom prst="rect">
            <a:avLst/>
          </a:prstGeom>
        </p:spPr>
      </p:pic>
      <p:pic>
        <p:nvPicPr>
          <p:cNvPr id="68" name="Picture 67">
            <a:extLst>
              <a:ext uri="{FF2B5EF4-FFF2-40B4-BE49-F238E27FC236}">
                <a16:creationId xmlns:a16="http://schemas.microsoft.com/office/drawing/2014/main" id="{EE64484B-A968-7946-4923-97B7B4327E38}"/>
              </a:ext>
            </a:extLst>
          </p:cNvPr>
          <p:cNvPicPr>
            <a:picLocks noChangeAspect="1"/>
          </p:cNvPicPr>
          <p:nvPr/>
        </p:nvPicPr>
        <p:blipFill>
          <a:blip r:embed="rId6"/>
          <a:stretch>
            <a:fillRect/>
          </a:stretch>
        </p:blipFill>
        <p:spPr>
          <a:xfrm>
            <a:off x="10583881" y="3457533"/>
            <a:ext cx="445234" cy="642087"/>
          </a:xfrm>
          <a:prstGeom prst="rect">
            <a:avLst/>
          </a:prstGeom>
        </p:spPr>
      </p:pic>
      <p:sp>
        <p:nvSpPr>
          <p:cNvPr id="69" name="TextBox 68">
            <a:extLst>
              <a:ext uri="{FF2B5EF4-FFF2-40B4-BE49-F238E27FC236}">
                <a16:creationId xmlns:a16="http://schemas.microsoft.com/office/drawing/2014/main" id="{29E9EA06-52D5-87F0-4A1E-899CA61E9D26}"/>
              </a:ext>
            </a:extLst>
          </p:cNvPr>
          <p:cNvSpPr txBox="1"/>
          <p:nvPr/>
        </p:nvSpPr>
        <p:spPr bwMode="auto">
          <a:xfrm>
            <a:off x="5635886" y="5278307"/>
            <a:ext cx="1192561" cy="2223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ts val="1000"/>
              </a:lnSpc>
              <a:spcBef>
                <a:spcPct val="50000"/>
              </a:spcBef>
              <a:spcAft>
                <a:spcPct val="0"/>
              </a:spcAft>
              <a:buClrTx/>
              <a:buSzTx/>
              <a:buFontTx/>
              <a:buNone/>
              <a:tabLst/>
              <a:defRPr/>
            </a:pPr>
            <a:r>
              <a:rPr kumimoji="0" lang="en-US" sz="10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Internal condom</a:t>
            </a:r>
          </a:p>
        </p:txBody>
      </p:sp>
      <p:sp>
        <p:nvSpPr>
          <p:cNvPr id="70" name="TextBox 69">
            <a:extLst>
              <a:ext uri="{FF2B5EF4-FFF2-40B4-BE49-F238E27FC236}">
                <a16:creationId xmlns:a16="http://schemas.microsoft.com/office/drawing/2014/main" id="{C036470F-A7A6-5054-434A-FCE6EF60589F}"/>
              </a:ext>
            </a:extLst>
          </p:cNvPr>
          <p:cNvSpPr txBox="1"/>
          <p:nvPr/>
        </p:nvSpPr>
        <p:spPr bwMode="auto">
          <a:xfrm>
            <a:off x="7009855" y="5278307"/>
            <a:ext cx="1192561" cy="2223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ts val="1000"/>
              </a:lnSpc>
              <a:spcBef>
                <a:spcPct val="50000"/>
              </a:spcBef>
              <a:spcAft>
                <a:spcPct val="0"/>
              </a:spcAft>
              <a:buClrTx/>
              <a:buSzTx/>
              <a:buFontTx/>
              <a:buNone/>
              <a:tabLst/>
              <a:defRPr/>
            </a:pPr>
            <a:r>
              <a:rPr kumimoji="0" lang="en-US" sz="10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External condom</a:t>
            </a:r>
          </a:p>
        </p:txBody>
      </p:sp>
      <p:sp>
        <p:nvSpPr>
          <p:cNvPr id="71" name="Freeform 38">
            <a:extLst>
              <a:ext uri="{FF2B5EF4-FFF2-40B4-BE49-F238E27FC236}">
                <a16:creationId xmlns:a16="http://schemas.microsoft.com/office/drawing/2014/main" id="{7CA0C2FD-4092-7F3E-3117-81EEF5A4FB2F}"/>
              </a:ext>
            </a:extLst>
          </p:cNvPr>
          <p:cNvSpPr>
            <a:spLocks noEditPoints="1"/>
          </p:cNvSpPr>
          <p:nvPr/>
        </p:nvSpPr>
        <p:spPr bwMode="auto">
          <a:xfrm>
            <a:off x="6078354" y="4865688"/>
            <a:ext cx="273050" cy="427037"/>
          </a:xfrm>
          <a:custGeom>
            <a:avLst/>
            <a:gdLst>
              <a:gd name="T0" fmla="*/ 25 w 221"/>
              <a:gd name="T1" fmla="*/ 335 h 346"/>
              <a:gd name="T2" fmla="*/ 4 w 221"/>
              <a:gd name="T3" fmla="*/ 306 h 346"/>
              <a:gd name="T4" fmla="*/ 5 w 221"/>
              <a:gd name="T5" fmla="*/ 268 h 346"/>
              <a:gd name="T6" fmla="*/ 95 w 221"/>
              <a:gd name="T7" fmla="*/ 28 h 346"/>
              <a:gd name="T8" fmla="*/ 89 w 221"/>
              <a:gd name="T9" fmla="*/ 21 h 346"/>
              <a:gd name="T10" fmla="*/ 89 w 221"/>
              <a:gd name="T11" fmla="*/ 21 h 346"/>
              <a:gd name="T12" fmla="*/ 88 w 221"/>
              <a:gd name="T13" fmla="*/ 10 h 346"/>
              <a:gd name="T14" fmla="*/ 96 w 221"/>
              <a:gd name="T15" fmla="*/ 1 h 346"/>
              <a:gd name="T16" fmla="*/ 96 w 221"/>
              <a:gd name="T17" fmla="*/ 1 h 346"/>
              <a:gd name="T18" fmla="*/ 107 w 221"/>
              <a:gd name="T19" fmla="*/ 1 h 346"/>
              <a:gd name="T20" fmla="*/ 211 w 221"/>
              <a:gd name="T21" fmla="*/ 40 h 346"/>
              <a:gd name="T22" fmla="*/ 219 w 221"/>
              <a:gd name="T23" fmla="*/ 47 h 346"/>
              <a:gd name="T24" fmla="*/ 219 w 221"/>
              <a:gd name="T25" fmla="*/ 47 h 346"/>
              <a:gd name="T26" fmla="*/ 219 w 221"/>
              <a:gd name="T27" fmla="*/ 59 h 346"/>
              <a:gd name="T28" fmla="*/ 212 w 221"/>
              <a:gd name="T29" fmla="*/ 67 h 346"/>
              <a:gd name="T30" fmla="*/ 212 w 221"/>
              <a:gd name="T31" fmla="*/ 67 h 346"/>
              <a:gd name="T32" fmla="*/ 203 w 221"/>
              <a:gd name="T33" fmla="*/ 68 h 346"/>
              <a:gd name="T34" fmla="*/ 113 w 221"/>
              <a:gd name="T35" fmla="*/ 308 h 346"/>
              <a:gd name="T36" fmla="*/ 88 w 221"/>
              <a:gd name="T37" fmla="*/ 338 h 346"/>
              <a:gd name="T38" fmla="*/ 53 w 221"/>
              <a:gd name="T39" fmla="*/ 345 h 346"/>
              <a:gd name="T40" fmla="*/ 25 w 221"/>
              <a:gd name="T41" fmla="*/ 335 h 346"/>
              <a:gd name="T42" fmla="*/ 128 w 221"/>
              <a:gd name="T43" fmla="*/ 210 h 346"/>
              <a:gd name="T44" fmla="*/ 97 w 221"/>
              <a:gd name="T45" fmla="*/ 293 h 346"/>
              <a:gd name="T46" fmla="*/ 90 w 221"/>
              <a:gd name="T47" fmla="*/ 306 h 346"/>
              <a:gd name="T48" fmla="*/ 79 w 221"/>
              <a:gd name="T49" fmla="*/ 315 h 3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221" h="346">
                <a:moveTo>
                  <a:pt x="25" y="335"/>
                </a:moveTo>
                <a:cubicBezTo>
                  <a:pt x="21" y="332"/>
                  <a:pt x="8" y="318"/>
                  <a:pt x="4" y="306"/>
                </a:cubicBezTo>
                <a:cubicBezTo>
                  <a:pt x="0" y="294"/>
                  <a:pt x="0" y="280"/>
                  <a:pt x="5" y="268"/>
                </a:cubicBezTo>
                <a:cubicBezTo>
                  <a:pt x="95" y="28"/>
                  <a:pt x="95" y="28"/>
                  <a:pt x="95" y="28"/>
                </a:cubicBezTo>
                <a:cubicBezTo>
                  <a:pt x="92" y="26"/>
                  <a:pt x="90" y="24"/>
                  <a:pt x="89" y="21"/>
                </a:cubicBezTo>
                <a:cubicBezTo>
                  <a:pt x="89" y="21"/>
                  <a:pt x="89" y="21"/>
                  <a:pt x="89" y="21"/>
                </a:cubicBezTo>
                <a:cubicBezTo>
                  <a:pt x="87" y="17"/>
                  <a:pt x="87" y="13"/>
                  <a:pt x="88" y="10"/>
                </a:cubicBezTo>
                <a:cubicBezTo>
                  <a:pt x="90" y="6"/>
                  <a:pt x="92" y="3"/>
                  <a:pt x="96" y="1"/>
                </a:cubicBezTo>
                <a:cubicBezTo>
                  <a:pt x="96" y="1"/>
                  <a:pt x="96" y="1"/>
                  <a:pt x="96" y="1"/>
                </a:cubicBezTo>
                <a:cubicBezTo>
                  <a:pt x="100" y="0"/>
                  <a:pt x="104" y="0"/>
                  <a:pt x="107" y="1"/>
                </a:cubicBezTo>
                <a:cubicBezTo>
                  <a:pt x="211" y="40"/>
                  <a:pt x="211" y="40"/>
                  <a:pt x="211" y="40"/>
                </a:cubicBezTo>
                <a:cubicBezTo>
                  <a:pt x="214" y="41"/>
                  <a:pt x="217" y="44"/>
                  <a:pt x="219" y="47"/>
                </a:cubicBezTo>
                <a:cubicBezTo>
                  <a:pt x="219" y="47"/>
                  <a:pt x="219" y="47"/>
                  <a:pt x="219" y="47"/>
                </a:cubicBezTo>
                <a:cubicBezTo>
                  <a:pt x="221" y="51"/>
                  <a:pt x="221" y="55"/>
                  <a:pt x="219" y="59"/>
                </a:cubicBezTo>
                <a:cubicBezTo>
                  <a:pt x="218" y="62"/>
                  <a:pt x="215" y="65"/>
                  <a:pt x="212" y="67"/>
                </a:cubicBezTo>
                <a:cubicBezTo>
                  <a:pt x="212" y="67"/>
                  <a:pt x="212" y="67"/>
                  <a:pt x="212" y="67"/>
                </a:cubicBezTo>
                <a:cubicBezTo>
                  <a:pt x="209" y="68"/>
                  <a:pt x="206" y="69"/>
                  <a:pt x="203" y="68"/>
                </a:cubicBezTo>
                <a:cubicBezTo>
                  <a:pt x="113" y="308"/>
                  <a:pt x="113" y="308"/>
                  <a:pt x="113" y="308"/>
                </a:cubicBezTo>
                <a:cubicBezTo>
                  <a:pt x="108" y="321"/>
                  <a:pt x="99" y="331"/>
                  <a:pt x="88" y="338"/>
                </a:cubicBezTo>
                <a:cubicBezTo>
                  <a:pt x="78" y="344"/>
                  <a:pt x="59" y="346"/>
                  <a:pt x="53" y="345"/>
                </a:cubicBezTo>
                <a:cubicBezTo>
                  <a:pt x="46" y="344"/>
                  <a:pt x="30" y="338"/>
                  <a:pt x="25" y="335"/>
                </a:cubicBezTo>
                <a:close/>
                <a:moveTo>
                  <a:pt x="128" y="210"/>
                </a:moveTo>
                <a:cubicBezTo>
                  <a:pt x="97" y="293"/>
                  <a:pt x="97" y="293"/>
                  <a:pt x="97" y="293"/>
                </a:cubicBezTo>
                <a:cubicBezTo>
                  <a:pt x="95" y="298"/>
                  <a:pt x="93" y="302"/>
                  <a:pt x="90" y="306"/>
                </a:cubicBezTo>
                <a:cubicBezTo>
                  <a:pt x="87" y="309"/>
                  <a:pt x="83" y="312"/>
                  <a:pt x="79" y="315"/>
                </a:cubicBezTo>
              </a:path>
            </a:pathLst>
          </a:custGeom>
          <a:noFill/>
          <a:ln w="15875" cap="rnd">
            <a:solidFill>
              <a:srgbClr val="005973"/>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72" name="TextBox 71">
            <a:extLst>
              <a:ext uri="{FF2B5EF4-FFF2-40B4-BE49-F238E27FC236}">
                <a16:creationId xmlns:a16="http://schemas.microsoft.com/office/drawing/2014/main" id="{F8D6B0B5-CBB6-7630-482C-F7EFDAE931B9}"/>
              </a:ext>
            </a:extLst>
          </p:cNvPr>
          <p:cNvSpPr txBox="1"/>
          <p:nvPr/>
        </p:nvSpPr>
        <p:spPr bwMode="auto">
          <a:xfrm>
            <a:off x="6499846" y="5693014"/>
            <a:ext cx="1192561" cy="35060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ts val="1000"/>
              </a:lnSpc>
              <a:spcBef>
                <a:spcPct val="50000"/>
              </a:spcBef>
              <a:spcAft>
                <a:spcPct val="0"/>
              </a:spcAft>
              <a:buClrTx/>
              <a:buSzTx/>
              <a:buFontTx/>
              <a:buNone/>
              <a:tabLst/>
              <a:defRPr/>
            </a:pPr>
            <a:r>
              <a:rPr kumimoji="0" lang="en-US" sz="10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Diaphragm with spermicide</a:t>
            </a:r>
          </a:p>
        </p:txBody>
      </p:sp>
      <p:pic>
        <p:nvPicPr>
          <p:cNvPr id="73" name="Picture 72">
            <a:extLst>
              <a:ext uri="{FF2B5EF4-FFF2-40B4-BE49-F238E27FC236}">
                <a16:creationId xmlns:a16="http://schemas.microsoft.com/office/drawing/2014/main" id="{DC42F0DC-1454-9EC5-AF2A-F7EE61D5E9E8}"/>
              </a:ext>
            </a:extLst>
          </p:cNvPr>
          <p:cNvPicPr>
            <a:picLocks noChangeAspect="1"/>
          </p:cNvPicPr>
          <p:nvPr/>
        </p:nvPicPr>
        <p:blipFill>
          <a:blip r:embed="rId7"/>
          <a:stretch>
            <a:fillRect/>
          </a:stretch>
        </p:blipFill>
        <p:spPr>
          <a:xfrm rot="7451023">
            <a:off x="6133211" y="5553652"/>
            <a:ext cx="389452" cy="475882"/>
          </a:xfrm>
          <a:prstGeom prst="rect">
            <a:avLst/>
          </a:prstGeom>
        </p:spPr>
      </p:pic>
      <p:sp>
        <p:nvSpPr>
          <p:cNvPr id="74" name="TextBox 73">
            <a:extLst>
              <a:ext uri="{FF2B5EF4-FFF2-40B4-BE49-F238E27FC236}">
                <a16:creationId xmlns:a16="http://schemas.microsoft.com/office/drawing/2014/main" id="{703C1366-DF7E-5E19-0AB3-263D2011664E}"/>
              </a:ext>
            </a:extLst>
          </p:cNvPr>
          <p:cNvSpPr txBox="1"/>
          <p:nvPr/>
        </p:nvSpPr>
        <p:spPr bwMode="auto">
          <a:xfrm>
            <a:off x="8361179" y="5663840"/>
            <a:ext cx="1192561" cy="35060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ts val="1000"/>
              </a:lnSpc>
              <a:spcBef>
                <a:spcPct val="50000"/>
              </a:spcBef>
              <a:spcAft>
                <a:spcPct val="0"/>
              </a:spcAft>
              <a:buClrTx/>
              <a:buSzTx/>
              <a:buFontTx/>
              <a:buNone/>
              <a:tabLst/>
              <a:defRPr/>
            </a:pPr>
            <a:r>
              <a:rPr kumimoji="0" lang="en-US" sz="10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Birth control sponge</a:t>
            </a:r>
          </a:p>
        </p:txBody>
      </p:sp>
      <p:pic>
        <p:nvPicPr>
          <p:cNvPr id="75" name="Picture 74">
            <a:extLst>
              <a:ext uri="{FF2B5EF4-FFF2-40B4-BE49-F238E27FC236}">
                <a16:creationId xmlns:a16="http://schemas.microsoft.com/office/drawing/2014/main" id="{8BB604EE-14C4-71B0-90D5-BCADF94F62B8}"/>
              </a:ext>
            </a:extLst>
          </p:cNvPr>
          <p:cNvPicPr>
            <a:picLocks noChangeAspect="1"/>
          </p:cNvPicPr>
          <p:nvPr/>
        </p:nvPicPr>
        <p:blipFill>
          <a:blip r:embed="rId8"/>
          <a:stretch>
            <a:fillRect/>
          </a:stretch>
        </p:blipFill>
        <p:spPr>
          <a:xfrm>
            <a:off x="7759867" y="5636593"/>
            <a:ext cx="603089" cy="364265"/>
          </a:xfrm>
          <a:prstGeom prst="rect">
            <a:avLst/>
          </a:prstGeom>
        </p:spPr>
      </p:pic>
      <p:sp>
        <p:nvSpPr>
          <p:cNvPr id="76" name="TextBox 75">
            <a:extLst>
              <a:ext uri="{FF2B5EF4-FFF2-40B4-BE49-F238E27FC236}">
                <a16:creationId xmlns:a16="http://schemas.microsoft.com/office/drawing/2014/main" id="{2C46E1C0-31D8-E8DC-DD2B-257599EF77B3}"/>
              </a:ext>
            </a:extLst>
          </p:cNvPr>
          <p:cNvSpPr txBox="1"/>
          <p:nvPr/>
        </p:nvSpPr>
        <p:spPr bwMode="auto">
          <a:xfrm>
            <a:off x="10138478" y="5663840"/>
            <a:ext cx="1101603" cy="35060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ts val="1000"/>
              </a:lnSpc>
              <a:spcBef>
                <a:spcPct val="50000"/>
              </a:spcBef>
              <a:spcAft>
                <a:spcPct val="0"/>
              </a:spcAft>
              <a:buClrTx/>
              <a:buSzTx/>
              <a:buFontTx/>
              <a:buNone/>
              <a:tabLst/>
              <a:defRPr/>
            </a:pPr>
            <a:r>
              <a:rPr kumimoji="0" lang="en-US" sz="10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Cervical cap </a:t>
            </a:r>
            <a:br>
              <a:rPr kumimoji="0" lang="en-US" sz="10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br>
            <a:r>
              <a:rPr kumimoji="0" lang="en-US" sz="10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with spermicide</a:t>
            </a:r>
          </a:p>
        </p:txBody>
      </p:sp>
      <p:pic>
        <p:nvPicPr>
          <p:cNvPr id="77" name="Picture 76">
            <a:extLst>
              <a:ext uri="{FF2B5EF4-FFF2-40B4-BE49-F238E27FC236}">
                <a16:creationId xmlns:a16="http://schemas.microsoft.com/office/drawing/2014/main" id="{FF7C555C-3D8D-FE6D-80DF-830DAEF4D549}"/>
              </a:ext>
            </a:extLst>
          </p:cNvPr>
          <p:cNvPicPr>
            <a:picLocks noChangeAspect="1"/>
          </p:cNvPicPr>
          <p:nvPr/>
        </p:nvPicPr>
        <p:blipFill>
          <a:blip r:embed="rId7"/>
          <a:stretch>
            <a:fillRect/>
          </a:stretch>
        </p:blipFill>
        <p:spPr>
          <a:xfrm rot="7451023">
            <a:off x="9834378" y="5580785"/>
            <a:ext cx="376898" cy="475882"/>
          </a:xfrm>
          <a:prstGeom prst="rect">
            <a:avLst/>
          </a:prstGeom>
        </p:spPr>
      </p:pic>
      <p:grpSp>
        <p:nvGrpSpPr>
          <p:cNvPr id="78" name="Group 77">
            <a:extLst>
              <a:ext uri="{FF2B5EF4-FFF2-40B4-BE49-F238E27FC236}">
                <a16:creationId xmlns:a16="http://schemas.microsoft.com/office/drawing/2014/main" id="{76BA0CA8-A511-AC19-9A3B-BD39CE4A3763}"/>
              </a:ext>
            </a:extLst>
          </p:cNvPr>
          <p:cNvGrpSpPr/>
          <p:nvPr/>
        </p:nvGrpSpPr>
        <p:grpSpPr>
          <a:xfrm rot="1605866">
            <a:off x="9620066" y="5718175"/>
            <a:ext cx="263525" cy="293688"/>
            <a:chOff x="9874250" y="5718175"/>
            <a:chExt cx="263525" cy="293688"/>
          </a:xfrm>
        </p:grpSpPr>
        <p:sp>
          <p:nvSpPr>
            <p:cNvPr id="79" name="Freeform 42">
              <a:extLst>
                <a:ext uri="{FF2B5EF4-FFF2-40B4-BE49-F238E27FC236}">
                  <a16:creationId xmlns:a16="http://schemas.microsoft.com/office/drawing/2014/main" id="{A6235A87-6E5D-188D-8D0D-35ACE32790F6}"/>
                </a:ext>
              </a:extLst>
            </p:cNvPr>
            <p:cNvSpPr>
              <a:spLocks/>
            </p:cNvSpPr>
            <p:nvPr/>
          </p:nvSpPr>
          <p:spPr bwMode="auto">
            <a:xfrm>
              <a:off x="9880600" y="5718175"/>
              <a:ext cx="249238" cy="230188"/>
            </a:xfrm>
            <a:custGeom>
              <a:avLst/>
              <a:gdLst>
                <a:gd name="T0" fmla="*/ 639 w 751"/>
                <a:gd name="T1" fmla="*/ 263 h 687"/>
                <a:gd name="T2" fmla="*/ 639 w 751"/>
                <a:gd name="T3" fmla="*/ 414 h 687"/>
                <a:gd name="T4" fmla="*/ 750 w 751"/>
                <a:gd name="T5" fmla="*/ 684 h 687"/>
                <a:gd name="T6" fmla="*/ 751 w 751"/>
                <a:gd name="T7" fmla="*/ 686 h 687"/>
                <a:gd name="T8" fmla="*/ 749 w 751"/>
                <a:gd name="T9" fmla="*/ 687 h 687"/>
                <a:gd name="T10" fmla="*/ 0 w 751"/>
                <a:gd name="T11" fmla="*/ 687 h 687"/>
                <a:gd name="T12" fmla="*/ 3 w 751"/>
                <a:gd name="T13" fmla="*/ 684 h 687"/>
                <a:gd name="T14" fmla="*/ 114 w 751"/>
                <a:gd name="T15" fmla="*/ 414 h 687"/>
                <a:gd name="T16" fmla="*/ 114 w 751"/>
                <a:gd name="T17" fmla="*/ 263 h 687"/>
                <a:gd name="T18" fmla="*/ 377 w 751"/>
                <a:gd name="T19" fmla="*/ 0 h 687"/>
                <a:gd name="T20" fmla="*/ 639 w 751"/>
                <a:gd name="T21" fmla="*/ 263 h 6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751" h="687">
                  <a:moveTo>
                    <a:pt x="639" y="263"/>
                  </a:moveTo>
                  <a:cubicBezTo>
                    <a:pt x="639" y="414"/>
                    <a:pt x="639" y="414"/>
                    <a:pt x="639" y="414"/>
                  </a:cubicBezTo>
                  <a:cubicBezTo>
                    <a:pt x="639" y="515"/>
                    <a:pt x="679" y="612"/>
                    <a:pt x="750" y="684"/>
                  </a:cubicBezTo>
                  <a:cubicBezTo>
                    <a:pt x="751" y="685"/>
                    <a:pt x="751" y="685"/>
                    <a:pt x="751" y="686"/>
                  </a:cubicBezTo>
                  <a:cubicBezTo>
                    <a:pt x="750" y="687"/>
                    <a:pt x="750" y="687"/>
                    <a:pt x="749" y="687"/>
                  </a:cubicBezTo>
                  <a:cubicBezTo>
                    <a:pt x="0" y="687"/>
                    <a:pt x="0" y="687"/>
                    <a:pt x="0" y="687"/>
                  </a:cubicBezTo>
                  <a:cubicBezTo>
                    <a:pt x="3" y="684"/>
                    <a:pt x="3" y="684"/>
                    <a:pt x="3" y="684"/>
                  </a:cubicBezTo>
                  <a:cubicBezTo>
                    <a:pt x="75" y="612"/>
                    <a:pt x="114" y="515"/>
                    <a:pt x="114" y="414"/>
                  </a:cubicBezTo>
                  <a:cubicBezTo>
                    <a:pt x="114" y="263"/>
                    <a:pt x="114" y="263"/>
                    <a:pt x="114" y="263"/>
                  </a:cubicBezTo>
                  <a:cubicBezTo>
                    <a:pt x="114" y="118"/>
                    <a:pt x="232" y="0"/>
                    <a:pt x="377" y="0"/>
                  </a:cubicBezTo>
                  <a:cubicBezTo>
                    <a:pt x="522" y="0"/>
                    <a:pt x="639" y="118"/>
                    <a:pt x="639" y="263"/>
                  </a:cubicBezTo>
                </a:path>
              </a:pathLst>
            </a:custGeom>
            <a:noFill/>
            <a:ln w="12700" cap="rnd">
              <a:solidFill>
                <a:srgbClr val="005973"/>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80" name="Freeform 43">
              <a:extLst>
                <a:ext uri="{FF2B5EF4-FFF2-40B4-BE49-F238E27FC236}">
                  <a16:creationId xmlns:a16="http://schemas.microsoft.com/office/drawing/2014/main" id="{6446879C-5D62-FBE8-2FF8-BFD2C46D2055}"/>
                </a:ext>
              </a:extLst>
            </p:cNvPr>
            <p:cNvSpPr>
              <a:spLocks/>
            </p:cNvSpPr>
            <p:nvPr/>
          </p:nvSpPr>
          <p:spPr bwMode="auto">
            <a:xfrm>
              <a:off x="9940925" y="5819775"/>
              <a:ext cx="7938" cy="85725"/>
            </a:xfrm>
            <a:custGeom>
              <a:avLst/>
              <a:gdLst>
                <a:gd name="T0" fmla="*/ 19 w 27"/>
                <a:gd name="T1" fmla="*/ 0 h 260"/>
                <a:gd name="T2" fmla="*/ 0 w 27"/>
                <a:gd name="T3" fmla="*/ 260 h 260"/>
              </a:gdLst>
              <a:ahLst/>
              <a:cxnLst>
                <a:cxn ang="0">
                  <a:pos x="T0" y="T1"/>
                </a:cxn>
                <a:cxn ang="0">
                  <a:pos x="T2" y="T3"/>
                </a:cxn>
              </a:cxnLst>
              <a:rect l="0" t="0" r="r" b="b"/>
              <a:pathLst>
                <a:path w="27" h="260">
                  <a:moveTo>
                    <a:pt x="19" y="0"/>
                  </a:moveTo>
                  <a:cubicBezTo>
                    <a:pt x="15" y="87"/>
                    <a:pt x="27" y="176"/>
                    <a:pt x="0" y="260"/>
                  </a:cubicBezTo>
                </a:path>
              </a:pathLst>
            </a:custGeom>
            <a:noFill/>
            <a:ln w="12700" cap="rnd">
              <a:solidFill>
                <a:srgbClr val="005973"/>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81" name="Freeform 44">
              <a:extLst>
                <a:ext uri="{FF2B5EF4-FFF2-40B4-BE49-F238E27FC236}">
                  <a16:creationId xmlns:a16="http://schemas.microsoft.com/office/drawing/2014/main" id="{C91BE2BB-505A-68B0-F4AE-3A163F4E40F4}"/>
                </a:ext>
              </a:extLst>
            </p:cNvPr>
            <p:cNvSpPr>
              <a:spLocks/>
            </p:cNvSpPr>
            <p:nvPr/>
          </p:nvSpPr>
          <p:spPr bwMode="auto">
            <a:xfrm>
              <a:off x="9950450" y="5759450"/>
              <a:ext cx="22225" cy="31750"/>
            </a:xfrm>
            <a:custGeom>
              <a:avLst/>
              <a:gdLst>
                <a:gd name="T0" fmla="*/ 66 w 66"/>
                <a:gd name="T1" fmla="*/ 0 h 98"/>
                <a:gd name="T2" fmla="*/ 0 w 66"/>
                <a:gd name="T3" fmla="*/ 98 h 98"/>
              </a:gdLst>
              <a:ahLst/>
              <a:cxnLst>
                <a:cxn ang="0">
                  <a:pos x="T0" y="T1"/>
                </a:cxn>
                <a:cxn ang="0">
                  <a:pos x="T2" y="T3"/>
                </a:cxn>
              </a:cxnLst>
              <a:rect l="0" t="0" r="r" b="b"/>
              <a:pathLst>
                <a:path w="66" h="98">
                  <a:moveTo>
                    <a:pt x="66" y="0"/>
                  </a:moveTo>
                  <a:cubicBezTo>
                    <a:pt x="30" y="22"/>
                    <a:pt x="10" y="59"/>
                    <a:pt x="0" y="98"/>
                  </a:cubicBezTo>
                </a:path>
              </a:pathLst>
            </a:custGeom>
            <a:noFill/>
            <a:ln w="12700" cap="rnd">
              <a:solidFill>
                <a:srgbClr val="005973"/>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82" name="Freeform 45">
              <a:extLst>
                <a:ext uri="{FF2B5EF4-FFF2-40B4-BE49-F238E27FC236}">
                  <a16:creationId xmlns:a16="http://schemas.microsoft.com/office/drawing/2014/main" id="{CEDB0A2B-F3DD-F93C-8087-4D2397FA994B}"/>
                </a:ext>
              </a:extLst>
            </p:cNvPr>
            <p:cNvSpPr>
              <a:spLocks/>
            </p:cNvSpPr>
            <p:nvPr/>
          </p:nvSpPr>
          <p:spPr bwMode="auto">
            <a:xfrm>
              <a:off x="9874250" y="5948363"/>
              <a:ext cx="263525" cy="63500"/>
            </a:xfrm>
            <a:custGeom>
              <a:avLst/>
              <a:gdLst>
                <a:gd name="T0" fmla="*/ 771 w 790"/>
                <a:gd name="T1" fmla="*/ 0 h 193"/>
                <a:gd name="T2" fmla="*/ 790 w 790"/>
                <a:gd name="T3" fmla="*/ 19 h 193"/>
                <a:gd name="T4" fmla="*/ 790 w 790"/>
                <a:gd name="T5" fmla="*/ 124 h 193"/>
                <a:gd name="T6" fmla="*/ 721 w 790"/>
                <a:gd name="T7" fmla="*/ 193 h 193"/>
                <a:gd name="T8" fmla="*/ 69 w 790"/>
                <a:gd name="T9" fmla="*/ 193 h 193"/>
                <a:gd name="T10" fmla="*/ 0 w 790"/>
                <a:gd name="T11" fmla="*/ 124 h 193"/>
                <a:gd name="T12" fmla="*/ 0 w 790"/>
                <a:gd name="T13" fmla="*/ 19 h 193"/>
                <a:gd name="T14" fmla="*/ 18 w 790"/>
                <a:gd name="T15" fmla="*/ 0 h 19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790" h="193">
                  <a:moveTo>
                    <a:pt x="771" y="0"/>
                  </a:moveTo>
                  <a:cubicBezTo>
                    <a:pt x="782" y="0"/>
                    <a:pt x="790" y="9"/>
                    <a:pt x="790" y="19"/>
                  </a:cubicBezTo>
                  <a:cubicBezTo>
                    <a:pt x="790" y="124"/>
                    <a:pt x="790" y="124"/>
                    <a:pt x="790" y="124"/>
                  </a:cubicBezTo>
                  <a:cubicBezTo>
                    <a:pt x="790" y="162"/>
                    <a:pt x="759" y="193"/>
                    <a:pt x="721" y="193"/>
                  </a:cubicBezTo>
                  <a:cubicBezTo>
                    <a:pt x="69" y="193"/>
                    <a:pt x="69" y="193"/>
                    <a:pt x="69" y="193"/>
                  </a:cubicBezTo>
                  <a:cubicBezTo>
                    <a:pt x="31" y="193"/>
                    <a:pt x="0" y="162"/>
                    <a:pt x="0" y="124"/>
                  </a:cubicBezTo>
                  <a:cubicBezTo>
                    <a:pt x="0" y="19"/>
                    <a:pt x="0" y="19"/>
                    <a:pt x="0" y="19"/>
                  </a:cubicBezTo>
                  <a:cubicBezTo>
                    <a:pt x="0" y="9"/>
                    <a:pt x="8" y="0"/>
                    <a:pt x="18" y="0"/>
                  </a:cubicBezTo>
                </a:path>
              </a:pathLst>
            </a:custGeom>
            <a:noFill/>
            <a:ln w="12700" cap="rnd">
              <a:solidFill>
                <a:srgbClr val="005973"/>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endParaRPr>
            </a:p>
          </p:txBody>
        </p:sp>
      </p:grpSp>
      <p:sp>
        <p:nvSpPr>
          <p:cNvPr id="83" name="Oval 49">
            <a:extLst>
              <a:ext uri="{FF2B5EF4-FFF2-40B4-BE49-F238E27FC236}">
                <a16:creationId xmlns:a16="http://schemas.microsoft.com/office/drawing/2014/main" id="{D2BFE9F8-04E9-7E60-B9DF-21522D95042D}"/>
              </a:ext>
            </a:extLst>
          </p:cNvPr>
          <p:cNvSpPr>
            <a:spLocks noChangeArrowheads="1"/>
          </p:cNvSpPr>
          <p:nvPr/>
        </p:nvSpPr>
        <p:spPr bwMode="auto">
          <a:xfrm>
            <a:off x="7489642" y="4943475"/>
            <a:ext cx="252413" cy="254000"/>
          </a:xfrm>
          <a:prstGeom prst="ellipse">
            <a:avLst/>
          </a:prstGeom>
          <a:noFill/>
          <a:ln w="12700" cap="rnd">
            <a:solidFill>
              <a:srgbClr val="005973"/>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84" name="Freeform 50">
            <a:extLst>
              <a:ext uri="{FF2B5EF4-FFF2-40B4-BE49-F238E27FC236}">
                <a16:creationId xmlns:a16="http://schemas.microsoft.com/office/drawing/2014/main" id="{6B53E671-60C1-229E-ACB3-72A0AE2CAD1E}"/>
              </a:ext>
            </a:extLst>
          </p:cNvPr>
          <p:cNvSpPr>
            <a:spLocks/>
          </p:cNvSpPr>
          <p:nvPr/>
        </p:nvSpPr>
        <p:spPr bwMode="auto">
          <a:xfrm>
            <a:off x="7530917" y="4986338"/>
            <a:ext cx="41275" cy="41275"/>
          </a:xfrm>
          <a:custGeom>
            <a:avLst/>
            <a:gdLst>
              <a:gd name="T0" fmla="*/ 0 w 81"/>
              <a:gd name="T1" fmla="*/ 82 h 82"/>
              <a:gd name="T2" fmla="*/ 81 w 81"/>
              <a:gd name="T3" fmla="*/ 0 h 82"/>
            </a:gdLst>
            <a:ahLst/>
            <a:cxnLst>
              <a:cxn ang="0">
                <a:pos x="T0" y="T1"/>
              </a:cxn>
              <a:cxn ang="0">
                <a:pos x="T2" y="T3"/>
              </a:cxn>
            </a:cxnLst>
            <a:rect l="0" t="0" r="r" b="b"/>
            <a:pathLst>
              <a:path w="81" h="82">
                <a:moveTo>
                  <a:pt x="0" y="82"/>
                </a:moveTo>
                <a:cubicBezTo>
                  <a:pt x="17" y="47"/>
                  <a:pt x="46" y="18"/>
                  <a:pt x="81" y="0"/>
                </a:cubicBezTo>
              </a:path>
            </a:pathLst>
          </a:custGeom>
          <a:noFill/>
          <a:ln w="12700" cap="rnd">
            <a:solidFill>
              <a:srgbClr val="005973"/>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85" name="Freeform 51">
            <a:extLst>
              <a:ext uri="{FF2B5EF4-FFF2-40B4-BE49-F238E27FC236}">
                <a16:creationId xmlns:a16="http://schemas.microsoft.com/office/drawing/2014/main" id="{0224454E-3A56-A6F1-D0AE-84277AC1A9EC}"/>
              </a:ext>
            </a:extLst>
          </p:cNvPr>
          <p:cNvSpPr>
            <a:spLocks/>
          </p:cNvSpPr>
          <p:nvPr/>
        </p:nvSpPr>
        <p:spPr bwMode="auto">
          <a:xfrm>
            <a:off x="7516629" y="5060950"/>
            <a:ext cx="138113" cy="109537"/>
          </a:xfrm>
          <a:custGeom>
            <a:avLst/>
            <a:gdLst>
              <a:gd name="T0" fmla="*/ 276 w 276"/>
              <a:gd name="T1" fmla="*/ 186 h 216"/>
              <a:gd name="T2" fmla="*/ 85 w 276"/>
              <a:gd name="T3" fmla="*/ 170 h 216"/>
              <a:gd name="T4" fmla="*/ 10 w 276"/>
              <a:gd name="T5" fmla="*/ 0 h 216"/>
            </a:gdLst>
            <a:ahLst/>
            <a:cxnLst>
              <a:cxn ang="0">
                <a:pos x="T0" y="T1"/>
              </a:cxn>
              <a:cxn ang="0">
                <a:pos x="T2" y="T3"/>
              </a:cxn>
              <a:cxn ang="0">
                <a:pos x="T4" y="T5"/>
              </a:cxn>
            </a:cxnLst>
            <a:rect l="0" t="0" r="r" b="b"/>
            <a:pathLst>
              <a:path w="276" h="216">
                <a:moveTo>
                  <a:pt x="276" y="186"/>
                </a:moveTo>
                <a:cubicBezTo>
                  <a:pt x="215" y="216"/>
                  <a:pt x="142" y="212"/>
                  <a:pt x="85" y="170"/>
                </a:cubicBezTo>
                <a:cubicBezTo>
                  <a:pt x="35" y="128"/>
                  <a:pt x="0" y="66"/>
                  <a:pt x="10" y="0"/>
                </a:cubicBezTo>
              </a:path>
            </a:pathLst>
          </a:custGeom>
          <a:noFill/>
          <a:ln w="12700" cap="rnd">
            <a:solidFill>
              <a:srgbClr val="005973"/>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86" name="Freeform 52">
            <a:extLst>
              <a:ext uri="{FF2B5EF4-FFF2-40B4-BE49-F238E27FC236}">
                <a16:creationId xmlns:a16="http://schemas.microsoft.com/office/drawing/2014/main" id="{2D1EF8A9-ED80-5772-D83D-70CBAD03F0DE}"/>
              </a:ext>
            </a:extLst>
          </p:cNvPr>
          <p:cNvSpPr>
            <a:spLocks/>
          </p:cNvSpPr>
          <p:nvPr/>
        </p:nvSpPr>
        <p:spPr bwMode="auto">
          <a:xfrm>
            <a:off x="7699192" y="5056188"/>
            <a:ext cx="11113" cy="55562"/>
          </a:xfrm>
          <a:custGeom>
            <a:avLst/>
            <a:gdLst>
              <a:gd name="T0" fmla="*/ 19 w 24"/>
              <a:gd name="T1" fmla="*/ 0 h 109"/>
              <a:gd name="T2" fmla="*/ 0 w 24"/>
              <a:gd name="T3" fmla="*/ 109 h 109"/>
            </a:gdLst>
            <a:ahLst/>
            <a:cxnLst>
              <a:cxn ang="0">
                <a:pos x="T0" y="T1"/>
              </a:cxn>
              <a:cxn ang="0">
                <a:pos x="T2" y="T3"/>
              </a:cxn>
            </a:cxnLst>
            <a:rect l="0" t="0" r="r" b="b"/>
            <a:pathLst>
              <a:path w="24" h="109">
                <a:moveTo>
                  <a:pt x="19" y="0"/>
                </a:moveTo>
                <a:cubicBezTo>
                  <a:pt x="24" y="37"/>
                  <a:pt x="17" y="76"/>
                  <a:pt x="0" y="109"/>
                </a:cubicBezTo>
              </a:path>
            </a:pathLst>
          </a:custGeom>
          <a:noFill/>
          <a:ln w="12700" cap="rnd">
            <a:solidFill>
              <a:srgbClr val="005973"/>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87" name="Freeform 53">
            <a:extLst>
              <a:ext uri="{FF2B5EF4-FFF2-40B4-BE49-F238E27FC236}">
                <a16:creationId xmlns:a16="http://schemas.microsoft.com/office/drawing/2014/main" id="{AED0713A-6696-3F6F-B253-04E8BAB4DE53}"/>
              </a:ext>
            </a:extLst>
          </p:cNvPr>
          <p:cNvSpPr>
            <a:spLocks/>
          </p:cNvSpPr>
          <p:nvPr/>
        </p:nvSpPr>
        <p:spPr bwMode="auto">
          <a:xfrm>
            <a:off x="7461067" y="4902200"/>
            <a:ext cx="307975" cy="338137"/>
          </a:xfrm>
          <a:custGeom>
            <a:avLst/>
            <a:gdLst>
              <a:gd name="T0" fmla="*/ 550 w 614"/>
              <a:gd name="T1" fmla="*/ 0 h 673"/>
              <a:gd name="T2" fmla="*/ 614 w 614"/>
              <a:gd name="T3" fmla="*/ 64 h 673"/>
              <a:gd name="T4" fmla="*/ 614 w 614"/>
              <a:gd name="T5" fmla="*/ 609 h 673"/>
              <a:gd name="T6" fmla="*/ 550 w 614"/>
              <a:gd name="T7" fmla="*/ 673 h 673"/>
              <a:gd name="T8" fmla="*/ 64 w 614"/>
              <a:gd name="T9" fmla="*/ 673 h 673"/>
              <a:gd name="T10" fmla="*/ 0 w 614"/>
              <a:gd name="T11" fmla="*/ 609 h 673"/>
              <a:gd name="T12" fmla="*/ 0 w 614"/>
              <a:gd name="T13" fmla="*/ 64 h 673"/>
              <a:gd name="T14" fmla="*/ 64 w 614"/>
              <a:gd name="T15" fmla="*/ 0 h 673"/>
              <a:gd name="T16" fmla="*/ 550 w 614"/>
              <a:gd name="T17" fmla="*/ 0 h 6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14" h="673">
                <a:moveTo>
                  <a:pt x="550" y="0"/>
                </a:moveTo>
                <a:cubicBezTo>
                  <a:pt x="585" y="0"/>
                  <a:pt x="614" y="29"/>
                  <a:pt x="614" y="64"/>
                </a:cubicBezTo>
                <a:cubicBezTo>
                  <a:pt x="614" y="609"/>
                  <a:pt x="614" y="609"/>
                  <a:pt x="614" y="609"/>
                </a:cubicBezTo>
                <a:cubicBezTo>
                  <a:pt x="614" y="645"/>
                  <a:pt x="585" y="673"/>
                  <a:pt x="550" y="673"/>
                </a:cubicBezTo>
                <a:cubicBezTo>
                  <a:pt x="64" y="673"/>
                  <a:pt x="64" y="673"/>
                  <a:pt x="64" y="673"/>
                </a:cubicBezTo>
                <a:cubicBezTo>
                  <a:pt x="29" y="673"/>
                  <a:pt x="0" y="645"/>
                  <a:pt x="0" y="609"/>
                </a:cubicBezTo>
                <a:cubicBezTo>
                  <a:pt x="0" y="64"/>
                  <a:pt x="0" y="64"/>
                  <a:pt x="0" y="64"/>
                </a:cubicBezTo>
                <a:cubicBezTo>
                  <a:pt x="0" y="29"/>
                  <a:pt x="29" y="0"/>
                  <a:pt x="64" y="0"/>
                </a:cubicBezTo>
                <a:lnTo>
                  <a:pt x="550" y="0"/>
                </a:lnTo>
                <a:close/>
              </a:path>
            </a:pathLst>
          </a:custGeom>
          <a:noFill/>
          <a:ln w="12700" cap="rnd">
            <a:solidFill>
              <a:srgbClr val="005973"/>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88" name="Freeform 54">
            <a:extLst>
              <a:ext uri="{FF2B5EF4-FFF2-40B4-BE49-F238E27FC236}">
                <a16:creationId xmlns:a16="http://schemas.microsoft.com/office/drawing/2014/main" id="{492A0132-4D08-0D33-BF11-963E3748A009}"/>
              </a:ext>
            </a:extLst>
          </p:cNvPr>
          <p:cNvSpPr>
            <a:spLocks/>
          </p:cNvSpPr>
          <p:nvPr/>
        </p:nvSpPr>
        <p:spPr bwMode="auto">
          <a:xfrm>
            <a:off x="7424554" y="4851400"/>
            <a:ext cx="382588" cy="442912"/>
          </a:xfrm>
          <a:custGeom>
            <a:avLst/>
            <a:gdLst>
              <a:gd name="T0" fmla="*/ 382 w 764"/>
              <a:gd name="T1" fmla="*/ 0 h 880"/>
              <a:gd name="T2" fmla="*/ 428 w 764"/>
              <a:gd name="T3" fmla="*/ 46 h 880"/>
              <a:gd name="T4" fmla="*/ 473 w 764"/>
              <a:gd name="T5" fmla="*/ 0 h 880"/>
              <a:gd name="T6" fmla="*/ 518 w 764"/>
              <a:gd name="T7" fmla="*/ 46 h 880"/>
              <a:gd name="T8" fmla="*/ 564 w 764"/>
              <a:gd name="T9" fmla="*/ 0 h 880"/>
              <a:gd name="T10" fmla="*/ 609 w 764"/>
              <a:gd name="T11" fmla="*/ 46 h 880"/>
              <a:gd name="T12" fmla="*/ 655 w 764"/>
              <a:gd name="T13" fmla="*/ 0 h 880"/>
              <a:gd name="T14" fmla="*/ 700 w 764"/>
              <a:gd name="T15" fmla="*/ 46 h 880"/>
              <a:gd name="T16" fmla="*/ 759 w 764"/>
              <a:gd name="T17" fmla="*/ 2 h 880"/>
              <a:gd name="T18" fmla="*/ 764 w 764"/>
              <a:gd name="T19" fmla="*/ 867 h 880"/>
              <a:gd name="T20" fmla="*/ 747 w 764"/>
              <a:gd name="T21" fmla="*/ 875 h 880"/>
              <a:gd name="T22" fmla="*/ 673 w 764"/>
              <a:gd name="T23" fmla="*/ 871 h 880"/>
              <a:gd name="T24" fmla="*/ 636 w 764"/>
              <a:gd name="T25" fmla="*/ 871 h 880"/>
              <a:gd name="T26" fmla="*/ 582 w 764"/>
              <a:gd name="T27" fmla="*/ 871 h 880"/>
              <a:gd name="T28" fmla="*/ 545 w 764"/>
              <a:gd name="T29" fmla="*/ 871 h 880"/>
              <a:gd name="T30" fmla="*/ 492 w 764"/>
              <a:gd name="T31" fmla="*/ 871 h 880"/>
              <a:gd name="T32" fmla="*/ 455 w 764"/>
              <a:gd name="T33" fmla="*/ 871 h 880"/>
              <a:gd name="T34" fmla="*/ 401 w 764"/>
              <a:gd name="T35" fmla="*/ 871 h 880"/>
              <a:gd name="T36" fmla="*/ 382 w 764"/>
              <a:gd name="T37" fmla="*/ 880 h 880"/>
              <a:gd name="T38" fmla="*/ 364 w 764"/>
              <a:gd name="T39" fmla="*/ 871 h 880"/>
              <a:gd name="T40" fmla="*/ 310 w 764"/>
              <a:gd name="T41" fmla="*/ 871 h 880"/>
              <a:gd name="T42" fmla="*/ 273 w 764"/>
              <a:gd name="T43" fmla="*/ 871 h 880"/>
              <a:gd name="T44" fmla="*/ 219 w 764"/>
              <a:gd name="T45" fmla="*/ 871 h 880"/>
              <a:gd name="T46" fmla="*/ 182 w 764"/>
              <a:gd name="T47" fmla="*/ 871 h 880"/>
              <a:gd name="T48" fmla="*/ 128 w 764"/>
              <a:gd name="T49" fmla="*/ 871 h 880"/>
              <a:gd name="T50" fmla="*/ 91 w 764"/>
              <a:gd name="T51" fmla="*/ 871 h 880"/>
              <a:gd name="T52" fmla="*/ 17 w 764"/>
              <a:gd name="T53" fmla="*/ 875 h 880"/>
              <a:gd name="T54" fmla="*/ 0 w 764"/>
              <a:gd name="T55" fmla="*/ 867 h 880"/>
              <a:gd name="T56" fmla="*/ 5 w 764"/>
              <a:gd name="T57" fmla="*/ 2 h 880"/>
              <a:gd name="T58" fmla="*/ 64 w 764"/>
              <a:gd name="T59" fmla="*/ 46 h 880"/>
              <a:gd name="T60" fmla="*/ 110 w 764"/>
              <a:gd name="T61" fmla="*/ 0 h 880"/>
              <a:gd name="T62" fmla="*/ 155 w 764"/>
              <a:gd name="T63" fmla="*/ 46 h 880"/>
              <a:gd name="T64" fmla="*/ 201 w 764"/>
              <a:gd name="T65" fmla="*/ 0 h 880"/>
              <a:gd name="T66" fmla="*/ 246 w 764"/>
              <a:gd name="T67" fmla="*/ 46 h 880"/>
              <a:gd name="T68" fmla="*/ 291 w 764"/>
              <a:gd name="T69" fmla="*/ 0 h 880"/>
              <a:gd name="T70" fmla="*/ 337 w 764"/>
              <a:gd name="T71" fmla="*/ 46 h 8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764" h="880">
                <a:moveTo>
                  <a:pt x="364" y="10"/>
                </a:moveTo>
                <a:cubicBezTo>
                  <a:pt x="368" y="4"/>
                  <a:pt x="375" y="0"/>
                  <a:pt x="382" y="0"/>
                </a:cubicBezTo>
                <a:cubicBezTo>
                  <a:pt x="389" y="0"/>
                  <a:pt x="396" y="4"/>
                  <a:pt x="401" y="10"/>
                </a:cubicBezTo>
                <a:cubicBezTo>
                  <a:pt x="428" y="46"/>
                  <a:pt x="428" y="46"/>
                  <a:pt x="428" y="46"/>
                </a:cubicBezTo>
                <a:cubicBezTo>
                  <a:pt x="454" y="10"/>
                  <a:pt x="454" y="10"/>
                  <a:pt x="454" y="10"/>
                </a:cubicBezTo>
                <a:cubicBezTo>
                  <a:pt x="459" y="4"/>
                  <a:pt x="466" y="0"/>
                  <a:pt x="473" y="0"/>
                </a:cubicBezTo>
                <a:cubicBezTo>
                  <a:pt x="480" y="0"/>
                  <a:pt x="487" y="4"/>
                  <a:pt x="491" y="10"/>
                </a:cubicBezTo>
                <a:cubicBezTo>
                  <a:pt x="518" y="46"/>
                  <a:pt x="518" y="46"/>
                  <a:pt x="518" y="46"/>
                </a:cubicBezTo>
                <a:cubicBezTo>
                  <a:pt x="545" y="10"/>
                  <a:pt x="545" y="10"/>
                  <a:pt x="545" y="10"/>
                </a:cubicBezTo>
                <a:cubicBezTo>
                  <a:pt x="550" y="4"/>
                  <a:pt x="557" y="0"/>
                  <a:pt x="564" y="0"/>
                </a:cubicBezTo>
                <a:cubicBezTo>
                  <a:pt x="571" y="0"/>
                  <a:pt x="578" y="4"/>
                  <a:pt x="582" y="10"/>
                </a:cubicBezTo>
                <a:cubicBezTo>
                  <a:pt x="609" y="46"/>
                  <a:pt x="609" y="46"/>
                  <a:pt x="609" y="46"/>
                </a:cubicBezTo>
                <a:cubicBezTo>
                  <a:pt x="636" y="10"/>
                  <a:pt x="636" y="10"/>
                  <a:pt x="636" y="10"/>
                </a:cubicBezTo>
                <a:cubicBezTo>
                  <a:pt x="641" y="4"/>
                  <a:pt x="647" y="0"/>
                  <a:pt x="655" y="0"/>
                </a:cubicBezTo>
                <a:cubicBezTo>
                  <a:pt x="662" y="0"/>
                  <a:pt x="669" y="4"/>
                  <a:pt x="673" y="10"/>
                </a:cubicBezTo>
                <a:cubicBezTo>
                  <a:pt x="700" y="46"/>
                  <a:pt x="700" y="46"/>
                  <a:pt x="700" y="46"/>
                </a:cubicBezTo>
                <a:cubicBezTo>
                  <a:pt x="750" y="3"/>
                  <a:pt x="750" y="3"/>
                  <a:pt x="750" y="3"/>
                </a:cubicBezTo>
                <a:cubicBezTo>
                  <a:pt x="752" y="1"/>
                  <a:pt x="756" y="1"/>
                  <a:pt x="759" y="2"/>
                </a:cubicBezTo>
                <a:cubicBezTo>
                  <a:pt x="762" y="3"/>
                  <a:pt x="764" y="6"/>
                  <a:pt x="764" y="10"/>
                </a:cubicBezTo>
                <a:cubicBezTo>
                  <a:pt x="764" y="867"/>
                  <a:pt x="764" y="867"/>
                  <a:pt x="764" y="867"/>
                </a:cubicBezTo>
                <a:cubicBezTo>
                  <a:pt x="764" y="871"/>
                  <a:pt x="762" y="875"/>
                  <a:pt x="758" y="877"/>
                </a:cubicBezTo>
                <a:cubicBezTo>
                  <a:pt x="754" y="878"/>
                  <a:pt x="750" y="878"/>
                  <a:pt x="747" y="875"/>
                </a:cubicBezTo>
                <a:cubicBezTo>
                  <a:pt x="700" y="835"/>
                  <a:pt x="700" y="835"/>
                  <a:pt x="700" y="835"/>
                </a:cubicBezTo>
                <a:cubicBezTo>
                  <a:pt x="673" y="871"/>
                  <a:pt x="673" y="871"/>
                  <a:pt x="673" y="871"/>
                </a:cubicBezTo>
                <a:cubicBezTo>
                  <a:pt x="669" y="877"/>
                  <a:pt x="662" y="880"/>
                  <a:pt x="655" y="880"/>
                </a:cubicBezTo>
                <a:cubicBezTo>
                  <a:pt x="647" y="880"/>
                  <a:pt x="641" y="877"/>
                  <a:pt x="636" y="871"/>
                </a:cubicBezTo>
                <a:cubicBezTo>
                  <a:pt x="609" y="835"/>
                  <a:pt x="609" y="835"/>
                  <a:pt x="609" y="835"/>
                </a:cubicBezTo>
                <a:cubicBezTo>
                  <a:pt x="582" y="871"/>
                  <a:pt x="582" y="871"/>
                  <a:pt x="582" y="871"/>
                </a:cubicBezTo>
                <a:cubicBezTo>
                  <a:pt x="578" y="877"/>
                  <a:pt x="571" y="880"/>
                  <a:pt x="564" y="880"/>
                </a:cubicBezTo>
                <a:cubicBezTo>
                  <a:pt x="557" y="880"/>
                  <a:pt x="550" y="877"/>
                  <a:pt x="545" y="871"/>
                </a:cubicBezTo>
                <a:cubicBezTo>
                  <a:pt x="519" y="835"/>
                  <a:pt x="519" y="835"/>
                  <a:pt x="519" y="835"/>
                </a:cubicBezTo>
                <a:cubicBezTo>
                  <a:pt x="492" y="871"/>
                  <a:pt x="492" y="871"/>
                  <a:pt x="492" y="871"/>
                </a:cubicBezTo>
                <a:cubicBezTo>
                  <a:pt x="487" y="877"/>
                  <a:pt x="480" y="880"/>
                  <a:pt x="473" y="880"/>
                </a:cubicBezTo>
                <a:cubicBezTo>
                  <a:pt x="466" y="880"/>
                  <a:pt x="459" y="877"/>
                  <a:pt x="455" y="871"/>
                </a:cubicBezTo>
                <a:cubicBezTo>
                  <a:pt x="428" y="835"/>
                  <a:pt x="428" y="835"/>
                  <a:pt x="428" y="835"/>
                </a:cubicBezTo>
                <a:cubicBezTo>
                  <a:pt x="401" y="871"/>
                  <a:pt x="401" y="871"/>
                  <a:pt x="401" y="871"/>
                </a:cubicBezTo>
                <a:cubicBezTo>
                  <a:pt x="396" y="877"/>
                  <a:pt x="390" y="880"/>
                  <a:pt x="382" y="880"/>
                </a:cubicBezTo>
                <a:cubicBezTo>
                  <a:pt x="382" y="880"/>
                  <a:pt x="382" y="880"/>
                  <a:pt x="382" y="880"/>
                </a:cubicBezTo>
                <a:cubicBezTo>
                  <a:pt x="382" y="880"/>
                  <a:pt x="382" y="880"/>
                  <a:pt x="382" y="880"/>
                </a:cubicBezTo>
                <a:cubicBezTo>
                  <a:pt x="375" y="880"/>
                  <a:pt x="368" y="877"/>
                  <a:pt x="364" y="871"/>
                </a:cubicBezTo>
                <a:cubicBezTo>
                  <a:pt x="337" y="835"/>
                  <a:pt x="337" y="835"/>
                  <a:pt x="337" y="835"/>
                </a:cubicBezTo>
                <a:cubicBezTo>
                  <a:pt x="310" y="871"/>
                  <a:pt x="310" y="871"/>
                  <a:pt x="310" y="871"/>
                </a:cubicBezTo>
                <a:cubicBezTo>
                  <a:pt x="305" y="877"/>
                  <a:pt x="299" y="880"/>
                  <a:pt x="291" y="880"/>
                </a:cubicBezTo>
                <a:cubicBezTo>
                  <a:pt x="284" y="880"/>
                  <a:pt x="277" y="877"/>
                  <a:pt x="273" y="871"/>
                </a:cubicBezTo>
                <a:cubicBezTo>
                  <a:pt x="246" y="835"/>
                  <a:pt x="246" y="835"/>
                  <a:pt x="246" y="835"/>
                </a:cubicBezTo>
                <a:cubicBezTo>
                  <a:pt x="219" y="871"/>
                  <a:pt x="219" y="871"/>
                  <a:pt x="219" y="871"/>
                </a:cubicBezTo>
                <a:cubicBezTo>
                  <a:pt x="215" y="877"/>
                  <a:pt x="208" y="880"/>
                  <a:pt x="200" y="880"/>
                </a:cubicBezTo>
                <a:cubicBezTo>
                  <a:pt x="193" y="880"/>
                  <a:pt x="186" y="877"/>
                  <a:pt x="182" y="871"/>
                </a:cubicBezTo>
                <a:cubicBezTo>
                  <a:pt x="155" y="835"/>
                  <a:pt x="155" y="835"/>
                  <a:pt x="155" y="835"/>
                </a:cubicBezTo>
                <a:cubicBezTo>
                  <a:pt x="128" y="871"/>
                  <a:pt x="128" y="871"/>
                  <a:pt x="128" y="871"/>
                </a:cubicBezTo>
                <a:cubicBezTo>
                  <a:pt x="124" y="877"/>
                  <a:pt x="117" y="880"/>
                  <a:pt x="110" y="880"/>
                </a:cubicBezTo>
                <a:cubicBezTo>
                  <a:pt x="102" y="880"/>
                  <a:pt x="95" y="877"/>
                  <a:pt x="91" y="871"/>
                </a:cubicBezTo>
                <a:cubicBezTo>
                  <a:pt x="64" y="835"/>
                  <a:pt x="64" y="835"/>
                  <a:pt x="64" y="835"/>
                </a:cubicBezTo>
                <a:cubicBezTo>
                  <a:pt x="17" y="875"/>
                  <a:pt x="17" y="875"/>
                  <a:pt x="17" y="875"/>
                </a:cubicBezTo>
                <a:cubicBezTo>
                  <a:pt x="14" y="878"/>
                  <a:pt x="10" y="878"/>
                  <a:pt x="6" y="877"/>
                </a:cubicBezTo>
                <a:cubicBezTo>
                  <a:pt x="3" y="875"/>
                  <a:pt x="0" y="871"/>
                  <a:pt x="0" y="867"/>
                </a:cubicBezTo>
                <a:cubicBezTo>
                  <a:pt x="0" y="10"/>
                  <a:pt x="0" y="10"/>
                  <a:pt x="0" y="10"/>
                </a:cubicBezTo>
                <a:cubicBezTo>
                  <a:pt x="0" y="6"/>
                  <a:pt x="2" y="3"/>
                  <a:pt x="5" y="2"/>
                </a:cubicBezTo>
                <a:cubicBezTo>
                  <a:pt x="8" y="1"/>
                  <a:pt x="12" y="1"/>
                  <a:pt x="14" y="3"/>
                </a:cubicBezTo>
                <a:cubicBezTo>
                  <a:pt x="64" y="46"/>
                  <a:pt x="64" y="46"/>
                  <a:pt x="64" y="46"/>
                </a:cubicBezTo>
                <a:cubicBezTo>
                  <a:pt x="91" y="10"/>
                  <a:pt x="91" y="10"/>
                  <a:pt x="91" y="10"/>
                </a:cubicBezTo>
                <a:cubicBezTo>
                  <a:pt x="95" y="4"/>
                  <a:pt x="102" y="0"/>
                  <a:pt x="110" y="0"/>
                </a:cubicBezTo>
                <a:cubicBezTo>
                  <a:pt x="117" y="0"/>
                  <a:pt x="124" y="4"/>
                  <a:pt x="128" y="10"/>
                </a:cubicBezTo>
                <a:cubicBezTo>
                  <a:pt x="155" y="46"/>
                  <a:pt x="155" y="46"/>
                  <a:pt x="155" y="46"/>
                </a:cubicBezTo>
                <a:cubicBezTo>
                  <a:pt x="182" y="10"/>
                  <a:pt x="182" y="10"/>
                  <a:pt x="182" y="10"/>
                </a:cubicBezTo>
                <a:cubicBezTo>
                  <a:pt x="186" y="4"/>
                  <a:pt x="193" y="0"/>
                  <a:pt x="201" y="0"/>
                </a:cubicBezTo>
                <a:cubicBezTo>
                  <a:pt x="208" y="0"/>
                  <a:pt x="215" y="4"/>
                  <a:pt x="219" y="10"/>
                </a:cubicBezTo>
                <a:cubicBezTo>
                  <a:pt x="246" y="46"/>
                  <a:pt x="246" y="46"/>
                  <a:pt x="246" y="46"/>
                </a:cubicBezTo>
                <a:cubicBezTo>
                  <a:pt x="273" y="10"/>
                  <a:pt x="273" y="10"/>
                  <a:pt x="273" y="10"/>
                </a:cubicBezTo>
                <a:cubicBezTo>
                  <a:pt x="277" y="4"/>
                  <a:pt x="284" y="0"/>
                  <a:pt x="291" y="0"/>
                </a:cubicBezTo>
                <a:cubicBezTo>
                  <a:pt x="299" y="0"/>
                  <a:pt x="306" y="4"/>
                  <a:pt x="310" y="10"/>
                </a:cubicBezTo>
                <a:cubicBezTo>
                  <a:pt x="337" y="46"/>
                  <a:pt x="337" y="46"/>
                  <a:pt x="337" y="46"/>
                </a:cubicBezTo>
                <a:lnTo>
                  <a:pt x="364" y="10"/>
                </a:lnTo>
                <a:close/>
              </a:path>
            </a:pathLst>
          </a:custGeom>
          <a:noFill/>
          <a:ln w="12700" cap="rnd">
            <a:solidFill>
              <a:srgbClr val="005973"/>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8" name="Rectangle: Rounded Corners 7">
            <a:extLst>
              <a:ext uri="{FF2B5EF4-FFF2-40B4-BE49-F238E27FC236}">
                <a16:creationId xmlns:a16="http://schemas.microsoft.com/office/drawing/2014/main" id="{186A2861-8A04-EA61-FDF9-04BEF052C555}"/>
              </a:ext>
            </a:extLst>
          </p:cNvPr>
          <p:cNvSpPr/>
          <p:nvPr/>
        </p:nvSpPr>
        <p:spPr bwMode="auto">
          <a:xfrm>
            <a:off x="4843596" y="1865426"/>
            <a:ext cx="6858000" cy="1230606"/>
          </a:xfrm>
          <a:prstGeom prst="roundRect">
            <a:avLst/>
          </a:prstGeom>
          <a:noFill/>
          <a:ln w="38100">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a:solidFill>
                <a:schemeClr val="tx1"/>
              </a:solidFill>
              <a:latin typeface="Calibri" panose="020F0502020204030204" pitchFamily="34" charset="0"/>
            </a:endParaRPr>
          </a:p>
        </p:txBody>
      </p:sp>
    </p:spTree>
    <p:extLst>
      <p:ext uri="{BB962C8B-B14F-4D97-AF65-F5344CB8AC3E}">
        <p14:creationId xmlns:p14="http://schemas.microsoft.com/office/powerpoint/2010/main" val="4278988259"/>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E3BABAB7-83B5-0CD3-699E-AA5828726E92}"/>
              </a:ext>
            </a:extLst>
          </p:cNvPr>
          <p:cNvSpPr>
            <a:spLocks noGrp="1"/>
          </p:cNvSpPr>
          <p:nvPr>
            <p:ph type="title"/>
          </p:nvPr>
        </p:nvSpPr>
        <p:spPr/>
        <p:txBody>
          <a:bodyPr wrap="square" anchor="ctr">
            <a:normAutofit/>
          </a:bodyPr>
          <a:lstStyle/>
          <a:p>
            <a:r>
              <a:rPr lang="en-US"/>
              <a:t>Birth Control Options</a:t>
            </a:r>
          </a:p>
        </p:txBody>
      </p:sp>
      <p:sp>
        <p:nvSpPr>
          <p:cNvPr id="2" name="Content Placeholder 1">
            <a:extLst>
              <a:ext uri="{FF2B5EF4-FFF2-40B4-BE49-F238E27FC236}">
                <a16:creationId xmlns:a16="http://schemas.microsoft.com/office/drawing/2014/main" id="{8FDD51E4-7F98-FBF7-BDEE-AEB27F71E18F}"/>
              </a:ext>
            </a:extLst>
          </p:cNvPr>
          <p:cNvSpPr>
            <a:spLocks noGrp="1"/>
          </p:cNvSpPr>
          <p:nvPr>
            <p:ph sz="half" idx="1"/>
          </p:nvPr>
        </p:nvSpPr>
        <p:spPr>
          <a:xfrm>
            <a:off x="601820" y="1510730"/>
            <a:ext cx="3970180" cy="4678738"/>
          </a:xfrm>
        </p:spPr>
        <p:txBody>
          <a:bodyPr wrap="square" anchor="t">
            <a:normAutofit/>
          </a:bodyPr>
          <a:lstStyle/>
          <a:p>
            <a:r>
              <a:rPr lang="en-US"/>
              <a:t>2 methods: </a:t>
            </a:r>
          </a:p>
          <a:p>
            <a:pPr lvl="1"/>
            <a:r>
              <a:rPr lang="en-US"/>
              <a:t>1 hormone and </a:t>
            </a:r>
            <a:br>
              <a:rPr lang="en-US"/>
            </a:br>
            <a:r>
              <a:rPr lang="en-US"/>
              <a:t>1 barrier</a:t>
            </a:r>
          </a:p>
          <a:p>
            <a:pPr lvl="1"/>
            <a:r>
              <a:rPr lang="en-US"/>
              <a:t>2 barriers</a:t>
            </a:r>
          </a:p>
          <a:p>
            <a:r>
              <a:rPr lang="en-US"/>
              <a:t>Why 2 methods?</a:t>
            </a:r>
          </a:p>
          <a:p>
            <a:pPr lvl="1"/>
            <a:r>
              <a:rPr lang="en-US"/>
              <a:t>Mycophenolate reduces hormone levels in hormone-based birth control </a:t>
            </a:r>
          </a:p>
          <a:p>
            <a:pPr lvl="1"/>
            <a:endParaRPr lang="en-US"/>
          </a:p>
        </p:txBody>
      </p:sp>
      <p:sp>
        <p:nvSpPr>
          <p:cNvPr id="7" name="Text Box 15">
            <a:extLst>
              <a:ext uri="{FF2B5EF4-FFF2-40B4-BE49-F238E27FC236}">
                <a16:creationId xmlns:a16="http://schemas.microsoft.com/office/drawing/2014/main" id="{1589CB2F-054A-6B1B-D883-B14BAAEC536A}"/>
              </a:ext>
            </a:extLst>
          </p:cNvPr>
          <p:cNvSpPr txBox="1">
            <a:spLocks noChangeArrowheads="1"/>
          </p:cNvSpPr>
          <p:nvPr/>
        </p:nvSpPr>
        <p:spPr bwMode="auto">
          <a:xfrm>
            <a:off x="420688" y="6049117"/>
            <a:ext cx="6932612" cy="646331"/>
          </a:xfrm>
          <a:prstGeom prst="rect">
            <a:avLst/>
          </a:prstGeom>
          <a:noFill/>
          <a:ln>
            <a:noFill/>
          </a:ln>
        </p:spPr>
        <p:txBody>
          <a:bodyPr wrap="square"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fr-FR" altLang="en-US" sz="1200" b="0" i="0" u="none" strike="noStrike" kern="1200" cap="none" spc="-10" normalizeH="0" baseline="0" noProof="0">
                <a:ln>
                  <a:noFill/>
                </a:ln>
                <a:solidFill>
                  <a:srgbClr val="455560"/>
                </a:solidFill>
                <a:effectLst/>
                <a:uLnTx/>
                <a:uFillTx/>
                <a:latin typeface="Calibri" panose="020F0502020204030204" pitchFamily="34" charset="0"/>
                <a:ea typeface="+mn-ea"/>
                <a:cs typeface="Arial" panose="020B0604020202020204" pitchFamily="34" charset="0"/>
              </a:rPr>
              <a:t>www.mycophenolaterems.com. www.fda.gov/media/86233/download#:~:text=Patients%20should%20be%20aware%20that,the%20availability%20of%20emergency%20contraception</a:t>
            </a:r>
          </a:p>
        </p:txBody>
      </p:sp>
      <p:sp>
        <p:nvSpPr>
          <p:cNvPr id="4" name="TextBox 3">
            <a:extLst>
              <a:ext uri="{FF2B5EF4-FFF2-40B4-BE49-F238E27FC236}">
                <a16:creationId xmlns:a16="http://schemas.microsoft.com/office/drawing/2014/main" id="{BB1DA10D-83EC-6D2C-780D-FB7A63D5E9A0}"/>
              </a:ext>
            </a:extLst>
          </p:cNvPr>
          <p:cNvSpPr txBox="1"/>
          <p:nvPr/>
        </p:nvSpPr>
        <p:spPr bwMode="auto">
          <a:xfrm>
            <a:off x="5112694" y="1357324"/>
            <a:ext cx="6399213" cy="5539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rIns="0"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800" b="1"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Acceptable Birth Control Options</a:t>
            </a:r>
            <a:br>
              <a:rPr kumimoji="0" lang="en-US" sz="1800" b="1"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br>
            <a:r>
              <a:rPr kumimoji="0" lang="en-US" sz="1200" b="0" i="0" u="none" strike="noStrike" kern="1200" cap="none" spc="-3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Talk with your doctor and pick from the following birth control options during treatment with mycophenolate.</a:t>
            </a:r>
          </a:p>
        </p:txBody>
      </p:sp>
      <p:graphicFrame>
        <p:nvGraphicFramePr>
          <p:cNvPr id="5" name="Table 9">
            <a:extLst>
              <a:ext uri="{FF2B5EF4-FFF2-40B4-BE49-F238E27FC236}">
                <a16:creationId xmlns:a16="http://schemas.microsoft.com/office/drawing/2014/main" id="{08CDE86A-475B-7F2E-E205-E3B3D9851AF3}"/>
              </a:ext>
            </a:extLst>
          </p:cNvPr>
          <p:cNvGraphicFramePr>
            <a:graphicFrameLocks noGrp="1"/>
          </p:cNvGraphicFramePr>
          <p:nvPr>
            <p:extLst>
              <p:ext uri="{D42A27DB-BD31-4B8C-83A1-F6EECF244321}">
                <p14:modId xmlns:p14="http://schemas.microsoft.com/office/powerpoint/2010/main" val="553983043"/>
              </p:ext>
            </p:extLst>
          </p:nvPr>
        </p:nvGraphicFramePr>
        <p:xfrm>
          <a:off x="5076182" y="1865426"/>
          <a:ext cx="6400801" cy="4180516"/>
        </p:xfrm>
        <a:graphic>
          <a:graphicData uri="http://schemas.openxmlformats.org/drawingml/2006/table">
            <a:tbl>
              <a:tblPr firstRow="1" bandRow="1">
                <a:tableStyleId>{93296810-A885-4BE3-A3E7-6D5BEEA58F35}</a:tableStyleId>
              </a:tblPr>
              <a:tblGrid>
                <a:gridCol w="381000">
                  <a:extLst>
                    <a:ext uri="{9D8B030D-6E8A-4147-A177-3AD203B41FA5}">
                      <a16:colId xmlns:a16="http://schemas.microsoft.com/office/drawing/2014/main" val="639519118"/>
                    </a:ext>
                  </a:extLst>
                </a:gridCol>
                <a:gridCol w="6019801">
                  <a:extLst>
                    <a:ext uri="{9D8B030D-6E8A-4147-A177-3AD203B41FA5}">
                      <a16:colId xmlns:a16="http://schemas.microsoft.com/office/drawing/2014/main" val="788565657"/>
                    </a:ext>
                  </a:extLst>
                </a:gridCol>
              </a:tblGrid>
              <a:tr h="360645">
                <a:tc rowSpan="2">
                  <a:txBody>
                    <a:bodyPr/>
                    <a:lstStyle/>
                    <a:p>
                      <a:pPr algn="ctr"/>
                      <a:r>
                        <a:rPr lang="en-US" sz="2400">
                          <a:solidFill>
                            <a:schemeClr val="bg1"/>
                          </a:solidFill>
                        </a:rPr>
                        <a:t>A</a:t>
                      </a:r>
                    </a:p>
                  </a:txBody>
                  <a:tcPr marL="0" marR="0"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1">
                        <a:lumMod val="20000"/>
                        <a:lumOff val="80000"/>
                      </a:schemeClr>
                    </a:solidFill>
                  </a:tcPr>
                </a:tc>
                <a:tc>
                  <a:txBody>
                    <a:bodyPr/>
                    <a:lstStyle/>
                    <a:p>
                      <a:pPr>
                        <a:lnSpc>
                          <a:spcPts val="1200"/>
                        </a:lnSpc>
                      </a:pPr>
                      <a:r>
                        <a:rPr lang="en-US" sz="1200">
                          <a:solidFill>
                            <a:schemeClr val="bg1"/>
                          </a:solidFill>
                        </a:rPr>
                        <a:t>Option1: Use Method Alone </a:t>
                      </a:r>
                      <a:r>
                        <a:rPr lang="en-US" sz="1200" b="0">
                          <a:solidFill>
                            <a:schemeClr val="bg1"/>
                          </a:solidFill>
                        </a:rPr>
                        <a:t>(pick one item from </a:t>
                      </a:r>
                      <a:r>
                        <a:rPr lang="en-US" sz="1200" b="1">
                          <a:solidFill>
                            <a:schemeClr val="accent1"/>
                          </a:solidFill>
                        </a:rPr>
                        <a:t>A</a:t>
                      </a:r>
                      <a:r>
                        <a:rPr lang="en-US" sz="1200" b="0">
                          <a:solidFill>
                            <a:schemeClr val="bg1"/>
                          </a:solidFill>
                        </a:rPr>
                        <a:t>)</a:t>
                      </a:r>
                    </a:p>
                    <a:p>
                      <a:pPr marL="171450" lvl="0" indent="-171450">
                        <a:lnSpc>
                          <a:spcPts val="1200"/>
                        </a:lnSpc>
                        <a:buClr>
                          <a:schemeClr val="accent1"/>
                        </a:buClr>
                        <a:buFont typeface="Wingdings" panose="05000000000000000000" pitchFamily="2" charset="2"/>
                        <a:buChar char="§"/>
                      </a:pPr>
                      <a:r>
                        <a:rPr lang="en-US" sz="1200">
                          <a:solidFill>
                            <a:schemeClr val="bg1"/>
                          </a:solidFill>
                        </a:rPr>
                        <a:t>Most effective: </a:t>
                      </a:r>
                      <a:r>
                        <a:rPr lang="en-US" sz="1200" b="0">
                          <a:solidFill>
                            <a:schemeClr val="bg1"/>
                          </a:solidFill>
                        </a:rPr>
                        <a:t>Less than 1 pregnancy per 100 women in 1 yr</a:t>
                      </a:r>
                    </a:p>
                  </a:txBody>
                  <a:tcPr marL="45720" marR="0" marB="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1">
                        <a:lumMod val="20000"/>
                        <a:lumOff val="80000"/>
                      </a:schemeClr>
                    </a:solidFill>
                  </a:tcPr>
                </a:tc>
                <a:extLst>
                  <a:ext uri="{0D108BD9-81ED-4DB2-BD59-A6C34878D82A}">
                    <a16:rowId xmlns:a16="http://schemas.microsoft.com/office/drawing/2014/main" val="271095801"/>
                  </a:ext>
                </a:extLst>
              </a:tr>
              <a:tr h="777240">
                <a:tc vMerge="1">
                  <a:txBody>
                    <a:bodyPr/>
                    <a:lstStyle/>
                    <a:p>
                      <a:endParaRPr lang="en-US"/>
                    </a:p>
                  </a:txBody>
                  <a:tcPr marL="45720" marR="0" marT="0" marB="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tx1"/>
                    </a:solidFill>
                  </a:tcPr>
                </a:tc>
                <a:tc>
                  <a:txBody>
                    <a:bodyPr/>
                    <a:lstStyle/>
                    <a:p>
                      <a:endParaRPr lang="en-US">
                        <a:solidFill>
                          <a:schemeClr val="bg1"/>
                        </a:solidFill>
                      </a:endParaRPr>
                    </a:p>
                  </a:txBody>
                  <a:tcPr marL="45720" marR="0" marB="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tx1"/>
                    </a:solidFill>
                  </a:tcPr>
                </a:tc>
                <a:extLst>
                  <a:ext uri="{0D108BD9-81ED-4DB2-BD59-A6C34878D82A}">
                    <a16:rowId xmlns:a16="http://schemas.microsoft.com/office/drawing/2014/main" val="1151181256"/>
                  </a:ext>
                </a:extLst>
              </a:tr>
              <a:tr h="374072">
                <a:tc rowSpan="2">
                  <a:txBody>
                    <a:bodyPr/>
                    <a:lstStyle/>
                    <a:p>
                      <a:pPr algn="ctr"/>
                      <a:r>
                        <a:rPr lang="en-US" sz="2400" b="1">
                          <a:solidFill>
                            <a:schemeClr val="bg1"/>
                          </a:solidFill>
                        </a:rPr>
                        <a:t>B</a:t>
                      </a:r>
                    </a:p>
                  </a:txBody>
                  <a:tcPr marL="0" marR="0"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DDF7FF"/>
                    </a:solidFill>
                  </a:tcPr>
                </a:tc>
                <a:tc>
                  <a:txBody>
                    <a:bodyPr/>
                    <a:lstStyle/>
                    <a:p>
                      <a:pPr>
                        <a:lnSpc>
                          <a:spcPts val="1200"/>
                        </a:lnSpc>
                      </a:pPr>
                      <a:r>
                        <a:rPr lang="en-US" sz="1200" b="1">
                          <a:solidFill>
                            <a:schemeClr val="bg1"/>
                          </a:solidFill>
                        </a:rPr>
                        <a:t>Option 2: Use Hormone Barrier </a:t>
                      </a:r>
                      <a:r>
                        <a:rPr lang="en-US" sz="1200" b="0">
                          <a:solidFill>
                            <a:schemeClr val="bg1"/>
                          </a:solidFill>
                        </a:rPr>
                        <a:t>(pick </a:t>
                      </a:r>
                      <a:r>
                        <a:rPr lang="en-US" sz="1200">
                          <a:solidFill>
                            <a:schemeClr val="bg1"/>
                          </a:solidFill>
                        </a:rPr>
                        <a:t>one from </a:t>
                      </a:r>
                      <a:r>
                        <a:rPr lang="en-US" sz="1200" b="1">
                          <a:solidFill>
                            <a:schemeClr val="accent1"/>
                          </a:solidFill>
                        </a:rPr>
                        <a:t>B</a:t>
                      </a:r>
                      <a:r>
                        <a:rPr lang="en-US" sz="1200">
                          <a:solidFill>
                            <a:schemeClr val="bg1"/>
                          </a:solidFill>
                        </a:rPr>
                        <a:t> </a:t>
                      </a:r>
                      <a:r>
                        <a:rPr lang="en-US" sz="1200" b="1" u="sng">
                          <a:solidFill>
                            <a:schemeClr val="bg1"/>
                          </a:solidFill>
                        </a:rPr>
                        <a:t>and</a:t>
                      </a:r>
                      <a:r>
                        <a:rPr lang="en-US" sz="1200">
                          <a:solidFill>
                            <a:schemeClr val="bg1"/>
                          </a:solidFill>
                        </a:rPr>
                        <a:t> one from </a:t>
                      </a:r>
                      <a:r>
                        <a:rPr lang="en-US" sz="1200" b="1">
                          <a:solidFill>
                            <a:schemeClr val="accent1"/>
                          </a:solidFill>
                        </a:rPr>
                        <a:t>C1</a:t>
                      </a:r>
                      <a:r>
                        <a:rPr lang="en-US" sz="1200">
                          <a:solidFill>
                            <a:schemeClr val="bg1"/>
                          </a:solidFill>
                        </a:rPr>
                        <a:t> or </a:t>
                      </a:r>
                      <a:r>
                        <a:rPr lang="en-US" sz="1200" b="1">
                          <a:solidFill>
                            <a:schemeClr val="accent1"/>
                          </a:solidFill>
                        </a:rPr>
                        <a:t>C2</a:t>
                      </a:r>
                      <a:r>
                        <a:rPr lang="en-US" sz="1200">
                          <a:solidFill>
                            <a:schemeClr val="bg1"/>
                          </a:solidFill>
                        </a:rPr>
                        <a:t> shown below)</a:t>
                      </a:r>
                    </a:p>
                    <a:p>
                      <a:pPr marL="171450" lvl="0" indent="-171450">
                        <a:lnSpc>
                          <a:spcPts val="1200"/>
                        </a:lnSpc>
                        <a:buClr>
                          <a:schemeClr val="accent1"/>
                        </a:buClr>
                        <a:buFont typeface="Wingdings" panose="05000000000000000000" pitchFamily="2" charset="2"/>
                        <a:buChar char="§"/>
                      </a:pPr>
                      <a:r>
                        <a:rPr lang="en-US" sz="1200">
                          <a:solidFill>
                            <a:schemeClr val="bg1"/>
                          </a:solidFill>
                        </a:rPr>
                        <a:t>4-7 pregnancies per 100 women in 1 yr</a:t>
                      </a:r>
                    </a:p>
                  </a:txBody>
                  <a:tcPr marL="45720" marR="0" marB="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DDF7FF"/>
                    </a:solidFill>
                  </a:tcPr>
                </a:tc>
                <a:extLst>
                  <a:ext uri="{0D108BD9-81ED-4DB2-BD59-A6C34878D82A}">
                    <a16:rowId xmlns:a16="http://schemas.microsoft.com/office/drawing/2014/main" val="3611847211"/>
                  </a:ext>
                </a:extLst>
              </a:tr>
              <a:tr h="1005840">
                <a:tc vMerge="1">
                  <a:txBody>
                    <a:bodyPr/>
                    <a:lstStyle/>
                    <a:p>
                      <a:endParaRPr lang="en-US"/>
                    </a:p>
                  </a:txBody>
                  <a:tcPr marL="0" marR="0" marT="0" marB="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tx1"/>
                    </a:solidFill>
                  </a:tcPr>
                </a:tc>
                <a:tc>
                  <a:txBody>
                    <a:bodyPr/>
                    <a:lstStyle/>
                    <a:p>
                      <a:pPr>
                        <a:lnSpc>
                          <a:spcPts val="1200"/>
                        </a:lnSpc>
                      </a:pPr>
                      <a:endParaRPr lang="en-US" sz="1200">
                        <a:solidFill>
                          <a:schemeClr val="bg1"/>
                        </a:solidFill>
                      </a:endParaRPr>
                    </a:p>
                  </a:txBody>
                  <a:tcPr marL="45720" marR="0" marB="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tx1"/>
                    </a:solidFill>
                  </a:tcPr>
                </a:tc>
                <a:extLst>
                  <a:ext uri="{0D108BD9-81ED-4DB2-BD59-A6C34878D82A}">
                    <a16:rowId xmlns:a16="http://schemas.microsoft.com/office/drawing/2014/main" val="3692086617"/>
                  </a:ext>
                </a:extLst>
              </a:tr>
              <a:tr h="379615">
                <a:tc rowSpan="3">
                  <a:txBody>
                    <a:bodyPr/>
                    <a:lstStyle/>
                    <a:p>
                      <a:pPr algn="ctr"/>
                      <a:r>
                        <a:rPr lang="en-US" sz="2400" b="1">
                          <a:solidFill>
                            <a:schemeClr val="bg1"/>
                          </a:solidFill>
                        </a:rPr>
                        <a:t>C</a:t>
                      </a:r>
                    </a:p>
                  </a:txBody>
                  <a:tcPr marL="0" marR="0"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EFFBFF"/>
                    </a:solidFill>
                  </a:tcPr>
                </a:tc>
                <a:tc>
                  <a:txBody>
                    <a:bodyPr/>
                    <a:lstStyle/>
                    <a:p>
                      <a:pPr>
                        <a:lnSpc>
                          <a:spcPts val="1200"/>
                        </a:lnSpc>
                      </a:pPr>
                      <a:r>
                        <a:rPr lang="en-US" sz="1200" b="1">
                          <a:solidFill>
                            <a:schemeClr val="bg1"/>
                          </a:solidFill>
                        </a:rPr>
                        <a:t>Option 3: Use 2 Barriers </a:t>
                      </a:r>
                      <a:r>
                        <a:rPr lang="en-US" sz="1200" b="0">
                          <a:solidFill>
                            <a:schemeClr val="bg1"/>
                          </a:solidFill>
                        </a:rPr>
                        <a:t>(pick </a:t>
                      </a:r>
                      <a:r>
                        <a:rPr lang="en-US" sz="1200">
                          <a:solidFill>
                            <a:schemeClr val="bg1"/>
                          </a:solidFill>
                        </a:rPr>
                        <a:t>one from </a:t>
                      </a:r>
                      <a:r>
                        <a:rPr lang="en-US" sz="1200" b="1">
                          <a:solidFill>
                            <a:schemeClr val="accent1"/>
                          </a:solidFill>
                        </a:rPr>
                        <a:t>C1</a:t>
                      </a:r>
                      <a:r>
                        <a:rPr lang="en-US" sz="1200">
                          <a:solidFill>
                            <a:schemeClr val="bg1"/>
                          </a:solidFill>
                        </a:rPr>
                        <a:t> </a:t>
                      </a:r>
                      <a:r>
                        <a:rPr lang="en-US" sz="1200" b="1" u="sng">
                          <a:solidFill>
                            <a:schemeClr val="bg1"/>
                          </a:solidFill>
                        </a:rPr>
                        <a:t>and</a:t>
                      </a:r>
                      <a:r>
                        <a:rPr lang="en-US" sz="1200">
                          <a:solidFill>
                            <a:schemeClr val="bg1"/>
                          </a:solidFill>
                        </a:rPr>
                        <a:t> one from </a:t>
                      </a:r>
                      <a:r>
                        <a:rPr lang="en-US" sz="1200" b="1">
                          <a:solidFill>
                            <a:schemeClr val="accent1"/>
                          </a:solidFill>
                        </a:rPr>
                        <a:t>C2</a:t>
                      </a:r>
                      <a:r>
                        <a:rPr lang="en-US" sz="1200">
                          <a:solidFill>
                            <a:schemeClr val="bg1"/>
                          </a:solidFill>
                        </a:rPr>
                        <a:t>)</a:t>
                      </a:r>
                    </a:p>
                    <a:p>
                      <a:pPr marL="171450" lvl="1" indent="-171450">
                        <a:lnSpc>
                          <a:spcPts val="1200"/>
                        </a:lnSpc>
                        <a:buClr>
                          <a:schemeClr val="accent1"/>
                        </a:buClr>
                        <a:buFont typeface="Wingdings" panose="05000000000000000000" pitchFamily="2" charset="2"/>
                        <a:buChar char="§"/>
                      </a:pPr>
                      <a:r>
                        <a:rPr lang="en-US" sz="1200" b="1">
                          <a:solidFill>
                            <a:schemeClr val="bg1"/>
                          </a:solidFill>
                        </a:rPr>
                        <a:t>Least effective: </a:t>
                      </a:r>
                      <a:r>
                        <a:rPr lang="en-US" sz="1200">
                          <a:solidFill>
                            <a:schemeClr val="bg1"/>
                          </a:solidFill>
                        </a:rPr>
                        <a:t>13 or more pregnancies per 100 women in 1 yr</a:t>
                      </a:r>
                    </a:p>
                  </a:txBody>
                  <a:tcPr marL="45720" marR="0" marB="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EFFBFF"/>
                    </a:solidFill>
                  </a:tcPr>
                </a:tc>
                <a:extLst>
                  <a:ext uri="{0D108BD9-81ED-4DB2-BD59-A6C34878D82A}">
                    <a16:rowId xmlns:a16="http://schemas.microsoft.com/office/drawing/2014/main" val="1136869886"/>
                  </a:ext>
                </a:extLst>
              </a:tr>
              <a:tr h="685800">
                <a:tc vMerge="1">
                  <a:txBody>
                    <a:bodyPr/>
                    <a:lstStyle/>
                    <a:p>
                      <a:endParaRPr lang="en-US">
                        <a:solidFill>
                          <a:schemeClr val="bg1"/>
                        </a:solidFill>
                      </a:endParaRPr>
                    </a:p>
                  </a:txBody>
                  <a:tcPr marL="0" marR="0" marT="0" marB="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tx1"/>
                    </a:solidFill>
                  </a:tcPr>
                </a:tc>
                <a:tc>
                  <a:txBody>
                    <a:bodyPr/>
                    <a:lstStyle/>
                    <a:p>
                      <a:pPr>
                        <a:lnSpc>
                          <a:spcPts val="1700"/>
                        </a:lnSpc>
                      </a:pPr>
                      <a:r>
                        <a:rPr lang="en-US" sz="2400" b="1">
                          <a:solidFill>
                            <a:schemeClr val="bg1"/>
                          </a:solidFill>
                        </a:rPr>
                        <a:t>1</a:t>
                      </a:r>
                    </a:p>
                  </a:txBody>
                  <a:tcPr marL="45720" marR="0"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tx1"/>
                    </a:solidFill>
                  </a:tcPr>
                </a:tc>
                <a:extLst>
                  <a:ext uri="{0D108BD9-81ED-4DB2-BD59-A6C34878D82A}">
                    <a16:rowId xmlns:a16="http://schemas.microsoft.com/office/drawing/2014/main" val="3703932425"/>
                  </a:ext>
                </a:extLst>
              </a:tr>
              <a:tr h="597304">
                <a:tc vMerge="1">
                  <a:txBody>
                    <a:bodyPr/>
                    <a:lstStyle/>
                    <a:p>
                      <a:endParaRPr lang="en-US">
                        <a:solidFill>
                          <a:schemeClr val="bg1"/>
                        </a:solidFill>
                      </a:endParaRPr>
                    </a:p>
                  </a:txBody>
                  <a:tcPr marL="0" marR="0" marT="0" marB="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tx1"/>
                    </a:solidFill>
                  </a:tcPr>
                </a:tc>
                <a:tc>
                  <a:txBody>
                    <a:bodyPr/>
                    <a:lstStyle/>
                    <a:p>
                      <a:pPr>
                        <a:lnSpc>
                          <a:spcPts val="1700"/>
                        </a:lnSpc>
                      </a:pPr>
                      <a:r>
                        <a:rPr lang="en-US" sz="2400" b="1">
                          <a:solidFill>
                            <a:schemeClr val="bg1"/>
                          </a:solidFill>
                        </a:rPr>
                        <a:t>2</a:t>
                      </a:r>
                    </a:p>
                  </a:txBody>
                  <a:tcPr marL="45720" marR="0"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tx1"/>
                    </a:solidFill>
                  </a:tcPr>
                </a:tc>
                <a:extLst>
                  <a:ext uri="{0D108BD9-81ED-4DB2-BD59-A6C34878D82A}">
                    <a16:rowId xmlns:a16="http://schemas.microsoft.com/office/drawing/2014/main" val="1589249655"/>
                  </a:ext>
                </a:extLst>
              </a:tr>
            </a:tbl>
          </a:graphicData>
        </a:graphic>
      </p:graphicFrame>
      <p:sp>
        <p:nvSpPr>
          <p:cNvPr id="9" name="TextBox 8">
            <a:extLst>
              <a:ext uri="{FF2B5EF4-FFF2-40B4-BE49-F238E27FC236}">
                <a16:creationId xmlns:a16="http://schemas.microsoft.com/office/drawing/2014/main" id="{A144CB13-2EDE-4A17-30AA-B23AA47EB856}"/>
              </a:ext>
            </a:extLst>
          </p:cNvPr>
          <p:cNvSpPr txBox="1"/>
          <p:nvPr/>
        </p:nvSpPr>
        <p:spPr bwMode="auto">
          <a:xfrm>
            <a:off x="5524177" y="2823512"/>
            <a:ext cx="1531618"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0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Intrauterine device (IUD)</a:t>
            </a:r>
          </a:p>
        </p:txBody>
      </p:sp>
      <p:sp>
        <p:nvSpPr>
          <p:cNvPr id="10" name="TextBox 9">
            <a:extLst>
              <a:ext uri="{FF2B5EF4-FFF2-40B4-BE49-F238E27FC236}">
                <a16:creationId xmlns:a16="http://schemas.microsoft.com/office/drawing/2014/main" id="{E58B8C47-3A47-2103-668E-655B5009E615}"/>
              </a:ext>
            </a:extLst>
          </p:cNvPr>
          <p:cNvSpPr txBox="1"/>
          <p:nvPr/>
        </p:nvSpPr>
        <p:spPr bwMode="auto">
          <a:xfrm>
            <a:off x="7181527" y="2823512"/>
            <a:ext cx="1531618"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0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Tubal sterilization</a:t>
            </a:r>
          </a:p>
        </p:txBody>
      </p:sp>
      <p:grpSp>
        <p:nvGrpSpPr>
          <p:cNvPr id="11" name="Group 10">
            <a:extLst>
              <a:ext uri="{FF2B5EF4-FFF2-40B4-BE49-F238E27FC236}">
                <a16:creationId xmlns:a16="http://schemas.microsoft.com/office/drawing/2014/main" id="{E6A04B8F-4FD7-8AB7-0940-0B313E836110}"/>
              </a:ext>
            </a:extLst>
          </p:cNvPr>
          <p:cNvGrpSpPr/>
          <p:nvPr/>
        </p:nvGrpSpPr>
        <p:grpSpPr>
          <a:xfrm>
            <a:off x="5992170" y="2330450"/>
            <a:ext cx="371476" cy="544513"/>
            <a:chOff x="6251575" y="2330450"/>
            <a:chExt cx="371476" cy="544513"/>
          </a:xfrm>
        </p:grpSpPr>
        <p:sp>
          <p:nvSpPr>
            <p:cNvPr id="12" name="Freeform 5">
              <a:extLst>
                <a:ext uri="{FF2B5EF4-FFF2-40B4-BE49-F238E27FC236}">
                  <a16:creationId xmlns:a16="http://schemas.microsoft.com/office/drawing/2014/main" id="{07B83604-BF0D-5891-AA53-09F2AF2C67BB}"/>
                </a:ext>
              </a:extLst>
            </p:cNvPr>
            <p:cNvSpPr>
              <a:spLocks/>
            </p:cNvSpPr>
            <p:nvPr/>
          </p:nvSpPr>
          <p:spPr bwMode="auto">
            <a:xfrm>
              <a:off x="6416675" y="2452688"/>
              <a:ext cx="41275" cy="300038"/>
            </a:xfrm>
            <a:custGeom>
              <a:avLst/>
              <a:gdLst>
                <a:gd name="T0" fmla="*/ 26 w 26"/>
                <a:gd name="T1" fmla="*/ 189 h 189"/>
                <a:gd name="T2" fmla="*/ 26 w 26"/>
                <a:gd name="T3" fmla="*/ 0 h 189"/>
                <a:gd name="T4" fmla="*/ 0 w 26"/>
                <a:gd name="T5" fmla="*/ 0 h 189"/>
                <a:gd name="T6" fmla="*/ 0 w 26"/>
                <a:gd name="T7" fmla="*/ 189 h 189"/>
              </a:gdLst>
              <a:ahLst/>
              <a:cxnLst>
                <a:cxn ang="0">
                  <a:pos x="T0" y="T1"/>
                </a:cxn>
                <a:cxn ang="0">
                  <a:pos x="T2" y="T3"/>
                </a:cxn>
                <a:cxn ang="0">
                  <a:pos x="T4" y="T5"/>
                </a:cxn>
                <a:cxn ang="0">
                  <a:pos x="T6" y="T7"/>
                </a:cxn>
              </a:cxnLst>
              <a:rect l="0" t="0" r="r" b="b"/>
              <a:pathLst>
                <a:path w="26" h="189">
                  <a:moveTo>
                    <a:pt x="26" y="189"/>
                  </a:moveTo>
                  <a:lnTo>
                    <a:pt x="26" y="0"/>
                  </a:lnTo>
                  <a:lnTo>
                    <a:pt x="0" y="0"/>
                  </a:lnTo>
                  <a:lnTo>
                    <a:pt x="0" y="189"/>
                  </a:lnTo>
                </a:path>
              </a:pathLst>
            </a:custGeom>
            <a:noFill/>
            <a:ln w="12700" cap="rnd">
              <a:solidFill>
                <a:schemeClr val="accent1"/>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13" name="Line 6">
              <a:extLst>
                <a:ext uri="{FF2B5EF4-FFF2-40B4-BE49-F238E27FC236}">
                  <a16:creationId xmlns:a16="http://schemas.microsoft.com/office/drawing/2014/main" id="{D20A436C-B4D7-B21C-70F1-B5F4B324CC5E}"/>
                </a:ext>
              </a:extLst>
            </p:cNvPr>
            <p:cNvSpPr>
              <a:spLocks noChangeShapeType="1"/>
            </p:cNvSpPr>
            <p:nvPr/>
          </p:nvSpPr>
          <p:spPr bwMode="auto">
            <a:xfrm flipV="1">
              <a:off x="6450013" y="2387600"/>
              <a:ext cx="0" cy="65088"/>
            </a:xfrm>
            <a:prstGeom prst="line">
              <a:avLst/>
            </a:prstGeom>
            <a:noFill/>
            <a:ln w="12700" cap="rnd">
              <a:solidFill>
                <a:schemeClr val="accent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14" name="Line 7">
              <a:extLst>
                <a:ext uri="{FF2B5EF4-FFF2-40B4-BE49-F238E27FC236}">
                  <a16:creationId xmlns:a16="http://schemas.microsoft.com/office/drawing/2014/main" id="{628C5500-D859-7BFD-56CF-B7D64FA43640}"/>
                </a:ext>
              </a:extLst>
            </p:cNvPr>
            <p:cNvSpPr>
              <a:spLocks noChangeShapeType="1"/>
            </p:cNvSpPr>
            <p:nvPr/>
          </p:nvSpPr>
          <p:spPr bwMode="auto">
            <a:xfrm flipV="1">
              <a:off x="6424613" y="2387600"/>
              <a:ext cx="0" cy="65088"/>
            </a:xfrm>
            <a:prstGeom prst="line">
              <a:avLst/>
            </a:prstGeom>
            <a:noFill/>
            <a:ln w="12700" cap="rnd">
              <a:solidFill>
                <a:schemeClr val="accent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15" name="Freeform 8">
              <a:extLst>
                <a:ext uri="{FF2B5EF4-FFF2-40B4-BE49-F238E27FC236}">
                  <a16:creationId xmlns:a16="http://schemas.microsoft.com/office/drawing/2014/main" id="{38876F93-10DB-64D0-19E4-3DB5848DD9CB}"/>
                </a:ext>
              </a:extLst>
            </p:cNvPr>
            <p:cNvSpPr>
              <a:spLocks/>
            </p:cNvSpPr>
            <p:nvPr/>
          </p:nvSpPr>
          <p:spPr bwMode="auto">
            <a:xfrm>
              <a:off x="6416675" y="2365375"/>
              <a:ext cx="41275" cy="22225"/>
            </a:xfrm>
            <a:custGeom>
              <a:avLst/>
              <a:gdLst>
                <a:gd name="T0" fmla="*/ 55 w 67"/>
                <a:gd name="T1" fmla="*/ 36 h 36"/>
                <a:gd name="T2" fmla="*/ 65 w 67"/>
                <a:gd name="T3" fmla="*/ 31 h 36"/>
                <a:gd name="T4" fmla="*/ 65 w 67"/>
                <a:gd name="T5" fmla="*/ 20 h 36"/>
                <a:gd name="T6" fmla="*/ 33 w 67"/>
                <a:gd name="T7" fmla="*/ 0 h 36"/>
                <a:gd name="T8" fmla="*/ 2 w 67"/>
                <a:gd name="T9" fmla="*/ 18 h 36"/>
                <a:gd name="T10" fmla="*/ 2 w 67"/>
                <a:gd name="T11" fmla="*/ 30 h 36"/>
                <a:gd name="T12" fmla="*/ 12 w 67"/>
                <a:gd name="T13" fmla="*/ 36 h 36"/>
                <a:gd name="T14" fmla="*/ 55 w 67"/>
                <a:gd name="T15" fmla="*/ 36 h 3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67" h="36">
                  <a:moveTo>
                    <a:pt x="55" y="36"/>
                  </a:moveTo>
                  <a:cubicBezTo>
                    <a:pt x="59" y="36"/>
                    <a:pt x="63" y="34"/>
                    <a:pt x="65" y="31"/>
                  </a:cubicBezTo>
                  <a:cubicBezTo>
                    <a:pt x="67" y="27"/>
                    <a:pt x="67" y="23"/>
                    <a:pt x="65" y="20"/>
                  </a:cubicBezTo>
                  <a:cubicBezTo>
                    <a:pt x="59" y="8"/>
                    <a:pt x="47" y="0"/>
                    <a:pt x="33" y="0"/>
                  </a:cubicBezTo>
                  <a:cubicBezTo>
                    <a:pt x="20" y="0"/>
                    <a:pt x="8" y="7"/>
                    <a:pt x="2" y="18"/>
                  </a:cubicBezTo>
                  <a:cubicBezTo>
                    <a:pt x="0" y="22"/>
                    <a:pt x="0" y="26"/>
                    <a:pt x="2" y="30"/>
                  </a:cubicBezTo>
                  <a:cubicBezTo>
                    <a:pt x="4" y="33"/>
                    <a:pt x="8" y="36"/>
                    <a:pt x="12" y="36"/>
                  </a:cubicBezTo>
                  <a:lnTo>
                    <a:pt x="55" y="36"/>
                  </a:lnTo>
                  <a:close/>
                </a:path>
              </a:pathLst>
            </a:custGeom>
            <a:noFill/>
            <a:ln w="12700" cap="rnd">
              <a:solidFill>
                <a:schemeClr val="accent1"/>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16" name="Freeform 9">
              <a:extLst>
                <a:ext uri="{FF2B5EF4-FFF2-40B4-BE49-F238E27FC236}">
                  <a16:creationId xmlns:a16="http://schemas.microsoft.com/office/drawing/2014/main" id="{5C16C0A5-8B5D-A8D6-6F5E-B23578FD1FAB}"/>
                </a:ext>
              </a:extLst>
            </p:cNvPr>
            <p:cNvSpPr>
              <a:spLocks/>
            </p:cNvSpPr>
            <p:nvPr/>
          </p:nvSpPr>
          <p:spPr bwMode="auto">
            <a:xfrm>
              <a:off x="6443663" y="2330450"/>
              <a:ext cx="179388" cy="42863"/>
            </a:xfrm>
            <a:custGeom>
              <a:avLst/>
              <a:gdLst>
                <a:gd name="T0" fmla="*/ 232 w 291"/>
                <a:gd name="T1" fmla="*/ 15 h 70"/>
                <a:gd name="T2" fmla="*/ 291 w 291"/>
                <a:gd name="T3" fmla="*/ 57 h 70"/>
                <a:gd name="T4" fmla="*/ 232 w 291"/>
                <a:gd name="T5" fmla="*/ 15 h 70"/>
                <a:gd name="T6" fmla="*/ 146 w 291"/>
                <a:gd name="T7" fmla="*/ 0 h 70"/>
                <a:gd name="T8" fmla="*/ 0 w 291"/>
                <a:gd name="T9" fmla="*/ 58 h 70"/>
              </a:gdLst>
              <a:ahLst/>
              <a:cxnLst>
                <a:cxn ang="0">
                  <a:pos x="T0" y="T1"/>
                </a:cxn>
                <a:cxn ang="0">
                  <a:pos x="T2" y="T3"/>
                </a:cxn>
                <a:cxn ang="0">
                  <a:pos x="T4" y="T5"/>
                </a:cxn>
                <a:cxn ang="0">
                  <a:pos x="T6" y="T7"/>
                </a:cxn>
                <a:cxn ang="0">
                  <a:pos x="T8" y="T9"/>
                </a:cxn>
              </a:cxnLst>
              <a:rect l="0" t="0" r="r" b="b"/>
              <a:pathLst>
                <a:path w="291" h="70">
                  <a:moveTo>
                    <a:pt x="232" y="15"/>
                  </a:moveTo>
                  <a:cubicBezTo>
                    <a:pt x="276" y="31"/>
                    <a:pt x="291" y="57"/>
                    <a:pt x="291" y="57"/>
                  </a:cubicBezTo>
                  <a:cubicBezTo>
                    <a:pt x="274" y="70"/>
                    <a:pt x="235" y="70"/>
                    <a:pt x="232" y="15"/>
                  </a:cubicBezTo>
                  <a:cubicBezTo>
                    <a:pt x="211" y="6"/>
                    <a:pt x="183" y="0"/>
                    <a:pt x="146" y="0"/>
                  </a:cubicBezTo>
                  <a:cubicBezTo>
                    <a:pt x="70" y="0"/>
                    <a:pt x="19" y="39"/>
                    <a:pt x="0" y="58"/>
                  </a:cubicBezTo>
                </a:path>
              </a:pathLst>
            </a:custGeom>
            <a:noFill/>
            <a:ln w="12700" cap="rnd">
              <a:solidFill>
                <a:schemeClr val="accent1"/>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17" name="Freeform 10">
              <a:extLst>
                <a:ext uri="{FF2B5EF4-FFF2-40B4-BE49-F238E27FC236}">
                  <a16:creationId xmlns:a16="http://schemas.microsoft.com/office/drawing/2014/main" id="{CB55AB92-05A0-CAC6-C9DD-DD1ECF5BEFB0}"/>
                </a:ext>
              </a:extLst>
            </p:cNvPr>
            <p:cNvSpPr>
              <a:spLocks/>
            </p:cNvSpPr>
            <p:nvPr/>
          </p:nvSpPr>
          <p:spPr bwMode="auto">
            <a:xfrm>
              <a:off x="6251575" y="2330450"/>
              <a:ext cx="179388" cy="42863"/>
            </a:xfrm>
            <a:custGeom>
              <a:avLst/>
              <a:gdLst>
                <a:gd name="T0" fmla="*/ 59 w 291"/>
                <a:gd name="T1" fmla="*/ 15 h 70"/>
                <a:gd name="T2" fmla="*/ 0 w 291"/>
                <a:gd name="T3" fmla="*/ 57 h 70"/>
                <a:gd name="T4" fmla="*/ 59 w 291"/>
                <a:gd name="T5" fmla="*/ 15 h 70"/>
                <a:gd name="T6" fmla="*/ 145 w 291"/>
                <a:gd name="T7" fmla="*/ 0 h 70"/>
                <a:gd name="T8" fmla="*/ 291 w 291"/>
                <a:gd name="T9" fmla="*/ 58 h 70"/>
              </a:gdLst>
              <a:ahLst/>
              <a:cxnLst>
                <a:cxn ang="0">
                  <a:pos x="T0" y="T1"/>
                </a:cxn>
                <a:cxn ang="0">
                  <a:pos x="T2" y="T3"/>
                </a:cxn>
                <a:cxn ang="0">
                  <a:pos x="T4" y="T5"/>
                </a:cxn>
                <a:cxn ang="0">
                  <a:pos x="T6" y="T7"/>
                </a:cxn>
                <a:cxn ang="0">
                  <a:pos x="T8" y="T9"/>
                </a:cxn>
              </a:cxnLst>
              <a:rect l="0" t="0" r="r" b="b"/>
              <a:pathLst>
                <a:path w="291" h="70">
                  <a:moveTo>
                    <a:pt x="59" y="15"/>
                  </a:moveTo>
                  <a:cubicBezTo>
                    <a:pt x="56" y="70"/>
                    <a:pt x="17" y="70"/>
                    <a:pt x="0" y="57"/>
                  </a:cubicBezTo>
                  <a:cubicBezTo>
                    <a:pt x="0" y="57"/>
                    <a:pt x="15" y="31"/>
                    <a:pt x="59" y="15"/>
                  </a:cubicBezTo>
                  <a:cubicBezTo>
                    <a:pt x="80" y="6"/>
                    <a:pt x="108" y="0"/>
                    <a:pt x="145" y="0"/>
                  </a:cubicBezTo>
                  <a:cubicBezTo>
                    <a:pt x="221" y="0"/>
                    <a:pt x="272" y="39"/>
                    <a:pt x="291" y="58"/>
                  </a:cubicBezTo>
                </a:path>
              </a:pathLst>
            </a:custGeom>
            <a:noFill/>
            <a:ln w="12700" cap="rnd">
              <a:solidFill>
                <a:schemeClr val="accent1"/>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18" name="Freeform 11">
              <a:extLst>
                <a:ext uri="{FF2B5EF4-FFF2-40B4-BE49-F238E27FC236}">
                  <a16:creationId xmlns:a16="http://schemas.microsoft.com/office/drawing/2014/main" id="{9B3B46C6-6875-99E6-6323-EB48BC5D77D4}"/>
                </a:ext>
              </a:extLst>
            </p:cNvPr>
            <p:cNvSpPr>
              <a:spLocks/>
            </p:cNvSpPr>
            <p:nvPr/>
          </p:nvSpPr>
          <p:spPr bwMode="auto">
            <a:xfrm>
              <a:off x="6416675" y="2752725"/>
              <a:ext cx="41275" cy="19050"/>
            </a:xfrm>
            <a:custGeom>
              <a:avLst/>
              <a:gdLst>
                <a:gd name="T0" fmla="*/ 0 w 66"/>
                <a:gd name="T1" fmla="*/ 0 h 33"/>
                <a:gd name="T2" fmla="*/ 33 w 66"/>
                <a:gd name="T3" fmla="*/ 33 h 33"/>
                <a:gd name="T4" fmla="*/ 66 w 66"/>
                <a:gd name="T5" fmla="*/ 0 h 33"/>
              </a:gdLst>
              <a:ahLst/>
              <a:cxnLst>
                <a:cxn ang="0">
                  <a:pos x="T0" y="T1"/>
                </a:cxn>
                <a:cxn ang="0">
                  <a:pos x="T2" y="T3"/>
                </a:cxn>
                <a:cxn ang="0">
                  <a:pos x="T4" y="T5"/>
                </a:cxn>
              </a:cxnLst>
              <a:rect l="0" t="0" r="r" b="b"/>
              <a:pathLst>
                <a:path w="66" h="33">
                  <a:moveTo>
                    <a:pt x="0" y="0"/>
                  </a:moveTo>
                  <a:cubicBezTo>
                    <a:pt x="0" y="18"/>
                    <a:pt x="15" y="33"/>
                    <a:pt x="33" y="33"/>
                  </a:cubicBezTo>
                  <a:cubicBezTo>
                    <a:pt x="51" y="33"/>
                    <a:pt x="66" y="18"/>
                    <a:pt x="66" y="0"/>
                  </a:cubicBezTo>
                </a:path>
              </a:pathLst>
            </a:custGeom>
            <a:noFill/>
            <a:ln w="12700" cap="rnd">
              <a:solidFill>
                <a:schemeClr val="accent1"/>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19" name="Freeform 12">
              <a:extLst>
                <a:ext uri="{FF2B5EF4-FFF2-40B4-BE49-F238E27FC236}">
                  <a16:creationId xmlns:a16="http://schemas.microsoft.com/office/drawing/2014/main" id="{AE76B2D3-5CDA-815B-3F42-E5723C7807F0}"/>
                </a:ext>
              </a:extLst>
            </p:cNvPr>
            <p:cNvSpPr>
              <a:spLocks/>
            </p:cNvSpPr>
            <p:nvPr/>
          </p:nvSpPr>
          <p:spPr bwMode="auto">
            <a:xfrm>
              <a:off x="6351588" y="2771775"/>
              <a:ext cx="171450" cy="103188"/>
            </a:xfrm>
            <a:custGeom>
              <a:avLst/>
              <a:gdLst>
                <a:gd name="T0" fmla="*/ 0 w 275"/>
                <a:gd name="T1" fmla="*/ 165 h 165"/>
                <a:gd name="T2" fmla="*/ 98 w 275"/>
                <a:gd name="T3" fmla="*/ 86 h 165"/>
                <a:gd name="T4" fmla="*/ 117 w 275"/>
                <a:gd name="T5" fmla="*/ 28 h 165"/>
                <a:gd name="T6" fmla="*/ 137 w 275"/>
                <a:gd name="T7" fmla="*/ 0 h 165"/>
                <a:gd name="T8" fmla="*/ 158 w 275"/>
                <a:gd name="T9" fmla="*/ 28 h 165"/>
                <a:gd name="T10" fmla="*/ 177 w 275"/>
                <a:gd name="T11" fmla="*/ 86 h 165"/>
                <a:gd name="T12" fmla="*/ 275 w 275"/>
                <a:gd name="T13" fmla="*/ 165 h 165"/>
              </a:gdLst>
              <a:ahLst/>
              <a:cxnLst>
                <a:cxn ang="0">
                  <a:pos x="T0" y="T1"/>
                </a:cxn>
                <a:cxn ang="0">
                  <a:pos x="T2" y="T3"/>
                </a:cxn>
                <a:cxn ang="0">
                  <a:pos x="T4" y="T5"/>
                </a:cxn>
                <a:cxn ang="0">
                  <a:pos x="T6" y="T7"/>
                </a:cxn>
                <a:cxn ang="0">
                  <a:pos x="T8" y="T9"/>
                </a:cxn>
                <a:cxn ang="0">
                  <a:pos x="T10" y="T11"/>
                </a:cxn>
                <a:cxn ang="0">
                  <a:pos x="T12" y="T13"/>
                </a:cxn>
              </a:cxnLst>
              <a:rect l="0" t="0" r="r" b="b"/>
              <a:pathLst>
                <a:path w="275" h="165">
                  <a:moveTo>
                    <a:pt x="0" y="165"/>
                  </a:moveTo>
                  <a:cubicBezTo>
                    <a:pt x="50" y="165"/>
                    <a:pt x="98" y="131"/>
                    <a:pt x="98" y="86"/>
                  </a:cubicBezTo>
                  <a:cubicBezTo>
                    <a:pt x="98" y="65"/>
                    <a:pt x="104" y="45"/>
                    <a:pt x="117" y="28"/>
                  </a:cubicBezTo>
                  <a:cubicBezTo>
                    <a:pt x="137" y="0"/>
                    <a:pt x="137" y="0"/>
                    <a:pt x="137" y="0"/>
                  </a:cubicBezTo>
                  <a:cubicBezTo>
                    <a:pt x="158" y="28"/>
                    <a:pt x="158" y="28"/>
                    <a:pt x="158" y="28"/>
                  </a:cubicBezTo>
                  <a:cubicBezTo>
                    <a:pt x="170" y="45"/>
                    <a:pt x="177" y="65"/>
                    <a:pt x="177" y="86"/>
                  </a:cubicBezTo>
                  <a:cubicBezTo>
                    <a:pt x="177" y="131"/>
                    <a:pt x="225" y="165"/>
                    <a:pt x="275" y="165"/>
                  </a:cubicBezTo>
                </a:path>
              </a:pathLst>
            </a:custGeom>
            <a:noFill/>
            <a:ln w="12700" cap="rnd">
              <a:solidFill>
                <a:schemeClr val="accent1"/>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endParaRPr>
            </a:p>
          </p:txBody>
        </p:sp>
      </p:grpSp>
      <p:sp>
        <p:nvSpPr>
          <p:cNvPr id="20" name="Freeform 16">
            <a:extLst>
              <a:ext uri="{FF2B5EF4-FFF2-40B4-BE49-F238E27FC236}">
                <a16:creationId xmlns:a16="http://schemas.microsoft.com/office/drawing/2014/main" id="{37EA8B9E-24A4-D47E-14FC-3CA7440C457E}"/>
              </a:ext>
            </a:extLst>
          </p:cNvPr>
          <p:cNvSpPr>
            <a:spLocks/>
          </p:cNvSpPr>
          <p:nvPr/>
        </p:nvSpPr>
        <p:spPr bwMode="auto">
          <a:xfrm>
            <a:off x="7741595" y="2540001"/>
            <a:ext cx="136525" cy="77788"/>
          </a:xfrm>
          <a:custGeom>
            <a:avLst/>
            <a:gdLst>
              <a:gd name="T0" fmla="*/ 147 w 228"/>
              <a:gd name="T1" fmla="*/ 131 h 131"/>
              <a:gd name="T2" fmla="*/ 193 w 228"/>
              <a:gd name="T3" fmla="*/ 49 h 131"/>
              <a:gd name="T4" fmla="*/ 0 w 228"/>
              <a:gd name="T5" fmla="*/ 61 h 131"/>
            </a:gdLst>
            <a:ahLst/>
            <a:cxnLst>
              <a:cxn ang="0">
                <a:pos x="T0" y="T1"/>
              </a:cxn>
              <a:cxn ang="0">
                <a:pos x="T2" y="T3"/>
              </a:cxn>
              <a:cxn ang="0">
                <a:pos x="T4" y="T5"/>
              </a:cxn>
            </a:cxnLst>
            <a:rect l="0" t="0" r="r" b="b"/>
            <a:pathLst>
              <a:path w="228" h="131">
                <a:moveTo>
                  <a:pt x="147" y="131"/>
                </a:moveTo>
                <a:cubicBezTo>
                  <a:pt x="149" y="118"/>
                  <a:pt x="228" y="106"/>
                  <a:pt x="193" y="49"/>
                </a:cubicBezTo>
                <a:cubicBezTo>
                  <a:pt x="164" y="0"/>
                  <a:pt x="69" y="46"/>
                  <a:pt x="0" y="61"/>
                </a:cubicBezTo>
              </a:path>
            </a:pathLst>
          </a:custGeom>
          <a:noFill/>
          <a:ln w="12700" cap="rnd">
            <a:solidFill>
              <a:schemeClr val="accent1"/>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21" name="Freeform 17">
            <a:extLst>
              <a:ext uri="{FF2B5EF4-FFF2-40B4-BE49-F238E27FC236}">
                <a16:creationId xmlns:a16="http://schemas.microsoft.com/office/drawing/2014/main" id="{73525D3C-B275-44C9-4FD0-1F01A7D0A102}"/>
              </a:ext>
            </a:extLst>
          </p:cNvPr>
          <p:cNvSpPr>
            <a:spLocks/>
          </p:cNvSpPr>
          <p:nvPr/>
        </p:nvSpPr>
        <p:spPr bwMode="auto">
          <a:xfrm>
            <a:off x="7722545" y="2565401"/>
            <a:ext cx="58737" cy="138113"/>
          </a:xfrm>
          <a:custGeom>
            <a:avLst/>
            <a:gdLst>
              <a:gd name="T0" fmla="*/ 17 w 98"/>
              <a:gd name="T1" fmla="*/ 228 h 228"/>
              <a:gd name="T2" fmla="*/ 10 w 98"/>
              <a:gd name="T3" fmla="*/ 189 h 228"/>
              <a:gd name="T4" fmla="*/ 21 w 98"/>
              <a:gd name="T5" fmla="*/ 125 h 228"/>
              <a:gd name="T6" fmla="*/ 98 w 98"/>
              <a:gd name="T7" fmla="*/ 0 h 228"/>
            </a:gdLst>
            <a:ahLst/>
            <a:cxnLst>
              <a:cxn ang="0">
                <a:pos x="T0" y="T1"/>
              </a:cxn>
              <a:cxn ang="0">
                <a:pos x="T2" y="T3"/>
              </a:cxn>
              <a:cxn ang="0">
                <a:pos x="T4" y="T5"/>
              </a:cxn>
              <a:cxn ang="0">
                <a:pos x="T6" y="T7"/>
              </a:cxn>
            </a:cxnLst>
            <a:rect l="0" t="0" r="r" b="b"/>
            <a:pathLst>
              <a:path w="98" h="228">
                <a:moveTo>
                  <a:pt x="17" y="228"/>
                </a:moveTo>
                <a:cubicBezTo>
                  <a:pt x="0" y="228"/>
                  <a:pt x="8" y="214"/>
                  <a:pt x="10" y="189"/>
                </a:cubicBezTo>
                <a:cubicBezTo>
                  <a:pt x="12" y="176"/>
                  <a:pt x="0" y="152"/>
                  <a:pt x="21" y="125"/>
                </a:cubicBezTo>
                <a:cubicBezTo>
                  <a:pt x="48" y="89"/>
                  <a:pt x="32" y="11"/>
                  <a:pt x="98" y="0"/>
                </a:cubicBezTo>
              </a:path>
            </a:pathLst>
          </a:custGeom>
          <a:noFill/>
          <a:ln w="12700" cap="rnd">
            <a:solidFill>
              <a:schemeClr val="accent1"/>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22" name="Freeform 18">
            <a:extLst>
              <a:ext uri="{FF2B5EF4-FFF2-40B4-BE49-F238E27FC236}">
                <a16:creationId xmlns:a16="http://schemas.microsoft.com/office/drawing/2014/main" id="{CB6A5873-D577-5564-CA74-F37B3EE68F6A}"/>
              </a:ext>
            </a:extLst>
          </p:cNvPr>
          <p:cNvSpPr>
            <a:spLocks/>
          </p:cNvSpPr>
          <p:nvPr/>
        </p:nvSpPr>
        <p:spPr bwMode="auto">
          <a:xfrm>
            <a:off x="7781283" y="2593976"/>
            <a:ext cx="50800" cy="46038"/>
          </a:xfrm>
          <a:custGeom>
            <a:avLst/>
            <a:gdLst>
              <a:gd name="T0" fmla="*/ 79 w 86"/>
              <a:gd name="T1" fmla="*/ 55 h 77"/>
              <a:gd name="T2" fmla="*/ 32 w 86"/>
              <a:gd name="T3" fmla="*/ 69 h 77"/>
              <a:gd name="T4" fmla="*/ 6 w 86"/>
              <a:gd name="T5" fmla="*/ 16 h 77"/>
              <a:gd name="T6" fmla="*/ 57 w 86"/>
              <a:gd name="T7" fmla="*/ 16 h 77"/>
              <a:gd name="T8" fmla="*/ 79 w 86"/>
              <a:gd name="T9" fmla="*/ 55 h 77"/>
            </a:gdLst>
            <a:ahLst/>
            <a:cxnLst>
              <a:cxn ang="0">
                <a:pos x="T0" y="T1"/>
              </a:cxn>
              <a:cxn ang="0">
                <a:pos x="T2" y="T3"/>
              </a:cxn>
              <a:cxn ang="0">
                <a:pos x="T4" y="T5"/>
              </a:cxn>
              <a:cxn ang="0">
                <a:pos x="T6" y="T7"/>
              </a:cxn>
              <a:cxn ang="0">
                <a:pos x="T8" y="T9"/>
              </a:cxn>
            </a:cxnLst>
            <a:rect l="0" t="0" r="r" b="b"/>
            <a:pathLst>
              <a:path w="86" h="77">
                <a:moveTo>
                  <a:pt x="79" y="55"/>
                </a:moveTo>
                <a:cubicBezTo>
                  <a:pt x="73" y="71"/>
                  <a:pt x="51" y="77"/>
                  <a:pt x="32" y="69"/>
                </a:cubicBezTo>
                <a:cubicBezTo>
                  <a:pt x="12" y="61"/>
                  <a:pt x="0" y="31"/>
                  <a:pt x="6" y="16"/>
                </a:cubicBezTo>
                <a:cubicBezTo>
                  <a:pt x="13" y="0"/>
                  <a:pt x="37" y="7"/>
                  <a:pt x="57" y="16"/>
                </a:cubicBezTo>
                <a:cubicBezTo>
                  <a:pt x="77" y="24"/>
                  <a:pt x="86" y="40"/>
                  <a:pt x="79" y="55"/>
                </a:cubicBezTo>
                <a:close/>
              </a:path>
            </a:pathLst>
          </a:custGeom>
          <a:noFill/>
          <a:ln w="12700" cap="rnd">
            <a:solidFill>
              <a:schemeClr val="accent1"/>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23" name="Freeform 19">
            <a:extLst>
              <a:ext uri="{FF2B5EF4-FFF2-40B4-BE49-F238E27FC236}">
                <a16:creationId xmlns:a16="http://schemas.microsoft.com/office/drawing/2014/main" id="{E88632F8-94E0-26F9-8C29-9861F67463C7}"/>
              </a:ext>
            </a:extLst>
          </p:cNvPr>
          <p:cNvSpPr>
            <a:spLocks/>
          </p:cNvSpPr>
          <p:nvPr/>
        </p:nvSpPr>
        <p:spPr bwMode="auto">
          <a:xfrm>
            <a:off x="7744770" y="2562226"/>
            <a:ext cx="46037" cy="185738"/>
          </a:xfrm>
          <a:custGeom>
            <a:avLst/>
            <a:gdLst>
              <a:gd name="T0" fmla="*/ 76 w 76"/>
              <a:gd name="T1" fmla="*/ 0 h 308"/>
              <a:gd name="T2" fmla="*/ 47 w 76"/>
              <a:gd name="T3" fmla="*/ 59 h 308"/>
              <a:gd name="T4" fmla="*/ 23 w 76"/>
              <a:gd name="T5" fmla="*/ 155 h 308"/>
              <a:gd name="T6" fmla="*/ 17 w 76"/>
              <a:gd name="T7" fmla="*/ 224 h 308"/>
              <a:gd name="T8" fmla="*/ 9 w 76"/>
              <a:gd name="T9" fmla="*/ 308 h 308"/>
            </a:gdLst>
            <a:ahLst/>
            <a:cxnLst>
              <a:cxn ang="0">
                <a:pos x="T0" y="T1"/>
              </a:cxn>
              <a:cxn ang="0">
                <a:pos x="T2" y="T3"/>
              </a:cxn>
              <a:cxn ang="0">
                <a:pos x="T4" y="T5"/>
              </a:cxn>
              <a:cxn ang="0">
                <a:pos x="T6" y="T7"/>
              </a:cxn>
              <a:cxn ang="0">
                <a:pos x="T8" y="T9"/>
              </a:cxn>
            </a:cxnLst>
            <a:rect l="0" t="0" r="r" b="b"/>
            <a:pathLst>
              <a:path w="76" h="308">
                <a:moveTo>
                  <a:pt x="76" y="0"/>
                </a:moveTo>
                <a:cubicBezTo>
                  <a:pt x="57" y="18"/>
                  <a:pt x="46" y="39"/>
                  <a:pt x="47" y="59"/>
                </a:cubicBezTo>
                <a:cubicBezTo>
                  <a:pt x="48" y="80"/>
                  <a:pt x="50" y="110"/>
                  <a:pt x="23" y="155"/>
                </a:cubicBezTo>
                <a:cubicBezTo>
                  <a:pt x="0" y="195"/>
                  <a:pt x="18" y="204"/>
                  <a:pt x="17" y="224"/>
                </a:cubicBezTo>
                <a:cubicBezTo>
                  <a:pt x="17" y="238"/>
                  <a:pt x="9" y="308"/>
                  <a:pt x="9" y="308"/>
                </a:cubicBezTo>
              </a:path>
            </a:pathLst>
          </a:custGeom>
          <a:noFill/>
          <a:ln w="12700" cap="rnd">
            <a:solidFill>
              <a:schemeClr val="accent1"/>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24" name="Freeform 20">
            <a:extLst>
              <a:ext uri="{FF2B5EF4-FFF2-40B4-BE49-F238E27FC236}">
                <a16:creationId xmlns:a16="http://schemas.microsoft.com/office/drawing/2014/main" id="{5DE9993A-8B3B-FF43-D432-9EFF2304361E}"/>
              </a:ext>
            </a:extLst>
          </p:cNvPr>
          <p:cNvSpPr>
            <a:spLocks/>
          </p:cNvSpPr>
          <p:nvPr/>
        </p:nvSpPr>
        <p:spPr bwMode="auto">
          <a:xfrm>
            <a:off x="7722545" y="2549526"/>
            <a:ext cx="57150" cy="15875"/>
          </a:xfrm>
          <a:custGeom>
            <a:avLst/>
            <a:gdLst>
              <a:gd name="T0" fmla="*/ 95 w 95"/>
              <a:gd name="T1" fmla="*/ 26 h 26"/>
              <a:gd name="T2" fmla="*/ 0 w 95"/>
              <a:gd name="T3" fmla="*/ 2 h 26"/>
            </a:gdLst>
            <a:ahLst/>
            <a:cxnLst>
              <a:cxn ang="0">
                <a:pos x="T0" y="T1"/>
              </a:cxn>
              <a:cxn ang="0">
                <a:pos x="T2" y="T3"/>
              </a:cxn>
            </a:cxnLst>
            <a:rect l="0" t="0" r="r" b="b"/>
            <a:pathLst>
              <a:path w="95" h="26">
                <a:moveTo>
                  <a:pt x="95" y="26"/>
                </a:moveTo>
                <a:cubicBezTo>
                  <a:pt x="70" y="13"/>
                  <a:pt x="32" y="0"/>
                  <a:pt x="0" y="2"/>
                </a:cubicBezTo>
              </a:path>
            </a:pathLst>
          </a:custGeom>
          <a:noFill/>
          <a:ln w="12700" cap="rnd">
            <a:solidFill>
              <a:schemeClr val="accent1"/>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25" name="Freeform 21">
            <a:extLst>
              <a:ext uri="{FF2B5EF4-FFF2-40B4-BE49-F238E27FC236}">
                <a16:creationId xmlns:a16="http://schemas.microsoft.com/office/drawing/2014/main" id="{C1765913-D57A-2AE6-9BC1-E3D3EB991C81}"/>
              </a:ext>
            </a:extLst>
          </p:cNvPr>
          <p:cNvSpPr>
            <a:spLocks/>
          </p:cNvSpPr>
          <p:nvPr/>
        </p:nvSpPr>
        <p:spPr bwMode="auto">
          <a:xfrm>
            <a:off x="7774933" y="2586038"/>
            <a:ext cx="11112" cy="15875"/>
          </a:xfrm>
          <a:custGeom>
            <a:avLst/>
            <a:gdLst>
              <a:gd name="T0" fmla="*/ 19 w 19"/>
              <a:gd name="T1" fmla="*/ 26 h 26"/>
              <a:gd name="T2" fmla="*/ 0 w 19"/>
              <a:gd name="T3" fmla="*/ 0 h 26"/>
            </a:gdLst>
            <a:ahLst/>
            <a:cxnLst>
              <a:cxn ang="0">
                <a:pos x="T0" y="T1"/>
              </a:cxn>
              <a:cxn ang="0">
                <a:pos x="T2" y="T3"/>
              </a:cxn>
            </a:cxnLst>
            <a:rect l="0" t="0" r="r" b="b"/>
            <a:pathLst>
              <a:path w="19" h="26">
                <a:moveTo>
                  <a:pt x="19" y="26"/>
                </a:moveTo>
                <a:cubicBezTo>
                  <a:pt x="19" y="26"/>
                  <a:pt x="2" y="8"/>
                  <a:pt x="0" y="0"/>
                </a:cubicBezTo>
              </a:path>
            </a:pathLst>
          </a:custGeom>
          <a:noFill/>
          <a:ln w="12700" cap="rnd">
            <a:solidFill>
              <a:schemeClr val="accent1"/>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26" name="Freeform 22">
            <a:extLst>
              <a:ext uri="{FF2B5EF4-FFF2-40B4-BE49-F238E27FC236}">
                <a16:creationId xmlns:a16="http://schemas.microsoft.com/office/drawing/2014/main" id="{A9A4D766-69E5-624E-49DE-2AC47E40A8B7}"/>
              </a:ext>
            </a:extLst>
          </p:cNvPr>
          <p:cNvSpPr>
            <a:spLocks/>
          </p:cNvSpPr>
          <p:nvPr/>
        </p:nvSpPr>
        <p:spPr bwMode="auto">
          <a:xfrm>
            <a:off x="7571733" y="2540001"/>
            <a:ext cx="169862" cy="84138"/>
          </a:xfrm>
          <a:custGeom>
            <a:avLst/>
            <a:gdLst>
              <a:gd name="T0" fmla="*/ 81 w 283"/>
              <a:gd name="T1" fmla="*/ 140 h 140"/>
              <a:gd name="T2" fmla="*/ 35 w 283"/>
              <a:gd name="T3" fmla="*/ 49 h 140"/>
              <a:gd name="T4" fmla="*/ 229 w 283"/>
              <a:gd name="T5" fmla="*/ 61 h 140"/>
              <a:gd name="T6" fmla="*/ 283 w 283"/>
              <a:gd name="T7" fmla="*/ 61 h 140"/>
            </a:gdLst>
            <a:ahLst/>
            <a:cxnLst>
              <a:cxn ang="0">
                <a:pos x="T0" y="T1"/>
              </a:cxn>
              <a:cxn ang="0">
                <a:pos x="T2" y="T3"/>
              </a:cxn>
              <a:cxn ang="0">
                <a:pos x="T4" y="T5"/>
              </a:cxn>
              <a:cxn ang="0">
                <a:pos x="T6" y="T7"/>
              </a:cxn>
            </a:cxnLst>
            <a:rect l="0" t="0" r="r" b="b"/>
            <a:pathLst>
              <a:path w="283" h="140">
                <a:moveTo>
                  <a:pt x="81" y="140"/>
                </a:moveTo>
                <a:cubicBezTo>
                  <a:pt x="79" y="127"/>
                  <a:pt x="0" y="106"/>
                  <a:pt x="35" y="49"/>
                </a:cubicBezTo>
                <a:cubicBezTo>
                  <a:pt x="65" y="0"/>
                  <a:pt x="159" y="48"/>
                  <a:pt x="229" y="61"/>
                </a:cubicBezTo>
                <a:cubicBezTo>
                  <a:pt x="240" y="63"/>
                  <a:pt x="266" y="65"/>
                  <a:pt x="283" y="61"/>
                </a:cubicBezTo>
              </a:path>
            </a:pathLst>
          </a:custGeom>
          <a:noFill/>
          <a:ln w="12700" cap="rnd">
            <a:solidFill>
              <a:schemeClr val="accent1"/>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27" name="Freeform 23">
            <a:extLst>
              <a:ext uri="{FF2B5EF4-FFF2-40B4-BE49-F238E27FC236}">
                <a16:creationId xmlns:a16="http://schemas.microsoft.com/office/drawing/2014/main" id="{E9110720-A7A7-1984-CFEC-02DCF9E7E6EB}"/>
              </a:ext>
            </a:extLst>
          </p:cNvPr>
          <p:cNvSpPr>
            <a:spLocks/>
          </p:cNvSpPr>
          <p:nvPr/>
        </p:nvSpPr>
        <p:spPr bwMode="auto">
          <a:xfrm>
            <a:off x="7682858" y="2570163"/>
            <a:ext cx="44450" cy="133350"/>
          </a:xfrm>
          <a:custGeom>
            <a:avLst/>
            <a:gdLst>
              <a:gd name="T0" fmla="*/ 57 w 74"/>
              <a:gd name="T1" fmla="*/ 222 h 222"/>
              <a:gd name="T2" fmla="*/ 64 w 74"/>
              <a:gd name="T3" fmla="*/ 183 h 222"/>
              <a:gd name="T4" fmla="*/ 54 w 74"/>
              <a:gd name="T5" fmla="*/ 119 h 222"/>
              <a:gd name="T6" fmla="*/ 0 w 74"/>
              <a:gd name="T7" fmla="*/ 0 h 222"/>
            </a:gdLst>
            <a:ahLst/>
            <a:cxnLst>
              <a:cxn ang="0">
                <a:pos x="T0" y="T1"/>
              </a:cxn>
              <a:cxn ang="0">
                <a:pos x="T2" y="T3"/>
              </a:cxn>
              <a:cxn ang="0">
                <a:pos x="T4" y="T5"/>
              </a:cxn>
              <a:cxn ang="0">
                <a:pos x="T6" y="T7"/>
              </a:cxn>
            </a:cxnLst>
            <a:rect l="0" t="0" r="r" b="b"/>
            <a:pathLst>
              <a:path w="74" h="222">
                <a:moveTo>
                  <a:pt x="57" y="222"/>
                </a:moveTo>
                <a:cubicBezTo>
                  <a:pt x="74" y="222"/>
                  <a:pt x="66" y="208"/>
                  <a:pt x="64" y="183"/>
                </a:cubicBezTo>
                <a:cubicBezTo>
                  <a:pt x="63" y="170"/>
                  <a:pt x="74" y="146"/>
                  <a:pt x="54" y="119"/>
                </a:cubicBezTo>
                <a:cubicBezTo>
                  <a:pt x="27" y="83"/>
                  <a:pt x="65" y="12"/>
                  <a:pt x="0" y="0"/>
                </a:cubicBezTo>
              </a:path>
            </a:pathLst>
          </a:custGeom>
          <a:noFill/>
          <a:ln w="12700" cap="rnd">
            <a:solidFill>
              <a:schemeClr val="accent1"/>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28" name="Freeform 24">
            <a:extLst>
              <a:ext uri="{FF2B5EF4-FFF2-40B4-BE49-F238E27FC236}">
                <a16:creationId xmlns:a16="http://schemas.microsoft.com/office/drawing/2014/main" id="{43EEBE95-112D-6361-128A-B21E4551C994}"/>
              </a:ext>
            </a:extLst>
          </p:cNvPr>
          <p:cNvSpPr>
            <a:spLocks/>
          </p:cNvSpPr>
          <p:nvPr/>
        </p:nvSpPr>
        <p:spPr bwMode="auto">
          <a:xfrm>
            <a:off x="7616183" y="2593976"/>
            <a:ext cx="52387" cy="46038"/>
          </a:xfrm>
          <a:custGeom>
            <a:avLst/>
            <a:gdLst>
              <a:gd name="T0" fmla="*/ 7 w 87"/>
              <a:gd name="T1" fmla="*/ 55 h 77"/>
              <a:gd name="T2" fmla="*/ 55 w 87"/>
              <a:gd name="T3" fmla="*/ 69 h 77"/>
              <a:gd name="T4" fmla="*/ 80 w 87"/>
              <a:gd name="T5" fmla="*/ 16 h 77"/>
              <a:gd name="T6" fmla="*/ 29 w 87"/>
              <a:gd name="T7" fmla="*/ 16 h 77"/>
              <a:gd name="T8" fmla="*/ 7 w 87"/>
              <a:gd name="T9" fmla="*/ 55 h 77"/>
            </a:gdLst>
            <a:ahLst/>
            <a:cxnLst>
              <a:cxn ang="0">
                <a:pos x="T0" y="T1"/>
              </a:cxn>
              <a:cxn ang="0">
                <a:pos x="T2" y="T3"/>
              </a:cxn>
              <a:cxn ang="0">
                <a:pos x="T4" y="T5"/>
              </a:cxn>
              <a:cxn ang="0">
                <a:pos x="T6" y="T7"/>
              </a:cxn>
              <a:cxn ang="0">
                <a:pos x="T8" y="T9"/>
              </a:cxn>
            </a:cxnLst>
            <a:rect l="0" t="0" r="r" b="b"/>
            <a:pathLst>
              <a:path w="87" h="77">
                <a:moveTo>
                  <a:pt x="7" y="55"/>
                </a:moveTo>
                <a:cubicBezTo>
                  <a:pt x="14" y="71"/>
                  <a:pt x="35" y="77"/>
                  <a:pt x="55" y="69"/>
                </a:cubicBezTo>
                <a:cubicBezTo>
                  <a:pt x="74" y="61"/>
                  <a:pt x="87" y="31"/>
                  <a:pt x="80" y="16"/>
                </a:cubicBezTo>
                <a:cubicBezTo>
                  <a:pt x="73" y="0"/>
                  <a:pt x="49" y="7"/>
                  <a:pt x="29" y="16"/>
                </a:cubicBezTo>
                <a:cubicBezTo>
                  <a:pt x="10" y="24"/>
                  <a:pt x="0" y="40"/>
                  <a:pt x="7" y="55"/>
                </a:cubicBezTo>
                <a:close/>
              </a:path>
            </a:pathLst>
          </a:custGeom>
          <a:noFill/>
          <a:ln w="12700" cap="rnd">
            <a:solidFill>
              <a:schemeClr val="accent1"/>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29" name="Freeform 25">
            <a:extLst>
              <a:ext uri="{FF2B5EF4-FFF2-40B4-BE49-F238E27FC236}">
                <a16:creationId xmlns:a16="http://schemas.microsoft.com/office/drawing/2014/main" id="{246AACB8-50B3-85FB-4FE3-00611748374C}"/>
              </a:ext>
            </a:extLst>
          </p:cNvPr>
          <p:cNvSpPr>
            <a:spLocks/>
          </p:cNvSpPr>
          <p:nvPr/>
        </p:nvSpPr>
        <p:spPr bwMode="auto">
          <a:xfrm>
            <a:off x="7663808" y="2563813"/>
            <a:ext cx="41275" cy="184150"/>
          </a:xfrm>
          <a:custGeom>
            <a:avLst/>
            <a:gdLst>
              <a:gd name="T0" fmla="*/ 0 w 69"/>
              <a:gd name="T1" fmla="*/ 0 h 305"/>
              <a:gd name="T2" fmla="*/ 21 w 69"/>
              <a:gd name="T3" fmla="*/ 56 h 305"/>
              <a:gd name="T4" fmla="*/ 45 w 69"/>
              <a:gd name="T5" fmla="*/ 152 h 305"/>
              <a:gd name="T6" fmla="*/ 51 w 69"/>
              <a:gd name="T7" fmla="*/ 221 h 305"/>
              <a:gd name="T8" fmla="*/ 59 w 69"/>
              <a:gd name="T9" fmla="*/ 305 h 305"/>
            </a:gdLst>
            <a:ahLst/>
            <a:cxnLst>
              <a:cxn ang="0">
                <a:pos x="T0" y="T1"/>
              </a:cxn>
              <a:cxn ang="0">
                <a:pos x="T2" y="T3"/>
              </a:cxn>
              <a:cxn ang="0">
                <a:pos x="T4" y="T5"/>
              </a:cxn>
              <a:cxn ang="0">
                <a:pos x="T6" y="T7"/>
              </a:cxn>
              <a:cxn ang="0">
                <a:pos x="T8" y="T9"/>
              </a:cxn>
            </a:cxnLst>
            <a:rect l="0" t="0" r="r" b="b"/>
            <a:pathLst>
              <a:path w="69" h="305">
                <a:moveTo>
                  <a:pt x="0" y="0"/>
                </a:moveTo>
                <a:cubicBezTo>
                  <a:pt x="13" y="15"/>
                  <a:pt x="23" y="36"/>
                  <a:pt x="21" y="56"/>
                </a:cubicBezTo>
                <a:cubicBezTo>
                  <a:pt x="20" y="77"/>
                  <a:pt x="19" y="107"/>
                  <a:pt x="45" y="152"/>
                </a:cubicBezTo>
                <a:cubicBezTo>
                  <a:pt x="69" y="192"/>
                  <a:pt x="51" y="201"/>
                  <a:pt x="51" y="221"/>
                </a:cubicBezTo>
                <a:cubicBezTo>
                  <a:pt x="51" y="235"/>
                  <a:pt x="59" y="305"/>
                  <a:pt x="59" y="305"/>
                </a:cubicBezTo>
              </a:path>
            </a:pathLst>
          </a:custGeom>
          <a:noFill/>
          <a:ln w="12700" cap="rnd">
            <a:solidFill>
              <a:schemeClr val="accent1"/>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30" name="Freeform 26">
            <a:extLst>
              <a:ext uri="{FF2B5EF4-FFF2-40B4-BE49-F238E27FC236}">
                <a16:creationId xmlns:a16="http://schemas.microsoft.com/office/drawing/2014/main" id="{04E22A75-BFF4-EC80-9F17-AFA6195E4AB8}"/>
              </a:ext>
            </a:extLst>
          </p:cNvPr>
          <p:cNvSpPr>
            <a:spLocks/>
          </p:cNvSpPr>
          <p:nvPr/>
        </p:nvSpPr>
        <p:spPr bwMode="auto">
          <a:xfrm>
            <a:off x="7670158" y="2551113"/>
            <a:ext cx="52387" cy="14288"/>
          </a:xfrm>
          <a:custGeom>
            <a:avLst/>
            <a:gdLst>
              <a:gd name="T0" fmla="*/ 0 w 85"/>
              <a:gd name="T1" fmla="*/ 24 h 24"/>
              <a:gd name="T2" fmla="*/ 85 w 85"/>
              <a:gd name="T3" fmla="*/ 0 h 24"/>
            </a:gdLst>
            <a:ahLst/>
            <a:cxnLst>
              <a:cxn ang="0">
                <a:pos x="T0" y="T1"/>
              </a:cxn>
              <a:cxn ang="0">
                <a:pos x="T2" y="T3"/>
              </a:cxn>
            </a:cxnLst>
            <a:rect l="0" t="0" r="r" b="b"/>
            <a:pathLst>
              <a:path w="85" h="24">
                <a:moveTo>
                  <a:pt x="0" y="24"/>
                </a:moveTo>
                <a:cubicBezTo>
                  <a:pt x="24" y="11"/>
                  <a:pt x="59" y="1"/>
                  <a:pt x="85" y="0"/>
                </a:cubicBezTo>
              </a:path>
            </a:pathLst>
          </a:custGeom>
          <a:noFill/>
          <a:ln w="12700" cap="rnd">
            <a:solidFill>
              <a:schemeClr val="accent1"/>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31" name="Freeform 27">
            <a:extLst>
              <a:ext uri="{FF2B5EF4-FFF2-40B4-BE49-F238E27FC236}">
                <a16:creationId xmlns:a16="http://schemas.microsoft.com/office/drawing/2014/main" id="{201ACCB5-BBB8-E78C-29FC-EA414A349874}"/>
              </a:ext>
            </a:extLst>
          </p:cNvPr>
          <p:cNvSpPr>
            <a:spLocks/>
          </p:cNvSpPr>
          <p:nvPr/>
        </p:nvSpPr>
        <p:spPr bwMode="auto">
          <a:xfrm>
            <a:off x="7663808" y="2582863"/>
            <a:ext cx="11112" cy="19050"/>
          </a:xfrm>
          <a:custGeom>
            <a:avLst/>
            <a:gdLst>
              <a:gd name="T0" fmla="*/ 0 w 18"/>
              <a:gd name="T1" fmla="*/ 30 h 30"/>
              <a:gd name="T2" fmla="*/ 18 w 18"/>
              <a:gd name="T3" fmla="*/ 0 h 30"/>
            </a:gdLst>
            <a:ahLst/>
            <a:cxnLst>
              <a:cxn ang="0">
                <a:pos x="T0" y="T1"/>
              </a:cxn>
              <a:cxn ang="0">
                <a:pos x="T2" y="T3"/>
              </a:cxn>
            </a:cxnLst>
            <a:rect l="0" t="0" r="r" b="b"/>
            <a:pathLst>
              <a:path w="18" h="30">
                <a:moveTo>
                  <a:pt x="0" y="30"/>
                </a:moveTo>
                <a:cubicBezTo>
                  <a:pt x="0" y="30"/>
                  <a:pt x="17" y="8"/>
                  <a:pt x="18" y="0"/>
                </a:cubicBezTo>
              </a:path>
            </a:pathLst>
          </a:custGeom>
          <a:noFill/>
          <a:ln w="12700" cap="rnd">
            <a:solidFill>
              <a:schemeClr val="accent1"/>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32" name="Freeform 28">
            <a:extLst>
              <a:ext uri="{FF2B5EF4-FFF2-40B4-BE49-F238E27FC236}">
                <a16:creationId xmlns:a16="http://schemas.microsoft.com/office/drawing/2014/main" id="{2A26C08C-8130-469D-BD76-E977B1F7DB70}"/>
              </a:ext>
            </a:extLst>
          </p:cNvPr>
          <p:cNvSpPr>
            <a:spLocks/>
          </p:cNvSpPr>
          <p:nvPr/>
        </p:nvSpPr>
        <p:spPr bwMode="auto">
          <a:xfrm>
            <a:off x="7471720" y="2312988"/>
            <a:ext cx="119062" cy="555625"/>
          </a:xfrm>
          <a:custGeom>
            <a:avLst/>
            <a:gdLst>
              <a:gd name="T0" fmla="*/ 164 w 197"/>
              <a:gd name="T1" fmla="*/ 0 h 925"/>
              <a:gd name="T2" fmla="*/ 128 w 197"/>
              <a:gd name="T3" fmla="*/ 282 h 925"/>
              <a:gd name="T4" fmla="*/ 0 w 197"/>
              <a:gd name="T5" fmla="*/ 791 h 925"/>
              <a:gd name="T6" fmla="*/ 6 w 197"/>
              <a:gd name="T7" fmla="*/ 925 h 925"/>
            </a:gdLst>
            <a:ahLst/>
            <a:cxnLst>
              <a:cxn ang="0">
                <a:pos x="T0" y="T1"/>
              </a:cxn>
              <a:cxn ang="0">
                <a:pos x="T2" y="T3"/>
              </a:cxn>
              <a:cxn ang="0">
                <a:pos x="T4" y="T5"/>
              </a:cxn>
              <a:cxn ang="0">
                <a:pos x="T6" y="T7"/>
              </a:cxn>
            </a:cxnLst>
            <a:rect l="0" t="0" r="r" b="b"/>
            <a:pathLst>
              <a:path w="197" h="925">
                <a:moveTo>
                  <a:pt x="164" y="0"/>
                </a:moveTo>
                <a:cubicBezTo>
                  <a:pt x="164" y="0"/>
                  <a:pt x="197" y="155"/>
                  <a:pt x="128" y="282"/>
                </a:cubicBezTo>
                <a:cubicBezTo>
                  <a:pt x="68" y="393"/>
                  <a:pt x="0" y="601"/>
                  <a:pt x="0" y="791"/>
                </a:cubicBezTo>
                <a:cubicBezTo>
                  <a:pt x="0" y="843"/>
                  <a:pt x="3" y="888"/>
                  <a:pt x="6" y="925"/>
                </a:cubicBezTo>
              </a:path>
            </a:pathLst>
          </a:custGeom>
          <a:noFill/>
          <a:ln w="15875" cap="rnd">
            <a:solidFill>
              <a:schemeClr val="accent1"/>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33" name="Freeform 29">
            <a:extLst>
              <a:ext uri="{FF2B5EF4-FFF2-40B4-BE49-F238E27FC236}">
                <a16:creationId xmlns:a16="http://schemas.microsoft.com/office/drawing/2014/main" id="{046AE589-A61E-169A-D069-3E02AD60EB48}"/>
              </a:ext>
            </a:extLst>
          </p:cNvPr>
          <p:cNvSpPr>
            <a:spLocks/>
          </p:cNvSpPr>
          <p:nvPr/>
        </p:nvSpPr>
        <p:spPr bwMode="auto">
          <a:xfrm>
            <a:off x="7859070" y="2312988"/>
            <a:ext cx="117475" cy="555625"/>
          </a:xfrm>
          <a:custGeom>
            <a:avLst/>
            <a:gdLst>
              <a:gd name="T0" fmla="*/ 33 w 197"/>
              <a:gd name="T1" fmla="*/ 0 h 925"/>
              <a:gd name="T2" fmla="*/ 70 w 197"/>
              <a:gd name="T3" fmla="*/ 282 h 925"/>
              <a:gd name="T4" fmla="*/ 197 w 197"/>
              <a:gd name="T5" fmla="*/ 791 h 925"/>
              <a:gd name="T6" fmla="*/ 192 w 197"/>
              <a:gd name="T7" fmla="*/ 925 h 925"/>
            </a:gdLst>
            <a:ahLst/>
            <a:cxnLst>
              <a:cxn ang="0">
                <a:pos x="T0" y="T1"/>
              </a:cxn>
              <a:cxn ang="0">
                <a:pos x="T2" y="T3"/>
              </a:cxn>
              <a:cxn ang="0">
                <a:pos x="T4" y="T5"/>
              </a:cxn>
              <a:cxn ang="0">
                <a:pos x="T6" y="T7"/>
              </a:cxn>
            </a:cxnLst>
            <a:rect l="0" t="0" r="r" b="b"/>
            <a:pathLst>
              <a:path w="197" h="925">
                <a:moveTo>
                  <a:pt x="33" y="0"/>
                </a:moveTo>
                <a:cubicBezTo>
                  <a:pt x="33" y="0"/>
                  <a:pt x="0" y="155"/>
                  <a:pt x="70" y="282"/>
                </a:cubicBezTo>
                <a:cubicBezTo>
                  <a:pt x="130" y="393"/>
                  <a:pt x="197" y="601"/>
                  <a:pt x="197" y="791"/>
                </a:cubicBezTo>
                <a:cubicBezTo>
                  <a:pt x="197" y="843"/>
                  <a:pt x="195" y="888"/>
                  <a:pt x="192" y="925"/>
                </a:cubicBezTo>
              </a:path>
            </a:pathLst>
          </a:custGeom>
          <a:noFill/>
          <a:ln w="15875" cap="rnd">
            <a:solidFill>
              <a:schemeClr val="accent1"/>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34" name="Freeform 30">
            <a:extLst>
              <a:ext uri="{FF2B5EF4-FFF2-40B4-BE49-F238E27FC236}">
                <a16:creationId xmlns:a16="http://schemas.microsoft.com/office/drawing/2014/main" id="{3A8DD236-5338-E54A-C242-4D8C1F4316CA}"/>
              </a:ext>
            </a:extLst>
          </p:cNvPr>
          <p:cNvSpPr>
            <a:spLocks/>
          </p:cNvSpPr>
          <p:nvPr/>
        </p:nvSpPr>
        <p:spPr bwMode="auto">
          <a:xfrm>
            <a:off x="7679683" y="2767013"/>
            <a:ext cx="49212" cy="101600"/>
          </a:xfrm>
          <a:custGeom>
            <a:avLst/>
            <a:gdLst>
              <a:gd name="T0" fmla="*/ 82 w 82"/>
              <a:gd name="T1" fmla="*/ 169 h 169"/>
              <a:gd name="T2" fmla="*/ 82 w 82"/>
              <a:gd name="T3" fmla="*/ 60 h 169"/>
              <a:gd name="T4" fmla="*/ 0 w 82"/>
              <a:gd name="T5" fmla="*/ 0 h 169"/>
            </a:gdLst>
            <a:ahLst/>
            <a:cxnLst>
              <a:cxn ang="0">
                <a:pos x="T0" y="T1"/>
              </a:cxn>
              <a:cxn ang="0">
                <a:pos x="T2" y="T3"/>
              </a:cxn>
              <a:cxn ang="0">
                <a:pos x="T4" y="T5"/>
              </a:cxn>
            </a:cxnLst>
            <a:rect l="0" t="0" r="r" b="b"/>
            <a:pathLst>
              <a:path w="82" h="169">
                <a:moveTo>
                  <a:pt x="82" y="169"/>
                </a:moveTo>
                <a:cubicBezTo>
                  <a:pt x="82" y="60"/>
                  <a:pt x="82" y="60"/>
                  <a:pt x="82" y="60"/>
                </a:cubicBezTo>
                <a:cubicBezTo>
                  <a:pt x="82" y="60"/>
                  <a:pt x="33" y="15"/>
                  <a:pt x="0" y="0"/>
                </a:cubicBezTo>
              </a:path>
            </a:pathLst>
          </a:custGeom>
          <a:noFill/>
          <a:ln w="12700" cap="rnd">
            <a:solidFill>
              <a:schemeClr val="accent1"/>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35" name="Freeform 31">
            <a:extLst>
              <a:ext uri="{FF2B5EF4-FFF2-40B4-BE49-F238E27FC236}">
                <a16:creationId xmlns:a16="http://schemas.microsoft.com/office/drawing/2014/main" id="{53619E95-7569-999C-8BFC-2B02BF26DC0C}"/>
              </a:ext>
            </a:extLst>
          </p:cNvPr>
          <p:cNvSpPr>
            <a:spLocks/>
          </p:cNvSpPr>
          <p:nvPr/>
        </p:nvSpPr>
        <p:spPr bwMode="auto">
          <a:xfrm>
            <a:off x="7728895" y="2767013"/>
            <a:ext cx="42862" cy="36513"/>
          </a:xfrm>
          <a:custGeom>
            <a:avLst/>
            <a:gdLst>
              <a:gd name="T0" fmla="*/ 0 w 72"/>
              <a:gd name="T1" fmla="*/ 60 h 60"/>
              <a:gd name="T2" fmla="*/ 72 w 72"/>
              <a:gd name="T3" fmla="*/ 0 h 60"/>
            </a:gdLst>
            <a:ahLst/>
            <a:cxnLst>
              <a:cxn ang="0">
                <a:pos x="T0" y="T1"/>
              </a:cxn>
              <a:cxn ang="0">
                <a:pos x="T2" y="T3"/>
              </a:cxn>
            </a:cxnLst>
            <a:rect l="0" t="0" r="r" b="b"/>
            <a:pathLst>
              <a:path w="72" h="60">
                <a:moveTo>
                  <a:pt x="0" y="60"/>
                </a:moveTo>
                <a:cubicBezTo>
                  <a:pt x="21" y="37"/>
                  <a:pt x="54" y="11"/>
                  <a:pt x="72" y="0"/>
                </a:cubicBezTo>
              </a:path>
            </a:pathLst>
          </a:custGeom>
          <a:noFill/>
          <a:ln w="12700" cap="rnd">
            <a:solidFill>
              <a:schemeClr val="accent1"/>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36" name="Freeform 32">
            <a:extLst>
              <a:ext uri="{FF2B5EF4-FFF2-40B4-BE49-F238E27FC236}">
                <a16:creationId xmlns:a16="http://schemas.microsoft.com/office/drawing/2014/main" id="{261D5EEE-44C2-1E4B-1530-2EABEDA6F24B}"/>
              </a:ext>
            </a:extLst>
          </p:cNvPr>
          <p:cNvSpPr>
            <a:spLocks/>
          </p:cNvSpPr>
          <p:nvPr/>
        </p:nvSpPr>
        <p:spPr bwMode="auto">
          <a:xfrm>
            <a:off x="7730483" y="2424113"/>
            <a:ext cx="20637" cy="38100"/>
          </a:xfrm>
          <a:custGeom>
            <a:avLst/>
            <a:gdLst>
              <a:gd name="T0" fmla="*/ 10 w 33"/>
              <a:gd name="T1" fmla="*/ 62 h 62"/>
              <a:gd name="T2" fmla="*/ 0 w 33"/>
              <a:gd name="T3" fmla="*/ 20 h 62"/>
            </a:gdLst>
            <a:ahLst/>
            <a:cxnLst>
              <a:cxn ang="0">
                <a:pos x="T0" y="T1"/>
              </a:cxn>
              <a:cxn ang="0">
                <a:pos x="T2" y="T3"/>
              </a:cxn>
            </a:cxnLst>
            <a:rect l="0" t="0" r="r" b="b"/>
            <a:pathLst>
              <a:path w="33" h="62">
                <a:moveTo>
                  <a:pt x="10" y="62"/>
                </a:moveTo>
                <a:cubicBezTo>
                  <a:pt x="26" y="46"/>
                  <a:pt x="33" y="0"/>
                  <a:pt x="0" y="20"/>
                </a:cubicBezTo>
              </a:path>
            </a:pathLst>
          </a:custGeom>
          <a:noFill/>
          <a:ln w="12700" cap="rnd">
            <a:solidFill>
              <a:schemeClr val="accent1"/>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37" name="Freeform 33">
            <a:extLst>
              <a:ext uri="{FF2B5EF4-FFF2-40B4-BE49-F238E27FC236}">
                <a16:creationId xmlns:a16="http://schemas.microsoft.com/office/drawing/2014/main" id="{DD45E02A-010F-5BA3-0186-DA4947DDEB3B}"/>
              </a:ext>
            </a:extLst>
          </p:cNvPr>
          <p:cNvSpPr>
            <a:spLocks/>
          </p:cNvSpPr>
          <p:nvPr/>
        </p:nvSpPr>
        <p:spPr bwMode="auto">
          <a:xfrm>
            <a:off x="7616183" y="2555876"/>
            <a:ext cx="30162" cy="4763"/>
          </a:xfrm>
          <a:custGeom>
            <a:avLst/>
            <a:gdLst>
              <a:gd name="T0" fmla="*/ 0 w 52"/>
              <a:gd name="T1" fmla="*/ 0 h 7"/>
              <a:gd name="T2" fmla="*/ 52 w 52"/>
              <a:gd name="T3" fmla="*/ 7 h 7"/>
            </a:gdLst>
            <a:ahLst/>
            <a:cxnLst>
              <a:cxn ang="0">
                <a:pos x="T0" y="T1"/>
              </a:cxn>
              <a:cxn ang="0">
                <a:pos x="T2" y="T3"/>
              </a:cxn>
            </a:cxnLst>
            <a:rect l="0" t="0" r="r" b="b"/>
            <a:pathLst>
              <a:path w="52" h="7">
                <a:moveTo>
                  <a:pt x="0" y="0"/>
                </a:moveTo>
                <a:cubicBezTo>
                  <a:pt x="0" y="0"/>
                  <a:pt x="46" y="5"/>
                  <a:pt x="52" y="7"/>
                </a:cubicBezTo>
              </a:path>
            </a:pathLst>
          </a:custGeom>
          <a:noFill/>
          <a:ln w="12700" cap="rnd">
            <a:solidFill>
              <a:schemeClr val="accent3"/>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38" name="Freeform 34">
            <a:extLst>
              <a:ext uri="{FF2B5EF4-FFF2-40B4-BE49-F238E27FC236}">
                <a16:creationId xmlns:a16="http://schemas.microsoft.com/office/drawing/2014/main" id="{53E20543-F227-39D3-E64F-A1736239F8CC}"/>
              </a:ext>
            </a:extLst>
          </p:cNvPr>
          <p:cNvSpPr>
            <a:spLocks/>
          </p:cNvSpPr>
          <p:nvPr/>
        </p:nvSpPr>
        <p:spPr bwMode="auto">
          <a:xfrm>
            <a:off x="7798745" y="2555876"/>
            <a:ext cx="30162" cy="4763"/>
          </a:xfrm>
          <a:custGeom>
            <a:avLst/>
            <a:gdLst>
              <a:gd name="T0" fmla="*/ 51 w 51"/>
              <a:gd name="T1" fmla="*/ 0 h 7"/>
              <a:gd name="T2" fmla="*/ 0 w 51"/>
              <a:gd name="T3" fmla="*/ 7 h 7"/>
            </a:gdLst>
            <a:ahLst/>
            <a:cxnLst>
              <a:cxn ang="0">
                <a:pos x="T0" y="T1"/>
              </a:cxn>
              <a:cxn ang="0">
                <a:pos x="T2" y="T3"/>
              </a:cxn>
            </a:cxnLst>
            <a:rect l="0" t="0" r="r" b="b"/>
            <a:pathLst>
              <a:path w="51" h="7">
                <a:moveTo>
                  <a:pt x="51" y="0"/>
                </a:moveTo>
                <a:cubicBezTo>
                  <a:pt x="51" y="0"/>
                  <a:pt x="5" y="5"/>
                  <a:pt x="0" y="7"/>
                </a:cubicBezTo>
              </a:path>
            </a:pathLst>
          </a:custGeom>
          <a:noFill/>
          <a:ln w="12700" cap="rnd">
            <a:solidFill>
              <a:schemeClr val="accent3"/>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39" name="TextBox 38">
            <a:extLst>
              <a:ext uri="{FF2B5EF4-FFF2-40B4-BE49-F238E27FC236}">
                <a16:creationId xmlns:a16="http://schemas.microsoft.com/office/drawing/2014/main" id="{A03E2F38-8937-4A2F-292E-53D078204FE9}"/>
              </a:ext>
            </a:extLst>
          </p:cNvPr>
          <p:cNvSpPr txBox="1"/>
          <p:nvPr/>
        </p:nvSpPr>
        <p:spPr bwMode="auto">
          <a:xfrm>
            <a:off x="8581702" y="2823512"/>
            <a:ext cx="1531618"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0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Vasectomy</a:t>
            </a:r>
          </a:p>
        </p:txBody>
      </p:sp>
      <p:pic>
        <p:nvPicPr>
          <p:cNvPr id="40" name="Picture 39">
            <a:extLst>
              <a:ext uri="{FF2B5EF4-FFF2-40B4-BE49-F238E27FC236}">
                <a16:creationId xmlns:a16="http://schemas.microsoft.com/office/drawing/2014/main" id="{24CC932A-0870-0728-9B94-3090E8386293}"/>
              </a:ext>
            </a:extLst>
          </p:cNvPr>
          <p:cNvPicPr>
            <a:picLocks noChangeAspect="1"/>
          </p:cNvPicPr>
          <p:nvPr/>
        </p:nvPicPr>
        <p:blipFill rotWithShape="1">
          <a:blip r:embed="rId2"/>
          <a:srcRect t="25376"/>
          <a:stretch/>
        </p:blipFill>
        <p:spPr>
          <a:xfrm>
            <a:off x="9003338" y="2306551"/>
            <a:ext cx="648085" cy="588530"/>
          </a:xfrm>
          <a:prstGeom prst="rect">
            <a:avLst/>
          </a:prstGeom>
        </p:spPr>
      </p:pic>
      <p:sp>
        <p:nvSpPr>
          <p:cNvPr id="41" name="TextBox 40">
            <a:extLst>
              <a:ext uri="{FF2B5EF4-FFF2-40B4-BE49-F238E27FC236}">
                <a16:creationId xmlns:a16="http://schemas.microsoft.com/office/drawing/2014/main" id="{A3309F4D-A887-5BD4-1ABA-6474E58D1428}"/>
              </a:ext>
            </a:extLst>
          </p:cNvPr>
          <p:cNvSpPr txBox="1"/>
          <p:nvPr/>
        </p:nvSpPr>
        <p:spPr bwMode="auto">
          <a:xfrm>
            <a:off x="5497824" y="4085879"/>
            <a:ext cx="1531618" cy="35060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ts val="1000"/>
              </a:lnSpc>
              <a:spcBef>
                <a:spcPct val="50000"/>
              </a:spcBef>
              <a:spcAft>
                <a:spcPct val="0"/>
              </a:spcAft>
              <a:buClrTx/>
              <a:buSzTx/>
              <a:buFontTx/>
              <a:buNone/>
              <a:tabLst/>
              <a:defRPr/>
            </a:pPr>
            <a:r>
              <a:rPr kumimoji="0" lang="en-US" sz="10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Progesterone  </a:t>
            </a:r>
            <a:br>
              <a:rPr kumimoji="0" lang="en-US" sz="10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br>
            <a:r>
              <a:rPr kumimoji="0" lang="en-US" sz="10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only injection</a:t>
            </a:r>
          </a:p>
        </p:txBody>
      </p:sp>
      <p:sp>
        <p:nvSpPr>
          <p:cNvPr id="42" name="TextBox 41">
            <a:extLst>
              <a:ext uri="{FF2B5EF4-FFF2-40B4-BE49-F238E27FC236}">
                <a16:creationId xmlns:a16="http://schemas.microsoft.com/office/drawing/2014/main" id="{2FF5CB8A-0D1F-BDA4-295F-9FC0EAF6E1EF}"/>
              </a:ext>
            </a:extLst>
          </p:cNvPr>
          <p:cNvSpPr txBox="1"/>
          <p:nvPr/>
        </p:nvSpPr>
        <p:spPr bwMode="auto">
          <a:xfrm>
            <a:off x="6569823" y="4085879"/>
            <a:ext cx="1531618" cy="35060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ts val="1000"/>
              </a:lnSpc>
              <a:spcBef>
                <a:spcPct val="50000"/>
              </a:spcBef>
              <a:spcAft>
                <a:spcPct val="0"/>
              </a:spcAft>
              <a:buClrTx/>
              <a:buSzTx/>
              <a:buFontTx/>
              <a:buNone/>
              <a:tabLst/>
              <a:defRPr/>
            </a:pPr>
            <a:r>
              <a:rPr kumimoji="0" lang="en-US" sz="10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Birth control </a:t>
            </a:r>
            <a:br>
              <a:rPr kumimoji="0" lang="en-US" sz="10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br>
            <a:r>
              <a:rPr kumimoji="0" lang="en-US" sz="10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pill</a:t>
            </a:r>
          </a:p>
        </p:txBody>
      </p:sp>
      <p:sp>
        <p:nvSpPr>
          <p:cNvPr id="43" name="TextBox 42">
            <a:extLst>
              <a:ext uri="{FF2B5EF4-FFF2-40B4-BE49-F238E27FC236}">
                <a16:creationId xmlns:a16="http://schemas.microsoft.com/office/drawing/2014/main" id="{8F24DCA2-29DB-C0C5-75C0-34789AA2505E}"/>
              </a:ext>
            </a:extLst>
          </p:cNvPr>
          <p:cNvSpPr txBox="1"/>
          <p:nvPr/>
        </p:nvSpPr>
        <p:spPr bwMode="auto">
          <a:xfrm>
            <a:off x="7804095" y="4085879"/>
            <a:ext cx="1531618" cy="35060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ts val="1000"/>
              </a:lnSpc>
              <a:spcBef>
                <a:spcPct val="50000"/>
              </a:spcBef>
              <a:spcAft>
                <a:spcPct val="0"/>
              </a:spcAft>
              <a:buClrTx/>
              <a:buSzTx/>
              <a:buFontTx/>
              <a:buNone/>
              <a:tabLst/>
              <a:defRPr/>
            </a:pPr>
            <a:r>
              <a:rPr kumimoji="0" lang="en-US" sz="10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Birth control (progesterone) patch</a:t>
            </a:r>
          </a:p>
        </p:txBody>
      </p:sp>
      <p:sp>
        <p:nvSpPr>
          <p:cNvPr id="44" name="TextBox 43">
            <a:extLst>
              <a:ext uri="{FF2B5EF4-FFF2-40B4-BE49-F238E27FC236}">
                <a16:creationId xmlns:a16="http://schemas.microsoft.com/office/drawing/2014/main" id="{70D0FF7B-757D-2791-1F4F-1F56286CDDB7}"/>
              </a:ext>
            </a:extLst>
          </p:cNvPr>
          <p:cNvSpPr txBox="1"/>
          <p:nvPr/>
        </p:nvSpPr>
        <p:spPr bwMode="auto">
          <a:xfrm>
            <a:off x="9003338" y="4085879"/>
            <a:ext cx="1531618" cy="2223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ts val="1000"/>
              </a:lnSpc>
              <a:spcBef>
                <a:spcPct val="50000"/>
              </a:spcBef>
              <a:spcAft>
                <a:spcPct val="0"/>
              </a:spcAft>
              <a:buClrTx/>
              <a:buSzTx/>
              <a:buFontTx/>
              <a:buNone/>
              <a:tabLst/>
              <a:defRPr/>
            </a:pPr>
            <a:r>
              <a:rPr kumimoji="0" lang="en-US" sz="10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Vaginal ring</a:t>
            </a:r>
          </a:p>
        </p:txBody>
      </p:sp>
      <p:sp>
        <p:nvSpPr>
          <p:cNvPr id="45" name="TextBox 44">
            <a:extLst>
              <a:ext uri="{FF2B5EF4-FFF2-40B4-BE49-F238E27FC236}">
                <a16:creationId xmlns:a16="http://schemas.microsoft.com/office/drawing/2014/main" id="{3457E774-941B-D150-CA0E-8D12481C5450}"/>
              </a:ext>
            </a:extLst>
          </p:cNvPr>
          <p:cNvSpPr txBox="1"/>
          <p:nvPr/>
        </p:nvSpPr>
        <p:spPr bwMode="auto">
          <a:xfrm>
            <a:off x="10011101" y="4085879"/>
            <a:ext cx="1531618" cy="35060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ts val="1000"/>
              </a:lnSpc>
              <a:spcBef>
                <a:spcPct val="50000"/>
              </a:spcBef>
              <a:spcAft>
                <a:spcPct val="0"/>
              </a:spcAft>
              <a:buClrTx/>
              <a:buSzTx/>
              <a:buFontTx/>
              <a:buNone/>
              <a:tabLst/>
              <a:defRPr/>
            </a:pPr>
            <a:r>
              <a:rPr kumimoji="0" lang="en-US" sz="10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Progesterone </a:t>
            </a:r>
            <a:br>
              <a:rPr kumimoji="0" lang="en-US" sz="10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br>
            <a:r>
              <a:rPr kumimoji="0" lang="en-US" sz="10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implant</a:t>
            </a:r>
          </a:p>
        </p:txBody>
      </p:sp>
      <p:pic>
        <p:nvPicPr>
          <p:cNvPr id="46" name="Picture 45">
            <a:extLst>
              <a:ext uri="{FF2B5EF4-FFF2-40B4-BE49-F238E27FC236}">
                <a16:creationId xmlns:a16="http://schemas.microsoft.com/office/drawing/2014/main" id="{92783F26-4E74-40F0-B8FC-DC46D9B01AB0}"/>
              </a:ext>
            </a:extLst>
          </p:cNvPr>
          <p:cNvPicPr>
            <a:picLocks noChangeAspect="1"/>
          </p:cNvPicPr>
          <p:nvPr/>
        </p:nvPicPr>
        <p:blipFill>
          <a:blip r:embed="rId3"/>
          <a:stretch>
            <a:fillRect/>
          </a:stretch>
        </p:blipFill>
        <p:spPr>
          <a:xfrm rot="5400000">
            <a:off x="7122520" y="3487493"/>
            <a:ext cx="410647" cy="596806"/>
          </a:xfrm>
          <a:prstGeom prst="rect">
            <a:avLst/>
          </a:prstGeom>
          <a:ln w="12700">
            <a:solidFill>
              <a:schemeClr val="tx1"/>
            </a:solidFill>
          </a:ln>
        </p:spPr>
      </p:pic>
      <p:grpSp>
        <p:nvGrpSpPr>
          <p:cNvPr id="47" name="Group 46">
            <a:extLst>
              <a:ext uri="{FF2B5EF4-FFF2-40B4-BE49-F238E27FC236}">
                <a16:creationId xmlns:a16="http://schemas.microsoft.com/office/drawing/2014/main" id="{F851B358-4096-F831-240E-7C47E2B5E590}"/>
              </a:ext>
            </a:extLst>
          </p:cNvPr>
          <p:cNvGrpSpPr/>
          <p:nvPr/>
        </p:nvGrpSpPr>
        <p:grpSpPr>
          <a:xfrm rot="3141755">
            <a:off x="6181083" y="3498851"/>
            <a:ext cx="166688" cy="649287"/>
            <a:chOff x="6440488" y="3498851"/>
            <a:chExt cx="166688" cy="649287"/>
          </a:xfrm>
        </p:grpSpPr>
        <p:sp>
          <p:nvSpPr>
            <p:cNvPr id="48" name="Line 15">
              <a:extLst>
                <a:ext uri="{FF2B5EF4-FFF2-40B4-BE49-F238E27FC236}">
                  <a16:creationId xmlns:a16="http://schemas.microsoft.com/office/drawing/2014/main" id="{7DF8ACAB-E2B0-41B5-2D9D-8F9CB2365348}"/>
                </a:ext>
              </a:extLst>
            </p:cNvPr>
            <p:cNvSpPr>
              <a:spLocks noChangeShapeType="1"/>
            </p:cNvSpPr>
            <p:nvPr/>
          </p:nvSpPr>
          <p:spPr bwMode="auto">
            <a:xfrm>
              <a:off x="6470651" y="3886201"/>
              <a:ext cx="46038" cy="0"/>
            </a:xfrm>
            <a:prstGeom prst="line">
              <a:avLst/>
            </a:prstGeom>
            <a:noFill/>
            <a:ln w="12700" cap="rnd">
              <a:solidFill>
                <a:srgbClr val="005973"/>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49" name="Line 16">
              <a:extLst>
                <a:ext uri="{FF2B5EF4-FFF2-40B4-BE49-F238E27FC236}">
                  <a16:creationId xmlns:a16="http://schemas.microsoft.com/office/drawing/2014/main" id="{79280E59-FC90-5C57-101D-2B0701DB482F}"/>
                </a:ext>
              </a:extLst>
            </p:cNvPr>
            <p:cNvSpPr>
              <a:spLocks noChangeShapeType="1"/>
            </p:cNvSpPr>
            <p:nvPr/>
          </p:nvSpPr>
          <p:spPr bwMode="auto">
            <a:xfrm>
              <a:off x="6470651" y="3822701"/>
              <a:ext cx="46038" cy="0"/>
            </a:xfrm>
            <a:prstGeom prst="line">
              <a:avLst/>
            </a:prstGeom>
            <a:noFill/>
            <a:ln w="12700" cap="rnd">
              <a:solidFill>
                <a:srgbClr val="005973"/>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50" name="Line 17">
              <a:extLst>
                <a:ext uri="{FF2B5EF4-FFF2-40B4-BE49-F238E27FC236}">
                  <a16:creationId xmlns:a16="http://schemas.microsoft.com/office/drawing/2014/main" id="{B7A91B65-2CED-D0CA-46E6-57D2DD5210C6}"/>
                </a:ext>
              </a:extLst>
            </p:cNvPr>
            <p:cNvSpPr>
              <a:spLocks noChangeShapeType="1"/>
            </p:cNvSpPr>
            <p:nvPr/>
          </p:nvSpPr>
          <p:spPr bwMode="auto">
            <a:xfrm>
              <a:off x="6470651" y="3759201"/>
              <a:ext cx="46038" cy="0"/>
            </a:xfrm>
            <a:prstGeom prst="line">
              <a:avLst/>
            </a:prstGeom>
            <a:noFill/>
            <a:ln w="12700" cap="rnd">
              <a:solidFill>
                <a:srgbClr val="005973"/>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51" name="Line 18">
              <a:extLst>
                <a:ext uri="{FF2B5EF4-FFF2-40B4-BE49-F238E27FC236}">
                  <a16:creationId xmlns:a16="http://schemas.microsoft.com/office/drawing/2014/main" id="{0CF5EDC1-F391-A933-5D7C-5743665689C9}"/>
                </a:ext>
              </a:extLst>
            </p:cNvPr>
            <p:cNvSpPr>
              <a:spLocks noChangeShapeType="1"/>
            </p:cNvSpPr>
            <p:nvPr/>
          </p:nvSpPr>
          <p:spPr bwMode="auto">
            <a:xfrm>
              <a:off x="6470651" y="3697288"/>
              <a:ext cx="46038" cy="0"/>
            </a:xfrm>
            <a:prstGeom prst="line">
              <a:avLst/>
            </a:prstGeom>
            <a:noFill/>
            <a:ln w="12700" cap="rnd">
              <a:solidFill>
                <a:srgbClr val="005973"/>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52" name="Line 19">
              <a:extLst>
                <a:ext uri="{FF2B5EF4-FFF2-40B4-BE49-F238E27FC236}">
                  <a16:creationId xmlns:a16="http://schemas.microsoft.com/office/drawing/2014/main" id="{B2DD33F1-0432-0CF8-5B64-1BCD8ED3BFBE}"/>
                </a:ext>
              </a:extLst>
            </p:cNvPr>
            <p:cNvSpPr>
              <a:spLocks noChangeShapeType="1"/>
            </p:cNvSpPr>
            <p:nvPr/>
          </p:nvSpPr>
          <p:spPr bwMode="auto">
            <a:xfrm flipV="1">
              <a:off x="6523038" y="4037013"/>
              <a:ext cx="0" cy="111125"/>
            </a:xfrm>
            <a:prstGeom prst="line">
              <a:avLst/>
            </a:prstGeom>
            <a:noFill/>
            <a:ln w="12700" cap="rnd">
              <a:solidFill>
                <a:srgbClr val="005973"/>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53" name="Line 20">
              <a:extLst>
                <a:ext uri="{FF2B5EF4-FFF2-40B4-BE49-F238E27FC236}">
                  <a16:creationId xmlns:a16="http://schemas.microsoft.com/office/drawing/2014/main" id="{60B9918D-7E52-DB23-D380-479E37841CF2}"/>
                </a:ext>
              </a:extLst>
            </p:cNvPr>
            <p:cNvSpPr>
              <a:spLocks noChangeShapeType="1"/>
            </p:cNvSpPr>
            <p:nvPr/>
          </p:nvSpPr>
          <p:spPr bwMode="auto">
            <a:xfrm flipV="1">
              <a:off x="6523038" y="3498851"/>
              <a:ext cx="0" cy="66675"/>
            </a:xfrm>
            <a:prstGeom prst="line">
              <a:avLst/>
            </a:prstGeom>
            <a:noFill/>
            <a:ln w="12700" cap="rnd">
              <a:solidFill>
                <a:srgbClr val="005973"/>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54" name="Line 21">
              <a:extLst>
                <a:ext uri="{FF2B5EF4-FFF2-40B4-BE49-F238E27FC236}">
                  <a16:creationId xmlns:a16="http://schemas.microsoft.com/office/drawing/2014/main" id="{0BF79D1D-16FD-5807-2136-A8E93FE2B07B}"/>
                </a:ext>
              </a:extLst>
            </p:cNvPr>
            <p:cNvSpPr>
              <a:spLocks noChangeShapeType="1"/>
            </p:cNvSpPr>
            <p:nvPr/>
          </p:nvSpPr>
          <p:spPr bwMode="auto">
            <a:xfrm flipH="1">
              <a:off x="6462713" y="3498851"/>
              <a:ext cx="123825" cy="0"/>
            </a:xfrm>
            <a:prstGeom prst="line">
              <a:avLst/>
            </a:prstGeom>
            <a:noFill/>
            <a:ln w="12700" cap="rnd">
              <a:solidFill>
                <a:srgbClr val="005973"/>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55" name="Freeform 22">
              <a:extLst>
                <a:ext uri="{FF2B5EF4-FFF2-40B4-BE49-F238E27FC236}">
                  <a16:creationId xmlns:a16="http://schemas.microsoft.com/office/drawing/2014/main" id="{A47250B8-D4DC-2159-9D05-EE5D14CD1437}"/>
                </a:ext>
              </a:extLst>
            </p:cNvPr>
            <p:cNvSpPr>
              <a:spLocks/>
            </p:cNvSpPr>
            <p:nvPr/>
          </p:nvSpPr>
          <p:spPr bwMode="auto">
            <a:xfrm>
              <a:off x="6440488" y="3565526"/>
              <a:ext cx="166688" cy="28575"/>
            </a:xfrm>
            <a:custGeom>
              <a:avLst/>
              <a:gdLst>
                <a:gd name="T0" fmla="*/ 11 w 122"/>
                <a:gd name="T1" fmla="*/ 0 h 21"/>
                <a:gd name="T2" fmla="*/ 112 w 122"/>
                <a:gd name="T3" fmla="*/ 0 h 21"/>
                <a:gd name="T4" fmla="*/ 122 w 122"/>
                <a:gd name="T5" fmla="*/ 11 h 21"/>
                <a:gd name="T6" fmla="*/ 122 w 122"/>
                <a:gd name="T7" fmla="*/ 11 h 21"/>
                <a:gd name="T8" fmla="*/ 112 w 122"/>
                <a:gd name="T9" fmla="*/ 21 h 21"/>
                <a:gd name="T10" fmla="*/ 11 w 122"/>
                <a:gd name="T11" fmla="*/ 21 h 21"/>
                <a:gd name="T12" fmla="*/ 0 w 122"/>
                <a:gd name="T13" fmla="*/ 11 h 21"/>
                <a:gd name="T14" fmla="*/ 0 w 122"/>
                <a:gd name="T15" fmla="*/ 11 h 21"/>
                <a:gd name="T16" fmla="*/ 11 w 122"/>
                <a:gd name="T17" fmla="*/ 0 h 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22" h="21">
                  <a:moveTo>
                    <a:pt x="11" y="0"/>
                  </a:moveTo>
                  <a:cubicBezTo>
                    <a:pt x="112" y="0"/>
                    <a:pt x="112" y="0"/>
                    <a:pt x="112" y="0"/>
                  </a:cubicBezTo>
                  <a:cubicBezTo>
                    <a:pt x="117" y="0"/>
                    <a:pt x="122" y="5"/>
                    <a:pt x="122" y="11"/>
                  </a:cubicBezTo>
                  <a:cubicBezTo>
                    <a:pt x="122" y="11"/>
                    <a:pt x="122" y="11"/>
                    <a:pt x="122" y="11"/>
                  </a:cubicBezTo>
                  <a:cubicBezTo>
                    <a:pt x="122" y="17"/>
                    <a:pt x="117" y="21"/>
                    <a:pt x="112" y="21"/>
                  </a:cubicBezTo>
                  <a:cubicBezTo>
                    <a:pt x="11" y="21"/>
                    <a:pt x="11" y="21"/>
                    <a:pt x="11" y="21"/>
                  </a:cubicBezTo>
                  <a:cubicBezTo>
                    <a:pt x="5" y="21"/>
                    <a:pt x="0" y="17"/>
                    <a:pt x="0" y="11"/>
                  </a:cubicBezTo>
                  <a:cubicBezTo>
                    <a:pt x="0" y="11"/>
                    <a:pt x="0" y="11"/>
                    <a:pt x="0" y="11"/>
                  </a:cubicBezTo>
                  <a:cubicBezTo>
                    <a:pt x="0" y="5"/>
                    <a:pt x="5" y="0"/>
                    <a:pt x="11" y="0"/>
                  </a:cubicBezTo>
                  <a:close/>
                </a:path>
              </a:pathLst>
            </a:custGeom>
            <a:noFill/>
            <a:ln w="12700" cap="rnd">
              <a:solidFill>
                <a:srgbClr val="005973"/>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56" name="Freeform 23">
              <a:extLst>
                <a:ext uri="{FF2B5EF4-FFF2-40B4-BE49-F238E27FC236}">
                  <a16:creationId xmlns:a16="http://schemas.microsoft.com/office/drawing/2014/main" id="{F8F90199-EFA6-1A87-7BC9-D199EC141581}"/>
                </a:ext>
              </a:extLst>
            </p:cNvPr>
            <p:cNvSpPr>
              <a:spLocks/>
            </p:cNvSpPr>
            <p:nvPr/>
          </p:nvSpPr>
          <p:spPr bwMode="auto">
            <a:xfrm>
              <a:off x="6503988" y="3973513"/>
              <a:ext cx="39688" cy="63500"/>
            </a:xfrm>
            <a:custGeom>
              <a:avLst/>
              <a:gdLst>
                <a:gd name="T0" fmla="*/ 29 w 29"/>
                <a:gd name="T1" fmla="*/ 0 h 46"/>
                <a:gd name="T2" fmla="*/ 29 w 29"/>
                <a:gd name="T3" fmla="*/ 32 h 46"/>
                <a:gd name="T4" fmla="*/ 14 w 29"/>
                <a:gd name="T5" fmla="*/ 46 h 46"/>
                <a:gd name="T6" fmla="*/ 14 w 29"/>
                <a:gd name="T7" fmla="*/ 46 h 46"/>
                <a:gd name="T8" fmla="*/ 0 w 29"/>
                <a:gd name="T9" fmla="*/ 32 h 46"/>
                <a:gd name="T10" fmla="*/ 0 w 29"/>
                <a:gd name="T11" fmla="*/ 0 h 46"/>
                <a:gd name="T12" fmla="*/ 14 w 29"/>
                <a:gd name="T13" fmla="*/ 2 h 46"/>
                <a:gd name="T14" fmla="*/ 29 w 29"/>
                <a:gd name="T15" fmla="*/ 0 h 4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9" h="46">
                  <a:moveTo>
                    <a:pt x="29" y="0"/>
                  </a:moveTo>
                  <a:cubicBezTo>
                    <a:pt x="29" y="32"/>
                    <a:pt x="29" y="32"/>
                    <a:pt x="29" y="32"/>
                  </a:cubicBezTo>
                  <a:cubicBezTo>
                    <a:pt x="29" y="40"/>
                    <a:pt x="22" y="46"/>
                    <a:pt x="14" y="46"/>
                  </a:cubicBezTo>
                  <a:cubicBezTo>
                    <a:pt x="14" y="46"/>
                    <a:pt x="14" y="46"/>
                    <a:pt x="14" y="46"/>
                  </a:cubicBezTo>
                  <a:cubicBezTo>
                    <a:pt x="6" y="46"/>
                    <a:pt x="0" y="40"/>
                    <a:pt x="0" y="32"/>
                  </a:cubicBezTo>
                  <a:cubicBezTo>
                    <a:pt x="0" y="0"/>
                    <a:pt x="0" y="0"/>
                    <a:pt x="0" y="0"/>
                  </a:cubicBezTo>
                  <a:cubicBezTo>
                    <a:pt x="4" y="1"/>
                    <a:pt x="9" y="2"/>
                    <a:pt x="14" y="2"/>
                  </a:cubicBezTo>
                  <a:cubicBezTo>
                    <a:pt x="19" y="2"/>
                    <a:pt x="24" y="1"/>
                    <a:pt x="29" y="0"/>
                  </a:cubicBezTo>
                  <a:close/>
                </a:path>
              </a:pathLst>
            </a:custGeom>
            <a:noFill/>
            <a:ln w="12700" cap="rnd">
              <a:solidFill>
                <a:srgbClr val="005973"/>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57" name="Freeform 24">
              <a:extLst>
                <a:ext uri="{FF2B5EF4-FFF2-40B4-BE49-F238E27FC236}">
                  <a16:creationId xmlns:a16="http://schemas.microsoft.com/office/drawing/2014/main" id="{2BC83D2C-626A-B392-CBDD-0023A30DF932}"/>
                </a:ext>
              </a:extLst>
            </p:cNvPr>
            <p:cNvSpPr>
              <a:spLocks/>
            </p:cNvSpPr>
            <p:nvPr/>
          </p:nvSpPr>
          <p:spPr bwMode="auto">
            <a:xfrm>
              <a:off x="6470651" y="3594101"/>
              <a:ext cx="106363" cy="382588"/>
            </a:xfrm>
            <a:custGeom>
              <a:avLst/>
              <a:gdLst>
                <a:gd name="T0" fmla="*/ 77 w 77"/>
                <a:gd name="T1" fmla="*/ 0 h 282"/>
                <a:gd name="T2" fmla="*/ 0 w 77"/>
                <a:gd name="T3" fmla="*/ 0 h 282"/>
                <a:gd name="T4" fmla="*/ 0 w 77"/>
                <a:gd name="T5" fmla="*/ 244 h 282"/>
                <a:gd name="T6" fmla="*/ 38 w 77"/>
                <a:gd name="T7" fmla="*/ 282 h 282"/>
                <a:gd name="T8" fmla="*/ 77 w 77"/>
                <a:gd name="T9" fmla="*/ 244 h 282"/>
                <a:gd name="T10" fmla="*/ 77 w 77"/>
                <a:gd name="T11" fmla="*/ 0 h 282"/>
              </a:gdLst>
              <a:ahLst/>
              <a:cxnLst>
                <a:cxn ang="0">
                  <a:pos x="T0" y="T1"/>
                </a:cxn>
                <a:cxn ang="0">
                  <a:pos x="T2" y="T3"/>
                </a:cxn>
                <a:cxn ang="0">
                  <a:pos x="T4" y="T5"/>
                </a:cxn>
                <a:cxn ang="0">
                  <a:pos x="T6" y="T7"/>
                </a:cxn>
                <a:cxn ang="0">
                  <a:pos x="T8" y="T9"/>
                </a:cxn>
                <a:cxn ang="0">
                  <a:pos x="T10" y="T11"/>
                </a:cxn>
              </a:cxnLst>
              <a:rect l="0" t="0" r="r" b="b"/>
              <a:pathLst>
                <a:path w="77" h="282">
                  <a:moveTo>
                    <a:pt x="77" y="0"/>
                  </a:moveTo>
                  <a:cubicBezTo>
                    <a:pt x="0" y="0"/>
                    <a:pt x="0" y="0"/>
                    <a:pt x="0" y="0"/>
                  </a:cubicBezTo>
                  <a:cubicBezTo>
                    <a:pt x="0" y="244"/>
                    <a:pt x="0" y="244"/>
                    <a:pt x="0" y="244"/>
                  </a:cubicBezTo>
                  <a:cubicBezTo>
                    <a:pt x="0" y="265"/>
                    <a:pt x="17" y="282"/>
                    <a:pt x="38" y="282"/>
                  </a:cubicBezTo>
                  <a:cubicBezTo>
                    <a:pt x="59" y="282"/>
                    <a:pt x="77" y="265"/>
                    <a:pt x="77" y="244"/>
                  </a:cubicBezTo>
                  <a:cubicBezTo>
                    <a:pt x="77" y="0"/>
                    <a:pt x="77" y="0"/>
                    <a:pt x="77" y="0"/>
                  </a:cubicBezTo>
                  <a:close/>
                </a:path>
              </a:pathLst>
            </a:custGeom>
            <a:noFill/>
            <a:ln w="12700" cap="rnd">
              <a:solidFill>
                <a:srgbClr val="005973"/>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endParaRPr>
            </a:p>
          </p:txBody>
        </p:sp>
      </p:grpSp>
      <p:grpSp>
        <p:nvGrpSpPr>
          <p:cNvPr id="58" name="Group 57">
            <a:extLst>
              <a:ext uri="{FF2B5EF4-FFF2-40B4-BE49-F238E27FC236}">
                <a16:creationId xmlns:a16="http://schemas.microsoft.com/office/drawing/2014/main" id="{7C412E3C-3BA5-8CBD-BA59-5D1C14A1951F}"/>
              </a:ext>
            </a:extLst>
          </p:cNvPr>
          <p:cNvGrpSpPr/>
          <p:nvPr/>
        </p:nvGrpSpPr>
        <p:grpSpPr>
          <a:xfrm>
            <a:off x="8276583" y="3511550"/>
            <a:ext cx="479426" cy="550863"/>
            <a:chOff x="8535988" y="3511550"/>
            <a:chExt cx="479426" cy="550863"/>
          </a:xfrm>
        </p:grpSpPr>
        <p:sp>
          <p:nvSpPr>
            <p:cNvPr id="59" name="Freeform 28">
              <a:extLst>
                <a:ext uri="{FF2B5EF4-FFF2-40B4-BE49-F238E27FC236}">
                  <a16:creationId xmlns:a16="http://schemas.microsoft.com/office/drawing/2014/main" id="{346F8404-C2D5-6344-1102-1B6F13DDADF5}"/>
                </a:ext>
              </a:extLst>
            </p:cNvPr>
            <p:cNvSpPr>
              <a:spLocks/>
            </p:cNvSpPr>
            <p:nvPr/>
          </p:nvSpPr>
          <p:spPr bwMode="auto">
            <a:xfrm>
              <a:off x="8934451" y="3662363"/>
              <a:ext cx="80963" cy="400050"/>
            </a:xfrm>
            <a:custGeom>
              <a:avLst/>
              <a:gdLst>
                <a:gd name="T0" fmla="*/ 27 w 128"/>
                <a:gd name="T1" fmla="*/ 0 h 639"/>
                <a:gd name="T2" fmla="*/ 4 w 128"/>
                <a:gd name="T3" fmla="*/ 152 h 639"/>
                <a:gd name="T4" fmla="*/ 48 w 128"/>
                <a:gd name="T5" fmla="*/ 302 h 639"/>
                <a:gd name="T6" fmla="*/ 128 w 128"/>
                <a:gd name="T7" fmla="*/ 639 h 639"/>
              </a:gdLst>
              <a:ahLst/>
              <a:cxnLst>
                <a:cxn ang="0">
                  <a:pos x="T0" y="T1"/>
                </a:cxn>
                <a:cxn ang="0">
                  <a:pos x="T2" y="T3"/>
                </a:cxn>
                <a:cxn ang="0">
                  <a:pos x="T4" y="T5"/>
                </a:cxn>
                <a:cxn ang="0">
                  <a:pos x="T6" y="T7"/>
                </a:cxn>
              </a:cxnLst>
              <a:rect l="0" t="0" r="r" b="b"/>
              <a:pathLst>
                <a:path w="128" h="639">
                  <a:moveTo>
                    <a:pt x="27" y="0"/>
                  </a:moveTo>
                  <a:cubicBezTo>
                    <a:pt x="12" y="59"/>
                    <a:pt x="0" y="91"/>
                    <a:pt x="4" y="152"/>
                  </a:cubicBezTo>
                  <a:cubicBezTo>
                    <a:pt x="8" y="204"/>
                    <a:pt x="30" y="254"/>
                    <a:pt x="48" y="302"/>
                  </a:cubicBezTo>
                  <a:cubicBezTo>
                    <a:pt x="90" y="410"/>
                    <a:pt x="128" y="521"/>
                    <a:pt x="128" y="639"/>
                  </a:cubicBezTo>
                </a:path>
              </a:pathLst>
            </a:custGeom>
            <a:noFill/>
            <a:ln w="15875" cap="rnd">
              <a:solidFill>
                <a:srgbClr val="005973"/>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60" name="Freeform 29">
              <a:extLst>
                <a:ext uri="{FF2B5EF4-FFF2-40B4-BE49-F238E27FC236}">
                  <a16:creationId xmlns:a16="http://schemas.microsoft.com/office/drawing/2014/main" id="{EC1021EB-2CD8-477B-D54F-14BB2C231FE1}"/>
                </a:ext>
              </a:extLst>
            </p:cNvPr>
            <p:cNvSpPr>
              <a:spLocks/>
            </p:cNvSpPr>
            <p:nvPr/>
          </p:nvSpPr>
          <p:spPr bwMode="auto">
            <a:xfrm>
              <a:off x="8535988" y="3662363"/>
              <a:ext cx="79375" cy="400050"/>
            </a:xfrm>
            <a:custGeom>
              <a:avLst/>
              <a:gdLst>
                <a:gd name="T0" fmla="*/ 102 w 128"/>
                <a:gd name="T1" fmla="*/ 0 h 639"/>
                <a:gd name="T2" fmla="*/ 124 w 128"/>
                <a:gd name="T3" fmla="*/ 152 h 639"/>
                <a:gd name="T4" fmla="*/ 80 w 128"/>
                <a:gd name="T5" fmla="*/ 302 h 639"/>
                <a:gd name="T6" fmla="*/ 0 w 128"/>
                <a:gd name="T7" fmla="*/ 639 h 639"/>
              </a:gdLst>
              <a:ahLst/>
              <a:cxnLst>
                <a:cxn ang="0">
                  <a:pos x="T0" y="T1"/>
                </a:cxn>
                <a:cxn ang="0">
                  <a:pos x="T2" y="T3"/>
                </a:cxn>
                <a:cxn ang="0">
                  <a:pos x="T4" y="T5"/>
                </a:cxn>
                <a:cxn ang="0">
                  <a:pos x="T6" y="T7"/>
                </a:cxn>
              </a:cxnLst>
              <a:rect l="0" t="0" r="r" b="b"/>
              <a:pathLst>
                <a:path w="128" h="639">
                  <a:moveTo>
                    <a:pt x="102" y="0"/>
                  </a:moveTo>
                  <a:cubicBezTo>
                    <a:pt x="116" y="59"/>
                    <a:pt x="128" y="91"/>
                    <a:pt x="124" y="152"/>
                  </a:cubicBezTo>
                  <a:cubicBezTo>
                    <a:pt x="121" y="204"/>
                    <a:pt x="98" y="254"/>
                    <a:pt x="80" y="302"/>
                  </a:cubicBezTo>
                  <a:cubicBezTo>
                    <a:pt x="38" y="410"/>
                    <a:pt x="0" y="521"/>
                    <a:pt x="0" y="639"/>
                  </a:cubicBezTo>
                </a:path>
              </a:pathLst>
            </a:custGeom>
            <a:noFill/>
            <a:ln w="15875" cap="rnd">
              <a:solidFill>
                <a:srgbClr val="005973"/>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61" name="Freeform 30">
              <a:extLst>
                <a:ext uri="{FF2B5EF4-FFF2-40B4-BE49-F238E27FC236}">
                  <a16:creationId xmlns:a16="http://schemas.microsoft.com/office/drawing/2014/main" id="{62850338-5A0F-D8F2-EB83-B109B688316C}"/>
                </a:ext>
              </a:extLst>
            </p:cNvPr>
            <p:cNvSpPr>
              <a:spLocks/>
            </p:cNvSpPr>
            <p:nvPr/>
          </p:nvSpPr>
          <p:spPr bwMode="auto">
            <a:xfrm>
              <a:off x="8793163" y="3511550"/>
              <a:ext cx="219075" cy="173038"/>
            </a:xfrm>
            <a:custGeom>
              <a:avLst/>
              <a:gdLst>
                <a:gd name="T0" fmla="*/ 0 w 351"/>
                <a:gd name="T1" fmla="*/ 177 h 277"/>
                <a:gd name="T2" fmla="*/ 229 w 351"/>
                <a:gd name="T3" fmla="*/ 252 h 277"/>
                <a:gd name="T4" fmla="*/ 306 w 351"/>
                <a:gd name="T5" fmla="*/ 8 h 277"/>
                <a:gd name="T6" fmla="*/ 301 w 351"/>
                <a:gd name="T7" fmla="*/ 0 h 277"/>
              </a:gdLst>
              <a:ahLst/>
              <a:cxnLst>
                <a:cxn ang="0">
                  <a:pos x="T0" y="T1"/>
                </a:cxn>
                <a:cxn ang="0">
                  <a:pos x="T2" y="T3"/>
                </a:cxn>
                <a:cxn ang="0">
                  <a:pos x="T4" y="T5"/>
                </a:cxn>
                <a:cxn ang="0">
                  <a:pos x="T6" y="T7"/>
                </a:cxn>
              </a:cxnLst>
              <a:rect l="0" t="0" r="r" b="b"/>
              <a:pathLst>
                <a:path w="351" h="277">
                  <a:moveTo>
                    <a:pt x="0" y="177"/>
                  </a:moveTo>
                  <a:cubicBezTo>
                    <a:pt x="36" y="256"/>
                    <a:pt x="155" y="277"/>
                    <a:pt x="229" y="252"/>
                  </a:cubicBezTo>
                  <a:cubicBezTo>
                    <a:pt x="329" y="219"/>
                    <a:pt x="351" y="93"/>
                    <a:pt x="306" y="8"/>
                  </a:cubicBezTo>
                  <a:cubicBezTo>
                    <a:pt x="304" y="6"/>
                    <a:pt x="303" y="3"/>
                    <a:pt x="301" y="0"/>
                  </a:cubicBezTo>
                </a:path>
              </a:pathLst>
            </a:custGeom>
            <a:noFill/>
            <a:ln w="15875" cap="rnd">
              <a:solidFill>
                <a:srgbClr val="005973"/>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62" name="Freeform 31">
              <a:extLst>
                <a:ext uri="{FF2B5EF4-FFF2-40B4-BE49-F238E27FC236}">
                  <a16:creationId xmlns:a16="http://schemas.microsoft.com/office/drawing/2014/main" id="{3036D9F4-73F9-FC44-6E45-318A7C866B4E}"/>
                </a:ext>
              </a:extLst>
            </p:cNvPr>
            <p:cNvSpPr>
              <a:spLocks/>
            </p:cNvSpPr>
            <p:nvPr/>
          </p:nvSpPr>
          <p:spPr bwMode="auto">
            <a:xfrm>
              <a:off x="8539163" y="3511550"/>
              <a:ext cx="219075" cy="173038"/>
            </a:xfrm>
            <a:custGeom>
              <a:avLst/>
              <a:gdLst>
                <a:gd name="T0" fmla="*/ 351 w 351"/>
                <a:gd name="T1" fmla="*/ 177 h 277"/>
                <a:gd name="T2" fmla="*/ 122 w 351"/>
                <a:gd name="T3" fmla="*/ 252 h 277"/>
                <a:gd name="T4" fmla="*/ 45 w 351"/>
                <a:gd name="T5" fmla="*/ 8 h 277"/>
                <a:gd name="T6" fmla="*/ 50 w 351"/>
                <a:gd name="T7" fmla="*/ 0 h 277"/>
              </a:gdLst>
              <a:ahLst/>
              <a:cxnLst>
                <a:cxn ang="0">
                  <a:pos x="T0" y="T1"/>
                </a:cxn>
                <a:cxn ang="0">
                  <a:pos x="T2" y="T3"/>
                </a:cxn>
                <a:cxn ang="0">
                  <a:pos x="T4" y="T5"/>
                </a:cxn>
                <a:cxn ang="0">
                  <a:pos x="T6" y="T7"/>
                </a:cxn>
              </a:cxnLst>
              <a:rect l="0" t="0" r="r" b="b"/>
              <a:pathLst>
                <a:path w="351" h="277">
                  <a:moveTo>
                    <a:pt x="351" y="177"/>
                  </a:moveTo>
                  <a:cubicBezTo>
                    <a:pt x="315" y="256"/>
                    <a:pt x="197" y="277"/>
                    <a:pt x="122" y="252"/>
                  </a:cubicBezTo>
                  <a:cubicBezTo>
                    <a:pt x="23" y="219"/>
                    <a:pt x="0" y="93"/>
                    <a:pt x="45" y="8"/>
                  </a:cubicBezTo>
                  <a:cubicBezTo>
                    <a:pt x="47" y="6"/>
                    <a:pt x="49" y="3"/>
                    <a:pt x="50" y="0"/>
                  </a:cubicBezTo>
                </a:path>
              </a:pathLst>
            </a:custGeom>
            <a:noFill/>
            <a:ln w="15875" cap="rnd">
              <a:solidFill>
                <a:srgbClr val="005973"/>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63" name="Freeform 32">
              <a:extLst>
                <a:ext uri="{FF2B5EF4-FFF2-40B4-BE49-F238E27FC236}">
                  <a16:creationId xmlns:a16="http://schemas.microsoft.com/office/drawing/2014/main" id="{023A374F-D0DD-8DC8-D6C4-9B4E054E021B}"/>
                </a:ext>
              </a:extLst>
            </p:cNvPr>
            <p:cNvSpPr>
              <a:spLocks/>
            </p:cNvSpPr>
            <p:nvPr/>
          </p:nvSpPr>
          <p:spPr bwMode="auto">
            <a:xfrm>
              <a:off x="8543926" y="3984625"/>
              <a:ext cx="463550" cy="47625"/>
            </a:xfrm>
            <a:custGeom>
              <a:avLst/>
              <a:gdLst>
                <a:gd name="T0" fmla="*/ 0 w 739"/>
                <a:gd name="T1" fmla="*/ 0 h 78"/>
                <a:gd name="T2" fmla="*/ 370 w 739"/>
                <a:gd name="T3" fmla="*/ 78 h 78"/>
                <a:gd name="T4" fmla="*/ 739 w 739"/>
                <a:gd name="T5" fmla="*/ 0 h 78"/>
              </a:gdLst>
              <a:ahLst/>
              <a:cxnLst>
                <a:cxn ang="0">
                  <a:pos x="T0" y="T1"/>
                </a:cxn>
                <a:cxn ang="0">
                  <a:pos x="T2" y="T3"/>
                </a:cxn>
                <a:cxn ang="0">
                  <a:pos x="T4" y="T5"/>
                </a:cxn>
              </a:cxnLst>
              <a:rect l="0" t="0" r="r" b="b"/>
              <a:pathLst>
                <a:path w="739" h="78">
                  <a:moveTo>
                    <a:pt x="0" y="0"/>
                  </a:moveTo>
                  <a:cubicBezTo>
                    <a:pt x="53" y="52"/>
                    <a:pt x="336" y="78"/>
                    <a:pt x="370" y="78"/>
                  </a:cubicBezTo>
                  <a:cubicBezTo>
                    <a:pt x="403" y="78"/>
                    <a:pt x="687" y="52"/>
                    <a:pt x="739" y="0"/>
                  </a:cubicBezTo>
                </a:path>
              </a:pathLst>
            </a:custGeom>
            <a:noFill/>
            <a:ln w="15875" cap="rnd">
              <a:solidFill>
                <a:srgbClr val="005973"/>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64" name="Freeform 33">
              <a:extLst>
                <a:ext uri="{FF2B5EF4-FFF2-40B4-BE49-F238E27FC236}">
                  <a16:creationId xmlns:a16="http://schemas.microsoft.com/office/drawing/2014/main" id="{A60AEC38-4896-221F-95E8-A8C4A8B54D82}"/>
                </a:ext>
              </a:extLst>
            </p:cNvPr>
            <p:cNvSpPr>
              <a:spLocks/>
            </p:cNvSpPr>
            <p:nvPr/>
          </p:nvSpPr>
          <p:spPr bwMode="auto">
            <a:xfrm>
              <a:off x="8775701" y="3848100"/>
              <a:ext cx="17463" cy="26988"/>
            </a:xfrm>
            <a:custGeom>
              <a:avLst/>
              <a:gdLst>
                <a:gd name="T0" fmla="*/ 27 w 27"/>
                <a:gd name="T1" fmla="*/ 0 h 42"/>
                <a:gd name="T2" fmla="*/ 0 w 27"/>
                <a:gd name="T3" fmla="*/ 42 h 42"/>
              </a:gdLst>
              <a:ahLst/>
              <a:cxnLst>
                <a:cxn ang="0">
                  <a:pos x="T0" y="T1"/>
                </a:cxn>
                <a:cxn ang="0">
                  <a:pos x="T2" y="T3"/>
                </a:cxn>
              </a:cxnLst>
              <a:rect l="0" t="0" r="r" b="b"/>
              <a:pathLst>
                <a:path w="27" h="42">
                  <a:moveTo>
                    <a:pt x="27" y="0"/>
                  </a:moveTo>
                  <a:cubicBezTo>
                    <a:pt x="27" y="0"/>
                    <a:pt x="21" y="40"/>
                    <a:pt x="0" y="42"/>
                  </a:cubicBezTo>
                </a:path>
              </a:pathLst>
            </a:custGeom>
            <a:noFill/>
            <a:ln w="15875" cap="rnd">
              <a:solidFill>
                <a:srgbClr val="005973"/>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65" name="Freeform 34">
              <a:extLst>
                <a:ext uri="{FF2B5EF4-FFF2-40B4-BE49-F238E27FC236}">
                  <a16:creationId xmlns:a16="http://schemas.microsoft.com/office/drawing/2014/main" id="{F2AD3C76-24B3-53D7-C238-D60AB26D88B3}"/>
                </a:ext>
              </a:extLst>
            </p:cNvPr>
            <p:cNvSpPr>
              <a:spLocks/>
            </p:cNvSpPr>
            <p:nvPr/>
          </p:nvSpPr>
          <p:spPr bwMode="auto">
            <a:xfrm>
              <a:off x="8826501" y="3862388"/>
              <a:ext cx="109538" cy="103188"/>
            </a:xfrm>
            <a:custGeom>
              <a:avLst/>
              <a:gdLst>
                <a:gd name="T0" fmla="*/ 176 w 176"/>
                <a:gd name="T1" fmla="*/ 149 h 165"/>
                <a:gd name="T2" fmla="*/ 160 w 176"/>
                <a:gd name="T3" fmla="*/ 165 h 165"/>
                <a:gd name="T4" fmla="*/ 16 w 176"/>
                <a:gd name="T5" fmla="*/ 165 h 165"/>
                <a:gd name="T6" fmla="*/ 0 w 176"/>
                <a:gd name="T7" fmla="*/ 149 h 165"/>
                <a:gd name="T8" fmla="*/ 0 w 176"/>
                <a:gd name="T9" fmla="*/ 16 h 165"/>
                <a:gd name="T10" fmla="*/ 16 w 176"/>
                <a:gd name="T11" fmla="*/ 0 h 165"/>
                <a:gd name="T12" fmla="*/ 160 w 176"/>
                <a:gd name="T13" fmla="*/ 0 h 165"/>
                <a:gd name="T14" fmla="*/ 176 w 176"/>
                <a:gd name="T15" fmla="*/ 16 h 165"/>
                <a:gd name="T16" fmla="*/ 176 w 176"/>
                <a:gd name="T17" fmla="*/ 149 h 1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76" h="165">
                  <a:moveTo>
                    <a:pt x="176" y="149"/>
                  </a:moveTo>
                  <a:cubicBezTo>
                    <a:pt x="176" y="158"/>
                    <a:pt x="169" y="165"/>
                    <a:pt x="160" y="165"/>
                  </a:cubicBezTo>
                  <a:cubicBezTo>
                    <a:pt x="16" y="165"/>
                    <a:pt x="16" y="165"/>
                    <a:pt x="16" y="165"/>
                  </a:cubicBezTo>
                  <a:cubicBezTo>
                    <a:pt x="7" y="165"/>
                    <a:pt x="0" y="158"/>
                    <a:pt x="0" y="149"/>
                  </a:cubicBezTo>
                  <a:cubicBezTo>
                    <a:pt x="0" y="16"/>
                    <a:pt x="0" y="16"/>
                    <a:pt x="0" y="16"/>
                  </a:cubicBezTo>
                  <a:cubicBezTo>
                    <a:pt x="0" y="7"/>
                    <a:pt x="7" y="0"/>
                    <a:pt x="16" y="0"/>
                  </a:cubicBezTo>
                  <a:cubicBezTo>
                    <a:pt x="160" y="0"/>
                    <a:pt x="160" y="0"/>
                    <a:pt x="160" y="0"/>
                  </a:cubicBezTo>
                  <a:cubicBezTo>
                    <a:pt x="169" y="0"/>
                    <a:pt x="176" y="7"/>
                    <a:pt x="176" y="16"/>
                  </a:cubicBezTo>
                  <a:lnTo>
                    <a:pt x="176" y="149"/>
                  </a:lnTo>
                  <a:close/>
                </a:path>
              </a:pathLst>
            </a:custGeom>
            <a:noFill/>
            <a:ln w="15875" cap="rnd">
              <a:solidFill>
                <a:srgbClr val="005973"/>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endParaRPr>
            </a:p>
          </p:txBody>
        </p:sp>
      </p:grpSp>
      <p:pic>
        <p:nvPicPr>
          <p:cNvPr id="66" name="Picture 65">
            <a:extLst>
              <a:ext uri="{FF2B5EF4-FFF2-40B4-BE49-F238E27FC236}">
                <a16:creationId xmlns:a16="http://schemas.microsoft.com/office/drawing/2014/main" id="{F0B55659-A837-FE3C-A394-666D00879EFC}"/>
              </a:ext>
            </a:extLst>
          </p:cNvPr>
          <p:cNvPicPr>
            <a:picLocks noChangeAspect="1"/>
          </p:cNvPicPr>
          <p:nvPr/>
        </p:nvPicPr>
        <p:blipFill>
          <a:blip r:embed="rId4"/>
          <a:stretch>
            <a:fillRect/>
          </a:stretch>
        </p:blipFill>
        <p:spPr>
          <a:xfrm rot="1531483">
            <a:off x="5865753" y="5787949"/>
            <a:ext cx="449125" cy="211880"/>
          </a:xfrm>
          <a:prstGeom prst="rect">
            <a:avLst/>
          </a:prstGeom>
        </p:spPr>
      </p:pic>
      <p:pic>
        <p:nvPicPr>
          <p:cNvPr id="67" name="Picture 66">
            <a:extLst>
              <a:ext uri="{FF2B5EF4-FFF2-40B4-BE49-F238E27FC236}">
                <a16:creationId xmlns:a16="http://schemas.microsoft.com/office/drawing/2014/main" id="{5F984ED1-55E1-ADDD-E8CE-71A955021524}"/>
              </a:ext>
            </a:extLst>
          </p:cNvPr>
          <p:cNvPicPr>
            <a:picLocks noChangeAspect="1"/>
          </p:cNvPicPr>
          <p:nvPr/>
        </p:nvPicPr>
        <p:blipFill>
          <a:blip r:embed="rId5"/>
          <a:stretch>
            <a:fillRect/>
          </a:stretch>
        </p:blipFill>
        <p:spPr>
          <a:xfrm>
            <a:off x="9418709" y="3531072"/>
            <a:ext cx="584708" cy="501178"/>
          </a:xfrm>
          <a:prstGeom prst="rect">
            <a:avLst/>
          </a:prstGeom>
        </p:spPr>
      </p:pic>
      <p:pic>
        <p:nvPicPr>
          <p:cNvPr id="68" name="Picture 67">
            <a:extLst>
              <a:ext uri="{FF2B5EF4-FFF2-40B4-BE49-F238E27FC236}">
                <a16:creationId xmlns:a16="http://schemas.microsoft.com/office/drawing/2014/main" id="{37F30502-BB5D-2F9F-9E47-C7FF7EC7CEC4}"/>
              </a:ext>
            </a:extLst>
          </p:cNvPr>
          <p:cNvPicPr>
            <a:picLocks noChangeAspect="1"/>
          </p:cNvPicPr>
          <p:nvPr/>
        </p:nvPicPr>
        <p:blipFill>
          <a:blip r:embed="rId6"/>
          <a:stretch>
            <a:fillRect/>
          </a:stretch>
        </p:blipFill>
        <p:spPr>
          <a:xfrm>
            <a:off x="10578660" y="3457533"/>
            <a:ext cx="445234" cy="642087"/>
          </a:xfrm>
          <a:prstGeom prst="rect">
            <a:avLst/>
          </a:prstGeom>
        </p:spPr>
      </p:pic>
      <p:sp>
        <p:nvSpPr>
          <p:cNvPr id="69" name="TextBox 68">
            <a:extLst>
              <a:ext uri="{FF2B5EF4-FFF2-40B4-BE49-F238E27FC236}">
                <a16:creationId xmlns:a16="http://schemas.microsoft.com/office/drawing/2014/main" id="{A4318933-4705-69E2-D9A0-3315EEABBDEB}"/>
              </a:ext>
            </a:extLst>
          </p:cNvPr>
          <p:cNvSpPr txBox="1"/>
          <p:nvPr/>
        </p:nvSpPr>
        <p:spPr bwMode="auto">
          <a:xfrm>
            <a:off x="5630665" y="5278307"/>
            <a:ext cx="1192561" cy="2223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ts val="1000"/>
              </a:lnSpc>
              <a:spcBef>
                <a:spcPct val="50000"/>
              </a:spcBef>
              <a:spcAft>
                <a:spcPct val="0"/>
              </a:spcAft>
              <a:buClrTx/>
              <a:buSzTx/>
              <a:buFontTx/>
              <a:buNone/>
              <a:tabLst/>
              <a:defRPr/>
            </a:pPr>
            <a:r>
              <a:rPr kumimoji="0" lang="en-US" sz="10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Internal condom</a:t>
            </a:r>
          </a:p>
        </p:txBody>
      </p:sp>
      <p:sp>
        <p:nvSpPr>
          <p:cNvPr id="70" name="TextBox 69">
            <a:extLst>
              <a:ext uri="{FF2B5EF4-FFF2-40B4-BE49-F238E27FC236}">
                <a16:creationId xmlns:a16="http://schemas.microsoft.com/office/drawing/2014/main" id="{17D989DC-C54A-7FA3-D88C-D69CA02D8F6A}"/>
              </a:ext>
            </a:extLst>
          </p:cNvPr>
          <p:cNvSpPr txBox="1"/>
          <p:nvPr/>
        </p:nvSpPr>
        <p:spPr bwMode="auto">
          <a:xfrm>
            <a:off x="7004634" y="5278307"/>
            <a:ext cx="1192561" cy="2223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ts val="1000"/>
              </a:lnSpc>
              <a:spcBef>
                <a:spcPct val="50000"/>
              </a:spcBef>
              <a:spcAft>
                <a:spcPct val="0"/>
              </a:spcAft>
              <a:buClrTx/>
              <a:buSzTx/>
              <a:buFontTx/>
              <a:buNone/>
              <a:tabLst/>
              <a:defRPr/>
            </a:pPr>
            <a:r>
              <a:rPr kumimoji="0" lang="en-US" sz="10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External condom</a:t>
            </a:r>
          </a:p>
        </p:txBody>
      </p:sp>
      <p:sp>
        <p:nvSpPr>
          <p:cNvPr id="71" name="Freeform 38">
            <a:extLst>
              <a:ext uri="{FF2B5EF4-FFF2-40B4-BE49-F238E27FC236}">
                <a16:creationId xmlns:a16="http://schemas.microsoft.com/office/drawing/2014/main" id="{2973D210-ACC2-FC22-1A8E-2CE61E909383}"/>
              </a:ext>
            </a:extLst>
          </p:cNvPr>
          <p:cNvSpPr>
            <a:spLocks noEditPoints="1"/>
          </p:cNvSpPr>
          <p:nvPr/>
        </p:nvSpPr>
        <p:spPr bwMode="auto">
          <a:xfrm>
            <a:off x="6073133" y="4865688"/>
            <a:ext cx="273050" cy="427037"/>
          </a:xfrm>
          <a:custGeom>
            <a:avLst/>
            <a:gdLst>
              <a:gd name="T0" fmla="*/ 25 w 221"/>
              <a:gd name="T1" fmla="*/ 335 h 346"/>
              <a:gd name="T2" fmla="*/ 4 w 221"/>
              <a:gd name="T3" fmla="*/ 306 h 346"/>
              <a:gd name="T4" fmla="*/ 5 w 221"/>
              <a:gd name="T5" fmla="*/ 268 h 346"/>
              <a:gd name="T6" fmla="*/ 95 w 221"/>
              <a:gd name="T7" fmla="*/ 28 h 346"/>
              <a:gd name="T8" fmla="*/ 89 w 221"/>
              <a:gd name="T9" fmla="*/ 21 h 346"/>
              <a:gd name="T10" fmla="*/ 89 w 221"/>
              <a:gd name="T11" fmla="*/ 21 h 346"/>
              <a:gd name="T12" fmla="*/ 88 w 221"/>
              <a:gd name="T13" fmla="*/ 10 h 346"/>
              <a:gd name="T14" fmla="*/ 96 w 221"/>
              <a:gd name="T15" fmla="*/ 1 h 346"/>
              <a:gd name="T16" fmla="*/ 96 w 221"/>
              <a:gd name="T17" fmla="*/ 1 h 346"/>
              <a:gd name="T18" fmla="*/ 107 w 221"/>
              <a:gd name="T19" fmla="*/ 1 h 346"/>
              <a:gd name="T20" fmla="*/ 211 w 221"/>
              <a:gd name="T21" fmla="*/ 40 h 346"/>
              <a:gd name="T22" fmla="*/ 219 w 221"/>
              <a:gd name="T23" fmla="*/ 47 h 346"/>
              <a:gd name="T24" fmla="*/ 219 w 221"/>
              <a:gd name="T25" fmla="*/ 47 h 346"/>
              <a:gd name="T26" fmla="*/ 219 w 221"/>
              <a:gd name="T27" fmla="*/ 59 h 346"/>
              <a:gd name="T28" fmla="*/ 212 w 221"/>
              <a:gd name="T29" fmla="*/ 67 h 346"/>
              <a:gd name="T30" fmla="*/ 212 w 221"/>
              <a:gd name="T31" fmla="*/ 67 h 346"/>
              <a:gd name="T32" fmla="*/ 203 w 221"/>
              <a:gd name="T33" fmla="*/ 68 h 346"/>
              <a:gd name="T34" fmla="*/ 113 w 221"/>
              <a:gd name="T35" fmla="*/ 308 h 346"/>
              <a:gd name="T36" fmla="*/ 88 w 221"/>
              <a:gd name="T37" fmla="*/ 338 h 346"/>
              <a:gd name="T38" fmla="*/ 53 w 221"/>
              <a:gd name="T39" fmla="*/ 345 h 346"/>
              <a:gd name="T40" fmla="*/ 25 w 221"/>
              <a:gd name="T41" fmla="*/ 335 h 346"/>
              <a:gd name="T42" fmla="*/ 128 w 221"/>
              <a:gd name="T43" fmla="*/ 210 h 346"/>
              <a:gd name="T44" fmla="*/ 97 w 221"/>
              <a:gd name="T45" fmla="*/ 293 h 346"/>
              <a:gd name="T46" fmla="*/ 90 w 221"/>
              <a:gd name="T47" fmla="*/ 306 h 346"/>
              <a:gd name="T48" fmla="*/ 79 w 221"/>
              <a:gd name="T49" fmla="*/ 315 h 3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221" h="346">
                <a:moveTo>
                  <a:pt x="25" y="335"/>
                </a:moveTo>
                <a:cubicBezTo>
                  <a:pt x="21" y="332"/>
                  <a:pt x="8" y="318"/>
                  <a:pt x="4" y="306"/>
                </a:cubicBezTo>
                <a:cubicBezTo>
                  <a:pt x="0" y="294"/>
                  <a:pt x="0" y="280"/>
                  <a:pt x="5" y="268"/>
                </a:cubicBezTo>
                <a:cubicBezTo>
                  <a:pt x="95" y="28"/>
                  <a:pt x="95" y="28"/>
                  <a:pt x="95" y="28"/>
                </a:cubicBezTo>
                <a:cubicBezTo>
                  <a:pt x="92" y="26"/>
                  <a:pt x="90" y="24"/>
                  <a:pt x="89" y="21"/>
                </a:cubicBezTo>
                <a:cubicBezTo>
                  <a:pt x="89" y="21"/>
                  <a:pt x="89" y="21"/>
                  <a:pt x="89" y="21"/>
                </a:cubicBezTo>
                <a:cubicBezTo>
                  <a:pt x="87" y="17"/>
                  <a:pt x="87" y="13"/>
                  <a:pt x="88" y="10"/>
                </a:cubicBezTo>
                <a:cubicBezTo>
                  <a:pt x="90" y="6"/>
                  <a:pt x="92" y="3"/>
                  <a:pt x="96" y="1"/>
                </a:cubicBezTo>
                <a:cubicBezTo>
                  <a:pt x="96" y="1"/>
                  <a:pt x="96" y="1"/>
                  <a:pt x="96" y="1"/>
                </a:cubicBezTo>
                <a:cubicBezTo>
                  <a:pt x="100" y="0"/>
                  <a:pt x="104" y="0"/>
                  <a:pt x="107" y="1"/>
                </a:cubicBezTo>
                <a:cubicBezTo>
                  <a:pt x="211" y="40"/>
                  <a:pt x="211" y="40"/>
                  <a:pt x="211" y="40"/>
                </a:cubicBezTo>
                <a:cubicBezTo>
                  <a:pt x="214" y="41"/>
                  <a:pt x="217" y="44"/>
                  <a:pt x="219" y="47"/>
                </a:cubicBezTo>
                <a:cubicBezTo>
                  <a:pt x="219" y="47"/>
                  <a:pt x="219" y="47"/>
                  <a:pt x="219" y="47"/>
                </a:cubicBezTo>
                <a:cubicBezTo>
                  <a:pt x="221" y="51"/>
                  <a:pt x="221" y="55"/>
                  <a:pt x="219" y="59"/>
                </a:cubicBezTo>
                <a:cubicBezTo>
                  <a:pt x="218" y="62"/>
                  <a:pt x="215" y="65"/>
                  <a:pt x="212" y="67"/>
                </a:cubicBezTo>
                <a:cubicBezTo>
                  <a:pt x="212" y="67"/>
                  <a:pt x="212" y="67"/>
                  <a:pt x="212" y="67"/>
                </a:cubicBezTo>
                <a:cubicBezTo>
                  <a:pt x="209" y="68"/>
                  <a:pt x="206" y="69"/>
                  <a:pt x="203" y="68"/>
                </a:cubicBezTo>
                <a:cubicBezTo>
                  <a:pt x="113" y="308"/>
                  <a:pt x="113" y="308"/>
                  <a:pt x="113" y="308"/>
                </a:cubicBezTo>
                <a:cubicBezTo>
                  <a:pt x="108" y="321"/>
                  <a:pt x="99" y="331"/>
                  <a:pt x="88" y="338"/>
                </a:cubicBezTo>
                <a:cubicBezTo>
                  <a:pt x="78" y="344"/>
                  <a:pt x="59" y="346"/>
                  <a:pt x="53" y="345"/>
                </a:cubicBezTo>
                <a:cubicBezTo>
                  <a:pt x="46" y="344"/>
                  <a:pt x="30" y="338"/>
                  <a:pt x="25" y="335"/>
                </a:cubicBezTo>
                <a:close/>
                <a:moveTo>
                  <a:pt x="128" y="210"/>
                </a:moveTo>
                <a:cubicBezTo>
                  <a:pt x="97" y="293"/>
                  <a:pt x="97" y="293"/>
                  <a:pt x="97" y="293"/>
                </a:cubicBezTo>
                <a:cubicBezTo>
                  <a:pt x="95" y="298"/>
                  <a:pt x="93" y="302"/>
                  <a:pt x="90" y="306"/>
                </a:cubicBezTo>
                <a:cubicBezTo>
                  <a:pt x="87" y="309"/>
                  <a:pt x="83" y="312"/>
                  <a:pt x="79" y="315"/>
                </a:cubicBezTo>
              </a:path>
            </a:pathLst>
          </a:custGeom>
          <a:noFill/>
          <a:ln w="15875" cap="rnd">
            <a:solidFill>
              <a:srgbClr val="005973"/>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72" name="TextBox 71">
            <a:extLst>
              <a:ext uri="{FF2B5EF4-FFF2-40B4-BE49-F238E27FC236}">
                <a16:creationId xmlns:a16="http://schemas.microsoft.com/office/drawing/2014/main" id="{58381824-A14D-900D-7A2E-C824893F0EA4}"/>
              </a:ext>
            </a:extLst>
          </p:cNvPr>
          <p:cNvSpPr txBox="1"/>
          <p:nvPr/>
        </p:nvSpPr>
        <p:spPr bwMode="auto">
          <a:xfrm>
            <a:off x="6494625" y="5693014"/>
            <a:ext cx="1192561" cy="35060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ts val="1000"/>
              </a:lnSpc>
              <a:spcBef>
                <a:spcPct val="50000"/>
              </a:spcBef>
              <a:spcAft>
                <a:spcPct val="0"/>
              </a:spcAft>
              <a:buClrTx/>
              <a:buSzTx/>
              <a:buFontTx/>
              <a:buNone/>
              <a:tabLst/>
              <a:defRPr/>
            </a:pPr>
            <a:r>
              <a:rPr kumimoji="0" lang="en-US" sz="10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Diaphragm with spermicide</a:t>
            </a:r>
          </a:p>
        </p:txBody>
      </p:sp>
      <p:pic>
        <p:nvPicPr>
          <p:cNvPr id="73" name="Picture 72">
            <a:extLst>
              <a:ext uri="{FF2B5EF4-FFF2-40B4-BE49-F238E27FC236}">
                <a16:creationId xmlns:a16="http://schemas.microsoft.com/office/drawing/2014/main" id="{89187468-1D3C-DB91-7A73-9168EA3B57B6}"/>
              </a:ext>
            </a:extLst>
          </p:cNvPr>
          <p:cNvPicPr>
            <a:picLocks noChangeAspect="1"/>
          </p:cNvPicPr>
          <p:nvPr/>
        </p:nvPicPr>
        <p:blipFill>
          <a:blip r:embed="rId7"/>
          <a:stretch>
            <a:fillRect/>
          </a:stretch>
        </p:blipFill>
        <p:spPr>
          <a:xfrm rot="7451023">
            <a:off x="6127990" y="5553652"/>
            <a:ext cx="389452" cy="475882"/>
          </a:xfrm>
          <a:prstGeom prst="rect">
            <a:avLst/>
          </a:prstGeom>
        </p:spPr>
      </p:pic>
      <p:sp>
        <p:nvSpPr>
          <p:cNvPr id="74" name="TextBox 73">
            <a:extLst>
              <a:ext uri="{FF2B5EF4-FFF2-40B4-BE49-F238E27FC236}">
                <a16:creationId xmlns:a16="http://schemas.microsoft.com/office/drawing/2014/main" id="{73FCC3A2-82BA-10E0-697C-5B9EACC063B6}"/>
              </a:ext>
            </a:extLst>
          </p:cNvPr>
          <p:cNvSpPr txBox="1"/>
          <p:nvPr/>
        </p:nvSpPr>
        <p:spPr bwMode="auto">
          <a:xfrm>
            <a:off x="8355958" y="5663840"/>
            <a:ext cx="1192561" cy="35060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ts val="1000"/>
              </a:lnSpc>
              <a:spcBef>
                <a:spcPct val="50000"/>
              </a:spcBef>
              <a:spcAft>
                <a:spcPct val="0"/>
              </a:spcAft>
              <a:buClrTx/>
              <a:buSzTx/>
              <a:buFontTx/>
              <a:buNone/>
              <a:tabLst/>
              <a:defRPr/>
            </a:pPr>
            <a:r>
              <a:rPr kumimoji="0" lang="en-US" sz="10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Birth control sponge</a:t>
            </a:r>
          </a:p>
        </p:txBody>
      </p:sp>
      <p:pic>
        <p:nvPicPr>
          <p:cNvPr id="75" name="Picture 74">
            <a:extLst>
              <a:ext uri="{FF2B5EF4-FFF2-40B4-BE49-F238E27FC236}">
                <a16:creationId xmlns:a16="http://schemas.microsoft.com/office/drawing/2014/main" id="{19240FEC-04DA-DD2A-53F8-A8E551F4676F}"/>
              </a:ext>
            </a:extLst>
          </p:cNvPr>
          <p:cNvPicPr>
            <a:picLocks noChangeAspect="1"/>
          </p:cNvPicPr>
          <p:nvPr/>
        </p:nvPicPr>
        <p:blipFill>
          <a:blip r:embed="rId8"/>
          <a:stretch>
            <a:fillRect/>
          </a:stretch>
        </p:blipFill>
        <p:spPr>
          <a:xfrm>
            <a:off x="7754646" y="5636593"/>
            <a:ext cx="603089" cy="364265"/>
          </a:xfrm>
          <a:prstGeom prst="rect">
            <a:avLst/>
          </a:prstGeom>
        </p:spPr>
      </p:pic>
      <p:sp>
        <p:nvSpPr>
          <p:cNvPr id="76" name="TextBox 75">
            <a:extLst>
              <a:ext uri="{FF2B5EF4-FFF2-40B4-BE49-F238E27FC236}">
                <a16:creationId xmlns:a16="http://schemas.microsoft.com/office/drawing/2014/main" id="{6B7872F9-1108-FAB4-AB0E-0CF800EA428D}"/>
              </a:ext>
            </a:extLst>
          </p:cNvPr>
          <p:cNvSpPr txBox="1"/>
          <p:nvPr/>
        </p:nvSpPr>
        <p:spPr bwMode="auto">
          <a:xfrm>
            <a:off x="10133257" y="5663840"/>
            <a:ext cx="1101603" cy="35060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ts val="1000"/>
              </a:lnSpc>
              <a:spcBef>
                <a:spcPct val="50000"/>
              </a:spcBef>
              <a:spcAft>
                <a:spcPct val="0"/>
              </a:spcAft>
              <a:buClrTx/>
              <a:buSzTx/>
              <a:buFontTx/>
              <a:buNone/>
              <a:tabLst/>
              <a:defRPr/>
            </a:pPr>
            <a:r>
              <a:rPr kumimoji="0" lang="en-US" sz="10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Cervical cap </a:t>
            </a:r>
            <a:br>
              <a:rPr kumimoji="0" lang="en-US" sz="10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br>
            <a:r>
              <a:rPr kumimoji="0" lang="en-US" sz="10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with spermicide</a:t>
            </a:r>
          </a:p>
        </p:txBody>
      </p:sp>
      <p:pic>
        <p:nvPicPr>
          <p:cNvPr id="77" name="Picture 76">
            <a:extLst>
              <a:ext uri="{FF2B5EF4-FFF2-40B4-BE49-F238E27FC236}">
                <a16:creationId xmlns:a16="http://schemas.microsoft.com/office/drawing/2014/main" id="{8BE3061E-96F0-8C87-54A9-B2AF6C28F752}"/>
              </a:ext>
            </a:extLst>
          </p:cNvPr>
          <p:cNvPicPr>
            <a:picLocks noChangeAspect="1"/>
          </p:cNvPicPr>
          <p:nvPr/>
        </p:nvPicPr>
        <p:blipFill>
          <a:blip r:embed="rId7"/>
          <a:stretch>
            <a:fillRect/>
          </a:stretch>
        </p:blipFill>
        <p:spPr>
          <a:xfrm rot="7451023">
            <a:off x="9829157" y="5580785"/>
            <a:ext cx="376898" cy="475882"/>
          </a:xfrm>
          <a:prstGeom prst="rect">
            <a:avLst/>
          </a:prstGeom>
        </p:spPr>
      </p:pic>
      <p:grpSp>
        <p:nvGrpSpPr>
          <p:cNvPr id="78" name="Group 77">
            <a:extLst>
              <a:ext uri="{FF2B5EF4-FFF2-40B4-BE49-F238E27FC236}">
                <a16:creationId xmlns:a16="http://schemas.microsoft.com/office/drawing/2014/main" id="{04F4A919-2E35-BE96-2E0E-FEB0D52036B2}"/>
              </a:ext>
            </a:extLst>
          </p:cNvPr>
          <p:cNvGrpSpPr/>
          <p:nvPr/>
        </p:nvGrpSpPr>
        <p:grpSpPr>
          <a:xfrm rot="1605866">
            <a:off x="9614845" y="5718175"/>
            <a:ext cx="263525" cy="293688"/>
            <a:chOff x="9874250" y="5718175"/>
            <a:chExt cx="263525" cy="293688"/>
          </a:xfrm>
        </p:grpSpPr>
        <p:sp>
          <p:nvSpPr>
            <p:cNvPr id="79" name="Freeform 42">
              <a:extLst>
                <a:ext uri="{FF2B5EF4-FFF2-40B4-BE49-F238E27FC236}">
                  <a16:creationId xmlns:a16="http://schemas.microsoft.com/office/drawing/2014/main" id="{4D0AB76A-8453-7F19-C21E-59EFDE371CAE}"/>
                </a:ext>
              </a:extLst>
            </p:cNvPr>
            <p:cNvSpPr>
              <a:spLocks/>
            </p:cNvSpPr>
            <p:nvPr/>
          </p:nvSpPr>
          <p:spPr bwMode="auto">
            <a:xfrm>
              <a:off x="9880600" y="5718175"/>
              <a:ext cx="249238" cy="230188"/>
            </a:xfrm>
            <a:custGeom>
              <a:avLst/>
              <a:gdLst>
                <a:gd name="T0" fmla="*/ 639 w 751"/>
                <a:gd name="T1" fmla="*/ 263 h 687"/>
                <a:gd name="T2" fmla="*/ 639 w 751"/>
                <a:gd name="T3" fmla="*/ 414 h 687"/>
                <a:gd name="T4" fmla="*/ 750 w 751"/>
                <a:gd name="T5" fmla="*/ 684 h 687"/>
                <a:gd name="T6" fmla="*/ 751 w 751"/>
                <a:gd name="T7" fmla="*/ 686 h 687"/>
                <a:gd name="T8" fmla="*/ 749 w 751"/>
                <a:gd name="T9" fmla="*/ 687 h 687"/>
                <a:gd name="T10" fmla="*/ 0 w 751"/>
                <a:gd name="T11" fmla="*/ 687 h 687"/>
                <a:gd name="T12" fmla="*/ 3 w 751"/>
                <a:gd name="T13" fmla="*/ 684 h 687"/>
                <a:gd name="T14" fmla="*/ 114 w 751"/>
                <a:gd name="T15" fmla="*/ 414 h 687"/>
                <a:gd name="T16" fmla="*/ 114 w 751"/>
                <a:gd name="T17" fmla="*/ 263 h 687"/>
                <a:gd name="T18" fmla="*/ 377 w 751"/>
                <a:gd name="T19" fmla="*/ 0 h 687"/>
                <a:gd name="T20" fmla="*/ 639 w 751"/>
                <a:gd name="T21" fmla="*/ 263 h 6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751" h="687">
                  <a:moveTo>
                    <a:pt x="639" y="263"/>
                  </a:moveTo>
                  <a:cubicBezTo>
                    <a:pt x="639" y="414"/>
                    <a:pt x="639" y="414"/>
                    <a:pt x="639" y="414"/>
                  </a:cubicBezTo>
                  <a:cubicBezTo>
                    <a:pt x="639" y="515"/>
                    <a:pt x="679" y="612"/>
                    <a:pt x="750" y="684"/>
                  </a:cubicBezTo>
                  <a:cubicBezTo>
                    <a:pt x="751" y="685"/>
                    <a:pt x="751" y="685"/>
                    <a:pt x="751" y="686"/>
                  </a:cubicBezTo>
                  <a:cubicBezTo>
                    <a:pt x="750" y="687"/>
                    <a:pt x="750" y="687"/>
                    <a:pt x="749" y="687"/>
                  </a:cubicBezTo>
                  <a:cubicBezTo>
                    <a:pt x="0" y="687"/>
                    <a:pt x="0" y="687"/>
                    <a:pt x="0" y="687"/>
                  </a:cubicBezTo>
                  <a:cubicBezTo>
                    <a:pt x="3" y="684"/>
                    <a:pt x="3" y="684"/>
                    <a:pt x="3" y="684"/>
                  </a:cubicBezTo>
                  <a:cubicBezTo>
                    <a:pt x="75" y="612"/>
                    <a:pt x="114" y="515"/>
                    <a:pt x="114" y="414"/>
                  </a:cubicBezTo>
                  <a:cubicBezTo>
                    <a:pt x="114" y="263"/>
                    <a:pt x="114" y="263"/>
                    <a:pt x="114" y="263"/>
                  </a:cubicBezTo>
                  <a:cubicBezTo>
                    <a:pt x="114" y="118"/>
                    <a:pt x="232" y="0"/>
                    <a:pt x="377" y="0"/>
                  </a:cubicBezTo>
                  <a:cubicBezTo>
                    <a:pt x="522" y="0"/>
                    <a:pt x="639" y="118"/>
                    <a:pt x="639" y="263"/>
                  </a:cubicBezTo>
                </a:path>
              </a:pathLst>
            </a:custGeom>
            <a:noFill/>
            <a:ln w="12700" cap="rnd">
              <a:solidFill>
                <a:srgbClr val="005973"/>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80" name="Freeform 43">
              <a:extLst>
                <a:ext uri="{FF2B5EF4-FFF2-40B4-BE49-F238E27FC236}">
                  <a16:creationId xmlns:a16="http://schemas.microsoft.com/office/drawing/2014/main" id="{878DF069-BED5-5A86-A9CE-9E244476050E}"/>
                </a:ext>
              </a:extLst>
            </p:cNvPr>
            <p:cNvSpPr>
              <a:spLocks/>
            </p:cNvSpPr>
            <p:nvPr/>
          </p:nvSpPr>
          <p:spPr bwMode="auto">
            <a:xfrm>
              <a:off x="9940925" y="5819775"/>
              <a:ext cx="7938" cy="85725"/>
            </a:xfrm>
            <a:custGeom>
              <a:avLst/>
              <a:gdLst>
                <a:gd name="T0" fmla="*/ 19 w 27"/>
                <a:gd name="T1" fmla="*/ 0 h 260"/>
                <a:gd name="T2" fmla="*/ 0 w 27"/>
                <a:gd name="T3" fmla="*/ 260 h 260"/>
              </a:gdLst>
              <a:ahLst/>
              <a:cxnLst>
                <a:cxn ang="0">
                  <a:pos x="T0" y="T1"/>
                </a:cxn>
                <a:cxn ang="0">
                  <a:pos x="T2" y="T3"/>
                </a:cxn>
              </a:cxnLst>
              <a:rect l="0" t="0" r="r" b="b"/>
              <a:pathLst>
                <a:path w="27" h="260">
                  <a:moveTo>
                    <a:pt x="19" y="0"/>
                  </a:moveTo>
                  <a:cubicBezTo>
                    <a:pt x="15" y="87"/>
                    <a:pt x="27" y="176"/>
                    <a:pt x="0" y="260"/>
                  </a:cubicBezTo>
                </a:path>
              </a:pathLst>
            </a:custGeom>
            <a:noFill/>
            <a:ln w="12700" cap="rnd">
              <a:solidFill>
                <a:srgbClr val="005973"/>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81" name="Freeform 44">
              <a:extLst>
                <a:ext uri="{FF2B5EF4-FFF2-40B4-BE49-F238E27FC236}">
                  <a16:creationId xmlns:a16="http://schemas.microsoft.com/office/drawing/2014/main" id="{8B215589-64DA-FAB8-72E1-4E7D83BA521C}"/>
                </a:ext>
              </a:extLst>
            </p:cNvPr>
            <p:cNvSpPr>
              <a:spLocks/>
            </p:cNvSpPr>
            <p:nvPr/>
          </p:nvSpPr>
          <p:spPr bwMode="auto">
            <a:xfrm>
              <a:off x="9950450" y="5759450"/>
              <a:ext cx="22225" cy="31750"/>
            </a:xfrm>
            <a:custGeom>
              <a:avLst/>
              <a:gdLst>
                <a:gd name="T0" fmla="*/ 66 w 66"/>
                <a:gd name="T1" fmla="*/ 0 h 98"/>
                <a:gd name="T2" fmla="*/ 0 w 66"/>
                <a:gd name="T3" fmla="*/ 98 h 98"/>
              </a:gdLst>
              <a:ahLst/>
              <a:cxnLst>
                <a:cxn ang="0">
                  <a:pos x="T0" y="T1"/>
                </a:cxn>
                <a:cxn ang="0">
                  <a:pos x="T2" y="T3"/>
                </a:cxn>
              </a:cxnLst>
              <a:rect l="0" t="0" r="r" b="b"/>
              <a:pathLst>
                <a:path w="66" h="98">
                  <a:moveTo>
                    <a:pt x="66" y="0"/>
                  </a:moveTo>
                  <a:cubicBezTo>
                    <a:pt x="30" y="22"/>
                    <a:pt x="10" y="59"/>
                    <a:pt x="0" y="98"/>
                  </a:cubicBezTo>
                </a:path>
              </a:pathLst>
            </a:custGeom>
            <a:noFill/>
            <a:ln w="12700" cap="rnd">
              <a:solidFill>
                <a:srgbClr val="005973"/>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82" name="Freeform 45">
              <a:extLst>
                <a:ext uri="{FF2B5EF4-FFF2-40B4-BE49-F238E27FC236}">
                  <a16:creationId xmlns:a16="http://schemas.microsoft.com/office/drawing/2014/main" id="{2038F2A1-6D53-233F-64C9-ADD60D3F9D0A}"/>
                </a:ext>
              </a:extLst>
            </p:cNvPr>
            <p:cNvSpPr>
              <a:spLocks/>
            </p:cNvSpPr>
            <p:nvPr/>
          </p:nvSpPr>
          <p:spPr bwMode="auto">
            <a:xfrm>
              <a:off x="9874250" y="5948363"/>
              <a:ext cx="263525" cy="63500"/>
            </a:xfrm>
            <a:custGeom>
              <a:avLst/>
              <a:gdLst>
                <a:gd name="T0" fmla="*/ 771 w 790"/>
                <a:gd name="T1" fmla="*/ 0 h 193"/>
                <a:gd name="T2" fmla="*/ 790 w 790"/>
                <a:gd name="T3" fmla="*/ 19 h 193"/>
                <a:gd name="T4" fmla="*/ 790 w 790"/>
                <a:gd name="T5" fmla="*/ 124 h 193"/>
                <a:gd name="T6" fmla="*/ 721 w 790"/>
                <a:gd name="T7" fmla="*/ 193 h 193"/>
                <a:gd name="T8" fmla="*/ 69 w 790"/>
                <a:gd name="T9" fmla="*/ 193 h 193"/>
                <a:gd name="T10" fmla="*/ 0 w 790"/>
                <a:gd name="T11" fmla="*/ 124 h 193"/>
                <a:gd name="T12" fmla="*/ 0 w 790"/>
                <a:gd name="T13" fmla="*/ 19 h 193"/>
                <a:gd name="T14" fmla="*/ 18 w 790"/>
                <a:gd name="T15" fmla="*/ 0 h 19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790" h="193">
                  <a:moveTo>
                    <a:pt x="771" y="0"/>
                  </a:moveTo>
                  <a:cubicBezTo>
                    <a:pt x="782" y="0"/>
                    <a:pt x="790" y="9"/>
                    <a:pt x="790" y="19"/>
                  </a:cubicBezTo>
                  <a:cubicBezTo>
                    <a:pt x="790" y="124"/>
                    <a:pt x="790" y="124"/>
                    <a:pt x="790" y="124"/>
                  </a:cubicBezTo>
                  <a:cubicBezTo>
                    <a:pt x="790" y="162"/>
                    <a:pt x="759" y="193"/>
                    <a:pt x="721" y="193"/>
                  </a:cubicBezTo>
                  <a:cubicBezTo>
                    <a:pt x="69" y="193"/>
                    <a:pt x="69" y="193"/>
                    <a:pt x="69" y="193"/>
                  </a:cubicBezTo>
                  <a:cubicBezTo>
                    <a:pt x="31" y="193"/>
                    <a:pt x="0" y="162"/>
                    <a:pt x="0" y="124"/>
                  </a:cubicBezTo>
                  <a:cubicBezTo>
                    <a:pt x="0" y="19"/>
                    <a:pt x="0" y="19"/>
                    <a:pt x="0" y="19"/>
                  </a:cubicBezTo>
                  <a:cubicBezTo>
                    <a:pt x="0" y="9"/>
                    <a:pt x="8" y="0"/>
                    <a:pt x="18" y="0"/>
                  </a:cubicBezTo>
                </a:path>
              </a:pathLst>
            </a:custGeom>
            <a:noFill/>
            <a:ln w="12700" cap="rnd">
              <a:solidFill>
                <a:srgbClr val="005973"/>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endParaRPr>
            </a:p>
          </p:txBody>
        </p:sp>
      </p:grpSp>
      <p:sp>
        <p:nvSpPr>
          <p:cNvPr id="83" name="Oval 49">
            <a:extLst>
              <a:ext uri="{FF2B5EF4-FFF2-40B4-BE49-F238E27FC236}">
                <a16:creationId xmlns:a16="http://schemas.microsoft.com/office/drawing/2014/main" id="{281DB8FF-C5E8-B467-2094-EE24F8CAAFFE}"/>
              </a:ext>
            </a:extLst>
          </p:cNvPr>
          <p:cNvSpPr>
            <a:spLocks noChangeArrowheads="1"/>
          </p:cNvSpPr>
          <p:nvPr/>
        </p:nvSpPr>
        <p:spPr bwMode="auto">
          <a:xfrm>
            <a:off x="7484421" y="4943475"/>
            <a:ext cx="252413" cy="254000"/>
          </a:xfrm>
          <a:prstGeom prst="ellipse">
            <a:avLst/>
          </a:prstGeom>
          <a:noFill/>
          <a:ln w="12700" cap="rnd">
            <a:solidFill>
              <a:srgbClr val="005973"/>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84" name="Freeform 50">
            <a:extLst>
              <a:ext uri="{FF2B5EF4-FFF2-40B4-BE49-F238E27FC236}">
                <a16:creationId xmlns:a16="http://schemas.microsoft.com/office/drawing/2014/main" id="{38DA2D5C-CB2F-DDED-FCA6-7F0C6B96A223}"/>
              </a:ext>
            </a:extLst>
          </p:cNvPr>
          <p:cNvSpPr>
            <a:spLocks/>
          </p:cNvSpPr>
          <p:nvPr/>
        </p:nvSpPr>
        <p:spPr bwMode="auto">
          <a:xfrm>
            <a:off x="7525696" y="4986338"/>
            <a:ext cx="41275" cy="41275"/>
          </a:xfrm>
          <a:custGeom>
            <a:avLst/>
            <a:gdLst>
              <a:gd name="T0" fmla="*/ 0 w 81"/>
              <a:gd name="T1" fmla="*/ 82 h 82"/>
              <a:gd name="T2" fmla="*/ 81 w 81"/>
              <a:gd name="T3" fmla="*/ 0 h 82"/>
            </a:gdLst>
            <a:ahLst/>
            <a:cxnLst>
              <a:cxn ang="0">
                <a:pos x="T0" y="T1"/>
              </a:cxn>
              <a:cxn ang="0">
                <a:pos x="T2" y="T3"/>
              </a:cxn>
            </a:cxnLst>
            <a:rect l="0" t="0" r="r" b="b"/>
            <a:pathLst>
              <a:path w="81" h="82">
                <a:moveTo>
                  <a:pt x="0" y="82"/>
                </a:moveTo>
                <a:cubicBezTo>
                  <a:pt x="17" y="47"/>
                  <a:pt x="46" y="18"/>
                  <a:pt x="81" y="0"/>
                </a:cubicBezTo>
              </a:path>
            </a:pathLst>
          </a:custGeom>
          <a:noFill/>
          <a:ln w="12700" cap="rnd">
            <a:solidFill>
              <a:srgbClr val="005973"/>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85" name="Freeform 51">
            <a:extLst>
              <a:ext uri="{FF2B5EF4-FFF2-40B4-BE49-F238E27FC236}">
                <a16:creationId xmlns:a16="http://schemas.microsoft.com/office/drawing/2014/main" id="{506BF0A1-DEEC-06D5-FD02-72CBB0A9728F}"/>
              </a:ext>
            </a:extLst>
          </p:cNvPr>
          <p:cNvSpPr>
            <a:spLocks/>
          </p:cNvSpPr>
          <p:nvPr/>
        </p:nvSpPr>
        <p:spPr bwMode="auto">
          <a:xfrm>
            <a:off x="7511408" y="5060950"/>
            <a:ext cx="138113" cy="109537"/>
          </a:xfrm>
          <a:custGeom>
            <a:avLst/>
            <a:gdLst>
              <a:gd name="T0" fmla="*/ 276 w 276"/>
              <a:gd name="T1" fmla="*/ 186 h 216"/>
              <a:gd name="T2" fmla="*/ 85 w 276"/>
              <a:gd name="T3" fmla="*/ 170 h 216"/>
              <a:gd name="T4" fmla="*/ 10 w 276"/>
              <a:gd name="T5" fmla="*/ 0 h 216"/>
            </a:gdLst>
            <a:ahLst/>
            <a:cxnLst>
              <a:cxn ang="0">
                <a:pos x="T0" y="T1"/>
              </a:cxn>
              <a:cxn ang="0">
                <a:pos x="T2" y="T3"/>
              </a:cxn>
              <a:cxn ang="0">
                <a:pos x="T4" y="T5"/>
              </a:cxn>
            </a:cxnLst>
            <a:rect l="0" t="0" r="r" b="b"/>
            <a:pathLst>
              <a:path w="276" h="216">
                <a:moveTo>
                  <a:pt x="276" y="186"/>
                </a:moveTo>
                <a:cubicBezTo>
                  <a:pt x="215" y="216"/>
                  <a:pt x="142" y="212"/>
                  <a:pt x="85" y="170"/>
                </a:cubicBezTo>
                <a:cubicBezTo>
                  <a:pt x="35" y="128"/>
                  <a:pt x="0" y="66"/>
                  <a:pt x="10" y="0"/>
                </a:cubicBezTo>
              </a:path>
            </a:pathLst>
          </a:custGeom>
          <a:noFill/>
          <a:ln w="12700" cap="rnd">
            <a:solidFill>
              <a:srgbClr val="005973"/>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86" name="Freeform 52">
            <a:extLst>
              <a:ext uri="{FF2B5EF4-FFF2-40B4-BE49-F238E27FC236}">
                <a16:creationId xmlns:a16="http://schemas.microsoft.com/office/drawing/2014/main" id="{6DBFD713-D283-58ED-E6E7-28C53DFC5495}"/>
              </a:ext>
            </a:extLst>
          </p:cNvPr>
          <p:cNvSpPr>
            <a:spLocks/>
          </p:cNvSpPr>
          <p:nvPr/>
        </p:nvSpPr>
        <p:spPr bwMode="auto">
          <a:xfrm>
            <a:off x="7693971" y="5056188"/>
            <a:ext cx="11113" cy="55562"/>
          </a:xfrm>
          <a:custGeom>
            <a:avLst/>
            <a:gdLst>
              <a:gd name="T0" fmla="*/ 19 w 24"/>
              <a:gd name="T1" fmla="*/ 0 h 109"/>
              <a:gd name="T2" fmla="*/ 0 w 24"/>
              <a:gd name="T3" fmla="*/ 109 h 109"/>
            </a:gdLst>
            <a:ahLst/>
            <a:cxnLst>
              <a:cxn ang="0">
                <a:pos x="T0" y="T1"/>
              </a:cxn>
              <a:cxn ang="0">
                <a:pos x="T2" y="T3"/>
              </a:cxn>
            </a:cxnLst>
            <a:rect l="0" t="0" r="r" b="b"/>
            <a:pathLst>
              <a:path w="24" h="109">
                <a:moveTo>
                  <a:pt x="19" y="0"/>
                </a:moveTo>
                <a:cubicBezTo>
                  <a:pt x="24" y="37"/>
                  <a:pt x="17" y="76"/>
                  <a:pt x="0" y="109"/>
                </a:cubicBezTo>
              </a:path>
            </a:pathLst>
          </a:custGeom>
          <a:noFill/>
          <a:ln w="12700" cap="rnd">
            <a:solidFill>
              <a:srgbClr val="005973"/>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87" name="Freeform 53">
            <a:extLst>
              <a:ext uri="{FF2B5EF4-FFF2-40B4-BE49-F238E27FC236}">
                <a16:creationId xmlns:a16="http://schemas.microsoft.com/office/drawing/2014/main" id="{E944A9F9-5E78-DC07-0AF7-A95CCFF744F5}"/>
              </a:ext>
            </a:extLst>
          </p:cNvPr>
          <p:cNvSpPr>
            <a:spLocks/>
          </p:cNvSpPr>
          <p:nvPr/>
        </p:nvSpPr>
        <p:spPr bwMode="auto">
          <a:xfrm>
            <a:off x="7455846" y="4902200"/>
            <a:ext cx="307975" cy="338137"/>
          </a:xfrm>
          <a:custGeom>
            <a:avLst/>
            <a:gdLst>
              <a:gd name="T0" fmla="*/ 550 w 614"/>
              <a:gd name="T1" fmla="*/ 0 h 673"/>
              <a:gd name="T2" fmla="*/ 614 w 614"/>
              <a:gd name="T3" fmla="*/ 64 h 673"/>
              <a:gd name="T4" fmla="*/ 614 w 614"/>
              <a:gd name="T5" fmla="*/ 609 h 673"/>
              <a:gd name="T6" fmla="*/ 550 w 614"/>
              <a:gd name="T7" fmla="*/ 673 h 673"/>
              <a:gd name="T8" fmla="*/ 64 w 614"/>
              <a:gd name="T9" fmla="*/ 673 h 673"/>
              <a:gd name="T10" fmla="*/ 0 w 614"/>
              <a:gd name="T11" fmla="*/ 609 h 673"/>
              <a:gd name="T12" fmla="*/ 0 w 614"/>
              <a:gd name="T13" fmla="*/ 64 h 673"/>
              <a:gd name="T14" fmla="*/ 64 w 614"/>
              <a:gd name="T15" fmla="*/ 0 h 673"/>
              <a:gd name="T16" fmla="*/ 550 w 614"/>
              <a:gd name="T17" fmla="*/ 0 h 6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14" h="673">
                <a:moveTo>
                  <a:pt x="550" y="0"/>
                </a:moveTo>
                <a:cubicBezTo>
                  <a:pt x="585" y="0"/>
                  <a:pt x="614" y="29"/>
                  <a:pt x="614" y="64"/>
                </a:cubicBezTo>
                <a:cubicBezTo>
                  <a:pt x="614" y="609"/>
                  <a:pt x="614" y="609"/>
                  <a:pt x="614" y="609"/>
                </a:cubicBezTo>
                <a:cubicBezTo>
                  <a:pt x="614" y="645"/>
                  <a:pt x="585" y="673"/>
                  <a:pt x="550" y="673"/>
                </a:cubicBezTo>
                <a:cubicBezTo>
                  <a:pt x="64" y="673"/>
                  <a:pt x="64" y="673"/>
                  <a:pt x="64" y="673"/>
                </a:cubicBezTo>
                <a:cubicBezTo>
                  <a:pt x="29" y="673"/>
                  <a:pt x="0" y="645"/>
                  <a:pt x="0" y="609"/>
                </a:cubicBezTo>
                <a:cubicBezTo>
                  <a:pt x="0" y="64"/>
                  <a:pt x="0" y="64"/>
                  <a:pt x="0" y="64"/>
                </a:cubicBezTo>
                <a:cubicBezTo>
                  <a:pt x="0" y="29"/>
                  <a:pt x="29" y="0"/>
                  <a:pt x="64" y="0"/>
                </a:cubicBezTo>
                <a:lnTo>
                  <a:pt x="550" y="0"/>
                </a:lnTo>
                <a:close/>
              </a:path>
            </a:pathLst>
          </a:custGeom>
          <a:noFill/>
          <a:ln w="12700" cap="rnd">
            <a:solidFill>
              <a:srgbClr val="005973"/>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88" name="Freeform 54">
            <a:extLst>
              <a:ext uri="{FF2B5EF4-FFF2-40B4-BE49-F238E27FC236}">
                <a16:creationId xmlns:a16="http://schemas.microsoft.com/office/drawing/2014/main" id="{1DDCC63A-9049-7CB8-40DE-D280B8F6EC78}"/>
              </a:ext>
            </a:extLst>
          </p:cNvPr>
          <p:cNvSpPr>
            <a:spLocks/>
          </p:cNvSpPr>
          <p:nvPr/>
        </p:nvSpPr>
        <p:spPr bwMode="auto">
          <a:xfrm>
            <a:off x="7419333" y="4851400"/>
            <a:ext cx="382588" cy="442912"/>
          </a:xfrm>
          <a:custGeom>
            <a:avLst/>
            <a:gdLst>
              <a:gd name="T0" fmla="*/ 382 w 764"/>
              <a:gd name="T1" fmla="*/ 0 h 880"/>
              <a:gd name="T2" fmla="*/ 428 w 764"/>
              <a:gd name="T3" fmla="*/ 46 h 880"/>
              <a:gd name="T4" fmla="*/ 473 w 764"/>
              <a:gd name="T5" fmla="*/ 0 h 880"/>
              <a:gd name="T6" fmla="*/ 518 w 764"/>
              <a:gd name="T7" fmla="*/ 46 h 880"/>
              <a:gd name="T8" fmla="*/ 564 w 764"/>
              <a:gd name="T9" fmla="*/ 0 h 880"/>
              <a:gd name="T10" fmla="*/ 609 w 764"/>
              <a:gd name="T11" fmla="*/ 46 h 880"/>
              <a:gd name="T12" fmla="*/ 655 w 764"/>
              <a:gd name="T13" fmla="*/ 0 h 880"/>
              <a:gd name="T14" fmla="*/ 700 w 764"/>
              <a:gd name="T15" fmla="*/ 46 h 880"/>
              <a:gd name="T16" fmla="*/ 759 w 764"/>
              <a:gd name="T17" fmla="*/ 2 h 880"/>
              <a:gd name="T18" fmla="*/ 764 w 764"/>
              <a:gd name="T19" fmla="*/ 867 h 880"/>
              <a:gd name="T20" fmla="*/ 747 w 764"/>
              <a:gd name="T21" fmla="*/ 875 h 880"/>
              <a:gd name="T22" fmla="*/ 673 w 764"/>
              <a:gd name="T23" fmla="*/ 871 h 880"/>
              <a:gd name="T24" fmla="*/ 636 w 764"/>
              <a:gd name="T25" fmla="*/ 871 h 880"/>
              <a:gd name="T26" fmla="*/ 582 w 764"/>
              <a:gd name="T27" fmla="*/ 871 h 880"/>
              <a:gd name="T28" fmla="*/ 545 w 764"/>
              <a:gd name="T29" fmla="*/ 871 h 880"/>
              <a:gd name="T30" fmla="*/ 492 w 764"/>
              <a:gd name="T31" fmla="*/ 871 h 880"/>
              <a:gd name="T32" fmla="*/ 455 w 764"/>
              <a:gd name="T33" fmla="*/ 871 h 880"/>
              <a:gd name="T34" fmla="*/ 401 w 764"/>
              <a:gd name="T35" fmla="*/ 871 h 880"/>
              <a:gd name="T36" fmla="*/ 382 w 764"/>
              <a:gd name="T37" fmla="*/ 880 h 880"/>
              <a:gd name="T38" fmla="*/ 364 w 764"/>
              <a:gd name="T39" fmla="*/ 871 h 880"/>
              <a:gd name="T40" fmla="*/ 310 w 764"/>
              <a:gd name="T41" fmla="*/ 871 h 880"/>
              <a:gd name="T42" fmla="*/ 273 w 764"/>
              <a:gd name="T43" fmla="*/ 871 h 880"/>
              <a:gd name="T44" fmla="*/ 219 w 764"/>
              <a:gd name="T45" fmla="*/ 871 h 880"/>
              <a:gd name="T46" fmla="*/ 182 w 764"/>
              <a:gd name="T47" fmla="*/ 871 h 880"/>
              <a:gd name="T48" fmla="*/ 128 w 764"/>
              <a:gd name="T49" fmla="*/ 871 h 880"/>
              <a:gd name="T50" fmla="*/ 91 w 764"/>
              <a:gd name="T51" fmla="*/ 871 h 880"/>
              <a:gd name="T52" fmla="*/ 17 w 764"/>
              <a:gd name="T53" fmla="*/ 875 h 880"/>
              <a:gd name="T54" fmla="*/ 0 w 764"/>
              <a:gd name="T55" fmla="*/ 867 h 880"/>
              <a:gd name="T56" fmla="*/ 5 w 764"/>
              <a:gd name="T57" fmla="*/ 2 h 880"/>
              <a:gd name="T58" fmla="*/ 64 w 764"/>
              <a:gd name="T59" fmla="*/ 46 h 880"/>
              <a:gd name="T60" fmla="*/ 110 w 764"/>
              <a:gd name="T61" fmla="*/ 0 h 880"/>
              <a:gd name="T62" fmla="*/ 155 w 764"/>
              <a:gd name="T63" fmla="*/ 46 h 880"/>
              <a:gd name="T64" fmla="*/ 201 w 764"/>
              <a:gd name="T65" fmla="*/ 0 h 880"/>
              <a:gd name="T66" fmla="*/ 246 w 764"/>
              <a:gd name="T67" fmla="*/ 46 h 880"/>
              <a:gd name="T68" fmla="*/ 291 w 764"/>
              <a:gd name="T69" fmla="*/ 0 h 880"/>
              <a:gd name="T70" fmla="*/ 337 w 764"/>
              <a:gd name="T71" fmla="*/ 46 h 8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764" h="880">
                <a:moveTo>
                  <a:pt x="364" y="10"/>
                </a:moveTo>
                <a:cubicBezTo>
                  <a:pt x="368" y="4"/>
                  <a:pt x="375" y="0"/>
                  <a:pt x="382" y="0"/>
                </a:cubicBezTo>
                <a:cubicBezTo>
                  <a:pt x="389" y="0"/>
                  <a:pt x="396" y="4"/>
                  <a:pt x="401" y="10"/>
                </a:cubicBezTo>
                <a:cubicBezTo>
                  <a:pt x="428" y="46"/>
                  <a:pt x="428" y="46"/>
                  <a:pt x="428" y="46"/>
                </a:cubicBezTo>
                <a:cubicBezTo>
                  <a:pt x="454" y="10"/>
                  <a:pt x="454" y="10"/>
                  <a:pt x="454" y="10"/>
                </a:cubicBezTo>
                <a:cubicBezTo>
                  <a:pt x="459" y="4"/>
                  <a:pt x="466" y="0"/>
                  <a:pt x="473" y="0"/>
                </a:cubicBezTo>
                <a:cubicBezTo>
                  <a:pt x="480" y="0"/>
                  <a:pt x="487" y="4"/>
                  <a:pt x="491" y="10"/>
                </a:cubicBezTo>
                <a:cubicBezTo>
                  <a:pt x="518" y="46"/>
                  <a:pt x="518" y="46"/>
                  <a:pt x="518" y="46"/>
                </a:cubicBezTo>
                <a:cubicBezTo>
                  <a:pt x="545" y="10"/>
                  <a:pt x="545" y="10"/>
                  <a:pt x="545" y="10"/>
                </a:cubicBezTo>
                <a:cubicBezTo>
                  <a:pt x="550" y="4"/>
                  <a:pt x="557" y="0"/>
                  <a:pt x="564" y="0"/>
                </a:cubicBezTo>
                <a:cubicBezTo>
                  <a:pt x="571" y="0"/>
                  <a:pt x="578" y="4"/>
                  <a:pt x="582" y="10"/>
                </a:cubicBezTo>
                <a:cubicBezTo>
                  <a:pt x="609" y="46"/>
                  <a:pt x="609" y="46"/>
                  <a:pt x="609" y="46"/>
                </a:cubicBezTo>
                <a:cubicBezTo>
                  <a:pt x="636" y="10"/>
                  <a:pt x="636" y="10"/>
                  <a:pt x="636" y="10"/>
                </a:cubicBezTo>
                <a:cubicBezTo>
                  <a:pt x="641" y="4"/>
                  <a:pt x="647" y="0"/>
                  <a:pt x="655" y="0"/>
                </a:cubicBezTo>
                <a:cubicBezTo>
                  <a:pt x="662" y="0"/>
                  <a:pt x="669" y="4"/>
                  <a:pt x="673" y="10"/>
                </a:cubicBezTo>
                <a:cubicBezTo>
                  <a:pt x="700" y="46"/>
                  <a:pt x="700" y="46"/>
                  <a:pt x="700" y="46"/>
                </a:cubicBezTo>
                <a:cubicBezTo>
                  <a:pt x="750" y="3"/>
                  <a:pt x="750" y="3"/>
                  <a:pt x="750" y="3"/>
                </a:cubicBezTo>
                <a:cubicBezTo>
                  <a:pt x="752" y="1"/>
                  <a:pt x="756" y="1"/>
                  <a:pt x="759" y="2"/>
                </a:cubicBezTo>
                <a:cubicBezTo>
                  <a:pt x="762" y="3"/>
                  <a:pt x="764" y="6"/>
                  <a:pt x="764" y="10"/>
                </a:cubicBezTo>
                <a:cubicBezTo>
                  <a:pt x="764" y="867"/>
                  <a:pt x="764" y="867"/>
                  <a:pt x="764" y="867"/>
                </a:cubicBezTo>
                <a:cubicBezTo>
                  <a:pt x="764" y="871"/>
                  <a:pt x="762" y="875"/>
                  <a:pt x="758" y="877"/>
                </a:cubicBezTo>
                <a:cubicBezTo>
                  <a:pt x="754" y="878"/>
                  <a:pt x="750" y="878"/>
                  <a:pt x="747" y="875"/>
                </a:cubicBezTo>
                <a:cubicBezTo>
                  <a:pt x="700" y="835"/>
                  <a:pt x="700" y="835"/>
                  <a:pt x="700" y="835"/>
                </a:cubicBezTo>
                <a:cubicBezTo>
                  <a:pt x="673" y="871"/>
                  <a:pt x="673" y="871"/>
                  <a:pt x="673" y="871"/>
                </a:cubicBezTo>
                <a:cubicBezTo>
                  <a:pt x="669" y="877"/>
                  <a:pt x="662" y="880"/>
                  <a:pt x="655" y="880"/>
                </a:cubicBezTo>
                <a:cubicBezTo>
                  <a:pt x="647" y="880"/>
                  <a:pt x="641" y="877"/>
                  <a:pt x="636" y="871"/>
                </a:cubicBezTo>
                <a:cubicBezTo>
                  <a:pt x="609" y="835"/>
                  <a:pt x="609" y="835"/>
                  <a:pt x="609" y="835"/>
                </a:cubicBezTo>
                <a:cubicBezTo>
                  <a:pt x="582" y="871"/>
                  <a:pt x="582" y="871"/>
                  <a:pt x="582" y="871"/>
                </a:cubicBezTo>
                <a:cubicBezTo>
                  <a:pt x="578" y="877"/>
                  <a:pt x="571" y="880"/>
                  <a:pt x="564" y="880"/>
                </a:cubicBezTo>
                <a:cubicBezTo>
                  <a:pt x="557" y="880"/>
                  <a:pt x="550" y="877"/>
                  <a:pt x="545" y="871"/>
                </a:cubicBezTo>
                <a:cubicBezTo>
                  <a:pt x="519" y="835"/>
                  <a:pt x="519" y="835"/>
                  <a:pt x="519" y="835"/>
                </a:cubicBezTo>
                <a:cubicBezTo>
                  <a:pt x="492" y="871"/>
                  <a:pt x="492" y="871"/>
                  <a:pt x="492" y="871"/>
                </a:cubicBezTo>
                <a:cubicBezTo>
                  <a:pt x="487" y="877"/>
                  <a:pt x="480" y="880"/>
                  <a:pt x="473" y="880"/>
                </a:cubicBezTo>
                <a:cubicBezTo>
                  <a:pt x="466" y="880"/>
                  <a:pt x="459" y="877"/>
                  <a:pt x="455" y="871"/>
                </a:cubicBezTo>
                <a:cubicBezTo>
                  <a:pt x="428" y="835"/>
                  <a:pt x="428" y="835"/>
                  <a:pt x="428" y="835"/>
                </a:cubicBezTo>
                <a:cubicBezTo>
                  <a:pt x="401" y="871"/>
                  <a:pt x="401" y="871"/>
                  <a:pt x="401" y="871"/>
                </a:cubicBezTo>
                <a:cubicBezTo>
                  <a:pt x="396" y="877"/>
                  <a:pt x="390" y="880"/>
                  <a:pt x="382" y="880"/>
                </a:cubicBezTo>
                <a:cubicBezTo>
                  <a:pt x="382" y="880"/>
                  <a:pt x="382" y="880"/>
                  <a:pt x="382" y="880"/>
                </a:cubicBezTo>
                <a:cubicBezTo>
                  <a:pt x="382" y="880"/>
                  <a:pt x="382" y="880"/>
                  <a:pt x="382" y="880"/>
                </a:cubicBezTo>
                <a:cubicBezTo>
                  <a:pt x="375" y="880"/>
                  <a:pt x="368" y="877"/>
                  <a:pt x="364" y="871"/>
                </a:cubicBezTo>
                <a:cubicBezTo>
                  <a:pt x="337" y="835"/>
                  <a:pt x="337" y="835"/>
                  <a:pt x="337" y="835"/>
                </a:cubicBezTo>
                <a:cubicBezTo>
                  <a:pt x="310" y="871"/>
                  <a:pt x="310" y="871"/>
                  <a:pt x="310" y="871"/>
                </a:cubicBezTo>
                <a:cubicBezTo>
                  <a:pt x="305" y="877"/>
                  <a:pt x="299" y="880"/>
                  <a:pt x="291" y="880"/>
                </a:cubicBezTo>
                <a:cubicBezTo>
                  <a:pt x="284" y="880"/>
                  <a:pt x="277" y="877"/>
                  <a:pt x="273" y="871"/>
                </a:cubicBezTo>
                <a:cubicBezTo>
                  <a:pt x="246" y="835"/>
                  <a:pt x="246" y="835"/>
                  <a:pt x="246" y="835"/>
                </a:cubicBezTo>
                <a:cubicBezTo>
                  <a:pt x="219" y="871"/>
                  <a:pt x="219" y="871"/>
                  <a:pt x="219" y="871"/>
                </a:cubicBezTo>
                <a:cubicBezTo>
                  <a:pt x="215" y="877"/>
                  <a:pt x="208" y="880"/>
                  <a:pt x="200" y="880"/>
                </a:cubicBezTo>
                <a:cubicBezTo>
                  <a:pt x="193" y="880"/>
                  <a:pt x="186" y="877"/>
                  <a:pt x="182" y="871"/>
                </a:cubicBezTo>
                <a:cubicBezTo>
                  <a:pt x="155" y="835"/>
                  <a:pt x="155" y="835"/>
                  <a:pt x="155" y="835"/>
                </a:cubicBezTo>
                <a:cubicBezTo>
                  <a:pt x="128" y="871"/>
                  <a:pt x="128" y="871"/>
                  <a:pt x="128" y="871"/>
                </a:cubicBezTo>
                <a:cubicBezTo>
                  <a:pt x="124" y="877"/>
                  <a:pt x="117" y="880"/>
                  <a:pt x="110" y="880"/>
                </a:cubicBezTo>
                <a:cubicBezTo>
                  <a:pt x="102" y="880"/>
                  <a:pt x="95" y="877"/>
                  <a:pt x="91" y="871"/>
                </a:cubicBezTo>
                <a:cubicBezTo>
                  <a:pt x="64" y="835"/>
                  <a:pt x="64" y="835"/>
                  <a:pt x="64" y="835"/>
                </a:cubicBezTo>
                <a:cubicBezTo>
                  <a:pt x="17" y="875"/>
                  <a:pt x="17" y="875"/>
                  <a:pt x="17" y="875"/>
                </a:cubicBezTo>
                <a:cubicBezTo>
                  <a:pt x="14" y="878"/>
                  <a:pt x="10" y="878"/>
                  <a:pt x="6" y="877"/>
                </a:cubicBezTo>
                <a:cubicBezTo>
                  <a:pt x="3" y="875"/>
                  <a:pt x="0" y="871"/>
                  <a:pt x="0" y="867"/>
                </a:cubicBezTo>
                <a:cubicBezTo>
                  <a:pt x="0" y="10"/>
                  <a:pt x="0" y="10"/>
                  <a:pt x="0" y="10"/>
                </a:cubicBezTo>
                <a:cubicBezTo>
                  <a:pt x="0" y="6"/>
                  <a:pt x="2" y="3"/>
                  <a:pt x="5" y="2"/>
                </a:cubicBezTo>
                <a:cubicBezTo>
                  <a:pt x="8" y="1"/>
                  <a:pt x="12" y="1"/>
                  <a:pt x="14" y="3"/>
                </a:cubicBezTo>
                <a:cubicBezTo>
                  <a:pt x="64" y="46"/>
                  <a:pt x="64" y="46"/>
                  <a:pt x="64" y="46"/>
                </a:cubicBezTo>
                <a:cubicBezTo>
                  <a:pt x="91" y="10"/>
                  <a:pt x="91" y="10"/>
                  <a:pt x="91" y="10"/>
                </a:cubicBezTo>
                <a:cubicBezTo>
                  <a:pt x="95" y="4"/>
                  <a:pt x="102" y="0"/>
                  <a:pt x="110" y="0"/>
                </a:cubicBezTo>
                <a:cubicBezTo>
                  <a:pt x="117" y="0"/>
                  <a:pt x="124" y="4"/>
                  <a:pt x="128" y="10"/>
                </a:cubicBezTo>
                <a:cubicBezTo>
                  <a:pt x="155" y="46"/>
                  <a:pt x="155" y="46"/>
                  <a:pt x="155" y="46"/>
                </a:cubicBezTo>
                <a:cubicBezTo>
                  <a:pt x="182" y="10"/>
                  <a:pt x="182" y="10"/>
                  <a:pt x="182" y="10"/>
                </a:cubicBezTo>
                <a:cubicBezTo>
                  <a:pt x="186" y="4"/>
                  <a:pt x="193" y="0"/>
                  <a:pt x="201" y="0"/>
                </a:cubicBezTo>
                <a:cubicBezTo>
                  <a:pt x="208" y="0"/>
                  <a:pt x="215" y="4"/>
                  <a:pt x="219" y="10"/>
                </a:cubicBezTo>
                <a:cubicBezTo>
                  <a:pt x="246" y="46"/>
                  <a:pt x="246" y="46"/>
                  <a:pt x="246" y="46"/>
                </a:cubicBezTo>
                <a:cubicBezTo>
                  <a:pt x="273" y="10"/>
                  <a:pt x="273" y="10"/>
                  <a:pt x="273" y="10"/>
                </a:cubicBezTo>
                <a:cubicBezTo>
                  <a:pt x="277" y="4"/>
                  <a:pt x="284" y="0"/>
                  <a:pt x="291" y="0"/>
                </a:cubicBezTo>
                <a:cubicBezTo>
                  <a:pt x="299" y="0"/>
                  <a:pt x="306" y="4"/>
                  <a:pt x="310" y="10"/>
                </a:cubicBezTo>
                <a:cubicBezTo>
                  <a:pt x="337" y="46"/>
                  <a:pt x="337" y="46"/>
                  <a:pt x="337" y="46"/>
                </a:cubicBezTo>
                <a:lnTo>
                  <a:pt x="364" y="10"/>
                </a:lnTo>
                <a:close/>
              </a:path>
            </a:pathLst>
          </a:custGeom>
          <a:noFill/>
          <a:ln w="12700" cap="rnd">
            <a:solidFill>
              <a:srgbClr val="005973"/>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8" name="Rectangle: Rounded Corners 7">
            <a:extLst>
              <a:ext uri="{FF2B5EF4-FFF2-40B4-BE49-F238E27FC236}">
                <a16:creationId xmlns:a16="http://schemas.microsoft.com/office/drawing/2014/main" id="{3B993219-ED70-A624-44DC-E3AD6EAE09F4}"/>
              </a:ext>
            </a:extLst>
          </p:cNvPr>
          <p:cNvSpPr/>
          <p:nvPr/>
        </p:nvSpPr>
        <p:spPr bwMode="auto">
          <a:xfrm>
            <a:off x="4849010" y="2939443"/>
            <a:ext cx="6858000" cy="3158236"/>
          </a:xfrm>
          <a:prstGeom prst="roundRect">
            <a:avLst>
              <a:gd name="adj" fmla="val 8864"/>
            </a:avLst>
          </a:prstGeom>
          <a:noFill/>
          <a:ln w="38100">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a:solidFill>
                <a:schemeClr val="tx1"/>
              </a:solidFill>
              <a:latin typeface="Calibri" panose="020F0502020204030204" pitchFamily="34" charset="0"/>
            </a:endParaRPr>
          </a:p>
        </p:txBody>
      </p:sp>
    </p:spTree>
    <p:extLst>
      <p:ext uri="{BB962C8B-B14F-4D97-AF65-F5344CB8AC3E}">
        <p14:creationId xmlns:p14="http://schemas.microsoft.com/office/powerpoint/2010/main" val="2690279089"/>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Rounded Corners 3">
            <a:extLst>
              <a:ext uri="{FF2B5EF4-FFF2-40B4-BE49-F238E27FC236}">
                <a16:creationId xmlns:a16="http://schemas.microsoft.com/office/drawing/2014/main" id="{77538014-9CA1-7940-BD1D-17B75A7AB992}"/>
              </a:ext>
            </a:extLst>
          </p:cNvPr>
          <p:cNvSpPr/>
          <p:nvPr/>
        </p:nvSpPr>
        <p:spPr bwMode="auto">
          <a:xfrm>
            <a:off x="522288" y="2457783"/>
            <a:ext cx="11249025" cy="932453"/>
          </a:xfrm>
          <a:prstGeom prst="roundRect">
            <a:avLst/>
          </a:prstGeom>
          <a:solidFill>
            <a:schemeClr val="accent3">
              <a:lumMod val="20000"/>
              <a:lumOff val="80000"/>
            </a:schemeClr>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3" name="Rectangle: Rounded Corners 12">
            <a:extLst>
              <a:ext uri="{FF2B5EF4-FFF2-40B4-BE49-F238E27FC236}">
                <a16:creationId xmlns:a16="http://schemas.microsoft.com/office/drawing/2014/main" id="{9CDCA974-B934-30F7-5F9A-D49AA4977DAF}"/>
              </a:ext>
            </a:extLst>
          </p:cNvPr>
          <p:cNvSpPr/>
          <p:nvPr/>
        </p:nvSpPr>
        <p:spPr bwMode="auto">
          <a:xfrm>
            <a:off x="522288" y="3473119"/>
            <a:ext cx="11249025" cy="1092865"/>
          </a:xfrm>
          <a:prstGeom prst="roundRect">
            <a:avLst/>
          </a:prstGeom>
          <a:solidFill>
            <a:schemeClr val="accent4">
              <a:lumMod val="20000"/>
              <a:lumOff val="80000"/>
            </a:schemeClr>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3" name="Rectangle: Rounded Corners 2">
            <a:extLst>
              <a:ext uri="{FF2B5EF4-FFF2-40B4-BE49-F238E27FC236}">
                <a16:creationId xmlns:a16="http://schemas.microsoft.com/office/drawing/2014/main" id="{4A9C3F11-E658-BD40-20F5-D13DD5ADB3D8}"/>
              </a:ext>
            </a:extLst>
          </p:cNvPr>
          <p:cNvSpPr/>
          <p:nvPr/>
        </p:nvSpPr>
        <p:spPr bwMode="auto">
          <a:xfrm>
            <a:off x="522288" y="1442447"/>
            <a:ext cx="11249025" cy="932453"/>
          </a:xfrm>
          <a:prstGeom prst="roundRect">
            <a:avLst/>
          </a:prstGeom>
          <a:solidFill>
            <a:schemeClr val="accent2">
              <a:lumMod val="20000"/>
              <a:lumOff val="80000"/>
            </a:schemeClr>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5" name="Title 4">
            <a:extLst>
              <a:ext uri="{FF2B5EF4-FFF2-40B4-BE49-F238E27FC236}">
                <a16:creationId xmlns:a16="http://schemas.microsoft.com/office/drawing/2014/main" id="{7F9D4C0B-A181-4399-A405-0DE20C91F53F}"/>
              </a:ext>
            </a:extLst>
          </p:cNvPr>
          <p:cNvSpPr>
            <a:spLocks noGrp="1"/>
          </p:cNvSpPr>
          <p:nvPr>
            <p:ph type="title"/>
          </p:nvPr>
        </p:nvSpPr>
        <p:spPr/>
        <p:txBody>
          <a:bodyPr/>
          <a:lstStyle/>
          <a:p>
            <a:r>
              <a:rPr lang="en-US"/>
              <a:t>Special Considerations</a:t>
            </a:r>
          </a:p>
        </p:txBody>
      </p:sp>
      <p:sp>
        <p:nvSpPr>
          <p:cNvPr id="6" name="Content Placeholder 5">
            <a:extLst>
              <a:ext uri="{FF2B5EF4-FFF2-40B4-BE49-F238E27FC236}">
                <a16:creationId xmlns:a16="http://schemas.microsoft.com/office/drawing/2014/main" id="{7AE4FDBD-C18F-BDDC-D5F0-B49A04AE1780}"/>
              </a:ext>
            </a:extLst>
          </p:cNvPr>
          <p:cNvSpPr>
            <a:spLocks noGrp="1"/>
          </p:cNvSpPr>
          <p:nvPr>
            <p:ph sz="half" idx="1"/>
          </p:nvPr>
        </p:nvSpPr>
        <p:spPr>
          <a:xfrm>
            <a:off x="601820" y="1510730"/>
            <a:ext cx="5309278" cy="2953694"/>
          </a:xfrm>
        </p:spPr>
        <p:txBody>
          <a:bodyPr/>
          <a:lstStyle/>
          <a:p>
            <a:r>
              <a:rPr lang="en-US"/>
              <a:t>Women who have high risk </a:t>
            </a:r>
            <a:br>
              <a:rPr lang="en-US"/>
            </a:br>
            <a:r>
              <a:rPr lang="en-US"/>
              <a:t>of thrombotic events</a:t>
            </a:r>
          </a:p>
          <a:p>
            <a:r>
              <a:rPr lang="en-US"/>
              <a:t>Women who have high risk </a:t>
            </a:r>
            <a:br>
              <a:rPr lang="en-US"/>
            </a:br>
            <a:r>
              <a:rPr lang="en-US"/>
              <a:t>of osteoporosis </a:t>
            </a:r>
          </a:p>
          <a:p>
            <a:r>
              <a:rPr lang="en-US"/>
              <a:t>Women who have high risk </a:t>
            </a:r>
            <a:br>
              <a:rPr lang="en-US"/>
            </a:br>
            <a:r>
              <a:rPr lang="en-US"/>
              <a:t>of flaring underlying disease* </a:t>
            </a:r>
          </a:p>
          <a:p>
            <a:endParaRPr lang="en-US"/>
          </a:p>
        </p:txBody>
      </p:sp>
      <p:sp>
        <p:nvSpPr>
          <p:cNvPr id="8" name="Text Box 15">
            <a:extLst>
              <a:ext uri="{FF2B5EF4-FFF2-40B4-BE49-F238E27FC236}">
                <a16:creationId xmlns:a16="http://schemas.microsoft.com/office/drawing/2014/main" id="{B65ABA92-E751-98AB-27AA-35609A94BD01}"/>
              </a:ext>
            </a:extLst>
          </p:cNvPr>
          <p:cNvSpPr txBox="1">
            <a:spLocks noChangeArrowheads="1"/>
          </p:cNvSpPr>
          <p:nvPr/>
        </p:nvSpPr>
        <p:spPr bwMode="auto">
          <a:xfrm>
            <a:off x="412751" y="6234408"/>
            <a:ext cx="7232649" cy="461665"/>
          </a:xfrm>
          <a:prstGeom prst="rect">
            <a:avLst/>
          </a:prstGeom>
          <a:noFill/>
          <a:ln>
            <a:noFill/>
          </a:ln>
        </p:spPr>
        <p:txBody>
          <a:bodyPr wrap="square"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fr-FR" altLang="en-US" sz="1200" b="0" i="0" u="none" strike="noStrike" kern="1200" cap="none" spc="-10" normalizeH="0" baseline="0" noProof="0">
                <a:ln>
                  <a:noFill/>
                </a:ln>
                <a:solidFill>
                  <a:srgbClr val="455560"/>
                </a:solidFill>
                <a:effectLst/>
                <a:uLnTx/>
                <a:uFillTx/>
                <a:latin typeface="Calibri" panose="020F0502020204030204" pitchFamily="34" charset="0"/>
                <a:ea typeface="+mn-ea"/>
                <a:cs typeface="Arial" panose="020B0604020202020204" pitchFamily="34" charset="0"/>
              </a:rPr>
              <a:t>Sammaritano. 2020 American College of Rheumatology Guideline for the Management of Reproductive Health in Rheumatic and Musculoskeletal Diseases. Arthritis Rheumatol. 2020;72:529. </a:t>
            </a:r>
          </a:p>
        </p:txBody>
      </p:sp>
      <p:sp>
        <p:nvSpPr>
          <p:cNvPr id="2" name="Content Placeholder 5">
            <a:extLst>
              <a:ext uri="{FF2B5EF4-FFF2-40B4-BE49-F238E27FC236}">
                <a16:creationId xmlns:a16="http://schemas.microsoft.com/office/drawing/2014/main" id="{F0DC116F-6B48-2D1A-4B15-A5509750FE1D}"/>
              </a:ext>
            </a:extLst>
          </p:cNvPr>
          <p:cNvSpPr txBox="1">
            <a:spLocks/>
          </p:cNvSpPr>
          <p:nvPr/>
        </p:nvSpPr>
        <p:spPr bwMode="auto">
          <a:xfrm>
            <a:off x="6106093" y="1510730"/>
            <a:ext cx="5706748" cy="86417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8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8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8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800">
                <a:solidFill>
                  <a:schemeClr val="tx1"/>
                </a:solidFill>
                <a:latin typeface="+mn-lt"/>
              </a:defRPr>
            </a:lvl9pPr>
          </a:lstStyle>
          <a:p>
            <a:pPr marL="0" marR="0" lvl="0" indent="0" algn="l" defTabSz="914400" rtl="0" eaLnBrk="1" fontAlgn="base" latinLnBrk="0" hangingPunct="1">
              <a:lnSpc>
                <a:spcPct val="90000"/>
              </a:lnSpc>
              <a:spcBef>
                <a:spcPts val="1000"/>
              </a:spcBef>
              <a:spcAft>
                <a:spcPts val="700"/>
              </a:spcAft>
              <a:buClr>
                <a:srgbClr val="000000"/>
              </a:buClr>
              <a:buSzTx/>
              <a:buFont typeface="Wingdings" panose="05000000000000000000" pitchFamily="2" charset="2"/>
              <a:buNone/>
              <a:tabLst/>
              <a:defRPr/>
            </a:pPr>
            <a:r>
              <a:rPr kumimoji="0" lang="en-US" sz="2800" b="0" i="0" u="none" strike="noStrike" kern="0" cap="none" spc="0" normalizeH="0" baseline="0" noProof="0">
                <a:ln>
                  <a:noFill/>
                </a:ln>
                <a:solidFill>
                  <a:srgbClr val="000000"/>
                </a:solidFill>
                <a:effectLst/>
                <a:uLnTx/>
                <a:uFillTx/>
                <a:latin typeface="Calibri" panose="020F0502020204030204" pitchFamily="34" charset="0"/>
                <a:ea typeface="+mn-ea"/>
                <a:cs typeface="+mn-cs"/>
              </a:rPr>
              <a:t>Avoid estrogen-containing contraception and DMPA </a:t>
            </a:r>
          </a:p>
          <a:p>
            <a:pPr marL="0" marR="0" lvl="0" indent="0" algn="l" defTabSz="914400" rtl="0" eaLnBrk="1" fontAlgn="base" latinLnBrk="0" hangingPunct="1">
              <a:lnSpc>
                <a:spcPct val="90000"/>
              </a:lnSpc>
              <a:spcBef>
                <a:spcPts val="1000"/>
              </a:spcBef>
              <a:spcAft>
                <a:spcPts val="700"/>
              </a:spcAft>
              <a:buClr>
                <a:srgbClr val="000000"/>
              </a:buClr>
              <a:buSzTx/>
              <a:buFont typeface="Wingdings" panose="05000000000000000000" pitchFamily="2" charset="2"/>
              <a:buNone/>
              <a:tabLst/>
              <a:defRPr/>
            </a:pPr>
            <a:br>
              <a:rPr kumimoji="0" lang="en-US" sz="2800" b="0" i="0" u="none" strike="noStrike" kern="0" cap="none" spc="0" normalizeH="0" baseline="0" noProof="0">
                <a:ln>
                  <a:noFill/>
                </a:ln>
                <a:solidFill>
                  <a:srgbClr val="000000"/>
                </a:solidFill>
                <a:effectLst/>
                <a:uLnTx/>
                <a:uFillTx/>
                <a:latin typeface="Calibri" panose="020F0502020204030204" pitchFamily="34" charset="0"/>
                <a:ea typeface="+mn-ea"/>
                <a:cs typeface="+mn-cs"/>
              </a:rPr>
            </a:br>
            <a:endParaRPr kumimoji="0" lang="en-US" sz="2800" b="0" i="0" u="none" strike="noStrike" kern="0" cap="none" spc="0" normalizeH="0" baseline="0" noProof="0">
              <a:ln>
                <a:noFill/>
              </a:ln>
              <a:solidFill>
                <a:srgbClr val="000000"/>
              </a:solidFill>
              <a:effectLst/>
              <a:uLnTx/>
              <a:uFillTx/>
              <a:latin typeface="Calibri" panose="020F0502020204030204" pitchFamily="34" charset="0"/>
              <a:ea typeface="+mn-ea"/>
              <a:cs typeface="+mn-cs"/>
            </a:endParaRPr>
          </a:p>
          <a:p>
            <a:pPr marL="342900" marR="0" lvl="0" indent="-342900" algn="l" defTabSz="914400" rtl="0" eaLnBrk="1" fontAlgn="base" latinLnBrk="0" hangingPunct="1">
              <a:lnSpc>
                <a:spcPct val="90000"/>
              </a:lnSpc>
              <a:spcBef>
                <a:spcPts val="1000"/>
              </a:spcBef>
              <a:spcAft>
                <a:spcPts val="700"/>
              </a:spcAft>
              <a:buClr>
                <a:srgbClr val="000000"/>
              </a:buClr>
              <a:buSzTx/>
              <a:buFont typeface="Wingdings" panose="05000000000000000000" pitchFamily="2" charset="2"/>
              <a:buChar char="§"/>
              <a:tabLst/>
              <a:defRPr/>
            </a:pPr>
            <a:endParaRPr kumimoji="0" lang="en-US" sz="2800" b="0" i="0" u="none" strike="noStrike" kern="0" cap="none" spc="0" normalizeH="0" baseline="0" noProof="0">
              <a:ln>
                <a:noFill/>
              </a:ln>
              <a:solidFill>
                <a:srgbClr val="000000"/>
              </a:solidFill>
              <a:effectLst/>
              <a:uLnTx/>
              <a:uFillTx/>
              <a:latin typeface="Calibri" panose="020F0502020204030204" pitchFamily="34" charset="0"/>
              <a:ea typeface="+mn-ea"/>
              <a:cs typeface="+mn-cs"/>
            </a:endParaRPr>
          </a:p>
        </p:txBody>
      </p:sp>
      <p:sp>
        <p:nvSpPr>
          <p:cNvPr id="9" name="Right Arrow 8">
            <a:extLst>
              <a:ext uri="{FF2B5EF4-FFF2-40B4-BE49-F238E27FC236}">
                <a16:creationId xmlns:a16="http://schemas.microsoft.com/office/drawing/2014/main" id="{8CAF4152-BB53-31CD-DE94-06B45E7BFF87}"/>
              </a:ext>
            </a:extLst>
          </p:cNvPr>
          <p:cNvSpPr/>
          <p:nvPr/>
        </p:nvSpPr>
        <p:spPr bwMode="auto">
          <a:xfrm>
            <a:off x="5537983" y="3768256"/>
            <a:ext cx="369529" cy="300829"/>
          </a:xfrm>
          <a:prstGeom prst="rightArrow">
            <a:avLst/>
          </a:prstGeom>
          <a:solidFill>
            <a:schemeClr val="bg1"/>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0" name="Right Arrow 9">
            <a:extLst>
              <a:ext uri="{FF2B5EF4-FFF2-40B4-BE49-F238E27FC236}">
                <a16:creationId xmlns:a16="http://schemas.microsoft.com/office/drawing/2014/main" id="{35650C5F-DAAD-BEA7-12EA-86A975FA4E26}"/>
              </a:ext>
            </a:extLst>
          </p:cNvPr>
          <p:cNvSpPr/>
          <p:nvPr/>
        </p:nvSpPr>
        <p:spPr bwMode="auto">
          <a:xfrm>
            <a:off x="5541569" y="2769550"/>
            <a:ext cx="369529" cy="300829"/>
          </a:xfrm>
          <a:prstGeom prst="rightArrow">
            <a:avLst/>
          </a:prstGeom>
          <a:solidFill>
            <a:schemeClr val="bg1"/>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1" name="Right Arrow 10">
            <a:extLst>
              <a:ext uri="{FF2B5EF4-FFF2-40B4-BE49-F238E27FC236}">
                <a16:creationId xmlns:a16="http://schemas.microsoft.com/office/drawing/2014/main" id="{D3D9A6C8-B240-BDD2-4FEB-7F768463DFEF}"/>
              </a:ext>
            </a:extLst>
          </p:cNvPr>
          <p:cNvSpPr/>
          <p:nvPr/>
        </p:nvSpPr>
        <p:spPr bwMode="auto">
          <a:xfrm>
            <a:off x="5537983" y="1790912"/>
            <a:ext cx="369529" cy="300829"/>
          </a:xfrm>
          <a:prstGeom prst="rightArrow">
            <a:avLst/>
          </a:prstGeom>
          <a:solidFill>
            <a:schemeClr val="bg1"/>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7" name="TextBox 6">
            <a:extLst>
              <a:ext uri="{FF2B5EF4-FFF2-40B4-BE49-F238E27FC236}">
                <a16:creationId xmlns:a16="http://schemas.microsoft.com/office/drawing/2014/main" id="{A7D95C10-645A-6A9B-09D9-0D060BFC0B55}"/>
              </a:ext>
            </a:extLst>
          </p:cNvPr>
          <p:cNvSpPr txBox="1"/>
          <p:nvPr/>
        </p:nvSpPr>
        <p:spPr bwMode="auto">
          <a:xfrm>
            <a:off x="601820" y="4738803"/>
            <a:ext cx="10953590"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*Many patients with SLE have antiphospholipid antibodies. Estrogen-containing contraception is only appropriate for those with low lupus disease activity and no antiphospholipid antibodies. In addition, because of the decreased efficacy of hormone-based birth control because of mycophenolate, other methods of birth control, such as IUD, should be considered.</a:t>
            </a:r>
          </a:p>
        </p:txBody>
      </p:sp>
      <p:sp>
        <p:nvSpPr>
          <p:cNvPr id="12" name="TextBox 11">
            <a:extLst>
              <a:ext uri="{FF2B5EF4-FFF2-40B4-BE49-F238E27FC236}">
                <a16:creationId xmlns:a16="http://schemas.microsoft.com/office/drawing/2014/main" id="{2E446579-7BCB-8B2C-8A76-329550F444CE}"/>
              </a:ext>
            </a:extLst>
          </p:cNvPr>
          <p:cNvSpPr txBox="1"/>
          <p:nvPr/>
        </p:nvSpPr>
        <p:spPr bwMode="auto">
          <a:xfrm>
            <a:off x="6106093" y="2601880"/>
            <a:ext cx="1983620"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28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Avoid DMPA</a:t>
            </a:r>
          </a:p>
        </p:txBody>
      </p:sp>
      <p:sp>
        <p:nvSpPr>
          <p:cNvPr id="14" name="TextBox 13">
            <a:extLst>
              <a:ext uri="{FF2B5EF4-FFF2-40B4-BE49-F238E27FC236}">
                <a16:creationId xmlns:a16="http://schemas.microsoft.com/office/drawing/2014/main" id="{2CD553A6-4236-B636-4C5E-CFC2C7643F27}"/>
              </a:ext>
            </a:extLst>
          </p:cNvPr>
          <p:cNvSpPr txBox="1"/>
          <p:nvPr/>
        </p:nvSpPr>
        <p:spPr bwMode="auto">
          <a:xfrm>
            <a:off x="6146800" y="3473119"/>
            <a:ext cx="4077014" cy="9541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28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Avoid estrogen-containing </a:t>
            </a:r>
            <a:br>
              <a:rPr kumimoji="0" lang="en-US" sz="28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br>
            <a:r>
              <a:rPr kumimoji="0" lang="en-US" sz="28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contraception</a:t>
            </a:r>
          </a:p>
        </p:txBody>
      </p:sp>
    </p:spTree>
    <p:extLst>
      <p:ext uri="{BB962C8B-B14F-4D97-AF65-F5344CB8AC3E}">
        <p14:creationId xmlns:p14="http://schemas.microsoft.com/office/powerpoint/2010/main" val="3884778263"/>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tangle: Rounded Corners 8">
            <a:extLst>
              <a:ext uri="{FF2B5EF4-FFF2-40B4-BE49-F238E27FC236}">
                <a16:creationId xmlns:a16="http://schemas.microsoft.com/office/drawing/2014/main" id="{FF426254-8301-4363-C799-089A259FA84A}"/>
              </a:ext>
            </a:extLst>
          </p:cNvPr>
          <p:cNvSpPr/>
          <p:nvPr/>
        </p:nvSpPr>
        <p:spPr bwMode="auto">
          <a:xfrm>
            <a:off x="3009900" y="2973387"/>
            <a:ext cx="8470900" cy="818780"/>
          </a:xfrm>
          <a:prstGeom prst="roundRect">
            <a:avLst>
              <a:gd name="adj" fmla="val 50000"/>
            </a:avLst>
          </a:prstGeom>
          <a:solidFill>
            <a:schemeClr val="tx2"/>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0" name="Rectangle: Rounded Corners 9">
            <a:extLst>
              <a:ext uri="{FF2B5EF4-FFF2-40B4-BE49-F238E27FC236}">
                <a16:creationId xmlns:a16="http://schemas.microsoft.com/office/drawing/2014/main" id="{6140A555-4A15-1654-10F9-2C9656B26B73}"/>
              </a:ext>
            </a:extLst>
          </p:cNvPr>
          <p:cNvSpPr/>
          <p:nvPr/>
        </p:nvSpPr>
        <p:spPr bwMode="auto">
          <a:xfrm>
            <a:off x="3009900" y="4000499"/>
            <a:ext cx="8470900" cy="818780"/>
          </a:xfrm>
          <a:prstGeom prst="roundRect">
            <a:avLst>
              <a:gd name="adj" fmla="val 50000"/>
            </a:avLst>
          </a:prstGeom>
          <a:solidFill>
            <a:schemeClr val="accent3">
              <a:lumMod val="40000"/>
              <a:lumOff val="60000"/>
            </a:schemeClr>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1" name="Rectangle: Rounded Corners 10">
            <a:extLst>
              <a:ext uri="{FF2B5EF4-FFF2-40B4-BE49-F238E27FC236}">
                <a16:creationId xmlns:a16="http://schemas.microsoft.com/office/drawing/2014/main" id="{CEF8C97B-A36F-1922-5BAC-E935E1EA8905}"/>
              </a:ext>
            </a:extLst>
          </p:cNvPr>
          <p:cNvSpPr/>
          <p:nvPr/>
        </p:nvSpPr>
        <p:spPr bwMode="auto">
          <a:xfrm>
            <a:off x="3009900" y="5027611"/>
            <a:ext cx="8470900" cy="818780"/>
          </a:xfrm>
          <a:prstGeom prst="roundRect">
            <a:avLst>
              <a:gd name="adj" fmla="val 50000"/>
            </a:avLst>
          </a:prstGeom>
          <a:solidFill>
            <a:schemeClr val="tx2"/>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2" name="Title 1">
            <a:extLst>
              <a:ext uri="{FF2B5EF4-FFF2-40B4-BE49-F238E27FC236}">
                <a16:creationId xmlns:a16="http://schemas.microsoft.com/office/drawing/2014/main" id="{857CE804-17A8-F8DD-8C6C-F31B06B7F5DC}"/>
              </a:ext>
            </a:extLst>
          </p:cNvPr>
          <p:cNvSpPr>
            <a:spLocks noGrp="1"/>
          </p:cNvSpPr>
          <p:nvPr>
            <p:ph type="title"/>
          </p:nvPr>
        </p:nvSpPr>
        <p:spPr/>
        <p:txBody>
          <a:bodyPr/>
          <a:lstStyle/>
          <a:p>
            <a:r>
              <a:rPr lang="en-US"/>
              <a:t>Confirming Menopause</a:t>
            </a:r>
          </a:p>
        </p:txBody>
      </p:sp>
      <p:sp>
        <p:nvSpPr>
          <p:cNvPr id="4" name="Text Box 15">
            <a:extLst>
              <a:ext uri="{FF2B5EF4-FFF2-40B4-BE49-F238E27FC236}">
                <a16:creationId xmlns:a16="http://schemas.microsoft.com/office/drawing/2014/main" id="{E886B85E-DBD1-D262-D219-219437B998F7}"/>
              </a:ext>
            </a:extLst>
          </p:cNvPr>
          <p:cNvSpPr txBox="1">
            <a:spLocks noChangeArrowheads="1"/>
          </p:cNvSpPr>
          <p:nvPr/>
        </p:nvSpPr>
        <p:spPr bwMode="auto">
          <a:xfrm>
            <a:off x="412751" y="6403973"/>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fr-FR" altLang="en-US" sz="1200" b="0" i="0" u="none" strike="noStrike" kern="1200" cap="none" spc="-10" normalizeH="0" baseline="0" noProof="0">
                <a:ln>
                  <a:noFill/>
                </a:ln>
                <a:solidFill>
                  <a:srgbClr val="455560"/>
                </a:solidFill>
                <a:effectLst/>
                <a:uLnTx/>
                <a:uFillTx/>
                <a:latin typeface="Calibri" panose="020F0502020204030204" pitchFamily="34" charset="0"/>
                <a:ea typeface="+mn-ea"/>
                <a:cs typeface="Arial" panose="020B0604020202020204" pitchFamily="34" charset="0"/>
              </a:rPr>
              <a:t>www.mycophenolaterems.com/Resources/Docs/PrescriberProgramBrochure.pdf</a:t>
            </a:r>
          </a:p>
        </p:txBody>
      </p:sp>
      <p:sp>
        <p:nvSpPr>
          <p:cNvPr id="5" name="Rectangle: Rounded Corners 4">
            <a:extLst>
              <a:ext uri="{FF2B5EF4-FFF2-40B4-BE49-F238E27FC236}">
                <a16:creationId xmlns:a16="http://schemas.microsoft.com/office/drawing/2014/main" id="{69316BC7-FE04-C69F-898D-847DEB1DE454}"/>
              </a:ext>
            </a:extLst>
          </p:cNvPr>
          <p:cNvSpPr/>
          <p:nvPr/>
        </p:nvSpPr>
        <p:spPr bwMode="auto">
          <a:xfrm>
            <a:off x="711200" y="1597025"/>
            <a:ext cx="10769600" cy="818780"/>
          </a:xfrm>
          <a:prstGeom prst="roundRect">
            <a:avLst/>
          </a:prstGeom>
          <a:solidFill>
            <a:schemeClr val="accent1"/>
          </a:solidFill>
          <a:ln w="0">
            <a:noFill/>
            <a:miter lim="800000"/>
            <a:headEnd/>
            <a:tailEnd/>
          </a:ln>
        </p:spPr>
        <p:txBody>
          <a:bodyPr rtlCol="0" anchor="ctr"/>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r>
              <a:rPr kumimoji="0" lang="en-US" sz="2400" b="1"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rPr>
              <a:t>Menopause should be clinically confirmed by a healthcare professional</a:t>
            </a:r>
          </a:p>
        </p:txBody>
      </p:sp>
      <p:pic>
        <p:nvPicPr>
          <p:cNvPr id="7" name="Graphic 6" descr="Doctor female with solid fill">
            <a:extLst>
              <a:ext uri="{FF2B5EF4-FFF2-40B4-BE49-F238E27FC236}">
                <a16:creationId xmlns:a16="http://schemas.microsoft.com/office/drawing/2014/main" id="{00A9D6EA-B9F0-4596-0003-6CC9E42E2941}"/>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10579100" y="1644465"/>
            <a:ext cx="749300" cy="749300"/>
          </a:xfrm>
          <a:prstGeom prst="rect">
            <a:avLst/>
          </a:prstGeom>
        </p:spPr>
      </p:pic>
      <p:sp>
        <p:nvSpPr>
          <p:cNvPr id="8" name="Oval 7">
            <a:extLst>
              <a:ext uri="{FF2B5EF4-FFF2-40B4-BE49-F238E27FC236}">
                <a16:creationId xmlns:a16="http://schemas.microsoft.com/office/drawing/2014/main" id="{2D8F075D-010A-6F78-6217-D0F31B7AA7A0}"/>
              </a:ext>
            </a:extLst>
          </p:cNvPr>
          <p:cNvSpPr/>
          <p:nvPr/>
        </p:nvSpPr>
        <p:spPr bwMode="auto">
          <a:xfrm>
            <a:off x="876300" y="2750765"/>
            <a:ext cx="3289300" cy="3289300"/>
          </a:xfrm>
          <a:prstGeom prst="ellipse">
            <a:avLst/>
          </a:prstGeom>
          <a:solidFill>
            <a:schemeClr val="accent3"/>
          </a:solidFill>
          <a:ln w="0">
            <a:noFill/>
            <a:miter lim="800000"/>
            <a:headEnd/>
            <a:tailEnd/>
          </a:ln>
        </p:spPr>
        <p:txBody>
          <a:bodyPr rtlCol="0" anchor="ctr"/>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r>
              <a:rPr kumimoji="0" lang="en-US" sz="2400" b="1" i="0" u="none" strike="noStrike" kern="1200" cap="none" spc="0" normalizeH="0" baseline="0" noProof="0">
                <a:ln>
                  <a:noFill/>
                </a:ln>
                <a:solidFill>
                  <a:srgbClr val="FFFFFF"/>
                </a:solidFill>
                <a:effectLst/>
                <a:uLnTx/>
                <a:uFillTx/>
                <a:latin typeface="Calibri"/>
                <a:ea typeface="+mn-ea"/>
                <a:cs typeface="Arial" panose="020B0604020202020204" pitchFamily="34" charset="0"/>
              </a:rPr>
              <a:t>Menopause defined as the permanent end of menstruation and fertility </a:t>
            </a:r>
          </a:p>
        </p:txBody>
      </p:sp>
      <p:sp>
        <p:nvSpPr>
          <p:cNvPr id="13" name="TextBox 12">
            <a:extLst>
              <a:ext uri="{FF2B5EF4-FFF2-40B4-BE49-F238E27FC236}">
                <a16:creationId xmlns:a16="http://schemas.microsoft.com/office/drawing/2014/main" id="{C13624FA-7B98-1589-38AD-949C00CF5AB9}"/>
              </a:ext>
            </a:extLst>
          </p:cNvPr>
          <p:cNvSpPr txBox="1"/>
          <p:nvPr/>
        </p:nvSpPr>
        <p:spPr bwMode="auto">
          <a:xfrm>
            <a:off x="3987800" y="3030558"/>
            <a:ext cx="7251700" cy="707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p>
            <a:pPr marL="457200" marR="0" lvl="1" indent="0" algn="l" defTabSz="914400" rtl="0" eaLnBrk="0" fontAlgn="base" latinLnBrk="0" hangingPunct="0">
              <a:lnSpc>
                <a:spcPct val="100000"/>
              </a:lnSpc>
              <a:spcBef>
                <a:spcPct val="0"/>
              </a:spcBef>
              <a:spcAft>
                <a:spcPct val="0"/>
              </a:spcAft>
              <a:buClrTx/>
              <a:buSzTx/>
              <a:buFontTx/>
              <a:buNone/>
              <a:tabLst/>
              <a:defRPr/>
            </a:pPr>
            <a:r>
              <a:rPr kumimoji="0" lang="en-US" sz="2000" b="1" i="0" u="none" strike="noStrike" kern="1200" cap="none" spc="0" normalizeH="0" baseline="0" noProof="0">
                <a:ln>
                  <a:noFill/>
                </a:ln>
                <a:solidFill>
                  <a:srgbClr val="000000"/>
                </a:solidFill>
                <a:effectLst/>
                <a:uLnTx/>
                <a:uFillTx/>
                <a:latin typeface="Calibri"/>
                <a:ea typeface="+mn-ea"/>
                <a:cs typeface="Arial" panose="020B0604020202020204" pitchFamily="34" charset="0"/>
              </a:rPr>
              <a:t>12 mo of spontaneous amenorrhea </a:t>
            </a:r>
            <a:br>
              <a:rPr kumimoji="0" lang="en-US" sz="2000" b="1" i="0" u="none" strike="noStrike" kern="1200" cap="none" spc="0" normalizeH="0" baseline="0" noProof="0">
                <a:ln>
                  <a:noFill/>
                </a:ln>
                <a:solidFill>
                  <a:srgbClr val="000000"/>
                </a:solidFill>
                <a:effectLst/>
                <a:uLnTx/>
                <a:uFillTx/>
                <a:latin typeface="Calibri"/>
                <a:ea typeface="+mn-ea"/>
                <a:cs typeface="Arial" panose="020B0604020202020204" pitchFamily="34" charset="0"/>
              </a:rPr>
            </a:br>
            <a:r>
              <a:rPr kumimoji="0" lang="en-US" sz="2000" b="1" i="0" u="none" strike="noStrike" kern="1200" cap="none" spc="0" normalizeH="0" baseline="0" noProof="0">
                <a:ln>
                  <a:noFill/>
                </a:ln>
                <a:solidFill>
                  <a:srgbClr val="000000"/>
                </a:solidFill>
                <a:effectLst/>
                <a:uLnTx/>
                <a:uFillTx/>
                <a:latin typeface="Calibri"/>
                <a:ea typeface="+mn-ea"/>
                <a:cs typeface="Arial" panose="020B0604020202020204" pitchFamily="34" charset="0"/>
              </a:rPr>
              <a:t>(not induced by a medical condition or medical therapy)</a:t>
            </a:r>
          </a:p>
        </p:txBody>
      </p:sp>
      <p:sp>
        <p:nvSpPr>
          <p:cNvPr id="15" name="TextBox 14">
            <a:extLst>
              <a:ext uri="{FF2B5EF4-FFF2-40B4-BE49-F238E27FC236}">
                <a16:creationId xmlns:a16="http://schemas.microsoft.com/office/drawing/2014/main" id="{09DCBEBE-8898-0AF8-561C-2B34AFA4EBA3}"/>
              </a:ext>
            </a:extLst>
          </p:cNvPr>
          <p:cNvSpPr txBox="1"/>
          <p:nvPr/>
        </p:nvSpPr>
        <p:spPr bwMode="auto">
          <a:xfrm>
            <a:off x="3987800" y="4224699"/>
            <a:ext cx="751840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p>
            <a:pPr marL="457200" marR="0" lvl="1" indent="0" algn="l" defTabSz="914400" rtl="0" eaLnBrk="0" fontAlgn="base" latinLnBrk="0" hangingPunct="0">
              <a:lnSpc>
                <a:spcPct val="100000"/>
              </a:lnSpc>
              <a:spcBef>
                <a:spcPct val="0"/>
              </a:spcBef>
              <a:spcAft>
                <a:spcPct val="0"/>
              </a:spcAft>
              <a:buClrTx/>
              <a:buSzTx/>
              <a:buFontTx/>
              <a:buNone/>
              <a:tabLst/>
              <a:defRPr/>
            </a:pPr>
            <a:r>
              <a:rPr kumimoji="0" lang="en-US" sz="2000" b="1" i="0" u="none" strike="noStrike" kern="1200" cap="none" spc="0" normalizeH="0" baseline="0" noProof="0">
                <a:ln>
                  <a:noFill/>
                </a:ln>
                <a:solidFill>
                  <a:srgbClr val="000000"/>
                </a:solidFill>
                <a:effectLst/>
                <a:uLnTx/>
                <a:uFillTx/>
                <a:latin typeface="Calibri"/>
                <a:ea typeface="+mn-ea"/>
                <a:cs typeface="Arial" panose="020B0604020202020204" pitchFamily="34" charset="0"/>
              </a:rPr>
              <a:t>Post surgical from bilateral oophorectomy </a:t>
            </a:r>
          </a:p>
        </p:txBody>
      </p:sp>
      <p:sp>
        <p:nvSpPr>
          <p:cNvPr id="17" name="TextBox 16">
            <a:extLst>
              <a:ext uri="{FF2B5EF4-FFF2-40B4-BE49-F238E27FC236}">
                <a16:creationId xmlns:a16="http://schemas.microsoft.com/office/drawing/2014/main" id="{501979E2-9A88-71D6-29C4-17FC6A7FBA82}"/>
              </a:ext>
            </a:extLst>
          </p:cNvPr>
          <p:cNvSpPr txBox="1"/>
          <p:nvPr/>
        </p:nvSpPr>
        <p:spPr bwMode="auto">
          <a:xfrm>
            <a:off x="3987800" y="5231938"/>
            <a:ext cx="767080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p>
            <a:pPr marL="457200" marR="0" lvl="1" indent="0" algn="l" defTabSz="914400" rtl="0" eaLnBrk="0" fontAlgn="base" latinLnBrk="0" hangingPunct="0">
              <a:lnSpc>
                <a:spcPct val="100000"/>
              </a:lnSpc>
              <a:spcBef>
                <a:spcPct val="0"/>
              </a:spcBef>
              <a:spcAft>
                <a:spcPct val="0"/>
              </a:spcAft>
              <a:buClrTx/>
              <a:buSzTx/>
              <a:buFontTx/>
              <a:buNone/>
              <a:tabLst/>
              <a:defRPr/>
            </a:pPr>
            <a:r>
              <a:rPr kumimoji="0" lang="en-US" sz="2000" b="1" i="0" u="none" strike="noStrike" kern="1200" cap="none" spc="0" normalizeH="0" baseline="0" noProof="0">
                <a:ln>
                  <a:noFill/>
                </a:ln>
                <a:solidFill>
                  <a:srgbClr val="000000"/>
                </a:solidFill>
                <a:effectLst/>
                <a:uLnTx/>
                <a:uFillTx/>
                <a:latin typeface="Calibri"/>
                <a:ea typeface="+mn-ea"/>
                <a:cs typeface="Arial" panose="020B0604020202020204" pitchFamily="34" charset="0"/>
              </a:rPr>
              <a:t>Elevated FSH and LH </a:t>
            </a:r>
          </a:p>
        </p:txBody>
      </p:sp>
    </p:spTree>
    <p:extLst>
      <p:ext uri="{BB962C8B-B14F-4D97-AF65-F5344CB8AC3E}">
        <p14:creationId xmlns:p14="http://schemas.microsoft.com/office/powerpoint/2010/main" val="382923215"/>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FF3D693-8866-4CC5-405F-D9EFA88DEA6D}"/>
              </a:ext>
            </a:extLst>
          </p:cNvPr>
          <p:cNvSpPr>
            <a:spLocks noGrp="1"/>
          </p:cNvSpPr>
          <p:nvPr>
            <p:ph type="title"/>
          </p:nvPr>
        </p:nvSpPr>
        <p:spPr/>
        <p:txBody>
          <a:bodyPr/>
          <a:lstStyle/>
          <a:p>
            <a:r>
              <a:rPr lang="en-US"/>
              <a:t>Monitoring Pregnancy</a:t>
            </a:r>
          </a:p>
        </p:txBody>
      </p:sp>
      <p:sp>
        <p:nvSpPr>
          <p:cNvPr id="3" name="Content Placeholder 2">
            <a:extLst>
              <a:ext uri="{FF2B5EF4-FFF2-40B4-BE49-F238E27FC236}">
                <a16:creationId xmlns:a16="http://schemas.microsoft.com/office/drawing/2014/main" id="{09E5EA45-F36D-925A-1946-D3899818B7BC}"/>
              </a:ext>
            </a:extLst>
          </p:cNvPr>
          <p:cNvSpPr>
            <a:spLocks noGrp="1"/>
          </p:cNvSpPr>
          <p:nvPr>
            <p:ph idx="1"/>
          </p:nvPr>
        </p:nvSpPr>
        <p:spPr/>
        <p:txBody>
          <a:bodyPr/>
          <a:lstStyle/>
          <a:p>
            <a:r>
              <a:rPr lang="en-US"/>
              <a:t>One pregnancy test with a sensitivity of at least 25 mIU/mL should be done immediately before starting mycophenolate</a:t>
            </a:r>
          </a:p>
          <a:p>
            <a:r>
              <a:rPr lang="en-US"/>
              <a:t>Another pregnancy test with the same sensitivity should be done </a:t>
            </a:r>
            <a:br>
              <a:rPr lang="en-US"/>
            </a:br>
            <a:r>
              <a:rPr lang="en-US"/>
              <a:t>8-10 days later</a:t>
            </a:r>
          </a:p>
          <a:p>
            <a:r>
              <a:rPr lang="en-US"/>
              <a:t>Repeat pregnancy tests should be performed at routine follow-up visits</a:t>
            </a:r>
          </a:p>
          <a:p>
            <a:r>
              <a:rPr lang="en-US"/>
              <a:t>Results of all pregnancy tests should be discussed with the patient</a:t>
            </a:r>
          </a:p>
          <a:p>
            <a:endParaRPr lang="en-US"/>
          </a:p>
        </p:txBody>
      </p:sp>
      <p:sp>
        <p:nvSpPr>
          <p:cNvPr id="4" name="Text Box 15">
            <a:extLst>
              <a:ext uri="{FF2B5EF4-FFF2-40B4-BE49-F238E27FC236}">
                <a16:creationId xmlns:a16="http://schemas.microsoft.com/office/drawing/2014/main" id="{63770696-D58F-F84A-2A28-BBEE7377B961}"/>
              </a:ext>
            </a:extLst>
          </p:cNvPr>
          <p:cNvSpPr txBox="1">
            <a:spLocks noChangeArrowheads="1"/>
          </p:cNvSpPr>
          <p:nvPr/>
        </p:nvSpPr>
        <p:spPr bwMode="auto">
          <a:xfrm>
            <a:off x="419236" y="6394754"/>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eaLnBrk="1" hangingPunct="1">
              <a:defRPr/>
            </a:pPr>
            <a:r>
              <a:rPr lang="fr-FR" altLang="en-US" sz="1200" b="0" spc="-10">
                <a:solidFill>
                  <a:schemeClr val="bg2"/>
                </a:solidFill>
                <a:latin typeface="Calibri" panose="020F0502020204030204" pitchFamily="34" charset="0"/>
                <a:cs typeface="+mn-cs"/>
              </a:rPr>
              <a:t>www.mycophenolaterems.com</a:t>
            </a:r>
          </a:p>
        </p:txBody>
      </p:sp>
    </p:spTree>
    <p:extLst>
      <p:ext uri="{BB962C8B-B14F-4D97-AF65-F5344CB8AC3E}">
        <p14:creationId xmlns:p14="http://schemas.microsoft.com/office/powerpoint/2010/main" val="3157177948"/>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8873A14-89F3-97DD-CFE0-5A925B96E001}"/>
              </a:ext>
            </a:extLst>
          </p:cNvPr>
          <p:cNvSpPr>
            <a:spLocks noGrp="1"/>
          </p:cNvSpPr>
          <p:nvPr>
            <p:ph type="title"/>
          </p:nvPr>
        </p:nvSpPr>
        <p:spPr/>
        <p:txBody>
          <a:bodyPr/>
          <a:lstStyle/>
          <a:p>
            <a:r>
              <a:rPr lang="en-US"/>
              <a:t>Patients Who Want to Get Pregnant </a:t>
            </a:r>
          </a:p>
        </p:txBody>
      </p:sp>
      <p:sp>
        <p:nvSpPr>
          <p:cNvPr id="3" name="Content Placeholder 2">
            <a:extLst>
              <a:ext uri="{FF2B5EF4-FFF2-40B4-BE49-F238E27FC236}">
                <a16:creationId xmlns:a16="http://schemas.microsoft.com/office/drawing/2014/main" id="{A2B5827A-1B3F-8D1D-8D85-064818049B27}"/>
              </a:ext>
            </a:extLst>
          </p:cNvPr>
          <p:cNvSpPr>
            <a:spLocks noGrp="1"/>
          </p:cNvSpPr>
          <p:nvPr>
            <p:ph idx="1"/>
          </p:nvPr>
        </p:nvSpPr>
        <p:spPr>
          <a:xfrm>
            <a:off x="4673600" y="1812867"/>
            <a:ext cx="6807200" cy="4016431"/>
          </a:xfrm>
        </p:spPr>
        <p:txBody>
          <a:bodyPr/>
          <a:lstStyle/>
          <a:p>
            <a:r>
              <a:rPr lang="en-US"/>
              <a:t>Determine whether there are appropriate treatment options with less potential for embryofetal toxicity</a:t>
            </a:r>
          </a:p>
          <a:p>
            <a:r>
              <a:rPr lang="en-US"/>
              <a:t>Refer patients for preconception counseling and high-risk obstetrical care as needed with OB (consider Maternal Fetal Medicine or Fertility specialist)</a:t>
            </a:r>
          </a:p>
          <a:p>
            <a:r>
              <a:rPr lang="en-US"/>
              <a:t>Coordinate care among the patient’s established providers</a:t>
            </a:r>
          </a:p>
        </p:txBody>
      </p:sp>
      <p:sp>
        <p:nvSpPr>
          <p:cNvPr id="4" name="Text Box 15">
            <a:extLst>
              <a:ext uri="{FF2B5EF4-FFF2-40B4-BE49-F238E27FC236}">
                <a16:creationId xmlns:a16="http://schemas.microsoft.com/office/drawing/2014/main" id="{722040D0-7851-5842-98F8-4AB61D27A1BF}"/>
              </a:ext>
            </a:extLst>
          </p:cNvPr>
          <p:cNvSpPr txBox="1">
            <a:spLocks noChangeArrowheads="1"/>
          </p:cNvSpPr>
          <p:nvPr/>
        </p:nvSpPr>
        <p:spPr bwMode="auto">
          <a:xfrm>
            <a:off x="412751" y="6419074"/>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fr-FR" altLang="en-US" sz="1200" b="0" i="0" u="none" strike="noStrike" kern="1200" cap="none" spc="-10" normalizeH="0" baseline="0" noProof="0">
                <a:ln>
                  <a:noFill/>
                </a:ln>
                <a:solidFill>
                  <a:srgbClr val="455560"/>
                </a:solidFill>
                <a:effectLst/>
                <a:uLnTx/>
                <a:uFillTx/>
                <a:latin typeface="Calibri" panose="020F0502020204030204" pitchFamily="34" charset="0"/>
                <a:ea typeface="+mn-ea"/>
                <a:cs typeface="Arial" panose="020B0604020202020204" pitchFamily="34" charset="0"/>
              </a:rPr>
              <a:t>www.mycophenolaterems.com</a:t>
            </a:r>
          </a:p>
        </p:txBody>
      </p:sp>
      <p:sp>
        <p:nvSpPr>
          <p:cNvPr id="5" name="Rectangle: Rounded Corners 4">
            <a:extLst>
              <a:ext uri="{FF2B5EF4-FFF2-40B4-BE49-F238E27FC236}">
                <a16:creationId xmlns:a16="http://schemas.microsoft.com/office/drawing/2014/main" id="{D79D2891-EB70-6CF6-BCF1-AA13835D8A6B}"/>
              </a:ext>
            </a:extLst>
          </p:cNvPr>
          <p:cNvSpPr/>
          <p:nvPr/>
        </p:nvSpPr>
        <p:spPr bwMode="auto">
          <a:xfrm>
            <a:off x="711200" y="1609667"/>
            <a:ext cx="3581402" cy="4559357"/>
          </a:xfrm>
          <a:prstGeom prst="roundRect">
            <a:avLst/>
          </a:prstGeom>
          <a:solidFill>
            <a:schemeClr val="accent1"/>
          </a:solidFill>
          <a:ln w="0">
            <a:noFill/>
            <a:miter lim="800000"/>
            <a:headEnd/>
            <a:tailEnd/>
          </a:ln>
        </p:spPr>
        <p:txBody>
          <a:bodyPr rtlCol="0" anchor="ctr"/>
          <a:lstStyle/>
          <a:p>
            <a:pPr marL="0" marR="0" lvl="0" indent="0" algn="ctr" defTabSz="914400" rtl="0" eaLnBrk="1" fontAlgn="base" latinLnBrk="0" hangingPunct="1">
              <a:lnSpc>
                <a:spcPct val="100000"/>
              </a:lnSpc>
              <a:spcBef>
                <a:spcPts val="0"/>
              </a:spcBef>
              <a:spcAft>
                <a:spcPts val="0"/>
              </a:spcAft>
              <a:buClr>
                <a:srgbClr val="015873"/>
              </a:buClr>
              <a:buSzTx/>
              <a:buFontTx/>
              <a:buNone/>
              <a:tabLst/>
              <a:defRPr/>
            </a:pPr>
            <a:r>
              <a:rPr kumimoji="0" lang="en-US" sz="2400" b="1"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rPr>
              <a:t>Counsel patients on mycophenolate to notify HCPs if they would like to become pregnant</a:t>
            </a:r>
          </a:p>
        </p:txBody>
      </p:sp>
      <p:pic>
        <p:nvPicPr>
          <p:cNvPr id="7" name="Graphic 6" descr="Chat with solid fill">
            <a:extLst>
              <a:ext uri="{FF2B5EF4-FFF2-40B4-BE49-F238E27FC236}">
                <a16:creationId xmlns:a16="http://schemas.microsoft.com/office/drawing/2014/main" id="{85BE518C-4800-4D7D-DF5E-3C356D279863}"/>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1955799" y="1932753"/>
            <a:ext cx="1017691" cy="1017691"/>
          </a:xfrm>
          <a:prstGeom prst="rect">
            <a:avLst/>
          </a:prstGeom>
        </p:spPr>
      </p:pic>
      <p:cxnSp>
        <p:nvCxnSpPr>
          <p:cNvPr id="9" name="Straight Connector 8">
            <a:extLst>
              <a:ext uri="{FF2B5EF4-FFF2-40B4-BE49-F238E27FC236}">
                <a16:creationId xmlns:a16="http://schemas.microsoft.com/office/drawing/2014/main" id="{8AB17C03-5A4C-A322-3DE3-62DC06E57AC6}"/>
              </a:ext>
            </a:extLst>
          </p:cNvPr>
          <p:cNvCxnSpPr>
            <a:cxnSpLocks/>
          </p:cNvCxnSpPr>
          <p:nvPr/>
        </p:nvCxnSpPr>
        <p:spPr bwMode="auto">
          <a:xfrm>
            <a:off x="4660900" y="3082868"/>
            <a:ext cx="6819900" cy="0"/>
          </a:xfrm>
          <a:prstGeom prst="line">
            <a:avLst/>
          </a:prstGeom>
          <a:noFill/>
          <a:ln w="28575" cap="flat" cmpd="sng" algn="ctr">
            <a:solidFill>
              <a:schemeClr val="accent3"/>
            </a:solidFill>
            <a:prstDash val="solid"/>
            <a:round/>
            <a:headEnd type="none" w="med" len="med"/>
            <a:tailEnd type="none" w="med" len="med"/>
          </a:ln>
          <a:effectLst/>
        </p:spPr>
      </p:cxnSp>
      <p:cxnSp>
        <p:nvCxnSpPr>
          <p:cNvPr id="10" name="Straight Connector 9">
            <a:extLst>
              <a:ext uri="{FF2B5EF4-FFF2-40B4-BE49-F238E27FC236}">
                <a16:creationId xmlns:a16="http://schemas.microsoft.com/office/drawing/2014/main" id="{1634CF87-B466-04BD-8636-F8D0C7165488}"/>
              </a:ext>
            </a:extLst>
          </p:cNvPr>
          <p:cNvCxnSpPr>
            <a:cxnSpLocks/>
          </p:cNvCxnSpPr>
          <p:nvPr/>
        </p:nvCxnSpPr>
        <p:spPr bwMode="auto">
          <a:xfrm>
            <a:off x="4660900" y="4860868"/>
            <a:ext cx="6819900" cy="0"/>
          </a:xfrm>
          <a:prstGeom prst="line">
            <a:avLst/>
          </a:prstGeom>
          <a:noFill/>
          <a:ln w="28575" cap="flat" cmpd="sng" algn="ctr">
            <a:solidFill>
              <a:schemeClr val="accent3"/>
            </a:solidFill>
            <a:prstDash val="solid"/>
            <a:round/>
            <a:headEnd type="none" w="med" len="med"/>
            <a:tailEnd type="none" w="med" len="med"/>
          </a:ln>
          <a:effectLst/>
        </p:spPr>
      </p:cxnSp>
    </p:spTree>
    <p:extLst>
      <p:ext uri="{BB962C8B-B14F-4D97-AF65-F5344CB8AC3E}">
        <p14:creationId xmlns:p14="http://schemas.microsoft.com/office/powerpoint/2010/main" val="4094252714"/>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75B1167-02B4-B07E-FECE-BCDDE8435766}"/>
              </a:ext>
            </a:extLst>
          </p:cNvPr>
          <p:cNvSpPr>
            <a:spLocks noGrp="1"/>
          </p:cNvSpPr>
          <p:nvPr>
            <p:ph type="title"/>
          </p:nvPr>
        </p:nvSpPr>
        <p:spPr>
          <a:xfrm>
            <a:off x="609759" y="238127"/>
            <a:ext cx="4365653" cy="3190873"/>
          </a:xfrm>
        </p:spPr>
        <p:txBody>
          <a:bodyPr/>
          <a:lstStyle/>
          <a:p>
            <a:r>
              <a:rPr lang="en-US"/>
              <a:t>2020 ACR Guideline: Medications Use Before and During Pregnancy, and </a:t>
            </a:r>
            <a:br>
              <a:rPr lang="en-US"/>
            </a:br>
            <a:r>
              <a:rPr lang="en-US"/>
              <a:t>During Breastfeeding</a:t>
            </a:r>
          </a:p>
        </p:txBody>
      </p:sp>
      <p:sp>
        <p:nvSpPr>
          <p:cNvPr id="4" name="Text Box 15">
            <a:extLst>
              <a:ext uri="{FF2B5EF4-FFF2-40B4-BE49-F238E27FC236}">
                <a16:creationId xmlns:a16="http://schemas.microsoft.com/office/drawing/2014/main" id="{8876B5E7-6EE4-D893-CC96-94FEA34278B5}"/>
              </a:ext>
            </a:extLst>
          </p:cNvPr>
          <p:cNvSpPr txBox="1">
            <a:spLocks noChangeArrowheads="1"/>
          </p:cNvSpPr>
          <p:nvPr/>
        </p:nvSpPr>
        <p:spPr bwMode="auto">
          <a:xfrm>
            <a:off x="412751" y="6390999"/>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fr-FR" altLang="en-US" sz="1200" b="0" i="0" u="none" strike="noStrike" kern="1200" cap="none" spc="-10" normalizeH="0" baseline="0" noProof="0">
                <a:ln>
                  <a:noFill/>
                </a:ln>
                <a:solidFill>
                  <a:srgbClr val="455560"/>
                </a:solidFill>
                <a:effectLst/>
                <a:uLnTx/>
                <a:uFillTx/>
                <a:latin typeface="Calibri" panose="020F0502020204030204" pitchFamily="34" charset="0"/>
                <a:ea typeface="+mn-ea"/>
                <a:cs typeface="Arial" panose="020B0604020202020204" pitchFamily="34" charset="0"/>
              </a:rPr>
              <a:t>Sammaritano. Arthritis Rheumatol. 2020;72:529.</a:t>
            </a:r>
          </a:p>
        </p:txBody>
      </p:sp>
      <p:cxnSp>
        <p:nvCxnSpPr>
          <p:cNvPr id="11" name="Straight Arrow Connector 10">
            <a:extLst>
              <a:ext uri="{FF2B5EF4-FFF2-40B4-BE49-F238E27FC236}">
                <a16:creationId xmlns:a16="http://schemas.microsoft.com/office/drawing/2014/main" id="{8D0F6A0B-0AD5-4E39-F0D4-553F1CEC0FF1}"/>
              </a:ext>
            </a:extLst>
          </p:cNvPr>
          <p:cNvCxnSpPr/>
          <p:nvPr/>
        </p:nvCxnSpPr>
        <p:spPr bwMode="auto">
          <a:xfrm>
            <a:off x="3421155" y="5140335"/>
            <a:ext cx="1316736" cy="0"/>
          </a:xfrm>
          <a:prstGeom prst="straightConnector1">
            <a:avLst/>
          </a:prstGeom>
          <a:ln w="73025">
            <a:solidFill>
              <a:srgbClr val="FF0000"/>
            </a:solidFill>
            <a:headEnd type="none" w="med" len="med"/>
            <a:tailEnd type="triangle"/>
          </a:ln>
        </p:spPr>
        <p:style>
          <a:lnRef idx="1">
            <a:schemeClr val="accent3"/>
          </a:lnRef>
          <a:fillRef idx="0">
            <a:schemeClr val="accent3"/>
          </a:fillRef>
          <a:effectRef idx="0">
            <a:schemeClr val="accent3"/>
          </a:effectRef>
          <a:fontRef idx="minor">
            <a:schemeClr val="tx1"/>
          </a:fontRef>
        </p:style>
      </p:cxnSp>
      <p:sp>
        <p:nvSpPr>
          <p:cNvPr id="3" name="TextBox 2">
            <a:extLst>
              <a:ext uri="{FF2B5EF4-FFF2-40B4-BE49-F238E27FC236}">
                <a16:creationId xmlns:a16="http://schemas.microsoft.com/office/drawing/2014/main" id="{6FF5C0BB-25E2-F933-E3EE-80CF2A61B54C}"/>
              </a:ext>
            </a:extLst>
          </p:cNvPr>
          <p:cNvSpPr txBox="1"/>
          <p:nvPr/>
        </p:nvSpPr>
        <p:spPr bwMode="auto">
          <a:xfrm>
            <a:off x="4866845" y="311582"/>
            <a:ext cx="7219157" cy="276999"/>
          </a:xfrm>
          <a:prstGeom prst="rect">
            <a:avLst/>
          </a:prstGeom>
          <a:solidFill>
            <a:schemeClr val="tx1"/>
          </a:solidFill>
          <a:ln>
            <a:noFill/>
          </a:ln>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1"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Maternal medication use: overview of medication use before and during pregnancy, and during breastfeeding </a:t>
            </a:r>
          </a:p>
        </p:txBody>
      </p:sp>
      <p:graphicFrame>
        <p:nvGraphicFramePr>
          <p:cNvPr id="6" name="Table 5">
            <a:extLst>
              <a:ext uri="{FF2B5EF4-FFF2-40B4-BE49-F238E27FC236}">
                <a16:creationId xmlns:a16="http://schemas.microsoft.com/office/drawing/2014/main" id="{80935742-DC93-4504-3844-A0CF879BDB04}"/>
              </a:ext>
            </a:extLst>
          </p:cNvPr>
          <p:cNvGraphicFramePr>
            <a:graphicFrameLocks noGrp="1"/>
          </p:cNvGraphicFramePr>
          <p:nvPr>
            <p:extLst>
              <p:ext uri="{D42A27DB-BD31-4B8C-83A1-F6EECF244321}">
                <p14:modId xmlns:p14="http://schemas.microsoft.com/office/powerpoint/2010/main" val="2646413508"/>
              </p:ext>
            </p:extLst>
          </p:nvPr>
        </p:nvGraphicFramePr>
        <p:xfrm>
          <a:off x="4977572" y="596801"/>
          <a:ext cx="6902457" cy="5515846"/>
        </p:xfrm>
        <a:graphic>
          <a:graphicData uri="http://schemas.openxmlformats.org/drawingml/2006/table">
            <a:tbl>
              <a:tblPr firstRow="1" bandRow="1">
                <a:tableStyleId>{F5AB1C69-6EDB-4FF4-983F-18BD219EF322}</a:tableStyleId>
              </a:tblPr>
              <a:tblGrid>
                <a:gridCol w="1844664">
                  <a:extLst>
                    <a:ext uri="{9D8B030D-6E8A-4147-A177-3AD203B41FA5}">
                      <a16:colId xmlns:a16="http://schemas.microsoft.com/office/drawing/2014/main" val="2114291758"/>
                    </a:ext>
                  </a:extLst>
                </a:gridCol>
                <a:gridCol w="1685931">
                  <a:extLst>
                    <a:ext uri="{9D8B030D-6E8A-4147-A177-3AD203B41FA5}">
                      <a16:colId xmlns:a16="http://schemas.microsoft.com/office/drawing/2014/main" val="3047632465"/>
                    </a:ext>
                  </a:extLst>
                </a:gridCol>
                <a:gridCol w="1685931">
                  <a:extLst>
                    <a:ext uri="{9D8B030D-6E8A-4147-A177-3AD203B41FA5}">
                      <a16:colId xmlns:a16="http://schemas.microsoft.com/office/drawing/2014/main" val="4201787590"/>
                    </a:ext>
                  </a:extLst>
                </a:gridCol>
                <a:gridCol w="1685931">
                  <a:extLst>
                    <a:ext uri="{9D8B030D-6E8A-4147-A177-3AD203B41FA5}">
                      <a16:colId xmlns:a16="http://schemas.microsoft.com/office/drawing/2014/main" val="2562547803"/>
                    </a:ext>
                  </a:extLst>
                </a:gridCol>
              </a:tblGrid>
              <a:tr h="0">
                <a:tc>
                  <a:txBody>
                    <a:bodyPr/>
                    <a:lstStyle/>
                    <a:p>
                      <a:pPr algn="ctr">
                        <a:lnSpc>
                          <a:spcPct val="90000"/>
                        </a:lnSpc>
                      </a:pPr>
                      <a:r>
                        <a:rPr lang="en-US" sz="1000"/>
                        <a:t>Medication</a:t>
                      </a:r>
                    </a:p>
                  </a:txBody>
                  <a:tcPr marL="18288" marR="18288" marT="18288" marB="18288" anchor="ctr">
                    <a:lnB w="12700" cap="flat" cmpd="sng" algn="ctr">
                      <a:solidFill>
                        <a:schemeClr val="tx1"/>
                      </a:solidFill>
                      <a:prstDash val="solid"/>
                      <a:round/>
                      <a:headEnd type="none" w="med" len="med"/>
                      <a:tailEnd type="none" w="med" len="med"/>
                    </a:lnB>
                  </a:tcPr>
                </a:tc>
                <a:tc>
                  <a:txBody>
                    <a:bodyPr/>
                    <a:lstStyle/>
                    <a:p>
                      <a:pPr marL="0" marR="0" lvl="0" indent="0" algn="ctr" defTabSz="914400" rtl="0" eaLnBrk="1" fontAlgn="auto" latinLnBrk="0" hangingPunct="1">
                        <a:lnSpc>
                          <a:spcPct val="90000"/>
                        </a:lnSpc>
                        <a:spcBef>
                          <a:spcPts val="0"/>
                        </a:spcBef>
                        <a:spcAft>
                          <a:spcPts val="0"/>
                        </a:spcAft>
                        <a:buClrTx/>
                        <a:buSzTx/>
                        <a:buFontTx/>
                        <a:buNone/>
                        <a:tabLst/>
                        <a:defRPr/>
                      </a:pPr>
                      <a:r>
                        <a:rPr lang="en-US" sz="1000"/>
                        <a:t>Preconception</a:t>
                      </a:r>
                    </a:p>
                  </a:txBody>
                  <a:tcPr marL="18288" marR="18288" marT="18288" marB="18288" anchor="ctr">
                    <a:lnB w="12700" cap="flat" cmpd="sng" algn="ctr">
                      <a:solidFill>
                        <a:schemeClr val="tx1"/>
                      </a:solidFill>
                      <a:prstDash val="solid"/>
                      <a:round/>
                      <a:headEnd type="none" w="med" len="med"/>
                      <a:tailEnd type="none" w="med" len="med"/>
                    </a:lnB>
                  </a:tcPr>
                </a:tc>
                <a:tc>
                  <a:txBody>
                    <a:bodyPr/>
                    <a:lstStyle/>
                    <a:p>
                      <a:pPr marL="0" marR="0" lvl="0" indent="0" algn="ctr" defTabSz="914400" rtl="0" eaLnBrk="1" fontAlgn="auto" latinLnBrk="0" hangingPunct="1">
                        <a:lnSpc>
                          <a:spcPct val="90000"/>
                        </a:lnSpc>
                        <a:spcBef>
                          <a:spcPts val="0"/>
                        </a:spcBef>
                        <a:spcAft>
                          <a:spcPts val="0"/>
                        </a:spcAft>
                        <a:buClrTx/>
                        <a:buSzTx/>
                        <a:buFontTx/>
                        <a:buNone/>
                        <a:tabLst/>
                        <a:defRPr/>
                      </a:pPr>
                      <a:r>
                        <a:rPr lang="en-US" sz="1000"/>
                        <a:t>During Pregnancy</a:t>
                      </a:r>
                    </a:p>
                  </a:txBody>
                  <a:tcPr marL="18288" marR="18288" marT="18288" marB="18288" anchor="ctr">
                    <a:lnB w="12700" cap="flat" cmpd="sng" algn="ctr">
                      <a:solidFill>
                        <a:schemeClr val="tx1"/>
                      </a:solidFill>
                      <a:prstDash val="solid"/>
                      <a:round/>
                      <a:headEnd type="none" w="med" len="med"/>
                      <a:tailEnd type="none" w="med" len="med"/>
                    </a:lnB>
                  </a:tcPr>
                </a:tc>
                <a:tc>
                  <a:txBody>
                    <a:bodyPr/>
                    <a:lstStyle/>
                    <a:p>
                      <a:pPr marL="0" marR="0" lvl="0" indent="0" algn="ctr" defTabSz="914400" rtl="0" eaLnBrk="1" fontAlgn="auto" latinLnBrk="0" hangingPunct="1">
                        <a:lnSpc>
                          <a:spcPct val="90000"/>
                        </a:lnSpc>
                        <a:spcBef>
                          <a:spcPts val="0"/>
                        </a:spcBef>
                        <a:spcAft>
                          <a:spcPts val="0"/>
                        </a:spcAft>
                        <a:buClrTx/>
                        <a:buSzTx/>
                        <a:buFontTx/>
                        <a:buNone/>
                        <a:tabLst/>
                        <a:defRPr/>
                      </a:pPr>
                      <a:r>
                        <a:rPr lang="en-US" sz="1000"/>
                        <a:t>Breastfeeding</a:t>
                      </a:r>
                    </a:p>
                  </a:txBody>
                  <a:tcPr marL="18288" marR="18288" marT="18288" marB="18288" anchor="ctr">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687151725"/>
                  </a:ext>
                </a:extLst>
              </a:tr>
              <a:tr h="0">
                <a:tc>
                  <a:txBody>
                    <a:bodyPr/>
                    <a:lstStyle/>
                    <a:p>
                      <a:pPr>
                        <a:lnSpc>
                          <a:spcPct val="90000"/>
                        </a:lnSpc>
                      </a:pPr>
                      <a:r>
                        <a:rPr lang="en-US" sz="900" b="1">
                          <a:solidFill>
                            <a:schemeClr val="bg1"/>
                          </a:solidFill>
                        </a:rPr>
                        <a:t>Convention Medications</a:t>
                      </a:r>
                    </a:p>
                  </a:txBody>
                  <a:tcPr marL="18288" marR="18288" marT="18288" marB="18288" anchor="ctr">
                    <a:lnT w="12700" cap="flat" cmpd="sng" algn="ctr">
                      <a:solidFill>
                        <a:schemeClr val="tx1"/>
                      </a:solidFill>
                      <a:prstDash val="solid"/>
                      <a:round/>
                      <a:headEnd type="none" w="med" len="med"/>
                      <a:tailEnd type="none" w="med" len="med"/>
                    </a:lnT>
                    <a:solidFill>
                      <a:schemeClr val="tx1">
                        <a:lumMod val="95000"/>
                      </a:schemeClr>
                    </a:solidFill>
                  </a:tcPr>
                </a:tc>
                <a:tc>
                  <a:txBody>
                    <a:bodyPr/>
                    <a:lstStyle/>
                    <a:p>
                      <a:pPr>
                        <a:lnSpc>
                          <a:spcPct val="90000"/>
                        </a:lnSpc>
                      </a:pPr>
                      <a:endParaRPr lang="en-US" sz="900"/>
                    </a:p>
                  </a:txBody>
                  <a:tcPr marL="18288" marR="18288" marT="18288" marB="18288" anchor="ctr">
                    <a:lnT w="12700" cap="flat" cmpd="sng" algn="ctr">
                      <a:solidFill>
                        <a:schemeClr val="tx1"/>
                      </a:solidFill>
                      <a:prstDash val="solid"/>
                      <a:round/>
                      <a:headEnd type="none" w="med" len="med"/>
                      <a:tailEnd type="none" w="med" len="med"/>
                    </a:lnT>
                    <a:solidFill>
                      <a:schemeClr val="tx1">
                        <a:lumMod val="95000"/>
                      </a:schemeClr>
                    </a:solidFill>
                  </a:tcPr>
                </a:tc>
                <a:tc>
                  <a:txBody>
                    <a:bodyPr/>
                    <a:lstStyle/>
                    <a:p>
                      <a:pPr>
                        <a:lnSpc>
                          <a:spcPct val="90000"/>
                        </a:lnSpc>
                      </a:pPr>
                      <a:endParaRPr lang="en-US" sz="900"/>
                    </a:p>
                  </a:txBody>
                  <a:tcPr marL="18288" marR="18288" marT="18288" marB="18288" anchor="ctr">
                    <a:lnT w="12700" cap="flat" cmpd="sng" algn="ctr">
                      <a:solidFill>
                        <a:schemeClr val="tx1"/>
                      </a:solidFill>
                      <a:prstDash val="solid"/>
                      <a:round/>
                      <a:headEnd type="none" w="med" len="med"/>
                      <a:tailEnd type="none" w="med" len="med"/>
                    </a:lnT>
                    <a:solidFill>
                      <a:schemeClr val="tx1">
                        <a:lumMod val="95000"/>
                      </a:schemeClr>
                    </a:solidFill>
                  </a:tcPr>
                </a:tc>
                <a:tc>
                  <a:txBody>
                    <a:bodyPr/>
                    <a:lstStyle/>
                    <a:p>
                      <a:pPr>
                        <a:lnSpc>
                          <a:spcPct val="90000"/>
                        </a:lnSpc>
                      </a:pPr>
                      <a:endParaRPr lang="en-US" sz="900"/>
                    </a:p>
                  </a:txBody>
                  <a:tcPr marL="18288" marR="18288" marT="18288" marB="18288" anchor="ctr">
                    <a:lnT w="12700" cap="flat" cmpd="sng" algn="ctr">
                      <a:solidFill>
                        <a:schemeClr val="tx1"/>
                      </a:solidFill>
                      <a:prstDash val="solid"/>
                      <a:round/>
                      <a:headEnd type="none" w="med" len="med"/>
                      <a:tailEnd type="none" w="med" len="med"/>
                    </a:lnT>
                    <a:solidFill>
                      <a:schemeClr val="tx1">
                        <a:lumMod val="95000"/>
                      </a:schemeClr>
                    </a:solidFill>
                  </a:tcPr>
                </a:tc>
                <a:extLst>
                  <a:ext uri="{0D108BD9-81ED-4DB2-BD59-A6C34878D82A}">
                    <a16:rowId xmlns:a16="http://schemas.microsoft.com/office/drawing/2014/main" val="2392228078"/>
                  </a:ext>
                </a:extLst>
              </a:tr>
              <a:tr h="173023">
                <a:tc>
                  <a:txBody>
                    <a:bodyPr/>
                    <a:lstStyle/>
                    <a:p>
                      <a:pPr>
                        <a:lnSpc>
                          <a:spcPct val="90000"/>
                        </a:lnSpc>
                      </a:pPr>
                      <a:r>
                        <a:rPr lang="en-US" sz="900">
                          <a:solidFill>
                            <a:schemeClr val="bg1"/>
                          </a:solidFill>
                        </a:rPr>
                        <a:t>Hydroxychloroquine</a:t>
                      </a:r>
                    </a:p>
                  </a:txBody>
                  <a:tcPr marL="18288" marR="18288" marT="18288" marB="18288" anchor="ctr">
                    <a:solidFill>
                      <a:schemeClr val="tx2"/>
                    </a:solidFill>
                  </a:tcPr>
                </a:tc>
                <a:tc>
                  <a:txBody>
                    <a:bodyPr/>
                    <a:lstStyle/>
                    <a:p>
                      <a:pPr>
                        <a:lnSpc>
                          <a:spcPct val="90000"/>
                        </a:lnSpc>
                      </a:pPr>
                      <a:r>
                        <a:rPr lang="en-US" sz="900" b="1">
                          <a:solidFill>
                            <a:schemeClr val="tx1"/>
                          </a:solidFill>
                        </a:rPr>
                        <a:t>++</a:t>
                      </a:r>
                    </a:p>
                  </a:txBody>
                  <a:tcPr marL="18288" marR="18288" marT="18288" marB="18288" anchor="ctr">
                    <a:solidFill>
                      <a:srgbClr val="015873"/>
                    </a:solidFill>
                  </a:tcPr>
                </a:tc>
                <a:tc>
                  <a:txBody>
                    <a:bodyPr/>
                    <a:lstStyle/>
                    <a:p>
                      <a:pPr marL="0" marR="0" lvl="0" indent="0" algn="l" defTabSz="914400" rtl="0" eaLnBrk="1" fontAlgn="auto" latinLnBrk="0" hangingPunct="1">
                        <a:lnSpc>
                          <a:spcPct val="90000"/>
                        </a:lnSpc>
                        <a:spcBef>
                          <a:spcPts val="0"/>
                        </a:spcBef>
                        <a:spcAft>
                          <a:spcPts val="0"/>
                        </a:spcAft>
                        <a:buClrTx/>
                        <a:buSzTx/>
                        <a:buFontTx/>
                        <a:buNone/>
                        <a:tabLst/>
                        <a:defRPr/>
                      </a:pPr>
                      <a:r>
                        <a:rPr lang="en-US" sz="900" b="1">
                          <a:solidFill>
                            <a:schemeClr val="tx1"/>
                          </a:solidFill>
                        </a:rPr>
                        <a:t>++</a:t>
                      </a:r>
                    </a:p>
                  </a:txBody>
                  <a:tcPr marL="18288" marR="18288" marT="18288" marB="18288" anchor="ctr">
                    <a:solidFill>
                      <a:srgbClr val="015873"/>
                    </a:solidFill>
                  </a:tcPr>
                </a:tc>
                <a:tc>
                  <a:txBody>
                    <a:bodyPr/>
                    <a:lstStyle/>
                    <a:p>
                      <a:pPr marL="0" marR="0" lvl="0" indent="0" algn="l" defTabSz="914400" rtl="0" eaLnBrk="1" fontAlgn="auto" latinLnBrk="0" hangingPunct="1">
                        <a:lnSpc>
                          <a:spcPct val="90000"/>
                        </a:lnSpc>
                        <a:spcBef>
                          <a:spcPts val="0"/>
                        </a:spcBef>
                        <a:spcAft>
                          <a:spcPts val="0"/>
                        </a:spcAft>
                        <a:buClrTx/>
                        <a:buSzTx/>
                        <a:buFontTx/>
                        <a:buNone/>
                        <a:tabLst/>
                        <a:defRPr/>
                      </a:pPr>
                      <a:r>
                        <a:rPr lang="en-US" sz="900" b="1">
                          <a:solidFill>
                            <a:schemeClr val="tx1"/>
                          </a:solidFill>
                        </a:rPr>
                        <a:t>++</a:t>
                      </a:r>
                    </a:p>
                  </a:txBody>
                  <a:tcPr marL="18288" marR="18288" marT="18288" marB="18288" anchor="ctr">
                    <a:solidFill>
                      <a:srgbClr val="015873"/>
                    </a:solidFill>
                  </a:tcPr>
                </a:tc>
                <a:extLst>
                  <a:ext uri="{0D108BD9-81ED-4DB2-BD59-A6C34878D82A}">
                    <a16:rowId xmlns:a16="http://schemas.microsoft.com/office/drawing/2014/main" val="1975074181"/>
                  </a:ext>
                </a:extLst>
              </a:tr>
              <a:tr h="173023">
                <a:tc>
                  <a:txBody>
                    <a:bodyPr/>
                    <a:lstStyle/>
                    <a:p>
                      <a:pPr>
                        <a:lnSpc>
                          <a:spcPct val="90000"/>
                        </a:lnSpc>
                      </a:pPr>
                      <a:r>
                        <a:rPr lang="en-US" sz="900">
                          <a:solidFill>
                            <a:schemeClr val="bg1"/>
                          </a:solidFill>
                        </a:rPr>
                        <a:t>Sulfasalazine</a:t>
                      </a:r>
                    </a:p>
                  </a:txBody>
                  <a:tcPr marL="18288" marR="18288" marT="18288" marB="18288" anchor="ctr">
                    <a:solidFill>
                      <a:schemeClr val="tx1">
                        <a:lumMod val="95000"/>
                      </a:schemeClr>
                    </a:solidFill>
                  </a:tcPr>
                </a:tc>
                <a:tc>
                  <a:txBody>
                    <a:bodyPr/>
                    <a:lstStyle/>
                    <a:p>
                      <a:pPr marL="0" marR="0" lvl="0" indent="0" algn="l" defTabSz="914400" rtl="0" eaLnBrk="1" fontAlgn="auto" latinLnBrk="0" hangingPunct="1">
                        <a:lnSpc>
                          <a:spcPct val="90000"/>
                        </a:lnSpc>
                        <a:spcBef>
                          <a:spcPts val="0"/>
                        </a:spcBef>
                        <a:spcAft>
                          <a:spcPts val="0"/>
                        </a:spcAft>
                        <a:buClrTx/>
                        <a:buSzTx/>
                        <a:buFontTx/>
                        <a:buNone/>
                        <a:tabLst/>
                        <a:defRPr/>
                      </a:pPr>
                      <a:r>
                        <a:rPr lang="en-US" sz="900" b="1">
                          <a:solidFill>
                            <a:schemeClr val="tx1"/>
                          </a:solidFill>
                        </a:rPr>
                        <a:t>++</a:t>
                      </a:r>
                    </a:p>
                  </a:txBody>
                  <a:tcPr marL="18288" marR="18288" marT="18288" marB="18288" anchor="ctr">
                    <a:solidFill>
                      <a:srgbClr val="015873"/>
                    </a:solidFill>
                  </a:tcPr>
                </a:tc>
                <a:tc>
                  <a:txBody>
                    <a:bodyPr/>
                    <a:lstStyle/>
                    <a:p>
                      <a:pPr marL="0" marR="0" lvl="0" indent="0" algn="l" defTabSz="914400" rtl="0" eaLnBrk="1" fontAlgn="auto" latinLnBrk="0" hangingPunct="1">
                        <a:lnSpc>
                          <a:spcPct val="90000"/>
                        </a:lnSpc>
                        <a:spcBef>
                          <a:spcPts val="0"/>
                        </a:spcBef>
                        <a:spcAft>
                          <a:spcPts val="0"/>
                        </a:spcAft>
                        <a:buClrTx/>
                        <a:buSzTx/>
                        <a:buFontTx/>
                        <a:buNone/>
                        <a:tabLst/>
                        <a:defRPr/>
                      </a:pPr>
                      <a:r>
                        <a:rPr lang="en-US" sz="900" b="1">
                          <a:solidFill>
                            <a:schemeClr val="tx1"/>
                          </a:solidFill>
                        </a:rPr>
                        <a:t>++</a:t>
                      </a:r>
                    </a:p>
                  </a:txBody>
                  <a:tcPr marL="18288" marR="18288" marT="18288" marB="18288" anchor="ctr">
                    <a:solidFill>
                      <a:srgbClr val="015873"/>
                    </a:solidFill>
                  </a:tcPr>
                </a:tc>
                <a:tc>
                  <a:txBody>
                    <a:bodyPr/>
                    <a:lstStyle/>
                    <a:p>
                      <a:pPr marL="0" marR="0" lvl="0" indent="0" algn="l" defTabSz="914400" rtl="0" eaLnBrk="1" fontAlgn="auto" latinLnBrk="0" hangingPunct="1">
                        <a:lnSpc>
                          <a:spcPct val="90000"/>
                        </a:lnSpc>
                        <a:spcBef>
                          <a:spcPts val="0"/>
                        </a:spcBef>
                        <a:spcAft>
                          <a:spcPts val="0"/>
                        </a:spcAft>
                        <a:buClrTx/>
                        <a:buSzTx/>
                        <a:buFontTx/>
                        <a:buNone/>
                        <a:tabLst/>
                        <a:defRPr/>
                      </a:pPr>
                      <a:r>
                        <a:rPr lang="en-US" sz="900" b="1">
                          <a:solidFill>
                            <a:schemeClr val="tx1"/>
                          </a:solidFill>
                        </a:rPr>
                        <a:t>++</a:t>
                      </a:r>
                    </a:p>
                  </a:txBody>
                  <a:tcPr marL="18288" marR="18288" marT="18288" marB="18288" anchor="ctr">
                    <a:solidFill>
                      <a:srgbClr val="015873"/>
                    </a:solidFill>
                  </a:tcPr>
                </a:tc>
                <a:extLst>
                  <a:ext uri="{0D108BD9-81ED-4DB2-BD59-A6C34878D82A}">
                    <a16:rowId xmlns:a16="http://schemas.microsoft.com/office/drawing/2014/main" val="875552574"/>
                  </a:ext>
                </a:extLst>
              </a:tr>
              <a:tr h="173023">
                <a:tc>
                  <a:txBody>
                    <a:bodyPr/>
                    <a:lstStyle/>
                    <a:p>
                      <a:pPr>
                        <a:lnSpc>
                          <a:spcPct val="90000"/>
                        </a:lnSpc>
                      </a:pPr>
                      <a:r>
                        <a:rPr lang="en-US" sz="900">
                          <a:solidFill>
                            <a:schemeClr val="bg1"/>
                          </a:solidFill>
                        </a:rPr>
                        <a:t>Colchicine</a:t>
                      </a:r>
                    </a:p>
                  </a:txBody>
                  <a:tcPr marL="18288" marR="18288" marT="18288" marB="18288" anchor="ctr">
                    <a:solidFill>
                      <a:schemeClr val="tx2"/>
                    </a:solidFill>
                  </a:tcPr>
                </a:tc>
                <a:tc>
                  <a:txBody>
                    <a:bodyPr/>
                    <a:lstStyle/>
                    <a:p>
                      <a:pPr marL="0" marR="0" lvl="0" indent="0" algn="l" defTabSz="914400" rtl="0" eaLnBrk="1" fontAlgn="auto" latinLnBrk="0" hangingPunct="1">
                        <a:lnSpc>
                          <a:spcPct val="90000"/>
                        </a:lnSpc>
                        <a:spcBef>
                          <a:spcPts val="0"/>
                        </a:spcBef>
                        <a:spcAft>
                          <a:spcPts val="0"/>
                        </a:spcAft>
                        <a:buClrTx/>
                        <a:buSzTx/>
                        <a:buFontTx/>
                        <a:buNone/>
                        <a:tabLst/>
                        <a:defRPr/>
                      </a:pPr>
                      <a:r>
                        <a:rPr lang="en-US" sz="900" b="1">
                          <a:solidFill>
                            <a:schemeClr val="tx1"/>
                          </a:solidFill>
                        </a:rPr>
                        <a:t>++</a:t>
                      </a:r>
                    </a:p>
                  </a:txBody>
                  <a:tcPr marL="18288" marR="18288" marT="18288" marB="18288" anchor="ctr">
                    <a:solidFill>
                      <a:srgbClr val="015873"/>
                    </a:solidFill>
                  </a:tcPr>
                </a:tc>
                <a:tc>
                  <a:txBody>
                    <a:bodyPr/>
                    <a:lstStyle/>
                    <a:p>
                      <a:pPr marL="0" marR="0" lvl="0" indent="0" algn="l" defTabSz="914400" rtl="0" eaLnBrk="1" fontAlgn="auto" latinLnBrk="0" hangingPunct="1">
                        <a:lnSpc>
                          <a:spcPct val="90000"/>
                        </a:lnSpc>
                        <a:spcBef>
                          <a:spcPts val="0"/>
                        </a:spcBef>
                        <a:spcAft>
                          <a:spcPts val="0"/>
                        </a:spcAft>
                        <a:buClrTx/>
                        <a:buSzTx/>
                        <a:buFontTx/>
                        <a:buNone/>
                        <a:tabLst/>
                        <a:defRPr/>
                      </a:pPr>
                      <a:r>
                        <a:rPr lang="en-US" sz="900" b="1">
                          <a:solidFill>
                            <a:schemeClr val="tx1"/>
                          </a:solidFill>
                        </a:rPr>
                        <a:t>++</a:t>
                      </a:r>
                    </a:p>
                  </a:txBody>
                  <a:tcPr marL="18288" marR="18288" marT="18288" marB="18288" anchor="ctr">
                    <a:solidFill>
                      <a:srgbClr val="015873"/>
                    </a:solidFill>
                  </a:tcPr>
                </a:tc>
                <a:tc>
                  <a:txBody>
                    <a:bodyPr/>
                    <a:lstStyle/>
                    <a:p>
                      <a:pPr marL="0" marR="0" lvl="0" indent="0" algn="l" defTabSz="914400" rtl="0" eaLnBrk="1" fontAlgn="auto" latinLnBrk="0" hangingPunct="1">
                        <a:lnSpc>
                          <a:spcPct val="90000"/>
                        </a:lnSpc>
                        <a:spcBef>
                          <a:spcPts val="0"/>
                        </a:spcBef>
                        <a:spcAft>
                          <a:spcPts val="0"/>
                        </a:spcAft>
                        <a:buClrTx/>
                        <a:buSzTx/>
                        <a:buFontTx/>
                        <a:buNone/>
                        <a:tabLst/>
                        <a:defRPr/>
                      </a:pPr>
                      <a:r>
                        <a:rPr lang="en-US" sz="900" b="1">
                          <a:solidFill>
                            <a:schemeClr val="tx1"/>
                          </a:solidFill>
                        </a:rPr>
                        <a:t>++</a:t>
                      </a:r>
                    </a:p>
                  </a:txBody>
                  <a:tcPr marL="18288" marR="18288" marT="18288" marB="18288" anchor="ctr">
                    <a:solidFill>
                      <a:srgbClr val="015873"/>
                    </a:solidFill>
                  </a:tcPr>
                </a:tc>
                <a:extLst>
                  <a:ext uri="{0D108BD9-81ED-4DB2-BD59-A6C34878D82A}">
                    <a16:rowId xmlns:a16="http://schemas.microsoft.com/office/drawing/2014/main" val="3157395177"/>
                  </a:ext>
                </a:extLst>
              </a:tr>
              <a:tr h="173023">
                <a:tc>
                  <a:txBody>
                    <a:bodyPr/>
                    <a:lstStyle/>
                    <a:p>
                      <a:pPr>
                        <a:lnSpc>
                          <a:spcPct val="90000"/>
                        </a:lnSpc>
                      </a:pPr>
                      <a:r>
                        <a:rPr lang="en-US" sz="900">
                          <a:solidFill>
                            <a:schemeClr val="bg1"/>
                          </a:solidFill>
                        </a:rPr>
                        <a:t>Azathioprine, 6-mercaptopurine</a:t>
                      </a:r>
                    </a:p>
                  </a:txBody>
                  <a:tcPr marL="18288" marR="18288" marT="18288" marB="18288" anchor="ctr">
                    <a:solidFill>
                      <a:schemeClr val="tx1">
                        <a:lumMod val="95000"/>
                      </a:schemeClr>
                    </a:solidFill>
                  </a:tcPr>
                </a:tc>
                <a:tc>
                  <a:txBody>
                    <a:bodyPr/>
                    <a:lstStyle/>
                    <a:p>
                      <a:pPr marL="0" marR="0" lvl="0" indent="0" algn="l" defTabSz="914400" rtl="0" eaLnBrk="1" fontAlgn="auto" latinLnBrk="0" hangingPunct="1">
                        <a:lnSpc>
                          <a:spcPct val="90000"/>
                        </a:lnSpc>
                        <a:spcBef>
                          <a:spcPts val="0"/>
                        </a:spcBef>
                        <a:spcAft>
                          <a:spcPts val="0"/>
                        </a:spcAft>
                        <a:buClrTx/>
                        <a:buSzTx/>
                        <a:buFontTx/>
                        <a:buNone/>
                        <a:tabLst/>
                        <a:defRPr/>
                      </a:pPr>
                      <a:r>
                        <a:rPr lang="en-US" sz="900" b="1">
                          <a:solidFill>
                            <a:schemeClr val="tx1"/>
                          </a:solidFill>
                        </a:rPr>
                        <a:t>++</a:t>
                      </a:r>
                    </a:p>
                  </a:txBody>
                  <a:tcPr marL="18288" marR="18288" marT="18288" marB="18288" anchor="ctr">
                    <a:solidFill>
                      <a:srgbClr val="015873"/>
                    </a:solidFill>
                  </a:tcPr>
                </a:tc>
                <a:tc>
                  <a:txBody>
                    <a:bodyPr/>
                    <a:lstStyle/>
                    <a:p>
                      <a:pPr marL="0" marR="0" lvl="0" indent="0" algn="l" defTabSz="914400" rtl="0" eaLnBrk="1" fontAlgn="auto" latinLnBrk="0" hangingPunct="1">
                        <a:lnSpc>
                          <a:spcPct val="90000"/>
                        </a:lnSpc>
                        <a:spcBef>
                          <a:spcPts val="0"/>
                        </a:spcBef>
                        <a:spcAft>
                          <a:spcPts val="0"/>
                        </a:spcAft>
                        <a:buClrTx/>
                        <a:buSzTx/>
                        <a:buFontTx/>
                        <a:buNone/>
                        <a:tabLst/>
                        <a:defRPr/>
                      </a:pPr>
                      <a:r>
                        <a:rPr lang="en-US" sz="900" b="1">
                          <a:solidFill>
                            <a:schemeClr val="tx1"/>
                          </a:solidFill>
                        </a:rPr>
                        <a:t>++</a:t>
                      </a:r>
                    </a:p>
                  </a:txBody>
                  <a:tcPr marL="18288" marR="18288" marT="18288" marB="18288" anchor="ctr">
                    <a:solidFill>
                      <a:srgbClr val="015873"/>
                    </a:solidFill>
                  </a:tcPr>
                </a:tc>
                <a:tc>
                  <a:txBody>
                    <a:bodyPr/>
                    <a:lstStyle/>
                    <a:p>
                      <a:pPr marL="0" marR="0" lvl="0" indent="0" algn="l" defTabSz="914400" rtl="0" eaLnBrk="1" fontAlgn="auto" latinLnBrk="0" hangingPunct="1">
                        <a:lnSpc>
                          <a:spcPct val="90000"/>
                        </a:lnSpc>
                        <a:spcBef>
                          <a:spcPts val="0"/>
                        </a:spcBef>
                        <a:spcAft>
                          <a:spcPts val="0"/>
                        </a:spcAft>
                        <a:buClrTx/>
                        <a:buSzTx/>
                        <a:buFontTx/>
                        <a:buNone/>
                        <a:tabLst/>
                        <a:defRPr/>
                      </a:pPr>
                      <a:r>
                        <a:rPr lang="en-US" sz="900" b="1">
                          <a:solidFill>
                            <a:schemeClr val="bg1"/>
                          </a:solidFill>
                        </a:rPr>
                        <a:t>+  </a:t>
                      </a:r>
                      <a:r>
                        <a:rPr lang="en-US" sz="900" b="0">
                          <a:solidFill>
                            <a:schemeClr val="bg1"/>
                          </a:solidFill>
                        </a:rPr>
                        <a:t>Low transfer</a:t>
                      </a:r>
                    </a:p>
                  </a:txBody>
                  <a:tcPr marL="18288" marR="18288" marT="18288" marB="18288" anchor="ctr">
                    <a:solidFill>
                      <a:schemeClr val="accent2">
                        <a:lumMod val="40000"/>
                        <a:lumOff val="60000"/>
                      </a:schemeClr>
                    </a:solidFill>
                  </a:tcPr>
                </a:tc>
                <a:extLst>
                  <a:ext uri="{0D108BD9-81ED-4DB2-BD59-A6C34878D82A}">
                    <a16:rowId xmlns:a16="http://schemas.microsoft.com/office/drawing/2014/main" val="1924005317"/>
                  </a:ext>
                </a:extLst>
              </a:tr>
              <a:tr h="173023">
                <a:tc>
                  <a:txBody>
                    <a:bodyPr/>
                    <a:lstStyle/>
                    <a:p>
                      <a:pPr>
                        <a:lnSpc>
                          <a:spcPct val="90000"/>
                        </a:lnSpc>
                      </a:pPr>
                      <a:r>
                        <a:rPr lang="en-US" sz="900">
                          <a:solidFill>
                            <a:schemeClr val="bg1"/>
                          </a:solidFill>
                        </a:rPr>
                        <a:t>Prednisone</a:t>
                      </a:r>
                    </a:p>
                  </a:txBody>
                  <a:tcPr marL="18288" marR="18288" marT="18288" marB="18288" anchor="ctr">
                    <a:solidFill>
                      <a:schemeClr val="tx2"/>
                    </a:solidFill>
                  </a:tcPr>
                </a:tc>
                <a:tc>
                  <a:txBody>
                    <a:bodyPr/>
                    <a:lstStyle/>
                    <a:p>
                      <a:pPr marL="0" marR="0" lvl="0" indent="0" algn="l" defTabSz="914400" rtl="0" eaLnBrk="1" fontAlgn="auto" latinLnBrk="0" hangingPunct="1">
                        <a:lnSpc>
                          <a:spcPct val="90000"/>
                        </a:lnSpc>
                        <a:spcBef>
                          <a:spcPts val="0"/>
                        </a:spcBef>
                        <a:spcAft>
                          <a:spcPts val="0"/>
                        </a:spcAft>
                        <a:buClrTx/>
                        <a:buSzTx/>
                        <a:buFontTx/>
                        <a:buNone/>
                        <a:tabLst/>
                        <a:defRPr/>
                      </a:pPr>
                      <a:r>
                        <a:rPr lang="en-US" sz="900" b="1">
                          <a:solidFill>
                            <a:schemeClr val="bg1"/>
                          </a:solidFill>
                        </a:rPr>
                        <a:t>+  </a:t>
                      </a:r>
                      <a:r>
                        <a:rPr lang="en-US" sz="900" b="0">
                          <a:solidFill>
                            <a:schemeClr val="bg1"/>
                          </a:solidFill>
                        </a:rPr>
                        <a:t>Taper to &lt;20 mg/day by adding pregnancy-compatible immunosuppressants</a:t>
                      </a:r>
                    </a:p>
                  </a:txBody>
                  <a:tcPr marL="18288" marR="18288" marT="18288" marB="18288" anchor="ctr">
                    <a:solidFill>
                      <a:schemeClr val="accent2">
                        <a:lumMod val="40000"/>
                        <a:lumOff val="60000"/>
                      </a:schemeClr>
                    </a:solidFill>
                  </a:tcPr>
                </a:tc>
                <a:tc>
                  <a:txBody>
                    <a:bodyPr/>
                    <a:lstStyle/>
                    <a:p>
                      <a:pPr marL="0" marR="0" lvl="0" indent="0" algn="l" defTabSz="914400" rtl="0" eaLnBrk="1" fontAlgn="auto" latinLnBrk="0" hangingPunct="1">
                        <a:lnSpc>
                          <a:spcPct val="90000"/>
                        </a:lnSpc>
                        <a:spcBef>
                          <a:spcPts val="0"/>
                        </a:spcBef>
                        <a:spcAft>
                          <a:spcPts val="0"/>
                        </a:spcAft>
                        <a:buClrTx/>
                        <a:buSzTx/>
                        <a:buFontTx/>
                        <a:buNone/>
                        <a:tabLst/>
                        <a:defRPr/>
                      </a:pPr>
                      <a:r>
                        <a:rPr lang="en-US" sz="900" b="1">
                          <a:solidFill>
                            <a:schemeClr val="bg1"/>
                          </a:solidFill>
                        </a:rPr>
                        <a:t>+  </a:t>
                      </a:r>
                      <a:r>
                        <a:rPr lang="en-US" sz="900" b="0">
                          <a:solidFill>
                            <a:schemeClr val="bg1"/>
                          </a:solidFill>
                        </a:rPr>
                        <a:t>Taper to &lt;20 mg/day by adding pregnancy-compatible immunosuppressants</a:t>
                      </a:r>
                    </a:p>
                  </a:txBody>
                  <a:tcPr marL="18288" marR="18288" marT="18288" marB="18288" anchor="ctr">
                    <a:solidFill>
                      <a:schemeClr val="accent2">
                        <a:lumMod val="40000"/>
                        <a:lumOff val="60000"/>
                      </a:schemeClr>
                    </a:solidFill>
                  </a:tcPr>
                </a:tc>
                <a:tc>
                  <a:txBody>
                    <a:bodyPr/>
                    <a:lstStyle/>
                    <a:p>
                      <a:pPr marL="0" marR="0" lvl="0" indent="0" algn="l" defTabSz="914400" rtl="0" eaLnBrk="1" fontAlgn="auto" latinLnBrk="0" hangingPunct="1">
                        <a:lnSpc>
                          <a:spcPct val="90000"/>
                        </a:lnSpc>
                        <a:spcBef>
                          <a:spcPts val="0"/>
                        </a:spcBef>
                        <a:spcAft>
                          <a:spcPts val="0"/>
                        </a:spcAft>
                        <a:buClrTx/>
                        <a:buSzTx/>
                        <a:buFontTx/>
                        <a:buNone/>
                        <a:tabLst/>
                        <a:defRPr/>
                      </a:pPr>
                      <a:r>
                        <a:rPr lang="en-US" sz="900" b="1">
                          <a:solidFill>
                            <a:schemeClr val="bg1"/>
                          </a:solidFill>
                        </a:rPr>
                        <a:t>+  </a:t>
                      </a:r>
                      <a:r>
                        <a:rPr lang="en-US" sz="900" b="0">
                          <a:solidFill>
                            <a:schemeClr val="bg1"/>
                          </a:solidFill>
                        </a:rPr>
                        <a:t>After a dose of &gt;20 mg, delay breastfeeding for 4 hr</a:t>
                      </a:r>
                    </a:p>
                  </a:txBody>
                  <a:tcPr marL="18288" marR="18288" marT="18288" marB="18288" anchor="ctr">
                    <a:solidFill>
                      <a:schemeClr val="accent2">
                        <a:lumMod val="40000"/>
                        <a:lumOff val="60000"/>
                      </a:schemeClr>
                    </a:solidFill>
                  </a:tcPr>
                </a:tc>
                <a:extLst>
                  <a:ext uri="{0D108BD9-81ED-4DB2-BD59-A6C34878D82A}">
                    <a16:rowId xmlns:a16="http://schemas.microsoft.com/office/drawing/2014/main" val="3843636993"/>
                  </a:ext>
                </a:extLst>
              </a:tr>
              <a:tr h="173023">
                <a:tc>
                  <a:txBody>
                    <a:bodyPr/>
                    <a:lstStyle/>
                    <a:p>
                      <a:pPr>
                        <a:lnSpc>
                          <a:spcPct val="90000"/>
                        </a:lnSpc>
                      </a:pPr>
                      <a:r>
                        <a:rPr lang="en-US" sz="900">
                          <a:solidFill>
                            <a:schemeClr val="bg1"/>
                          </a:solidFill>
                        </a:rPr>
                        <a:t>Cyclosporine, tacrolimus</a:t>
                      </a:r>
                    </a:p>
                  </a:txBody>
                  <a:tcPr marL="18288" marR="18288" marT="18288" marB="18288" anchor="ctr">
                    <a:solidFill>
                      <a:schemeClr val="tx1">
                        <a:lumMod val="95000"/>
                      </a:schemeClr>
                    </a:solidFill>
                  </a:tcPr>
                </a:tc>
                <a:tc>
                  <a:txBody>
                    <a:bodyPr/>
                    <a:lstStyle/>
                    <a:p>
                      <a:pPr>
                        <a:lnSpc>
                          <a:spcPct val="90000"/>
                        </a:lnSpc>
                      </a:pPr>
                      <a:r>
                        <a:rPr lang="en-US" sz="900" b="1">
                          <a:solidFill>
                            <a:schemeClr val="bg1"/>
                          </a:solidFill>
                        </a:rPr>
                        <a:t>+  </a:t>
                      </a:r>
                      <a:r>
                        <a:rPr lang="en-US" sz="900" b="0">
                          <a:solidFill>
                            <a:schemeClr val="bg1"/>
                          </a:solidFill>
                        </a:rPr>
                        <a:t>Monitor blood pressure</a:t>
                      </a:r>
                      <a:endParaRPr lang="en-US" sz="900">
                        <a:solidFill>
                          <a:schemeClr val="bg1"/>
                        </a:solidFill>
                      </a:endParaRPr>
                    </a:p>
                  </a:txBody>
                  <a:tcPr marL="18288" marR="18288" marT="18288" marB="18288" anchor="ctr">
                    <a:solidFill>
                      <a:schemeClr val="accent2">
                        <a:lumMod val="40000"/>
                        <a:lumOff val="60000"/>
                      </a:schemeClr>
                    </a:solidFill>
                  </a:tcPr>
                </a:tc>
                <a:tc>
                  <a:txBody>
                    <a:bodyPr/>
                    <a:lstStyle/>
                    <a:p>
                      <a:pPr marL="0" marR="0" lvl="0" indent="0" algn="l" defTabSz="914400" rtl="0" eaLnBrk="1" fontAlgn="auto" latinLnBrk="0" hangingPunct="1">
                        <a:lnSpc>
                          <a:spcPct val="90000"/>
                        </a:lnSpc>
                        <a:spcBef>
                          <a:spcPts val="0"/>
                        </a:spcBef>
                        <a:spcAft>
                          <a:spcPts val="0"/>
                        </a:spcAft>
                        <a:buClrTx/>
                        <a:buSzTx/>
                        <a:buFontTx/>
                        <a:buNone/>
                        <a:tabLst/>
                        <a:defRPr/>
                      </a:pPr>
                      <a:r>
                        <a:rPr lang="en-US" sz="900" b="1">
                          <a:solidFill>
                            <a:schemeClr val="bg1"/>
                          </a:solidFill>
                        </a:rPr>
                        <a:t>+  </a:t>
                      </a:r>
                      <a:r>
                        <a:rPr lang="en-US" sz="900" b="0">
                          <a:solidFill>
                            <a:schemeClr val="bg1"/>
                          </a:solidFill>
                        </a:rPr>
                        <a:t>Monitor blood pressure</a:t>
                      </a:r>
                      <a:endParaRPr lang="en-US" sz="900">
                        <a:solidFill>
                          <a:schemeClr val="bg1"/>
                        </a:solidFill>
                      </a:endParaRPr>
                    </a:p>
                  </a:txBody>
                  <a:tcPr marL="18288" marR="18288" marT="18288" marB="18288" anchor="ctr">
                    <a:solidFill>
                      <a:schemeClr val="accent2">
                        <a:lumMod val="40000"/>
                        <a:lumOff val="60000"/>
                      </a:schemeClr>
                    </a:solidFill>
                  </a:tcPr>
                </a:tc>
                <a:tc>
                  <a:txBody>
                    <a:bodyPr/>
                    <a:lstStyle/>
                    <a:p>
                      <a:pPr marL="0" marR="0" lvl="0" indent="0" algn="l" defTabSz="914400" rtl="0" eaLnBrk="1" fontAlgn="auto" latinLnBrk="0" hangingPunct="1">
                        <a:lnSpc>
                          <a:spcPct val="90000"/>
                        </a:lnSpc>
                        <a:spcBef>
                          <a:spcPts val="0"/>
                        </a:spcBef>
                        <a:spcAft>
                          <a:spcPts val="0"/>
                        </a:spcAft>
                        <a:buClrTx/>
                        <a:buSzTx/>
                        <a:buFontTx/>
                        <a:buNone/>
                        <a:tabLst/>
                        <a:defRPr/>
                      </a:pPr>
                      <a:r>
                        <a:rPr lang="en-US" sz="900" b="1">
                          <a:solidFill>
                            <a:schemeClr val="bg1"/>
                          </a:solidFill>
                        </a:rPr>
                        <a:t>+  </a:t>
                      </a:r>
                      <a:r>
                        <a:rPr lang="en-US" sz="900" b="0">
                          <a:solidFill>
                            <a:schemeClr val="bg1"/>
                          </a:solidFill>
                        </a:rPr>
                        <a:t>Low transfer</a:t>
                      </a:r>
                      <a:endParaRPr lang="en-US" sz="900">
                        <a:solidFill>
                          <a:schemeClr val="bg1"/>
                        </a:solidFill>
                      </a:endParaRPr>
                    </a:p>
                  </a:txBody>
                  <a:tcPr marL="18288" marR="18288" marT="18288" marB="18288" anchor="ctr">
                    <a:solidFill>
                      <a:schemeClr val="accent2">
                        <a:lumMod val="40000"/>
                        <a:lumOff val="60000"/>
                      </a:schemeClr>
                    </a:solidFill>
                  </a:tcPr>
                </a:tc>
                <a:extLst>
                  <a:ext uri="{0D108BD9-81ED-4DB2-BD59-A6C34878D82A}">
                    <a16:rowId xmlns:a16="http://schemas.microsoft.com/office/drawing/2014/main" val="4030244393"/>
                  </a:ext>
                </a:extLst>
              </a:tr>
              <a:tr h="173023">
                <a:tc>
                  <a:txBody>
                    <a:bodyPr/>
                    <a:lstStyle/>
                    <a:p>
                      <a:pPr>
                        <a:lnSpc>
                          <a:spcPct val="90000"/>
                        </a:lnSpc>
                      </a:pPr>
                      <a:r>
                        <a:rPr lang="en-US" sz="900">
                          <a:solidFill>
                            <a:schemeClr val="bg1"/>
                          </a:solidFill>
                        </a:rPr>
                        <a:t>Nonsteroidal anti-inflammatory drugs (cyclooxygenase 2 inhibitors not preferred)</a:t>
                      </a:r>
                    </a:p>
                  </a:txBody>
                  <a:tcPr marL="18288" marR="18288" marT="18288" marB="18288" anchor="ctr">
                    <a:solidFill>
                      <a:schemeClr val="tx2"/>
                    </a:solidFill>
                  </a:tcPr>
                </a:tc>
                <a:tc>
                  <a:txBody>
                    <a:bodyPr/>
                    <a:lstStyle/>
                    <a:p>
                      <a:pPr marL="0" marR="0" lvl="0" indent="0" algn="l" defTabSz="914400" rtl="0" eaLnBrk="1" fontAlgn="auto" latinLnBrk="0" hangingPunct="1">
                        <a:lnSpc>
                          <a:spcPct val="90000"/>
                        </a:lnSpc>
                        <a:spcBef>
                          <a:spcPts val="0"/>
                        </a:spcBef>
                        <a:spcAft>
                          <a:spcPts val="0"/>
                        </a:spcAft>
                        <a:buClrTx/>
                        <a:buSzTx/>
                        <a:buFontTx/>
                        <a:buNone/>
                        <a:tabLst/>
                        <a:defRPr/>
                      </a:pPr>
                      <a:r>
                        <a:rPr lang="en-US" sz="900" b="1">
                          <a:solidFill>
                            <a:schemeClr val="bg1"/>
                          </a:solidFill>
                        </a:rPr>
                        <a:t>+  </a:t>
                      </a:r>
                      <a:r>
                        <a:rPr lang="en-US" sz="900" b="0">
                          <a:solidFill>
                            <a:schemeClr val="bg1"/>
                          </a:solidFill>
                        </a:rPr>
                        <a:t>Discontinue if the woman is having difficulty conceiving</a:t>
                      </a:r>
                      <a:endParaRPr lang="en-US" sz="900">
                        <a:solidFill>
                          <a:schemeClr val="bg1"/>
                        </a:solidFill>
                      </a:endParaRPr>
                    </a:p>
                    <a:p>
                      <a:pPr>
                        <a:lnSpc>
                          <a:spcPct val="90000"/>
                        </a:lnSpc>
                      </a:pPr>
                      <a:endParaRPr lang="en-US" sz="900">
                        <a:solidFill>
                          <a:schemeClr val="bg1"/>
                        </a:solidFill>
                      </a:endParaRPr>
                    </a:p>
                  </a:txBody>
                  <a:tcPr marL="18288" marR="18288" marT="18288" marB="18288" anchor="ctr">
                    <a:solidFill>
                      <a:schemeClr val="accent2">
                        <a:lumMod val="40000"/>
                        <a:lumOff val="60000"/>
                      </a:schemeClr>
                    </a:solidFill>
                  </a:tcPr>
                </a:tc>
                <a:tc>
                  <a:txBody>
                    <a:bodyPr/>
                    <a:lstStyle/>
                    <a:p>
                      <a:pPr marL="0" marR="0" lvl="0" indent="0" algn="l" defTabSz="914400" rtl="0" eaLnBrk="1" fontAlgn="auto" latinLnBrk="0" hangingPunct="1">
                        <a:lnSpc>
                          <a:spcPct val="90000"/>
                        </a:lnSpc>
                        <a:spcBef>
                          <a:spcPts val="0"/>
                        </a:spcBef>
                        <a:spcAft>
                          <a:spcPts val="0"/>
                        </a:spcAft>
                        <a:buClrTx/>
                        <a:buSzTx/>
                        <a:buFontTx/>
                        <a:buNone/>
                        <a:tabLst/>
                        <a:defRPr/>
                      </a:pPr>
                      <a:r>
                        <a:rPr lang="en-US" sz="900" b="1">
                          <a:solidFill>
                            <a:schemeClr val="bg1"/>
                          </a:solidFill>
                        </a:rPr>
                        <a:t>+  </a:t>
                      </a:r>
                      <a:r>
                        <a:rPr lang="en-US" sz="900" b="0">
                          <a:solidFill>
                            <a:schemeClr val="bg1"/>
                          </a:solidFill>
                        </a:rPr>
                        <a:t>Continue in first and second trimesters: discontinue in third trimester</a:t>
                      </a:r>
                      <a:endParaRPr lang="en-US" sz="900">
                        <a:solidFill>
                          <a:schemeClr val="bg1"/>
                        </a:solidFill>
                      </a:endParaRPr>
                    </a:p>
                  </a:txBody>
                  <a:tcPr marL="18288" marR="18288" marT="18288" marB="18288" anchor="ctr">
                    <a:solidFill>
                      <a:schemeClr val="accent2">
                        <a:lumMod val="40000"/>
                        <a:lumOff val="60000"/>
                      </a:schemeClr>
                    </a:solidFill>
                  </a:tcPr>
                </a:tc>
                <a:tc>
                  <a:txBody>
                    <a:bodyPr/>
                    <a:lstStyle/>
                    <a:p>
                      <a:pPr>
                        <a:lnSpc>
                          <a:spcPct val="90000"/>
                        </a:lnSpc>
                      </a:pPr>
                      <a:r>
                        <a:rPr lang="en-US" sz="900" b="1">
                          <a:solidFill>
                            <a:schemeClr val="bg1"/>
                          </a:solidFill>
                        </a:rPr>
                        <a:t>+  </a:t>
                      </a:r>
                      <a:r>
                        <a:rPr lang="en-US" sz="900" b="0">
                          <a:solidFill>
                            <a:schemeClr val="bg1"/>
                          </a:solidFill>
                        </a:rPr>
                        <a:t>Ibuprofen preferred</a:t>
                      </a:r>
                      <a:endParaRPr lang="en-US" sz="900">
                        <a:solidFill>
                          <a:schemeClr val="bg1"/>
                        </a:solidFill>
                      </a:endParaRPr>
                    </a:p>
                  </a:txBody>
                  <a:tcPr marL="18288" marR="18288" marT="18288" marB="18288" anchor="ctr">
                    <a:solidFill>
                      <a:schemeClr val="accent2">
                        <a:lumMod val="40000"/>
                        <a:lumOff val="60000"/>
                      </a:schemeClr>
                    </a:solidFill>
                  </a:tcPr>
                </a:tc>
                <a:extLst>
                  <a:ext uri="{0D108BD9-81ED-4DB2-BD59-A6C34878D82A}">
                    <a16:rowId xmlns:a16="http://schemas.microsoft.com/office/drawing/2014/main" val="1775257745"/>
                  </a:ext>
                </a:extLst>
              </a:tr>
              <a:tr h="173023">
                <a:tc gridSpan="4">
                  <a:txBody>
                    <a:bodyPr/>
                    <a:lstStyle/>
                    <a:p>
                      <a:pPr>
                        <a:lnSpc>
                          <a:spcPct val="90000"/>
                        </a:lnSpc>
                      </a:pPr>
                      <a:r>
                        <a:rPr lang="en-US" sz="900" b="1">
                          <a:solidFill>
                            <a:schemeClr val="bg1"/>
                          </a:solidFill>
                        </a:rPr>
                        <a:t>Tumor necrosis factor inhibitors (tumor necrosis factor inhibitors are considered compatible with pregnancy)</a:t>
                      </a:r>
                    </a:p>
                  </a:txBody>
                  <a:tcPr marL="18288" marR="18288" marT="18288" marB="18288" anchor="ctr">
                    <a:solidFill>
                      <a:schemeClr val="tx1">
                        <a:lumMod val="95000"/>
                      </a:schemeClr>
                    </a:solidFill>
                  </a:tcPr>
                </a:tc>
                <a:tc hMerge="1">
                  <a:txBody>
                    <a:bodyPr/>
                    <a:lstStyle/>
                    <a:p>
                      <a:endParaRPr lang="en-US" sz="900"/>
                    </a:p>
                  </a:txBody>
                  <a:tcPr>
                    <a:solidFill>
                      <a:schemeClr val="tx1">
                        <a:lumMod val="95000"/>
                      </a:schemeClr>
                    </a:solidFill>
                  </a:tcPr>
                </a:tc>
                <a:tc hMerge="1">
                  <a:txBody>
                    <a:bodyPr/>
                    <a:lstStyle/>
                    <a:p>
                      <a:endParaRPr lang="en-US" sz="900"/>
                    </a:p>
                  </a:txBody>
                  <a:tcPr>
                    <a:solidFill>
                      <a:schemeClr val="tx1">
                        <a:lumMod val="95000"/>
                      </a:schemeClr>
                    </a:solidFill>
                  </a:tcPr>
                </a:tc>
                <a:tc hMerge="1">
                  <a:txBody>
                    <a:bodyPr/>
                    <a:lstStyle/>
                    <a:p>
                      <a:endParaRPr lang="en-US" sz="900"/>
                    </a:p>
                  </a:txBody>
                  <a:tcPr>
                    <a:solidFill>
                      <a:schemeClr val="tx1">
                        <a:lumMod val="95000"/>
                      </a:schemeClr>
                    </a:solidFill>
                  </a:tcPr>
                </a:tc>
                <a:extLst>
                  <a:ext uri="{0D108BD9-81ED-4DB2-BD59-A6C34878D82A}">
                    <a16:rowId xmlns:a16="http://schemas.microsoft.com/office/drawing/2014/main" val="1695339514"/>
                  </a:ext>
                </a:extLst>
              </a:tr>
              <a:tr h="173023">
                <a:tc>
                  <a:txBody>
                    <a:bodyPr/>
                    <a:lstStyle/>
                    <a:p>
                      <a:pPr>
                        <a:lnSpc>
                          <a:spcPct val="90000"/>
                        </a:lnSpc>
                      </a:pPr>
                      <a:r>
                        <a:rPr lang="en-US" sz="900">
                          <a:solidFill>
                            <a:schemeClr val="bg1"/>
                          </a:solidFill>
                        </a:rPr>
                        <a:t>Certolizumab</a:t>
                      </a:r>
                    </a:p>
                  </a:txBody>
                  <a:tcPr marL="18288" marR="18288" marT="18288" marB="18288" anchor="ctr">
                    <a:solidFill>
                      <a:schemeClr val="tx2"/>
                    </a:solidFill>
                  </a:tcPr>
                </a:tc>
                <a:tc>
                  <a:txBody>
                    <a:bodyPr/>
                    <a:lstStyle/>
                    <a:p>
                      <a:pPr marL="0" marR="0" lvl="0" indent="0" algn="l" defTabSz="914400" rtl="0" eaLnBrk="1" fontAlgn="auto" latinLnBrk="0" hangingPunct="1">
                        <a:lnSpc>
                          <a:spcPct val="90000"/>
                        </a:lnSpc>
                        <a:spcBef>
                          <a:spcPts val="0"/>
                        </a:spcBef>
                        <a:spcAft>
                          <a:spcPts val="0"/>
                        </a:spcAft>
                        <a:buClrTx/>
                        <a:buSzTx/>
                        <a:buFontTx/>
                        <a:buNone/>
                        <a:tabLst/>
                        <a:defRPr/>
                      </a:pPr>
                      <a:r>
                        <a:rPr lang="en-US" sz="900" b="1">
                          <a:solidFill>
                            <a:schemeClr val="tx1"/>
                          </a:solidFill>
                        </a:rPr>
                        <a:t>++</a:t>
                      </a:r>
                    </a:p>
                  </a:txBody>
                  <a:tcPr marL="18288" marR="18288" marT="18288" marB="18288" anchor="ctr">
                    <a:solidFill>
                      <a:srgbClr val="015873"/>
                    </a:solidFill>
                  </a:tcPr>
                </a:tc>
                <a:tc>
                  <a:txBody>
                    <a:bodyPr/>
                    <a:lstStyle/>
                    <a:p>
                      <a:pPr marL="0" marR="0" lvl="0" indent="0" algn="l" defTabSz="914400" rtl="0" eaLnBrk="1" fontAlgn="auto" latinLnBrk="0" hangingPunct="1">
                        <a:lnSpc>
                          <a:spcPct val="90000"/>
                        </a:lnSpc>
                        <a:spcBef>
                          <a:spcPts val="0"/>
                        </a:spcBef>
                        <a:spcAft>
                          <a:spcPts val="0"/>
                        </a:spcAft>
                        <a:buClrTx/>
                        <a:buSzTx/>
                        <a:buFontTx/>
                        <a:buNone/>
                        <a:tabLst/>
                        <a:defRPr/>
                      </a:pPr>
                      <a:r>
                        <a:rPr lang="en-US" sz="900" b="1">
                          <a:solidFill>
                            <a:schemeClr val="tx1"/>
                          </a:solidFill>
                        </a:rPr>
                        <a:t>++</a:t>
                      </a:r>
                    </a:p>
                  </a:txBody>
                  <a:tcPr marL="18288" marR="18288" marT="18288" marB="18288" anchor="ctr">
                    <a:solidFill>
                      <a:srgbClr val="015873"/>
                    </a:solidFill>
                  </a:tcPr>
                </a:tc>
                <a:tc>
                  <a:txBody>
                    <a:bodyPr/>
                    <a:lstStyle/>
                    <a:p>
                      <a:pPr marL="0" marR="0" lvl="0" indent="0" algn="l" defTabSz="914400" rtl="0" eaLnBrk="1" fontAlgn="auto" latinLnBrk="0" hangingPunct="1">
                        <a:lnSpc>
                          <a:spcPct val="90000"/>
                        </a:lnSpc>
                        <a:spcBef>
                          <a:spcPts val="0"/>
                        </a:spcBef>
                        <a:spcAft>
                          <a:spcPts val="0"/>
                        </a:spcAft>
                        <a:buClrTx/>
                        <a:buSzTx/>
                        <a:buFontTx/>
                        <a:buNone/>
                        <a:tabLst/>
                        <a:defRPr/>
                      </a:pPr>
                      <a:r>
                        <a:rPr lang="en-US" sz="900" b="1">
                          <a:solidFill>
                            <a:schemeClr val="tx1"/>
                          </a:solidFill>
                        </a:rPr>
                        <a:t>++</a:t>
                      </a:r>
                    </a:p>
                  </a:txBody>
                  <a:tcPr marL="18288" marR="18288" marT="18288" marB="18288" anchor="ctr">
                    <a:solidFill>
                      <a:srgbClr val="015873"/>
                    </a:solidFill>
                  </a:tcPr>
                </a:tc>
                <a:extLst>
                  <a:ext uri="{0D108BD9-81ED-4DB2-BD59-A6C34878D82A}">
                    <a16:rowId xmlns:a16="http://schemas.microsoft.com/office/drawing/2014/main" val="2054498699"/>
                  </a:ext>
                </a:extLst>
              </a:tr>
              <a:tr h="173023">
                <a:tc>
                  <a:txBody>
                    <a:bodyPr/>
                    <a:lstStyle/>
                    <a:p>
                      <a:pPr>
                        <a:lnSpc>
                          <a:spcPct val="90000"/>
                        </a:lnSpc>
                      </a:pPr>
                      <a:r>
                        <a:rPr lang="en-US" sz="900">
                          <a:solidFill>
                            <a:schemeClr val="bg1"/>
                          </a:solidFill>
                        </a:rPr>
                        <a:t>Infliximab, etanercept, adalimumab, golimumab</a:t>
                      </a:r>
                    </a:p>
                  </a:txBody>
                  <a:tcPr marL="18288" marR="18288" marT="18288" marB="18288" anchor="ctr">
                    <a:solidFill>
                      <a:schemeClr val="tx1">
                        <a:lumMod val="95000"/>
                      </a:schemeClr>
                    </a:solidFill>
                  </a:tcPr>
                </a:tc>
                <a:tc>
                  <a:txBody>
                    <a:bodyPr/>
                    <a:lstStyle/>
                    <a:p>
                      <a:pPr>
                        <a:lnSpc>
                          <a:spcPct val="90000"/>
                        </a:lnSpc>
                      </a:pPr>
                      <a:r>
                        <a:rPr lang="en-US" sz="900" b="1">
                          <a:solidFill>
                            <a:schemeClr val="bg1"/>
                          </a:solidFill>
                        </a:rPr>
                        <a:t>+  </a:t>
                      </a:r>
                      <a:r>
                        <a:rPr lang="en-US" sz="900" b="0">
                          <a:solidFill>
                            <a:schemeClr val="bg1"/>
                          </a:solidFill>
                        </a:rPr>
                        <a:t>Continue through conception</a:t>
                      </a:r>
                      <a:endParaRPr lang="en-US" sz="900">
                        <a:solidFill>
                          <a:schemeClr val="bg1"/>
                        </a:solidFill>
                      </a:endParaRPr>
                    </a:p>
                  </a:txBody>
                  <a:tcPr marL="18288" marR="18288" marT="18288" marB="18288" anchor="ctr">
                    <a:solidFill>
                      <a:schemeClr val="accent2">
                        <a:lumMod val="40000"/>
                        <a:lumOff val="60000"/>
                      </a:schemeClr>
                    </a:solidFill>
                  </a:tcPr>
                </a:tc>
                <a:tc>
                  <a:txBody>
                    <a:bodyPr/>
                    <a:lstStyle/>
                    <a:p>
                      <a:pPr marL="0" marR="0" lvl="0" indent="0" algn="l" defTabSz="914400" rtl="0" eaLnBrk="1" fontAlgn="auto" latinLnBrk="0" hangingPunct="1">
                        <a:lnSpc>
                          <a:spcPct val="90000"/>
                        </a:lnSpc>
                        <a:spcBef>
                          <a:spcPts val="0"/>
                        </a:spcBef>
                        <a:spcAft>
                          <a:spcPts val="0"/>
                        </a:spcAft>
                        <a:buClrTx/>
                        <a:buSzTx/>
                        <a:buFontTx/>
                        <a:buNone/>
                        <a:tabLst/>
                        <a:defRPr/>
                      </a:pPr>
                      <a:r>
                        <a:rPr lang="en-US" sz="900" b="1">
                          <a:solidFill>
                            <a:schemeClr val="bg1"/>
                          </a:solidFill>
                        </a:rPr>
                        <a:t>+  </a:t>
                      </a:r>
                      <a:r>
                        <a:rPr lang="en-US" sz="900" b="0">
                          <a:solidFill>
                            <a:schemeClr val="bg1"/>
                          </a:solidFill>
                        </a:rPr>
                        <a:t>Continue in first and second trimester; discontinue in third trimester several half-lives prior to delivery</a:t>
                      </a:r>
                      <a:endParaRPr lang="en-US" sz="900">
                        <a:solidFill>
                          <a:schemeClr val="bg1"/>
                        </a:solidFill>
                      </a:endParaRPr>
                    </a:p>
                  </a:txBody>
                  <a:tcPr marL="18288" marR="18288" marT="18288" marB="18288" anchor="ctr">
                    <a:solidFill>
                      <a:schemeClr val="accent2">
                        <a:lumMod val="40000"/>
                        <a:lumOff val="60000"/>
                      </a:schemeClr>
                    </a:solidFill>
                  </a:tcPr>
                </a:tc>
                <a:tc>
                  <a:txBody>
                    <a:bodyPr/>
                    <a:lstStyle/>
                    <a:p>
                      <a:pPr marL="0" marR="0" lvl="0" indent="0" algn="l" defTabSz="914400" rtl="0" eaLnBrk="1" fontAlgn="auto" latinLnBrk="0" hangingPunct="1">
                        <a:lnSpc>
                          <a:spcPct val="90000"/>
                        </a:lnSpc>
                        <a:spcBef>
                          <a:spcPts val="0"/>
                        </a:spcBef>
                        <a:spcAft>
                          <a:spcPts val="0"/>
                        </a:spcAft>
                        <a:buClrTx/>
                        <a:buSzTx/>
                        <a:buFontTx/>
                        <a:buNone/>
                        <a:tabLst/>
                        <a:defRPr/>
                      </a:pPr>
                      <a:r>
                        <a:rPr lang="en-US" sz="900" b="1">
                          <a:solidFill>
                            <a:schemeClr val="tx1"/>
                          </a:solidFill>
                        </a:rPr>
                        <a:t>++</a:t>
                      </a:r>
                    </a:p>
                    <a:p>
                      <a:pPr>
                        <a:lnSpc>
                          <a:spcPct val="90000"/>
                        </a:lnSpc>
                      </a:pPr>
                      <a:endParaRPr lang="en-US" sz="900"/>
                    </a:p>
                  </a:txBody>
                  <a:tcPr marL="18288" marR="18288" marT="18288" marB="18288" anchor="ctr">
                    <a:solidFill>
                      <a:srgbClr val="015873"/>
                    </a:solidFill>
                  </a:tcPr>
                </a:tc>
                <a:extLst>
                  <a:ext uri="{0D108BD9-81ED-4DB2-BD59-A6C34878D82A}">
                    <a16:rowId xmlns:a16="http://schemas.microsoft.com/office/drawing/2014/main" val="2071634542"/>
                  </a:ext>
                </a:extLst>
              </a:tr>
              <a:tr h="173023">
                <a:tc>
                  <a:txBody>
                    <a:bodyPr/>
                    <a:lstStyle/>
                    <a:p>
                      <a:pPr>
                        <a:lnSpc>
                          <a:spcPct val="90000"/>
                        </a:lnSpc>
                      </a:pPr>
                      <a:r>
                        <a:rPr lang="en-US" sz="900" b="1">
                          <a:solidFill>
                            <a:schemeClr val="bg1"/>
                          </a:solidFill>
                        </a:rPr>
                        <a:t>Rituximab</a:t>
                      </a:r>
                    </a:p>
                  </a:txBody>
                  <a:tcPr marL="18288" marR="18288" marT="18288" marB="18288" anchor="ctr">
                    <a:solidFill>
                      <a:schemeClr val="tx2"/>
                    </a:solidFill>
                  </a:tcPr>
                </a:tc>
                <a:tc>
                  <a:txBody>
                    <a:bodyPr/>
                    <a:lstStyle/>
                    <a:p>
                      <a:pPr marL="0" marR="0" lvl="0" indent="0" algn="l" defTabSz="914400" rtl="0" eaLnBrk="1" fontAlgn="auto" latinLnBrk="0" hangingPunct="1">
                        <a:lnSpc>
                          <a:spcPct val="90000"/>
                        </a:lnSpc>
                        <a:spcBef>
                          <a:spcPts val="0"/>
                        </a:spcBef>
                        <a:spcAft>
                          <a:spcPts val="0"/>
                        </a:spcAft>
                        <a:buClrTx/>
                        <a:buSzTx/>
                        <a:buFontTx/>
                        <a:buNone/>
                        <a:tabLst/>
                        <a:defRPr/>
                      </a:pPr>
                      <a:r>
                        <a:rPr lang="en-US" sz="900" b="1">
                          <a:solidFill>
                            <a:schemeClr val="bg1"/>
                          </a:solidFill>
                        </a:rPr>
                        <a:t>+  </a:t>
                      </a:r>
                      <a:r>
                        <a:rPr lang="en-US" sz="900" b="0">
                          <a:solidFill>
                            <a:schemeClr val="bg1"/>
                          </a:solidFill>
                        </a:rPr>
                        <a:t>Discontinue through conception</a:t>
                      </a:r>
                      <a:endParaRPr lang="en-US" sz="900">
                        <a:solidFill>
                          <a:schemeClr val="bg1"/>
                        </a:solidFill>
                      </a:endParaRPr>
                    </a:p>
                  </a:txBody>
                  <a:tcPr marL="18288" marR="18288" marT="18288" marB="18288" anchor="ctr">
                    <a:solidFill>
                      <a:schemeClr val="accent2">
                        <a:lumMod val="40000"/>
                        <a:lumOff val="60000"/>
                      </a:schemeClr>
                    </a:solidFill>
                  </a:tcPr>
                </a:tc>
                <a:tc>
                  <a:txBody>
                    <a:bodyPr/>
                    <a:lstStyle/>
                    <a:p>
                      <a:pPr marL="0" marR="0" lvl="0" indent="0" algn="l" defTabSz="914400" rtl="0" eaLnBrk="1" fontAlgn="auto" latinLnBrk="0" hangingPunct="1">
                        <a:lnSpc>
                          <a:spcPct val="90000"/>
                        </a:lnSpc>
                        <a:spcBef>
                          <a:spcPts val="0"/>
                        </a:spcBef>
                        <a:spcAft>
                          <a:spcPts val="0"/>
                        </a:spcAft>
                        <a:buClrTx/>
                        <a:buSzTx/>
                        <a:buFontTx/>
                        <a:buNone/>
                        <a:tabLst/>
                        <a:defRPr/>
                      </a:pPr>
                      <a:r>
                        <a:rPr lang="en-US" sz="900" b="1">
                          <a:solidFill>
                            <a:schemeClr val="bg1"/>
                          </a:solidFill>
                        </a:rPr>
                        <a:t>+  </a:t>
                      </a:r>
                      <a:r>
                        <a:rPr lang="en-US" sz="900" b="0">
                          <a:solidFill>
                            <a:schemeClr val="bg1"/>
                          </a:solidFill>
                        </a:rPr>
                        <a:t>Life-/organ-threatening disease</a:t>
                      </a:r>
                      <a:endParaRPr lang="en-US" sz="900">
                        <a:solidFill>
                          <a:schemeClr val="bg1"/>
                        </a:solidFill>
                      </a:endParaRPr>
                    </a:p>
                  </a:txBody>
                  <a:tcPr marL="18288" marR="18288" marT="18288" marB="18288" anchor="ctr">
                    <a:solidFill>
                      <a:schemeClr val="accent2">
                        <a:lumMod val="40000"/>
                        <a:lumOff val="60000"/>
                      </a:schemeClr>
                    </a:solidFill>
                  </a:tcPr>
                </a:tc>
                <a:tc>
                  <a:txBody>
                    <a:bodyPr/>
                    <a:lstStyle/>
                    <a:p>
                      <a:pPr marL="0" marR="0" lvl="0" indent="0" algn="l" defTabSz="914400" rtl="0" eaLnBrk="1" fontAlgn="auto" latinLnBrk="0" hangingPunct="1">
                        <a:lnSpc>
                          <a:spcPct val="90000"/>
                        </a:lnSpc>
                        <a:spcBef>
                          <a:spcPts val="0"/>
                        </a:spcBef>
                        <a:spcAft>
                          <a:spcPts val="0"/>
                        </a:spcAft>
                        <a:buClrTx/>
                        <a:buSzTx/>
                        <a:buFontTx/>
                        <a:buNone/>
                        <a:tabLst/>
                        <a:defRPr/>
                      </a:pPr>
                      <a:r>
                        <a:rPr lang="en-US" sz="900" b="1">
                          <a:solidFill>
                            <a:schemeClr val="tx1"/>
                          </a:solidFill>
                        </a:rPr>
                        <a:t>++</a:t>
                      </a:r>
                    </a:p>
                  </a:txBody>
                  <a:tcPr marL="18288" marR="18288" marT="18288" marB="18288" anchor="ctr">
                    <a:solidFill>
                      <a:srgbClr val="015873"/>
                    </a:solidFill>
                  </a:tcPr>
                </a:tc>
                <a:extLst>
                  <a:ext uri="{0D108BD9-81ED-4DB2-BD59-A6C34878D82A}">
                    <a16:rowId xmlns:a16="http://schemas.microsoft.com/office/drawing/2014/main" val="3671253463"/>
                  </a:ext>
                </a:extLst>
              </a:tr>
              <a:tr h="173023">
                <a:tc gridSpan="4">
                  <a:txBody>
                    <a:bodyPr/>
                    <a:lstStyle/>
                    <a:p>
                      <a:pPr>
                        <a:lnSpc>
                          <a:spcPct val="90000"/>
                        </a:lnSpc>
                      </a:pPr>
                      <a:r>
                        <a:rPr lang="en-US" sz="900" b="1">
                          <a:solidFill>
                            <a:schemeClr val="bg1"/>
                          </a:solidFill>
                        </a:rPr>
                        <a:t>Other biologics (limited safety data; limited transfer in early pregnancy but high transfer in second half of pregnancy)</a:t>
                      </a:r>
                    </a:p>
                  </a:txBody>
                  <a:tcPr marL="18288" marR="18288" marT="18288" marB="18288" anchor="ctr">
                    <a:solidFill>
                      <a:schemeClr val="tx1">
                        <a:lumMod val="95000"/>
                      </a:schemeClr>
                    </a:solidFill>
                  </a:tcPr>
                </a:tc>
                <a:tc hMerge="1">
                  <a:txBody>
                    <a:bodyPr/>
                    <a:lstStyle/>
                    <a:p>
                      <a:endParaRPr lang="en-US" sz="900"/>
                    </a:p>
                  </a:txBody>
                  <a:tcPr anchor="ctr">
                    <a:solidFill>
                      <a:schemeClr val="tx1">
                        <a:lumMod val="95000"/>
                      </a:schemeClr>
                    </a:solidFill>
                  </a:tcPr>
                </a:tc>
                <a:tc hMerge="1">
                  <a:txBody>
                    <a:bodyPr/>
                    <a:lstStyle/>
                    <a:p>
                      <a:endParaRPr lang="en-US" sz="900"/>
                    </a:p>
                  </a:txBody>
                  <a:tcPr anchor="ctr">
                    <a:solidFill>
                      <a:schemeClr val="tx1">
                        <a:lumMod val="95000"/>
                      </a:schemeClr>
                    </a:solidFill>
                  </a:tcPr>
                </a:tc>
                <a:tc hMerge="1">
                  <a:txBody>
                    <a:bodyPr/>
                    <a:lstStyle/>
                    <a:p>
                      <a:endParaRPr lang="en-US" sz="900"/>
                    </a:p>
                  </a:txBody>
                  <a:tcPr anchor="ctr">
                    <a:solidFill>
                      <a:schemeClr val="tx1">
                        <a:lumMod val="95000"/>
                      </a:schemeClr>
                    </a:solidFill>
                  </a:tcPr>
                </a:tc>
                <a:extLst>
                  <a:ext uri="{0D108BD9-81ED-4DB2-BD59-A6C34878D82A}">
                    <a16:rowId xmlns:a16="http://schemas.microsoft.com/office/drawing/2014/main" val="1572632665"/>
                  </a:ext>
                </a:extLst>
              </a:tr>
              <a:tr h="0">
                <a:tc>
                  <a:txBody>
                    <a:bodyPr/>
                    <a:lstStyle/>
                    <a:p>
                      <a:pPr>
                        <a:lnSpc>
                          <a:spcPct val="90000"/>
                        </a:lnSpc>
                      </a:pPr>
                      <a:r>
                        <a:rPr lang="en-US" sz="900">
                          <a:solidFill>
                            <a:schemeClr val="bg1"/>
                          </a:solidFill>
                        </a:rPr>
                        <a:t>Anakinra, belimumab, abatacept, tocilizumab, secukinumab, ustekinumab</a:t>
                      </a:r>
                    </a:p>
                  </a:txBody>
                  <a:tcPr marL="18288" marR="18288" marT="18288" marB="18288" anchor="ctr">
                    <a:solidFill>
                      <a:schemeClr val="tx2"/>
                    </a:solidFill>
                  </a:tcPr>
                </a:tc>
                <a:tc>
                  <a:txBody>
                    <a:bodyPr/>
                    <a:lstStyle/>
                    <a:p>
                      <a:pPr marL="0" marR="0" lvl="0" indent="0" algn="l" defTabSz="914400" rtl="0" eaLnBrk="1" fontAlgn="auto" latinLnBrk="0" hangingPunct="1">
                        <a:lnSpc>
                          <a:spcPct val="90000"/>
                        </a:lnSpc>
                        <a:spcBef>
                          <a:spcPts val="0"/>
                        </a:spcBef>
                        <a:spcAft>
                          <a:spcPts val="0"/>
                        </a:spcAft>
                        <a:buClrTx/>
                        <a:buSzTx/>
                        <a:buFontTx/>
                        <a:buNone/>
                        <a:tabLst/>
                        <a:defRPr/>
                      </a:pPr>
                      <a:r>
                        <a:rPr lang="en-US" sz="900" b="1">
                          <a:solidFill>
                            <a:schemeClr val="bg1"/>
                          </a:solidFill>
                        </a:rPr>
                        <a:t>+  </a:t>
                      </a:r>
                      <a:r>
                        <a:rPr lang="en-US" sz="900" b="0">
                          <a:solidFill>
                            <a:schemeClr val="bg1"/>
                          </a:solidFill>
                        </a:rPr>
                        <a:t>Discontinue at conception</a:t>
                      </a:r>
                      <a:endParaRPr lang="en-US" sz="900">
                        <a:solidFill>
                          <a:schemeClr val="bg1"/>
                        </a:solidFill>
                      </a:endParaRPr>
                    </a:p>
                    <a:p>
                      <a:pPr>
                        <a:lnSpc>
                          <a:spcPct val="90000"/>
                        </a:lnSpc>
                      </a:pPr>
                      <a:endParaRPr lang="en-US" sz="900"/>
                    </a:p>
                  </a:txBody>
                  <a:tcPr marL="18288" marR="18288" marT="18288" marB="18288" anchor="ctr">
                    <a:solidFill>
                      <a:schemeClr val="accent2">
                        <a:lumMod val="40000"/>
                        <a:lumOff val="60000"/>
                      </a:schemeClr>
                    </a:solidFill>
                  </a:tcPr>
                </a:tc>
                <a:tc>
                  <a:txBody>
                    <a:bodyPr/>
                    <a:lstStyle/>
                    <a:p>
                      <a:pPr marL="0" marR="0" lvl="0" indent="0" algn="l" defTabSz="914400" rtl="0" eaLnBrk="1" fontAlgn="auto" latinLnBrk="0" hangingPunct="1">
                        <a:lnSpc>
                          <a:spcPct val="90000"/>
                        </a:lnSpc>
                        <a:spcBef>
                          <a:spcPts val="0"/>
                        </a:spcBef>
                        <a:spcAft>
                          <a:spcPts val="0"/>
                        </a:spcAft>
                        <a:buClrTx/>
                        <a:buSzTx/>
                        <a:buFontTx/>
                        <a:buNone/>
                        <a:tabLst/>
                        <a:defRPr/>
                      </a:pPr>
                      <a:r>
                        <a:rPr lang="en-US" sz="900" b="1">
                          <a:solidFill>
                            <a:schemeClr val="bg1"/>
                          </a:solidFill>
                        </a:rPr>
                        <a:t>+  </a:t>
                      </a:r>
                      <a:r>
                        <a:rPr lang="en-US" sz="900" b="0">
                          <a:solidFill>
                            <a:schemeClr val="bg1"/>
                          </a:solidFill>
                        </a:rPr>
                        <a:t>Discontinue during pregnancy</a:t>
                      </a:r>
                      <a:endParaRPr lang="en-US" sz="900">
                        <a:solidFill>
                          <a:schemeClr val="bg1"/>
                        </a:solidFill>
                      </a:endParaRPr>
                    </a:p>
                    <a:p>
                      <a:pPr>
                        <a:lnSpc>
                          <a:spcPct val="90000"/>
                        </a:lnSpc>
                      </a:pPr>
                      <a:endParaRPr lang="en-US" sz="900"/>
                    </a:p>
                  </a:txBody>
                  <a:tcPr marL="18288" marR="18288" marT="18288" marB="18288" anchor="ctr">
                    <a:solidFill>
                      <a:schemeClr val="accent3">
                        <a:lumMod val="60000"/>
                        <a:lumOff val="40000"/>
                      </a:schemeClr>
                    </a:solidFill>
                  </a:tcPr>
                </a:tc>
                <a:tc>
                  <a:txBody>
                    <a:bodyPr/>
                    <a:lstStyle/>
                    <a:p>
                      <a:pPr marL="0" marR="0" lvl="0" indent="0" algn="l" defTabSz="914400" rtl="0" eaLnBrk="1" fontAlgn="auto" latinLnBrk="0" hangingPunct="1">
                        <a:lnSpc>
                          <a:spcPct val="90000"/>
                        </a:lnSpc>
                        <a:spcBef>
                          <a:spcPts val="0"/>
                        </a:spcBef>
                        <a:spcAft>
                          <a:spcPts val="0"/>
                        </a:spcAft>
                        <a:buClrTx/>
                        <a:buSzTx/>
                        <a:buFontTx/>
                        <a:buNone/>
                        <a:tabLst/>
                        <a:defRPr/>
                      </a:pPr>
                      <a:r>
                        <a:rPr lang="en-US" sz="900" b="1">
                          <a:solidFill>
                            <a:schemeClr val="bg1"/>
                          </a:solidFill>
                        </a:rPr>
                        <a:t>+  </a:t>
                      </a:r>
                      <a:r>
                        <a:rPr lang="en-US" sz="900" b="0">
                          <a:solidFill>
                            <a:schemeClr val="bg1"/>
                          </a:solidFill>
                        </a:rPr>
                        <a:t>Expect minimal transfer due to large molecular size, but no available data</a:t>
                      </a:r>
                      <a:endParaRPr lang="en-US" sz="900">
                        <a:solidFill>
                          <a:schemeClr val="bg1"/>
                        </a:solidFill>
                      </a:endParaRPr>
                    </a:p>
                  </a:txBody>
                  <a:tcPr marL="18288" marR="18288" marT="18288" marB="18288" anchor="ctr">
                    <a:solidFill>
                      <a:schemeClr val="accent2">
                        <a:lumMod val="40000"/>
                        <a:lumOff val="60000"/>
                      </a:schemeClr>
                    </a:solidFill>
                  </a:tcPr>
                </a:tc>
                <a:extLst>
                  <a:ext uri="{0D108BD9-81ED-4DB2-BD59-A6C34878D82A}">
                    <a16:rowId xmlns:a16="http://schemas.microsoft.com/office/drawing/2014/main" val="3796178704"/>
                  </a:ext>
                </a:extLst>
              </a:tr>
              <a:tr h="173023">
                <a:tc gridSpan="4">
                  <a:txBody>
                    <a:bodyPr/>
                    <a:lstStyle/>
                    <a:p>
                      <a:pPr>
                        <a:lnSpc>
                          <a:spcPct val="90000"/>
                        </a:lnSpc>
                      </a:pPr>
                      <a:r>
                        <a:rPr lang="en-US" sz="900" b="1">
                          <a:solidFill>
                            <a:schemeClr val="bg1"/>
                          </a:solidFill>
                        </a:rPr>
                        <a:t>Not compatible with pregnancy</a:t>
                      </a:r>
                    </a:p>
                  </a:txBody>
                  <a:tcPr marL="18288" marR="18288" marT="18288" marB="18288" anchor="ctr">
                    <a:solidFill>
                      <a:schemeClr val="tx1">
                        <a:lumMod val="95000"/>
                      </a:schemeClr>
                    </a:solidFill>
                  </a:tcPr>
                </a:tc>
                <a:tc hMerge="1">
                  <a:txBody>
                    <a:bodyPr/>
                    <a:lstStyle/>
                    <a:p>
                      <a:endParaRPr lang="en-US" sz="900"/>
                    </a:p>
                  </a:txBody>
                  <a:tcPr anchor="ctr">
                    <a:solidFill>
                      <a:schemeClr val="tx1">
                        <a:lumMod val="95000"/>
                      </a:schemeClr>
                    </a:solidFill>
                  </a:tcPr>
                </a:tc>
                <a:tc hMerge="1">
                  <a:txBody>
                    <a:bodyPr/>
                    <a:lstStyle/>
                    <a:p>
                      <a:endParaRPr lang="en-US" sz="900"/>
                    </a:p>
                  </a:txBody>
                  <a:tcPr anchor="ctr">
                    <a:solidFill>
                      <a:schemeClr val="tx1">
                        <a:lumMod val="95000"/>
                      </a:schemeClr>
                    </a:solidFill>
                  </a:tcPr>
                </a:tc>
                <a:tc hMerge="1">
                  <a:txBody>
                    <a:bodyPr/>
                    <a:lstStyle/>
                    <a:p>
                      <a:endParaRPr lang="en-US" sz="900"/>
                    </a:p>
                  </a:txBody>
                  <a:tcPr anchor="ctr">
                    <a:solidFill>
                      <a:schemeClr val="tx1">
                        <a:lumMod val="95000"/>
                      </a:schemeClr>
                    </a:solidFill>
                  </a:tcPr>
                </a:tc>
                <a:extLst>
                  <a:ext uri="{0D108BD9-81ED-4DB2-BD59-A6C34878D82A}">
                    <a16:rowId xmlns:a16="http://schemas.microsoft.com/office/drawing/2014/main" val="329270097"/>
                  </a:ext>
                </a:extLst>
              </a:tr>
              <a:tr h="173023">
                <a:tc>
                  <a:txBody>
                    <a:bodyPr/>
                    <a:lstStyle/>
                    <a:p>
                      <a:pPr>
                        <a:lnSpc>
                          <a:spcPct val="90000"/>
                        </a:lnSpc>
                      </a:pPr>
                      <a:r>
                        <a:rPr lang="en-US" sz="900" b="0">
                          <a:solidFill>
                            <a:schemeClr val="bg1"/>
                          </a:solidFill>
                        </a:rPr>
                        <a:t>Methotrexate</a:t>
                      </a:r>
                    </a:p>
                  </a:txBody>
                  <a:tcPr marL="18288" marR="18288" marT="18288" marB="18288" anchor="ctr">
                    <a:solidFill>
                      <a:schemeClr val="tx2"/>
                    </a:solidFill>
                  </a:tcPr>
                </a:tc>
                <a:tc>
                  <a:txBody>
                    <a:bodyPr/>
                    <a:lstStyle/>
                    <a:p>
                      <a:pPr>
                        <a:lnSpc>
                          <a:spcPct val="90000"/>
                        </a:lnSpc>
                      </a:pPr>
                      <a:r>
                        <a:rPr lang="en-US" sz="900">
                          <a:solidFill>
                            <a:schemeClr val="tx1"/>
                          </a:solidFill>
                        </a:rPr>
                        <a:t>XX  Stop 1-3 mo prior to conception</a:t>
                      </a:r>
                    </a:p>
                  </a:txBody>
                  <a:tcPr marL="18288" marR="18288" marT="18288" marB="18288" anchor="ctr">
                    <a:solidFill>
                      <a:srgbClr val="E1471D"/>
                    </a:solidFill>
                  </a:tcPr>
                </a:tc>
                <a:tc>
                  <a:txBody>
                    <a:bodyPr/>
                    <a:lstStyle/>
                    <a:p>
                      <a:pPr>
                        <a:lnSpc>
                          <a:spcPct val="90000"/>
                        </a:lnSpc>
                      </a:pPr>
                      <a:r>
                        <a:rPr lang="en-US" sz="900">
                          <a:solidFill>
                            <a:schemeClr val="tx1"/>
                          </a:solidFill>
                        </a:rPr>
                        <a:t>XX  Stop and give folic acid </a:t>
                      </a:r>
                      <a:br>
                        <a:rPr lang="en-US" sz="900">
                          <a:solidFill>
                            <a:schemeClr val="tx1"/>
                          </a:solidFill>
                        </a:rPr>
                      </a:br>
                      <a:r>
                        <a:rPr lang="en-US" sz="900">
                          <a:solidFill>
                            <a:schemeClr val="tx1"/>
                          </a:solidFill>
                        </a:rPr>
                        <a:t>5 mg/day</a:t>
                      </a:r>
                    </a:p>
                  </a:txBody>
                  <a:tcPr marL="18288" marR="18288" marT="18288" marB="18288" anchor="ctr">
                    <a:solidFill>
                      <a:srgbClr val="E1471D"/>
                    </a:solidFill>
                  </a:tcPr>
                </a:tc>
                <a:tc>
                  <a:txBody>
                    <a:bodyPr/>
                    <a:lstStyle/>
                    <a:p>
                      <a:pPr>
                        <a:lnSpc>
                          <a:spcPct val="90000"/>
                        </a:lnSpc>
                      </a:pPr>
                      <a:r>
                        <a:rPr lang="en-US" sz="900">
                          <a:solidFill>
                            <a:schemeClr val="bg1"/>
                          </a:solidFill>
                        </a:rPr>
                        <a:t>X  Limited data suggest </a:t>
                      </a:r>
                      <a:br>
                        <a:rPr lang="en-US" sz="900">
                          <a:solidFill>
                            <a:schemeClr val="bg1"/>
                          </a:solidFill>
                        </a:rPr>
                      </a:br>
                      <a:r>
                        <a:rPr lang="en-US" sz="900">
                          <a:solidFill>
                            <a:schemeClr val="bg1"/>
                          </a:solidFill>
                        </a:rPr>
                        <a:t>how transfer</a:t>
                      </a:r>
                    </a:p>
                  </a:txBody>
                  <a:tcPr marL="18288" marR="18288" marT="18288" marB="18288" anchor="ctr">
                    <a:solidFill>
                      <a:schemeClr val="accent3">
                        <a:lumMod val="60000"/>
                        <a:lumOff val="40000"/>
                      </a:schemeClr>
                    </a:solidFill>
                  </a:tcPr>
                </a:tc>
                <a:extLst>
                  <a:ext uri="{0D108BD9-81ED-4DB2-BD59-A6C34878D82A}">
                    <a16:rowId xmlns:a16="http://schemas.microsoft.com/office/drawing/2014/main" val="2768966844"/>
                  </a:ext>
                </a:extLst>
              </a:tr>
              <a:tr h="173023">
                <a:tc>
                  <a:txBody>
                    <a:bodyPr/>
                    <a:lstStyle/>
                    <a:p>
                      <a:pPr>
                        <a:lnSpc>
                          <a:spcPct val="90000"/>
                        </a:lnSpc>
                      </a:pPr>
                      <a:r>
                        <a:rPr lang="en-US" sz="900" b="0">
                          <a:solidFill>
                            <a:schemeClr val="bg1"/>
                          </a:solidFill>
                        </a:rPr>
                        <a:t>Leflunomide</a:t>
                      </a:r>
                    </a:p>
                  </a:txBody>
                  <a:tcPr marL="18288" marR="18288" marT="18288" marB="18288" anchor="ctr">
                    <a:solidFill>
                      <a:schemeClr val="tx1">
                        <a:lumMod val="95000"/>
                      </a:schemeClr>
                    </a:solidFill>
                  </a:tcPr>
                </a:tc>
                <a:tc>
                  <a:txBody>
                    <a:bodyPr/>
                    <a:lstStyle/>
                    <a:p>
                      <a:pPr marL="0" marR="0" lvl="0" indent="0" algn="l" defTabSz="914400" rtl="0" eaLnBrk="1" fontAlgn="auto" latinLnBrk="0" hangingPunct="1">
                        <a:lnSpc>
                          <a:spcPct val="90000"/>
                        </a:lnSpc>
                        <a:spcBef>
                          <a:spcPts val="0"/>
                        </a:spcBef>
                        <a:spcAft>
                          <a:spcPts val="0"/>
                        </a:spcAft>
                        <a:buClrTx/>
                        <a:buSzTx/>
                        <a:buFontTx/>
                        <a:buNone/>
                        <a:tabLst/>
                        <a:defRPr/>
                      </a:pPr>
                      <a:r>
                        <a:rPr lang="en-US" sz="900">
                          <a:solidFill>
                            <a:schemeClr val="tx1"/>
                          </a:solidFill>
                        </a:rPr>
                        <a:t>XX  Cholestyramine washout</a:t>
                      </a:r>
                      <a:br>
                        <a:rPr lang="en-US" sz="900">
                          <a:solidFill>
                            <a:schemeClr val="tx1"/>
                          </a:solidFill>
                        </a:rPr>
                      </a:br>
                      <a:r>
                        <a:rPr lang="en-US" sz="900">
                          <a:solidFill>
                            <a:schemeClr val="tx1"/>
                          </a:solidFill>
                        </a:rPr>
                        <a:t>if detectable levels</a:t>
                      </a:r>
                    </a:p>
                  </a:txBody>
                  <a:tcPr marL="18288" marR="18288" marT="18288" marB="18288" anchor="ctr">
                    <a:solidFill>
                      <a:srgbClr val="E1471D"/>
                    </a:solidFill>
                  </a:tcPr>
                </a:tc>
                <a:tc>
                  <a:txBody>
                    <a:bodyPr/>
                    <a:lstStyle/>
                    <a:p>
                      <a:pPr marL="0" marR="0" lvl="0" indent="0" algn="l" defTabSz="914400" rtl="0" eaLnBrk="1" fontAlgn="auto" latinLnBrk="0" hangingPunct="1">
                        <a:lnSpc>
                          <a:spcPct val="90000"/>
                        </a:lnSpc>
                        <a:spcBef>
                          <a:spcPts val="0"/>
                        </a:spcBef>
                        <a:spcAft>
                          <a:spcPts val="0"/>
                        </a:spcAft>
                        <a:buClrTx/>
                        <a:buSzTx/>
                        <a:buFontTx/>
                        <a:buNone/>
                        <a:tabLst/>
                        <a:defRPr/>
                      </a:pPr>
                      <a:r>
                        <a:rPr lang="en-US" sz="900">
                          <a:solidFill>
                            <a:schemeClr val="tx1"/>
                          </a:solidFill>
                        </a:rPr>
                        <a:t>XX  Stop and give cholestyramine</a:t>
                      </a:r>
                    </a:p>
                  </a:txBody>
                  <a:tcPr marL="18288" marR="18288" marT="18288" marB="18288" anchor="ctr">
                    <a:solidFill>
                      <a:srgbClr val="E1471D"/>
                    </a:solidFill>
                  </a:tcPr>
                </a:tc>
                <a:tc>
                  <a:txBody>
                    <a:bodyPr/>
                    <a:lstStyle/>
                    <a:p>
                      <a:pPr>
                        <a:lnSpc>
                          <a:spcPct val="90000"/>
                        </a:lnSpc>
                      </a:pPr>
                      <a:r>
                        <a:rPr lang="en-US" sz="900">
                          <a:solidFill>
                            <a:schemeClr val="tx1"/>
                          </a:solidFill>
                        </a:rPr>
                        <a:t>XX</a:t>
                      </a:r>
                    </a:p>
                  </a:txBody>
                  <a:tcPr marL="18288" marR="18288" marT="18288" marB="18288" anchor="ctr">
                    <a:solidFill>
                      <a:srgbClr val="E1471D"/>
                    </a:solidFill>
                  </a:tcPr>
                </a:tc>
                <a:extLst>
                  <a:ext uri="{0D108BD9-81ED-4DB2-BD59-A6C34878D82A}">
                    <a16:rowId xmlns:a16="http://schemas.microsoft.com/office/drawing/2014/main" val="1493896353"/>
                  </a:ext>
                </a:extLst>
              </a:tr>
              <a:tr h="173023">
                <a:tc>
                  <a:txBody>
                    <a:bodyPr/>
                    <a:lstStyle/>
                    <a:p>
                      <a:pPr>
                        <a:lnSpc>
                          <a:spcPct val="90000"/>
                        </a:lnSpc>
                      </a:pPr>
                      <a:r>
                        <a:rPr lang="en-US" sz="900" b="0">
                          <a:solidFill>
                            <a:schemeClr val="bg1"/>
                          </a:solidFill>
                        </a:rPr>
                        <a:t>Mycophenolate mofetil </a:t>
                      </a:r>
                      <a:br>
                        <a:rPr lang="en-US" sz="900" b="0">
                          <a:solidFill>
                            <a:schemeClr val="bg1"/>
                          </a:solidFill>
                        </a:rPr>
                      </a:br>
                      <a:r>
                        <a:rPr lang="en-US" sz="900" b="0">
                          <a:solidFill>
                            <a:schemeClr val="bg1"/>
                          </a:solidFill>
                        </a:rPr>
                        <a:t>and mycophenolic acid</a:t>
                      </a:r>
                    </a:p>
                  </a:txBody>
                  <a:tcPr marL="18288" marR="18288" marT="18288" marB="18288" anchor="ctr">
                    <a:solidFill>
                      <a:schemeClr val="tx2"/>
                    </a:solidFill>
                  </a:tcPr>
                </a:tc>
                <a:tc>
                  <a:txBody>
                    <a:bodyPr/>
                    <a:lstStyle/>
                    <a:p>
                      <a:pPr marL="0" marR="0" lvl="0" indent="0" algn="l" defTabSz="914400" rtl="0" eaLnBrk="1" fontAlgn="auto" latinLnBrk="0" hangingPunct="1">
                        <a:lnSpc>
                          <a:spcPct val="90000"/>
                        </a:lnSpc>
                        <a:spcBef>
                          <a:spcPts val="0"/>
                        </a:spcBef>
                        <a:spcAft>
                          <a:spcPts val="0"/>
                        </a:spcAft>
                        <a:buClrTx/>
                        <a:buSzTx/>
                        <a:buFontTx/>
                        <a:buNone/>
                        <a:tabLst/>
                        <a:defRPr/>
                      </a:pPr>
                      <a:r>
                        <a:rPr lang="en-US" sz="900">
                          <a:solidFill>
                            <a:schemeClr val="tx1"/>
                          </a:solidFill>
                        </a:rPr>
                        <a:t>XX  Stop &gt;6 wk prior to conception </a:t>
                      </a:r>
                    </a:p>
                  </a:txBody>
                  <a:tcPr marL="18288" marR="18288" marT="18288" marB="18288" anchor="ctr">
                    <a:solidFill>
                      <a:srgbClr val="E1471D"/>
                    </a:solidFill>
                  </a:tcPr>
                </a:tc>
                <a:tc>
                  <a:txBody>
                    <a:bodyPr/>
                    <a:lstStyle/>
                    <a:p>
                      <a:pPr>
                        <a:lnSpc>
                          <a:spcPct val="90000"/>
                        </a:lnSpc>
                      </a:pPr>
                      <a:r>
                        <a:rPr lang="en-US" sz="900">
                          <a:solidFill>
                            <a:schemeClr val="tx1"/>
                          </a:solidFill>
                        </a:rPr>
                        <a:t>XX</a:t>
                      </a:r>
                    </a:p>
                  </a:txBody>
                  <a:tcPr marL="18288" marR="18288" marT="18288" marB="18288" anchor="ctr">
                    <a:solidFill>
                      <a:srgbClr val="E1471D"/>
                    </a:solidFill>
                  </a:tcPr>
                </a:tc>
                <a:tc>
                  <a:txBody>
                    <a:bodyPr/>
                    <a:lstStyle/>
                    <a:p>
                      <a:pPr>
                        <a:lnSpc>
                          <a:spcPct val="90000"/>
                        </a:lnSpc>
                      </a:pPr>
                      <a:r>
                        <a:rPr lang="en-US" sz="900">
                          <a:solidFill>
                            <a:schemeClr val="tx1"/>
                          </a:solidFill>
                        </a:rPr>
                        <a:t>XX</a:t>
                      </a:r>
                    </a:p>
                  </a:txBody>
                  <a:tcPr marL="18288" marR="18288" marT="18288" marB="18288" anchor="ctr">
                    <a:solidFill>
                      <a:srgbClr val="E1471D"/>
                    </a:solidFill>
                  </a:tcPr>
                </a:tc>
                <a:extLst>
                  <a:ext uri="{0D108BD9-81ED-4DB2-BD59-A6C34878D82A}">
                    <a16:rowId xmlns:a16="http://schemas.microsoft.com/office/drawing/2014/main" val="4024340154"/>
                  </a:ext>
                </a:extLst>
              </a:tr>
              <a:tr h="173023">
                <a:tc>
                  <a:txBody>
                    <a:bodyPr/>
                    <a:lstStyle/>
                    <a:p>
                      <a:pPr>
                        <a:lnSpc>
                          <a:spcPct val="90000"/>
                        </a:lnSpc>
                      </a:pPr>
                      <a:r>
                        <a:rPr lang="en-US" sz="900" b="0">
                          <a:solidFill>
                            <a:schemeClr val="bg1"/>
                          </a:solidFill>
                        </a:rPr>
                        <a:t>Cyclophosphamide</a:t>
                      </a:r>
                    </a:p>
                  </a:txBody>
                  <a:tcPr marL="18288" marR="18288" marT="18288" marB="18288" anchor="ctr">
                    <a:solidFill>
                      <a:schemeClr val="tx1">
                        <a:lumMod val="95000"/>
                      </a:schemeClr>
                    </a:solidFill>
                  </a:tcPr>
                </a:tc>
                <a:tc>
                  <a:txBody>
                    <a:bodyPr/>
                    <a:lstStyle/>
                    <a:p>
                      <a:pPr marL="0" marR="0" lvl="0" indent="0" algn="l" defTabSz="914400" rtl="0" eaLnBrk="1" fontAlgn="auto" latinLnBrk="0" hangingPunct="1">
                        <a:lnSpc>
                          <a:spcPct val="90000"/>
                        </a:lnSpc>
                        <a:spcBef>
                          <a:spcPts val="0"/>
                        </a:spcBef>
                        <a:spcAft>
                          <a:spcPts val="0"/>
                        </a:spcAft>
                        <a:buClrTx/>
                        <a:buSzTx/>
                        <a:buFontTx/>
                        <a:buNone/>
                        <a:tabLst/>
                        <a:defRPr/>
                      </a:pPr>
                      <a:r>
                        <a:rPr lang="en-US" sz="900">
                          <a:solidFill>
                            <a:schemeClr val="tx1"/>
                          </a:solidFill>
                        </a:rPr>
                        <a:t>XX  Stop 3 mo prior to conception</a:t>
                      </a:r>
                    </a:p>
                  </a:txBody>
                  <a:tcPr marL="18288" marR="18288" marT="18288" marB="18288" anchor="ctr">
                    <a:solidFill>
                      <a:srgbClr val="E1471D"/>
                    </a:solidFill>
                  </a:tcPr>
                </a:tc>
                <a:tc>
                  <a:txBody>
                    <a:bodyPr/>
                    <a:lstStyle/>
                    <a:p>
                      <a:pPr>
                        <a:lnSpc>
                          <a:spcPct val="90000"/>
                        </a:lnSpc>
                      </a:pPr>
                      <a:r>
                        <a:rPr lang="en-US" sz="900">
                          <a:solidFill>
                            <a:schemeClr val="bg1"/>
                          </a:solidFill>
                        </a:rPr>
                        <a:t>+ Life-/organ-threatening disease in second and third trimesters</a:t>
                      </a:r>
                    </a:p>
                  </a:txBody>
                  <a:tcPr marL="18288" marR="18288" marT="18288" marB="18288" anchor="ctr">
                    <a:solidFill>
                      <a:schemeClr val="accent2">
                        <a:lumMod val="40000"/>
                        <a:lumOff val="60000"/>
                      </a:schemeClr>
                    </a:solidFill>
                  </a:tcPr>
                </a:tc>
                <a:tc>
                  <a:txBody>
                    <a:bodyPr/>
                    <a:lstStyle/>
                    <a:p>
                      <a:pPr>
                        <a:lnSpc>
                          <a:spcPct val="90000"/>
                        </a:lnSpc>
                      </a:pPr>
                      <a:r>
                        <a:rPr lang="en-US" sz="900">
                          <a:solidFill>
                            <a:schemeClr val="tx1"/>
                          </a:solidFill>
                        </a:rPr>
                        <a:t>XX</a:t>
                      </a:r>
                    </a:p>
                  </a:txBody>
                  <a:tcPr marL="18288" marR="18288" marT="18288" marB="18288" anchor="ctr">
                    <a:solidFill>
                      <a:srgbClr val="E1471D"/>
                    </a:solidFill>
                  </a:tcPr>
                </a:tc>
                <a:extLst>
                  <a:ext uri="{0D108BD9-81ED-4DB2-BD59-A6C34878D82A}">
                    <a16:rowId xmlns:a16="http://schemas.microsoft.com/office/drawing/2014/main" val="2469391330"/>
                  </a:ext>
                </a:extLst>
              </a:tr>
              <a:tr h="173023">
                <a:tc>
                  <a:txBody>
                    <a:bodyPr/>
                    <a:lstStyle/>
                    <a:p>
                      <a:pPr>
                        <a:lnSpc>
                          <a:spcPct val="90000"/>
                        </a:lnSpc>
                      </a:pPr>
                      <a:r>
                        <a:rPr lang="en-US" sz="900" b="0">
                          <a:solidFill>
                            <a:schemeClr val="bg1"/>
                          </a:solidFill>
                        </a:rPr>
                        <a:t>Thalidomide</a:t>
                      </a:r>
                    </a:p>
                  </a:txBody>
                  <a:tcPr marL="18288" marR="18288" marT="18288" marB="18288" anchor="ctr">
                    <a:solidFill>
                      <a:schemeClr val="tx2"/>
                    </a:solidFill>
                  </a:tcPr>
                </a:tc>
                <a:tc>
                  <a:txBody>
                    <a:bodyPr/>
                    <a:lstStyle/>
                    <a:p>
                      <a:pPr marL="0" marR="0" lvl="0" indent="0" algn="l" defTabSz="914400" rtl="0" eaLnBrk="1" fontAlgn="auto" latinLnBrk="0" hangingPunct="1">
                        <a:lnSpc>
                          <a:spcPct val="90000"/>
                        </a:lnSpc>
                        <a:spcBef>
                          <a:spcPts val="0"/>
                        </a:spcBef>
                        <a:spcAft>
                          <a:spcPts val="0"/>
                        </a:spcAft>
                        <a:buClrTx/>
                        <a:buSzTx/>
                        <a:buFontTx/>
                        <a:buNone/>
                        <a:tabLst/>
                        <a:defRPr/>
                      </a:pPr>
                      <a:r>
                        <a:rPr lang="en-US" sz="900">
                          <a:solidFill>
                            <a:schemeClr val="tx1"/>
                          </a:solidFill>
                        </a:rPr>
                        <a:t>XX  Stop 1-3 mo prior to conception</a:t>
                      </a:r>
                    </a:p>
                  </a:txBody>
                  <a:tcPr marL="18288" marR="18288" marT="18288" marB="18288" anchor="ctr">
                    <a:solidFill>
                      <a:srgbClr val="E1471D"/>
                    </a:solidFill>
                  </a:tcPr>
                </a:tc>
                <a:tc>
                  <a:txBody>
                    <a:bodyPr/>
                    <a:lstStyle/>
                    <a:p>
                      <a:pPr>
                        <a:lnSpc>
                          <a:spcPct val="90000"/>
                        </a:lnSpc>
                      </a:pPr>
                      <a:r>
                        <a:rPr lang="en-US" sz="900">
                          <a:solidFill>
                            <a:schemeClr val="tx1"/>
                          </a:solidFill>
                        </a:rPr>
                        <a:t>XX</a:t>
                      </a:r>
                    </a:p>
                  </a:txBody>
                  <a:tcPr marL="18288" marR="18288" marT="18288" marB="18288" anchor="ctr">
                    <a:solidFill>
                      <a:srgbClr val="E1471D"/>
                    </a:solidFill>
                  </a:tcPr>
                </a:tc>
                <a:tc>
                  <a:txBody>
                    <a:bodyPr/>
                    <a:lstStyle/>
                    <a:p>
                      <a:pPr>
                        <a:lnSpc>
                          <a:spcPct val="90000"/>
                        </a:lnSpc>
                      </a:pPr>
                      <a:r>
                        <a:rPr lang="en-US" sz="900">
                          <a:solidFill>
                            <a:schemeClr val="tx1"/>
                          </a:solidFill>
                        </a:rPr>
                        <a:t>XX</a:t>
                      </a:r>
                    </a:p>
                  </a:txBody>
                  <a:tcPr marL="18288" marR="18288" marT="18288" marB="18288" anchor="ctr">
                    <a:solidFill>
                      <a:srgbClr val="E1471D"/>
                    </a:solidFill>
                  </a:tcPr>
                </a:tc>
                <a:extLst>
                  <a:ext uri="{0D108BD9-81ED-4DB2-BD59-A6C34878D82A}">
                    <a16:rowId xmlns:a16="http://schemas.microsoft.com/office/drawing/2014/main" val="4213493902"/>
                  </a:ext>
                </a:extLst>
              </a:tr>
              <a:tr h="173023">
                <a:tc>
                  <a:txBody>
                    <a:bodyPr/>
                    <a:lstStyle/>
                    <a:p>
                      <a:pPr>
                        <a:lnSpc>
                          <a:spcPct val="90000"/>
                        </a:lnSpc>
                      </a:pPr>
                      <a:r>
                        <a:rPr lang="en-US" sz="900" b="0">
                          <a:solidFill>
                            <a:schemeClr val="bg1"/>
                          </a:solidFill>
                        </a:rPr>
                        <a:t>Tofacitinib, apremilast, baricitinib</a:t>
                      </a:r>
                    </a:p>
                  </a:txBody>
                  <a:tcPr marL="18288" marR="18288" marT="18288" marB="18288" anchor="ctr">
                    <a:solidFill>
                      <a:schemeClr val="tx1">
                        <a:lumMod val="95000"/>
                      </a:schemeClr>
                    </a:solidFill>
                  </a:tcPr>
                </a:tc>
                <a:tc gridSpan="3">
                  <a:txBody>
                    <a:bodyPr/>
                    <a:lstStyle/>
                    <a:p>
                      <a:pPr>
                        <a:lnSpc>
                          <a:spcPct val="90000"/>
                        </a:lnSpc>
                      </a:pPr>
                      <a:r>
                        <a:rPr lang="en-US" sz="900">
                          <a:solidFill>
                            <a:schemeClr val="bg1"/>
                          </a:solidFill>
                        </a:rPr>
                        <a:t>Unable to determine due to lack of data; small molecular size suggests transfer across the placenta and into breast milk</a:t>
                      </a:r>
                    </a:p>
                  </a:txBody>
                  <a:tcPr marL="18288" marR="18288" marT="18288" marB="18288" anchor="ctr">
                    <a:solidFill>
                      <a:schemeClr val="tx1">
                        <a:lumMod val="95000"/>
                      </a:schemeClr>
                    </a:solidFill>
                  </a:tcPr>
                </a:tc>
                <a:tc hMerge="1">
                  <a:txBody>
                    <a:bodyPr/>
                    <a:lstStyle/>
                    <a:p>
                      <a:endParaRPr lang="en-US" sz="900"/>
                    </a:p>
                  </a:txBody>
                  <a:tcPr anchor="ctr">
                    <a:solidFill>
                      <a:schemeClr val="tx1">
                        <a:lumMod val="95000"/>
                      </a:schemeClr>
                    </a:solidFill>
                  </a:tcPr>
                </a:tc>
                <a:tc hMerge="1">
                  <a:txBody>
                    <a:bodyPr/>
                    <a:lstStyle/>
                    <a:p>
                      <a:endParaRPr lang="en-US" sz="900"/>
                    </a:p>
                  </a:txBody>
                  <a:tcPr anchor="ctr">
                    <a:solidFill>
                      <a:schemeClr val="tx1">
                        <a:lumMod val="95000"/>
                      </a:schemeClr>
                    </a:solidFill>
                  </a:tcPr>
                </a:tc>
                <a:extLst>
                  <a:ext uri="{0D108BD9-81ED-4DB2-BD59-A6C34878D82A}">
                    <a16:rowId xmlns:a16="http://schemas.microsoft.com/office/drawing/2014/main" val="3766016989"/>
                  </a:ext>
                </a:extLst>
              </a:tr>
            </a:tbl>
          </a:graphicData>
        </a:graphic>
      </p:graphicFrame>
      <p:grpSp>
        <p:nvGrpSpPr>
          <p:cNvPr id="17" name="Group 16">
            <a:extLst>
              <a:ext uri="{FF2B5EF4-FFF2-40B4-BE49-F238E27FC236}">
                <a16:creationId xmlns:a16="http://schemas.microsoft.com/office/drawing/2014/main" id="{2B175306-E0C7-25A3-1F7B-10284DC82F8D}"/>
              </a:ext>
            </a:extLst>
          </p:cNvPr>
          <p:cNvGrpSpPr/>
          <p:nvPr/>
        </p:nvGrpSpPr>
        <p:grpSpPr>
          <a:xfrm>
            <a:off x="709797" y="3354724"/>
            <a:ext cx="2609109" cy="830997"/>
            <a:chOff x="1780062" y="3566761"/>
            <a:chExt cx="2609109" cy="830997"/>
          </a:xfrm>
        </p:grpSpPr>
        <p:sp>
          <p:nvSpPr>
            <p:cNvPr id="18" name="TextBox 17">
              <a:extLst>
                <a:ext uri="{FF2B5EF4-FFF2-40B4-BE49-F238E27FC236}">
                  <a16:creationId xmlns:a16="http://schemas.microsoft.com/office/drawing/2014/main" id="{7481AFE5-98E1-679C-F2AF-F7D7ADC617FA}"/>
                </a:ext>
              </a:extLst>
            </p:cNvPr>
            <p:cNvSpPr txBox="1"/>
            <p:nvPr/>
          </p:nvSpPr>
          <p:spPr bwMode="auto">
            <a:xfrm>
              <a:off x="1929780" y="3566761"/>
              <a:ext cx="2459391"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 Strongly recommended</a:t>
              </a:r>
              <a:br>
                <a:rPr kumimoji="0" lang="en-US" sz="12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br>
              <a:r>
                <a:rPr kumimoji="0" lang="en-US" sz="12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   Conditionally recommend</a:t>
              </a:r>
              <a:br>
                <a:rPr kumimoji="0" lang="en-US" sz="12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br>
              <a:r>
                <a:rPr kumimoji="0" lang="en-US" sz="12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X   Conditionally recommend against</a:t>
              </a:r>
              <a:br>
                <a:rPr kumimoji="0" lang="en-US" sz="12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br>
              <a:r>
                <a:rPr kumimoji="0" lang="en-US" sz="12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XX Strongly recommend against</a:t>
              </a:r>
            </a:p>
          </p:txBody>
        </p:sp>
        <p:grpSp>
          <p:nvGrpSpPr>
            <p:cNvPr id="19" name="Group 18">
              <a:extLst>
                <a:ext uri="{FF2B5EF4-FFF2-40B4-BE49-F238E27FC236}">
                  <a16:creationId xmlns:a16="http://schemas.microsoft.com/office/drawing/2014/main" id="{7FA0C144-7238-289B-1AEE-ECB74514016A}"/>
                </a:ext>
              </a:extLst>
            </p:cNvPr>
            <p:cNvGrpSpPr/>
            <p:nvPr/>
          </p:nvGrpSpPr>
          <p:grpSpPr>
            <a:xfrm>
              <a:off x="1780062" y="3634519"/>
              <a:ext cx="177545" cy="686721"/>
              <a:chOff x="1970562" y="3634519"/>
              <a:chExt cx="177545" cy="686721"/>
            </a:xfrm>
          </p:grpSpPr>
          <p:sp>
            <p:nvSpPr>
              <p:cNvPr id="20" name="Rectangle 19">
                <a:extLst>
                  <a:ext uri="{FF2B5EF4-FFF2-40B4-BE49-F238E27FC236}">
                    <a16:creationId xmlns:a16="http://schemas.microsoft.com/office/drawing/2014/main" id="{9FC57CFF-75CE-A237-3840-F88A1DD75711}"/>
                  </a:ext>
                </a:extLst>
              </p:cNvPr>
              <p:cNvSpPr/>
              <p:nvPr/>
            </p:nvSpPr>
            <p:spPr bwMode="auto">
              <a:xfrm>
                <a:off x="1970564" y="3634519"/>
                <a:ext cx="177543" cy="137726"/>
              </a:xfrm>
              <a:prstGeom prst="rect">
                <a:avLst/>
              </a:prstGeom>
              <a:solidFill>
                <a:schemeClr val="accent1"/>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21" name="Rectangle 20">
                <a:extLst>
                  <a:ext uri="{FF2B5EF4-FFF2-40B4-BE49-F238E27FC236}">
                    <a16:creationId xmlns:a16="http://schemas.microsoft.com/office/drawing/2014/main" id="{65016E2D-1D16-D810-5190-3EE96B7B5AD7}"/>
                  </a:ext>
                </a:extLst>
              </p:cNvPr>
              <p:cNvSpPr/>
              <p:nvPr/>
            </p:nvSpPr>
            <p:spPr bwMode="auto">
              <a:xfrm>
                <a:off x="1970563" y="3817517"/>
                <a:ext cx="177543" cy="137726"/>
              </a:xfrm>
              <a:prstGeom prst="rect">
                <a:avLst/>
              </a:prstGeom>
              <a:solidFill>
                <a:schemeClr val="accent2">
                  <a:lumMod val="40000"/>
                  <a:lumOff val="60000"/>
                </a:schemeClr>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22" name="Rectangle 21">
                <a:extLst>
                  <a:ext uri="{FF2B5EF4-FFF2-40B4-BE49-F238E27FC236}">
                    <a16:creationId xmlns:a16="http://schemas.microsoft.com/office/drawing/2014/main" id="{243E84F9-89B1-4811-204A-6E20CAC58F39}"/>
                  </a:ext>
                </a:extLst>
              </p:cNvPr>
              <p:cNvSpPr/>
              <p:nvPr/>
            </p:nvSpPr>
            <p:spPr bwMode="auto">
              <a:xfrm>
                <a:off x="1970562" y="4029794"/>
                <a:ext cx="177543" cy="137726"/>
              </a:xfrm>
              <a:prstGeom prst="rect">
                <a:avLst/>
              </a:prstGeom>
              <a:solidFill>
                <a:schemeClr val="accent3">
                  <a:lumMod val="60000"/>
                  <a:lumOff val="40000"/>
                </a:schemeClr>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23" name="Rectangle 22">
                <a:extLst>
                  <a:ext uri="{FF2B5EF4-FFF2-40B4-BE49-F238E27FC236}">
                    <a16:creationId xmlns:a16="http://schemas.microsoft.com/office/drawing/2014/main" id="{33CFF387-A50C-47C7-D402-76832E1613E2}"/>
                  </a:ext>
                </a:extLst>
              </p:cNvPr>
              <p:cNvSpPr/>
              <p:nvPr/>
            </p:nvSpPr>
            <p:spPr bwMode="auto">
              <a:xfrm>
                <a:off x="1970562" y="4183514"/>
                <a:ext cx="177543" cy="137726"/>
              </a:xfrm>
              <a:prstGeom prst="rect">
                <a:avLst/>
              </a:prstGeom>
              <a:solidFill>
                <a:schemeClr val="accent3"/>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endParaRPr>
              </a:p>
            </p:txBody>
          </p:sp>
        </p:grpSp>
      </p:grpSp>
    </p:spTree>
    <p:extLst>
      <p:ext uri="{BB962C8B-B14F-4D97-AF65-F5344CB8AC3E}">
        <p14:creationId xmlns:p14="http://schemas.microsoft.com/office/powerpoint/2010/main" val="2406254665"/>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154CA8-2402-4431-5298-06E9BAE1A193}"/>
              </a:ext>
            </a:extLst>
          </p:cNvPr>
          <p:cNvSpPr>
            <a:spLocks noGrp="1"/>
          </p:cNvSpPr>
          <p:nvPr>
            <p:ph type="title"/>
          </p:nvPr>
        </p:nvSpPr>
        <p:spPr/>
        <p:txBody>
          <a:bodyPr wrap="square" anchor="ctr">
            <a:normAutofit/>
          </a:bodyPr>
          <a:lstStyle/>
          <a:p>
            <a:r>
              <a:rPr lang="en-US"/>
              <a:t>Safe Alternatives</a:t>
            </a:r>
          </a:p>
        </p:txBody>
      </p:sp>
      <p:sp>
        <p:nvSpPr>
          <p:cNvPr id="5" name="Text Box 15">
            <a:extLst>
              <a:ext uri="{FF2B5EF4-FFF2-40B4-BE49-F238E27FC236}">
                <a16:creationId xmlns:a16="http://schemas.microsoft.com/office/drawing/2014/main" id="{8005D9BC-DE1F-90C3-DB38-7704DC6A462E}"/>
              </a:ext>
            </a:extLst>
          </p:cNvPr>
          <p:cNvSpPr txBox="1">
            <a:spLocks noChangeArrowheads="1"/>
          </p:cNvSpPr>
          <p:nvPr/>
        </p:nvSpPr>
        <p:spPr bwMode="auto">
          <a:xfrm>
            <a:off x="412751" y="6406374"/>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fr-FR" altLang="en-US" sz="1200" b="0" i="0" u="none" strike="noStrike" kern="1200" cap="none" spc="-10" normalizeH="0" baseline="0" noProof="0">
                <a:ln>
                  <a:noFill/>
                </a:ln>
                <a:solidFill>
                  <a:srgbClr val="455560"/>
                </a:solidFill>
                <a:effectLst/>
                <a:uLnTx/>
                <a:uFillTx/>
                <a:latin typeface="Calibri" panose="020F0502020204030204" pitchFamily="34" charset="0"/>
                <a:ea typeface="+mn-ea"/>
                <a:cs typeface="Arial" panose="020B0604020202020204" pitchFamily="34" charset="0"/>
              </a:rPr>
              <a:t>Sammaritano. Arthritis Rheumatol. 2020;72:529.</a:t>
            </a:r>
          </a:p>
        </p:txBody>
      </p:sp>
      <p:graphicFrame>
        <p:nvGraphicFramePr>
          <p:cNvPr id="13" name="Table 12">
            <a:extLst>
              <a:ext uri="{FF2B5EF4-FFF2-40B4-BE49-F238E27FC236}">
                <a16:creationId xmlns:a16="http://schemas.microsoft.com/office/drawing/2014/main" id="{682CBA89-FBAD-CD95-80FD-A20AC00452F9}"/>
              </a:ext>
            </a:extLst>
          </p:cNvPr>
          <p:cNvGraphicFramePr>
            <a:graphicFrameLocks noGrp="1"/>
          </p:cNvGraphicFramePr>
          <p:nvPr>
            <p:extLst>
              <p:ext uri="{D42A27DB-BD31-4B8C-83A1-F6EECF244321}">
                <p14:modId xmlns:p14="http://schemas.microsoft.com/office/powerpoint/2010/main" val="886128903"/>
              </p:ext>
            </p:extLst>
          </p:nvPr>
        </p:nvGraphicFramePr>
        <p:xfrm>
          <a:off x="3489121" y="1075640"/>
          <a:ext cx="8282192" cy="5059680"/>
        </p:xfrm>
        <a:graphic>
          <a:graphicData uri="http://schemas.openxmlformats.org/drawingml/2006/table">
            <a:tbl>
              <a:tblPr firstRow="1" bandRow="1">
                <a:tableStyleId>{F5AB1C69-6EDB-4FF4-983F-18BD219EF322}</a:tableStyleId>
              </a:tblPr>
              <a:tblGrid>
                <a:gridCol w="2213393">
                  <a:extLst>
                    <a:ext uri="{9D8B030D-6E8A-4147-A177-3AD203B41FA5}">
                      <a16:colId xmlns:a16="http://schemas.microsoft.com/office/drawing/2014/main" val="2114291758"/>
                    </a:ext>
                  </a:extLst>
                </a:gridCol>
                <a:gridCol w="2022933">
                  <a:extLst>
                    <a:ext uri="{9D8B030D-6E8A-4147-A177-3AD203B41FA5}">
                      <a16:colId xmlns:a16="http://schemas.microsoft.com/office/drawing/2014/main" val="3047632465"/>
                    </a:ext>
                  </a:extLst>
                </a:gridCol>
                <a:gridCol w="2022933">
                  <a:extLst>
                    <a:ext uri="{9D8B030D-6E8A-4147-A177-3AD203B41FA5}">
                      <a16:colId xmlns:a16="http://schemas.microsoft.com/office/drawing/2014/main" val="4201787590"/>
                    </a:ext>
                  </a:extLst>
                </a:gridCol>
                <a:gridCol w="2022933">
                  <a:extLst>
                    <a:ext uri="{9D8B030D-6E8A-4147-A177-3AD203B41FA5}">
                      <a16:colId xmlns:a16="http://schemas.microsoft.com/office/drawing/2014/main" val="2562547803"/>
                    </a:ext>
                  </a:extLst>
                </a:gridCol>
              </a:tblGrid>
              <a:tr h="0">
                <a:tc>
                  <a:txBody>
                    <a:bodyPr/>
                    <a:lstStyle/>
                    <a:p>
                      <a:pPr algn="ctr"/>
                      <a:r>
                        <a:rPr lang="en-US" sz="1400"/>
                        <a:t>Medication</a:t>
                      </a:r>
                    </a:p>
                  </a:txBody>
                  <a:tcPr anchor="ctr">
                    <a:lnB w="12700" cap="flat" cmpd="sng" algn="ctr">
                      <a:solidFill>
                        <a:schemeClr val="tx1"/>
                      </a:solidFill>
                      <a:prstDash val="solid"/>
                      <a:round/>
                      <a:headEnd type="none" w="med" len="med"/>
                      <a:tailEnd type="none" w="med" len="med"/>
                    </a:lnB>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400"/>
                        <a:t>Pre-conception</a:t>
                      </a:r>
                    </a:p>
                  </a:txBody>
                  <a:tcPr anchor="ctr">
                    <a:lnB w="12700" cap="flat" cmpd="sng" algn="ctr">
                      <a:solidFill>
                        <a:schemeClr val="tx1"/>
                      </a:solidFill>
                      <a:prstDash val="solid"/>
                      <a:round/>
                      <a:headEnd type="none" w="med" len="med"/>
                      <a:tailEnd type="none" w="med" len="med"/>
                    </a:lnB>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400"/>
                        <a:t>During pregnancy</a:t>
                      </a:r>
                    </a:p>
                  </a:txBody>
                  <a:tcPr anchor="ctr">
                    <a:lnB w="12700" cap="flat" cmpd="sng" algn="ctr">
                      <a:solidFill>
                        <a:schemeClr val="tx1"/>
                      </a:solidFill>
                      <a:prstDash val="solid"/>
                      <a:round/>
                      <a:headEnd type="none" w="med" len="med"/>
                      <a:tailEnd type="none" w="med" len="med"/>
                    </a:lnB>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400"/>
                        <a:t>Breastfeeding</a:t>
                      </a:r>
                    </a:p>
                  </a:txBody>
                  <a:tcPr anchor="ctr">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687151725"/>
                  </a:ext>
                </a:extLst>
              </a:tr>
              <a:tr h="0">
                <a:tc>
                  <a:txBody>
                    <a:bodyPr/>
                    <a:lstStyle/>
                    <a:p>
                      <a:r>
                        <a:rPr lang="en-US" sz="1400" b="1">
                          <a:solidFill>
                            <a:schemeClr val="bg1"/>
                          </a:solidFill>
                        </a:rPr>
                        <a:t>Convention Medications</a:t>
                      </a:r>
                    </a:p>
                  </a:txBody>
                  <a:tcPr anchor="ctr">
                    <a:lnT w="12700" cap="flat" cmpd="sng" algn="ctr">
                      <a:solidFill>
                        <a:schemeClr val="tx1"/>
                      </a:solidFill>
                      <a:prstDash val="solid"/>
                      <a:round/>
                      <a:headEnd type="none" w="med" len="med"/>
                      <a:tailEnd type="none" w="med" len="med"/>
                    </a:lnT>
                    <a:solidFill>
                      <a:schemeClr val="tx1">
                        <a:lumMod val="95000"/>
                      </a:schemeClr>
                    </a:solidFill>
                  </a:tcPr>
                </a:tc>
                <a:tc>
                  <a:txBody>
                    <a:bodyPr/>
                    <a:lstStyle/>
                    <a:p>
                      <a:endParaRPr lang="en-US" sz="1400"/>
                    </a:p>
                  </a:txBody>
                  <a:tcPr anchor="ctr">
                    <a:lnT w="12700" cap="flat" cmpd="sng" algn="ctr">
                      <a:solidFill>
                        <a:schemeClr val="tx1"/>
                      </a:solidFill>
                      <a:prstDash val="solid"/>
                      <a:round/>
                      <a:headEnd type="none" w="med" len="med"/>
                      <a:tailEnd type="none" w="med" len="med"/>
                    </a:lnT>
                    <a:solidFill>
                      <a:schemeClr val="tx1">
                        <a:lumMod val="95000"/>
                      </a:schemeClr>
                    </a:solidFill>
                  </a:tcPr>
                </a:tc>
                <a:tc>
                  <a:txBody>
                    <a:bodyPr/>
                    <a:lstStyle/>
                    <a:p>
                      <a:endParaRPr lang="en-US" sz="1400"/>
                    </a:p>
                  </a:txBody>
                  <a:tcPr anchor="ctr">
                    <a:lnT w="12700" cap="flat" cmpd="sng" algn="ctr">
                      <a:solidFill>
                        <a:schemeClr val="tx1"/>
                      </a:solidFill>
                      <a:prstDash val="solid"/>
                      <a:round/>
                      <a:headEnd type="none" w="med" len="med"/>
                      <a:tailEnd type="none" w="med" len="med"/>
                    </a:lnT>
                    <a:solidFill>
                      <a:schemeClr val="tx1">
                        <a:lumMod val="95000"/>
                      </a:schemeClr>
                    </a:solidFill>
                  </a:tcPr>
                </a:tc>
                <a:tc>
                  <a:txBody>
                    <a:bodyPr/>
                    <a:lstStyle/>
                    <a:p>
                      <a:endParaRPr lang="en-US" sz="1400"/>
                    </a:p>
                  </a:txBody>
                  <a:tcPr anchor="ctr">
                    <a:lnT w="12700" cap="flat" cmpd="sng" algn="ctr">
                      <a:solidFill>
                        <a:schemeClr val="tx1"/>
                      </a:solidFill>
                      <a:prstDash val="solid"/>
                      <a:round/>
                      <a:headEnd type="none" w="med" len="med"/>
                      <a:tailEnd type="none" w="med" len="med"/>
                    </a:lnT>
                    <a:solidFill>
                      <a:schemeClr val="tx1">
                        <a:lumMod val="95000"/>
                      </a:schemeClr>
                    </a:solidFill>
                  </a:tcPr>
                </a:tc>
                <a:extLst>
                  <a:ext uri="{0D108BD9-81ED-4DB2-BD59-A6C34878D82A}">
                    <a16:rowId xmlns:a16="http://schemas.microsoft.com/office/drawing/2014/main" val="2392228078"/>
                  </a:ext>
                </a:extLst>
              </a:tr>
              <a:tr h="173023">
                <a:tc>
                  <a:txBody>
                    <a:bodyPr/>
                    <a:lstStyle/>
                    <a:p>
                      <a:r>
                        <a:rPr lang="en-US" sz="1400">
                          <a:solidFill>
                            <a:schemeClr val="bg1"/>
                          </a:solidFill>
                        </a:rPr>
                        <a:t>Hydroxychloroquine</a:t>
                      </a:r>
                    </a:p>
                  </a:txBody>
                  <a:tcPr anchor="ctr">
                    <a:solidFill>
                      <a:schemeClr val="tx2"/>
                    </a:solidFill>
                  </a:tcPr>
                </a:tc>
                <a:tc>
                  <a:txBody>
                    <a:bodyPr/>
                    <a:lstStyle/>
                    <a:p>
                      <a:r>
                        <a:rPr lang="en-US" sz="1400" b="1">
                          <a:solidFill>
                            <a:schemeClr val="tx1"/>
                          </a:solidFill>
                        </a:rPr>
                        <a:t>++</a:t>
                      </a:r>
                    </a:p>
                  </a:txBody>
                  <a:tcPr anchor="ctr">
                    <a:solidFill>
                      <a:srgbClr val="015873"/>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400" b="1">
                          <a:solidFill>
                            <a:schemeClr val="tx1"/>
                          </a:solidFill>
                        </a:rPr>
                        <a:t>++</a:t>
                      </a:r>
                    </a:p>
                  </a:txBody>
                  <a:tcPr anchor="ctr">
                    <a:solidFill>
                      <a:srgbClr val="015873"/>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400" b="1">
                          <a:solidFill>
                            <a:schemeClr val="tx1"/>
                          </a:solidFill>
                        </a:rPr>
                        <a:t>++</a:t>
                      </a:r>
                    </a:p>
                  </a:txBody>
                  <a:tcPr anchor="ctr">
                    <a:solidFill>
                      <a:srgbClr val="015873"/>
                    </a:solidFill>
                  </a:tcPr>
                </a:tc>
                <a:extLst>
                  <a:ext uri="{0D108BD9-81ED-4DB2-BD59-A6C34878D82A}">
                    <a16:rowId xmlns:a16="http://schemas.microsoft.com/office/drawing/2014/main" val="1975074181"/>
                  </a:ext>
                </a:extLst>
              </a:tr>
              <a:tr h="173023">
                <a:tc>
                  <a:txBody>
                    <a:bodyPr/>
                    <a:lstStyle/>
                    <a:p>
                      <a:r>
                        <a:rPr lang="en-US" sz="1400">
                          <a:solidFill>
                            <a:schemeClr val="bg1"/>
                          </a:solidFill>
                        </a:rPr>
                        <a:t>Sulfasalazine</a:t>
                      </a:r>
                    </a:p>
                  </a:txBody>
                  <a:tcPr anchor="ctr">
                    <a:solidFill>
                      <a:schemeClr val="tx1">
                        <a:lumMod val="95000"/>
                      </a:schemeClr>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400" b="1">
                          <a:solidFill>
                            <a:schemeClr val="tx1"/>
                          </a:solidFill>
                        </a:rPr>
                        <a:t>++</a:t>
                      </a:r>
                    </a:p>
                  </a:txBody>
                  <a:tcPr anchor="ctr">
                    <a:solidFill>
                      <a:srgbClr val="015873"/>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400" b="1">
                          <a:solidFill>
                            <a:schemeClr val="tx1"/>
                          </a:solidFill>
                        </a:rPr>
                        <a:t>++</a:t>
                      </a:r>
                    </a:p>
                  </a:txBody>
                  <a:tcPr anchor="ctr">
                    <a:solidFill>
                      <a:srgbClr val="015873"/>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400" b="1">
                          <a:solidFill>
                            <a:schemeClr val="tx1"/>
                          </a:solidFill>
                        </a:rPr>
                        <a:t>++</a:t>
                      </a:r>
                    </a:p>
                  </a:txBody>
                  <a:tcPr anchor="ctr">
                    <a:solidFill>
                      <a:srgbClr val="015873"/>
                    </a:solidFill>
                  </a:tcPr>
                </a:tc>
                <a:extLst>
                  <a:ext uri="{0D108BD9-81ED-4DB2-BD59-A6C34878D82A}">
                    <a16:rowId xmlns:a16="http://schemas.microsoft.com/office/drawing/2014/main" val="875552574"/>
                  </a:ext>
                </a:extLst>
              </a:tr>
              <a:tr h="173023">
                <a:tc>
                  <a:txBody>
                    <a:bodyPr/>
                    <a:lstStyle/>
                    <a:p>
                      <a:r>
                        <a:rPr lang="en-US" sz="1400">
                          <a:solidFill>
                            <a:schemeClr val="bg1"/>
                          </a:solidFill>
                        </a:rPr>
                        <a:t>Colchicine</a:t>
                      </a:r>
                    </a:p>
                  </a:txBody>
                  <a:tcPr anchor="ctr">
                    <a:solidFill>
                      <a:schemeClr val="tx2"/>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400" b="1">
                          <a:solidFill>
                            <a:schemeClr val="tx1"/>
                          </a:solidFill>
                        </a:rPr>
                        <a:t>++</a:t>
                      </a:r>
                    </a:p>
                  </a:txBody>
                  <a:tcPr anchor="ctr">
                    <a:solidFill>
                      <a:srgbClr val="015873"/>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400" b="1">
                          <a:solidFill>
                            <a:schemeClr val="tx1"/>
                          </a:solidFill>
                        </a:rPr>
                        <a:t>++</a:t>
                      </a:r>
                    </a:p>
                  </a:txBody>
                  <a:tcPr anchor="ctr">
                    <a:solidFill>
                      <a:srgbClr val="015873"/>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400" b="1">
                          <a:solidFill>
                            <a:schemeClr val="tx1"/>
                          </a:solidFill>
                        </a:rPr>
                        <a:t>++</a:t>
                      </a:r>
                    </a:p>
                  </a:txBody>
                  <a:tcPr anchor="ctr">
                    <a:solidFill>
                      <a:srgbClr val="015873"/>
                    </a:solidFill>
                  </a:tcPr>
                </a:tc>
                <a:extLst>
                  <a:ext uri="{0D108BD9-81ED-4DB2-BD59-A6C34878D82A}">
                    <a16:rowId xmlns:a16="http://schemas.microsoft.com/office/drawing/2014/main" val="3157395177"/>
                  </a:ext>
                </a:extLst>
              </a:tr>
              <a:tr h="173023">
                <a:tc>
                  <a:txBody>
                    <a:bodyPr/>
                    <a:lstStyle/>
                    <a:p>
                      <a:r>
                        <a:rPr lang="en-US" sz="1400">
                          <a:solidFill>
                            <a:schemeClr val="bg1"/>
                          </a:solidFill>
                        </a:rPr>
                        <a:t>Azathioprine, 6-mercaptopurine</a:t>
                      </a:r>
                    </a:p>
                  </a:txBody>
                  <a:tcPr anchor="ctr">
                    <a:solidFill>
                      <a:schemeClr val="tx1">
                        <a:lumMod val="95000"/>
                      </a:schemeClr>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400" b="1">
                          <a:solidFill>
                            <a:schemeClr val="tx1"/>
                          </a:solidFill>
                        </a:rPr>
                        <a:t>++</a:t>
                      </a:r>
                    </a:p>
                  </a:txBody>
                  <a:tcPr anchor="ctr">
                    <a:solidFill>
                      <a:srgbClr val="015873"/>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400" b="1">
                          <a:solidFill>
                            <a:schemeClr val="tx1"/>
                          </a:solidFill>
                        </a:rPr>
                        <a:t>++</a:t>
                      </a:r>
                    </a:p>
                  </a:txBody>
                  <a:tcPr anchor="ctr">
                    <a:solidFill>
                      <a:srgbClr val="015873"/>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400" b="1">
                          <a:solidFill>
                            <a:schemeClr val="bg1"/>
                          </a:solidFill>
                        </a:rPr>
                        <a:t>+  </a:t>
                      </a:r>
                      <a:r>
                        <a:rPr lang="en-US" sz="1400" b="0">
                          <a:solidFill>
                            <a:schemeClr val="bg1"/>
                          </a:solidFill>
                        </a:rPr>
                        <a:t>Low transfer</a:t>
                      </a:r>
                    </a:p>
                  </a:txBody>
                  <a:tcPr anchor="ctr">
                    <a:solidFill>
                      <a:schemeClr val="accent2">
                        <a:lumMod val="40000"/>
                        <a:lumOff val="60000"/>
                      </a:schemeClr>
                    </a:solidFill>
                  </a:tcPr>
                </a:tc>
                <a:extLst>
                  <a:ext uri="{0D108BD9-81ED-4DB2-BD59-A6C34878D82A}">
                    <a16:rowId xmlns:a16="http://schemas.microsoft.com/office/drawing/2014/main" val="1924005317"/>
                  </a:ext>
                </a:extLst>
              </a:tr>
              <a:tr h="173023">
                <a:tc>
                  <a:txBody>
                    <a:bodyPr/>
                    <a:lstStyle/>
                    <a:p>
                      <a:r>
                        <a:rPr lang="en-US" sz="1400">
                          <a:solidFill>
                            <a:schemeClr val="bg1"/>
                          </a:solidFill>
                        </a:rPr>
                        <a:t>Prednisone</a:t>
                      </a:r>
                    </a:p>
                  </a:txBody>
                  <a:tcPr anchor="ctr">
                    <a:solidFill>
                      <a:schemeClr val="tx2"/>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400" b="1">
                          <a:solidFill>
                            <a:schemeClr val="bg1"/>
                          </a:solidFill>
                        </a:rPr>
                        <a:t>+  </a:t>
                      </a:r>
                      <a:r>
                        <a:rPr lang="en-US" sz="1400" b="0">
                          <a:solidFill>
                            <a:schemeClr val="bg1"/>
                          </a:solidFill>
                        </a:rPr>
                        <a:t>Taper to &lt;20 mg/day by adding pregnancy-compatible immunosuppressants</a:t>
                      </a:r>
                    </a:p>
                  </a:txBody>
                  <a:tcPr anchor="ctr">
                    <a:solidFill>
                      <a:schemeClr val="accent2">
                        <a:lumMod val="40000"/>
                        <a:lumOff val="60000"/>
                      </a:schemeClr>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400" b="1">
                          <a:solidFill>
                            <a:schemeClr val="bg1"/>
                          </a:solidFill>
                        </a:rPr>
                        <a:t>+  </a:t>
                      </a:r>
                      <a:r>
                        <a:rPr lang="en-US" sz="1400" b="0">
                          <a:solidFill>
                            <a:schemeClr val="bg1"/>
                          </a:solidFill>
                        </a:rPr>
                        <a:t>Taper to &lt;20 mg/day by adding pregnancy-compatible immunosuppressants</a:t>
                      </a:r>
                    </a:p>
                  </a:txBody>
                  <a:tcPr anchor="ctr">
                    <a:solidFill>
                      <a:schemeClr val="accent2">
                        <a:lumMod val="40000"/>
                        <a:lumOff val="60000"/>
                      </a:schemeClr>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400" b="1">
                          <a:solidFill>
                            <a:schemeClr val="bg1"/>
                          </a:solidFill>
                        </a:rPr>
                        <a:t>+  </a:t>
                      </a:r>
                      <a:r>
                        <a:rPr lang="en-US" sz="1400" b="0">
                          <a:solidFill>
                            <a:schemeClr val="bg1"/>
                          </a:solidFill>
                        </a:rPr>
                        <a:t>After a dose of &gt;20 mg, delay breastfeeding for 4 hr</a:t>
                      </a:r>
                    </a:p>
                  </a:txBody>
                  <a:tcPr anchor="ctr">
                    <a:solidFill>
                      <a:schemeClr val="accent2">
                        <a:lumMod val="40000"/>
                        <a:lumOff val="60000"/>
                      </a:schemeClr>
                    </a:solidFill>
                  </a:tcPr>
                </a:tc>
                <a:extLst>
                  <a:ext uri="{0D108BD9-81ED-4DB2-BD59-A6C34878D82A}">
                    <a16:rowId xmlns:a16="http://schemas.microsoft.com/office/drawing/2014/main" val="3843636993"/>
                  </a:ext>
                </a:extLst>
              </a:tr>
              <a:tr h="173023">
                <a:tc>
                  <a:txBody>
                    <a:bodyPr/>
                    <a:lstStyle/>
                    <a:p>
                      <a:r>
                        <a:rPr lang="en-US" sz="1400">
                          <a:solidFill>
                            <a:schemeClr val="bg1"/>
                          </a:solidFill>
                        </a:rPr>
                        <a:t>Cyclosporine, tacrolimus</a:t>
                      </a:r>
                    </a:p>
                  </a:txBody>
                  <a:tcPr anchor="ctr">
                    <a:solidFill>
                      <a:schemeClr val="tx1">
                        <a:lumMod val="95000"/>
                      </a:schemeClr>
                    </a:solidFill>
                  </a:tcPr>
                </a:tc>
                <a:tc>
                  <a:txBody>
                    <a:bodyPr/>
                    <a:lstStyle/>
                    <a:p>
                      <a:r>
                        <a:rPr lang="en-US" sz="1400" b="1">
                          <a:solidFill>
                            <a:schemeClr val="bg1"/>
                          </a:solidFill>
                        </a:rPr>
                        <a:t>+  </a:t>
                      </a:r>
                      <a:r>
                        <a:rPr lang="en-US" sz="1400" b="0">
                          <a:solidFill>
                            <a:schemeClr val="bg1"/>
                          </a:solidFill>
                        </a:rPr>
                        <a:t>Monitor blood pressure</a:t>
                      </a:r>
                      <a:endParaRPr lang="en-US" sz="1400">
                        <a:solidFill>
                          <a:schemeClr val="bg1"/>
                        </a:solidFill>
                      </a:endParaRPr>
                    </a:p>
                  </a:txBody>
                  <a:tcPr anchor="ctr">
                    <a:solidFill>
                      <a:schemeClr val="accent2">
                        <a:lumMod val="40000"/>
                        <a:lumOff val="60000"/>
                      </a:schemeClr>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400" b="1">
                          <a:solidFill>
                            <a:schemeClr val="bg1"/>
                          </a:solidFill>
                        </a:rPr>
                        <a:t>+  </a:t>
                      </a:r>
                      <a:r>
                        <a:rPr lang="en-US" sz="1400" b="0">
                          <a:solidFill>
                            <a:schemeClr val="bg1"/>
                          </a:solidFill>
                        </a:rPr>
                        <a:t>Monitor blood pressure</a:t>
                      </a:r>
                      <a:endParaRPr lang="en-US" sz="1400">
                        <a:solidFill>
                          <a:schemeClr val="bg1"/>
                        </a:solidFill>
                      </a:endParaRPr>
                    </a:p>
                  </a:txBody>
                  <a:tcPr anchor="ctr">
                    <a:solidFill>
                      <a:schemeClr val="accent2">
                        <a:lumMod val="40000"/>
                        <a:lumOff val="60000"/>
                      </a:schemeClr>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400" b="1">
                          <a:solidFill>
                            <a:schemeClr val="bg1"/>
                          </a:solidFill>
                        </a:rPr>
                        <a:t>+  </a:t>
                      </a:r>
                      <a:r>
                        <a:rPr lang="en-US" sz="1400" b="0">
                          <a:solidFill>
                            <a:schemeClr val="bg1"/>
                          </a:solidFill>
                        </a:rPr>
                        <a:t>Low transfer</a:t>
                      </a:r>
                      <a:endParaRPr lang="en-US" sz="1400">
                        <a:solidFill>
                          <a:schemeClr val="bg1"/>
                        </a:solidFill>
                      </a:endParaRPr>
                    </a:p>
                  </a:txBody>
                  <a:tcPr anchor="ctr">
                    <a:solidFill>
                      <a:schemeClr val="accent2">
                        <a:lumMod val="40000"/>
                        <a:lumOff val="60000"/>
                      </a:schemeClr>
                    </a:solidFill>
                  </a:tcPr>
                </a:tc>
                <a:extLst>
                  <a:ext uri="{0D108BD9-81ED-4DB2-BD59-A6C34878D82A}">
                    <a16:rowId xmlns:a16="http://schemas.microsoft.com/office/drawing/2014/main" val="4030244393"/>
                  </a:ext>
                </a:extLst>
              </a:tr>
              <a:tr h="173023">
                <a:tc>
                  <a:txBody>
                    <a:bodyPr/>
                    <a:lstStyle/>
                    <a:p>
                      <a:r>
                        <a:rPr lang="en-US" sz="1400">
                          <a:solidFill>
                            <a:schemeClr val="bg1"/>
                          </a:solidFill>
                        </a:rPr>
                        <a:t>Nonsteroidal anti-inflammatory drugs (cyclooxygenase 2 inhibitors not preferred)</a:t>
                      </a:r>
                    </a:p>
                  </a:txBody>
                  <a:tcPr anchor="ctr">
                    <a:solidFill>
                      <a:schemeClr val="tx2"/>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400" b="1">
                          <a:solidFill>
                            <a:schemeClr val="bg1"/>
                          </a:solidFill>
                        </a:rPr>
                        <a:t>+  </a:t>
                      </a:r>
                      <a:r>
                        <a:rPr lang="en-US" sz="1400" b="0">
                          <a:solidFill>
                            <a:schemeClr val="bg1"/>
                          </a:solidFill>
                        </a:rPr>
                        <a:t>Discontinue if the woman is having difficulty conceiving</a:t>
                      </a:r>
                      <a:endParaRPr lang="en-US" sz="1400">
                        <a:solidFill>
                          <a:schemeClr val="bg1"/>
                        </a:solidFill>
                      </a:endParaRPr>
                    </a:p>
                    <a:p>
                      <a:endParaRPr lang="en-US" sz="1400">
                        <a:solidFill>
                          <a:schemeClr val="bg1"/>
                        </a:solidFill>
                      </a:endParaRPr>
                    </a:p>
                  </a:txBody>
                  <a:tcPr anchor="ctr">
                    <a:solidFill>
                      <a:schemeClr val="accent2">
                        <a:lumMod val="40000"/>
                        <a:lumOff val="60000"/>
                      </a:schemeClr>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400" b="1">
                          <a:solidFill>
                            <a:schemeClr val="bg1"/>
                          </a:solidFill>
                        </a:rPr>
                        <a:t>+  </a:t>
                      </a:r>
                      <a:r>
                        <a:rPr lang="en-US" sz="1400" b="0">
                          <a:solidFill>
                            <a:schemeClr val="bg1"/>
                          </a:solidFill>
                        </a:rPr>
                        <a:t>Continue in 1</a:t>
                      </a:r>
                      <a:r>
                        <a:rPr lang="en-US" sz="1400" b="0" baseline="30000">
                          <a:solidFill>
                            <a:schemeClr val="bg1"/>
                          </a:solidFill>
                        </a:rPr>
                        <a:t>st</a:t>
                      </a:r>
                      <a:r>
                        <a:rPr lang="en-US" sz="1400" b="0">
                          <a:solidFill>
                            <a:schemeClr val="bg1"/>
                          </a:solidFill>
                        </a:rPr>
                        <a:t> and 2</a:t>
                      </a:r>
                      <a:r>
                        <a:rPr lang="en-US" sz="1400" b="0" baseline="30000">
                          <a:solidFill>
                            <a:schemeClr val="bg1"/>
                          </a:solidFill>
                        </a:rPr>
                        <a:t>nd</a:t>
                      </a:r>
                      <a:r>
                        <a:rPr lang="en-US" sz="1400" b="0">
                          <a:solidFill>
                            <a:schemeClr val="bg1"/>
                          </a:solidFill>
                        </a:rPr>
                        <a:t>  trimesters: discontinue in 3</a:t>
                      </a:r>
                      <a:r>
                        <a:rPr lang="en-US" sz="1400" b="0" baseline="30000">
                          <a:solidFill>
                            <a:schemeClr val="bg1"/>
                          </a:solidFill>
                        </a:rPr>
                        <a:t>rd</a:t>
                      </a:r>
                      <a:r>
                        <a:rPr lang="en-US" sz="1400" b="0">
                          <a:solidFill>
                            <a:schemeClr val="bg1"/>
                          </a:solidFill>
                        </a:rPr>
                        <a:t> trimester</a:t>
                      </a:r>
                      <a:endParaRPr lang="en-US" sz="1400">
                        <a:solidFill>
                          <a:schemeClr val="bg1"/>
                        </a:solidFill>
                      </a:endParaRPr>
                    </a:p>
                  </a:txBody>
                  <a:tcPr anchor="ctr">
                    <a:solidFill>
                      <a:schemeClr val="accent2">
                        <a:lumMod val="40000"/>
                        <a:lumOff val="60000"/>
                      </a:schemeClr>
                    </a:solidFill>
                  </a:tcPr>
                </a:tc>
                <a:tc>
                  <a:txBody>
                    <a:bodyPr/>
                    <a:lstStyle/>
                    <a:p>
                      <a:r>
                        <a:rPr lang="en-US" sz="1400" b="1">
                          <a:solidFill>
                            <a:schemeClr val="bg1"/>
                          </a:solidFill>
                        </a:rPr>
                        <a:t>+  </a:t>
                      </a:r>
                      <a:r>
                        <a:rPr lang="en-US" sz="1400" b="0">
                          <a:solidFill>
                            <a:schemeClr val="bg1"/>
                          </a:solidFill>
                        </a:rPr>
                        <a:t>Ibuprofen preferred</a:t>
                      </a:r>
                      <a:endParaRPr lang="en-US" sz="1400">
                        <a:solidFill>
                          <a:schemeClr val="bg1"/>
                        </a:solidFill>
                      </a:endParaRPr>
                    </a:p>
                  </a:txBody>
                  <a:tcPr anchor="ctr">
                    <a:solidFill>
                      <a:schemeClr val="accent2">
                        <a:lumMod val="40000"/>
                        <a:lumOff val="60000"/>
                      </a:schemeClr>
                    </a:solidFill>
                  </a:tcPr>
                </a:tc>
                <a:extLst>
                  <a:ext uri="{0D108BD9-81ED-4DB2-BD59-A6C34878D82A}">
                    <a16:rowId xmlns:a16="http://schemas.microsoft.com/office/drawing/2014/main" val="1775257745"/>
                  </a:ext>
                </a:extLst>
              </a:tr>
              <a:tr h="173023">
                <a:tc gridSpan="4">
                  <a:txBody>
                    <a:bodyPr/>
                    <a:lstStyle/>
                    <a:p>
                      <a:r>
                        <a:rPr lang="en-US" sz="1400" b="1">
                          <a:solidFill>
                            <a:schemeClr val="bg1"/>
                          </a:solidFill>
                        </a:rPr>
                        <a:t>Tumor necrosis factor inhibitors (tumor necrosis factor inhibitors are considered compatible with pregnancy)</a:t>
                      </a:r>
                    </a:p>
                  </a:txBody>
                  <a:tcPr anchor="ctr">
                    <a:solidFill>
                      <a:schemeClr val="tx1"/>
                    </a:solidFill>
                  </a:tcPr>
                </a:tc>
                <a:tc hMerge="1">
                  <a:txBody>
                    <a:bodyPr/>
                    <a:lstStyle/>
                    <a:p>
                      <a:endParaRPr lang="en-US" sz="900"/>
                    </a:p>
                  </a:txBody>
                  <a:tcPr>
                    <a:solidFill>
                      <a:schemeClr val="tx1">
                        <a:lumMod val="95000"/>
                      </a:schemeClr>
                    </a:solidFill>
                  </a:tcPr>
                </a:tc>
                <a:tc hMerge="1">
                  <a:txBody>
                    <a:bodyPr/>
                    <a:lstStyle/>
                    <a:p>
                      <a:endParaRPr lang="en-US" sz="900"/>
                    </a:p>
                  </a:txBody>
                  <a:tcPr>
                    <a:solidFill>
                      <a:schemeClr val="tx1">
                        <a:lumMod val="95000"/>
                      </a:schemeClr>
                    </a:solidFill>
                  </a:tcPr>
                </a:tc>
                <a:tc hMerge="1">
                  <a:txBody>
                    <a:bodyPr/>
                    <a:lstStyle/>
                    <a:p>
                      <a:endParaRPr lang="en-US" sz="900"/>
                    </a:p>
                  </a:txBody>
                  <a:tcPr>
                    <a:solidFill>
                      <a:schemeClr val="tx1">
                        <a:lumMod val="95000"/>
                      </a:schemeClr>
                    </a:solidFill>
                  </a:tcPr>
                </a:tc>
                <a:extLst>
                  <a:ext uri="{0D108BD9-81ED-4DB2-BD59-A6C34878D82A}">
                    <a16:rowId xmlns:a16="http://schemas.microsoft.com/office/drawing/2014/main" val="1695339514"/>
                  </a:ext>
                </a:extLst>
              </a:tr>
              <a:tr h="173023">
                <a:tc>
                  <a:txBody>
                    <a:bodyPr/>
                    <a:lstStyle/>
                    <a:p>
                      <a:r>
                        <a:rPr lang="en-US" sz="1400">
                          <a:solidFill>
                            <a:schemeClr val="bg1"/>
                          </a:solidFill>
                        </a:rPr>
                        <a:t>Certolizumab</a:t>
                      </a:r>
                    </a:p>
                  </a:txBody>
                  <a:tcPr anchor="ctr">
                    <a:solidFill>
                      <a:schemeClr val="tx2"/>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400" b="1">
                          <a:solidFill>
                            <a:schemeClr val="tx1"/>
                          </a:solidFill>
                        </a:rPr>
                        <a:t>++</a:t>
                      </a:r>
                    </a:p>
                  </a:txBody>
                  <a:tcPr anchor="ctr">
                    <a:solidFill>
                      <a:srgbClr val="015873"/>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400" b="1">
                          <a:solidFill>
                            <a:schemeClr val="tx1"/>
                          </a:solidFill>
                        </a:rPr>
                        <a:t>++</a:t>
                      </a:r>
                    </a:p>
                  </a:txBody>
                  <a:tcPr anchor="ctr">
                    <a:solidFill>
                      <a:srgbClr val="015873"/>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400" b="1">
                          <a:solidFill>
                            <a:schemeClr val="tx1"/>
                          </a:solidFill>
                        </a:rPr>
                        <a:t>++</a:t>
                      </a:r>
                    </a:p>
                  </a:txBody>
                  <a:tcPr anchor="ctr">
                    <a:solidFill>
                      <a:srgbClr val="015873"/>
                    </a:solidFill>
                  </a:tcPr>
                </a:tc>
                <a:extLst>
                  <a:ext uri="{0D108BD9-81ED-4DB2-BD59-A6C34878D82A}">
                    <a16:rowId xmlns:a16="http://schemas.microsoft.com/office/drawing/2014/main" val="2054498699"/>
                  </a:ext>
                </a:extLst>
              </a:tr>
            </a:tbl>
          </a:graphicData>
        </a:graphic>
      </p:graphicFrame>
      <p:grpSp>
        <p:nvGrpSpPr>
          <p:cNvPr id="15" name="Group 14">
            <a:extLst>
              <a:ext uri="{FF2B5EF4-FFF2-40B4-BE49-F238E27FC236}">
                <a16:creationId xmlns:a16="http://schemas.microsoft.com/office/drawing/2014/main" id="{62F0842C-C6FF-78A4-9FFB-14E69E932FF6}"/>
              </a:ext>
            </a:extLst>
          </p:cNvPr>
          <p:cNvGrpSpPr/>
          <p:nvPr/>
        </p:nvGrpSpPr>
        <p:grpSpPr>
          <a:xfrm>
            <a:off x="709797" y="3354724"/>
            <a:ext cx="2609109" cy="830997"/>
            <a:chOff x="1780062" y="3566761"/>
            <a:chExt cx="2609109" cy="830997"/>
          </a:xfrm>
        </p:grpSpPr>
        <p:sp>
          <p:nvSpPr>
            <p:cNvPr id="16" name="TextBox 15">
              <a:extLst>
                <a:ext uri="{FF2B5EF4-FFF2-40B4-BE49-F238E27FC236}">
                  <a16:creationId xmlns:a16="http://schemas.microsoft.com/office/drawing/2014/main" id="{9CF8998C-B6B4-575A-E0C6-7DDFA8C6F16F}"/>
                </a:ext>
              </a:extLst>
            </p:cNvPr>
            <p:cNvSpPr txBox="1"/>
            <p:nvPr/>
          </p:nvSpPr>
          <p:spPr bwMode="auto">
            <a:xfrm>
              <a:off x="1929780" y="3566761"/>
              <a:ext cx="2459391"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 Strongly recommended</a:t>
              </a:r>
              <a:br>
                <a:rPr kumimoji="0" lang="en-US" sz="12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br>
              <a:r>
                <a:rPr kumimoji="0" lang="en-US" sz="12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   Conditionally recommend</a:t>
              </a:r>
              <a:br>
                <a:rPr kumimoji="0" lang="en-US" sz="12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br>
              <a:r>
                <a:rPr kumimoji="0" lang="en-US" sz="12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X   Conditionally recommend against</a:t>
              </a:r>
              <a:br>
                <a:rPr kumimoji="0" lang="en-US" sz="12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br>
              <a:r>
                <a:rPr kumimoji="0" lang="en-US" sz="12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XX Strongly recommend against</a:t>
              </a:r>
            </a:p>
          </p:txBody>
        </p:sp>
        <p:grpSp>
          <p:nvGrpSpPr>
            <p:cNvPr id="17" name="Group 16">
              <a:extLst>
                <a:ext uri="{FF2B5EF4-FFF2-40B4-BE49-F238E27FC236}">
                  <a16:creationId xmlns:a16="http://schemas.microsoft.com/office/drawing/2014/main" id="{7B160D23-53A5-19F9-BEC9-CD4B9D00D590}"/>
                </a:ext>
              </a:extLst>
            </p:cNvPr>
            <p:cNvGrpSpPr/>
            <p:nvPr/>
          </p:nvGrpSpPr>
          <p:grpSpPr>
            <a:xfrm>
              <a:off x="1780062" y="3634519"/>
              <a:ext cx="177545" cy="686721"/>
              <a:chOff x="1970562" y="3634519"/>
              <a:chExt cx="177545" cy="686721"/>
            </a:xfrm>
          </p:grpSpPr>
          <p:sp>
            <p:nvSpPr>
              <p:cNvPr id="18" name="Rectangle 17">
                <a:extLst>
                  <a:ext uri="{FF2B5EF4-FFF2-40B4-BE49-F238E27FC236}">
                    <a16:creationId xmlns:a16="http://schemas.microsoft.com/office/drawing/2014/main" id="{DD5C87CA-FAA6-45EA-8B6A-D325F79A4649}"/>
                  </a:ext>
                </a:extLst>
              </p:cNvPr>
              <p:cNvSpPr/>
              <p:nvPr/>
            </p:nvSpPr>
            <p:spPr bwMode="auto">
              <a:xfrm>
                <a:off x="1970564" y="3634519"/>
                <a:ext cx="177543" cy="137726"/>
              </a:xfrm>
              <a:prstGeom prst="rect">
                <a:avLst/>
              </a:prstGeom>
              <a:solidFill>
                <a:schemeClr val="accent1"/>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9" name="Rectangle 18">
                <a:extLst>
                  <a:ext uri="{FF2B5EF4-FFF2-40B4-BE49-F238E27FC236}">
                    <a16:creationId xmlns:a16="http://schemas.microsoft.com/office/drawing/2014/main" id="{AB100C94-3316-4032-1057-5EC145F32898}"/>
                  </a:ext>
                </a:extLst>
              </p:cNvPr>
              <p:cNvSpPr/>
              <p:nvPr/>
            </p:nvSpPr>
            <p:spPr bwMode="auto">
              <a:xfrm>
                <a:off x="1970563" y="3817517"/>
                <a:ext cx="177543" cy="137726"/>
              </a:xfrm>
              <a:prstGeom prst="rect">
                <a:avLst/>
              </a:prstGeom>
              <a:solidFill>
                <a:schemeClr val="accent2">
                  <a:lumMod val="40000"/>
                  <a:lumOff val="60000"/>
                </a:schemeClr>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20" name="Rectangle 19">
                <a:extLst>
                  <a:ext uri="{FF2B5EF4-FFF2-40B4-BE49-F238E27FC236}">
                    <a16:creationId xmlns:a16="http://schemas.microsoft.com/office/drawing/2014/main" id="{CEFEC0B5-9DA3-913E-81F6-B6ADA221C8BB}"/>
                  </a:ext>
                </a:extLst>
              </p:cNvPr>
              <p:cNvSpPr/>
              <p:nvPr/>
            </p:nvSpPr>
            <p:spPr bwMode="auto">
              <a:xfrm>
                <a:off x="1970563" y="4000515"/>
                <a:ext cx="177543" cy="137726"/>
              </a:xfrm>
              <a:prstGeom prst="rect">
                <a:avLst/>
              </a:prstGeom>
              <a:solidFill>
                <a:schemeClr val="accent3">
                  <a:lumMod val="60000"/>
                  <a:lumOff val="40000"/>
                </a:schemeClr>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21" name="Rectangle 20">
                <a:extLst>
                  <a:ext uri="{FF2B5EF4-FFF2-40B4-BE49-F238E27FC236}">
                    <a16:creationId xmlns:a16="http://schemas.microsoft.com/office/drawing/2014/main" id="{590ECA4E-1B4A-74C3-1673-A518A274A4EC}"/>
                  </a:ext>
                </a:extLst>
              </p:cNvPr>
              <p:cNvSpPr/>
              <p:nvPr/>
            </p:nvSpPr>
            <p:spPr bwMode="auto">
              <a:xfrm>
                <a:off x="1970562" y="4183514"/>
                <a:ext cx="177543" cy="137726"/>
              </a:xfrm>
              <a:prstGeom prst="rect">
                <a:avLst/>
              </a:prstGeom>
              <a:solidFill>
                <a:schemeClr val="accent3"/>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endParaRPr>
              </a:p>
            </p:txBody>
          </p:sp>
        </p:grpSp>
      </p:grpSp>
    </p:spTree>
    <p:extLst>
      <p:ext uri="{BB962C8B-B14F-4D97-AF65-F5344CB8AC3E}">
        <p14:creationId xmlns:p14="http://schemas.microsoft.com/office/powerpoint/2010/main" val="4039505505"/>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80021D2-AC2D-3EB0-4EC1-A5688B8016B4}"/>
              </a:ext>
            </a:extLst>
          </p:cNvPr>
          <p:cNvSpPr>
            <a:spLocks noGrp="1"/>
          </p:cNvSpPr>
          <p:nvPr>
            <p:ph type="title"/>
          </p:nvPr>
        </p:nvSpPr>
        <p:spPr>
          <a:xfrm>
            <a:off x="609759" y="238127"/>
            <a:ext cx="10872444" cy="1103313"/>
          </a:xfrm>
        </p:spPr>
        <p:txBody>
          <a:bodyPr wrap="square" anchor="ctr">
            <a:normAutofit/>
          </a:bodyPr>
          <a:lstStyle/>
          <a:p>
            <a:r>
              <a:rPr lang="en-US"/>
              <a:t>Medications to Discontinue at Conception and to AVOID</a:t>
            </a:r>
          </a:p>
        </p:txBody>
      </p:sp>
      <p:sp>
        <p:nvSpPr>
          <p:cNvPr id="4" name="Text Box 15">
            <a:extLst>
              <a:ext uri="{FF2B5EF4-FFF2-40B4-BE49-F238E27FC236}">
                <a16:creationId xmlns:a16="http://schemas.microsoft.com/office/drawing/2014/main" id="{9F0C452E-C80F-308D-9909-472DD6CACC22}"/>
              </a:ext>
            </a:extLst>
          </p:cNvPr>
          <p:cNvSpPr txBox="1">
            <a:spLocks noChangeArrowheads="1"/>
          </p:cNvSpPr>
          <p:nvPr/>
        </p:nvSpPr>
        <p:spPr bwMode="auto">
          <a:xfrm>
            <a:off x="438151" y="6406374"/>
            <a:ext cx="3484699" cy="276999"/>
          </a:xfrm>
          <a:prstGeom prst="rect">
            <a:avLst/>
          </a:prstGeom>
          <a:noFill/>
          <a:ln>
            <a:noFill/>
          </a:ln>
        </p:spPr>
        <p:txBody>
          <a:bodyPr wrap="square"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fr-FR" altLang="en-US" sz="1200" b="0" i="0" u="none" strike="noStrike" kern="1200" cap="none" spc="-10" normalizeH="0" baseline="0" noProof="0">
                <a:ln>
                  <a:noFill/>
                </a:ln>
                <a:solidFill>
                  <a:srgbClr val="455560"/>
                </a:solidFill>
                <a:effectLst/>
                <a:uLnTx/>
                <a:uFillTx/>
                <a:latin typeface="Calibri" panose="020F0502020204030204" pitchFamily="34" charset="0"/>
                <a:ea typeface="+mn-ea"/>
                <a:cs typeface="Arial" panose="020B0604020202020204" pitchFamily="34" charset="0"/>
              </a:rPr>
              <a:t>Sammaritano. Arthritis Rheumatol. 2020;72:529.</a:t>
            </a:r>
          </a:p>
        </p:txBody>
      </p:sp>
      <p:grpSp>
        <p:nvGrpSpPr>
          <p:cNvPr id="13" name="Group 12">
            <a:extLst>
              <a:ext uri="{FF2B5EF4-FFF2-40B4-BE49-F238E27FC236}">
                <a16:creationId xmlns:a16="http://schemas.microsoft.com/office/drawing/2014/main" id="{B1948390-32A3-958F-8A20-302B64E29CFA}"/>
              </a:ext>
            </a:extLst>
          </p:cNvPr>
          <p:cNvGrpSpPr/>
          <p:nvPr/>
        </p:nvGrpSpPr>
        <p:grpSpPr>
          <a:xfrm>
            <a:off x="709797" y="3354724"/>
            <a:ext cx="2609109" cy="830997"/>
            <a:chOff x="1780062" y="3566761"/>
            <a:chExt cx="2609109" cy="830997"/>
          </a:xfrm>
        </p:grpSpPr>
        <p:sp>
          <p:nvSpPr>
            <p:cNvPr id="14" name="TextBox 13">
              <a:extLst>
                <a:ext uri="{FF2B5EF4-FFF2-40B4-BE49-F238E27FC236}">
                  <a16:creationId xmlns:a16="http://schemas.microsoft.com/office/drawing/2014/main" id="{81A614F6-4225-BC2B-8AFD-DD15CE6AD0AE}"/>
                </a:ext>
              </a:extLst>
            </p:cNvPr>
            <p:cNvSpPr txBox="1"/>
            <p:nvPr/>
          </p:nvSpPr>
          <p:spPr bwMode="auto">
            <a:xfrm>
              <a:off x="1929780" y="3566761"/>
              <a:ext cx="2459391"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 Strongly recommended</a:t>
              </a:r>
              <a:br>
                <a:rPr kumimoji="0" lang="en-US" sz="12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br>
              <a:r>
                <a:rPr kumimoji="0" lang="en-US" sz="12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   Conditionally recommend</a:t>
              </a:r>
              <a:br>
                <a:rPr kumimoji="0" lang="en-US" sz="12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br>
              <a:r>
                <a:rPr kumimoji="0" lang="en-US" sz="12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X   Conditionally recommend against</a:t>
              </a:r>
              <a:br>
                <a:rPr kumimoji="0" lang="en-US" sz="12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br>
              <a:r>
                <a:rPr kumimoji="0" lang="en-US" sz="12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XX Strongly recommend against</a:t>
              </a:r>
            </a:p>
          </p:txBody>
        </p:sp>
        <p:grpSp>
          <p:nvGrpSpPr>
            <p:cNvPr id="15" name="Group 14">
              <a:extLst>
                <a:ext uri="{FF2B5EF4-FFF2-40B4-BE49-F238E27FC236}">
                  <a16:creationId xmlns:a16="http://schemas.microsoft.com/office/drawing/2014/main" id="{087DA631-D892-9207-B8E4-A76863504A31}"/>
                </a:ext>
              </a:extLst>
            </p:cNvPr>
            <p:cNvGrpSpPr/>
            <p:nvPr/>
          </p:nvGrpSpPr>
          <p:grpSpPr>
            <a:xfrm>
              <a:off x="1780062" y="3634519"/>
              <a:ext cx="177545" cy="686721"/>
              <a:chOff x="1970562" y="3634519"/>
              <a:chExt cx="177545" cy="686721"/>
            </a:xfrm>
          </p:grpSpPr>
          <p:sp>
            <p:nvSpPr>
              <p:cNvPr id="16" name="Rectangle 15">
                <a:extLst>
                  <a:ext uri="{FF2B5EF4-FFF2-40B4-BE49-F238E27FC236}">
                    <a16:creationId xmlns:a16="http://schemas.microsoft.com/office/drawing/2014/main" id="{C4334097-9802-E9BD-972E-9DE0791EE47A}"/>
                  </a:ext>
                </a:extLst>
              </p:cNvPr>
              <p:cNvSpPr/>
              <p:nvPr/>
            </p:nvSpPr>
            <p:spPr bwMode="auto">
              <a:xfrm>
                <a:off x="1970564" y="3634519"/>
                <a:ext cx="177543" cy="137726"/>
              </a:xfrm>
              <a:prstGeom prst="rect">
                <a:avLst/>
              </a:prstGeom>
              <a:solidFill>
                <a:schemeClr val="accent1"/>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7" name="Rectangle 16">
                <a:extLst>
                  <a:ext uri="{FF2B5EF4-FFF2-40B4-BE49-F238E27FC236}">
                    <a16:creationId xmlns:a16="http://schemas.microsoft.com/office/drawing/2014/main" id="{943A0565-6761-73AB-2C1B-4AF3E467A327}"/>
                  </a:ext>
                </a:extLst>
              </p:cNvPr>
              <p:cNvSpPr/>
              <p:nvPr/>
            </p:nvSpPr>
            <p:spPr bwMode="auto">
              <a:xfrm>
                <a:off x="1970563" y="3817517"/>
                <a:ext cx="177543" cy="137726"/>
              </a:xfrm>
              <a:prstGeom prst="rect">
                <a:avLst/>
              </a:prstGeom>
              <a:solidFill>
                <a:schemeClr val="accent2">
                  <a:lumMod val="40000"/>
                  <a:lumOff val="60000"/>
                </a:schemeClr>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8" name="Rectangle 17">
                <a:extLst>
                  <a:ext uri="{FF2B5EF4-FFF2-40B4-BE49-F238E27FC236}">
                    <a16:creationId xmlns:a16="http://schemas.microsoft.com/office/drawing/2014/main" id="{931983BA-D151-06AC-3504-A43D48D074CB}"/>
                  </a:ext>
                </a:extLst>
              </p:cNvPr>
              <p:cNvSpPr/>
              <p:nvPr/>
            </p:nvSpPr>
            <p:spPr bwMode="auto">
              <a:xfrm>
                <a:off x="1970563" y="4000515"/>
                <a:ext cx="177543" cy="137726"/>
              </a:xfrm>
              <a:prstGeom prst="rect">
                <a:avLst/>
              </a:prstGeom>
              <a:solidFill>
                <a:schemeClr val="accent3">
                  <a:lumMod val="60000"/>
                  <a:lumOff val="40000"/>
                </a:schemeClr>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9" name="Rectangle 18">
                <a:extLst>
                  <a:ext uri="{FF2B5EF4-FFF2-40B4-BE49-F238E27FC236}">
                    <a16:creationId xmlns:a16="http://schemas.microsoft.com/office/drawing/2014/main" id="{C216EC4E-B9C8-6A5B-55C3-AA1E86F1F66B}"/>
                  </a:ext>
                </a:extLst>
              </p:cNvPr>
              <p:cNvSpPr/>
              <p:nvPr/>
            </p:nvSpPr>
            <p:spPr bwMode="auto">
              <a:xfrm>
                <a:off x="1970562" y="4183514"/>
                <a:ext cx="177543" cy="137726"/>
              </a:xfrm>
              <a:prstGeom prst="rect">
                <a:avLst/>
              </a:prstGeom>
              <a:solidFill>
                <a:schemeClr val="accent3"/>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endParaRPr>
              </a:p>
            </p:txBody>
          </p:sp>
        </p:grpSp>
      </p:grpSp>
      <p:graphicFrame>
        <p:nvGraphicFramePr>
          <p:cNvPr id="21" name="Table 20">
            <a:extLst>
              <a:ext uri="{FF2B5EF4-FFF2-40B4-BE49-F238E27FC236}">
                <a16:creationId xmlns:a16="http://schemas.microsoft.com/office/drawing/2014/main" id="{5C9661CB-3A44-A4C5-CD5E-2F41DF6DD6F0}"/>
              </a:ext>
            </a:extLst>
          </p:cNvPr>
          <p:cNvGraphicFramePr>
            <a:graphicFrameLocks noGrp="1"/>
          </p:cNvGraphicFramePr>
          <p:nvPr>
            <p:extLst>
              <p:ext uri="{D42A27DB-BD31-4B8C-83A1-F6EECF244321}">
                <p14:modId xmlns:p14="http://schemas.microsoft.com/office/powerpoint/2010/main" val="3247747164"/>
              </p:ext>
            </p:extLst>
          </p:nvPr>
        </p:nvGraphicFramePr>
        <p:xfrm>
          <a:off x="3318906" y="1179547"/>
          <a:ext cx="8163296" cy="4938792"/>
        </p:xfrm>
        <a:graphic>
          <a:graphicData uri="http://schemas.openxmlformats.org/drawingml/2006/table">
            <a:tbl>
              <a:tblPr firstRow="1" bandRow="1">
                <a:tableStyleId>{F5AB1C69-6EDB-4FF4-983F-18BD219EF322}</a:tableStyleId>
              </a:tblPr>
              <a:tblGrid>
                <a:gridCol w="2181620">
                  <a:extLst>
                    <a:ext uri="{9D8B030D-6E8A-4147-A177-3AD203B41FA5}">
                      <a16:colId xmlns:a16="http://schemas.microsoft.com/office/drawing/2014/main" val="2114291758"/>
                    </a:ext>
                  </a:extLst>
                </a:gridCol>
                <a:gridCol w="2233774">
                  <a:extLst>
                    <a:ext uri="{9D8B030D-6E8A-4147-A177-3AD203B41FA5}">
                      <a16:colId xmlns:a16="http://schemas.microsoft.com/office/drawing/2014/main" val="3047632465"/>
                    </a:ext>
                  </a:extLst>
                </a:gridCol>
                <a:gridCol w="1754010">
                  <a:extLst>
                    <a:ext uri="{9D8B030D-6E8A-4147-A177-3AD203B41FA5}">
                      <a16:colId xmlns:a16="http://schemas.microsoft.com/office/drawing/2014/main" val="2381000216"/>
                    </a:ext>
                  </a:extLst>
                </a:gridCol>
                <a:gridCol w="1993892">
                  <a:extLst>
                    <a:ext uri="{9D8B030D-6E8A-4147-A177-3AD203B41FA5}">
                      <a16:colId xmlns:a16="http://schemas.microsoft.com/office/drawing/2014/main" val="2562547803"/>
                    </a:ext>
                  </a:extLst>
                </a:gridCol>
              </a:tblGrid>
              <a:tr h="0">
                <a:tc>
                  <a:txBody>
                    <a:bodyPr/>
                    <a:lstStyle/>
                    <a:p>
                      <a:pPr algn="ctr"/>
                      <a:r>
                        <a:rPr lang="en-US" sz="1200"/>
                        <a:t>Medication</a:t>
                      </a:r>
                    </a:p>
                  </a:txBody>
                  <a:tcPr anchor="ctr">
                    <a:lnB w="12700" cap="flat" cmpd="sng" algn="ctr">
                      <a:solidFill>
                        <a:schemeClr val="tx1"/>
                      </a:solidFill>
                      <a:prstDash val="solid"/>
                      <a:round/>
                      <a:headEnd type="none" w="med" len="med"/>
                      <a:tailEnd type="none" w="med" len="med"/>
                    </a:lnB>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200"/>
                        <a:t>Pre-conception</a:t>
                      </a:r>
                    </a:p>
                  </a:txBody>
                  <a:tcPr anchor="ctr">
                    <a:lnB w="12700" cap="flat" cmpd="sng" algn="ctr">
                      <a:solidFill>
                        <a:schemeClr val="tx1"/>
                      </a:solidFill>
                      <a:prstDash val="solid"/>
                      <a:round/>
                      <a:headEnd type="none" w="med" len="med"/>
                      <a:tailEnd type="none" w="med" len="med"/>
                    </a:lnB>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200"/>
                        <a:t>During pregnancy</a:t>
                      </a:r>
                    </a:p>
                  </a:txBody>
                  <a:tcPr anchor="ctr">
                    <a:lnB w="12700" cap="flat" cmpd="sng" algn="ctr">
                      <a:solidFill>
                        <a:schemeClr val="tx1"/>
                      </a:solidFill>
                      <a:prstDash val="solid"/>
                      <a:round/>
                      <a:headEnd type="none" w="med" len="med"/>
                      <a:tailEnd type="none" w="med" len="med"/>
                    </a:lnB>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200"/>
                        <a:t>Breastfeeding</a:t>
                      </a:r>
                    </a:p>
                  </a:txBody>
                  <a:tcPr anchor="ctr">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687151725"/>
                  </a:ext>
                </a:extLst>
              </a:tr>
              <a:tr h="0">
                <a:tc gridSpan="4">
                  <a:txBody>
                    <a:bodyPr/>
                    <a:lstStyle/>
                    <a:p>
                      <a:r>
                        <a:rPr lang="en-US" sz="1200" b="1">
                          <a:solidFill>
                            <a:schemeClr val="bg1"/>
                          </a:solidFill>
                        </a:rPr>
                        <a:t>Other biologics (limited safety data; limited transfer in early pregnancy but high transfer in second half of pregnancy)</a:t>
                      </a:r>
                    </a:p>
                  </a:txBody>
                  <a:tcPr anchor="ctr">
                    <a:lnT w="12700" cap="flat" cmpd="sng" algn="ctr">
                      <a:solidFill>
                        <a:schemeClr val="tx1"/>
                      </a:solidFill>
                      <a:prstDash val="solid"/>
                      <a:round/>
                      <a:headEnd type="none" w="med" len="med"/>
                      <a:tailEnd type="none" w="med" len="med"/>
                    </a:lnT>
                    <a:solidFill>
                      <a:schemeClr val="tx1">
                        <a:lumMod val="95000"/>
                      </a:schemeClr>
                    </a:solidFill>
                  </a:tcPr>
                </a:tc>
                <a:tc hMerge="1">
                  <a:txBody>
                    <a:bodyPr/>
                    <a:lstStyle/>
                    <a:p>
                      <a:endParaRPr lang="en-US" sz="900"/>
                    </a:p>
                  </a:txBody>
                  <a:tcPr anchor="ctr">
                    <a:solidFill>
                      <a:schemeClr val="tx1">
                        <a:lumMod val="95000"/>
                      </a:schemeClr>
                    </a:solidFill>
                  </a:tcPr>
                </a:tc>
                <a:tc hMerge="1">
                  <a:txBody>
                    <a:bodyPr/>
                    <a:lstStyle/>
                    <a:p>
                      <a:endParaRPr lang="en-US"/>
                    </a:p>
                  </a:txBody>
                  <a:tcPr>
                    <a:lnT w="12700" cap="flat" cmpd="sng" algn="ctr">
                      <a:solidFill>
                        <a:schemeClr val="tx1"/>
                      </a:solidFill>
                      <a:prstDash val="solid"/>
                      <a:round/>
                      <a:headEnd type="none" w="med" len="med"/>
                      <a:tailEnd type="none" w="med" len="med"/>
                    </a:lnT>
                  </a:tcPr>
                </a:tc>
                <a:tc hMerge="1">
                  <a:txBody>
                    <a:bodyPr/>
                    <a:lstStyle/>
                    <a:p>
                      <a:endParaRPr lang="en-US" sz="900"/>
                    </a:p>
                  </a:txBody>
                  <a:tcPr anchor="ctr">
                    <a:solidFill>
                      <a:schemeClr val="tx1">
                        <a:lumMod val="95000"/>
                      </a:schemeClr>
                    </a:solidFill>
                  </a:tcPr>
                </a:tc>
                <a:extLst>
                  <a:ext uri="{0D108BD9-81ED-4DB2-BD59-A6C34878D82A}">
                    <a16:rowId xmlns:a16="http://schemas.microsoft.com/office/drawing/2014/main" val="1572632665"/>
                  </a:ext>
                </a:extLst>
              </a:tr>
              <a:tr h="866845">
                <a:tc>
                  <a:txBody>
                    <a:bodyPr/>
                    <a:lstStyle/>
                    <a:p>
                      <a:r>
                        <a:rPr lang="en-US" sz="1200">
                          <a:solidFill>
                            <a:schemeClr val="bg1"/>
                          </a:solidFill>
                        </a:rPr>
                        <a:t>Anakinra, belimumab, abatacept, tocilizumab, secukinumab, ustekinumab</a:t>
                      </a:r>
                    </a:p>
                  </a:txBody>
                  <a:tcPr anchor="ctr">
                    <a:solidFill>
                      <a:schemeClr val="tx2"/>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a:solidFill>
                            <a:schemeClr val="bg1"/>
                          </a:solidFill>
                        </a:rPr>
                        <a:t>+  </a:t>
                      </a:r>
                      <a:r>
                        <a:rPr lang="en-US" sz="1200" b="0">
                          <a:solidFill>
                            <a:schemeClr val="bg1"/>
                          </a:solidFill>
                        </a:rPr>
                        <a:t>Discontinue at conception</a:t>
                      </a:r>
                      <a:endParaRPr lang="en-US" sz="1200">
                        <a:solidFill>
                          <a:schemeClr val="bg1"/>
                        </a:solidFill>
                      </a:endParaRPr>
                    </a:p>
                    <a:p>
                      <a:endParaRPr lang="en-US" sz="1200"/>
                    </a:p>
                  </a:txBody>
                  <a:tcPr anchor="ctr">
                    <a:solidFill>
                      <a:schemeClr val="accent2">
                        <a:lumMod val="40000"/>
                        <a:lumOff val="60000"/>
                      </a:schemeClr>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a:solidFill>
                            <a:schemeClr val="bg1"/>
                          </a:solidFill>
                        </a:rPr>
                        <a:t>+  </a:t>
                      </a:r>
                      <a:r>
                        <a:rPr lang="en-US" sz="1200" b="0">
                          <a:solidFill>
                            <a:schemeClr val="bg1"/>
                          </a:solidFill>
                        </a:rPr>
                        <a:t>Discontinue during pregnancy</a:t>
                      </a:r>
                      <a:endParaRPr lang="en-US" sz="1200">
                        <a:solidFill>
                          <a:schemeClr val="bg1"/>
                        </a:solidFill>
                      </a:endParaRPr>
                    </a:p>
                  </a:txBody>
                  <a:tcPr anchor="ctr">
                    <a:solidFill>
                      <a:schemeClr val="accent3">
                        <a:lumMod val="40000"/>
                        <a:lumOff val="60000"/>
                      </a:schemeClr>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a:solidFill>
                            <a:schemeClr val="bg1"/>
                          </a:solidFill>
                        </a:rPr>
                        <a:t>+  </a:t>
                      </a:r>
                      <a:r>
                        <a:rPr lang="en-US" sz="1200" b="0">
                          <a:solidFill>
                            <a:schemeClr val="bg1"/>
                          </a:solidFill>
                        </a:rPr>
                        <a:t>Expect minimal transfer due to large molecular size, but no available data</a:t>
                      </a:r>
                      <a:endParaRPr lang="en-US" sz="1200">
                        <a:solidFill>
                          <a:schemeClr val="bg1"/>
                        </a:solidFill>
                      </a:endParaRPr>
                    </a:p>
                  </a:txBody>
                  <a:tcPr anchor="ctr">
                    <a:solidFill>
                      <a:schemeClr val="accent2">
                        <a:lumMod val="40000"/>
                        <a:lumOff val="60000"/>
                      </a:schemeClr>
                    </a:solidFill>
                  </a:tcPr>
                </a:tc>
                <a:extLst>
                  <a:ext uri="{0D108BD9-81ED-4DB2-BD59-A6C34878D82A}">
                    <a16:rowId xmlns:a16="http://schemas.microsoft.com/office/drawing/2014/main" val="3796178704"/>
                  </a:ext>
                </a:extLst>
              </a:tr>
              <a:tr h="279627">
                <a:tc gridSpan="4">
                  <a:txBody>
                    <a:bodyPr/>
                    <a:lstStyle/>
                    <a:p>
                      <a:r>
                        <a:rPr lang="en-US" sz="1200" b="1">
                          <a:solidFill>
                            <a:schemeClr val="bg1"/>
                          </a:solidFill>
                        </a:rPr>
                        <a:t>Not compatible with pregnancy</a:t>
                      </a:r>
                    </a:p>
                  </a:txBody>
                  <a:tcPr anchor="ctr">
                    <a:solidFill>
                      <a:schemeClr val="tx1">
                        <a:lumMod val="95000"/>
                      </a:schemeClr>
                    </a:solidFill>
                  </a:tcPr>
                </a:tc>
                <a:tc hMerge="1">
                  <a:txBody>
                    <a:bodyPr/>
                    <a:lstStyle/>
                    <a:p>
                      <a:endParaRPr lang="en-US" sz="900"/>
                    </a:p>
                  </a:txBody>
                  <a:tcPr anchor="ctr">
                    <a:solidFill>
                      <a:schemeClr val="tx1">
                        <a:lumMod val="95000"/>
                      </a:schemeClr>
                    </a:solidFill>
                  </a:tcPr>
                </a:tc>
                <a:tc hMerge="1">
                  <a:txBody>
                    <a:bodyPr/>
                    <a:lstStyle/>
                    <a:p>
                      <a:endParaRPr lang="en-US"/>
                    </a:p>
                  </a:txBody>
                  <a:tcPr/>
                </a:tc>
                <a:tc hMerge="1">
                  <a:txBody>
                    <a:bodyPr/>
                    <a:lstStyle/>
                    <a:p>
                      <a:endParaRPr lang="en-US" sz="900"/>
                    </a:p>
                  </a:txBody>
                  <a:tcPr anchor="ctr">
                    <a:solidFill>
                      <a:schemeClr val="tx1">
                        <a:lumMod val="95000"/>
                      </a:schemeClr>
                    </a:solidFill>
                  </a:tcPr>
                </a:tc>
                <a:extLst>
                  <a:ext uri="{0D108BD9-81ED-4DB2-BD59-A6C34878D82A}">
                    <a16:rowId xmlns:a16="http://schemas.microsoft.com/office/drawing/2014/main" val="329270097"/>
                  </a:ext>
                </a:extLst>
              </a:tr>
              <a:tr h="475367">
                <a:tc>
                  <a:txBody>
                    <a:bodyPr/>
                    <a:lstStyle/>
                    <a:p>
                      <a:r>
                        <a:rPr lang="en-US" sz="1200" b="0">
                          <a:solidFill>
                            <a:schemeClr val="bg1"/>
                          </a:solidFill>
                        </a:rPr>
                        <a:t>Methotrexate</a:t>
                      </a:r>
                    </a:p>
                  </a:txBody>
                  <a:tcPr anchor="ctr">
                    <a:solidFill>
                      <a:schemeClr val="tx2"/>
                    </a:solidFill>
                  </a:tcPr>
                </a:tc>
                <a:tc>
                  <a:txBody>
                    <a:bodyPr/>
                    <a:lstStyle/>
                    <a:p>
                      <a:r>
                        <a:rPr lang="en-US" sz="1200">
                          <a:solidFill>
                            <a:schemeClr val="tx1"/>
                          </a:solidFill>
                        </a:rPr>
                        <a:t>XX  Stop 1-3 mo prior to conception</a:t>
                      </a:r>
                    </a:p>
                  </a:txBody>
                  <a:tcPr anchor="ctr">
                    <a:solidFill>
                      <a:srgbClr val="E1471D"/>
                    </a:solidFill>
                  </a:tcPr>
                </a:tc>
                <a:tc>
                  <a:txBody>
                    <a:bodyPr/>
                    <a:lstStyle/>
                    <a:p>
                      <a:r>
                        <a:rPr lang="en-US" sz="1200">
                          <a:solidFill>
                            <a:schemeClr val="tx1"/>
                          </a:solidFill>
                        </a:rPr>
                        <a:t>XX  Stop and give folic acid 5 mg/day</a:t>
                      </a:r>
                    </a:p>
                  </a:txBody>
                  <a:tcPr anchor="ctr">
                    <a:solidFill>
                      <a:srgbClr val="E1471D"/>
                    </a:solidFill>
                  </a:tcPr>
                </a:tc>
                <a:tc>
                  <a:txBody>
                    <a:bodyPr/>
                    <a:lstStyle/>
                    <a:p>
                      <a:r>
                        <a:rPr lang="en-US" sz="1200">
                          <a:solidFill>
                            <a:schemeClr val="bg1"/>
                          </a:solidFill>
                        </a:rPr>
                        <a:t>X  Limited data suggest </a:t>
                      </a:r>
                      <a:br>
                        <a:rPr lang="en-US" sz="1200">
                          <a:solidFill>
                            <a:schemeClr val="bg1"/>
                          </a:solidFill>
                        </a:rPr>
                      </a:br>
                      <a:r>
                        <a:rPr lang="en-US" sz="1200">
                          <a:solidFill>
                            <a:schemeClr val="bg1"/>
                          </a:solidFill>
                        </a:rPr>
                        <a:t>how transfer</a:t>
                      </a:r>
                    </a:p>
                  </a:txBody>
                  <a:tcPr anchor="ctr">
                    <a:solidFill>
                      <a:schemeClr val="accent3">
                        <a:lumMod val="40000"/>
                        <a:lumOff val="60000"/>
                      </a:schemeClr>
                    </a:solidFill>
                  </a:tcPr>
                </a:tc>
                <a:extLst>
                  <a:ext uri="{0D108BD9-81ED-4DB2-BD59-A6C34878D82A}">
                    <a16:rowId xmlns:a16="http://schemas.microsoft.com/office/drawing/2014/main" val="2768966844"/>
                  </a:ext>
                </a:extLst>
              </a:tr>
              <a:tr h="475367">
                <a:tc>
                  <a:txBody>
                    <a:bodyPr/>
                    <a:lstStyle/>
                    <a:p>
                      <a:r>
                        <a:rPr lang="en-US" sz="1200" b="0">
                          <a:solidFill>
                            <a:schemeClr val="bg1"/>
                          </a:solidFill>
                        </a:rPr>
                        <a:t>Leflunomide</a:t>
                      </a:r>
                    </a:p>
                  </a:txBody>
                  <a:tcPr anchor="ctr">
                    <a:solidFill>
                      <a:schemeClr val="tx1">
                        <a:lumMod val="95000"/>
                      </a:schemeClr>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a:solidFill>
                            <a:schemeClr val="tx1"/>
                          </a:solidFill>
                        </a:rPr>
                        <a:t>XX  Cholestyramine washed if detectable levels</a:t>
                      </a:r>
                    </a:p>
                  </a:txBody>
                  <a:tcPr anchor="ctr">
                    <a:solidFill>
                      <a:srgbClr val="E1471D"/>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a:solidFill>
                            <a:schemeClr val="tx1"/>
                          </a:solidFill>
                        </a:rPr>
                        <a:t>XX  Stop and give cholestyramine</a:t>
                      </a:r>
                    </a:p>
                  </a:txBody>
                  <a:tcPr anchor="ctr">
                    <a:solidFill>
                      <a:srgbClr val="E1471D"/>
                    </a:solidFill>
                  </a:tcPr>
                </a:tc>
                <a:tc>
                  <a:txBody>
                    <a:bodyPr/>
                    <a:lstStyle/>
                    <a:p>
                      <a:r>
                        <a:rPr lang="en-US" sz="1200">
                          <a:solidFill>
                            <a:schemeClr val="tx1"/>
                          </a:solidFill>
                        </a:rPr>
                        <a:t>XX</a:t>
                      </a:r>
                    </a:p>
                  </a:txBody>
                  <a:tcPr anchor="ctr">
                    <a:solidFill>
                      <a:srgbClr val="E1471D"/>
                    </a:solidFill>
                  </a:tcPr>
                </a:tc>
                <a:extLst>
                  <a:ext uri="{0D108BD9-81ED-4DB2-BD59-A6C34878D82A}">
                    <a16:rowId xmlns:a16="http://schemas.microsoft.com/office/drawing/2014/main" val="1493896353"/>
                  </a:ext>
                </a:extLst>
              </a:tr>
              <a:tr h="475367">
                <a:tc>
                  <a:txBody>
                    <a:bodyPr/>
                    <a:lstStyle/>
                    <a:p>
                      <a:r>
                        <a:rPr lang="en-US" sz="1200" b="0">
                          <a:solidFill>
                            <a:schemeClr val="bg1"/>
                          </a:solidFill>
                        </a:rPr>
                        <a:t>Mycophenolate mofetil </a:t>
                      </a:r>
                      <a:br>
                        <a:rPr lang="en-US" sz="1200" b="0">
                          <a:solidFill>
                            <a:schemeClr val="bg1"/>
                          </a:solidFill>
                        </a:rPr>
                      </a:br>
                      <a:r>
                        <a:rPr lang="en-US" sz="1200" b="0">
                          <a:solidFill>
                            <a:schemeClr val="bg1"/>
                          </a:solidFill>
                        </a:rPr>
                        <a:t>and mycophenolic acid</a:t>
                      </a:r>
                    </a:p>
                  </a:txBody>
                  <a:tcPr anchor="ctr">
                    <a:solidFill>
                      <a:schemeClr val="tx2"/>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a:solidFill>
                            <a:schemeClr val="tx1"/>
                          </a:solidFill>
                        </a:rPr>
                        <a:t>XX  Stop &gt;6 wk prior to conception</a:t>
                      </a:r>
                    </a:p>
                  </a:txBody>
                  <a:tcPr anchor="ctr">
                    <a:solidFill>
                      <a:srgbClr val="E1471D"/>
                    </a:solidFill>
                  </a:tcPr>
                </a:tc>
                <a:tc>
                  <a:txBody>
                    <a:bodyPr/>
                    <a:lstStyle/>
                    <a:p>
                      <a:r>
                        <a:rPr lang="en-US" sz="1200">
                          <a:solidFill>
                            <a:schemeClr val="tx1"/>
                          </a:solidFill>
                        </a:rPr>
                        <a:t>XX</a:t>
                      </a:r>
                    </a:p>
                  </a:txBody>
                  <a:tcPr anchor="ctr">
                    <a:solidFill>
                      <a:srgbClr val="E1471D"/>
                    </a:solidFill>
                  </a:tcPr>
                </a:tc>
                <a:tc>
                  <a:txBody>
                    <a:bodyPr/>
                    <a:lstStyle/>
                    <a:p>
                      <a:r>
                        <a:rPr lang="en-US" sz="1200">
                          <a:solidFill>
                            <a:schemeClr val="tx1"/>
                          </a:solidFill>
                        </a:rPr>
                        <a:t>XX</a:t>
                      </a:r>
                    </a:p>
                  </a:txBody>
                  <a:tcPr anchor="ctr">
                    <a:solidFill>
                      <a:srgbClr val="E1471D"/>
                    </a:solidFill>
                  </a:tcPr>
                </a:tc>
                <a:extLst>
                  <a:ext uri="{0D108BD9-81ED-4DB2-BD59-A6C34878D82A}">
                    <a16:rowId xmlns:a16="http://schemas.microsoft.com/office/drawing/2014/main" val="4024340154"/>
                  </a:ext>
                </a:extLst>
              </a:tr>
              <a:tr h="866845">
                <a:tc>
                  <a:txBody>
                    <a:bodyPr/>
                    <a:lstStyle/>
                    <a:p>
                      <a:r>
                        <a:rPr lang="en-US" sz="1200" b="0">
                          <a:solidFill>
                            <a:schemeClr val="bg1"/>
                          </a:solidFill>
                        </a:rPr>
                        <a:t>Cyclophosphamide</a:t>
                      </a:r>
                    </a:p>
                  </a:txBody>
                  <a:tcPr anchor="ctr">
                    <a:solidFill>
                      <a:schemeClr val="tx1">
                        <a:lumMod val="95000"/>
                      </a:schemeClr>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a:solidFill>
                            <a:schemeClr val="tx1"/>
                          </a:solidFill>
                        </a:rPr>
                        <a:t>XX  Stop 3 mo prior to conception</a:t>
                      </a:r>
                    </a:p>
                  </a:txBody>
                  <a:tcPr anchor="ctr">
                    <a:solidFill>
                      <a:srgbClr val="E1471D"/>
                    </a:solidFill>
                  </a:tcPr>
                </a:tc>
                <a:tc>
                  <a:txBody>
                    <a:bodyPr/>
                    <a:lstStyle/>
                    <a:p>
                      <a:r>
                        <a:rPr lang="en-US" sz="1200">
                          <a:solidFill>
                            <a:schemeClr val="bg1"/>
                          </a:solidFill>
                        </a:rPr>
                        <a:t>+ Life-/organ-threatening disease in second and third trimesters</a:t>
                      </a:r>
                    </a:p>
                  </a:txBody>
                  <a:tcPr anchor="ctr">
                    <a:solidFill>
                      <a:schemeClr val="accent2">
                        <a:lumMod val="40000"/>
                        <a:lumOff val="60000"/>
                      </a:schemeClr>
                    </a:solidFill>
                  </a:tcPr>
                </a:tc>
                <a:tc>
                  <a:txBody>
                    <a:bodyPr/>
                    <a:lstStyle/>
                    <a:p>
                      <a:r>
                        <a:rPr lang="en-US" sz="1200">
                          <a:solidFill>
                            <a:schemeClr val="tx1"/>
                          </a:solidFill>
                        </a:rPr>
                        <a:t>XX</a:t>
                      </a:r>
                    </a:p>
                  </a:txBody>
                  <a:tcPr anchor="ctr">
                    <a:solidFill>
                      <a:srgbClr val="E1471D"/>
                    </a:solidFill>
                  </a:tcPr>
                </a:tc>
                <a:extLst>
                  <a:ext uri="{0D108BD9-81ED-4DB2-BD59-A6C34878D82A}">
                    <a16:rowId xmlns:a16="http://schemas.microsoft.com/office/drawing/2014/main" val="2469391330"/>
                  </a:ext>
                </a:extLst>
              </a:tr>
              <a:tr h="475367">
                <a:tc>
                  <a:txBody>
                    <a:bodyPr/>
                    <a:lstStyle/>
                    <a:p>
                      <a:r>
                        <a:rPr lang="en-US" sz="1200" b="0">
                          <a:solidFill>
                            <a:schemeClr val="bg1"/>
                          </a:solidFill>
                        </a:rPr>
                        <a:t>Thalidomide</a:t>
                      </a:r>
                    </a:p>
                  </a:txBody>
                  <a:tcPr anchor="ctr">
                    <a:solidFill>
                      <a:schemeClr val="tx2"/>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a:solidFill>
                            <a:schemeClr val="tx1"/>
                          </a:solidFill>
                        </a:rPr>
                        <a:t>XX  Stop 1-3 mo prior to conception</a:t>
                      </a:r>
                    </a:p>
                  </a:txBody>
                  <a:tcPr anchor="ctr">
                    <a:solidFill>
                      <a:srgbClr val="E1471D"/>
                    </a:solidFill>
                  </a:tcPr>
                </a:tc>
                <a:tc>
                  <a:txBody>
                    <a:bodyPr/>
                    <a:lstStyle/>
                    <a:p>
                      <a:r>
                        <a:rPr lang="en-US" sz="1200">
                          <a:solidFill>
                            <a:schemeClr val="tx1"/>
                          </a:solidFill>
                        </a:rPr>
                        <a:t>XX</a:t>
                      </a:r>
                    </a:p>
                  </a:txBody>
                  <a:tcPr anchor="ctr">
                    <a:solidFill>
                      <a:srgbClr val="E1471D"/>
                    </a:solidFill>
                  </a:tcPr>
                </a:tc>
                <a:tc>
                  <a:txBody>
                    <a:bodyPr/>
                    <a:lstStyle/>
                    <a:p>
                      <a:r>
                        <a:rPr lang="en-US" sz="1200">
                          <a:solidFill>
                            <a:schemeClr val="tx1"/>
                          </a:solidFill>
                        </a:rPr>
                        <a:t>XX</a:t>
                      </a:r>
                    </a:p>
                  </a:txBody>
                  <a:tcPr anchor="ctr">
                    <a:solidFill>
                      <a:srgbClr val="E1471D"/>
                    </a:solidFill>
                  </a:tcPr>
                </a:tc>
                <a:extLst>
                  <a:ext uri="{0D108BD9-81ED-4DB2-BD59-A6C34878D82A}">
                    <a16:rowId xmlns:a16="http://schemas.microsoft.com/office/drawing/2014/main" val="4213493902"/>
                  </a:ext>
                </a:extLst>
              </a:tr>
              <a:tr h="475367">
                <a:tc>
                  <a:txBody>
                    <a:bodyPr/>
                    <a:lstStyle/>
                    <a:p>
                      <a:r>
                        <a:rPr lang="en-US" sz="1200" b="0">
                          <a:solidFill>
                            <a:schemeClr val="bg1"/>
                          </a:solidFill>
                        </a:rPr>
                        <a:t>Tofacitinib, apremilast, baricitinib</a:t>
                      </a:r>
                    </a:p>
                  </a:txBody>
                  <a:tcPr anchor="ctr">
                    <a:solidFill>
                      <a:schemeClr val="tx1">
                        <a:lumMod val="95000"/>
                      </a:schemeClr>
                    </a:solidFill>
                  </a:tcPr>
                </a:tc>
                <a:tc gridSpan="3">
                  <a:txBody>
                    <a:bodyPr/>
                    <a:lstStyle/>
                    <a:p>
                      <a:r>
                        <a:rPr lang="en-US" sz="1200">
                          <a:solidFill>
                            <a:schemeClr val="bg1"/>
                          </a:solidFill>
                        </a:rPr>
                        <a:t>Unable to determine due to lack of data; small molecular size suggests transfer across the placenta and into breast milk</a:t>
                      </a:r>
                    </a:p>
                  </a:txBody>
                  <a:tcPr anchor="ctr">
                    <a:solidFill>
                      <a:schemeClr val="tx1">
                        <a:lumMod val="95000"/>
                      </a:schemeClr>
                    </a:solidFill>
                  </a:tcPr>
                </a:tc>
                <a:tc hMerge="1">
                  <a:txBody>
                    <a:bodyPr/>
                    <a:lstStyle/>
                    <a:p>
                      <a:endParaRPr lang="en-US"/>
                    </a:p>
                  </a:txBody>
                  <a:tcPr/>
                </a:tc>
                <a:tc hMerge="1">
                  <a:txBody>
                    <a:bodyPr/>
                    <a:lstStyle/>
                    <a:p>
                      <a:endParaRPr lang="en-US" sz="900"/>
                    </a:p>
                  </a:txBody>
                  <a:tcPr anchor="ctr">
                    <a:solidFill>
                      <a:schemeClr val="tx1">
                        <a:lumMod val="95000"/>
                      </a:schemeClr>
                    </a:solidFill>
                  </a:tcPr>
                </a:tc>
                <a:extLst>
                  <a:ext uri="{0D108BD9-81ED-4DB2-BD59-A6C34878D82A}">
                    <a16:rowId xmlns:a16="http://schemas.microsoft.com/office/drawing/2014/main" val="3766016989"/>
                  </a:ext>
                </a:extLst>
              </a:tr>
            </a:tbl>
          </a:graphicData>
        </a:graphic>
      </p:graphicFrame>
    </p:spTree>
    <p:extLst>
      <p:ext uri="{BB962C8B-B14F-4D97-AF65-F5344CB8AC3E}">
        <p14:creationId xmlns:p14="http://schemas.microsoft.com/office/powerpoint/2010/main" val="2662578229"/>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2556F5D-7227-CAA0-EBA0-4B3CA57535F5}"/>
              </a:ext>
            </a:extLst>
          </p:cNvPr>
          <p:cNvSpPr>
            <a:spLocks noGrp="1"/>
          </p:cNvSpPr>
          <p:nvPr>
            <p:ph type="title"/>
          </p:nvPr>
        </p:nvSpPr>
        <p:spPr/>
        <p:txBody>
          <a:bodyPr/>
          <a:lstStyle/>
          <a:p>
            <a:r>
              <a:rPr lang="en-US"/>
              <a:t>Positive Pregnancy Test: Counseling Our Patients</a:t>
            </a:r>
          </a:p>
        </p:txBody>
      </p:sp>
      <p:sp>
        <p:nvSpPr>
          <p:cNvPr id="3" name="Content Placeholder 2">
            <a:extLst>
              <a:ext uri="{FF2B5EF4-FFF2-40B4-BE49-F238E27FC236}">
                <a16:creationId xmlns:a16="http://schemas.microsoft.com/office/drawing/2014/main" id="{D588E905-708B-BC83-86CB-6A2F379BC07B}"/>
              </a:ext>
            </a:extLst>
          </p:cNvPr>
          <p:cNvSpPr>
            <a:spLocks noGrp="1"/>
          </p:cNvSpPr>
          <p:nvPr>
            <p:ph idx="1"/>
          </p:nvPr>
        </p:nvSpPr>
        <p:spPr/>
        <p:txBody>
          <a:bodyPr/>
          <a:lstStyle/>
          <a:p>
            <a:r>
              <a:rPr lang="en-US"/>
              <a:t>If there is a risk of maternal mortality after stopping mycophenolate, one can consider continuing mycophenolate</a:t>
            </a:r>
          </a:p>
          <a:p>
            <a:r>
              <a:rPr lang="en-US"/>
              <a:t>Attempt to find an acceptable alternative so that you can stop mycophenolate </a:t>
            </a:r>
          </a:p>
          <a:p>
            <a:r>
              <a:rPr lang="en-US"/>
              <a:t>Discuss with the patient the potential hazards to the fetus</a:t>
            </a:r>
          </a:p>
          <a:p>
            <a:pPr lvl="1"/>
            <a:r>
              <a:rPr lang="en-US"/>
              <a:t>In certain situations, HCP and patient may decide the benefits of mycophenolate therapy outweigh the risks to the fetus </a:t>
            </a:r>
          </a:p>
          <a:p>
            <a:r>
              <a:rPr lang="en-US"/>
              <a:t>Consider referral to Maternal Fetal Medicine for further counseling </a:t>
            </a:r>
          </a:p>
        </p:txBody>
      </p:sp>
      <p:sp>
        <p:nvSpPr>
          <p:cNvPr id="4" name="Text Box 15">
            <a:extLst>
              <a:ext uri="{FF2B5EF4-FFF2-40B4-BE49-F238E27FC236}">
                <a16:creationId xmlns:a16="http://schemas.microsoft.com/office/drawing/2014/main" id="{21E13F78-B1D0-1D8B-F0B1-980C5F8E6111}"/>
              </a:ext>
            </a:extLst>
          </p:cNvPr>
          <p:cNvSpPr txBox="1">
            <a:spLocks noChangeArrowheads="1"/>
          </p:cNvSpPr>
          <p:nvPr/>
        </p:nvSpPr>
        <p:spPr bwMode="auto">
          <a:xfrm>
            <a:off x="419236" y="6392894"/>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eaLnBrk="1" hangingPunct="1">
              <a:defRPr/>
            </a:pPr>
            <a:r>
              <a:rPr lang="fr-FR" altLang="en-US" sz="1200" b="0" spc="-10">
                <a:solidFill>
                  <a:schemeClr val="bg2"/>
                </a:solidFill>
                <a:latin typeface="Calibri" panose="020F0502020204030204" pitchFamily="34" charset="0"/>
                <a:cs typeface="+mn-cs"/>
              </a:rPr>
              <a:t>www.mycophenolaterems.com</a:t>
            </a:r>
          </a:p>
        </p:txBody>
      </p:sp>
    </p:spTree>
    <p:extLst>
      <p:ext uri="{BB962C8B-B14F-4D97-AF65-F5344CB8AC3E}">
        <p14:creationId xmlns:p14="http://schemas.microsoft.com/office/powerpoint/2010/main" val="1410667520"/>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88FB63A-8BE5-1F09-6EF9-7E2991A4EAD8}"/>
              </a:ext>
            </a:extLst>
          </p:cNvPr>
          <p:cNvSpPr>
            <a:spLocks noGrp="1"/>
          </p:cNvSpPr>
          <p:nvPr>
            <p:ph type="title"/>
          </p:nvPr>
        </p:nvSpPr>
        <p:spPr/>
        <p:txBody>
          <a:bodyPr/>
          <a:lstStyle/>
          <a:p>
            <a:r>
              <a:rPr lang="en-US" sz="3600" spc="-20">
                <a:effectLst/>
                <a:latin typeface="Calibri" panose="020F0502020204030204" pitchFamily="34" charset="0"/>
                <a:ea typeface="Calibri" panose="020F0502020204030204" pitchFamily="34" charset="0"/>
                <a:cs typeface="Calibri" panose="020F0502020204030204" pitchFamily="34" charset="0"/>
              </a:rPr>
              <a:t>Faculty Discussion</a:t>
            </a:r>
            <a:endParaRPr lang="en-US"/>
          </a:p>
        </p:txBody>
      </p:sp>
      <p:sp>
        <p:nvSpPr>
          <p:cNvPr id="3" name="Content Placeholder 2">
            <a:extLst>
              <a:ext uri="{FF2B5EF4-FFF2-40B4-BE49-F238E27FC236}">
                <a16:creationId xmlns:a16="http://schemas.microsoft.com/office/drawing/2014/main" id="{2CB9C7D4-60F6-D8DA-6203-8C3F668BCA3A}"/>
              </a:ext>
            </a:extLst>
          </p:cNvPr>
          <p:cNvSpPr>
            <a:spLocks noGrp="1"/>
          </p:cNvSpPr>
          <p:nvPr>
            <p:ph idx="1"/>
          </p:nvPr>
        </p:nvSpPr>
        <p:spPr/>
        <p:txBody>
          <a:bodyPr/>
          <a:lstStyle/>
          <a:p>
            <a:r>
              <a:rPr lang="en-US"/>
              <a:t>What to do in the case of an unplanned pregnancy</a:t>
            </a:r>
          </a:p>
          <a:p>
            <a:pPr marL="742950" marR="0" lvl="1" indent="-285750" algn="l" defTabSz="914400" rtl="0" eaLnBrk="1" fontAlgn="base" latinLnBrk="0" hangingPunct="1">
              <a:lnSpc>
                <a:spcPct val="90000"/>
              </a:lnSpc>
              <a:spcBef>
                <a:spcPts val="1000"/>
              </a:spcBef>
              <a:spcAft>
                <a:spcPts val="700"/>
              </a:spcAft>
              <a:buClr>
                <a:srgbClr val="000000"/>
              </a:buClr>
              <a:buSzTx/>
              <a:buFont typeface="Arial" panose="020B0604020202020204" pitchFamily="34" charset="0"/>
              <a:buChar char="‒"/>
              <a:tabLst/>
              <a:defRPr/>
            </a:pPr>
            <a:r>
              <a:rPr kumimoji="0" lang="en-US" sz="2600" b="0" i="0" u="none" strike="noStrike" kern="0" cap="none" spc="0" normalizeH="0" baseline="0" noProof="0">
                <a:ln>
                  <a:noFill/>
                </a:ln>
                <a:solidFill>
                  <a:srgbClr val="000000"/>
                </a:solidFill>
                <a:effectLst/>
                <a:uLnTx/>
                <a:uFillTx/>
                <a:latin typeface="Calibri" panose="020F0502020204030204" pitchFamily="34" charset="0"/>
              </a:rPr>
              <a:t>Communicate with providers: prescriber and OB/GYN maternal fetal medicine</a:t>
            </a:r>
          </a:p>
          <a:p>
            <a:pPr marL="742950" marR="0" lvl="1" indent="-285750" algn="l" defTabSz="914400" rtl="0" eaLnBrk="1" fontAlgn="base" latinLnBrk="0" hangingPunct="1">
              <a:lnSpc>
                <a:spcPct val="90000"/>
              </a:lnSpc>
              <a:spcBef>
                <a:spcPts val="1000"/>
              </a:spcBef>
              <a:spcAft>
                <a:spcPts val="700"/>
              </a:spcAft>
              <a:buClr>
                <a:srgbClr val="000000"/>
              </a:buClr>
              <a:buSzTx/>
              <a:buFont typeface="Arial" panose="020B0604020202020204" pitchFamily="34" charset="0"/>
              <a:buChar char="‒"/>
              <a:tabLst/>
              <a:defRPr/>
            </a:pPr>
            <a:r>
              <a:rPr kumimoji="0" lang="en-US" sz="2600" b="0" i="0" u="none" strike="noStrike" kern="0" cap="none" spc="0" normalizeH="0" baseline="0" noProof="0">
                <a:ln>
                  <a:noFill/>
                </a:ln>
                <a:solidFill>
                  <a:srgbClr val="000000"/>
                </a:solidFill>
                <a:effectLst/>
                <a:uLnTx/>
                <a:uFillTx/>
                <a:latin typeface="Calibri" panose="020F0502020204030204" pitchFamily="34" charset="0"/>
              </a:rPr>
              <a:t>Enroll in Mycophenolate REMs Registry and report the pregnancy</a:t>
            </a:r>
          </a:p>
          <a:p>
            <a:endParaRPr lang="en-US"/>
          </a:p>
        </p:txBody>
      </p:sp>
      <p:pic>
        <p:nvPicPr>
          <p:cNvPr id="4" name="Picture 3">
            <a:extLst>
              <a:ext uri="{FF2B5EF4-FFF2-40B4-BE49-F238E27FC236}">
                <a16:creationId xmlns:a16="http://schemas.microsoft.com/office/drawing/2014/main" id="{F0B982F9-8E9F-39ED-4F96-8870847F1F6C}"/>
              </a:ext>
            </a:extLst>
          </p:cNvPr>
          <p:cNvPicPr>
            <a:picLocks noChangeAspect="1"/>
          </p:cNvPicPr>
          <p:nvPr/>
        </p:nvPicPr>
        <p:blipFill>
          <a:blip r:embed="rId2"/>
          <a:stretch>
            <a:fillRect/>
          </a:stretch>
        </p:blipFill>
        <p:spPr>
          <a:xfrm>
            <a:off x="9112181" y="3838390"/>
            <a:ext cx="2475144" cy="2124781"/>
          </a:xfrm>
          <a:prstGeom prst="rect">
            <a:avLst/>
          </a:prstGeom>
        </p:spPr>
      </p:pic>
    </p:spTree>
    <p:extLst>
      <p:ext uri="{BB962C8B-B14F-4D97-AF65-F5344CB8AC3E}">
        <p14:creationId xmlns:p14="http://schemas.microsoft.com/office/powerpoint/2010/main" val="3869337116"/>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A678E07A-BE3B-4617-603D-C819D2959121}"/>
              </a:ext>
            </a:extLst>
          </p:cNvPr>
          <p:cNvSpPr>
            <a:spLocks noGrp="1"/>
          </p:cNvSpPr>
          <p:nvPr>
            <p:ph type="title"/>
          </p:nvPr>
        </p:nvSpPr>
        <p:spPr/>
        <p:txBody>
          <a:bodyPr/>
          <a:lstStyle/>
          <a:p>
            <a:r>
              <a:rPr lang="en-US"/>
              <a:t>A Collaborative Approach to </a:t>
            </a:r>
            <a:br>
              <a:rPr lang="en-US"/>
            </a:br>
            <a:r>
              <a:rPr lang="en-US"/>
              <a:t>Caring for Mom and Baby</a:t>
            </a:r>
          </a:p>
        </p:txBody>
      </p:sp>
    </p:spTree>
    <p:extLst>
      <p:ext uri="{BB962C8B-B14F-4D97-AF65-F5344CB8AC3E}">
        <p14:creationId xmlns:p14="http://schemas.microsoft.com/office/powerpoint/2010/main" val="381308776"/>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EAE65709-C364-8C36-92B9-D68871DE88E3}"/>
              </a:ext>
            </a:extLst>
          </p:cNvPr>
          <p:cNvSpPr>
            <a:spLocks noGrp="1"/>
          </p:cNvSpPr>
          <p:nvPr>
            <p:ph type="title"/>
          </p:nvPr>
        </p:nvSpPr>
        <p:spPr/>
        <p:txBody>
          <a:bodyPr/>
          <a:lstStyle/>
          <a:p>
            <a:r>
              <a:rPr lang="en-US"/>
              <a:t>Patient Case: Lisa (cont’d)</a:t>
            </a:r>
          </a:p>
        </p:txBody>
      </p:sp>
      <p:sp>
        <p:nvSpPr>
          <p:cNvPr id="4" name="Content Placeholder 3">
            <a:extLst>
              <a:ext uri="{FF2B5EF4-FFF2-40B4-BE49-F238E27FC236}">
                <a16:creationId xmlns:a16="http://schemas.microsoft.com/office/drawing/2014/main" id="{864A21A8-5FB3-7209-4A74-EB8A6C3C7E1F}"/>
              </a:ext>
            </a:extLst>
          </p:cNvPr>
          <p:cNvSpPr>
            <a:spLocks noGrp="1"/>
          </p:cNvSpPr>
          <p:nvPr>
            <p:ph idx="1"/>
          </p:nvPr>
        </p:nvSpPr>
        <p:spPr/>
        <p:txBody>
          <a:bodyPr/>
          <a:lstStyle/>
          <a:p>
            <a:r>
              <a:rPr lang="en-US"/>
              <a:t>As per her rheumatologist’s recommendation, Lisa stopped taking mycophenolate mofetil and starting taking azathioprine</a:t>
            </a:r>
          </a:p>
          <a:p>
            <a:r>
              <a:rPr lang="en-US"/>
              <a:t>Lisa’s rheumatologist also referred her to an OB/GYN maternal fetal medicine specialist for preconception counseling and high-risk obstetrical care</a:t>
            </a:r>
          </a:p>
          <a:p>
            <a:r>
              <a:rPr lang="en-US"/>
              <a:t>Lisa has been receiving azathioprine for 4 </a:t>
            </a:r>
            <a:r>
              <a:rPr lang="en-US" dirty="0" err="1"/>
              <a:t>wk</a:t>
            </a:r>
            <a:r>
              <a:rPr lang="en-US"/>
              <a:t> at the time of her appointment</a:t>
            </a:r>
          </a:p>
          <a:p>
            <a:pPr lvl="1"/>
            <a:r>
              <a:rPr lang="en-US"/>
              <a:t>She is feeling well with no lupus flares</a:t>
            </a:r>
          </a:p>
        </p:txBody>
      </p:sp>
    </p:spTree>
    <p:extLst>
      <p:ext uri="{BB962C8B-B14F-4D97-AF65-F5344CB8AC3E}">
        <p14:creationId xmlns:p14="http://schemas.microsoft.com/office/powerpoint/2010/main" val="524229134"/>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88FB63A-8BE5-1F09-6EF9-7E2991A4EAD8}"/>
              </a:ext>
            </a:extLst>
          </p:cNvPr>
          <p:cNvSpPr>
            <a:spLocks noGrp="1"/>
          </p:cNvSpPr>
          <p:nvPr>
            <p:ph type="title"/>
          </p:nvPr>
        </p:nvSpPr>
        <p:spPr/>
        <p:txBody>
          <a:bodyPr/>
          <a:lstStyle/>
          <a:p>
            <a:r>
              <a:rPr lang="en-US" sz="3600" spc="-20">
                <a:effectLst/>
                <a:latin typeface="Calibri" panose="020F0502020204030204" pitchFamily="34" charset="0"/>
                <a:ea typeface="Calibri" panose="020F0502020204030204" pitchFamily="34" charset="0"/>
                <a:cs typeface="Calibri" panose="020F0502020204030204" pitchFamily="34" charset="0"/>
              </a:rPr>
              <a:t>Faculty Discussion</a:t>
            </a:r>
            <a:endParaRPr lang="en-US"/>
          </a:p>
        </p:txBody>
      </p:sp>
      <p:sp>
        <p:nvSpPr>
          <p:cNvPr id="3" name="Content Placeholder 2">
            <a:extLst>
              <a:ext uri="{FF2B5EF4-FFF2-40B4-BE49-F238E27FC236}">
                <a16:creationId xmlns:a16="http://schemas.microsoft.com/office/drawing/2014/main" id="{2CB9C7D4-60F6-D8DA-6203-8C3F668BCA3A}"/>
              </a:ext>
            </a:extLst>
          </p:cNvPr>
          <p:cNvSpPr>
            <a:spLocks noGrp="1"/>
          </p:cNvSpPr>
          <p:nvPr>
            <p:ph idx="1"/>
          </p:nvPr>
        </p:nvSpPr>
        <p:spPr/>
        <p:txBody>
          <a:bodyPr/>
          <a:lstStyle/>
          <a:p>
            <a:r>
              <a:rPr lang="en-US"/>
              <a:t>Strategies for coordinating care among care team</a:t>
            </a:r>
          </a:p>
          <a:p>
            <a:pPr lvl="1"/>
            <a:r>
              <a:rPr lang="en-US"/>
              <a:t>Rheumatologist</a:t>
            </a:r>
          </a:p>
          <a:p>
            <a:pPr lvl="1"/>
            <a:r>
              <a:rPr lang="en-US"/>
              <a:t>OB/GYN or maternal-fetal medicine</a:t>
            </a:r>
          </a:p>
          <a:p>
            <a:pPr lvl="1"/>
            <a:r>
              <a:rPr lang="en-US"/>
              <a:t>NPs/PAs and nursing </a:t>
            </a:r>
          </a:p>
          <a:p>
            <a:pPr lvl="1"/>
            <a:r>
              <a:rPr lang="en-US"/>
              <a:t>Pharmacists </a:t>
            </a:r>
          </a:p>
        </p:txBody>
      </p:sp>
      <p:pic>
        <p:nvPicPr>
          <p:cNvPr id="4" name="Picture 3">
            <a:extLst>
              <a:ext uri="{FF2B5EF4-FFF2-40B4-BE49-F238E27FC236}">
                <a16:creationId xmlns:a16="http://schemas.microsoft.com/office/drawing/2014/main" id="{F0B982F9-8E9F-39ED-4F96-8870847F1F6C}"/>
              </a:ext>
            </a:extLst>
          </p:cNvPr>
          <p:cNvPicPr>
            <a:picLocks noChangeAspect="1"/>
          </p:cNvPicPr>
          <p:nvPr/>
        </p:nvPicPr>
        <p:blipFill>
          <a:blip r:embed="rId2"/>
          <a:stretch>
            <a:fillRect/>
          </a:stretch>
        </p:blipFill>
        <p:spPr>
          <a:xfrm>
            <a:off x="9112181" y="3838390"/>
            <a:ext cx="2475144" cy="2124781"/>
          </a:xfrm>
          <a:prstGeom prst="rect">
            <a:avLst/>
          </a:prstGeom>
        </p:spPr>
      </p:pic>
    </p:spTree>
    <p:extLst>
      <p:ext uri="{BB962C8B-B14F-4D97-AF65-F5344CB8AC3E}">
        <p14:creationId xmlns:p14="http://schemas.microsoft.com/office/powerpoint/2010/main" val="113131091"/>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Rectangle 15">
            <a:extLst>
              <a:ext uri="{FF2B5EF4-FFF2-40B4-BE49-F238E27FC236}">
                <a16:creationId xmlns:a16="http://schemas.microsoft.com/office/drawing/2014/main" id="{5A0A1256-D554-D4FA-6B8E-9F578FA33AF2}"/>
              </a:ext>
            </a:extLst>
          </p:cNvPr>
          <p:cNvSpPr/>
          <p:nvPr/>
        </p:nvSpPr>
        <p:spPr bwMode="auto">
          <a:xfrm>
            <a:off x="5930900" y="1513047"/>
            <a:ext cx="5549900" cy="4367053"/>
          </a:xfrm>
          <a:prstGeom prst="rect">
            <a:avLst/>
          </a:prstGeom>
          <a:solidFill>
            <a:schemeClr val="tx1">
              <a:lumMod val="95000"/>
            </a:schemeClr>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2" name="Title 1">
            <a:extLst>
              <a:ext uri="{FF2B5EF4-FFF2-40B4-BE49-F238E27FC236}">
                <a16:creationId xmlns:a16="http://schemas.microsoft.com/office/drawing/2014/main" id="{95573E9B-70C5-5496-F376-F526031EF0C0}"/>
              </a:ext>
            </a:extLst>
          </p:cNvPr>
          <p:cNvSpPr>
            <a:spLocks noGrp="1"/>
          </p:cNvSpPr>
          <p:nvPr>
            <p:ph type="title"/>
          </p:nvPr>
        </p:nvSpPr>
        <p:spPr/>
        <p:txBody>
          <a:bodyPr/>
          <a:lstStyle/>
          <a:p>
            <a:r>
              <a:rPr lang="en-US"/>
              <a:t>Mycophenolate Pregnancy Registry</a:t>
            </a:r>
          </a:p>
        </p:txBody>
      </p:sp>
      <p:sp>
        <p:nvSpPr>
          <p:cNvPr id="3" name="Content Placeholder 2">
            <a:extLst>
              <a:ext uri="{FF2B5EF4-FFF2-40B4-BE49-F238E27FC236}">
                <a16:creationId xmlns:a16="http://schemas.microsoft.com/office/drawing/2014/main" id="{DF67255D-072F-441C-4FE3-BB2CC5779D2C}"/>
              </a:ext>
            </a:extLst>
          </p:cNvPr>
          <p:cNvSpPr>
            <a:spLocks noGrp="1"/>
          </p:cNvSpPr>
          <p:nvPr>
            <p:ph idx="1"/>
          </p:nvPr>
        </p:nvSpPr>
        <p:spPr>
          <a:xfrm>
            <a:off x="604675" y="1513047"/>
            <a:ext cx="5326225" cy="3738747"/>
          </a:xfrm>
        </p:spPr>
        <p:txBody>
          <a:bodyPr/>
          <a:lstStyle/>
          <a:p>
            <a:r>
              <a:rPr lang="en-US" sz="2600" dirty="0"/>
              <a:t>Report any pregnancy during mycophenolate treatment or </a:t>
            </a:r>
            <a:br>
              <a:rPr lang="en-US" sz="2600" dirty="0"/>
            </a:br>
            <a:r>
              <a:rPr lang="en-US" sz="2600" dirty="0"/>
              <a:t>within 6 </a:t>
            </a:r>
            <a:r>
              <a:rPr lang="en-US" sz="2600" dirty="0" err="1"/>
              <a:t>wk</a:t>
            </a:r>
            <a:r>
              <a:rPr lang="en-US" sz="2600" dirty="0"/>
              <a:t> following discontinuation of treatment to the Mycophenolate Pregnancy Registry</a:t>
            </a:r>
          </a:p>
          <a:p>
            <a:pPr lvl="1"/>
            <a:r>
              <a:rPr lang="en-US" sz="2400"/>
              <a:t>Inform patient that you may report pregnancies to the Mycophenolate Pregnancy Registry</a:t>
            </a:r>
          </a:p>
          <a:p>
            <a:pPr lvl="1"/>
            <a:r>
              <a:rPr lang="en-US" sz="2400"/>
              <a:t>Encourage them to participate in the registry</a:t>
            </a:r>
          </a:p>
          <a:p>
            <a:pPr lvl="1"/>
            <a:r>
              <a:rPr lang="en-US" sz="2400"/>
              <a:t>Reports are covered by HIPAA </a:t>
            </a:r>
          </a:p>
        </p:txBody>
      </p:sp>
      <p:sp>
        <p:nvSpPr>
          <p:cNvPr id="4" name="Rectangle 3">
            <a:extLst>
              <a:ext uri="{FF2B5EF4-FFF2-40B4-BE49-F238E27FC236}">
                <a16:creationId xmlns:a16="http://schemas.microsoft.com/office/drawing/2014/main" id="{4C143EA1-3EA2-4126-C70E-8EFFA99575ED}"/>
              </a:ext>
            </a:extLst>
          </p:cNvPr>
          <p:cNvSpPr/>
          <p:nvPr/>
        </p:nvSpPr>
        <p:spPr bwMode="auto">
          <a:xfrm>
            <a:off x="6096000" y="4337395"/>
            <a:ext cx="5675313" cy="914399"/>
          </a:xfrm>
          <a:prstGeom prst="rect">
            <a:avLst/>
          </a:prstGeom>
          <a:noFill/>
          <a:ln w="0">
            <a:noFill/>
            <a:miter lim="800000"/>
            <a:headEnd/>
            <a:tailEnd/>
          </a:ln>
        </p:spPr>
        <p:txBody>
          <a:bodyPr rtlCol="0" anchor="ctr"/>
          <a:lstStyle/>
          <a:p>
            <a:pPr marL="0" marR="0" lvl="0" indent="0" algn="l" defTabSz="914400" rtl="0" eaLnBrk="1" fontAlgn="base" latinLnBrk="0" hangingPunct="1">
              <a:lnSpc>
                <a:spcPct val="100000"/>
              </a:lnSpc>
              <a:spcBef>
                <a:spcPts val="0"/>
              </a:spcBef>
              <a:spcAft>
                <a:spcPts val="0"/>
              </a:spcAft>
              <a:buClr>
                <a:srgbClr val="015873"/>
              </a:buClr>
              <a:buSzTx/>
              <a:buFontTx/>
              <a:buNone/>
              <a:tabLst/>
              <a:defRPr/>
            </a:pPr>
            <a:r>
              <a:rPr kumimoji="0" lang="en-US" sz="2400" b="1" i="0" u="sng" strike="noStrike" kern="1200" cap="none" spc="0" normalizeH="0" baseline="0" noProof="0">
                <a:ln>
                  <a:noFill/>
                </a:ln>
                <a:solidFill>
                  <a:srgbClr val="E1471D"/>
                </a:solidFill>
                <a:effectLst/>
                <a:uLnTx/>
                <a:uFillTx/>
                <a:latin typeface="Calibri" panose="020F0502020204030204" pitchFamily="34" charset="0"/>
                <a:ea typeface="+mn-ea"/>
                <a:cs typeface="Arial" panose="020B0604020202020204" pitchFamily="34" charset="0"/>
              </a:rPr>
              <a:t>By Phone </a:t>
            </a:r>
          </a:p>
          <a:p>
            <a:pPr marL="0" marR="0" lvl="0" indent="0" algn="l" defTabSz="914400" rtl="0" eaLnBrk="1" fontAlgn="base" latinLnBrk="0" hangingPunct="1">
              <a:lnSpc>
                <a:spcPct val="100000"/>
              </a:lnSpc>
              <a:spcBef>
                <a:spcPts val="0"/>
              </a:spcBef>
              <a:spcAft>
                <a:spcPts val="0"/>
              </a:spcAft>
              <a:buClr>
                <a:srgbClr val="015873"/>
              </a:buClr>
              <a:buSzTx/>
              <a:buFontTx/>
              <a:buNone/>
              <a:tabLst/>
              <a:defRPr/>
            </a:pPr>
            <a:r>
              <a:rPr kumimoji="0" lang="en-US" sz="2400" b="1" i="0" u="none" strike="noStrike" kern="1200" cap="none" spc="0" normalizeH="0" baseline="0" noProof="0">
                <a:ln>
                  <a:noFill/>
                </a:ln>
                <a:solidFill>
                  <a:srgbClr val="E1471D"/>
                </a:solidFill>
                <a:effectLst/>
                <a:uLnTx/>
                <a:uFillTx/>
                <a:latin typeface="Calibri" panose="020F0502020204030204" pitchFamily="34" charset="0"/>
                <a:ea typeface="+mn-ea"/>
                <a:cs typeface="Arial" panose="020B0604020202020204" pitchFamily="34" charset="0"/>
              </a:rPr>
              <a:t>1-800-617-8191</a:t>
            </a:r>
          </a:p>
        </p:txBody>
      </p:sp>
      <p:sp>
        <p:nvSpPr>
          <p:cNvPr id="5" name="Rectangle 4">
            <a:extLst>
              <a:ext uri="{FF2B5EF4-FFF2-40B4-BE49-F238E27FC236}">
                <a16:creationId xmlns:a16="http://schemas.microsoft.com/office/drawing/2014/main" id="{9D5A124F-F751-F6D6-5F85-6E79C03A4454}"/>
              </a:ext>
            </a:extLst>
          </p:cNvPr>
          <p:cNvSpPr/>
          <p:nvPr/>
        </p:nvSpPr>
        <p:spPr bwMode="auto">
          <a:xfrm>
            <a:off x="6096000" y="2325688"/>
            <a:ext cx="5675313" cy="1103312"/>
          </a:xfrm>
          <a:prstGeom prst="rect">
            <a:avLst/>
          </a:prstGeom>
          <a:noFill/>
          <a:ln w="0">
            <a:noFill/>
            <a:miter lim="800000"/>
            <a:headEnd/>
            <a:tailEnd/>
          </a:ln>
        </p:spPr>
        <p:txBody>
          <a:bodyPr rtlCol="0" anchor="ctr"/>
          <a:lstStyle/>
          <a:p>
            <a:pPr marL="0" marR="0" lvl="0" indent="0" algn="l" defTabSz="914400" rtl="0" eaLnBrk="1" fontAlgn="base" latinLnBrk="0" hangingPunct="1">
              <a:lnSpc>
                <a:spcPct val="100000"/>
              </a:lnSpc>
              <a:spcBef>
                <a:spcPts val="0"/>
              </a:spcBef>
              <a:spcAft>
                <a:spcPts val="0"/>
              </a:spcAft>
              <a:buClr>
                <a:srgbClr val="015873"/>
              </a:buClr>
              <a:buSzTx/>
              <a:buFontTx/>
              <a:buNone/>
              <a:tabLst/>
              <a:defRPr/>
            </a:pPr>
            <a:r>
              <a:rPr kumimoji="0" lang="en-US" sz="2400" b="1" i="0" u="sng" strike="noStrike" kern="1200" cap="none" spc="0" normalizeH="0" baseline="0" noProof="0">
                <a:ln>
                  <a:noFill/>
                </a:ln>
                <a:solidFill>
                  <a:srgbClr val="015873"/>
                </a:solidFill>
                <a:effectLst/>
                <a:uLnTx/>
                <a:uFillTx/>
                <a:latin typeface="Calibri" panose="020F0502020204030204" pitchFamily="34" charset="0"/>
                <a:ea typeface="+mn-ea"/>
                <a:cs typeface="Arial" panose="020B0604020202020204" pitchFamily="34" charset="0"/>
              </a:rPr>
              <a:t>Online</a:t>
            </a:r>
          </a:p>
          <a:p>
            <a:pPr marL="0" marR="0" lvl="0" indent="0" algn="l" defTabSz="914400" rtl="0" eaLnBrk="1" fontAlgn="base" latinLnBrk="0" hangingPunct="1">
              <a:lnSpc>
                <a:spcPct val="100000"/>
              </a:lnSpc>
              <a:spcBef>
                <a:spcPts val="0"/>
              </a:spcBef>
              <a:spcAft>
                <a:spcPts val="0"/>
              </a:spcAft>
              <a:buClr>
                <a:srgbClr val="015873"/>
              </a:buClr>
              <a:buSzTx/>
              <a:buFontTx/>
              <a:buNone/>
              <a:tabLst/>
              <a:defRPr/>
            </a:pPr>
            <a:r>
              <a:rPr kumimoji="0" lang="en-US" sz="2200" b="1" i="0" u="none" strike="noStrike" kern="1200" cap="none" spc="0" normalizeH="0" baseline="0" noProof="0">
                <a:ln>
                  <a:noFill/>
                </a:ln>
                <a:solidFill>
                  <a:srgbClr val="015873"/>
                </a:solidFill>
                <a:effectLst/>
                <a:uLnTx/>
                <a:uFillTx/>
                <a:latin typeface="Calibri" panose="020F0502020204030204" pitchFamily="34" charset="0"/>
                <a:ea typeface="+mn-ea"/>
                <a:cs typeface="Arial" panose="020B0604020202020204" pitchFamily="34" charset="0"/>
              </a:rPr>
              <a:t>www.MycophenolatePregnancyRegistry.com</a:t>
            </a:r>
          </a:p>
        </p:txBody>
      </p:sp>
      <p:pic>
        <p:nvPicPr>
          <p:cNvPr id="8" name="Graphic 7" descr="Laptop with solid fill">
            <a:extLst>
              <a:ext uri="{FF2B5EF4-FFF2-40B4-BE49-F238E27FC236}">
                <a16:creationId xmlns:a16="http://schemas.microsoft.com/office/drawing/2014/main" id="{4FBBC1D3-C91E-7058-AFC7-80C21D4E2B39}"/>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7116925" y="2325687"/>
            <a:ext cx="694348" cy="694348"/>
          </a:xfrm>
          <a:prstGeom prst="rect">
            <a:avLst/>
          </a:prstGeom>
        </p:spPr>
      </p:pic>
      <p:pic>
        <p:nvPicPr>
          <p:cNvPr id="10" name="Graphic 9" descr="Smart Phone with solid fill">
            <a:extLst>
              <a:ext uri="{FF2B5EF4-FFF2-40B4-BE49-F238E27FC236}">
                <a16:creationId xmlns:a16="http://schemas.microsoft.com/office/drawing/2014/main" id="{8D226785-5483-31A7-9269-FAC980E988B8}"/>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7288758" y="4100246"/>
            <a:ext cx="694348" cy="694348"/>
          </a:xfrm>
          <a:prstGeom prst="rect">
            <a:avLst/>
          </a:prstGeom>
        </p:spPr>
      </p:pic>
    </p:spTree>
    <p:extLst>
      <p:ext uri="{BB962C8B-B14F-4D97-AF65-F5344CB8AC3E}">
        <p14:creationId xmlns:p14="http://schemas.microsoft.com/office/powerpoint/2010/main" val="19070892"/>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E3BABAB7-83B5-0CD3-699E-AA5828726E92}"/>
              </a:ext>
            </a:extLst>
          </p:cNvPr>
          <p:cNvSpPr>
            <a:spLocks noGrp="1"/>
          </p:cNvSpPr>
          <p:nvPr>
            <p:ph type="title"/>
          </p:nvPr>
        </p:nvSpPr>
        <p:spPr/>
        <p:txBody>
          <a:bodyPr/>
          <a:lstStyle/>
          <a:p>
            <a:r>
              <a:rPr lang="en-US"/>
              <a:t>Additional HCP and Patient Educational Resources </a:t>
            </a:r>
          </a:p>
        </p:txBody>
      </p:sp>
      <p:sp>
        <p:nvSpPr>
          <p:cNvPr id="4" name="Content Placeholder 3">
            <a:extLst>
              <a:ext uri="{FF2B5EF4-FFF2-40B4-BE49-F238E27FC236}">
                <a16:creationId xmlns:a16="http://schemas.microsoft.com/office/drawing/2014/main" id="{251CE86B-4D1B-BF28-F565-BFE456B89E32}"/>
              </a:ext>
            </a:extLst>
          </p:cNvPr>
          <p:cNvSpPr>
            <a:spLocks noGrp="1"/>
          </p:cNvSpPr>
          <p:nvPr>
            <p:ph idx="1"/>
          </p:nvPr>
        </p:nvSpPr>
        <p:spPr>
          <a:xfrm>
            <a:off x="604675" y="1513047"/>
            <a:ext cx="3006259" cy="4650686"/>
          </a:xfrm>
        </p:spPr>
        <p:txBody>
          <a:bodyPr/>
          <a:lstStyle/>
          <a:p>
            <a:r>
              <a:rPr lang="en-US" sz="2000"/>
              <a:t>Mycophenolate REMS: </a:t>
            </a:r>
            <a:r>
              <a:rPr lang="en-US" sz="2000">
                <a:hlinkClick r:id="rId2"/>
              </a:rPr>
              <a:t>www.mycophenolaterems.com/#Main</a:t>
            </a:r>
            <a:endParaRPr lang="en-US" sz="2000"/>
          </a:p>
          <a:p>
            <a:r>
              <a:rPr lang="en-US" sz="2000"/>
              <a:t>Prescribers: complete online training, obtain patient signatures on patient prescriber acknowledgment form, and voluntarily report mycophenolate pregnancy exposures to the MPA Pregnancy Registry</a:t>
            </a:r>
          </a:p>
        </p:txBody>
      </p:sp>
      <p:pic>
        <p:nvPicPr>
          <p:cNvPr id="2" name="Picture 1">
            <a:extLst>
              <a:ext uri="{FF2B5EF4-FFF2-40B4-BE49-F238E27FC236}">
                <a16:creationId xmlns:a16="http://schemas.microsoft.com/office/drawing/2014/main" id="{0982D750-DE70-C50A-1C6A-84F38488D57E}"/>
              </a:ext>
            </a:extLst>
          </p:cNvPr>
          <p:cNvPicPr>
            <a:picLocks noChangeAspect="1"/>
          </p:cNvPicPr>
          <p:nvPr/>
        </p:nvPicPr>
        <p:blipFill>
          <a:blip r:embed="rId3" cstate="print"/>
          <a:srcRect l="2497" r="3135"/>
          <a:stretch>
            <a:fillRect/>
          </a:stretch>
        </p:blipFill>
        <p:spPr>
          <a:xfrm>
            <a:off x="3610934" y="1510121"/>
            <a:ext cx="7976391" cy="4664073"/>
          </a:xfrm>
          <a:prstGeom prst="rect">
            <a:avLst/>
          </a:prstGeom>
          <a:noFill/>
        </p:spPr>
      </p:pic>
      <p:sp>
        <p:nvSpPr>
          <p:cNvPr id="5" name="Text Box 15">
            <a:extLst>
              <a:ext uri="{FF2B5EF4-FFF2-40B4-BE49-F238E27FC236}">
                <a16:creationId xmlns:a16="http://schemas.microsoft.com/office/drawing/2014/main" id="{E564590D-7DA3-9A4B-FF7D-894B3C2C6925}"/>
              </a:ext>
            </a:extLst>
          </p:cNvPr>
          <p:cNvSpPr txBox="1">
            <a:spLocks noChangeArrowheads="1"/>
          </p:cNvSpPr>
          <p:nvPr/>
        </p:nvSpPr>
        <p:spPr bwMode="auto">
          <a:xfrm>
            <a:off x="432206" y="6394754"/>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eaLnBrk="1" hangingPunct="1">
              <a:defRPr/>
            </a:pPr>
            <a:r>
              <a:rPr lang="fr-FR" altLang="en-US" sz="1200" b="0" spc="-10">
                <a:solidFill>
                  <a:schemeClr val="bg2"/>
                </a:solidFill>
                <a:latin typeface="Calibri" panose="020F0502020204030204" pitchFamily="34" charset="0"/>
                <a:cs typeface="+mn-cs"/>
              </a:rPr>
              <a:t>www.mycophenolaterems.com</a:t>
            </a:r>
          </a:p>
        </p:txBody>
      </p:sp>
    </p:spTree>
    <p:extLst>
      <p:ext uri="{BB962C8B-B14F-4D97-AF65-F5344CB8AC3E}">
        <p14:creationId xmlns:p14="http://schemas.microsoft.com/office/powerpoint/2010/main" val="703354042"/>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a:extLst>
              <a:ext uri="{FF2B5EF4-FFF2-40B4-BE49-F238E27FC236}">
                <a16:creationId xmlns:a16="http://schemas.microsoft.com/office/drawing/2014/main" id="{6DA93788-E77D-4CCE-84A4-6D74E9ED9D9E}"/>
              </a:ext>
            </a:extLst>
          </p:cNvPr>
          <p:cNvSpPr>
            <a:spLocks noGrp="1"/>
          </p:cNvSpPr>
          <p:nvPr>
            <p:ph sz="quarter" idx="4294967295"/>
          </p:nvPr>
        </p:nvSpPr>
        <p:spPr>
          <a:xfrm>
            <a:off x="514351" y="4856674"/>
            <a:ext cx="11283950" cy="1155939"/>
          </a:xfrm>
        </p:spPr>
        <p:txBody>
          <a:bodyPr/>
          <a:lstStyle/>
          <a:p>
            <a:pPr marL="0" indent="0">
              <a:buNone/>
            </a:pPr>
            <a:r>
              <a:rPr lang="en-US" sz="2400" b="1" dirty="0">
                <a:solidFill>
                  <a:srgbClr val="00823B"/>
                </a:solidFill>
                <a:hlinkClick r:id="rId3"/>
              </a:rPr>
              <a:t>clinicaloptions.com/activities/allergy-and-immunology</a:t>
            </a:r>
            <a:endParaRPr lang="en-US" sz="2400" b="1" u="sng" dirty="0">
              <a:solidFill>
                <a:srgbClr val="E1471D"/>
              </a:solidFill>
            </a:endParaRPr>
          </a:p>
        </p:txBody>
      </p:sp>
      <p:sp>
        <p:nvSpPr>
          <p:cNvPr id="62467" name="Rectangle 10">
            <a:extLst>
              <a:ext uri="{FF2B5EF4-FFF2-40B4-BE49-F238E27FC236}">
                <a16:creationId xmlns:a16="http://schemas.microsoft.com/office/drawing/2014/main" id="{285A5094-ED29-4796-B20E-3FBFE4F25619}"/>
              </a:ext>
            </a:extLst>
          </p:cNvPr>
          <p:cNvSpPr>
            <a:spLocks noGrp="1" noChangeArrowheads="1"/>
          </p:cNvSpPr>
          <p:nvPr>
            <p:ph type="title"/>
          </p:nvPr>
        </p:nvSpPr>
        <p:spPr bwMode="gray"/>
        <p:txBody>
          <a:bodyPr/>
          <a:lstStyle/>
          <a:p>
            <a:pPr eaLnBrk="1" hangingPunct="1"/>
            <a:r>
              <a:rPr lang="en-US" altLang="en-US" sz="4000"/>
              <a:t>Go Online for More CCO </a:t>
            </a:r>
            <a:br>
              <a:rPr lang="en-US" altLang="en-US" sz="4000"/>
            </a:br>
            <a:r>
              <a:rPr lang="en-US" altLang="en-US" sz="4000"/>
              <a:t>Coverage of a Patient-Centered Approach to Mycophenolate Risk Mitigation!</a:t>
            </a:r>
          </a:p>
        </p:txBody>
      </p:sp>
      <p:sp>
        <p:nvSpPr>
          <p:cNvPr id="39940" name="Rectangle 2">
            <a:extLst>
              <a:ext uri="{FF2B5EF4-FFF2-40B4-BE49-F238E27FC236}">
                <a16:creationId xmlns:a16="http://schemas.microsoft.com/office/drawing/2014/main" id="{8082EA74-AD3C-40A0-A143-D2201E93795E}"/>
              </a:ext>
            </a:extLst>
          </p:cNvPr>
          <p:cNvSpPr>
            <a:spLocks noGrp="1" noChangeArrowheads="1"/>
          </p:cNvSpPr>
          <p:nvPr>
            <p:ph sz="quarter" idx="10"/>
          </p:nvPr>
        </p:nvSpPr>
        <p:spPr/>
        <p:txBody>
          <a:bodyPr rtlCol="0">
            <a:normAutofit/>
          </a:bodyPr>
          <a:lstStyle/>
          <a:p>
            <a:pPr eaLnBrk="1" hangingPunct="1">
              <a:buClr>
                <a:schemeClr val="accent6"/>
              </a:buClr>
              <a:defRPr/>
            </a:pPr>
            <a:r>
              <a:rPr lang="en-US" sz="2200">
                <a:solidFill>
                  <a:srgbClr val="E1471D"/>
                </a:solidFill>
              </a:rPr>
              <a:t>A downloadable PDF infographic communication guide </a:t>
            </a:r>
            <a:r>
              <a:rPr lang="en-US" sz="2200" b="0"/>
              <a:t>about sharing family planning decision-making with patients who are prescribed mycophenolate</a:t>
            </a:r>
          </a:p>
          <a:p>
            <a:pPr eaLnBrk="1" hangingPunct="1">
              <a:buClr>
                <a:schemeClr val="accent6"/>
              </a:buClr>
              <a:defRPr/>
            </a:pPr>
            <a:r>
              <a:rPr lang="en-US" sz="2200">
                <a:solidFill>
                  <a:schemeClr val="accent3"/>
                </a:solidFill>
              </a:rPr>
              <a:t>A downloadable PDF infographic handout </a:t>
            </a:r>
            <a:r>
              <a:rPr lang="en-US" sz="2200" b="0"/>
              <a:t>for patient education on the topic, available in </a:t>
            </a:r>
            <a:br>
              <a:rPr lang="en-US" sz="2200" b="0"/>
            </a:br>
            <a:r>
              <a:rPr lang="en-US" sz="2200" b="0"/>
              <a:t>5 languages (English, Chinese, French, Spanish, and Vietnamese)</a:t>
            </a:r>
          </a:p>
          <a:p>
            <a:pPr eaLnBrk="1" hangingPunct="1">
              <a:buClr>
                <a:schemeClr val="accent6"/>
              </a:buClr>
              <a:defRPr/>
            </a:pPr>
            <a:r>
              <a:rPr lang="en-US" sz="2200">
                <a:solidFill>
                  <a:srgbClr val="E1471D"/>
                </a:solidFill>
              </a:rPr>
              <a:t>An animated patient counseling video </a:t>
            </a:r>
            <a:r>
              <a:rPr lang="en-US" sz="2200" b="0"/>
              <a:t>available in English and Spanish</a:t>
            </a:r>
          </a:p>
          <a:p>
            <a:pPr eaLnBrk="1" hangingPunct="1">
              <a:buClr>
                <a:schemeClr val="accent6"/>
              </a:buClr>
              <a:defRPr/>
            </a:pPr>
            <a:r>
              <a:rPr lang="en-US" sz="2200">
                <a:solidFill>
                  <a:srgbClr val="E1471D"/>
                </a:solidFill>
              </a:rPr>
              <a:t>Additional downloadable slideset with slidenotes </a:t>
            </a:r>
            <a:r>
              <a:rPr lang="en-US" sz="2200" b="0"/>
              <a:t>of expert faculty commentary</a:t>
            </a:r>
          </a:p>
        </p:txBody>
      </p:sp>
      <p:sp>
        <p:nvSpPr>
          <p:cNvPr id="62469" name="Rectangle 3">
            <a:extLst>
              <a:ext uri="{FF2B5EF4-FFF2-40B4-BE49-F238E27FC236}">
                <a16:creationId xmlns:a16="http://schemas.microsoft.com/office/drawing/2014/main" id="{F01699E0-D838-46BF-8D24-733C506774A8}"/>
              </a:ext>
            </a:extLst>
          </p:cNvPr>
          <p:cNvSpPr>
            <a:spLocks noChangeArrowheads="1"/>
          </p:cNvSpPr>
          <p:nvPr/>
        </p:nvSpPr>
        <p:spPr bwMode="auto">
          <a:xfrm>
            <a:off x="7091363" y="6346826"/>
            <a:ext cx="18415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GB" altLang="en-US" sz="2400" b="0" i="0" u="none" strike="noStrike" kern="1200" cap="none" spc="0" normalizeH="0" baseline="0" noProof="0">
              <a:ln>
                <a:noFill/>
              </a:ln>
              <a:solidFill>
                <a:srgbClr val="FFFFFF"/>
              </a:solidFill>
              <a:effectLst/>
              <a:uLnTx/>
              <a:uFillTx/>
              <a:latin typeface="Times" panose="02020603050405020304" pitchFamily="18" charset="0"/>
              <a:ea typeface="+mn-ea"/>
              <a:cs typeface="Arial" panose="020B0604020202020204" pitchFamily="34" charset="0"/>
            </a:endParaRPr>
          </a:p>
        </p:txBody>
      </p:sp>
    </p:spTree>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MMPROD_NEXTUNIQUEID" val="10008"/>
  <p:tag name="MMPROD_UIDATA" val="&lt;database version=&quot;6.0&quot;&gt;&lt;object type=&quot;1&quot; unique_id=&quot;10001&quot;&gt;&lt;object type=&quot;8&quot; unique_id=&quot;10002&quot;&gt;&lt;/object&gt;&lt;object type=&quot;2&quot; unique_id=&quot;10003&quot;&gt;&lt;object type=&quot;3&quot; unique_id=&quot;10005&quot;&gt;&lt;property id=&quot;20148&quot; value=&quot;5&quot;/&gt;&lt;property id=&quot;20300&quot; value=&quot;Slide 3 - &amp;quot;Title-Arial-36-Bold-Yellow. Title may continue on 2 lines keep text at 36pt&amp;quot;&quot;/&gt;&lt;property id=&quot;20307&quot; value=&quot;257&quot;/&gt;&lt;/object&gt;&lt;object type=&quot;3&quot; unique_id=&quot;10006&quot;&gt;&lt;property id=&quot;20148&quot; value=&quot;5&quot;/&gt;&lt;property id=&quot;20300&quot; value=&quot;Slide 4 - &amp;quot;Text and Margin Consistency&amp;quot;&quot;/&gt;&lt;property id=&quot;20307&quot; value=&quot;267&quot;/&gt;&lt;/object&gt;&lt;object type=&quot;3&quot; unique_id=&quot;10007&quot;&gt;&lt;property id=&quot;20148&quot; value=&quot;5&quot;/&gt;&lt;property id=&quot;20300&quot; value=&quot;Slide 5 - &amp;quot;Transition Title &amp;#x0D;&amp;#x0A;for next topic of discussion &amp;#x0D;&amp;#x0A;or can be used as closer slide &amp;#x0D;&amp;#x0A;(ie: Q&amp;amp;A)&amp;#x0D;&amp;#x0A;(Arial-40-Bold-White-Cent&quot;/&gt;&lt;property id=&quot;20307&quot; value=&quot;261&quot;/&gt;&lt;/object&gt;&lt;object type=&quot;3&quot; unique_id=&quot;10008&quot;&gt;&lt;property id=&quot;20148&quot; value=&quot;5&quot;/&gt;&lt;property id=&quot;20300&quot; value=&quot;Slide 6 - &amp;quot;RGB Pallet&amp;quot;&quot;/&gt;&lt;property id=&quot;20307&quot; value=&quot;258&quot;/&gt;&lt;/object&gt;&lt;object type=&quot;3&quot; unique_id=&quot;10009&quot;&gt;&lt;property id=&quot;20148&quot; value=&quot;5&quot;/&gt;&lt;property id=&quot;20300&quot; value=&quot;Slide 7 - &amp;quot;Example Graph&amp;quot;&quot;/&gt;&lt;property id=&quot;20307&quot; value=&quot;286&quot;/&gt;&lt;/object&gt;&lt;object type=&quot;3&quot; unique_id=&quot;10010&quot;&gt;&lt;property id=&quot;20148&quot; value=&quot;5&quot;/&gt;&lt;property id=&quot;20300&quot; value=&quot;Slide 8 - &amp;quot;Example Graph and Text&amp;quot;&quot;/&gt;&lt;property id=&quot;20307&quot; value=&quot;288&quot;/&gt;&lt;/object&gt;&lt;object type=&quot;3&quot; unique_id=&quot;10011&quot;&gt;&lt;property id=&quot;20148&quot; value=&quot;5&quot;/&gt;&lt;property id=&quot;20300&quot; value=&quot;Slide 9 - &amp;quot;Example Line Graph&amp;quot;&quot;/&gt;&lt;property id=&quot;20307&quot; value=&quot;287&quot;/&gt;&lt;/object&gt;&lt;object type=&quot;3&quot; unique_id=&quot;10012&quot;&gt;&lt;property id=&quot;20148&quot; value=&quot;5&quot;/&gt;&lt;property id=&quot;20300&quot; value=&quot;Slide 10 - &amp;quot;Example Line Graph with Data Values&amp;quot;&quot;/&gt;&lt;property id=&quot;20307&quot; value=&quot;292&quot;/&gt;&lt;/object&gt;&lt;object type=&quot;3&quot; unique_id=&quot;10013&quot;&gt;&lt;property id=&quot;20148&quot; value=&quot;5&quot;/&gt;&lt;property id=&quot;20300&quot; value=&quot;Slide 11 - &amp;quot;Example Line Graph with Color &amp;#x0D;&amp;#x0A;Data Values&amp;quot;&quot;/&gt;&lt;property id=&quot;20307&quot; value=&quot;309&quot;/&gt;&lt;/object&gt;&lt;object type=&quot;3&quot; unique_id=&quot;10014&quot;&gt;&lt;property id=&quot;20148&quot; value=&quot;5&quot;/&gt;&lt;property id=&quot;20300&quot; value=&quot;Slide 12 - &amp;quot;Example Schematic&amp;quot;&quot;/&gt;&lt;property id=&quot;20307&quot; value=&quot;262&quot;/&gt;&lt;/object&gt;&lt;object type=&quot;3&quot; unique_id=&quot;10015&quot;&gt;&lt;property id=&quot;20148&quot; value=&quot;5&quot;/&gt;&lt;property id=&quot;20300&quot; value=&quot;Slide 13 - &amp;quot;Example Schematic Continued&amp;quot;&quot;/&gt;&lt;property id=&quot;20307&quot; value=&quot;263&quot;/&gt;&lt;/object&gt;&lt;object type=&quot;3&quot; unique_id=&quot;10016&quot;&gt;&lt;property id=&quot;20148&quot; value=&quot;5&quot;/&gt;&lt;property id=&quot;20300&quot; value=&quot;Slide 14 - &amp;quot;Example Tables&amp;quot;&quot;/&gt;&lt;property id=&quot;20307&quot; value=&quot;311&quot;/&gt;&lt;/object&gt;&lt;object type=&quot;3&quot; unique_id=&quot;10017&quot;&gt;&lt;property id=&quot;20148&quot; value=&quot;5&quot;/&gt;&lt;property id=&quot;20300&quot; value=&quot;Slide 15 - &amp;quot;Example Tables Continued&amp;quot;&quot;/&gt;&lt;property id=&quot;20307&quot; value=&quot;312&quot;/&gt;&lt;/object&gt;&lt;object type=&quot;3&quot; unique_id=&quot;10018&quot;&gt;&lt;property id=&quot;20148&quot; value=&quot;5&quot;/&gt;&lt;property id=&quot;20300&quot; value=&quot;Slide 16 - &amp;quot;Example Tables Continued&amp;quot;&quot;/&gt;&lt;property id=&quot;20307&quot; value=&quot;313&quot;/&gt;&lt;/object&gt;&lt;object type=&quot;3&quot; unique_id=&quot;10019&quot;&gt;&lt;property id=&quot;20148&quot; value=&quot;5&quot;/&gt;&lt;property id=&quot;20300&quot; value=&quot;Slide 17 - &amp;quot;Example Tables Continued&amp;quot;&quot;/&gt;&lt;property id=&quot;20307&quot; value=&quot;314&quot;/&gt;&lt;/object&gt;&lt;object type=&quot;3&quot; unique_id=&quot;10020&quot;&gt;&lt;property id=&quot;20148&quot; value=&quot;5&quot;/&gt;&lt;property id=&quot;20300&quot; value=&quot;Slide 21 - &amp;quot;Additional Formatting Notes&amp;quot;&quot;/&gt;&lt;property id=&quot;20307&quot; value=&quot;270&quot;/&gt;&lt;/object&gt;&lt;object type=&quot;3&quot; unique_id=&quot;10021&quot;&gt;&lt;property id=&quot;20148&quot; value=&quot;5&quot;/&gt;&lt;property id=&quot;20300&quot; value=&quot;Slide 22 - &amp;quot;“Polish Stage” Notes&amp;quot;&quot;/&gt;&lt;property id=&quot;20307&quot; value=&quot;272&quot;/&gt;&lt;/object&gt;&lt;object type=&quot;3&quot; unique_id=&quot;10022&quot;&gt;&lt;property id=&quot;20148&quot; value=&quot;5&quot;/&gt;&lt;property id=&quot;20300&quot; value=&quot;Slide 23 - &amp;quot;For Black and White Print Slides&amp;quot;&quot;/&gt;&lt;property id=&quot;20307&quot; value=&quot;290&quot;/&gt;&lt;/object&gt;&lt;object type=&quot;3&quot; unique_id=&quot;10023&quot;&gt;&lt;property id=&quot;20148&quot; value=&quot;5&quot;/&gt;&lt;property id=&quot;20300&quot; value=&quot;Slide 24 - &amp;quot;For Black and White Print Slides&amp;quot;&quot;/&gt;&lt;property id=&quot;20307&quot; value=&quot;291&quot;/&gt;&lt;/object&gt;&lt;object type=&quot;3&quot; unique_id=&quot;10024&quot;&gt;&lt;property id=&quot;20148&quot; value=&quot;5&quot;/&gt;&lt;property id=&quot;20300&quot; value=&quot;Slide 25 - &amp;quot;CME Slides for Designer and Editorial Reference…&amp;quot;&quot;/&gt;&lt;property id=&quot;20307&quot; value=&quot;273&quot;/&gt;&lt;/object&gt;&lt;object type=&quot;3&quot; unique_id=&quot;10025&quot;&gt;&lt;property id=&quot;20148&quot; value=&quot;5&quot;/&gt;&lt;property id=&quot;20300&quot; value=&quot;Slide 26 - &amp;quot;About These Slides&amp;quot;&quot;/&gt;&lt;property id=&quot;20307&quot; value=&quot;308&quot;/&gt;&lt;/object&gt;&lt;object type=&quot;3&quot; unique_id=&quot;10026&quot;&gt;&lt;property id=&quot;20148&quot; value=&quot;5&quot;/&gt;&lt;property id=&quot;20300&quot; value=&quot;Slide 27 - &amp;quot;Faculty&amp;quot;&quot;/&gt;&lt;property id=&quot;20307&quot; value=&quot;294&quot;/&gt;&lt;/object&gt;&lt;object type=&quot;3&quot; unique_id=&quot;10027&quot;&gt;&lt;property id=&quot;20148&quot; value=&quot;5&quot;/&gt;&lt;property id=&quot;20300&quot; value=&quot;Slide 28 - &amp;quot;Disclosure of Conflicts of Interest&amp;quot;&quot;/&gt;&lt;property id=&quot;20307&quot; value=&quot;295&quot;/&gt;&lt;/object&gt;&lt;object type=&quot;3&quot; unique_id=&quot;10028&quot;&gt;&lt;property id=&quot;20148&quot; value=&quot;5&quot;/&gt;&lt;property id=&quot;20300&quot; value=&quot;Slide 29 - &amp;quot;Disclosures&amp;quot;&quot;/&gt;&lt;property id=&quot;20307&quot; value=&quot;296&quot;/&gt;&lt;/object&gt;&lt;object type=&quot;3&quot; unique_id=&quot;10029&quot;&gt;&lt;property id=&quot;20148&quot; value=&quot;5&quot;/&gt;&lt;property id=&quot;20300&quot; value=&quot;Slide 30 - &amp;quot;Disclosure of Unlabeled Use&amp;quot;&quot;/&gt;&lt;property id=&quot;20307&quot; value=&quot;297&quot;/&gt;&lt;/object&gt;&lt;object type=&quot;3&quot; unique_id=&quot;10030&quot;&gt;&lt;property id=&quot;20148&quot; value=&quot;5&quot;/&gt;&lt;property id=&quot;20300&quot; value=&quot;Slide 31&quot;/&gt;&lt;property id=&quot;20307&quot; value=&quot;298&quot;/&gt;&lt;/object&gt;&lt;object type=&quot;3&quot; unique_id=&quot;10031&quot;&gt;&lt;property id=&quot;20148&quot; value=&quot;5&quot;/&gt;&lt;property id=&quot;20300&quot; value=&quot;Slide 32 - &amp;quot;Physician Continuing Medical Education&amp;quot;&quot;/&gt;&lt;property id=&quot;20307&quot; value=&quot;299&quot;/&gt;&lt;/object&gt;&lt;object type=&quot;3&quot; unique_id=&quot;10032&quot;&gt;&lt;property id=&quot;20148&quot; value=&quot;5&quot;/&gt;&lt;property id=&quot;20300&quot; value=&quot;Slide 33 - &amp;quot;Pharmacist Continuing Education&amp;quot;&quot;/&gt;&lt;property id=&quot;20307&quot; value=&quot;300&quot;/&gt;&lt;/object&gt;&lt;object type=&quot;3&quot; unique_id=&quot;10033&quot;&gt;&lt;property id=&quot;20148&quot; value=&quot;5&quot;/&gt;&lt;property id=&quot;20300&quot; value=&quot;Slide 34 - &amp;quot;Nursing Continuing Education&amp;quot;&quot;/&gt;&lt;property id=&quot;20307&quot; value=&quot;301&quot;/&gt;&lt;/object&gt;&lt;object type=&quot;3&quot; unique_id=&quot;10034&quot;&gt;&lt;property id=&quot;20148&quot; value=&quot;5&quot;/&gt;&lt;property id=&quot;20300&quot; value=&quot;Slide 35 - &amp;quot;Please review the following important &amp;#x0D;&amp;#x0A;CME information in your handout&amp;quot;&quot;/&gt;&lt;property id=&quot;20307&quot; value=&quot;310&quot;/&gt;&lt;/object&gt;&lt;object type=&quot;3&quot; unique_id=&quot;10036&quot;&gt;&lt;property id=&quot;20148&quot; value=&quot;5&quot;/&gt;&lt;property id=&quot;20300&quot; value=&quot;Slide 37 - &amp;quot;Instructions for Credit&amp;quot;&quot;/&gt;&lt;property id=&quot;20307&quot; value=&quot;303&quot;/&gt;&lt;/object&gt;&lt;object type=&quot;3&quot; unique_id=&quot;10037&quot;&gt;&lt;property id=&quot;20148&quot; value=&quot;5&quot;/&gt;&lt;property id=&quot;20300&quot; value=&quot;Slide 38 - &amp;quot;Now Take the Test . . .&amp;quot;&quot;/&gt;&lt;property id=&quot;20307&quot; value=&quot;304&quot;/&gt;&lt;/object&gt;&lt;object type=&quot;3&quot; unique_id=&quot;10040&quot;&gt;&lt;property id=&quot;20148&quot; value=&quot;5&quot;/&gt;&lt;property id=&quot;20300&quot; value=&quot;Slide 39 - &amp;quot;General Information&amp;quot;&quot;/&gt;&lt;property id=&quot;20307&quot; value=&quot;315&quot;/&gt;&lt;/object&gt;&lt;object type=&quot;3&quot; unique_id=&quot;10041&quot;&gt;&lt;property id=&quot;20148&quot; value=&quot;5&quot;/&gt;&lt;property id=&quot;20300&quot; value=&quot;Slide 40 - &amp;quot;Please review the slide notes &amp;#x0D;&amp;#x0A;for analysis of each study &amp;#x0D;&amp;#x0A;by expert faculty &amp;lt;Insert Name, MD&amp;gt;, &amp;#x0D;&amp;#x0A;and &amp;lt;Insert Name,&quot;/&gt;&lt;property id=&quot;20307&quot; value=&quot;316&quot;/&gt;&lt;/object&gt;&lt;object type=&quot;3&quot; unique_id=&quot;10042&quot;&gt;&lt;property id=&quot;20148&quot; value=&quot;5&quot;/&gt;&lt;property id=&quot;20300&quot; value=&quot;Slide 41 - &amp;quot;Promo Slide Reference&amp;#x0D;&amp;#x0A;(Placed as the last slide in a slideset, &amp;#x0D;&amp;#x0A;if requested)&amp;quot;&quot;/&gt;&lt;property id=&quot;20307&quot; value=&quot;307&quot;/&gt;&lt;/object&gt;&lt;object type=&quot;3&quot; unique_id=&quot;12121&quot;&gt;&lt;property id=&quot;20148&quot; value=&quot;5&quot;/&gt;&lt;property id=&quot;20300&quot; value=&quot;Slide 36 - &amp;quot;Disclaimer&amp;quot;&quot;/&gt;&lt;property id=&quot;20307&quot; value=&quot;317&quot;/&gt;&lt;/object&gt;&lt;object type=&quot;3&quot; unique_id=&quot;12122&quot;&gt;&lt;property id=&quot;20148&quot; value=&quot;5&quot;/&gt;&lt;property id=&quot;20300&quot; value=&quot;Slide 1 - &amp;quot;Title of the program and will possibly take &amp;#x0D;&amp;#x0A;up three lines. It is presented in Arial-39-Bold-White.&amp;quot;&quot;/&gt;&lt;property id=&quot;20307&quot; value=&quot;321&quot;/&gt;&lt;/object&gt;&lt;object type=&quot;3&quot; unique_id=&quot;12123&quot;&gt;&lt;property id=&quot;20148&quot; value=&quot;5&quot;/&gt;&lt;property id=&quot;20300&quot; value=&quot;Slide 2 - &amp;quot;Title of the program and will possibly take up three lines. It is presented in Arial-39-Bold-White.&amp;quot;&quot;/&gt;&lt;property id=&quot;20307&quot; value=&quot;322&quot;/&gt;&lt;/object&gt;&lt;object type=&quot;3&quot; unique_id=&quot;12124&quot;&gt;&lt;property id=&quot;20148&quot; value=&quot;5&quot;/&gt;&lt;property id=&quot;20300&quot; value=&quot;Slide 18 - &amp;quot;Outcomes Analysis: What Did You Learn?&amp;quot;&quot;/&gt;&lt;property id=&quot;20307&quot; value=&quot;324&quot;/&gt;&lt;/object&gt;&lt;object type=&quot;3&quot; unique_id=&quot;12125&quot;&gt;&lt;property id=&quot;20148&quot; value=&quot;5&quot;/&gt;&lt;property id=&quot;20300&quot; value=&quot;Slide 19 - &amp;quot;Outcomes Questions&amp;quot;&quot;/&gt;&lt;property id=&quot;20307&quot; value=&quot;320&quot;/&gt;&lt;/object&gt;&lt;object type=&quot;3&quot; unique_id=&quot;12126&quot;&gt;&lt;property id=&quot;20148&quot; value=&quot;5&quot;/&gt;&lt;property id=&quot;20300&quot; value=&quot;Slide 20 - &amp;quot;How many patients with XXX do you provide care for in a typical week?&amp;quot;&quot;/&gt;&lt;property id=&quot;20307&quot; value=&quot;323&quot;/&gt;&lt;/object&gt;&lt;object type=&quot;3&quot; unique_id=&quot;12127&quot;&gt;&lt;property id=&quot;20148&quot; value=&quot;5&quot;/&gt;&lt;property id=&quot;20300&quot; value=&quot;Slide 42 - &amp;quot;Go Online for More CCO &amp;#x0D;&amp;#x0A;Coverage of XXXXXXXXXXXX!&amp;quot;&quot;/&gt;&lt;property id=&quot;20307&quot; value=&quot;318&quot;/&gt;&lt;/object&gt;&lt;/object&gt;&lt;/object&gt;&lt;/database&gt;"/>
</p:tagLst>
</file>

<file path=ppt/theme/theme1.xml><?xml version="1.0" encoding="utf-8"?>
<a:theme xmlns:a="http://schemas.openxmlformats.org/drawingml/2006/main" name="2022_CCO_Template">
  <a:themeElements>
    <a:clrScheme name="2018 CCO LIVE">
      <a:dk1>
        <a:srgbClr val="455560"/>
      </a:dk1>
      <a:lt1>
        <a:srgbClr val="FFFFFF"/>
      </a:lt1>
      <a:dk2>
        <a:srgbClr val="000000"/>
      </a:dk2>
      <a:lt2>
        <a:srgbClr val="CDCDCF"/>
      </a:lt2>
      <a:accent1>
        <a:srgbClr val="015873"/>
      </a:accent1>
      <a:accent2>
        <a:srgbClr val="4DA1BB"/>
      </a:accent2>
      <a:accent3>
        <a:srgbClr val="E1471D"/>
      </a:accent3>
      <a:accent4>
        <a:srgbClr val="00823B"/>
      </a:accent4>
      <a:accent5>
        <a:srgbClr val="FDB338"/>
      </a:accent5>
      <a:accent6>
        <a:srgbClr val="682E74"/>
      </a:accent6>
      <a:hlink>
        <a:srgbClr val="E1471D"/>
      </a:hlink>
      <a:folHlink>
        <a:srgbClr val="015873"/>
      </a:folHlink>
    </a:clrScheme>
    <a:fontScheme name="CCO">
      <a:majorFont>
        <a:latin typeface="Calibri"/>
        <a:ea typeface=""/>
        <a:cs typeface=""/>
      </a:majorFont>
      <a:minorFont>
        <a:latin typeface="Calibri"/>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solidFill>
          <a:schemeClr val="accent1"/>
        </a:solidFill>
        <a:ln w="0">
          <a:solidFill>
            <a:schemeClr val="bg1"/>
          </a:solidFill>
          <a:miter lim="800000"/>
          <a:headEnd/>
          <a:tailEnd/>
        </a:ln>
      </a:spPr>
      <a:bodyPr anchor="b"/>
      <a:lstStyle>
        <a:defPPr algn="ctr" eaLnBrk="1" hangingPunct="1">
          <a:spcBef>
            <a:spcPct val="35000"/>
          </a:spcBef>
          <a:spcAft>
            <a:spcPct val="25000"/>
          </a:spcAft>
          <a:buClr>
            <a:schemeClr val="folHlink"/>
          </a:buClr>
          <a:buNone/>
          <a:defRPr sz="1800" b="0" dirty="0">
            <a:solidFill>
              <a:schemeClr val="tx1"/>
            </a:solidFill>
            <a:latin typeface="Calibri" panose="020F0502020204030204" pitchFamily="34" charset="0"/>
          </a:defRPr>
        </a:defPPr>
      </a:lstStyle>
    </a:spDef>
    <a:lnDef>
      <a:spPr bwMode="auto">
        <a:noFill/>
        <a:ln w="28575" cap="flat" cmpd="sng" algn="ctr">
          <a:solidFill>
            <a:schemeClr val="bg1"/>
          </a:solidFill>
          <a:prstDash val="solid"/>
          <a:round/>
          <a:headEnd type="none" w="med" len="med"/>
          <a:tailEnd type="none" w="med" len="med"/>
        </a:ln>
        <a:effectLst/>
      </a:spPr>
      <a:bodyPr/>
      <a:lstStyle/>
    </a:lnDef>
    <a:txDef>
      <a:spPr bwMode="auto">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a:spPr>
      <a:bodyPr wrap="square" rtlCol="0">
        <a:spAutoFit/>
      </a:bodyPr>
      <a:lstStyle>
        <a:defPPr algn="l">
          <a:lnSpc>
            <a:spcPct val="100000"/>
          </a:lnSpc>
          <a:spcBef>
            <a:spcPct val="50000"/>
          </a:spcBef>
          <a:spcAft>
            <a:spcPct val="0"/>
          </a:spcAft>
          <a:buClrTx/>
          <a:buFontTx/>
          <a:buNone/>
          <a:defRPr b="0" dirty="0" smtClean="0">
            <a:solidFill>
              <a:schemeClr val="bg1"/>
            </a:solidFill>
            <a:latin typeface="Calibri" panose="020F0502020204030204" pitchFamily="34" charset="0"/>
          </a:defRPr>
        </a:defPPr>
      </a:lstStyle>
    </a:txDef>
  </a:objectDefaults>
  <a:extraClrSchemeLst>
    <a:extraClrScheme>
      <a:clrScheme name="Custom Design 1">
        <a:dk1>
          <a:srgbClr val="CDCDCF"/>
        </a:dk1>
        <a:lt1>
          <a:srgbClr val="FFFFFF"/>
        </a:lt1>
        <a:dk2>
          <a:srgbClr val="09003E"/>
        </a:dk2>
        <a:lt2>
          <a:srgbClr val="F2F23A"/>
        </a:lt2>
        <a:accent1>
          <a:srgbClr val="12AD2B"/>
        </a:accent1>
        <a:accent2>
          <a:srgbClr val="5AAACE"/>
        </a:accent2>
        <a:accent3>
          <a:srgbClr val="AAAAAF"/>
        </a:accent3>
        <a:accent4>
          <a:srgbClr val="DADADA"/>
        </a:accent4>
        <a:accent5>
          <a:srgbClr val="AAD3AC"/>
        </a:accent5>
        <a:accent6>
          <a:srgbClr val="519ABA"/>
        </a:accent6>
        <a:hlink>
          <a:srgbClr val="F6A108"/>
        </a:hlink>
        <a:folHlink>
          <a:srgbClr val="2B85B8"/>
        </a:folHlink>
      </a:clrScheme>
      <a:clrMap bg1="dk2" tx1="lt1" bg2="dk1" tx2="lt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2017_HTAA_Diabetes" id="{1367EE62-49C0-41AA-9F7D-AEA8A8F73D1D}" vid="{45DB6FF6-6200-4F3D-90FC-F48B64252754}"/>
    </a:ext>
  </a:extLst>
</a:theme>
</file>

<file path=ppt/theme/theme2.xml><?xml version="1.0" encoding="utf-8"?>
<a:theme xmlns:a="http://schemas.openxmlformats.org/drawingml/2006/main" name="1_2022_CCO_Template">
  <a:themeElements>
    <a:clrScheme name="2018 CCO LIVE">
      <a:dk1>
        <a:srgbClr val="455560"/>
      </a:dk1>
      <a:lt1>
        <a:srgbClr val="FFFFFF"/>
      </a:lt1>
      <a:dk2>
        <a:srgbClr val="000000"/>
      </a:dk2>
      <a:lt2>
        <a:srgbClr val="CDCDCF"/>
      </a:lt2>
      <a:accent1>
        <a:srgbClr val="015873"/>
      </a:accent1>
      <a:accent2>
        <a:srgbClr val="4DA1BB"/>
      </a:accent2>
      <a:accent3>
        <a:srgbClr val="E1471D"/>
      </a:accent3>
      <a:accent4>
        <a:srgbClr val="00823B"/>
      </a:accent4>
      <a:accent5>
        <a:srgbClr val="FDB338"/>
      </a:accent5>
      <a:accent6>
        <a:srgbClr val="682E74"/>
      </a:accent6>
      <a:hlink>
        <a:srgbClr val="E1471D"/>
      </a:hlink>
      <a:folHlink>
        <a:srgbClr val="015873"/>
      </a:folHlink>
    </a:clrScheme>
    <a:fontScheme name="CCO">
      <a:majorFont>
        <a:latin typeface="Calibri"/>
        <a:ea typeface=""/>
        <a:cs typeface=""/>
      </a:majorFont>
      <a:minorFont>
        <a:latin typeface="Calibri"/>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solidFill>
          <a:schemeClr val="accent1"/>
        </a:solidFill>
        <a:ln w="0">
          <a:solidFill>
            <a:schemeClr val="bg1"/>
          </a:solidFill>
          <a:miter lim="800000"/>
          <a:headEnd/>
          <a:tailEnd/>
        </a:ln>
      </a:spPr>
      <a:bodyPr anchor="b"/>
      <a:lstStyle>
        <a:defPPr algn="ctr" eaLnBrk="1" hangingPunct="1">
          <a:spcBef>
            <a:spcPct val="35000"/>
          </a:spcBef>
          <a:spcAft>
            <a:spcPct val="25000"/>
          </a:spcAft>
          <a:buClr>
            <a:schemeClr val="folHlink"/>
          </a:buClr>
          <a:buNone/>
          <a:defRPr sz="1800" b="0" dirty="0">
            <a:solidFill>
              <a:schemeClr val="tx1"/>
            </a:solidFill>
            <a:latin typeface="Calibri" panose="020F0502020204030204" pitchFamily="34" charset="0"/>
          </a:defRPr>
        </a:defPPr>
      </a:lstStyle>
    </a:spDef>
    <a:lnDef>
      <a:spPr bwMode="auto">
        <a:noFill/>
        <a:ln w="28575" cap="flat" cmpd="sng" algn="ctr">
          <a:solidFill>
            <a:schemeClr val="bg1"/>
          </a:solidFill>
          <a:prstDash val="solid"/>
          <a:round/>
          <a:headEnd type="none" w="med" len="med"/>
          <a:tailEnd type="none" w="med" len="med"/>
        </a:ln>
        <a:effectLst/>
      </a:spPr>
      <a:bodyPr/>
      <a:lstStyle/>
    </a:lnDef>
    <a:txDef>
      <a:spPr bwMode="auto">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a:spPr>
      <a:bodyPr wrap="square" rtlCol="0">
        <a:spAutoFit/>
      </a:bodyPr>
      <a:lstStyle>
        <a:defPPr algn="l">
          <a:lnSpc>
            <a:spcPct val="100000"/>
          </a:lnSpc>
          <a:spcBef>
            <a:spcPct val="50000"/>
          </a:spcBef>
          <a:spcAft>
            <a:spcPct val="0"/>
          </a:spcAft>
          <a:buClrTx/>
          <a:buFontTx/>
          <a:buNone/>
          <a:defRPr b="0" dirty="0" smtClean="0">
            <a:solidFill>
              <a:schemeClr val="bg1"/>
            </a:solidFill>
            <a:latin typeface="Calibri" panose="020F0502020204030204" pitchFamily="34" charset="0"/>
          </a:defRPr>
        </a:defPPr>
      </a:lstStyle>
    </a:txDef>
  </a:objectDefaults>
  <a:extraClrSchemeLst>
    <a:extraClrScheme>
      <a:clrScheme name="Custom Design 1">
        <a:dk1>
          <a:srgbClr val="CDCDCF"/>
        </a:dk1>
        <a:lt1>
          <a:srgbClr val="FFFFFF"/>
        </a:lt1>
        <a:dk2>
          <a:srgbClr val="09003E"/>
        </a:dk2>
        <a:lt2>
          <a:srgbClr val="F2F23A"/>
        </a:lt2>
        <a:accent1>
          <a:srgbClr val="12AD2B"/>
        </a:accent1>
        <a:accent2>
          <a:srgbClr val="5AAACE"/>
        </a:accent2>
        <a:accent3>
          <a:srgbClr val="AAAAAF"/>
        </a:accent3>
        <a:accent4>
          <a:srgbClr val="DADADA"/>
        </a:accent4>
        <a:accent5>
          <a:srgbClr val="AAD3AC"/>
        </a:accent5>
        <a:accent6>
          <a:srgbClr val="519ABA"/>
        </a:accent6>
        <a:hlink>
          <a:srgbClr val="F6A108"/>
        </a:hlink>
        <a:folHlink>
          <a:srgbClr val="2B85B8"/>
        </a:folHlink>
      </a:clrScheme>
      <a:clrMap bg1="dk2" tx1="lt1" bg2="dk1" tx2="lt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2017_HTAA_Diabetes" id="{1367EE62-49C0-41AA-9F7D-AEA8A8F73D1D}" vid="{45DB6FF6-6200-4F3D-90FC-F48B64252754}"/>
    </a:ext>
  </a:ext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02847170BBB6544C9B4519962480994E" ma:contentTypeVersion="8" ma:contentTypeDescription="Create a new document." ma:contentTypeScope="" ma:versionID="950dd0d325231e387cf64d1582021c6e">
  <xsd:schema xmlns:xsd="http://www.w3.org/2001/XMLSchema" xmlns:xs="http://www.w3.org/2001/XMLSchema" xmlns:p="http://schemas.microsoft.com/office/2006/metadata/properties" xmlns:ns2="445f275c-7e45-42f3-ab94-4292426f31b6" targetNamespace="http://schemas.microsoft.com/office/2006/metadata/properties" ma:root="true" ma:fieldsID="fd943b983ce131e4cb4fe67b0e977f58" ns2:_="">
    <xsd:import namespace="445f275c-7e45-42f3-ab94-4292426f31b6"/>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ObjectDetectorVersions" minOccurs="0"/>
                <xsd:element ref="ns2:MediaServiceDateTaken" minOccurs="0"/>
                <xsd:element ref="ns2:MediaServiceGenerationTime" minOccurs="0"/>
                <xsd:element ref="ns2:MediaServiceEventHashCode" minOccurs="0"/>
                <xsd:element ref="ns2:MediaLengthInSecond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445f275c-7e45-42f3-ab94-4292426f31b6"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ObjectDetectorVersions" ma:index="11" nillable="true" ma:displayName="MediaServiceObjectDetectorVersions" ma:hidden="true" ma:indexed="true" ma:internalName="MediaServiceObjectDetectorVersions" ma:readOnly="true">
      <xsd:simpleType>
        <xsd:restriction base="dms:Text"/>
      </xsd:simpleType>
    </xsd:element>
    <xsd:element name="MediaServiceDateTaken" ma:index="12" nillable="true" ma:displayName="MediaServiceDateTaken" ma:hidden="true" ma:indexed="true" ma:internalName="MediaServiceDateTaken" ma:readOnly="true">
      <xsd:simpleType>
        <xsd:restriction base="dms:Text"/>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EventHashCode" ma:index="14" nillable="true" ma:displayName="MediaServiceEventHashCode" ma:hidden="true" ma:internalName="MediaServiceEventHashCode" ma:readOnly="true">
      <xsd:simpleType>
        <xsd:restriction base="dms:Text"/>
      </xsd:simpleType>
    </xsd:element>
    <xsd:element name="MediaLengthInSeconds" ma:index="15" nillable="true" ma:displayName="MediaLengthInSeconds" ma:hidden="true" ma:internalName="MediaLengthInSeconds" ma:readOnly="true">
      <xsd:simpleType>
        <xsd:restriction base="dms:Unknow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LongProperties xmlns="http://schemas.microsoft.com/office/2006/metadata/longProperties"/>
</file>

<file path=customXml/item3.xml><?xml version="1.0" encoding="utf-8"?>
<p:properties xmlns:p="http://schemas.microsoft.com/office/2006/metadata/properties" xmlns:xsi="http://www.w3.org/2001/XMLSchema-instance" xmlns:pc="http://schemas.microsoft.com/office/infopath/2007/PartnerControls">
  <documentManagement/>
</p:properties>
</file>

<file path=customXml/item4.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9953F5EF-BF46-4A27-AF11-395C3D3D1BB8}">
  <ds:schemaRefs>
    <ds:schemaRef ds:uri="445f275c-7e45-42f3-ab94-4292426f31b6"/>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customXml/itemProps2.xml><?xml version="1.0" encoding="utf-8"?>
<ds:datastoreItem xmlns:ds="http://schemas.openxmlformats.org/officeDocument/2006/customXml" ds:itemID="{65E151B5-E2EE-4BEC-82C3-105A302A3BE7}">
  <ds:schemaRefs>
    <ds:schemaRef ds:uri="http://schemas.microsoft.com/office/2006/metadata/longProperties"/>
  </ds:schemaRefs>
</ds:datastoreItem>
</file>

<file path=customXml/itemProps3.xml><?xml version="1.0" encoding="utf-8"?>
<ds:datastoreItem xmlns:ds="http://schemas.openxmlformats.org/officeDocument/2006/customXml" ds:itemID="{5BA55BC3-5A03-47C2-8EC3-D964C3B5E779}">
  <ds:schemaRefs>
    <ds:schemaRef ds:uri="http://schemas.microsoft.com/office/2006/metadata/properties"/>
    <ds:schemaRef ds:uri="http://schemas.microsoft.com/office/2006/documentManagement/types"/>
    <ds:schemaRef ds:uri="http://purl.org/dc/dcmitype/"/>
    <ds:schemaRef ds:uri="445f275c-7e45-42f3-ab94-4292426f31b6"/>
    <ds:schemaRef ds:uri="http://purl.org/dc/terms/"/>
    <ds:schemaRef ds:uri="http://purl.org/dc/elements/1.1/"/>
    <ds:schemaRef ds:uri="http://schemas.microsoft.com/office/infopath/2007/PartnerControls"/>
    <ds:schemaRef ds:uri="http://schemas.openxmlformats.org/package/2006/metadata/core-properties"/>
    <ds:schemaRef ds:uri="http://www.w3.org/XML/1998/namespace"/>
  </ds:schemaRefs>
</ds:datastoreItem>
</file>

<file path=customXml/itemProps4.xml><?xml version="1.0" encoding="utf-8"?>
<ds:datastoreItem xmlns:ds="http://schemas.openxmlformats.org/officeDocument/2006/customXml" ds:itemID="{3A18F4D2-3653-4F4F-B917-116198900D9C}">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
  <TotalTime>7</TotalTime>
  <Words>4656</Words>
  <Application>Microsoft Office PowerPoint</Application>
  <PresentationFormat>Widescreen</PresentationFormat>
  <Paragraphs>651</Paragraphs>
  <Slides>49</Slides>
  <Notes>22</Notes>
  <HiddenSlides>0</HiddenSlides>
  <MMClips>0</MMClips>
  <ScaleCrop>false</ScaleCrop>
  <HeadingPairs>
    <vt:vector size="6" baseType="variant">
      <vt:variant>
        <vt:lpstr>Fonts Used</vt:lpstr>
      </vt:variant>
      <vt:variant>
        <vt:i4>6</vt:i4>
      </vt:variant>
      <vt:variant>
        <vt:lpstr>Theme</vt:lpstr>
      </vt:variant>
      <vt:variant>
        <vt:i4>2</vt:i4>
      </vt:variant>
      <vt:variant>
        <vt:lpstr>Slide Titles</vt:lpstr>
      </vt:variant>
      <vt:variant>
        <vt:i4>49</vt:i4>
      </vt:variant>
    </vt:vector>
  </HeadingPairs>
  <TitlesOfParts>
    <vt:vector size="57" baseType="lpstr">
      <vt:lpstr>Arial</vt:lpstr>
      <vt:lpstr>Calibri</vt:lpstr>
      <vt:lpstr>Courier New</vt:lpstr>
      <vt:lpstr>Symbol</vt:lpstr>
      <vt:lpstr>Times</vt:lpstr>
      <vt:lpstr>Wingdings</vt:lpstr>
      <vt:lpstr>2022_CCO_Template</vt:lpstr>
      <vt:lpstr>1_2022_CCO_Template</vt:lpstr>
      <vt:lpstr>Taking the Patient-Centered Approach to Mycophenolate Risk Mitigation</vt:lpstr>
      <vt:lpstr>Steering Committee and Faculty </vt:lpstr>
      <vt:lpstr>Steering Committee and Faculty </vt:lpstr>
      <vt:lpstr>Disclosures </vt:lpstr>
      <vt:lpstr>Disclosure Information</vt:lpstr>
      <vt:lpstr>Learning Objectives </vt:lpstr>
      <vt:lpstr>Agenda</vt:lpstr>
      <vt:lpstr>Getting Started With Mycophenolate Treatment</vt:lpstr>
      <vt:lpstr>Mycophenolate as Immunosuppressants: Indications</vt:lpstr>
      <vt:lpstr>Mycophenolate: Immunosuppressants in Autoimmunity</vt:lpstr>
      <vt:lpstr>Adverse Pregnancy Outcomes Associated With Mycophenolate Use During Pregnancy</vt:lpstr>
      <vt:lpstr>PLLR Pregnancy and Lactation Labeling</vt:lpstr>
      <vt:lpstr>Checking Pregnancy Status Prior to Initiating Mycophenolate and Monitoring Status During Tx</vt:lpstr>
      <vt:lpstr>Pregnancy and Fetal Risks Associated With Mycophenolate Use During Pregnancy: Pregnancy Loss</vt:lpstr>
      <vt:lpstr>Pregnancy and Fetal Risks Associated With Mycophenolate Use During Pregnancy</vt:lpstr>
      <vt:lpstr>Mycophenolate Exposure in Female Kidney Transplant Recipients: Miscarriages </vt:lpstr>
      <vt:lpstr>Mycophenolate Exposure in Female Kidney Transplant Recipients: Birth Defects </vt:lpstr>
      <vt:lpstr>Pregnancy Outcomes Related to Mycophenolate Exposure in Female Kidney Transplant Recipients </vt:lpstr>
      <vt:lpstr>Birth Defects Associated With Mycophenolate Use During Pregnancy</vt:lpstr>
      <vt:lpstr>Fetal Risks Associated With Mycophenolate Use During Pregnancy: Cleft Lip</vt:lpstr>
      <vt:lpstr>Fetal Risks Associated With Mycophenolate Use During Pregnancy: Cleft Palate</vt:lpstr>
      <vt:lpstr>Fetal Risks Associated With Mycophenolate Use During Pregnancy: External Ear Abnormality</vt:lpstr>
      <vt:lpstr>Patient Case: Lisa</vt:lpstr>
      <vt:lpstr>Pregnancy Loss and Birth Defects Associated With Mycophenolate During Pregnancy</vt:lpstr>
      <vt:lpstr>Pregnancy Loss and Birth Defects Associated With Mycophenolate During Pregnancy: Patient Education</vt:lpstr>
      <vt:lpstr>Mycophenolate REMS: Patient Counseling Materials </vt:lpstr>
      <vt:lpstr>Faculty Discussion</vt:lpstr>
      <vt:lpstr>Navigating Family Planning With  Mycophenolate Treatment </vt:lpstr>
      <vt:lpstr>Patient Case: Lisa (cont’d)</vt:lpstr>
      <vt:lpstr>Contraception Counseling and Acceptable Contraceptive Methods</vt:lpstr>
      <vt:lpstr>Emergency Contraception: Oral Options</vt:lpstr>
      <vt:lpstr>Emergency Contraception: Intrauterine Options</vt:lpstr>
      <vt:lpstr>Birth Control Options</vt:lpstr>
      <vt:lpstr>Birth Control Options</vt:lpstr>
      <vt:lpstr>Special Considerations</vt:lpstr>
      <vt:lpstr>Confirming Menopause</vt:lpstr>
      <vt:lpstr>Monitoring Pregnancy</vt:lpstr>
      <vt:lpstr>Patients Who Want to Get Pregnant </vt:lpstr>
      <vt:lpstr>2020 ACR Guideline: Medications Use Before and During Pregnancy, and  During Breastfeeding</vt:lpstr>
      <vt:lpstr>Safe Alternatives</vt:lpstr>
      <vt:lpstr>Medications to Discontinue at Conception and to AVOID</vt:lpstr>
      <vt:lpstr>Positive Pregnancy Test: Counseling Our Patients</vt:lpstr>
      <vt:lpstr>Faculty Discussion</vt:lpstr>
      <vt:lpstr>A Collaborative Approach to  Caring for Mom and Baby</vt:lpstr>
      <vt:lpstr>Patient Case: Lisa (cont’d)</vt:lpstr>
      <vt:lpstr>Faculty Discussion</vt:lpstr>
      <vt:lpstr>Mycophenolate Pregnancy Registry</vt:lpstr>
      <vt:lpstr>Additional HCP and Patient Educational Resources </vt:lpstr>
      <vt:lpstr>Go Online for More CCO  Coverage of a Patient-Centered Approach to Mycophenolate Risk Mitigation!</vt:lpstr>
    </vt:vector>
  </TitlesOfParts>
  <Company>Preferred Company</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Taking the Patient-Centered Approach to Mycophenolate Risk Mitigation</dc:title>
  <dc:creator>Preferred User</dc:creator>
  <cp:lastModifiedBy>Valerie Wenzel</cp:lastModifiedBy>
  <cp:revision>3</cp:revision>
  <cp:lastPrinted>2016-09-26T20:21:49Z</cp:lastPrinted>
  <dcterms:created xsi:type="dcterms:W3CDTF">2005-05-27T15:08:01Z</dcterms:created>
  <dcterms:modified xsi:type="dcterms:W3CDTF">2025-02-21T18:29:18Z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Tags">
    <vt:lpwstr/>
  </property>
  <property fmtid="{D5CDD505-2E9C-101B-9397-08002B2CF9AE}" pid="3" name="display_urn:schemas-microsoft-com:office:office#Editor">
    <vt:lpwstr>Melanie Couton</vt:lpwstr>
  </property>
  <property fmtid="{D5CDD505-2E9C-101B-9397-08002B2CF9AE}" pid="4" name="display_urn:schemas-microsoft-com:office:office#Author">
    <vt:lpwstr>Melanie Couton</vt:lpwstr>
  </property>
  <property fmtid="{D5CDD505-2E9C-101B-9397-08002B2CF9AE}" pid="5" name="_dlc_DocId">
    <vt:lpwstr>56M7VY3CDVN5-387186687-1</vt:lpwstr>
  </property>
  <property fmtid="{D5CDD505-2E9C-101B-9397-08002B2CF9AE}" pid="6" name="_dlc_DocIdItemGuid">
    <vt:lpwstr>346179d3-3481-4ae2-a763-232aba9ca30a</vt:lpwstr>
  </property>
  <property fmtid="{D5CDD505-2E9C-101B-9397-08002B2CF9AE}" pid="7" name="_dlc_DocIdUrl">
    <vt:lpwstr>https://intranet.clinicaloptions.com/mews/oncology/ASH_ALL_Satellite-TU_2016/Template/_layouts/15/DocIdRedir.aspx?ID=56M7VY3CDVN5-387186687-1, 56M7VY3CDVN5-387186687-1</vt:lpwstr>
  </property>
  <property fmtid="{D5CDD505-2E9C-101B-9397-08002B2CF9AE}" pid="8" name="ContentTypeId">
    <vt:lpwstr>0x01010002847170BBB6544C9B4519962480994E</vt:lpwstr>
  </property>
  <property fmtid="{D5CDD505-2E9C-101B-9397-08002B2CF9AE}" pid="9" name="MediaServiceImageTags">
    <vt:lpwstr/>
  </property>
</Properties>
</file>