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4"/>
    <p:sldMasterId id="2147483855" r:id="rId5"/>
    <p:sldMasterId id="2147483882" r:id="rId6"/>
  </p:sldMasterIdLst>
  <p:notesMasterIdLst>
    <p:notesMasterId r:id="rId40"/>
  </p:notesMasterIdLst>
  <p:sldIdLst>
    <p:sldId id="2147483623" r:id="rId7"/>
    <p:sldId id="308" r:id="rId8"/>
    <p:sldId id="2147472346" r:id="rId9"/>
    <p:sldId id="549" r:id="rId10"/>
    <p:sldId id="2147483516" r:id="rId11"/>
    <p:sldId id="2147483527" r:id="rId12"/>
    <p:sldId id="2147483608" r:id="rId13"/>
    <p:sldId id="2147483106" r:id="rId14"/>
    <p:sldId id="2147483405" r:id="rId15"/>
    <p:sldId id="2147483107" r:id="rId16"/>
    <p:sldId id="2147483108" r:id="rId17"/>
    <p:sldId id="2147483484" r:id="rId18"/>
    <p:sldId id="2147483122" r:id="rId19"/>
    <p:sldId id="2147483203" r:id="rId20"/>
    <p:sldId id="297" r:id="rId21"/>
    <p:sldId id="2147483445" r:id="rId22"/>
    <p:sldId id="2147483113" r:id="rId23"/>
    <p:sldId id="2147483226" r:id="rId24"/>
    <p:sldId id="2147483528" r:id="rId25"/>
    <p:sldId id="2147483517" r:id="rId26"/>
    <p:sldId id="2147483529" r:id="rId27"/>
    <p:sldId id="2147474545" r:id="rId28"/>
    <p:sldId id="2147483518" r:id="rId29"/>
    <p:sldId id="2147483105" r:id="rId30"/>
    <p:sldId id="2135715356" r:id="rId31"/>
    <p:sldId id="258" r:id="rId32"/>
    <p:sldId id="2147483519" r:id="rId33"/>
    <p:sldId id="2147483498" r:id="rId34"/>
    <p:sldId id="2147483508" r:id="rId35"/>
    <p:sldId id="2147483533" r:id="rId36"/>
    <p:sldId id="2135245095" r:id="rId37"/>
    <p:sldId id="2147483160" r:id="rId38"/>
    <p:sldId id="2147483636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3A9440F-B7C5-42F6-6D06-73163063AE8E}" name="Timothy Quill" initials="TQ" userId="S::tquill@clinicaloptions.com::b1dc6efb-2995-45e7-a306-57a2c67aa886" providerId="AD"/>
  <p188:author id="{5F99C21E-0FC2-A7B9-81ED-5D8377451E11}" name="Hill, Jordan" initials="JH" userId="S::hilljo@wvumedicine.org::4ac58447-8432-4847-977d-bafb5343eecb" providerId="AD"/>
  <p188:author id="{1101E41E-6C76-D344-5A65-F3B00557F242}" name="Andrea Boecler" initials="AB" userId="S::aboecler@clinicaloptions.com::28e82037-1239-4052-943b-ae184e0bc2af" providerId="AD"/>
  <p188:author id="{DB10CF2C-1E3A-AF55-04E9-DD45F12ADF55}" name="Roman, Danielle (AHN)" initials="DR" userId="S::Danielle.ROMAN@ahn.org::d1cba57c-f398-4784-a251-af2e5c14c403" providerId="AD"/>
  <p188:author id="{64B07C39-1D90-5FAD-6D40-8892F55FDE24}" name="Jennifer Eimers" initials="JE" userId="S::jeimers@clinicaloptions.com::e496f3f7-6a48-4339-9b0c-9f426a43f948" providerId="AD"/>
  <p188:author id="{91655D6D-471A-697F-37D4-733527435F54}" name="Sharif Morsalin" initials="SM" userId="S::smorsalin@cealliance.com::f8db66a7-63db-4175-bbd5-08cb4e83d437" providerId="AD"/>
  <p188:author id="{69F81C6F-9E28-2E2A-0AA8-8B0C8761E511}" name="Roman, Danielle (AHN)" initials="RD" userId="S::danielle.roman@ahn.org::d1cba57c-f398-4784-a251-af2e5c14c403" providerId="AD"/>
  <p188:author id="{1BBA57A4-81E7-5F53-1B73-E6CFE465A0F2}" name="Melanie Couton" initials="MC" userId="ef8730672ba86646" providerId="Windows Live"/>
  <p188:author id="{8FE3A0BD-8C96-26B8-4EAF-EA0C9A27843A}" name="Amy Laboskie" initials="AL" userId="S::alaboskie@deceraclinical.com::1d3554b1-f14f-4824-aa59-920bd45a49b0" providerId="AD"/>
  <p188:author id="{0EBCD6F8-AC49-2A8D-2FDA-B88E20BDFD46}" name="Allison Weckerle" initials="AW" userId="Allison Weckerle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2B3498-217E-42A2-B375-B9B9A2C813D8}" v="1" dt="2026-07-24T15:29:24.7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86740" autoAdjust="0"/>
  </p:normalViewPr>
  <p:slideViewPr>
    <p:cSldViewPr snapToGrid="0">
      <p:cViewPr varScale="1">
        <p:scale>
          <a:sx n="64" d="100"/>
          <a:sy n="64" d="100"/>
        </p:scale>
        <p:origin x="6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microsoft.com/office/2015/10/relationships/revisionInfo" Target="revisionInfo.xml"/><Relationship Id="rId20" Type="http://schemas.openxmlformats.org/officeDocument/2006/relationships/slide" Target="slides/slide14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Eimers" userId="e496f3f7-6a48-4339-9b0c-9f426a43f948" providerId="ADAL" clId="{EA77C4EE-4DBD-4AED-BD7D-063333E8A9EF}"/>
    <pc:docChg chg="undo custSel modSld delMainMaster">
      <pc:chgData name="Jennifer Eimers" userId="e496f3f7-6a48-4339-9b0c-9f426a43f948" providerId="ADAL" clId="{EA77C4EE-4DBD-4AED-BD7D-063333E8A9EF}" dt="2026-07-24T15:31:20.581" v="17" actId="700"/>
      <pc:docMkLst>
        <pc:docMk/>
      </pc:docMkLst>
      <pc:sldChg chg="modSp mod chgLayout">
        <pc:chgData name="Jennifer Eimers" userId="e496f3f7-6a48-4339-9b0c-9f426a43f948" providerId="ADAL" clId="{EA77C4EE-4DBD-4AED-BD7D-063333E8A9EF}" dt="2026-07-24T15:31:20.581" v="17" actId="700"/>
        <pc:sldMkLst>
          <pc:docMk/>
          <pc:sldMk cId="42892469" sldId="258"/>
        </pc:sldMkLst>
        <pc:spChg chg="mod ord">
          <ac:chgData name="Jennifer Eimers" userId="e496f3f7-6a48-4339-9b0c-9f426a43f948" providerId="ADAL" clId="{EA77C4EE-4DBD-4AED-BD7D-063333E8A9EF}" dt="2026-07-24T15:31:20.581" v="17" actId="700"/>
          <ac:spMkLst>
            <pc:docMk/>
            <pc:sldMk cId="42892469" sldId="258"/>
            <ac:spMk id="3" creationId="{50D86F72-EDEA-4208-97CE-34D3E8F9B120}"/>
          </ac:spMkLst>
        </pc:spChg>
        <pc:spChg chg="mod ord">
          <ac:chgData name="Jennifer Eimers" userId="e496f3f7-6a48-4339-9b0c-9f426a43f948" providerId="ADAL" clId="{EA77C4EE-4DBD-4AED-BD7D-063333E8A9EF}" dt="2026-07-24T15:31:20.581" v="17" actId="700"/>
          <ac:spMkLst>
            <pc:docMk/>
            <pc:sldMk cId="42892469" sldId="258"/>
            <ac:spMk id="9" creationId="{A937044B-AFE4-FB4B-F947-37B08E86096B}"/>
          </ac:spMkLst>
        </pc:spChg>
      </pc:sldChg>
      <pc:sldChg chg="modSp mod modClrScheme chgLayout">
        <pc:chgData name="Jennifer Eimers" userId="e496f3f7-6a48-4339-9b0c-9f426a43f948" providerId="ADAL" clId="{EA77C4EE-4DBD-4AED-BD7D-063333E8A9EF}" dt="2026-07-24T15:29:33.576" v="9" actId="12"/>
        <pc:sldMkLst>
          <pc:docMk/>
          <pc:sldMk cId="2203944586" sldId="308"/>
        </pc:sldMkLst>
        <pc:spChg chg="mod ord">
          <ac:chgData name="Jennifer Eimers" userId="e496f3f7-6a48-4339-9b0c-9f426a43f948" providerId="ADAL" clId="{EA77C4EE-4DBD-4AED-BD7D-063333E8A9EF}" dt="2026-07-24T15:29:33.576" v="9" actId="12"/>
          <ac:spMkLst>
            <pc:docMk/>
            <pc:sldMk cId="2203944586" sldId="308"/>
            <ac:spMk id="26627" creationId="{627830F4-E071-4AE8-8343-0B4C4AA4AAAE}"/>
          </ac:spMkLst>
        </pc:spChg>
        <pc:spChg chg="mod ord">
          <ac:chgData name="Jennifer Eimers" userId="e496f3f7-6a48-4339-9b0c-9f426a43f948" providerId="ADAL" clId="{EA77C4EE-4DBD-4AED-BD7D-063333E8A9EF}" dt="2026-07-24T15:29:31.238" v="7" actId="700"/>
          <ac:spMkLst>
            <pc:docMk/>
            <pc:sldMk cId="2203944586" sldId="308"/>
            <ac:spMk id="36866" creationId="{FE1ADE93-F242-493E-A0A5-BCE8366B9801}"/>
          </ac:spMkLst>
        </pc:spChg>
      </pc:sldChg>
      <pc:sldChg chg="modSp mod">
        <pc:chgData name="Jennifer Eimers" userId="e496f3f7-6a48-4339-9b0c-9f426a43f948" providerId="ADAL" clId="{EA77C4EE-4DBD-4AED-BD7D-063333E8A9EF}" dt="2026-07-24T15:30:42.541" v="14" actId="14100"/>
        <pc:sldMkLst>
          <pc:docMk/>
          <pc:sldMk cId="160370703" sldId="2147483518"/>
        </pc:sldMkLst>
        <pc:graphicFrameChg chg="modGraphic">
          <ac:chgData name="Jennifer Eimers" userId="e496f3f7-6a48-4339-9b0c-9f426a43f948" providerId="ADAL" clId="{EA77C4EE-4DBD-4AED-BD7D-063333E8A9EF}" dt="2026-07-24T15:30:42.541" v="14" actId="14100"/>
          <ac:graphicFrameMkLst>
            <pc:docMk/>
            <pc:sldMk cId="160370703" sldId="2147483518"/>
            <ac:graphicFrameMk id="8" creationId="{659F291F-E5C4-B814-3295-2D18276B4FBF}"/>
          </ac:graphicFrameMkLst>
        </pc:graphicFrameChg>
      </pc:sldChg>
      <pc:sldChg chg="modSp mod">
        <pc:chgData name="Jennifer Eimers" userId="e496f3f7-6a48-4339-9b0c-9f426a43f948" providerId="ADAL" clId="{EA77C4EE-4DBD-4AED-BD7D-063333E8A9EF}" dt="2026-07-24T15:31:02.992" v="16" actId="14100"/>
        <pc:sldMkLst>
          <pc:docMk/>
          <pc:sldMk cId="3100805004" sldId="2147483519"/>
        </pc:sldMkLst>
        <pc:spChg chg="mod">
          <ac:chgData name="Jennifer Eimers" userId="e496f3f7-6a48-4339-9b0c-9f426a43f948" providerId="ADAL" clId="{EA77C4EE-4DBD-4AED-BD7D-063333E8A9EF}" dt="2026-07-24T15:31:02.992" v="16" actId="14100"/>
          <ac:spMkLst>
            <pc:docMk/>
            <pc:sldMk cId="3100805004" sldId="2147483519"/>
            <ac:spMk id="5" creationId="{CEB4280C-84A5-FEC2-BD8F-E13A0D57AEBE}"/>
          </ac:spMkLst>
        </pc:spChg>
      </pc:sldChg>
      <pc:sldChg chg="modSp mod">
        <pc:chgData name="Jennifer Eimers" userId="e496f3f7-6a48-4339-9b0c-9f426a43f948" providerId="ADAL" clId="{EA77C4EE-4DBD-4AED-BD7D-063333E8A9EF}" dt="2026-07-24T15:29:45.222" v="11" actId="14100"/>
        <pc:sldMkLst>
          <pc:docMk/>
          <pc:sldMk cId="361525793" sldId="2147483527"/>
        </pc:sldMkLst>
        <pc:graphicFrameChg chg="modGraphic">
          <ac:chgData name="Jennifer Eimers" userId="e496f3f7-6a48-4339-9b0c-9f426a43f948" providerId="ADAL" clId="{EA77C4EE-4DBD-4AED-BD7D-063333E8A9EF}" dt="2026-07-24T15:29:45.222" v="11" actId="14100"/>
          <ac:graphicFrameMkLst>
            <pc:docMk/>
            <pc:sldMk cId="361525793" sldId="2147483527"/>
            <ac:graphicFrameMk id="8" creationId="{183F93EA-AE8C-B3E1-0C28-36F3A36EFA1A}"/>
          </ac:graphicFrameMkLst>
        </pc:graphicFrameChg>
      </pc:sldChg>
      <pc:sldChg chg="modSp mod">
        <pc:chgData name="Jennifer Eimers" userId="e496f3f7-6a48-4339-9b0c-9f426a43f948" providerId="ADAL" clId="{EA77C4EE-4DBD-4AED-BD7D-063333E8A9EF}" dt="2026-07-24T15:29:56.556" v="13" actId="12"/>
        <pc:sldMkLst>
          <pc:docMk/>
          <pc:sldMk cId="3583288852" sldId="2147483608"/>
        </pc:sldMkLst>
        <pc:spChg chg="mod">
          <ac:chgData name="Jennifer Eimers" userId="e496f3f7-6a48-4339-9b0c-9f426a43f948" providerId="ADAL" clId="{EA77C4EE-4DBD-4AED-BD7D-063333E8A9EF}" dt="2026-07-24T15:29:53.157" v="12" actId="12"/>
          <ac:spMkLst>
            <pc:docMk/>
            <pc:sldMk cId="3583288852" sldId="2147483608"/>
            <ac:spMk id="11" creationId="{33DB7B96-D76F-5144-346A-01C367BE92E3}"/>
          </ac:spMkLst>
        </pc:spChg>
        <pc:spChg chg="mod">
          <ac:chgData name="Jennifer Eimers" userId="e496f3f7-6a48-4339-9b0c-9f426a43f948" providerId="ADAL" clId="{EA77C4EE-4DBD-4AED-BD7D-063333E8A9EF}" dt="2026-07-24T15:29:56.556" v="13" actId="12"/>
          <ac:spMkLst>
            <pc:docMk/>
            <pc:sldMk cId="3583288852" sldId="2147483608"/>
            <ac:spMk id="14" creationId="{64AA44E6-B784-F276-98D2-D4F7D3BB6B91}"/>
          </ac:spMkLst>
        </pc:spChg>
      </pc:sldChg>
      <pc:sldChg chg="addSp delSp modSp mod modClrScheme chgLayout">
        <pc:chgData name="Jennifer Eimers" userId="e496f3f7-6a48-4339-9b0c-9f426a43f948" providerId="ADAL" clId="{EA77C4EE-4DBD-4AED-BD7D-063333E8A9EF}" dt="2026-07-24T15:29:15.936" v="6" actId="478"/>
        <pc:sldMkLst>
          <pc:docMk/>
          <pc:sldMk cId="2634731740" sldId="2147483623"/>
        </pc:sldMkLst>
        <pc:spChg chg="add del">
          <ac:chgData name="Jennifer Eimers" userId="e496f3f7-6a48-4339-9b0c-9f426a43f948" providerId="ADAL" clId="{EA77C4EE-4DBD-4AED-BD7D-063333E8A9EF}" dt="2026-07-24T15:29:14.842" v="5" actId="478"/>
          <ac:spMkLst>
            <pc:docMk/>
            <pc:sldMk cId="2634731740" sldId="2147483623"/>
            <ac:spMk id="3" creationId="{A9E4934B-7AD1-ED6C-2EEC-F8606C3437AC}"/>
          </ac:spMkLst>
        </pc:spChg>
        <pc:spChg chg="add del mod">
          <ac:chgData name="Jennifer Eimers" userId="e496f3f7-6a48-4339-9b0c-9f426a43f948" providerId="ADAL" clId="{EA77C4EE-4DBD-4AED-BD7D-063333E8A9EF}" dt="2026-07-24T15:29:07.798" v="1" actId="478"/>
          <ac:spMkLst>
            <pc:docMk/>
            <pc:sldMk cId="2634731740" sldId="2147483623"/>
            <ac:spMk id="5" creationId="{80B354A7-5B36-E31C-9650-CDAB81F67EAA}"/>
          </ac:spMkLst>
        </pc:spChg>
        <pc:spChg chg="add del mod ord">
          <ac:chgData name="Jennifer Eimers" userId="e496f3f7-6a48-4339-9b0c-9f426a43f948" providerId="ADAL" clId="{EA77C4EE-4DBD-4AED-BD7D-063333E8A9EF}" dt="2026-07-24T15:29:12.640" v="3" actId="478"/>
          <ac:spMkLst>
            <pc:docMk/>
            <pc:sldMk cId="2634731740" sldId="2147483623"/>
            <ac:spMk id="6" creationId="{D0D1D969-A0F5-689E-40B8-8D4398F8D517}"/>
          </ac:spMkLst>
        </pc:spChg>
        <pc:spChg chg="add del mod ord">
          <ac:chgData name="Jennifer Eimers" userId="e496f3f7-6a48-4339-9b0c-9f426a43f948" providerId="ADAL" clId="{EA77C4EE-4DBD-4AED-BD7D-063333E8A9EF}" dt="2026-07-24T15:29:15.936" v="6" actId="478"/>
          <ac:spMkLst>
            <pc:docMk/>
            <pc:sldMk cId="2634731740" sldId="2147483623"/>
            <ac:spMk id="7" creationId="{B4943D3E-B731-5BF2-EB02-73E8A2257B1E}"/>
          </ac:spMkLst>
        </pc:spChg>
        <pc:spChg chg="mod ord">
          <ac:chgData name="Jennifer Eimers" userId="e496f3f7-6a48-4339-9b0c-9f426a43f948" providerId="ADAL" clId="{EA77C4EE-4DBD-4AED-BD7D-063333E8A9EF}" dt="2026-07-24T15:29:10.198" v="2" actId="700"/>
          <ac:spMkLst>
            <pc:docMk/>
            <pc:sldMk cId="2634731740" sldId="2147483623"/>
            <ac:spMk id="7171" creationId="{4D67E167-2F37-481F-AB26-A6E236679EF3}"/>
          </ac:spMkLst>
        </pc:spChg>
        <pc:picChg chg="del">
          <ac:chgData name="Jennifer Eimers" userId="e496f3f7-6a48-4339-9b0c-9f426a43f948" providerId="ADAL" clId="{EA77C4EE-4DBD-4AED-BD7D-063333E8A9EF}" dt="2026-07-24T15:29:06.986" v="0" actId="478"/>
          <ac:picMkLst>
            <pc:docMk/>
            <pc:sldMk cId="2634731740" sldId="2147483623"/>
            <ac:picMk id="4" creationId="{7843859E-6BF6-4218-8440-04B880C77FB8}"/>
          </ac:picMkLst>
        </pc:picChg>
      </pc:sldChg>
      <pc:sldMasterChg chg="del delSldLayout">
        <pc:chgData name="Jennifer Eimers" userId="e496f3f7-6a48-4339-9b0c-9f426a43f948" providerId="ADAL" clId="{EA77C4EE-4DBD-4AED-BD7D-063333E8A9EF}" dt="2026-07-24T15:29:31.238" v="7" actId="700"/>
        <pc:sldMasterMkLst>
          <pc:docMk/>
          <pc:sldMasterMk cId="953190374" sldId="2147483858"/>
        </pc:sldMasterMkLst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4070229006" sldId="2147483859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3967635377" sldId="2147483860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2154339159" sldId="2147483861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1028999852" sldId="2147483862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1899037275" sldId="2147483863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1591774171" sldId="2147483864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1740415613" sldId="2147483865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415188413" sldId="2147483866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4206204355" sldId="2147483867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3230384407" sldId="2147483868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100147282" sldId="2147483869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1654424734" sldId="2147483870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3833710839" sldId="2147483871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2771136114" sldId="2147483872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2984337771" sldId="2147483873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3435425816" sldId="2147483874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2236045355" sldId="2147483875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3275156" sldId="2147483876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4227079196" sldId="2147483877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944228558" sldId="2147483878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3045045475" sldId="2147483879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1592539381" sldId="2147483880"/>
          </pc:sldLayoutMkLst>
        </pc:sldLayoutChg>
        <pc:sldLayoutChg chg="del">
          <pc:chgData name="Jennifer Eimers" userId="e496f3f7-6a48-4339-9b0c-9f426a43f948" providerId="ADAL" clId="{EA77C4EE-4DBD-4AED-BD7D-063333E8A9EF}" dt="2026-07-24T15:29:31.238" v="7" actId="700"/>
          <pc:sldLayoutMkLst>
            <pc:docMk/>
            <pc:sldMasterMk cId="953190374" sldId="2147483858"/>
            <pc:sldLayoutMk cId="2180252741" sldId="2147483881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985806-9F64-4D32-88CD-536208C79B4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83625E-5E48-4D90-9B8F-FFD97C6DEDC3}">
      <dgm:prSet phldrT="[Text]" phldr="0" custT="1"/>
      <dgm:spPr/>
      <dgm:t>
        <a:bodyPr/>
        <a:lstStyle/>
        <a:p>
          <a:r>
            <a:rPr lang="en-US" sz="1800" dirty="0">
              <a:solidFill>
                <a:schemeClr val="bg2"/>
              </a:solidFill>
            </a:rPr>
            <a:t>Toxicity</a:t>
          </a:r>
        </a:p>
      </dgm:t>
    </dgm:pt>
    <dgm:pt modelId="{94B248DE-7986-485B-9797-31C6E8CD22DC}" type="parTrans" cxnId="{E665830D-F15B-422F-8737-CC512ADBE159}">
      <dgm:prSet/>
      <dgm:spPr/>
      <dgm:t>
        <a:bodyPr/>
        <a:lstStyle/>
        <a:p>
          <a:endParaRPr lang="en-US" sz="1800"/>
        </a:p>
      </dgm:t>
    </dgm:pt>
    <dgm:pt modelId="{26763DDC-DB60-493D-A0F5-B860FBCDD620}" type="sibTrans" cxnId="{E665830D-F15B-422F-8737-CC512ADBE159}">
      <dgm:prSet/>
      <dgm:spPr/>
      <dgm:t>
        <a:bodyPr/>
        <a:lstStyle/>
        <a:p>
          <a:endParaRPr lang="en-US" sz="1800"/>
        </a:p>
      </dgm:t>
    </dgm:pt>
    <dgm:pt modelId="{0EA7BEC7-7A0C-4EB1-BB5C-661F252CE17E}">
      <dgm:prSet phldrT="[Text]" phldr="0" custT="1"/>
      <dgm:spPr/>
      <dgm:t>
        <a:bodyPr/>
        <a:lstStyle/>
        <a:p>
          <a:r>
            <a:rPr lang="en-US" sz="1800" dirty="0">
              <a:solidFill>
                <a:schemeClr val="bg2"/>
              </a:solidFill>
            </a:rPr>
            <a:t>Timely Dose Reduction</a:t>
          </a:r>
        </a:p>
      </dgm:t>
    </dgm:pt>
    <dgm:pt modelId="{9AFF5167-7C38-437F-869F-E154B066DDAA}" type="parTrans" cxnId="{1D8096A9-32E3-43E2-8A2F-E1152E94221B}">
      <dgm:prSet/>
      <dgm:spPr/>
      <dgm:t>
        <a:bodyPr/>
        <a:lstStyle/>
        <a:p>
          <a:endParaRPr lang="en-US" sz="1800"/>
        </a:p>
      </dgm:t>
    </dgm:pt>
    <dgm:pt modelId="{AC6F08CB-ECB6-480B-AF2C-EEC03F010239}" type="sibTrans" cxnId="{1D8096A9-32E3-43E2-8A2F-E1152E94221B}">
      <dgm:prSet/>
      <dgm:spPr/>
      <dgm:t>
        <a:bodyPr/>
        <a:lstStyle/>
        <a:p>
          <a:endParaRPr lang="en-US" sz="1800"/>
        </a:p>
      </dgm:t>
    </dgm:pt>
    <dgm:pt modelId="{53215967-3C7C-4826-B6F7-919CA52A2E70}">
      <dgm:prSet phldrT="[Text]" phldr="0" custT="1"/>
      <dgm:spPr/>
      <dgm:t>
        <a:bodyPr/>
        <a:lstStyle/>
        <a:p>
          <a:r>
            <a:rPr lang="en-US" sz="1800" dirty="0">
              <a:solidFill>
                <a:schemeClr val="bg2"/>
              </a:solidFill>
            </a:rPr>
            <a:t>Continued Therapy</a:t>
          </a:r>
        </a:p>
      </dgm:t>
    </dgm:pt>
    <dgm:pt modelId="{AF895670-7F11-4CF9-8A6F-1CF62A9EC07B}" type="parTrans" cxnId="{20C21975-4077-4CD8-9AB8-5029E06C2E4D}">
      <dgm:prSet/>
      <dgm:spPr/>
      <dgm:t>
        <a:bodyPr/>
        <a:lstStyle/>
        <a:p>
          <a:endParaRPr lang="en-US" sz="1800"/>
        </a:p>
      </dgm:t>
    </dgm:pt>
    <dgm:pt modelId="{097A45C7-B7A0-4BBB-A0D0-EF4F5D955014}" type="sibTrans" cxnId="{20C21975-4077-4CD8-9AB8-5029E06C2E4D}">
      <dgm:prSet/>
      <dgm:spPr/>
      <dgm:t>
        <a:bodyPr/>
        <a:lstStyle/>
        <a:p>
          <a:endParaRPr lang="en-US" sz="1800"/>
        </a:p>
      </dgm:t>
    </dgm:pt>
    <dgm:pt modelId="{509E5453-F439-4E9D-B6F6-E034EE7F227A}" type="pres">
      <dgm:prSet presAssocID="{FD985806-9F64-4D32-88CD-536208C79B4A}" presName="Name0" presStyleCnt="0">
        <dgm:presLayoutVars>
          <dgm:dir/>
          <dgm:animLvl val="lvl"/>
          <dgm:resizeHandles val="exact"/>
        </dgm:presLayoutVars>
      </dgm:prSet>
      <dgm:spPr/>
    </dgm:pt>
    <dgm:pt modelId="{50664E30-5A7B-4A61-A0FD-D23CE2073057}" type="pres">
      <dgm:prSet presAssocID="{3F83625E-5E48-4D90-9B8F-FFD97C6DEDC3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3EBA2B3-9C13-4685-B8E4-7D4C4E22E4A9}" type="pres">
      <dgm:prSet presAssocID="{26763DDC-DB60-493D-A0F5-B860FBCDD620}" presName="parTxOnlySpace" presStyleCnt="0"/>
      <dgm:spPr/>
    </dgm:pt>
    <dgm:pt modelId="{E16220C0-761A-4179-A5D5-6A2765036549}" type="pres">
      <dgm:prSet presAssocID="{0EA7BEC7-7A0C-4EB1-BB5C-661F252CE17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BEB63C3-6086-4DE9-AD40-CBA10202B24B}" type="pres">
      <dgm:prSet presAssocID="{AC6F08CB-ECB6-480B-AF2C-EEC03F010239}" presName="parTxOnlySpace" presStyleCnt="0"/>
      <dgm:spPr/>
    </dgm:pt>
    <dgm:pt modelId="{41F90D83-1E58-431F-9452-EEE5EB4FC5A9}" type="pres">
      <dgm:prSet presAssocID="{53215967-3C7C-4826-B6F7-919CA52A2E7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665830D-F15B-422F-8737-CC512ADBE159}" srcId="{FD985806-9F64-4D32-88CD-536208C79B4A}" destId="{3F83625E-5E48-4D90-9B8F-FFD97C6DEDC3}" srcOrd="0" destOrd="0" parTransId="{94B248DE-7986-485B-9797-31C6E8CD22DC}" sibTransId="{26763DDC-DB60-493D-A0F5-B860FBCDD620}"/>
    <dgm:cxn modelId="{F526EF11-1CBC-48BB-AA99-BE4099C35F7B}" type="presOf" srcId="{0EA7BEC7-7A0C-4EB1-BB5C-661F252CE17E}" destId="{E16220C0-761A-4179-A5D5-6A2765036549}" srcOrd="0" destOrd="0" presId="urn:microsoft.com/office/officeart/2005/8/layout/chevron1"/>
    <dgm:cxn modelId="{4DDDFC2C-201C-4EAC-BD9A-75DA9CA209E1}" type="presOf" srcId="{FD985806-9F64-4D32-88CD-536208C79B4A}" destId="{509E5453-F439-4E9D-B6F6-E034EE7F227A}" srcOrd="0" destOrd="0" presId="urn:microsoft.com/office/officeart/2005/8/layout/chevron1"/>
    <dgm:cxn modelId="{20C21975-4077-4CD8-9AB8-5029E06C2E4D}" srcId="{FD985806-9F64-4D32-88CD-536208C79B4A}" destId="{53215967-3C7C-4826-B6F7-919CA52A2E70}" srcOrd="2" destOrd="0" parTransId="{AF895670-7F11-4CF9-8A6F-1CF62A9EC07B}" sibTransId="{097A45C7-B7A0-4BBB-A0D0-EF4F5D955014}"/>
    <dgm:cxn modelId="{1D8096A9-32E3-43E2-8A2F-E1152E94221B}" srcId="{FD985806-9F64-4D32-88CD-536208C79B4A}" destId="{0EA7BEC7-7A0C-4EB1-BB5C-661F252CE17E}" srcOrd="1" destOrd="0" parTransId="{9AFF5167-7C38-437F-869F-E154B066DDAA}" sibTransId="{AC6F08CB-ECB6-480B-AF2C-EEC03F010239}"/>
    <dgm:cxn modelId="{9BEE38C8-7460-4DFC-B19C-E3D1F1AD40C4}" type="presOf" srcId="{53215967-3C7C-4826-B6F7-919CA52A2E70}" destId="{41F90D83-1E58-431F-9452-EEE5EB4FC5A9}" srcOrd="0" destOrd="0" presId="urn:microsoft.com/office/officeart/2005/8/layout/chevron1"/>
    <dgm:cxn modelId="{F98ABDD3-FBD0-4F6D-950B-1AF7F4A6CF5F}" type="presOf" srcId="{3F83625E-5E48-4D90-9B8F-FFD97C6DEDC3}" destId="{50664E30-5A7B-4A61-A0FD-D23CE2073057}" srcOrd="0" destOrd="0" presId="urn:microsoft.com/office/officeart/2005/8/layout/chevron1"/>
    <dgm:cxn modelId="{AA377E4B-4BF2-4CC2-B885-7FA8166D06F2}" type="presParOf" srcId="{509E5453-F439-4E9D-B6F6-E034EE7F227A}" destId="{50664E30-5A7B-4A61-A0FD-D23CE2073057}" srcOrd="0" destOrd="0" presId="urn:microsoft.com/office/officeart/2005/8/layout/chevron1"/>
    <dgm:cxn modelId="{D0664589-701F-47CF-B64F-9412D658579C}" type="presParOf" srcId="{509E5453-F439-4E9D-B6F6-E034EE7F227A}" destId="{B3EBA2B3-9C13-4685-B8E4-7D4C4E22E4A9}" srcOrd="1" destOrd="0" presId="urn:microsoft.com/office/officeart/2005/8/layout/chevron1"/>
    <dgm:cxn modelId="{80D96C51-83A6-4C31-AD32-64F6E6061D4D}" type="presParOf" srcId="{509E5453-F439-4E9D-B6F6-E034EE7F227A}" destId="{E16220C0-761A-4179-A5D5-6A2765036549}" srcOrd="2" destOrd="0" presId="urn:microsoft.com/office/officeart/2005/8/layout/chevron1"/>
    <dgm:cxn modelId="{46445073-51AC-4D85-ABB2-8F1DF9496E90}" type="presParOf" srcId="{509E5453-F439-4E9D-B6F6-E034EE7F227A}" destId="{1BEB63C3-6086-4DE9-AD40-CBA10202B24B}" srcOrd="3" destOrd="0" presId="urn:microsoft.com/office/officeart/2005/8/layout/chevron1"/>
    <dgm:cxn modelId="{3A4B7941-E32D-41BE-A1D2-F11E5D319026}" type="presParOf" srcId="{509E5453-F439-4E9D-B6F6-E034EE7F227A}" destId="{41F90D83-1E58-431F-9452-EEE5EB4FC5A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76E21B-F600-4415-B5F6-AEF39AFE70E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BA6365-D7D0-4E59-B3ED-456466A51065}">
      <dgm:prSet phldrT="[Text]" phldr="0" custT="1"/>
      <dgm:spPr/>
      <dgm:t>
        <a:bodyPr/>
        <a:lstStyle/>
        <a:p>
          <a:r>
            <a:rPr lang="en-US" sz="1800" dirty="0">
              <a:solidFill>
                <a:schemeClr val="bg2"/>
              </a:solidFill>
            </a:rPr>
            <a:t>Toxicity</a:t>
          </a:r>
        </a:p>
      </dgm:t>
    </dgm:pt>
    <dgm:pt modelId="{784E1556-AF2E-49E2-8E17-36B1FD1B03F9}" type="parTrans" cxnId="{0FD0C24A-90DB-4E42-BFFF-24DAA7BC3FA2}">
      <dgm:prSet/>
      <dgm:spPr/>
      <dgm:t>
        <a:bodyPr/>
        <a:lstStyle/>
        <a:p>
          <a:endParaRPr lang="en-US" sz="1800"/>
        </a:p>
      </dgm:t>
    </dgm:pt>
    <dgm:pt modelId="{D8040EFE-A79A-4E5E-999E-41ADE387F425}" type="sibTrans" cxnId="{0FD0C24A-90DB-4E42-BFFF-24DAA7BC3FA2}">
      <dgm:prSet/>
      <dgm:spPr/>
      <dgm:t>
        <a:bodyPr/>
        <a:lstStyle/>
        <a:p>
          <a:endParaRPr lang="en-US" sz="1800"/>
        </a:p>
      </dgm:t>
    </dgm:pt>
    <dgm:pt modelId="{DED477B7-7CBB-4358-9DDF-3DBE3269F778}">
      <dgm:prSet phldrT="[Text]" phldr="0" custT="1"/>
      <dgm:spPr/>
      <dgm:t>
        <a:bodyPr/>
        <a:lstStyle/>
        <a:p>
          <a:r>
            <a:rPr lang="en-US" sz="1800" dirty="0">
              <a:solidFill>
                <a:schemeClr val="bg2"/>
              </a:solidFill>
            </a:rPr>
            <a:t>No Dose Adjustment</a:t>
          </a:r>
        </a:p>
      </dgm:t>
    </dgm:pt>
    <dgm:pt modelId="{B577965B-B9EF-43B9-B65C-361E979DAF32}" type="parTrans" cxnId="{967DB339-D53B-4095-9685-60DFFC928A12}">
      <dgm:prSet/>
      <dgm:spPr/>
      <dgm:t>
        <a:bodyPr/>
        <a:lstStyle/>
        <a:p>
          <a:endParaRPr lang="en-US" sz="1800"/>
        </a:p>
      </dgm:t>
    </dgm:pt>
    <dgm:pt modelId="{C8F74B9C-406A-40A6-9EF5-826009F1BE5E}" type="sibTrans" cxnId="{967DB339-D53B-4095-9685-60DFFC928A12}">
      <dgm:prSet/>
      <dgm:spPr/>
      <dgm:t>
        <a:bodyPr/>
        <a:lstStyle/>
        <a:p>
          <a:endParaRPr lang="en-US" sz="1800"/>
        </a:p>
      </dgm:t>
    </dgm:pt>
    <dgm:pt modelId="{F8D2441A-95C6-4276-8CE0-7B4F1F42D6A5}">
      <dgm:prSet phldrT="[Text]" phldr="0" custT="1"/>
      <dgm:spPr/>
      <dgm:t>
        <a:bodyPr/>
        <a:lstStyle/>
        <a:p>
          <a:r>
            <a:rPr lang="en-US" sz="1800" dirty="0">
              <a:solidFill>
                <a:schemeClr val="bg2"/>
              </a:solidFill>
            </a:rPr>
            <a:t>Early Discontinuation</a:t>
          </a:r>
        </a:p>
      </dgm:t>
    </dgm:pt>
    <dgm:pt modelId="{D827E265-FFD5-4DE7-84E9-83AB31F2BEAB}" type="parTrans" cxnId="{33181DB8-7AE8-44DA-AF16-8E113983B9BC}">
      <dgm:prSet/>
      <dgm:spPr/>
      <dgm:t>
        <a:bodyPr/>
        <a:lstStyle/>
        <a:p>
          <a:endParaRPr lang="en-US" sz="1800"/>
        </a:p>
      </dgm:t>
    </dgm:pt>
    <dgm:pt modelId="{9E546ABA-C059-4159-B8D5-17C5DADFB1B9}" type="sibTrans" cxnId="{33181DB8-7AE8-44DA-AF16-8E113983B9BC}">
      <dgm:prSet/>
      <dgm:spPr/>
      <dgm:t>
        <a:bodyPr/>
        <a:lstStyle/>
        <a:p>
          <a:endParaRPr lang="en-US" sz="1800"/>
        </a:p>
      </dgm:t>
    </dgm:pt>
    <dgm:pt modelId="{CCDCE768-DA16-4D46-B047-232F12AB443C}" type="pres">
      <dgm:prSet presAssocID="{7876E21B-F600-4415-B5F6-AEF39AFE70E0}" presName="Name0" presStyleCnt="0">
        <dgm:presLayoutVars>
          <dgm:dir/>
          <dgm:animLvl val="lvl"/>
          <dgm:resizeHandles val="exact"/>
        </dgm:presLayoutVars>
      </dgm:prSet>
      <dgm:spPr/>
    </dgm:pt>
    <dgm:pt modelId="{9F811F2D-2AD9-4D08-ABB3-33C348D3BAED}" type="pres">
      <dgm:prSet presAssocID="{FDBA6365-D7D0-4E59-B3ED-456466A51065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4C41AE4-252E-4137-9273-DACFD6A282CB}" type="pres">
      <dgm:prSet presAssocID="{D8040EFE-A79A-4E5E-999E-41ADE387F425}" presName="parTxOnlySpace" presStyleCnt="0"/>
      <dgm:spPr/>
    </dgm:pt>
    <dgm:pt modelId="{3CDAF189-85F0-4028-B23A-E7BC2B8433A6}" type="pres">
      <dgm:prSet presAssocID="{DED477B7-7CBB-4358-9DDF-3DBE3269F77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ED58C3B-B67E-4752-814C-83232A56F914}" type="pres">
      <dgm:prSet presAssocID="{C8F74B9C-406A-40A6-9EF5-826009F1BE5E}" presName="parTxOnlySpace" presStyleCnt="0"/>
      <dgm:spPr/>
    </dgm:pt>
    <dgm:pt modelId="{3950ADE7-B6E6-4890-828D-A3B0A9FC09AE}" type="pres">
      <dgm:prSet presAssocID="{F8D2441A-95C6-4276-8CE0-7B4F1F42D6A5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1BC920E-6DD7-4B21-947D-8D92F299BB2A}" type="presOf" srcId="{DED477B7-7CBB-4358-9DDF-3DBE3269F778}" destId="{3CDAF189-85F0-4028-B23A-E7BC2B8433A6}" srcOrd="0" destOrd="0" presId="urn:microsoft.com/office/officeart/2005/8/layout/chevron1"/>
    <dgm:cxn modelId="{967DB339-D53B-4095-9685-60DFFC928A12}" srcId="{7876E21B-F600-4415-B5F6-AEF39AFE70E0}" destId="{DED477B7-7CBB-4358-9DDF-3DBE3269F778}" srcOrd="1" destOrd="0" parTransId="{B577965B-B9EF-43B9-B65C-361E979DAF32}" sibTransId="{C8F74B9C-406A-40A6-9EF5-826009F1BE5E}"/>
    <dgm:cxn modelId="{0FD0C24A-90DB-4E42-BFFF-24DAA7BC3FA2}" srcId="{7876E21B-F600-4415-B5F6-AEF39AFE70E0}" destId="{FDBA6365-D7D0-4E59-B3ED-456466A51065}" srcOrd="0" destOrd="0" parTransId="{784E1556-AF2E-49E2-8E17-36B1FD1B03F9}" sibTransId="{D8040EFE-A79A-4E5E-999E-41ADE387F425}"/>
    <dgm:cxn modelId="{A74F0E6D-0339-436E-BD0E-C18009055EA3}" type="presOf" srcId="{F8D2441A-95C6-4276-8CE0-7B4F1F42D6A5}" destId="{3950ADE7-B6E6-4890-828D-A3B0A9FC09AE}" srcOrd="0" destOrd="0" presId="urn:microsoft.com/office/officeart/2005/8/layout/chevron1"/>
    <dgm:cxn modelId="{7E076F52-94B8-46C9-874E-00600C9240BF}" type="presOf" srcId="{FDBA6365-D7D0-4E59-B3ED-456466A51065}" destId="{9F811F2D-2AD9-4D08-ABB3-33C348D3BAED}" srcOrd="0" destOrd="0" presId="urn:microsoft.com/office/officeart/2005/8/layout/chevron1"/>
    <dgm:cxn modelId="{9E08159C-6E5F-48F2-BE63-F170C36473EF}" type="presOf" srcId="{7876E21B-F600-4415-B5F6-AEF39AFE70E0}" destId="{CCDCE768-DA16-4D46-B047-232F12AB443C}" srcOrd="0" destOrd="0" presId="urn:microsoft.com/office/officeart/2005/8/layout/chevron1"/>
    <dgm:cxn modelId="{33181DB8-7AE8-44DA-AF16-8E113983B9BC}" srcId="{7876E21B-F600-4415-B5F6-AEF39AFE70E0}" destId="{F8D2441A-95C6-4276-8CE0-7B4F1F42D6A5}" srcOrd="2" destOrd="0" parTransId="{D827E265-FFD5-4DE7-84E9-83AB31F2BEAB}" sibTransId="{9E546ABA-C059-4159-B8D5-17C5DADFB1B9}"/>
    <dgm:cxn modelId="{5418E625-679D-4C9E-8E0B-2B2DDFDA6192}" type="presParOf" srcId="{CCDCE768-DA16-4D46-B047-232F12AB443C}" destId="{9F811F2D-2AD9-4D08-ABB3-33C348D3BAED}" srcOrd="0" destOrd="0" presId="urn:microsoft.com/office/officeart/2005/8/layout/chevron1"/>
    <dgm:cxn modelId="{B9397A22-E49D-4513-A9EF-C6F65495A779}" type="presParOf" srcId="{CCDCE768-DA16-4D46-B047-232F12AB443C}" destId="{74C41AE4-252E-4137-9273-DACFD6A282CB}" srcOrd="1" destOrd="0" presId="urn:microsoft.com/office/officeart/2005/8/layout/chevron1"/>
    <dgm:cxn modelId="{ED5E822E-72E7-46AD-8694-DF6AF9AC1832}" type="presParOf" srcId="{CCDCE768-DA16-4D46-B047-232F12AB443C}" destId="{3CDAF189-85F0-4028-B23A-E7BC2B8433A6}" srcOrd="2" destOrd="0" presId="urn:microsoft.com/office/officeart/2005/8/layout/chevron1"/>
    <dgm:cxn modelId="{15D73E00-33AE-4E40-ADD6-50D14F987A90}" type="presParOf" srcId="{CCDCE768-DA16-4D46-B047-232F12AB443C}" destId="{FED58C3B-B67E-4752-814C-83232A56F914}" srcOrd="3" destOrd="0" presId="urn:microsoft.com/office/officeart/2005/8/layout/chevron1"/>
    <dgm:cxn modelId="{8BBC48F5-521C-4FEE-AE47-0D5BBBB878BE}" type="presParOf" srcId="{CCDCE768-DA16-4D46-B047-232F12AB443C}" destId="{3950ADE7-B6E6-4890-828D-A3B0A9FC09A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64E30-5A7B-4A61-A0FD-D23CE2073057}">
      <dsp:nvSpPr>
        <dsp:cNvPr id="0" name=""/>
        <dsp:cNvSpPr/>
      </dsp:nvSpPr>
      <dsp:spPr>
        <a:xfrm>
          <a:off x="2288" y="0"/>
          <a:ext cx="2788396" cy="7304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</a:rPr>
            <a:t>Toxicity</a:t>
          </a:r>
        </a:p>
      </dsp:txBody>
      <dsp:txXfrm>
        <a:off x="367508" y="0"/>
        <a:ext cx="2057957" cy="730439"/>
      </dsp:txXfrm>
    </dsp:sp>
    <dsp:sp modelId="{E16220C0-761A-4179-A5D5-6A2765036549}">
      <dsp:nvSpPr>
        <dsp:cNvPr id="0" name=""/>
        <dsp:cNvSpPr/>
      </dsp:nvSpPr>
      <dsp:spPr>
        <a:xfrm>
          <a:off x="2511845" y="0"/>
          <a:ext cx="2788396" cy="7304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</a:rPr>
            <a:t>Timely Dose Reduction</a:t>
          </a:r>
        </a:p>
      </dsp:txBody>
      <dsp:txXfrm>
        <a:off x="2877065" y="0"/>
        <a:ext cx="2057957" cy="730439"/>
      </dsp:txXfrm>
    </dsp:sp>
    <dsp:sp modelId="{41F90D83-1E58-431F-9452-EEE5EB4FC5A9}">
      <dsp:nvSpPr>
        <dsp:cNvPr id="0" name=""/>
        <dsp:cNvSpPr/>
      </dsp:nvSpPr>
      <dsp:spPr>
        <a:xfrm>
          <a:off x="5021402" y="0"/>
          <a:ext cx="2788396" cy="7304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</a:rPr>
            <a:t>Continued Therapy</a:t>
          </a:r>
        </a:p>
      </dsp:txBody>
      <dsp:txXfrm>
        <a:off x="5386622" y="0"/>
        <a:ext cx="2057957" cy="730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11F2D-2AD9-4D08-ABB3-33C348D3BAED}">
      <dsp:nvSpPr>
        <dsp:cNvPr id="0" name=""/>
        <dsp:cNvSpPr/>
      </dsp:nvSpPr>
      <dsp:spPr>
        <a:xfrm>
          <a:off x="2288" y="0"/>
          <a:ext cx="2788396" cy="7357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</a:rPr>
            <a:t>Toxicity</a:t>
          </a:r>
        </a:p>
      </dsp:txBody>
      <dsp:txXfrm>
        <a:off x="370150" y="0"/>
        <a:ext cx="2052672" cy="735724"/>
      </dsp:txXfrm>
    </dsp:sp>
    <dsp:sp modelId="{3CDAF189-85F0-4028-B23A-E7BC2B8433A6}">
      <dsp:nvSpPr>
        <dsp:cNvPr id="0" name=""/>
        <dsp:cNvSpPr/>
      </dsp:nvSpPr>
      <dsp:spPr>
        <a:xfrm>
          <a:off x="2511845" y="0"/>
          <a:ext cx="2788396" cy="7357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</a:rPr>
            <a:t>No Dose Adjustment</a:t>
          </a:r>
        </a:p>
      </dsp:txBody>
      <dsp:txXfrm>
        <a:off x="2879707" y="0"/>
        <a:ext cx="2052672" cy="735724"/>
      </dsp:txXfrm>
    </dsp:sp>
    <dsp:sp modelId="{3950ADE7-B6E6-4890-828D-A3B0A9FC09AE}">
      <dsp:nvSpPr>
        <dsp:cNvPr id="0" name=""/>
        <dsp:cNvSpPr/>
      </dsp:nvSpPr>
      <dsp:spPr>
        <a:xfrm>
          <a:off x="5021402" y="0"/>
          <a:ext cx="2788396" cy="7357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</a:rPr>
            <a:t>Early Discontinuation</a:t>
          </a:r>
        </a:p>
      </dsp:txBody>
      <dsp:txXfrm>
        <a:off x="5389264" y="0"/>
        <a:ext cx="2052672" cy="735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6C2C2-B1DC-4926-83DE-29719380EBB0}" type="datetimeFigureOut">
              <a:rPr lang="en-US" smtClean="0"/>
              <a:t>7/24/2026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5A374-4E92-4BED-8DC2-1ED42F282A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0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21FA3-5805-462A-AEA7-92A8CEC9D6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578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D07A36-6DF5-446B-99AF-0AFE692B76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06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D07A36-6DF5-446B-99AF-0AFE692B76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4873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D07A36-6DF5-446B-99AF-0AFE692B76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4873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D07A36-6DF5-446B-99AF-0AFE692B76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481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AC0F9-3C56-0F59-6B73-025BF5F2D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0AEF4F-7098-88E9-5A97-0FDBC848D4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A996CB-2BA0-4C18-677A-630DCDB751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0">
              <a:lnSpc>
                <a:spcPct val="90000"/>
              </a:lnSpc>
              <a:spcBef>
                <a:spcPts val="500"/>
              </a:spcBef>
              <a:buFont typeface="Arial,Sans-Serif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73F28-1AFC-4D3B-8F14-679388836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D07A36-6DF5-446B-99AF-0AFE692B76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575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0">
              <a:lnSpc>
                <a:spcPct val="90000"/>
              </a:lnSpc>
              <a:spcBef>
                <a:spcPts val="500"/>
              </a:spcBef>
              <a:buFont typeface="Arial,Sans-Serif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21FA3-5805-462A-AEA7-92A8CEC9D6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671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5B78A-FE19-8832-F2FC-4A5C2F3BC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25460A-1540-D2B2-4112-5034ADACC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7DCFF7-F18D-AD49-01CD-5F088F332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0BE28-A6D2-76C9-5DAF-4977D7B82F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6C45EA-94B1-CB43-BD15-6A86004097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831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690D6-625E-3C12-197F-53A7D89AA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49D8E3-F179-6004-39FE-C324BE8C1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6DE453-772C-BA08-39D8-39D179F37E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AF1D7-5708-9A5F-DF0B-A8B5B2DA0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3C4279-0E90-45C7-936D-21AD6824232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/>
                <a:sym typeface="Arial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9614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D07A36-6DF5-446B-99AF-0AFE692B76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669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B293-D8F2-5851-80B5-0D0F91BCF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995DC7-6A45-93B1-406C-D9A11DDE4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FD872-E7BD-7BC8-32BA-6D0B37D404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157A0-EA6C-C880-7CAA-B6A299B9F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6C45EA-94B1-CB43-BD15-6A86004097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486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0D3E3B-B65F-4093-84D3-0C752F14FFE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1255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1F203-3109-4B73-AED4-3F4556EEA72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175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0B20D3-4256-4266-81B3-800A914CA2F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146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427D9C-05F1-354C-A2E5-9EF33083FE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097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44089-4C43-D3E2-930C-9F4663665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256BBB-E3F3-1C88-7C35-644590069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55FFA7-4FD3-AFDC-406A-27E130A6A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AC9E5-FDA1-30C4-DDAE-CA97B427BC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1F203-3109-4B73-AED4-3F4556EEA72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9927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92C52-4F73-8520-CF20-BAD0333F3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F767AF-9662-260F-2900-E21341BAEE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26057A-B8EE-3B0C-B74F-0C3F2B62D7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6A2FF-87B1-BF49-2730-55D87BB7A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1F203-3109-4B73-AED4-3F4556EEA722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7437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DEA4B-9194-602C-8587-B9271010D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4D5C84-31F1-902F-418F-0CFB80F38F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1ABFD5-92CC-2E0B-7DCB-64DE82CA0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6A3C1-DC49-5B4F-49BE-64AFF88B5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E2582-ABDB-4E60-8C80-7DE491B61B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8065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D07A36-6DF5-446B-99AF-0AFE692B76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0873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E2582-ABDB-4E60-8C80-7DE491B61B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428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21FA3-5805-462A-AEA7-92A8CEC9D6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601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C24AD-C06E-13C8-BA13-2C473AAE89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42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96982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/>
            </a:lvl1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980591" y="6302375"/>
            <a:ext cx="6543897" cy="327025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spc="-1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99287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195D1FAF-E6F2-5E3B-0EFC-29ACC985993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980591" y="6302375"/>
            <a:ext cx="6543897" cy="327025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644244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D1DE0433-94DF-0AFC-CC3D-80829C5B399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980591" y="6302375"/>
            <a:ext cx="6543897" cy="327025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857862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1660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4342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8827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DED2FEC-0D4A-47F7-C6D0-726967E438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26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49D260E-B01C-86D5-56EF-322B3DF045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77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377986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125794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209340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669207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6BCD6-8F24-4102-B9B3-AEF129B4B9F4}" type="datetime4">
              <a:rPr lang="en-US" smtClean="0"/>
              <a:t>July 24,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D1157-0272-4055-921F-83287FBC9D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111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184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4ADDAD9F-F8A7-8BCE-1920-C990239856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535" y="550492"/>
            <a:ext cx="5300930" cy="5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23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3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Multiple myeloma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D2A3E30-DD02-60FF-A231-AFFCD55096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5535" y="550492"/>
            <a:ext cx="5300930" cy="5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1533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45148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401638" indent="-341313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3907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27276B6-B7A9-8375-07A4-B3BEA2EE1D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3871749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F4AEEB7-5169-2113-8064-38FFB83F44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2957518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18749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690455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262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1.sv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5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0B33C7E-FDC6-A0A2-0956-977703D04A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28282" y="6350030"/>
            <a:ext cx="2436813" cy="2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9" r:id="rId9"/>
    <p:sldLayoutId id="2147483790" r:id="rId10"/>
    <p:sldLayoutId id="2147483791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2923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F0DACA4-C949-7C4E-1081-3E368571FF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8282" y="6350030"/>
            <a:ext cx="2436813" cy="2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4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mascc.org/resources/assessment-tools/mascc-oral-agent-teaching-tool-moatt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/program/oncology/targeted-therapies-for-hrpos-her2neg-breast-cancer/62231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Optimizing the Use of Targeted Therapies in Breast Cancer: Dosing, Toxicity Management, and Adherence</a:t>
            </a:r>
            <a:endParaRPr lang="en-US" altLang="en-US" sz="3600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9E4934B-7AD1-ED6C-2EEC-F8606C3437AC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ProCE, LLC.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Supported by an educational grant from AstraZeneca.</a:t>
            </a: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pc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0" indent="0">
              <a:spcBef>
                <a:spcPts val="1600"/>
              </a:spcBef>
              <a:buSzPts val="2400"/>
              <a:buNone/>
              <a:defRPr/>
            </a:pPr>
            <a:r>
              <a:rPr lang="en-US" altLang="en-US" sz="2200"/>
              <a:t>Please feel free to use and share some or all of these slides in your noncommercial presentations to colleagues or patients</a:t>
            </a:r>
          </a:p>
          <a:p>
            <a:pPr marL="0" indent="0">
              <a:spcBef>
                <a:spcPts val="1600"/>
              </a:spcBef>
              <a:buSzPts val="2400"/>
              <a:buNone/>
              <a:defRPr/>
            </a:pPr>
            <a:r>
              <a:rPr lang="en-US" altLang="en-US" sz="2200"/>
              <a:t>When using our slides, please retain the source attribution:</a:t>
            </a:r>
          </a:p>
          <a:p>
            <a:pPr marL="0" indent="0" algn="ctr">
              <a:spcBef>
                <a:spcPts val="1600"/>
              </a:spcBef>
              <a:buSzPts val="2400"/>
              <a:buNone/>
              <a:defRPr/>
            </a:pPr>
            <a:endParaRPr lang="en-US" sz="1600" b="0">
              <a:cs typeface="Calibri" panose="020F0502020204030204" pitchFamily="34" charset="0"/>
            </a:endParaRPr>
          </a:p>
          <a:p>
            <a:pPr marL="0" indent="0" algn="ctr">
              <a:spcBef>
                <a:spcPts val="1600"/>
              </a:spcBef>
              <a:buSzPts val="2400"/>
              <a:buNone/>
              <a:defRPr/>
            </a:pPr>
            <a:r>
              <a:rPr lang="en-US" sz="1600" b="0">
                <a:cs typeface="Calibri" panose="020F0502020204030204" pitchFamily="34" charset="0"/>
              </a:rPr>
              <a:t>Slide credit: </a:t>
            </a:r>
            <a:r>
              <a:rPr lang="en-US" sz="1600" err="1">
                <a:solidFill>
                  <a:schemeClr val="accent1"/>
                </a:solidFill>
                <a:cs typeface="Calibri" panose="020F0502020204030204" pitchFamily="34" charset="0"/>
              </a:rPr>
              <a:t>deceraclinical.com</a:t>
            </a:r>
            <a:r>
              <a:rPr lang="en-US" sz="1600">
                <a:solidFill>
                  <a:schemeClr val="accent1"/>
                </a:solidFill>
                <a:cs typeface="Calibri" panose="020F0502020204030204" pitchFamily="34" charset="0"/>
              </a:rPr>
              <a:t>/education </a:t>
            </a:r>
            <a:endParaRPr lang="en-US" altLang="en-US" sz="2200"/>
          </a:p>
          <a:p>
            <a:pPr marL="0" indent="0">
              <a:spcBef>
                <a:spcPts val="1600"/>
              </a:spcBef>
              <a:buSzPts val="2400"/>
              <a:buNone/>
              <a:defRPr/>
            </a:pPr>
            <a:endParaRPr lang="en-US" altLang="en-US" sz="2200"/>
          </a:p>
          <a:p>
            <a:pPr marL="0" indent="0" eaLnBrk="1" hangingPunct="1">
              <a:spcBef>
                <a:spcPts val="1600"/>
              </a:spcBef>
              <a:buNone/>
              <a:defRPr/>
            </a:pPr>
            <a:r>
              <a:rPr lang="en-GB" sz="2200"/>
              <a:t>These slides may not be published, posted online, or used in commercial presentations without permission. </a:t>
            </a:r>
            <a:r>
              <a:rPr lang="en-US" sz="2200"/>
              <a:t>Please contact </a:t>
            </a:r>
            <a:r>
              <a:rPr lang="en-US" sz="220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>
                <a:solidFill>
                  <a:schemeClr val="accent1"/>
                </a:solidFill>
              </a:rPr>
              <a:t> </a:t>
            </a:r>
            <a:r>
              <a:rPr lang="en-US" sz="2200"/>
              <a:t>for details</a:t>
            </a: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b="1" dirty="0">
                <a:solidFill>
                  <a:schemeClr val="accent1"/>
                </a:solidFill>
              </a:rPr>
              <a:t>Jordan Hill, PharmD, BCOP</a:t>
            </a:r>
            <a:br>
              <a:rPr lang="en-US" altLang="en-US" dirty="0"/>
            </a:br>
            <a:r>
              <a:rPr lang="en-US" altLang="en-US" sz="2000" dirty="0"/>
              <a:t>Clinical Pharmacy Specialist, Breast Oncology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West Virginia University Cancer Institute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Morgantown, West Virginia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20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b="1" dirty="0">
                <a:solidFill>
                  <a:schemeClr val="accent1"/>
                </a:solidFill>
              </a:rPr>
              <a:t>Danielle Roman, PharmD, BCOP</a:t>
            </a:r>
            <a:br>
              <a:rPr lang="en-US" altLang="en-US" dirty="0"/>
            </a:br>
            <a:r>
              <a:rPr lang="en-US" altLang="en-US" sz="2000" dirty="0"/>
              <a:t>Manager, Oncology Clinical Pharmacy Services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Oncology Clinical Pharmacy Specialist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Allegheny Health Network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Pittsburgh, Pennsylvania</a:t>
            </a:r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lIns="0" tIns="0" rIns="0" bIns="0" anchor="t"/>
          <a:lstStyle/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dirty="0">
                <a:latin typeface="Poppins"/>
                <a:cs typeface="Poppins"/>
              </a:rPr>
              <a:t>The </a:t>
            </a:r>
            <a:r>
              <a:rPr lang="en-US" b="1" i="1" dirty="0">
                <a:latin typeface="Poppins"/>
                <a:cs typeface="Poppins"/>
              </a:rPr>
              <a:t>faculty</a:t>
            </a:r>
            <a:r>
              <a:rPr lang="en-US" dirty="0">
                <a:latin typeface="Poppins"/>
                <a:cs typeface="Poppins"/>
              </a:rPr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  <a:latin typeface="Poppins"/>
                <a:cs typeface="Poppins"/>
              </a:rPr>
              <a:t>Jordan Hill, PharmD, BCOP, </a:t>
            </a:r>
            <a:r>
              <a:rPr lang="en-US" dirty="0">
                <a:latin typeface="Poppins"/>
                <a:cs typeface="Poppins"/>
              </a:rPr>
              <a:t>has no relevant financial relationships to disclose.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Danielle Roman, PharmD, BCOP: </a:t>
            </a:r>
            <a:r>
              <a:rPr lang="en-US" i="1" dirty="0"/>
              <a:t>consultant/advisor/speaker: </a:t>
            </a:r>
            <a:r>
              <a:rPr lang="en-US" dirty="0"/>
              <a:t>Daiichi Sankyo, Genentech, Pfizer, Regeneron.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37D02-5742-9F11-1951-A30C982B8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FD1BC55-BD4A-8039-2AEB-601C2EC47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147345"/>
              </p:ext>
            </p:extLst>
          </p:nvPr>
        </p:nvGraphicFramePr>
        <p:xfrm>
          <a:off x="231078" y="1045693"/>
          <a:ext cx="11740260" cy="51816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369330">
                  <a:extLst>
                    <a:ext uri="{9D8B030D-6E8A-4147-A177-3AD203B41FA5}">
                      <a16:colId xmlns:a16="http://schemas.microsoft.com/office/drawing/2014/main" val="1827069639"/>
                    </a:ext>
                  </a:extLst>
                </a:gridCol>
                <a:gridCol w="3472852">
                  <a:extLst>
                    <a:ext uri="{9D8B030D-6E8A-4147-A177-3AD203B41FA5}">
                      <a16:colId xmlns:a16="http://schemas.microsoft.com/office/drawing/2014/main" val="660905357"/>
                    </a:ext>
                  </a:extLst>
                </a:gridCol>
                <a:gridCol w="2955350">
                  <a:extLst>
                    <a:ext uri="{9D8B030D-6E8A-4147-A177-3AD203B41FA5}">
                      <a16:colId xmlns:a16="http://schemas.microsoft.com/office/drawing/2014/main" val="1886445851"/>
                    </a:ext>
                  </a:extLst>
                </a:gridCol>
                <a:gridCol w="2942728">
                  <a:extLst>
                    <a:ext uri="{9D8B030D-6E8A-4147-A177-3AD203B41FA5}">
                      <a16:colId xmlns:a16="http://schemas.microsoft.com/office/drawing/2014/main" val="2282266564"/>
                    </a:ext>
                  </a:extLst>
                </a:gridCol>
              </a:tblGrid>
              <a:tr h="166048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Abemaciclib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Palbociclib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Ribociclib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452594"/>
                  </a:ext>
                </a:extLst>
              </a:tr>
              <a:tr h="1405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Selectivity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CDK4 &gt; CDK6 (9x)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CDK4 ≈ CDK6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CDK4 &gt; CDK6 (5x)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708006"/>
                  </a:ext>
                </a:extLst>
              </a:tr>
              <a:tr h="54922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Dosing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combination: 150 mg PO BID 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Monotherapy: 200 mg PO BID </a:t>
                      </a:r>
                      <a:endParaRPr lang="en-US" sz="1600" b="1" i="0" u="none" strike="noStrike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Poppins"/>
                        </a:rPr>
                        <a:t>With or without food 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125 mg PO QD on Days 1-21 every 28 days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kern="120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Poppins"/>
                        </a:rPr>
                        <a:t>With or without food</a:t>
                      </a:r>
                      <a:endParaRPr lang="en-US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Early stage: 400 mg PO QD on Days 1-21 every 28 days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Metastatic: 600 mg PO QD on Days 1-21 every 28 days 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 or without food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428133"/>
                  </a:ext>
                </a:extLst>
              </a:tr>
              <a:tr h="447046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Metabolism/DDIs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Substrate of BCRP, CYP3A4 (major), P-gp (minor);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inhibits MATE1/2-K, OCT2 transporters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Substrate of CYP3A4 (major); inhibits CYP3A4 (weak)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Substrate of CYP3A4 (major); inhibits CYP3A4 (moderate)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118812"/>
                  </a:ext>
                </a:extLst>
              </a:tr>
              <a:tr h="34486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Renal dose adjustments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eGFR &lt;30 mL/min/1.73 m</a:t>
                      </a:r>
                      <a:r>
                        <a:rPr lang="en-US" sz="1600" kern="1200" baseline="300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reduce initial dose to </a:t>
                      </a:r>
                      <a:b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mg QD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219296"/>
                  </a:ext>
                </a:extLst>
              </a:tr>
              <a:tr h="54922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Hepatic dose adjustments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(Child-Pugh C): reduce frequency to QD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(Child-Pugh C): reduce dose to </a:t>
                      </a:r>
                      <a:b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 mg QD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Early breast cancer: none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Metastatic: moderate or severe (Child-Pugh B/C): reduce initial dose to </a:t>
                      </a:r>
                      <a:b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400 mg QD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415702"/>
                  </a:ext>
                </a:extLst>
              </a:tr>
            </a:tbl>
          </a:graphicData>
        </a:graphic>
      </p:graphicFrame>
      <p:sp>
        <p:nvSpPr>
          <p:cNvPr id="9" name="Title 3">
            <a:extLst>
              <a:ext uri="{FF2B5EF4-FFF2-40B4-BE49-F238E27FC236}">
                <a16:creationId xmlns:a16="http://schemas.microsoft.com/office/drawing/2014/main" id="{03B1051A-9B1E-CA0B-C142-F64A8657D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Approved CDK4/6 Inhibitors: Overview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6754DE-EE80-1E9E-E700-E5B566F6FF4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Johnston. JNCI Cancer Spectr. 2023;7:pkad045. Abemaciclib PI. Palbociclib PI. Ribociclib PI.</a:t>
            </a:r>
          </a:p>
        </p:txBody>
      </p:sp>
    </p:spTree>
    <p:extLst>
      <p:ext uri="{BB962C8B-B14F-4D97-AF65-F5344CB8AC3E}">
        <p14:creationId xmlns:p14="http://schemas.microsoft.com/office/powerpoint/2010/main" val="2289860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EAC31-CCD8-B70D-8342-174080125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Select Drug–Drug Interactions That May Affect CDK4/6i Use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925EC12-D058-8F36-AC04-5C7AA4B9D1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altLang="en-US" dirty="0"/>
              <a:t>www.fda.gov. van Noord. Khatib. PMJ. 2021;97:452.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183F93EA-AE8C-B3E1-0C28-36F3A36EFA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445645"/>
              </p:ext>
            </p:extLst>
          </p:nvPr>
        </p:nvGraphicFramePr>
        <p:xfrm>
          <a:off x="231776" y="1335088"/>
          <a:ext cx="11739561" cy="2194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13187">
                  <a:extLst>
                    <a:ext uri="{9D8B030D-6E8A-4147-A177-3AD203B41FA5}">
                      <a16:colId xmlns:a16="http://schemas.microsoft.com/office/drawing/2014/main" val="3445685755"/>
                    </a:ext>
                  </a:extLst>
                </a:gridCol>
                <a:gridCol w="3913187">
                  <a:extLst>
                    <a:ext uri="{9D8B030D-6E8A-4147-A177-3AD203B41FA5}">
                      <a16:colId xmlns:a16="http://schemas.microsoft.com/office/drawing/2014/main" val="3397843751"/>
                    </a:ext>
                  </a:extLst>
                </a:gridCol>
                <a:gridCol w="3913187">
                  <a:extLst>
                    <a:ext uri="{9D8B030D-6E8A-4147-A177-3AD203B41FA5}">
                      <a16:colId xmlns:a16="http://schemas.microsoft.com/office/drawing/2014/main" val="19846749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CYP3A Inhibitors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CYP3A Inducers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QT Prolonging Agents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2369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Grapefruit juice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Glucocorticoids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Antipsychotics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228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Erythromycin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Rifampin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Antiarrhythmics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711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Ketoconazole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Carbamazepine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Antibiotics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4418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Clarithromycin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Phenytoin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Antidepressants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384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Verapamil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543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525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D093-E61D-A970-2B6C-074AE584A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AEs With CDK4/6 Inhibitors: Monitoring and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BEFB4-4173-C954-7843-DCE5565C82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Abemaciclib PI. Palbociclib PI. Ribociclib PI.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C792B0-C388-1E97-E634-1BDD716AC030}"/>
              </a:ext>
            </a:extLst>
          </p:cNvPr>
          <p:cNvSpPr/>
          <p:nvPr/>
        </p:nvSpPr>
        <p:spPr bwMode="auto">
          <a:xfrm>
            <a:off x="10188425" y="1345152"/>
            <a:ext cx="1863441" cy="58640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3757FD01-BB02-98BA-1DCC-9DB8E7BA3D89}"/>
              </a:ext>
            </a:extLst>
          </p:cNvPr>
          <p:cNvSpPr/>
          <p:nvPr/>
        </p:nvSpPr>
        <p:spPr>
          <a:xfrm>
            <a:off x="141077" y="3115584"/>
            <a:ext cx="1852578" cy="2779750"/>
          </a:xfrm>
          <a:prstGeom prst="roundRect">
            <a:avLst>
              <a:gd name="adj" fmla="val 11497"/>
            </a:avLst>
          </a:prstGeom>
          <a:solidFill>
            <a:schemeClr val="accent6">
              <a:lumMod val="20000"/>
              <a:lumOff val="80000"/>
              <a:alpha val="50196"/>
            </a:schemeClr>
          </a:solidFill>
          <a:ln w="28575" cap="flat" cmpd="sng" algn="ctr">
            <a:noFill/>
            <a:prstDash val="solid"/>
          </a:ln>
          <a:effectLst/>
        </p:spPr>
        <p:txBody>
          <a:bodyPr lIns="45720" rIns="45720" rtlCol="0" anchor="t" anchorCtr="1"/>
          <a:lstStyle/>
          <a:p>
            <a:pPr marL="0" marR="0" lvl="0" indent="0" algn="l" defTabSz="424443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Antidiarrheal therapy</a:t>
            </a:r>
          </a:p>
          <a:p>
            <a:pPr marL="0" marR="0" lvl="0" indent="0" algn="l" defTabSz="424443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Increase oral hydration</a:t>
            </a:r>
          </a:p>
          <a:p>
            <a:pPr marL="0" marR="0" lvl="0" indent="0" algn="l" defTabSz="424443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Notify healthcare professional</a:t>
            </a:r>
          </a:p>
          <a:p>
            <a:pPr marL="0" marR="0" lvl="0" indent="0" algn="l" defTabSz="424443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Dietary modification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0536E8-8D4E-1710-876D-C7EFFAC3C920}"/>
              </a:ext>
            </a:extLst>
          </p:cNvPr>
          <p:cNvSpPr/>
          <p:nvPr/>
        </p:nvSpPr>
        <p:spPr bwMode="auto">
          <a:xfrm>
            <a:off x="139845" y="1343684"/>
            <a:ext cx="1844354" cy="58640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E16D9B-50AA-ED29-0E4F-CDA813E00115}"/>
              </a:ext>
            </a:extLst>
          </p:cNvPr>
          <p:cNvSpPr txBox="1"/>
          <p:nvPr/>
        </p:nvSpPr>
        <p:spPr>
          <a:xfrm>
            <a:off x="153914" y="1404325"/>
            <a:ext cx="18174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Diarrhea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Abemaciclib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Ribociclib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Palbociclib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61F066-6C5C-9C30-73BC-C65E7567499C}"/>
              </a:ext>
            </a:extLst>
          </p:cNvPr>
          <p:cNvSpPr/>
          <p:nvPr/>
        </p:nvSpPr>
        <p:spPr bwMode="auto">
          <a:xfrm>
            <a:off x="2138374" y="1342280"/>
            <a:ext cx="1817499" cy="586408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ounded Rectangle 19">
            <a:extLst>
              <a:ext uri="{FF2B5EF4-FFF2-40B4-BE49-F238E27FC236}">
                <a16:creationId xmlns:a16="http://schemas.microsoft.com/office/drawing/2014/main" id="{33DB7B96-D76F-5144-346A-01C367BE92E3}"/>
              </a:ext>
            </a:extLst>
          </p:cNvPr>
          <p:cNvSpPr/>
          <p:nvPr/>
        </p:nvSpPr>
        <p:spPr>
          <a:xfrm>
            <a:off x="2139605" y="3140163"/>
            <a:ext cx="1802745" cy="2779750"/>
          </a:xfrm>
          <a:prstGeom prst="roundRect">
            <a:avLst>
              <a:gd name="adj" fmla="val 11638"/>
            </a:avLst>
          </a:prstGeom>
          <a:solidFill>
            <a:schemeClr val="accent1">
              <a:lumMod val="20000"/>
              <a:lumOff val="80000"/>
              <a:alpha val="50196"/>
            </a:schemeClr>
          </a:solidFill>
          <a:ln w="28575" cap="flat" cmpd="sng" algn="ctr">
            <a:noFill/>
            <a:prstDash val="solid"/>
          </a:ln>
          <a:effectLst/>
        </p:spPr>
        <p:txBody>
          <a:bodyPr lIns="45720" rIns="45720" rtlCol="0" anchor="t" anchorCtr="1"/>
          <a:lstStyle/>
          <a:p>
            <a:pPr marL="0" marR="0" lvl="0" indent="0" algn="l" defTabSz="424443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LFTs before starting treatment, Q2W x 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 mo, then: </a:t>
            </a:r>
          </a:p>
          <a:p>
            <a:pPr marL="285750" marR="0" lvl="0" indent="-285750" algn="l" defTabSz="424443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Abemaciclib,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QM x 2 mo, then as indicated </a:t>
            </a:r>
          </a:p>
          <a:p>
            <a:pPr marL="285750" marR="0" lvl="0" indent="-285750" algn="l" defTabSz="424443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Ribociclib,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at start of cycle x 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 cycles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CFA14E-0E26-9483-1F14-28B8176434A5}"/>
              </a:ext>
            </a:extLst>
          </p:cNvPr>
          <p:cNvSpPr txBox="1"/>
          <p:nvPr/>
        </p:nvSpPr>
        <p:spPr>
          <a:xfrm>
            <a:off x="2138328" y="1379744"/>
            <a:ext cx="16946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Hepatobiliary Toxicity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Abemaciclib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Ribociclib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E5D7C8-FE0B-134E-E113-97AE99C04D24}"/>
              </a:ext>
            </a:extLst>
          </p:cNvPr>
          <p:cNvSpPr/>
          <p:nvPr/>
        </p:nvSpPr>
        <p:spPr bwMode="auto">
          <a:xfrm>
            <a:off x="4110002" y="1345461"/>
            <a:ext cx="1962827" cy="586408"/>
          </a:xfrm>
          <a:prstGeom prst="rec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ounded Rectangle 21">
            <a:extLst>
              <a:ext uri="{FF2B5EF4-FFF2-40B4-BE49-F238E27FC236}">
                <a16:creationId xmlns:a16="http://schemas.microsoft.com/office/drawing/2014/main" id="{64AA44E6-B784-F276-98D2-D4F7D3BB6B91}"/>
              </a:ext>
            </a:extLst>
          </p:cNvPr>
          <p:cNvSpPr/>
          <p:nvPr/>
        </p:nvSpPr>
        <p:spPr>
          <a:xfrm>
            <a:off x="4085416" y="3140163"/>
            <a:ext cx="1987469" cy="2779750"/>
          </a:xfrm>
          <a:prstGeom prst="roundRect">
            <a:avLst>
              <a:gd name="adj" fmla="val 9674"/>
            </a:avLst>
          </a:prstGeom>
          <a:solidFill>
            <a:schemeClr val="accent5">
              <a:lumMod val="20000"/>
              <a:lumOff val="80000"/>
              <a:alpha val="50196"/>
            </a:schemeClr>
          </a:solidFill>
          <a:ln w="28575" cap="flat" cmpd="sng" algn="ctr">
            <a:noFill/>
            <a:prstDash val="solid"/>
          </a:ln>
          <a:effectLst/>
        </p:spPr>
        <p:txBody>
          <a:bodyPr lIns="45720" rIns="45720" rtlCol="0" anchor="t" anchorCtr="1"/>
          <a:lstStyle/>
          <a:p>
            <a:pPr marL="0" marR="0" lvl="0" indent="0" algn="l" defTabSz="424443" rtl="0" eaLnBrk="0" fontAlgn="base" latinLnBrk="0" hangingPunct="0">
              <a:lnSpc>
                <a:spcPct val="8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CBC before starting treatment, then: </a:t>
            </a:r>
          </a:p>
          <a:p>
            <a:pPr marL="285750" marR="0" lvl="0" indent="-285750" algn="l" defTabSz="424443" rtl="0" eaLnBrk="0" fontAlgn="base" latinLnBrk="0" hangingPunct="0">
              <a:lnSpc>
                <a:spcPct val="8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Abemaciclib,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Q2W x 2 mo, QM x 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 mo, then as indicated</a:t>
            </a:r>
          </a:p>
          <a:p>
            <a:pPr marL="285750" marR="0" lvl="0" indent="-285750" algn="l" defTabSz="424443" rtl="0" eaLnBrk="0" fontAlgn="base" latinLnBrk="0" hangingPunct="0">
              <a:lnSpc>
                <a:spcPct val="8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Ribociclib and palbociclib,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Q2W x 2 cycles, start of next 4 cycles, then as indicated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252CD6-C3C2-DC9B-956F-F52F8DA568BB}"/>
              </a:ext>
            </a:extLst>
          </p:cNvPr>
          <p:cNvSpPr txBox="1"/>
          <p:nvPr/>
        </p:nvSpPr>
        <p:spPr>
          <a:xfrm>
            <a:off x="4181848" y="1396592"/>
            <a:ext cx="18080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24443">
              <a:spcAft>
                <a:spcPts val="1200"/>
              </a:spcAft>
              <a:defRPr sz="2000" b="1">
                <a:solidFill>
                  <a:schemeClr val="bg1"/>
                </a:solidFill>
                <a:latin typeface="Calibri"/>
              </a:defRPr>
            </a:lvl1pPr>
          </a:lstStyle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Neutropenia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Abemaciclib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Ribociclib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Palbociclib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DCFF45-310F-93A5-F064-8BAFB0627D67}"/>
              </a:ext>
            </a:extLst>
          </p:cNvPr>
          <p:cNvSpPr/>
          <p:nvPr/>
        </p:nvSpPr>
        <p:spPr bwMode="auto">
          <a:xfrm>
            <a:off x="6215841" y="1345461"/>
            <a:ext cx="1698983" cy="58640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ounded Rectangle 22">
            <a:extLst>
              <a:ext uri="{FF2B5EF4-FFF2-40B4-BE49-F238E27FC236}">
                <a16:creationId xmlns:a16="http://schemas.microsoft.com/office/drawing/2014/main" id="{28C5D089-D412-6819-43CB-0DEABB923F6B}"/>
              </a:ext>
            </a:extLst>
          </p:cNvPr>
          <p:cNvSpPr/>
          <p:nvPr/>
        </p:nvSpPr>
        <p:spPr>
          <a:xfrm>
            <a:off x="6215951" y="3140165"/>
            <a:ext cx="1698873" cy="2779750"/>
          </a:xfrm>
          <a:prstGeom prst="roundRect">
            <a:avLst>
              <a:gd name="adj" fmla="val 13211"/>
            </a:avLst>
          </a:prstGeom>
          <a:solidFill>
            <a:schemeClr val="accent3">
              <a:lumMod val="20000"/>
              <a:lumOff val="80000"/>
              <a:alpha val="50196"/>
            </a:schemeClr>
          </a:solidFill>
          <a:ln w="28575" cap="flat" cmpd="sng" algn="ctr">
            <a:noFill/>
            <a:prstDash val="solid"/>
          </a:ln>
          <a:effectLst/>
        </p:spPr>
        <p:txBody>
          <a:bodyPr lIns="45720" rIns="45720" rtlCol="0" anchor="t" anchorCtr="1"/>
          <a:lstStyle/>
          <a:p>
            <a:pPr marL="0" marR="0" lvl="0" indent="0" algn="l" defTabSz="424443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for signs and symptoms of thrombosis or pulmonary embolism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8C1924-DDBE-7C06-A3CA-98F1AF54295E}"/>
              </a:ext>
            </a:extLst>
          </p:cNvPr>
          <p:cNvSpPr txBox="1"/>
          <p:nvPr/>
        </p:nvSpPr>
        <p:spPr>
          <a:xfrm>
            <a:off x="6294144" y="1396592"/>
            <a:ext cx="15240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24443">
              <a:spcAft>
                <a:spcPts val="1200"/>
              </a:spcAft>
              <a:defRPr sz="2000" b="1">
                <a:solidFill>
                  <a:schemeClr val="bg1"/>
                </a:solidFill>
                <a:latin typeface="Calibri"/>
              </a:defRPr>
            </a:lvl1pPr>
          </a:lstStyle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VTE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Abemaciclib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101202-B9EC-78C5-D97F-92525863F429}"/>
              </a:ext>
            </a:extLst>
          </p:cNvPr>
          <p:cNvSpPr/>
          <p:nvPr/>
        </p:nvSpPr>
        <p:spPr bwMode="auto">
          <a:xfrm>
            <a:off x="8057890" y="1345152"/>
            <a:ext cx="1982423" cy="586408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ounded Rectangle 22">
            <a:extLst>
              <a:ext uri="{FF2B5EF4-FFF2-40B4-BE49-F238E27FC236}">
                <a16:creationId xmlns:a16="http://schemas.microsoft.com/office/drawing/2014/main" id="{6315138D-EADA-8B8F-A688-2E3A9041948C}"/>
              </a:ext>
            </a:extLst>
          </p:cNvPr>
          <p:cNvSpPr/>
          <p:nvPr/>
        </p:nvSpPr>
        <p:spPr>
          <a:xfrm>
            <a:off x="8057890" y="3140163"/>
            <a:ext cx="1990655" cy="2779750"/>
          </a:xfrm>
          <a:prstGeom prst="roundRect">
            <a:avLst>
              <a:gd name="adj" fmla="val 10377"/>
            </a:avLst>
          </a:prstGeom>
          <a:solidFill>
            <a:schemeClr val="tx1">
              <a:lumMod val="10000"/>
              <a:lumOff val="90000"/>
              <a:alpha val="50196"/>
            </a:schemeClr>
          </a:solidFill>
          <a:ln w="28575" cap="flat" cmpd="sng" algn="ctr">
            <a:noFill/>
            <a:prstDash val="solid"/>
          </a:ln>
          <a:effectLst/>
        </p:spPr>
        <p:txBody>
          <a:bodyPr lIns="45720" rIns="45720" rtlCol="0" anchor="t" anchorCtr="1"/>
          <a:lstStyle/>
          <a:p>
            <a:pPr marL="0" marR="0" lvl="0" indent="0" algn="l" defTabSz="424443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for pulmonary symptoms indicative of ILD or pneumonitis 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(eg, hypoxia, cough, dyspnea)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B9B580-4BF7-D575-0600-774E4358C31B}"/>
              </a:ext>
            </a:extLst>
          </p:cNvPr>
          <p:cNvSpPr txBox="1"/>
          <p:nvPr/>
        </p:nvSpPr>
        <p:spPr>
          <a:xfrm>
            <a:off x="8164646" y="1375602"/>
            <a:ext cx="18324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424443">
              <a:spcAft>
                <a:spcPts val="1200"/>
              </a:spcAft>
              <a:defRPr sz="2000" b="1">
                <a:solidFill>
                  <a:schemeClr val="bg1"/>
                </a:solidFill>
                <a:latin typeface="Calibri"/>
              </a:defRPr>
            </a:lvl1pPr>
          </a:lstStyle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ILD/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Pneumonitis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Abemaciclib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Ribociclib</a:t>
            </a:r>
          </a:p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Palbociclib</a:t>
            </a:r>
          </a:p>
        </p:txBody>
      </p:sp>
      <p:sp>
        <p:nvSpPr>
          <p:cNvPr id="22" name="Rounded Rectangle 22">
            <a:extLst>
              <a:ext uri="{FF2B5EF4-FFF2-40B4-BE49-F238E27FC236}">
                <a16:creationId xmlns:a16="http://schemas.microsoft.com/office/drawing/2014/main" id="{148C52F8-1DAC-DE4D-3D10-97B5E8AAD52E}"/>
              </a:ext>
            </a:extLst>
          </p:cNvPr>
          <p:cNvSpPr/>
          <p:nvPr/>
        </p:nvSpPr>
        <p:spPr>
          <a:xfrm>
            <a:off x="10188425" y="3140164"/>
            <a:ext cx="1863441" cy="2779750"/>
          </a:xfrm>
          <a:prstGeom prst="roundRect">
            <a:avLst>
              <a:gd name="adj" fmla="val 12482"/>
            </a:avLst>
          </a:prstGeom>
          <a:solidFill>
            <a:srgbClr val="D0F0EE"/>
          </a:solidFill>
          <a:ln w="28575" cap="flat" cmpd="sng" algn="ctr">
            <a:noFill/>
            <a:prstDash val="solid"/>
          </a:ln>
          <a:effectLst/>
        </p:spPr>
        <p:txBody>
          <a:bodyPr lIns="45720" tIns="45720" rIns="45720" bIns="45720" rtlCol="0" anchor="t" anchorCtr="1"/>
          <a:lstStyle/>
          <a:p>
            <a:pPr marL="0" marR="0" lvl="0" indent="0" algn="l" defTabSz="424443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Calibri"/>
                <a:cs typeface="Calibri"/>
              </a:rPr>
              <a:t>Monitor for signs and symptoms of QT prolongation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73A9C4-4154-D726-FFCA-ADE960476C9B}"/>
              </a:ext>
            </a:extLst>
          </p:cNvPr>
          <p:cNvSpPr txBox="1"/>
          <p:nvPr/>
        </p:nvSpPr>
        <p:spPr>
          <a:xfrm>
            <a:off x="10264787" y="1427050"/>
            <a:ext cx="1694684" cy="8351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2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QT Prolongation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Calibri"/>
              <a:cs typeface="Arial" panose="020B0604020202020204" pitchFamily="34" charset="0"/>
            </a:endParaRPr>
          </a:p>
          <a:p>
            <a:pPr marL="0" marR="0" lvl="0" indent="0" algn="ctr" defTabSz="424443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Ribociclib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3288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D78B5AD-7B48-9BCA-8884-E02E3CD5CF47}"/>
              </a:ext>
            </a:extLst>
          </p:cNvPr>
          <p:cNvSpPr/>
          <p:nvPr/>
        </p:nvSpPr>
        <p:spPr>
          <a:xfrm>
            <a:off x="7601992" y="5005907"/>
            <a:ext cx="4303345" cy="121690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8352D6A-04EC-60E7-4799-0209F20E1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a typeface="Calibri"/>
              </a:rPr>
              <a:t>Monitoring and Managing CDK4/6i-Induced Neutropenia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F05E2F9-EC19-78AE-1E5F-7C4A598F117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701944" y="5096000"/>
            <a:ext cx="4054628" cy="1035816"/>
          </a:xfrm>
          <a:ln>
            <a:noFill/>
          </a:ln>
        </p:spPr>
        <p:txBody>
          <a:bodyPr>
            <a:noAutofit/>
          </a:bodyPr>
          <a:lstStyle/>
          <a:p>
            <a:pPr marL="283464" indent="-28346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dirty="0"/>
              <a:t>Neutropenia managed the same in early and advanced settings</a:t>
            </a:r>
          </a:p>
          <a:p>
            <a:pPr marL="283464" indent="-28346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dirty="0"/>
              <a:t>Generally reversible</a:t>
            </a:r>
          </a:p>
          <a:p>
            <a:pPr marL="283464" indent="-28346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dirty="0"/>
              <a:t>Educate patient on CBC schedule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B4A443-637E-CC31-0350-0CB17BEDEB7A}"/>
              </a:ext>
            </a:extLst>
          </p:cNvPr>
          <p:cNvCxnSpPr>
            <a:cxnSpLocks/>
          </p:cNvCxnSpPr>
          <p:nvPr/>
        </p:nvCxnSpPr>
        <p:spPr>
          <a:xfrm>
            <a:off x="6072791" y="2200263"/>
            <a:ext cx="0" cy="26670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847CBDE-7B84-CAB0-593E-7519A0E11E67}"/>
              </a:ext>
            </a:extLst>
          </p:cNvPr>
          <p:cNvSpPr/>
          <p:nvPr/>
        </p:nvSpPr>
        <p:spPr>
          <a:xfrm>
            <a:off x="3446468" y="1329571"/>
            <a:ext cx="5261431" cy="8179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lIns="68580" tIns="34290" rIns="68580" bIns="34290" rtlCol="0" anchor="ctr">
            <a:noAutofit/>
          </a:bodyPr>
          <a:lstStyle/>
          <a:p>
            <a:pPr marL="1150938" lvl="2" indent="-236538" defTabSz="685800" eaLnBrk="0" fontAlgn="base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CBC with differential at start of each cycle</a:t>
            </a:r>
          </a:p>
          <a:p>
            <a:pPr marL="1150938" lvl="2" indent="-236538" defTabSz="685800" eaLnBrk="0" fontAlgn="base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Extra assessments in cycles 1 and 2</a:t>
            </a:r>
          </a:p>
          <a:p>
            <a:pPr marL="1150938" lvl="2" indent="-236538" defTabSz="685800" eaLnBrk="0" fontAlgn="base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When clinically indicated</a:t>
            </a:r>
          </a:p>
        </p:txBody>
      </p:sp>
      <p:sp>
        <p:nvSpPr>
          <p:cNvPr id="9" name="Rounded Rectangle 13">
            <a:extLst>
              <a:ext uri="{FF2B5EF4-FFF2-40B4-BE49-F238E27FC236}">
                <a16:creationId xmlns:a16="http://schemas.microsoft.com/office/drawing/2014/main" id="{E62627C4-252D-4266-0026-DAE14B92B58A}"/>
              </a:ext>
            </a:extLst>
          </p:cNvPr>
          <p:cNvSpPr/>
          <p:nvPr/>
        </p:nvSpPr>
        <p:spPr>
          <a:xfrm>
            <a:off x="2427432" y="2513621"/>
            <a:ext cx="2105227" cy="617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1/2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(ANC ≥1000/mm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to LLN)</a:t>
            </a:r>
          </a:p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Rounded Rectangle 19">
            <a:extLst>
              <a:ext uri="{FF2B5EF4-FFF2-40B4-BE49-F238E27FC236}">
                <a16:creationId xmlns:a16="http://schemas.microsoft.com/office/drawing/2014/main" id="{C41BFBBD-5F67-1FA9-B21B-21CC57358816}"/>
              </a:ext>
            </a:extLst>
          </p:cNvPr>
          <p:cNvSpPr/>
          <p:nvPr/>
        </p:nvSpPr>
        <p:spPr>
          <a:xfrm>
            <a:off x="5020177" y="2513621"/>
            <a:ext cx="2105227" cy="6172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3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(ANC &lt;1000-500/mm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</a:p>
        </p:txBody>
      </p:sp>
      <p:sp>
        <p:nvSpPr>
          <p:cNvPr id="11" name="Rounded Rectangle 21">
            <a:extLst>
              <a:ext uri="{FF2B5EF4-FFF2-40B4-BE49-F238E27FC236}">
                <a16:creationId xmlns:a16="http://schemas.microsoft.com/office/drawing/2014/main" id="{E04B5369-8BF0-4E02-B95D-3C65CFF1B375}"/>
              </a:ext>
            </a:extLst>
          </p:cNvPr>
          <p:cNvSpPr/>
          <p:nvPr/>
        </p:nvSpPr>
        <p:spPr>
          <a:xfrm>
            <a:off x="7607435" y="2513621"/>
            <a:ext cx="2105227" cy="6172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4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(ANC &lt;500/mm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Rounded Rectangle 27">
            <a:extLst>
              <a:ext uri="{FF2B5EF4-FFF2-40B4-BE49-F238E27FC236}">
                <a16:creationId xmlns:a16="http://schemas.microsoft.com/office/drawing/2014/main" id="{B28D5683-8C6F-77E0-18B6-185CAA513C59}"/>
              </a:ext>
            </a:extLst>
          </p:cNvPr>
          <p:cNvSpPr/>
          <p:nvPr/>
        </p:nvSpPr>
        <p:spPr>
          <a:xfrm>
            <a:off x="2427431" y="3442388"/>
            <a:ext cx="2105219" cy="83099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Continue therapy; no dose modification required; consider hold if infectious concerns</a:t>
            </a:r>
          </a:p>
        </p:txBody>
      </p:sp>
      <p:sp>
        <p:nvSpPr>
          <p:cNvPr id="13" name="Rounded Rectangle 38">
            <a:extLst>
              <a:ext uri="{FF2B5EF4-FFF2-40B4-BE49-F238E27FC236}">
                <a16:creationId xmlns:a16="http://schemas.microsoft.com/office/drawing/2014/main" id="{CB665BEF-1740-6914-3501-323659CF3603}"/>
              </a:ext>
            </a:extLst>
          </p:cNvPr>
          <p:cNvSpPr/>
          <p:nvPr/>
        </p:nvSpPr>
        <p:spPr>
          <a:xfrm>
            <a:off x="5009250" y="3442388"/>
            <a:ext cx="2105216" cy="6813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Fever ≥38.3°C or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≥38°C with infection?</a:t>
            </a:r>
          </a:p>
        </p:txBody>
      </p:sp>
      <p:sp>
        <p:nvSpPr>
          <p:cNvPr id="14" name="Rounded Rectangle 43">
            <a:extLst>
              <a:ext uri="{FF2B5EF4-FFF2-40B4-BE49-F238E27FC236}">
                <a16:creationId xmlns:a16="http://schemas.microsoft.com/office/drawing/2014/main" id="{EEDB4257-6E9C-ABDF-0EAE-B6918FB89A82}"/>
              </a:ext>
            </a:extLst>
          </p:cNvPr>
          <p:cNvSpPr/>
          <p:nvPr/>
        </p:nvSpPr>
        <p:spPr>
          <a:xfrm>
            <a:off x="7601992" y="4433809"/>
            <a:ext cx="2105420" cy="4800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Reduce dose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7015BAD-6E88-4BD4-F810-01F28E67891F}"/>
              </a:ext>
            </a:extLst>
          </p:cNvPr>
          <p:cNvCxnSpPr>
            <a:cxnSpLocks/>
          </p:cNvCxnSpPr>
          <p:nvPr/>
        </p:nvCxnSpPr>
        <p:spPr bwMode="auto">
          <a:xfrm>
            <a:off x="8660049" y="3154593"/>
            <a:ext cx="0" cy="27592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9E7FB12-B1F0-04D1-E549-88F10DC575BB}"/>
              </a:ext>
            </a:extLst>
          </p:cNvPr>
          <p:cNvCxnSpPr>
            <a:cxnSpLocks/>
          </p:cNvCxnSpPr>
          <p:nvPr/>
        </p:nvCxnSpPr>
        <p:spPr bwMode="auto">
          <a:xfrm>
            <a:off x="6072791" y="3154593"/>
            <a:ext cx="0" cy="27592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889F2C8-9B90-F207-227E-403F26B564EC}"/>
              </a:ext>
            </a:extLst>
          </p:cNvPr>
          <p:cNvCxnSpPr>
            <a:cxnSpLocks/>
          </p:cNvCxnSpPr>
          <p:nvPr/>
        </p:nvCxnSpPr>
        <p:spPr bwMode="auto">
          <a:xfrm>
            <a:off x="8660049" y="4138889"/>
            <a:ext cx="0" cy="27117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Rounded Rectangle 38">
            <a:extLst>
              <a:ext uri="{FF2B5EF4-FFF2-40B4-BE49-F238E27FC236}">
                <a16:creationId xmlns:a16="http://schemas.microsoft.com/office/drawing/2014/main" id="{1AAB68ED-39AB-AD9D-FE95-D05C7E4D0AE5}"/>
              </a:ext>
            </a:extLst>
          </p:cNvPr>
          <p:cNvSpPr/>
          <p:nvPr/>
        </p:nvSpPr>
        <p:spPr>
          <a:xfrm>
            <a:off x="7607226" y="3442388"/>
            <a:ext cx="2105421" cy="6813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Hold dose until resolves to grade ≤2</a:t>
            </a:r>
          </a:p>
        </p:txBody>
      </p:sp>
      <p:sp>
        <p:nvSpPr>
          <p:cNvPr id="23" name="Rounded Rectangle 43">
            <a:extLst>
              <a:ext uri="{FF2B5EF4-FFF2-40B4-BE49-F238E27FC236}">
                <a16:creationId xmlns:a16="http://schemas.microsoft.com/office/drawing/2014/main" id="{00EDB40C-89C1-11F0-2A6B-D4E1E147E38F}"/>
              </a:ext>
            </a:extLst>
          </p:cNvPr>
          <p:cNvSpPr/>
          <p:nvPr/>
        </p:nvSpPr>
        <p:spPr>
          <a:xfrm>
            <a:off x="5020177" y="4433809"/>
            <a:ext cx="209428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t" anchorCtr="0">
            <a:sp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Hold dose until grade ≤2, then resume at same dose level; reduce dose if recurrent grade 3 in subsequent cycles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F513B15-7401-72FA-B5E1-65752D06E087}"/>
              </a:ext>
            </a:extLst>
          </p:cNvPr>
          <p:cNvCxnSpPr>
            <a:cxnSpLocks/>
          </p:cNvCxnSpPr>
          <p:nvPr/>
        </p:nvCxnSpPr>
        <p:spPr bwMode="auto">
          <a:xfrm>
            <a:off x="6072791" y="4138889"/>
            <a:ext cx="0" cy="27117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127C054-295E-271C-DF54-C966EAD8F08C}"/>
              </a:ext>
            </a:extLst>
          </p:cNvPr>
          <p:cNvCxnSpPr>
            <a:cxnSpLocks/>
          </p:cNvCxnSpPr>
          <p:nvPr/>
        </p:nvCxnSpPr>
        <p:spPr bwMode="auto">
          <a:xfrm flipH="1">
            <a:off x="3474604" y="2200263"/>
            <a:ext cx="1" cy="27064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B3E62E1-93B7-9E1F-8B53-F6C38A2A0FE9}"/>
              </a:ext>
            </a:extLst>
          </p:cNvPr>
          <p:cNvCxnSpPr>
            <a:cxnSpLocks/>
          </p:cNvCxnSpPr>
          <p:nvPr/>
        </p:nvCxnSpPr>
        <p:spPr bwMode="auto">
          <a:xfrm flipH="1">
            <a:off x="8660050" y="2200263"/>
            <a:ext cx="1" cy="27064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1A8B714-D5F6-B00E-B13D-E9D543DF59BC}"/>
              </a:ext>
            </a:extLst>
          </p:cNvPr>
          <p:cNvSpPr/>
          <p:nvPr/>
        </p:nvSpPr>
        <p:spPr>
          <a:xfrm>
            <a:off x="6180286" y="4155144"/>
            <a:ext cx="51342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No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6DFC2C1-D440-9EAD-2079-9CFB43CF021B}"/>
              </a:ext>
            </a:extLst>
          </p:cNvPr>
          <p:cNvCxnSpPr>
            <a:cxnSpLocks/>
          </p:cNvCxnSpPr>
          <p:nvPr/>
        </p:nvCxnSpPr>
        <p:spPr bwMode="auto">
          <a:xfrm>
            <a:off x="7173840" y="3776084"/>
            <a:ext cx="402616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86354F64-7B95-8A6B-8D47-0C995B3780E6}"/>
              </a:ext>
            </a:extLst>
          </p:cNvPr>
          <p:cNvSpPr/>
          <p:nvPr/>
        </p:nvSpPr>
        <p:spPr>
          <a:xfrm>
            <a:off x="7094843" y="3475312"/>
            <a:ext cx="481613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Yes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CEE38821-4B92-D2C5-52DE-7B8AF1EBC7C0}"/>
              </a:ext>
            </a:extLst>
          </p:cNvPr>
          <p:cNvCxnSpPr>
            <a:cxnSpLocks/>
          </p:cNvCxnSpPr>
          <p:nvPr/>
        </p:nvCxnSpPr>
        <p:spPr bwMode="auto">
          <a:xfrm flipH="1">
            <a:off x="3474604" y="3154593"/>
            <a:ext cx="1" cy="27064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49E1D50-5DC3-44C6-8114-D7796C7206ED}"/>
              </a:ext>
            </a:extLst>
          </p:cNvPr>
          <p:cNvSpPr txBox="1">
            <a:spLocks/>
          </p:cNvSpPr>
          <p:nvPr/>
        </p:nvSpPr>
        <p:spPr>
          <a:xfrm>
            <a:off x="3173505" y="6302375"/>
            <a:ext cx="635098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Abemaciclib PI. Palbociclib PI. Ribociclib PI. Spring. Oncologist. 2017;22:1039.</a:t>
            </a:r>
          </a:p>
        </p:txBody>
      </p:sp>
    </p:spTree>
    <p:extLst>
      <p:ext uri="{BB962C8B-B14F-4D97-AF65-F5344CB8AC3E}">
        <p14:creationId xmlns:p14="http://schemas.microsoft.com/office/powerpoint/2010/main" val="3586570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77D6A93-3454-D6D1-0B1E-9505F57A067D}"/>
              </a:ext>
            </a:extLst>
          </p:cNvPr>
          <p:cNvCxnSpPr>
            <a:cxnSpLocks/>
          </p:cNvCxnSpPr>
          <p:nvPr/>
        </p:nvCxnSpPr>
        <p:spPr bwMode="auto">
          <a:xfrm>
            <a:off x="3824853" y="2568551"/>
            <a:ext cx="0" cy="176262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989EA76C-16EC-172B-00E2-479C89A25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>
            <a:noAutofit/>
          </a:bodyPr>
          <a:lstStyle/>
          <a:p>
            <a:r>
              <a:rPr lang="en-US" dirty="0"/>
              <a:t>Monitoring and Managing Abemaciclib-Induced Hepatotoxicity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2709333-606C-4F2C-DB1E-0B9979DD17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dirty="0"/>
              <a:t>Abemaciclib PI. </a:t>
            </a:r>
          </a:p>
        </p:txBody>
      </p:sp>
      <p:sp>
        <p:nvSpPr>
          <p:cNvPr id="32" name="Rounded Rectangle 7">
            <a:extLst>
              <a:ext uri="{FF2B5EF4-FFF2-40B4-BE49-F238E27FC236}">
                <a16:creationId xmlns:a16="http://schemas.microsoft.com/office/drawing/2014/main" id="{35A5A9AC-03F8-31FF-E3F0-7A958F73F9FE}"/>
              </a:ext>
            </a:extLst>
          </p:cNvPr>
          <p:cNvSpPr/>
          <p:nvPr/>
        </p:nvSpPr>
        <p:spPr>
          <a:xfrm>
            <a:off x="1482570" y="2189201"/>
            <a:ext cx="6928503" cy="355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For AST and/or ALT elevation(s) from baseline, no total bilirubin increase &gt;2x ULN</a:t>
            </a:r>
          </a:p>
        </p:txBody>
      </p:sp>
      <p:sp>
        <p:nvSpPr>
          <p:cNvPr id="33" name="Rounded Rectangle 13">
            <a:extLst>
              <a:ext uri="{FF2B5EF4-FFF2-40B4-BE49-F238E27FC236}">
                <a16:creationId xmlns:a16="http://schemas.microsoft.com/office/drawing/2014/main" id="{113FB742-D6E6-E0BC-74D2-A82425C25851}"/>
              </a:ext>
            </a:extLst>
          </p:cNvPr>
          <p:cNvSpPr/>
          <p:nvPr/>
        </p:nvSpPr>
        <p:spPr>
          <a:xfrm>
            <a:off x="491244" y="2767673"/>
            <a:ext cx="2011680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1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 ULN to 3x ULN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Rounded Rectangle 18">
            <a:extLst>
              <a:ext uri="{FF2B5EF4-FFF2-40B4-BE49-F238E27FC236}">
                <a16:creationId xmlns:a16="http://schemas.microsoft.com/office/drawing/2014/main" id="{E94F03EE-26B9-C0EE-8248-853A8201D5A1}"/>
              </a:ext>
            </a:extLst>
          </p:cNvPr>
          <p:cNvSpPr/>
          <p:nvPr/>
        </p:nvSpPr>
        <p:spPr>
          <a:xfrm>
            <a:off x="2821516" y="2767673"/>
            <a:ext cx="2011680" cy="6400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2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&gt;3 to 5x ULN</a:t>
            </a:r>
          </a:p>
        </p:txBody>
      </p:sp>
      <p:sp>
        <p:nvSpPr>
          <p:cNvPr id="35" name="Rounded Rectangle 19">
            <a:extLst>
              <a:ext uri="{FF2B5EF4-FFF2-40B4-BE49-F238E27FC236}">
                <a16:creationId xmlns:a16="http://schemas.microsoft.com/office/drawing/2014/main" id="{12B03ACD-9484-B680-282A-DE54BCB60D73}"/>
              </a:ext>
            </a:extLst>
          </p:cNvPr>
          <p:cNvSpPr/>
          <p:nvPr/>
        </p:nvSpPr>
        <p:spPr>
          <a:xfrm>
            <a:off x="5098902" y="2767673"/>
            <a:ext cx="2011680" cy="64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3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&gt;5 to 20x ULN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Rounded Rectangle 21">
            <a:extLst>
              <a:ext uri="{FF2B5EF4-FFF2-40B4-BE49-F238E27FC236}">
                <a16:creationId xmlns:a16="http://schemas.microsoft.com/office/drawing/2014/main" id="{7E86E0E8-FC50-DEFC-9E2A-9E23361A062A}"/>
              </a:ext>
            </a:extLst>
          </p:cNvPr>
          <p:cNvSpPr/>
          <p:nvPr/>
        </p:nvSpPr>
        <p:spPr>
          <a:xfrm>
            <a:off x="7402731" y="2767673"/>
            <a:ext cx="2011680" cy="64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4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&gt;20x ULN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E5E8851-6184-78FC-B862-2E3A6F85163D}"/>
              </a:ext>
            </a:extLst>
          </p:cNvPr>
          <p:cNvCxnSpPr>
            <a:cxnSpLocks/>
            <a:stCxn id="36" idx="2"/>
            <a:endCxn id="82" idx="0"/>
          </p:cNvCxnSpPr>
          <p:nvPr/>
        </p:nvCxnSpPr>
        <p:spPr bwMode="auto">
          <a:xfrm flipH="1">
            <a:off x="8404071" y="3407753"/>
            <a:ext cx="4500" cy="303877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23E63D7-3B32-FE03-0395-93427E01BF29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2078" y="2568551"/>
            <a:ext cx="5006" cy="18288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F0F094C-B341-78A2-B3CD-B254D5CCFFA7}"/>
              </a:ext>
            </a:extLst>
          </p:cNvPr>
          <p:cNvCxnSpPr>
            <a:cxnSpLocks/>
          </p:cNvCxnSpPr>
          <p:nvPr/>
        </p:nvCxnSpPr>
        <p:spPr bwMode="auto">
          <a:xfrm flipH="1">
            <a:off x="8406068" y="2568551"/>
            <a:ext cx="5006" cy="18288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6A6E529-2FB8-F86B-55CA-C2208F2B7FB7}"/>
              </a:ext>
            </a:extLst>
          </p:cNvPr>
          <p:cNvCxnSpPr>
            <a:cxnSpLocks/>
          </p:cNvCxnSpPr>
          <p:nvPr/>
        </p:nvCxnSpPr>
        <p:spPr bwMode="auto">
          <a:xfrm flipH="1">
            <a:off x="6102239" y="2568551"/>
            <a:ext cx="5006" cy="18288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6" name="Rounded Rectangle 7">
            <a:extLst>
              <a:ext uri="{FF2B5EF4-FFF2-40B4-BE49-F238E27FC236}">
                <a16:creationId xmlns:a16="http://schemas.microsoft.com/office/drawing/2014/main" id="{BB9A5F03-F4B7-D934-02B2-6BC94D0119D1}"/>
              </a:ext>
            </a:extLst>
          </p:cNvPr>
          <p:cNvSpPr/>
          <p:nvPr/>
        </p:nvSpPr>
        <p:spPr>
          <a:xfrm>
            <a:off x="2326879" y="1524971"/>
            <a:ext cx="7550719" cy="53524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lIns="91440" tIns="45720" rIns="91440" bIns="45720" numCol="2" rtlCol="0" anchor="ctr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LFTs prior to beginning therapy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Every 2 wk for first 2 cycles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Monthly for next 2 cycles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When clinically indicated</a:t>
            </a:r>
          </a:p>
        </p:txBody>
      </p:sp>
      <p:sp>
        <p:nvSpPr>
          <p:cNvPr id="82" name="Rounded Rectangle 27">
            <a:extLst>
              <a:ext uri="{FF2B5EF4-FFF2-40B4-BE49-F238E27FC236}">
                <a16:creationId xmlns:a16="http://schemas.microsoft.com/office/drawing/2014/main" id="{BD5243FC-FA84-22FC-7465-26F4F8736094}"/>
              </a:ext>
            </a:extLst>
          </p:cNvPr>
          <p:cNvSpPr/>
          <p:nvPr/>
        </p:nvSpPr>
        <p:spPr>
          <a:xfrm>
            <a:off x="7760338" y="3711630"/>
            <a:ext cx="1287465" cy="64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Permanently discontinue</a:t>
            </a:r>
          </a:p>
        </p:txBody>
      </p:sp>
      <p:sp>
        <p:nvSpPr>
          <p:cNvPr id="92" name="Rounded Rectangle 21">
            <a:extLst>
              <a:ext uri="{FF2B5EF4-FFF2-40B4-BE49-F238E27FC236}">
                <a16:creationId xmlns:a16="http://schemas.microsoft.com/office/drawing/2014/main" id="{12F4F36E-A1CA-017B-09DD-AB92F2B46551}"/>
              </a:ext>
            </a:extLst>
          </p:cNvPr>
          <p:cNvSpPr/>
          <p:nvPr/>
        </p:nvSpPr>
        <p:spPr>
          <a:xfrm>
            <a:off x="9689188" y="2236700"/>
            <a:ext cx="2011680" cy="117105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ALT and/or AST &gt;3x ULN AND total bilirubin &gt;2x ULN in the absence of cholestasis</a:t>
            </a:r>
          </a:p>
        </p:txBody>
      </p:sp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12E912E8-B942-A9CC-DFBA-5BD012EFCC01}"/>
              </a:ext>
            </a:extLst>
          </p:cNvPr>
          <p:cNvSpPr/>
          <p:nvPr/>
        </p:nvSpPr>
        <p:spPr>
          <a:xfrm>
            <a:off x="10051296" y="3711630"/>
            <a:ext cx="1287465" cy="64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Permanently discontinue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6DB0A9-2B02-7CDC-D4DE-084884829842}"/>
              </a:ext>
            </a:extLst>
          </p:cNvPr>
          <p:cNvCxnSpPr>
            <a:stCxn id="92" idx="2"/>
            <a:endCxn id="5" idx="0"/>
          </p:cNvCxnSpPr>
          <p:nvPr/>
        </p:nvCxnSpPr>
        <p:spPr bwMode="auto">
          <a:xfrm>
            <a:off x="10695028" y="3407751"/>
            <a:ext cx="1" cy="303879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4" name="Rounded Rectangle 39">
            <a:extLst>
              <a:ext uri="{FF2B5EF4-FFF2-40B4-BE49-F238E27FC236}">
                <a16:creationId xmlns:a16="http://schemas.microsoft.com/office/drawing/2014/main" id="{0A078266-86EF-DC57-AD5E-95E1DB3D7D9D}"/>
              </a:ext>
            </a:extLst>
          </p:cNvPr>
          <p:cNvSpPr/>
          <p:nvPr/>
        </p:nvSpPr>
        <p:spPr>
          <a:xfrm>
            <a:off x="5413151" y="5505695"/>
            <a:ext cx="1362456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Resume at next lower dose level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45D6F4-8F17-61C9-D9AE-B4E7A619A698}"/>
              </a:ext>
            </a:extLst>
          </p:cNvPr>
          <p:cNvCxnSpPr>
            <a:cxnSpLocks/>
            <a:endCxn id="33" idx="2"/>
          </p:cNvCxnSpPr>
          <p:nvPr/>
        </p:nvCxnSpPr>
        <p:spPr bwMode="auto">
          <a:xfrm flipV="1">
            <a:off x="1497084" y="3407753"/>
            <a:ext cx="0" cy="182880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5097F80-1A4C-833F-39AD-2B3BABFCE30E}"/>
              </a:ext>
            </a:extLst>
          </p:cNvPr>
          <p:cNvSpPr txBox="1"/>
          <p:nvPr/>
        </p:nvSpPr>
        <p:spPr>
          <a:xfrm>
            <a:off x="3505646" y="4504299"/>
            <a:ext cx="797734" cy="27699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1400" i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Recurs</a:t>
            </a:r>
          </a:p>
        </p:txBody>
      </p:sp>
      <p:sp>
        <p:nvSpPr>
          <p:cNvPr id="18" name="Rounded Rectangle 39">
            <a:extLst>
              <a:ext uri="{FF2B5EF4-FFF2-40B4-BE49-F238E27FC236}">
                <a16:creationId xmlns:a16="http://schemas.microsoft.com/office/drawing/2014/main" id="{D55EFADA-D3FB-03D5-8ACE-CFB522DEB57E}"/>
              </a:ext>
            </a:extLst>
          </p:cNvPr>
          <p:cNvSpPr/>
          <p:nvPr/>
        </p:nvSpPr>
        <p:spPr>
          <a:xfrm>
            <a:off x="5413151" y="4242532"/>
            <a:ext cx="1365166" cy="8871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Hold dose until resolves to baseline or grade 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15AA9A0-7739-A8D6-315D-782A5934AE88}"/>
              </a:ext>
            </a:extLst>
          </p:cNvPr>
          <p:cNvCxnSpPr>
            <a:cxnSpLocks/>
          </p:cNvCxnSpPr>
          <p:nvPr/>
        </p:nvCxnSpPr>
        <p:spPr bwMode="auto">
          <a:xfrm flipH="1">
            <a:off x="6094379" y="5127369"/>
            <a:ext cx="4648" cy="382156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7A972BA-B13C-31FD-8A13-93A27CB685F6}"/>
              </a:ext>
            </a:extLst>
          </p:cNvPr>
          <p:cNvCxnSpPr>
            <a:cxnSpLocks/>
          </p:cNvCxnSpPr>
          <p:nvPr/>
        </p:nvCxnSpPr>
        <p:spPr bwMode="auto">
          <a:xfrm flipH="1">
            <a:off x="6089084" y="3401595"/>
            <a:ext cx="4648" cy="82296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0E54060-F7E3-43E8-00BA-C5A1866E751E}"/>
              </a:ext>
            </a:extLst>
          </p:cNvPr>
          <p:cNvCxnSpPr>
            <a:cxnSpLocks/>
          </p:cNvCxnSpPr>
          <p:nvPr/>
        </p:nvCxnSpPr>
        <p:spPr bwMode="auto">
          <a:xfrm>
            <a:off x="4323611" y="4634101"/>
            <a:ext cx="1097280" cy="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168CA19-A307-C794-F249-09C6CD058B14}"/>
              </a:ext>
            </a:extLst>
          </p:cNvPr>
          <p:cNvCxnSpPr>
            <a:cxnSpLocks/>
          </p:cNvCxnSpPr>
          <p:nvPr/>
        </p:nvCxnSpPr>
        <p:spPr bwMode="auto">
          <a:xfrm flipV="1">
            <a:off x="3824853" y="3401595"/>
            <a:ext cx="0" cy="182880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ounded Rectangle 27">
            <a:extLst>
              <a:ext uri="{FF2B5EF4-FFF2-40B4-BE49-F238E27FC236}">
                <a16:creationId xmlns:a16="http://schemas.microsoft.com/office/drawing/2014/main" id="{79529B71-2750-B725-59D8-98EED68A198F}"/>
              </a:ext>
            </a:extLst>
          </p:cNvPr>
          <p:cNvSpPr/>
          <p:nvPr/>
        </p:nvSpPr>
        <p:spPr>
          <a:xfrm>
            <a:off x="3175598" y="3561699"/>
            <a:ext cx="1362456" cy="64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No dose modification needed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DA3595-A269-5323-D2CC-6987E91F29A2}"/>
              </a:ext>
            </a:extLst>
          </p:cNvPr>
          <p:cNvSpPr/>
          <p:nvPr/>
        </p:nvSpPr>
        <p:spPr>
          <a:xfrm>
            <a:off x="278394" y="5040393"/>
            <a:ext cx="3871413" cy="91358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Starting combo dose: 150 mg BID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Starting monotherapy dose: 200 mg BID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Dose reductions: 50-mg BID increments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D/c if 50 mg BID is intolerable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3BB0A85D-1729-C522-11E0-57C1C08A95A6}"/>
              </a:ext>
            </a:extLst>
          </p:cNvPr>
          <p:cNvSpPr txBox="1">
            <a:spLocks/>
          </p:cNvSpPr>
          <p:nvPr/>
        </p:nvSpPr>
        <p:spPr bwMode="auto">
          <a:xfrm>
            <a:off x="7402731" y="4796689"/>
            <a:ext cx="3884902" cy="865606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283464" marR="0" lvl="0" indent="-283464" algn="l" defTabSz="914400" rtl="0" eaLnBrk="1" fontAlgn="base" latinLnBrk="0" hangingPunct="1">
              <a:lnSpc>
                <a:spcPct val="120000"/>
              </a:lnSpc>
              <a:spcBef>
                <a:spcPts val="12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Educate patient on LFT monitoring</a:t>
            </a:r>
          </a:p>
          <a:p>
            <a:pPr marL="283464" marR="0" lvl="0" indent="-283464" algn="l" defTabSz="914400" rtl="0" eaLnBrk="1" fontAlgn="base" latinLnBrk="0" hangingPunct="1">
              <a:lnSpc>
                <a:spcPct val="120000"/>
              </a:lnSpc>
              <a:spcBef>
                <a:spcPts val="12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Patient should report any history or signs of hepatic impairment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6FC4C8-2201-E467-445C-48D00B217EAC}"/>
              </a:ext>
            </a:extLst>
          </p:cNvPr>
          <p:cNvSpPr txBox="1"/>
          <p:nvPr/>
        </p:nvSpPr>
        <p:spPr bwMode="auto">
          <a:xfrm>
            <a:off x="851645" y="3573485"/>
            <a:ext cx="1362456" cy="646331"/>
          </a:xfrm>
          <a:prstGeom prst="rect">
            <a:avLst/>
          </a:prstGeom>
          <a:solidFill>
            <a:srgbClr val="D0F0EE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No dose modification needed</a:t>
            </a:r>
          </a:p>
        </p:txBody>
      </p:sp>
    </p:spTree>
    <p:extLst>
      <p:ext uri="{BB962C8B-B14F-4D97-AF65-F5344CB8AC3E}">
        <p14:creationId xmlns:p14="http://schemas.microsoft.com/office/powerpoint/2010/main" val="2217063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9EA76C-16EC-172B-00E2-479C89A25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Expert Recommendations on Monitoring and Managing Ribociclib-Induced Hepatotoxicity in Early-Stage BC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D664BE-589A-ED29-8C8D-FF4566201D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it-IT" dirty="0"/>
              <a:t>Ribociclib PI. Spring. Oncologist. 2017;22:1039. </a:t>
            </a:r>
          </a:p>
        </p:txBody>
      </p:sp>
      <p:sp>
        <p:nvSpPr>
          <p:cNvPr id="32" name="Rounded Rectangle 7">
            <a:extLst>
              <a:ext uri="{FF2B5EF4-FFF2-40B4-BE49-F238E27FC236}">
                <a16:creationId xmlns:a16="http://schemas.microsoft.com/office/drawing/2014/main" id="{35A5A9AC-03F8-31FF-E3F0-7A958F73F9FE}"/>
              </a:ext>
            </a:extLst>
          </p:cNvPr>
          <p:cNvSpPr/>
          <p:nvPr/>
        </p:nvSpPr>
        <p:spPr>
          <a:xfrm>
            <a:off x="1489602" y="2178927"/>
            <a:ext cx="6928503" cy="3556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For AST and/or ALT elevation(s) from baseline, no total bilirubin increase above 2x ULN</a:t>
            </a:r>
          </a:p>
        </p:txBody>
      </p:sp>
      <p:sp>
        <p:nvSpPr>
          <p:cNvPr id="33" name="Rounded Rectangle 13">
            <a:extLst>
              <a:ext uri="{FF2B5EF4-FFF2-40B4-BE49-F238E27FC236}">
                <a16:creationId xmlns:a16="http://schemas.microsoft.com/office/drawing/2014/main" id="{113FB742-D6E6-E0BC-74D2-A82425C25851}"/>
              </a:ext>
            </a:extLst>
          </p:cNvPr>
          <p:cNvSpPr/>
          <p:nvPr/>
        </p:nvSpPr>
        <p:spPr>
          <a:xfrm>
            <a:off x="498276" y="2709899"/>
            <a:ext cx="2011680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1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 ULN to 3x ULN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Rounded Rectangle 18">
            <a:extLst>
              <a:ext uri="{FF2B5EF4-FFF2-40B4-BE49-F238E27FC236}">
                <a16:creationId xmlns:a16="http://schemas.microsoft.com/office/drawing/2014/main" id="{E94F03EE-26B9-C0EE-8248-853A8201D5A1}"/>
              </a:ext>
            </a:extLst>
          </p:cNvPr>
          <p:cNvSpPr/>
          <p:nvPr/>
        </p:nvSpPr>
        <p:spPr>
          <a:xfrm>
            <a:off x="2828548" y="2709899"/>
            <a:ext cx="2011680" cy="6400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2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&gt;3 to 5x ULN</a:t>
            </a:r>
          </a:p>
        </p:txBody>
      </p:sp>
      <p:sp>
        <p:nvSpPr>
          <p:cNvPr id="35" name="Rounded Rectangle 19">
            <a:extLst>
              <a:ext uri="{FF2B5EF4-FFF2-40B4-BE49-F238E27FC236}">
                <a16:creationId xmlns:a16="http://schemas.microsoft.com/office/drawing/2014/main" id="{12B03ACD-9484-B680-282A-DE54BCB60D73}"/>
              </a:ext>
            </a:extLst>
          </p:cNvPr>
          <p:cNvSpPr/>
          <p:nvPr/>
        </p:nvSpPr>
        <p:spPr>
          <a:xfrm>
            <a:off x="5105934" y="2709899"/>
            <a:ext cx="2011680" cy="64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3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&gt;5 to 20x ULN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Rounded Rectangle 21">
            <a:extLst>
              <a:ext uri="{FF2B5EF4-FFF2-40B4-BE49-F238E27FC236}">
                <a16:creationId xmlns:a16="http://schemas.microsoft.com/office/drawing/2014/main" id="{7E86E0E8-FC50-DEFC-9E2A-9E23361A062A}"/>
              </a:ext>
            </a:extLst>
          </p:cNvPr>
          <p:cNvSpPr/>
          <p:nvPr/>
        </p:nvSpPr>
        <p:spPr>
          <a:xfrm>
            <a:off x="7409763" y="2709899"/>
            <a:ext cx="2011680" cy="64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4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&gt;20x ULN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752E777-EA77-F826-F61E-8F069329455C}"/>
              </a:ext>
            </a:extLst>
          </p:cNvPr>
          <p:cNvCxnSpPr>
            <a:cxnSpLocks/>
            <a:stCxn id="40" idx="2"/>
            <a:endCxn id="24" idx="0"/>
          </p:cNvCxnSpPr>
          <p:nvPr/>
        </p:nvCxnSpPr>
        <p:spPr bwMode="auto">
          <a:xfrm>
            <a:off x="1504116" y="4293936"/>
            <a:ext cx="0" cy="168634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E5E8851-6184-78FC-B862-2E3A6F85163D}"/>
              </a:ext>
            </a:extLst>
          </p:cNvPr>
          <p:cNvCxnSpPr>
            <a:cxnSpLocks/>
            <a:stCxn id="36" idx="2"/>
            <a:endCxn id="82" idx="0"/>
          </p:cNvCxnSpPr>
          <p:nvPr/>
        </p:nvCxnSpPr>
        <p:spPr bwMode="auto">
          <a:xfrm flipH="1">
            <a:off x="8411103" y="3349979"/>
            <a:ext cx="4500" cy="3038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23E63D7-3B32-FE03-0395-93427E01BF29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9110" y="2534527"/>
            <a:ext cx="5006" cy="152512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F0F094C-B341-78A2-B3CD-B254D5CCFFA7}"/>
              </a:ext>
            </a:extLst>
          </p:cNvPr>
          <p:cNvCxnSpPr>
            <a:cxnSpLocks/>
          </p:cNvCxnSpPr>
          <p:nvPr/>
        </p:nvCxnSpPr>
        <p:spPr bwMode="auto">
          <a:xfrm flipH="1">
            <a:off x="8413100" y="2534527"/>
            <a:ext cx="5006" cy="152512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6A6E529-2FB8-F86B-55CA-C2208F2B7FB7}"/>
              </a:ext>
            </a:extLst>
          </p:cNvPr>
          <p:cNvCxnSpPr>
            <a:cxnSpLocks/>
          </p:cNvCxnSpPr>
          <p:nvPr/>
        </p:nvCxnSpPr>
        <p:spPr bwMode="auto">
          <a:xfrm flipH="1">
            <a:off x="6109271" y="2534527"/>
            <a:ext cx="5006" cy="152512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77D6A93-3454-D6D1-0B1E-9505F57A067D}"/>
              </a:ext>
            </a:extLst>
          </p:cNvPr>
          <p:cNvCxnSpPr>
            <a:cxnSpLocks/>
          </p:cNvCxnSpPr>
          <p:nvPr/>
        </p:nvCxnSpPr>
        <p:spPr bwMode="auto">
          <a:xfrm flipH="1">
            <a:off x="3831885" y="2534527"/>
            <a:ext cx="5006" cy="152512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6" name="Rounded Rectangle 7">
            <a:extLst>
              <a:ext uri="{FF2B5EF4-FFF2-40B4-BE49-F238E27FC236}">
                <a16:creationId xmlns:a16="http://schemas.microsoft.com/office/drawing/2014/main" id="{BB9A5F03-F4B7-D934-02B2-6BC94D0119D1}"/>
              </a:ext>
            </a:extLst>
          </p:cNvPr>
          <p:cNvSpPr/>
          <p:nvPr/>
        </p:nvSpPr>
        <p:spPr>
          <a:xfrm>
            <a:off x="2310161" y="1497963"/>
            <a:ext cx="8248867" cy="53524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numCol="2" rtlCol="0" anchor="ctr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LFTs prior to beginning therapy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Every 2 wk for first 2 cycles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Beginning of each subsequent 4 cycles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≥1 events: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Monitor more often</a:t>
            </a:r>
          </a:p>
        </p:txBody>
      </p:sp>
      <p:sp>
        <p:nvSpPr>
          <p:cNvPr id="82" name="Rounded Rectangle 27">
            <a:extLst>
              <a:ext uri="{FF2B5EF4-FFF2-40B4-BE49-F238E27FC236}">
                <a16:creationId xmlns:a16="http://schemas.microsoft.com/office/drawing/2014/main" id="{BD5243FC-FA84-22FC-7465-26F4F8736094}"/>
              </a:ext>
            </a:extLst>
          </p:cNvPr>
          <p:cNvSpPr/>
          <p:nvPr/>
        </p:nvSpPr>
        <p:spPr>
          <a:xfrm>
            <a:off x="7767370" y="3653856"/>
            <a:ext cx="1287465" cy="64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Permanently discontinue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1EFB647-DBA3-8F7C-4DC6-639358C8E191}"/>
              </a:ext>
            </a:extLst>
          </p:cNvPr>
          <p:cNvSpPr txBox="1"/>
          <p:nvPr/>
        </p:nvSpPr>
        <p:spPr>
          <a:xfrm>
            <a:off x="4945965" y="5044793"/>
            <a:ext cx="7977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1400" i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Recurs</a:t>
            </a:r>
          </a:p>
        </p:txBody>
      </p:sp>
      <p:sp>
        <p:nvSpPr>
          <p:cNvPr id="92" name="Rounded Rectangle 21">
            <a:extLst>
              <a:ext uri="{FF2B5EF4-FFF2-40B4-BE49-F238E27FC236}">
                <a16:creationId xmlns:a16="http://schemas.microsoft.com/office/drawing/2014/main" id="{12F4F36E-A1CA-017B-09DD-AB92F2B46551}"/>
              </a:ext>
            </a:extLst>
          </p:cNvPr>
          <p:cNvSpPr/>
          <p:nvPr/>
        </p:nvSpPr>
        <p:spPr>
          <a:xfrm>
            <a:off x="9696220" y="2178926"/>
            <a:ext cx="2011680" cy="11710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ALT and/or AST &gt;3x ULN, total bilirubin &gt;2x ULN regardless of baseline grade</a:t>
            </a:r>
          </a:p>
        </p:txBody>
      </p:sp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12E912E8-B942-A9CC-DFBA-5BD012EFCC01}"/>
              </a:ext>
            </a:extLst>
          </p:cNvPr>
          <p:cNvSpPr/>
          <p:nvPr/>
        </p:nvSpPr>
        <p:spPr>
          <a:xfrm>
            <a:off x="10058328" y="3653856"/>
            <a:ext cx="1287465" cy="64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Permanently discontinue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6DB0A9-2B02-7CDC-D4DE-084884829842}"/>
              </a:ext>
            </a:extLst>
          </p:cNvPr>
          <p:cNvCxnSpPr>
            <a:stCxn id="92" idx="2"/>
            <a:endCxn id="5" idx="0"/>
          </p:cNvCxnSpPr>
          <p:nvPr/>
        </p:nvCxnSpPr>
        <p:spPr bwMode="auto">
          <a:xfrm>
            <a:off x="10702060" y="3349977"/>
            <a:ext cx="1" cy="303879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46D1EF3-22F9-2271-9F59-7252AC2FD204}"/>
              </a:ext>
            </a:extLst>
          </p:cNvPr>
          <p:cNvCxnSpPr>
            <a:cxnSpLocks/>
          </p:cNvCxnSpPr>
          <p:nvPr/>
        </p:nvCxnSpPr>
        <p:spPr bwMode="auto">
          <a:xfrm>
            <a:off x="4979431" y="3504872"/>
            <a:ext cx="0" cy="176534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4" name="Rounded Rectangle 39">
            <a:extLst>
              <a:ext uri="{FF2B5EF4-FFF2-40B4-BE49-F238E27FC236}">
                <a16:creationId xmlns:a16="http://schemas.microsoft.com/office/drawing/2014/main" id="{0A078266-86EF-DC57-AD5E-95E1DB3D7D9D}"/>
              </a:ext>
            </a:extLst>
          </p:cNvPr>
          <p:cNvSpPr/>
          <p:nvPr/>
        </p:nvSpPr>
        <p:spPr>
          <a:xfrm>
            <a:off x="4296848" y="4462570"/>
            <a:ext cx="1362456" cy="64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Resume at next lower dose level</a:t>
            </a:r>
          </a:p>
        </p:txBody>
      </p:sp>
      <p:sp>
        <p:nvSpPr>
          <p:cNvPr id="85" name="Rounded Rectangle 39">
            <a:extLst>
              <a:ext uri="{FF2B5EF4-FFF2-40B4-BE49-F238E27FC236}">
                <a16:creationId xmlns:a16="http://schemas.microsoft.com/office/drawing/2014/main" id="{768AA930-3984-F788-2273-79E6E33A33B9}"/>
              </a:ext>
            </a:extLst>
          </p:cNvPr>
          <p:cNvSpPr/>
          <p:nvPr/>
        </p:nvSpPr>
        <p:spPr>
          <a:xfrm>
            <a:off x="4296848" y="3653856"/>
            <a:ext cx="1365166" cy="64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Hold dose until resolves to ≤ baseline grade</a:t>
            </a:r>
          </a:p>
        </p:txBody>
      </p:sp>
      <p:sp>
        <p:nvSpPr>
          <p:cNvPr id="86" name="Rounded Rectangle 39">
            <a:extLst>
              <a:ext uri="{FF2B5EF4-FFF2-40B4-BE49-F238E27FC236}">
                <a16:creationId xmlns:a16="http://schemas.microsoft.com/office/drawing/2014/main" id="{1F26D7C8-EF21-4F5B-82BF-A66772A3EAA1}"/>
              </a:ext>
            </a:extLst>
          </p:cNvPr>
          <p:cNvSpPr/>
          <p:nvPr/>
        </p:nvSpPr>
        <p:spPr>
          <a:xfrm>
            <a:off x="4296848" y="5271283"/>
            <a:ext cx="1362456" cy="64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Permanently discontinue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8F2F1FEB-6D99-28C9-8191-FD2FE86571E4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4973081" y="2211286"/>
            <a:ext cx="12700" cy="2277386"/>
          </a:xfrm>
          <a:prstGeom prst="bentConnector3">
            <a:avLst>
              <a:gd name="adj1" fmla="val 132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ounded Rectangle 27">
            <a:extLst>
              <a:ext uri="{FF2B5EF4-FFF2-40B4-BE49-F238E27FC236}">
                <a16:creationId xmlns:a16="http://schemas.microsoft.com/office/drawing/2014/main" id="{79529B71-2750-B725-59D8-98EED68A198F}"/>
              </a:ext>
            </a:extLst>
          </p:cNvPr>
          <p:cNvSpPr/>
          <p:nvPr/>
        </p:nvSpPr>
        <p:spPr>
          <a:xfrm>
            <a:off x="822888" y="4462570"/>
            <a:ext cx="1362456" cy="640080"/>
          </a:xfrm>
          <a:prstGeom prst="rect">
            <a:avLst/>
          </a:prstGeom>
          <a:solidFill>
            <a:srgbClr val="D0F0EE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Resume at same dose level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45D6F4-8F17-61C9-D9AE-B4E7A619A698}"/>
              </a:ext>
            </a:extLst>
          </p:cNvPr>
          <p:cNvCxnSpPr>
            <a:stCxn id="40" idx="0"/>
            <a:endCxn id="33" idx="2"/>
          </p:cNvCxnSpPr>
          <p:nvPr/>
        </p:nvCxnSpPr>
        <p:spPr bwMode="auto">
          <a:xfrm flipV="1">
            <a:off x="1504116" y="3349979"/>
            <a:ext cx="0" cy="303877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Rounded Rectangle 27">
            <a:extLst>
              <a:ext uri="{FF2B5EF4-FFF2-40B4-BE49-F238E27FC236}">
                <a16:creationId xmlns:a16="http://schemas.microsoft.com/office/drawing/2014/main" id="{62FB78E3-1CA6-6082-CA5C-AB84432B335A}"/>
              </a:ext>
            </a:extLst>
          </p:cNvPr>
          <p:cNvSpPr/>
          <p:nvPr/>
        </p:nvSpPr>
        <p:spPr>
          <a:xfrm>
            <a:off x="822888" y="3653856"/>
            <a:ext cx="1362456" cy="640080"/>
          </a:xfrm>
          <a:prstGeom prst="rect">
            <a:avLst/>
          </a:prstGeom>
          <a:solidFill>
            <a:srgbClr val="D0F0EE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Hold dose until resolves to ≤ baseline grade</a:t>
            </a:r>
          </a:p>
        </p:txBody>
      </p:sp>
      <p:sp>
        <p:nvSpPr>
          <p:cNvPr id="12" name="Content Placeholder 36">
            <a:extLst>
              <a:ext uri="{FF2B5EF4-FFF2-40B4-BE49-F238E27FC236}">
                <a16:creationId xmlns:a16="http://schemas.microsoft.com/office/drawing/2014/main" id="{820B6474-FA26-1C41-30C4-776060D6CDA8}"/>
              </a:ext>
            </a:extLst>
          </p:cNvPr>
          <p:cNvSpPr txBox="1">
            <a:spLocks/>
          </p:cNvSpPr>
          <p:nvPr/>
        </p:nvSpPr>
        <p:spPr bwMode="auto">
          <a:xfrm>
            <a:off x="5752468" y="4371407"/>
            <a:ext cx="5779473" cy="173994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4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Expert Recommendations for Hepatotoxicity in EBC</a:t>
            </a:r>
          </a:p>
          <a:p>
            <a:pPr marL="283464" marR="0" lvl="0" indent="-283464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Manage more conservatively in early-stage disease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vs PI recommendations for advanced disease</a:t>
            </a:r>
          </a:p>
          <a:p>
            <a:pPr marL="283464" marR="0" lvl="0" indent="-283464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Greater concern if LFT elevations occur at lower starting dose of 400 mg for early-stage disease</a:t>
            </a:r>
          </a:p>
          <a:p>
            <a:pPr marL="283464" marR="0" lvl="0" indent="-283464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Hepatotoxicity does not appear to be dose dependent;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may recur after dose reduction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1975F3-24AD-D964-C645-2C47576518AD}"/>
              </a:ext>
            </a:extLst>
          </p:cNvPr>
          <p:cNvSpPr/>
          <p:nvPr/>
        </p:nvSpPr>
        <p:spPr>
          <a:xfrm>
            <a:off x="486485" y="5495147"/>
            <a:ext cx="257418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Starting dose: 400 mg (EBC)</a:t>
            </a:r>
            <a:b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First reduction: 200 mg</a:t>
            </a:r>
          </a:p>
        </p:txBody>
      </p:sp>
    </p:spTree>
    <p:extLst>
      <p:ext uri="{BB962C8B-B14F-4D97-AF65-F5344CB8AC3E}">
        <p14:creationId xmlns:p14="http://schemas.microsoft.com/office/powerpoint/2010/main" val="1127016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69CF717-2F3A-2671-DD7B-913005F96306}"/>
              </a:ext>
            </a:extLst>
          </p:cNvPr>
          <p:cNvCxnSpPr>
            <a:cxnSpLocks/>
            <a:stCxn id="34" idx="2"/>
            <a:endCxn id="15" idx="0"/>
          </p:cNvCxnSpPr>
          <p:nvPr/>
        </p:nvCxnSpPr>
        <p:spPr bwMode="auto">
          <a:xfrm flipH="1">
            <a:off x="3826356" y="3208488"/>
            <a:ext cx="411" cy="1920398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42C3BB-FFBE-64FD-2695-63E3EE52267E}"/>
              </a:ext>
            </a:extLst>
          </p:cNvPr>
          <p:cNvCxnSpPr>
            <a:stCxn id="35" idx="2"/>
            <a:endCxn id="86" idx="0"/>
          </p:cNvCxnSpPr>
          <p:nvPr/>
        </p:nvCxnSpPr>
        <p:spPr bwMode="auto">
          <a:xfrm>
            <a:off x="6104153" y="3208488"/>
            <a:ext cx="0" cy="1920398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989EA76C-16EC-172B-00E2-479C89A25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and Managing Ribociclib-Induced Hepatotoxicity in </a:t>
            </a:r>
            <a:r>
              <a:rPr lang="en-US" u="sng" dirty="0"/>
              <a:t>Advanced BC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3367638-9A00-D81E-C0C6-AD99BE6D8AB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it-IT"/>
              <a:t>Ribociclib PI. Spring. Oncologist. 2017;22:1039.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29485D-0CC2-7D12-64A5-1EEF28485E64}"/>
              </a:ext>
            </a:extLst>
          </p:cNvPr>
          <p:cNvCxnSpPr>
            <a:cxnSpLocks/>
          </p:cNvCxnSpPr>
          <p:nvPr/>
        </p:nvCxnSpPr>
        <p:spPr>
          <a:xfrm>
            <a:off x="5939681" y="2024849"/>
            <a:ext cx="0" cy="355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7">
            <a:extLst>
              <a:ext uri="{FF2B5EF4-FFF2-40B4-BE49-F238E27FC236}">
                <a16:creationId xmlns:a16="http://schemas.microsoft.com/office/drawing/2014/main" id="{35A5A9AC-03F8-31FF-E3F0-7A958F73F9FE}"/>
              </a:ext>
            </a:extLst>
          </p:cNvPr>
          <p:cNvSpPr/>
          <p:nvPr/>
        </p:nvSpPr>
        <p:spPr>
          <a:xfrm>
            <a:off x="1481981" y="2037436"/>
            <a:ext cx="6928503" cy="355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For AST and/or ALT elevation(s) from baseline, no total bilirubin increase above 2x ULN</a:t>
            </a:r>
          </a:p>
        </p:txBody>
      </p:sp>
      <p:sp>
        <p:nvSpPr>
          <p:cNvPr id="33" name="Rounded Rectangle 13">
            <a:extLst>
              <a:ext uri="{FF2B5EF4-FFF2-40B4-BE49-F238E27FC236}">
                <a16:creationId xmlns:a16="http://schemas.microsoft.com/office/drawing/2014/main" id="{113FB742-D6E6-E0BC-74D2-A82425C25851}"/>
              </a:ext>
            </a:extLst>
          </p:cNvPr>
          <p:cNvSpPr/>
          <p:nvPr/>
        </p:nvSpPr>
        <p:spPr>
          <a:xfrm>
            <a:off x="490655" y="2568408"/>
            <a:ext cx="2011680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1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 ULN to 3x ULN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Rounded Rectangle 18">
            <a:extLst>
              <a:ext uri="{FF2B5EF4-FFF2-40B4-BE49-F238E27FC236}">
                <a16:creationId xmlns:a16="http://schemas.microsoft.com/office/drawing/2014/main" id="{E94F03EE-26B9-C0EE-8248-853A8201D5A1}"/>
              </a:ext>
            </a:extLst>
          </p:cNvPr>
          <p:cNvSpPr/>
          <p:nvPr/>
        </p:nvSpPr>
        <p:spPr>
          <a:xfrm>
            <a:off x="2820927" y="2568408"/>
            <a:ext cx="2011680" cy="6400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2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&gt;3 to 5x ULN</a:t>
            </a:r>
          </a:p>
        </p:txBody>
      </p:sp>
      <p:sp>
        <p:nvSpPr>
          <p:cNvPr id="35" name="Rounded Rectangle 19">
            <a:extLst>
              <a:ext uri="{FF2B5EF4-FFF2-40B4-BE49-F238E27FC236}">
                <a16:creationId xmlns:a16="http://schemas.microsoft.com/office/drawing/2014/main" id="{12B03ACD-9484-B680-282A-DE54BCB60D73}"/>
              </a:ext>
            </a:extLst>
          </p:cNvPr>
          <p:cNvSpPr/>
          <p:nvPr/>
        </p:nvSpPr>
        <p:spPr>
          <a:xfrm>
            <a:off x="5098313" y="2568408"/>
            <a:ext cx="2011680" cy="64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3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&gt;5 to 20x ULN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Rounded Rectangle 21">
            <a:extLst>
              <a:ext uri="{FF2B5EF4-FFF2-40B4-BE49-F238E27FC236}">
                <a16:creationId xmlns:a16="http://schemas.microsoft.com/office/drawing/2014/main" id="{7E86E0E8-FC50-DEFC-9E2A-9E23361A062A}"/>
              </a:ext>
            </a:extLst>
          </p:cNvPr>
          <p:cNvSpPr/>
          <p:nvPr/>
        </p:nvSpPr>
        <p:spPr>
          <a:xfrm>
            <a:off x="7402142" y="2568408"/>
            <a:ext cx="2011680" cy="64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4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&gt;20x ULN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E5E8851-6184-78FC-B862-2E3A6F85163D}"/>
              </a:ext>
            </a:extLst>
          </p:cNvPr>
          <p:cNvCxnSpPr>
            <a:cxnSpLocks/>
            <a:stCxn id="36" idx="2"/>
            <a:endCxn id="82" idx="0"/>
          </p:cNvCxnSpPr>
          <p:nvPr/>
        </p:nvCxnSpPr>
        <p:spPr bwMode="auto">
          <a:xfrm flipH="1">
            <a:off x="8403482" y="3208488"/>
            <a:ext cx="4500" cy="3038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23E63D7-3B32-FE03-0395-93427E01BF29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89" y="2393036"/>
            <a:ext cx="5006" cy="18288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F0F094C-B341-78A2-B3CD-B254D5CCFFA7}"/>
              </a:ext>
            </a:extLst>
          </p:cNvPr>
          <p:cNvCxnSpPr>
            <a:cxnSpLocks/>
          </p:cNvCxnSpPr>
          <p:nvPr/>
        </p:nvCxnSpPr>
        <p:spPr bwMode="auto">
          <a:xfrm flipH="1">
            <a:off x="8405479" y="2393036"/>
            <a:ext cx="5006" cy="18288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6A6E529-2FB8-F86B-55CA-C2208F2B7FB7}"/>
              </a:ext>
            </a:extLst>
          </p:cNvPr>
          <p:cNvCxnSpPr>
            <a:cxnSpLocks/>
          </p:cNvCxnSpPr>
          <p:nvPr/>
        </p:nvCxnSpPr>
        <p:spPr bwMode="auto">
          <a:xfrm flipH="1">
            <a:off x="6101650" y="2393036"/>
            <a:ext cx="5006" cy="18288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77D6A93-3454-D6D1-0B1E-9505F57A067D}"/>
              </a:ext>
            </a:extLst>
          </p:cNvPr>
          <p:cNvCxnSpPr>
            <a:cxnSpLocks/>
          </p:cNvCxnSpPr>
          <p:nvPr/>
        </p:nvCxnSpPr>
        <p:spPr bwMode="auto">
          <a:xfrm flipH="1">
            <a:off x="3824264" y="2393036"/>
            <a:ext cx="5006" cy="18288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6" name="Rounded Rectangle 7">
            <a:extLst>
              <a:ext uri="{FF2B5EF4-FFF2-40B4-BE49-F238E27FC236}">
                <a16:creationId xmlns:a16="http://schemas.microsoft.com/office/drawing/2014/main" id="{BB9A5F03-F4B7-D934-02B2-6BC94D0119D1}"/>
              </a:ext>
            </a:extLst>
          </p:cNvPr>
          <p:cNvSpPr/>
          <p:nvPr/>
        </p:nvSpPr>
        <p:spPr>
          <a:xfrm>
            <a:off x="2203907" y="1421006"/>
            <a:ext cx="7823050" cy="53524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numCol="2" rtlCol="0" anchor="ctr">
            <a:no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LFTs prior to beginning therapy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Every 2 wk for first 2 cycles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Beginning of each subsequent 4 cycles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Grade ≥2 events: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Monitor more often</a:t>
            </a:r>
          </a:p>
        </p:txBody>
      </p:sp>
      <p:sp>
        <p:nvSpPr>
          <p:cNvPr id="82" name="Rounded Rectangle 27">
            <a:extLst>
              <a:ext uri="{FF2B5EF4-FFF2-40B4-BE49-F238E27FC236}">
                <a16:creationId xmlns:a16="http://schemas.microsoft.com/office/drawing/2014/main" id="{BD5243FC-FA84-22FC-7465-26F4F8736094}"/>
              </a:ext>
            </a:extLst>
          </p:cNvPr>
          <p:cNvSpPr/>
          <p:nvPr/>
        </p:nvSpPr>
        <p:spPr>
          <a:xfrm>
            <a:off x="7759749" y="3512365"/>
            <a:ext cx="1287465" cy="64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Permanently discontinue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1EFB647-DBA3-8F7C-4DC6-639358C8E191}"/>
              </a:ext>
            </a:extLst>
          </p:cNvPr>
          <p:cNvSpPr txBox="1"/>
          <p:nvPr/>
        </p:nvSpPr>
        <p:spPr>
          <a:xfrm>
            <a:off x="5008506" y="4891773"/>
            <a:ext cx="7977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1400" i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Recurs</a:t>
            </a:r>
          </a:p>
        </p:txBody>
      </p:sp>
      <p:sp>
        <p:nvSpPr>
          <p:cNvPr id="92" name="Rounded Rectangle 21">
            <a:extLst>
              <a:ext uri="{FF2B5EF4-FFF2-40B4-BE49-F238E27FC236}">
                <a16:creationId xmlns:a16="http://schemas.microsoft.com/office/drawing/2014/main" id="{12F4F36E-A1CA-017B-09DD-AB92F2B46551}"/>
              </a:ext>
            </a:extLst>
          </p:cNvPr>
          <p:cNvSpPr/>
          <p:nvPr/>
        </p:nvSpPr>
        <p:spPr>
          <a:xfrm>
            <a:off x="9688599" y="2037435"/>
            <a:ext cx="2011680" cy="11710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ALT and/or AST &gt;3x ULN, total bilirubin &gt;2x ULN regardless of baseline grade</a:t>
            </a:r>
          </a:p>
        </p:txBody>
      </p:sp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12E912E8-B942-A9CC-DFBA-5BD012EFCC01}"/>
              </a:ext>
            </a:extLst>
          </p:cNvPr>
          <p:cNvSpPr/>
          <p:nvPr/>
        </p:nvSpPr>
        <p:spPr>
          <a:xfrm>
            <a:off x="10050707" y="3512365"/>
            <a:ext cx="1287465" cy="64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Permanently discontinue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6DB0A9-2B02-7CDC-D4DE-084884829842}"/>
              </a:ext>
            </a:extLst>
          </p:cNvPr>
          <p:cNvCxnSpPr>
            <a:stCxn id="92" idx="2"/>
            <a:endCxn id="5" idx="0"/>
          </p:cNvCxnSpPr>
          <p:nvPr/>
        </p:nvCxnSpPr>
        <p:spPr bwMode="auto">
          <a:xfrm>
            <a:off x="10694439" y="3208486"/>
            <a:ext cx="1" cy="303879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4" name="Rounded Rectangle 39">
            <a:extLst>
              <a:ext uri="{FF2B5EF4-FFF2-40B4-BE49-F238E27FC236}">
                <a16:creationId xmlns:a16="http://schemas.microsoft.com/office/drawing/2014/main" id="{0A078266-86EF-DC57-AD5E-95E1DB3D7D9D}"/>
              </a:ext>
            </a:extLst>
          </p:cNvPr>
          <p:cNvSpPr/>
          <p:nvPr/>
        </p:nvSpPr>
        <p:spPr>
          <a:xfrm>
            <a:off x="5422925" y="4281640"/>
            <a:ext cx="1362456" cy="6400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Resume at next lower dose level</a:t>
            </a:r>
          </a:p>
        </p:txBody>
      </p:sp>
      <p:sp>
        <p:nvSpPr>
          <p:cNvPr id="85" name="Rounded Rectangle 39">
            <a:extLst>
              <a:ext uri="{FF2B5EF4-FFF2-40B4-BE49-F238E27FC236}">
                <a16:creationId xmlns:a16="http://schemas.microsoft.com/office/drawing/2014/main" id="{768AA930-3984-F788-2273-79E6E33A33B9}"/>
              </a:ext>
            </a:extLst>
          </p:cNvPr>
          <p:cNvSpPr/>
          <p:nvPr/>
        </p:nvSpPr>
        <p:spPr>
          <a:xfrm>
            <a:off x="5421570" y="3466589"/>
            <a:ext cx="1365166" cy="6400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Hold dose until resolves to ≤ baseline grade</a:t>
            </a:r>
          </a:p>
        </p:txBody>
      </p:sp>
      <p:sp>
        <p:nvSpPr>
          <p:cNvPr id="86" name="Rounded Rectangle 39">
            <a:extLst>
              <a:ext uri="{FF2B5EF4-FFF2-40B4-BE49-F238E27FC236}">
                <a16:creationId xmlns:a16="http://schemas.microsoft.com/office/drawing/2014/main" id="{1F26D7C8-EF21-4F5B-82BF-A66772A3EAA1}"/>
              </a:ext>
            </a:extLst>
          </p:cNvPr>
          <p:cNvSpPr/>
          <p:nvPr/>
        </p:nvSpPr>
        <p:spPr>
          <a:xfrm>
            <a:off x="5422925" y="5128886"/>
            <a:ext cx="1362456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Permanently discontinue</a:t>
            </a:r>
          </a:p>
        </p:txBody>
      </p:sp>
      <p:sp>
        <p:nvSpPr>
          <p:cNvPr id="40" name="Rounded Rectangle 27">
            <a:extLst>
              <a:ext uri="{FF2B5EF4-FFF2-40B4-BE49-F238E27FC236}">
                <a16:creationId xmlns:a16="http://schemas.microsoft.com/office/drawing/2014/main" id="{62FB78E3-1CA6-6082-CA5C-AB84432B335A}"/>
              </a:ext>
            </a:extLst>
          </p:cNvPr>
          <p:cNvSpPr/>
          <p:nvPr/>
        </p:nvSpPr>
        <p:spPr>
          <a:xfrm>
            <a:off x="807361" y="3521020"/>
            <a:ext cx="1362456" cy="640080"/>
          </a:xfrm>
          <a:prstGeom prst="rect">
            <a:avLst/>
          </a:prstGeom>
          <a:solidFill>
            <a:srgbClr val="D0F0EE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No dose adjustment needed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1975F3-24AD-D964-C645-2C47576518AD}"/>
              </a:ext>
            </a:extLst>
          </p:cNvPr>
          <p:cNvSpPr/>
          <p:nvPr/>
        </p:nvSpPr>
        <p:spPr>
          <a:xfrm>
            <a:off x="317050" y="4648080"/>
            <a:ext cx="250298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Starting dose: 600 mg (MBC)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First reduction: 400 mg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Second reduction: 200 mg</a:t>
            </a:r>
          </a:p>
        </p:txBody>
      </p:sp>
      <p:sp>
        <p:nvSpPr>
          <p:cNvPr id="8" name="Rounded Rectangle 39">
            <a:extLst>
              <a:ext uri="{FF2B5EF4-FFF2-40B4-BE49-F238E27FC236}">
                <a16:creationId xmlns:a16="http://schemas.microsoft.com/office/drawing/2014/main" id="{406932C1-DC40-1656-5EB4-8DC052673E79}"/>
              </a:ext>
            </a:extLst>
          </p:cNvPr>
          <p:cNvSpPr/>
          <p:nvPr/>
        </p:nvSpPr>
        <p:spPr>
          <a:xfrm>
            <a:off x="3101980" y="3466589"/>
            <a:ext cx="1448918" cy="64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Hold dose until resolves to ≤ baseline grade*</a:t>
            </a:r>
          </a:p>
        </p:txBody>
      </p:sp>
      <p:sp>
        <p:nvSpPr>
          <p:cNvPr id="12" name="Rounded Rectangle 39">
            <a:extLst>
              <a:ext uri="{FF2B5EF4-FFF2-40B4-BE49-F238E27FC236}">
                <a16:creationId xmlns:a16="http://schemas.microsoft.com/office/drawing/2014/main" id="{259D95CB-BD39-6F1B-EDE7-7123D9921777}"/>
              </a:ext>
            </a:extLst>
          </p:cNvPr>
          <p:cNvSpPr/>
          <p:nvPr/>
        </p:nvSpPr>
        <p:spPr>
          <a:xfrm>
            <a:off x="3103335" y="4281640"/>
            <a:ext cx="1446042" cy="64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Resume at same dose level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45DAF6-E84C-8A98-1B6D-501B57C69DD6}"/>
              </a:ext>
            </a:extLst>
          </p:cNvPr>
          <p:cNvSpPr txBox="1"/>
          <p:nvPr/>
        </p:nvSpPr>
        <p:spPr>
          <a:xfrm>
            <a:off x="2745317" y="4879259"/>
            <a:ext cx="7977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1400" i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Recurs</a:t>
            </a:r>
          </a:p>
        </p:txBody>
      </p:sp>
      <p:sp>
        <p:nvSpPr>
          <p:cNvPr id="15" name="Rounded Rectangle 39">
            <a:extLst>
              <a:ext uri="{FF2B5EF4-FFF2-40B4-BE49-F238E27FC236}">
                <a16:creationId xmlns:a16="http://schemas.microsoft.com/office/drawing/2014/main" id="{8AFC080D-878B-C5BF-0B8F-D6C16CA802D1}"/>
              </a:ext>
            </a:extLst>
          </p:cNvPr>
          <p:cNvSpPr/>
          <p:nvPr/>
        </p:nvSpPr>
        <p:spPr>
          <a:xfrm>
            <a:off x="3103335" y="5128886"/>
            <a:ext cx="1446042" cy="64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Resume at next lower dose level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9C073D-EA03-CF1A-8B50-33133F6AB1F1}"/>
              </a:ext>
            </a:extLst>
          </p:cNvPr>
          <p:cNvSpPr txBox="1"/>
          <p:nvPr/>
        </p:nvSpPr>
        <p:spPr bwMode="auto">
          <a:xfrm>
            <a:off x="3043675" y="5777440"/>
            <a:ext cx="19424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*Baseline at grade 2: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no dose interruption.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21C4C90-FBB5-3647-3C97-99ED1A05015F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6495" y="3208488"/>
            <a:ext cx="4500" cy="3038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7868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A6142-CDE5-7145-7282-1EA775ED6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BF5F6B4-F939-9C41-2878-E3015268B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Monitoring and Managing Abemaciclib-Induced Diarrhea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BDAE99F-3212-5FEF-AAFE-268190497C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it-IT" dirty="0" err="1"/>
              <a:t>Abemaciclib</a:t>
            </a:r>
            <a:r>
              <a:rPr lang="it-IT" dirty="0"/>
              <a:t> PI. Rugo. Ann Oncol. 2022;33:616. 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48335A4-E68C-22DD-9672-430544C3F708}"/>
              </a:ext>
            </a:extLst>
          </p:cNvPr>
          <p:cNvCxnSpPr>
            <a:cxnSpLocks/>
          </p:cNvCxnSpPr>
          <p:nvPr/>
        </p:nvCxnSpPr>
        <p:spPr bwMode="auto">
          <a:xfrm>
            <a:off x="1419018" y="1840470"/>
            <a:ext cx="0" cy="228123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8D4933-AA5F-7A94-98E6-B1C5B6CDBA3A}"/>
              </a:ext>
            </a:extLst>
          </p:cNvPr>
          <p:cNvCxnSpPr>
            <a:cxnSpLocks/>
            <a:endCxn id="29" idx="0"/>
          </p:cNvCxnSpPr>
          <p:nvPr/>
        </p:nvCxnSpPr>
        <p:spPr bwMode="auto">
          <a:xfrm>
            <a:off x="3751877" y="1847218"/>
            <a:ext cx="0" cy="216653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2A341CB-A2BC-1E23-3094-A7F8B552B0E2}"/>
              </a:ext>
            </a:extLst>
          </p:cNvPr>
          <p:cNvCxnSpPr>
            <a:cxnSpLocks/>
            <a:endCxn id="30" idx="0"/>
          </p:cNvCxnSpPr>
          <p:nvPr/>
        </p:nvCxnSpPr>
        <p:spPr bwMode="auto">
          <a:xfrm>
            <a:off x="6480538" y="1853741"/>
            <a:ext cx="0" cy="216828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B2C231D-AB36-606A-D758-09F8698D1393}"/>
              </a:ext>
            </a:extLst>
          </p:cNvPr>
          <p:cNvCxnSpPr>
            <a:cxnSpLocks/>
          </p:cNvCxnSpPr>
          <p:nvPr/>
        </p:nvCxnSpPr>
        <p:spPr bwMode="auto">
          <a:xfrm>
            <a:off x="8320668" y="1829837"/>
            <a:ext cx="0" cy="270655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5926426-5D8E-777F-F02A-C2D9F65C5577}"/>
              </a:ext>
            </a:extLst>
          </p:cNvPr>
          <p:cNvCxnSpPr>
            <a:cxnSpLocks/>
          </p:cNvCxnSpPr>
          <p:nvPr/>
        </p:nvCxnSpPr>
        <p:spPr bwMode="auto">
          <a:xfrm flipH="1">
            <a:off x="3559333" y="3034860"/>
            <a:ext cx="2503" cy="448056"/>
          </a:xfrm>
          <a:prstGeom prst="lin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0CB59C-D0E5-6718-A1CF-8D00414F8A6A}"/>
              </a:ext>
            </a:extLst>
          </p:cNvPr>
          <p:cNvCxnSpPr>
            <a:cxnSpLocks/>
          </p:cNvCxnSpPr>
          <p:nvPr/>
        </p:nvCxnSpPr>
        <p:spPr bwMode="auto">
          <a:xfrm flipH="1">
            <a:off x="3849385" y="3039778"/>
            <a:ext cx="2503" cy="448056"/>
          </a:xfrm>
          <a:prstGeom prst="lin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0B1776A-A443-5032-BEA3-FF97CFF93467}"/>
              </a:ext>
            </a:extLst>
          </p:cNvPr>
          <p:cNvCxnSpPr>
            <a:cxnSpLocks/>
          </p:cNvCxnSpPr>
          <p:nvPr/>
        </p:nvCxnSpPr>
        <p:spPr bwMode="auto">
          <a:xfrm>
            <a:off x="2902977" y="3482916"/>
            <a:ext cx="1600269" cy="9549"/>
          </a:xfrm>
          <a:prstGeom prst="lin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A136D86-464C-A1AE-90CB-B456E5F6151D}"/>
              </a:ext>
            </a:extLst>
          </p:cNvPr>
          <p:cNvCxnSpPr>
            <a:cxnSpLocks/>
          </p:cNvCxnSpPr>
          <p:nvPr/>
        </p:nvCxnSpPr>
        <p:spPr bwMode="auto">
          <a:xfrm>
            <a:off x="2904228" y="3484767"/>
            <a:ext cx="0" cy="436090"/>
          </a:xfrm>
          <a:prstGeom prst="lin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4B7775-416E-D6DB-974D-AECE64DB9767}"/>
              </a:ext>
            </a:extLst>
          </p:cNvPr>
          <p:cNvCxnSpPr>
            <a:cxnSpLocks/>
          </p:cNvCxnSpPr>
          <p:nvPr/>
        </p:nvCxnSpPr>
        <p:spPr bwMode="auto">
          <a:xfrm>
            <a:off x="4495440" y="3504667"/>
            <a:ext cx="0" cy="436090"/>
          </a:xfrm>
          <a:prstGeom prst="lin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ounded Rectangle 6">
            <a:extLst>
              <a:ext uri="{FF2B5EF4-FFF2-40B4-BE49-F238E27FC236}">
                <a16:creationId xmlns:a16="http://schemas.microsoft.com/office/drawing/2014/main" id="{654034FE-65C4-9D0B-CAD2-B4E458339229}"/>
              </a:ext>
            </a:extLst>
          </p:cNvPr>
          <p:cNvSpPr/>
          <p:nvPr/>
        </p:nvSpPr>
        <p:spPr>
          <a:xfrm>
            <a:off x="1419018" y="1213163"/>
            <a:ext cx="6901650" cy="3174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At first sign of loose stools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1CDD1D-CEF1-11CA-B892-FCBABC6D6AEC}"/>
              </a:ext>
            </a:extLst>
          </p:cNvPr>
          <p:cNvSpPr txBox="1"/>
          <p:nvPr/>
        </p:nvSpPr>
        <p:spPr>
          <a:xfrm>
            <a:off x="1892633" y="3069710"/>
            <a:ext cx="1684910" cy="39448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1400" i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Does not resolve to grade ≤1 within 24 hr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5A90A6-CD32-38A7-7E36-780F196DC090}"/>
              </a:ext>
            </a:extLst>
          </p:cNvPr>
          <p:cNvSpPr/>
          <p:nvPr/>
        </p:nvSpPr>
        <p:spPr>
          <a:xfrm>
            <a:off x="2378269" y="5445137"/>
            <a:ext cx="5942399" cy="88684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Starting dose in combo with fulvestrant, tamoxifen, or an AI: 150 mg BID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Starting dose as monotherapy: 200 mg BID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</a:rPr>
              <a:t>Dose reductions: 50-mg BID increments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</a:rPr>
              <a:t>D/c if 50 mg BID is intolerable</a:t>
            </a:r>
          </a:p>
        </p:txBody>
      </p: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F1CF8A91-57F6-528B-D394-2EF3F522B4A2}"/>
              </a:ext>
            </a:extLst>
          </p:cNvPr>
          <p:cNvSpPr/>
          <p:nvPr/>
        </p:nvSpPr>
        <p:spPr>
          <a:xfrm>
            <a:off x="1407091" y="1555759"/>
            <a:ext cx="6928503" cy="355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Initiate antidiarrheals (eg, loperamide) and increase oral fluid intake</a:t>
            </a:r>
          </a:p>
        </p:txBody>
      </p:sp>
      <p:sp>
        <p:nvSpPr>
          <p:cNvPr id="29" name="Rounded Rectangle 18">
            <a:extLst>
              <a:ext uri="{FF2B5EF4-FFF2-40B4-BE49-F238E27FC236}">
                <a16:creationId xmlns:a16="http://schemas.microsoft.com/office/drawing/2014/main" id="{6111066C-EA2F-E14B-5B65-4704535CFE95}"/>
              </a:ext>
            </a:extLst>
          </p:cNvPr>
          <p:cNvSpPr/>
          <p:nvPr/>
        </p:nvSpPr>
        <p:spPr>
          <a:xfrm>
            <a:off x="2746037" y="2063871"/>
            <a:ext cx="2011680" cy="10058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Grade 2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4-6 stools/day over baseline</a:t>
            </a:r>
          </a:p>
        </p:txBody>
      </p:sp>
      <p:sp>
        <p:nvSpPr>
          <p:cNvPr id="30" name="Rounded Rectangle 19">
            <a:extLst>
              <a:ext uri="{FF2B5EF4-FFF2-40B4-BE49-F238E27FC236}">
                <a16:creationId xmlns:a16="http://schemas.microsoft.com/office/drawing/2014/main" id="{CDF5BE20-D6D7-4C75-DD9B-8ECC9A6AF275}"/>
              </a:ext>
            </a:extLst>
          </p:cNvPr>
          <p:cNvSpPr/>
          <p:nvPr/>
        </p:nvSpPr>
        <p:spPr>
          <a:xfrm>
            <a:off x="5474698" y="2070569"/>
            <a:ext cx="2011680" cy="10058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Grade 3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≥7 stools/day over baseline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Rounded Rectangle 21">
            <a:extLst>
              <a:ext uri="{FF2B5EF4-FFF2-40B4-BE49-F238E27FC236}">
                <a16:creationId xmlns:a16="http://schemas.microsoft.com/office/drawing/2014/main" id="{59E75FB8-E86B-4D6B-9EE5-80FAA5E5442C}"/>
              </a:ext>
            </a:extLst>
          </p:cNvPr>
          <p:cNvSpPr/>
          <p:nvPr/>
        </p:nvSpPr>
        <p:spPr>
          <a:xfrm>
            <a:off x="7601839" y="2079901"/>
            <a:ext cx="2011680" cy="10058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Grade 4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Life-threatening consequences/urgent intervention indicated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Rounded Rectangle 27">
            <a:extLst>
              <a:ext uri="{FF2B5EF4-FFF2-40B4-BE49-F238E27FC236}">
                <a16:creationId xmlns:a16="http://schemas.microsoft.com/office/drawing/2014/main" id="{37848ECC-4695-AA0A-777D-B75D1E855EE5}"/>
              </a:ext>
            </a:extLst>
          </p:cNvPr>
          <p:cNvSpPr/>
          <p:nvPr/>
        </p:nvSpPr>
        <p:spPr>
          <a:xfrm>
            <a:off x="610038" y="3428805"/>
            <a:ext cx="1287465" cy="1005840"/>
          </a:xfrm>
          <a:prstGeom prst="rect">
            <a:avLst/>
          </a:prstGeom>
          <a:solidFill>
            <a:srgbClr val="D0F0EE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Continue abemaciclib; no dose modification</a:t>
            </a:r>
          </a:p>
        </p:txBody>
      </p:sp>
      <p:sp>
        <p:nvSpPr>
          <p:cNvPr id="38" name="Rounded Rectangle 43">
            <a:extLst>
              <a:ext uri="{FF2B5EF4-FFF2-40B4-BE49-F238E27FC236}">
                <a16:creationId xmlns:a16="http://schemas.microsoft.com/office/drawing/2014/main" id="{A7B26F50-0470-3A4F-6191-1A2ACE84443F}"/>
              </a:ext>
            </a:extLst>
          </p:cNvPr>
          <p:cNvSpPr/>
          <p:nvPr/>
        </p:nvSpPr>
        <p:spPr>
          <a:xfrm>
            <a:off x="6189416" y="4484932"/>
            <a:ext cx="2651760" cy="64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Reduce dose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5AF902A-4F4E-7175-8BBC-2145B42330F8}"/>
              </a:ext>
            </a:extLst>
          </p:cNvPr>
          <p:cNvCxnSpPr>
            <a:cxnSpLocks/>
            <a:stCxn id="24" idx="2"/>
            <a:endCxn id="28" idx="0"/>
          </p:cNvCxnSpPr>
          <p:nvPr/>
        </p:nvCxnSpPr>
        <p:spPr bwMode="auto">
          <a:xfrm>
            <a:off x="4869843" y="1530662"/>
            <a:ext cx="1500" cy="2509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6E9B29C-DD25-6467-B946-51A2CE93621A}"/>
              </a:ext>
            </a:extLst>
          </p:cNvPr>
          <p:cNvCxnSpPr>
            <a:stCxn id="31" idx="2"/>
          </p:cNvCxnSpPr>
          <p:nvPr/>
        </p:nvCxnSpPr>
        <p:spPr bwMode="auto">
          <a:xfrm flipH="1">
            <a:off x="8603179" y="3085741"/>
            <a:ext cx="4500" cy="48675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8ACA33F-8E19-7C10-10C1-8894F5280B60}"/>
              </a:ext>
            </a:extLst>
          </p:cNvPr>
          <p:cNvCxnSpPr>
            <a:cxnSpLocks/>
          </p:cNvCxnSpPr>
          <p:nvPr/>
        </p:nvCxnSpPr>
        <p:spPr bwMode="auto">
          <a:xfrm>
            <a:off x="6511612" y="3069710"/>
            <a:ext cx="0" cy="512064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36302729-BAEB-6BC8-102D-E4EC7104C58E}"/>
              </a:ext>
            </a:extLst>
          </p:cNvPr>
          <p:cNvSpPr txBox="1"/>
          <p:nvPr/>
        </p:nvSpPr>
        <p:spPr>
          <a:xfrm>
            <a:off x="3811372" y="3069710"/>
            <a:ext cx="2634407" cy="43014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1400" i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Persistent or recurs at same dose despite max supportive care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C9D0CBD-36FD-DF56-E473-9B2F88C7D4A6}"/>
              </a:ext>
            </a:extLst>
          </p:cNvPr>
          <p:cNvSpPr txBox="1"/>
          <p:nvPr/>
        </p:nvSpPr>
        <p:spPr bwMode="auto">
          <a:xfrm>
            <a:off x="9166427" y="3701584"/>
            <a:ext cx="2804910" cy="1041311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rtlCol="0" anchor="t">
            <a:spAutoFit/>
          </a:bodyPr>
          <a:lstStyle/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</a:rPr>
              <a:t>Assess at each visit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</a:rPr>
              <a:t>Patient education on notifying HCP at first sign/symptom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Dietary modification: low fiber, low fat, smaller frequent meals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</a:endParaRPr>
          </a:p>
        </p:txBody>
      </p:sp>
      <p:sp>
        <p:nvSpPr>
          <p:cNvPr id="45" name="Rounded Rectangle 13">
            <a:extLst>
              <a:ext uri="{FF2B5EF4-FFF2-40B4-BE49-F238E27FC236}">
                <a16:creationId xmlns:a16="http://schemas.microsoft.com/office/drawing/2014/main" id="{2427EC0D-FE01-CFA6-C44E-DAA835F13DCA}"/>
              </a:ext>
            </a:extLst>
          </p:cNvPr>
          <p:cNvSpPr/>
          <p:nvPr/>
        </p:nvSpPr>
        <p:spPr>
          <a:xfrm>
            <a:off x="228599" y="2063871"/>
            <a:ext cx="1985805" cy="10058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Grade 1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&lt;4 stools/day over baseline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EBEBDE9-62B0-32AF-7237-63F8C5B97C0A}"/>
              </a:ext>
            </a:extLst>
          </p:cNvPr>
          <p:cNvCxnSpPr>
            <a:cxnSpLocks/>
          </p:cNvCxnSpPr>
          <p:nvPr/>
        </p:nvCxnSpPr>
        <p:spPr bwMode="auto">
          <a:xfrm flipH="1">
            <a:off x="2945538" y="4296346"/>
            <a:ext cx="2503" cy="448056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Rounded Rectangle 39">
            <a:extLst>
              <a:ext uri="{FF2B5EF4-FFF2-40B4-BE49-F238E27FC236}">
                <a16:creationId xmlns:a16="http://schemas.microsoft.com/office/drawing/2014/main" id="{DCFDA5BE-042D-55AB-36AA-8932B3AB4C91}"/>
              </a:ext>
            </a:extLst>
          </p:cNvPr>
          <p:cNvSpPr/>
          <p:nvPr/>
        </p:nvSpPr>
        <p:spPr>
          <a:xfrm>
            <a:off x="2378269" y="4734071"/>
            <a:ext cx="1206016" cy="64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No dose modification</a:t>
            </a:r>
          </a:p>
        </p:txBody>
      </p:sp>
      <p:sp>
        <p:nvSpPr>
          <p:cNvPr id="49" name="Rounded Rectangle 39">
            <a:extLst>
              <a:ext uri="{FF2B5EF4-FFF2-40B4-BE49-F238E27FC236}">
                <a16:creationId xmlns:a16="http://schemas.microsoft.com/office/drawing/2014/main" id="{72FFD3D1-81EE-B5C5-63E6-9486E526805F}"/>
              </a:ext>
            </a:extLst>
          </p:cNvPr>
          <p:cNvSpPr/>
          <p:nvPr/>
        </p:nvSpPr>
        <p:spPr>
          <a:xfrm>
            <a:off x="3909536" y="4734071"/>
            <a:ext cx="1136048" cy="64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Reduce dose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81F86E7-0798-A7EE-D4ED-D29F16CE7988}"/>
              </a:ext>
            </a:extLst>
          </p:cNvPr>
          <p:cNvCxnSpPr>
            <a:cxnSpLocks/>
          </p:cNvCxnSpPr>
          <p:nvPr/>
        </p:nvCxnSpPr>
        <p:spPr bwMode="auto">
          <a:xfrm>
            <a:off x="2946789" y="3519618"/>
            <a:ext cx="0" cy="43609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8E0A53D-6405-3D66-7A65-9A090627BE91}"/>
              </a:ext>
            </a:extLst>
          </p:cNvPr>
          <p:cNvCxnSpPr>
            <a:cxnSpLocks/>
          </p:cNvCxnSpPr>
          <p:nvPr/>
        </p:nvCxnSpPr>
        <p:spPr bwMode="auto">
          <a:xfrm>
            <a:off x="4538001" y="3539518"/>
            <a:ext cx="0" cy="43609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Rounded Rectangle 28">
            <a:extLst>
              <a:ext uri="{FF2B5EF4-FFF2-40B4-BE49-F238E27FC236}">
                <a16:creationId xmlns:a16="http://schemas.microsoft.com/office/drawing/2014/main" id="{C8594E27-E7FD-1791-2DA9-52CE5C722950}"/>
              </a:ext>
            </a:extLst>
          </p:cNvPr>
          <p:cNvSpPr/>
          <p:nvPr/>
        </p:nvSpPr>
        <p:spPr>
          <a:xfrm>
            <a:off x="2382854" y="3681423"/>
            <a:ext cx="2651760" cy="64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Hold dose until resolves to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grade ≤1</a:t>
            </a:r>
          </a:p>
        </p:txBody>
      </p:sp>
      <p:sp>
        <p:nvSpPr>
          <p:cNvPr id="53" name="Rounded Rectangle 38">
            <a:extLst>
              <a:ext uri="{FF2B5EF4-FFF2-40B4-BE49-F238E27FC236}">
                <a16:creationId xmlns:a16="http://schemas.microsoft.com/office/drawing/2014/main" id="{1EAFE1AE-1FD7-E5DF-FC25-00FC556B251E}"/>
              </a:ext>
            </a:extLst>
          </p:cNvPr>
          <p:cNvSpPr/>
          <p:nvPr/>
        </p:nvSpPr>
        <p:spPr>
          <a:xfrm>
            <a:off x="5971414" y="3570845"/>
            <a:ext cx="3087765" cy="5681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Hold dose until resolves to grade ≤1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E0E66FA-2324-12D9-084E-EBEB33194A92}"/>
              </a:ext>
            </a:extLst>
          </p:cNvPr>
          <p:cNvCxnSpPr>
            <a:cxnSpLocks/>
            <a:stCxn id="31" idx="2"/>
          </p:cNvCxnSpPr>
          <p:nvPr/>
        </p:nvCxnSpPr>
        <p:spPr bwMode="auto">
          <a:xfrm>
            <a:off x="8607679" y="3085741"/>
            <a:ext cx="0" cy="485104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3C44198-30EE-E5D6-9924-4BAAAB7D5BD4}"/>
              </a:ext>
            </a:extLst>
          </p:cNvPr>
          <p:cNvCxnSpPr>
            <a:cxnSpLocks/>
            <a:stCxn id="30" idx="2"/>
          </p:cNvCxnSpPr>
          <p:nvPr/>
        </p:nvCxnSpPr>
        <p:spPr bwMode="auto">
          <a:xfrm>
            <a:off x="6480538" y="3076409"/>
            <a:ext cx="0" cy="494436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C3CE299-677B-EE10-CB2F-36F5011C06D0}"/>
              </a:ext>
            </a:extLst>
          </p:cNvPr>
          <p:cNvCxnSpPr>
            <a:cxnSpLocks/>
            <a:stCxn id="45" idx="2"/>
          </p:cNvCxnSpPr>
          <p:nvPr/>
        </p:nvCxnSpPr>
        <p:spPr bwMode="auto">
          <a:xfrm flipH="1">
            <a:off x="1208565" y="3069711"/>
            <a:ext cx="0" cy="359094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FB9597D-5408-E7CF-2DED-17BE0C737D9D}"/>
              </a:ext>
            </a:extLst>
          </p:cNvPr>
          <p:cNvCxnSpPr>
            <a:cxnSpLocks/>
            <a:stCxn id="53" idx="2"/>
            <a:endCxn id="38" idx="0"/>
          </p:cNvCxnSpPr>
          <p:nvPr/>
        </p:nvCxnSpPr>
        <p:spPr bwMode="auto">
          <a:xfrm flipH="1">
            <a:off x="7515296" y="4139039"/>
            <a:ext cx="1" cy="34589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3E8E86C-0518-6EB2-2FBF-7972C26FE8EC}"/>
              </a:ext>
            </a:extLst>
          </p:cNvPr>
          <p:cNvCxnSpPr>
            <a:cxnSpLocks/>
            <a:endCxn id="49" idx="0"/>
          </p:cNvCxnSpPr>
          <p:nvPr/>
        </p:nvCxnSpPr>
        <p:spPr bwMode="auto">
          <a:xfrm>
            <a:off x="4476411" y="4321503"/>
            <a:ext cx="1149" cy="412568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D2CDAC9-BC2A-5B67-C743-D36610689CD4}"/>
              </a:ext>
            </a:extLst>
          </p:cNvPr>
          <p:cNvCxnSpPr>
            <a:cxnSpLocks/>
            <a:endCxn id="48" idx="0"/>
          </p:cNvCxnSpPr>
          <p:nvPr/>
        </p:nvCxnSpPr>
        <p:spPr bwMode="auto">
          <a:xfrm>
            <a:off x="2981277" y="4296346"/>
            <a:ext cx="0" cy="437725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43913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A109-EB96-2702-4A32-EF441CCDC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Monitoring QT Prolongation With Ribociclib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F2089C-9A11-7620-82CF-7A93F3FCC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14" y="1335088"/>
            <a:ext cx="7791224" cy="4754562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US" sz="1800" dirty="0"/>
              <a:t>Educate patients on the signs/symptoms of QT prolongation</a:t>
            </a:r>
          </a:p>
          <a:p>
            <a:pPr>
              <a:spcAft>
                <a:spcPts val="500"/>
              </a:spcAft>
            </a:pPr>
            <a:r>
              <a:rPr lang="en-US" sz="1800" dirty="0"/>
              <a:t>Advise patients to contact their HCP immediately following signs/symptoms of QT prolongation </a:t>
            </a:r>
          </a:p>
          <a:p>
            <a:pPr>
              <a:spcAft>
                <a:spcPts val="500"/>
              </a:spcAft>
            </a:pPr>
            <a:r>
              <a:rPr lang="en-US" sz="1800" dirty="0"/>
              <a:t>In case of QTcF prolongation at any time during treatment, more frequent ECG monitoring is recommended</a:t>
            </a:r>
          </a:p>
          <a:p>
            <a:pPr>
              <a:spcAft>
                <a:spcPts val="500"/>
              </a:spcAft>
            </a:pPr>
            <a:r>
              <a:rPr lang="en-US" sz="1800" dirty="0"/>
              <a:t>Interrupt treatment if QTcF prolongation &gt;480 ms</a:t>
            </a:r>
          </a:p>
          <a:p>
            <a:pPr>
              <a:spcAft>
                <a:spcPts val="500"/>
              </a:spcAft>
            </a:pPr>
            <a:r>
              <a:rPr lang="en-US" sz="1800" dirty="0"/>
              <a:t>Contraindications: </a:t>
            </a:r>
          </a:p>
          <a:p>
            <a:pPr lvl="2">
              <a:spcAft>
                <a:spcPts val="500"/>
              </a:spcAft>
            </a:pPr>
            <a:r>
              <a:rPr lang="en-US" sz="1600" dirty="0"/>
              <a:t>Avoid use in patients with or at increased risk of QT prolongation, such as long QT syndrome, uncontrolled or significant cardiac disease, electrolyte abnormalities</a:t>
            </a:r>
          </a:p>
          <a:p>
            <a:pPr lvl="2">
              <a:spcAft>
                <a:spcPts val="500"/>
              </a:spcAft>
            </a:pPr>
            <a:r>
              <a:rPr lang="en-US" sz="1600" dirty="0"/>
              <a:t>Avoid use with drugs known to prolong QT interval and/or strong CYP3A4 inhibitors that could prolong QTcF interval</a:t>
            </a:r>
          </a:p>
          <a:p>
            <a:pPr lvl="2">
              <a:spcAft>
                <a:spcPts val="500"/>
              </a:spcAft>
            </a:pPr>
            <a:r>
              <a:rPr lang="en-US" sz="1600" dirty="0"/>
              <a:t>Not indicated in combination with tamoxifen</a:t>
            </a:r>
            <a:endParaRPr lang="it-IT" sz="1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A048ED-9BC2-AF2B-2EC5-A35DAB33D69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it-IT" dirty="0"/>
              <a:t>Ribociclib PI. Spring. </a:t>
            </a:r>
            <a:r>
              <a:rPr lang="it-IT" dirty="0" err="1"/>
              <a:t>Oncologist</a:t>
            </a:r>
            <a:r>
              <a:rPr lang="it-IT" dirty="0"/>
              <a:t>. 2017;22:1039.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A22F1E-2CE1-554F-4EB2-9F7F40986E50}"/>
              </a:ext>
            </a:extLst>
          </p:cNvPr>
          <p:cNvGrpSpPr/>
          <p:nvPr/>
        </p:nvGrpSpPr>
        <p:grpSpPr>
          <a:xfrm>
            <a:off x="233457" y="1338010"/>
            <a:ext cx="3677361" cy="4611619"/>
            <a:chOff x="233457" y="1338010"/>
            <a:chExt cx="3677361" cy="461161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180BEAA-C350-1412-5844-51F95C8FC9AC}"/>
                </a:ext>
              </a:extLst>
            </p:cNvPr>
            <p:cNvSpPr/>
            <p:nvPr/>
          </p:nvSpPr>
          <p:spPr>
            <a:xfrm>
              <a:off x="233457" y="1338010"/>
              <a:ext cx="3677361" cy="838476"/>
            </a:xfrm>
            <a:custGeom>
              <a:avLst/>
              <a:gdLst>
                <a:gd name="csX0" fmla="*/ 0 w 3353905"/>
                <a:gd name="csY0" fmla="*/ 83848 h 838476"/>
                <a:gd name="csX1" fmla="*/ 83848 w 3353905"/>
                <a:gd name="csY1" fmla="*/ 0 h 838476"/>
                <a:gd name="csX2" fmla="*/ 3270057 w 3353905"/>
                <a:gd name="csY2" fmla="*/ 0 h 838476"/>
                <a:gd name="csX3" fmla="*/ 3353905 w 3353905"/>
                <a:gd name="csY3" fmla="*/ 83848 h 838476"/>
                <a:gd name="csX4" fmla="*/ 3353905 w 3353905"/>
                <a:gd name="csY4" fmla="*/ 754628 h 838476"/>
                <a:gd name="csX5" fmla="*/ 3270057 w 3353905"/>
                <a:gd name="csY5" fmla="*/ 838476 h 838476"/>
                <a:gd name="csX6" fmla="*/ 83848 w 3353905"/>
                <a:gd name="csY6" fmla="*/ 838476 h 838476"/>
                <a:gd name="csX7" fmla="*/ 0 w 3353905"/>
                <a:gd name="csY7" fmla="*/ 754628 h 838476"/>
                <a:gd name="csX8" fmla="*/ 0 w 3353905"/>
                <a:gd name="csY8" fmla="*/ 83848 h 838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353905" h="838476">
                  <a:moveTo>
                    <a:pt x="0" y="83848"/>
                  </a:moveTo>
                  <a:cubicBezTo>
                    <a:pt x="0" y="37540"/>
                    <a:pt x="37540" y="0"/>
                    <a:pt x="83848" y="0"/>
                  </a:cubicBezTo>
                  <a:lnTo>
                    <a:pt x="3270057" y="0"/>
                  </a:lnTo>
                  <a:cubicBezTo>
                    <a:pt x="3316365" y="0"/>
                    <a:pt x="3353905" y="37540"/>
                    <a:pt x="3353905" y="83848"/>
                  </a:cubicBezTo>
                  <a:lnTo>
                    <a:pt x="3353905" y="754628"/>
                  </a:lnTo>
                  <a:cubicBezTo>
                    <a:pt x="3353905" y="800936"/>
                    <a:pt x="3316365" y="838476"/>
                    <a:pt x="3270057" y="838476"/>
                  </a:cubicBezTo>
                  <a:lnTo>
                    <a:pt x="83848" y="838476"/>
                  </a:lnTo>
                  <a:cubicBezTo>
                    <a:pt x="37540" y="838476"/>
                    <a:pt x="0" y="800936"/>
                    <a:pt x="0" y="754628"/>
                  </a:cubicBezTo>
                  <a:lnTo>
                    <a:pt x="0" y="83848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5518" tIns="85518" rIns="85518" bIns="85518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>
                  <a:solidFill>
                    <a:schemeClr val="bg2"/>
                  </a:solidFill>
                  <a:latin typeface="+mn-lt"/>
                </a:rPr>
                <a:t>Monitor ECGs and electrolytes prior to initiation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C8C51A9-356C-B6ED-A392-8E4383D6C30A}"/>
                </a:ext>
              </a:extLst>
            </p:cNvPr>
            <p:cNvSpPr/>
            <p:nvPr/>
          </p:nvSpPr>
          <p:spPr>
            <a:xfrm>
              <a:off x="1862428" y="2228891"/>
              <a:ext cx="377314" cy="314428"/>
            </a:xfrm>
            <a:custGeom>
              <a:avLst/>
              <a:gdLst>
                <a:gd name="csX0" fmla="*/ 0 w 314428"/>
                <a:gd name="csY0" fmla="*/ 75463 h 377314"/>
                <a:gd name="csX1" fmla="*/ 157214 w 314428"/>
                <a:gd name="csY1" fmla="*/ 75463 h 377314"/>
                <a:gd name="csX2" fmla="*/ 157214 w 314428"/>
                <a:gd name="csY2" fmla="*/ 0 h 377314"/>
                <a:gd name="csX3" fmla="*/ 314428 w 314428"/>
                <a:gd name="csY3" fmla="*/ 188657 h 377314"/>
                <a:gd name="csX4" fmla="*/ 157214 w 314428"/>
                <a:gd name="csY4" fmla="*/ 377314 h 377314"/>
                <a:gd name="csX5" fmla="*/ 157214 w 314428"/>
                <a:gd name="csY5" fmla="*/ 301851 h 377314"/>
                <a:gd name="csX6" fmla="*/ 0 w 314428"/>
                <a:gd name="csY6" fmla="*/ 301851 h 377314"/>
                <a:gd name="csX7" fmla="*/ 0 w 314428"/>
                <a:gd name="csY7" fmla="*/ 75463 h 377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14428" h="377314">
                  <a:moveTo>
                    <a:pt x="251542" y="0"/>
                  </a:moveTo>
                  <a:lnTo>
                    <a:pt x="251542" y="188657"/>
                  </a:lnTo>
                  <a:lnTo>
                    <a:pt x="314428" y="188657"/>
                  </a:lnTo>
                  <a:lnTo>
                    <a:pt x="157214" y="377314"/>
                  </a:lnTo>
                  <a:lnTo>
                    <a:pt x="0" y="188657"/>
                  </a:lnTo>
                  <a:lnTo>
                    <a:pt x="62886" y="188657"/>
                  </a:lnTo>
                  <a:lnTo>
                    <a:pt x="62886" y="0"/>
                  </a:lnTo>
                  <a:lnTo>
                    <a:pt x="251542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463" tIns="0" rIns="75463" bIns="94328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598B2B4-A0C2-7CDB-FAED-5282769D6D76}"/>
                </a:ext>
              </a:extLst>
            </p:cNvPr>
            <p:cNvSpPr/>
            <p:nvPr/>
          </p:nvSpPr>
          <p:spPr>
            <a:xfrm>
              <a:off x="233457" y="2595724"/>
              <a:ext cx="3677361" cy="838476"/>
            </a:xfrm>
            <a:custGeom>
              <a:avLst/>
              <a:gdLst>
                <a:gd name="csX0" fmla="*/ 0 w 3353905"/>
                <a:gd name="csY0" fmla="*/ 83848 h 838476"/>
                <a:gd name="csX1" fmla="*/ 83848 w 3353905"/>
                <a:gd name="csY1" fmla="*/ 0 h 838476"/>
                <a:gd name="csX2" fmla="*/ 3270057 w 3353905"/>
                <a:gd name="csY2" fmla="*/ 0 h 838476"/>
                <a:gd name="csX3" fmla="*/ 3353905 w 3353905"/>
                <a:gd name="csY3" fmla="*/ 83848 h 838476"/>
                <a:gd name="csX4" fmla="*/ 3353905 w 3353905"/>
                <a:gd name="csY4" fmla="*/ 754628 h 838476"/>
                <a:gd name="csX5" fmla="*/ 3270057 w 3353905"/>
                <a:gd name="csY5" fmla="*/ 838476 h 838476"/>
                <a:gd name="csX6" fmla="*/ 83848 w 3353905"/>
                <a:gd name="csY6" fmla="*/ 838476 h 838476"/>
                <a:gd name="csX7" fmla="*/ 0 w 3353905"/>
                <a:gd name="csY7" fmla="*/ 754628 h 838476"/>
                <a:gd name="csX8" fmla="*/ 0 w 3353905"/>
                <a:gd name="csY8" fmla="*/ 83848 h 838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353905" h="838476">
                  <a:moveTo>
                    <a:pt x="0" y="83848"/>
                  </a:moveTo>
                  <a:cubicBezTo>
                    <a:pt x="0" y="37540"/>
                    <a:pt x="37540" y="0"/>
                    <a:pt x="83848" y="0"/>
                  </a:cubicBezTo>
                  <a:lnTo>
                    <a:pt x="3270057" y="0"/>
                  </a:lnTo>
                  <a:cubicBezTo>
                    <a:pt x="3316365" y="0"/>
                    <a:pt x="3353905" y="37540"/>
                    <a:pt x="3353905" y="83848"/>
                  </a:cubicBezTo>
                  <a:lnTo>
                    <a:pt x="3353905" y="754628"/>
                  </a:lnTo>
                  <a:cubicBezTo>
                    <a:pt x="3353905" y="800936"/>
                    <a:pt x="3316365" y="838476"/>
                    <a:pt x="3270057" y="838476"/>
                  </a:cubicBezTo>
                  <a:lnTo>
                    <a:pt x="83848" y="838476"/>
                  </a:lnTo>
                  <a:cubicBezTo>
                    <a:pt x="37540" y="838476"/>
                    <a:pt x="0" y="800936"/>
                    <a:pt x="0" y="754628"/>
                  </a:cubicBezTo>
                  <a:lnTo>
                    <a:pt x="0" y="83848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5518" tIns="85518" rIns="85518" bIns="85518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>
                  <a:solidFill>
                    <a:schemeClr val="bg2"/>
                  </a:solidFill>
                  <a:latin typeface="+mn-lt"/>
                </a:rPr>
                <a:t>Repeat ECGs around Day 14 of first cycle and as clinically indicated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348FC6E-D75C-22B6-E585-6860CF5C5237}"/>
                </a:ext>
              </a:extLst>
            </p:cNvPr>
            <p:cNvSpPr/>
            <p:nvPr/>
          </p:nvSpPr>
          <p:spPr>
            <a:xfrm>
              <a:off x="1862428" y="3486605"/>
              <a:ext cx="377314" cy="314428"/>
            </a:xfrm>
            <a:custGeom>
              <a:avLst/>
              <a:gdLst>
                <a:gd name="csX0" fmla="*/ 0 w 314428"/>
                <a:gd name="csY0" fmla="*/ 75463 h 377314"/>
                <a:gd name="csX1" fmla="*/ 157214 w 314428"/>
                <a:gd name="csY1" fmla="*/ 75463 h 377314"/>
                <a:gd name="csX2" fmla="*/ 157214 w 314428"/>
                <a:gd name="csY2" fmla="*/ 0 h 377314"/>
                <a:gd name="csX3" fmla="*/ 314428 w 314428"/>
                <a:gd name="csY3" fmla="*/ 188657 h 377314"/>
                <a:gd name="csX4" fmla="*/ 157214 w 314428"/>
                <a:gd name="csY4" fmla="*/ 377314 h 377314"/>
                <a:gd name="csX5" fmla="*/ 157214 w 314428"/>
                <a:gd name="csY5" fmla="*/ 301851 h 377314"/>
                <a:gd name="csX6" fmla="*/ 0 w 314428"/>
                <a:gd name="csY6" fmla="*/ 301851 h 377314"/>
                <a:gd name="csX7" fmla="*/ 0 w 314428"/>
                <a:gd name="csY7" fmla="*/ 75463 h 377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14428" h="377314">
                  <a:moveTo>
                    <a:pt x="251542" y="0"/>
                  </a:moveTo>
                  <a:lnTo>
                    <a:pt x="251542" y="188657"/>
                  </a:lnTo>
                  <a:lnTo>
                    <a:pt x="314428" y="188657"/>
                  </a:lnTo>
                  <a:lnTo>
                    <a:pt x="157214" y="377314"/>
                  </a:lnTo>
                  <a:lnTo>
                    <a:pt x="0" y="188657"/>
                  </a:lnTo>
                  <a:lnTo>
                    <a:pt x="62886" y="188657"/>
                  </a:lnTo>
                  <a:lnTo>
                    <a:pt x="62886" y="0"/>
                  </a:lnTo>
                  <a:lnTo>
                    <a:pt x="251542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463" tIns="0" rIns="75463" bIns="94328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EBAD7CF-F2D8-2D91-2496-1579185EEDD2}"/>
                </a:ext>
              </a:extLst>
            </p:cNvPr>
            <p:cNvSpPr/>
            <p:nvPr/>
          </p:nvSpPr>
          <p:spPr>
            <a:xfrm>
              <a:off x="233457" y="3853439"/>
              <a:ext cx="3677361" cy="838476"/>
            </a:xfrm>
            <a:custGeom>
              <a:avLst/>
              <a:gdLst>
                <a:gd name="csX0" fmla="*/ 0 w 3353905"/>
                <a:gd name="csY0" fmla="*/ 83848 h 838476"/>
                <a:gd name="csX1" fmla="*/ 83848 w 3353905"/>
                <a:gd name="csY1" fmla="*/ 0 h 838476"/>
                <a:gd name="csX2" fmla="*/ 3270057 w 3353905"/>
                <a:gd name="csY2" fmla="*/ 0 h 838476"/>
                <a:gd name="csX3" fmla="*/ 3353905 w 3353905"/>
                <a:gd name="csY3" fmla="*/ 83848 h 838476"/>
                <a:gd name="csX4" fmla="*/ 3353905 w 3353905"/>
                <a:gd name="csY4" fmla="*/ 754628 h 838476"/>
                <a:gd name="csX5" fmla="*/ 3270057 w 3353905"/>
                <a:gd name="csY5" fmla="*/ 838476 h 838476"/>
                <a:gd name="csX6" fmla="*/ 83848 w 3353905"/>
                <a:gd name="csY6" fmla="*/ 838476 h 838476"/>
                <a:gd name="csX7" fmla="*/ 0 w 3353905"/>
                <a:gd name="csY7" fmla="*/ 754628 h 838476"/>
                <a:gd name="csX8" fmla="*/ 0 w 3353905"/>
                <a:gd name="csY8" fmla="*/ 83848 h 838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353905" h="838476">
                  <a:moveTo>
                    <a:pt x="0" y="83848"/>
                  </a:moveTo>
                  <a:cubicBezTo>
                    <a:pt x="0" y="37540"/>
                    <a:pt x="37540" y="0"/>
                    <a:pt x="83848" y="0"/>
                  </a:cubicBezTo>
                  <a:lnTo>
                    <a:pt x="3270057" y="0"/>
                  </a:lnTo>
                  <a:cubicBezTo>
                    <a:pt x="3316365" y="0"/>
                    <a:pt x="3353905" y="37540"/>
                    <a:pt x="3353905" y="83848"/>
                  </a:cubicBezTo>
                  <a:lnTo>
                    <a:pt x="3353905" y="754628"/>
                  </a:lnTo>
                  <a:cubicBezTo>
                    <a:pt x="3353905" y="800936"/>
                    <a:pt x="3316365" y="838476"/>
                    <a:pt x="3270057" y="838476"/>
                  </a:cubicBezTo>
                  <a:lnTo>
                    <a:pt x="83848" y="838476"/>
                  </a:lnTo>
                  <a:cubicBezTo>
                    <a:pt x="37540" y="838476"/>
                    <a:pt x="0" y="800936"/>
                    <a:pt x="0" y="754628"/>
                  </a:cubicBezTo>
                  <a:lnTo>
                    <a:pt x="0" y="83848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5518" tIns="85518" rIns="85518" bIns="85518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>
                  <a:solidFill>
                    <a:schemeClr val="bg2"/>
                  </a:solidFill>
                  <a:latin typeface="+mn-lt"/>
                </a:rPr>
                <a:t>Monitor electrolytes at beginning of each cycle for 6 cycles and as clinically indicated 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5EEF673-BA77-2FE5-DEB8-5226AF947348}"/>
                </a:ext>
              </a:extLst>
            </p:cNvPr>
            <p:cNvSpPr/>
            <p:nvPr/>
          </p:nvSpPr>
          <p:spPr>
            <a:xfrm>
              <a:off x="1862428" y="4744320"/>
              <a:ext cx="377314" cy="314428"/>
            </a:xfrm>
            <a:custGeom>
              <a:avLst/>
              <a:gdLst>
                <a:gd name="csX0" fmla="*/ 0 w 314428"/>
                <a:gd name="csY0" fmla="*/ 75463 h 377314"/>
                <a:gd name="csX1" fmla="*/ 157214 w 314428"/>
                <a:gd name="csY1" fmla="*/ 75463 h 377314"/>
                <a:gd name="csX2" fmla="*/ 157214 w 314428"/>
                <a:gd name="csY2" fmla="*/ 0 h 377314"/>
                <a:gd name="csX3" fmla="*/ 314428 w 314428"/>
                <a:gd name="csY3" fmla="*/ 188657 h 377314"/>
                <a:gd name="csX4" fmla="*/ 157214 w 314428"/>
                <a:gd name="csY4" fmla="*/ 377314 h 377314"/>
                <a:gd name="csX5" fmla="*/ 157214 w 314428"/>
                <a:gd name="csY5" fmla="*/ 301851 h 377314"/>
                <a:gd name="csX6" fmla="*/ 0 w 314428"/>
                <a:gd name="csY6" fmla="*/ 301851 h 377314"/>
                <a:gd name="csX7" fmla="*/ 0 w 314428"/>
                <a:gd name="csY7" fmla="*/ 75463 h 377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14428" h="377314">
                  <a:moveTo>
                    <a:pt x="251542" y="0"/>
                  </a:moveTo>
                  <a:lnTo>
                    <a:pt x="251542" y="188657"/>
                  </a:lnTo>
                  <a:lnTo>
                    <a:pt x="314428" y="188657"/>
                  </a:lnTo>
                  <a:lnTo>
                    <a:pt x="157214" y="377314"/>
                  </a:lnTo>
                  <a:lnTo>
                    <a:pt x="0" y="188657"/>
                  </a:lnTo>
                  <a:lnTo>
                    <a:pt x="62886" y="188657"/>
                  </a:lnTo>
                  <a:lnTo>
                    <a:pt x="62886" y="0"/>
                  </a:lnTo>
                  <a:lnTo>
                    <a:pt x="251542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463" tIns="0" rIns="75463" bIns="94328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ACF7B07-3CF8-5F71-A8FC-E9E7FAB5953F}"/>
                </a:ext>
              </a:extLst>
            </p:cNvPr>
            <p:cNvSpPr/>
            <p:nvPr/>
          </p:nvSpPr>
          <p:spPr>
            <a:xfrm>
              <a:off x="233457" y="5111153"/>
              <a:ext cx="3677361" cy="838476"/>
            </a:xfrm>
            <a:custGeom>
              <a:avLst/>
              <a:gdLst>
                <a:gd name="csX0" fmla="*/ 0 w 3353905"/>
                <a:gd name="csY0" fmla="*/ 83848 h 838476"/>
                <a:gd name="csX1" fmla="*/ 83848 w 3353905"/>
                <a:gd name="csY1" fmla="*/ 0 h 838476"/>
                <a:gd name="csX2" fmla="*/ 3270057 w 3353905"/>
                <a:gd name="csY2" fmla="*/ 0 h 838476"/>
                <a:gd name="csX3" fmla="*/ 3353905 w 3353905"/>
                <a:gd name="csY3" fmla="*/ 83848 h 838476"/>
                <a:gd name="csX4" fmla="*/ 3353905 w 3353905"/>
                <a:gd name="csY4" fmla="*/ 754628 h 838476"/>
                <a:gd name="csX5" fmla="*/ 3270057 w 3353905"/>
                <a:gd name="csY5" fmla="*/ 838476 h 838476"/>
                <a:gd name="csX6" fmla="*/ 83848 w 3353905"/>
                <a:gd name="csY6" fmla="*/ 838476 h 838476"/>
                <a:gd name="csX7" fmla="*/ 0 w 3353905"/>
                <a:gd name="csY7" fmla="*/ 754628 h 838476"/>
                <a:gd name="csX8" fmla="*/ 0 w 3353905"/>
                <a:gd name="csY8" fmla="*/ 83848 h 838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353905" h="838476">
                  <a:moveTo>
                    <a:pt x="0" y="83848"/>
                  </a:moveTo>
                  <a:cubicBezTo>
                    <a:pt x="0" y="37540"/>
                    <a:pt x="37540" y="0"/>
                    <a:pt x="83848" y="0"/>
                  </a:cubicBezTo>
                  <a:lnTo>
                    <a:pt x="3270057" y="0"/>
                  </a:lnTo>
                  <a:cubicBezTo>
                    <a:pt x="3316365" y="0"/>
                    <a:pt x="3353905" y="37540"/>
                    <a:pt x="3353905" y="83848"/>
                  </a:cubicBezTo>
                  <a:lnTo>
                    <a:pt x="3353905" y="754628"/>
                  </a:lnTo>
                  <a:cubicBezTo>
                    <a:pt x="3353905" y="800936"/>
                    <a:pt x="3316365" y="838476"/>
                    <a:pt x="3270057" y="838476"/>
                  </a:cubicBezTo>
                  <a:lnTo>
                    <a:pt x="83848" y="838476"/>
                  </a:lnTo>
                  <a:cubicBezTo>
                    <a:pt x="37540" y="838476"/>
                    <a:pt x="0" y="800936"/>
                    <a:pt x="0" y="754628"/>
                  </a:cubicBezTo>
                  <a:lnTo>
                    <a:pt x="0" y="83848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5518" tIns="85518" rIns="85518" bIns="85518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>
                  <a:solidFill>
                    <a:schemeClr val="bg2"/>
                  </a:solidFill>
                  <a:latin typeface="+mn-lt"/>
                </a:rPr>
                <a:t>Avoid with drugs known to prolong QT interval and/or strong CYP3A inhibitors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4448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42909-D342-601A-905A-48F4FBCC5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roup 358">
            <a:extLst>
              <a:ext uri="{FF2B5EF4-FFF2-40B4-BE49-F238E27FC236}">
                <a16:creationId xmlns:a16="http://schemas.microsoft.com/office/drawing/2014/main" id="{2971B34A-C7D4-9E59-F1BC-5AF41F1B2D76}"/>
              </a:ext>
            </a:extLst>
          </p:cNvPr>
          <p:cNvGrpSpPr/>
          <p:nvPr/>
        </p:nvGrpSpPr>
        <p:grpSpPr>
          <a:xfrm>
            <a:off x="1181031" y="1890225"/>
            <a:ext cx="5180383" cy="721261"/>
            <a:chOff x="1181031" y="1774478"/>
            <a:chExt cx="5180383" cy="721261"/>
          </a:xfrm>
        </p:grpSpPr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7E1EE8E3-11D8-8097-5E69-9CB966FD4C8B}"/>
                </a:ext>
              </a:extLst>
            </p:cNvPr>
            <p:cNvCxnSpPr/>
            <p:nvPr/>
          </p:nvCxnSpPr>
          <p:spPr>
            <a:xfrm>
              <a:off x="1181031" y="1774478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361972EF-3647-2F37-FF70-A8448B5BA154}"/>
                </a:ext>
              </a:extLst>
            </p:cNvPr>
            <p:cNvCxnSpPr/>
            <p:nvPr/>
          </p:nvCxnSpPr>
          <p:spPr>
            <a:xfrm>
              <a:off x="1221772" y="1775986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402B54E7-EF58-AD38-39FB-BD8701B98F50}"/>
                </a:ext>
              </a:extLst>
            </p:cNvPr>
            <p:cNvCxnSpPr/>
            <p:nvPr/>
          </p:nvCxnSpPr>
          <p:spPr>
            <a:xfrm>
              <a:off x="1267407" y="1774478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093A7BE-2D12-21D7-5804-0736F59B1FC1}"/>
                </a:ext>
              </a:extLst>
            </p:cNvPr>
            <p:cNvCxnSpPr/>
            <p:nvPr/>
          </p:nvCxnSpPr>
          <p:spPr>
            <a:xfrm>
              <a:off x="4374181" y="2078642"/>
              <a:ext cx="0" cy="10260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A8BBFC00-F01B-FCB8-5087-3791618250EA}"/>
                </a:ext>
              </a:extLst>
            </p:cNvPr>
            <p:cNvCxnSpPr/>
            <p:nvPr/>
          </p:nvCxnSpPr>
          <p:spPr>
            <a:xfrm>
              <a:off x="1483377" y="1800771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02E66FAB-E358-F52C-D7E1-FD3ACD9FE42D}"/>
                </a:ext>
              </a:extLst>
            </p:cNvPr>
            <p:cNvCxnSpPr/>
            <p:nvPr/>
          </p:nvCxnSpPr>
          <p:spPr>
            <a:xfrm>
              <a:off x="1364226" y="1786550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5A26EE3E-DE44-B823-8A4D-E43784F2AFB7}"/>
                </a:ext>
              </a:extLst>
            </p:cNvPr>
            <p:cNvCxnSpPr/>
            <p:nvPr/>
          </p:nvCxnSpPr>
          <p:spPr>
            <a:xfrm>
              <a:off x="1455960" y="1798187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F853102E-9536-D891-AA8F-8D58C703AD60}"/>
                </a:ext>
              </a:extLst>
            </p:cNvPr>
            <p:cNvCxnSpPr/>
            <p:nvPr/>
          </p:nvCxnSpPr>
          <p:spPr>
            <a:xfrm>
              <a:off x="1532003" y="1798530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E0155068-A5B1-AD05-BBE3-F0BF1C389710}"/>
                </a:ext>
              </a:extLst>
            </p:cNvPr>
            <p:cNvCxnSpPr/>
            <p:nvPr/>
          </p:nvCxnSpPr>
          <p:spPr>
            <a:xfrm>
              <a:off x="1504175" y="1801205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22B0C709-7666-29D6-0542-D79545F974E8}"/>
                </a:ext>
              </a:extLst>
            </p:cNvPr>
            <p:cNvCxnSpPr/>
            <p:nvPr/>
          </p:nvCxnSpPr>
          <p:spPr>
            <a:xfrm>
              <a:off x="1719693" y="182276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1CF959AD-B02B-17A8-2F27-CEE7FCD0B924}"/>
                </a:ext>
              </a:extLst>
            </p:cNvPr>
            <p:cNvCxnSpPr/>
            <p:nvPr/>
          </p:nvCxnSpPr>
          <p:spPr>
            <a:xfrm>
              <a:off x="1752771" y="1828799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7A7F37F6-099E-E2A3-BD32-A87A71A3E853}"/>
                </a:ext>
              </a:extLst>
            </p:cNvPr>
            <p:cNvCxnSpPr/>
            <p:nvPr/>
          </p:nvCxnSpPr>
          <p:spPr>
            <a:xfrm>
              <a:off x="1793125" y="1834835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31825E64-BF0B-9E38-6D45-922DED175A25}"/>
                </a:ext>
              </a:extLst>
            </p:cNvPr>
            <p:cNvCxnSpPr/>
            <p:nvPr/>
          </p:nvCxnSpPr>
          <p:spPr>
            <a:xfrm>
              <a:off x="1951208" y="1851432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9BD9819A-7474-CE3E-1908-0E2570F2D76E}"/>
                </a:ext>
              </a:extLst>
            </p:cNvPr>
            <p:cNvCxnSpPr/>
            <p:nvPr/>
          </p:nvCxnSpPr>
          <p:spPr>
            <a:xfrm>
              <a:off x="2109219" y="1869540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09FCF11D-D3B3-4C96-D810-9641F38290F4}"/>
                </a:ext>
              </a:extLst>
            </p:cNvPr>
            <p:cNvCxnSpPr/>
            <p:nvPr/>
          </p:nvCxnSpPr>
          <p:spPr>
            <a:xfrm>
              <a:off x="2131946" y="1869540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E4F537F6-B4BE-E62C-C332-E10B18B472A7}"/>
                </a:ext>
              </a:extLst>
            </p:cNvPr>
            <p:cNvCxnSpPr/>
            <p:nvPr/>
          </p:nvCxnSpPr>
          <p:spPr>
            <a:xfrm>
              <a:off x="2169907" y="1877084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1C4BAED7-F9F8-F4B9-2D97-1602A5C8E6AB}"/>
                </a:ext>
              </a:extLst>
            </p:cNvPr>
            <p:cNvCxnSpPr/>
            <p:nvPr/>
          </p:nvCxnSpPr>
          <p:spPr>
            <a:xfrm>
              <a:off x="2258933" y="1877084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BDB85AC0-EB1B-BB6A-BB46-87D13110C53D}"/>
                </a:ext>
              </a:extLst>
            </p:cNvPr>
            <p:cNvCxnSpPr/>
            <p:nvPr/>
          </p:nvCxnSpPr>
          <p:spPr>
            <a:xfrm>
              <a:off x="2405954" y="1901137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6AE71471-E8E2-AFFD-D605-B3C200832054}"/>
                </a:ext>
              </a:extLst>
            </p:cNvPr>
            <p:cNvCxnSpPr/>
            <p:nvPr/>
          </p:nvCxnSpPr>
          <p:spPr>
            <a:xfrm>
              <a:off x="2465746" y="1905752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9DC8B422-2B74-6147-8C21-0082AE314C40}"/>
                </a:ext>
              </a:extLst>
            </p:cNvPr>
            <p:cNvCxnSpPr/>
            <p:nvPr/>
          </p:nvCxnSpPr>
          <p:spPr>
            <a:xfrm>
              <a:off x="2498829" y="1916569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0F297803-5256-A353-9099-DA842B2DF51F}"/>
                </a:ext>
              </a:extLst>
            </p:cNvPr>
            <p:cNvCxnSpPr/>
            <p:nvPr/>
          </p:nvCxnSpPr>
          <p:spPr>
            <a:xfrm>
              <a:off x="2518538" y="1916569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783AA13-515A-A053-04B8-29240A6D5BCD}"/>
                </a:ext>
              </a:extLst>
            </p:cNvPr>
            <p:cNvCxnSpPr/>
            <p:nvPr/>
          </p:nvCxnSpPr>
          <p:spPr>
            <a:xfrm>
              <a:off x="2580988" y="1922949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E230D3F3-ABCB-2B7E-0C60-4308ED593EFA}"/>
                </a:ext>
              </a:extLst>
            </p:cNvPr>
            <p:cNvCxnSpPr/>
            <p:nvPr/>
          </p:nvCxnSpPr>
          <p:spPr>
            <a:xfrm>
              <a:off x="2654268" y="1923767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9A980579-A475-1B3D-C224-C2727BAAA01B}"/>
                </a:ext>
              </a:extLst>
            </p:cNvPr>
            <p:cNvCxnSpPr/>
            <p:nvPr/>
          </p:nvCxnSpPr>
          <p:spPr>
            <a:xfrm>
              <a:off x="2788561" y="1933899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D610E00B-2830-53E2-F501-FE26935C32C8}"/>
                </a:ext>
              </a:extLst>
            </p:cNvPr>
            <p:cNvCxnSpPr/>
            <p:nvPr/>
          </p:nvCxnSpPr>
          <p:spPr>
            <a:xfrm>
              <a:off x="2940146" y="1943730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93F51923-9CF8-F1AE-B356-C9D55FC9EF29}"/>
                </a:ext>
              </a:extLst>
            </p:cNvPr>
            <p:cNvCxnSpPr/>
            <p:nvPr/>
          </p:nvCxnSpPr>
          <p:spPr>
            <a:xfrm>
              <a:off x="3211056" y="1973474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9259ABAB-4978-F17D-E1BC-164CB4F14DE2}"/>
                </a:ext>
              </a:extLst>
            </p:cNvPr>
            <p:cNvCxnSpPr/>
            <p:nvPr/>
          </p:nvCxnSpPr>
          <p:spPr>
            <a:xfrm>
              <a:off x="3369491" y="1999306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BC155F4A-1691-7FED-DD55-3367E70FD9C6}"/>
                </a:ext>
              </a:extLst>
            </p:cNvPr>
            <p:cNvCxnSpPr/>
            <p:nvPr/>
          </p:nvCxnSpPr>
          <p:spPr>
            <a:xfrm>
              <a:off x="3431449" y="2012249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A8FE37C4-8DB2-84FE-F29E-B0A936E660B5}"/>
                </a:ext>
              </a:extLst>
            </p:cNvPr>
            <p:cNvCxnSpPr/>
            <p:nvPr/>
          </p:nvCxnSpPr>
          <p:spPr>
            <a:xfrm>
              <a:off x="3568523" y="2023449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8059420C-807E-8AF3-17BF-1223FCDBE168}"/>
                </a:ext>
              </a:extLst>
            </p:cNvPr>
            <p:cNvCxnSpPr/>
            <p:nvPr/>
          </p:nvCxnSpPr>
          <p:spPr>
            <a:xfrm>
              <a:off x="3888734" y="2040046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636ADE6D-CB04-4DC6-291E-CE2B76907493}"/>
                </a:ext>
              </a:extLst>
            </p:cNvPr>
            <p:cNvCxnSpPr/>
            <p:nvPr/>
          </p:nvCxnSpPr>
          <p:spPr>
            <a:xfrm>
              <a:off x="3965266" y="2041557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084A0FA2-595C-AE23-8D9B-08D04BC56F31}"/>
                </a:ext>
              </a:extLst>
            </p:cNvPr>
            <p:cNvCxnSpPr/>
            <p:nvPr/>
          </p:nvCxnSpPr>
          <p:spPr>
            <a:xfrm>
              <a:off x="3994577" y="2046336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4103C9BB-FE3E-C747-FCA2-D02DF2994106}"/>
                </a:ext>
              </a:extLst>
            </p:cNvPr>
            <p:cNvCxnSpPr/>
            <p:nvPr/>
          </p:nvCxnSpPr>
          <p:spPr>
            <a:xfrm>
              <a:off x="4220914" y="2066570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88869725-82A2-A03B-1F5E-4D1DD486A5D0}"/>
                </a:ext>
              </a:extLst>
            </p:cNvPr>
            <p:cNvCxnSpPr/>
            <p:nvPr/>
          </p:nvCxnSpPr>
          <p:spPr>
            <a:xfrm>
              <a:off x="5077923" y="2146014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56164E65-3C3D-67CC-D1FB-3D2ADED54CDA}"/>
                </a:ext>
              </a:extLst>
            </p:cNvPr>
            <p:cNvCxnSpPr/>
            <p:nvPr/>
          </p:nvCxnSpPr>
          <p:spPr>
            <a:xfrm>
              <a:off x="5100906" y="2145670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9F93960A-81C8-4B88-3DB3-F4DEC04126F2}"/>
                </a:ext>
              </a:extLst>
            </p:cNvPr>
            <p:cNvCxnSpPr/>
            <p:nvPr/>
          </p:nvCxnSpPr>
          <p:spPr>
            <a:xfrm>
              <a:off x="5123094" y="2145670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F00A160B-EE4A-3168-471B-10866BDD17EE}"/>
                </a:ext>
              </a:extLst>
            </p:cNvPr>
            <p:cNvCxnSpPr/>
            <p:nvPr/>
          </p:nvCxnSpPr>
          <p:spPr>
            <a:xfrm>
              <a:off x="6098719" y="22295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D493BDC9-186A-AADF-75E0-6C5418387091}"/>
                </a:ext>
              </a:extLst>
            </p:cNvPr>
            <p:cNvCxnSpPr/>
            <p:nvPr/>
          </p:nvCxnSpPr>
          <p:spPr>
            <a:xfrm>
              <a:off x="1308120" y="1775898"/>
              <a:ext cx="0" cy="10260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66BF4A59-B9BF-171F-4564-03E1849EF03E}"/>
                </a:ext>
              </a:extLst>
            </p:cNvPr>
            <p:cNvCxnSpPr/>
            <p:nvPr/>
          </p:nvCxnSpPr>
          <p:spPr>
            <a:xfrm>
              <a:off x="3397346" y="2011288"/>
              <a:ext cx="0" cy="10260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7C341555-3E57-D985-F9DD-A3EA222DBB65}"/>
                </a:ext>
              </a:extLst>
            </p:cNvPr>
            <p:cNvCxnSpPr/>
            <p:nvPr/>
          </p:nvCxnSpPr>
          <p:spPr>
            <a:xfrm>
              <a:off x="5312574" y="2169176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8B4B1BCF-9456-376B-EB1A-D62FB5C70FCF}"/>
                </a:ext>
              </a:extLst>
            </p:cNvPr>
            <p:cNvCxnSpPr/>
            <p:nvPr/>
          </p:nvCxnSpPr>
          <p:spPr>
            <a:xfrm>
              <a:off x="5359351" y="2169176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2B7624B5-2303-D671-7FF3-1508186B6002}"/>
                </a:ext>
              </a:extLst>
            </p:cNvPr>
            <p:cNvCxnSpPr/>
            <p:nvPr/>
          </p:nvCxnSpPr>
          <p:spPr>
            <a:xfrm>
              <a:off x="5333547" y="2169176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597642A0-A680-3880-BA93-6F6804FF6B07}"/>
                </a:ext>
              </a:extLst>
            </p:cNvPr>
            <p:cNvCxnSpPr/>
            <p:nvPr/>
          </p:nvCxnSpPr>
          <p:spPr>
            <a:xfrm>
              <a:off x="5410655" y="2175122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78E74BAD-266F-ECEA-6591-5984CE52AE9F}"/>
                </a:ext>
              </a:extLst>
            </p:cNvPr>
            <p:cNvCxnSpPr/>
            <p:nvPr/>
          </p:nvCxnSpPr>
          <p:spPr>
            <a:xfrm>
              <a:off x="5390739" y="2172194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A9FBC5DF-EA9E-521D-BCC3-5340BB4F5C4E}"/>
                </a:ext>
              </a:extLst>
            </p:cNvPr>
            <p:cNvCxnSpPr/>
            <p:nvPr/>
          </p:nvCxnSpPr>
          <p:spPr>
            <a:xfrm>
              <a:off x="5437963" y="2178867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92E9AAAF-0536-2809-13A6-0B55DC610981}"/>
                </a:ext>
              </a:extLst>
            </p:cNvPr>
            <p:cNvCxnSpPr/>
            <p:nvPr/>
          </p:nvCxnSpPr>
          <p:spPr>
            <a:xfrm>
              <a:off x="5719981" y="22295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B540149A-1105-6E1A-D8AB-CE7D7A914EA9}"/>
                </a:ext>
              </a:extLst>
            </p:cNvPr>
            <p:cNvCxnSpPr/>
            <p:nvPr/>
          </p:nvCxnSpPr>
          <p:spPr>
            <a:xfrm>
              <a:off x="5740807" y="22295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61E59A7C-3D1F-E34E-8048-E0E551261C1D}"/>
                </a:ext>
              </a:extLst>
            </p:cNvPr>
            <p:cNvCxnSpPr/>
            <p:nvPr/>
          </p:nvCxnSpPr>
          <p:spPr>
            <a:xfrm>
              <a:off x="5867703" y="22295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0BFC8558-E1DF-DB9F-8260-3BEB62CA40AB}"/>
                </a:ext>
              </a:extLst>
            </p:cNvPr>
            <p:cNvCxnSpPr/>
            <p:nvPr/>
          </p:nvCxnSpPr>
          <p:spPr>
            <a:xfrm>
              <a:off x="5845369" y="22295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51243CCB-67C8-2D6A-B60C-7412A7EA70BD}"/>
                </a:ext>
              </a:extLst>
            </p:cNvPr>
            <p:cNvCxnSpPr/>
            <p:nvPr/>
          </p:nvCxnSpPr>
          <p:spPr>
            <a:xfrm>
              <a:off x="5893948" y="2229736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AC8F5037-3315-8141-DE4F-AB497765B666}"/>
                </a:ext>
              </a:extLst>
            </p:cNvPr>
            <p:cNvCxnSpPr/>
            <p:nvPr/>
          </p:nvCxnSpPr>
          <p:spPr>
            <a:xfrm>
              <a:off x="5917939" y="22295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537B9964-2327-8405-797E-DC351684F9A9}"/>
                </a:ext>
              </a:extLst>
            </p:cNvPr>
            <p:cNvCxnSpPr/>
            <p:nvPr/>
          </p:nvCxnSpPr>
          <p:spPr>
            <a:xfrm>
              <a:off x="6073215" y="22295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D0EAF447-82F7-2C9B-76C1-D1D1609190D9}"/>
                </a:ext>
              </a:extLst>
            </p:cNvPr>
            <p:cNvCxnSpPr/>
            <p:nvPr/>
          </p:nvCxnSpPr>
          <p:spPr>
            <a:xfrm>
              <a:off x="5957322" y="22295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93D6A692-6272-F696-FA7C-FB11354F79B2}"/>
                </a:ext>
              </a:extLst>
            </p:cNvPr>
            <p:cNvCxnSpPr/>
            <p:nvPr/>
          </p:nvCxnSpPr>
          <p:spPr>
            <a:xfrm>
              <a:off x="4457171" y="2086732"/>
              <a:ext cx="0" cy="102606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37E37C1E-BF95-9F34-9DB3-F0B94A9B083A}"/>
                </a:ext>
              </a:extLst>
            </p:cNvPr>
            <p:cNvCxnSpPr/>
            <p:nvPr/>
          </p:nvCxnSpPr>
          <p:spPr>
            <a:xfrm>
              <a:off x="6141116" y="23931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C4360177-4D12-6448-65A3-67B123397C94}"/>
                </a:ext>
              </a:extLst>
            </p:cNvPr>
            <p:cNvCxnSpPr/>
            <p:nvPr/>
          </p:nvCxnSpPr>
          <p:spPr>
            <a:xfrm>
              <a:off x="4513001" y="2091349"/>
              <a:ext cx="0" cy="102606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C2592264-DECE-4036-54B5-1C49F9DED91A}"/>
                </a:ext>
              </a:extLst>
            </p:cNvPr>
            <p:cNvCxnSpPr/>
            <p:nvPr/>
          </p:nvCxnSpPr>
          <p:spPr>
            <a:xfrm>
              <a:off x="4612588" y="2102784"/>
              <a:ext cx="0" cy="102606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8A501E4E-1547-636E-253F-7A48BF789339}"/>
                </a:ext>
              </a:extLst>
            </p:cNvPr>
            <p:cNvCxnSpPr/>
            <p:nvPr/>
          </p:nvCxnSpPr>
          <p:spPr>
            <a:xfrm>
              <a:off x="4671168" y="2119380"/>
              <a:ext cx="0" cy="102606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E3C79A95-A8BD-88FC-D4F5-338440D77648}"/>
                </a:ext>
              </a:extLst>
            </p:cNvPr>
            <p:cNvCxnSpPr/>
            <p:nvPr/>
          </p:nvCxnSpPr>
          <p:spPr>
            <a:xfrm>
              <a:off x="4994191" y="2136960"/>
              <a:ext cx="0" cy="102606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C3AB6B69-8ACD-9909-49B2-49AE0BA7A2FB}"/>
                </a:ext>
              </a:extLst>
            </p:cNvPr>
            <p:cNvCxnSpPr/>
            <p:nvPr/>
          </p:nvCxnSpPr>
          <p:spPr>
            <a:xfrm>
              <a:off x="4846470" y="2136960"/>
              <a:ext cx="0" cy="102606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70EEF38A-8434-5E85-626A-4B239F194C71}"/>
                </a:ext>
              </a:extLst>
            </p:cNvPr>
            <p:cNvCxnSpPr/>
            <p:nvPr/>
          </p:nvCxnSpPr>
          <p:spPr>
            <a:xfrm>
              <a:off x="4924219" y="2137689"/>
              <a:ext cx="0" cy="102606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58F6C8B9-CAF7-00AF-ED0C-D9ED987A2617}"/>
                </a:ext>
              </a:extLst>
            </p:cNvPr>
            <p:cNvCxnSpPr/>
            <p:nvPr/>
          </p:nvCxnSpPr>
          <p:spPr>
            <a:xfrm>
              <a:off x="5221324" y="2154087"/>
              <a:ext cx="0" cy="102606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4437DBB9-F872-5C20-56D5-47174DC11DCA}"/>
                </a:ext>
              </a:extLst>
            </p:cNvPr>
            <p:cNvCxnSpPr/>
            <p:nvPr/>
          </p:nvCxnSpPr>
          <p:spPr>
            <a:xfrm>
              <a:off x="5550418" y="2175849"/>
              <a:ext cx="0" cy="102606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0C3F57CD-827F-EB53-599B-B2D38412FA6C}"/>
                </a:ext>
              </a:extLst>
            </p:cNvPr>
            <p:cNvCxnSpPr/>
            <p:nvPr/>
          </p:nvCxnSpPr>
          <p:spPr>
            <a:xfrm>
              <a:off x="6013653" y="2226515"/>
              <a:ext cx="0" cy="102606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12E4D5CC-A070-E1D9-2928-03078CC0263F}"/>
                </a:ext>
              </a:extLst>
            </p:cNvPr>
            <p:cNvCxnSpPr/>
            <p:nvPr/>
          </p:nvCxnSpPr>
          <p:spPr>
            <a:xfrm>
              <a:off x="6121500" y="2391746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8ED4210B-D717-BEDF-7158-5F827926046D}"/>
                </a:ext>
              </a:extLst>
            </p:cNvPr>
            <p:cNvCxnSpPr/>
            <p:nvPr/>
          </p:nvCxnSpPr>
          <p:spPr>
            <a:xfrm>
              <a:off x="6098866" y="2391965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C12ED860-9BCD-604C-38A1-D7DB7C67C17B}"/>
                </a:ext>
              </a:extLst>
            </p:cNvPr>
            <p:cNvCxnSpPr/>
            <p:nvPr/>
          </p:nvCxnSpPr>
          <p:spPr>
            <a:xfrm>
              <a:off x="6190909" y="23931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C2194738-1EC2-B3B6-8755-E5D7C6A476B4}"/>
                </a:ext>
              </a:extLst>
            </p:cNvPr>
            <p:cNvCxnSpPr/>
            <p:nvPr/>
          </p:nvCxnSpPr>
          <p:spPr>
            <a:xfrm>
              <a:off x="6162239" y="2393133"/>
              <a:ext cx="0" cy="10260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854AE232-3858-70BD-5C8C-A74E388EB1D9}"/>
                </a:ext>
              </a:extLst>
            </p:cNvPr>
            <p:cNvCxnSpPr/>
            <p:nvPr/>
          </p:nvCxnSpPr>
          <p:spPr>
            <a:xfrm>
              <a:off x="6215052" y="23931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3719ECA9-8254-35B9-6E5D-8A4531ED9B8E}"/>
                </a:ext>
              </a:extLst>
            </p:cNvPr>
            <p:cNvCxnSpPr/>
            <p:nvPr/>
          </p:nvCxnSpPr>
          <p:spPr>
            <a:xfrm>
              <a:off x="5046861" y="2146742"/>
              <a:ext cx="0" cy="10260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6457DEE9-FC9C-6A3A-7DF4-1B1B7DAFFF36}"/>
                </a:ext>
              </a:extLst>
            </p:cNvPr>
            <p:cNvCxnSpPr/>
            <p:nvPr/>
          </p:nvCxnSpPr>
          <p:spPr>
            <a:xfrm>
              <a:off x="5646470" y="2196973"/>
              <a:ext cx="0" cy="10260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3DBF6A75-9255-555F-D4A3-E66AB66450D1}"/>
                </a:ext>
              </a:extLst>
            </p:cNvPr>
            <p:cNvCxnSpPr/>
            <p:nvPr/>
          </p:nvCxnSpPr>
          <p:spPr>
            <a:xfrm>
              <a:off x="5611764" y="2193956"/>
              <a:ext cx="0" cy="10260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2FDD321C-D675-BC01-5F14-5559D8D764AE}"/>
                </a:ext>
              </a:extLst>
            </p:cNvPr>
            <p:cNvCxnSpPr/>
            <p:nvPr/>
          </p:nvCxnSpPr>
          <p:spPr>
            <a:xfrm>
              <a:off x="5281035" y="2167323"/>
              <a:ext cx="0" cy="10260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A2ED86B7-9B89-7B94-D534-D94F1F7A8A31}"/>
                </a:ext>
              </a:extLst>
            </p:cNvPr>
            <p:cNvCxnSpPr/>
            <p:nvPr/>
          </p:nvCxnSpPr>
          <p:spPr>
            <a:xfrm>
              <a:off x="5480213" y="2175849"/>
              <a:ext cx="0" cy="102606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B0193A98-DFC5-CFA7-1403-ACF5A60F1732}"/>
                </a:ext>
              </a:extLst>
            </p:cNvPr>
            <p:cNvCxnSpPr/>
            <p:nvPr/>
          </p:nvCxnSpPr>
          <p:spPr>
            <a:xfrm>
              <a:off x="4778570" y="2135109"/>
              <a:ext cx="0" cy="102606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20C6FC75-3364-55CD-FF1F-69CF25BCD45D}"/>
                </a:ext>
              </a:extLst>
            </p:cNvPr>
            <p:cNvCxnSpPr/>
            <p:nvPr/>
          </p:nvCxnSpPr>
          <p:spPr>
            <a:xfrm>
              <a:off x="4559627" y="2097385"/>
              <a:ext cx="0" cy="10260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8F7393EA-0F5C-45FD-14C9-B3EC8955B2B1}"/>
                </a:ext>
              </a:extLst>
            </p:cNvPr>
            <p:cNvCxnSpPr/>
            <p:nvPr/>
          </p:nvCxnSpPr>
          <p:spPr>
            <a:xfrm>
              <a:off x="5781996" y="2226858"/>
              <a:ext cx="0" cy="102606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112140E9-8DD8-FFCA-2D81-AD61B3FADD77}"/>
                </a:ext>
              </a:extLst>
            </p:cNvPr>
            <p:cNvCxnSpPr/>
            <p:nvPr/>
          </p:nvCxnSpPr>
          <p:spPr>
            <a:xfrm>
              <a:off x="6361414" y="2393133"/>
              <a:ext cx="0" cy="1026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FFED8C7C-450F-F34E-5FE8-960EAED567CC}"/>
                </a:ext>
              </a:extLst>
            </p:cNvPr>
            <p:cNvCxnSpPr/>
            <p:nvPr/>
          </p:nvCxnSpPr>
          <p:spPr>
            <a:xfrm>
              <a:off x="4722472" y="2135017"/>
              <a:ext cx="0" cy="10260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775193FE-FF26-C1C1-EBB9-7D2F20459911}"/>
                </a:ext>
              </a:extLst>
            </p:cNvPr>
            <p:cNvCxnSpPr/>
            <p:nvPr/>
          </p:nvCxnSpPr>
          <p:spPr>
            <a:xfrm>
              <a:off x="5157011" y="2148688"/>
              <a:ext cx="0" cy="10260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115E1A8E-A3F4-D9F9-6678-1308887F409E}"/>
                </a:ext>
              </a:extLst>
            </p:cNvPr>
            <p:cNvCxnSpPr/>
            <p:nvPr/>
          </p:nvCxnSpPr>
          <p:spPr>
            <a:xfrm>
              <a:off x="5590069" y="2190939"/>
              <a:ext cx="0" cy="10260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CEF46FC-7342-A9DF-724B-E8D1C54967E6}"/>
                </a:ext>
              </a:extLst>
            </p:cNvPr>
            <p:cNvCxnSpPr/>
            <p:nvPr/>
          </p:nvCxnSpPr>
          <p:spPr>
            <a:xfrm>
              <a:off x="5685130" y="2205390"/>
              <a:ext cx="0" cy="10260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CE8CFC36-40FC-A2C6-8E0F-0518D20BEE0C}"/>
              </a:ext>
            </a:extLst>
          </p:cNvPr>
          <p:cNvGrpSpPr/>
          <p:nvPr/>
        </p:nvGrpSpPr>
        <p:grpSpPr>
          <a:xfrm>
            <a:off x="1189022" y="1890571"/>
            <a:ext cx="5169822" cy="560970"/>
            <a:chOff x="1189022" y="1774824"/>
            <a:chExt cx="5169822" cy="560970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DA55B49-FD24-86D6-73FC-BC49AA25B314}"/>
                </a:ext>
              </a:extLst>
            </p:cNvPr>
            <p:cNvCxnSpPr/>
            <p:nvPr/>
          </p:nvCxnSpPr>
          <p:spPr>
            <a:xfrm>
              <a:off x="1189022" y="1775901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D1C2AD33-423C-FB95-2986-16381D2B8236}"/>
                </a:ext>
              </a:extLst>
            </p:cNvPr>
            <p:cNvCxnSpPr/>
            <p:nvPr/>
          </p:nvCxnSpPr>
          <p:spPr>
            <a:xfrm>
              <a:off x="1214674" y="1774824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A0F23263-37D6-D420-DB1C-110291BD46B9}"/>
                </a:ext>
              </a:extLst>
            </p:cNvPr>
            <p:cNvCxnSpPr/>
            <p:nvPr/>
          </p:nvCxnSpPr>
          <p:spPr>
            <a:xfrm>
              <a:off x="1276538" y="1780514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4C6C8B4E-2A4E-46D2-EB99-821516CA1A01}"/>
                </a:ext>
              </a:extLst>
            </p:cNvPr>
            <p:cNvCxnSpPr/>
            <p:nvPr/>
          </p:nvCxnSpPr>
          <p:spPr>
            <a:xfrm>
              <a:off x="1305208" y="1783445"/>
              <a:ext cx="0" cy="102606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7EE9E8A-234C-A3A6-0AAE-65802FC547EF}"/>
                </a:ext>
              </a:extLst>
            </p:cNvPr>
            <p:cNvCxnSpPr/>
            <p:nvPr/>
          </p:nvCxnSpPr>
          <p:spPr>
            <a:xfrm>
              <a:off x="1370091" y="1787971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CC685620-446D-1401-0B8D-8DA6995ECFBF}"/>
                </a:ext>
              </a:extLst>
            </p:cNvPr>
            <p:cNvCxnSpPr/>
            <p:nvPr/>
          </p:nvCxnSpPr>
          <p:spPr>
            <a:xfrm>
              <a:off x="1395743" y="1786463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471CF167-7BEB-E60D-C626-B529C6E7641C}"/>
                </a:ext>
              </a:extLst>
            </p:cNvPr>
            <p:cNvCxnSpPr/>
            <p:nvPr/>
          </p:nvCxnSpPr>
          <p:spPr>
            <a:xfrm>
              <a:off x="1461996" y="1790990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28043FD-BCDC-F06F-0CBA-5BA5B38E8005}"/>
                </a:ext>
              </a:extLst>
            </p:cNvPr>
            <p:cNvCxnSpPr/>
            <p:nvPr/>
          </p:nvCxnSpPr>
          <p:spPr>
            <a:xfrm>
              <a:off x="1480359" y="1790990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9F7B642C-5462-E461-90BE-FE2C45942267}"/>
                </a:ext>
              </a:extLst>
            </p:cNvPr>
            <p:cNvCxnSpPr/>
            <p:nvPr/>
          </p:nvCxnSpPr>
          <p:spPr>
            <a:xfrm>
              <a:off x="1504503" y="1790989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D63220A-339D-4946-1569-078BE2529B00}"/>
                </a:ext>
              </a:extLst>
            </p:cNvPr>
            <p:cNvCxnSpPr/>
            <p:nvPr/>
          </p:nvCxnSpPr>
          <p:spPr>
            <a:xfrm>
              <a:off x="1534543" y="1795516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18E5E54-A8D5-D8B7-345D-7806625DE268}"/>
                </a:ext>
              </a:extLst>
            </p:cNvPr>
            <p:cNvCxnSpPr/>
            <p:nvPr/>
          </p:nvCxnSpPr>
          <p:spPr>
            <a:xfrm>
              <a:off x="1612888" y="1806423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4533FFA-0D4E-EAC9-4575-4147C243CBA7}"/>
                </a:ext>
              </a:extLst>
            </p:cNvPr>
            <p:cNvCxnSpPr/>
            <p:nvPr/>
          </p:nvCxnSpPr>
          <p:spPr>
            <a:xfrm>
              <a:off x="1656990" y="181405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636DA600-E4BD-D83C-E89E-5F5EDC995F3D}"/>
                </a:ext>
              </a:extLst>
            </p:cNvPr>
            <p:cNvCxnSpPr/>
            <p:nvPr/>
          </p:nvCxnSpPr>
          <p:spPr>
            <a:xfrm>
              <a:off x="1805197" y="1823109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C9965CE4-3121-A235-401A-CB58D4AE0213}"/>
                </a:ext>
              </a:extLst>
            </p:cNvPr>
            <p:cNvCxnSpPr/>
            <p:nvPr/>
          </p:nvCxnSpPr>
          <p:spPr>
            <a:xfrm>
              <a:off x="1872767" y="1828799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6154B81B-F719-EB1D-8A12-497A16CDFFCC}"/>
                </a:ext>
              </a:extLst>
            </p:cNvPr>
            <p:cNvCxnSpPr/>
            <p:nvPr/>
          </p:nvCxnSpPr>
          <p:spPr>
            <a:xfrm>
              <a:off x="1907803" y="1829489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04E9265E-3A54-249F-6C91-5CB883ACE435}"/>
                </a:ext>
              </a:extLst>
            </p:cNvPr>
            <p:cNvCxnSpPr/>
            <p:nvPr/>
          </p:nvCxnSpPr>
          <p:spPr>
            <a:xfrm>
              <a:off x="1933454" y="1835181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AC873D1E-7AEE-86C9-C9CE-0FBC16ADFDED}"/>
                </a:ext>
              </a:extLst>
            </p:cNvPr>
            <p:cNvCxnSpPr/>
            <p:nvPr/>
          </p:nvCxnSpPr>
          <p:spPr>
            <a:xfrm>
              <a:off x="2004373" y="1839274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941BFB65-5745-5774-F8FB-3EEE007B982F}"/>
                </a:ext>
              </a:extLst>
            </p:cNvPr>
            <p:cNvCxnSpPr/>
            <p:nvPr/>
          </p:nvCxnSpPr>
          <p:spPr>
            <a:xfrm>
              <a:off x="2159791" y="1848672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79C6A9E-7373-9AD6-C59E-EE5A59B5E31B}"/>
                </a:ext>
              </a:extLst>
            </p:cNvPr>
            <p:cNvCxnSpPr/>
            <p:nvPr/>
          </p:nvCxnSpPr>
          <p:spPr>
            <a:xfrm>
              <a:off x="2185442" y="1856304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C0B18E61-3B85-AF91-8E20-54ED6FE72540}"/>
                </a:ext>
              </a:extLst>
            </p:cNvPr>
            <p:cNvCxnSpPr/>
            <p:nvPr/>
          </p:nvCxnSpPr>
          <p:spPr>
            <a:xfrm>
              <a:off x="2295593" y="1864193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DCAA81B9-884A-F42F-DC25-38F2592F5CBE}"/>
                </a:ext>
              </a:extLst>
            </p:cNvPr>
            <p:cNvCxnSpPr/>
            <p:nvPr/>
          </p:nvCxnSpPr>
          <p:spPr>
            <a:xfrm>
              <a:off x="2351423" y="1865270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A1F6F985-B2BF-F49F-F108-E0D43368FAC8}"/>
                </a:ext>
              </a:extLst>
            </p:cNvPr>
            <p:cNvCxnSpPr/>
            <p:nvPr/>
          </p:nvCxnSpPr>
          <p:spPr>
            <a:xfrm>
              <a:off x="2395838" y="1873247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4350B63-497A-7695-2560-742CC4FC7F65}"/>
                </a:ext>
              </a:extLst>
            </p:cNvPr>
            <p:cNvCxnSpPr/>
            <p:nvPr/>
          </p:nvCxnSpPr>
          <p:spPr>
            <a:xfrm>
              <a:off x="2444975" y="1877084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16D2EEE3-4664-9EC4-4EE9-04C2FE6179FD}"/>
                </a:ext>
              </a:extLst>
            </p:cNvPr>
            <p:cNvCxnSpPr/>
            <p:nvPr/>
          </p:nvCxnSpPr>
          <p:spPr>
            <a:xfrm>
              <a:off x="2534001" y="1881523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82F7F58-BD1D-F092-A883-8DDF2463C80C}"/>
                </a:ext>
              </a:extLst>
            </p:cNvPr>
            <p:cNvCxnSpPr/>
            <p:nvPr/>
          </p:nvCxnSpPr>
          <p:spPr>
            <a:xfrm>
              <a:off x="2638116" y="1882300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78851110-B37D-5F4D-517F-0DCD772E1DEA}"/>
                </a:ext>
              </a:extLst>
            </p:cNvPr>
            <p:cNvCxnSpPr/>
            <p:nvPr/>
          </p:nvCxnSpPr>
          <p:spPr>
            <a:xfrm>
              <a:off x="2709035" y="1887559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D5B939A1-41A2-6FE2-FA14-CA4EF0828C90}"/>
                </a:ext>
              </a:extLst>
            </p:cNvPr>
            <p:cNvCxnSpPr/>
            <p:nvPr/>
          </p:nvCxnSpPr>
          <p:spPr>
            <a:xfrm>
              <a:off x="2813148" y="1893939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56D2321D-FC43-6E34-D9A7-3B7ECE8844B7}"/>
                </a:ext>
              </a:extLst>
            </p:cNvPr>
            <p:cNvCxnSpPr/>
            <p:nvPr/>
          </p:nvCxnSpPr>
          <p:spPr>
            <a:xfrm>
              <a:off x="2871997" y="1900936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DC67D7C6-4AC3-9A40-D270-9121EC11AC37}"/>
                </a:ext>
              </a:extLst>
            </p:cNvPr>
            <p:cNvCxnSpPr/>
            <p:nvPr/>
          </p:nvCxnSpPr>
          <p:spPr>
            <a:xfrm>
              <a:off x="2942102" y="1910624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D2411FBA-6CF6-2122-1AA2-B6A5BAD9E7FE}"/>
                </a:ext>
              </a:extLst>
            </p:cNvPr>
            <p:cNvCxnSpPr/>
            <p:nvPr/>
          </p:nvCxnSpPr>
          <p:spPr>
            <a:xfrm>
              <a:off x="3021557" y="191062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89F777A0-760D-A132-2C18-E40453C06C8B}"/>
                </a:ext>
              </a:extLst>
            </p:cNvPr>
            <p:cNvCxnSpPr/>
            <p:nvPr/>
          </p:nvCxnSpPr>
          <p:spPr>
            <a:xfrm>
              <a:off x="3114118" y="1932826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4EA1931-C5ED-49E4-3AF3-20FE535FABE3}"/>
                </a:ext>
              </a:extLst>
            </p:cNvPr>
            <p:cNvCxnSpPr/>
            <p:nvPr/>
          </p:nvCxnSpPr>
          <p:spPr>
            <a:xfrm>
              <a:off x="3471730" y="1948260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237CE064-3E66-CB46-078C-8EDFDAB8C528}"/>
                </a:ext>
              </a:extLst>
            </p:cNvPr>
            <p:cNvCxnSpPr/>
            <p:nvPr/>
          </p:nvCxnSpPr>
          <p:spPr>
            <a:xfrm>
              <a:off x="3518506" y="1952787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26EB596D-55CB-A54C-2EB6-3CA6EDD54B04}"/>
                </a:ext>
              </a:extLst>
            </p:cNvPr>
            <p:cNvCxnSpPr/>
            <p:nvPr/>
          </p:nvCxnSpPr>
          <p:spPr>
            <a:xfrm>
              <a:off x="3578812" y="1954296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97ED057D-4FDC-AF6E-62C2-F7CDC9F3C3F5}"/>
                </a:ext>
              </a:extLst>
            </p:cNvPr>
            <p:cNvCxnSpPr/>
            <p:nvPr/>
          </p:nvCxnSpPr>
          <p:spPr>
            <a:xfrm>
              <a:off x="3675432" y="1963781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BDCB8B76-FADD-2297-F9D5-4C6F3C3E2D3C}"/>
                </a:ext>
              </a:extLst>
            </p:cNvPr>
            <p:cNvCxnSpPr/>
            <p:nvPr/>
          </p:nvCxnSpPr>
          <p:spPr>
            <a:xfrm>
              <a:off x="3757188" y="197283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F0A51D0F-F151-BD01-9746-15F0238ADCAF}"/>
                </a:ext>
              </a:extLst>
            </p:cNvPr>
            <p:cNvCxnSpPr/>
            <p:nvPr/>
          </p:nvCxnSpPr>
          <p:spPr>
            <a:xfrm>
              <a:off x="3834290" y="198792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AB23A747-C312-2B67-E675-6EEC289C7F78}"/>
                </a:ext>
              </a:extLst>
            </p:cNvPr>
            <p:cNvCxnSpPr/>
            <p:nvPr/>
          </p:nvCxnSpPr>
          <p:spPr>
            <a:xfrm>
              <a:off x="3307258" y="1940715"/>
              <a:ext cx="0" cy="102606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0D936015-2D4E-F5C9-D298-D493DB802A34}"/>
                </a:ext>
              </a:extLst>
            </p:cNvPr>
            <p:cNvCxnSpPr/>
            <p:nvPr/>
          </p:nvCxnSpPr>
          <p:spPr>
            <a:xfrm>
              <a:off x="3408355" y="1942224"/>
              <a:ext cx="0" cy="102606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3FB4CD59-41C4-5B87-233E-BC4F0740715F}"/>
                </a:ext>
              </a:extLst>
            </p:cNvPr>
            <p:cNvCxnSpPr/>
            <p:nvPr/>
          </p:nvCxnSpPr>
          <p:spPr>
            <a:xfrm>
              <a:off x="3899172" y="1994216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65126E9-9F1E-B5DD-DC66-EAE9DFCB70E4}"/>
                </a:ext>
              </a:extLst>
            </p:cNvPr>
            <p:cNvCxnSpPr/>
            <p:nvPr/>
          </p:nvCxnSpPr>
          <p:spPr>
            <a:xfrm>
              <a:off x="3942931" y="199654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776B615D-80F6-9AA5-15AF-240F556281E5}"/>
                </a:ext>
              </a:extLst>
            </p:cNvPr>
            <p:cNvCxnSpPr/>
            <p:nvPr/>
          </p:nvCxnSpPr>
          <p:spPr>
            <a:xfrm>
              <a:off x="3964204" y="1996890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75A667AB-B58E-F3A0-957E-805C853F582D}"/>
                </a:ext>
              </a:extLst>
            </p:cNvPr>
            <p:cNvCxnSpPr/>
            <p:nvPr/>
          </p:nvCxnSpPr>
          <p:spPr>
            <a:xfrm>
              <a:off x="3988199" y="199654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5379DF1-FCEE-9242-8938-B0B55CBB4555}"/>
                </a:ext>
              </a:extLst>
            </p:cNvPr>
            <p:cNvCxnSpPr/>
            <p:nvPr/>
          </p:nvCxnSpPr>
          <p:spPr>
            <a:xfrm>
              <a:off x="4013850" y="2000684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1548C0C5-D909-A3F2-951B-D4F3988547F6}"/>
                </a:ext>
              </a:extLst>
            </p:cNvPr>
            <p:cNvCxnSpPr/>
            <p:nvPr/>
          </p:nvCxnSpPr>
          <p:spPr>
            <a:xfrm>
              <a:off x="4024560" y="2001761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4A886A2A-F683-A637-2501-325CD9DC259B}"/>
                </a:ext>
              </a:extLst>
            </p:cNvPr>
            <p:cNvCxnSpPr/>
            <p:nvPr/>
          </p:nvCxnSpPr>
          <p:spPr>
            <a:xfrm>
              <a:off x="4068170" y="2010212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3F34C606-8D6A-28C4-8E88-A00556F78722}"/>
                </a:ext>
              </a:extLst>
            </p:cNvPr>
            <p:cNvCxnSpPr/>
            <p:nvPr/>
          </p:nvCxnSpPr>
          <p:spPr>
            <a:xfrm>
              <a:off x="4099858" y="2013230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0641EDF9-BDFC-E979-E012-7F345BE2810C}"/>
                </a:ext>
              </a:extLst>
            </p:cNvPr>
            <p:cNvCxnSpPr/>
            <p:nvPr/>
          </p:nvCxnSpPr>
          <p:spPr>
            <a:xfrm>
              <a:off x="4179830" y="2027156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4CA5FCD1-8806-E11D-1DDA-8485DD5D38D1}"/>
                </a:ext>
              </a:extLst>
            </p:cNvPr>
            <p:cNvCxnSpPr/>
            <p:nvPr/>
          </p:nvCxnSpPr>
          <p:spPr>
            <a:xfrm>
              <a:off x="4202611" y="2027156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324D209E-DC17-959D-686E-25BB8F8D5CE9}"/>
                </a:ext>
              </a:extLst>
            </p:cNvPr>
            <p:cNvCxnSpPr/>
            <p:nvPr/>
          </p:nvCxnSpPr>
          <p:spPr>
            <a:xfrm>
              <a:off x="4224030" y="2029396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B88B42D2-5A42-A966-8FFF-8A362136F517}"/>
                </a:ext>
              </a:extLst>
            </p:cNvPr>
            <p:cNvCxnSpPr/>
            <p:nvPr/>
          </p:nvCxnSpPr>
          <p:spPr>
            <a:xfrm>
              <a:off x="4265985" y="2027156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B4D709C7-66EC-9592-75E6-7327AC2D7DD7}"/>
                </a:ext>
              </a:extLst>
            </p:cNvPr>
            <p:cNvCxnSpPr/>
            <p:nvPr/>
          </p:nvCxnSpPr>
          <p:spPr>
            <a:xfrm>
              <a:off x="4300690" y="203728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AC7CDDB4-0871-E4FC-3AA6-FEA1252B5A8D}"/>
                </a:ext>
              </a:extLst>
            </p:cNvPr>
            <p:cNvCxnSpPr/>
            <p:nvPr/>
          </p:nvCxnSpPr>
          <p:spPr>
            <a:xfrm>
              <a:off x="4320600" y="2038407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89D9F051-F510-003F-78D6-AB2ABA1D83C3}"/>
                </a:ext>
              </a:extLst>
            </p:cNvPr>
            <p:cNvCxnSpPr/>
            <p:nvPr/>
          </p:nvCxnSpPr>
          <p:spPr>
            <a:xfrm>
              <a:off x="4373119" y="2040303"/>
              <a:ext cx="0" cy="102606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90AF6FC4-E7FE-AFC2-D9E9-B799364FB38B}"/>
                </a:ext>
              </a:extLst>
            </p:cNvPr>
            <p:cNvCxnSpPr/>
            <p:nvPr/>
          </p:nvCxnSpPr>
          <p:spPr>
            <a:xfrm>
              <a:off x="4836354" y="2072423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2F6588CF-E9E8-74D9-64E2-6C52A365835E}"/>
                </a:ext>
              </a:extLst>
            </p:cNvPr>
            <p:cNvCxnSpPr/>
            <p:nvPr/>
          </p:nvCxnSpPr>
          <p:spPr>
            <a:xfrm>
              <a:off x="4450073" y="2045519"/>
              <a:ext cx="0" cy="102606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DDC9BB39-FA61-9801-D73C-93160787E28A}"/>
                </a:ext>
              </a:extLst>
            </p:cNvPr>
            <p:cNvCxnSpPr/>
            <p:nvPr/>
          </p:nvCxnSpPr>
          <p:spPr>
            <a:xfrm>
              <a:off x="4505903" y="2055479"/>
              <a:ext cx="0" cy="102606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34D717BF-E5A7-DE66-0FEE-76A2B7989596}"/>
                </a:ext>
              </a:extLst>
            </p:cNvPr>
            <p:cNvCxnSpPr/>
            <p:nvPr/>
          </p:nvCxnSpPr>
          <p:spPr>
            <a:xfrm>
              <a:off x="4561733" y="2061515"/>
              <a:ext cx="0" cy="102606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6C2E76A1-F9DC-68A7-B29F-199EC55EEBD9}"/>
                </a:ext>
              </a:extLst>
            </p:cNvPr>
            <p:cNvCxnSpPr/>
            <p:nvPr/>
          </p:nvCxnSpPr>
          <p:spPr>
            <a:xfrm>
              <a:off x="4620580" y="2068716"/>
              <a:ext cx="0" cy="102606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293CEBB8-E8CC-2D04-FD0D-7BDAF6981E30}"/>
                </a:ext>
              </a:extLst>
            </p:cNvPr>
            <p:cNvCxnSpPr/>
            <p:nvPr/>
          </p:nvCxnSpPr>
          <p:spPr>
            <a:xfrm>
              <a:off x="4686258" y="2071734"/>
              <a:ext cx="0" cy="102606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A1F07C1C-A5C5-1894-DB3B-5376E918BE60}"/>
                </a:ext>
              </a:extLst>
            </p:cNvPr>
            <p:cNvCxnSpPr/>
            <p:nvPr/>
          </p:nvCxnSpPr>
          <p:spPr>
            <a:xfrm>
              <a:off x="4763212" y="2074752"/>
              <a:ext cx="0" cy="102606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E4447FC7-4E71-FB21-9FEB-0A1B02004495}"/>
                </a:ext>
              </a:extLst>
            </p:cNvPr>
            <p:cNvCxnSpPr/>
            <p:nvPr/>
          </p:nvCxnSpPr>
          <p:spPr>
            <a:xfrm>
              <a:off x="4900524" y="2081043"/>
              <a:ext cx="0" cy="102606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BFD4F94D-04E3-0517-BB72-6E7FA4E14BEA}"/>
                </a:ext>
              </a:extLst>
            </p:cNvPr>
            <p:cNvCxnSpPr/>
            <p:nvPr/>
          </p:nvCxnSpPr>
          <p:spPr>
            <a:xfrm>
              <a:off x="4977478" y="2082552"/>
              <a:ext cx="0" cy="102606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84E54C3D-45B8-0F0F-6FD3-8094B2B9CF17}"/>
                </a:ext>
              </a:extLst>
            </p:cNvPr>
            <p:cNvCxnSpPr/>
            <p:nvPr/>
          </p:nvCxnSpPr>
          <p:spPr>
            <a:xfrm>
              <a:off x="5030290" y="2081130"/>
              <a:ext cx="0" cy="102606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C56149B5-56E2-86F3-DC47-2C99653E8C7F}"/>
                </a:ext>
              </a:extLst>
            </p:cNvPr>
            <p:cNvCxnSpPr/>
            <p:nvPr/>
          </p:nvCxnSpPr>
          <p:spPr>
            <a:xfrm>
              <a:off x="5098190" y="2093804"/>
              <a:ext cx="0" cy="102606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D2DBD509-744A-3E0E-9AB4-587B31EE0469}"/>
                </a:ext>
              </a:extLst>
            </p:cNvPr>
            <p:cNvCxnSpPr/>
            <p:nvPr/>
          </p:nvCxnSpPr>
          <p:spPr>
            <a:xfrm>
              <a:off x="5220412" y="2122216"/>
              <a:ext cx="0" cy="102606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009F00EB-7A2A-F101-AB97-3E575B39B225}"/>
                </a:ext>
              </a:extLst>
            </p:cNvPr>
            <p:cNvCxnSpPr/>
            <p:nvPr/>
          </p:nvCxnSpPr>
          <p:spPr>
            <a:xfrm>
              <a:off x="4813721" y="2073368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4C529865-1AF0-F4D0-0546-04F1C63C3673}"/>
                </a:ext>
              </a:extLst>
            </p:cNvPr>
            <p:cNvCxnSpPr/>
            <p:nvPr/>
          </p:nvCxnSpPr>
          <p:spPr>
            <a:xfrm>
              <a:off x="4860497" y="2072423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0FA62195-7263-F822-A760-4C115CD4D222}"/>
                </a:ext>
              </a:extLst>
            </p:cNvPr>
            <p:cNvCxnSpPr/>
            <p:nvPr/>
          </p:nvCxnSpPr>
          <p:spPr>
            <a:xfrm>
              <a:off x="5269411" y="2127689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9FE9AE8D-B32A-788A-4584-4A912022F0F6}"/>
                </a:ext>
              </a:extLst>
            </p:cNvPr>
            <p:cNvCxnSpPr/>
            <p:nvPr/>
          </p:nvCxnSpPr>
          <p:spPr>
            <a:xfrm>
              <a:off x="5349383" y="2133855"/>
              <a:ext cx="0" cy="102606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244E7D48-5A30-01D8-6F80-F265BA07B10A}"/>
                </a:ext>
              </a:extLst>
            </p:cNvPr>
            <p:cNvCxnSpPr/>
            <p:nvPr/>
          </p:nvCxnSpPr>
          <p:spPr>
            <a:xfrm>
              <a:off x="5411249" y="2133942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D9276F30-46AE-56BF-C9A0-140CB3E3F27D}"/>
                </a:ext>
              </a:extLst>
            </p:cNvPr>
            <p:cNvCxnSpPr/>
            <p:nvPr/>
          </p:nvCxnSpPr>
          <p:spPr>
            <a:xfrm>
              <a:off x="5750754" y="218188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D6B8794B-0AE4-7272-7941-3EAC37C01FD5}"/>
                </a:ext>
              </a:extLst>
            </p:cNvPr>
            <p:cNvCxnSpPr/>
            <p:nvPr/>
          </p:nvCxnSpPr>
          <p:spPr>
            <a:xfrm>
              <a:off x="5157457" y="2112818"/>
              <a:ext cx="0" cy="102606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EB640BF9-7CDE-A96C-F0DD-594710C06C2E}"/>
                </a:ext>
              </a:extLst>
            </p:cNvPr>
            <p:cNvCxnSpPr/>
            <p:nvPr/>
          </p:nvCxnSpPr>
          <p:spPr>
            <a:xfrm>
              <a:off x="5294349" y="2132002"/>
              <a:ext cx="0" cy="102606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83D5143E-44E6-0D60-4F80-47B3919402DC}"/>
                </a:ext>
              </a:extLst>
            </p:cNvPr>
            <p:cNvCxnSpPr/>
            <p:nvPr/>
          </p:nvCxnSpPr>
          <p:spPr>
            <a:xfrm>
              <a:off x="5384088" y="2135020"/>
              <a:ext cx="0" cy="102606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30D44B7-C69A-19CE-417F-8D50FDAAD549}"/>
                </a:ext>
              </a:extLst>
            </p:cNvPr>
            <p:cNvCxnSpPr/>
            <p:nvPr/>
          </p:nvCxnSpPr>
          <p:spPr>
            <a:xfrm>
              <a:off x="5627024" y="2181885"/>
              <a:ext cx="0" cy="102606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F55F62AD-1FBA-4263-3BD0-4238C08B48A0}"/>
                </a:ext>
              </a:extLst>
            </p:cNvPr>
            <p:cNvCxnSpPr/>
            <p:nvPr/>
          </p:nvCxnSpPr>
          <p:spPr>
            <a:xfrm>
              <a:off x="5658987" y="2181885"/>
              <a:ext cx="0" cy="102606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5E9B8BB7-5EDA-7218-EFDB-D3A7CEAA3ED4}"/>
                </a:ext>
              </a:extLst>
            </p:cNvPr>
            <p:cNvCxnSpPr/>
            <p:nvPr/>
          </p:nvCxnSpPr>
          <p:spPr>
            <a:xfrm>
              <a:off x="5687379" y="2181885"/>
              <a:ext cx="0" cy="102606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F26B09B-0291-0A63-DBB1-5CD12D7EA4E2}"/>
                </a:ext>
              </a:extLst>
            </p:cNvPr>
            <p:cNvCxnSpPr/>
            <p:nvPr/>
          </p:nvCxnSpPr>
          <p:spPr>
            <a:xfrm>
              <a:off x="5451990" y="2132002"/>
              <a:ext cx="0" cy="102606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15E8400-751E-DA8E-2A08-CD9AABB9D759}"/>
                </a:ext>
              </a:extLst>
            </p:cNvPr>
            <p:cNvCxnSpPr/>
            <p:nvPr/>
          </p:nvCxnSpPr>
          <p:spPr>
            <a:xfrm>
              <a:off x="5513856" y="2132002"/>
              <a:ext cx="0" cy="102606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F68C88A5-36F9-3FF7-E25B-DF669D6DEEAD}"/>
                </a:ext>
              </a:extLst>
            </p:cNvPr>
            <p:cNvCxnSpPr/>
            <p:nvPr/>
          </p:nvCxnSpPr>
          <p:spPr>
            <a:xfrm>
              <a:off x="5578740" y="2158085"/>
              <a:ext cx="0" cy="102606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F516104-E108-108D-B093-97E100217C75}"/>
                </a:ext>
              </a:extLst>
            </p:cNvPr>
            <p:cNvCxnSpPr/>
            <p:nvPr/>
          </p:nvCxnSpPr>
          <p:spPr>
            <a:xfrm>
              <a:off x="5722084" y="2181885"/>
              <a:ext cx="0" cy="102606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C4D502E1-8B95-5665-BE77-85DAADA1014A}"/>
                </a:ext>
              </a:extLst>
            </p:cNvPr>
            <p:cNvCxnSpPr/>
            <p:nvPr/>
          </p:nvCxnSpPr>
          <p:spPr>
            <a:xfrm>
              <a:off x="5898627" y="2203010"/>
              <a:ext cx="0" cy="102606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516012C-229A-0D9A-356A-5EB98CB6800E}"/>
                </a:ext>
              </a:extLst>
            </p:cNvPr>
            <p:cNvCxnSpPr/>
            <p:nvPr/>
          </p:nvCxnSpPr>
          <p:spPr>
            <a:xfrm>
              <a:off x="5793004" y="2181065"/>
              <a:ext cx="0" cy="102606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3EF80B33-5023-1B57-D830-7B6E461CE843}"/>
                </a:ext>
              </a:extLst>
            </p:cNvPr>
            <p:cNvCxnSpPr/>
            <p:nvPr/>
          </p:nvCxnSpPr>
          <p:spPr>
            <a:xfrm>
              <a:off x="5835251" y="218188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5D2DB425-0212-AD08-D4D4-E69D9DFAC323}"/>
                </a:ext>
              </a:extLst>
            </p:cNvPr>
            <p:cNvCxnSpPr/>
            <p:nvPr/>
          </p:nvCxnSpPr>
          <p:spPr>
            <a:xfrm>
              <a:off x="5857885" y="218188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BA787E68-FD9B-FFB3-7BF4-2C68BC258720}"/>
                </a:ext>
              </a:extLst>
            </p:cNvPr>
            <p:cNvCxnSpPr/>
            <p:nvPr/>
          </p:nvCxnSpPr>
          <p:spPr>
            <a:xfrm>
              <a:off x="5877502" y="2181885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933B23F2-9783-9A0E-9A3E-BE55F9B16EB5}"/>
                </a:ext>
              </a:extLst>
            </p:cNvPr>
            <p:cNvCxnSpPr/>
            <p:nvPr/>
          </p:nvCxnSpPr>
          <p:spPr>
            <a:xfrm>
              <a:off x="5927295" y="2224389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7209BA0A-E7C4-7B07-108D-CB2DA0F16F12}"/>
                </a:ext>
              </a:extLst>
            </p:cNvPr>
            <p:cNvCxnSpPr/>
            <p:nvPr/>
          </p:nvCxnSpPr>
          <p:spPr>
            <a:xfrm>
              <a:off x="5952947" y="2231934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1D8AAB51-428C-339D-C875-9DD6146D767E}"/>
                </a:ext>
              </a:extLst>
            </p:cNvPr>
            <p:cNvCxnSpPr/>
            <p:nvPr/>
          </p:nvCxnSpPr>
          <p:spPr>
            <a:xfrm>
              <a:off x="5975581" y="2233188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A3A640CB-A9FC-DD74-9B1C-FDA3FA2337BB}"/>
                </a:ext>
              </a:extLst>
            </p:cNvPr>
            <p:cNvCxnSpPr/>
            <p:nvPr/>
          </p:nvCxnSpPr>
          <p:spPr>
            <a:xfrm>
              <a:off x="6070642" y="2231934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F5DEDBD5-C749-E955-5C9E-E146F4562997}"/>
                </a:ext>
              </a:extLst>
            </p:cNvPr>
            <p:cNvCxnSpPr/>
            <p:nvPr/>
          </p:nvCxnSpPr>
          <p:spPr>
            <a:xfrm>
              <a:off x="6135526" y="2233188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385F1F4F-8C90-6A4A-B711-FB8F3DCBE6CD}"/>
                </a:ext>
              </a:extLst>
            </p:cNvPr>
            <p:cNvCxnSpPr/>
            <p:nvPr/>
          </p:nvCxnSpPr>
          <p:spPr>
            <a:xfrm>
              <a:off x="6152123" y="2233188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B911CBD-3612-5CB7-FFAB-39095B6CFC7F}"/>
                </a:ext>
              </a:extLst>
            </p:cNvPr>
            <p:cNvCxnSpPr/>
            <p:nvPr/>
          </p:nvCxnSpPr>
          <p:spPr>
            <a:xfrm>
              <a:off x="6174756" y="2233188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E15AD1D8-36AB-E9BB-5EA9-4A1414398A85}"/>
                </a:ext>
              </a:extLst>
            </p:cNvPr>
            <p:cNvCxnSpPr/>
            <p:nvPr/>
          </p:nvCxnSpPr>
          <p:spPr>
            <a:xfrm>
              <a:off x="6194373" y="2233188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339587D5-2F4A-08C5-4D1B-9C6E32EE12FE}"/>
                </a:ext>
              </a:extLst>
            </p:cNvPr>
            <p:cNvCxnSpPr/>
            <p:nvPr/>
          </p:nvCxnSpPr>
          <p:spPr>
            <a:xfrm>
              <a:off x="6217006" y="2233188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F5B018F-981B-89D3-7BF0-476E0D6603DC}"/>
                </a:ext>
              </a:extLst>
            </p:cNvPr>
            <p:cNvCxnSpPr/>
            <p:nvPr/>
          </p:nvCxnSpPr>
          <p:spPr>
            <a:xfrm>
              <a:off x="6281370" y="2233188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6B9404-EEAA-0895-EC43-8A2D46FBFD9A}"/>
                </a:ext>
              </a:extLst>
            </p:cNvPr>
            <p:cNvCxnSpPr/>
            <p:nvPr/>
          </p:nvCxnSpPr>
          <p:spPr>
            <a:xfrm>
              <a:off x="6358844" y="2231679"/>
              <a:ext cx="0" cy="102606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3C1B7C66-5F1C-CEEA-1E1B-AFD3B5EF29B1}"/>
              </a:ext>
            </a:extLst>
          </p:cNvPr>
          <p:cNvSpPr/>
          <p:nvPr/>
        </p:nvSpPr>
        <p:spPr>
          <a:xfrm>
            <a:off x="1128665" y="1953600"/>
            <a:ext cx="5223850" cy="467763"/>
          </a:xfrm>
          <a:custGeom>
            <a:avLst/>
            <a:gdLst>
              <a:gd name="csX0" fmla="*/ 0 w 5223850"/>
              <a:gd name="csY0" fmla="*/ 0 h 467763"/>
              <a:gd name="csX1" fmla="*/ 69410 w 5223850"/>
              <a:gd name="csY1" fmla="*/ 0 h 467763"/>
              <a:gd name="csX2" fmla="*/ 69410 w 5223850"/>
              <a:gd name="csY2" fmla="*/ 24143 h 467763"/>
              <a:gd name="csX3" fmla="*/ 190123 w 5223850"/>
              <a:gd name="csY3" fmla="*/ 24143 h 467763"/>
              <a:gd name="csX4" fmla="*/ 280658 w 5223850"/>
              <a:gd name="csY4" fmla="*/ 24143 h 467763"/>
              <a:gd name="csX5" fmla="*/ 280658 w 5223850"/>
              <a:gd name="csY5" fmla="*/ 39232 h 467763"/>
              <a:gd name="csX6" fmla="*/ 377228 w 5223850"/>
              <a:gd name="csY6" fmla="*/ 39232 h 467763"/>
              <a:gd name="csX7" fmla="*/ 377228 w 5223850"/>
              <a:gd name="csY7" fmla="*/ 42250 h 467763"/>
              <a:gd name="csX8" fmla="*/ 443620 w 5223850"/>
              <a:gd name="csY8" fmla="*/ 42250 h 467763"/>
              <a:gd name="csX9" fmla="*/ 443620 w 5223850"/>
              <a:gd name="csY9" fmla="*/ 57339 h 467763"/>
              <a:gd name="csX10" fmla="*/ 503977 w 5223850"/>
              <a:gd name="csY10" fmla="*/ 57339 h 467763"/>
              <a:gd name="csX11" fmla="*/ 503977 w 5223850"/>
              <a:gd name="csY11" fmla="*/ 72428 h 467763"/>
              <a:gd name="csX12" fmla="*/ 642796 w 5223850"/>
              <a:gd name="csY12" fmla="*/ 72428 h 467763"/>
              <a:gd name="csX13" fmla="*/ 642796 w 5223850"/>
              <a:gd name="csY13" fmla="*/ 87517 h 467763"/>
              <a:gd name="csX14" fmla="*/ 736349 w 5223850"/>
              <a:gd name="csY14" fmla="*/ 87517 h 467763"/>
              <a:gd name="csX15" fmla="*/ 736349 w 5223850"/>
              <a:gd name="csY15" fmla="*/ 102606 h 467763"/>
              <a:gd name="csX16" fmla="*/ 866115 w 5223850"/>
              <a:gd name="csY16" fmla="*/ 102606 h 467763"/>
              <a:gd name="csX17" fmla="*/ 866115 w 5223850"/>
              <a:gd name="csY17" fmla="*/ 111660 h 467763"/>
              <a:gd name="csX18" fmla="*/ 938543 w 5223850"/>
              <a:gd name="csY18" fmla="*/ 111660 h 467763"/>
              <a:gd name="csX19" fmla="*/ 938543 w 5223850"/>
              <a:gd name="csY19" fmla="*/ 114678 h 467763"/>
              <a:gd name="csX20" fmla="*/ 1013988 w 5223850"/>
              <a:gd name="csY20" fmla="*/ 114678 h 467763"/>
              <a:gd name="csX21" fmla="*/ 1013988 w 5223850"/>
              <a:gd name="csY21" fmla="*/ 117696 h 467763"/>
              <a:gd name="csX22" fmla="*/ 1122630 w 5223850"/>
              <a:gd name="csY22" fmla="*/ 117696 h 467763"/>
              <a:gd name="csX23" fmla="*/ 1122630 w 5223850"/>
              <a:gd name="csY23" fmla="*/ 117696 h 467763"/>
              <a:gd name="csX24" fmla="*/ 1201093 w 5223850"/>
              <a:gd name="csY24" fmla="*/ 117696 h 467763"/>
              <a:gd name="csX25" fmla="*/ 1201093 w 5223850"/>
              <a:gd name="csY25" fmla="*/ 144856 h 467763"/>
              <a:gd name="csX26" fmla="*/ 1430448 w 5223850"/>
              <a:gd name="csY26" fmla="*/ 144856 h 467763"/>
              <a:gd name="csX27" fmla="*/ 1430448 w 5223850"/>
              <a:gd name="csY27" fmla="*/ 162963 h 467763"/>
              <a:gd name="csX28" fmla="*/ 1575303 w 5223850"/>
              <a:gd name="csY28" fmla="*/ 162963 h 467763"/>
              <a:gd name="csX29" fmla="*/ 1575303 w 5223850"/>
              <a:gd name="csY29" fmla="*/ 178052 h 467763"/>
              <a:gd name="csX30" fmla="*/ 1732230 w 5223850"/>
              <a:gd name="csY30" fmla="*/ 178052 h 467763"/>
              <a:gd name="csX31" fmla="*/ 1732230 w 5223850"/>
              <a:gd name="csY31" fmla="*/ 199177 h 467763"/>
              <a:gd name="csX32" fmla="*/ 1871050 w 5223850"/>
              <a:gd name="csY32" fmla="*/ 199177 h 467763"/>
              <a:gd name="csX33" fmla="*/ 1871050 w 5223850"/>
              <a:gd name="csY33" fmla="*/ 211248 h 467763"/>
              <a:gd name="csX34" fmla="*/ 2006852 w 5223850"/>
              <a:gd name="csY34" fmla="*/ 211248 h 467763"/>
              <a:gd name="csX35" fmla="*/ 2006852 w 5223850"/>
              <a:gd name="csY35" fmla="*/ 229355 h 467763"/>
              <a:gd name="csX36" fmla="*/ 2154725 w 5223850"/>
              <a:gd name="csY36" fmla="*/ 229355 h 467763"/>
              <a:gd name="csX37" fmla="*/ 2154725 w 5223850"/>
              <a:gd name="csY37" fmla="*/ 247462 h 467763"/>
              <a:gd name="csX38" fmla="*/ 2266385 w 5223850"/>
              <a:gd name="csY38" fmla="*/ 247462 h 467763"/>
              <a:gd name="csX39" fmla="*/ 2266385 w 5223850"/>
              <a:gd name="csY39" fmla="*/ 262551 h 467763"/>
              <a:gd name="csX40" fmla="*/ 2329759 w 5223850"/>
              <a:gd name="csY40" fmla="*/ 262551 h 467763"/>
              <a:gd name="csX41" fmla="*/ 2329759 w 5223850"/>
              <a:gd name="csY41" fmla="*/ 277640 h 467763"/>
              <a:gd name="csX42" fmla="*/ 2468579 w 5223850"/>
              <a:gd name="csY42" fmla="*/ 277640 h 467763"/>
              <a:gd name="csX43" fmla="*/ 2468579 w 5223850"/>
              <a:gd name="csY43" fmla="*/ 292729 h 467763"/>
              <a:gd name="csX44" fmla="*/ 2522899 w 5223850"/>
              <a:gd name="csY44" fmla="*/ 292729 h 467763"/>
              <a:gd name="csX45" fmla="*/ 2522899 w 5223850"/>
              <a:gd name="csY45" fmla="*/ 307818 h 467763"/>
              <a:gd name="csX46" fmla="*/ 2758289 w 5223850"/>
              <a:gd name="csY46" fmla="*/ 307818 h 467763"/>
              <a:gd name="csX47" fmla="*/ 2758289 w 5223850"/>
              <a:gd name="csY47" fmla="*/ 328943 h 467763"/>
              <a:gd name="csX48" fmla="*/ 2845806 w 5223850"/>
              <a:gd name="csY48" fmla="*/ 328943 h 467763"/>
              <a:gd name="csX49" fmla="*/ 2845806 w 5223850"/>
              <a:gd name="csY49" fmla="*/ 328943 h 467763"/>
              <a:gd name="csX50" fmla="*/ 2854860 w 5223850"/>
              <a:gd name="csY50" fmla="*/ 337997 h 467763"/>
              <a:gd name="csX51" fmla="*/ 2951430 w 5223850"/>
              <a:gd name="csY51" fmla="*/ 337997 h 467763"/>
              <a:gd name="csX52" fmla="*/ 2951430 w 5223850"/>
              <a:gd name="csY52" fmla="*/ 362139 h 467763"/>
              <a:gd name="csX53" fmla="*/ 3117410 w 5223850"/>
              <a:gd name="csY53" fmla="*/ 362139 h 467763"/>
              <a:gd name="csX54" fmla="*/ 3117410 w 5223850"/>
              <a:gd name="csY54" fmla="*/ 368175 h 467763"/>
              <a:gd name="csX55" fmla="*/ 3256230 w 5223850"/>
              <a:gd name="csY55" fmla="*/ 368175 h 467763"/>
              <a:gd name="csX56" fmla="*/ 3256230 w 5223850"/>
              <a:gd name="csY56" fmla="*/ 383264 h 467763"/>
              <a:gd name="csX57" fmla="*/ 3376943 w 5223850"/>
              <a:gd name="csY57" fmla="*/ 383264 h 467763"/>
              <a:gd name="csX58" fmla="*/ 3382979 w 5223850"/>
              <a:gd name="csY58" fmla="*/ 389300 h 467763"/>
              <a:gd name="csX59" fmla="*/ 3561030 w 5223850"/>
              <a:gd name="csY59" fmla="*/ 389300 h 467763"/>
              <a:gd name="csX60" fmla="*/ 3561030 w 5223850"/>
              <a:gd name="csY60" fmla="*/ 410424 h 467763"/>
              <a:gd name="csX61" fmla="*/ 3723992 w 5223850"/>
              <a:gd name="csY61" fmla="*/ 410424 h 467763"/>
              <a:gd name="csX62" fmla="*/ 3723992 w 5223850"/>
              <a:gd name="csY62" fmla="*/ 422496 h 467763"/>
              <a:gd name="csX63" fmla="*/ 3959383 w 5223850"/>
              <a:gd name="csY63" fmla="*/ 422496 h 467763"/>
              <a:gd name="csX64" fmla="*/ 3959383 w 5223850"/>
              <a:gd name="csY64" fmla="*/ 440602 h 467763"/>
              <a:gd name="csX65" fmla="*/ 4131398 w 5223850"/>
              <a:gd name="csY65" fmla="*/ 440602 h 467763"/>
              <a:gd name="csX66" fmla="*/ 4131398 w 5223850"/>
              <a:gd name="csY66" fmla="*/ 443620 h 467763"/>
              <a:gd name="csX67" fmla="*/ 4300396 w 5223850"/>
              <a:gd name="csY67" fmla="*/ 443620 h 467763"/>
              <a:gd name="csX68" fmla="*/ 4300396 w 5223850"/>
              <a:gd name="csY68" fmla="*/ 467763 h 467763"/>
              <a:gd name="csX69" fmla="*/ 5223850 w 5223850"/>
              <a:gd name="csY69" fmla="*/ 467763 h 4677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</a:cxnLst>
            <a:rect l="l" t="t" r="r" b="b"/>
            <a:pathLst>
              <a:path w="5223850" h="467763">
                <a:moveTo>
                  <a:pt x="0" y="0"/>
                </a:moveTo>
                <a:lnTo>
                  <a:pt x="69410" y="0"/>
                </a:lnTo>
                <a:lnTo>
                  <a:pt x="69410" y="24143"/>
                </a:lnTo>
                <a:lnTo>
                  <a:pt x="190123" y="24143"/>
                </a:lnTo>
                <a:lnTo>
                  <a:pt x="280658" y="24143"/>
                </a:lnTo>
                <a:lnTo>
                  <a:pt x="280658" y="39232"/>
                </a:lnTo>
                <a:lnTo>
                  <a:pt x="377228" y="39232"/>
                </a:lnTo>
                <a:lnTo>
                  <a:pt x="377228" y="42250"/>
                </a:lnTo>
                <a:lnTo>
                  <a:pt x="443620" y="42250"/>
                </a:lnTo>
                <a:lnTo>
                  <a:pt x="443620" y="57339"/>
                </a:lnTo>
                <a:lnTo>
                  <a:pt x="503977" y="57339"/>
                </a:lnTo>
                <a:lnTo>
                  <a:pt x="503977" y="72428"/>
                </a:lnTo>
                <a:lnTo>
                  <a:pt x="642796" y="72428"/>
                </a:lnTo>
                <a:lnTo>
                  <a:pt x="642796" y="87517"/>
                </a:lnTo>
                <a:lnTo>
                  <a:pt x="736349" y="87517"/>
                </a:lnTo>
                <a:lnTo>
                  <a:pt x="736349" y="102606"/>
                </a:lnTo>
                <a:lnTo>
                  <a:pt x="866115" y="102606"/>
                </a:lnTo>
                <a:lnTo>
                  <a:pt x="866115" y="111660"/>
                </a:lnTo>
                <a:lnTo>
                  <a:pt x="938543" y="111660"/>
                </a:lnTo>
                <a:lnTo>
                  <a:pt x="938543" y="114678"/>
                </a:lnTo>
                <a:lnTo>
                  <a:pt x="1013988" y="114678"/>
                </a:lnTo>
                <a:lnTo>
                  <a:pt x="1013988" y="117696"/>
                </a:lnTo>
                <a:lnTo>
                  <a:pt x="1122630" y="117696"/>
                </a:lnTo>
                <a:lnTo>
                  <a:pt x="1122630" y="117696"/>
                </a:lnTo>
                <a:lnTo>
                  <a:pt x="1201093" y="117696"/>
                </a:lnTo>
                <a:lnTo>
                  <a:pt x="1201093" y="144856"/>
                </a:lnTo>
                <a:lnTo>
                  <a:pt x="1430448" y="144856"/>
                </a:lnTo>
                <a:lnTo>
                  <a:pt x="1430448" y="162963"/>
                </a:lnTo>
                <a:lnTo>
                  <a:pt x="1575303" y="162963"/>
                </a:lnTo>
                <a:lnTo>
                  <a:pt x="1575303" y="178052"/>
                </a:lnTo>
                <a:lnTo>
                  <a:pt x="1732230" y="178052"/>
                </a:lnTo>
                <a:lnTo>
                  <a:pt x="1732230" y="199177"/>
                </a:lnTo>
                <a:lnTo>
                  <a:pt x="1871050" y="199177"/>
                </a:lnTo>
                <a:lnTo>
                  <a:pt x="1871050" y="211248"/>
                </a:lnTo>
                <a:lnTo>
                  <a:pt x="2006852" y="211248"/>
                </a:lnTo>
                <a:lnTo>
                  <a:pt x="2006852" y="229355"/>
                </a:lnTo>
                <a:lnTo>
                  <a:pt x="2154725" y="229355"/>
                </a:lnTo>
                <a:lnTo>
                  <a:pt x="2154725" y="247462"/>
                </a:lnTo>
                <a:lnTo>
                  <a:pt x="2266385" y="247462"/>
                </a:lnTo>
                <a:lnTo>
                  <a:pt x="2266385" y="262551"/>
                </a:lnTo>
                <a:lnTo>
                  <a:pt x="2329759" y="262551"/>
                </a:lnTo>
                <a:lnTo>
                  <a:pt x="2329759" y="277640"/>
                </a:lnTo>
                <a:lnTo>
                  <a:pt x="2468579" y="277640"/>
                </a:lnTo>
                <a:lnTo>
                  <a:pt x="2468579" y="292729"/>
                </a:lnTo>
                <a:lnTo>
                  <a:pt x="2522899" y="292729"/>
                </a:lnTo>
                <a:lnTo>
                  <a:pt x="2522899" y="307818"/>
                </a:lnTo>
                <a:lnTo>
                  <a:pt x="2758289" y="307818"/>
                </a:lnTo>
                <a:lnTo>
                  <a:pt x="2758289" y="328943"/>
                </a:lnTo>
                <a:lnTo>
                  <a:pt x="2845806" y="328943"/>
                </a:lnTo>
                <a:lnTo>
                  <a:pt x="2845806" y="328943"/>
                </a:lnTo>
                <a:lnTo>
                  <a:pt x="2854860" y="337997"/>
                </a:lnTo>
                <a:lnTo>
                  <a:pt x="2951430" y="337997"/>
                </a:lnTo>
                <a:lnTo>
                  <a:pt x="2951430" y="362139"/>
                </a:lnTo>
                <a:lnTo>
                  <a:pt x="3117410" y="362139"/>
                </a:lnTo>
                <a:lnTo>
                  <a:pt x="3117410" y="368175"/>
                </a:lnTo>
                <a:lnTo>
                  <a:pt x="3256230" y="368175"/>
                </a:lnTo>
                <a:lnTo>
                  <a:pt x="3256230" y="383264"/>
                </a:lnTo>
                <a:lnTo>
                  <a:pt x="3376943" y="383264"/>
                </a:lnTo>
                <a:lnTo>
                  <a:pt x="3382979" y="389300"/>
                </a:lnTo>
                <a:lnTo>
                  <a:pt x="3561030" y="389300"/>
                </a:lnTo>
                <a:lnTo>
                  <a:pt x="3561030" y="410424"/>
                </a:lnTo>
                <a:lnTo>
                  <a:pt x="3723992" y="410424"/>
                </a:lnTo>
                <a:lnTo>
                  <a:pt x="3723992" y="422496"/>
                </a:lnTo>
                <a:lnTo>
                  <a:pt x="3959383" y="422496"/>
                </a:lnTo>
                <a:lnTo>
                  <a:pt x="3959383" y="440602"/>
                </a:lnTo>
                <a:lnTo>
                  <a:pt x="4131398" y="440602"/>
                </a:lnTo>
                <a:lnTo>
                  <a:pt x="4131398" y="443620"/>
                </a:lnTo>
                <a:lnTo>
                  <a:pt x="4300396" y="443620"/>
                </a:lnTo>
                <a:lnTo>
                  <a:pt x="4300396" y="467763"/>
                </a:lnTo>
                <a:lnTo>
                  <a:pt x="5223850" y="467763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78752E6B-1D4D-1CC2-5334-92663BD00CF0}"/>
              </a:ext>
            </a:extLst>
          </p:cNvPr>
          <p:cNvSpPr/>
          <p:nvPr/>
        </p:nvSpPr>
        <p:spPr>
          <a:xfrm>
            <a:off x="1140737" y="1944547"/>
            <a:ext cx="5220831" cy="612618"/>
          </a:xfrm>
          <a:custGeom>
            <a:avLst/>
            <a:gdLst>
              <a:gd name="csX0" fmla="*/ 0 w 5220831"/>
              <a:gd name="csY0" fmla="*/ 0 h 612618"/>
              <a:gd name="csX1" fmla="*/ 153909 w 5220831"/>
              <a:gd name="csY1" fmla="*/ 0 h 612618"/>
              <a:gd name="csX2" fmla="*/ 153909 w 5220831"/>
              <a:gd name="csY2" fmla="*/ 9053 h 612618"/>
              <a:gd name="csX3" fmla="*/ 286693 w 5220831"/>
              <a:gd name="csY3" fmla="*/ 9053 h 612618"/>
              <a:gd name="csX4" fmla="*/ 286693 w 5220831"/>
              <a:gd name="csY4" fmla="*/ 15089 h 612618"/>
              <a:gd name="csX5" fmla="*/ 380245 w 5220831"/>
              <a:gd name="csY5" fmla="*/ 15089 h 612618"/>
              <a:gd name="csX6" fmla="*/ 386281 w 5220831"/>
              <a:gd name="csY6" fmla="*/ 21125 h 612618"/>
              <a:gd name="csX7" fmla="*/ 503976 w 5220831"/>
              <a:gd name="csY7" fmla="*/ 21125 h 612618"/>
              <a:gd name="csX8" fmla="*/ 503976 w 5220831"/>
              <a:gd name="csY8" fmla="*/ 48285 h 612618"/>
              <a:gd name="csX9" fmla="*/ 588475 w 5220831"/>
              <a:gd name="csY9" fmla="*/ 48285 h 612618"/>
              <a:gd name="csX10" fmla="*/ 588475 w 5220831"/>
              <a:gd name="csY10" fmla="*/ 54321 h 612618"/>
              <a:gd name="csX11" fmla="*/ 660903 w 5220831"/>
              <a:gd name="csY11" fmla="*/ 54321 h 612618"/>
              <a:gd name="csX12" fmla="*/ 660903 w 5220831"/>
              <a:gd name="csY12" fmla="*/ 66392 h 612618"/>
              <a:gd name="csX13" fmla="*/ 754455 w 5220831"/>
              <a:gd name="csY13" fmla="*/ 66392 h 612618"/>
              <a:gd name="csX14" fmla="*/ 754455 w 5220831"/>
              <a:gd name="csY14" fmla="*/ 81481 h 612618"/>
              <a:gd name="csX15" fmla="*/ 923453 w 5220831"/>
              <a:gd name="csY15" fmla="*/ 81481 h 612618"/>
              <a:gd name="csX16" fmla="*/ 923453 w 5220831"/>
              <a:gd name="csY16" fmla="*/ 93552 h 612618"/>
              <a:gd name="csX17" fmla="*/ 1013988 w 5220831"/>
              <a:gd name="csY17" fmla="*/ 93552 h 612618"/>
              <a:gd name="csX18" fmla="*/ 1013988 w 5220831"/>
              <a:gd name="csY18" fmla="*/ 99588 h 612618"/>
              <a:gd name="csX19" fmla="*/ 1122629 w 5220831"/>
              <a:gd name="csY19" fmla="*/ 99588 h 612618"/>
              <a:gd name="csX20" fmla="*/ 1122629 w 5220831"/>
              <a:gd name="csY20" fmla="*/ 105624 h 612618"/>
              <a:gd name="csX21" fmla="*/ 1201093 w 5220831"/>
              <a:gd name="csY21" fmla="*/ 105624 h 612618"/>
              <a:gd name="csX22" fmla="*/ 1201093 w 5220831"/>
              <a:gd name="csY22" fmla="*/ 129766 h 612618"/>
              <a:gd name="csX23" fmla="*/ 1339913 w 5220831"/>
              <a:gd name="csY23" fmla="*/ 129766 h 612618"/>
              <a:gd name="csX24" fmla="*/ 1339913 w 5220831"/>
              <a:gd name="csY24" fmla="*/ 129766 h 612618"/>
              <a:gd name="csX25" fmla="*/ 1451572 w 5220831"/>
              <a:gd name="csY25" fmla="*/ 129766 h 612618"/>
              <a:gd name="csX26" fmla="*/ 1451572 w 5220831"/>
              <a:gd name="csY26" fmla="*/ 153909 h 612618"/>
              <a:gd name="csX27" fmla="*/ 1635659 w 5220831"/>
              <a:gd name="csY27" fmla="*/ 153909 h 612618"/>
              <a:gd name="csX28" fmla="*/ 1635659 w 5220831"/>
              <a:gd name="csY28" fmla="*/ 168998 h 612618"/>
              <a:gd name="csX29" fmla="*/ 1852942 w 5220831"/>
              <a:gd name="csY29" fmla="*/ 168998 h 612618"/>
              <a:gd name="csX30" fmla="*/ 1852942 w 5220831"/>
              <a:gd name="csY30" fmla="*/ 184087 h 612618"/>
              <a:gd name="csX31" fmla="*/ 1970637 w 5220831"/>
              <a:gd name="csY31" fmla="*/ 184087 h 612618"/>
              <a:gd name="csX32" fmla="*/ 1973655 w 5220831"/>
              <a:gd name="csY32" fmla="*/ 187105 h 612618"/>
              <a:gd name="csX33" fmla="*/ 2076261 w 5220831"/>
              <a:gd name="csY33" fmla="*/ 187105 h 612618"/>
              <a:gd name="csX34" fmla="*/ 2076261 w 5220831"/>
              <a:gd name="csY34" fmla="*/ 211248 h 612618"/>
              <a:gd name="csX35" fmla="*/ 2218099 w 5220831"/>
              <a:gd name="csY35" fmla="*/ 211248 h 612618"/>
              <a:gd name="csX36" fmla="*/ 2218099 w 5220831"/>
              <a:gd name="csY36" fmla="*/ 232372 h 612618"/>
              <a:gd name="csX37" fmla="*/ 2287509 w 5220831"/>
              <a:gd name="csY37" fmla="*/ 232372 h 612618"/>
              <a:gd name="csX38" fmla="*/ 2387097 w 5220831"/>
              <a:gd name="csY38" fmla="*/ 232372 h 612618"/>
              <a:gd name="csX39" fmla="*/ 2387097 w 5220831"/>
              <a:gd name="csY39" fmla="*/ 250479 h 612618"/>
              <a:gd name="csX40" fmla="*/ 2728111 w 5220831"/>
              <a:gd name="csY40" fmla="*/ 250479 h 612618"/>
              <a:gd name="csX41" fmla="*/ 2728111 w 5220831"/>
              <a:gd name="csY41" fmla="*/ 268586 h 612618"/>
              <a:gd name="csX42" fmla="*/ 2869948 w 5220831"/>
              <a:gd name="csY42" fmla="*/ 268586 h 612618"/>
              <a:gd name="csX43" fmla="*/ 2875984 w 5220831"/>
              <a:gd name="csY43" fmla="*/ 274622 h 612618"/>
              <a:gd name="csX44" fmla="*/ 2969536 w 5220831"/>
              <a:gd name="csY44" fmla="*/ 274622 h 612618"/>
              <a:gd name="csX45" fmla="*/ 2969536 w 5220831"/>
              <a:gd name="csY45" fmla="*/ 280657 h 612618"/>
              <a:gd name="csX46" fmla="*/ 3099303 w 5220831"/>
              <a:gd name="csY46" fmla="*/ 280657 h 612618"/>
              <a:gd name="csX47" fmla="*/ 3099303 w 5220831"/>
              <a:gd name="csY47" fmla="*/ 292729 h 612618"/>
              <a:gd name="csX48" fmla="*/ 3210962 w 5220831"/>
              <a:gd name="csY48" fmla="*/ 292729 h 612618"/>
              <a:gd name="csX49" fmla="*/ 3210962 w 5220831"/>
              <a:gd name="csY49" fmla="*/ 310836 h 612618"/>
              <a:gd name="csX50" fmla="*/ 3289425 w 5220831"/>
              <a:gd name="csY50" fmla="*/ 310836 h 612618"/>
              <a:gd name="csX51" fmla="*/ 3295461 w 5220831"/>
              <a:gd name="csY51" fmla="*/ 316872 h 612618"/>
              <a:gd name="csX52" fmla="*/ 3392031 w 5220831"/>
              <a:gd name="csY52" fmla="*/ 316872 h 612618"/>
              <a:gd name="csX53" fmla="*/ 3392031 w 5220831"/>
              <a:gd name="csY53" fmla="*/ 334978 h 612618"/>
              <a:gd name="csX54" fmla="*/ 3533869 w 5220831"/>
              <a:gd name="csY54" fmla="*/ 334978 h 612618"/>
              <a:gd name="csX55" fmla="*/ 3533869 w 5220831"/>
              <a:gd name="csY55" fmla="*/ 359121 h 612618"/>
              <a:gd name="csX56" fmla="*/ 3657600 w 5220831"/>
              <a:gd name="csY56" fmla="*/ 359121 h 612618"/>
              <a:gd name="csX57" fmla="*/ 3657600 w 5220831"/>
              <a:gd name="csY57" fmla="*/ 374210 h 612618"/>
              <a:gd name="csX58" fmla="*/ 3899025 w 5220831"/>
              <a:gd name="csY58" fmla="*/ 374210 h 612618"/>
              <a:gd name="csX59" fmla="*/ 3899025 w 5220831"/>
              <a:gd name="csY59" fmla="*/ 374210 h 612618"/>
              <a:gd name="csX60" fmla="*/ 4110273 w 5220831"/>
              <a:gd name="csY60" fmla="*/ 374210 h 612618"/>
              <a:gd name="csX61" fmla="*/ 4122344 w 5220831"/>
              <a:gd name="csY61" fmla="*/ 386281 h 612618"/>
              <a:gd name="csX62" fmla="*/ 4237021 w 5220831"/>
              <a:gd name="csY62" fmla="*/ 386281 h 612618"/>
              <a:gd name="csX63" fmla="*/ 4237021 w 5220831"/>
              <a:gd name="csY63" fmla="*/ 410424 h 612618"/>
              <a:gd name="csX64" fmla="*/ 4478447 w 5220831"/>
              <a:gd name="csY64" fmla="*/ 410424 h 612618"/>
              <a:gd name="csX65" fmla="*/ 4478447 w 5220831"/>
              <a:gd name="csY65" fmla="*/ 437584 h 612618"/>
              <a:gd name="csX66" fmla="*/ 4572000 w 5220831"/>
              <a:gd name="csY66" fmla="*/ 437584 h 612618"/>
              <a:gd name="csX67" fmla="*/ 4572000 w 5220831"/>
              <a:gd name="csY67" fmla="*/ 452673 h 612618"/>
              <a:gd name="csX68" fmla="*/ 4949227 w 5220831"/>
              <a:gd name="csY68" fmla="*/ 452673 h 612618"/>
              <a:gd name="csX69" fmla="*/ 4949227 w 5220831"/>
              <a:gd name="csY69" fmla="*/ 612618 h 612618"/>
              <a:gd name="csX70" fmla="*/ 5220831 w 5220831"/>
              <a:gd name="csY70" fmla="*/ 612618 h 6126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</a:cxnLst>
            <a:rect l="l" t="t" r="r" b="b"/>
            <a:pathLst>
              <a:path w="5220831" h="612618">
                <a:moveTo>
                  <a:pt x="0" y="0"/>
                </a:moveTo>
                <a:lnTo>
                  <a:pt x="153909" y="0"/>
                </a:lnTo>
                <a:lnTo>
                  <a:pt x="153909" y="9053"/>
                </a:lnTo>
                <a:lnTo>
                  <a:pt x="286693" y="9053"/>
                </a:lnTo>
                <a:lnTo>
                  <a:pt x="286693" y="15089"/>
                </a:lnTo>
                <a:lnTo>
                  <a:pt x="380245" y="15089"/>
                </a:lnTo>
                <a:lnTo>
                  <a:pt x="386281" y="21125"/>
                </a:lnTo>
                <a:lnTo>
                  <a:pt x="503976" y="21125"/>
                </a:lnTo>
                <a:lnTo>
                  <a:pt x="503976" y="48285"/>
                </a:lnTo>
                <a:lnTo>
                  <a:pt x="588475" y="48285"/>
                </a:lnTo>
                <a:lnTo>
                  <a:pt x="588475" y="54321"/>
                </a:lnTo>
                <a:lnTo>
                  <a:pt x="660903" y="54321"/>
                </a:lnTo>
                <a:lnTo>
                  <a:pt x="660903" y="66392"/>
                </a:lnTo>
                <a:lnTo>
                  <a:pt x="754455" y="66392"/>
                </a:lnTo>
                <a:lnTo>
                  <a:pt x="754455" y="81481"/>
                </a:lnTo>
                <a:lnTo>
                  <a:pt x="923453" y="81481"/>
                </a:lnTo>
                <a:lnTo>
                  <a:pt x="923453" y="93552"/>
                </a:lnTo>
                <a:lnTo>
                  <a:pt x="1013988" y="93552"/>
                </a:lnTo>
                <a:lnTo>
                  <a:pt x="1013988" y="99588"/>
                </a:lnTo>
                <a:lnTo>
                  <a:pt x="1122629" y="99588"/>
                </a:lnTo>
                <a:lnTo>
                  <a:pt x="1122629" y="105624"/>
                </a:lnTo>
                <a:lnTo>
                  <a:pt x="1201093" y="105624"/>
                </a:lnTo>
                <a:lnTo>
                  <a:pt x="1201093" y="129766"/>
                </a:lnTo>
                <a:lnTo>
                  <a:pt x="1339913" y="129766"/>
                </a:lnTo>
                <a:lnTo>
                  <a:pt x="1339913" y="129766"/>
                </a:lnTo>
                <a:lnTo>
                  <a:pt x="1451572" y="129766"/>
                </a:lnTo>
                <a:lnTo>
                  <a:pt x="1451572" y="153909"/>
                </a:lnTo>
                <a:lnTo>
                  <a:pt x="1635659" y="153909"/>
                </a:lnTo>
                <a:lnTo>
                  <a:pt x="1635659" y="168998"/>
                </a:lnTo>
                <a:lnTo>
                  <a:pt x="1852942" y="168998"/>
                </a:lnTo>
                <a:lnTo>
                  <a:pt x="1852942" y="184087"/>
                </a:lnTo>
                <a:lnTo>
                  <a:pt x="1970637" y="184087"/>
                </a:lnTo>
                <a:lnTo>
                  <a:pt x="1973655" y="187105"/>
                </a:lnTo>
                <a:lnTo>
                  <a:pt x="2076261" y="187105"/>
                </a:lnTo>
                <a:lnTo>
                  <a:pt x="2076261" y="211248"/>
                </a:lnTo>
                <a:lnTo>
                  <a:pt x="2218099" y="211248"/>
                </a:lnTo>
                <a:lnTo>
                  <a:pt x="2218099" y="232372"/>
                </a:lnTo>
                <a:lnTo>
                  <a:pt x="2287509" y="232372"/>
                </a:lnTo>
                <a:lnTo>
                  <a:pt x="2387097" y="232372"/>
                </a:lnTo>
                <a:lnTo>
                  <a:pt x="2387097" y="250479"/>
                </a:lnTo>
                <a:lnTo>
                  <a:pt x="2728111" y="250479"/>
                </a:lnTo>
                <a:lnTo>
                  <a:pt x="2728111" y="268586"/>
                </a:lnTo>
                <a:lnTo>
                  <a:pt x="2869948" y="268586"/>
                </a:lnTo>
                <a:lnTo>
                  <a:pt x="2875984" y="274622"/>
                </a:lnTo>
                <a:lnTo>
                  <a:pt x="2969536" y="274622"/>
                </a:lnTo>
                <a:lnTo>
                  <a:pt x="2969536" y="280657"/>
                </a:lnTo>
                <a:lnTo>
                  <a:pt x="3099303" y="280657"/>
                </a:lnTo>
                <a:lnTo>
                  <a:pt x="3099303" y="292729"/>
                </a:lnTo>
                <a:lnTo>
                  <a:pt x="3210962" y="292729"/>
                </a:lnTo>
                <a:lnTo>
                  <a:pt x="3210962" y="310836"/>
                </a:lnTo>
                <a:lnTo>
                  <a:pt x="3289425" y="310836"/>
                </a:lnTo>
                <a:lnTo>
                  <a:pt x="3295461" y="316872"/>
                </a:lnTo>
                <a:lnTo>
                  <a:pt x="3392031" y="316872"/>
                </a:lnTo>
                <a:lnTo>
                  <a:pt x="3392031" y="334978"/>
                </a:lnTo>
                <a:lnTo>
                  <a:pt x="3533869" y="334978"/>
                </a:lnTo>
                <a:lnTo>
                  <a:pt x="3533869" y="359121"/>
                </a:lnTo>
                <a:lnTo>
                  <a:pt x="3657600" y="359121"/>
                </a:lnTo>
                <a:lnTo>
                  <a:pt x="3657600" y="374210"/>
                </a:lnTo>
                <a:lnTo>
                  <a:pt x="3899025" y="374210"/>
                </a:lnTo>
                <a:lnTo>
                  <a:pt x="3899025" y="374210"/>
                </a:lnTo>
                <a:lnTo>
                  <a:pt x="4110273" y="374210"/>
                </a:lnTo>
                <a:lnTo>
                  <a:pt x="4122344" y="386281"/>
                </a:lnTo>
                <a:lnTo>
                  <a:pt x="4237021" y="386281"/>
                </a:lnTo>
                <a:lnTo>
                  <a:pt x="4237021" y="410424"/>
                </a:lnTo>
                <a:lnTo>
                  <a:pt x="4478447" y="410424"/>
                </a:lnTo>
                <a:lnTo>
                  <a:pt x="4478447" y="437584"/>
                </a:lnTo>
                <a:lnTo>
                  <a:pt x="4572000" y="437584"/>
                </a:lnTo>
                <a:lnTo>
                  <a:pt x="4572000" y="452673"/>
                </a:lnTo>
                <a:lnTo>
                  <a:pt x="4949227" y="452673"/>
                </a:lnTo>
                <a:lnTo>
                  <a:pt x="4949227" y="612618"/>
                </a:lnTo>
                <a:lnTo>
                  <a:pt x="5220831" y="612618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0FAAAE92-3C36-5FE2-FCB1-F262C5B8A1A0}"/>
              </a:ext>
            </a:extLst>
          </p:cNvPr>
          <p:cNvSpPr/>
          <p:nvPr/>
        </p:nvSpPr>
        <p:spPr>
          <a:xfrm>
            <a:off x="1140737" y="1944547"/>
            <a:ext cx="5220831" cy="455691"/>
          </a:xfrm>
          <a:custGeom>
            <a:avLst/>
            <a:gdLst>
              <a:gd name="csX0" fmla="*/ 0 w 5220831"/>
              <a:gd name="csY0" fmla="*/ 0 h 455691"/>
              <a:gd name="csX1" fmla="*/ 274621 w 5220831"/>
              <a:gd name="csY1" fmla="*/ 0 h 455691"/>
              <a:gd name="csX2" fmla="*/ 274621 w 5220831"/>
              <a:gd name="csY2" fmla="*/ 27160 h 455691"/>
              <a:gd name="csX3" fmla="*/ 576404 w 5220831"/>
              <a:gd name="csY3" fmla="*/ 27160 h 455691"/>
              <a:gd name="csX4" fmla="*/ 576404 w 5220831"/>
              <a:gd name="csY4" fmla="*/ 39232 h 455691"/>
              <a:gd name="csX5" fmla="*/ 672974 w 5220831"/>
              <a:gd name="csY5" fmla="*/ 39232 h 455691"/>
              <a:gd name="csX6" fmla="*/ 679010 w 5220831"/>
              <a:gd name="csY6" fmla="*/ 45268 h 455691"/>
              <a:gd name="csX7" fmla="*/ 757473 w 5220831"/>
              <a:gd name="csY7" fmla="*/ 45268 h 455691"/>
              <a:gd name="csX8" fmla="*/ 757473 w 5220831"/>
              <a:gd name="csY8" fmla="*/ 66392 h 455691"/>
              <a:gd name="csX9" fmla="*/ 896293 w 5220831"/>
              <a:gd name="csY9" fmla="*/ 66392 h 455691"/>
              <a:gd name="csX10" fmla="*/ 896293 w 5220831"/>
              <a:gd name="csY10" fmla="*/ 75446 h 455691"/>
              <a:gd name="csX11" fmla="*/ 1146772 w 5220831"/>
              <a:gd name="csY11" fmla="*/ 75446 h 455691"/>
              <a:gd name="csX12" fmla="*/ 1146772 w 5220831"/>
              <a:gd name="csY12" fmla="*/ 93552 h 455691"/>
              <a:gd name="csX13" fmla="*/ 1282574 w 5220831"/>
              <a:gd name="csY13" fmla="*/ 93552 h 455691"/>
              <a:gd name="csX14" fmla="*/ 1282574 w 5220831"/>
              <a:gd name="csY14" fmla="*/ 105624 h 455691"/>
              <a:gd name="csX15" fmla="*/ 1569267 w 5220831"/>
              <a:gd name="csY15" fmla="*/ 105624 h 455691"/>
              <a:gd name="csX16" fmla="*/ 1569267 w 5220831"/>
              <a:gd name="csY16" fmla="*/ 111659 h 455691"/>
              <a:gd name="csX17" fmla="*/ 1711105 w 5220831"/>
              <a:gd name="csY17" fmla="*/ 111659 h 455691"/>
              <a:gd name="csX18" fmla="*/ 1711105 w 5220831"/>
              <a:gd name="csY18" fmla="*/ 123731 h 455691"/>
              <a:gd name="csX19" fmla="*/ 1804657 w 5220831"/>
              <a:gd name="csY19" fmla="*/ 123731 h 455691"/>
              <a:gd name="csX20" fmla="*/ 1804657 w 5220831"/>
              <a:gd name="csY20" fmla="*/ 129766 h 455691"/>
              <a:gd name="csX21" fmla="*/ 1907263 w 5220831"/>
              <a:gd name="csY21" fmla="*/ 129766 h 455691"/>
              <a:gd name="csX22" fmla="*/ 1907263 w 5220831"/>
              <a:gd name="csY22" fmla="*/ 144855 h 455691"/>
              <a:gd name="csX23" fmla="*/ 1961584 w 5220831"/>
              <a:gd name="csY23" fmla="*/ 144855 h 455691"/>
              <a:gd name="csX24" fmla="*/ 1961584 w 5220831"/>
              <a:gd name="csY24" fmla="*/ 156927 h 455691"/>
              <a:gd name="csX25" fmla="*/ 2070225 w 5220831"/>
              <a:gd name="csY25" fmla="*/ 156927 h 455691"/>
              <a:gd name="csX26" fmla="*/ 2070225 w 5220831"/>
              <a:gd name="csY26" fmla="*/ 168998 h 455691"/>
              <a:gd name="csX27" fmla="*/ 2160760 w 5220831"/>
              <a:gd name="csY27" fmla="*/ 168998 h 455691"/>
              <a:gd name="csX28" fmla="*/ 2169813 w 5220831"/>
              <a:gd name="csY28" fmla="*/ 168998 h 455691"/>
              <a:gd name="csX29" fmla="*/ 2396150 w 5220831"/>
              <a:gd name="csY29" fmla="*/ 168998 h 455691"/>
              <a:gd name="csX30" fmla="*/ 2396150 w 5220831"/>
              <a:gd name="csY30" fmla="*/ 181069 h 455691"/>
              <a:gd name="csX31" fmla="*/ 2495738 w 5220831"/>
              <a:gd name="csY31" fmla="*/ 181069 h 455691"/>
              <a:gd name="csX32" fmla="*/ 2495738 w 5220831"/>
              <a:gd name="csY32" fmla="*/ 190123 h 455691"/>
              <a:gd name="csX33" fmla="*/ 2559113 w 5220831"/>
              <a:gd name="csY33" fmla="*/ 190123 h 455691"/>
              <a:gd name="csX34" fmla="*/ 2559113 w 5220831"/>
              <a:gd name="csY34" fmla="*/ 202194 h 455691"/>
              <a:gd name="csX35" fmla="*/ 2703968 w 5220831"/>
              <a:gd name="csY35" fmla="*/ 202194 h 455691"/>
              <a:gd name="csX36" fmla="*/ 2703968 w 5220831"/>
              <a:gd name="csY36" fmla="*/ 217283 h 455691"/>
              <a:gd name="csX37" fmla="*/ 2897109 w 5220831"/>
              <a:gd name="csY37" fmla="*/ 217283 h 455691"/>
              <a:gd name="csX38" fmla="*/ 2897109 w 5220831"/>
              <a:gd name="csY38" fmla="*/ 235390 h 455691"/>
              <a:gd name="csX39" fmla="*/ 3002732 w 5220831"/>
              <a:gd name="csY39" fmla="*/ 235390 h 455691"/>
              <a:gd name="csX40" fmla="*/ 3002732 w 5220831"/>
              <a:gd name="csY40" fmla="*/ 241426 h 455691"/>
              <a:gd name="csX41" fmla="*/ 3087231 w 5220831"/>
              <a:gd name="csY41" fmla="*/ 241426 h 455691"/>
              <a:gd name="csX42" fmla="*/ 3087231 w 5220831"/>
              <a:gd name="csY42" fmla="*/ 253497 h 455691"/>
              <a:gd name="csX43" fmla="*/ 3162677 w 5220831"/>
              <a:gd name="csY43" fmla="*/ 253497 h 455691"/>
              <a:gd name="csX44" fmla="*/ 3168713 w 5220831"/>
              <a:gd name="csY44" fmla="*/ 259533 h 455691"/>
              <a:gd name="csX45" fmla="*/ 3331675 w 5220831"/>
              <a:gd name="csY45" fmla="*/ 259533 h 455691"/>
              <a:gd name="csX46" fmla="*/ 3331675 w 5220831"/>
              <a:gd name="csY46" fmla="*/ 268586 h 455691"/>
              <a:gd name="csX47" fmla="*/ 3428245 w 5220831"/>
              <a:gd name="csY47" fmla="*/ 268586 h 455691"/>
              <a:gd name="csX48" fmla="*/ 3428245 w 5220831"/>
              <a:gd name="csY48" fmla="*/ 280657 h 455691"/>
              <a:gd name="csX49" fmla="*/ 3518780 w 5220831"/>
              <a:gd name="csY49" fmla="*/ 280657 h 455691"/>
              <a:gd name="csX50" fmla="*/ 3518780 w 5220831"/>
              <a:gd name="csY50" fmla="*/ 292729 h 455691"/>
              <a:gd name="csX51" fmla="*/ 3723992 w 5220831"/>
              <a:gd name="csY51" fmla="*/ 292729 h 455691"/>
              <a:gd name="csX52" fmla="*/ 3730027 w 5220831"/>
              <a:gd name="csY52" fmla="*/ 298764 h 455691"/>
              <a:gd name="csX53" fmla="*/ 3865829 w 5220831"/>
              <a:gd name="csY53" fmla="*/ 298764 h 455691"/>
              <a:gd name="csX54" fmla="*/ 3871865 w 5220831"/>
              <a:gd name="csY54" fmla="*/ 304800 h 455691"/>
              <a:gd name="csX55" fmla="*/ 3923168 w 5220831"/>
              <a:gd name="csY55" fmla="*/ 304800 h 455691"/>
              <a:gd name="csX56" fmla="*/ 3923168 w 5220831"/>
              <a:gd name="csY56" fmla="*/ 313853 h 455691"/>
              <a:gd name="csX57" fmla="*/ 4001631 w 5220831"/>
              <a:gd name="csY57" fmla="*/ 313853 h 455691"/>
              <a:gd name="csX58" fmla="*/ 4001631 w 5220831"/>
              <a:gd name="csY58" fmla="*/ 331960 h 455691"/>
              <a:gd name="csX59" fmla="*/ 4119326 w 5220831"/>
              <a:gd name="csY59" fmla="*/ 331960 h 455691"/>
              <a:gd name="csX60" fmla="*/ 4119326 w 5220831"/>
              <a:gd name="csY60" fmla="*/ 347050 h 455691"/>
              <a:gd name="csX61" fmla="*/ 4327556 w 5220831"/>
              <a:gd name="csY61" fmla="*/ 347050 h 455691"/>
              <a:gd name="csX62" fmla="*/ 4327556 w 5220831"/>
              <a:gd name="csY62" fmla="*/ 368174 h 455691"/>
              <a:gd name="csX63" fmla="*/ 4454305 w 5220831"/>
              <a:gd name="csY63" fmla="*/ 368174 h 455691"/>
              <a:gd name="csX64" fmla="*/ 4454305 w 5220831"/>
              <a:gd name="csY64" fmla="*/ 398352 h 455691"/>
              <a:gd name="csX65" fmla="*/ 4740998 w 5220831"/>
              <a:gd name="csY65" fmla="*/ 398352 h 455691"/>
              <a:gd name="csX66" fmla="*/ 4740998 w 5220831"/>
              <a:gd name="csY66" fmla="*/ 455691 h 455691"/>
              <a:gd name="csX67" fmla="*/ 5220831 w 5220831"/>
              <a:gd name="csY67" fmla="*/ 455691 h 4556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5220831" h="455691">
                <a:moveTo>
                  <a:pt x="0" y="0"/>
                </a:moveTo>
                <a:lnTo>
                  <a:pt x="274621" y="0"/>
                </a:lnTo>
                <a:lnTo>
                  <a:pt x="274621" y="27160"/>
                </a:lnTo>
                <a:lnTo>
                  <a:pt x="576404" y="27160"/>
                </a:lnTo>
                <a:lnTo>
                  <a:pt x="576404" y="39232"/>
                </a:lnTo>
                <a:lnTo>
                  <a:pt x="672974" y="39232"/>
                </a:lnTo>
                <a:lnTo>
                  <a:pt x="679010" y="45268"/>
                </a:lnTo>
                <a:lnTo>
                  <a:pt x="757473" y="45268"/>
                </a:lnTo>
                <a:lnTo>
                  <a:pt x="757473" y="66392"/>
                </a:lnTo>
                <a:lnTo>
                  <a:pt x="896293" y="66392"/>
                </a:lnTo>
                <a:lnTo>
                  <a:pt x="896293" y="75446"/>
                </a:lnTo>
                <a:lnTo>
                  <a:pt x="1146772" y="75446"/>
                </a:lnTo>
                <a:lnTo>
                  <a:pt x="1146772" y="93552"/>
                </a:lnTo>
                <a:lnTo>
                  <a:pt x="1282574" y="93552"/>
                </a:lnTo>
                <a:lnTo>
                  <a:pt x="1282574" y="105624"/>
                </a:lnTo>
                <a:lnTo>
                  <a:pt x="1569267" y="105624"/>
                </a:lnTo>
                <a:lnTo>
                  <a:pt x="1569267" y="111659"/>
                </a:lnTo>
                <a:lnTo>
                  <a:pt x="1711105" y="111659"/>
                </a:lnTo>
                <a:lnTo>
                  <a:pt x="1711105" y="123731"/>
                </a:lnTo>
                <a:lnTo>
                  <a:pt x="1804657" y="123731"/>
                </a:lnTo>
                <a:lnTo>
                  <a:pt x="1804657" y="129766"/>
                </a:lnTo>
                <a:lnTo>
                  <a:pt x="1907263" y="129766"/>
                </a:lnTo>
                <a:lnTo>
                  <a:pt x="1907263" y="144855"/>
                </a:lnTo>
                <a:lnTo>
                  <a:pt x="1961584" y="144855"/>
                </a:lnTo>
                <a:lnTo>
                  <a:pt x="1961584" y="156927"/>
                </a:lnTo>
                <a:lnTo>
                  <a:pt x="2070225" y="156927"/>
                </a:lnTo>
                <a:lnTo>
                  <a:pt x="2070225" y="168998"/>
                </a:lnTo>
                <a:lnTo>
                  <a:pt x="2160760" y="168998"/>
                </a:lnTo>
                <a:lnTo>
                  <a:pt x="2169813" y="168998"/>
                </a:lnTo>
                <a:lnTo>
                  <a:pt x="2396150" y="168998"/>
                </a:lnTo>
                <a:lnTo>
                  <a:pt x="2396150" y="181069"/>
                </a:lnTo>
                <a:lnTo>
                  <a:pt x="2495738" y="181069"/>
                </a:lnTo>
                <a:lnTo>
                  <a:pt x="2495738" y="190123"/>
                </a:lnTo>
                <a:lnTo>
                  <a:pt x="2559113" y="190123"/>
                </a:lnTo>
                <a:lnTo>
                  <a:pt x="2559113" y="202194"/>
                </a:lnTo>
                <a:lnTo>
                  <a:pt x="2703968" y="202194"/>
                </a:lnTo>
                <a:lnTo>
                  <a:pt x="2703968" y="217283"/>
                </a:lnTo>
                <a:lnTo>
                  <a:pt x="2897109" y="217283"/>
                </a:lnTo>
                <a:lnTo>
                  <a:pt x="2897109" y="235390"/>
                </a:lnTo>
                <a:lnTo>
                  <a:pt x="3002732" y="235390"/>
                </a:lnTo>
                <a:lnTo>
                  <a:pt x="3002732" y="241426"/>
                </a:lnTo>
                <a:lnTo>
                  <a:pt x="3087231" y="241426"/>
                </a:lnTo>
                <a:lnTo>
                  <a:pt x="3087231" y="253497"/>
                </a:lnTo>
                <a:lnTo>
                  <a:pt x="3162677" y="253497"/>
                </a:lnTo>
                <a:lnTo>
                  <a:pt x="3168713" y="259533"/>
                </a:lnTo>
                <a:lnTo>
                  <a:pt x="3331675" y="259533"/>
                </a:lnTo>
                <a:lnTo>
                  <a:pt x="3331675" y="268586"/>
                </a:lnTo>
                <a:lnTo>
                  <a:pt x="3428245" y="268586"/>
                </a:lnTo>
                <a:lnTo>
                  <a:pt x="3428245" y="280657"/>
                </a:lnTo>
                <a:lnTo>
                  <a:pt x="3518780" y="280657"/>
                </a:lnTo>
                <a:lnTo>
                  <a:pt x="3518780" y="292729"/>
                </a:lnTo>
                <a:lnTo>
                  <a:pt x="3723992" y="292729"/>
                </a:lnTo>
                <a:lnTo>
                  <a:pt x="3730027" y="298764"/>
                </a:lnTo>
                <a:lnTo>
                  <a:pt x="3865829" y="298764"/>
                </a:lnTo>
                <a:lnTo>
                  <a:pt x="3871865" y="304800"/>
                </a:lnTo>
                <a:lnTo>
                  <a:pt x="3923168" y="304800"/>
                </a:lnTo>
                <a:lnTo>
                  <a:pt x="3923168" y="313853"/>
                </a:lnTo>
                <a:lnTo>
                  <a:pt x="4001631" y="313853"/>
                </a:lnTo>
                <a:lnTo>
                  <a:pt x="4001631" y="331960"/>
                </a:lnTo>
                <a:lnTo>
                  <a:pt x="4119326" y="331960"/>
                </a:lnTo>
                <a:lnTo>
                  <a:pt x="4119326" y="347050"/>
                </a:lnTo>
                <a:lnTo>
                  <a:pt x="4327556" y="347050"/>
                </a:lnTo>
                <a:lnTo>
                  <a:pt x="4327556" y="368174"/>
                </a:lnTo>
                <a:lnTo>
                  <a:pt x="4454305" y="368174"/>
                </a:lnTo>
                <a:lnTo>
                  <a:pt x="4454305" y="398352"/>
                </a:lnTo>
                <a:lnTo>
                  <a:pt x="4740998" y="398352"/>
                </a:lnTo>
                <a:lnTo>
                  <a:pt x="4740998" y="455691"/>
                </a:lnTo>
                <a:lnTo>
                  <a:pt x="5220831" y="45569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FC4CAF4D-2395-346D-3152-F32F5F9E89FC}"/>
              </a:ext>
            </a:extLst>
          </p:cNvPr>
          <p:cNvGrpSpPr/>
          <p:nvPr/>
        </p:nvGrpSpPr>
        <p:grpSpPr>
          <a:xfrm>
            <a:off x="3314909" y="2071004"/>
            <a:ext cx="2189821" cy="2799937"/>
            <a:chOff x="3314909" y="1955257"/>
            <a:chExt cx="2189821" cy="2799937"/>
          </a:xfrm>
        </p:grpSpPr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1866DCD-CDDF-7626-78DB-503465F339D3}"/>
                </a:ext>
              </a:extLst>
            </p:cNvPr>
            <p:cNvCxnSpPr/>
            <p:nvPr/>
          </p:nvCxnSpPr>
          <p:spPr>
            <a:xfrm>
              <a:off x="3314909" y="1960123"/>
              <a:ext cx="0" cy="2795071"/>
            </a:xfrm>
            <a:prstGeom prst="line">
              <a:avLst/>
            </a:prstGeom>
            <a:ln w="1905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BE33723E-2440-3EEC-33BB-CC9F251DAEAD}"/>
                </a:ext>
              </a:extLst>
            </p:cNvPr>
            <p:cNvCxnSpPr/>
            <p:nvPr/>
          </p:nvCxnSpPr>
          <p:spPr>
            <a:xfrm>
              <a:off x="4405814" y="1960122"/>
              <a:ext cx="0" cy="2795071"/>
            </a:xfrm>
            <a:prstGeom prst="line">
              <a:avLst/>
            </a:prstGeom>
            <a:ln w="1905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EB62F6EB-7DE4-8AB6-31EB-BD627D0EA39C}"/>
                </a:ext>
              </a:extLst>
            </p:cNvPr>
            <p:cNvCxnSpPr/>
            <p:nvPr/>
          </p:nvCxnSpPr>
          <p:spPr>
            <a:xfrm>
              <a:off x="5504730" y="1955257"/>
              <a:ext cx="0" cy="2795071"/>
            </a:xfrm>
            <a:prstGeom prst="line">
              <a:avLst/>
            </a:prstGeom>
            <a:ln w="19050"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5FEE5A2-6977-D0A7-6B76-4C4653C37F7A}"/>
              </a:ext>
            </a:extLst>
          </p:cNvPr>
          <p:cNvSpPr txBox="1">
            <a:spLocks/>
          </p:cNvSpPr>
          <p:nvPr/>
        </p:nvSpPr>
        <p:spPr bwMode="auto">
          <a:xfrm>
            <a:off x="7200011" y="1329244"/>
            <a:ext cx="4576506" cy="45854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117" b="0" i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3D78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3D78"/>
                </a:solidFill>
                <a:latin typeface="+mn-lt"/>
                <a:ea typeface="+mn-ea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003D78"/>
                </a:solidFill>
                <a:latin typeface="+mn-lt"/>
                <a:ea typeface="+mn-ea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3D78"/>
                </a:solidFill>
                <a:latin typeface="+mn-lt"/>
                <a:ea typeface="+mn-ea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3D78"/>
                </a:solidFill>
                <a:latin typeface="+mn-lt"/>
                <a:ea typeface="+mn-ea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3D78"/>
                </a:solidFill>
                <a:latin typeface="+mn-lt"/>
                <a:ea typeface="+mn-ea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3D78"/>
                </a:solidFill>
                <a:latin typeface="+mn-lt"/>
                <a:ea typeface="+mn-ea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3D78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01800" algn="l"/>
                <a:tab pos="4125913" algn="l"/>
                <a:tab pos="5294313" algn="l"/>
              </a:tabLst>
              <a:defRPr/>
            </a:pPr>
            <a:endParaRPr kumimoji="0" lang="en-US" altLang="en-US" sz="2000" b="1" i="0" u="none" strike="noStrike" kern="0" cap="none" spc="0" normalizeH="0" baseline="0" noProof="0" dirty="0">
              <a:ln>
                <a:noFill/>
              </a:ln>
              <a:solidFill>
                <a:srgbClr val="003353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  <a:sym typeface="Calibri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F72CE31-8E9F-D99C-C1B3-0CDEF19C19DF}"/>
              </a:ext>
            </a:extLst>
          </p:cNvPr>
          <p:cNvSpPr txBox="1">
            <a:spLocks/>
          </p:cNvSpPr>
          <p:nvPr/>
        </p:nvSpPr>
        <p:spPr>
          <a:xfrm>
            <a:off x="863601" y="169446"/>
            <a:ext cx="11194084" cy="6122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9629379E-656E-FE0F-5C67-6235361789C7}"/>
              </a:ext>
            </a:extLst>
          </p:cNvPr>
          <p:cNvSpPr txBox="1">
            <a:spLocks/>
          </p:cNvSpPr>
          <p:nvPr/>
        </p:nvSpPr>
        <p:spPr>
          <a:xfrm>
            <a:off x="7288836" y="1459027"/>
            <a:ext cx="4365814" cy="42820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61" marR="0" lvl="1" indent="0" algn="l" defTabSz="457189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Dose adjustments result in lower relative dose intensity (RDI)*; to explore the impact of dose adjustments on abemaciclib efficacy: </a:t>
            </a:r>
          </a:p>
          <a:p>
            <a:pPr marL="349250" marR="0" lvl="1" indent="-190500" algn="l" defTabSz="457189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ct val="0"/>
              </a:spcAft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Patients treated with abemaciclib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were classified into 3 equal-sized subgroups by RDI </a:t>
            </a:r>
          </a:p>
          <a:p>
            <a:pPr marL="349250" marR="0" lvl="1" indent="-190500" algn="l" defTabSz="457189" rtl="0" eaLnBrk="1" fontAlgn="auto" latinLnBrk="0" hangingPunct="1">
              <a:lnSpc>
                <a:spcPct val="90000"/>
              </a:lnSpc>
              <a:spcBef>
                <a:spcPts val="1289"/>
              </a:spcBef>
              <a:spcAft>
                <a:spcPts val="1535"/>
              </a:spcAft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IDFS rates were estimated within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each subgroup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anose="00000500000000000000" pitchFamily="2" charset="0"/>
              <a:ea typeface="SimSun" panose="02010600030101010101" pitchFamily="2" charset="-122"/>
              <a:cs typeface="Poppins" panose="00000500000000000000" pitchFamily="2" charset="0"/>
              <a:sym typeface="Arial"/>
            </a:endParaRPr>
          </a:p>
          <a:p>
            <a:pPr marL="10961" marR="0" lvl="1" indent="0" algn="l" defTabSz="457189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4-yr IDFS rates were generally consistent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(87.1% vs 86.4% vs 83.7% from the lowest RDI group to the highest)</a:t>
            </a:r>
          </a:p>
          <a:p>
            <a:pPr marL="349250" marR="0" lvl="1" indent="-192088" algn="l" defTabSz="457189" rtl="0" eaLnBrk="1" fontAlgn="auto" latinLnBrk="0" hangingPunct="1">
              <a:lnSpc>
                <a:spcPct val="110000"/>
              </a:lnSpc>
              <a:spcBef>
                <a:spcPts val="267"/>
              </a:spcBef>
              <a:spcAft>
                <a:spcPts val="735"/>
              </a:spcAft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Similar findings were observed in patients treated with abemaciclib in cohort 1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29579A-DB6B-BC76-07D8-4DFEEA66C116}"/>
              </a:ext>
            </a:extLst>
          </p:cNvPr>
          <p:cNvSpPr txBox="1"/>
          <p:nvPr/>
        </p:nvSpPr>
        <p:spPr>
          <a:xfrm rot="16200000">
            <a:off x="-1055686" y="3221224"/>
            <a:ext cx="314455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ea typeface="ＭＳ Ｐゴシック" charset="0"/>
                <a:cs typeface="Poppins Medium" panose="00000600000000000000" pitchFamily="2" charset="0"/>
                <a:sym typeface="Arial"/>
              </a:rPr>
              <a:t>IDFS (%)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4643D9-B1E1-DD7E-5E1A-BAA5BBCCB194}"/>
              </a:ext>
            </a:extLst>
          </p:cNvPr>
          <p:cNvSpPr txBox="1"/>
          <p:nvPr/>
        </p:nvSpPr>
        <p:spPr>
          <a:xfrm>
            <a:off x="1140737" y="5264281"/>
            <a:ext cx="54539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ea typeface="ＭＳ Ｐゴシック" charset="0"/>
                <a:cs typeface="Poppins Medium" panose="00000600000000000000" pitchFamily="2" charset="0"/>
                <a:sym typeface="Arial"/>
              </a:rPr>
              <a:t>Mo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C4B2E4-FA69-316B-CA28-278E66C86D6E}"/>
              </a:ext>
            </a:extLst>
          </p:cNvPr>
          <p:cNvSpPr txBox="1"/>
          <p:nvPr/>
        </p:nvSpPr>
        <p:spPr>
          <a:xfrm>
            <a:off x="228601" y="1436275"/>
            <a:ext cx="714978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  <a:sym typeface="Arial"/>
              </a:rPr>
              <a:t>IDFS according to RDI* in patients treated with abemaciclib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  <a:sym typeface="Arial"/>
              </a:rPr>
              <a:t>(all ages included)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anose="00000500000000000000" pitchFamily="2" charset="0"/>
              <a:ea typeface="ＭＳ Ｐゴシック" charset="0"/>
              <a:cs typeface="Poppins" panose="00000500000000000000" pitchFamily="2" charset="0"/>
              <a:sym typeface="Arial"/>
            </a:endParaRP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0B00E33D-CA9C-4490-1144-DC2534988542}"/>
              </a:ext>
            </a:extLst>
          </p:cNvPr>
          <p:cNvSpPr txBox="1">
            <a:spLocks/>
          </p:cNvSpPr>
          <p:nvPr/>
        </p:nvSpPr>
        <p:spPr>
          <a:xfrm>
            <a:off x="533400" y="56609"/>
            <a:ext cx="11508013" cy="61221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407FAA-4E1B-F7EA-B6BA-17C55DB60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monarchE: Abemaciclib Benefit Is Maintained</a:t>
            </a:r>
            <a:br>
              <a:rPr lang="en-US" dirty="0"/>
            </a:br>
            <a:r>
              <a:rPr lang="en-US" dirty="0"/>
              <a:t>With Dose Modifications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D8F868-B9F8-1DEA-5D67-B1B0225A97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dirty="0"/>
              <a:t>Hamilton. Clin Cancer Res. 2025;31:P1-11-16.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5144817E-7EFE-A9B0-7ABF-715260064710}"/>
              </a:ext>
            </a:extLst>
          </p:cNvPr>
          <p:cNvSpPr/>
          <p:nvPr/>
        </p:nvSpPr>
        <p:spPr>
          <a:xfrm>
            <a:off x="1133037" y="1941961"/>
            <a:ext cx="5461643" cy="2928980"/>
          </a:xfrm>
          <a:custGeom>
            <a:avLst/>
            <a:gdLst>
              <a:gd name="csX0" fmla="*/ 0 w 3134497"/>
              <a:gd name="csY0" fmla="*/ 0 h 2409568"/>
              <a:gd name="csX1" fmla="*/ 0 w 3134497"/>
              <a:gd name="csY1" fmla="*/ 2409568 h 2409568"/>
              <a:gd name="csX2" fmla="*/ 3134497 w 3134497"/>
              <a:gd name="csY2" fmla="*/ 2409568 h 2409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134497" h="2409568">
                <a:moveTo>
                  <a:pt x="0" y="0"/>
                </a:moveTo>
                <a:lnTo>
                  <a:pt x="0" y="2409568"/>
                </a:lnTo>
                <a:lnTo>
                  <a:pt x="3134497" y="2409568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422E534-0695-A70B-67B5-CF5128D1723C}"/>
              </a:ext>
            </a:extLst>
          </p:cNvPr>
          <p:cNvGrpSpPr/>
          <p:nvPr/>
        </p:nvGrpSpPr>
        <p:grpSpPr>
          <a:xfrm>
            <a:off x="1058134" y="1942058"/>
            <a:ext cx="73641" cy="2928980"/>
            <a:chOff x="8386119" y="2741553"/>
            <a:chExt cx="70022" cy="1591550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C34EA0E-254B-22E2-B83C-E34350DC70A4}"/>
                </a:ext>
              </a:extLst>
            </p:cNvPr>
            <p:cNvCxnSpPr>
              <a:cxnSpLocks/>
            </p:cNvCxnSpPr>
            <p:nvPr/>
          </p:nvCxnSpPr>
          <p:spPr>
            <a:xfrm>
              <a:off x="8386119" y="4333103"/>
              <a:ext cx="7002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404616C-2ED0-C18F-EB91-056BDBE74D28}"/>
                </a:ext>
              </a:extLst>
            </p:cNvPr>
            <p:cNvCxnSpPr>
              <a:cxnSpLocks/>
            </p:cNvCxnSpPr>
            <p:nvPr/>
          </p:nvCxnSpPr>
          <p:spPr>
            <a:xfrm>
              <a:off x="8386119" y="3935214"/>
              <a:ext cx="7002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B3FDE28-E3DC-D77C-4E52-00C45D22A1F4}"/>
                </a:ext>
              </a:extLst>
            </p:cNvPr>
            <p:cNvCxnSpPr>
              <a:cxnSpLocks/>
            </p:cNvCxnSpPr>
            <p:nvPr/>
          </p:nvCxnSpPr>
          <p:spPr>
            <a:xfrm>
              <a:off x="8386119" y="3537327"/>
              <a:ext cx="7002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4B30246-D813-27D5-DD36-CC40019F1A3E}"/>
                </a:ext>
              </a:extLst>
            </p:cNvPr>
            <p:cNvCxnSpPr>
              <a:cxnSpLocks/>
            </p:cNvCxnSpPr>
            <p:nvPr/>
          </p:nvCxnSpPr>
          <p:spPr>
            <a:xfrm>
              <a:off x="8386119" y="3139440"/>
              <a:ext cx="7002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0D43E09-239C-9A40-1851-4C77D0B22144}"/>
                </a:ext>
              </a:extLst>
            </p:cNvPr>
            <p:cNvCxnSpPr>
              <a:cxnSpLocks/>
            </p:cNvCxnSpPr>
            <p:nvPr/>
          </p:nvCxnSpPr>
          <p:spPr>
            <a:xfrm>
              <a:off x="8386119" y="2741553"/>
              <a:ext cx="7002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8869954-5395-47E2-713E-48281852F2A7}"/>
              </a:ext>
            </a:extLst>
          </p:cNvPr>
          <p:cNvGrpSpPr/>
          <p:nvPr/>
        </p:nvGrpSpPr>
        <p:grpSpPr>
          <a:xfrm>
            <a:off x="663688" y="1806965"/>
            <a:ext cx="362465" cy="3253211"/>
            <a:chOff x="8015976" y="2649377"/>
            <a:chExt cx="362465" cy="178067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EA4A6A6-F66E-3615-0882-4497AD612C01}"/>
                </a:ext>
              </a:extLst>
            </p:cNvPr>
            <p:cNvSpPr txBox="1"/>
            <p:nvPr/>
          </p:nvSpPr>
          <p:spPr>
            <a:xfrm>
              <a:off x="8015976" y="4248943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0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22B0DF8-2EB6-E70B-FB0F-CFB57643866F}"/>
                </a:ext>
              </a:extLst>
            </p:cNvPr>
            <p:cNvSpPr txBox="1"/>
            <p:nvPr/>
          </p:nvSpPr>
          <p:spPr>
            <a:xfrm>
              <a:off x="8015976" y="3848779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25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F181A86-334D-05EC-8D6F-52D9FAD8F63D}"/>
                </a:ext>
              </a:extLst>
            </p:cNvPr>
            <p:cNvSpPr txBox="1"/>
            <p:nvPr/>
          </p:nvSpPr>
          <p:spPr>
            <a:xfrm>
              <a:off x="8015976" y="3458727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50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8B24EF6-217C-8394-E5B2-1D2D4F1A5354}"/>
                </a:ext>
              </a:extLst>
            </p:cNvPr>
            <p:cNvSpPr txBox="1"/>
            <p:nvPr/>
          </p:nvSpPr>
          <p:spPr>
            <a:xfrm>
              <a:off x="8015976" y="3058563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75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6EC14E7-B370-4BF4-894B-F05AEDA66025}"/>
                </a:ext>
              </a:extLst>
            </p:cNvPr>
            <p:cNvSpPr txBox="1"/>
            <p:nvPr/>
          </p:nvSpPr>
          <p:spPr>
            <a:xfrm>
              <a:off x="8015976" y="2649377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100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47D13A70-12EC-1096-92C2-C3C42D1221E3}"/>
              </a:ext>
            </a:extLst>
          </p:cNvPr>
          <p:cNvSpPr txBox="1"/>
          <p:nvPr/>
        </p:nvSpPr>
        <p:spPr>
          <a:xfrm>
            <a:off x="1805197" y="4698717"/>
            <a:ext cx="235686" cy="18110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50" dirty="0"/>
              <a:t>6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870B3A09-9ACB-2DF9-4DF8-6C32D5C4B3C1}"/>
              </a:ext>
            </a:extLst>
          </p:cNvPr>
          <p:cNvGrpSpPr/>
          <p:nvPr/>
        </p:nvGrpSpPr>
        <p:grpSpPr>
          <a:xfrm>
            <a:off x="1131775" y="4878775"/>
            <a:ext cx="5462907" cy="56037"/>
            <a:chOff x="1131775" y="4763028"/>
            <a:chExt cx="5462907" cy="56037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9E414CDD-278B-FE76-9693-13CD8CC076CC}"/>
                </a:ext>
              </a:extLst>
            </p:cNvPr>
            <p:cNvGrpSpPr/>
            <p:nvPr/>
          </p:nvGrpSpPr>
          <p:grpSpPr>
            <a:xfrm rot="5400000">
              <a:off x="2196860" y="3697943"/>
              <a:ext cx="55186" cy="2185356"/>
              <a:chOff x="8386119" y="2741553"/>
              <a:chExt cx="70022" cy="1591550"/>
            </a:xfrm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77B0DE01-8C0F-C44E-FB2F-51DD64658E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E70C4082-1A76-97BE-2090-29739E25C1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A677EA31-8A8B-BF30-F3BE-0546A0E74C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463EEA39-A1F4-E4A8-76C7-8A82C42E3B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F59006B2-9573-1864-7C3A-EED7C6D5A1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274155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90C0A745-010E-5569-4BD4-40AA4F9082ED}"/>
                </a:ext>
              </a:extLst>
            </p:cNvPr>
            <p:cNvGrpSpPr/>
            <p:nvPr/>
          </p:nvGrpSpPr>
          <p:grpSpPr>
            <a:xfrm rot="5400000">
              <a:off x="4925128" y="3698076"/>
              <a:ext cx="55186" cy="2185356"/>
              <a:chOff x="8386119" y="2741553"/>
              <a:chExt cx="70022" cy="1591550"/>
            </a:xfrm>
          </p:grpSpPr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B8807001-AEEC-C944-79DF-46B1B401D7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4FD7D22F-E72F-962A-1482-04550FBB45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F8B4D39A-5230-56C0-CF62-765CE66825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9CCC5D1B-0981-3D90-44D7-61841BF254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6F65769E-8CC2-2D13-1B9E-0368781212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274155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8E7308EA-E099-121F-4B00-2368793F55B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567089" y="4791472"/>
              <a:ext cx="5518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22E89333-F79B-3ECF-CF2F-FC7C754729CA}"/>
              </a:ext>
            </a:extLst>
          </p:cNvPr>
          <p:cNvGrpSpPr/>
          <p:nvPr/>
        </p:nvGrpSpPr>
        <p:grpSpPr>
          <a:xfrm>
            <a:off x="960784" y="4971276"/>
            <a:ext cx="5812234" cy="189897"/>
            <a:chOff x="960784" y="4809425"/>
            <a:chExt cx="5812234" cy="18989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FF4831E-9652-1913-FEB6-9444818116F4}"/>
                </a:ext>
              </a:extLst>
            </p:cNvPr>
            <p:cNvSpPr txBox="1"/>
            <p:nvPr/>
          </p:nvSpPr>
          <p:spPr>
            <a:xfrm>
              <a:off x="960784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0770D35-0CB8-4830-C790-7D48F52DE9F1}"/>
                </a:ext>
              </a:extLst>
            </p:cNvPr>
            <p:cNvSpPr txBox="1"/>
            <p:nvPr/>
          </p:nvSpPr>
          <p:spPr>
            <a:xfrm>
              <a:off x="1501248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6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A76D962-BA78-A368-667C-D672706497FF}"/>
                </a:ext>
              </a:extLst>
            </p:cNvPr>
            <p:cNvSpPr txBox="1"/>
            <p:nvPr/>
          </p:nvSpPr>
          <p:spPr>
            <a:xfrm>
              <a:off x="2045445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12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055ABC6-B260-ED4C-A1AD-F58EB67ABC28}"/>
                </a:ext>
              </a:extLst>
            </p:cNvPr>
            <p:cNvSpPr txBox="1"/>
            <p:nvPr/>
          </p:nvSpPr>
          <p:spPr>
            <a:xfrm>
              <a:off x="259472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18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AA4B83C-63F8-82B4-6B0E-ADCE88DBAAEA}"/>
                </a:ext>
              </a:extLst>
            </p:cNvPr>
            <p:cNvSpPr txBox="1"/>
            <p:nvPr/>
          </p:nvSpPr>
          <p:spPr>
            <a:xfrm>
              <a:off x="313367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24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A405E80-0694-B7B3-6752-C2A72FCCEE4B}"/>
                </a:ext>
              </a:extLst>
            </p:cNvPr>
            <p:cNvSpPr txBox="1"/>
            <p:nvPr/>
          </p:nvSpPr>
          <p:spPr>
            <a:xfrm>
              <a:off x="3684118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30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B7029D7-AEE6-10AF-676A-A3DA12E57DC9}"/>
                </a:ext>
              </a:extLst>
            </p:cNvPr>
            <p:cNvSpPr txBox="1"/>
            <p:nvPr/>
          </p:nvSpPr>
          <p:spPr>
            <a:xfrm>
              <a:off x="4224582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36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BC8F6F2-8FAD-ADEA-1056-E4876D9C7841}"/>
                </a:ext>
              </a:extLst>
            </p:cNvPr>
            <p:cNvSpPr txBox="1"/>
            <p:nvPr/>
          </p:nvSpPr>
          <p:spPr>
            <a:xfrm>
              <a:off x="4768779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42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E95CEC81-0B15-60B3-3453-A1D63B62FA5A}"/>
                </a:ext>
              </a:extLst>
            </p:cNvPr>
            <p:cNvSpPr txBox="1"/>
            <p:nvPr/>
          </p:nvSpPr>
          <p:spPr>
            <a:xfrm>
              <a:off x="531806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48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1CBD4631-A752-7DD8-F42F-82A79D79A851}"/>
                </a:ext>
              </a:extLst>
            </p:cNvPr>
            <p:cNvSpPr txBox="1"/>
            <p:nvPr/>
          </p:nvSpPr>
          <p:spPr>
            <a:xfrm>
              <a:off x="585701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54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57D9E97D-607C-AA78-F4E4-6F3DC65884D7}"/>
                </a:ext>
              </a:extLst>
            </p:cNvPr>
            <p:cNvSpPr txBox="1"/>
            <p:nvPr/>
          </p:nvSpPr>
          <p:spPr>
            <a:xfrm>
              <a:off x="6410553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dirty="0"/>
                <a:t>60</a:t>
              </a:r>
            </a:p>
          </p:txBody>
        </p: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B4CDD140-D4D0-05CC-AE01-27F94541954F}"/>
              </a:ext>
            </a:extLst>
          </p:cNvPr>
          <p:cNvSpPr txBox="1"/>
          <p:nvPr/>
        </p:nvSpPr>
        <p:spPr>
          <a:xfrm>
            <a:off x="1738368" y="3598806"/>
            <a:ext cx="1859019" cy="10088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dirty="0"/>
              <a:t>Relative Dose Intensity</a:t>
            </a:r>
          </a:p>
          <a:p>
            <a:r>
              <a:rPr lang="en-US" dirty="0"/>
              <a:t>0-66%</a:t>
            </a:r>
          </a:p>
          <a:p>
            <a:r>
              <a:rPr lang="en-US" dirty="0"/>
              <a:t>66%-93%</a:t>
            </a:r>
          </a:p>
          <a:p>
            <a:r>
              <a:rPr lang="en-US" dirty="0"/>
              <a:t>93% and above</a:t>
            </a:r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252F45B4-9530-2AEE-440F-3E3B7796E51E}"/>
              </a:ext>
            </a:extLst>
          </p:cNvPr>
          <p:cNvGrpSpPr/>
          <p:nvPr/>
        </p:nvGrpSpPr>
        <p:grpSpPr>
          <a:xfrm>
            <a:off x="1383126" y="3997083"/>
            <a:ext cx="291955" cy="535247"/>
            <a:chOff x="1263210" y="3881336"/>
            <a:chExt cx="235139" cy="386221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C7B7EF84-75E1-76EB-CCAD-4D3C64AF1C62}"/>
                </a:ext>
              </a:extLst>
            </p:cNvPr>
            <p:cNvCxnSpPr>
              <a:cxnSpLocks/>
            </p:cNvCxnSpPr>
            <p:nvPr/>
          </p:nvCxnSpPr>
          <p:spPr>
            <a:xfrm>
              <a:off x="1263210" y="3881336"/>
              <a:ext cx="235139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D9A36861-D449-3AAB-2605-E49800A9ADCD}"/>
                </a:ext>
              </a:extLst>
            </p:cNvPr>
            <p:cNvCxnSpPr>
              <a:cxnSpLocks/>
            </p:cNvCxnSpPr>
            <p:nvPr/>
          </p:nvCxnSpPr>
          <p:spPr>
            <a:xfrm>
              <a:off x="1263210" y="4078167"/>
              <a:ext cx="235139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E8B23AF-159C-3595-09CE-9085B2F4B750}"/>
                </a:ext>
              </a:extLst>
            </p:cNvPr>
            <p:cNvCxnSpPr>
              <a:cxnSpLocks/>
            </p:cNvCxnSpPr>
            <p:nvPr/>
          </p:nvCxnSpPr>
          <p:spPr>
            <a:xfrm>
              <a:off x="1263210" y="4267557"/>
              <a:ext cx="235139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93A32299-BE1C-E3A6-FDE0-CBC1554768C4}"/>
              </a:ext>
            </a:extLst>
          </p:cNvPr>
          <p:cNvGrpSpPr/>
          <p:nvPr/>
        </p:nvGrpSpPr>
        <p:grpSpPr>
          <a:xfrm>
            <a:off x="1132001" y="1893561"/>
            <a:ext cx="5220514" cy="588491"/>
            <a:chOff x="1132001" y="1777814"/>
            <a:chExt cx="5220514" cy="588491"/>
          </a:xfrm>
        </p:grpSpPr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112F3433-FF70-5FF8-2C92-DC528F43A127}"/>
                </a:ext>
              </a:extLst>
            </p:cNvPr>
            <p:cNvCxnSpPr/>
            <p:nvPr/>
          </p:nvCxnSpPr>
          <p:spPr>
            <a:xfrm>
              <a:off x="1132001" y="1777814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AB8A6D26-1A97-ABBF-D807-04F38199ABAF}"/>
                </a:ext>
              </a:extLst>
            </p:cNvPr>
            <p:cNvCxnSpPr/>
            <p:nvPr/>
          </p:nvCxnSpPr>
          <p:spPr>
            <a:xfrm>
              <a:off x="1404361" y="1817478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9FED1115-E087-9F88-1C64-E1E3E8AA46E4}"/>
                </a:ext>
              </a:extLst>
            </p:cNvPr>
            <p:cNvCxnSpPr/>
            <p:nvPr/>
          </p:nvCxnSpPr>
          <p:spPr>
            <a:xfrm>
              <a:off x="1450011" y="1820390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353ED82E-9209-3698-A532-A7329F222801}"/>
                </a:ext>
              </a:extLst>
            </p:cNvPr>
            <p:cNvCxnSpPr/>
            <p:nvPr/>
          </p:nvCxnSpPr>
          <p:spPr>
            <a:xfrm>
              <a:off x="4367484" y="2165284"/>
              <a:ext cx="0" cy="102606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71D4B185-11C5-94F9-A734-E48A1D074C27}"/>
                </a:ext>
              </a:extLst>
            </p:cNvPr>
            <p:cNvCxnSpPr/>
            <p:nvPr/>
          </p:nvCxnSpPr>
          <p:spPr>
            <a:xfrm>
              <a:off x="1464815" y="1820743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9EFF265E-FBA2-AE30-A870-1E1ABC46FD1E}"/>
                </a:ext>
              </a:extLst>
            </p:cNvPr>
            <p:cNvCxnSpPr/>
            <p:nvPr/>
          </p:nvCxnSpPr>
          <p:spPr>
            <a:xfrm>
              <a:off x="1337109" y="1814566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1748A9A5-4108-23ED-78F4-0E08DF1700B1}"/>
                </a:ext>
              </a:extLst>
            </p:cNvPr>
            <p:cNvCxnSpPr/>
            <p:nvPr/>
          </p:nvCxnSpPr>
          <p:spPr>
            <a:xfrm>
              <a:off x="1377879" y="1818159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5FADE6F3-A61F-9D53-270F-DC18DF05F782}"/>
                </a:ext>
              </a:extLst>
            </p:cNvPr>
            <p:cNvCxnSpPr/>
            <p:nvPr/>
          </p:nvCxnSpPr>
          <p:spPr>
            <a:xfrm>
              <a:off x="1560584" y="1845485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D53C78E8-8CA9-9D83-F084-129D95E8B5DB}"/>
                </a:ext>
              </a:extLst>
            </p:cNvPr>
            <p:cNvCxnSpPr/>
            <p:nvPr/>
          </p:nvCxnSpPr>
          <p:spPr>
            <a:xfrm>
              <a:off x="1360405" y="1816956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EB0AF2B4-162E-BEDA-8228-C89E6538F202}"/>
                </a:ext>
              </a:extLst>
            </p:cNvPr>
            <p:cNvCxnSpPr/>
            <p:nvPr/>
          </p:nvCxnSpPr>
          <p:spPr>
            <a:xfrm>
              <a:off x="1657665" y="1856191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38967A71-6CE7-90AE-0CFE-6778F0CED294}"/>
                </a:ext>
              </a:extLst>
            </p:cNvPr>
            <p:cNvCxnSpPr/>
            <p:nvPr/>
          </p:nvCxnSpPr>
          <p:spPr>
            <a:xfrm>
              <a:off x="1763545" y="1868772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84D37DD5-E0E4-97BA-42FE-28421208BBEF}"/>
                </a:ext>
              </a:extLst>
            </p:cNvPr>
            <p:cNvCxnSpPr/>
            <p:nvPr/>
          </p:nvCxnSpPr>
          <p:spPr>
            <a:xfrm>
              <a:off x="1818154" y="1871684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4B79650C-C9CB-BB0B-6B97-5C1BFA55A531}"/>
                </a:ext>
              </a:extLst>
            </p:cNvPr>
            <p:cNvCxnSpPr/>
            <p:nvPr/>
          </p:nvCxnSpPr>
          <p:spPr>
            <a:xfrm>
              <a:off x="1892092" y="1880420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0C5600BC-0723-3BF3-B90C-75C972716C97}"/>
                </a:ext>
              </a:extLst>
            </p:cNvPr>
            <p:cNvCxnSpPr/>
            <p:nvPr/>
          </p:nvCxnSpPr>
          <p:spPr>
            <a:xfrm>
              <a:off x="2134554" y="1908427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A58AF628-396C-7BFF-0DE1-C750D268EAB7}"/>
                </a:ext>
              </a:extLst>
            </p:cNvPr>
            <p:cNvCxnSpPr/>
            <p:nvPr/>
          </p:nvCxnSpPr>
          <p:spPr>
            <a:xfrm>
              <a:off x="2035059" y="1898758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2A11ADDC-DAFD-FEAF-1862-EB42F5078CF3}"/>
                </a:ext>
              </a:extLst>
            </p:cNvPr>
            <p:cNvCxnSpPr/>
            <p:nvPr/>
          </p:nvCxnSpPr>
          <p:spPr>
            <a:xfrm>
              <a:off x="2163209" y="1908427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CE948370-547F-73FB-B04C-EAB3CA1A9F2B}"/>
                </a:ext>
              </a:extLst>
            </p:cNvPr>
            <p:cNvCxnSpPr/>
            <p:nvPr/>
          </p:nvCxnSpPr>
          <p:spPr>
            <a:xfrm>
              <a:off x="2231851" y="1908427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5B9009A4-95D2-0CCB-9B99-D7234D6D261C}"/>
                </a:ext>
              </a:extLst>
            </p:cNvPr>
            <p:cNvCxnSpPr/>
            <p:nvPr/>
          </p:nvCxnSpPr>
          <p:spPr>
            <a:xfrm>
              <a:off x="2482345" y="1937547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B7276D58-24B3-870A-FD71-0813BA0BB6DF}"/>
                </a:ext>
              </a:extLst>
            </p:cNvPr>
            <p:cNvCxnSpPr/>
            <p:nvPr/>
          </p:nvCxnSpPr>
          <p:spPr>
            <a:xfrm>
              <a:off x="2642884" y="1948215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9ABD59D0-4804-0DDA-2BC2-FEE25335BF4F}"/>
                </a:ext>
              </a:extLst>
            </p:cNvPr>
            <p:cNvCxnSpPr/>
            <p:nvPr/>
          </p:nvCxnSpPr>
          <p:spPr>
            <a:xfrm>
              <a:off x="2765869" y="1968466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D7DBAE7E-33E4-A076-E760-E5D0BA05E48F}"/>
                </a:ext>
              </a:extLst>
            </p:cNvPr>
            <p:cNvCxnSpPr/>
            <p:nvPr/>
          </p:nvCxnSpPr>
          <p:spPr>
            <a:xfrm>
              <a:off x="3778969" y="2095454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74E1D36A-A584-2946-8E00-90912C2BA864}"/>
                </a:ext>
              </a:extLst>
            </p:cNvPr>
            <p:cNvCxnSpPr/>
            <p:nvPr/>
          </p:nvCxnSpPr>
          <p:spPr>
            <a:xfrm>
              <a:off x="2799336" y="1969128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D0602D4A-37D9-B6E4-CE3D-FE1A33D1245E}"/>
                </a:ext>
              </a:extLst>
            </p:cNvPr>
            <p:cNvCxnSpPr/>
            <p:nvPr/>
          </p:nvCxnSpPr>
          <p:spPr>
            <a:xfrm>
              <a:off x="2831032" y="1969128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95200334-0C82-0CFB-213D-906D61F4FD10}"/>
                </a:ext>
              </a:extLst>
            </p:cNvPr>
            <p:cNvCxnSpPr/>
            <p:nvPr/>
          </p:nvCxnSpPr>
          <p:spPr>
            <a:xfrm>
              <a:off x="3395632" y="2050821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C32BC998-69DF-F90B-FA6E-E368132C413E}"/>
                </a:ext>
              </a:extLst>
            </p:cNvPr>
            <p:cNvCxnSpPr/>
            <p:nvPr/>
          </p:nvCxnSpPr>
          <p:spPr>
            <a:xfrm>
              <a:off x="3036867" y="1990782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B6279851-8477-1375-41CA-A99BC4362414}"/>
                </a:ext>
              </a:extLst>
            </p:cNvPr>
            <p:cNvCxnSpPr/>
            <p:nvPr/>
          </p:nvCxnSpPr>
          <p:spPr>
            <a:xfrm>
              <a:off x="3827837" y="2098366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A00970BE-99D0-B52C-FA67-160392C7DA64}"/>
                </a:ext>
              </a:extLst>
            </p:cNvPr>
            <p:cNvCxnSpPr/>
            <p:nvPr/>
          </p:nvCxnSpPr>
          <p:spPr>
            <a:xfrm>
              <a:off x="3922121" y="2107948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5DB160A9-4CE2-B6D2-AE78-EC7DBF5C7C2E}"/>
                </a:ext>
              </a:extLst>
            </p:cNvPr>
            <p:cNvCxnSpPr/>
            <p:nvPr/>
          </p:nvCxnSpPr>
          <p:spPr>
            <a:xfrm>
              <a:off x="3951842" y="2119805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EF0D5B7B-4BC3-8CC8-DB49-200246B4E6F7}"/>
                </a:ext>
              </a:extLst>
            </p:cNvPr>
            <p:cNvCxnSpPr/>
            <p:nvPr/>
          </p:nvCxnSpPr>
          <p:spPr>
            <a:xfrm>
              <a:off x="3988014" y="2132197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2371C549-EDB5-E77A-497A-AF10D4C94AED}"/>
                </a:ext>
              </a:extLst>
            </p:cNvPr>
            <p:cNvCxnSpPr/>
            <p:nvPr/>
          </p:nvCxnSpPr>
          <p:spPr>
            <a:xfrm>
              <a:off x="4100444" y="2138866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68722D4B-BC39-AC9D-08B7-655FAD793010}"/>
                </a:ext>
              </a:extLst>
            </p:cNvPr>
            <p:cNvCxnSpPr/>
            <p:nvPr/>
          </p:nvCxnSpPr>
          <p:spPr>
            <a:xfrm>
              <a:off x="4179888" y="2146757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471C0D8C-0562-C5F1-0ABA-2D90C180729B}"/>
                </a:ext>
              </a:extLst>
            </p:cNvPr>
            <p:cNvCxnSpPr/>
            <p:nvPr/>
          </p:nvCxnSpPr>
          <p:spPr>
            <a:xfrm>
              <a:off x="4247461" y="2154738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3BAD5863-D62D-76C7-78A6-9812223C9580}"/>
                </a:ext>
              </a:extLst>
            </p:cNvPr>
            <p:cNvCxnSpPr/>
            <p:nvPr/>
          </p:nvCxnSpPr>
          <p:spPr>
            <a:xfrm>
              <a:off x="4295755" y="2153636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61192CAD-A1FC-3516-9585-A660CFA6501E}"/>
                </a:ext>
              </a:extLst>
            </p:cNvPr>
            <p:cNvCxnSpPr/>
            <p:nvPr/>
          </p:nvCxnSpPr>
          <p:spPr>
            <a:xfrm>
              <a:off x="5306464" y="2232011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9881CEF5-7B76-5FA1-6AD9-B2D632DC297E}"/>
                </a:ext>
              </a:extLst>
            </p:cNvPr>
            <p:cNvCxnSpPr/>
            <p:nvPr/>
          </p:nvCxnSpPr>
          <p:spPr>
            <a:xfrm>
              <a:off x="5129153" y="2227849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2233F495-3A2C-7E3A-370B-F16B9712AED4}"/>
                </a:ext>
              </a:extLst>
            </p:cNvPr>
            <p:cNvCxnSpPr/>
            <p:nvPr/>
          </p:nvCxnSpPr>
          <p:spPr>
            <a:xfrm>
              <a:off x="4333041" y="2161093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08D6ECB9-35B6-0265-C966-07C607D38939}"/>
                </a:ext>
              </a:extLst>
            </p:cNvPr>
            <p:cNvCxnSpPr/>
            <p:nvPr/>
          </p:nvCxnSpPr>
          <p:spPr>
            <a:xfrm>
              <a:off x="6183827" y="2257110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4A6CD9F3-FDE4-D51D-F04F-B0793BC74CE9}"/>
                </a:ext>
              </a:extLst>
            </p:cNvPr>
            <p:cNvCxnSpPr/>
            <p:nvPr/>
          </p:nvCxnSpPr>
          <p:spPr>
            <a:xfrm>
              <a:off x="1184938" y="1786550"/>
              <a:ext cx="0" cy="10260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3FE311AF-C35F-EDC3-0391-93A527D05924}"/>
                </a:ext>
              </a:extLst>
            </p:cNvPr>
            <p:cNvCxnSpPr/>
            <p:nvPr/>
          </p:nvCxnSpPr>
          <p:spPr>
            <a:xfrm>
              <a:off x="1238371" y="1795286"/>
              <a:ext cx="0" cy="10260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85D523E8-8C9C-29CE-58C8-7A00C7C191D8}"/>
                </a:ext>
              </a:extLst>
            </p:cNvPr>
            <p:cNvCxnSpPr/>
            <p:nvPr/>
          </p:nvCxnSpPr>
          <p:spPr>
            <a:xfrm>
              <a:off x="5280256" y="2230276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E41088D5-382A-794A-4F61-37A931B99725}"/>
                </a:ext>
              </a:extLst>
            </p:cNvPr>
            <p:cNvCxnSpPr/>
            <p:nvPr/>
          </p:nvCxnSpPr>
          <p:spPr>
            <a:xfrm>
              <a:off x="5332882" y="2230821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2CEC916A-6C2B-C8F4-244A-7546299927B4}"/>
                </a:ext>
              </a:extLst>
            </p:cNvPr>
            <p:cNvCxnSpPr/>
            <p:nvPr/>
          </p:nvCxnSpPr>
          <p:spPr>
            <a:xfrm>
              <a:off x="5355971" y="2230276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379BD50E-1378-EC12-F9EB-4D985C85797D}"/>
                </a:ext>
              </a:extLst>
            </p:cNvPr>
            <p:cNvCxnSpPr/>
            <p:nvPr/>
          </p:nvCxnSpPr>
          <p:spPr>
            <a:xfrm>
              <a:off x="5462379" y="2254198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12F306D7-4A1B-5A02-44D8-99D002737798}"/>
                </a:ext>
              </a:extLst>
            </p:cNvPr>
            <p:cNvCxnSpPr/>
            <p:nvPr/>
          </p:nvCxnSpPr>
          <p:spPr>
            <a:xfrm>
              <a:off x="5418083" y="2229868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05BF85B4-8C23-1CA1-28AA-B3C9822021C3}"/>
                </a:ext>
              </a:extLst>
            </p:cNvPr>
            <p:cNvCxnSpPr/>
            <p:nvPr/>
          </p:nvCxnSpPr>
          <p:spPr>
            <a:xfrm>
              <a:off x="5435751" y="2254198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48CAF47C-576E-5FDC-2B02-5952F487CA07}"/>
                </a:ext>
              </a:extLst>
            </p:cNvPr>
            <p:cNvCxnSpPr/>
            <p:nvPr/>
          </p:nvCxnSpPr>
          <p:spPr>
            <a:xfrm>
              <a:off x="5754053" y="2256059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86C93A14-B5EA-7869-169C-024012F4FC7C}"/>
                </a:ext>
              </a:extLst>
            </p:cNvPr>
            <p:cNvCxnSpPr/>
            <p:nvPr/>
          </p:nvCxnSpPr>
          <p:spPr>
            <a:xfrm>
              <a:off x="5670764" y="2263699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B84E5E37-86C9-E2F9-094B-B44A9EB891A2}"/>
                </a:ext>
              </a:extLst>
            </p:cNvPr>
            <p:cNvCxnSpPr/>
            <p:nvPr/>
          </p:nvCxnSpPr>
          <p:spPr>
            <a:xfrm>
              <a:off x="5843533" y="2256901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661DDF3A-9EFB-0F54-36A1-A9C80507388D}"/>
                </a:ext>
              </a:extLst>
            </p:cNvPr>
            <p:cNvCxnSpPr/>
            <p:nvPr/>
          </p:nvCxnSpPr>
          <p:spPr>
            <a:xfrm>
              <a:off x="5783341" y="2257288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16447518-5512-47B4-B673-147025790AD2}"/>
                </a:ext>
              </a:extLst>
            </p:cNvPr>
            <p:cNvCxnSpPr/>
            <p:nvPr/>
          </p:nvCxnSpPr>
          <p:spPr>
            <a:xfrm>
              <a:off x="6352515" y="2252051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FA031409-496E-FFBC-9991-A26D8EE11FC9}"/>
                </a:ext>
              </a:extLst>
            </p:cNvPr>
            <p:cNvCxnSpPr/>
            <p:nvPr/>
          </p:nvCxnSpPr>
          <p:spPr>
            <a:xfrm>
              <a:off x="5992780" y="2260022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F3C1CE59-2178-E17F-A82A-F456018B6291}"/>
                </a:ext>
              </a:extLst>
            </p:cNvPr>
            <p:cNvCxnSpPr/>
            <p:nvPr/>
          </p:nvCxnSpPr>
          <p:spPr>
            <a:xfrm>
              <a:off x="6157715" y="2257875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BF019B7E-C084-35F4-D0F3-8A106E71FDDA}"/>
                </a:ext>
              </a:extLst>
            </p:cNvPr>
            <p:cNvCxnSpPr/>
            <p:nvPr/>
          </p:nvCxnSpPr>
          <p:spPr>
            <a:xfrm>
              <a:off x="6125255" y="2257110"/>
              <a:ext cx="0" cy="10260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DC333550-E5EE-E1DF-95DC-83AB3711F325}"/>
                </a:ext>
              </a:extLst>
            </p:cNvPr>
            <p:cNvCxnSpPr/>
            <p:nvPr/>
          </p:nvCxnSpPr>
          <p:spPr>
            <a:xfrm>
              <a:off x="4424265" y="2170722"/>
              <a:ext cx="0" cy="102606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431D3615-8A50-2B91-CD58-8A93829D1EF9}"/>
                </a:ext>
              </a:extLst>
            </p:cNvPr>
            <p:cNvCxnSpPr/>
            <p:nvPr/>
          </p:nvCxnSpPr>
          <p:spPr>
            <a:xfrm>
              <a:off x="4471358" y="2173751"/>
              <a:ext cx="0" cy="102606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76786BA8-2FDC-ABE6-DBDD-3D3535FE219B}"/>
                </a:ext>
              </a:extLst>
            </p:cNvPr>
            <p:cNvCxnSpPr/>
            <p:nvPr/>
          </p:nvCxnSpPr>
          <p:spPr>
            <a:xfrm>
              <a:off x="4611714" y="2186412"/>
              <a:ext cx="0" cy="102606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AF3389DD-03EA-4B10-D34A-431E728204E5}"/>
                </a:ext>
              </a:extLst>
            </p:cNvPr>
            <p:cNvCxnSpPr/>
            <p:nvPr/>
          </p:nvCxnSpPr>
          <p:spPr>
            <a:xfrm>
              <a:off x="4702907" y="2193291"/>
              <a:ext cx="0" cy="102606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A8B89A57-034B-A4B9-34CE-0379636AA51F}"/>
                </a:ext>
              </a:extLst>
            </p:cNvPr>
            <p:cNvCxnSpPr/>
            <p:nvPr/>
          </p:nvCxnSpPr>
          <p:spPr>
            <a:xfrm>
              <a:off x="5889189" y="2260787"/>
              <a:ext cx="0" cy="102606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071CB973-9442-03E5-F0C2-FB140C913157}"/>
                </a:ext>
              </a:extLst>
            </p:cNvPr>
            <p:cNvCxnSpPr/>
            <p:nvPr/>
          </p:nvCxnSpPr>
          <p:spPr>
            <a:xfrm>
              <a:off x="4967905" y="2209484"/>
              <a:ext cx="0" cy="102606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93B473F6-A376-E92C-AD0F-0FC29EFA56D6}"/>
                </a:ext>
              </a:extLst>
            </p:cNvPr>
            <p:cNvCxnSpPr/>
            <p:nvPr/>
          </p:nvCxnSpPr>
          <p:spPr>
            <a:xfrm>
              <a:off x="5042741" y="2210763"/>
              <a:ext cx="0" cy="102606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4FDC1ED9-EA57-32E0-10A2-86F595F861F1}"/>
                </a:ext>
              </a:extLst>
            </p:cNvPr>
            <p:cNvCxnSpPr/>
            <p:nvPr/>
          </p:nvCxnSpPr>
          <p:spPr>
            <a:xfrm>
              <a:off x="5176769" y="2227849"/>
              <a:ext cx="0" cy="102606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C413A56E-B457-CD93-CDFB-55FF0199465B}"/>
                </a:ext>
              </a:extLst>
            </p:cNvPr>
            <p:cNvCxnSpPr/>
            <p:nvPr/>
          </p:nvCxnSpPr>
          <p:spPr>
            <a:xfrm>
              <a:off x="5520423" y="2257110"/>
              <a:ext cx="0" cy="102606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391758A0-04A4-721A-F75B-B2116AC65483}"/>
                </a:ext>
              </a:extLst>
            </p:cNvPr>
            <p:cNvCxnSpPr/>
            <p:nvPr/>
          </p:nvCxnSpPr>
          <p:spPr>
            <a:xfrm>
              <a:off x="5590524" y="2257110"/>
              <a:ext cx="0" cy="102606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A1486B45-9EED-80BD-FCB5-E75E002D39AF}"/>
                </a:ext>
              </a:extLst>
            </p:cNvPr>
            <p:cNvCxnSpPr/>
            <p:nvPr/>
          </p:nvCxnSpPr>
          <p:spPr>
            <a:xfrm>
              <a:off x="6028941" y="2260022"/>
              <a:ext cx="0" cy="10260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B19AFAE6-2B92-C7BE-D152-ABDE06901021}"/>
                </a:ext>
              </a:extLst>
            </p:cNvPr>
            <p:cNvCxnSpPr/>
            <p:nvPr/>
          </p:nvCxnSpPr>
          <p:spPr>
            <a:xfrm>
              <a:off x="5819321" y="2256741"/>
              <a:ext cx="0" cy="102606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6C1096EB-9446-EF70-845A-63781B1DBE0A}"/>
                </a:ext>
              </a:extLst>
            </p:cNvPr>
            <p:cNvCxnSpPr/>
            <p:nvPr/>
          </p:nvCxnSpPr>
          <p:spPr>
            <a:xfrm>
              <a:off x="5646498" y="2257875"/>
              <a:ext cx="0" cy="10260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83607F75-3F20-EA38-C8CB-0781CCC25C17}"/>
                </a:ext>
              </a:extLst>
            </p:cNvPr>
            <p:cNvCxnSpPr/>
            <p:nvPr/>
          </p:nvCxnSpPr>
          <p:spPr>
            <a:xfrm>
              <a:off x="5099302" y="2227364"/>
              <a:ext cx="0" cy="10260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Connector 432">
              <a:extLst>
                <a:ext uri="{FF2B5EF4-FFF2-40B4-BE49-F238E27FC236}">
                  <a16:creationId xmlns:a16="http://schemas.microsoft.com/office/drawing/2014/main" id="{9B59B6FC-0BA1-90B3-7EA3-6F2FEE7CC17F}"/>
                </a:ext>
              </a:extLst>
            </p:cNvPr>
            <p:cNvCxnSpPr/>
            <p:nvPr/>
          </p:nvCxnSpPr>
          <p:spPr>
            <a:xfrm>
              <a:off x="4802577" y="2208834"/>
              <a:ext cx="0" cy="10260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2376ACB1-E610-CDBA-ABBF-176728E8285C}"/>
                </a:ext>
              </a:extLst>
            </p:cNvPr>
            <p:cNvCxnSpPr/>
            <p:nvPr/>
          </p:nvCxnSpPr>
          <p:spPr>
            <a:xfrm>
              <a:off x="5237634" y="2227849"/>
              <a:ext cx="0" cy="102606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E1C284D2-EBDF-28BF-7B5D-EBDD554AED2B}"/>
                </a:ext>
              </a:extLst>
            </p:cNvPr>
            <p:cNvCxnSpPr/>
            <p:nvPr/>
          </p:nvCxnSpPr>
          <p:spPr>
            <a:xfrm>
              <a:off x="4850499" y="2210763"/>
              <a:ext cx="0" cy="102606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C985D076-44FB-BAEB-EBA0-348E7B1B6501}"/>
                </a:ext>
              </a:extLst>
            </p:cNvPr>
            <p:cNvCxnSpPr/>
            <p:nvPr/>
          </p:nvCxnSpPr>
          <p:spPr>
            <a:xfrm>
              <a:off x="4560035" y="2178463"/>
              <a:ext cx="0" cy="102606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AD2F5224-04BB-CE96-B0D5-25E61F6F4034}"/>
                </a:ext>
              </a:extLst>
            </p:cNvPr>
            <p:cNvCxnSpPr/>
            <p:nvPr/>
          </p:nvCxnSpPr>
          <p:spPr>
            <a:xfrm>
              <a:off x="5717958" y="2260787"/>
              <a:ext cx="0" cy="102606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EF5CFA31-5648-F804-FD53-3158992E8C57}"/>
                </a:ext>
              </a:extLst>
            </p:cNvPr>
            <p:cNvCxnSpPr/>
            <p:nvPr/>
          </p:nvCxnSpPr>
          <p:spPr>
            <a:xfrm>
              <a:off x="4520663" y="2175535"/>
              <a:ext cx="0" cy="102606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A023DE0F-CE6D-99FD-6AE5-2C39BF23BBD4}"/>
                </a:ext>
              </a:extLst>
            </p:cNvPr>
            <p:cNvCxnSpPr/>
            <p:nvPr/>
          </p:nvCxnSpPr>
          <p:spPr>
            <a:xfrm>
              <a:off x="4774652" y="2203380"/>
              <a:ext cx="0" cy="102606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783373A2-6342-4146-9232-CD3673AC8CEF}"/>
                </a:ext>
              </a:extLst>
            </p:cNvPr>
            <p:cNvCxnSpPr/>
            <p:nvPr/>
          </p:nvCxnSpPr>
          <p:spPr>
            <a:xfrm>
              <a:off x="5387826" y="2231325"/>
              <a:ext cx="0" cy="102606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32929020-EFCE-98FA-D012-43043F9BF01E}"/>
                </a:ext>
              </a:extLst>
            </p:cNvPr>
            <p:cNvCxnSpPr/>
            <p:nvPr/>
          </p:nvCxnSpPr>
          <p:spPr>
            <a:xfrm>
              <a:off x="4903813" y="2210091"/>
              <a:ext cx="0" cy="102606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BD285B82-F425-19F3-6B40-BF8B85A11145}"/>
                </a:ext>
              </a:extLst>
            </p:cNvPr>
            <p:cNvCxnSpPr/>
            <p:nvPr/>
          </p:nvCxnSpPr>
          <p:spPr>
            <a:xfrm>
              <a:off x="1310214" y="1811143"/>
              <a:ext cx="0" cy="10260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AFA672AD-BCAF-BA53-AFBF-9948995DC969}"/>
                </a:ext>
              </a:extLst>
            </p:cNvPr>
            <p:cNvCxnSpPr/>
            <p:nvPr/>
          </p:nvCxnSpPr>
          <p:spPr>
            <a:xfrm>
              <a:off x="1495449" y="1833181"/>
              <a:ext cx="0" cy="10260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A67E8BDF-F09A-25C7-2B27-4C0722AA3318}"/>
                </a:ext>
              </a:extLst>
            </p:cNvPr>
            <p:cNvCxnSpPr/>
            <p:nvPr/>
          </p:nvCxnSpPr>
          <p:spPr>
            <a:xfrm>
              <a:off x="4663583" y="2190169"/>
              <a:ext cx="0" cy="10260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465B19B6-68F5-6EB3-E295-70283C3DE3E9}"/>
                </a:ext>
              </a:extLst>
            </p:cNvPr>
            <p:cNvCxnSpPr/>
            <p:nvPr/>
          </p:nvCxnSpPr>
          <p:spPr>
            <a:xfrm>
              <a:off x="4748426" y="2193291"/>
              <a:ext cx="0" cy="10260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1BE91262-725F-4535-284A-C4FE485E29FE}"/>
                </a:ext>
              </a:extLst>
            </p:cNvPr>
            <p:cNvCxnSpPr/>
            <p:nvPr/>
          </p:nvCxnSpPr>
          <p:spPr>
            <a:xfrm>
              <a:off x="5948076" y="2259154"/>
              <a:ext cx="0" cy="102606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FDE3C143-369A-0C60-9E06-3C074FAF5731}"/>
                </a:ext>
              </a:extLst>
            </p:cNvPr>
            <p:cNvCxnSpPr/>
            <p:nvPr/>
          </p:nvCxnSpPr>
          <p:spPr>
            <a:xfrm>
              <a:off x="6089722" y="2257875"/>
              <a:ext cx="0" cy="102606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5485831-0233-95FA-AA60-55BCC13189D6}"/>
              </a:ext>
            </a:extLst>
          </p:cNvPr>
          <p:cNvSpPr txBox="1"/>
          <p:nvPr/>
        </p:nvSpPr>
        <p:spPr>
          <a:xfrm>
            <a:off x="340807" y="5770103"/>
            <a:ext cx="5223849" cy="4930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*Defined as the average daily dose of abemaciclib received over the treatment duration, relative to the full dose (150 mg BID).</a:t>
            </a:r>
          </a:p>
        </p:txBody>
      </p:sp>
    </p:spTree>
    <p:extLst>
      <p:ext uri="{BB962C8B-B14F-4D97-AF65-F5344CB8AC3E}">
        <p14:creationId xmlns:p14="http://schemas.microsoft.com/office/powerpoint/2010/main" val="531510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BDD78-19C2-8A79-E5D1-98C6DEF65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Freeform: Shape 511">
            <a:extLst>
              <a:ext uri="{FF2B5EF4-FFF2-40B4-BE49-F238E27FC236}">
                <a16:creationId xmlns:a16="http://schemas.microsoft.com/office/drawing/2014/main" id="{90A74854-D29E-5E47-5F29-81DE4A9C48F3}"/>
              </a:ext>
            </a:extLst>
          </p:cNvPr>
          <p:cNvSpPr/>
          <p:nvPr/>
        </p:nvSpPr>
        <p:spPr>
          <a:xfrm>
            <a:off x="9093461" y="2386857"/>
            <a:ext cx="2511267" cy="311909"/>
          </a:xfrm>
          <a:custGeom>
            <a:avLst/>
            <a:gdLst>
              <a:gd name="csX0" fmla="*/ 0 w 2511267"/>
              <a:gd name="csY0" fmla="*/ 0 h 311909"/>
              <a:gd name="csX1" fmla="*/ 90640 w 2511267"/>
              <a:gd name="csY1" fmla="*/ 0 h 311909"/>
              <a:gd name="csX2" fmla="*/ 90640 w 2511267"/>
              <a:gd name="csY2" fmla="*/ 21327 h 311909"/>
              <a:gd name="csX3" fmla="*/ 237264 w 2511267"/>
              <a:gd name="csY3" fmla="*/ 21327 h 311909"/>
              <a:gd name="csX4" fmla="*/ 237264 w 2511267"/>
              <a:gd name="csY4" fmla="*/ 37323 h 311909"/>
              <a:gd name="csX5" fmla="*/ 335902 w 2511267"/>
              <a:gd name="csY5" fmla="*/ 37323 h 311909"/>
              <a:gd name="csX6" fmla="*/ 335902 w 2511267"/>
              <a:gd name="csY6" fmla="*/ 53318 h 311909"/>
              <a:gd name="csX7" fmla="*/ 463864 w 2511267"/>
              <a:gd name="csY7" fmla="*/ 53318 h 311909"/>
              <a:gd name="csX8" fmla="*/ 461198 w 2511267"/>
              <a:gd name="csY8" fmla="*/ 55984 h 311909"/>
              <a:gd name="csX9" fmla="*/ 559836 w 2511267"/>
              <a:gd name="csY9" fmla="*/ 55984 h 311909"/>
              <a:gd name="csX10" fmla="*/ 559836 w 2511267"/>
              <a:gd name="csY10" fmla="*/ 82643 h 311909"/>
              <a:gd name="csX11" fmla="*/ 706460 w 2511267"/>
              <a:gd name="csY11" fmla="*/ 82643 h 311909"/>
              <a:gd name="csX12" fmla="*/ 706460 w 2511267"/>
              <a:gd name="csY12" fmla="*/ 101304 h 311909"/>
              <a:gd name="csX13" fmla="*/ 845086 w 2511267"/>
              <a:gd name="csY13" fmla="*/ 101304 h 311909"/>
              <a:gd name="csX14" fmla="*/ 845086 w 2511267"/>
              <a:gd name="csY14" fmla="*/ 114633 h 311909"/>
              <a:gd name="csX15" fmla="*/ 909068 w 2511267"/>
              <a:gd name="csY15" fmla="*/ 114633 h 311909"/>
              <a:gd name="csX16" fmla="*/ 909068 w 2511267"/>
              <a:gd name="csY16" fmla="*/ 130629 h 311909"/>
              <a:gd name="csX17" fmla="*/ 1069021 w 2511267"/>
              <a:gd name="csY17" fmla="*/ 130629 h 311909"/>
              <a:gd name="csX18" fmla="*/ 1069021 w 2511267"/>
              <a:gd name="csY18" fmla="*/ 143958 h 311909"/>
              <a:gd name="csX19" fmla="*/ 1218311 w 2511267"/>
              <a:gd name="csY19" fmla="*/ 143958 h 311909"/>
              <a:gd name="csX20" fmla="*/ 1218311 w 2511267"/>
              <a:gd name="csY20" fmla="*/ 162619 h 311909"/>
              <a:gd name="csX21" fmla="*/ 1362269 w 2511267"/>
              <a:gd name="csY21" fmla="*/ 162619 h 311909"/>
              <a:gd name="csX22" fmla="*/ 1362269 w 2511267"/>
              <a:gd name="csY22" fmla="*/ 173283 h 311909"/>
              <a:gd name="csX23" fmla="*/ 1567542 w 2511267"/>
              <a:gd name="csY23" fmla="*/ 173283 h 311909"/>
              <a:gd name="csX24" fmla="*/ 1567542 w 2511267"/>
              <a:gd name="csY24" fmla="*/ 189278 h 311909"/>
              <a:gd name="csX25" fmla="*/ 1692839 w 2511267"/>
              <a:gd name="csY25" fmla="*/ 189278 h 311909"/>
              <a:gd name="csX26" fmla="*/ 1692839 w 2511267"/>
              <a:gd name="csY26" fmla="*/ 210605 h 311909"/>
              <a:gd name="csX27" fmla="*/ 1826134 w 2511267"/>
              <a:gd name="csY27" fmla="*/ 210605 h 311909"/>
              <a:gd name="csX28" fmla="*/ 1826134 w 2511267"/>
              <a:gd name="csY28" fmla="*/ 237264 h 311909"/>
              <a:gd name="csX29" fmla="*/ 1911442 w 2511267"/>
              <a:gd name="csY29" fmla="*/ 237264 h 311909"/>
              <a:gd name="csX30" fmla="*/ 1911442 w 2511267"/>
              <a:gd name="csY30" fmla="*/ 255926 h 311909"/>
              <a:gd name="csX31" fmla="*/ 2047402 w 2511267"/>
              <a:gd name="csY31" fmla="*/ 255926 h 311909"/>
              <a:gd name="csX32" fmla="*/ 2052734 w 2511267"/>
              <a:gd name="csY32" fmla="*/ 255926 h 311909"/>
              <a:gd name="csX33" fmla="*/ 2114050 w 2511267"/>
              <a:gd name="csY33" fmla="*/ 255926 h 311909"/>
              <a:gd name="csX34" fmla="*/ 2114050 w 2511267"/>
              <a:gd name="csY34" fmla="*/ 282584 h 311909"/>
              <a:gd name="csX35" fmla="*/ 2151372 w 2511267"/>
              <a:gd name="csY35" fmla="*/ 282584 h 311909"/>
              <a:gd name="csX36" fmla="*/ 2151372 w 2511267"/>
              <a:gd name="csY36" fmla="*/ 311909 h 311909"/>
              <a:gd name="csX37" fmla="*/ 2511267 w 2511267"/>
              <a:gd name="csY37" fmla="*/ 311909 h 3119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2511267" h="311909">
                <a:moveTo>
                  <a:pt x="0" y="0"/>
                </a:moveTo>
                <a:lnTo>
                  <a:pt x="90640" y="0"/>
                </a:lnTo>
                <a:lnTo>
                  <a:pt x="90640" y="21327"/>
                </a:lnTo>
                <a:lnTo>
                  <a:pt x="237264" y="21327"/>
                </a:lnTo>
                <a:lnTo>
                  <a:pt x="237264" y="37323"/>
                </a:lnTo>
                <a:lnTo>
                  <a:pt x="335902" y="37323"/>
                </a:lnTo>
                <a:lnTo>
                  <a:pt x="335902" y="53318"/>
                </a:lnTo>
                <a:lnTo>
                  <a:pt x="463864" y="53318"/>
                </a:lnTo>
                <a:lnTo>
                  <a:pt x="461198" y="55984"/>
                </a:lnTo>
                <a:lnTo>
                  <a:pt x="559836" y="55984"/>
                </a:lnTo>
                <a:lnTo>
                  <a:pt x="559836" y="82643"/>
                </a:lnTo>
                <a:lnTo>
                  <a:pt x="706460" y="82643"/>
                </a:lnTo>
                <a:lnTo>
                  <a:pt x="706460" y="101304"/>
                </a:lnTo>
                <a:lnTo>
                  <a:pt x="845086" y="101304"/>
                </a:lnTo>
                <a:lnTo>
                  <a:pt x="845086" y="114633"/>
                </a:lnTo>
                <a:lnTo>
                  <a:pt x="909068" y="114633"/>
                </a:lnTo>
                <a:lnTo>
                  <a:pt x="909068" y="130629"/>
                </a:lnTo>
                <a:lnTo>
                  <a:pt x="1069021" y="130629"/>
                </a:lnTo>
                <a:lnTo>
                  <a:pt x="1069021" y="143958"/>
                </a:lnTo>
                <a:lnTo>
                  <a:pt x="1218311" y="143958"/>
                </a:lnTo>
                <a:lnTo>
                  <a:pt x="1218311" y="162619"/>
                </a:lnTo>
                <a:lnTo>
                  <a:pt x="1362269" y="162619"/>
                </a:lnTo>
                <a:lnTo>
                  <a:pt x="1362269" y="173283"/>
                </a:lnTo>
                <a:lnTo>
                  <a:pt x="1567542" y="173283"/>
                </a:lnTo>
                <a:lnTo>
                  <a:pt x="1567542" y="189278"/>
                </a:lnTo>
                <a:lnTo>
                  <a:pt x="1692839" y="189278"/>
                </a:lnTo>
                <a:lnTo>
                  <a:pt x="1692839" y="210605"/>
                </a:lnTo>
                <a:lnTo>
                  <a:pt x="1826134" y="210605"/>
                </a:lnTo>
                <a:lnTo>
                  <a:pt x="1826134" y="237264"/>
                </a:lnTo>
                <a:lnTo>
                  <a:pt x="1911442" y="237264"/>
                </a:lnTo>
                <a:lnTo>
                  <a:pt x="1911442" y="255926"/>
                </a:lnTo>
                <a:lnTo>
                  <a:pt x="2047402" y="255926"/>
                </a:lnTo>
                <a:lnTo>
                  <a:pt x="2052734" y="255926"/>
                </a:lnTo>
                <a:lnTo>
                  <a:pt x="2114050" y="255926"/>
                </a:lnTo>
                <a:lnTo>
                  <a:pt x="2114050" y="282584"/>
                </a:lnTo>
                <a:lnTo>
                  <a:pt x="2151372" y="282584"/>
                </a:lnTo>
                <a:lnTo>
                  <a:pt x="2151372" y="311909"/>
                </a:lnTo>
                <a:lnTo>
                  <a:pt x="2511267" y="311909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7" name="Freeform: Shape 356">
            <a:extLst>
              <a:ext uri="{FF2B5EF4-FFF2-40B4-BE49-F238E27FC236}">
                <a16:creationId xmlns:a16="http://schemas.microsoft.com/office/drawing/2014/main" id="{4EB3467F-E498-04B4-4E2B-4C454C20F8E5}"/>
              </a:ext>
            </a:extLst>
          </p:cNvPr>
          <p:cNvSpPr/>
          <p:nvPr/>
        </p:nvSpPr>
        <p:spPr>
          <a:xfrm>
            <a:off x="5406070" y="2394194"/>
            <a:ext cx="2400622" cy="319396"/>
          </a:xfrm>
          <a:custGeom>
            <a:avLst/>
            <a:gdLst>
              <a:gd name="csX0" fmla="*/ 0 w 2400622"/>
              <a:gd name="csY0" fmla="*/ 0 h 319396"/>
              <a:gd name="csX1" fmla="*/ 92728 w 2400622"/>
              <a:gd name="csY1" fmla="*/ 0 h 319396"/>
              <a:gd name="csX2" fmla="*/ 92728 w 2400622"/>
              <a:gd name="csY2" fmla="*/ 7727 h 319396"/>
              <a:gd name="csX3" fmla="*/ 159698 w 2400622"/>
              <a:gd name="csY3" fmla="*/ 7727 h 319396"/>
              <a:gd name="csX4" fmla="*/ 159698 w 2400622"/>
              <a:gd name="csY4" fmla="*/ 15455 h 319396"/>
              <a:gd name="csX5" fmla="*/ 280760 w 2400622"/>
              <a:gd name="csY5" fmla="*/ 15455 h 319396"/>
              <a:gd name="csX6" fmla="*/ 280760 w 2400622"/>
              <a:gd name="csY6" fmla="*/ 36061 h 319396"/>
              <a:gd name="csX7" fmla="*/ 412124 w 2400622"/>
              <a:gd name="csY7" fmla="*/ 36061 h 319396"/>
              <a:gd name="csX8" fmla="*/ 412124 w 2400622"/>
              <a:gd name="csY8" fmla="*/ 48940 h 319396"/>
              <a:gd name="csX9" fmla="*/ 471367 w 2400622"/>
              <a:gd name="csY9" fmla="*/ 48940 h 319396"/>
              <a:gd name="csX10" fmla="*/ 471367 w 2400622"/>
              <a:gd name="csY10" fmla="*/ 61819 h 319396"/>
              <a:gd name="csX11" fmla="*/ 548640 w 2400622"/>
              <a:gd name="csY11" fmla="*/ 61819 h 319396"/>
              <a:gd name="csX12" fmla="*/ 548640 w 2400622"/>
              <a:gd name="csY12" fmla="*/ 74697 h 319396"/>
              <a:gd name="csX13" fmla="*/ 631065 w 2400622"/>
              <a:gd name="csY13" fmla="*/ 74697 h 319396"/>
              <a:gd name="csX14" fmla="*/ 631065 w 2400622"/>
              <a:gd name="csY14" fmla="*/ 90152 h 319396"/>
              <a:gd name="csX15" fmla="*/ 716066 w 2400622"/>
              <a:gd name="csY15" fmla="*/ 90152 h 319396"/>
              <a:gd name="csX16" fmla="*/ 762429 w 2400622"/>
              <a:gd name="csY16" fmla="*/ 90152 h 319396"/>
              <a:gd name="csX17" fmla="*/ 762429 w 2400622"/>
              <a:gd name="csY17" fmla="*/ 95304 h 319396"/>
              <a:gd name="csX18" fmla="*/ 831975 w 2400622"/>
              <a:gd name="csY18" fmla="*/ 95304 h 319396"/>
              <a:gd name="csX19" fmla="*/ 831975 w 2400622"/>
              <a:gd name="csY19" fmla="*/ 105607 h 319396"/>
              <a:gd name="csX20" fmla="*/ 873188 w 2400622"/>
              <a:gd name="csY20" fmla="*/ 105607 h 319396"/>
              <a:gd name="csX21" fmla="*/ 873188 w 2400622"/>
              <a:gd name="csY21" fmla="*/ 115910 h 319396"/>
              <a:gd name="csX22" fmla="*/ 927279 w 2400622"/>
              <a:gd name="csY22" fmla="*/ 115910 h 319396"/>
              <a:gd name="csX23" fmla="*/ 927279 w 2400622"/>
              <a:gd name="csY23" fmla="*/ 126213 h 319396"/>
              <a:gd name="csX24" fmla="*/ 986522 w 2400622"/>
              <a:gd name="csY24" fmla="*/ 126213 h 319396"/>
              <a:gd name="csX25" fmla="*/ 991673 w 2400622"/>
              <a:gd name="csY25" fmla="*/ 131364 h 319396"/>
              <a:gd name="csX26" fmla="*/ 1027734 w 2400622"/>
              <a:gd name="csY26" fmla="*/ 131364 h 319396"/>
              <a:gd name="csX27" fmla="*/ 1027734 w 2400622"/>
              <a:gd name="csY27" fmla="*/ 136516 h 319396"/>
              <a:gd name="csX28" fmla="*/ 1084401 w 2400622"/>
              <a:gd name="csY28" fmla="*/ 136516 h 319396"/>
              <a:gd name="csX29" fmla="*/ 1084401 w 2400622"/>
              <a:gd name="csY29" fmla="*/ 154546 h 319396"/>
              <a:gd name="csX30" fmla="*/ 1166826 w 2400622"/>
              <a:gd name="csY30" fmla="*/ 154546 h 319396"/>
              <a:gd name="csX31" fmla="*/ 1166826 w 2400622"/>
              <a:gd name="csY31" fmla="*/ 159698 h 319396"/>
              <a:gd name="csX32" fmla="*/ 1256978 w 2400622"/>
              <a:gd name="csY32" fmla="*/ 159698 h 319396"/>
              <a:gd name="csX33" fmla="*/ 1256978 w 2400622"/>
              <a:gd name="csY33" fmla="*/ 177728 h 319396"/>
              <a:gd name="csX34" fmla="*/ 1416676 w 2400622"/>
              <a:gd name="csY34" fmla="*/ 177728 h 319396"/>
              <a:gd name="csX35" fmla="*/ 1416676 w 2400622"/>
              <a:gd name="csY35" fmla="*/ 188032 h 319396"/>
              <a:gd name="csX36" fmla="*/ 1506828 w 2400622"/>
              <a:gd name="csY36" fmla="*/ 188032 h 319396"/>
              <a:gd name="csX37" fmla="*/ 1506828 w 2400622"/>
              <a:gd name="csY37" fmla="*/ 195759 h 319396"/>
              <a:gd name="csX38" fmla="*/ 1602132 w 2400622"/>
              <a:gd name="csY38" fmla="*/ 195759 h 319396"/>
              <a:gd name="csX39" fmla="*/ 1602132 w 2400622"/>
              <a:gd name="csY39" fmla="*/ 208638 h 319396"/>
              <a:gd name="csX40" fmla="*/ 1684557 w 2400622"/>
              <a:gd name="csY40" fmla="*/ 208638 h 319396"/>
              <a:gd name="csX41" fmla="*/ 1684557 w 2400622"/>
              <a:gd name="csY41" fmla="*/ 218941 h 319396"/>
              <a:gd name="csX42" fmla="*/ 1730921 w 2400622"/>
              <a:gd name="csY42" fmla="*/ 218941 h 319396"/>
              <a:gd name="csX43" fmla="*/ 1730921 w 2400622"/>
              <a:gd name="csY43" fmla="*/ 231820 h 319396"/>
              <a:gd name="csX44" fmla="*/ 1846831 w 2400622"/>
              <a:gd name="csY44" fmla="*/ 231820 h 319396"/>
              <a:gd name="csX45" fmla="*/ 1846831 w 2400622"/>
              <a:gd name="csY45" fmla="*/ 249850 h 319396"/>
              <a:gd name="csX46" fmla="*/ 1882891 w 2400622"/>
              <a:gd name="csY46" fmla="*/ 249850 h 319396"/>
              <a:gd name="csX47" fmla="*/ 1882891 w 2400622"/>
              <a:gd name="csY47" fmla="*/ 255002 h 319396"/>
              <a:gd name="csX48" fmla="*/ 1908649 w 2400622"/>
              <a:gd name="csY48" fmla="*/ 255002 h 319396"/>
              <a:gd name="csX49" fmla="*/ 1913801 w 2400622"/>
              <a:gd name="csY49" fmla="*/ 260154 h 319396"/>
              <a:gd name="csX50" fmla="*/ 2032286 w 2400622"/>
              <a:gd name="csY50" fmla="*/ 260154 h 319396"/>
              <a:gd name="csX51" fmla="*/ 2032286 w 2400622"/>
              <a:gd name="csY51" fmla="*/ 283335 h 319396"/>
              <a:gd name="csX52" fmla="*/ 2091529 w 2400622"/>
              <a:gd name="csY52" fmla="*/ 283335 h 319396"/>
              <a:gd name="csX53" fmla="*/ 2091529 w 2400622"/>
              <a:gd name="csY53" fmla="*/ 296214 h 319396"/>
              <a:gd name="csX54" fmla="*/ 2122438 w 2400622"/>
              <a:gd name="csY54" fmla="*/ 296214 h 319396"/>
              <a:gd name="csX55" fmla="*/ 2122438 w 2400622"/>
              <a:gd name="csY55" fmla="*/ 319396 h 319396"/>
              <a:gd name="csX56" fmla="*/ 2400622 w 2400622"/>
              <a:gd name="csY56" fmla="*/ 319396 h 3193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</a:cxnLst>
            <a:rect l="l" t="t" r="r" b="b"/>
            <a:pathLst>
              <a:path w="2400622" h="319396">
                <a:moveTo>
                  <a:pt x="0" y="0"/>
                </a:moveTo>
                <a:lnTo>
                  <a:pt x="92728" y="0"/>
                </a:lnTo>
                <a:lnTo>
                  <a:pt x="92728" y="7727"/>
                </a:lnTo>
                <a:lnTo>
                  <a:pt x="159698" y="7727"/>
                </a:lnTo>
                <a:lnTo>
                  <a:pt x="159698" y="15455"/>
                </a:lnTo>
                <a:lnTo>
                  <a:pt x="280760" y="15455"/>
                </a:lnTo>
                <a:lnTo>
                  <a:pt x="280760" y="36061"/>
                </a:lnTo>
                <a:lnTo>
                  <a:pt x="412124" y="36061"/>
                </a:lnTo>
                <a:lnTo>
                  <a:pt x="412124" y="48940"/>
                </a:lnTo>
                <a:lnTo>
                  <a:pt x="471367" y="48940"/>
                </a:lnTo>
                <a:lnTo>
                  <a:pt x="471367" y="61819"/>
                </a:lnTo>
                <a:lnTo>
                  <a:pt x="548640" y="61819"/>
                </a:lnTo>
                <a:lnTo>
                  <a:pt x="548640" y="74697"/>
                </a:lnTo>
                <a:lnTo>
                  <a:pt x="631065" y="74697"/>
                </a:lnTo>
                <a:lnTo>
                  <a:pt x="631065" y="90152"/>
                </a:lnTo>
                <a:lnTo>
                  <a:pt x="716066" y="90152"/>
                </a:lnTo>
                <a:lnTo>
                  <a:pt x="762429" y="90152"/>
                </a:lnTo>
                <a:lnTo>
                  <a:pt x="762429" y="95304"/>
                </a:lnTo>
                <a:lnTo>
                  <a:pt x="831975" y="95304"/>
                </a:lnTo>
                <a:lnTo>
                  <a:pt x="831975" y="105607"/>
                </a:lnTo>
                <a:lnTo>
                  <a:pt x="873188" y="105607"/>
                </a:lnTo>
                <a:lnTo>
                  <a:pt x="873188" y="115910"/>
                </a:lnTo>
                <a:lnTo>
                  <a:pt x="927279" y="115910"/>
                </a:lnTo>
                <a:lnTo>
                  <a:pt x="927279" y="126213"/>
                </a:lnTo>
                <a:lnTo>
                  <a:pt x="986522" y="126213"/>
                </a:lnTo>
                <a:lnTo>
                  <a:pt x="991673" y="131364"/>
                </a:lnTo>
                <a:lnTo>
                  <a:pt x="1027734" y="131364"/>
                </a:lnTo>
                <a:lnTo>
                  <a:pt x="1027734" y="136516"/>
                </a:lnTo>
                <a:lnTo>
                  <a:pt x="1084401" y="136516"/>
                </a:lnTo>
                <a:lnTo>
                  <a:pt x="1084401" y="154546"/>
                </a:lnTo>
                <a:lnTo>
                  <a:pt x="1166826" y="154546"/>
                </a:lnTo>
                <a:lnTo>
                  <a:pt x="1166826" y="159698"/>
                </a:lnTo>
                <a:lnTo>
                  <a:pt x="1256978" y="159698"/>
                </a:lnTo>
                <a:lnTo>
                  <a:pt x="1256978" y="177728"/>
                </a:lnTo>
                <a:lnTo>
                  <a:pt x="1416676" y="177728"/>
                </a:lnTo>
                <a:lnTo>
                  <a:pt x="1416676" y="188032"/>
                </a:lnTo>
                <a:lnTo>
                  <a:pt x="1506828" y="188032"/>
                </a:lnTo>
                <a:lnTo>
                  <a:pt x="1506828" y="195759"/>
                </a:lnTo>
                <a:lnTo>
                  <a:pt x="1602132" y="195759"/>
                </a:lnTo>
                <a:lnTo>
                  <a:pt x="1602132" y="208638"/>
                </a:lnTo>
                <a:lnTo>
                  <a:pt x="1684557" y="208638"/>
                </a:lnTo>
                <a:lnTo>
                  <a:pt x="1684557" y="218941"/>
                </a:lnTo>
                <a:lnTo>
                  <a:pt x="1730921" y="218941"/>
                </a:lnTo>
                <a:lnTo>
                  <a:pt x="1730921" y="231820"/>
                </a:lnTo>
                <a:lnTo>
                  <a:pt x="1846831" y="231820"/>
                </a:lnTo>
                <a:lnTo>
                  <a:pt x="1846831" y="249850"/>
                </a:lnTo>
                <a:lnTo>
                  <a:pt x="1882891" y="249850"/>
                </a:lnTo>
                <a:lnTo>
                  <a:pt x="1882891" y="255002"/>
                </a:lnTo>
                <a:lnTo>
                  <a:pt x="1908649" y="255002"/>
                </a:lnTo>
                <a:lnTo>
                  <a:pt x="1913801" y="260154"/>
                </a:lnTo>
                <a:lnTo>
                  <a:pt x="2032286" y="260154"/>
                </a:lnTo>
                <a:lnTo>
                  <a:pt x="2032286" y="283335"/>
                </a:lnTo>
                <a:lnTo>
                  <a:pt x="2091529" y="283335"/>
                </a:lnTo>
                <a:lnTo>
                  <a:pt x="2091529" y="296214"/>
                </a:lnTo>
                <a:lnTo>
                  <a:pt x="2122438" y="296214"/>
                </a:lnTo>
                <a:lnTo>
                  <a:pt x="2122438" y="319396"/>
                </a:lnTo>
                <a:lnTo>
                  <a:pt x="2400622" y="319396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4C354D5B-E968-866B-DC40-09E891AB7D39}"/>
              </a:ext>
            </a:extLst>
          </p:cNvPr>
          <p:cNvGrpSpPr/>
          <p:nvPr/>
        </p:nvGrpSpPr>
        <p:grpSpPr>
          <a:xfrm>
            <a:off x="1773419" y="2344033"/>
            <a:ext cx="2172905" cy="419089"/>
            <a:chOff x="1714657" y="2407128"/>
            <a:chExt cx="2172905" cy="419089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613C3DF-8A9B-584F-A1E1-54C564729489}"/>
                </a:ext>
              </a:extLst>
            </p:cNvPr>
            <p:cNvCxnSpPr/>
            <p:nvPr/>
          </p:nvCxnSpPr>
          <p:spPr>
            <a:xfrm>
              <a:off x="2007547" y="2435942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B693AC05-6053-D061-B775-895C2FAC15ED}"/>
                </a:ext>
              </a:extLst>
            </p:cNvPr>
            <p:cNvCxnSpPr/>
            <p:nvPr/>
          </p:nvCxnSpPr>
          <p:spPr>
            <a:xfrm>
              <a:off x="1739413" y="2411139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EC50A2B2-70F9-D706-F583-8D10C3BAD9D5}"/>
                </a:ext>
              </a:extLst>
            </p:cNvPr>
            <p:cNvCxnSpPr/>
            <p:nvPr/>
          </p:nvCxnSpPr>
          <p:spPr>
            <a:xfrm>
              <a:off x="1801040" y="242353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44798B3-B7E1-0632-EC84-C3F1E1552D61}"/>
                </a:ext>
              </a:extLst>
            </p:cNvPr>
            <p:cNvCxnSpPr/>
            <p:nvPr/>
          </p:nvCxnSpPr>
          <p:spPr>
            <a:xfrm>
              <a:off x="1714657" y="2407128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1918E3BC-956B-0092-5070-227B201F4D71}"/>
                </a:ext>
              </a:extLst>
            </p:cNvPr>
            <p:cNvCxnSpPr/>
            <p:nvPr/>
          </p:nvCxnSpPr>
          <p:spPr>
            <a:xfrm>
              <a:off x="1776237" y="2418069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F8F7C23C-CB09-738D-8722-8B39F1A7B536}"/>
                </a:ext>
              </a:extLst>
            </p:cNvPr>
            <p:cNvCxnSpPr/>
            <p:nvPr/>
          </p:nvCxnSpPr>
          <p:spPr>
            <a:xfrm>
              <a:off x="2168096" y="2465929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AFFCB10-BA15-EC2F-7893-90E41B84541B}"/>
                </a:ext>
              </a:extLst>
            </p:cNvPr>
            <p:cNvCxnSpPr/>
            <p:nvPr/>
          </p:nvCxnSpPr>
          <p:spPr>
            <a:xfrm>
              <a:off x="2225984" y="2471412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7D1BDFBE-3EE5-0D94-6154-9CDFCDD3B77B}"/>
                </a:ext>
              </a:extLst>
            </p:cNvPr>
            <p:cNvCxnSpPr/>
            <p:nvPr/>
          </p:nvCxnSpPr>
          <p:spPr>
            <a:xfrm>
              <a:off x="2692000" y="2542395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E2D6DBD-C49F-787A-6A80-EBFB0D5CB5F4}"/>
                </a:ext>
              </a:extLst>
            </p:cNvPr>
            <p:cNvCxnSpPr/>
            <p:nvPr/>
          </p:nvCxnSpPr>
          <p:spPr>
            <a:xfrm>
              <a:off x="2502814" y="251383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C3AE83DA-8238-9B0E-F7C8-775AD16F3435}"/>
                </a:ext>
              </a:extLst>
            </p:cNvPr>
            <p:cNvCxnSpPr/>
            <p:nvPr/>
          </p:nvCxnSpPr>
          <p:spPr>
            <a:xfrm>
              <a:off x="1872693" y="2430926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FE5B69B-935F-4DB9-50F8-62972F0A55F5}"/>
                </a:ext>
              </a:extLst>
            </p:cNvPr>
            <p:cNvCxnSpPr/>
            <p:nvPr/>
          </p:nvCxnSpPr>
          <p:spPr>
            <a:xfrm>
              <a:off x="2281143" y="2478886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0B201A9A-C6B8-9FB7-8B24-C21CB99E95BB}"/>
                </a:ext>
              </a:extLst>
            </p:cNvPr>
            <p:cNvCxnSpPr/>
            <p:nvPr/>
          </p:nvCxnSpPr>
          <p:spPr>
            <a:xfrm>
              <a:off x="2252327" y="2471412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E1FE427-1E1E-F603-5241-85283F67596B}"/>
                </a:ext>
              </a:extLst>
            </p:cNvPr>
            <p:cNvCxnSpPr/>
            <p:nvPr/>
          </p:nvCxnSpPr>
          <p:spPr>
            <a:xfrm>
              <a:off x="2895061" y="2575574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025EB9FF-576F-C3D2-9BBE-59D3EE66AFC9}"/>
                </a:ext>
              </a:extLst>
            </p:cNvPr>
            <p:cNvCxnSpPr/>
            <p:nvPr/>
          </p:nvCxnSpPr>
          <p:spPr>
            <a:xfrm>
              <a:off x="2869907" y="2573116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E0F5BD32-93B8-6241-F7CA-013BEB82CCC9}"/>
                </a:ext>
              </a:extLst>
            </p:cNvPr>
            <p:cNvCxnSpPr/>
            <p:nvPr/>
          </p:nvCxnSpPr>
          <p:spPr>
            <a:xfrm>
              <a:off x="3186622" y="2604319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54ABBE6F-701E-6F90-FC5D-8077BAE32573}"/>
                </a:ext>
              </a:extLst>
            </p:cNvPr>
            <p:cNvCxnSpPr/>
            <p:nvPr/>
          </p:nvCxnSpPr>
          <p:spPr>
            <a:xfrm>
              <a:off x="3017041" y="258723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7E05AA2-C944-DBBB-7994-62162D8CB4B2}"/>
                </a:ext>
              </a:extLst>
            </p:cNvPr>
            <p:cNvCxnSpPr/>
            <p:nvPr/>
          </p:nvCxnSpPr>
          <p:spPr>
            <a:xfrm>
              <a:off x="3206777" y="2609029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AFB3061-EAD0-099B-025C-C8FE6A9EBFC4}"/>
                </a:ext>
              </a:extLst>
            </p:cNvPr>
            <p:cNvCxnSpPr/>
            <p:nvPr/>
          </p:nvCxnSpPr>
          <p:spPr>
            <a:xfrm>
              <a:off x="3254073" y="261003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90728037-F285-6782-3F74-808351A05A51}"/>
                </a:ext>
              </a:extLst>
            </p:cNvPr>
            <p:cNvCxnSpPr/>
            <p:nvPr/>
          </p:nvCxnSpPr>
          <p:spPr>
            <a:xfrm>
              <a:off x="3231968" y="2609235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2555D9C-36B2-8CB8-9FFD-3602D0D1D527}"/>
                </a:ext>
              </a:extLst>
            </p:cNvPr>
            <p:cNvCxnSpPr/>
            <p:nvPr/>
          </p:nvCxnSpPr>
          <p:spPr>
            <a:xfrm>
              <a:off x="3294263" y="2613601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55CF8511-32B4-90C2-6B93-F2D027E60362}"/>
                </a:ext>
              </a:extLst>
            </p:cNvPr>
            <p:cNvCxnSpPr/>
            <p:nvPr/>
          </p:nvCxnSpPr>
          <p:spPr>
            <a:xfrm>
              <a:off x="3351794" y="261360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1B905AC-D436-F43A-3DBD-10133EE13719}"/>
                </a:ext>
              </a:extLst>
            </p:cNvPr>
            <p:cNvCxnSpPr/>
            <p:nvPr/>
          </p:nvCxnSpPr>
          <p:spPr>
            <a:xfrm>
              <a:off x="3572841" y="2650533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6F4F25F-9391-E6D7-5FDC-56613905C9E7}"/>
                </a:ext>
              </a:extLst>
            </p:cNvPr>
            <p:cNvCxnSpPr/>
            <p:nvPr/>
          </p:nvCxnSpPr>
          <p:spPr>
            <a:xfrm>
              <a:off x="3409644" y="2623472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966BCAAD-3EA5-A8BA-B5AF-E8F5B52C45A5}"/>
                </a:ext>
              </a:extLst>
            </p:cNvPr>
            <p:cNvCxnSpPr/>
            <p:nvPr/>
          </p:nvCxnSpPr>
          <p:spPr>
            <a:xfrm>
              <a:off x="3626149" y="266395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79963137-19DE-0F9E-8DAF-1D5B262A71FC}"/>
                </a:ext>
              </a:extLst>
            </p:cNvPr>
            <p:cNvCxnSpPr/>
            <p:nvPr/>
          </p:nvCxnSpPr>
          <p:spPr>
            <a:xfrm>
              <a:off x="3649827" y="2671046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7695483E-B059-F1C1-8573-A0E4F1E16711}"/>
                </a:ext>
              </a:extLst>
            </p:cNvPr>
            <p:cNvCxnSpPr/>
            <p:nvPr/>
          </p:nvCxnSpPr>
          <p:spPr>
            <a:xfrm>
              <a:off x="3681236" y="2684147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19E5CFA1-8D7A-008D-5688-820AB6209B1A}"/>
                </a:ext>
              </a:extLst>
            </p:cNvPr>
            <p:cNvCxnSpPr/>
            <p:nvPr/>
          </p:nvCxnSpPr>
          <p:spPr>
            <a:xfrm>
              <a:off x="3712285" y="2690336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D1E1CE8B-B3E5-74B5-8CFA-E63E1132CF76}"/>
                </a:ext>
              </a:extLst>
            </p:cNvPr>
            <p:cNvCxnSpPr/>
            <p:nvPr/>
          </p:nvCxnSpPr>
          <p:spPr>
            <a:xfrm>
              <a:off x="3869412" y="2703882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14F8CB8-FA09-4182-0A56-BB0C18A9C223}"/>
                </a:ext>
              </a:extLst>
            </p:cNvPr>
            <p:cNvCxnSpPr/>
            <p:nvPr/>
          </p:nvCxnSpPr>
          <p:spPr>
            <a:xfrm>
              <a:off x="3789737" y="2697635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F74C40CA-3A52-DC27-7E5D-2CA62558C078}"/>
                </a:ext>
              </a:extLst>
            </p:cNvPr>
            <p:cNvCxnSpPr/>
            <p:nvPr/>
          </p:nvCxnSpPr>
          <p:spPr>
            <a:xfrm>
              <a:off x="3887562" y="274032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97150349-AB9A-26B9-A31B-32B72FB0A757}"/>
                </a:ext>
              </a:extLst>
            </p:cNvPr>
            <p:cNvCxnSpPr/>
            <p:nvPr/>
          </p:nvCxnSpPr>
          <p:spPr>
            <a:xfrm>
              <a:off x="1905362" y="2431026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92EF9645-1DB4-5A34-F964-C62B17D9A4DA}"/>
                </a:ext>
              </a:extLst>
            </p:cNvPr>
            <p:cNvCxnSpPr/>
            <p:nvPr/>
          </p:nvCxnSpPr>
          <p:spPr>
            <a:xfrm>
              <a:off x="1938689" y="2430926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44618F0-1DFC-9939-AF65-D9F5917BEBAB}"/>
                </a:ext>
              </a:extLst>
            </p:cNvPr>
            <p:cNvCxnSpPr/>
            <p:nvPr/>
          </p:nvCxnSpPr>
          <p:spPr>
            <a:xfrm>
              <a:off x="3266675" y="2613602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61FF178-7832-E3DA-EBFA-F0C0FD3C8A70}"/>
                </a:ext>
              </a:extLst>
            </p:cNvPr>
            <p:cNvCxnSpPr/>
            <p:nvPr/>
          </p:nvCxnSpPr>
          <p:spPr>
            <a:xfrm>
              <a:off x="2763469" y="2554276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D934014D-1880-506E-3CA6-FC3CEF23E19E}"/>
                </a:ext>
              </a:extLst>
            </p:cNvPr>
            <p:cNvCxnSpPr/>
            <p:nvPr/>
          </p:nvCxnSpPr>
          <p:spPr>
            <a:xfrm>
              <a:off x="2973029" y="2581420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81C15F86-3B1E-A564-E113-45D052271BA4}"/>
                </a:ext>
              </a:extLst>
            </p:cNvPr>
            <p:cNvCxnSpPr/>
            <p:nvPr/>
          </p:nvCxnSpPr>
          <p:spPr>
            <a:xfrm>
              <a:off x="2602146" y="2523346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AD4EA149-006C-05A0-FE87-057FB2DAFC6C}"/>
                </a:ext>
              </a:extLst>
            </p:cNvPr>
            <p:cNvCxnSpPr/>
            <p:nvPr/>
          </p:nvCxnSpPr>
          <p:spPr>
            <a:xfrm>
              <a:off x="2543433" y="2516248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2B91BFFC-AE11-2D6F-0D48-415E7DB76335}"/>
                </a:ext>
              </a:extLst>
            </p:cNvPr>
            <p:cNvCxnSpPr/>
            <p:nvPr/>
          </p:nvCxnSpPr>
          <p:spPr>
            <a:xfrm>
              <a:off x="2647184" y="2536322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35BF79C-BF8F-B23A-86AB-078B98E05162}"/>
                </a:ext>
              </a:extLst>
            </p:cNvPr>
            <p:cNvCxnSpPr/>
            <p:nvPr/>
          </p:nvCxnSpPr>
          <p:spPr>
            <a:xfrm>
              <a:off x="2717622" y="2547953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F3AF5B35-BBB2-A11F-AE66-3576ADF365C8}"/>
                </a:ext>
              </a:extLst>
            </p:cNvPr>
            <p:cNvCxnSpPr/>
            <p:nvPr/>
          </p:nvCxnSpPr>
          <p:spPr>
            <a:xfrm>
              <a:off x="3067973" y="2599403"/>
              <a:ext cx="0" cy="85889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B8C1BFF-D2AE-9253-9536-35EDA9F188C8}"/>
                </a:ext>
              </a:extLst>
            </p:cNvPr>
            <p:cNvCxnSpPr/>
            <p:nvPr/>
          </p:nvCxnSpPr>
          <p:spPr>
            <a:xfrm>
              <a:off x="2448584" y="2508873"/>
              <a:ext cx="0" cy="85889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9FDE84B-D6E5-6455-4E94-B9278BFD12FC}"/>
                </a:ext>
              </a:extLst>
            </p:cNvPr>
            <p:cNvCxnSpPr/>
            <p:nvPr/>
          </p:nvCxnSpPr>
          <p:spPr>
            <a:xfrm>
              <a:off x="1837597" y="2427901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C288BE9E-EA02-1115-C83A-2E7830F10232}"/>
                </a:ext>
              </a:extLst>
            </p:cNvPr>
            <p:cNvCxnSpPr/>
            <p:nvPr/>
          </p:nvCxnSpPr>
          <p:spPr>
            <a:xfrm>
              <a:off x="3612117" y="2657035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46F3B1D9-3B45-345B-5434-716B7CA3B0C1}"/>
                </a:ext>
              </a:extLst>
            </p:cNvPr>
            <p:cNvCxnSpPr/>
            <p:nvPr/>
          </p:nvCxnSpPr>
          <p:spPr>
            <a:xfrm>
              <a:off x="3525305" y="2644003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833EA8E-B47D-FD07-BD85-7EFF0CAAAE6E}"/>
                </a:ext>
              </a:extLst>
            </p:cNvPr>
            <p:cNvCxnSpPr/>
            <p:nvPr/>
          </p:nvCxnSpPr>
          <p:spPr>
            <a:xfrm>
              <a:off x="2804958" y="2556733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F975FE77-B573-4EF7-7C31-22226990DA4E}"/>
                </a:ext>
              </a:extLst>
            </p:cNvPr>
            <p:cNvCxnSpPr/>
            <p:nvPr/>
          </p:nvCxnSpPr>
          <p:spPr>
            <a:xfrm>
              <a:off x="1972063" y="2430926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FA85D31C-A6CD-725B-D2B0-4E8356C303B3}"/>
                </a:ext>
              </a:extLst>
            </p:cNvPr>
            <p:cNvCxnSpPr/>
            <p:nvPr/>
          </p:nvCxnSpPr>
          <p:spPr>
            <a:xfrm>
              <a:off x="2197270" y="2471412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9CB8BFA8-ED22-42DF-FFAD-3B61B1AC01DA}"/>
                </a:ext>
              </a:extLst>
            </p:cNvPr>
            <p:cNvCxnSpPr/>
            <p:nvPr/>
          </p:nvCxnSpPr>
          <p:spPr>
            <a:xfrm>
              <a:off x="2311679" y="2490559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7A9B144-BCA0-00F4-4E96-6E1DC8A60F7A}"/>
                </a:ext>
              </a:extLst>
            </p:cNvPr>
            <p:cNvCxnSpPr/>
            <p:nvPr/>
          </p:nvCxnSpPr>
          <p:spPr>
            <a:xfrm>
              <a:off x="2842636" y="2566290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C7F28781-766E-4498-39EC-8C28C4B545AD}"/>
                </a:ext>
              </a:extLst>
            </p:cNvPr>
            <p:cNvCxnSpPr/>
            <p:nvPr/>
          </p:nvCxnSpPr>
          <p:spPr>
            <a:xfrm>
              <a:off x="2054250" y="2442698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E2CD34F9-B992-1A53-888B-BD91AA007507}"/>
                </a:ext>
              </a:extLst>
            </p:cNvPr>
            <p:cNvCxnSpPr/>
            <p:nvPr/>
          </p:nvCxnSpPr>
          <p:spPr>
            <a:xfrm>
              <a:off x="2105869" y="2453050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F932A70A-CAA8-9E7B-EE1F-B1FE49110695}"/>
                </a:ext>
              </a:extLst>
            </p:cNvPr>
            <p:cNvCxnSpPr/>
            <p:nvPr/>
          </p:nvCxnSpPr>
          <p:spPr>
            <a:xfrm>
              <a:off x="2346272" y="2493017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9197C629-4005-2C3E-0E09-C2D841D25440}"/>
                </a:ext>
              </a:extLst>
            </p:cNvPr>
            <p:cNvCxnSpPr/>
            <p:nvPr/>
          </p:nvCxnSpPr>
          <p:spPr>
            <a:xfrm>
              <a:off x="2388571" y="2499042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DAB3477C-905F-11DA-E816-A377CA920370}"/>
                </a:ext>
              </a:extLst>
            </p:cNvPr>
            <p:cNvCxnSpPr/>
            <p:nvPr/>
          </p:nvCxnSpPr>
          <p:spPr>
            <a:xfrm>
              <a:off x="2931111" y="2578032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5E855768-2BB3-483F-5B0F-F818250F85D7}"/>
                </a:ext>
              </a:extLst>
            </p:cNvPr>
            <p:cNvCxnSpPr/>
            <p:nvPr/>
          </p:nvCxnSpPr>
          <p:spPr>
            <a:xfrm>
              <a:off x="3455006" y="2627687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83A02EE7-CD48-40B9-4C90-B18DA5CDADCB}"/>
                </a:ext>
              </a:extLst>
            </p:cNvPr>
            <p:cNvCxnSpPr/>
            <p:nvPr/>
          </p:nvCxnSpPr>
          <p:spPr>
            <a:xfrm>
              <a:off x="3383351" y="2616990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7F74379-DF12-0E18-0453-740C74135048}"/>
                </a:ext>
              </a:extLst>
            </p:cNvPr>
            <p:cNvCxnSpPr/>
            <p:nvPr/>
          </p:nvCxnSpPr>
          <p:spPr>
            <a:xfrm>
              <a:off x="3490375" y="2635098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D29B8459-9C0D-7F6E-BF49-ACAF93D5AC97}"/>
              </a:ext>
            </a:extLst>
          </p:cNvPr>
          <p:cNvSpPr/>
          <p:nvPr/>
        </p:nvSpPr>
        <p:spPr>
          <a:xfrm>
            <a:off x="1749910" y="2380221"/>
            <a:ext cx="2512142" cy="331839"/>
          </a:xfrm>
          <a:custGeom>
            <a:avLst/>
            <a:gdLst>
              <a:gd name="csX0" fmla="*/ 0 w 2512142"/>
              <a:gd name="csY0" fmla="*/ 0 h 331839"/>
              <a:gd name="csX1" fmla="*/ 63910 w 2512142"/>
              <a:gd name="csY1" fmla="*/ 0 h 331839"/>
              <a:gd name="csX2" fmla="*/ 63910 w 2512142"/>
              <a:gd name="csY2" fmla="*/ 14749 h 331839"/>
              <a:gd name="csX3" fmla="*/ 167149 w 2512142"/>
              <a:gd name="csY3" fmla="*/ 14749 h 331839"/>
              <a:gd name="csX4" fmla="*/ 167149 w 2512142"/>
              <a:gd name="csY4" fmla="*/ 19665 h 331839"/>
              <a:gd name="csX5" fmla="*/ 248265 w 2512142"/>
              <a:gd name="csY5" fmla="*/ 19665 h 331839"/>
              <a:gd name="csX6" fmla="*/ 248265 w 2512142"/>
              <a:gd name="csY6" fmla="*/ 31955 h 331839"/>
              <a:gd name="csX7" fmla="*/ 356420 w 2512142"/>
              <a:gd name="csY7" fmla="*/ 31955 h 331839"/>
              <a:gd name="csX8" fmla="*/ 356420 w 2512142"/>
              <a:gd name="csY8" fmla="*/ 56536 h 331839"/>
              <a:gd name="csX9" fmla="*/ 496529 w 2512142"/>
              <a:gd name="csY9" fmla="*/ 56536 h 331839"/>
              <a:gd name="csX10" fmla="*/ 501446 w 2512142"/>
              <a:gd name="csY10" fmla="*/ 61453 h 331839"/>
              <a:gd name="csX11" fmla="*/ 575187 w 2512142"/>
              <a:gd name="csY11" fmla="*/ 61453 h 331839"/>
              <a:gd name="csX12" fmla="*/ 575187 w 2512142"/>
              <a:gd name="csY12" fmla="*/ 83574 h 331839"/>
              <a:gd name="csX13" fmla="*/ 661220 w 2512142"/>
              <a:gd name="csY13" fmla="*/ 83574 h 331839"/>
              <a:gd name="csX14" fmla="*/ 661220 w 2512142"/>
              <a:gd name="csY14" fmla="*/ 93407 h 331839"/>
              <a:gd name="csX15" fmla="*/ 734962 w 2512142"/>
              <a:gd name="csY15" fmla="*/ 93407 h 331839"/>
              <a:gd name="csX16" fmla="*/ 734962 w 2512142"/>
              <a:gd name="csY16" fmla="*/ 110613 h 331839"/>
              <a:gd name="csX17" fmla="*/ 857865 w 2512142"/>
              <a:gd name="csY17" fmla="*/ 110613 h 331839"/>
              <a:gd name="csX18" fmla="*/ 857865 w 2512142"/>
              <a:gd name="csY18" fmla="*/ 120445 h 331839"/>
              <a:gd name="csX19" fmla="*/ 921775 w 2512142"/>
              <a:gd name="csY19" fmla="*/ 120445 h 331839"/>
              <a:gd name="csX20" fmla="*/ 921775 w 2512142"/>
              <a:gd name="csY20" fmla="*/ 132736 h 331839"/>
              <a:gd name="csX21" fmla="*/ 948813 w 2512142"/>
              <a:gd name="csY21" fmla="*/ 132736 h 331839"/>
              <a:gd name="csX22" fmla="*/ 948813 w 2512142"/>
              <a:gd name="csY22" fmla="*/ 130278 h 331839"/>
              <a:gd name="csX23" fmla="*/ 1022555 w 2512142"/>
              <a:gd name="csY23" fmla="*/ 130278 h 331839"/>
              <a:gd name="csX24" fmla="*/ 1022555 w 2512142"/>
              <a:gd name="csY24" fmla="*/ 145026 h 331839"/>
              <a:gd name="csX25" fmla="*/ 1101213 w 2512142"/>
              <a:gd name="csY25" fmla="*/ 145026 h 331839"/>
              <a:gd name="csX26" fmla="*/ 1101213 w 2512142"/>
              <a:gd name="csY26" fmla="*/ 164690 h 331839"/>
              <a:gd name="csX27" fmla="*/ 1253613 w 2512142"/>
              <a:gd name="csY27" fmla="*/ 164690 h 331839"/>
              <a:gd name="csX28" fmla="*/ 1253613 w 2512142"/>
              <a:gd name="csY28" fmla="*/ 179439 h 331839"/>
              <a:gd name="csX29" fmla="*/ 1356852 w 2512142"/>
              <a:gd name="csY29" fmla="*/ 179439 h 331839"/>
              <a:gd name="csX30" fmla="*/ 1356852 w 2512142"/>
              <a:gd name="csY30" fmla="*/ 194187 h 331839"/>
              <a:gd name="csX31" fmla="*/ 1489587 w 2512142"/>
              <a:gd name="csY31" fmla="*/ 194187 h 331839"/>
              <a:gd name="csX32" fmla="*/ 1489587 w 2512142"/>
              <a:gd name="csY32" fmla="*/ 208936 h 331839"/>
              <a:gd name="csX33" fmla="*/ 1683775 w 2512142"/>
              <a:gd name="csY33" fmla="*/ 208936 h 331839"/>
              <a:gd name="csX34" fmla="*/ 1683775 w 2512142"/>
              <a:gd name="csY34" fmla="*/ 223684 h 331839"/>
              <a:gd name="csX35" fmla="*/ 1769807 w 2512142"/>
              <a:gd name="csY35" fmla="*/ 223684 h 331839"/>
              <a:gd name="csX36" fmla="*/ 1772265 w 2512142"/>
              <a:gd name="csY36" fmla="*/ 226142 h 331839"/>
              <a:gd name="csX37" fmla="*/ 1811594 w 2512142"/>
              <a:gd name="csY37" fmla="*/ 226142 h 331839"/>
              <a:gd name="csX38" fmla="*/ 1811594 w 2512142"/>
              <a:gd name="csY38" fmla="*/ 245807 h 331839"/>
              <a:gd name="csX39" fmla="*/ 1919749 w 2512142"/>
              <a:gd name="csY39" fmla="*/ 245807 h 331839"/>
              <a:gd name="csX40" fmla="*/ 1919749 w 2512142"/>
              <a:gd name="csY40" fmla="*/ 272845 h 331839"/>
              <a:gd name="csX41" fmla="*/ 1988575 w 2512142"/>
              <a:gd name="csY41" fmla="*/ 272845 h 331839"/>
              <a:gd name="csX42" fmla="*/ 1988575 w 2512142"/>
              <a:gd name="csY42" fmla="*/ 285136 h 331839"/>
              <a:gd name="csX43" fmla="*/ 2089355 w 2512142"/>
              <a:gd name="csY43" fmla="*/ 285136 h 331839"/>
              <a:gd name="csX44" fmla="*/ 2089355 w 2512142"/>
              <a:gd name="csY44" fmla="*/ 299884 h 331839"/>
              <a:gd name="csX45" fmla="*/ 2185220 w 2512142"/>
              <a:gd name="csY45" fmla="*/ 299884 h 331839"/>
              <a:gd name="csX46" fmla="*/ 2185220 w 2512142"/>
              <a:gd name="csY46" fmla="*/ 314632 h 331839"/>
              <a:gd name="csX47" fmla="*/ 2204884 w 2512142"/>
              <a:gd name="csY47" fmla="*/ 314632 h 331839"/>
              <a:gd name="csX48" fmla="*/ 2204884 w 2512142"/>
              <a:gd name="csY48" fmla="*/ 331839 h 331839"/>
              <a:gd name="csX49" fmla="*/ 2512142 w 2512142"/>
              <a:gd name="csY49" fmla="*/ 331839 h 3318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2512142" h="331839">
                <a:moveTo>
                  <a:pt x="0" y="0"/>
                </a:moveTo>
                <a:lnTo>
                  <a:pt x="63910" y="0"/>
                </a:lnTo>
                <a:lnTo>
                  <a:pt x="63910" y="14749"/>
                </a:lnTo>
                <a:lnTo>
                  <a:pt x="167149" y="14749"/>
                </a:lnTo>
                <a:lnTo>
                  <a:pt x="167149" y="19665"/>
                </a:lnTo>
                <a:lnTo>
                  <a:pt x="248265" y="19665"/>
                </a:lnTo>
                <a:lnTo>
                  <a:pt x="248265" y="31955"/>
                </a:lnTo>
                <a:lnTo>
                  <a:pt x="356420" y="31955"/>
                </a:lnTo>
                <a:lnTo>
                  <a:pt x="356420" y="56536"/>
                </a:lnTo>
                <a:lnTo>
                  <a:pt x="496529" y="56536"/>
                </a:lnTo>
                <a:lnTo>
                  <a:pt x="501446" y="61453"/>
                </a:lnTo>
                <a:lnTo>
                  <a:pt x="575187" y="61453"/>
                </a:lnTo>
                <a:lnTo>
                  <a:pt x="575187" y="83574"/>
                </a:lnTo>
                <a:lnTo>
                  <a:pt x="661220" y="83574"/>
                </a:lnTo>
                <a:lnTo>
                  <a:pt x="661220" y="93407"/>
                </a:lnTo>
                <a:lnTo>
                  <a:pt x="734962" y="93407"/>
                </a:lnTo>
                <a:lnTo>
                  <a:pt x="734962" y="110613"/>
                </a:lnTo>
                <a:lnTo>
                  <a:pt x="857865" y="110613"/>
                </a:lnTo>
                <a:lnTo>
                  <a:pt x="857865" y="120445"/>
                </a:lnTo>
                <a:lnTo>
                  <a:pt x="921775" y="120445"/>
                </a:lnTo>
                <a:lnTo>
                  <a:pt x="921775" y="132736"/>
                </a:lnTo>
                <a:lnTo>
                  <a:pt x="948813" y="132736"/>
                </a:lnTo>
                <a:lnTo>
                  <a:pt x="948813" y="130278"/>
                </a:lnTo>
                <a:lnTo>
                  <a:pt x="1022555" y="130278"/>
                </a:lnTo>
                <a:lnTo>
                  <a:pt x="1022555" y="145026"/>
                </a:lnTo>
                <a:lnTo>
                  <a:pt x="1101213" y="145026"/>
                </a:lnTo>
                <a:lnTo>
                  <a:pt x="1101213" y="164690"/>
                </a:lnTo>
                <a:lnTo>
                  <a:pt x="1253613" y="164690"/>
                </a:lnTo>
                <a:lnTo>
                  <a:pt x="1253613" y="179439"/>
                </a:lnTo>
                <a:lnTo>
                  <a:pt x="1356852" y="179439"/>
                </a:lnTo>
                <a:lnTo>
                  <a:pt x="1356852" y="194187"/>
                </a:lnTo>
                <a:lnTo>
                  <a:pt x="1489587" y="194187"/>
                </a:lnTo>
                <a:lnTo>
                  <a:pt x="1489587" y="208936"/>
                </a:lnTo>
                <a:lnTo>
                  <a:pt x="1683775" y="208936"/>
                </a:lnTo>
                <a:lnTo>
                  <a:pt x="1683775" y="223684"/>
                </a:lnTo>
                <a:lnTo>
                  <a:pt x="1769807" y="223684"/>
                </a:lnTo>
                <a:lnTo>
                  <a:pt x="1772265" y="226142"/>
                </a:lnTo>
                <a:lnTo>
                  <a:pt x="1811594" y="226142"/>
                </a:lnTo>
                <a:lnTo>
                  <a:pt x="1811594" y="245807"/>
                </a:lnTo>
                <a:lnTo>
                  <a:pt x="1919749" y="245807"/>
                </a:lnTo>
                <a:lnTo>
                  <a:pt x="1919749" y="272845"/>
                </a:lnTo>
                <a:lnTo>
                  <a:pt x="1988575" y="272845"/>
                </a:lnTo>
                <a:lnTo>
                  <a:pt x="1988575" y="285136"/>
                </a:lnTo>
                <a:lnTo>
                  <a:pt x="2089355" y="285136"/>
                </a:lnTo>
                <a:lnTo>
                  <a:pt x="2089355" y="299884"/>
                </a:lnTo>
                <a:lnTo>
                  <a:pt x="2185220" y="299884"/>
                </a:lnTo>
                <a:lnTo>
                  <a:pt x="2185220" y="314632"/>
                </a:lnTo>
                <a:lnTo>
                  <a:pt x="2204884" y="314632"/>
                </a:lnTo>
                <a:lnTo>
                  <a:pt x="2204884" y="331839"/>
                </a:lnTo>
                <a:lnTo>
                  <a:pt x="2512142" y="331839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6BAA38-BEEF-BE40-BC0A-2CD0C23C5597}"/>
              </a:ext>
            </a:extLst>
          </p:cNvPr>
          <p:cNvSpPr txBox="1"/>
          <p:nvPr/>
        </p:nvSpPr>
        <p:spPr>
          <a:xfrm>
            <a:off x="5179235" y="1795906"/>
            <a:ext cx="3400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IDFS by Dose Reduction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at 5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0th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 Percentile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(3.17 mo)*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257540-6D32-21C6-7BC9-E53C5E0ED5C1}"/>
              </a:ext>
            </a:extLst>
          </p:cNvPr>
          <p:cNvSpPr txBox="1"/>
          <p:nvPr/>
        </p:nvSpPr>
        <p:spPr>
          <a:xfrm>
            <a:off x="9125394" y="1795906"/>
            <a:ext cx="301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IDFS by Dose Reduction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at 7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5th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 Percentile (7.28 mo)*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FDA72A-EAD9-0D47-2F33-E7E9ED533813}"/>
              </a:ext>
            </a:extLst>
          </p:cNvPr>
          <p:cNvSpPr txBox="1"/>
          <p:nvPr/>
        </p:nvSpPr>
        <p:spPr>
          <a:xfrm>
            <a:off x="1233978" y="1795906"/>
            <a:ext cx="3713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IDFS by Dose Reduction</a:t>
            </a:r>
            <a:b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</a:b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at 25th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Percentile (1.87 mo)*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MS PGothic" panose="020B0600070205080204" pitchFamily="34" charset="-128"/>
                <a:cs typeface="Poppins" panose="00000500000000000000" pitchFamily="2" charset="0"/>
                <a:sym typeface="Arial"/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3C739E-D481-CA50-12D6-192F6268DFE1}"/>
              </a:ext>
            </a:extLst>
          </p:cNvPr>
          <p:cNvSpPr/>
          <p:nvPr/>
        </p:nvSpPr>
        <p:spPr>
          <a:xfrm>
            <a:off x="1831322" y="3081332"/>
            <a:ext cx="184730" cy="461665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marL="0" marR="0" lvl="0" indent="0" algn="ctr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MS PGothic" panose="020B0600070205080204" pitchFamily="34" charset="-128"/>
              <a:cs typeface="Arial"/>
              <a:sym typeface="Arial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5F4AF4C-53FD-0978-8415-9BE26F0BB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NATALEE: IDFS by Dose Reduction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1846C8D-FEDE-5E3E-8E76-253E0F8F6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1277213"/>
            <a:ext cx="11739563" cy="711434"/>
          </a:xfrm>
        </p:spPr>
        <p:txBody>
          <a:bodyPr/>
          <a:lstStyle/>
          <a:p>
            <a:r>
              <a:rPr lang="en-US" sz="2200" dirty="0"/>
              <a:t>Landmark analysis revealed that RIB dose reduction due to AEs did not impact efficacy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D2E1B12-30BB-6002-D556-890429C14F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Barrios. 2024 ESMO Breast. Abstr 113MO. Hamilton. Clin Cancer Res. 2025;31:P1-11-16.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2E61C0-3940-64D1-C544-4C2A704F8E8E}"/>
              </a:ext>
            </a:extLst>
          </p:cNvPr>
          <p:cNvSpPr txBox="1"/>
          <p:nvPr/>
        </p:nvSpPr>
        <p:spPr>
          <a:xfrm rot="16200000">
            <a:off x="-444384" y="3482867"/>
            <a:ext cx="3347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ea typeface="ＭＳ Ｐゴシック" charset="0"/>
                <a:cs typeface="Poppins Medium" panose="00000600000000000000" pitchFamily="2" charset="0"/>
                <a:sym typeface="Arial"/>
              </a:rPr>
              <a:t>IDFS (%)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BE9A34B-76BC-F478-2BEB-2F1217D0CA72}"/>
              </a:ext>
            </a:extLst>
          </p:cNvPr>
          <p:cNvSpPr/>
          <p:nvPr/>
        </p:nvSpPr>
        <p:spPr>
          <a:xfrm>
            <a:off x="1756089" y="2380324"/>
            <a:ext cx="2790422" cy="2512863"/>
          </a:xfrm>
          <a:custGeom>
            <a:avLst/>
            <a:gdLst>
              <a:gd name="csX0" fmla="*/ 0 w 3134497"/>
              <a:gd name="csY0" fmla="*/ 0 h 2409568"/>
              <a:gd name="csX1" fmla="*/ 0 w 3134497"/>
              <a:gd name="csY1" fmla="*/ 2409568 h 2409568"/>
              <a:gd name="csX2" fmla="*/ 3134497 w 3134497"/>
              <a:gd name="csY2" fmla="*/ 2409568 h 2409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134497" h="2409568">
                <a:moveTo>
                  <a:pt x="0" y="0"/>
                </a:moveTo>
                <a:lnTo>
                  <a:pt x="0" y="2409568"/>
                </a:lnTo>
                <a:lnTo>
                  <a:pt x="3134497" y="2409568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BA76E4B-D217-907B-1B82-5F27B76DFAFD}"/>
              </a:ext>
            </a:extLst>
          </p:cNvPr>
          <p:cNvGrpSpPr/>
          <p:nvPr/>
        </p:nvGrpSpPr>
        <p:grpSpPr>
          <a:xfrm>
            <a:off x="1753710" y="4887103"/>
            <a:ext cx="2788467" cy="67295"/>
            <a:chOff x="1131775" y="4763028"/>
            <a:chExt cx="4913624" cy="5531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6B51A28-9881-E6D9-D85B-EFDC1C6AD6B3}"/>
                </a:ext>
              </a:extLst>
            </p:cNvPr>
            <p:cNvGrpSpPr/>
            <p:nvPr/>
          </p:nvGrpSpPr>
          <p:grpSpPr>
            <a:xfrm rot="5400000">
              <a:off x="2196860" y="3697943"/>
              <a:ext cx="55186" cy="2185356"/>
              <a:chOff x="8386119" y="2741553"/>
              <a:chExt cx="70022" cy="1591550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F3226CD8-7A74-D5D6-798C-876F9CA7B5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7652F2BB-CC5D-555D-FD4F-86B5C82694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6026D372-C21E-F78E-67E6-F72E80FCB7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0A457038-57CA-4E0F-D5D7-942F187CBD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4044D15-13FA-848B-7DF4-76ADCC24EA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274155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E689012-5428-B26A-DF0B-AB98A0FED23D}"/>
                </a:ext>
              </a:extLst>
            </p:cNvPr>
            <p:cNvGrpSpPr/>
            <p:nvPr/>
          </p:nvGrpSpPr>
          <p:grpSpPr>
            <a:xfrm rot="5400000">
              <a:off x="4925128" y="3698076"/>
              <a:ext cx="55186" cy="2185356"/>
              <a:chOff x="8386119" y="2741553"/>
              <a:chExt cx="70022" cy="1591550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670E4728-8939-C7CF-5A0D-744F19C261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D84EDF3F-07EC-EAB0-2F8C-9ED83282E2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BA8DE7EF-7EDC-0F12-4B58-98C0D9606D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4A5998FB-F0BE-344A-84FE-464515A652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00C1D0A-8B22-2058-3D60-C7F08D5C2C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274155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C9EBC89-B746-6411-0FAF-F967F7B64FBF}"/>
              </a:ext>
            </a:extLst>
          </p:cNvPr>
          <p:cNvGrpSpPr/>
          <p:nvPr/>
        </p:nvGrpSpPr>
        <p:grpSpPr>
          <a:xfrm>
            <a:off x="1694840" y="2380324"/>
            <a:ext cx="58844" cy="2512937"/>
            <a:chOff x="951144" y="2478193"/>
            <a:chExt cx="48247" cy="2231854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1272BE9-E6E4-A59B-F747-1EE1CA635633}"/>
                </a:ext>
              </a:extLst>
            </p:cNvPr>
            <p:cNvGrpSpPr/>
            <p:nvPr/>
          </p:nvGrpSpPr>
          <p:grpSpPr>
            <a:xfrm>
              <a:off x="951144" y="2919046"/>
              <a:ext cx="48247" cy="1791001"/>
              <a:chOff x="8386119" y="2741553"/>
              <a:chExt cx="70022" cy="1591550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D108EE68-4CF9-B6CE-3B83-89BBBA628C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8DDBE025-9300-14E6-8CB3-B90F9925C3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F6F8D1D5-9222-7253-7B7D-742DA3E7B1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EFB79576-13EB-04A3-1717-C66D16F913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B5705AE4-003A-727C-63C4-3C441F5DB0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274155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CFB1DA5-CCC5-0C0C-3BA0-8CC4464A2166}"/>
                </a:ext>
              </a:extLst>
            </p:cNvPr>
            <p:cNvCxnSpPr>
              <a:cxnSpLocks/>
            </p:cNvCxnSpPr>
            <p:nvPr/>
          </p:nvCxnSpPr>
          <p:spPr>
            <a:xfrm>
              <a:off x="951144" y="2478193"/>
              <a:ext cx="4824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26E10CB1-B142-FF2E-AC8E-9B97DCAB3085}"/>
              </a:ext>
            </a:extLst>
          </p:cNvPr>
          <p:cNvGrpSpPr/>
          <p:nvPr/>
        </p:nvGrpSpPr>
        <p:grpSpPr>
          <a:xfrm>
            <a:off x="1416159" y="2277297"/>
            <a:ext cx="248205" cy="2797258"/>
            <a:chOff x="1357397" y="2340392"/>
            <a:chExt cx="248205" cy="279725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C019DE8-61F3-865F-7075-24F62306CFE6}"/>
                </a:ext>
              </a:extLst>
            </p:cNvPr>
            <p:cNvGrpSpPr/>
            <p:nvPr/>
          </p:nvGrpSpPr>
          <p:grpSpPr>
            <a:xfrm>
              <a:off x="1357844" y="2340392"/>
              <a:ext cx="247758" cy="2797258"/>
              <a:chOff x="8015009" y="2649377"/>
              <a:chExt cx="363432" cy="1780674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0B7F1C4-A341-8938-8379-A6B7E2707585}"/>
                  </a:ext>
                </a:extLst>
              </p:cNvPr>
              <p:cNvSpPr txBox="1"/>
              <p:nvPr/>
            </p:nvSpPr>
            <p:spPr>
              <a:xfrm>
                <a:off x="8015976" y="4248943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0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4B526B-E3AC-547A-5865-5F368CECBFCC}"/>
                  </a:ext>
                </a:extLst>
              </p:cNvPr>
              <p:cNvSpPr txBox="1"/>
              <p:nvPr/>
            </p:nvSpPr>
            <p:spPr>
              <a:xfrm>
                <a:off x="8015976" y="3935514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20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F02E117-21A1-B478-3702-6AE3168E4582}"/>
                  </a:ext>
                </a:extLst>
              </p:cNvPr>
              <p:cNvSpPr txBox="1"/>
              <p:nvPr/>
            </p:nvSpPr>
            <p:spPr>
              <a:xfrm>
                <a:off x="8015976" y="3290627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60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9032353-1B78-A6E1-DB2B-ECF2EE8DC39B}"/>
                  </a:ext>
                </a:extLst>
              </p:cNvPr>
              <p:cNvSpPr txBox="1"/>
              <p:nvPr/>
            </p:nvSpPr>
            <p:spPr>
              <a:xfrm>
                <a:off x="8015009" y="2968010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80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394E0FC-746C-93C5-E504-19F2134EB408}"/>
                  </a:ext>
                </a:extLst>
              </p:cNvPr>
              <p:cNvSpPr txBox="1"/>
              <p:nvPr/>
            </p:nvSpPr>
            <p:spPr>
              <a:xfrm>
                <a:off x="8015976" y="2649377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100</a:t>
                </a: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50BB9EF-6435-CF89-949D-344B0E27ABFE}"/>
                </a:ext>
              </a:extLst>
            </p:cNvPr>
            <p:cNvSpPr txBox="1"/>
            <p:nvPr/>
          </p:nvSpPr>
          <p:spPr>
            <a:xfrm>
              <a:off x="1357397" y="3843865"/>
              <a:ext cx="247099" cy="252557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40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55E7F7-B4CE-0E5F-D1D3-D39A026B0D8D}"/>
              </a:ext>
            </a:extLst>
          </p:cNvPr>
          <p:cNvGrpSpPr/>
          <p:nvPr/>
        </p:nvGrpSpPr>
        <p:grpSpPr>
          <a:xfrm>
            <a:off x="1649615" y="4978441"/>
            <a:ext cx="3002480" cy="230826"/>
            <a:chOff x="960784" y="4809425"/>
            <a:chExt cx="5258692" cy="18989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9A4F0BD-5D39-318C-4B3D-AA75D739E532}"/>
                </a:ext>
              </a:extLst>
            </p:cNvPr>
            <p:cNvSpPr txBox="1"/>
            <p:nvPr/>
          </p:nvSpPr>
          <p:spPr>
            <a:xfrm>
              <a:off x="960784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84C3B87-C72F-9AE2-118A-0E67DA895982}"/>
                </a:ext>
              </a:extLst>
            </p:cNvPr>
            <p:cNvSpPr txBox="1"/>
            <p:nvPr/>
          </p:nvSpPr>
          <p:spPr>
            <a:xfrm>
              <a:off x="1501248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6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6065AE5-D445-B76A-2EE3-1F8FD05933D1}"/>
                </a:ext>
              </a:extLst>
            </p:cNvPr>
            <p:cNvSpPr txBox="1"/>
            <p:nvPr/>
          </p:nvSpPr>
          <p:spPr>
            <a:xfrm>
              <a:off x="2045445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12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BFB994A-DFBE-3513-FD21-A1E16FBCD358}"/>
                </a:ext>
              </a:extLst>
            </p:cNvPr>
            <p:cNvSpPr txBox="1"/>
            <p:nvPr/>
          </p:nvSpPr>
          <p:spPr>
            <a:xfrm>
              <a:off x="259472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18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2145E57-9CB8-7E38-6B81-35CFFEC4BAED}"/>
                </a:ext>
              </a:extLst>
            </p:cNvPr>
            <p:cNvSpPr txBox="1"/>
            <p:nvPr/>
          </p:nvSpPr>
          <p:spPr>
            <a:xfrm>
              <a:off x="313367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902F500-2E2B-4CBD-2415-7FE6E76AF2A9}"/>
                </a:ext>
              </a:extLst>
            </p:cNvPr>
            <p:cNvSpPr txBox="1"/>
            <p:nvPr/>
          </p:nvSpPr>
          <p:spPr>
            <a:xfrm>
              <a:off x="3684118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30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32BE7CF-08D5-E010-CE28-21DF933B29C4}"/>
                </a:ext>
              </a:extLst>
            </p:cNvPr>
            <p:cNvSpPr txBox="1"/>
            <p:nvPr/>
          </p:nvSpPr>
          <p:spPr>
            <a:xfrm>
              <a:off x="4224582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36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5095873-FC58-C8D2-90A6-AC88FC136546}"/>
                </a:ext>
              </a:extLst>
            </p:cNvPr>
            <p:cNvSpPr txBox="1"/>
            <p:nvPr/>
          </p:nvSpPr>
          <p:spPr>
            <a:xfrm>
              <a:off x="4768779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02E5EBA-B75B-34E4-47EA-7A39B24AFED1}"/>
                </a:ext>
              </a:extLst>
            </p:cNvPr>
            <p:cNvSpPr txBox="1"/>
            <p:nvPr/>
          </p:nvSpPr>
          <p:spPr>
            <a:xfrm>
              <a:off x="531806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48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35C80EC-6BD4-C4BE-020D-FF69EDA63721}"/>
                </a:ext>
              </a:extLst>
            </p:cNvPr>
            <p:cNvSpPr txBox="1"/>
            <p:nvPr/>
          </p:nvSpPr>
          <p:spPr>
            <a:xfrm>
              <a:off x="585701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54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CE28BCF1-EC6B-E4CB-DFD6-ED77C2979EFF}"/>
              </a:ext>
            </a:extLst>
          </p:cNvPr>
          <p:cNvSpPr txBox="1"/>
          <p:nvPr/>
        </p:nvSpPr>
        <p:spPr>
          <a:xfrm>
            <a:off x="2407908" y="5168190"/>
            <a:ext cx="1585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ea typeface="ＭＳ Ｐゴシック" charset="0"/>
                <a:cs typeface="Poppins Medium" panose="00000600000000000000" pitchFamily="2" charset="0"/>
                <a:sym typeface="Arial"/>
              </a:rPr>
              <a:t>Mo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6606559-CDC7-C7FA-74BE-B28F6342B557}"/>
              </a:ext>
            </a:extLst>
          </p:cNvPr>
          <p:cNvGrpSpPr/>
          <p:nvPr/>
        </p:nvGrpSpPr>
        <p:grpSpPr>
          <a:xfrm>
            <a:off x="1648044" y="5492311"/>
            <a:ext cx="3002480" cy="230826"/>
            <a:chOff x="960784" y="4809425"/>
            <a:chExt cx="5258692" cy="18989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93E0DD4-8A4D-9D5A-C18B-A6B089A8CCD1}"/>
                </a:ext>
              </a:extLst>
            </p:cNvPr>
            <p:cNvSpPr txBox="1"/>
            <p:nvPr/>
          </p:nvSpPr>
          <p:spPr>
            <a:xfrm>
              <a:off x="960784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2315</a:t>
              </a:r>
            </a:p>
            <a:p>
              <a:pPr algn="ctr"/>
              <a:r>
                <a:rPr lang="en-US" sz="1050" spc="-50" dirty="0"/>
                <a:t>123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28D9D4D-64D3-9375-3A05-65333CC06CE6}"/>
                </a:ext>
              </a:extLst>
            </p:cNvPr>
            <p:cNvSpPr txBox="1"/>
            <p:nvPr/>
          </p:nvSpPr>
          <p:spPr>
            <a:xfrm>
              <a:off x="1501248" y="4809425"/>
              <a:ext cx="362464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2219</a:t>
              </a:r>
            </a:p>
            <a:p>
              <a:pPr algn="ctr"/>
              <a:r>
                <a:rPr lang="en-US" sz="1050" spc="-50" dirty="0"/>
                <a:t>115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F5C4684-847C-829E-C6AA-2B2B48CB8BFB}"/>
                </a:ext>
              </a:extLst>
            </p:cNvPr>
            <p:cNvSpPr txBox="1"/>
            <p:nvPr/>
          </p:nvSpPr>
          <p:spPr>
            <a:xfrm>
              <a:off x="2045445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2142</a:t>
              </a:r>
            </a:p>
            <a:p>
              <a:pPr algn="ctr"/>
              <a:r>
                <a:rPr lang="en-US" sz="1050" spc="-50" dirty="0"/>
                <a:t>110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8E0A8AF-3B7D-E566-46ED-91FD9286C0AC}"/>
                </a:ext>
              </a:extLst>
            </p:cNvPr>
            <p:cNvSpPr txBox="1"/>
            <p:nvPr/>
          </p:nvSpPr>
          <p:spPr>
            <a:xfrm>
              <a:off x="259472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2076</a:t>
              </a:r>
            </a:p>
            <a:p>
              <a:pPr algn="ctr"/>
              <a:r>
                <a:rPr lang="en-US" sz="1050" spc="-50" dirty="0"/>
                <a:t>105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1A0190D-0813-319C-ED09-624668A8E5F9}"/>
                </a:ext>
              </a:extLst>
            </p:cNvPr>
            <p:cNvSpPr txBox="1"/>
            <p:nvPr/>
          </p:nvSpPr>
          <p:spPr>
            <a:xfrm>
              <a:off x="313367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1979</a:t>
              </a:r>
            </a:p>
            <a:p>
              <a:pPr algn="ctr"/>
              <a:r>
                <a:rPr lang="en-US" sz="1050" spc="-50" dirty="0"/>
                <a:t>100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C87F355-3B11-9254-FAE7-24558AC43237}"/>
                </a:ext>
              </a:extLst>
            </p:cNvPr>
            <p:cNvSpPr txBox="1"/>
            <p:nvPr/>
          </p:nvSpPr>
          <p:spPr>
            <a:xfrm>
              <a:off x="3684118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1603</a:t>
              </a:r>
            </a:p>
            <a:p>
              <a:pPr algn="ctr"/>
              <a:r>
                <a:rPr lang="en-US" sz="1050" spc="-50" dirty="0"/>
                <a:t>80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BC9F04B-5CB1-CC85-B1EA-546D4FFC9557}"/>
                </a:ext>
              </a:extLst>
            </p:cNvPr>
            <p:cNvSpPr txBox="1"/>
            <p:nvPr/>
          </p:nvSpPr>
          <p:spPr>
            <a:xfrm>
              <a:off x="4224582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1039</a:t>
              </a:r>
            </a:p>
            <a:p>
              <a:pPr algn="ctr"/>
              <a:r>
                <a:rPr lang="en-US" sz="1050" spc="-50" dirty="0"/>
                <a:t>46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C527D9E-4342-E505-F31F-3264A3963B10}"/>
                </a:ext>
              </a:extLst>
            </p:cNvPr>
            <p:cNvSpPr txBox="1"/>
            <p:nvPr/>
          </p:nvSpPr>
          <p:spPr>
            <a:xfrm>
              <a:off x="4768779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328</a:t>
              </a:r>
            </a:p>
            <a:p>
              <a:pPr algn="ctr"/>
              <a:r>
                <a:rPr lang="en-US" sz="1050" spc="-50" dirty="0"/>
                <a:t>21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696D195-0051-CA9F-65B6-E77FA4AA3C4D}"/>
                </a:ext>
              </a:extLst>
            </p:cNvPr>
            <p:cNvSpPr txBox="1"/>
            <p:nvPr/>
          </p:nvSpPr>
          <p:spPr>
            <a:xfrm>
              <a:off x="531806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8</a:t>
              </a:r>
            </a:p>
            <a:p>
              <a:pPr algn="ctr"/>
              <a:r>
                <a:rPr lang="en-US" sz="1050" spc="-50" dirty="0"/>
                <a:t>1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9D413A9-8471-2EC4-94FF-768AAC1B2F70}"/>
                </a:ext>
              </a:extLst>
            </p:cNvPr>
            <p:cNvSpPr txBox="1"/>
            <p:nvPr/>
          </p:nvSpPr>
          <p:spPr>
            <a:xfrm>
              <a:off x="585701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0</a:t>
              </a:r>
            </a:p>
            <a:p>
              <a:pPr algn="ctr"/>
              <a:r>
                <a:rPr lang="en-US" sz="1050" spc="-50" dirty="0"/>
                <a:t>0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F8DDE9D-8F69-BC41-1C4D-11B9DE2B922F}"/>
              </a:ext>
            </a:extLst>
          </p:cNvPr>
          <p:cNvGrpSpPr/>
          <p:nvPr/>
        </p:nvGrpSpPr>
        <p:grpSpPr>
          <a:xfrm>
            <a:off x="1865235" y="4213210"/>
            <a:ext cx="2670552" cy="594849"/>
            <a:chOff x="1650122" y="3509226"/>
            <a:chExt cx="2670552" cy="59484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FB0DCC3-A01C-A4D3-13EF-670FCBF43C56}"/>
                </a:ext>
              </a:extLst>
            </p:cNvPr>
            <p:cNvSpPr txBox="1"/>
            <p:nvPr/>
          </p:nvSpPr>
          <p:spPr>
            <a:xfrm>
              <a:off x="1650122" y="3882334"/>
              <a:ext cx="813703" cy="221741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dirty="0"/>
                <a:t>Events/n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2A15660-3683-9AA5-D546-700297E8ED97}"/>
                </a:ext>
              </a:extLst>
            </p:cNvPr>
            <p:cNvSpPr txBox="1"/>
            <p:nvPr/>
          </p:nvSpPr>
          <p:spPr>
            <a:xfrm>
              <a:off x="2301976" y="3509226"/>
              <a:ext cx="1125792" cy="57590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Without dose </a:t>
              </a:r>
              <a:br>
                <a:rPr lang="en-US" sz="1200" dirty="0">
                  <a:solidFill>
                    <a:schemeClr val="accent1"/>
                  </a:solidFill>
                </a:rPr>
              </a:br>
              <a:r>
                <a:rPr lang="en-US" sz="1200" dirty="0">
                  <a:solidFill>
                    <a:schemeClr val="accent1"/>
                  </a:solidFill>
                </a:rPr>
                <a:t>reduction</a:t>
              </a:r>
            </a:p>
            <a:p>
              <a:pPr algn="ctr"/>
              <a:r>
                <a:rPr lang="en-US" sz="1200" dirty="0"/>
                <a:t>208/2315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5C87EA3-5478-9A4B-FAEC-BFD7194A4A2A}"/>
                </a:ext>
              </a:extLst>
            </p:cNvPr>
            <p:cNvSpPr txBox="1"/>
            <p:nvPr/>
          </p:nvSpPr>
          <p:spPr>
            <a:xfrm>
              <a:off x="3370896" y="3509226"/>
              <a:ext cx="949778" cy="57590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</a:rPr>
                <a:t>With dose </a:t>
              </a:r>
              <a:br>
                <a:rPr lang="en-US" sz="1200" dirty="0">
                  <a:solidFill>
                    <a:schemeClr val="accent6"/>
                  </a:solidFill>
                </a:rPr>
              </a:br>
              <a:r>
                <a:rPr lang="en-US" sz="1200" dirty="0">
                  <a:solidFill>
                    <a:schemeClr val="accent6"/>
                  </a:solidFill>
                </a:rPr>
                <a:t>reduction</a:t>
              </a:r>
            </a:p>
            <a:p>
              <a:pPr algn="ctr"/>
              <a:r>
                <a:rPr lang="en-US" sz="1200" dirty="0"/>
                <a:t>13/123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CE18CDE6-4D5D-71F6-4067-F27BDA676D55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22" y="3861565"/>
              <a:ext cx="261225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E5F3B134-E7AD-A4CB-7AA9-67CBCD640A9F}"/>
              </a:ext>
            </a:extLst>
          </p:cNvPr>
          <p:cNvSpPr txBox="1"/>
          <p:nvPr/>
        </p:nvSpPr>
        <p:spPr>
          <a:xfrm>
            <a:off x="80410" y="5322687"/>
            <a:ext cx="1489204" cy="50667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050" b="1" spc="-50" dirty="0"/>
              <a:t>Patients at Risk, n</a:t>
            </a:r>
          </a:p>
          <a:p>
            <a:pPr algn="r"/>
            <a:r>
              <a:rPr lang="en-US" sz="1050" spc="-50" dirty="0">
                <a:solidFill>
                  <a:schemeClr val="accent1"/>
                </a:solidFill>
              </a:rPr>
              <a:t>Without dose reduction</a:t>
            </a:r>
          </a:p>
          <a:p>
            <a:pPr algn="r"/>
            <a:r>
              <a:rPr lang="en-US" sz="1050" spc="-50" dirty="0">
                <a:solidFill>
                  <a:schemeClr val="accent6"/>
                </a:solidFill>
              </a:rPr>
              <a:t>With dose reduction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69C6B104-95EE-CB2B-A372-93EADB3C15FC}"/>
              </a:ext>
            </a:extLst>
          </p:cNvPr>
          <p:cNvSpPr/>
          <p:nvPr/>
        </p:nvSpPr>
        <p:spPr>
          <a:xfrm>
            <a:off x="1757285" y="2382679"/>
            <a:ext cx="2549012" cy="454742"/>
          </a:xfrm>
          <a:custGeom>
            <a:avLst/>
            <a:gdLst>
              <a:gd name="csX0" fmla="*/ 0 w 2549012"/>
              <a:gd name="csY0" fmla="*/ 0 h 454742"/>
              <a:gd name="csX1" fmla="*/ 68825 w 2549012"/>
              <a:gd name="csY1" fmla="*/ 0 h 454742"/>
              <a:gd name="csX2" fmla="*/ 68825 w 2549012"/>
              <a:gd name="csY2" fmla="*/ 19665 h 454742"/>
              <a:gd name="csX3" fmla="*/ 535858 w 2549012"/>
              <a:gd name="csY3" fmla="*/ 19665 h 454742"/>
              <a:gd name="csX4" fmla="*/ 535858 w 2549012"/>
              <a:gd name="csY4" fmla="*/ 36871 h 454742"/>
              <a:gd name="csX5" fmla="*/ 604683 w 2549012"/>
              <a:gd name="csY5" fmla="*/ 36871 h 454742"/>
              <a:gd name="csX6" fmla="*/ 604683 w 2549012"/>
              <a:gd name="csY6" fmla="*/ 66368 h 454742"/>
              <a:gd name="csX7" fmla="*/ 769374 w 2549012"/>
              <a:gd name="csY7" fmla="*/ 66368 h 454742"/>
              <a:gd name="csX8" fmla="*/ 769374 w 2549012"/>
              <a:gd name="csY8" fmla="*/ 86032 h 454742"/>
              <a:gd name="csX9" fmla="*/ 793954 w 2549012"/>
              <a:gd name="csY9" fmla="*/ 86032 h 454742"/>
              <a:gd name="csX10" fmla="*/ 793954 w 2549012"/>
              <a:gd name="csY10" fmla="*/ 113071 h 454742"/>
              <a:gd name="csX11" fmla="*/ 1059425 w 2549012"/>
              <a:gd name="csY11" fmla="*/ 113071 h 454742"/>
              <a:gd name="csX12" fmla="*/ 1059425 w 2549012"/>
              <a:gd name="csY12" fmla="*/ 132736 h 454742"/>
              <a:gd name="csX13" fmla="*/ 1098754 w 2549012"/>
              <a:gd name="csY13" fmla="*/ 132736 h 454742"/>
              <a:gd name="csX14" fmla="*/ 1098754 w 2549012"/>
              <a:gd name="csY14" fmla="*/ 157316 h 454742"/>
              <a:gd name="csX15" fmla="*/ 1174954 w 2549012"/>
              <a:gd name="csY15" fmla="*/ 157316 h 454742"/>
              <a:gd name="csX16" fmla="*/ 1174954 w 2549012"/>
              <a:gd name="csY16" fmla="*/ 189271 h 454742"/>
              <a:gd name="csX17" fmla="*/ 1428135 w 2549012"/>
              <a:gd name="csY17" fmla="*/ 189271 h 454742"/>
              <a:gd name="csX18" fmla="*/ 1428135 w 2549012"/>
              <a:gd name="csY18" fmla="*/ 211394 h 454742"/>
              <a:gd name="csX19" fmla="*/ 1482212 w 2549012"/>
              <a:gd name="csY19" fmla="*/ 211394 h 454742"/>
              <a:gd name="csX20" fmla="*/ 1482212 w 2549012"/>
              <a:gd name="csY20" fmla="*/ 233516 h 454742"/>
              <a:gd name="csX21" fmla="*/ 1757516 w 2549012"/>
              <a:gd name="csY21" fmla="*/ 233516 h 454742"/>
              <a:gd name="csX22" fmla="*/ 1757516 w 2549012"/>
              <a:gd name="csY22" fmla="*/ 285136 h 454742"/>
              <a:gd name="csX23" fmla="*/ 1924664 w 2549012"/>
              <a:gd name="csY23" fmla="*/ 285136 h 454742"/>
              <a:gd name="csX24" fmla="*/ 1924664 w 2549012"/>
              <a:gd name="csY24" fmla="*/ 366252 h 454742"/>
              <a:gd name="csX25" fmla="*/ 2158180 w 2549012"/>
              <a:gd name="csY25" fmla="*/ 366252 h 454742"/>
              <a:gd name="csX26" fmla="*/ 2158180 w 2549012"/>
              <a:gd name="csY26" fmla="*/ 454742 h 454742"/>
              <a:gd name="csX27" fmla="*/ 2549012 w 2549012"/>
              <a:gd name="csY27" fmla="*/ 454742 h 4547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549012" h="454742">
                <a:moveTo>
                  <a:pt x="0" y="0"/>
                </a:moveTo>
                <a:lnTo>
                  <a:pt x="68825" y="0"/>
                </a:lnTo>
                <a:lnTo>
                  <a:pt x="68825" y="19665"/>
                </a:lnTo>
                <a:lnTo>
                  <a:pt x="535858" y="19665"/>
                </a:lnTo>
                <a:lnTo>
                  <a:pt x="535858" y="36871"/>
                </a:lnTo>
                <a:lnTo>
                  <a:pt x="604683" y="36871"/>
                </a:lnTo>
                <a:lnTo>
                  <a:pt x="604683" y="66368"/>
                </a:lnTo>
                <a:lnTo>
                  <a:pt x="769374" y="66368"/>
                </a:lnTo>
                <a:lnTo>
                  <a:pt x="769374" y="86032"/>
                </a:lnTo>
                <a:lnTo>
                  <a:pt x="793954" y="86032"/>
                </a:lnTo>
                <a:lnTo>
                  <a:pt x="793954" y="113071"/>
                </a:lnTo>
                <a:lnTo>
                  <a:pt x="1059425" y="113071"/>
                </a:lnTo>
                <a:lnTo>
                  <a:pt x="1059425" y="132736"/>
                </a:lnTo>
                <a:lnTo>
                  <a:pt x="1098754" y="132736"/>
                </a:lnTo>
                <a:lnTo>
                  <a:pt x="1098754" y="157316"/>
                </a:lnTo>
                <a:lnTo>
                  <a:pt x="1174954" y="157316"/>
                </a:lnTo>
                <a:lnTo>
                  <a:pt x="1174954" y="189271"/>
                </a:lnTo>
                <a:lnTo>
                  <a:pt x="1428135" y="189271"/>
                </a:lnTo>
                <a:lnTo>
                  <a:pt x="1428135" y="211394"/>
                </a:lnTo>
                <a:lnTo>
                  <a:pt x="1482212" y="211394"/>
                </a:lnTo>
                <a:lnTo>
                  <a:pt x="1482212" y="233516"/>
                </a:lnTo>
                <a:lnTo>
                  <a:pt x="1757516" y="233516"/>
                </a:lnTo>
                <a:lnTo>
                  <a:pt x="1757516" y="285136"/>
                </a:lnTo>
                <a:lnTo>
                  <a:pt x="1924664" y="285136"/>
                </a:lnTo>
                <a:lnTo>
                  <a:pt x="1924664" y="366252"/>
                </a:lnTo>
                <a:lnTo>
                  <a:pt x="2158180" y="366252"/>
                </a:lnTo>
                <a:lnTo>
                  <a:pt x="2158180" y="454742"/>
                </a:lnTo>
                <a:lnTo>
                  <a:pt x="2549012" y="454742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9E5EF8CD-C553-C3E5-7D6F-B93826DD611B}"/>
              </a:ext>
            </a:extLst>
          </p:cNvPr>
          <p:cNvGrpSpPr/>
          <p:nvPr/>
        </p:nvGrpSpPr>
        <p:grpSpPr>
          <a:xfrm>
            <a:off x="1820145" y="2353548"/>
            <a:ext cx="2092475" cy="533709"/>
            <a:chOff x="1761383" y="2416643"/>
            <a:chExt cx="2092475" cy="533709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9FA8A7A-5579-09B7-DCCD-0D416F9FC24B}"/>
                </a:ext>
              </a:extLst>
            </p:cNvPr>
            <p:cNvCxnSpPr/>
            <p:nvPr/>
          </p:nvCxnSpPr>
          <p:spPr>
            <a:xfrm>
              <a:off x="1761383" y="2416643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F40BD6E0-6507-2DFF-5CF7-592F412AE3F9}"/>
                </a:ext>
              </a:extLst>
            </p:cNvPr>
            <p:cNvCxnSpPr/>
            <p:nvPr/>
          </p:nvCxnSpPr>
          <p:spPr>
            <a:xfrm>
              <a:off x="2234525" y="2440858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4F5E3F3-7FF4-9B88-6380-E17B5DE5F9D0}"/>
                </a:ext>
              </a:extLst>
            </p:cNvPr>
            <p:cNvCxnSpPr/>
            <p:nvPr/>
          </p:nvCxnSpPr>
          <p:spPr>
            <a:xfrm>
              <a:off x="2465747" y="2483802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6A07D7CF-97D5-803A-74A6-CE144A5AD11B}"/>
                </a:ext>
              </a:extLst>
            </p:cNvPr>
            <p:cNvCxnSpPr/>
            <p:nvPr/>
          </p:nvCxnSpPr>
          <p:spPr>
            <a:xfrm>
              <a:off x="2304173" y="2470184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76E7FBF1-51D8-556F-3C3C-3921A957B72F}"/>
                </a:ext>
              </a:extLst>
            </p:cNvPr>
            <p:cNvCxnSpPr/>
            <p:nvPr/>
          </p:nvCxnSpPr>
          <p:spPr>
            <a:xfrm>
              <a:off x="2490638" y="2518440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D5DFEA6D-2E95-427D-94A3-923195358488}"/>
                </a:ext>
              </a:extLst>
            </p:cNvPr>
            <p:cNvCxnSpPr/>
            <p:nvPr/>
          </p:nvCxnSpPr>
          <p:spPr>
            <a:xfrm>
              <a:off x="2798738" y="2566317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951639EE-DFB4-156F-6F7C-17F5800BEB04}"/>
                </a:ext>
              </a:extLst>
            </p:cNvPr>
            <p:cNvCxnSpPr/>
            <p:nvPr/>
          </p:nvCxnSpPr>
          <p:spPr>
            <a:xfrm>
              <a:off x="2750170" y="2532604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CB3C050F-B25A-313A-BA2D-F750F4649D45}"/>
                </a:ext>
              </a:extLst>
            </p:cNvPr>
            <p:cNvCxnSpPr/>
            <p:nvPr/>
          </p:nvCxnSpPr>
          <p:spPr>
            <a:xfrm>
              <a:off x="3131917" y="2609261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96B3F315-DD71-1C5C-57E6-CC73744335B3}"/>
                </a:ext>
              </a:extLst>
            </p:cNvPr>
            <p:cNvCxnSpPr/>
            <p:nvPr/>
          </p:nvCxnSpPr>
          <p:spPr>
            <a:xfrm>
              <a:off x="2865716" y="2588002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7648D6EF-A9C7-03F7-D497-E8B1E81343CB}"/>
                </a:ext>
              </a:extLst>
            </p:cNvPr>
            <p:cNvCxnSpPr/>
            <p:nvPr/>
          </p:nvCxnSpPr>
          <p:spPr>
            <a:xfrm>
              <a:off x="3177890" y="2640779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D3AE35B4-86A8-FB92-76E9-792A4331983C}"/>
                </a:ext>
              </a:extLst>
            </p:cNvPr>
            <p:cNvCxnSpPr/>
            <p:nvPr/>
          </p:nvCxnSpPr>
          <p:spPr>
            <a:xfrm>
              <a:off x="3455652" y="2689266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54BF51B1-0BA0-8C35-DA8B-0E6EE83BDBA3}"/>
                </a:ext>
              </a:extLst>
            </p:cNvPr>
            <p:cNvCxnSpPr/>
            <p:nvPr/>
          </p:nvCxnSpPr>
          <p:spPr>
            <a:xfrm>
              <a:off x="3625258" y="2768598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79511736-E420-908D-45A6-A33E96C19065}"/>
                </a:ext>
              </a:extLst>
            </p:cNvPr>
            <p:cNvCxnSpPr/>
            <p:nvPr/>
          </p:nvCxnSpPr>
          <p:spPr>
            <a:xfrm>
              <a:off x="3853858" y="2864463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1" name="Rectangle 280">
            <a:extLst>
              <a:ext uri="{FF2B5EF4-FFF2-40B4-BE49-F238E27FC236}">
                <a16:creationId xmlns:a16="http://schemas.microsoft.com/office/drawing/2014/main" id="{95006A88-5B32-EB46-0699-7C59169358FC}"/>
              </a:ext>
            </a:extLst>
          </p:cNvPr>
          <p:cNvSpPr/>
          <p:nvPr/>
        </p:nvSpPr>
        <p:spPr>
          <a:xfrm>
            <a:off x="5473471" y="3091321"/>
            <a:ext cx="184730" cy="461665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marL="0" marR="0" lvl="0" indent="0" algn="ctr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MS PGothic" panose="020B0600070205080204" pitchFamily="34" charset="-128"/>
              <a:cs typeface="Arial"/>
              <a:sym typeface="Arial"/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AF9D0A4A-FFA8-4B00-5AEB-0A1FA485DF36}"/>
              </a:ext>
            </a:extLst>
          </p:cNvPr>
          <p:cNvSpPr txBox="1"/>
          <p:nvPr/>
        </p:nvSpPr>
        <p:spPr>
          <a:xfrm rot="16200000">
            <a:off x="3197765" y="3492856"/>
            <a:ext cx="3347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ea typeface="ＭＳ Ｐゴシック" charset="0"/>
                <a:cs typeface="Poppins Medium" panose="00000600000000000000" pitchFamily="2" charset="0"/>
                <a:sym typeface="Arial"/>
              </a:rPr>
              <a:t>IDFS (%)</a:t>
            </a:r>
          </a:p>
        </p:txBody>
      </p:sp>
      <p:sp>
        <p:nvSpPr>
          <p:cNvPr id="283" name="Freeform: Shape 282">
            <a:extLst>
              <a:ext uri="{FF2B5EF4-FFF2-40B4-BE49-F238E27FC236}">
                <a16:creationId xmlns:a16="http://schemas.microsoft.com/office/drawing/2014/main" id="{8E75AE18-E043-9971-F96F-676604C4D261}"/>
              </a:ext>
            </a:extLst>
          </p:cNvPr>
          <p:cNvSpPr/>
          <p:nvPr/>
        </p:nvSpPr>
        <p:spPr>
          <a:xfrm>
            <a:off x="5398238" y="2390313"/>
            <a:ext cx="2790422" cy="2512863"/>
          </a:xfrm>
          <a:custGeom>
            <a:avLst/>
            <a:gdLst>
              <a:gd name="csX0" fmla="*/ 0 w 3134497"/>
              <a:gd name="csY0" fmla="*/ 0 h 2409568"/>
              <a:gd name="csX1" fmla="*/ 0 w 3134497"/>
              <a:gd name="csY1" fmla="*/ 2409568 h 2409568"/>
              <a:gd name="csX2" fmla="*/ 3134497 w 3134497"/>
              <a:gd name="csY2" fmla="*/ 2409568 h 2409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134497" h="2409568">
                <a:moveTo>
                  <a:pt x="0" y="0"/>
                </a:moveTo>
                <a:lnTo>
                  <a:pt x="0" y="2409568"/>
                </a:lnTo>
                <a:lnTo>
                  <a:pt x="3134497" y="2409568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EEE4AF26-684E-4517-757A-105AB96605F2}"/>
              </a:ext>
            </a:extLst>
          </p:cNvPr>
          <p:cNvGrpSpPr/>
          <p:nvPr/>
        </p:nvGrpSpPr>
        <p:grpSpPr>
          <a:xfrm>
            <a:off x="5395859" y="4897092"/>
            <a:ext cx="2788467" cy="67295"/>
            <a:chOff x="1131775" y="4763028"/>
            <a:chExt cx="4913624" cy="55319"/>
          </a:xfrm>
        </p:grpSpPr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74CCE8EE-8D1D-2BBE-F316-189CE0F0B33F}"/>
                </a:ext>
              </a:extLst>
            </p:cNvPr>
            <p:cNvGrpSpPr/>
            <p:nvPr/>
          </p:nvGrpSpPr>
          <p:grpSpPr>
            <a:xfrm rot="5400000">
              <a:off x="2196860" y="3697943"/>
              <a:ext cx="55186" cy="2185356"/>
              <a:chOff x="8386119" y="2741553"/>
              <a:chExt cx="70022" cy="1591550"/>
            </a:xfrm>
          </p:grpSpPr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id="{C7C42A5E-77FF-C47C-A29F-22A536963F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Straight Connector 292">
                <a:extLst>
                  <a:ext uri="{FF2B5EF4-FFF2-40B4-BE49-F238E27FC236}">
                    <a16:creationId xmlns:a16="http://schemas.microsoft.com/office/drawing/2014/main" id="{FC96C4F6-5E09-7966-6FB8-48EF4D9EBA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293">
                <a:extLst>
                  <a:ext uri="{FF2B5EF4-FFF2-40B4-BE49-F238E27FC236}">
                    <a16:creationId xmlns:a16="http://schemas.microsoft.com/office/drawing/2014/main" id="{8140A726-E975-12E8-5BB3-BD10DF718D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Straight Connector 294">
                <a:extLst>
                  <a:ext uri="{FF2B5EF4-FFF2-40B4-BE49-F238E27FC236}">
                    <a16:creationId xmlns:a16="http://schemas.microsoft.com/office/drawing/2014/main" id="{A685FCF5-728D-082E-3958-7D788311B8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id="{B54DBC3C-F6FC-A1EB-133F-121183A12E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274155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7D29FBD1-8B00-E3E5-C14B-C93B4FE3A5F7}"/>
                </a:ext>
              </a:extLst>
            </p:cNvPr>
            <p:cNvGrpSpPr/>
            <p:nvPr/>
          </p:nvGrpSpPr>
          <p:grpSpPr>
            <a:xfrm rot="5400000">
              <a:off x="4925128" y="3698076"/>
              <a:ext cx="55186" cy="2185356"/>
              <a:chOff x="8386119" y="2741553"/>
              <a:chExt cx="70022" cy="1591550"/>
            </a:xfrm>
          </p:grpSpPr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4322A3BE-2BA4-5692-B539-489F861A4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id="{6679AFE7-A510-BD4B-6277-39B76D4AAB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53CF6C27-2FDE-DA06-5E7C-BAE32A1F38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>
                <a:extLst>
                  <a:ext uri="{FF2B5EF4-FFF2-40B4-BE49-F238E27FC236}">
                    <a16:creationId xmlns:a16="http://schemas.microsoft.com/office/drawing/2014/main" id="{7B8F306A-1B3E-FB94-383E-C704EAE6FE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Straight Connector 290">
                <a:extLst>
                  <a:ext uri="{FF2B5EF4-FFF2-40B4-BE49-F238E27FC236}">
                    <a16:creationId xmlns:a16="http://schemas.microsoft.com/office/drawing/2014/main" id="{A4D43846-D269-C869-8726-A457F80EB4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274155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61F026E0-CE99-87DC-C942-41B417F0625F}"/>
              </a:ext>
            </a:extLst>
          </p:cNvPr>
          <p:cNvGrpSpPr/>
          <p:nvPr/>
        </p:nvGrpSpPr>
        <p:grpSpPr>
          <a:xfrm>
            <a:off x="5336989" y="2390313"/>
            <a:ext cx="58844" cy="2512937"/>
            <a:chOff x="951144" y="2478193"/>
            <a:chExt cx="48247" cy="2231854"/>
          </a:xfrm>
        </p:grpSpPr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826B1FBD-9EA5-D24C-5B44-4C1B679E78F9}"/>
                </a:ext>
              </a:extLst>
            </p:cNvPr>
            <p:cNvGrpSpPr/>
            <p:nvPr/>
          </p:nvGrpSpPr>
          <p:grpSpPr>
            <a:xfrm>
              <a:off x="951144" y="2919046"/>
              <a:ext cx="48247" cy="1791001"/>
              <a:chOff x="8386119" y="2741553"/>
              <a:chExt cx="70022" cy="1591550"/>
            </a:xfrm>
          </p:grpSpPr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F8D9C7AF-E9EE-F4C7-DF54-988316A33B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id="{D99B53EB-8073-5812-331B-AC5D412CD5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96DB1C64-673A-2992-632E-67D7CE69AD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>
                <a:extLst>
                  <a:ext uri="{FF2B5EF4-FFF2-40B4-BE49-F238E27FC236}">
                    <a16:creationId xmlns:a16="http://schemas.microsoft.com/office/drawing/2014/main" id="{A11CEE0B-1613-FAE8-40D8-9FA2926886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id="{22532A7C-3F3A-B95F-3B45-60711BD852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274155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DEF02A31-F49F-08A9-5BE9-6D749420C7F4}"/>
                </a:ext>
              </a:extLst>
            </p:cNvPr>
            <p:cNvCxnSpPr>
              <a:cxnSpLocks/>
            </p:cNvCxnSpPr>
            <p:nvPr/>
          </p:nvCxnSpPr>
          <p:spPr>
            <a:xfrm>
              <a:off x="951144" y="2478193"/>
              <a:ext cx="4824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630BF287-7568-FDCD-1174-1496817974C7}"/>
              </a:ext>
            </a:extLst>
          </p:cNvPr>
          <p:cNvGrpSpPr/>
          <p:nvPr/>
        </p:nvGrpSpPr>
        <p:grpSpPr>
          <a:xfrm>
            <a:off x="5058308" y="2287286"/>
            <a:ext cx="248205" cy="2797258"/>
            <a:chOff x="1357397" y="2340392"/>
            <a:chExt cx="248205" cy="2797258"/>
          </a:xfrm>
        </p:grpSpPr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196602F4-EBBB-10BB-EC7B-506A0DFDB388}"/>
                </a:ext>
              </a:extLst>
            </p:cNvPr>
            <p:cNvGrpSpPr/>
            <p:nvPr/>
          </p:nvGrpSpPr>
          <p:grpSpPr>
            <a:xfrm>
              <a:off x="1357844" y="2340392"/>
              <a:ext cx="247758" cy="2797258"/>
              <a:chOff x="8015009" y="2649377"/>
              <a:chExt cx="363432" cy="1780674"/>
            </a:xfrm>
          </p:grpSpPr>
          <p:sp>
            <p:nvSpPr>
              <p:cNvPr id="308" name="TextBox 307">
                <a:extLst>
                  <a:ext uri="{FF2B5EF4-FFF2-40B4-BE49-F238E27FC236}">
                    <a16:creationId xmlns:a16="http://schemas.microsoft.com/office/drawing/2014/main" id="{15EB7CE6-6BAA-C4AD-617F-86792E8A6B5B}"/>
                  </a:ext>
                </a:extLst>
              </p:cNvPr>
              <p:cNvSpPr txBox="1"/>
              <p:nvPr/>
            </p:nvSpPr>
            <p:spPr>
              <a:xfrm>
                <a:off x="8015976" y="4248943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0</a:t>
                </a:r>
              </a:p>
            </p:txBody>
          </p:sp>
          <p:sp>
            <p:nvSpPr>
              <p:cNvPr id="309" name="TextBox 308">
                <a:extLst>
                  <a:ext uri="{FF2B5EF4-FFF2-40B4-BE49-F238E27FC236}">
                    <a16:creationId xmlns:a16="http://schemas.microsoft.com/office/drawing/2014/main" id="{F337B85E-1B44-4BBC-A130-4FA4976EDC1C}"/>
                  </a:ext>
                </a:extLst>
              </p:cNvPr>
              <p:cNvSpPr txBox="1"/>
              <p:nvPr/>
            </p:nvSpPr>
            <p:spPr>
              <a:xfrm>
                <a:off x="8015976" y="3935514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20</a:t>
                </a:r>
              </a:p>
            </p:txBody>
          </p: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0B5893FC-BC1F-96DC-3A7E-E4BCD187E3AC}"/>
                  </a:ext>
                </a:extLst>
              </p:cNvPr>
              <p:cNvSpPr txBox="1"/>
              <p:nvPr/>
            </p:nvSpPr>
            <p:spPr>
              <a:xfrm>
                <a:off x="8015976" y="3290627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60</a:t>
                </a:r>
              </a:p>
            </p:txBody>
          </p:sp>
          <p:sp>
            <p:nvSpPr>
              <p:cNvPr id="311" name="TextBox 310">
                <a:extLst>
                  <a:ext uri="{FF2B5EF4-FFF2-40B4-BE49-F238E27FC236}">
                    <a16:creationId xmlns:a16="http://schemas.microsoft.com/office/drawing/2014/main" id="{A0FCCFED-6E83-C1BA-5863-2EF78E6FC81E}"/>
                  </a:ext>
                </a:extLst>
              </p:cNvPr>
              <p:cNvSpPr txBox="1"/>
              <p:nvPr/>
            </p:nvSpPr>
            <p:spPr>
              <a:xfrm>
                <a:off x="8015009" y="2968010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80</a:t>
                </a:r>
              </a:p>
            </p:txBody>
          </p:sp>
          <p:sp>
            <p:nvSpPr>
              <p:cNvPr id="312" name="TextBox 311">
                <a:extLst>
                  <a:ext uri="{FF2B5EF4-FFF2-40B4-BE49-F238E27FC236}">
                    <a16:creationId xmlns:a16="http://schemas.microsoft.com/office/drawing/2014/main" id="{6FA36672-2224-6B78-AC44-70470BD9AE51}"/>
                  </a:ext>
                </a:extLst>
              </p:cNvPr>
              <p:cNvSpPr txBox="1"/>
              <p:nvPr/>
            </p:nvSpPr>
            <p:spPr>
              <a:xfrm>
                <a:off x="8015976" y="2649377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100</a:t>
                </a:r>
              </a:p>
            </p:txBody>
          </p:sp>
        </p:grp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E0D001AF-A969-2027-1905-B635BA0272EF}"/>
                </a:ext>
              </a:extLst>
            </p:cNvPr>
            <p:cNvSpPr txBox="1"/>
            <p:nvPr/>
          </p:nvSpPr>
          <p:spPr>
            <a:xfrm>
              <a:off x="1357397" y="3843865"/>
              <a:ext cx="247099" cy="252557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40</a:t>
              </a:r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AB872DCD-CE93-AAFD-CDD3-F9838C90E2F0}"/>
              </a:ext>
            </a:extLst>
          </p:cNvPr>
          <p:cNvGrpSpPr/>
          <p:nvPr/>
        </p:nvGrpSpPr>
        <p:grpSpPr>
          <a:xfrm>
            <a:off x="5291764" y="4988430"/>
            <a:ext cx="3002480" cy="230826"/>
            <a:chOff x="960784" y="4809425"/>
            <a:chExt cx="5258692" cy="189897"/>
          </a:xfrm>
        </p:grpSpPr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F561AA90-AB92-34CF-B275-59970F6485EF}"/>
                </a:ext>
              </a:extLst>
            </p:cNvPr>
            <p:cNvSpPr txBox="1"/>
            <p:nvPr/>
          </p:nvSpPr>
          <p:spPr>
            <a:xfrm>
              <a:off x="960784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53B8E44F-B295-BCC7-E045-2BE011A9481E}"/>
                </a:ext>
              </a:extLst>
            </p:cNvPr>
            <p:cNvSpPr txBox="1"/>
            <p:nvPr/>
          </p:nvSpPr>
          <p:spPr>
            <a:xfrm>
              <a:off x="1501248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6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D6929645-7B89-D095-CAAC-04A17D15AE4E}"/>
                </a:ext>
              </a:extLst>
            </p:cNvPr>
            <p:cNvSpPr txBox="1"/>
            <p:nvPr/>
          </p:nvSpPr>
          <p:spPr>
            <a:xfrm>
              <a:off x="2045445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12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400D0149-F631-CCC4-E7B2-7F9B23FDA2A5}"/>
                </a:ext>
              </a:extLst>
            </p:cNvPr>
            <p:cNvSpPr txBox="1"/>
            <p:nvPr/>
          </p:nvSpPr>
          <p:spPr>
            <a:xfrm>
              <a:off x="259472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18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5EA6BF53-7B26-ED47-6B02-299F36FF3152}"/>
                </a:ext>
              </a:extLst>
            </p:cNvPr>
            <p:cNvSpPr txBox="1"/>
            <p:nvPr/>
          </p:nvSpPr>
          <p:spPr>
            <a:xfrm>
              <a:off x="313367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24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746049CD-EDEA-E00F-ABA1-E42FCE4C602B}"/>
                </a:ext>
              </a:extLst>
            </p:cNvPr>
            <p:cNvSpPr txBox="1"/>
            <p:nvPr/>
          </p:nvSpPr>
          <p:spPr>
            <a:xfrm>
              <a:off x="3684118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30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BB3294FB-CEDB-714D-E39B-75B8ADAAA859}"/>
                </a:ext>
              </a:extLst>
            </p:cNvPr>
            <p:cNvSpPr txBox="1"/>
            <p:nvPr/>
          </p:nvSpPr>
          <p:spPr>
            <a:xfrm>
              <a:off x="4224582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36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C6953976-5B85-537A-8396-F9D42A268F87}"/>
                </a:ext>
              </a:extLst>
            </p:cNvPr>
            <p:cNvSpPr txBox="1"/>
            <p:nvPr/>
          </p:nvSpPr>
          <p:spPr>
            <a:xfrm>
              <a:off x="4768779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42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2739434B-3DC3-037A-56E8-7342D89AE5C9}"/>
                </a:ext>
              </a:extLst>
            </p:cNvPr>
            <p:cNvSpPr txBox="1"/>
            <p:nvPr/>
          </p:nvSpPr>
          <p:spPr>
            <a:xfrm>
              <a:off x="531806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48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8CAD0320-25A8-8286-7997-CEE09F14FE36}"/>
                </a:ext>
              </a:extLst>
            </p:cNvPr>
            <p:cNvSpPr txBox="1"/>
            <p:nvPr/>
          </p:nvSpPr>
          <p:spPr>
            <a:xfrm>
              <a:off x="585701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54</a:t>
              </a:r>
            </a:p>
          </p:txBody>
        </p:sp>
      </p:grpSp>
      <p:sp>
        <p:nvSpPr>
          <p:cNvPr id="324" name="TextBox 323">
            <a:extLst>
              <a:ext uri="{FF2B5EF4-FFF2-40B4-BE49-F238E27FC236}">
                <a16:creationId xmlns:a16="http://schemas.microsoft.com/office/drawing/2014/main" id="{43B2F7BF-FB5B-0799-247C-77A2368CCEEB}"/>
              </a:ext>
            </a:extLst>
          </p:cNvPr>
          <p:cNvSpPr txBox="1"/>
          <p:nvPr/>
        </p:nvSpPr>
        <p:spPr>
          <a:xfrm>
            <a:off x="6050057" y="5178179"/>
            <a:ext cx="1585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ea typeface="ＭＳ Ｐゴシック" charset="0"/>
                <a:cs typeface="Poppins Medium" panose="00000600000000000000" pitchFamily="2" charset="0"/>
                <a:sym typeface="Arial"/>
              </a:rPr>
              <a:t>Mo</a:t>
            </a:r>
          </a:p>
        </p:txBody>
      </p: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CDCB5E61-137B-F7C7-3603-F7D02A6D29A2}"/>
              </a:ext>
            </a:extLst>
          </p:cNvPr>
          <p:cNvGrpSpPr/>
          <p:nvPr/>
        </p:nvGrpSpPr>
        <p:grpSpPr>
          <a:xfrm>
            <a:off x="5290193" y="5502300"/>
            <a:ext cx="3002480" cy="230826"/>
            <a:chOff x="960784" y="4809425"/>
            <a:chExt cx="5258692" cy="189897"/>
          </a:xfrm>
        </p:grpSpPr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5928BB9E-77C5-D660-2EC1-D317662E6839}"/>
                </a:ext>
              </a:extLst>
            </p:cNvPr>
            <p:cNvSpPr txBox="1"/>
            <p:nvPr/>
          </p:nvSpPr>
          <p:spPr>
            <a:xfrm>
              <a:off x="960784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2117</a:t>
              </a:r>
            </a:p>
            <a:p>
              <a:pPr algn="ctr"/>
              <a:r>
                <a:rPr lang="en-US" sz="1050" spc="-50" dirty="0"/>
                <a:t>276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E76A652D-5423-D1C7-6E91-9B3FB6E2F811}"/>
                </a:ext>
              </a:extLst>
            </p:cNvPr>
            <p:cNvSpPr txBox="1"/>
            <p:nvPr/>
          </p:nvSpPr>
          <p:spPr>
            <a:xfrm>
              <a:off x="1501248" y="4809425"/>
              <a:ext cx="362464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2042</a:t>
              </a:r>
            </a:p>
            <a:p>
              <a:pPr algn="ctr"/>
              <a:r>
                <a:rPr lang="en-US" sz="1050" spc="-50" dirty="0"/>
                <a:t>266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40EAD0EC-95C3-A833-2E31-51E03B082066}"/>
                </a:ext>
              </a:extLst>
            </p:cNvPr>
            <p:cNvSpPr txBox="1"/>
            <p:nvPr/>
          </p:nvSpPr>
          <p:spPr>
            <a:xfrm>
              <a:off x="2045445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1981</a:t>
              </a:r>
            </a:p>
            <a:p>
              <a:pPr algn="ctr"/>
              <a:r>
                <a:rPr lang="en-US" sz="1050" spc="-50" dirty="0"/>
                <a:t>256</a:t>
              </a:r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E75F8576-2BC4-5CD0-54E2-5B0EE1196C28}"/>
                </a:ext>
              </a:extLst>
            </p:cNvPr>
            <p:cNvSpPr txBox="1"/>
            <p:nvPr/>
          </p:nvSpPr>
          <p:spPr>
            <a:xfrm>
              <a:off x="259472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1923</a:t>
              </a:r>
            </a:p>
            <a:p>
              <a:pPr algn="ctr"/>
              <a:r>
                <a:rPr lang="en-US" sz="1050" spc="-50" dirty="0"/>
                <a:t>245</a:t>
              </a: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67FC7A1F-F9E0-8624-A60B-9B4F51D5330D}"/>
                </a:ext>
              </a:extLst>
            </p:cNvPr>
            <p:cNvSpPr txBox="1"/>
            <p:nvPr/>
          </p:nvSpPr>
          <p:spPr>
            <a:xfrm>
              <a:off x="313367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1835</a:t>
              </a:r>
            </a:p>
            <a:p>
              <a:pPr algn="ctr"/>
              <a:r>
                <a:rPr lang="en-US" sz="1050" spc="-50" dirty="0"/>
                <a:t>232</a:t>
              </a: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EAADBC49-B561-30A4-EFE9-6F12D0241AE2}"/>
                </a:ext>
              </a:extLst>
            </p:cNvPr>
            <p:cNvSpPr txBox="1"/>
            <p:nvPr/>
          </p:nvSpPr>
          <p:spPr>
            <a:xfrm>
              <a:off x="3684118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1290</a:t>
              </a:r>
            </a:p>
            <a:p>
              <a:pPr algn="ctr"/>
              <a:r>
                <a:rPr lang="en-US" sz="1050" spc="-50" dirty="0"/>
                <a:t>232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6769EFC1-A566-F459-6379-13CE96C41253}"/>
                </a:ext>
              </a:extLst>
            </p:cNvPr>
            <p:cNvSpPr txBox="1"/>
            <p:nvPr/>
          </p:nvSpPr>
          <p:spPr>
            <a:xfrm>
              <a:off x="4224582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420</a:t>
              </a:r>
            </a:p>
            <a:p>
              <a:pPr algn="ctr"/>
              <a:r>
                <a:rPr lang="en-US" sz="1050" spc="-50" dirty="0"/>
                <a:t>55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6E6A0C19-9F79-77BF-D1B5-C00B93B5ACAC}"/>
                </a:ext>
              </a:extLst>
            </p:cNvPr>
            <p:cNvSpPr txBox="1"/>
            <p:nvPr/>
          </p:nvSpPr>
          <p:spPr>
            <a:xfrm>
              <a:off x="4768779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36</a:t>
              </a:r>
            </a:p>
            <a:p>
              <a:pPr algn="ctr"/>
              <a:r>
                <a:rPr lang="en-US" sz="1050" spc="-50" dirty="0"/>
                <a:t>5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7CD4CB6A-5F76-6894-B212-2BEF02F1361D}"/>
                </a:ext>
              </a:extLst>
            </p:cNvPr>
            <p:cNvSpPr txBox="1"/>
            <p:nvPr/>
          </p:nvSpPr>
          <p:spPr>
            <a:xfrm>
              <a:off x="531806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0</a:t>
              </a:r>
            </a:p>
            <a:p>
              <a:pPr algn="ctr"/>
              <a:r>
                <a:rPr lang="en-US" sz="1050" spc="-50" dirty="0"/>
                <a:t>1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D3316124-2566-D122-D1AF-4F4F3FDA8109}"/>
                </a:ext>
              </a:extLst>
            </p:cNvPr>
            <p:cNvSpPr txBox="1"/>
            <p:nvPr/>
          </p:nvSpPr>
          <p:spPr>
            <a:xfrm>
              <a:off x="585701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0</a:t>
              </a:r>
            </a:p>
            <a:p>
              <a:pPr algn="ctr"/>
              <a:r>
                <a:rPr lang="en-US" sz="1050" spc="-50" dirty="0"/>
                <a:t>0</a:t>
              </a:r>
            </a:p>
          </p:txBody>
        </p: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0493C23A-167F-8E23-1C9E-290C25557C67}"/>
              </a:ext>
            </a:extLst>
          </p:cNvPr>
          <p:cNvGrpSpPr/>
          <p:nvPr/>
        </p:nvGrpSpPr>
        <p:grpSpPr>
          <a:xfrm>
            <a:off x="5507384" y="4223199"/>
            <a:ext cx="2670552" cy="594849"/>
            <a:chOff x="1650122" y="3509226"/>
            <a:chExt cx="2670552" cy="594849"/>
          </a:xfrm>
        </p:grpSpPr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78A8352F-2249-B12F-3855-24963F02CB49}"/>
                </a:ext>
              </a:extLst>
            </p:cNvPr>
            <p:cNvSpPr txBox="1"/>
            <p:nvPr/>
          </p:nvSpPr>
          <p:spPr>
            <a:xfrm>
              <a:off x="1650122" y="3882334"/>
              <a:ext cx="813703" cy="221741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dirty="0"/>
                <a:t>Events/n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672D0DE2-5174-6AF3-444C-4C26F12E9819}"/>
                </a:ext>
              </a:extLst>
            </p:cNvPr>
            <p:cNvSpPr txBox="1"/>
            <p:nvPr/>
          </p:nvSpPr>
          <p:spPr>
            <a:xfrm>
              <a:off x="2301976" y="3509226"/>
              <a:ext cx="1125792" cy="57590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Without dose </a:t>
              </a:r>
              <a:br>
                <a:rPr lang="en-US" sz="1200" dirty="0">
                  <a:solidFill>
                    <a:schemeClr val="accent1"/>
                  </a:solidFill>
                </a:rPr>
              </a:br>
              <a:r>
                <a:rPr lang="en-US" sz="1200" dirty="0">
                  <a:solidFill>
                    <a:schemeClr val="accent1"/>
                  </a:solidFill>
                </a:rPr>
                <a:t>reduction</a:t>
              </a:r>
            </a:p>
            <a:p>
              <a:pPr algn="ctr"/>
              <a:r>
                <a:rPr lang="en-US" sz="1200" dirty="0"/>
                <a:t>193/2117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D9600612-EC65-251B-7C0A-4A70FD30C681}"/>
                </a:ext>
              </a:extLst>
            </p:cNvPr>
            <p:cNvSpPr txBox="1"/>
            <p:nvPr/>
          </p:nvSpPr>
          <p:spPr>
            <a:xfrm>
              <a:off x="3370896" y="3509226"/>
              <a:ext cx="949778" cy="57590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</a:rPr>
                <a:t>With dose </a:t>
              </a:r>
              <a:br>
                <a:rPr lang="en-US" sz="1200" dirty="0">
                  <a:solidFill>
                    <a:schemeClr val="accent6"/>
                  </a:solidFill>
                </a:rPr>
              </a:br>
              <a:r>
                <a:rPr lang="en-US" sz="1200" dirty="0">
                  <a:solidFill>
                    <a:schemeClr val="accent6"/>
                  </a:solidFill>
                </a:rPr>
                <a:t>reduction</a:t>
              </a:r>
            </a:p>
            <a:p>
              <a:pPr algn="ctr"/>
              <a:r>
                <a:rPr lang="en-US" sz="1200" dirty="0"/>
                <a:t>19/276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76AB2568-8447-D65C-11B4-EAABB6CD4283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22" y="3861565"/>
              <a:ext cx="261225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19D533F1-974D-71A2-F04F-B405E5183DC7}"/>
              </a:ext>
            </a:extLst>
          </p:cNvPr>
          <p:cNvGrpSpPr/>
          <p:nvPr/>
        </p:nvGrpSpPr>
        <p:grpSpPr>
          <a:xfrm>
            <a:off x="5406070" y="2337276"/>
            <a:ext cx="2123853" cy="417436"/>
            <a:chOff x="5347308" y="2400371"/>
            <a:chExt cx="2123853" cy="417436"/>
          </a:xfrm>
        </p:grpSpPr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FDB7C6C9-1CE4-CD89-16B9-A29C35CF4DF5}"/>
                </a:ext>
              </a:extLst>
            </p:cNvPr>
            <p:cNvCxnSpPr/>
            <p:nvPr/>
          </p:nvCxnSpPr>
          <p:spPr>
            <a:xfrm>
              <a:off x="5579311" y="2439451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9C3345D4-07AE-6723-CD6A-DF34BF904678}"/>
                </a:ext>
              </a:extLst>
            </p:cNvPr>
            <p:cNvCxnSpPr/>
            <p:nvPr/>
          </p:nvCxnSpPr>
          <p:spPr>
            <a:xfrm>
              <a:off x="5347308" y="2400371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1FCA56A5-EAC4-5619-4132-1377BA8E4240}"/>
                </a:ext>
              </a:extLst>
            </p:cNvPr>
            <p:cNvCxnSpPr/>
            <p:nvPr/>
          </p:nvCxnSpPr>
          <p:spPr>
            <a:xfrm>
              <a:off x="5438850" y="2415807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743C5385-6BC9-604C-1861-87AE32DD335B}"/>
                </a:ext>
              </a:extLst>
            </p:cNvPr>
            <p:cNvCxnSpPr/>
            <p:nvPr/>
          </p:nvCxnSpPr>
          <p:spPr>
            <a:xfrm>
              <a:off x="5402981" y="2414344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F8BD1C35-308D-9EA4-FCD8-CDC14915108F}"/>
                </a:ext>
              </a:extLst>
            </p:cNvPr>
            <p:cNvCxnSpPr/>
            <p:nvPr/>
          </p:nvCxnSpPr>
          <p:spPr>
            <a:xfrm>
              <a:off x="5370258" y="2408079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A36F6DB-CB1A-A1CE-80F5-AB3D35D5F47D}"/>
                </a:ext>
              </a:extLst>
            </p:cNvPr>
            <p:cNvCxnSpPr/>
            <p:nvPr/>
          </p:nvCxnSpPr>
          <p:spPr>
            <a:xfrm>
              <a:off x="5823937" y="2471797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8DA36E41-7618-1BC8-91E9-C202745A98C9}"/>
                </a:ext>
              </a:extLst>
            </p:cNvPr>
            <p:cNvCxnSpPr/>
            <p:nvPr/>
          </p:nvCxnSpPr>
          <p:spPr>
            <a:xfrm>
              <a:off x="5887087" y="2484971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2E3400A-1D8F-A096-B6C8-224CCDD88096}"/>
                </a:ext>
              </a:extLst>
            </p:cNvPr>
            <p:cNvCxnSpPr/>
            <p:nvPr/>
          </p:nvCxnSpPr>
          <p:spPr>
            <a:xfrm>
              <a:off x="6365871" y="255798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0F494F71-F525-C583-979F-75C28D20B7E2}"/>
                </a:ext>
              </a:extLst>
            </p:cNvPr>
            <p:cNvCxnSpPr/>
            <p:nvPr/>
          </p:nvCxnSpPr>
          <p:spPr>
            <a:xfrm>
              <a:off x="6070218" y="2513041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B8F79305-4530-0582-6483-B81CDA2D502B}"/>
                </a:ext>
              </a:extLst>
            </p:cNvPr>
            <p:cNvCxnSpPr/>
            <p:nvPr/>
          </p:nvCxnSpPr>
          <p:spPr>
            <a:xfrm>
              <a:off x="5739747" y="2462937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D708EFBC-2E3F-DDF1-3A10-701DD7167041}"/>
                </a:ext>
              </a:extLst>
            </p:cNvPr>
            <p:cNvCxnSpPr/>
            <p:nvPr/>
          </p:nvCxnSpPr>
          <p:spPr>
            <a:xfrm>
              <a:off x="5929257" y="2490123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8D6FC4CD-B64E-2A73-9631-88A43C2B2132}"/>
                </a:ext>
              </a:extLst>
            </p:cNvPr>
            <p:cNvCxnSpPr/>
            <p:nvPr/>
          </p:nvCxnSpPr>
          <p:spPr>
            <a:xfrm>
              <a:off x="5907035" y="2489991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B068191F-119E-B14F-0741-7E12C7248D05}"/>
                </a:ext>
              </a:extLst>
            </p:cNvPr>
            <p:cNvCxnSpPr/>
            <p:nvPr/>
          </p:nvCxnSpPr>
          <p:spPr>
            <a:xfrm>
              <a:off x="6445295" y="2568284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B61102A-AE76-A010-D984-425427D0BF74}"/>
                </a:ext>
              </a:extLst>
            </p:cNvPr>
            <p:cNvCxnSpPr/>
            <p:nvPr/>
          </p:nvCxnSpPr>
          <p:spPr>
            <a:xfrm>
              <a:off x="6261872" y="2543466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D0B48C73-9A99-9201-6BCB-2C22C65280E6}"/>
                </a:ext>
              </a:extLst>
            </p:cNvPr>
            <p:cNvCxnSpPr/>
            <p:nvPr/>
          </p:nvCxnSpPr>
          <p:spPr>
            <a:xfrm>
              <a:off x="6469682" y="2568865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B4AFB32-6A73-29D8-B840-1AD115CCC945}"/>
                </a:ext>
              </a:extLst>
            </p:cNvPr>
            <p:cNvCxnSpPr/>
            <p:nvPr/>
          </p:nvCxnSpPr>
          <p:spPr>
            <a:xfrm>
              <a:off x="6595608" y="2581556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3021D572-EAE6-C401-A32A-D2D92474950A}"/>
                </a:ext>
              </a:extLst>
            </p:cNvPr>
            <p:cNvCxnSpPr/>
            <p:nvPr/>
          </p:nvCxnSpPr>
          <p:spPr>
            <a:xfrm>
              <a:off x="6762255" y="259893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BE77ADAB-76FE-363E-FAF8-82B5707C1EAC}"/>
                </a:ext>
              </a:extLst>
            </p:cNvPr>
            <p:cNvCxnSpPr/>
            <p:nvPr/>
          </p:nvCxnSpPr>
          <p:spPr>
            <a:xfrm>
              <a:off x="6810324" y="2610647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DE44015-F140-6B09-B2A6-51D6A4AC3776}"/>
                </a:ext>
              </a:extLst>
            </p:cNvPr>
            <p:cNvCxnSpPr/>
            <p:nvPr/>
          </p:nvCxnSpPr>
          <p:spPr>
            <a:xfrm>
              <a:off x="6569700" y="2574042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C3A4D689-FB67-9552-728A-7D79C8A003D8}"/>
                </a:ext>
              </a:extLst>
            </p:cNvPr>
            <p:cNvCxnSpPr/>
            <p:nvPr/>
          </p:nvCxnSpPr>
          <p:spPr>
            <a:xfrm>
              <a:off x="6932073" y="2616772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4439E6E5-3D8F-17D5-D582-F44636631E50}"/>
                </a:ext>
              </a:extLst>
            </p:cNvPr>
            <p:cNvCxnSpPr/>
            <p:nvPr/>
          </p:nvCxnSpPr>
          <p:spPr>
            <a:xfrm>
              <a:off x="6865967" y="261441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92749FDE-B004-C9E3-3CDE-AF8CD610CACF}"/>
                </a:ext>
              </a:extLst>
            </p:cNvPr>
            <p:cNvCxnSpPr/>
            <p:nvPr/>
          </p:nvCxnSpPr>
          <p:spPr>
            <a:xfrm>
              <a:off x="7061256" y="2641293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3B7A9FE8-B042-B7BF-92C1-493F3E698920}"/>
                </a:ext>
              </a:extLst>
            </p:cNvPr>
            <p:cNvCxnSpPr/>
            <p:nvPr/>
          </p:nvCxnSpPr>
          <p:spPr>
            <a:xfrm>
              <a:off x="6990787" y="262641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04CD0449-672F-5D27-809D-F611E69AE8C5}"/>
                </a:ext>
              </a:extLst>
            </p:cNvPr>
            <p:cNvCxnSpPr/>
            <p:nvPr/>
          </p:nvCxnSpPr>
          <p:spPr>
            <a:xfrm>
              <a:off x="7150625" y="265217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8D305D48-1D2A-2833-ACC8-D18FD5A48F17}"/>
                </a:ext>
              </a:extLst>
            </p:cNvPr>
            <p:cNvCxnSpPr/>
            <p:nvPr/>
          </p:nvCxnSpPr>
          <p:spPr>
            <a:xfrm>
              <a:off x="7230970" y="2672597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01170136-6DE8-01AD-2C48-D3F790350ECD}"/>
                </a:ext>
              </a:extLst>
            </p:cNvPr>
            <p:cNvCxnSpPr/>
            <p:nvPr/>
          </p:nvCxnSpPr>
          <p:spPr>
            <a:xfrm>
              <a:off x="7182805" y="2662293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2A5A5DDE-FABE-7267-CB8C-42F3B5BB4999}"/>
                </a:ext>
              </a:extLst>
            </p:cNvPr>
            <p:cNvCxnSpPr/>
            <p:nvPr/>
          </p:nvCxnSpPr>
          <p:spPr>
            <a:xfrm>
              <a:off x="7259943" y="2677603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BA27DAF5-AEE0-2451-D883-33C837909151}"/>
                </a:ext>
              </a:extLst>
            </p:cNvPr>
            <p:cNvCxnSpPr/>
            <p:nvPr/>
          </p:nvCxnSpPr>
          <p:spPr>
            <a:xfrm>
              <a:off x="7471161" y="273191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CA134109-7E2A-BAA3-764A-4694B6C2C6AB}"/>
                </a:ext>
              </a:extLst>
            </p:cNvPr>
            <p:cNvCxnSpPr/>
            <p:nvPr/>
          </p:nvCxnSpPr>
          <p:spPr>
            <a:xfrm>
              <a:off x="7370880" y="2689389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9DF91580-103F-6C7E-4710-A47476B908EF}"/>
                </a:ext>
              </a:extLst>
            </p:cNvPr>
            <p:cNvCxnSpPr/>
            <p:nvPr/>
          </p:nvCxnSpPr>
          <p:spPr>
            <a:xfrm>
              <a:off x="5515653" y="2434005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A54CB29E-7504-076D-C6A1-435D7E86F728}"/>
                </a:ext>
              </a:extLst>
            </p:cNvPr>
            <p:cNvCxnSpPr/>
            <p:nvPr/>
          </p:nvCxnSpPr>
          <p:spPr>
            <a:xfrm>
              <a:off x="5767106" y="2464363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274DC549-DE2B-2994-8C9B-3C780DD50EA7}"/>
                </a:ext>
              </a:extLst>
            </p:cNvPr>
            <p:cNvCxnSpPr/>
            <p:nvPr/>
          </p:nvCxnSpPr>
          <p:spPr>
            <a:xfrm>
              <a:off x="6781602" y="2606797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60D42B8-7850-3C88-7E6B-6E5F3C392ACD}"/>
                </a:ext>
              </a:extLst>
            </p:cNvPr>
            <p:cNvCxnSpPr/>
            <p:nvPr/>
          </p:nvCxnSpPr>
          <p:spPr>
            <a:xfrm>
              <a:off x="6388400" y="2559715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85C2F36-376F-9CEA-CD17-0B8225B613F9}"/>
                </a:ext>
              </a:extLst>
            </p:cNvPr>
            <p:cNvCxnSpPr/>
            <p:nvPr/>
          </p:nvCxnSpPr>
          <p:spPr>
            <a:xfrm>
              <a:off x="6205145" y="2533067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AA8DFA8-D810-8FA1-296E-99D8071935DE}"/>
                </a:ext>
              </a:extLst>
            </p:cNvPr>
            <p:cNvCxnSpPr/>
            <p:nvPr/>
          </p:nvCxnSpPr>
          <p:spPr>
            <a:xfrm>
              <a:off x="6330979" y="2551194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ED869647-F5CB-6F79-D52F-B30DA2823683}"/>
                </a:ext>
              </a:extLst>
            </p:cNvPr>
            <p:cNvCxnSpPr/>
            <p:nvPr/>
          </p:nvCxnSpPr>
          <p:spPr>
            <a:xfrm>
              <a:off x="6137051" y="2514741"/>
              <a:ext cx="0" cy="85889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129217C7-F6F8-C588-0AEC-A55A233EB764}"/>
                </a:ext>
              </a:extLst>
            </p:cNvPr>
            <p:cNvCxnSpPr/>
            <p:nvPr/>
          </p:nvCxnSpPr>
          <p:spPr>
            <a:xfrm>
              <a:off x="5472336" y="2428853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138973EF-5BEA-6D06-8DF3-AA76340A12C6}"/>
                </a:ext>
              </a:extLst>
            </p:cNvPr>
            <p:cNvCxnSpPr/>
            <p:nvPr/>
          </p:nvCxnSpPr>
          <p:spPr>
            <a:xfrm>
              <a:off x="6623065" y="2589284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7A5D4D4F-196D-68D4-B03E-76913153D73D}"/>
                </a:ext>
              </a:extLst>
            </p:cNvPr>
            <p:cNvCxnSpPr/>
            <p:nvPr/>
          </p:nvCxnSpPr>
          <p:spPr>
            <a:xfrm>
              <a:off x="7103872" y="2646445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8D571FDF-399A-06D6-6EE1-6C2C9120628A}"/>
                </a:ext>
              </a:extLst>
            </p:cNvPr>
            <p:cNvCxnSpPr/>
            <p:nvPr/>
          </p:nvCxnSpPr>
          <p:spPr>
            <a:xfrm>
              <a:off x="6236706" y="2540663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8EABA2C2-7D05-9A06-9525-D00E246A6B4A}"/>
                </a:ext>
              </a:extLst>
            </p:cNvPr>
            <p:cNvCxnSpPr/>
            <p:nvPr/>
          </p:nvCxnSpPr>
          <p:spPr>
            <a:xfrm>
              <a:off x="5546565" y="2434435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2A6F03B3-2CBA-F265-386F-724087292509}"/>
                </a:ext>
              </a:extLst>
            </p:cNvPr>
            <p:cNvCxnSpPr/>
            <p:nvPr/>
          </p:nvCxnSpPr>
          <p:spPr>
            <a:xfrm>
              <a:off x="5801595" y="2466645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28BC2C70-8081-7FC7-6707-6A24AB2437AF}"/>
                </a:ext>
              </a:extLst>
            </p:cNvPr>
            <p:cNvCxnSpPr/>
            <p:nvPr/>
          </p:nvCxnSpPr>
          <p:spPr>
            <a:xfrm>
              <a:off x="5959615" y="2495967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E3F0ABD8-DC32-4827-90E8-72D8339326F5}"/>
                </a:ext>
              </a:extLst>
            </p:cNvPr>
            <p:cNvCxnSpPr/>
            <p:nvPr/>
          </p:nvCxnSpPr>
          <p:spPr>
            <a:xfrm>
              <a:off x="5992894" y="2503098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B080FA98-4777-AB4A-8E1E-36A5F37A1BCF}"/>
                </a:ext>
              </a:extLst>
            </p:cNvPr>
            <p:cNvCxnSpPr/>
            <p:nvPr/>
          </p:nvCxnSpPr>
          <p:spPr>
            <a:xfrm>
              <a:off x="5631224" y="2444602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736D3D2D-1B31-9538-7044-A359108869B9}"/>
                </a:ext>
              </a:extLst>
            </p:cNvPr>
            <p:cNvCxnSpPr/>
            <p:nvPr/>
          </p:nvCxnSpPr>
          <p:spPr>
            <a:xfrm>
              <a:off x="5679285" y="2457288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5942652D-28DE-DE45-83C1-A677D03C3C5C}"/>
                </a:ext>
              </a:extLst>
            </p:cNvPr>
            <p:cNvCxnSpPr/>
            <p:nvPr/>
          </p:nvCxnSpPr>
          <p:spPr>
            <a:xfrm>
              <a:off x="5860444" y="2477243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A9327C98-4EA9-2995-77E8-6F83829E86AD}"/>
                </a:ext>
              </a:extLst>
            </p:cNvPr>
            <p:cNvCxnSpPr/>
            <p:nvPr/>
          </p:nvCxnSpPr>
          <p:spPr>
            <a:xfrm>
              <a:off x="6291409" y="2540663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F7A4E0AC-665B-BFE2-BB10-4822CF585C82}"/>
                </a:ext>
              </a:extLst>
            </p:cNvPr>
            <p:cNvCxnSpPr/>
            <p:nvPr/>
          </p:nvCxnSpPr>
          <p:spPr>
            <a:xfrm>
              <a:off x="6028958" y="2505674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DD4CAF4B-B76A-F210-EDE9-1BE77AB759EC}"/>
                </a:ext>
              </a:extLst>
            </p:cNvPr>
            <p:cNvCxnSpPr/>
            <p:nvPr/>
          </p:nvCxnSpPr>
          <p:spPr>
            <a:xfrm>
              <a:off x="6502963" y="2571308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8EDD44A5-7402-555E-4B16-5BFFC7E4CD6D}"/>
                </a:ext>
              </a:extLst>
            </p:cNvPr>
            <p:cNvCxnSpPr/>
            <p:nvPr/>
          </p:nvCxnSpPr>
          <p:spPr>
            <a:xfrm>
              <a:off x="6418431" y="2566289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CB150DB6-3A80-7AD6-FB2D-25554703ECE9}"/>
                </a:ext>
              </a:extLst>
            </p:cNvPr>
            <p:cNvCxnSpPr/>
            <p:nvPr/>
          </p:nvCxnSpPr>
          <p:spPr>
            <a:xfrm>
              <a:off x="6543755" y="2570279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AAC7A179-B615-329D-6C2B-1DD564F78880}"/>
                </a:ext>
              </a:extLst>
            </p:cNvPr>
            <p:cNvCxnSpPr/>
            <p:nvPr/>
          </p:nvCxnSpPr>
          <p:spPr>
            <a:xfrm>
              <a:off x="6655153" y="2599173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1BFF93E5-0650-3DA2-D829-131F47872DC2}"/>
                </a:ext>
              </a:extLst>
            </p:cNvPr>
            <p:cNvCxnSpPr/>
            <p:nvPr/>
          </p:nvCxnSpPr>
          <p:spPr>
            <a:xfrm>
              <a:off x="6835136" y="2614385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25672904-64AC-8618-9EE5-B69645399341}"/>
                </a:ext>
              </a:extLst>
            </p:cNvPr>
            <p:cNvCxnSpPr/>
            <p:nvPr/>
          </p:nvCxnSpPr>
          <p:spPr>
            <a:xfrm>
              <a:off x="6956627" y="2619051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120E8099-676C-F56B-9A9C-5A9307C59016}"/>
                </a:ext>
              </a:extLst>
            </p:cNvPr>
            <p:cNvCxnSpPr/>
            <p:nvPr/>
          </p:nvCxnSpPr>
          <p:spPr>
            <a:xfrm>
              <a:off x="7029179" y="2634507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9A93B333-7EF7-7EB2-1639-E185CD66152A}"/>
                </a:ext>
              </a:extLst>
            </p:cNvPr>
            <p:cNvCxnSpPr/>
            <p:nvPr/>
          </p:nvCxnSpPr>
          <p:spPr>
            <a:xfrm>
              <a:off x="7449458" y="2704742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F10B9E96-67B6-301E-FB9E-A0E9CFC338A8}"/>
              </a:ext>
            </a:extLst>
          </p:cNvPr>
          <p:cNvGrpSpPr/>
          <p:nvPr/>
        </p:nvGrpSpPr>
        <p:grpSpPr>
          <a:xfrm>
            <a:off x="5700483" y="2343195"/>
            <a:ext cx="1794439" cy="432064"/>
            <a:chOff x="5641721" y="2406290"/>
            <a:chExt cx="1794439" cy="432064"/>
          </a:xfrm>
        </p:grpSpPr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EF9F0602-6F39-1B67-3D9D-B79E25F5F67A}"/>
                </a:ext>
              </a:extLst>
            </p:cNvPr>
            <p:cNvCxnSpPr/>
            <p:nvPr/>
          </p:nvCxnSpPr>
          <p:spPr>
            <a:xfrm>
              <a:off x="5641721" y="2406290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DE071E9B-A0EF-85C8-125B-761723DBD4B7}"/>
                </a:ext>
              </a:extLst>
            </p:cNvPr>
            <p:cNvCxnSpPr/>
            <p:nvPr/>
          </p:nvCxnSpPr>
          <p:spPr>
            <a:xfrm>
              <a:off x="5803195" y="2413039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56B1F30A-7AF0-7ADA-CB81-C24F1A57BE94}"/>
                </a:ext>
              </a:extLst>
            </p:cNvPr>
            <p:cNvCxnSpPr/>
            <p:nvPr/>
          </p:nvCxnSpPr>
          <p:spPr>
            <a:xfrm>
              <a:off x="5933962" y="2455984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5EA63B02-1B22-06E5-08F9-2B6737149202}"/>
                </a:ext>
              </a:extLst>
            </p:cNvPr>
            <p:cNvCxnSpPr/>
            <p:nvPr/>
          </p:nvCxnSpPr>
          <p:spPr>
            <a:xfrm>
              <a:off x="5870266" y="2430436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142B07FE-2C6D-02DC-79DC-88E21CF49CD6}"/>
                </a:ext>
              </a:extLst>
            </p:cNvPr>
            <p:cNvCxnSpPr/>
            <p:nvPr/>
          </p:nvCxnSpPr>
          <p:spPr>
            <a:xfrm>
              <a:off x="5915064" y="2442599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1FF6DD5B-BB5D-4F23-58DE-678FAD13FE93}"/>
                </a:ext>
              </a:extLst>
            </p:cNvPr>
            <p:cNvCxnSpPr/>
            <p:nvPr/>
          </p:nvCxnSpPr>
          <p:spPr>
            <a:xfrm>
              <a:off x="6040283" y="2464641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6BFC6239-5631-0933-A76E-B8EC5AE54C22}"/>
                </a:ext>
              </a:extLst>
            </p:cNvPr>
            <p:cNvCxnSpPr/>
            <p:nvPr/>
          </p:nvCxnSpPr>
          <p:spPr>
            <a:xfrm>
              <a:off x="6004639" y="2457924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22382BCA-5A06-F2C0-6931-762A1ED62DF4}"/>
                </a:ext>
              </a:extLst>
            </p:cNvPr>
            <p:cNvCxnSpPr/>
            <p:nvPr/>
          </p:nvCxnSpPr>
          <p:spPr>
            <a:xfrm>
              <a:off x="6330979" y="2489603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E08BF7C3-82D7-1E0B-B475-4F12B2D0F543}"/>
                </a:ext>
              </a:extLst>
            </p:cNvPr>
            <p:cNvCxnSpPr/>
            <p:nvPr/>
          </p:nvCxnSpPr>
          <p:spPr>
            <a:xfrm>
              <a:off x="6062613" y="2486260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790CD770-4092-00CD-5A0F-2096969B3285}"/>
                </a:ext>
              </a:extLst>
            </p:cNvPr>
            <p:cNvCxnSpPr/>
            <p:nvPr/>
          </p:nvCxnSpPr>
          <p:spPr>
            <a:xfrm>
              <a:off x="6378223" y="2507585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E6129D10-879C-87B1-B4E7-9B4331FB14A1}"/>
                </a:ext>
              </a:extLst>
            </p:cNvPr>
            <p:cNvCxnSpPr/>
            <p:nvPr/>
          </p:nvCxnSpPr>
          <p:spPr>
            <a:xfrm>
              <a:off x="6442196" y="2520769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BC3FCD18-F8D7-DCFF-4128-E68199000779}"/>
                </a:ext>
              </a:extLst>
            </p:cNvPr>
            <p:cNvCxnSpPr/>
            <p:nvPr/>
          </p:nvCxnSpPr>
          <p:spPr>
            <a:xfrm>
              <a:off x="6706141" y="2529204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C1CC1439-4629-108E-8CF3-09EB06C5512B}"/>
                </a:ext>
              </a:extLst>
            </p:cNvPr>
            <p:cNvCxnSpPr/>
            <p:nvPr/>
          </p:nvCxnSpPr>
          <p:spPr>
            <a:xfrm>
              <a:off x="6749287" y="2544686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D7CBC38C-851F-9BFD-B95E-6418C83CA823}"/>
                </a:ext>
              </a:extLst>
            </p:cNvPr>
            <p:cNvCxnSpPr/>
            <p:nvPr/>
          </p:nvCxnSpPr>
          <p:spPr>
            <a:xfrm>
              <a:off x="7030903" y="2568979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7E8F8C42-1C65-7072-9E2E-321B3CBDFE9F}"/>
                </a:ext>
              </a:extLst>
            </p:cNvPr>
            <p:cNvCxnSpPr/>
            <p:nvPr/>
          </p:nvCxnSpPr>
          <p:spPr>
            <a:xfrm>
              <a:off x="7201335" y="2665417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73A29326-6B4C-49E6-068F-3D13C992EFCD}"/>
                </a:ext>
              </a:extLst>
            </p:cNvPr>
            <p:cNvCxnSpPr/>
            <p:nvPr/>
          </p:nvCxnSpPr>
          <p:spPr>
            <a:xfrm>
              <a:off x="7294064" y="2691842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29FA7C4B-F92C-C0D3-3304-6304E48C2AB0}"/>
                </a:ext>
              </a:extLst>
            </p:cNvPr>
            <p:cNvCxnSpPr/>
            <p:nvPr/>
          </p:nvCxnSpPr>
          <p:spPr>
            <a:xfrm>
              <a:off x="7436160" y="2752465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4125758F-4014-16A3-C420-7F3BC8F077AA}"/>
                </a:ext>
              </a:extLst>
            </p:cNvPr>
            <p:cNvCxnSpPr/>
            <p:nvPr/>
          </p:nvCxnSpPr>
          <p:spPr>
            <a:xfrm>
              <a:off x="7201335" y="2584959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6" name="Freeform: Shape 355">
            <a:extLst>
              <a:ext uri="{FF2B5EF4-FFF2-40B4-BE49-F238E27FC236}">
                <a16:creationId xmlns:a16="http://schemas.microsoft.com/office/drawing/2014/main" id="{DE85AD99-E89C-8D91-A063-63BE0E0E39D3}"/>
              </a:ext>
            </a:extLst>
          </p:cNvPr>
          <p:cNvSpPr/>
          <p:nvPr/>
        </p:nvSpPr>
        <p:spPr>
          <a:xfrm>
            <a:off x="5406070" y="2386467"/>
            <a:ext cx="2398046" cy="342578"/>
          </a:xfrm>
          <a:custGeom>
            <a:avLst/>
            <a:gdLst>
              <a:gd name="csX0" fmla="*/ 0 w 2398046"/>
              <a:gd name="csY0" fmla="*/ 0 h 342578"/>
              <a:gd name="csX1" fmla="*/ 296214 w 2398046"/>
              <a:gd name="csY1" fmla="*/ 0 h 342578"/>
              <a:gd name="csX2" fmla="*/ 298789 w 2398046"/>
              <a:gd name="csY2" fmla="*/ 2575 h 342578"/>
              <a:gd name="csX3" fmla="*/ 450761 w 2398046"/>
              <a:gd name="csY3" fmla="*/ 2575 h 342578"/>
              <a:gd name="csX4" fmla="*/ 450761 w 2398046"/>
              <a:gd name="csY4" fmla="*/ 18030 h 342578"/>
              <a:gd name="csX5" fmla="*/ 517731 w 2398046"/>
              <a:gd name="csY5" fmla="*/ 18030 h 342578"/>
              <a:gd name="csX6" fmla="*/ 517731 w 2398046"/>
              <a:gd name="csY6" fmla="*/ 28333 h 342578"/>
              <a:gd name="csX7" fmla="*/ 576974 w 2398046"/>
              <a:gd name="csY7" fmla="*/ 28333 h 342578"/>
              <a:gd name="csX8" fmla="*/ 576974 w 2398046"/>
              <a:gd name="csY8" fmla="*/ 38636 h 342578"/>
              <a:gd name="csX9" fmla="*/ 656823 w 2398046"/>
              <a:gd name="csY9" fmla="*/ 38636 h 342578"/>
              <a:gd name="csX10" fmla="*/ 656823 w 2398046"/>
              <a:gd name="csY10" fmla="*/ 54091 h 342578"/>
              <a:gd name="csX11" fmla="*/ 708338 w 2398046"/>
              <a:gd name="csY11" fmla="*/ 54091 h 342578"/>
              <a:gd name="csX12" fmla="*/ 708338 w 2398046"/>
              <a:gd name="csY12" fmla="*/ 72121 h 342578"/>
              <a:gd name="csX13" fmla="*/ 983946 w 2398046"/>
              <a:gd name="csY13" fmla="*/ 72121 h 342578"/>
              <a:gd name="csX14" fmla="*/ 983946 w 2398046"/>
              <a:gd name="csY14" fmla="*/ 82424 h 342578"/>
              <a:gd name="csX15" fmla="*/ 1030310 w 2398046"/>
              <a:gd name="csY15" fmla="*/ 82424 h 342578"/>
              <a:gd name="csX16" fmla="*/ 1030310 w 2398046"/>
              <a:gd name="csY16" fmla="*/ 100455 h 342578"/>
              <a:gd name="csX17" fmla="*/ 1099856 w 2398046"/>
              <a:gd name="csY17" fmla="*/ 100455 h 342578"/>
              <a:gd name="csX18" fmla="*/ 1099856 w 2398046"/>
              <a:gd name="csY18" fmla="*/ 113334 h 342578"/>
              <a:gd name="csX19" fmla="*/ 1362585 w 2398046"/>
              <a:gd name="csY19" fmla="*/ 113334 h 342578"/>
              <a:gd name="csX20" fmla="*/ 1362585 w 2398046"/>
              <a:gd name="csY20" fmla="*/ 126213 h 342578"/>
              <a:gd name="csX21" fmla="*/ 1406373 w 2398046"/>
              <a:gd name="csY21" fmla="*/ 126213 h 342578"/>
              <a:gd name="csX22" fmla="*/ 1406373 w 2398046"/>
              <a:gd name="csY22" fmla="*/ 133940 h 342578"/>
              <a:gd name="csX23" fmla="*/ 1681981 w 2398046"/>
              <a:gd name="csY23" fmla="*/ 133940 h 342578"/>
              <a:gd name="csX24" fmla="*/ 1681981 w 2398046"/>
              <a:gd name="csY24" fmla="*/ 159698 h 342578"/>
              <a:gd name="csX25" fmla="*/ 1846831 w 2398046"/>
              <a:gd name="csY25" fmla="*/ 159698 h 342578"/>
              <a:gd name="csX26" fmla="*/ 1846831 w 2398046"/>
              <a:gd name="csY26" fmla="*/ 242123 h 342578"/>
              <a:gd name="csX27" fmla="*/ 1939558 w 2398046"/>
              <a:gd name="csY27" fmla="*/ 242123 h 342578"/>
              <a:gd name="csX28" fmla="*/ 1939558 w 2398046"/>
              <a:gd name="csY28" fmla="*/ 293638 h 342578"/>
              <a:gd name="csX29" fmla="*/ 2081226 w 2398046"/>
              <a:gd name="csY29" fmla="*/ 293638 h 342578"/>
              <a:gd name="csX30" fmla="*/ 2081226 w 2398046"/>
              <a:gd name="csY30" fmla="*/ 342578 h 342578"/>
              <a:gd name="csX31" fmla="*/ 2398046 w 2398046"/>
              <a:gd name="csY31" fmla="*/ 342578 h 342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398046" h="342578">
                <a:moveTo>
                  <a:pt x="0" y="0"/>
                </a:moveTo>
                <a:lnTo>
                  <a:pt x="296214" y="0"/>
                </a:lnTo>
                <a:lnTo>
                  <a:pt x="298789" y="2575"/>
                </a:lnTo>
                <a:lnTo>
                  <a:pt x="450761" y="2575"/>
                </a:lnTo>
                <a:lnTo>
                  <a:pt x="450761" y="18030"/>
                </a:lnTo>
                <a:lnTo>
                  <a:pt x="517731" y="18030"/>
                </a:lnTo>
                <a:lnTo>
                  <a:pt x="517731" y="28333"/>
                </a:lnTo>
                <a:lnTo>
                  <a:pt x="576974" y="28333"/>
                </a:lnTo>
                <a:lnTo>
                  <a:pt x="576974" y="38636"/>
                </a:lnTo>
                <a:lnTo>
                  <a:pt x="656823" y="38636"/>
                </a:lnTo>
                <a:lnTo>
                  <a:pt x="656823" y="54091"/>
                </a:lnTo>
                <a:lnTo>
                  <a:pt x="708338" y="54091"/>
                </a:lnTo>
                <a:lnTo>
                  <a:pt x="708338" y="72121"/>
                </a:lnTo>
                <a:lnTo>
                  <a:pt x="983946" y="72121"/>
                </a:lnTo>
                <a:lnTo>
                  <a:pt x="983946" y="82424"/>
                </a:lnTo>
                <a:lnTo>
                  <a:pt x="1030310" y="82424"/>
                </a:lnTo>
                <a:lnTo>
                  <a:pt x="1030310" y="100455"/>
                </a:lnTo>
                <a:lnTo>
                  <a:pt x="1099856" y="100455"/>
                </a:lnTo>
                <a:lnTo>
                  <a:pt x="1099856" y="113334"/>
                </a:lnTo>
                <a:lnTo>
                  <a:pt x="1362585" y="113334"/>
                </a:lnTo>
                <a:lnTo>
                  <a:pt x="1362585" y="126213"/>
                </a:lnTo>
                <a:lnTo>
                  <a:pt x="1406373" y="126213"/>
                </a:lnTo>
                <a:lnTo>
                  <a:pt x="1406373" y="133940"/>
                </a:lnTo>
                <a:lnTo>
                  <a:pt x="1681981" y="133940"/>
                </a:lnTo>
                <a:lnTo>
                  <a:pt x="1681981" y="159698"/>
                </a:lnTo>
                <a:lnTo>
                  <a:pt x="1846831" y="159698"/>
                </a:lnTo>
                <a:lnTo>
                  <a:pt x="1846831" y="242123"/>
                </a:lnTo>
                <a:lnTo>
                  <a:pt x="1939558" y="242123"/>
                </a:lnTo>
                <a:lnTo>
                  <a:pt x="1939558" y="293638"/>
                </a:lnTo>
                <a:lnTo>
                  <a:pt x="2081226" y="293638"/>
                </a:lnTo>
                <a:lnTo>
                  <a:pt x="2081226" y="342578"/>
                </a:lnTo>
                <a:lnTo>
                  <a:pt x="2398046" y="342578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07C77E52-F2A1-7A30-426E-3C3FBE4EE24B}"/>
              </a:ext>
            </a:extLst>
          </p:cNvPr>
          <p:cNvSpPr/>
          <p:nvPr/>
        </p:nvSpPr>
        <p:spPr>
          <a:xfrm>
            <a:off x="9162962" y="3074716"/>
            <a:ext cx="184730" cy="461665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marL="0" marR="0" lvl="0" indent="0" algn="ctr" defTabSz="609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MS PGothic" panose="020B0600070205080204" pitchFamily="34" charset="-128"/>
              <a:cs typeface="Arial"/>
              <a:sym typeface="Arial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B8A5A932-40CF-D10A-58B6-3FAF259C10D1}"/>
              </a:ext>
            </a:extLst>
          </p:cNvPr>
          <p:cNvSpPr txBox="1"/>
          <p:nvPr/>
        </p:nvSpPr>
        <p:spPr>
          <a:xfrm rot="16200000">
            <a:off x="6887256" y="3476251"/>
            <a:ext cx="3347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ea typeface="ＭＳ Ｐゴシック" charset="0"/>
                <a:cs typeface="Poppins Medium" panose="00000600000000000000" pitchFamily="2" charset="0"/>
                <a:sym typeface="Arial"/>
              </a:rPr>
              <a:t>IDFS (%)</a:t>
            </a:r>
          </a:p>
        </p:txBody>
      </p:sp>
      <p:sp>
        <p:nvSpPr>
          <p:cNvPr id="374" name="Freeform: Shape 373">
            <a:extLst>
              <a:ext uri="{FF2B5EF4-FFF2-40B4-BE49-F238E27FC236}">
                <a16:creationId xmlns:a16="http://schemas.microsoft.com/office/drawing/2014/main" id="{120212F0-B062-E58F-C11C-1451A5B20A17}"/>
              </a:ext>
            </a:extLst>
          </p:cNvPr>
          <p:cNvSpPr/>
          <p:nvPr/>
        </p:nvSpPr>
        <p:spPr>
          <a:xfrm>
            <a:off x="9087729" y="2373708"/>
            <a:ext cx="2790422" cy="2512863"/>
          </a:xfrm>
          <a:custGeom>
            <a:avLst/>
            <a:gdLst>
              <a:gd name="csX0" fmla="*/ 0 w 3134497"/>
              <a:gd name="csY0" fmla="*/ 0 h 2409568"/>
              <a:gd name="csX1" fmla="*/ 0 w 3134497"/>
              <a:gd name="csY1" fmla="*/ 2409568 h 2409568"/>
              <a:gd name="csX2" fmla="*/ 3134497 w 3134497"/>
              <a:gd name="csY2" fmla="*/ 2409568 h 2409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134497" h="2409568">
                <a:moveTo>
                  <a:pt x="0" y="0"/>
                </a:moveTo>
                <a:lnTo>
                  <a:pt x="0" y="2409568"/>
                </a:lnTo>
                <a:lnTo>
                  <a:pt x="3134497" y="2409568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0A5B81A6-D0FC-C642-121F-781A0A9AE600}"/>
              </a:ext>
            </a:extLst>
          </p:cNvPr>
          <p:cNvGrpSpPr/>
          <p:nvPr/>
        </p:nvGrpSpPr>
        <p:grpSpPr>
          <a:xfrm>
            <a:off x="9089469" y="4893187"/>
            <a:ext cx="2790422" cy="54595"/>
            <a:chOff x="1131775" y="4763028"/>
            <a:chExt cx="4367285" cy="55319"/>
          </a:xfrm>
        </p:grpSpPr>
        <p:grpSp>
          <p:nvGrpSpPr>
            <p:cNvPr id="376" name="Group 375">
              <a:extLst>
                <a:ext uri="{FF2B5EF4-FFF2-40B4-BE49-F238E27FC236}">
                  <a16:creationId xmlns:a16="http://schemas.microsoft.com/office/drawing/2014/main" id="{F50A2D17-43D4-4BB2-D977-52548FDA33B9}"/>
                </a:ext>
              </a:extLst>
            </p:cNvPr>
            <p:cNvGrpSpPr/>
            <p:nvPr/>
          </p:nvGrpSpPr>
          <p:grpSpPr>
            <a:xfrm rot="5400000">
              <a:off x="2196860" y="3697943"/>
              <a:ext cx="55186" cy="2185356"/>
              <a:chOff x="8386119" y="2741553"/>
              <a:chExt cx="70022" cy="1591550"/>
            </a:xfrm>
          </p:grpSpPr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5D6ECBFC-540B-3F20-8122-4B764C52E9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F0D97402-88BF-BC4E-D899-79E6345A74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Connector 384">
                <a:extLst>
                  <a:ext uri="{FF2B5EF4-FFF2-40B4-BE49-F238E27FC236}">
                    <a16:creationId xmlns:a16="http://schemas.microsoft.com/office/drawing/2014/main" id="{AC0FFC03-C569-9C2F-8BAF-5E61FA181D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DD6B00EA-5021-9DE9-4F6E-1351825D06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386">
                <a:extLst>
                  <a:ext uri="{FF2B5EF4-FFF2-40B4-BE49-F238E27FC236}">
                    <a16:creationId xmlns:a16="http://schemas.microsoft.com/office/drawing/2014/main" id="{5E8AF2F2-1DA7-0830-17DF-65BF07C005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274155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C4C2EE78-B98C-B7E8-B655-D8990AF3A98C}"/>
                </a:ext>
              </a:extLst>
            </p:cNvPr>
            <p:cNvGrpSpPr/>
            <p:nvPr/>
          </p:nvGrpSpPr>
          <p:grpSpPr>
            <a:xfrm rot="5400000">
              <a:off x="4651958" y="3971245"/>
              <a:ext cx="55186" cy="1639018"/>
              <a:chOff x="8386119" y="3139440"/>
              <a:chExt cx="70022" cy="1193663"/>
            </a:xfrm>
          </p:grpSpPr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EFEDC9E5-F3A5-9D64-F66D-8619E2D501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>
                <a:extLst>
                  <a:ext uri="{FF2B5EF4-FFF2-40B4-BE49-F238E27FC236}">
                    <a16:creationId xmlns:a16="http://schemas.microsoft.com/office/drawing/2014/main" id="{69F96C11-BF3E-4CED-E1CD-100C947B0C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id="{D181B8AE-B348-584D-28AC-E095CDEE7D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5A7C8561-1B92-1934-8801-3EAC0801C2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B62DF68C-DE1A-03D1-98C7-A92CFA94970B}"/>
              </a:ext>
            </a:extLst>
          </p:cNvPr>
          <p:cNvGrpSpPr/>
          <p:nvPr/>
        </p:nvGrpSpPr>
        <p:grpSpPr>
          <a:xfrm>
            <a:off x="9026480" y="2373708"/>
            <a:ext cx="58844" cy="2512937"/>
            <a:chOff x="951144" y="2478193"/>
            <a:chExt cx="48247" cy="2231854"/>
          </a:xfrm>
        </p:grpSpPr>
        <p:grpSp>
          <p:nvGrpSpPr>
            <p:cNvPr id="389" name="Group 388">
              <a:extLst>
                <a:ext uri="{FF2B5EF4-FFF2-40B4-BE49-F238E27FC236}">
                  <a16:creationId xmlns:a16="http://schemas.microsoft.com/office/drawing/2014/main" id="{7862E863-0429-6A0B-35B6-199945D18FB9}"/>
                </a:ext>
              </a:extLst>
            </p:cNvPr>
            <p:cNvGrpSpPr/>
            <p:nvPr/>
          </p:nvGrpSpPr>
          <p:grpSpPr>
            <a:xfrm>
              <a:off x="951144" y="2919046"/>
              <a:ext cx="48247" cy="1791001"/>
              <a:chOff x="8386119" y="2741553"/>
              <a:chExt cx="70022" cy="1591550"/>
            </a:xfrm>
          </p:grpSpPr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85085E8A-777A-12B2-DD7A-149951393B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433310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>
                <a:extLst>
                  <a:ext uri="{FF2B5EF4-FFF2-40B4-BE49-F238E27FC236}">
                    <a16:creationId xmlns:a16="http://schemas.microsoft.com/office/drawing/2014/main" id="{0D34D003-EC8A-161C-1EAD-E725550A5B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935214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id="{BE043C06-7807-2468-7AF7-79C13AD8B3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537327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145CF83E-0862-7C51-0FEA-11EFA58302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3139440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Connector 394">
                <a:extLst>
                  <a:ext uri="{FF2B5EF4-FFF2-40B4-BE49-F238E27FC236}">
                    <a16:creationId xmlns:a16="http://schemas.microsoft.com/office/drawing/2014/main" id="{E6CC58B3-89BF-E8E9-7373-16887F65AA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6119" y="2741553"/>
                <a:ext cx="700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74D29CCB-0785-8321-ED3D-742C87929025}"/>
                </a:ext>
              </a:extLst>
            </p:cNvPr>
            <p:cNvCxnSpPr>
              <a:cxnSpLocks/>
            </p:cNvCxnSpPr>
            <p:nvPr/>
          </p:nvCxnSpPr>
          <p:spPr>
            <a:xfrm>
              <a:off x="951144" y="2478193"/>
              <a:ext cx="4824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90A2638C-1644-4966-CE6C-04EB16437A59}"/>
              </a:ext>
            </a:extLst>
          </p:cNvPr>
          <p:cNvGrpSpPr/>
          <p:nvPr/>
        </p:nvGrpSpPr>
        <p:grpSpPr>
          <a:xfrm>
            <a:off x="8747799" y="2270681"/>
            <a:ext cx="248205" cy="2797258"/>
            <a:chOff x="1357397" y="2340392"/>
            <a:chExt cx="248205" cy="2797258"/>
          </a:xfrm>
        </p:grpSpPr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F9F7E8C0-775F-8D27-91A4-FE3EC8A53D5D}"/>
                </a:ext>
              </a:extLst>
            </p:cNvPr>
            <p:cNvGrpSpPr/>
            <p:nvPr/>
          </p:nvGrpSpPr>
          <p:grpSpPr>
            <a:xfrm>
              <a:off x="1357844" y="2340392"/>
              <a:ext cx="247758" cy="2797258"/>
              <a:chOff x="8015009" y="2649377"/>
              <a:chExt cx="363432" cy="1780674"/>
            </a:xfrm>
          </p:grpSpPr>
          <p:sp>
            <p:nvSpPr>
              <p:cNvPr id="399" name="TextBox 398">
                <a:extLst>
                  <a:ext uri="{FF2B5EF4-FFF2-40B4-BE49-F238E27FC236}">
                    <a16:creationId xmlns:a16="http://schemas.microsoft.com/office/drawing/2014/main" id="{75403163-D876-EA57-AAC1-54FF86AA5108}"/>
                  </a:ext>
                </a:extLst>
              </p:cNvPr>
              <p:cNvSpPr txBox="1"/>
              <p:nvPr/>
            </p:nvSpPr>
            <p:spPr>
              <a:xfrm>
                <a:off x="8015976" y="4248943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0</a:t>
                </a:r>
              </a:p>
            </p:txBody>
          </p:sp>
          <p:sp>
            <p:nvSpPr>
              <p:cNvPr id="400" name="TextBox 399">
                <a:extLst>
                  <a:ext uri="{FF2B5EF4-FFF2-40B4-BE49-F238E27FC236}">
                    <a16:creationId xmlns:a16="http://schemas.microsoft.com/office/drawing/2014/main" id="{3F725EE0-8B01-E471-C893-1A07D4041BB9}"/>
                  </a:ext>
                </a:extLst>
              </p:cNvPr>
              <p:cNvSpPr txBox="1"/>
              <p:nvPr/>
            </p:nvSpPr>
            <p:spPr>
              <a:xfrm>
                <a:off x="8015976" y="3935514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20</a:t>
                </a:r>
              </a:p>
            </p:txBody>
          </p:sp>
          <p:sp>
            <p:nvSpPr>
              <p:cNvPr id="401" name="TextBox 400">
                <a:extLst>
                  <a:ext uri="{FF2B5EF4-FFF2-40B4-BE49-F238E27FC236}">
                    <a16:creationId xmlns:a16="http://schemas.microsoft.com/office/drawing/2014/main" id="{67EE4BF5-D311-3ADE-3ADF-001668E83EFC}"/>
                  </a:ext>
                </a:extLst>
              </p:cNvPr>
              <p:cNvSpPr txBox="1"/>
              <p:nvPr/>
            </p:nvSpPr>
            <p:spPr>
              <a:xfrm>
                <a:off x="8015976" y="3290627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60</a:t>
                </a:r>
              </a:p>
            </p:txBody>
          </p:sp>
          <p:sp>
            <p:nvSpPr>
              <p:cNvPr id="402" name="TextBox 401">
                <a:extLst>
                  <a:ext uri="{FF2B5EF4-FFF2-40B4-BE49-F238E27FC236}">
                    <a16:creationId xmlns:a16="http://schemas.microsoft.com/office/drawing/2014/main" id="{4E8F2488-F99C-D0E9-8E07-04899B172958}"/>
                  </a:ext>
                </a:extLst>
              </p:cNvPr>
              <p:cNvSpPr txBox="1"/>
              <p:nvPr/>
            </p:nvSpPr>
            <p:spPr>
              <a:xfrm>
                <a:off x="8015009" y="2968010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80</a:t>
                </a:r>
              </a:p>
            </p:txBody>
          </p:sp>
          <p:sp>
            <p:nvSpPr>
              <p:cNvPr id="403" name="TextBox 402">
                <a:extLst>
                  <a:ext uri="{FF2B5EF4-FFF2-40B4-BE49-F238E27FC236}">
                    <a16:creationId xmlns:a16="http://schemas.microsoft.com/office/drawing/2014/main" id="{49E1FB33-B782-F160-F1A3-E04B0D2528AA}"/>
                  </a:ext>
                </a:extLst>
              </p:cNvPr>
              <p:cNvSpPr txBox="1"/>
              <p:nvPr/>
            </p:nvSpPr>
            <p:spPr>
              <a:xfrm>
                <a:off x="8015976" y="2649377"/>
                <a:ext cx="362465" cy="18110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r"/>
                <a:r>
                  <a:rPr lang="en-US" sz="1400" dirty="0"/>
                  <a:t>100</a:t>
                </a:r>
              </a:p>
            </p:txBody>
          </p:sp>
        </p:grp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06AEED28-88E0-D6F3-71A4-EBCACCB0CE7C}"/>
                </a:ext>
              </a:extLst>
            </p:cNvPr>
            <p:cNvSpPr txBox="1"/>
            <p:nvPr/>
          </p:nvSpPr>
          <p:spPr>
            <a:xfrm>
              <a:off x="1357397" y="3843865"/>
              <a:ext cx="247099" cy="252557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40</a:t>
              </a:r>
            </a:p>
          </p:txBody>
        </p: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DAC5D771-EE55-FDE4-51A5-86B5F44E535A}"/>
              </a:ext>
            </a:extLst>
          </p:cNvPr>
          <p:cNvGrpSpPr/>
          <p:nvPr/>
        </p:nvGrpSpPr>
        <p:grpSpPr>
          <a:xfrm>
            <a:off x="8981255" y="4971825"/>
            <a:ext cx="3001777" cy="230826"/>
            <a:chOff x="960784" y="4809425"/>
            <a:chExt cx="4719742" cy="189897"/>
          </a:xfrm>
        </p:grpSpPr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626C2B98-3537-E164-3F05-696FA344BC85}"/>
                </a:ext>
              </a:extLst>
            </p:cNvPr>
            <p:cNvSpPr txBox="1"/>
            <p:nvPr/>
          </p:nvSpPr>
          <p:spPr>
            <a:xfrm>
              <a:off x="960784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E261FCF4-9E65-0727-0EAB-174E96D0B024}"/>
                </a:ext>
              </a:extLst>
            </p:cNvPr>
            <p:cNvSpPr txBox="1"/>
            <p:nvPr/>
          </p:nvSpPr>
          <p:spPr>
            <a:xfrm>
              <a:off x="1501248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6</a:t>
              </a:r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4FEAF654-A19F-55C5-C439-C49971BB99BF}"/>
                </a:ext>
              </a:extLst>
            </p:cNvPr>
            <p:cNvSpPr txBox="1"/>
            <p:nvPr/>
          </p:nvSpPr>
          <p:spPr>
            <a:xfrm>
              <a:off x="2045445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12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F8477CF4-9BA4-8848-EC78-666E48CF5438}"/>
                </a:ext>
              </a:extLst>
            </p:cNvPr>
            <p:cNvSpPr txBox="1"/>
            <p:nvPr/>
          </p:nvSpPr>
          <p:spPr>
            <a:xfrm>
              <a:off x="259472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18</a:t>
              </a: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CC38E3DF-42DD-527C-74F8-4C2E130DC60C}"/>
                </a:ext>
              </a:extLst>
            </p:cNvPr>
            <p:cNvSpPr txBox="1"/>
            <p:nvPr/>
          </p:nvSpPr>
          <p:spPr>
            <a:xfrm>
              <a:off x="313367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24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1A61EA2C-BEF9-DA86-0A80-316242D8D912}"/>
                </a:ext>
              </a:extLst>
            </p:cNvPr>
            <p:cNvSpPr txBox="1"/>
            <p:nvPr/>
          </p:nvSpPr>
          <p:spPr>
            <a:xfrm>
              <a:off x="3684118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30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6DCCDFAB-0BF4-37BF-5618-38A00C9574A3}"/>
                </a:ext>
              </a:extLst>
            </p:cNvPr>
            <p:cNvSpPr txBox="1"/>
            <p:nvPr/>
          </p:nvSpPr>
          <p:spPr>
            <a:xfrm>
              <a:off x="4224582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36</a:t>
              </a: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72F7157B-C98F-DCA8-479E-9333C67E645C}"/>
                </a:ext>
              </a:extLst>
            </p:cNvPr>
            <p:cNvSpPr txBox="1"/>
            <p:nvPr/>
          </p:nvSpPr>
          <p:spPr>
            <a:xfrm>
              <a:off x="4768779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42</a:t>
              </a: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BDA216F5-D69B-62BB-3A64-5A169B6CC714}"/>
                </a:ext>
              </a:extLst>
            </p:cNvPr>
            <p:cNvSpPr txBox="1"/>
            <p:nvPr/>
          </p:nvSpPr>
          <p:spPr>
            <a:xfrm>
              <a:off x="531806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48</a:t>
              </a:r>
            </a:p>
          </p:txBody>
        </p:sp>
      </p:grpSp>
      <p:sp>
        <p:nvSpPr>
          <p:cNvPr id="415" name="TextBox 414">
            <a:extLst>
              <a:ext uri="{FF2B5EF4-FFF2-40B4-BE49-F238E27FC236}">
                <a16:creationId xmlns:a16="http://schemas.microsoft.com/office/drawing/2014/main" id="{4F9D8DE2-9140-D73D-70D1-F27D99875F7B}"/>
              </a:ext>
            </a:extLst>
          </p:cNvPr>
          <p:cNvSpPr txBox="1"/>
          <p:nvPr/>
        </p:nvSpPr>
        <p:spPr>
          <a:xfrm>
            <a:off x="9739548" y="5161574"/>
            <a:ext cx="1585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ea typeface="ＭＳ Ｐゴシック" charset="0"/>
                <a:cs typeface="Poppins Medium" panose="00000600000000000000" pitchFamily="2" charset="0"/>
                <a:sym typeface="Arial"/>
              </a:rPr>
              <a:t>Mo</a:t>
            </a:r>
          </a:p>
        </p:txBody>
      </p: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9D9A4CE3-8A49-3DD3-558B-C8FEC7ACAC2F}"/>
              </a:ext>
            </a:extLst>
          </p:cNvPr>
          <p:cNvGrpSpPr/>
          <p:nvPr/>
        </p:nvGrpSpPr>
        <p:grpSpPr>
          <a:xfrm>
            <a:off x="8979684" y="5485695"/>
            <a:ext cx="3003348" cy="230826"/>
            <a:chOff x="960784" y="4809425"/>
            <a:chExt cx="4719742" cy="189897"/>
          </a:xfrm>
        </p:grpSpPr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20FD61CA-6B7B-36CD-A79F-87DAEBCE400E}"/>
                </a:ext>
              </a:extLst>
            </p:cNvPr>
            <p:cNvSpPr txBox="1"/>
            <p:nvPr/>
          </p:nvSpPr>
          <p:spPr>
            <a:xfrm>
              <a:off x="960784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1933</a:t>
              </a:r>
            </a:p>
            <a:p>
              <a:pPr algn="ctr"/>
              <a:r>
                <a:rPr lang="en-US" sz="1050" spc="-50" dirty="0"/>
                <a:t>406</a:t>
              </a:r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ED867311-38DC-4370-2AC5-608754B2AD21}"/>
                </a:ext>
              </a:extLst>
            </p:cNvPr>
            <p:cNvSpPr txBox="1"/>
            <p:nvPr/>
          </p:nvSpPr>
          <p:spPr>
            <a:xfrm>
              <a:off x="1501248" y="4809425"/>
              <a:ext cx="362464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1870</a:t>
              </a:r>
            </a:p>
            <a:p>
              <a:pPr algn="ctr"/>
              <a:r>
                <a:rPr lang="en-US" sz="1050" spc="-50" dirty="0"/>
                <a:t>393</a:t>
              </a:r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8D010F72-DB0D-A2F4-F31F-228B5A835BB0}"/>
                </a:ext>
              </a:extLst>
            </p:cNvPr>
            <p:cNvSpPr txBox="1"/>
            <p:nvPr/>
          </p:nvSpPr>
          <p:spPr>
            <a:xfrm>
              <a:off x="2045445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1820</a:t>
              </a:r>
            </a:p>
            <a:p>
              <a:pPr algn="ctr"/>
              <a:r>
                <a:rPr lang="en-US" sz="1050" spc="-50" dirty="0"/>
                <a:t>376</a:t>
              </a:r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7BE38FE1-B8B0-9FB7-89E2-AC4B156162CD}"/>
                </a:ext>
              </a:extLst>
            </p:cNvPr>
            <p:cNvSpPr txBox="1"/>
            <p:nvPr/>
          </p:nvSpPr>
          <p:spPr>
            <a:xfrm>
              <a:off x="259472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1725</a:t>
              </a:r>
            </a:p>
            <a:p>
              <a:pPr algn="ctr"/>
              <a:r>
                <a:rPr lang="en-US" sz="1050" spc="-50" dirty="0"/>
                <a:t>361</a:t>
              </a:r>
            </a:p>
          </p:txBody>
        </p:sp>
        <p:sp>
          <p:nvSpPr>
            <p:cNvPr id="421" name="TextBox 420">
              <a:extLst>
                <a:ext uri="{FF2B5EF4-FFF2-40B4-BE49-F238E27FC236}">
                  <a16:creationId xmlns:a16="http://schemas.microsoft.com/office/drawing/2014/main" id="{23987D47-1284-B370-6B11-6644F077C166}"/>
                </a:ext>
              </a:extLst>
            </p:cNvPr>
            <p:cNvSpPr txBox="1"/>
            <p:nvPr/>
          </p:nvSpPr>
          <p:spPr>
            <a:xfrm>
              <a:off x="3133677" y="4809425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1394</a:t>
              </a:r>
            </a:p>
            <a:p>
              <a:pPr algn="ctr"/>
              <a:r>
                <a:rPr lang="en-US" sz="1050" spc="-50" dirty="0"/>
                <a:t>291</a:t>
              </a:r>
            </a:p>
          </p:txBody>
        </p: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E4037EA4-A379-6751-0589-1A25BE009727}"/>
                </a:ext>
              </a:extLst>
            </p:cNvPr>
            <p:cNvSpPr txBox="1"/>
            <p:nvPr/>
          </p:nvSpPr>
          <p:spPr>
            <a:xfrm>
              <a:off x="3684118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914</a:t>
              </a:r>
            </a:p>
            <a:p>
              <a:pPr algn="ctr"/>
              <a:r>
                <a:rPr lang="en-US" sz="1050" spc="-50" dirty="0"/>
                <a:t>176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7BCF87F0-2BE2-C962-72E4-3D7C8C7ABA54}"/>
                </a:ext>
              </a:extLst>
            </p:cNvPr>
            <p:cNvSpPr txBox="1"/>
            <p:nvPr/>
          </p:nvSpPr>
          <p:spPr>
            <a:xfrm>
              <a:off x="4224582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288</a:t>
              </a:r>
            </a:p>
            <a:p>
              <a:pPr algn="ctr"/>
              <a:r>
                <a:rPr lang="en-US" sz="1050" spc="-50" dirty="0"/>
                <a:t>69</a:t>
              </a:r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CDBF0DB6-2AE2-D153-0674-B8AD40DAB2C3}"/>
                </a:ext>
              </a:extLst>
            </p:cNvPr>
            <p:cNvSpPr txBox="1"/>
            <p:nvPr/>
          </p:nvSpPr>
          <p:spPr>
            <a:xfrm>
              <a:off x="4768779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14</a:t>
              </a:r>
            </a:p>
            <a:p>
              <a:pPr algn="ctr"/>
              <a:r>
                <a:rPr lang="en-US" sz="1050" spc="-50" dirty="0"/>
                <a:t>5</a:t>
              </a:r>
            </a:p>
          </p:txBody>
        </p:sp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A4A74038-2062-791D-3337-82CB7CE3B284}"/>
                </a:ext>
              </a:extLst>
            </p:cNvPr>
            <p:cNvSpPr txBox="1"/>
            <p:nvPr/>
          </p:nvSpPr>
          <p:spPr>
            <a:xfrm>
              <a:off x="5318061" y="4818214"/>
              <a:ext cx="362465" cy="18110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50" spc="-50" dirty="0"/>
                <a:t>0</a:t>
              </a:r>
            </a:p>
            <a:p>
              <a:pPr algn="ctr"/>
              <a:r>
                <a:rPr lang="en-US" sz="1050" spc="-50" dirty="0"/>
                <a:t>0</a:t>
              </a: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933B5CB9-EE1C-2240-2F87-A9A8C5F16AA9}"/>
              </a:ext>
            </a:extLst>
          </p:cNvPr>
          <p:cNvGrpSpPr/>
          <p:nvPr/>
        </p:nvGrpSpPr>
        <p:grpSpPr>
          <a:xfrm>
            <a:off x="9196875" y="4206594"/>
            <a:ext cx="2670552" cy="594849"/>
            <a:chOff x="1650122" y="3509226"/>
            <a:chExt cx="2670552" cy="594849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226D7167-8270-F3AD-15C8-2FA1056B570C}"/>
                </a:ext>
              </a:extLst>
            </p:cNvPr>
            <p:cNvSpPr txBox="1"/>
            <p:nvPr/>
          </p:nvSpPr>
          <p:spPr>
            <a:xfrm>
              <a:off x="1650122" y="3882334"/>
              <a:ext cx="813703" cy="221741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dirty="0"/>
                <a:t>Events/n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8566B073-2B8D-098F-4BA3-B9A195FA6121}"/>
                </a:ext>
              </a:extLst>
            </p:cNvPr>
            <p:cNvSpPr txBox="1"/>
            <p:nvPr/>
          </p:nvSpPr>
          <p:spPr>
            <a:xfrm>
              <a:off x="2301976" y="3509226"/>
              <a:ext cx="1125792" cy="57590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Without dose </a:t>
              </a:r>
              <a:br>
                <a:rPr lang="en-US" sz="1200" dirty="0">
                  <a:solidFill>
                    <a:schemeClr val="accent1"/>
                  </a:solidFill>
                </a:rPr>
              </a:br>
              <a:r>
                <a:rPr lang="en-US" sz="1200" dirty="0">
                  <a:solidFill>
                    <a:schemeClr val="accent1"/>
                  </a:solidFill>
                </a:rPr>
                <a:t>reduction</a:t>
              </a:r>
            </a:p>
            <a:p>
              <a:pPr algn="ctr"/>
              <a:r>
                <a:rPr lang="en-US" sz="1200" dirty="0"/>
                <a:t>158/1933</a:t>
              </a:r>
            </a:p>
          </p:txBody>
        </p:sp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015C0532-6C0E-BC01-4362-A16D59D023A7}"/>
                </a:ext>
              </a:extLst>
            </p:cNvPr>
            <p:cNvSpPr txBox="1"/>
            <p:nvPr/>
          </p:nvSpPr>
          <p:spPr>
            <a:xfrm>
              <a:off x="3370896" y="3509226"/>
              <a:ext cx="949778" cy="57590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</a:rPr>
                <a:t>With dose </a:t>
              </a:r>
              <a:br>
                <a:rPr lang="en-US" sz="1200" dirty="0">
                  <a:solidFill>
                    <a:schemeClr val="accent6"/>
                  </a:solidFill>
                </a:rPr>
              </a:br>
              <a:r>
                <a:rPr lang="en-US" sz="1200" dirty="0">
                  <a:solidFill>
                    <a:schemeClr val="accent6"/>
                  </a:solidFill>
                </a:rPr>
                <a:t>reduction</a:t>
              </a:r>
            </a:p>
            <a:p>
              <a:pPr algn="ctr"/>
              <a:r>
                <a:rPr lang="en-US" sz="1200" dirty="0"/>
                <a:t>35/406</a:t>
              </a:r>
            </a:p>
          </p:txBody>
        </p: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0EB96E58-2349-7CDF-28A1-14E397614FFF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22" y="3861565"/>
              <a:ext cx="261225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2" name="Group 531">
            <a:extLst>
              <a:ext uri="{FF2B5EF4-FFF2-40B4-BE49-F238E27FC236}">
                <a16:creationId xmlns:a16="http://schemas.microsoft.com/office/drawing/2014/main" id="{9B322CD3-4097-6948-5D10-EBA59F64D4F2}"/>
              </a:ext>
            </a:extLst>
          </p:cNvPr>
          <p:cNvGrpSpPr/>
          <p:nvPr/>
        </p:nvGrpSpPr>
        <p:grpSpPr>
          <a:xfrm>
            <a:off x="9093461" y="2338144"/>
            <a:ext cx="2150454" cy="395789"/>
            <a:chOff x="9034699" y="2401239"/>
            <a:chExt cx="2150454" cy="395789"/>
          </a:xfrm>
        </p:grpSpPr>
        <p:cxnSp>
          <p:nvCxnSpPr>
            <p:cNvPr id="433" name="Straight Connector 432">
              <a:extLst>
                <a:ext uri="{FF2B5EF4-FFF2-40B4-BE49-F238E27FC236}">
                  <a16:creationId xmlns:a16="http://schemas.microsoft.com/office/drawing/2014/main" id="{EB194768-7EB6-9D86-C065-BEBFFE87F943}"/>
                </a:ext>
              </a:extLst>
            </p:cNvPr>
            <p:cNvCxnSpPr/>
            <p:nvPr/>
          </p:nvCxnSpPr>
          <p:spPr>
            <a:xfrm>
              <a:off x="9489096" y="2469535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Straight Connector 433">
              <a:extLst>
                <a:ext uri="{FF2B5EF4-FFF2-40B4-BE49-F238E27FC236}">
                  <a16:creationId xmlns:a16="http://schemas.microsoft.com/office/drawing/2014/main" id="{758C3C0B-A89E-5813-C8DE-C18343638310}"/>
                </a:ext>
              </a:extLst>
            </p:cNvPr>
            <p:cNvCxnSpPr/>
            <p:nvPr/>
          </p:nvCxnSpPr>
          <p:spPr>
            <a:xfrm>
              <a:off x="9524542" y="247408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1ACBDD14-63F9-0689-3C32-8E38FE77D80A}"/>
                </a:ext>
              </a:extLst>
            </p:cNvPr>
            <p:cNvCxnSpPr/>
            <p:nvPr/>
          </p:nvCxnSpPr>
          <p:spPr>
            <a:xfrm>
              <a:off x="9621027" y="249023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04F574DB-0AD0-987C-6D8F-0DDDA1DB9D12}"/>
                </a:ext>
              </a:extLst>
            </p:cNvPr>
            <p:cNvCxnSpPr/>
            <p:nvPr/>
          </p:nvCxnSpPr>
          <p:spPr>
            <a:xfrm>
              <a:off x="9066632" y="2407007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CB1E4749-CBE6-2A67-51EB-F90C5A3B01AD}"/>
                </a:ext>
              </a:extLst>
            </p:cNvPr>
            <p:cNvCxnSpPr/>
            <p:nvPr/>
          </p:nvCxnSpPr>
          <p:spPr>
            <a:xfrm>
              <a:off x="9034699" y="2401239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Straight Connector 437">
              <a:extLst>
                <a:ext uri="{FF2B5EF4-FFF2-40B4-BE49-F238E27FC236}">
                  <a16:creationId xmlns:a16="http://schemas.microsoft.com/office/drawing/2014/main" id="{A9342055-A435-8CEE-ECBB-466E1F85A1C5}"/>
                </a:ext>
              </a:extLst>
            </p:cNvPr>
            <p:cNvCxnSpPr/>
            <p:nvPr/>
          </p:nvCxnSpPr>
          <p:spPr>
            <a:xfrm>
              <a:off x="9714884" y="2493021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A76326CE-0631-46C7-4CB3-FB72626E6D32}"/>
                </a:ext>
              </a:extLst>
            </p:cNvPr>
            <p:cNvCxnSpPr/>
            <p:nvPr/>
          </p:nvCxnSpPr>
          <p:spPr>
            <a:xfrm>
              <a:off x="9830345" y="2509813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DA7F7B29-6EEF-4A31-EC2D-6BE0E352AF50}"/>
                </a:ext>
              </a:extLst>
            </p:cNvPr>
            <p:cNvCxnSpPr/>
            <p:nvPr/>
          </p:nvCxnSpPr>
          <p:spPr>
            <a:xfrm>
              <a:off x="10133181" y="2552126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5350B11F-2C0C-A76E-5472-D9A7BB681415}"/>
                </a:ext>
              </a:extLst>
            </p:cNvPr>
            <p:cNvCxnSpPr/>
            <p:nvPr/>
          </p:nvCxnSpPr>
          <p:spPr>
            <a:xfrm>
              <a:off x="10165016" y="2554645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35B419AB-1E0C-FC0B-F70A-E679BA2555F0}"/>
                </a:ext>
              </a:extLst>
            </p:cNvPr>
            <p:cNvCxnSpPr/>
            <p:nvPr/>
          </p:nvCxnSpPr>
          <p:spPr>
            <a:xfrm>
              <a:off x="9642851" y="249023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880D7D81-335B-DDB3-2355-5848D6A2AEF7}"/>
                </a:ext>
              </a:extLst>
            </p:cNvPr>
            <p:cNvCxnSpPr/>
            <p:nvPr/>
          </p:nvCxnSpPr>
          <p:spPr>
            <a:xfrm>
              <a:off x="10056462" y="254383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C532697F-0186-909F-94C7-67AE878CF809}"/>
                </a:ext>
              </a:extLst>
            </p:cNvPr>
            <p:cNvCxnSpPr/>
            <p:nvPr/>
          </p:nvCxnSpPr>
          <p:spPr>
            <a:xfrm>
              <a:off x="9972924" y="2533176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B799B574-BDFC-4DDD-B412-E2EC0DD5BF5E}"/>
                </a:ext>
              </a:extLst>
            </p:cNvPr>
            <p:cNvCxnSpPr/>
            <p:nvPr/>
          </p:nvCxnSpPr>
          <p:spPr>
            <a:xfrm>
              <a:off x="10421095" y="2575933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1F19FBD3-91DF-934D-8FD7-96CE4150A55B}"/>
                </a:ext>
              </a:extLst>
            </p:cNvPr>
            <p:cNvCxnSpPr/>
            <p:nvPr/>
          </p:nvCxnSpPr>
          <p:spPr>
            <a:xfrm>
              <a:off x="9935876" y="2522683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09D2AF87-7814-5FFB-19E5-E1B67C5B450D}"/>
                </a:ext>
              </a:extLst>
            </p:cNvPr>
            <p:cNvCxnSpPr/>
            <p:nvPr/>
          </p:nvCxnSpPr>
          <p:spPr>
            <a:xfrm>
              <a:off x="10394280" y="257611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4EAB7E6A-D113-204E-7EF4-94514E55C1C6}"/>
                </a:ext>
              </a:extLst>
            </p:cNvPr>
            <p:cNvCxnSpPr/>
            <p:nvPr/>
          </p:nvCxnSpPr>
          <p:spPr>
            <a:xfrm>
              <a:off x="10483351" y="2581264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8FE5B696-0A02-A3C7-3DE3-841F6C93DC48}"/>
                </a:ext>
              </a:extLst>
            </p:cNvPr>
            <p:cNvCxnSpPr/>
            <p:nvPr/>
          </p:nvCxnSpPr>
          <p:spPr>
            <a:xfrm>
              <a:off x="10617539" y="2589447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A9A3933A-A1C7-305B-47E7-2C6045E867F9}"/>
                </a:ext>
              </a:extLst>
            </p:cNvPr>
            <p:cNvCxnSpPr/>
            <p:nvPr/>
          </p:nvCxnSpPr>
          <p:spPr>
            <a:xfrm>
              <a:off x="10650783" y="259440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A44BB7D5-2B42-083E-DF96-6B669681A546}"/>
                </a:ext>
              </a:extLst>
            </p:cNvPr>
            <p:cNvCxnSpPr/>
            <p:nvPr/>
          </p:nvCxnSpPr>
          <p:spPr>
            <a:xfrm>
              <a:off x="10469415" y="2581265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DA2F012E-49BD-9571-102E-3B7070649755}"/>
                </a:ext>
              </a:extLst>
            </p:cNvPr>
            <p:cNvCxnSpPr/>
            <p:nvPr/>
          </p:nvCxnSpPr>
          <p:spPr>
            <a:xfrm>
              <a:off x="10823196" y="262525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DDC823DE-2E63-328E-113B-43D072E30F33}"/>
                </a:ext>
              </a:extLst>
            </p:cNvPr>
            <p:cNvCxnSpPr/>
            <p:nvPr/>
          </p:nvCxnSpPr>
          <p:spPr>
            <a:xfrm>
              <a:off x="10723441" y="260864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71D7FC96-4917-4F48-A63F-04CC91BBF7E8}"/>
                </a:ext>
              </a:extLst>
            </p:cNvPr>
            <p:cNvCxnSpPr/>
            <p:nvPr/>
          </p:nvCxnSpPr>
          <p:spPr>
            <a:xfrm>
              <a:off x="10912793" y="264626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EC618DEE-3484-D35D-C83D-A8DF14FE7B51}"/>
                </a:ext>
              </a:extLst>
            </p:cNvPr>
            <p:cNvCxnSpPr/>
            <p:nvPr/>
          </p:nvCxnSpPr>
          <p:spPr>
            <a:xfrm>
              <a:off x="10864617" y="2627915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F62D0D9B-38AC-E485-F763-3FBC171D5F37}"/>
                </a:ext>
              </a:extLst>
            </p:cNvPr>
            <p:cNvCxnSpPr/>
            <p:nvPr/>
          </p:nvCxnSpPr>
          <p:spPr>
            <a:xfrm>
              <a:off x="10954078" y="265653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id="{CFA41351-D529-52E4-CD08-52357D156B3E}"/>
                </a:ext>
              </a:extLst>
            </p:cNvPr>
            <p:cNvCxnSpPr/>
            <p:nvPr/>
          </p:nvCxnSpPr>
          <p:spPr>
            <a:xfrm>
              <a:off x="11079540" y="2670640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E72DAB9C-C7CB-BDDC-1541-8946339BEAB3}"/>
                </a:ext>
              </a:extLst>
            </p:cNvPr>
            <p:cNvCxnSpPr/>
            <p:nvPr/>
          </p:nvCxnSpPr>
          <p:spPr>
            <a:xfrm>
              <a:off x="11185153" y="2711139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1B40DFE5-018D-0FBC-CE0A-C01DBC26669E}"/>
                </a:ext>
              </a:extLst>
            </p:cNvPr>
            <p:cNvCxnSpPr/>
            <p:nvPr/>
          </p:nvCxnSpPr>
          <p:spPr>
            <a:xfrm>
              <a:off x="9272530" y="2441955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D87E91C7-BB49-7452-5AEE-5390B4B4692F}"/>
                </a:ext>
              </a:extLst>
            </p:cNvPr>
            <p:cNvCxnSpPr/>
            <p:nvPr/>
          </p:nvCxnSpPr>
          <p:spPr>
            <a:xfrm>
              <a:off x="9670210" y="2492896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F54F679B-35D9-8BF6-55B4-3EAAFA6D7956}"/>
                </a:ext>
              </a:extLst>
            </p:cNvPr>
            <p:cNvCxnSpPr/>
            <p:nvPr/>
          </p:nvCxnSpPr>
          <p:spPr>
            <a:xfrm>
              <a:off x="10582625" y="2589448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7EA8AD5F-903C-3844-0ED6-2EA49C53ACBD}"/>
                </a:ext>
              </a:extLst>
            </p:cNvPr>
            <p:cNvCxnSpPr/>
            <p:nvPr/>
          </p:nvCxnSpPr>
          <p:spPr>
            <a:xfrm>
              <a:off x="10283692" y="2567975"/>
              <a:ext cx="0" cy="858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2A2551AC-F549-299B-BEA0-18D1FF147BEB}"/>
                </a:ext>
              </a:extLst>
            </p:cNvPr>
            <p:cNvCxnSpPr/>
            <p:nvPr/>
          </p:nvCxnSpPr>
          <p:spPr>
            <a:xfrm>
              <a:off x="9398609" y="2451872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A60848D2-B08F-BF03-0192-70BDBB4B0FC2}"/>
                </a:ext>
              </a:extLst>
            </p:cNvPr>
            <p:cNvCxnSpPr/>
            <p:nvPr/>
          </p:nvCxnSpPr>
          <p:spPr>
            <a:xfrm>
              <a:off x="9862625" y="2514514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id="{A8F63DE1-D966-3323-9A36-0525F003E677}"/>
                </a:ext>
              </a:extLst>
            </p:cNvPr>
            <p:cNvCxnSpPr/>
            <p:nvPr/>
          </p:nvCxnSpPr>
          <p:spPr>
            <a:xfrm>
              <a:off x="9335957" y="2433956"/>
              <a:ext cx="0" cy="85889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id="{A27FA500-F3DA-BB3D-D9C4-B41B397DA139}"/>
                </a:ext>
              </a:extLst>
            </p:cNvPr>
            <p:cNvCxnSpPr/>
            <p:nvPr/>
          </p:nvCxnSpPr>
          <p:spPr>
            <a:xfrm>
              <a:off x="9173844" y="2425959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id="{9F691DFF-CAE2-2F50-7452-291FE21A8001}"/>
                </a:ext>
              </a:extLst>
            </p:cNvPr>
            <p:cNvCxnSpPr/>
            <p:nvPr/>
          </p:nvCxnSpPr>
          <p:spPr>
            <a:xfrm>
              <a:off x="10748819" y="2613705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id="{625AB641-7130-C179-D1ED-00FD070B3E93}"/>
                </a:ext>
              </a:extLst>
            </p:cNvPr>
            <p:cNvCxnSpPr/>
            <p:nvPr/>
          </p:nvCxnSpPr>
          <p:spPr>
            <a:xfrm>
              <a:off x="9799301" y="2509182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id="{021567CA-EBFB-589C-FE3F-03F21E1192F6}"/>
                </a:ext>
              </a:extLst>
            </p:cNvPr>
            <p:cNvCxnSpPr/>
            <p:nvPr/>
          </p:nvCxnSpPr>
          <p:spPr>
            <a:xfrm>
              <a:off x="10783246" y="2619037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169DA70A-262A-47B8-219E-4C88E6BD7CEA}"/>
                </a:ext>
              </a:extLst>
            </p:cNvPr>
            <p:cNvCxnSpPr/>
            <p:nvPr/>
          </p:nvCxnSpPr>
          <p:spPr>
            <a:xfrm>
              <a:off x="9108141" y="2415130"/>
              <a:ext cx="0" cy="8588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id="{033DC808-6F7B-1491-1939-17BD8ED542C4}"/>
                </a:ext>
              </a:extLst>
            </p:cNvPr>
            <p:cNvCxnSpPr/>
            <p:nvPr/>
          </p:nvCxnSpPr>
          <p:spPr>
            <a:xfrm>
              <a:off x="10214371" y="2555750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id="{6057F5FE-3B8B-080A-B3CB-3FB305D47CEE}"/>
                </a:ext>
              </a:extLst>
            </p:cNvPr>
            <p:cNvCxnSpPr/>
            <p:nvPr/>
          </p:nvCxnSpPr>
          <p:spPr>
            <a:xfrm>
              <a:off x="9779197" y="2507147"/>
              <a:ext cx="0" cy="85889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id="{5BEFD0C6-A1D8-7F8C-65C8-C72E2C0359EF}"/>
                </a:ext>
              </a:extLst>
            </p:cNvPr>
            <p:cNvCxnSpPr/>
            <p:nvPr/>
          </p:nvCxnSpPr>
          <p:spPr>
            <a:xfrm>
              <a:off x="10004040" y="2535840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id="{268818F1-A25A-363D-E195-C18AF32C6F8F}"/>
                </a:ext>
              </a:extLst>
            </p:cNvPr>
            <p:cNvCxnSpPr/>
            <p:nvPr/>
          </p:nvCxnSpPr>
          <p:spPr>
            <a:xfrm>
              <a:off x="10510426" y="2587256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7586B5D3-E50D-5F96-39A4-96384A58490A}"/>
                </a:ext>
              </a:extLst>
            </p:cNvPr>
            <p:cNvCxnSpPr/>
            <p:nvPr/>
          </p:nvCxnSpPr>
          <p:spPr>
            <a:xfrm>
              <a:off x="10690363" y="2601260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FBB8B113-DBD2-D4F2-C081-1FC74B71A1A5}"/>
                </a:ext>
              </a:extLst>
            </p:cNvPr>
            <p:cNvCxnSpPr/>
            <p:nvPr/>
          </p:nvCxnSpPr>
          <p:spPr>
            <a:xfrm>
              <a:off x="11155452" y="2673526"/>
              <a:ext cx="0" cy="858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1" name="Group 530">
            <a:extLst>
              <a:ext uri="{FF2B5EF4-FFF2-40B4-BE49-F238E27FC236}">
                <a16:creationId xmlns:a16="http://schemas.microsoft.com/office/drawing/2014/main" id="{FB271CFD-917F-AC84-F72A-AB0E79140168}"/>
              </a:ext>
            </a:extLst>
          </p:cNvPr>
          <p:cNvGrpSpPr/>
          <p:nvPr/>
        </p:nvGrpSpPr>
        <p:grpSpPr>
          <a:xfrm>
            <a:off x="9190011" y="2351249"/>
            <a:ext cx="2016586" cy="412742"/>
            <a:chOff x="9131249" y="2414344"/>
            <a:chExt cx="2016586" cy="412742"/>
          </a:xfrm>
        </p:grpSpPr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DE8FC995-FD61-6AF2-227F-6F7693DAA331}"/>
                </a:ext>
              </a:extLst>
            </p:cNvPr>
            <p:cNvCxnSpPr/>
            <p:nvPr/>
          </p:nvCxnSpPr>
          <p:spPr>
            <a:xfrm>
              <a:off x="9131249" y="2414344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F6726284-94B6-5690-537B-231B5BA7CFBA}"/>
                </a:ext>
              </a:extLst>
            </p:cNvPr>
            <p:cNvCxnSpPr/>
            <p:nvPr/>
          </p:nvCxnSpPr>
          <p:spPr>
            <a:xfrm>
              <a:off x="9151430" y="2415005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A232BA43-43E9-8D85-A4C6-0EC57A81A498}"/>
                </a:ext>
              </a:extLst>
            </p:cNvPr>
            <p:cNvCxnSpPr/>
            <p:nvPr/>
          </p:nvCxnSpPr>
          <p:spPr>
            <a:xfrm>
              <a:off x="9335516" y="2438267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id="{7C8F7622-B12D-4473-49EC-2995370EE826}"/>
                </a:ext>
              </a:extLst>
            </p:cNvPr>
            <p:cNvCxnSpPr/>
            <p:nvPr/>
          </p:nvCxnSpPr>
          <p:spPr>
            <a:xfrm>
              <a:off x="9245161" y="2418051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C89735A7-162C-2A2E-75B1-8DB4B03DA544}"/>
                </a:ext>
              </a:extLst>
            </p:cNvPr>
            <p:cNvCxnSpPr/>
            <p:nvPr/>
          </p:nvCxnSpPr>
          <p:spPr>
            <a:xfrm>
              <a:off x="9311286" y="2431291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E14D24E4-068E-4226-AE8B-DBE21FDCC260}"/>
                </a:ext>
              </a:extLst>
            </p:cNvPr>
            <p:cNvCxnSpPr/>
            <p:nvPr/>
          </p:nvCxnSpPr>
          <p:spPr>
            <a:xfrm>
              <a:off x="9431173" y="2459506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021E364D-5F01-4EEA-F706-E8A8B09DA128}"/>
                </a:ext>
              </a:extLst>
            </p:cNvPr>
            <p:cNvCxnSpPr/>
            <p:nvPr/>
          </p:nvCxnSpPr>
          <p:spPr>
            <a:xfrm>
              <a:off x="9358206" y="2446265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BCDE09DB-B219-3C72-8B96-C967087655A8}"/>
                </a:ext>
              </a:extLst>
            </p:cNvPr>
            <p:cNvCxnSpPr/>
            <p:nvPr/>
          </p:nvCxnSpPr>
          <p:spPr>
            <a:xfrm>
              <a:off x="9449948" y="2461413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8585FA7C-41EF-7CAF-1EAF-F2D29189DE13}"/>
                </a:ext>
              </a:extLst>
            </p:cNvPr>
            <p:cNvCxnSpPr/>
            <p:nvPr/>
          </p:nvCxnSpPr>
          <p:spPr>
            <a:xfrm>
              <a:off x="9387791" y="2456513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30F7E16E-543D-BAD0-DBE9-5D59FB5F5583}"/>
                </a:ext>
              </a:extLst>
            </p:cNvPr>
            <p:cNvCxnSpPr/>
            <p:nvPr/>
          </p:nvCxnSpPr>
          <p:spPr>
            <a:xfrm>
              <a:off x="9529821" y="2473213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id="{29677EED-FE52-853E-4E2B-BAEF2D93DBB4}"/>
                </a:ext>
              </a:extLst>
            </p:cNvPr>
            <p:cNvCxnSpPr/>
            <p:nvPr/>
          </p:nvCxnSpPr>
          <p:spPr>
            <a:xfrm>
              <a:off x="9553168" y="2478544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CAE328F5-9EBD-90C4-8C28-FA0C7D1BEB38}"/>
                </a:ext>
              </a:extLst>
            </p:cNvPr>
            <p:cNvCxnSpPr/>
            <p:nvPr/>
          </p:nvCxnSpPr>
          <p:spPr>
            <a:xfrm>
              <a:off x="9579849" y="2478544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id="{B82B72D3-3C78-167B-0F1E-15AE5B749CC8}"/>
                </a:ext>
              </a:extLst>
            </p:cNvPr>
            <p:cNvCxnSpPr/>
            <p:nvPr/>
          </p:nvCxnSpPr>
          <p:spPr>
            <a:xfrm>
              <a:off x="9605643" y="2485210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id="{9874C327-5200-6962-99BF-E68E84D05263}"/>
                </a:ext>
              </a:extLst>
            </p:cNvPr>
            <p:cNvCxnSpPr/>
            <p:nvPr/>
          </p:nvCxnSpPr>
          <p:spPr>
            <a:xfrm>
              <a:off x="9686118" y="2493509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id="{8CBD18C9-7446-0F33-1BAF-82196FA0BD41}"/>
                </a:ext>
              </a:extLst>
            </p:cNvPr>
            <p:cNvCxnSpPr/>
            <p:nvPr/>
          </p:nvCxnSpPr>
          <p:spPr>
            <a:xfrm>
              <a:off x="9904426" y="2518823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id="{56BFFD3E-5659-4DCE-3AAD-5F1E640F501C}"/>
                </a:ext>
              </a:extLst>
            </p:cNvPr>
            <p:cNvCxnSpPr/>
            <p:nvPr/>
          </p:nvCxnSpPr>
          <p:spPr>
            <a:xfrm>
              <a:off x="9957166" y="2525488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id="{91602188-1CB5-663C-F043-B64324E93970}"/>
                </a:ext>
              </a:extLst>
            </p:cNvPr>
            <p:cNvCxnSpPr/>
            <p:nvPr/>
          </p:nvCxnSpPr>
          <p:spPr>
            <a:xfrm>
              <a:off x="10034411" y="2543575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id="{CE26F191-3521-0CE8-B380-3254FB931B01}"/>
                </a:ext>
              </a:extLst>
            </p:cNvPr>
            <p:cNvCxnSpPr/>
            <p:nvPr/>
          </p:nvCxnSpPr>
          <p:spPr>
            <a:xfrm>
              <a:off x="9744473" y="2504789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F885936B-310C-1E90-69BD-00A3C6E8AE84}"/>
                </a:ext>
              </a:extLst>
            </p:cNvPr>
            <p:cNvCxnSpPr/>
            <p:nvPr/>
          </p:nvCxnSpPr>
          <p:spPr>
            <a:xfrm>
              <a:off x="10147397" y="2553581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2AFA09B6-7F6E-E29F-766A-6770A6E2D5CB}"/>
                </a:ext>
              </a:extLst>
            </p:cNvPr>
            <p:cNvCxnSpPr/>
            <p:nvPr/>
          </p:nvCxnSpPr>
          <p:spPr>
            <a:xfrm>
              <a:off x="10103596" y="2546241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3B6B3793-994A-C67E-A409-894AC8263E67}"/>
                </a:ext>
              </a:extLst>
            </p:cNvPr>
            <p:cNvCxnSpPr/>
            <p:nvPr/>
          </p:nvCxnSpPr>
          <p:spPr>
            <a:xfrm>
              <a:off x="10378323" y="2580271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id="{DDE265DB-1153-B35F-1EA0-C0E880063E53}"/>
                </a:ext>
              </a:extLst>
            </p:cNvPr>
            <p:cNvCxnSpPr/>
            <p:nvPr/>
          </p:nvCxnSpPr>
          <p:spPr>
            <a:xfrm>
              <a:off x="10245314" y="2561767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6A762175-4274-3C8B-188A-22C5E3E03A7B}"/>
                </a:ext>
              </a:extLst>
            </p:cNvPr>
            <p:cNvCxnSpPr/>
            <p:nvPr/>
          </p:nvCxnSpPr>
          <p:spPr>
            <a:xfrm>
              <a:off x="10268784" y="2568432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A074CD92-9B0E-0CB2-65F6-09E5CCEBFBDC}"/>
                </a:ext>
              </a:extLst>
            </p:cNvPr>
            <p:cNvCxnSpPr/>
            <p:nvPr/>
          </p:nvCxnSpPr>
          <p:spPr>
            <a:xfrm>
              <a:off x="10643983" y="2611376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44BF6635-D532-1C62-F8FC-B3243A4D0AF2}"/>
                </a:ext>
              </a:extLst>
            </p:cNvPr>
            <p:cNvCxnSpPr/>
            <p:nvPr/>
          </p:nvCxnSpPr>
          <p:spPr>
            <a:xfrm>
              <a:off x="10326368" y="2570265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DA8E71E6-F661-228D-1564-DB4CEA050C5E}"/>
                </a:ext>
              </a:extLst>
            </p:cNvPr>
            <p:cNvCxnSpPr/>
            <p:nvPr/>
          </p:nvCxnSpPr>
          <p:spPr>
            <a:xfrm>
              <a:off x="10596621" y="2598046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id="{7BED838A-D1D2-1043-5C79-7601E944FB46}"/>
                </a:ext>
              </a:extLst>
            </p:cNvPr>
            <p:cNvCxnSpPr/>
            <p:nvPr/>
          </p:nvCxnSpPr>
          <p:spPr>
            <a:xfrm>
              <a:off x="10441262" y="2587854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FA260EA1-8333-3702-32E9-0FD66687F216}"/>
                </a:ext>
              </a:extLst>
            </p:cNvPr>
            <p:cNvCxnSpPr/>
            <p:nvPr/>
          </p:nvCxnSpPr>
          <p:spPr>
            <a:xfrm>
              <a:off x="10697925" y="2630231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7E93B873-F9A4-573C-4DFB-45CD2F1419DF}"/>
                </a:ext>
              </a:extLst>
            </p:cNvPr>
            <p:cNvCxnSpPr/>
            <p:nvPr/>
          </p:nvCxnSpPr>
          <p:spPr>
            <a:xfrm>
              <a:off x="10883891" y="2675972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id="{D553BABA-4B99-1058-8BFF-207E4CEC9539}"/>
                </a:ext>
              </a:extLst>
            </p:cNvPr>
            <p:cNvCxnSpPr/>
            <p:nvPr/>
          </p:nvCxnSpPr>
          <p:spPr>
            <a:xfrm>
              <a:off x="11147835" y="2741197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id="{A0930962-3C90-10FB-E0C2-6B49E324B3F9}"/>
                </a:ext>
              </a:extLst>
            </p:cNvPr>
            <p:cNvCxnSpPr/>
            <p:nvPr/>
          </p:nvCxnSpPr>
          <p:spPr>
            <a:xfrm>
              <a:off x="10984556" y="2708917"/>
              <a:ext cx="0" cy="8588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1" name="Freeform: Shape 510">
            <a:extLst>
              <a:ext uri="{FF2B5EF4-FFF2-40B4-BE49-F238E27FC236}">
                <a16:creationId xmlns:a16="http://schemas.microsoft.com/office/drawing/2014/main" id="{6CE42E52-81C1-CC08-FDD6-DEB12D9D53F4}"/>
              </a:ext>
            </a:extLst>
          </p:cNvPr>
          <p:cNvSpPr/>
          <p:nvPr/>
        </p:nvSpPr>
        <p:spPr>
          <a:xfrm>
            <a:off x="9085463" y="2373528"/>
            <a:ext cx="2559254" cy="343899"/>
          </a:xfrm>
          <a:custGeom>
            <a:avLst/>
            <a:gdLst>
              <a:gd name="csX0" fmla="*/ 0 w 2559254"/>
              <a:gd name="csY0" fmla="*/ 0 h 343899"/>
              <a:gd name="csX1" fmla="*/ 122631 w 2559254"/>
              <a:gd name="csY1" fmla="*/ 0 h 343899"/>
              <a:gd name="csX2" fmla="*/ 122631 w 2559254"/>
              <a:gd name="csY2" fmla="*/ 18661 h 343899"/>
              <a:gd name="csX3" fmla="*/ 215937 w 2559254"/>
              <a:gd name="csY3" fmla="*/ 18661 h 343899"/>
              <a:gd name="csX4" fmla="*/ 221269 w 2559254"/>
              <a:gd name="csY4" fmla="*/ 23993 h 343899"/>
              <a:gd name="csX5" fmla="*/ 298579 w 2559254"/>
              <a:gd name="csY5" fmla="*/ 23993 h 343899"/>
              <a:gd name="csX6" fmla="*/ 298579 w 2559254"/>
              <a:gd name="csY6" fmla="*/ 53318 h 343899"/>
              <a:gd name="csX7" fmla="*/ 429208 w 2559254"/>
              <a:gd name="csY7" fmla="*/ 53318 h 343899"/>
              <a:gd name="csX8" fmla="*/ 429208 w 2559254"/>
              <a:gd name="csY8" fmla="*/ 63981 h 343899"/>
              <a:gd name="csX9" fmla="*/ 525180 w 2559254"/>
              <a:gd name="csY9" fmla="*/ 63981 h 343899"/>
              <a:gd name="csX10" fmla="*/ 525180 w 2559254"/>
              <a:gd name="csY10" fmla="*/ 79976 h 343899"/>
              <a:gd name="csX11" fmla="*/ 575832 w 2559254"/>
              <a:gd name="csY11" fmla="*/ 79976 h 343899"/>
              <a:gd name="csX12" fmla="*/ 575832 w 2559254"/>
              <a:gd name="csY12" fmla="*/ 109301 h 343899"/>
              <a:gd name="csX13" fmla="*/ 714458 w 2559254"/>
              <a:gd name="csY13" fmla="*/ 109301 h 343899"/>
              <a:gd name="csX14" fmla="*/ 871746 w 2559254"/>
              <a:gd name="csY14" fmla="*/ 109301 h 343899"/>
              <a:gd name="csX15" fmla="*/ 871746 w 2559254"/>
              <a:gd name="csY15" fmla="*/ 133294 h 343899"/>
              <a:gd name="csX16" fmla="*/ 941059 w 2559254"/>
              <a:gd name="csY16" fmla="*/ 133294 h 343899"/>
              <a:gd name="csX17" fmla="*/ 946391 w 2559254"/>
              <a:gd name="csY17" fmla="*/ 133294 h 343899"/>
              <a:gd name="csX18" fmla="*/ 999708 w 2559254"/>
              <a:gd name="csY18" fmla="*/ 133294 h 343899"/>
              <a:gd name="csX19" fmla="*/ 999708 w 2559254"/>
              <a:gd name="csY19" fmla="*/ 146624 h 343899"/>
              <a:gd name="csX20" fmla="*/ 1106344 w 2559254"/>
              <a:gd name="csY20" fmla="*/ 146624 h 343899"/>
              <a:gd name="csX21" fmla="*/ 1106344 w 2559254"/>
              <a:gd name="csY21" fmla="*/ 159953 h 343899"/>
              <a:gd name="csX22" fmla="*/ 1239638 w 2559254"/>
              <a:gd name="csY22" fmla="*/ 159953 h 343899"/>
              <a:gd name="csX23" fmla="*/ 1239638 w 2559254"/>
              <a:gd name="csY23" fmla="*/ 173283 h 343899"/>
              <a:gd name="csX24" fmla="*/ 1354272 w 2559254"/>
              <a:gd name="csY24" fmla="*/ 173283 h 343899"/>
              <a:gd name="csX25" fmla="*/ 1354272 w 2559254"/>
              <a:gd name="csY25" fmla="*/ 186612 h 343899"/>
              <a:gd name="csX26" fmla="*/ 1415587 w 2559254"/>
              <a:gd name="csY26" fmla="*/ 186612 h 343899"/>
              <a:gd name="csX27" fmla="*/ 1415587 w 2559254"/>
              <a:gd name="csY27" fmla="*/ 197276 h 343899"/>
              <a:gd name="csX28" fmla="*/ 1580872 w 2559254"/>
              <a:gd name="csY28" fmla="*/ 197276 h 343899"/>
              <a:gd name="csX29" fmla="*/ 1580872 w 2559254"/>
              <a:gd name="csY29" fmla="*/ 202607 h 343899"/>
              <a:gd name="csX30" fmla="*/ 1618195 w 2559254"/>
              <a:gd name="csY30" fmla="*/ 202607 h 343899"/>
              <a:gd name="csX31" fmla="*/ 1618195 w 2559254"/>
              <a:gd name="csY31" fmla="*/ 218603 h 343899"/>
              <a:gd name="csX32" fmla="*/ 1660849 w 2559254"/>
              <a:gd name="csY32" fmla="*/ 218603 h 343899"/>
              <a:gd name="csX33" fmla="*/ 1660849 w 2559254"/>
              <a:gd name="csY33" fmla="*/ 237264 h 343899"/>
              <a:gd name="csX34" fmla="*/ 1863456 w 2559254"/>
              <a:gd name="csY34" fmla="*/ 237264 h 343899"/>
              <a:gd name="csX35" fmla="*/ 1863456 w 2559254"/>
              <a:gd name="csY35" fmla="*/ 282584 h 343899"/>
              <a:gd name="csX36" fmla="*/ 1962094 w 2559254"/>
              <a:gd name="csY36" fmla="*/ 282584 h 343899"/>
              <a:gd name="csX37" fmla="*/ 1962094 w 2559254"/>
              <a:gd name="csY37" fmla="*/ 311909 h 343899"/>
              <a:gd name="csX38" fmla="*/ 2122048 w 2559254"/>
              <a:gd name="csY38" fmla="*/ 311909 h 343899"/>
              <a:gd name="csX39" fmla="*/ 2122048 w 2559254"/>
              <a:gd name="csY39" fmla="*/ 343899 h 343899"/>
              <a:gd name="csX40" fmla="*/ 2559254 w 2559254"/>
              <a:gd name="csY40" fmla="*/ 343899 h 3438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2559254" h="343899">
                <a:moveTo>
                  <a:pt x="0" y="0"/>
                </a:moveTo>
                <a:lnTo>
                  <a:pt x="122631" y="0"/>
                </a:lnTo>
                <a:lnTo>
                  <a:pt x="122631" y="18661"/>
                </a:lnTo>
                <a:lnTo>
                  <a:pt x="215937" y="18661"/>
                </a:lnTo>
                <a:lnTo>
                  <a:pt x="221269" y="23993"/>
                </a:lnTo>
                <a:lnTo>
                  <a:pt x="298579" y="23993"/>
                </a:lnTo>
                <a:lnTo>
                  <a:pt x="298579" y="53318"/>
                </a:lnTo>
                <a:lnTo>
                  <a:pt x="429208" y="53318"/>
                </a:lnTo>
                <a:lnTo>
                  <a:pt x="429208" y="63981"/>
                </a:lnTo>
                <a:lnTo>
                  <a:pt x="525180" y="63981"/>
                </a:lnTo>
                <a:lnTo>
                  <a:pt x="525180" y="79976"/>
                </a:lnTo>
                <a:lnTo>
                  <a:pt x="575832" y="79976"/>
                </a:lnTo>
                <a:lnTo>
                  <a:pt x="575832" y="109301"/>
                </a:lnTo>
                <a:lnTo>
                  <a:pt x="714458" y="109301"/>
                </a:lnTo>
                <a:lnTo>
                  <a:pt x="871746" y="109301"/>
                </a:lnTo>
                <a:lnTo>
                  <a:pt x="871746" y="133294"/>
                </a:lnTo>
                <a:lnTo>
                  <a:pt x="941059" y="133294"/>
                </a:lnTo>
                <a:lnTo>
                  <a:pt x="946391" y="133294"/>
                </a:lnTo>
                <a:lnTo>
                  <a:pt x="999708" y="133294"/>
                </a:lnTo>
                <a:lnTo>
                  <a:pt x="999708" y="146624"/>
                </a:lnTo>
                <a:lnTo>
                  <a:pt x="1106344" y="146624"/>
                </a:lnTo>
                <a:lnTo>
                  <a:pt x="1106344" y="159953"/>
                </a:lnTo>
                <a:lnTo>
                  <a:pt x="1239638" y="159953"/>
                </a:lnTo>
                <a:lnTo>
                  <a:pt x="1239638" y="173283"/>
                </a:lnTo>
                <a:lnTo>
                  <a:pt x="1354272" y="173283"/>
                </a:lnTo>
                <a:lnTo>
                  <a:pt x="1354272" y="186612"/>
                </a:lnTo>
                <a:lnTo>
                  <a:pt x="1415587" y="186612"/>
                </a:lnTo>
                <a:lnTo>
                  <a:pt x="1415587" y="197276"/>
                </a:lnTo>
                <a:lnTo>
                  <a:pt x="1580872" y="197276"/>
                </a:lnTo>
                <a:lnTo>
                  <a:pt x="1580872" y="202607"/>
                </a:lnTo>
                <a:lnTo>
                  <a:pt x="1618195" y="202607"/>
                </a:lnTo>
                <a:lnTo>
                  <a:pt x="1618195" y="218603"/>
                </a:lnTo>
                <a:lnTo>
                  <a:pt x="1660849" y="218603"/>
                </a:lnTo>
                <a:lnTo>
                  <a:pt x="1660849" y="237264"/>
                </a:lnTo>
                <a:lnTo>
                  <a:pt x="1863456" y="237264"/>
                </a:lnTo>
                <a:lnTo>
                  <a:pt x="1863456" y="282584"/>
                </a:lnTo>
                <a:lnTo>
                  <a:pt x="1962094" y="282584"/>
                </a:lnTo>
                <a:lnTo>
                  <a:pt x="1962094" y="311909"/>
                </a:lnTo>
                <a:lnTo>
                  <a:pt x="2122048" y="311909"/>
                </a:lnTo>
                <a:lnTo>
                  <a:pt x="2122048" y="343899"/>
                </a:lnTo>
                <a:lnTo>
                  <a:pt x="2559254" y="343899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E6EE41-133E-5811-5065-31A4C16A6C27}"/>
              </a:ext>
            </a:extLst>
          </p:cNvPr>
          <p:cNvSpPr txBox="1"/>
          <p:nvPr/>
        </p:nvSpPr>
        <p:spPr>
          <a:xfrm>
            <a:off x="241872" y="5958045"/>
            <a:ext cx="5533534" cy="2652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*Of dose reduction time, calculated from randomization.</a:t>
            </a:r>
          </a:p>
        </p:txBody>
      </p:sp>
    </p:spTree>
    <p:extLst>
      <p:ext uri="{BB962C8B-B14F-4D97-AF65-F5344CB8AC3E}">
        <p14:creationId xmlns:p14="http://schemas.microsoft.com/office/powerpoint/2010/main" val="1144841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FC39C0-277B-F493-A592-4BE581C9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Early Adjustment Matters More Than Dose Intensity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D71618-2E0B-A9FA-CC57-D1202103E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dirty="0"/>
              <a:t>Most dose reductions occur early (first 3-6 mo) and are planned with trial protocols</a:t>
            </a:r>
          </a:p>
          <a:p>
            <a:r>
              <a:rPr lang="en-US" dirty="0"/>
              <a:t>Early dose reduction is associated with higher treatment persistence</a:t>
            </a:r>
          </a:p>
          <a:p>
            <a:r>
              <a:rPr lang="en-US" dirty="0"/>
              <a:t>Discontinuation without prior dose reduction is common and occurs early</a:t>
            </a:r>
          </a:p>
          <a:p>
            <a:r>
              <a:rPr lang="en-US" dirty="0"/>
              <a:t>Prolonged interruptions and early discontinuations, not dose reductions, are the real risk to efficacy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7B3D499-2B1F-0B47-4AF6-AF5788A57DA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latin typeface="Poppins"/>
                <a:cs typeface="Poppins"/>
              </a:rPr>
              <a:t>Petrelli. </a:t>
            </a:r>
            <a:r>
              <a:rPr lang="it-IT" dirty="0"/>
              <a:t>Clin </a:t>
            </a:r>
            <a:r>
              <a:rPr lang="it-IT" dirty="0" err="1"/>
              <a:t>Oncol</a:t>
            </a:r>
            <a:r>
              <a:rPr lang="it-IT" dirty="0"/>
              <a:t> (</a:t>
            </a:r>
            <a:r>
              <a:rPr lang="it-IT" dirty="0" err="1"/>
              <a:t>R</a:t>
            </a:r>
            <a:r>
              <a:rPr lang="it-IT" dirty="0"/>
              <a:t> Coll </a:t>
            </a:r>
            <a:r>
              <a:rPr lang="it-IT" dirty="0" err="1"/>
              <a:t>Radiol</a:t>
            </a:r>
            <a:r>
              <a:rPr lang="it-IT" dirty="0"/>
              <a:t>).</a:t>
            </a:r>
            <a:r>
              <a:rPr lang="en-US" dirty="0">
                <a:latin typeface="Poppins"/>
                <a:cs typeface="Poppins"/>
              </a:rPr>
              <a:t> 2025;48;103950.</a:t>
            </a:r>
          </a:p>
        </p:txBody>
      </p:sp>
      <p:graphicFrame>
        <p:nvGraphicFramePr>
          <p:cNvPr id="5" name="Content Placeholder 8">
            <a:extLst>
              <a:ext uri="{FF2B5EF4-FFF2-40B4-BE49-F238E27FC236}">
                <a16:creationId xmlns:a16="http://schemas.microsoft.com/office/drawing/2014/main" id="{5BA19EC1-9628-D93E-581F-3589047874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6547467"/>
              </p:ext>
            </p:extLst>
          </p:nvPr>
        </p:nvGraphicFramePr>
        <p:xfrm>
          <a:off x="2415952" y="4321915"/>
          <a:ext cx="7812087" cy="730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E410D0F-2602-C667-AB6B-317B9C78F6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5141570"/>
              </p:ext>
            </p:extLst>
          </p:nvPr>
        </p:nvGraphicFramePr>
        <p:xfrm>
          <a:off x="2415953" y="5353926"/>
          <a:ext cx="7812087" cy="735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Multiplication Sign 9">
            <a:extLst>
              <a:ext uri="{FF2B5EF4-FFF2-40B4-BE49-F238E27FC236}">
                <a16:creationId xmlns:a16="http://schemas.microsoft.com/office/drawing/2014/main" id="{0AB65291-A43F-87B5-F475-685685A679DB}"/>
              </a:ext>
            </a:extLst>
          </p:cNvPr>
          <p:cNvSpPr/>
          <p:nvPr/>
        </p:nvSpPr>
        <p:spPr>
          <a:xfrm>
            <a:off x="1364208" y="5264588"/>
            <a:ext cx="914400" cy="914400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215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90BAE7-6411-3D66-19FC-48AD6D173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TRADE: Phase II Dose-Escalation Trial of Abemaciclib + ET in HR+/HER2- EBC Planned for Adjuvant Abemaciclib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F29A85-44DB-8622-2702-680417B65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4461057"/>
            <a:ext cx="11740260" cy="1628846"/>
          </a:xfrm>
        </p:spPr>
        <p:txBody>
          <a:bodyPr/>
          <a:lstStyle/>
          <a:p>
            <a:r>
              <a:rPr lang="en-US" sz="2200" b="1" kern="0" dirty="0"/>
              <a:t>Primary objective: </a:t>
            </a:r>
            <a:r>
              <a:rPr lang="en-US" sz="2200" kern="0" dirty="0"/>
              <a:t>assess whether the 3-mo rate of an abemaciclib dose escalation strategy reduces drug discontinuations and dose modifications</a:t>
            </a:r>
            <a:endParaRPr lang="en-US" sz="2200" b="1" kern="0" dirty="0"/>
          </a:p>
          <a:p>
            <a:r>
              <a:rPr lang="en-US" sz="2200" b="1" kern="0" dirty="0"/>
              <a:t>Primary endpoint: </a:t>
            </a:r>
            <a:r>
              <a:rPr lang="en-US" sz="2200" kern="0" dirty="0"/>
              <a:t>composite adverse rate at 3 mo of abemaciclib d/c for any reason, dose reduction, and/or inability to maintain full dose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268BDB-0E88-22B9-D593-8CDA72DB76D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s-ES" dirty="0"/>
              <a:t>NCT06001762. Mayer. ASCO 2025. Abstr 517.</a:t>
            </a:r>
          </a:p>
        </p:txBody>
      </p:sp>
      <p:sp>
        <p:nvSpPr>
          <p:cNvPr id="8" name="Text Box 45">
            <a:extLst>
              <a:ext uri="{FF2B5EF4-FFF2-40B4-BE49-F238E27FC236}">
                <a16:creationId xmlns:a16="http://schemas.microsoft.com/office/drawing/2014/main" id="{63654A78-CCE0-0B05-0132-44417B7E5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355" y="2196288"/>
            <a:ext cx="310900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Patients with resected N+ HR+/HER2- EBC planned for adjuvant abemaciclib per on-label indication; received definitive surgery within 16 mo of study entry; no prior BC &lt;5 yr; </a:t>
            </a:r>
            <a:b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no prior CDK4/6 inhibitor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(planned N = 90)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3D5D5BDB-0695-4CCF-449C-717C90159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7733" y="2828551"/>
            <a:ext cx="14173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Up to 2 yr of abemaciclib; ET per SoC</a:t>
            </a:r>
          </a:p>
        </p:txBody>
      </p:sp>
      <p:sp>
        <p:nvSpPr>
          <p:cNvPr id="11" name="Rectangle 49">
            <a:extLst>
              <a:ext uri="{FF2B5EF4-FFF2-40B4-BE49-F238E27FC236}">
                <a16:creationId xmlns:a16="http://schemas.microsoft.com/office/drawing/2014/main" id="{8F5E5E2E-1D87-1867-5D43-9DA998084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3897" y="2295040"/>
            <a:ext cx="1417320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Abemaciclib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50 mg PO BID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Rectangle 50">
            <a:extLst>
              <a:ext uri="{FF2B5EF4-FFF2-40B4-BE49-F238E27FC236}">
                <a16:creationId xmlns:a16="http://schemas.microsoft.com/office/drawing/2014/main" id="{5C534038-5BCB-087B-5B5E-59C662C2F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7406" y="3322403"/>
            <a:ext cx="4488553" cy="8229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Adjuvant ET</a:t>
            </a:r>
          </a:p>
        </p:txBody>
      </p:sp>
      <p:sp>
        <p:nvSpPr>
          <p:cNvPr id="14" name="Line 52">
            <a:extLst>
              <a:ext uri="{FF2B5EF4-FFF2-40B4-BE49-F238E27FC236}">
                <a16:creationId xmlns:a16="http://schemas.microsoft.com/office/drawing/2014/main" id="{4660EA43-E559-97F8-0A7C-FF803DEDE63A}"/>
              </a:ext>
            </a:extLst>
          </p:cNvPr>
          <p:cNvSpPr>
            <a:spLocks noChangeShapeType="1"/>
          </p:cNvSpPr>
          <p:nvPr/>
        </p:nvSpPr>
        <p:spPr bwMode="auto">
          <a:xfrm>
            <a:off x="8235173" y="2659042"/>
            <a:ext cx="479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6743132B-421E-03A8-283C-390BA7DDB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9514" y="2295040"/>
            <a:ext cx="1417320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Abemaciclib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100 mg PO BID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0730F1CA-46D8-391B-CB5E-77D74F456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5130" y="2295040"/>
            <a:ext cx="1417320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Abemaciclib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150 mg PO BID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Rectangle 46">
            <a:extLst>
              <a:ext uri="{FF2B5EF4-FFF2-40B4-BE49-F238E27FC236}">
                <a16:creationId xmlns:a16="http://schemas.microsoft.com/office/drawing/2014/main" id="{E014479A-DA82-ADFE-8514-A7158E473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7896" y="1971874"/>
            <a:ext cx="8893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D1-14</a:t>
            </a:r>
          </a:p>
        </p:txBody>
      </p:sp>
      <p:sp>
        <p:nvSpPr>
          <p:cNvPr id="22" name="Rectangle 46">
            <a:extLst>
              <a:ext uri="{FF2B5EF4-FFF2-40B4-BE49-F238E27FC236}">
                <a16:creationId xmlns:a16="http://schemas.microsoft.com/office/drawing/2014/main" id="{1D656B4E-C11E-5921-F338-9EC384BA0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3513" y="1971875"/>
            <a:ext cx="8893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D15-28</a:t>
            </a:r>
          </a:p>
        </p:txBody>
      </p:sp>
      <p:sp>
        <p:nvSpPr>
          <p:cNvPr id="23" name="Rectangle 46">
            <a:extLst>
              <a:ext uri="{FF2B5EF4-FFF2-40B4-BE49-F238E27FC236}">
                <a16:creationId xmlns:a16="http://schemas.microsoft.com/office/drawing/2014/main" id="{5887E639-BEDB-6DA0-7EA9-B3731C804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9129" y="1971874"/>
            <a:ext cx="8893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D &gt;28</a:t>
            </a:r>
          </a:p>
        </p:txBody>
      </p:sp>
      <p:sp>
        <p:nvSpPr>
          <p:cNvPr id="24" name="Rectangle 46">
            <a:extLst>
              <a:ext uri="{FF2B5EF4-FFF2-40B4-BE49-F238E27FC236}">
                <a16:creationId xmlns:a16="http://schemas.microsoft.com/office/drawing/2014/main" id="{61A42E37-C085-21CF-E060-2F05159A0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4162" y="1552263"/>
            <a:ext cx="27480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Intrapatient Dose Escalation*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081F7D0-F220-CC39-3CDB-A04412303252}"/>
              </a:ext>
            </a:extLst>
          </p:cNvPr>
          <p:cNvCxnSpPr>
            <a:cxnSpLocks/>
          </p:cNvCxnSpPr>
          <p:nvPr/>
        </p:nvCxnSpPr>
        <p:spPr bwMode="auto">
          <a:xfrm>
            <a:off x="3838766" y="3199904"/>
            <a:ext cx="457200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CF634BB-4919-A1E2-FC40-D1DE8A5D0F9A}"/>
              </a:ext>
            </a:extLst>
          </p:cNvPr>
          <p:cNvCxnSpPr>
            <a:cxnSpLocks/>
          </p:cNvCxnSpPr>
          <p:nvPr/>
        </p:nvCxnSpPr>
        <p:spPr bwMode="auto">
          <a:xfrm>
            <a:off x="8941491" y="3199904"/>
            <a:ext cx="457200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E2115CA-B167-9E0A-017F-30D45119BD7A}"/>
              </a:ext>
            </a:extLst>
          </p:cNvPr>
          <p:cNvCxnSpPr>
            <a:cxnSpLocks/>
          </p:cNvCxnSpPr>
          <p:nvPr/>
        </p:nvCxnSpPr>
        <p:spPr bwMode="auto">
          <a:xfrm>
            <a:off x="5800930" y="2727622"/>
            <a:ext cx="118872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5C04096-2325-2F9B-8E28-42E9B7EC4AFE}"/>
              </a:ext>
            </a:extLst>
          </p:cNvPr>
          <p:cNvCxnSpPr>
            <a:cxnSpLocks/>
          </p:cNvCxnSpPr>
          <p:nvPr/>
        </p:nvCxnSpPr>
        <p:spPr bwMode="auto">
          <a:xfrm>
            <a:off x="7336546" y="2727622"/>
            <a:ext cx="118872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611208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09A95-7BF6-A796-AAA3-054F32DF7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B9C16ED-3623-30F0-18EF-388E315019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04" r="3253"/>
          <a:stretch>
            <a:fillRect/>
          </a:stretch>
        </p:blipFill>
        <p:spPr>
          <a:xfrm>
            <a:off x="7618937" y="103961"/>
            <a:ext cx="2440302" cy="599898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69FA736-5F58-7ADC-D5BF-AF20E67F0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TRADE: Primary Results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0787F5F-F91B-A99D-81B7-07907C23B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1940" cy="1392628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sz="1600" b="1" dirty="0">
                <a:latin typeface="Poppins" panose="00000500000000000000" pitchFamily="2" charset="0"/>
                <a:cs typeface="Poppins" panose="00000500000000000000" pitchFamily="2" charset="0"/>
              </a:rPr>
              <a:t>Of 89 evaluable patients, 26 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(29.2%; 90% CI: 21.3-38.2; </a:t>
            </a:r>
            <a:b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i="1" dirty="0">
                <a:latin typeface="Poppins" panose="00000500000000000000" pitchFamily="2" charset="0"/>
                <a:cs typeface="Poppins" panose="00000500000000000000" pitchFamily="2" charset="0"/>
              </a:rPr>
              <a:t>P 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= .046)</a:t>
            </a:r>
            <a:r>
              <a:rPr lang="en-US" sz="1600" b="1" dirty="0">
                <a:latin typeface="Poppins" panose="00000500000000000000" pitchFamily="2" charset="0"/>
                <a:cs typeface="Poppins" panose="00000500000000000000" pitchFamily="2" charset="0"/>
              </a:rPr>
              <a:t> met the primary endpoint at 12 wk: </a:t>
            </a:r>
          </a:p>
          <a:p>
            <a:pPr marL="288925" lvl="1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12 (13.5%) for inability to maintain target dose of 150 mg BID</a:t>
            </a:r>
          </a:p>
          <a:p>
            <a:pPr marL="288925" lvl="1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8 (9.0%) for inability to reach 150 mg BID</a:t>
            </a:r>
          </a:p>
          <a:p>
            <a:pPr marL="288925" lvl="1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6 (6.7%) for early discontinuation (3 [3.4%] for toxicity)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CA86A-813B-36FF-A780-D86F4C5BBA8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s-ES" dirty="0"/>
              <a:t>Mayer. Ann Oncol. 2026;37:117.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13CEB0-F5F0-70A7-7A06-58FE10306088}"/>
              </a:ext>
            </a:extLst>
          </p:cNvPr>
          <p:cNvSpPr txBox="1"/>
          <p:nvPr/>
        </p:nvSpPr>
        <p:spPr>
          <a:xfrm rot="16200000">
            <a:off x="4552266" y="2947896"/>
            <a:ext cx="5836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ea typeface="ＭＳ Ｐゴシック" charset="0"/>
                <a:cs typeface="Poppins Medium" panose="00000600000000000000" pitchFamily="2" charset="0"/>
              </a:rPr>
              <a:t>Patient ID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DB5A3B-1792-39BC-FFDA-0DA388F18F47}"/>
              </a:ext>
            </a:extLst>
          </p:cNvPr>
          <p:cNvSpPr txBox="1"/>
          <p:nvPr/>
        </p:nvSpPr>
        <p:spPr>
          <a:xfrm>
            <a:off x="6960753" y="6258313"/>
            <a:ext cx="3560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ea typeface="ＭＳ Ｐゴシック" charset="0"/>
                <a:cs typeface="Poppins Medium" panose="00000600000000000000" pitchFamily="2" charset="0"/>
              </a:rPr>
              <a:t>Time From Start of Treatment to Last Timepoint Before 12 Wk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AE66DBA-203A-041E-280A-2D246B8FAC53}"/>
              </a:ext>
            </a:extLst>
          </p:cNvPr>
          <p:cNvGrpSpPr/>
          <p:nvPr/>
        </p:nvGrpSpPr>
        <p:grpSpPr>
          <a:xfrm>
            <a:off x="9932094" y="2744914"/>
            <a:ext cx="1288720" cy="966341"/>
            <a:chOff x="10600598" y="4179107"/>
            <a:chExt cx="1288720" cy="96634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10289E4-30F5-A9A4-A206-50B5D8B55820}"/>
                </a:ext>
              </a:extLst>
            </p:cNvPr>
            <p:cNvGrpSpPr/>
            <p:nvPr/>
          </p:nvGrpSpPr>
          <p:grpSpPr>
            <a:xfrm>
              <a:off x="10699780" y="4374981"/>
              <a:ext cx="1189538" cy="770467"/>
              <a:chOff x="10716108" y="4172010"/>
              <a:chExt cx="1189538" cy="770467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729380D-ACF8-7B54-6641-4CD1E9FD8ABF}"/>
                  </a:ext>
                </a:extLst>
              </p:cNvPr>
              <p:cNvSpPr txBox="1"/>
              <p:nvPr/>
            </p:nvSpPr>
            <p:spPr>
              <a:xfrm>
                <a:off x="10797425" y="4172010"/>
                <a:ext cx="1108221" cy="770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14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oppins" panose="00000500000000000000" pitchFamily="2" charset="0"/>
                    <a:ea typeface="ＭＳ Ｐゴシック" charset="0"/>
                    <a:cs typeface="Poppins" panose="00000500000000000000" pitchFamily="2" charset="0"/>
                  </a:rPr>
                  <a:t>50 mg BID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14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oppins" panose="00000500000000000000" pitchFamily="2" charset="0"/>
                    <a:ea typeface="ＭＳ Ｐゴシック" charset="0"/>
                    <a:cs typeface="Poppins" panose="00000500000000000000" pitchFamily="2" charset="0"/>
                  </a:rPr>
                  <a:t>100 mg BID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14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oppins" panose="00000500000000000000" pitchFamily="2" charset="0"/>
                    <a:ea typeface="ＭＳ Ｐゴシック" charset="0"/>
                    <a:cs typeface="Poppins" panose="00000500000000000000" pitchFamily="2" charset="0"/>
                  </a:rPr>
                  <a:t>150 mg BID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6CC7CD1-84EC-660C-26DA-3BF2D0F15402}"/>
                  </a:ext>
                </a:extLst>
              </p:cNvPr>
              <p:cNvSpPr/>
              <p:nvPr/>
            </p:nvSpPr>
            <p:spPr>
              <a:xfrm>
                <a:off x="10716108" y="4719926"/>
                <a:ext cx="108810" cy="110046"/>
              </a:xfrm>
              <a:prstGeom prst="rect">
                <a:avLst/>
              </a:prstGeom>
              <a:solidFill>
                <a:srgbClr val="008764"/>
              </a:solidFill>
              <a:ln w="6350">
                <a:solidFill>
                  <a:srgbClr val="A6AFC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B23CA78-C334-308B-BAD2-8343112FF241}"/>
                  </a:ext>
                </a:extLst>
              </p:cNvPr>
              <p:cNvSpPr/>
              <p:nvPr/>
            </p:nvSpPr>
            <p:spPr>
              <a:xfrm>
                <a:off x="10716108" y="4269825"/>
                <a:ext cx="108810" cy="110046"/>
              </a:xfrm>
              <a:prstGeom prst="rect">
                <a:avLst/>
              </a:prstGeom>
              <a:solidFill>
                <a:srgbClr val="BFF0FF"/>
              </a:solidFill>
              <a:ln w="6350">
                <a:solidFill>
                  <a:srgbClr val="A6AFC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010B001-23BA-4342-225E-8D2D23238F5D}"/>
                  </a:ext>
                </a:extLst>
              </p:cNvPr>
              <p:cNvSpPr/>
              <p:nvPr/>
            </p:nvSpPr>
            <p:spPr>
              <a:xfrm>
                <a:off x="10716108" y="4488298"/>
                <a:ext cx="108810" cy="110046"/>
              </a:xfrm>
              <a:prstGeom prst="rect">
                <a:avLst/>
              </a:prstGeom>
              <a:solidFill>
                <a:srgbClr val="9BCE9B"/>
              </a:solidFill>
              <a:ln w="6350">
                <a:solidFill>
                  <a:srgbClr val="A6AFC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1E78697-772F-83C7-B5F1-1960763FB6C9}"/>
                </a:ext>
              </a:extLst>
            </p:cNvPr>
            <p:cNvSpPr txBox="1"/>
            <p:nvPr/>
          </p:nvSpPr>
          <p:spPr>
            <a:xfrm>
              <a:off x="10600598" y="4179107"/>
              <a:ext cx="1180460" cy="301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oppins" panose="00000500000000000000" pitchFamily="2" charset="0"/>
                  <a:ea typeface="ＭＳ Ｐゴシック" charset="0"/>
                  <a:cs typeface="Poppins" panose="00000500000000000000" pitchFamily="2" charset="0"/>
                </a:rPr>
                <a:t>Dose Level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06F46ABB-08BB-E898-B3B2-B772F6EAE9F4}"/>
              </a:ext>
            </a:extLst>
          </p:cNvPr>
          <p:cNvSpPr txBox="1"/>
          <p:nvPr/>
        </p:nvSpPr>
        <p:spPr>
          <a:xfrm>
            <a:off x="10111761" y="1932793"/>
            <a:ext cx="2141543" cy="77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Discontinued early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Did not maintain full dose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Did not reach full dose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1D8231E-E74E-E8F5-09D6-D4D9477DF5C3}"/>
              </a:ext>
            </a:extLst>
          </p:cNvPr>
          <p:cNvSpPr txBox="1"/>
          <p:nvPr/>
        </p:nvSpPr>
        <p:spPr>
          <a:xfrm>
            <a:off x="9957525" y="1725196"/>
            <a:ext cx="968077" cy="30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Symbol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B61055-0C44-26AD-016D-0222754B6E34}"/>
              </a:ext>
            </a:extLst>
          </p:cNvPr>
          <p:cNvGrpSpPr/>
          <p:nvPr/>
        </p:nvGrpSpPr>
        <p:grpSpPr>
          <a:xfrm>
            <a:off x="10051921" y="2042354"/>
            <a:ext cx="89404" cy="547190"/>
            <a:chOff x="10894536" y="4308903"/>
            <a:chExt cx="89404" cy="547190"/>
          </a:xfrm>
        </p:grpSpPr>
        <p:sp>
          <p:nvSpPr>
            <p:cNvPr id="47" name="Triangle 46">
              <a:extLst>
                <a:ext uri="{FF2B5EF4-FFF2-40B4-BE49-F238E27FC236}">
                  <a16:creationId xmlns:a16="http://schemas.microsoft.com/office/drawing/2014/main" id="{F0E2D572-F0CC-A9A0-48B4-E4E43D10EA7D}"/>
                </a:ext>
              </a:extLst>
            </p:cNvPr>
            <p:cNvSpPr/>
            <p:nvPr/>
          </p:nvSpPr>
          <p:spPr>
            <a:xfrm>
              <a:off x="10894536" y="4782521"/>
              <a:ext cx="85343" cy="7357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F386500-92F1-7685-5E17-A31C61D5CC86}"/>
                </a:ext>
              </a:extLst>
            </p:cNvPr>
            <p:cNvSpPr/>
            <p:nvPr/>
          </p:nvSpPr>
          <p:spPr>
            <a:xfrm>
              <a:off x="10896183" y="4556072"/>
              <a:ext cx="76498" cy="7649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EFDB5C1-4006-5EEE-E3C7-01954F7F9D55}"/>
                </a:ext>
              </a:extLst>
            </p:cNvPr>
            <p:cNvGrpSpPr/>
            <p:nvPr/>
          </p:nvGrpSpPr>
          <p:grpSpPr>
            <a:xfrm>
              <a:off x="10902134" y="4308903"/>
              <a:ext cx="81806" cy="86674"/>
              <a:chOff x="11209308" y="3559458"/>
              <a:chExt cx="116721" cy="123666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BF0FB633-D398-D093-B06D-908368C803D4}"/>
                  </a:ext>
                </a:extLst>
              </p:cNvPr>
              <p:cNvCxnSpPr/>
              <p:nvPr/>
            </p:nvCxnSpPr>
            <p:spPr>
              <a:xfrm>
                <a:off x="11228119" y="3574473"/>
                <a:ext cx="83128" cy="95002"/>
              </a:xfrm>
              <a:prstGeom prst="line">
                <a:avLst/>
              </a:prstGeom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272F77A8-24B0-6130-7F27-E3CD97A34A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217337" y="3578202"/>
                <a:ext cx="100949" cy="85507"/>
              </a:xfrm>
              <a:prstGeom prst="line">
                <a:avLst/>
              </a:prstGeom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098EB3B6-406C-035A-A7CB-78F959AF59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59649" y="3559458"/>
                <a:ext cx="11449" cy="123666"/>
              </a:xfrm>
              <a:prstGeom prst="line">
                <a:avLst/>
              </a:prstGeom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A98F359E-08DF-0F01-5B5C-01ACB32FE1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209308" y="3621974"/>
                <a:ext cx="116721" cy="0"/>
              </a:xfrm>
              <a:prstGeom prst="line">
                <a:avLst/>
              </a:prstGeom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E8D77D26-C2AF-2E05-91BD-68ACA3A0C70C}"/>
              </a:ext>
            </a:extLst>
          </p:cNvPr>
          <p:cNvSpPr txBox="1"/>
          <p:nvPr/>
        </p:nvSpPr>
        <p:spPr>
          <a:xfrm>
            <a:off x="5798738" y="4606557"/>
            <a:ext cx="1485489" cy="82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Unable to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reach or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maintain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150 mg BID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0389E27E-CFBD-5493-4197-4A48B2A6DF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9136" y="4367558"/>
            <a:ext cx="204161" cy="204161"/>
          </a:xfrm>
          <a:prstGeom prst="rect">
            <a:avLst/>
          </a:prstGeom>
        </p:spPr>
      </p:pic>
      <p:pic>
        <p:nvPicPr>
          <p:cNvPr id="62" name="Picture 61" descr="A white check mark in a blue circle&#10;&#10;AI-generated content may be incorrect.">
            <a:extLst>
              <a:ext uri="{FF2B5EF4-FFF2-40B4-BE49-F238E27FC236}">
                <a16:creationId xmlns:a16="http://schemas.microsoft.com/office/drawing/2014/main" id="{E3F68F89-92DF-80E0-E9EF-ADF8AAFE89A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0503" y="1717150"/>
            <a:ext cx="227995" cy="23797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20D2F725-C2DE-E78B-301B-757DB832181B}"/>
              </a:ext>
            </a:extLst>
          </p:cNvPr>
          <p:cNvSpPr txBox="1"/>
          <p:nvPr/>
        </p:nvSpPr>
        <p:spPr>
          <a:xfrm>
            <a:off x="5958212" y="1955120"/>
            <a:ext cx="1236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Completed escalation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D8A4BF05-8D43-4749-8A45-262C9CCC780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1835" y="5549897"/>
            <a:ext cx="204161" cy="20416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886A1D9-CC94-AE80-2073-20109104199B}"/>
              </a:ext>
            </a:extLst>
          </p:cNvPr>
          <p:cNvGrpSpPr/>
          <p:nvPr/>
        </p:nvGrpSpPr>
        <p:grpSpPr>
          <a:xfrm>
            <a:off x="7140542" y="103961"/>
            <a:ext cx="278102" cy="5919442"/>
            <a:chOff x="7767944" y="103961"/>
            <a:chExt cx="278102" cy="5919442"/>
          </a:xfrm>
        </p:grpSpPr>
        <p:sp>
          <p:nvSpPr>
            <p:cNvPr id="60" name="Left Brace 59">
              <a:extLst>
                <a:ext uri="{FF2B5EF4-FFF2-40B4-BE49-F238E27FC236}">
                  <a16:creationId xmlns:a16="http://schemas.microsoft.com/office/drawing/2014/main" id="{BA7CCD34-50F1-1B0A-C5C7-6AF616BC508A}"/>
                </a:ext>
              </a:extLst>
            </p:cNvPr>
            <p:cNvSpPr/>
            <p:nvPr/>
          </p:nvSpPr>
          <p:spPr>
            <a:xfrm>
              <a:off x="7807561" y="4350623"/>
              <a:ext cx="219420" cy="1226405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64" name="Left Brace 63">
              <a:extLst>
                <a:ext uri="{FF2B5EF4-FFF2-40B4-BE49-F238E27FC236}">
                  <a16:creationId xmlns:a16="http://schemas.microsoft.com/office/drawing/2014/main" id="{CB1319DF-3ADB-6C43-7D28-CBF8348BFF0E}"/>
                </a:ext>
              </a:extLst>
            </p:cNvPr>
            <p:cNvSpPr/>
            <p:nvPr/>
          </p:nvSpPr>
          <p:spPr>
            <a:xfrm>
              <a:off x="7767944" y="103961"/>
              <a:ext cx="278102" cy="4161944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69" name="Left Brace 68">
              <a:extLst>
                <a:ext uri="{FF2B5EF4-FFF2-40B4-BE49-F238E27FC236}">
                  <a16:creationId xmlns:a16="http://schemas.microsoft.com/office/drawing/2014/main" id="{998EE839-9FD8-84FC-E228-D23D20DA7EFA}"/>
                </a:ext>
              </a:extLst>
            </p:cNvPr>
            <p:cNvSpPr/>
            <p:nvPr/>
          </p:nvSpPr>
          <p:spPr>
            <a:xfrm>
              <a:off x="7811881" y="5674432"/>
              <a:ext cx="208795" cy="348971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76BF3E8D-436A-0935-3884-BE8FDE500402}"/>
              </a:ext>
            </a:extLst>
          </p:cNvPr>
          <p:cNvSpPr txBox="1"/>
          <p:nvPr/>
        </p:nvSpPr>
        <p:spPr>
          <a:xfrm>
            <a:off x="5935366" y="5723853"/>
            <a:ext cx="1236505" cy="45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Discontinued early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5ED212B-1A6B-4B15-DCE8-B62824A47847}"/>
              </a:ext>
            </a:extLst>
          </p:cNvPr>
          <p:cNvSpPr txBox="1"/>
          <p:nvPr/>
        </p:nvSpPr>
        <p:spPr>
          <a:xfrm>
            <a:off x="8111980" y="6062134"/>
            <a:ext cx="153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2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anose="00000500000000000000" pitchFamily="2" charset="0"/>
              <a:ea typeface="ＭＳ Ｐゴシック" charset="0"/>
              <a:cs typeface="Poppins" panose="00000500000000000000" pitchFamily="2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D42B04E-1D58-F347-58FB-149AE28E0287}"/>
              </a:ext>
            </a:extLst>
          </p:cNvPr>
          <p:cNvSpPr txBox="1"/>
          <p:nvPr/>
        </p:nvSpPr>
        <p:spPr>
          <a:xfrm>
            <a:off x="7786628" y="6062134"/>
            <a:ext cx="160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0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anose="00000500000000000000" pitchFamily="2" charset="0"/>
              <a:ea typeface="ＭＳ Ｐゴシック" charset="0"/>
              <a:cs typeface="Poppins" panose="00000500000000000000" pitchFamily="2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026AD5A-FF77-72D0-7CE3-2CDE48C6DDF0}"/>
              </a:ext>
            </a:extLst>
          </p:cNvPr>
          <p:cNvSpPr txBox="1"/>
          <p:nvPr/>
        </p:nvSpPr>
        <p:spPr>
          <a:xfrm>
            <a:off x="8457497" y="6062134"/>
            <a:ext cx="153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4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anose="00000500000000000000" pitchFamily="2" charset="0"/>
              <a:ea typeface="ＭＳ Ｐゴシック" charset="0"/>
              <a:cs typeface="Poppins" panose="00000500000000000000" pitchFamily="2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B23A861-2346-0C44-6681-140ED7800697}"/>
              </a:ext>
            </a:extLst>
          </p:cNvPr>
          <p:cNvSpPr txBox="1"/>
          <p:nvPr/>
        </p:nvSpPr>
        <p:spPr>
          <a:xfrm>
            <a:off x="9116728" y="6050525"/>
            <a:ext cx="153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ＭＳ Ｐゴシック" charset="0"/>
                <a:cs typeface="Poppins" panose="00000500000000000000" pitchFamily="2" charset="0"/>
              </a:rPr>
              <a:t>8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anose="00000500000000000000" pitchFamily="2" charset="0"/>
              <a:ea typeface="ＭＳ Ｐゴシック" charset="0"/>
              <a:cs typeface="Poppins" panose="00000500000000000000" pitchFamily="2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C72C282-43EE-7992-ADD8-00443F533B75}"/>
              </a:ext>
            </a:extLst>
          </p:cNvPr>
          <p:cNvSpPr txBox="1">
            <a:spLocks/>
          </p:cNvSpPr>
          <p:nvPr/>
        </p:nvSpPr>
        <p:spPr>
          <a:xfrm>
            <a:off x="863601" y="169446"/>
            <a:ext cx="11194084" cy="6122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E3AD4948-C454-FEB0-AB56-E8D79B8BAB0F}"/>
              </a:ext>
            </a:extLst>
          </p:cNvPr>
          <p:cNvSpPr txBox="1">
            <a:spLocks/>
          </p:cNvSpPr>
          <p:nvPr/>
        </p:nvSpPr>
        <p:spPr>
          <a:xfrm>
            <a:off x="6995213" y="1413027"/>
            <a:ext cx="4365814" cy="42820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61" marR="0" lvl="1" indent="0" algn="l" defTabSz="457189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64A0"/>
              </a:solidFill>
              <a:effectLst/>
              <a:uLnTx/>
              <a:uFillTx/>
              <a:latin typeface="Arial" panose="020B0604020202020204" pitchFamily="34" charset="0"/>
              <a:ea typeface="SimSun"/>
              <a:cs typeface="Arial" panose="020B0604020202020204" pitchFamily="34" charset="0"/>
              <a:sym typeface="Arial"/>
            </a:endParaRP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2BBD7F5-5B95-2669-109A-2977F8B3A87C}"/>
              </a:ext>
            </a:extLst>
          </p:cNvPr>
          <p:cNvSpPr txBox="1">
            <a:spLocks/>
          </p:cNvSpPr>
          <p:nvPr/>
        </p:nvSpPr>
        <p:spPr>
          <a:xfrm>
            <a:off x="794345" y="81395"/>
            <a:ext cx="11194084" cy="6122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F4E70D9-997F-E22D-B01F-021D2F2A9032}"/>
              </a:ext>
            </a:extLst>
          </p:cNvPr>
          <p:cNvGrpSpPr/>
          <p:nvPr/>
        </p:nvGrpSpPr>
        <p:grpSpPr>
          <a:xfrm>
            <a:off x="158511" y="2806287"/>
            <a:ext cx="5442900" cy="3399450"/>
            <a:chOff x="158511" y="2806287"/>
            <a:chExt cx="5442900" cy="3399450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8F18D8E-4DA4-7C8F-FE7A-FB6B4B3CE030}"/>
                </a:ext>
              </a:extLst>
            </p:cNvPr>
            <p:cNvSpPr txBox="1"/>
            <p:nvPr/>
          </p:nvSpPr>
          <p:spPr>
            <a:xfrm>
              <a:off x="208623" y="2806287"/>
              <a:ext cx="615951" cy="307777"/>
            </a:xfrm>
            <a:prstGeom prst="rect">
              <a:avLst/>
            </a:prstGeom>
            <a:noFill/>
          </p:spPr>
          <p:txBody>
            <a:bodyPr wrap="square" lIns="0" rIns="9144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oppins" panose="00000500000000000000" pitchFamily="2" charset="0"/>
                  <a:ea typeface="ＭＳ Ｐゴシック" charset="0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2D2D5AC-7BF4-3749-35EA-28119F1CF1E5}"/>
                </a:ext>
              </a:extLst>
            </p:cNvPr>
            <p:cNvSpPr txBox="1"/>
            <p:nvPr/>
          </p:nvSpPr>
          <p:spPr>
            <a:xfrm>
              <a:off x="403847" y="3391364"/>
              <a:ext cx="420728" cy="307777"/>
            </a:xfrm>
            <a:prstGeom prst="rect">
              <a:avLst/>
            </a:prstGeom>
            <a:noFill/>
          </p:spPr>
          <p:txBody>
            <a:bodyPr wrap="square" lIns="0" rIns="9144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oppins" panose="00000500000000000000" pitchFamily="2" charset="0"/>
                  <a:ea typeface="ＭＳ Ｐゴシック" charset="0"/>
                  <a:cs typeface="Poppins" panose="00000500000000000000" pitchFamily="2" charset="0"/>
                </a:rPr>
                <a:t>75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446D26C-16B6-A701-BC8B-E5E6FACCDBC0}"/>
                </a:ext>
              </a:extLst>
            </p:cNvPr>
            <p:cNvSpPr txBox="1"/>
            <p:nvPr/>
          </p:nvSpPr>
          <p:spPr>
            <a:xfrm>
              <a:off x="403847" y="3997247"/>
              <a:ext cx="420728" cy="307777"/>
            </a:xfrm>
            <a:prstGeom prst="rect">
              <a:avLst/>
            </a:prstGeom>
            <a:noFill/>
          </p:spPr>
          <p:txBody>
            <a:bodyPr wrap="square" lIns="0" rIns="9144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oppins" panose="00000500000000000000" pitchFamily="2" charset="0"/>
                  <a:ea typeface="ＭＳ Ｐゴシック" charset="0"/>
                  <a:cs typeface="Poppins" panose="00000500000000000000" pitchFamily="2" charset="0"/>
                </a:rPr>
                <a:t>50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CDF1CB9-1322-1092-9401-F6F75CAD1C1E}"/>
                </a:ext>
              </a:extLst>
            </p:cNvPr>
            <p:cNvSpPr txBox="1"/>
            <p:nvPr/>
          </p:nvSpPr>
          <p:spPr>
            <a:xfrm>
              <a:off x="403847" y="4608899"/>
              <a:ext cx="420728" cy="307777"/>
            </a:xfrm>
            <a:prstGeom prst="rect">
              <a:avLst/>
            </a:prstGeom>
            <a:noFill/>
          </p:spPr>
          <p:txBody>
            <a:bodyPr wrap="square" lIns="0" rIns="9144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oppins" panose="00000500000000000000" pitchFamily="2" charset="0"/>
                  <a:ea typeface="ＭＳ Ｐゴシック" charset="0"/>
                  <a:cs typeface="Poppins" panose="00000500000000000000" pitchFamily="2" charset="0"/>
                </a:rPr>
                <a:t>25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8B16806-AD4F-DE4B-9449-A17F02792CF5}"/>
                </a:ext>
              </a:extLst>
            </p:cNvPr>
            <p:cNvSpPr txBox="1"/>
            <p:nvPr/>
          </p:nvSpPr>
          <p:spPr>
            <a:xfrm>
              <a:off x="403847" y="5323812"/>
              <a:ext cx="420728" cy="307777"/>
            </a:xfrm>
            <a:prstGeom prst="rect">
              <a:avLst/>
            </a:prstGeom>
            <a:noFill/>
          </p:spPr>
          <p:txBody>
            <a:bodyPr wrap="square" lIns="0" rIns="9144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oppins" panose="00000500000000000000" pitchFamily="2" charset="0"/>
                  <a:ea typeface="ＭＳ Ｐゴシック" charset="0"/>
                  <a:cs typeface="Poppins" panose="00000500000000000000" pitchFamily="2" charset="0"/>
                </a:rPr>
                <a:t>0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EC58979-50D5-99D2-2128-DAB82890FDFD}"/>
                </a:ext>
              </a:extLst>
            </p:cNvPr>
            <p:cNvGrpSpPr/>
            <p:nvPr/>
          </p:nvGrpSpPr>
          <p:grpSpPr>
            <a:xfrm>
              <a:off x="158511" y="2940365"/>
              <a:ext cx="5442900" cy="3265372"/>
              <a:chOff x="158511" y="2940365"/>
              <a:chExt cx="5442900" cy="3265372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D5EC59CD-807D-1D37-1424-57DFAE3245AB}"/>
                  </a:ext>
                </a:extLst>
              </p:cNvPr>
              <p:cNvSpPr/>
              <p:nvPr/>
            </p:nvSpPr>
            <p:spPr>
              <a:xfrm>
                <a:off x="2198732" y="5195761"/>
                <a:ext cx="979608" cy="26698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9144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F0FB26A7-8A82-3F54-E496-8A39DE26A7CA}"/>
                  </a:ext>
                </a:extLst>
              </p:cNvPr>
              <p:cNvSpPr/>
              <p:nvPr/>
            </p:nvSpPr>
            <p:spPr>
              <a:xfrm>
                <a:off x="3290373" y="5276028"/>
                <a:ext cx="983128" cy="18720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AE5BBC88-3934-CF44-0ACF-41C405DC917C}"/>
                  </a:ext>
                </a:extLst>
              </p:cNvPr>
              <p:cNvSpPr/>
              <p:nvPr/>
            </p:nvSpPr>
            <p:spPr>
              <a:xfrm>
                <a:off x="4378440" y="5302406"/>
                <a:ext cx="983128" cy="16034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2FA1C066-5912-91F4-1E49-E00E0087A3DB}"/>
                  </a:ext>
                </a:extLst>
              </p:cNvPr>
              <p:cNvGrpSpPr/>
              <p:nvPr/>
            </p:nvGrpSpPr>
            <p:grpSpPr>
              <a:xfrm>
                <a:off x="158511" y="2940365"/>
                <a:ext cx="5442900" cy="3265372"/>
                <a:chOff x="158511" y="2940365"/>
                <a:chExt cx="5442900" cy="3265372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AABCC65-AB48-7229-4659-5ABBB0722B39}"/>
                    </a:ext>
                  </a:extLst>
                </p:cNvPr>
                <p:cNvSpPr txBox="1"/>
                <p:nvPr/>
              </p:nvSpPr>
              <p:spPr>
                <a:xfrm>
                  <a:off x="852177" y="5555190"/>
                  <a:ext cx="135270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oppins Medium" panose="00000600000000000000" pitchFamily="2" charset="0"/>
                      <a:ea typeface="ＭＳ Ｐゴシック" charset="0"/>
                      <a:cs typeface="Poppins Medium" panose="00000600000000000000" pitchFamily="2" charset="0"/>
                    </a:rPr>
                    <a:t>Reached target dose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9698482-882A-F30D-604C-E4EAAA28C69E}"/>
                    </a:ext>
                  </a:extLst>
                </p:cNvPr>
                <p:cNvSpPr txBox="1"/>
                <p:nvPr/>
              </p:nvSpPr>
              <p:spPr>
                <a:xfrm>
                  <a:off x="2104342" y="5556050"/>
                  <a:ext cx="115448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oppins Medium" panose="00000600000000000000" pitchFamily="2" charset="0"/>
                      <a:ea typeface="ＭＳ Ｐゴシック" charset="0"/>
                      <a:cs typeface="Poppins Medium" panose="00000600000000000000" pitchFamily="2" charset="0"/>
                    </a:rPr>
                    <a:t>Did not maintain full dose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26BA38B5-FA25-F51C-70AF-05A47BE6C816}"/>
                    </a:ext>
                  </a:extLst>
                </p:cNvPr>
                <p:cNvSpPr txBox="1"/>
                <p:nvPr/>
              </p:nvSpPr>
              <p:spPr>
                <a:xfrm>
                  <a:off x="3205391" y="5559406"/>
                  <a:ext cx="108046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oppins Medium" panose="00000600000000000000" pitchFamily="2" charset="0"/>
                      <a:ea typeface="ＭＳ Ｐゴシック" charset="0"/>
                      <a:cs typeface="Poppins Medium" panose="00000600000000000000" pitchFamily="2" charset="0"/>
                    </a:rPr>
                    <a:t>Did not reach full dose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187FCEC-62B2-EBD2-0D7B-95391CE9A268}"/>
                    </a:ext>
                  </a:extLst>
                </p:cNvPr>
                <p:cNvSpPr txBox="1"/>
                <p:nvPr/>
              </p:nvSpPr>
              <p:spPr>
                <a:xfrm>
                  <a:off x="4236418" y="5558342"/>
                  <a:ext cx="136499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oppins Medium" panose="00000600000000000000" pitchFamily="2" charset="0"/>
                      <a:ea typeface="ＭＳ Ｐゴシック" charset="0"/>
                      <a:cs typeface="Poppins Medium" panose="00000600000000000000" pitchFamily="2" charset="0"/>
                    </a:rPr>
                    <a:t>Discontinued early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0ABD8DA-3B17-317B-E2D9-8DD1023C6437}"/>
                    </a:ext>
                  </a:extLst>
                </p:cNvPr>
                <p:cNvSpPr txBox="1"/>
                <p:nvPr/>
              </p:nvSpPr>
              <p:spPr>
                <a:xfrm rot="16200000">
                  <a:off x="-910434" y="4034457"/>
                  <a:ext cx="247644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Poppins Medium" panose="00000600000000000000" pitchFamily="2" charset="0"/>
                      <a:ea typeface="ＭＳ Ｐゴシック" charset="0"/>
                      <a:cs typeface="Poppins Medium" panose="00000600000000000000" pitchFamily="2" charset="0"/>
                    </a:rPr>
                    <a:t>Patients (%)</a:t>
                  </a: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D3CE051E-D2B4-35E5-C7AB-A91E667A7ED9}"/>
                    </a:ext>
                  </a:extLst>
                </p:cNvPr>
                <p:cNvSpPr/>
                <p:nvPr/>
              </p:nvSpPr>
              <p:spPr>
                <a:xfrm>
                  <a:off x="1043056" y="3635027"/>
                  <a:ext cx="1058735" cy="182772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endParaRPr>
                </a:p>
              </p:txBody>
            </p: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8036E999-7988-B4A8-8347-57DCE278F696}"/>
                    </a:ext>
                  </a:extLst>
                </p:cNvPr>
                <p:cNvGrpSpPr/>
                <p:nvPr/>
              </p:nvGrpSpPr>
              <p:grpSpPr>
                <a:xfrm>
                  <a:off x="853806" y="2940365"/>
                  <a:ext cx="92701" cy="2516282"/>
                  <a:chOff x="736638" y="3021388"/>
                  <a:chExt cx="92701" cy="2516282"/>
                </a:xfrm>
              </p:grpSpPr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D3720C7F-1EA5-DD5F-4F58-E0358BDEB2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9339" y="3021388"/>
                    <a:ext cx="0" cy="2516282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20A1B9FB-382E-8736-EF2D-3329852A54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43232" y="3025153"/>
                    <a:ext cx="81603" cy="0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3BF4CD57-0368-7005-54E3-5C3B9870F9A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43232" y="3601211"/>
                    <a:ext cx="81603" cy="0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CBCB2BA8-3836-83E8-6938-462374BCB3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40395" y="4211105"/>
                    <a:ext cx="81603" cy="0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96A964E8-4D4E-B44D-7272-0EB67390CF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36638" y="4822757"/>
                    <a:ext cx="81603" cy="0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BD423DB5-76FE-84B3-19EB-58C9D755ACF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38662" y="5537670"/>
                    <a:ext cx="81603" cy="0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6228C76A-B6A7-9EB5-5513-15AC4F02771B}"/>
                    </a:ext>
                  </a:extLst>
                </p:cNvPr>
                <p:cNvGrpSpPr/>
                <p:nvPr/>
              </p:nvGrpSpPr>
              <p:grpSpPr>
                <a:xfrm>
                  <a:off x="854119" y="4889119"/>
                  <a:ext cx="4628210" cy="58046"/>
                  <a:chOff x="829339" y="5539069"/>
                  <a:chExt cx="5127883" cy="58046"/>
                </a:xfrm>
              </p:grpSpPr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BEE46704-BCD2-48F5-ECD8-23F952AF32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29339" y="5539069"/>
                    <a:ext cx="5127883" cy="0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Straight Connector 95">
                    <a:extLst>
                      <a:ext uri="{FF2B5EF4-FFF2-40B4-BE49-F238E27FC236}">
                        <a16:creationId xmlns:a16="http://schemas.microsoft.com/office/drawing/2014/main" id="{D382D2AB-1F11-8894-3603-B1FCAC37BA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592401" y="5548659"/>
                    <a:ext cx="0" cy="45720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C83DBAEA-DA48-2DD3-BB65-1845DE99D2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79113" y="5546733"/>
                    <a:ext cx="0" cy="45720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169E35B4-9CC3-1276-21CB-B4B9583092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046766" y="5551395"/>
                    <a:ext cx="0" cy="45720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1B68C45E-E3B4-E793-D1A4-A5AFBE960B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296159" y="5549469"/>
                    <a:ext cx="0" cy="45720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D112EE77-15B1-2355-C69B-D2427BDE7D7B}"/>
                    </a:ext>
                  </a:extLst>
                </p:cNvPr>
                <p:cNvSpPr txBox="1"/>
                <p:nvPr/>
              </p:nvSpPr>
              <p:spPr>
                <a:xfrm>
                  <a:off x="976689" y="3353233"/>
                  <a:ext cx="130956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Poppins" panose="00000500000000000000" pitchFamily="2" charset="0"/>
                      <a:ea typeface="ＭＳ Ｐゴシック" charset="0"/>
                      <a:cs typeface="Poppins" panose="00000500000000000000" pitchFamily="2" charset="0"/>
                    </a:rPr>
                    <a:t>63/89 </a:t>
                  </a: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Poppins" panose="00000500000000000000" pitchFamily="2" charset="0"/>
                      <a:ea typeface="ＭＳ Ｐゴシック" charset="0"/>
                      <a:cs typeface="Poppins" panose="00000500000000000000" pitchFamily="2" charset="0"/>
                    </a:rPr>
                    <a:t>(70.8%)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81A5234C-59C6-1D0B-25CB-88F90AD308FE}"/>
                    </a:ext>
                  </a:extLst>
                </p:cNvPr>
                <p:cNvSpPr txBox="1"/>
                <p:nvPr/>
              </p:nvSpPr>
              <p:spPr>
                <a:xfrm>
                  <a:off x="2098513" y="4739064"/>
                  <a:ext cx="116464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Poppins" panose="00000500000000000000" pitchFamily="2" charset="0"/>
                      <a:ea typeface="ＭＳ Ｐゴシック" charset="0"/>
                      <a:cs typeface="Poppins" panose="00000500000000000000" pitchFamily="2" charset="0"/>
                    </a:rPr>
                    <a:t>12/89</a:t>
                  </a: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Poppins" panose="00000500000000000000" pitchFamily="2" charset="0"/>
                      <a:ea typeface="ＭＳ Ｐゴシック" charset="0"/>
                      <a:cs typeface="Poppins" panose="00000500000000000000" pitchFamily="2" charset="0"/>
                    </a:rPr>
                    <a:t> (13.5%)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449E4C5D-792C-81ED-79E0-E4000DA17644}"/>
                    </a:ext>
                  </a:extLst>
                </p:cNvPr>
                <p:cNvSpPr txBox="1"/>
                <p:nvPr/>
              </p:nvSpPr>
              <p:spPr>
                <a:xfrm>
                  <a:off x="3275319" y="5013981"/>
                  <a:ext cx="106128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Poppins" panose="00000500000000000000" pitchFamily="2" charset="0"/>
                      <a:ea typeface="ＭＳ Ｐゴシック" charset="0"/>
                      <a:cs typeface="Poppins" panose="00000500000000000000" pitchFamily="2" charset="0"/>
                    </a:rPr>
                    <a:t>8/89</a:t>
                  </a: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Poppins" panose="00000500000000000000" pitchFamily="2" charset="0"/>
                      <a:ea typeface="ＭＳ Ｐゴシック" charset="0"/>
                      <a:cs typeface="Poppins" panose="00000500000000000000" pitchFamily="2" charset="0"/>
                    </a:rPr>
                    <a:t> (9%)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8D48916E-1940-534F-2587-F4803544CE93}"/>
                    </a:ext>
                  </a:extLst>
                </p:cNvPr>
                <p:cNvSpPr txBox="1"/>
                <p:nvPr/>
              </p:nvSpPr>
              <p:spPr>
                <a:xfrm>
                  <a:off x="4338262" y="5018381"/>
                  <a:ext cx="108695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Poppins" panose="00000500000000000000" pitchFamily="2" charset="0"/>
                      <a:ea typeface="ＭＳ Ｐゴシック" charset="0"/>
                      <a:cs typeface="Poppins" panose="00000500000000000000" pitchFamily="2" charset="0"/>
                    </a:rPr>
                    <a:t>6/89</a:t>
                  </a: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Poppins" panose="00000500000000000000" pitchFamily="2" charset="0"/>
                      <a:ea typeface="ＭＳ Ｐゴシック" charset="0"/>
                      <a:cs typeface="Poppins" panose="00000500000000000000" pitchFamily="2" charset="0"/>
                    </a:rPr>
                    <a:t> (6.7%)</a:t>
                  </a:r>
                </a:p>
              </p:txBody>
            </p:sp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393BC5C0-DC23-60CC-2983-925A345AEC99}"/>
                    </a:ext>
                  </a:extLst>
                </p:cNvPr>
                <p:cNvSpPr txBox="1"/>
                <p:nvPr/>
              </p:nvSpPr>
              <p:spPr>
                <a:xfrm>
                  <a:off x="2399408" y="2940365"/>
                  <a:ext cx="3051507" cy="1384995"/>
                </a:xfrm>
                <a:prstGeom prst="rect">
                  <a:avLst/>
                </a:prstGeom>
                <a:solidFill>
                  <a:schemeClr val="tx2"/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Poppins" panose="00000500000000000000" pitchFamily="2" charset="0"/>
                      <a:ea typeface="ＭＳ Ｐゴシック" charset="0"/>
                      <a:cs typeface="Poppins" panose="00000500000000000000" pitchFamily="2" charset="0"/>
                    </a:rPr>
                    <a:t>TRADE met its primary endpoint: the dose-escalation strategy allowed more patients (70.8%) to reach/maintain target dosing at 12 wk than in monarchE (~60%).</a:t>
                  </a:r>
                </a:p>
              </p:txBody>
            </p:sp>
          </p:grpSp>
        </p:grpSp>
      </p:grp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C9CA515-C67A-7046-C4EE-B10F5302C8C2}"/>
              </a:ext>
            </a:extLst>
          </p:cNvPr>
          <p:cNvSpPr/>
          <p:nvPr/>
        </p:nvSpPr>
        <p:spPr>
          <a:xfrm>
            <a:off x="7779178" y="103961"/>
            <a:ext cx="2286000" cy="5965000"/>
          </a:xfrm>
          <a:custGeom>
            <a:avLst/>
            <a:gdLst>
              <a:gd name="csX0" fmla="*/ 0 w 2286000"/>
              <a:gd name="csY0" fmla="*/ 0 h 5936226"/>
              <a:gd name="csX1" fmla="*/ 0 w 2286000"/>
              <a:gd name="csY1" fmla="*/ 5936226 h 5936226"/>
              <a:gd name="csX2" fmla="*/ 2286000 w 2286000"/>
              <a:gd name="csY2" fmla="*/ 5936226 h 59362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286000" h="5936226">
                <a:moveTo>
                  <a:pt x="0" y="0"/>
                </a:moveTo>
                <a:lnTo>
                  <a:pt x="0" y="5936226"/>
                </a:lnTo>
                <a:lnTo>
                  <a:pt x="2286000" y="5936226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B034CA01-34E1-B238-5010-93A043C4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Approved PI3K/AKT Pathway Inhibitors: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A3F2E-48A3-1365-0277-C1CB612864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56573" y="6302375"/>
            <a:ext cx="4995512" cy="327025"/>
          </a:xfrm>
        </p:spPr>
        <p:txBody>
          <a:bodyPr/>
          <a:lstStyle/>
          <a:p>
            <a:r>
              <a:rPr lang="en-US" dirty="0"/>
              <a:t>1. Alpelisib PI. 2. Andre. NEJM. 2019;380:1929. 3. Capivasertib PI. 4. Turner. NEJM. 2023;388:2058. 5. Inavolisib PI. 6. Turner. NEJM. 2024;391:1584. 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0B2606D-465A-6249-0CD5-10EC7AB408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860496"/>
              </p:ext>
            </p:extLst>
          </p:nvPr>
        </p:nvGraphicFramePr>
        <p:xfrm>
          <a:off x="228601" y="1187281"/>
          <a:ext cx="11742738" cy="491019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897593">
                  <a:extLst>
                    <a:ext uri="{9D8B030D-6E8A-4147-A177-3AD203B41FA5}">
                      <a16:colId xmlns:a16="http://schemas.microsoft.com/office/drawing/2014/main" val="1827069639"/>
                    </a:ext>
                  </a:extLst>
                </a:gridCol>
                <a:gridCol w="3281715">
                  <a:extLst>
                    <a:ext uri="{9D8B030D-6E8A-4147-A177-3AD203B41FA5}">
                      <a16:colId xmlns:a16="http://schemas.microsoft.com/office/drawing/2014/main" val="660905357"/>
                    </a:ext>
                  </a:extLst>
                </a:gridCol>
                <a:gridCol w="3281715">
                  <a:extLst>
                    <a:ext uri="{9D8B030D-6E8A-4147-A177-3AD203B41FA5}">
                      <a16:colId xmlns:a16="http://schemas.microsoft.com/office/drawing/2014/main" val="1886445851"/>
                    </a:ext>
                  </a:extLst>
                </a:gridCol>
                <a:gridCol w="3281715">
                  <a:extLst>
                    <a:ext uri="{9D8B030D-6E8A-4147-A177-3AD203B41FA5}">
                      <a16:colId xmlns:a16="http://schemas.microsoft.com/office/drawing/2014/main" val="2282266564"/>
                    </a:ext>
                  </a:extLst>
                </a:gridCol>
              </a:tblGrid>
              <a:tr h="272849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</a:rPr>
                        <a:t>Alpelisib</a:t>
                      </a:r>
                      <a:r>
                        <a:rPr lang="en-US" sz="1200" baseline="30000">
                          <a:solidFill>
                            <a:schemeClr val="bg2"/>
                          </a:solidFill>
                        </a:rPr>
                        <a:t>1,2</a:t>
                      </a:r>
                      <a:endParaRPr lang="en-US" sz="12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</a:rPr>
                        <a:t>Capivasertib</a:t>
                      </a:r>
                      <a:r>
                        <a:rPr lang="en-US" sz="1200" baseline="30000">
                          <a:solidFill>
                            <a:schemeClr val="bg2"/>
                          </a:solidFill>
                        </a:rPr>
                        <a:t>3.4</a:t>
                      </a:r>
                      <a:endParaRPr lang="en-US" sz="12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2"/>
                          </a:solidFill>
                        </a:rPr>
                        <a:t>Inavolisib</a:t>
                      </a:r>
                      <a:r>
                        <a:rPr lang="en-US" sz="1200" baseline="30000">
                          <a:solidFill>
                            <a:schemeClr val="bg2"/>
                          </a:solidFill>
                        </a:rPr>
                        <a:t>5,6</a:t>
                      </a:r>
                      <a:endParaRPr lang="en-US" sz="12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452594"/>
                  </a:ext>
                </a:extLst>
              </a:tr>
              <a:tr h="414788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Mechanism of action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Inhibitor of PI3K p110</a:t>
                      </a:r>
                      <a:r>
                        <a:rPr lang="el-GR" sz="1200" kern="1200">
                          <a:solidFill>
                            <a:schemeClr val="dk1"/>
                          </a:solidFill>
                        </a:rPr>
                        <a:t>α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 subunit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Inhibitor of AKT (AKT1, AKT2, AKT3)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Inhibitor of PI3K p110</a:t>
                      </a:r>
                      <a:r>
                        <a:rPr lang="el-GR" sz="1200" kern="1200">
                          <a:solidFill>
                            <a:schemeClr val="dk1"/>
                          </a:solidFill>
                        </a:rPr>
                        <a:t>α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 subunit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708006"/>
                  </a:ext>
                </a:extLst>
              </a:tr>
              <a:tr h="756379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Dosing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300 mg PO QD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</a:rPr>
                        <a:t>with food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in combination with fulvestrant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</a:rPr>
                        <a:t>400 mg PO BID for 4 days </a:t>
                      </a:r>
                      <a:r>
                        <a:rPr lang="en-US" sz="1200" b="1" kern="1200">
                          <a:solidFill>
                            <a:schemeClr val="dk1"/>
                          </a:solidFill>
                        </a:rPr>
                        <a:t>with or without food</a:t>
                      </a:r>
                      <a:r>
                        <a:rPr lang="en-US" sz="1200" kern="1200">
                          <a:solidFill>
                            <a:schemeClr val="dk1"/>
                          </a:solidFill>
                        </a:rPr>
                        <a:t>, followed by 3 days off, </a:t>
                      </a:r>
                      <a:br>
                        <a:rPr lang="en-US" sz="1200" kern="1200">
                          <a:solidFill>
                            <a:schemeClr val="dk1"/>
                          </a:solidFill>
                        </a:rPr>
                      </a:br>
                      <a:r>
                        <a:rPr lang="en-US" sz="1200" kern="1200">
                          <a:solidFill>
                            <a:schemeClr val="dk1"/>
                          </a:solidFill>
                        </a:rPr>
                        <a:t>in combination with fulvestrant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9 mg PO QD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</a:rPr>
                        <a:t>with or without food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 in combination with palbociclib + fulvestrant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428133"/>
                  </a:ext>
                </a:extLst>
              </a:tr>
              <a:tr h="756379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Metabolism/DDIs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BCRP substrate;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CYP2C9, CYP2B6, CYP3A4 inducer;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CYP3A4, P-gp, OATP1B1/OCT2 inhibitor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CYP3A4 substrate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BCRP, P-gp substrate;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</a:rPr>
                        <a:t>weak inhibitor of CYP3A4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118812"/>
                  </a:ext>
                </a:extLst>
              </a:tr>
              <a:tr h="1097969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+mn-lt"/>
                        </a:rPr>
                        <a:t>Renal dose adjustments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Mild/moderate impairment </a:t>
                      </a:r>
                      <a:b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(CrCl 30 to &lt;90 mL/min): none;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(CrCl &lt;30 mL/min): unknown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Mild/moderate impairment </a:t>
                      </a:r>
                      <a:b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(CrCl 30-89 mL/min): none;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(CrCl 15-29 mL/min): has not been studied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Moderate impairment (eGFR 30 to </a:t>
                      </a:r>
                      <a:b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&lt;60 mL/min): reduce initial dose to </a:t>
                      </a:r>
                      <a:b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mg PO QD; 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(eGFR &lt;30 mL/min): reduce initial dose to 3 mg PO QD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751964"/>
                  </a:ext>
                </a:extLst>
              </a:tr>
              <a:tr h="1610355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+mn-lt"/>
                        </a:rPr>
                        <a:t>Hepatic dose adjustments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Mild impairment (bilirubin ≤ULN </a:t>
                      </a:r>
                      <a:b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AST&gt;ULN or bilirubin &gt;1-1.5x ULN </a:t>
                      </a:r>
                      <a:b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any AST): none;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Moderate impairment (bilirubin </a:t>
                      </a:r>
                      <a:b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&gt;1.5-3x ULN and any AST): </a:t>
                      </a:r>
                      <a:b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 fully characterized;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(bilirubin &gt;3x ULN and any AST): has not been studied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Moderate/severe hepatic impairment: unknown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246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557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8BD97-76E8-C22E-0DBA-05216AF92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D86B0897-E763-5A79-A3D4-A65D38425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Approved PI3K/AKT Pathway Inhibitors: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2B848-4C5A-210D-5A49-4072C08C5A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80867" y="6302375"/>
            <a:ext cx="6043621" cy="327025"/>
          </a:xfrm>
        </p:spPr>
        <p:txBody>
          <a:bodyPr/>
          <a:lstStyle/>
          <a:p>
            <a:r>
              <a:rPr lang="en-US" dirty="0"/>
              <a:t>1. Alpelisib PI. 2. Andre. NEJM. 2019;380:1929. 3. Capivasertib PI. 4. Turner. NEJM. 2023;388:2058. </a:t>
            </a:r>
            <a:br>
              <a:rPr lang="en-US" dirty="0"/>
            </a:br>
            <a:r>
              <a:rPr lang="en-US" dirty="0"/>
              <a:t>5. Inavolisib PI. 6. Turner. NEJM. 2024;391:1584. 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3BABFAC4-9A2D-D43D-A1A1-F15EE18298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837221"/>
              </p:ext>
            </p:extLst>
          </p:nvPr>
        </p:nvGraphicFramePr>
        <p:xfrm>
          <a:off x="501256" y="1351046"/>
          <a:ext cx="11189488" cy="35052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089087">
                  <a:extLst>
                    <a:ext uri="{9D8B030D-6E8A-4147-A177-3AD203B41FA5}">
                      <a16:colId xmlns:a16="http://schemas.microsoft.com/office/drawing/2014/main" val="1827069639"/>
                    </a:ext>
                  </a:extLst>
                </a:gridCol>
                <a:gridCol w="2846202">
                  <a:extLst>
                    <a:ext uri="{9D8B030D-6E8A-4147-A177-3AD203B41FA5}">
                      <a16:colId xmlns:a16="http://schemas.microsoft.com/office/drawing/2014/main" val="660905357"/>
                    </a:ext>
                  </a:extLst>
                </a:gridCol>
                <a:gridCol w="3127100">
                  <a:extLst>
                    <a:ext uri="{9D8B030D-6E8A-4147-A177-3AD203B41FA5}">
                      <a16:colId xmlns:a16="http://schemas.microsoft.com/office/drawing/2014/main" val="1886445851"/>
                    </a:ext>
                  </a:extLst>
                </a:gridCol>
                <a:gridCol w="3127099">
                  <a:extLst>
                    <a:ext uri="{9D8B030D-6E8A-4147-A177-3AD203B41FA5}">
                      <a16:colId xmlns:a16="http://schemas.microsoft.com/office/drawing/2014/main" val="2282266564"/>
                    </a:ext>
                  </a:extLst>
                </a:gridCol>
              </a:tblGrid>
              <a:tr h="223947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Alpelisib (SOLAR-1)</a:t>
                      </a:r>
                      <a:r>
                        <a:rPr lang="en-US" sz="1400" baseline="30000">
                          <a:solidFill>
                            <a:schemeClr val="bg2"/>
                          </a:solidFill>
                        </a:rPr>
                        <a:t>1,2</a:t>
                      </a:r>
                      <a:endParaRPr lang="en-US" sz="14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Capivasertib (CAPItello-291)</a:t>
                      </a:r>
                      <a:r>
                        <a:rPr lang="en-US" sz="1400" baseline="30000">
                          <a:solidFill>
                            <a:schemeClr val="bg2"/>
                          </a:solidFill>
                        </a:rPr>
                        <a:t>3,4</a:t>
                      </a:r>
                      <a:endParaRPr lang="en-US" sz="14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Inavolisib* (INAVO120)</a:t>
                      </a:r>
                      <a:r>
                        <a:rPr lang="en-US" sz="1400" baseline="30000">
                          <a:solidFill>
                            <a:schemeClr val="bg2"/>
                          </a:solidFill>
                        </a:rPr>
                        <a:t>5,6</a:t>
                      </a:r>
                      <a:endParaRPr lang="en-US" sz="14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452594"/>
                  </a:ext>
                </a:extLst>
              </a:tr>
              <a:tr h="4806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Key AE (all grades)/</a:t>
                      </a:r>
                      <a:br>
                        <a:rPr lang="en-US" sz="1400" b="1" dirty="0"/>
                      </a:br>
                      <a:r>
                        <a:rPr lang="en-US" sz="1400" b="1" dirty="0"/>
                        <a:t>(grades 3/4), %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032436"/>
                  </a:ext>
                </a:extLst>
              </a:tr>
              <a:tr h="340448">
                <a:tc>
                  <a:txBody>
                    <a:bodyPr/>
                    <a:lstStyle/>
                    <a:p>
                      <a:pPr marL="285750" indent="-223838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b="0" dirty="0"/>
                        <a:t>Hyperglycemia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63.7/36.6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Median onset: 15 days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16.3/2.3</a:t>
                      </a:r>
                    </a:p>
                    <a:p>
                      <a:pPr algn="ctr"/>
                      <a:r>
                        <a:rPr lang="en-US" sz="1400" dirty="0"/>
                        <a:t>Median onset: 15 days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58.6/5.6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Median onset: 7 days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237268"/>
                  </a:ext>
                </a:extLst>
              </a:tr>
              <a:tr h="340448">
                <a:tc>
                  <a:txBody>
                    <a:bodyPr/>
                    <a:lstStyle/>
                    <a:p>
                      <a:pPr marL="285750" indent="-223838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57.7/6.7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Median onset: 46 days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72.4/9.3</a:t>
                      </a:r>
                    </a:p>
                    <a:p>
                      <a:pPr algn="ctr"/>
                      <a:r>
                        <a:rPr lang="en-US" sz="1400" dirty="0"/>
                        <a:t>Median onset: 8 days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48.1/3.7</a:t>
                      </a:r>
                    </a:p>
                    <a:p>
                      <a:pPr algn="ctr"/>
                      <a:r>
                        <a:rPr lang="en-US" sz="1400" dirty="0"/>
                        <a:t>Median onset: 15 days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342582"/>
                  </a:ext>
                </a:extLst>
              </a:tr>
              <a:tr h="340448">
                <a:tc>
                  <a:txBody>
                    <a:bodyPr/>
                    <a:lstStyle/>
                    <a:p>
                      <a:pPr marL="285750" indent="-223838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Rash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35.6/9.9%</a:t>
                      </a:r>
                    </a:p>
                    <a:p>
                      <a:pPr algn="ctr"/>
                      <a:r>
                        <a:rPr lang="en-US" sz="1400" dirty="0"/>
                        <a:t>Median onset: 12 days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38.0/12.1</a:t>
                      </a:r>
                    </a:p>
                    <a:p>
                      <a:pPr algn="ctr"/>
                      <a:r>
                        <a:rPr lang="en-US" sz="1400" dirty="0"/>
                        <a:t>Median onset: 13 days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25.3/0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251908"/>
                  </a:ext>
                </a:extLst>
              </a:tr>
              <a:tr h="235601">
                <a:tc>
                  <a:txBody>
                    <a:bodyPr/>
                    <a:lstStyle/>
                    <a:p>
                      <a:pPr marL="285750" marR="0" lvl="0" indent="-2238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Nausea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44.7/2.5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34.6/0.8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27.8/0.6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711172"/>
                  </a:ext>
                </a:extLst>
              </a:tr>
              <a:tr h="340448">
                <a:tc>
                  <a:txBody>
                    <a:bodyPr/>
                    <a:lstStyle/>
                    <a:p>
                      <a:pPr marL="285750" marR="0" lvl="0" indent="-2238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Stomatitis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24.6/2.5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14.6/2.0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51.2/5.6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Median onset: 13 days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441659"/>
                  </a:ext>
                </a:extLst>
              </a:tr>
              <a:tr h="235601">
                <a:tc>
                  <a:txBody>
                    <a:bodyPr/>
                    <a:lstStyle/>
                    <a:p>
                      <a:pPr marL="285750" marR="0" lvl="0" indent="-2238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Neutropenia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NR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88.9/80.2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648239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0EC6130B-2132-EAAE-F505-22A6673C1199}"/>
              </a:ext>
            </a:extLst>
          </p:cNvPr>
          <p:cNvSpPr/>
          <p:nvPr/>
        </p:nvSpPr>
        <p:spPr>
          <a:xfrm>
            <a:off x="2787105" y="2167553"/>
            <a:ext cx="2343150" cy="15210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AFE4E5-E59D-218D-FBFD-47D114CA2D0B}"/>
              </a:ext>
            </a:extLst>
          </p:cNvPr>
          <p:cNvSpPr/>
          <p:nvPr/>
        </p:nvSpPr>
        <p:spPr>
          <a:xfrm>
            <a:off x="5502212" y="2167553"/>
            <a:ext cx="3119120" cy="10261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F7F3B8-2F6C-4493-FCB3-C8294EFE1C46}"/>
              </a:ext>
            </a:extLst>
          </p:cNvPr>
          <p:cNvSpPr/>
          <p:nvPr/>
        </p:nvSpPr>
        <p:spPr>
          <a:xfrm>
            <a:off x="8775459" y="4021244"/>
            <a:ext cx="2904490" cy="5283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4BF5EF-6B92-976F-B303-341C333AD14C}"/>
              </a:ext>
            </a:extLst>
          </p:cNvPr>
          <p:cNvSpPr/>
          <p:nvPr/>
        </p:nvSpPr>
        <p:spPr>
          <a:xfrm>
            <a:off x="8775459" y="2172002"/>
            <a:ext cx="2905760" cy="5283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FE3436-5776-9DA3-67F5-E8161D121641}"/>
              </a:ext>
            </a:extLst>
          </p:cNvPr>
          <p:cNvSpPr txBox="1"/>
          <p:nvPr/>
        </p:nvSpPr>
        <p:spPr>
          <a:xfrm>
            <a:off x="605472" y="4971205"/>
            <a:ext cx="3438525" cy="327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*In combination with palbociclib.</a:t>
            </a:r>
          </a:p>
        </p:txBody>
      </p:sp>
    </p:spTree>
    <p:extLst>
      <p:ext uri="{BB962C8B-B14F-4D97-AF65-F5344CB8AC3E}">
        <p14:creationId xmlns:p14="http://schemas.microsoft.com/office/powerpoint/2010/main" val="2574214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EEC5A-1D8C-C9BE-3EF7-0FD896CA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>
            <a:normAutofit/>
          </a:bodyPr>
          <a:lstStyle/>
          <a:p>
            <a:r>
              <a:rPr lang="en-US" dirty="0"/>
              <a:t>PI3K and AKT Inhibitor Toxicity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150E83-67DB-D84F-02F4-AECAD35EF1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18904" y="6302375"/>
            <a:ext cx="6543897" cy="327025"/>
          </a:xfrm>
        </p:spPr>
        <p:txBody>
          <a:bodyPr/>
          <a:lstStyle/>
          <a:p>
            <a:r>
              <a:rPr lang="en-US" dirty="0"/>
              <a:t>Turner. NEJM. 2023;388:2058. Rugo. Ann Oncol. 2020;31:1001. Rugo. ESMO Open. 2024;9:103697. Llombart-Cussac. Lancet 2024;71:102520. Alpelisib PI. Capivasertib PI. Inavolisib PI.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73BF6-E840-2768-0CEA-2C35ADA1165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CAAB3-834B-E077-22F0-11E4439CC5EB}"/>
              </a:ext>
            </a:extLst>
          </p:cNvPr>
          <p:cNvSpPr/>
          <p:nvPr/>
        </p:nvSpPr>
        <p:spPr>
          <a:xfrm>
            <a:off x="2296374" y="4986927"/>
            <a:ext cx="9067356" cy="1106664"/>
          </a:xfrm>
          <a:prstGeom prst="rect">
            <a:avLst/>
          </a:prstGeom>
          <a:solidFill>
            <a:srgbClr val="D0F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5150F-4992-BD59-2E2B-00BC6B64D5AD}"/>
              </a:ext>
            </a:extLst>
          </p:cNvPr>
          <p:cNvSpPr/>
          <p:nvPr/>
        </p:nvSpPr>
        <p:spPr>
          <a:xfrm>
            <a:off x="2227080" y="3800969"/>
            <a:ext cx="9136650" cy="12104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4C6092-5818-34B4-35DF-34BB4956903D}"/>
              </a:ext>
            </a:extLst>
          </p:cNvPr>
          <p:cNvSpPr/>
          <p:nvPr/>
        </p:nvSpPr>
        <p:spPr>
          <a:xfrm>
            <a:off x="2295407" y="2582860"/>
            <a:ext cx="9068323" cy="121041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C5D662-3FC5-0504-6BAC-903834C1868D}"/>
              </a:ext>
            </a:extLst>
          </p:cNvPr>
          <p:cNvSpPr/>
          <p:nvPr/>
        </p:nvSpPr>
        <p:spPr>
          <a:xfrm>
            <a:off x="2217563" y="1070342"/>
            <a:ext cx="9146167" cy="1520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0969CE-51EA-3111-3426-CEBC1EBA65C3}"/>
              </a:ext>
            </a:extLst>
          </p:cNvPr>
          <p:cNvGrpSpPr/>
          <p:nvPr/>
        </p:nvGrpSpPr>
        <p:grpSpPr>
          <a:xfrm>
            <a:off x="228600" y="1065788"/>
            <a:ext cx="11647008" cy="5057371"/>
            <a:chOff x="2418946" y="813995"/>
            <a:chExt cx="9325701" cy="4755054"/>
          </a:xfrm>
        </p:grpSpPr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B0C38090-08EA-22E1-F784-38E3F73E54A1}"/>
                </a:ext>
              </a:extLst>
            </p:cNvPr>
            <p:cNvSpPr/>
            <p:nvPr/>
          </p:nvSpPr>
          <p:spPr>
            <a:xfrm>
              <a:off x="2418946" y="813995"/>
              <a:ext cx="2205685" cy="1490613"/>
            </a:xfrm>
            <a:prstGeom prst="homePlate">
              <a:avLst>
                <a:gd name="adj" fmla="val 4709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2" name="Pentagon 11">
              <a:extLst>
                <a:ext uri="{FF2B5EF4-FFF2-40B4-BE49-F238E27FC236}">
                  <a16:creationId xmlns:a16="http://schemas.microsoft.com/office/drawing/2014/main" id="{6FDE7E3D-6DD5-0650-5D23-4C6DD3122E2B}"/>
                </a:ext>
              </a:extLst>
            </p:cNvPr>
            <p:cNvSpPr/>
            <p:nvPr/>
          </p:nvSpPr>
          <p:spPr>
            <a:xfrm>
              <a:off x="2418946" y="2259284"/>
              <a:ext cx="2134221" cy="1162771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570F3EC0-3AC6-5606-7EFB-A9B8F9317799}"/>
                </a:ext>
              </a:extLst>
            </p:cNvPr>
            <p:cNvSpPr/>
            <p:nvPr/>
          </p:nvSpPr>
          <p:spPr>
            <a:xfrm>
              <a:off x="2418946" y="3391840"/>
              <a:ext cx="2126353" cy="1136413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4" name="Pentagon 13">
              <a:extLst>
                <a:ext uri="{FF2B5EF4-FFF2-40B4-BE49-F238E27FC236}">
                  <a16:creationId xmlns:a16="http://schemas.microsoft.com/office/drawing/2014/main" id="{AA35D987-88D7-455E-B878-03C6B4BBF4CB}"/>
                </a:ext>
              </a:extLst>
            </p:cNvPr>
            <p:cNvSpPr/>
            <p:nvPr/>
          </p:nvSpPr>
          <p:spPr>
            <a:xfrm>
              <a:off x="2418946" y="4510669"/>
              <a:ext cx="2134221" cy="102088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56CBBF-8E9C-1DCA-4197-9235B79A9E07}"/>
                </a:ext>
              </a:extLst>
            </p:cNvPr>
            <p:cNvSpPr txBox="1"/>
            <p:nvPr/>
          </p:nvSpPr>
          <p:spPr>
            <a:xfrm>
              <a:off x="2452389" y="1378412"/>
              <a:ext cx="1942217" cy="4051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cs typeface="Poppins" pitchFamily="2" charset="77"/>
                </a:rPr>
                <a:t>Hyperglycemia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FCEF974-5842-6A68-42ED-8F2E050CF974}"/>
                </a:ext>
              </a:extLst>
            </p:cNvPr>
            <p:cNvSpPr txBox="1"/>
            <p:nvPr/>
          </p:nvSpPr>
          <p:spPr>
            <a:xfrm>
              <a:off x="2506352" y="2669064"/>
              <a:ext cx="1355650" cy="4051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cs typeface="Poppins" pitchFamily="2" charset="77"/>
                </a:rPr>
                <a:t>Stomatitis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01D435-9D28-D039-9ACD-CDAA3F2FCE86}"/>
                </a:ext>
              </a:extLst>
            </p:cNvPr>
            <p:cNvSpPr txBox="1"/>
            <p:nvPr/>
          </p:nvSpPr>
          <p:spPr>
            <a:xfrm>
              <a:off x="2548577" y="3668680"/>
              <a:ext cx="728010" cy="4051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cs typeface="Poppins" pitchFamily="2" charset="77"/>
                </a:rPr>
                <a:t>Rash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08E345-9149-9A03-8F4D-ADBF3280C434}"/>
                </a:ext>
              </a:extLst>
            </p:cNvPr>
            <p:cNvSpPr txBox="1"/>
            <p:nvPr/>
          </p:nvSpPr>
          <p:spPr>
            <a:xfrm>
              <a:off x="2497461" y="4831763"/>
              <a:ext cx="1170824" cy="4051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cs typeface="Poppins" pitchFamily="2" charset="77"/>
                </a:rPr>
                <a:t>Diarrhea</a:t>
              </a:r>
            </a:p>
          </p:txBody>
        </p:sp>
        <p:sp>
          <p:nvSpPr>
            <p:cNvPr id="19" name="Subtitle 2">
              <a:extLst>
                <a:ext uri="{FF2B5EF4-FFF2-40B4-BE49-F238E27FC236}">
                  <a16:creationId xmlns:a16="http://schemas.microsoft.com/office/drawing/2014/main" id="{00DAC8DE-E979-A39D-ECE9-639ED346D8C4}"/>
                </a:ext>
              </a:extLst>
            </p:cNvPr>
            <p:cNvSpPr txBox="1">
              <a:spLocks/>
            </p:cNvSpPr>
            <p:nvPr/>
          </p:nvSpPr>
          <p:spPr>
            <a:xfrm>
              <a:off x="4585571" y="904116"/>
              <a:ext cx="7159076" cy="1283635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Grade 3/4: alpelisib &gt; inavolisib &gt; capivasertib</a:t>
              </a:r>
              <a:endParaRPr lang="en-US" sz="1400" dirty="0">
                <a:solidFill>
                  <a:schemeClr val="tx1"/>
                </a:solidFill>
                <a:latin typeface="+mn-lt"/>
              </a:endParaRP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</a:rPr>
                <a:t>Median time to onset: 1-2 wk</a:t>
              </a: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</a:rPr>
                <a:t>Monitor fasting glucose levels and A1C</a:t>
              </a:r>
              <a:r>
                <a:rPr lang="en-US" sz="1400" baseline="-25000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sz="1400" dirty="0">
                  <a:solidFill>
                    <a:schemeClr val="tx1"/>
                  </a:solidFill>
                  <a:latin typeface="+mn-lt"/>
                </a:rPr>
                <a:t>(see PI for specific monitoring for each agent)</a:t>
              </a:r>
              <a:endParaRPr lang="en-US" sz="1400" baseline="-25000" dirty="0">
                <a:solidFill>
                  <a:schemeClr val="tx1"/>
                </a:solidFill>
                <a:latin typeface="+mn-lt"/>
              </a:endParaRP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Consider prophylactic metformin (based on results of METALLICA trial)</a:t>
              </a: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Insulin sensitizers (eg, metformin) preferable to insulin secretagogues (eg, sulfonylurea)</a:t>
              </a:r>
            </a:p>
          </p:txBody>
        </p:sp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id="{DA451865-B0DA-104C-B0D0-E75C8A10F1EC}"/>
                </a:ext>
              </a:extLst>
            </p:cNvPr>
            <p:cNvSpPr txBox="1">
              <a:spLocks/>
            </p:cNvSpPr>
            <p:nvPr/>
          </p:nvSpPr>
          <p:spPr>
            <a:xfrm>
              <a:off x="4585571" y="2421801"/>
              <a:ext cx="6716815" cy="768541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Grade 3/4: inavolisib &gt; alpelisib &gt; capivasertib</a:t>
              </a: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Median time to onset: 2 wk</a:t>
              </a: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Consider corticosteroid-containing mouthwash as prophylaxis</a:t>
              </a:r>
            </a:p>
          </p:txBody>
        </p:sp>
        <p:sp>
          <p:nvSpPr>
            <p:cNvPr id="21" name="Subtitle 2">
              <a:extLst>
                <a:ext uri="{FF2B5EF4-FFF2-40B4-BE49-F238E27FC236}">
                  <a16:creationId xmlns:a16="http://schemas.microsoft.com/office/drawing/2014/main" id="{A408C734-A8E6-7705-6FF8-7496B6608856}"/>
                </a:ext>
              </a:extLst>
            </p:cNvPr>
            <p:cNvSpPr txBox="1">
              <a:spLocks/>
            </p:cNvSpPr>
            <p:nvPr/>
          </p:nvSpPr>
          <p:spPr>
            <a:xfrm>
              <a:off x="4585571" y="3426548"/>
              <a:ext cx="6869102" cy="1026088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Grade 3/4: alpelisib &gt; capivasertib &gt; inavolisib</a:t>
              </a: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Median time to onset: 2-4 wk</a:t>
              </a: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Topical steroids (3-4x daily) and oral antihistamines recommended for treatment</a:t>
              </a: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Consider prophylaxis with oral nonsedating antihistamine</a:t>
              </a: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44DFC486-594F-0463-E4F4-5DEDE83DEC4E}"/>
                </a:ext>
              </a:extLst>
            </p:cNvPr>
            <p:cNvSpPr txBox="1">
              <a:spLocks/>
            </p:cNvSpPr>
            <p:nvPr/>
          </p:nvSpPr>
          <p:spPr>
            <a:xfrm>
              <a:off x="4585571" y="4542962"/>
              <a:ext cx="6741230" cy="1026087"/>
            </a:xfrm>
            <a:prstGeom prst="rect">
              <a:avLst/>
            </a:prstGeom>
          </p:spPr>
          <p:txBody>
            <a:bodyPr vert="horz" wrap="square" lIns="45720" tIns="22860" rIns="45720" bIns="2286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Grade 3/4: inavolisib &gt; alpelisib &gt; capivasertib</a:t>
              </a: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Median time to onset: 8 days (capivasertib), 15 days (inavolisib), 46 days (alpelisib)</a:t>
              </a: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Diet modifications</a:t>
              </a:r>
            </a:p>
            <a:p>
              <a:pPr marL="285750" indent="-169863" algn="l">
                <a:lnSpc>
                  <a:spcPts val="1750"/>
                </a:lnSpc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Supportive medications (such as loperamide PRN)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4990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923F5-38F5-50EE-79E3-9C720871F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Hyperglycemia Management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F343C-A9AD-B201-D8DA-68425D04FD9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Alpelisib PI. Capivasertib PI. Inavolisib PI.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55ED79-8313-C741-020D-AA18E573A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691575"/>
              </p:ext>
            </p:extLst>
          </p:nvPr>
        </p:nvGraphicFramePr>
        <p:xfrm>
          <a:off x="318749" y="1334015"/>
          <a:ext cx="11265852" cy="476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389">
                  <a:extLst>
                    <a:ext uri="{9D8B030D-6E8A-4147-A177-3AD203B41FA5}">
                      <a16:colId xmlns:a16="http://schemas.microsoft.com/office/drawing/2014/main" val="2695421836"/>
                    </a:ext>
                  </a:extLst>
                </a:gridCol>
                <a:gridCol w="9171463">
                  <a:extLst>
                    <a:ext uri="{9D8B030D-6E8A-4147-A177-3AD203B41FA5}">
                      <a16:colId xmlns:a16="http://schemas.microsoft.com/office/drawing/2014/main" val="4002595864"/>
                    </a:ext>
                  </a:extLst>
                </a:gridCol>
              </a:tblGrid>
              <a:tr h="210837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Grade 1: </a:t>
                      </a:r>
                    </a:p>
                    <a:p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FBG &gt;ULN to 160 mg/dL</a:t>
                      </a:r>
                    </a:p>
                    <a:p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or A1C &gt;7% (for capivasertib)</a:t>
                      </a:r>
                      <a:endParaRPr lang="en-US" sz="1200" b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Alpelisib, capivasertib, and inavolisib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: continue and initiate or intensify </a:t>
                      </a:r>
                    </a:p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anti-hyperglycemic regimen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7903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Grade 2:</a:t>
                      </a:r>
                    </a:p>
                    <a:p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FBG &gt;160-250 mg/dL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Alpelisib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continue; if FBG does not decrease to ≤160 mg/dL within 21 days, reduce dose by 1 level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760724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Capivasertib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: hold until FBG ≤160 mg/dL; if recovery in ≤28 days, resume at same dose, but if &gt;28 days, resume at 1 lower dose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05858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Inavolisib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: hold until FBG ≤160 mg/dL, then resume at same dose; if FBG persists &gt;200-250 mg/dL for 7 days, consider endocrine consult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2174302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Grade 3:</a:t>
                      </a:r>
                    </a:p>
                    <a:p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FBG &gt;250-500 mg/dL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Alpelisib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: hold; if FBG ≤160 mg/dL within 3-5 days, resume at reduced dose; if not resolved within 21 days, permanently d/c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10336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Capivasertib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: hold until FBG ≤160 mg/dL; if recovery occurs ≤28 days, resume at 1 lower dose, but if &gt;28 days, permanently d/c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9279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Inavolisib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: hold; if FBG ≤160 mg/dL within 7 days, resume at same dose; if FBG ≤160 mg/dL in ≥8 days, resume at 1 lower dose; if FBG &gt;250-500 mg/dL recurs within 30 days, hold until ≤160 mg/dL, then resume at 1 lower dose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214392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Grade 4:</a:t>
                      </a:r>
                    </a:p>
                    <a:p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FBG &gt;500 mg/dL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Alpelisib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: hold; if FBG ≤500 mg/dL, follow recommendations for grade 3; if FBG confirmed at &gt;500 mg/dL, permanently d/c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84787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Capivasertib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: hold; if life-threatening sequelae or if FBG persists at ≥500 mg/dL after 24 hr, permanently d/c; if FBG ≤500 m/dL within 24 hr, follow guidance as above for relevant grade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574575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Inavolisib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: hold; if FBG ≤160 mg/dL, resume at 1 lower dose; if FBG &gt;500 mg/dL recurs within 30 days, permanently d/c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4269922"/>
                  </a:ext>
                </a:extLst>
              </a:tr>
            </a:tbl>
          </a:graphicData>
        </a:graphic>
      </p:graphicFrame>
      <p:sp>
        <p:nvSpPr>
          <p:cNvPr id="12" name="Oval 11">
            <a:extLst>
              <a:ext uri="{FF2B5EF4-FFF2-40B4-BE49-F238E27FC236}">
                <a16:creationId xmlns:a16="http://schemas.microsoft.com/office/drawing/2014/main" id="{7453CF02-6449-0BDB-76BF-9D882A37C351}"/>
              </a:ext>
            </a:extLst>
          </p:cNvPr>
          <p:cNvSpPr/>
          <p:nvPr/>
        </p:nvSpPr>
        <p:spPr>
          <a:xfrm>
            <a:off x="8945902" y="351448"/>
            <a:ext cx="2927349" cy="166457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Ensure proactive monitoring,</a:t>
            </a: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consider prophylactic metformin</a:t>
            </a:r>
          </a:p>
        </p:txBody>
      </p:sp>
    </p:spTree>
    <p:extLst>
      <p:ext uri="{BB962C8B-B14F-4D97-AF65-F5344CB8AC3E}">
        <p14:creationId xmlns:p14="http://schemas.microsoft.com/office/powerpoint/2010/main" val="752807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03B26-D8A2-7EE0-A1C9-9E13A975F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09EA6FA1-F75A-086A-27DE-4006C35D7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Approved PARP Inhibitors: 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5552D-E976-82DD-8D21-353511EF515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dirty="0"/>
              <a:t>Olaparib PI. Talazoparib PI. 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659F291F-E5C4-B814-3295-2D18276B4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467874"/>
              </p:ext>
            </p:extLst>
          </p:nvPr>
        </p:nvGraphicFramePr>
        <p:xfrm>
          <a:off x="231774" y="1333500"/>
          <a:ext cx="11739563" cy="44500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697305">
                  <a:extLst>
                    <a:ext uri="{9D8B030D-6E8A-4147-A177-3AD203B41FA5}">
                      <a16:colId xmlns:a16="http://schemas.microsoft.com/office/drawing/2014/main" val="1827069639"/>
                    </a:ext>
                  </a:extLst>
                </a:gridCol>
                <a:gridCol w="3675601">
                  <a:extLst>
                    <a:ext uri="{9D8B030D-6E8A-4147-A177-3AD203B41FA5}">
                      <a16:colId xmlns:a16="http://schemas.microsoft.com/office/drawing/2014/main" val="660905357"/>
                    </a:ext>
                  </a:extLst>
                </a:gridCol>
                <a:gridCol w="715380">
                  <a:extLst>
                    <a:ext uri="{9D8B030D-6E8A-4147-A177-3AD203B41FA5}">
                      <a16:colId xmlns:a16="http://schemas.microsoft.com/office/drawing/2014/main" val="1283508164"/>
                    </a:ext>
                  </a:extLst>
                </a:gridCol>
                <a:gridCol w="4651277">
                  <a:extLst>
                    <a:ext uri="{9D8B030D-6E8A-4147-A177-3AD203B41FA5}">
                      <a16:colId xmlns:a16="http://schemas.microsoft.com/office/drawing/2014/main" val="1886445851"/>
                    </a:ext>
                  </a:extLst>
                </a:gridCol>
              </a:tblGrid>
              <a:tr h="139697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Olaparib</a:t>
                      </a:r>
                      <a:endParaRPr lang="en-US" sz="16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Talazoparib</a:t>
                      </a:r>
                      <a:endParaRPr lang="en-US" sz="16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452594"/>
                  </a:ext>
                </a:extLst>
              </a:tr>
              <a:tr h="23735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Mechanism of action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Inhibits PARP enzymes involved in DNA transcription, </a:t>
                      </a:r>
                      <a:b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cell cycle regulation, and DNA repair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08006"/>
                  </a:ext>
                </a:extLst>
              </a:tr>
              <a:tr h="23735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Dosing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300 mg PO BID </a:t>
                      </a:r>
                      <a:br>
                        <a:rPr lang="en-US" sz="1600" kern="1200">
                          <a:solidFill>
                            <a:schemeClr val="dk1"/>
                          </a:solidFill>
                        </a:rPr>
                      </a:br>
                      <a:r>
                        <a:rPr lang="en-US" sz="1600" b="1" kern="1200">
                          <a:solidFill>
                            <a:schemeClr val="dk1"/>
                          </a:solidFill>
                        </a:rPr>
                        <a:t>with or without food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1 mg PO QD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</a:rPr>
                        <a:t>with or without food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1 mg PO once daily </a:t>
                      </a:r>
                      <a:r>
                        <a:rPr lang="en-US" sz="1600" b="1" kern="1200">
                          <a:solidFill>
                            <a:schemeClr val="dk1"/>
                          </a:solidFill>
                        </a:rPr>
                        <a:t>with or without food</a:t>
                      </a:r>
                      <a:endParaRPr lang="en-US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428133"/>
                  </a:ext>
                </a:extLst>
              </a:tr>
              <a:tr h="23735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Metabolism/DDIs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Substrate of CYP3A4 (major), </a:t>
                      </a:r>
                      <a:br>
                        <a:rPr lang="en-US" sz="1600" kern="1200">
                          <a:solidFill>
                            <a:schemeClr val="dk1"/>
                          </a:solidFill>
                        </a:rPr>
                      </a:b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P-gp (minor)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Substrate of BCRP, P-gp (major with inhibitors), P-gp (minor with inducers)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Substrate of BCRP, </a:t>
                      </a:r>
                      <a:r>
                        <a:rPr lang="en-US" sz="1600" kern="1200" err="1">
                          <a:solidFill>
                            <a:schemeClr val="dk1"/>
                          </a:solidFill>
                        </a:rPr>
                        <a:t>PgP</a:t>
                      </a: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 (major with inhibitors), </a:t>
                      </a:r>
                      <a:r>
                        <a:rPr lang="en-US" sz="1600" kern="1200" err="1">
                          <a:solidFill>
                            <a:schemeClr val="dk1"/>
                          </a:solidFill>
                        </a:rPr>
                        <a:t>Pgp</a:t>
                      </a: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 (minor with inducers)</a:t>
                      </a:r>
                      <a:endParaRPr lang="en-US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118812"/>
                  </a:ext>
                </a:extLst>
              </a:tr>
              <a:tr h="537169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Renal dose adjustments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Moderate impairment (CrCl 31-50 mL/min): reduce to 200 mg PO BID;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</a:t>
                      </a:r>
                      <a:b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(CrCl ≤30 mL/min): no data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Moderate impairment (CrCl 30-59 mL/min): reduce dose to 0.75 mg PO QD; 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(CrCl 15-29 mL/min): </a:t>
                      </a:r>
                      <a:b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 dose to 0.5 mg PO QD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eGFR &lt; 30 mL/min/1.73m2: reduce initial dose to 200 mg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841433"/>
                  </a:ext>
                </a:extLst>
              </a:tr>
              <a:tr h="437231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Hepatic dose adjustments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Mild/moderate impairment (Child-Pugh A/B): none;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</a:t>
                      </a:r>
                      <a:b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(Child-Pugh C): no data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Early breast cancer: no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Metastatic: moderate or severe (Child-Pugh class B, C): reduce initial dose to 400 mg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293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70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F02AD-A514-93C7-89FF-9C5893DDA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AC4DB-0F37-1CB7-EAA7-1AD5C7419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Approved PARP Inhibitors: AE Comparison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9639F2-3BFE-CCB5-8C19-ADFE9C9F2C7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Robson. NEJM. 2017;377:523</a:t>
            </a:r>
            <a:r>
              <a:rPr lang="fr-FR" dirty="0"/>
              <a:t>. 2. </a:t>
            </a:r>
            <a:r>
              <a:rPr lang="en-US" dirty="0"/>
              <a:t>Litton. NEJM. 2018;379:753. </a:t>
            </a:r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FADFB8C5-0922-DB8F-D8F5-D498D1ED37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772097"/>
              </p:ext>
            </p:extLst>
          </p:nvPr>
        </p:nvGraphicFramePr>
        <p:xfrm>
          <a:off x="231775" y="1633852"/>
          <a:ext cx="11739560" cy="3337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47912">
                  <a:extLst>
                    <a:ext uri="{9D8B030D-6E8A-4147-A177-3AD203B41FA5}">
                      <a16:colId xmlns:a16="http://schemas.microsoft.com/office/drawing/2014/main" val="797395223"/>
                    </a:ext>
                  </a:extLst>
                </a:gridCol>
                <a:gridCol w="2347912">
                  <a:extLst>
                    <a:ext uri="{9D8B030D-6E8A-4147-A177-3AD203B41FA5}">
                      <a16:colId xmlns:a16="http://schemas.microsoft.com/office/drawing/2014/main" val="469393750"/>
                    </a:ext>
                  </a:extLst>
                </a:gridCol>
                <a:gridCol w="2347912">
                  <a:extLst>
                    <a:ext uri="{9D8B030D-6E8A-4147-A177-3AD203B41FA5}">
                      <a16:colId xmlns:a16="http://schemas.microsoft.com/office/drawing/2014/main" val="1166734586"/>
                    </a:ext>
                  </a:extLst>
                </a:gridCol>
                <a:gridCol w="2347912">
                  <a:extLst>
                    <a:ext uri="{9D8B030D-6E8A-4147-A177-3AD203B41FA5}">
                      <a16:colId xmlns:a16="http://schemas.microsoft.com/office/drawing/2014/main" val="800441996"/>
                    </a:ext>
                  </a:extLst>
                </a:gridCol>
                <a:gridCol w="2347912">
                  <a:extLst>
                    <a:ext uri="{9D8B030D-6E8A-4147-A177-3AD203B41FA5}">
                      <a16:colId xmlns:a16="http://schemas.microsoft.com/office/drawing/2014/main" val="1343885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Olaparib</a:t>
                      </a:r>
                      <a:r>
                        <a:rPr lang="en-US" b="1" baseline="30000" dirty="0">
                          <a:solidFill>
                            <a:schemeClr val="bg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Talazoparib</a:t>
                      </a:r>
                      <a:r>
                        <a:rPr lang="en-US" b="1" baseline="30000" dirty="0">
                          <a:solidFill>
                            <a:schemeClr val="bg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39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AE, 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All Grades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Grade ≥3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All Grades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Grade ≥3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1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Nausea*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58.0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48.6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13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Anemia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40.0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16.1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52.8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39.2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42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Vomiting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29.8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24.8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2.4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26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Fatigue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28.8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2.9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50.3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1.7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4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Neutropenia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27.3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9.3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34.6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20.9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17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Diarrhea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20.5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22.0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10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Headache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20.0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1.0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32.5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1.7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571492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817E70BA-7B9A-1F2F-C5B7-EC6C2AE92229}"/>
              </a:ext>
            </a:extLst>
          </p:cNvPr>
          <p:cNvSpPr/>
          <p:nvPr/>
        </p:nvSpPr>
        <p:spPr>
          <a:xfrm>
            <a:off x="2725068" y="2372441"/>
            <a:ext cx="4285332" cy="3634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31F874-A1E3-465F-FD0C-5491A5F740BE}"/>
              </a:ext>
            </a:extLst>
          </p:cNvPr>
          <p:cNvSpPr txBox="1"/>
          <p:nvPr/>
        </p:nvSpPr>
        <p:spPr>
          <a:xfrm>
            <a:off x="252150" y="5017779"/>
            <a:ext cx="11051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*Olaparib is moderately emetic (consider prophylaxis); talazoparib has minimal-low emetic risk.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088D56-5169-D3F3-D38F-154039C46FB2}"/>
              </a:ext>
            </a:extLst>
          </p:cNvPr>
          <p:cNvSpPr/>
          <p:nvPr/>
        </p:nvSpPr>
        <p:spPr>
          <a:xfrm>
            <a:off x="8684713" y="260953"/>
            <a:ext cx="3276209" cy="11766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Administering olaparib with food may help alleviate nausea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BF711A-70B1-7703-23C0-7B705F8457B5}"/>
              </a:ext>
            </a:extLst>
          </p:cNvPr>
          <p:cNvSpPr/>
          <p:nvPr/>
        </p:nvSpPr>
        <p:spPr>
          <a:xfrm>
            <a:off x="7263897" y="3494114"/>
            <a:ext cx="4293198" cy="3634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068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7896A-B520-131A-89B4-ED1C9B86C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Adverse Effects of Approved PARP Inhibitors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DD5520-DE16-D249-2AD5-32CDA2A77F2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1325" y="6302375"/>
            <a:ext cx="6822432" cy="327025"/>
          </a:xfrm>
        </p:spPr>
        <p:txBody>
          <a:bodyPr/>
          <a:lstStyle/>
          <a:p>
            <a:pPr lvl="0" algn="ctr"/>
            <a:endParaRPr lang="en-US" dirty="0"/>
          </a:p>
          <a:p>
            <a:pPr algn="ctr"/>
            <a:r>
              <a:rPr lang="en-US" dirty="0"/>
              <a:t>Olaparib PI. Talazoparib PI. NCCN. Clinical practice guidelines in oncology: antiemesis. v.1.2026. nccn.org.</a:t>
            </a:r>
          </a:p>
        </p:txBody>
      </p:sp>
      <p:graphicFrame>
        <p:nvGraphicFramePr>
          <p:cNvPr id="11" name="Content Placeholder 6">
            <a:extLst>
              <a:ext uri="{FF2B5EF4-FFF2-40B4-BE49-F238E27FC236}">
                <a16:creationId xmlns:a16="http://schemas.microsoft.com/office/drawing/2014/main" id="{0D16CDDB-5120-5746-53E2-E18317D9B7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156769"/>
              </p:ext>
            </p:extLst>
          </p:nvPr>
        </p:nvGraphicFramePr>
        <p:xfrm>
          <a:off x="231078" y="1252216"/>
          <a:ext cx="11644399" cy="23774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850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19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20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Talazoparib Adverse Reaction*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Hold Until Levels 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Resolve to: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Resume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Hemoglobin &lt;8 g/dL</a:t>
                      </a: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≥9 g/dL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aseline="0" dirty="0">
                          <a:latin typeface="+mn-lt"/>
                        </a:rPr>
                        <a:t>Resume at reduced dose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603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Platelets &lt;50,000/µL</a:t>
                      </a: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 u="none" strike="noStrike" noProof="0" dirty="0">
                          <a:latin typeface="+mn-lt"/>
                        </a:rPr>
                        <a:t>≥75,000/</a:t>
                      </a:r>
                      <a:r>
                        <a:rPr lang="en-US" sz="1800" dirty="0">
                          <a:latin typeface="+mn-lt"/>
                        </a:rPr>
                        <a:t>µ</a:t>
                      </a:r>
                      <a:r>
                        <a:rPr lang="en-US" sz="1800" b="0" i="0" u="none" strike="noStrike" noProof="0" dirty="0">
                          <a:latin typeface="+mn-lt"/>
                        </a:rPr>
                        <a:t>L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>
                          <a:latin typeface="+mn-lt"/>
                        </a:rPr>
                        <a:t>Neutrophils &lt;1000/µL</a:t>
                      </a: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 u="none" strike="noStrike" noProof="0" dirty="0">
                          <a:latin typeface="+mn-lt"/>
                        </a:rPr>
                        <a:t>≥1500/</a:t>
                      </a:r>
                      <a:r>
                        <a:rPr lang="en-US" sz="1800" dirty="0">
                          <a:latin typeface="+mn-lt"/>
                        </a:rPr>
                        <a:t>µ</a:t>
                      </a:r>
                      <a:r>
                        <a:rPr lang="en-US" sz="1800" b="0" i="0" u="none" strike="noStrike" noProof="0" dirty="0">
                          <a:latin typeface="+mn-lt"/>
                        </a:rPr>
                        <a:t>L</a:t>
                      </a:r>
                      <a:endParaRPr lang="en-US" sz="18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289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+mn-lt"/>
                        </a:rPr>
                        <a:t>Nonhematologic grade 3/4 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>
                          <a:latin typeface="+mn-lt"/>
                        </a:rPr>
                        <a:t>Grade ≤1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 u="none" strike="noStrike" baseline="0" noProof="0" dirty="0">
                          <a:latin typeface="+mn-lt"/>
                        </a:rPr>
                        <a:t>Consider dose reduction or discontinue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217047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D2FFED5-9D70-1E85-E92B-CF0EC248668F}"/>
              </a:ext>
            </a:extLst>
          </p:cNvPr>
          <p:cNvSpPr txBox="1"/>
          <p:nvPr/>
        </p:nvSpPr>
        <p:spPr>
          <a:xfrm>
            <a:off x="5702633" y="4078742"/>
            <a:ext cx="6096000" cy="203132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/>
              </a:rPr>
              <a:t>Nausea: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/>
              </a:rPr>
              <a:t>Talazoparib = minimal/low (&lt;30% emesis)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/>
              </a:rPr>
              <a:t>Antiemetics only as needed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/>
              </a:rPr>
              <a:t>Olaparib = moderate-high (≥30% emesis) 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/>
              </a:rPr>
              <a:t>PRN dosing initially appropriate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−"/>
              <a:tabLst/>
              <a:defRPr/>
            </a:pPr>
            <a:r>
              <a:rPr lang="en-US" dirty="0">
                <a:solidFill>
                  <a:prstClr val="black"/>
                </a:solidFill>
                <a:cs typeface="Calibri"/>
              </a:rPr>
              <a:t>May need prophylactic antiemetic if breakthrough treatment frequently required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BDF6F1-8E5E-EA98-070D-08667206B362}"/>
              </a:ext>
            </a:extLst>
          </p:cNvPr>
          <p:cNvSpPr txBox="1"/>
          <p:nvPr/>
        </p:nvSpPr>
        <p:spPr>
          <a:xfrm>
            <a:off x="231078" y="3665306"/>
            <a:ext cx="11250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*While olaparib prescribing information does not have specific parameters, practitioners often dose reduce for similar grade ≥3 toxicities.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44435A7-1B31-C4DD-9B55-F2C780B74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263548"/>
              </p:ext>
            </p:extLst>
          </p:nvPr>
        </p:nvGraphicFramePr>
        <p:xfrm>
          <a:off x="231078" y="4084636"/>
          <a:ext cx="5116426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0134">
                  <a:extLst>
                    <a:ext uri="{9D8B030D-6E8A-4147-A177-3AD203B41FA5}">
                      <a16:colId xmlns:a16="http://schemas.microsoft.com/office/drawing/2014/main" val="2389898689"/>
                    </a:ext>
                  </a:extLst>
                </a:gridCol>
                <a:gridCol w="1548039">
                  <a:extLst>
                    <a:ext uri="{9D8B030D-6E8A-4147-A177-3AD203B41FA5}">
                      <a16:colId xmlns:a16="http://schemas.microsoft.com/office/drawing/2014/main" val="2259409726"/>
                    </a:ext>
                  </a:extLst>
                </a:gridCol>
                <a:gridCol w="1738253">
                  <a:extLst>
                    <a:ext uri="{9D8B030D-6E8A-4147-A177-3AD203B41FA5}">
                      <a16:colId xmlns:a16="http://schemas.microsoft.com/office/drawing/2014/main" val="1908698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Dose Reductions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Olaparib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Talazoparib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4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/>
                        <a:t>1st reduction</a:t>
                      </a:r>
                      <a:endParaRPr lang="en-US" sz="1600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250 mg BID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0.75 mg QD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42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/>
                        <a:t>2nd reduction</a:t>
                      </a:r>
                      <a:endParaRPr lang="en-US" sz="1600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200 mg BID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0.5 mg QD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58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/>
                        <a:t>3rd reduction</a:t>
                      </a:r>
                      <a:endParaRPr lang="en-US" sz="1600" baseline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0.25 mg QD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907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126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F36ED-8F7E-3CE8-5B02-AFBB38964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C6F3AA2D-F1C6-7464-7924-DB02EC2E6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285549"/>
              </p:ext>
            </p:extLst>
          </p:nvPr>
        </p:nvGraphicFramePr>
        <p:xfrm>
          <a:off x="231077" y="1051338"/>
          <a:ext cx="11740261" cy="520790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28649">
                  <a:extLst>
                    <a:ext uri="{9D8B030D-6E8A-4147-A177-3AD203B41FA5}">
                      <a16:colId xmlns:a16="http://schemas.microsoft.com/office/drawing/2014/main" val="1827069639"/>
                    </a:ext>
                  </a:extLst>
                </a:gridCol>
                <a:gridCol w="2931264">
                  <a:extLst>
                    <a:ext uri="{9D8B030D-6E8A-4147-A177-3AD203B41FA5}">
                      <a16:colId xmlns:a16="http://schemas.microsoft.com/office/drawing/2014/main" val="2384566094"/>
                    </a:ext>
                  </a:extLst>
                </a:gridCol>
                <a:gridCol w="247067">
                  <a:extLst>
                    <a:ext uri="{9D8B030D-6E8A-4147-A177-3AD203B41FA5}">
                      <a16:colId xmlns:a16="http://schemas.microsoft.com/office/drawing/2014/main" val="858569285"/>
                    </a:ext>
                  </a:extLst>
                </a:gridCol>
                <a:gridCol w="3320143">
                  <a:extLst>
                    <a:ext uri="{9D8B030D-6E8A-4147-A177-3AD203B41FA5}">
                      <a16:colId xmlns:a16="http://schemas.microsoft.com/office/drawing/2014/main" val="2848081492"/>
                    </a:ext>
                  </a:extLst>
                </a:gridCol>
                <a:gridCol w="3513138">
                  <a:extLst>
                    <a:ext uri="{9D8B030D-6E8A-4147-A177-3AD203B41FA5}">
                      <a16:colId xmlns:a16="http://schemas.microsoft.com/office/drawing/2014/main" val="1543535028"/>
                    </a:ext>
                  </a:extLst>
                </a:gridCol>
              </a:tblGrid>
              <a:tr h="294723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2"/>
                          </a:solidFill>
                        </a:rPr>
                        <a:t>Elacestrant (</a:t>
                      </a:r>
                      <a:r>
                        <a:rPr lang="en-US" sz="1600"/>
                        <a:t>EMERALD)</a:t>
                      </a:r>
                      <a:endParaRPr lang="en-US" sz="16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2"/>
                          </a:solidFill>
                        </a:rPr>
                        <a:t>Imlunestrant (</a:t>
                      </a:r>
                      <a:r>
                        <a:rPr lang="en-US" sz="1600"/>
                        <a:t>EMBER-3)</a:t>
                      </a:r>
                      <a:endParaRPr lang="en-US" sz="16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Vepdegestrant (VERITAC-2)</a:t>
                      </a:r>
                      <a:endParaRPr lang="en-US" sz="16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452594"/>
                  </a:ext>
                </a:extLst>
              </a:tr>
              <a:tr h="72341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Mechanism of action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/>
                        <a:t>Estrogen receptor antagonist and degrader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dirty="0"/>
                        <a:t>Proteolysis-targeting chimera (PROTAC) estrogen receptor degrader</a:t>
                      </a:r>
                      <a:endParaRPr lang="en-US" sz="16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708006"/>
                  </a:ext>
                </a:extLst>
              </a:tr>
              <a:tr h="509066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Dosing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345 mg PO QD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</a:rPr>
                        <a:t>with food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400 mg PO QD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</a:rPr>
                        <a:t>on empty stomach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400 mg PO QD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</a:rPr>
                        <a:t>on empty stomach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/>
                        <a:t>200 mg PO QD </a:t>
                      </a:r>
                      <a:r>
                        <a:rPr lang="en-US" sz="1600" b="1" dirty="0"/>
                        <a:t>with food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428133"/>
                  </a:ext>
                </a:extLst>
              </a:tr>
              <a:tr h="93775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Metabolism/DDIs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Major CYP3A4 substrate;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minor CYP2C9, CYP2A6 substrate;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OATP2B1 substrate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Major CYP3A4 substrate;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UGT1A1 substrate;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BCRP, P-gp inhibitor</a:t>
                      </a:r>
                      <a:endParaRPr lang="en-US" sz="1600" kern="1200" dirty="0">
                        <a:solidFill>
                          <a:schemeClr val="dk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Major CYP3A4 substrate;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UGT1A1 substrate;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BCRP, P-gp inhibitor</a:t>
                      </a:r>
                      <a:endParaRPr lang="en-US" sz="1600" kern="1200" dirty="0">
                        <a:solidFill>
                          <a:schemeClr val="dk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Major CYP3A4 substrate; 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P-gp inhibitor; H2-receptor antagonist/PPI interactions (avoid concomitant antacids)</a:t>
                      </a:r>
                      <a:endParaRPr lang="en-US" sz="1600" kern="1200" dirty="0">
                        <a:solidFill>
                          <a:schemeClr val="dk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118812"/>
                  </a:ext>
                </a:extLst>
              </a:tr>
              <a:tr h="509066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Renal dose adjustments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(eGFR 15-29 mL/min): unknown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Severe impairment (eGFR 15-29 mL/min): unknown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CrCl 30-90 mL/min: none;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CrCl &lt;30 mL/min or ESRD: unknown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508666"/>
                  </a:ext>
                </a:extLst>
              </a:tr>
              <a:tr h="1580785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Hepatic dose adjustments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Child-Pugh A: none;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Child-Pugh B: reduce to 258 mg QD;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Child-Pugh C: avoid use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Moderate or severe impairment (Child-Pugh B/C): reduce initial dose to 200 mg QD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Child-Pugh A: none;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Child-Pugh B/C: reduce initial dose to 200 mg QD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/>
                        <a:t> Mild hepatic impairment: none; Moderate/severe: unknown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365379"/>
                  </a:ext>
                </a:extLst>
              </a:tr>
            </a:tbl>
          </a:graphicData>
        </a:graphic>
      </p:graphicFrame>
      <p:sp>
        <p:nvSpPr>
          <p:cNvPr id="9" name="Title 3">
            <a:extLst>
              <a:ext uri="{FF2B5EF4-FFF2-40B4-BE49-F238E27FC236}">
                <a16:creationId xmlns:a16="http://schemas.microsoft.com/office/drawing/2014/main" id="{A937044B-AFE4-FB4B-F947-37B08E860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Approved Oral SERDs: 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86F72-EDEA-4208-97CE-34D3E8F9B12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Elacestrant PI. Imlunestrant PI. Vepdegestrant PI. </a:t>
            </a:r>
          </a:p>
        </p:txBody>
      </p:sp>
    </p:spTree>
    <p:extLst>
      <p:ext uri="{BB962C8B-B14F-4D97-AF65-F5344CB8AC3E}">
        <p14:creationId xmlns:p14="http://schemas.microsoft.com/office/powerpoint/2010/main" val="42892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CDFD1-2019-D43F-D26B-4E81CB562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26F9485-2404-BE06-DFC4-4F50B76C43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21253"/>
              </p:ext>
            </p:extLst>
          </p:nvPr>
        </p:nvGraphicFramePr>
        <p:xfrm>
          <a:off x="307975" y="1100083"/>
          <a:ext cx="11219996" cy="42062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218996">
                  <a:extLst>
                    <a:ext uri="{9D8B030D-6E8A-4147-A177-3AD203B41FA5}">
                      <a16:colId xmlns:a16="http://schemas.microsoft.com/office/drawing/2014/main" val="1827069639"/>
                    </a:ext>
                  </a:extLst>
                </a:gridCol>
                <a:gridCol w="2307772">
                  <a:extLst>
                    <a:ext uri="{9D8B030D-6E8A-4147-A177-3AD203B41FA5}">
                      <a16:colId xmlns:a16="http://schemas.microsoft.com/office/drawing/2014/main" val="2384566094"/>
                    </a:ext>
                  </a:extLst>
                </a:gridCol>
                <a:gridCol w="2721428">
                  <a:extLst>
                    <a:ext uri="{9D8B030D-6E8A-4147-A177-3AD203B41FA5}">
                      <a16:colId xmlns:a16="http://schemas.microsoft.com/office/drawing/2014/main" val="188644585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384749541"/>
                    </a:ext>
                  </a:extLst>
                </a:gridCol>
              </a:tblGrid>
              <a:tr h="193717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2"/>
                          </a:solidFill>
                        </a:rPr>
                        <a:t>Elacestrant (EMERALD)</a:t>
                      </a:r>
                      <a:r>
                        <a:rPr lang="en-US" sz="1800" baseline="30000">
                          <a:solidFill>
                            <a:schemeClr val="bg2"/>
                          </a:solidFill>
                        </a:rPr>
                        <a:t>1,2</a:t>
                      </a:r>
                      <a:endParaRPr lang="en-US" sz="18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2"/>
                          </a:solidFill>
                        </a:rPr>
                        <a:t>Imlunestrant </a:t>
                      </a:r>
                    </a:p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2"/>
                          </a:solidFill>
                        </a:rPr>
                        <a:t>(EMBER-3)</a:t>
                      </a:r>
                      <a:r>
                        <a:rPr lang="en-US" sz="1800" baseline="30000">
                          <a:solidFill>
                            <a:schemeClr val="bg2"/>
                          </a:solidFill>
                        </a:rPr>
                        <a:t>3,4</a:t>
                      </a:r>
                      <a:endParaRPr lang="en-US" sz="18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Vepdegestrant (VERITAC-2)</a:t>
                      </a:r>
                      <a:r>
                        <a:rPr lang="en-US" baseline="30000"/>
                        <a:t>5,6</a:t>
                      </a:r>
                      <a:endParaRPr lang="en-US" sz="18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452594"/>
                  </a:ext>
                </a:extLst>
              </a:tr>
              <a:tr h="339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Key AE (all grades)/</a:t>
                      </a:r>
                      <a:br>
                        <a:rPr lang="en-US" sz="1800" b="1" dirty="0"/>
                      </a:br>
                      <a:r>
                        <a:rPr lang="en-US" sz="1800" b="1" dirty="0"/>
                        <a:t>(grades 3/4), %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032436"/>
                  </a:ext>
                </a:extLst>
              </a:tr>
              <a:tr h="193717">
                <a:tc>
                  <a:txBody>
                    <a:bodyPr/>
                    <a:lstStyle/>
                    <a:p>
                      <a:pPr marL="346075" indent="-231775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b="0" dirty="0"/>
                        <a:t>Nausea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35.0/2.5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17.1/0.3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13.5 / 0</a:t>
                      </a:r>
                      <a:endParaRPr lang="en-US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237268"/>
                  </a:ext>
                </a:extLst>
              </a:tr>
              <a:tr h="193717">
                <a:tc>
                  <a:txBody>
                    <a:bodyPr/>
                    <a:lstStyle/>
                    <a:p>
                      <a:pPr marL="346075" indent="-231775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Increased cholesterol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30.0/0.9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10.2/0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342582"/>
                  </a:ext>
                </a:extLst>
              </a:tr>
              <a:tr h="193717">
                <a:tc>
                  <a:txBody>
                    <a:bodyPr/>
                    <a:lstStyle/>
                    <a:p>
                      <a:pPr marL="346075" indent="-231775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Increased triglycerides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27/2.2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21.0/0.3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251908"/>
                  </a:ext>
                </a:extLst>
              </a:tr>
              <a:tr h="193717"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Fatigue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19.0/0.8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22.6/0.3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26.6 / 1.0</a:t>
                      </a:r>
                      <a:endParaRPr lang="en-US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711172"/>
                  </a:ext>
                </a:extLst>
              </a:tr>
              <a:tr h="193717"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Increased 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13.1/1.7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12.5/0.9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14.4 / 1.3</a:t>
                      </a:r>
                      <a:endParaRPr lang="en-US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441659"/>
                  </a:ext>
                </a:extLst>
              </a:tr>
              <a:tr h="193717"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Increased ALT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9.3/2.1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10.4/0.3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14.4 / 0.6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648239"/>
                  </a:ext>
                </a:extLst>
              </a:tr>
              <a:tr h="193717"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Arthralgia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14.3/0.8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14.1/0.6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10.6 / 1.0</a:t>
                      </a:r>
                      <a:endParaRPr lang="en-US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228959"/>
                  </a:ext>
                </a:extLst>
              </a:tr>
              <a:tr h="193717"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Hot flush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11.4/0</a:t>
                      </a:r>
                      <a:endParaRPr lang="en-US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6.7/0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9.9 / 1.6</a:t>
                      </a:r>
                      <a:endParaRPr lang="en-US" sz="18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037892"/>
                  </a:ext>
                </a:extLst>
              </a:tr>
            </a:tbl>
          </a:graphicData>
        </a:graphic>
      </p:graphicFrame>
      <p:sp>
        <p:nvSpPr>
          <p:cNvPr id="9" name="Title 3">
            <a:extLst>
              <a:ext uri="{FF2B5EF4-FFF2-40B4-BE49-F238E27FC236}">
                <a16:creationId xmlns:a16="http://schemas.microsoft.com/office/drawing/2014/main" id="{E07B705D-67D0-A2D7-9072-D7C92DA5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Approved Oral SERDs: Safety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B4280C-84A5-FEC2-BD8F-E13A0D57AEB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20249" y="6302375"/>
            <a:ext cx="6194614" cy="327025"/>
          </a:xfrm>
        </p:spPr>
        <p:txBody>
          <a:bodyPr/>
          <a:lstStyle/>
          <a:p>
            <a:r>
              <a:rPr lang="en-US" dirty="0"/>
              <a:t>1. Elacestrant PI. 2. Bidard. JCO. 2022;40:3246. 3 .Imlunestrant PI. 4. Jhaveri. NEJM. 2025;392:1189. </a:t>
            </a:r>
            <a:br>
              <a:rPr lang="en-US" dirty="0"/>
            </a:br>
            <a:r>
              <a:rPr lang="en-US" dirty="0"/>
              <a:t>5. Vepdegestrant PI. 6. Hamilton. NEJM. 2025;393:545.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A27829-79A8-7F31-A480-AF207DF611C8}"/>
              </a:ext>
            </a:extLst>
          </p:cNvPr>
          <p:cNvSpPr/>
          <p:nvPr/>
        </p:nvSpPr>
        <p:spPr>
          <a:xfrm>
            <a:off x="481449" y="2378217"/>
            <a:ext cx="10576509" cy="3393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261F20-1697-25AA-F216-52DB5F839AB4}"/>
              </a:ext>
            </a:extLst>
          </p:cNvPr>
          <p:cNvSpPr/>
          <p:nvPr/>
        </p:nvSpPr>
        <p:spPr>
          <a:xfrm>
            <a:off x="481448" y="3492019"/>
            <a:ext cx="10576509" cy="3393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805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75BA3-53C9-D570-34A6-6C83C59B5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FDF75DA-27BE-D275-A661-97E21EBE4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Maintaining Adjuvant CDK4/6i Therapy to Maximize Recurrence Risk Reduction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A861406-DF61-CC61-8747-972020D15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Curative-intent “marathon”: adjuvant CDK4/6i is long-term therapy (2 yr abemaciclib; 3 yr ribociclib) to reduce recurrence risk—</a:t>
            </a:r>
            <a:r>
              <a:rPr lang="en-US" b="1" dirty="0"/>
              <a:t>persistence matters</a:t>
            </a:r>
          </a:p>
          <a:p>
            <a:r>
              <a:rPr lang="en-US" dirty="0"/>
              <a:t>AEs drive early stopping: trial experience (eg, NATALEE) shows toxicity is a common reason for discontinuation, creating gaps in protection</a:t>
            </a:r>
          </a:p>
          <a:p>
            <a:r>
              <a:rPr lang="en-US" dirty="0"/>
              <a:t>Adjusting dose is success, not failure: data from monarchE and NATALEE support that protocol-guided interruptions/dose reductions can maintain benefit—</a:t>
            </a:r>
            <a:r>
              <a:rPr lang="en-US" b="1" dirty="0"/>
              <a:t>better to stay on a tolerable dose than to stop</a:t>
            </a:r>
          </a:p>
          <a:p>
            <a:r>
              <a:rPr lang="en-US" dirty="0"/>
              <a:t>Manage, don’t quit: encourage early reporting, guideline-based management, and no self-directed “holidays”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EFDF0B2-2FCA-DBEF-9A70-10F123C7A2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49103" y="6302375"/>
            <a:ext cx="5830900" cy="327025"/>
          </a:xfrm>
        </p:spPr>
        <p:txBody>
          <a:bodyPr/>
          <a:lstStyle/>
          <a:p>
            <a:r>
              <a:rPr lang="en-US" dirty="0"/>
              <a:t>Fasching. JAMA Oncol. 2025;11:1364-1372. Hamilton. Clin Cancer Res. 2025;31: P1-11-16. Johnston. npj Breast Cancer. 2024;10:34.</a:t>
            </a:r>
          </a:p>
        </p:txBody>
      </p:sp>
    </p:spTree>
    <p:extLst>
      <p:ext uri="{BB962C8B-B14F-4D97-AF65-F5344CB8AC3E}">
        <p14:creationId xmlns:p14="http://schemas.microsoft.com/office/powerpoint/2010/main" val="3740511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2AD6B-4527-968C-551E-D05E5F054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Dose reduction is:</a:t>
            </a:r>
          </a:p>
          <a:p>
            <a:pPr marL="581025" lvl="2" indent="-352425">
              <a:buFont typeface="Wingdings" panose="05000000000000000000" pitchFamily="2" charset="2"/>
              <a:buChar char="ü"/>
            </a:pPr>
            <a:r>
              <a:rPr lang="en-US" dirty="0"/>
              <a:t>A sign of active toxicity management</a:t>
            </a:r>
          </a:p>
          <a:p>
            <a:pPr marL="581025" lvl="2" indent="-352425">
              <a:buFont typeface="Wingdings" panose="05000000000000000000" pitchFamily="2" charset="2"/>
              <a:buChar char="ü"/>
            </a:pPr>
            <a:r>
              <a:rPr lang="en-US" dirty="0">
                <a:latin typeface="Poppins"/>
                <a:cs typeface="Poppins"/>
              </a:rPr>
              <a:t>A strategy to maintain long-term therapy</a:t>
            </a:r>
          </a:p>
          <a:p>
            <a:pPr marL="581025" lvl="2" indent="-352425">
              <a:buFont typeface="Wingdings" panose="05000000000000000000" pitchFamily="2" charset="2"/>
              <a:buChar char="ü"/>
            </a:pPr>
            <a:r>
              <a:rPr lang="en-US" dirty="0"/>
              <a:t>A tool to support adherence and persistence</a:t>
            </a:r>
          </a:p>
          <a:p>
            <a:pPr marL="228600" lvl="2" indent="0">
              <a:buNone/>
            </a:pPr>
            <a:endParaRPr lang="en-US" dirty="0"/>
          </a:p>
          <a:p>
            <a:pPr marL="228600" lvl="2" indent="0">
              <a:buNone/>
            </a:pPr>
            <a:endParaRPr lang="en-US" dirty="0"/>
          </a:p>
          <a:p>
            <a:pPr marL="228600" lvl="2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AA388F-3DE5-5B1F-8331-94BBA348680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Poppins"/>
                <a:cs typeface="Poppins"/>
              </a:rPr>
              <a:t>Dose reduction is</a:t>
            </a:r>
            <a:r>
              <a:rPr lang="en-US" b="1" dirty="0">
                <a:latin typeface="Poppins"/>
                <a:cs typeface="Poppins"/>
              </a:rPr>
              <a:t> not</a:t>
            </a:r>
            <a:r>
              <a:rPr lang="en-US" dirty="0">
                <a:latin typeface="Poppins"/>
                <a:cs typeface="Poppins"/>
              </a:rPr>
              <a:t>:</a:t>
            </a:r>
          </a:p>
          <a:p>
            <a:pPr marL="581025" lvl="2" indent="-352425">
              <a:buFont typeface="Wingdings" panose="05000000000000000000" pitchFamily="2" charset="2"/>
              <a:buChar char="ü"/>
            </a:pPr>
            <a:r>
              <a:rPr lang="en-US" dirty="0"/>
              <a:t>Loss of efficacy</a:t>
            </a:r>
          </a:p>
          <a:p>
            <a:pPr marL="581025" lvl="2" indent="-352425">
              <a:buFont typeface="Wingdings" panose="05000000000000000000" pitchFamily="2" charset="2"/>
              <a:buChar char="ü"/>
            </a:pPr>
            <a:r>
              <a:rPr lang="en-US" dirty="0"/>
              <a:t>Treatment failure</a:t>
            </a:r>
          </a:p>
          <a:p>
            <a:pPr marL="581025" lvl="2" indent="-352425">
              <a:buFont typeface="Wingdings" panose="05000000000000000000" pitchFamily="2" charset="2"/>
              <a:buChar char="ü"/>
            </a:pPr>
            <a:r>
              <a:rPr lang="en-US" dirty="0"/>
              <a:t>Reason to switch agents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560B53-E88A-77B0-EC94-A24073F35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Dose Optimization Is a Marker of Good Care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143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8F04625-298F-BEF3-3981-F94D6EBAB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00000"/>
              <a:buFont typeface="Wingdings" panose="05000000000000000000" pitchFamily="2" charset="2"/>
              <a:buChar char="ü"/>
            </a:pPr>
            <a:r>
              <a:rPr lang="en-US" sz="2000" dirty="0"/>
              <a:t>To address potential disparities in care, discuss the patient’s </a:t>
            </a:r>
          </a:p>
          <a:p>
            <a:pPr lvl="2"/>
            <a:r>
              <a:rPr lang="en-US" sz="1800" b="1" dirty="0">
                <a:solidFill>
                  <a:schemeClr val="accent1"/>
                </a:solidFill>
              </a:rPr>
              <a:t>Satisfaction with treatment </a:t>
            </a:r>
            <a:r>
              <a:rPr lang="en-US" sz="1800" dirty="0"/>
              <a:t>(AEs and symptom distress lead to poor adherence)</a:t>
            </a:r>
          </a:p>
          <a:p>
            <a:pPr lvl="2"/>
            <a:r>
              <a:rPr lang="en-US" sz="1800" b="1" dirty="0">
                <a:solidFill>
                  <a:schemeClr val="accent1"/>
                </a:solidFill>
              </a:rPr>
              <a:t>Satisfaction with HCP communication</a:t>
            </a:r>
          </a:p>
          <a:p>
            <a:pPr lvl="3"/>
            <a:r>
              <a:rPr lang="en-US" sz="1600" dirty="0"/>
              <a:t>Feeling understood and respected by HCPs</a:t>
            </a:r>
          </a:p>
          <a:p>
            <a:pPr lvl="3"/>
            <a:r>
              <a:rPr lang="en-US" sz="1600" dirty="0"/>
              <a:t>Being involved in shared decision-making</a:t>
            </a:r>
          </a:p>
          <a:p>
            <a:pPr lvl="3"/>
            <a:r>
              <a:rPr lang="en-US" sz="1600" dirty="0"/>
              <a:t>Building trust and confidence in HCPs</a:t>
            </a:r>
          </a:p>
          <a:p>
            <a:pPr lvl="3"/>
            <a:r>
              <a:rPr lang="en-US" sz="1600" dirty="0"/>
              <a:t>Understanding disease and treatment</a:t>
            </a:r>
          </a:p>
          <a:p>
            <a:pPr lvl="2"/>
            <a:r>
              <a:rPr lang="en-US" sz="1800" b="1" dirty="0">
                <a:solidFill>
                  <a:schemeClr val="accent1"/>
                </a:solidFill>
              </a:rPr>
              <a:t>Resources, support system, and ability to get to and from clinic for visits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060D62-9BAD-832D-3C68-DF029696A6C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lvl="0" fontAlgn="base">
              <a:lnSpc>
                <a:spcPct val="9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en-US" sz="2000" kern="0" dirty="0">
                <a:solidFill>
                  <a:srgbClr val="000000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Provide help in navigating insurance claims and financial assistance programs for prescribed medications</a:t>
            </a:r>
          </a:p>
          <a:p>
            <a:pPr lvl="0" fontAlgn="base">
              <a:lnSpc>
                <a:spcPct val="9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en-US" sz="2000" kern="0" dirty="0">
                <a:solidFill>
                  <a:srgbClr val="000000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Listen to and understand each patient’s goals to help develop manageable plans for achieving healthcare goals</a:t>
            </a:r>
          </a:p>
          <a:p>
            <a:pPr lvl="0" fontAlgn="base">
              <a:buClr>
                <a:srgbClr val="00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Oncology pharmacists, nurses, and patient navigators are an integral part of oncology treatment and patient care</a:t>
            </a:r>
          </a:p>
          <a:p>
            <a:pPr marL="742950" lvl="1" indent="-285750" fontAlgn="base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Font typeface="Arial" panose="020B0604020202020204" pitchFamily="34" charset="0"/>
              <a:buChar char="‒"/>
              <a:defRPr/>
            </a:pPr>
            <a:r>
              <a:rPr lang="en-US" sz="1600" kern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Play a key role in empowering patients and their families to take charge of their health</a:t>
            </a:r>
          </a:p>
          <a:p>
            <a:pPr marL="742950" lvl="1" indent="-285750" fontAlgn="base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Font typeface="Arial" panose="020B0604020202020204" pitchFamily="34" charset="0"/>
              <a:buChar char="‒"/>
              <a:defRPr/>
            </a:pPr>
            <a:r>
              <a:rPr lang="en-US" sz="1600" kern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provide education, resources, and healthcare planning advice</a:t>
            </a:r>
            <a:endParaRPr lang="en-US" sz="2000" kern="0" dirty="0">
              <a:solidFill>
                <a:srgbClr val="000000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  <a:p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A9644A-3597-8AAF-5369-A5E7DF1E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Strategies to Address Potential Barriers to Care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8F3142-0DA9-0A94-A5F7-D817F967D0C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064854" y="6302375"/>
            <a:ext cx="5459634" cy="327025"/>
          </a:xfrm>
        </p:spPr>
        <p:txBody>
          <a:bodyPr/>
          <a:lstStyle/>
          <a:p>
            <a:r>
              <a:rPr lang="en-US" dirty="0"/>
              <a:t>Pozzar. Gynecol Oncol. 2017;147:714. Patel. Gynecol Oncol. 2020;157:323. </a:t>
            </a:r>
            <a:br>
              <a:rPr lang="en-US" dirty="0"/>
            </a:br>
            <a:r>
              <a:rPr lang="en-US" dirty="0"/>
              <a:t>Igwe. Gynecol Oncol. 2016;142:520. Nyakudarika. Cancer. 2021;127:3809.</a:t>
            </a:r>
          </a:p>
        </p:txBody>
      </p:sp>
    </p:spTree>
    <p:extLst>
      <p:ext uri="{BB962C8B-B14F-4D97-AF65-F5344CB8AC3E}">
        <p14:creationId xmlns:p14="http://schemas.microsoft.com/office/powerpoint/2010/main" val="27477362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Assess readiness to receive information</a:t>
            </a:r>
          </a:p>
          <a:p>
            <a:r>
              <a:rPr lang="en-US" sz="1800" dirty="0"/>
              <a:t>Ensure a caregiver/family member is present</a:t>
            </a:r>
          </a:p>
          <a:p>
            <a:r>
              <a:rPr lang="en-US" sz="1800" dirty="0"/>
              <a:t>Set expectations: duration, pill burden, prevalence of AEs, and outcomes</a:t>
            </a:r>
          </a:p>
          <a:p>
            <a:r>
              <a:rPr lang="en-US" sz="1800" dirty="0"/>
              <a:t>Encourage use of support groups</a:t>
            </a:r>
          </a:p>
          <a:p>
            <a:r>
              <a:rPr lang="en-US" sz="1800" dirty="0"/>
              <a:t>Increase pharmacist contact and visibility</a:t>
            </a:r>
          </a:p>
          <a:p>
            <a:r>
              <a:rPr lang="en-US" sz="1800" dirty="0"/>
              <a:t>Identify gaps in education and reiterate key information</a:t>
            </a:r>
          </a:p>
          <a:p>
            <a:r>
              <a:rPr lang="en-US" sz="1800" dirty="0"/>
              <a:t>Provide trustworthy resources for reliable information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65EB40-3AA2-569E-5F45-D5474853BBA9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sz="1800" dirty="0"/>
              <a:t>Deliver written information, medication calendars, etc</a:t>
            </a:r>
          </a:p>
          <a:p>
            <a:r>
              <a:rPr lang="en-US" sz="1800" dirty="0"/>
              <a:t>Follow-up counseling shortly after the first treatment</a:t>
            </a:r>
          </a:p>
          <a:p>
            <a:r>
              <a:rPr lang="en-US" sz="1800" dirty="0"/>
              <a:t>Prioritize the main education items and individualize when possible</a:t>
            </a:r>
          </a:p>
          <a:p>
            <a:r>
              <a:rPr lang="en-US" sz="1800" dirty="0"/>
              <a:t>Work through access and financial concerns, especially with oral therapies</a:t>
            </a:r>
          </a:p>
          <a:p>
            <a:r>
              <a:rPr lang="en-US" sz="18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a standardized oral agent teaching tool, please see: </a:t>
            </a:r>
            <a:r>
              <a:rPr lang="en-US" sz="18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3"/>
              </a:rPr>
              <a:t>mascc.org/resources/assessment-tools/</a:t>
            </a:r>
            <a:br>
              <a:rPr lang="en-US" sz="18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3"/>
              </a:rPr>
            </a:br>
            <a:r>
              <a:rPr lang="en-US" sz="18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3"/>
              </a:rPr>
              <a:t>mascc-oral-agent-teaching-tool-moatt/</a:t>
            </a:r>
            <a:endParaRPr lang="en-US" sz="1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Education and Communication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Lambourne. J Cancer Educ. 2019;34:1024.</a:t>
            </a:r>
          </a:p>
        </p:txBody>
      </p:sp>
    </p:spTree>
    <p:extLst>
      <p:ext uri="{BB962C8B-B14F-4D97-AF65-F5344CB8AC3E}">
        <p14:creationId xmlns:p14="http://schemas.microsoft.com/office/powerpoint/2010/main" val="4198545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8611A-28DD-8879-9242-8A1E4743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72C95EE-5131-30EB-FD05-2A6E30CC5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Measures to Increase Oral Oncology Treatment Adherence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7ADA53-4779-C1AE-F3C0-C180732F2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8270" y="1335088"/>
            <a:ext cx="6663068" cy="4754562"/>
          </a:xfrm>
        </p:spPr>
        <p:txBody>
          <a:bodyPr/>
          <a:lstStyle/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1600" dirty="0"/>
              <a:t>Calendar or daily medication checklist</a:t>
            </a:r>
          </a:p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1600" dirty="0"/>
              <a:t>Multicompartment aids (eg, pillboxes)</a:t>
            </a:r>
          </a:p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1600" dirty="0"/>
              <a:t>Keep medications in visible location</a:t>
            </a:r>
          </a:p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1600" dirty="0"/>
              <a:t>Make taking medication part of daily routine</a:t>
            </a:r>
          </a:p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1600" dirty="0"/>
              <a:t>Say a phrase like “I’m taking my pills” out loud</a:t>
            </a:r>
          </a:p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1600" dirty="0"/>
              <a:t>Ask family/friends to help with reminders</a:t>
            </a:r>
          </a:p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1600" dirty="0"/>
              <a:t>Use patient-initiated electronic reminders</a:t>
            </a:r>
          </a:p>
          <a:p>
            <a:pPr lvl="2">
              <a:spcBef>
                <a:spcPts val="700"/>
              </a:spcBef>
              <a:spcAft>
                <a:spcPts val="0"/>
              </a:spcAft>
            </a:pPr>
            <a:r>
              <a:rPr lang="en-US" sz="1400" dirty="0"/>
              <a:t>Alarms on cell phones</a:t>
            </a:r>
          </a:p>
          <a:p>
            <a:pPr lvl="2">
              <a:spcBef>
                <a:spcPts val="700"/>
              </a:spcBef>
              <a:spcAft>
                <a:spcPts val="0"/>
              </a:spcAft>
            </a:pPr>
            <a:r>
              <a:rPr lang="en-US" sz="1400" dirty="0"/>
              <a:t>Alarm clocks/timers</a:t>
            </a:r>
          </a:p>
          <a:p>
            <a:pPr lvl="2">
              <a:spcBef>
                <a:spcPts val="700"/>
              </a:spcBef>
              <a:spcAft>
                <a:spcPts val="0"/>
              </a:spcAft>
            </a:pPr>
            <a:r>
              <a:rPr lang="en-US" sz="1400" dirty="0"/>
              <a:t>Smartphone apps</a:t>
            </a:r>
          </a:p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1600" dirty="0"/>
              <a:t>Use HCP-initiated electronic reminders</a:t>
            </a:r>
          </a:p>
          <a:p>
            <a:pPr lvl="2">
              <a:spcBef>
                <a:spcPts val="700"/>
              </a:spcBef>
              <a:spcAft>
                <a:spcPts val="0"/>
              </a:spcAft>
            </a:pPr>
            <a:r>
              <a:rPr lang="en-US" sz="1400" dirty="0"/>
              <a:t>Glowing pillboxes</a:t>
            </a:r>
          </a:p>
          <a:p>
            <a:pPr lvl="2">
              <a:spcBef>
                <a:spcPts val="700"/>
              </a:spcBef>
              <a:spcAft>
                <a:spcPts val="0"/>
              </a:spcAft>
            </a:pPr>
            <a:r>
              <a:rPr lang="en-US" sz="1400" dirty="0"/>
              <a:t>Reminders sent via text messages or automated phone calls</a:t>
            </a:r>
          </a:p>
          <a:p>
            <a:pPr lvl="2">
              <a:spcBef>
                <a:spcPts val="700"/>
              </a:spcBef>
              <a:spcAft>
                <a:spcPts val="0"/>
              </a:spcAft>
            </a:pPr>
            <a:r>
              <a:rPr lang="en-US" sz="1400" dirty="0"/>
              <a:t>Microelectromechanical systems</a:t>
            </a:r>
          </a:p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1600" dirty="0"/>
              <a:t>Medication-dispensing machines</a:t>
            </a:r>
          </a:p>
          <a:p>
            <a:pPr>
              <a:spcBef>
                <a:spcPts val="700"/>
              </a:spcBef>
              <a:spcAft>
                <a:spcPts val="0"/>
              </a:spcAft>
            </a:pPr>
            <a:endParaRPr lang="en-US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FFCB5-6887-06BC-2E2D-1B1C7E7E490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1325" y="6302375"/>
            <a:ext cx="6803943" cy="327025"/>
          </a:xfrm>
        </p:spPr>
        <p:txBody>
          <a:bodyPr/>
          <a:lstStyle/>
          <a:p>
            <a:pPr algn="ctr"/>
            <a:r>
              <a:rPr lang="en-US" dirty="0"/>
              <a:t>Burhenn. Clin J Oncol Nurs. 2015;19:53. Kini. JAMA. 2018;320:2461. Belcher. Oncol Nurs Forum. 2022;49:279.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A119ED4-6BDA-8714-836B-CD9FD899FCDC}"/>
              </a:ext>
            </a:extLst>
          </p:cNvPr>
          <p:cNvGrpSpPr/>
          <p:nvPr/>
        </p:nvGrpSpPr>
        <p:grpSpPr>
          <a:xfrm>
            <a:off x="1288854" y="2215758"/>
            <a:ext cx="3687097" cy="2713704"/>
            <a:chOff x="609759" y="3260056"/>
            <a:chExt cx="3687097" cy="2713704"/>
          </a:xfrm>
        </p:grpSpPr>
        <p:sp>
          <p:nvSpPr>
            <p:cNvPr id="5" name="Arrow: Pentagon 4">
              <a:extLst>
                <a:ext uri="{FF2B5EF4-FFF2-40B4-BE49-F238E27FC236}">
                  <a16:creationId xmlns:a16="http://schemas.microsoft.com/office/drawing/2014/main" id="{704F527A-EC88-C5E3-D916-42C0CA86EDC6}"/>
                </a:ext>
              </a:extLst>
            </p:cNvPr>
            <p:cNvSpPr/>
            <p:nvPr/>
          </p:nvSpPr>
          <p:spPr bwMode="auto">
            <a:xfrm>
              <a:off x="609759" y="3260056"/>
              <a:ext cx="3687097" cy="2713704"/>
            </a:xfrm>
            <a:prstGeom prst="homePlat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B7DB67-CA1C-FD1B-D340-C2D22AC8C8CC}"/>
                </a:ext>
              </a:extLst>
            </p:cNvPr>
            <p:cNvSpPr txBox="1"/>
            <p:nvPr/>
          </p:nvSpPr>
          <p:spPr bwMode="auto">
            <a:xfrm>
              <a:off x="660311" y="3738424"/>
              <a:ext cx="2762706" cy="1785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Multicomponent interventions that may result in improved patient adherence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2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036287"/>
            <a:ext cx="11740260" cy="1518364"/>
          </a:xfrm>
        </p:spPr>
        <p:txBody>
          <a:bodyPr/>
          <a:lstStyle/>
          <a:p>
            <a:r>
              <a:rPr lang="en-US" sz="1800" dirty="0"/>
              <a:t>Certified downloadable slides of all the key data</a:t>
            </a:r>
          </a:p>
          <a:p>
            <a:r>
              <a:rPr lang="en-US" sz="1800" dirty="0" err="1"/>
              <a:t>ClinicalThought</a:t>
            </a:r>
            <a:r>
              <a:rPr lang="en-US" sz="1800" dirty="0"/>
              <a:t> commentary featuring expert-authored responses to </a:t>
            </a:r>
            <a:br>
              <a:rPr lang="en-US" sz="1800" dirty="0"/>
            </a:br>
            <a:r>
              <a:rPr lang="en-US" sz="1800" dirty="0"/>
              <a:t>questions about frequent clinical challenges</a:t>
            </a:r>
          </a:p>
          <a:p>
            <a:r>
              <a:rPr lang="en-US" sz="1800" dirty="0"/>
              <a:t>Podcast summarizing key clinical take-home points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397040"/>
            <a:ext cx="11740260" cy="492944"/>
          </a:xfrm>
        </p:spPr>
        <p:txBody>
          <a:bodyPr/>
          <a:lstStyle/>
          <a:p>
            <a:r>
              <a:rPr lang="en-US" altLang="en-US" sz="2800" dirty="0"/>
              <a:t>Go Online for More Coverage of HR+/HER2- Breast Cancer!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sz="2200" dirty="0">
                <a:hlinkClick r:id="rId3"/>
              </a:rPr>
              <a:t>deceraclinical.com/education</a:t>
            </a:r>
            <a:endParaRPr lang="en-US" sz="2200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6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4D63B97CCE4A49975CC53D684533E1" ma:contentTypeVersion="11" ma:contentTypeDescription="Create a new document." ma:contentTypeScope="" ma:versionID="a1488c2ef803fcf602dfda32b7e3bd77">
  <xsd:schema xmlns:xsd="http://www.w3.org/2001/XMLSchema" xmlns:xs="http://www.w3.org/2001/XMLSchema" xmlns:p="http://schemas.microsoft.com/office/2006/metadata/properties" xmlns:ns2="9defd472-2748-449b-8e4c-5b5752ce990d" xmlns:ns3="22fd6914-46d4-4c7e-bbad-46e82841b69d" targetNamespace="http://schemas.microsoft.com/office/2006/metadata/properties" ma:root="true" ma:fieldsID="4266ed20877a16af4f1222e1ddf6aac7" ns2:_="" ns3:_="">
    <xsd:import namespace="9defd472-2748-449b-8e4c-5b5752ce990d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fd472-2748-449b-8e4c-5b5752ce99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efd472-2748-449b-8e4c-5b5752ce990d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Props1.xml><?xml version="1.0" encoding="utf-8"?>
<ds:datastoreItem xmlns:ds="http://schemas.openxmlformats.org/officeDocument/2006/customXml" ds:itemID="{D5A0D38F-25B4-40C5-981F-5CE458947A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B28380-7679-4011-868E-A882377F7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efd472-2748-449b-8e4c-5b5752ce990d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F27BC2-75D6-4C08-BA22-22B16584151A}">
  <ds:schemaRefs>
    <ds:schemaRef ds:uri="http://purl.org/dc/terms/"/>
    <ds:schemaRef ds:uri="http://www.w3.org/XML/1998/namespace"/>
    <ds:schemaRef ds:uri="22fd6914-46d4-4c7e-bbad-46e82841b69d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9defd472-2748-449b-8e4c-5b5752ce990d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a2d1f95f-8510-4424-8ae1-5c596bdbd578}" enabled="0" method="" siteId="{a2d1f95f-8510-4424-8ae1-5c596bdbd578}" removed="1"/>
  <clbl:label id="{c2d4b40c-f76f-4c64-8831-3458ecef82d2}" enabled="1" method="Privileged" siteId="{c57d1a73-0e5c-464b-afb7-086dc67f3d4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18195</TotalTime>
  <Words>5134</Words>
  <Application>Microsoft Office PowerPoint</Application>
  <PresentationFormat>Widescreen</PresentationFormat>
  <Paragraphs>874</Paragraphs>
  <Slides>33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7" baseType="lpstr">
      <vt:lpstr>Aptos</vt:lpstr>
      <vt:lpstr>Arial</vt:lpstr>
      <vt:lpstr>Arial Narrow</vt:lpstr>
      <vt:lpstr>Arial,Sans-Serif</vt:lpstr>
      <vt:lpstr>Calibri</vt:lpstr>
      <vt:lpstr>Poppins</vt:lpstr>
      <vt:lpstr>Poppins Light</vt:lpstr>
      <vt:lpstr>Poppins Medium</vt:lpstr>
      <vt:lpstr>Times</vt:lpstr>
      <vt:lpstr>Times New Roman</vt:lpstr>
      <vt:lpstr>Wingdings</vt:lpstr>
      <vt:lpstr>5_Office</vt:lpstr>
      <vt:lpstr>2_Office</vt:lpstr>
      <vt:lpstr>6_Office</vt:lpstr>
      <vt:lpstr>Optimizing the Use of Targeted Therapies in Breast Cancer: Dosing, Toxicity Management, and Adherence</vt:lpstr>
      <vt:lpstr>About These Slides</vt:lpstr>
      <vt:lpstr>Faculty</vt:lpstr>
      <vt:lpstr>Disclosures</vt:lpstr>
      <vt:lpstr>Approved CDK4/6 Inhibitors: Overview</vt:lpstr>
      <vt:lpstr>Select Drug–Drug Interactions That May Affect CDK4/6i Use </vt:lpstr>
      <vt:lpstr>Key AEs With CDK4/6 Inhibitors: Monitoring and Prevention</vt:lpstr>
      <vt:lpstr>Monitoring and Managing CDK4/6i-Induced Neutropenia</vt:lpstr>
      <vt:lpstr>Monitoring and Managing Abemaciclib-Induced Hepatotoxicity</vt:lpstr>
      <vt:lpstr>Expert Recommendations on Monitoring and Managing Ribociclib-Induced Hepatotoxicity in Early-Stage BC</vt:lpstr>
      <vt:lpstr>Monitoring and Managing Ribociclib-Induced Hepatotoxicity in Advanced BC</vt:lpstr>
      <vt:lpstr>Monitoring and Managing Abemaciclib-Induced Diarrhea</vt:lpstr>
      <vt:lpstr>Monitoring QT Prolongation With Ribociclib </vt:lpstr>
      <vt:lpstr>monarchE: Abemaciclib Benefit Is Maintained With Dose Modifications </vt:lpstr>
      <vt:lpstr>NATALEE: IDFS by Dose Reduction </vt:lpstr>
      <vt:lpstr>Early Adjustment Matters More Than Dose Intensity</vt:lpstr>
      <vt:lpstr>TRADE: Phase II Dose-Escalation Trial of Abemaciclib + ET in HR+/HER2- EBC Planned for Adjuvant Abemaciclib</vt:lpstr>
      <vt:lpstr>TRADE: Primary Results</vt:lpstr>
      <vt:lpstr>Approved PI3K/AKT Pathway Inhibitors: Overview</vt:lpstr>
      <vt:lpstr>Approved PI3K/AKT Pathway Inhibitors: Safety</vt:lpstr>
      <vt:lpstr>PI3K and AKT Inhibitor Toxicity Overview</vt:lpstr>
      <vt:lpstr>Hyperglycemia Management</vt:lpstr>
      <vt:lpstr>Approved PARP Inhibitors: Overview</vt:lpstr>
      <vt:lpstr>Approved PARP Inhibitors: AE Comparison</vt:lpstr>
      <vt:lpstr>Adverse Effects of Approved PARP Inhibitors</vt:lpstr>
      <vt:lpstr>Approved Oral SERDs: Overview </vt:lpstr>
      <vt:lpstr>Approved Oral SERDs: Safety </vt:lpstr>
      <vt:lpstr>Maintaining Adjuvant CDK4/6i Therapy to Maximize Recurrence Risk Reduction</vt:lpstr>
      <vt:lpstr>Dose Optimization Is a Marker of Good Care</vt:lpstr>
      <vt:lpstr>Strategies to Address Potential Barriers to Care </vt:lpstr>
      <vt:lpstr>Optimizing Education and Communication</vt:lpstr>
      <vt:lpstr>Measures to Increase Oral Oncology Treatment Adherence </vt:lpstr>
      <vt:lpstr>Go Online for More Coverage of HR+/HER2- Breast Cancer!</vt:lpstr>
    </vt:vector>
  </TitlesOfParts>
  <Company>WVU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Optimizing the Use of Targeted Therapies in Breast Cancer: Dosing, Toxicity Management, and Adherence</dc:title>
  <dc:creator>Hill, Jordan</dc:creator>
  <cp:lastModifiedBy>Valerie Wenzel</cp:lastModifiedBy>
  <cp:revision>77</cp:revision>
  <dcterms:created xsi:type="dcterms:W3CDTF">2026-04-07T01:42:50Z</dcterms:created>
  <dcterms:modified xsi:type="dcterms:W3CDTF">2026-07-24T15:34:35Z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0x010100C84D63B97CCE4A49975CC53D684533E1</vt:lpwstr>
  </property>
  <property fmtid="{D5CDD505-2E9C-101B-9397-08002B2CF9AE}" pid="3" name="MediaServiceImageTags">
    <vt:lpwstr/>
  </property>
</Properties>
</file>