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1"/>
  </p:notesMasterIdLst>
  <p:handoutMasterIdLst>
    <p:handoutMasterId r:id="rId22"/>
  </p:handoutMasterIdLst>
  <p:sldIdLst>
    <p:sldId id="321" r:id="rId7"/>
    <p:sldId id="308" r:id="rId8"/>
    <p:sldId id="544" r:id="rId9"/>
    <p:sldId id="578" r:id="rId10"/>
    <p:sldId id="571" r:id="rId11"/>
    <p:sldId id="572" r:id="rId12"/>
    <p:sldId id="579" r:id="rId13"/>
    <p:sldId id="581" r:id="rId14"/>
    <p:sldId id="573" r:id="rId15"/>
    <p:sldId id="574" r:id="rId16"/>
    <p:sldId id="576" r:id="rId17"/>
    <p:sldId id="577" r:id="rId18"/>
    <p:sldId id="549" r:id="rId19"/>
    <p:sldId id="553"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C778AA-CA2A-FB4E-5D97-6CAB015CFF06}" name="CLINICALOPTIONS\krosenthal" initials="C" userId="CLINICALOPTIONS\krosenthal" providerId="None"/>
  <p188:author id="{CFB409B0-7A87-692F-D503-042C2114C1FC}" name="Taryn Gross" initials="TG" userId="81ba9eb79225ec82" providerId="Windows Live"/>
  <p188:author id="{3CB1E8BA-9204-E1AA-A488-9864D6FB7E39}" name="Christy Seals" initials="CS" userId="S::cseals@clinicaloptions.com::0852e532-1f9e-4bbf-9b56-be19a9543a31" providerId="AD"/>
  <p188:author id="{9DF1F0D3-15E2-F968-0841-EEDEDB64C3B5}" name="Melanie Couton" initials="MC" userId="S::mcouton@clinicaloptions.com::b5a8fb1e-a716-46a0-9a38-0d707f5e2bfc" providerId="AD"/>
  <p188:author id="{20EC60DB-C612-4F48-FBDA-992B22B09EC8}" name="Gordon Kelley" initials="GK" userId="S::gkelley@clinicaloptions.com::7e3d11cf-7436-4611-80d7-51121a63678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66" autoAdjust="0"/>
    <p:restoredTop sz="77143" autoAdjust="0"/>
  </p:normalViewPr>
  <p:slideViewPr>
    <p:cSldViewPr snapToGrid="0">
      <p:cViewPr varScale="1">
        <p:scale>
          <a:sx n="51" d="100"/>
          <a:sy n="51" d="100"/>
        </p:scale>
        <p:origin x="972" y="7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895636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MM, multiple myeloma; MRD, measurable residual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90449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IQR, interquartile range; MM, multiple myeloma; MRD, measurable residual disease; PD, progressive disease; PFS, progression-free survival; PFS2, second progression or death.</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383869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Ig, immunoglobulin; ISS, International Staging System; LC, light chain; N/A, not available; PS, performance status.</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017135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evaluable; PFS, progression-free survival; PFS2, second progression or death.</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843854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evaluable; PFS, progression-free survival; PFS2, second progression or death.</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505700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MRD, measurable residual disease; NE, not evaluable; PFS, progression-free survival; PFS2, second progression or death.</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559676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evaluable; PFS, progression-free survival; PFS2, second progression or death.</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108096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MRD, measurable residual disease; NE, not evaluable;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866733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Len, lenalidomide; Maint, maintenance; MRD, measurable residual disease; NE, not evaluable; Ob, observation; PFS, progression-free survival.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657294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3410025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MM, multiple myeloma; MRD, measurable residual disease;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4224225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Myeloma XI: Exploring Optimal </a:t>
            </a:r>
            <a:r>
              <a:rPr lang="en-US" altLang="en-US" sz="4000"/>
              <a:t>Duration </a:t>
            </a:r>
            <a:br>
              <a:rPr lang="en-US" altLang="en-US" sz="4000"/>
            </a:br>
            <a:r>
              <a:rPr lang="en-US" altLang="en-US" sz="4000"/>
              <a:t>of </a:t>
            </a:r>
            <a:r>
              <a:rPr lang="en-US" altLang="en-US" sz="4000" dirty="0"/>
              <a:t>Lenalidomide </a:t>
            </a:r>
            <a:r>
              <a:rPr lang="en-US" altLang="en-US" sz="4000"/>
              <a:t>Maintenance </a:t>
            </a:r>
            <a:br>
              <a:rPr lang="en-US" altLang="en-US" sz="4000"/>
            </a:br>
            <a:r>
              <a:rPr lang="en-US" altLang="en-US" sz="4000"/>
              <a:t>After </a:t>
            </a:r>
            <a:r>
              <a:rPr lang="en-US" altLang="en-US" sz="4000" dirty="0"/>
              <a:t>ASCT From Phase III Trial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Myeloma XI Trial: </a:t>
            </a:r>
            <a:r>
              <a:rPr lang="en-US" dirty="0"/>
              <a:t>Background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pPr>
              <a:spcAft>
                <a:spcPts val="500"/>
              </a:spcAft>
            </a:pPr>
            <a:r>
              <a:rPr lang="en-US" altLang="en-US" sz="2400" dirty="0"/>
              <a:t>Lenalidomide maintenance after ASCT is standard of care for patients with newly diagnosed MM based on trials where lenalidomide was continued until disease progression to control low-volume residual disease1-5</a:t>
            </a:r>
          </a:p>
          <a:p>
            <a:pPr>
              <a:spcAft>
                <a:spcPts val="500"/>
              </a:spcAft>
            </a:pPr>
            <a:r>
              <a:rPr lang="en-US" altLang="en-US" sz="2400" dirty="0"/>
              <a:t>With improved outcomes and longer time to progression observed for patients with newly diagnosed MM, it is critical to understand whether time-limited maintenance is as effective as treatment to progression </a:t>
            </a:r>
          </a:p>
          <a:p>
            <a:pPr>
              <a:spcAft>
                <a:spcPts val="500"/>
              </a:spcAft>
            </a:pPr>
            <a:r>
              <a:rPr lang="en-US" altLang="en-US" sz="2400" dirty="0"/>
              <a:t>Patients with standard vs high-risk genetics or those who have achieved MRD negativity may benefit from different durations of therapy</a:t>
            </a:r>
          </a:p>
          <a:p>
            <a:pPr>
              <a:spcAft>
                <a:spcPts val="500"/>
              </a:spcAft>
            </a:pPr>
            <a:r>
              <a:rPr lang="en-US" altLang="en-US" sz="2400" dirty="0"/>
              <a:t>Myeloma XI trial was an open-label, randomized, phase III trial with an adaptive design with randomization at induction, consolidation, and maintenance</a:t>
            </a:r>
          </a:p>
          <a:p>
            <a:pPr lvl="1">
              <a:spcAft>
                <a:spcPts val="500"/>
              </a:spcAft>
            </a:pPr>
            <a:r>
              <a:rPr lang="en-US" altLang="en-US" sz="2200" dirty="0"/>
              <a:t>Current analysis sought to examine treatment outcomes based on duration of lenalidomide maintenance therapy in patients with newly diagnosed MM after ASCT6</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35900" y="6181099"/>
            <a:ext cx="886717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Attal. NEJM. 2012;366:1782. 2. McCarthy. NEJM. 2012;366:1770. 3. Palumbo. NEJM. 2014;371:895.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McCarthy. JCO. 2017;35:3279. 5. Jackson. Lancet Oncol. 2019;20:57. 6. Pawlyn. ASH 2022. Abstr 570.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Myeloma XI Trial: </a:t>
            </a:r>
            <a:r>
              <a:rPr lang="en-US" dirty="0"/>
              <a:t>Study Design</a:t>
            </a:r>
            <a:endParaRPr lang="en-US" altLang="en-US" dirty="0"/>
          </a:p>
        </p:txBody>
      </p:sp>
      <p:sp>
        <p:nvSpPr>
          <p:cNvPr id="3" name="Content Placeholder 3">
            <a:extLst>
              <a:ext uri="{FF2B5EF4-FFF2-40B4-BE49-F238E27FC236}">
                <a16:creationId xmlns:a16="http://schemas.microsoft.com/office/drawing/2014/main" id="{13BCBF5A-6093-4E00-D662-DE40BAF89FD2}"/>
              </a:ext>
            </a:extLst>
          </p:cNvPr>
          <p:cNvSpPr>
            <a:spLocks noGrp="1"/>
          </p:cNvSpPr>
          <p:nvPr>
            <p:ph idx="1"/>
          </p:nvPr>
        </p:nvSpPr>
        <p:spPr>
          <a:xfrm>
            <a:off x="604675" y="1523680"/>
            <a:ext cx="10877529" cy="4650686"/>
          </a:xfrm>
        </p:spPr>
        <p:txBody>
          <a:bodyPr/>
          <a:lstStyle/>
          <a:p>
            <a:pPr>
              <a:spcAft>
                <a:spcPts val="0"/>
              </a:spcAft>
            </a:pPr>
            <a:r>
              <a:rPr lang="en-US" sz="2200" dirty="0"/>
              <a:t>Open-label, randomized phase III study with 3 randomizations: induction (allocation by ASCT eligibility), intensification (allocation by response to induction therapy), and maintenance treatment</a:t>
            </a:r>
          </a:p>
          <a:p>
            <a:pPr lvl="1"/>
            <a:r>
              <a:rPr lang="en-US" sz="2000" b="1" dirty="0"/>
              <a:t>Current analysis: maintenance with lenalidomide monotherapy vs observation following ASCT</a:t>
            </a:r>
          </a:p>
          <a:p>
            <a:endParaRPr lang="en-US" sz="2200" b="0" dirty="0">
              <a:solidFill>
                <a:schemeClr val="bg1"/>
              </a:solidFill>
              <a:latin typeface="Calibri" panose="020F0502020204030204" pitchFamily="34" charset="0"/>
            </a:endParaRPr>
          </a:p>
          <a:p>
            <a:endParaRPr lang="en-US" sz="2200" dirty="0"/>
          </a:p>
          <a:p>
            <a:endParaRPr lang="en-US" sz="2200" b="0" dirty="0">
              <a:solidFill>
                <a:schemeClr val="bg1"/>
              </a:solidFill>
              <a:latin typeface="Calibri" panose="020F0502020204030204" pitchFamily="34" charset="0"/>
            </a:endParaRPr>
          </a:p>
          <a:p>
            <a:endParaRPr lang="en-US" sz="2200" dirty="0"/>
          </a:p>
          <a:p>
            <a:pPr>
              <a:spcBef>
                <a:spcPts val="2400"/>
              </a:spcBef>
              <a:spcAft>
                <a:spcPts val="0"/>
              </a:spcAft>
            </a:pPr>
            <a:r>
              <a:rPr lang="en-US" sz="2200" b="0" dirty="0">
                <a:solidFill>
                  <a:schemeClr val="bg1"/>
                </a:solidFill>
                <a:latin typeface="Calibri" panose="020F0502020204030204" pitchFamily="34" charset="0"/>
              </a:rPr>
              <a:t>Median follow-up: 44.7 mo (IQR: 32.4-62.7); median duration of lenalidomide therapy: </a:t>
            </a:r>
            <a:br>
              <a:rPr lang="en-US" sz="2200" b="0" dirty="0">
                <a:solidFill>
                  <a:schemeClr val="bg1"/>
                </a:solidFill>
                <a:latin typeface="Calibri" panose="020F0502020204030204" pitchFamily="34" charset="0"/>
              </a:rPr>
            </a:br>
            <a:r>
              <a:rPr lang="en-US" sz="2200" b="0" dirty="0">
                <a:solidFill>
                  <a:schemeClr val="bg1"/>
                </a:solidFill>
                <a:latin typeface="Calibri" panose="020F0502020204030204" pitchFamily="34" charset="0"/>
              </a:rPr>
              <a:t>28 cycles (range: 1-96) with 45% of patients (330/730) still on therapy</a:t>
            </a:r>
          </a:p>
          <a:p>
            <a:pPr>
              <a:spcAft>
                <a:spcPts val="0"/>
              </a:spcAft>
            </a:pPr>
            <a:r>
              <a:rPr lang="en-US" sz="2200" b="1" dirty="0"/>
              <a:t>Endpoints</a:t>
            </a:r>
            <a:r>
              <a:rPr lang="en-US" sz="2200" dirty="0"/>
              <a:t>: </a:t>
            </a:r>
            <a:r>
              <a:rPr lang="en-US" sz="2200" b="0" dirty="0"/>
              <a:t>Overall PFS, PFS2; landmark PFS by genetic risk subgroups and MRD status</a:t>
            </a:r>
          </a:p>
          <a:p>
            <a:endParaRPr lang="en-US" sz="2200" b="0" dirty="0">
              <a:solidFill>
                <a:schemeClr val="bg1"/>
              </a:solidFill>
              <a:latin typeface="Calibri" panose="020F0502020204030204" pitchFamily="34" charset="0"/>
            </a:endParaRPr>
          </a:p>
          <a:p>
            <a:endParaRPr lang="en-US" sz="2200" b="1" dirty="0"/>
          </a:p>
        </p:txBody>
      </p:sp>
      <p:sp>
        <p:nvSpPr>
          <p:cNvPr id="9" name="Line 53">
            <a:extLst>
              <a:ext uri="{FF2B5EF4-FFF2-40B4-BE49-F238E27FC236}">
                <a16:creationId xmlns:a16="http://schemas.microsoft.com/office/drawing/2014/main" id="{BB46B27A-34A7-303D-A0D5-E125CFFD5D64}"/>
              </a:ext>
            </a:extLst>
          </p:cNvPr>
          <p:cNvSpPr>
            <a:spLocks noChangeShapeType="1"/>
          </p:cNvSpPr>
          <p:nvPr/>
        </p:nvSpPr>
        <p:spPr bwMode="auto">
          <a:xfrm flipV="1">
            <a:off x="4466237" y="3586413"/>
            <a:ext cx="551516" cy="282415"/>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3" name="Text Box 45">
            <a:extLst>
              <a:ext uri="{FF2B5EF4-FFF2-40B4-BE49-F238E27FC236}">
                <a16:creationId xmlns:a16="http://schemas.microsoft.com/office/drawing/2014/main" id="{D16F8650-271B-A5DA-95F9-521C0A6E767C}"/>
              </a:ext>
            </a:extLst>
          </p:cNvPr>
          <p:cNvSpPr txBox="1">
            <a:spLocks noChangeArrowheads="1"/>
          </p:cNvSpPr>
          <p:nvPr/>
        </p:nvSpPr>
        <p:spPr bwMode="auto">
          <a:xfrm>
            <a:off x="875644" y="3172701"/>
            <a:ext cx="3808080"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cs typeface="Calibri" panose="020F0502020204030204" pitchFamily="34" charset="0"/>
              </a:rPr>
              <a:t>Patients with newly diagnosed, symptomatic, transplant-eligible MM completing Myeloma XI induction protocols* and ASCT; responded to lenalidomide; without PD</a:t>
            </a:r>
            <a:br>
              <a:rPr lang="en-GB" altLang="en-US" sz="1600" b="0" dirty="0">
                <a:solidFill>
                  <a:schemeClr val="bg1"/>
                </a:solidFill>
                <a:latin typeface="Calibri" panose="020F0502020204030204" pitchFamily="34" charset="0"/>
                <a:cs typeface="Calibri" panose="020F0502020204030204" pitchFamily="34" charset="0"/>
              </a:rPr>
            </a:br>
            <a:r>
              <a:rPr lang="en-GB" altLang="en-US" sz="1600" b="0" dirty="0">
                <a:solidFill>
                  <a:schemeClr val="bg1"/>
                </a:solidFill>
                <a:latin typeface="Calibri" panose="020F0502020204030204" pitchFamily="34" charset="0"/>
                <a:cs typeface="Calibri" panose="020F0502020204030204" pitchFamily="34" charset="0"/>
              </a:rPr>
              <a:t>(N = 1248)</a:t>
            </a:r>
            <a:endParaRPr lang="en-GB" altLang="en-US" sz="1600" b="0" dirty="0">
              <a:solidFill>
                <a:srgbClr val="000000"/>
              </a:solidFill>
              <a:latin typeface="Calibri" panose="020F0502020204030204" pitchFamily="34" charset="0"/>
              <a:cs typeface="Calibri" panose="020F0502020204030204" pitchFamily="34" charset="0"/>
            </a:endParaRPr>
          </a:p>
        </p:txBody>
      </p:sp>
      <p:sp>
        <p:nvSpPr>
          <p:cNvPr id="17" name="Line 53">
            <a:extLst>
              <a:ext uri="{FF2B5EF4-FFF2-40B4-BE49-F238E27FC236}">
                <a16:creationId xmlns:a16="http://schemas.microsoft.com/office/drawing/2014/main" id="{BB1039CE-C360-188A-6855-981EC6A9300C}"/>
              </a:ext>
            </a:extLst>
          </p:cNvPr>
          <p:cNvSpPr>
            <a:spLocks noChangeShapeType="1"/>
          </p:cNvSpPr>
          <p:nvPr/>
        </p:nvSpPr>
        <p:spPr bwMode="auto">
          <a:xfrm>
            <a:off x="4466236" y="4132186"/>
            <a:ext cx="551516" cy="208591"/>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4" name="Rectangle 49">
            <a:extLst>
              <a:ext uri="{FF2B5EF4-FFF2-40B4-BE49-F238E27FC236}">
                <a16:creationId xmlns:a16="http://schemas.microsoft.com/office/drawing/2014/main" id="{A9943052-774B-16CE-2BF9-EAE4B284ED1B}"/>
              </a:ext>
            </a:extLst>
          </p:cNvPr>
          <p:cNvSpPr>
            <a:spLocks noChangeArrowheads="1"/>
          </p:cNvSpPr>
          <p:nvPr/>
        </p:nvSpPr>
        <p:spPr bwMode="auto">
          <a:xfrm>
            <a:off x="5017753" y="3262770"/>
            <a:ext cx="4246046" cy="64251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800" dirty="0">
                <a:solidFill>
                  <a:prstClr val="white"/>
                </a:solidFill>
                <a:latin typeface="Calibri" panose="020F0502020204030204" pitchFamily="34" charset="0"/>
                <a:cs typeface="Calibri" panose="020F0502020204030204" pitchFamily="34" charset="0"/>
              </a:rPr>
              <a:t>Lenalidomide </a:t>
            </a:r>
            <a:r>
              <a:rPr lang="en-US" altLang="en-US" sz="1800" b="0" dirty="0">
                <a:solidFill>
                  <a:prstClr val="white"/>
                </a:solidFill>
                <a:latin typeface="Calibri" panose="020F0502020204030204" pitchFamily="34" charset="0"/>
                <a:cs typeface="Calibri" panose="020F0502020204030204" pitchFamily="34" charset="0"/>
              </a:rPr>
              <a:t>10 mg/day on Days 1-21/28</a:t>
            </a:r>
            <a:br>
              <a:rPr lang="en-US" altLang="en-US" sz="1800" dirty="0">
                <a:solidFill>
                  <a:prstClr val="white"/>
                </a:solidFill>
                <a:latin typeface="Calibri" panose="020F0502020204030204" pitchFamily="34" charset="0"/>
                <a:cs typeface="Calibri" panose="020F0502020204030204" pitchFamily="34" charset="0"/>
              </a:rPr>
            </a:br>
            <a:r>
              <a:rPr lang="en-US" altLang="en-US" sz="1800" b="0" dirty="0">
                <a:solidFill>
                  <a:prstClr val="white"/>
                </a:solidFill>
                <a:latin typeface="Calibri" panose="020F0502020204030204" pitchFamily="34" charset="0"/>
                <a:cs typeface="Calibri" panose="020F0502020204030204" pitchFamily="34" charset="0"/>
              </a:rPr>
              <a:t>(n = 730)</a:t>
            </a:r>
          </a:p>
        </p:txBody>
      </p:sp>
      <p:sp>
        <p:nvSpPr>
          <p:cNvPr id="7" name="Rectangle 49">
            <a:extLst>
              <a:ext uri="{FF2B5EF4-FFF2-40B4-BE49-F238E27FC236}">
                <a16:creationId xmlns:a16="http://schemas.microsoft.com/office/drawing/2014/main" id="{5F7BD00A-5559-4896-C737-E2044F46A492}"/>
              </a:ext>
            </a:extLst>
          </p:cNvPr>
          <p:cNvSpPr>
            <a:spLocks noChangeArrowheads="1"/>
          </p:cNvSpPr>
          <p:nvPr/>
        </p:nvSpPr>
        <p:spPr bwMode="auto">
          <a:xfrm>
            <a:off x="5017754" y="4040436"/>
            <a:ext cx="4246046" cy="64251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800" dirty="0">
                <a:solidFill>
                  <a:prstClr val="white"/>
                </a:solidFill>
                <a:latin typeface="Calibri" panose="020F0502020204030204" pitchFamily="34" charset="0"/>
                <a:cs typeface="Calibri" panose="020F0502020204030204" pitchFamily="34" charset="0"/>
              </a:rPr>
              <a:t>Observation</a:t>
            </a:r>
            <a:br>
              <a:rPr lang="en-US" altLang="en-US" sz="1800" dirty="0">
                <a:solidFill>
                  <a:prstClr val="white"/>
                </a:solidFill>
                <a:latin typeface="Calibri" panose="020F0502020204030204" pitchFamily="34" charset="0"/>
                <a:cs typeface="Calibri" panose="020F0502020204030204" pitchFamily="34" charset="0"/>
              </a:rPr>
            </a:br>
            <a:r>
              <a:rPr lang="en-US" altLang="en-US" sz="1800" b="0" dirty="0">
                <a:solidFill>
                  <a:prstClr val="white"/>
                </a:solidFill>
                <a:latin typeface="Calibri" panose="020F0502020204030204" pitchFamily="34" charset="0"/>
                <a:cs typeface="Calibri" panose="020F0502020204030204" pitchFamily="34" charset="0"/>
              </a:rPr>
              <a:t>(n = 518)</a:t>
            </a:r>
          </a:p>
        </p:txBody>
      </p:sp>
      <p:sp>
        <p:nvSpPr>
          <p:cNvPr id="10" name="Text Box 15">
            <a:extLst>
              <a:ext uri="{FF2B5EF4-FFF2-40B4-BE49-F238E27FC236}">
                <a16:creationId xmlns:a16="http://schemas.microsoft.com/office/drawing/2014/main" id="{59528EF6-A30D-9DC3-8C9D-039446F71EA2}"/>
              </a:ext>
            </a:extLst>
          </p:cNvPr>
          <p:cNvSpPr txBox="1">
            <a:spLocks noChangeArrowheads="1"/>
          </p:cNvSpPr>
          <p:nvPr/>
        </p:nvSpPr>
        <p:spPr bwMode="auto">
          <a:xfrm>
            <a:off x="412750" y="6365765"/>
            <a:ext cx="88671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Pawlyn. ASH 2022. Abstr 570.</a:t>
            </a:r>
            <a:endParaRPr lang="en-US" altLang="en-US" sz="1200" b="0" dirty="0">
              <a:solidFill>
                <a:schemeClr val="bg2"/>
              </a:solidFill>
              <a:latin typeface="Calibri" panose="020F0502020204030204" pitchFamily="34" charset="0"/>
            </a:endParaRPr>
          </a:p>
        </p:txBody>
      </p:sp>
      <p:sp>
        <p:nvSpPr>
          <p:cNvPr id="18" name="Line 53">
            <a:extLst>
              <a:ext uri="{FF2B5EF4-FFF2-40B4-BE49-F238E27FC236}">
                <a16:creationId xmlns:a16="http://schemas.microsoft.com/office/drawing/2014/main" id="{64935441-C994-8620-CBB0-7FBBAA5E386F}"/>
              </a:ext>
            </a:extLst>
          </p:cNvPr>
          <p:cNvSpPr>
            <a:spLocks noChangeShapeType="1"/>
          </p:cNvSpPr>
          <p:nvPr/>
        </p:nvSpPr>
        <p:spPr bwMode="auto">
          <a:xfrm>
            <a:off x="9369651" y="3957531"/>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84822389-8BAA-9351-B5A1-BD085E4C68C7}"/>
              </a:ext>
            </a:extLst>
          </p:cNvPr>
          <p:cNvSpPr txBox="1"/>
          <p:nvPr/>
        </p:nvSpPr>
        <p:spPr bwMode="auto">
          <a:xfrm>
            <a:off x="9815315" y="3665144"/>
            <a:ext cx="18949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Continued until disease progression</a:t>
            </a:r>
          </a:p>
        </p:txBody>
      </p:sp>
      <p:sp>
        <p:nvSpPr>
          <p:cNvPr id="2" name="TextBox 1">
            <a:extLst>
              <a:ext uri="{FF2B5EF4-FFF2-40B4-BE49-F238E27FC236}">
                <a16:creationId xmlns:a16="http://schemas.microsoft.com/office/drawing/2014/main" id="{CDC1A9A3-B927-5581-1263-02AFEF1E6CEF}"/>
              </a:ext>
            </a:extLst>
          </p:cNvPr>
          <p:cNvSpPr txBox="1"/>
          <p:nvPr/>
        </p:nvSpPr>
        <p:spPr bwMode="auto">
          <a:xfrm>
            <a:off x="5998299" y="2901816"/>
            <a:ext cx="23608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Maintenance Phase</a:t>
            </a:r>
          </a:p>
        </p:txBody>
      </p:sp>
      <p:sp>
        <p:nvSpPr>
          <p:cNvPr id="6" name="TextBox 5">
            <a:extLst>
              <a:ext uri="{FF2B5EF4-FFF2-40B4-BE49-F238E27FC236}">
                <a16:creationId xmlns:a16="http://schemas.microsoft.com/office/drawing/2014/main" id="{B568D2DF-D87F-3FDC-2591-D01E82EB1BD3}"/>
              </a:ext>
            </a:extLst>
          </p:cNvPr>
          <p:cNvSpPr txBox="1"/>
          <p:nvPr/>
        </p:nvSpPr>
        <p:spPr bwMode="auto">
          <a:xfrm>
            <a:off x="1097134" y="4741904"/>
            <a:ext cx="78412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*Cyclophosphamide/thalidomide/dexamethasone or cyclophosphamide/lenalidomide/dexamethasone or carfilzomib/cyclophosphamide/lenalidomide/dexamethasone.</a:t>
            </a:r>
          </a:p>
        </p:txBody>
      </p:sp>
    </p:spTree>
    <p:extLst>
      <p:ext uri="{BB962C8B-B14F-4D97-AF65-F5344CB8AC3E}">
        <p14:creationId xmlns:p14="http://schemas.microsoft.com/office/powerpoint/2010/main" val="354343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Myeloma XI Trial: </a:t>
            </a:r>
            <a:r>
              <a:rPr lang="en-US" dirty="0"/>
              <a:t>Baseline Characteristics</a:t>
            </a:r>
            <a:endParaRPr lang="en-US" altLang="en-US" dirty="0"/>
          </a:p>
        </p:txBody>
      </p:sp>
      <p:sp>
        <p:nvSpPr>
          <p:cNvPr id="10" name="Text Box 15">
            <a:extLst>
              <a:ext uri="{FF2B5EF4-FFF2-40B4-BE49-F238E27FC236}">
                <a16:creationId xmlns:a16="http://schemas.microsoft.com/office/drawing/2014/main" id="{59528EF6-A30D-9DC3-8C9D-039446F71EA2}"/>
              </a:ext>
            </a:extLst>
          </p:cNvPr>
          <p:cNvSpPr txBox="1">
            <a:spLocks noChangeArrowheads="1"/>
          </p:cNvSpPr>
          <p:nvPr/>
        </p:nvSpPr>
        <p:spPr bwMode="auto">
          <a:xfrm>
            <a:off x="435900" y="6365765"/>
            <a:ext cx="88671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Pawlyn. ASH 2022. Abstr 570.</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C617E30B-5361-011F-AA16-928018FFF448}"/>
              </a:ext>
            </a:extLst>
          </p:cNvPr>
          <p:cNvGraphicFramePr>
            <a:graphicFrameLocks/>
          </p:cNvGraphicFramePr>
          <p:nvPr>
            <p:extLst>
              <p:ext uri="{D42A27DB-BD31-4B8C-83A1-F6EECF244321}">
                <p14:modId xmlns:p14="http://schemas.microsoft.com/office/powerpoint/2010/main" val="1812845118"/>
              </p:ext>
            </p:extLst>
          </p:nvPr>
        </p:nvGraphicFramePr>
        <p:xfrm>
          <a:off x="719139" y="1600200"/>
          <a:ext cx="5245682" cy="4846400"/>
        </p:xfrm>
        <a:graphic>
          <a:graphicData uri="http://schemas.openxmlformats.org/drawingml/2006/table">
            <a:tbl>
              <a:tblPr/>
              <a:tblGrid>
                <a:gridCol w="2455560">
                  <a:extLst>
                    <a:ext uri="{9D8B030D-6E8A-4147-A177-3AD203B41FA5}">
                      <a16:colId xmlns:a16="http://schemas.microsoft.com/office/drawing/2014/main" val="20000"/>
                    </a:ext>
                  </a:extLst>
                </a:gridCol>
                <a:gridCol w="1395061">
                  <a:extLst>
                    <a:ext uri="{9D8B030D-6E8A-4147-A177-3AD203B41FA5}">
                      <a16:colId xmlns:a16="http://schemas.microsoft.com/office/drawing/2014/main" val="588055139"/>
                    </a:ext>
                  </a:extLst>
                </a:gridCol>
                <a:gridCol w="1395061">
                  <a:extLst>
                    <a:ext uri="{9D8B030D-6E8A-4147-A177-3AD203B41FA5}">
                      <a16:colId xmlns:a16="http://schemas.microsoft.com/office/drawing/2014/main" val="20001"/>
                    </a:ext>
                  </a:extLst>
                </a:gridCol>
              </a:tblGrid>
              <a:tr h="4547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Lenalidomide </a:t>
                      </a:r>
                      <a:br>
                        <a:rPr kumimoji="0" lang="en-US" alt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alt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730)</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600" b="1" dirty="0">
                          <a:solidFill>
                            <a:prstClr val="white"/>
                          </a:solidFill>
                          <a:latin typeface="Calibri" panose="020F0502020204030204" pitchFamily="34" charset="0"/>
                          <a:cs typeface="Calibri" panose="020F0502020204030204" pitchFamily="34" charset="0"/>
                        </a:rPr>
                        <a:t>Observation </a:t>
                      </a:r>
                      <a:br>
                        <a:rPr lang="en-US" altLang="en-US" sz="1600" b="1" dirty="0">
                          <a:solidFill>
                            <a:prstClr val="white"/>
                          </a:solidFill>
                          <a:latin typeface="Calibri" panose="020F0502020204030204" pitchFamily="34" charset="0"/>
                          <a:cs typeface="Calibri" panose="020F0502020204030204" pitchFamily="34" charset="0"/>
                        </a:rPr>
                      </a:br>
                      <a:r>
                        <a:rPr lang="en-US" altLang="en-US" sz="1600" b="1" dirty="0">
                          <a:solidFill>
                            <a:prstClr val="white"/>
                          </a:solidFill>
                          <a:latin typeface="Calibri" panose="020F0502020204030204" pitchFamily="34" charset="0"/>
                          <a:cs typeface="Calibri" panose="020F0502020204030204" pitchFamily="34" charset="0"/>
                        </a:rPr>
                        <a:t>(n = 518)</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32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61.0 (29-75)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61.0 (30-74)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32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rgbClr val="000000"/>
                          </a:solidFill>
                          <a:latin typeface="Calibri" panose="020F0502020204030204" pitchFamily="34" charset="0"/>
                          <a:cs typeface="Calibri" panose="020F0502020204030204" pitchFamily="34" charset="0"/>
                        </a:rPr>
                        <a:t>Male,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459 (62.9)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327 (63.1)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20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rgbClr val="000000"/>
                          </a:solidFill>
                          <a:latin typeface="Calibri" panose="020F0502020204030204" pitchFamily="34" charset="0"/>
                          <a:cs typeface="Calibri" panose="020F0502020204030204" pitchFamily="34" charset="0"/>
                        </a:rPr>
                        <a:t>WHO PS,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a:t>
                      </a:r>
                      <a:endParaRPr lang="en-US" sz="1600" b="0" dirty="0">
                        <a:solidFill>
                          <a:srgbClr val="000000"/>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319 (43.7)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257 (35.2)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(13.0)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239 (46.1)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188 (36.3)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6034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rgbClr val="000000"/>
                          </a:solidFill>
                          <a:latin typeface="Calibri" panose="020F0502020204030204" pitchFamily="34" charset="0"/>
                          <a:cs typeface="Calibri" panose="020F0502020204030204" pitchFamily="34" charset="0"/>
                        </a:rPr>
                        <a:t>Paraprotein type,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IgG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IgA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IgM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IgD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LC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Nonsecretor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439 (60.1)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172 (23.6)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305 (58.9)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 (24.5)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(14.9)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0362767"/>
                  </a:ext>
                </a:extLst>
              </a:tr>
            </a:tbl>
          </a:graphicData>
        </a:graphic>
      </p:graphicFrame>
      <p:graphicFrame>
        <p:nvGraphicFramePr>
          <p:cNvPr id="8" name="Group 3">
            <a:extLst>
              <a:ext uri="{FF2B5EF4-FFF2-40B4-BE49-F238E27FC236}">
                <a16:creationId xmlns:a16="http://schemas.microsoft.com/office/drawing/2014/main" id="{422CAFFD-579A-3437-791B-D1F4734B7589}"/>
              </a:ext>
            </a:extLst>
          </p:cNvPr>
          <p:cNvGraphicFramePr>
            <a:graphicFrameLocks/>
          </p:cNvGraphicFramePr>
          <p:nvPr>
            <p:extLst>
              <p:ext uri="{D42A27DB-BD31-4B8C-83A1-F6EECF244321}">
                <p14:modId xmlns:p14="http://schemas.microsoft.com/office/powerpoint/2010/main" val="870473616"/>
              </p:ext>
            </p:extLst>
          </p:nvPr>
        </p:nvGraphicFramePr>
        <p:xfrm>
          <a:off x="6134100" y="1595901"/>
          <a:ext cx="5645029" cy="4511104"/>
        </p:xfrm>
        <a:graphic>
          <a:graphicData uri="http://schemas.openxmlformats.org/drawingml/2006/table">
            <a:tbl>
              <a:tblPr/>
              <a:tblGrid>
                <a:gridCol w="2829686">
                  <a:extLst>
                    <a:ext uri="{9D8B030D-6E8A-4147-A177-3AD203B41FA5}">
                      <a16:colId xmlns:a16="http://schemas.microsoft.com/office/drawing/2014/main" val="20000"/>
                    </a:ext>
                  </a:extLst>
                </a:gridCol>
                <a:gridCol w="1516271">
                  <a:extLst>
                    <a:ext uri="{9D8B030D-6E8A-4147-A177-3AD203B41FA5}">
                      <a16:colId xmlns:a16="http://schemas.microsoft.com/office/drawing/2014/main" val="1610727092"/>
                    </a:ext>
                  </a:extLst>
                </a:gridCol>
                <a:gridCol w="1299072">
                  <a:extLst>
                    <a:ext uri="{9D8B030D-6E8A-4147-A177-3AD203B41FA5}">
                      <a16:colId xmlns:a16="http://schemas.microsoft.com/office/drawing/2014/main" val="20001"/>
                    </a:ext>
                  </a:extLst>
                </a:gridCol>
              </a:tblGrid>
              <a:tr h="2201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Lenalidomide</a:t>
                      </a:r>
                      <a:br>
                        <a:rPr kumimoji="0" lang="en-US" alt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alt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730)</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600" b="1" dirty="0">
                          <a:solidFill>
                            <a:prstClr val="white"/>
                          </a:solidFill>
                          <a:latin typeface="Calibri" panose="020F0502020204030204" pitchFamily="34" charset="0"/>
                          <a:cs typeface="Calibri" panose="020F0502020204030204" pitchFamily="34" charset="0"/>
                        </a:rPr>
                        <a:t>Observation </a:t>
                      </a:r>
                      <a:br>
                        <a:rPr lang="en-US" altLang="en-US" sz="1600" b="1" dirty="0">
                          <a:solidFill>
                            <a:prstClr val="white"/>
                          </a:solidFill>
                          <a:latin typeface="Calibri" panose="020F0502020204030204" pitchFamily="34" charset="0"/>
                          <a:cs typeface="Calibri" panose="020F0502020204030204" pitchFamily="34" charset="0"/>
                        </a:rPr>
                      </a:br>
                      <a:r>
                        <a:rPr lang="en-US" altLang="en-US" sz="1600" b="1" dirty="0">
                          <a:solidFill>
                            <a:prstClr val="white"/>
                          </a:solidFill>
                          <a:latin typeface="Calibri" panose="020F0502020204030204" pitchFamily="34" charset="0"/>
                          <a:cs typeface="Calibri" panose="020F0502020204030204" pitchFamily="34" charset="0"/>
                        </a:rPr>
                        <a:t>(n = 518)</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981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rgbClr val="000000"/>
                          </a:solidFill>
                          <a:latin typeface="Calibri" panose="020F0502020204030204" pitchFamily="34" charset="0"/>
                          <a:cs typeface="Calibri" panose="020F0502020204030204" pitchFamily="34" charset="0"/>
                        </a:rPr>
                        <a:t>ISS,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251 (34.4)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264 (36.2)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158 (21.6)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179 (34.6)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207 (40.0)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101 (19.5)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907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rgbClr val="000000"/>
                          </a:solidFill>
                          <a:latin typeface="Calibri" panose="020F0502020204030204" pitchFamily="34" charset="0"/>
                          <a:cs typeface="Calibri" panose="020F0502020204030204" pitchFamily="34" charset="0"/>
                        </a:rPr>
                        <a:t>Cytogenetic risk lesions,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t(4;14)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t(14;16)</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t(14;20)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del(17p)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gain(1q)</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 (38.4)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(28.9)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054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rgbClr val="000000"/>
                          </a:solidFill>
                          <a:latin typeface="Calibri" panose="020F0502020204030204" pitchFamily="34" charset="0"/>
                          <a:cs typeface="Calibri" panose="020F0502020204030204" pitchFamily="34" charset="0"/>
                        </a:rPr>
                        <a:t>Cytogenetic risk category,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Standard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Ultra-high risk</a:t>
                      </a:r>
                      <a:endParaRPr lang="en-US" sz="1600" b="0" dirty="0">
                        <a:solidFill>
                          <a:srgbClr val="000000"/>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131 (48.3)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 (37.6)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122 (60.7)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(27.9)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76818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Myeloma XI Trial: </a:t>
            </a:r>
            <a:r>
              <a:rPr lang="en-US" dirty="0"/>
              <a:t>PFS and PFS2 </a:t>
            </a:r>
            <a:br>
              <a:rPr lang="en-US" dirty="0"/>
            </a:br>
            <a:r>
              <a:rPr lang="en-US" dirty="0"/>
              <a:t>From Maintenance Randomization</a:t>
            </a:r>
            <a:endParaRPr lang="en-US" altLang="en-US" dirty="0"/>
          </a:p>
        </p:txBody>
      </p:sp>
      <p:sp>
        <p:nvSpPr>
          <p:cNvPr id="10" name="Text Box 15">
            <a:extLst>
              <a:ext uri="{FF2B5EF4-FFF2-40B4-BE49-F238E27FC236}">
                <a16:creationId xmlns:a16="http://schemas.microsoft.com/office/drawing/2014/main" id="{59528EF6-A30D-9DC3-8C9D-039446F71EA2}"/>
              </a:ext>
            </a:extLst>
          </p:cNvPr>
          <p:cNvSpPr txBox="1">
            <a:spLocks noChangeArrowheads="1"/>
          </p:cNvSpPr>
          <p:nvPr/>
        </p:nvSpPr>
        <p:spPr bwMode="auto">
          <a:xfrm>
            <a:off x="444834" y="6372873"/>
            <a:ext cx="88671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Pawlyn. ASH 2022. Abstr 570. Reproduced with permission.</a:t>
            </a:r>
            <a:endParaRPr lang="en-US" altLang="en-US" sz="1200" b="0" dirty="0">
              <a:solidFill>
                <a:schemeClr val="bg2"/>
              </a:solidFill>
              <a:latin typeface="Calibri" panose="020F0502020204030204" pitchFamily="34" charset="0"/>
            </a:endParaRPr>
          </a:p>
        </p:txBody>
      </p:sp>
      <p:sp>
        <p:nvSpPr>
          <p:cNvPr id="7" name="TextBox 6">
            <a:extLst>
              <a:ext uri="{FF2B5EF4-FFF2-40B4-BE49-F238E27FC236}">
                <a16:creationId xmlns:a16="http://schemas.microsoft.com/office/drawing/2014/main" id="{1319DB16-18F2-E1F1-76E4-C1842211249E}"/>
              </a:ext>
            </a:extLst>
          </p:cNvPr>
          <p:cNvSpPr txBox="1"/>
          <p:nvPr/>
        </p:nvSpPr>
        <p:spPr bwMode="auto">
          <a:xfrm>
            <a:off x="1506125" y="1501253"/>
            <a:ext cx="429435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200" dirty="0">
                <a:solidFill>
                  <a:schemeClr val="bg1"/>
                </a:solidFill>
                <a:latin typeface="Calibri" panose="020F0502020204030204" pitchFamily="34" charset="0"/>
              </a:rPr>
              <a:t>PFS</a:t>
            </a:r>
          </a:p>
        </p:txBody>
      </p:sp>
      <p:sp>
        <p:nvSpPr>
          <p:cNvPr id="8" name="TextBox 7">
            <a:extLst>
              <a:ext uri="{FF2B5EF4-FFF2-40B4-BE49-F238E27FC236}">
                <a16:creationId xmlns:a16="http://schemas.microsoft.com/office/drawing/2014/main" id="{37695B6C-D40B-39AF-A9FE-24A58911FF32}"/>
              </a:ext>
            </a:extLst>
          </p:cNvPr>
          <p:cNvSpPr txBox="1"/>
          <p:nvPr/>
        </p:nvSpPr>
        <p:spPr bwMode="auto">
          <a:xfrm>
            <a:off x="7270401" y="1501253"/>
            <a:ext cx="426769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200" dirty="0">
                <a:solidFill>
                  <a:schemeClr val="bg1"/>
                </a:solidFill>
                <a:latin typeface="Calibri" panose="020F0502020204030204" pitchFamily="34" charset="0"/>
              </a:rPr>
              <a:t>PFS2</a:t>
            </a:r>
          </a:p>
        </p:txBody>
      </p:sp>
      <p:sp>
        <p:nvSpPr>
          <p:cNvPr id="9" name="TextBox 8">
            <a:extLst>
              <a:ext uri="{FF2B5EF4-FFF2-40B4-BE49-F238E27FC236}">
                <a16:creationId xmlns:a16="http://schemas.microsoft.com/office/drawing/2014/main" id="{17E6BE73-E8A2-965F-6EFA-001086291CA3}"/>
              </a:ext>
            </a:extLst>
          </p:cNvPr>
          <p:cNvSpPr txBox="1"/>
          <p:nvPr/>
        </p:nvSpPr>
        <p:spPr bwMode="auto">
          <a:xfrm rot="16200000">
            <a:off x="-471466" y="3744024"/>
            <a:ext cx="2960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12" name="TextBox 11">
            <a:extLst>
              <a:ext uri="{FF2B5EF4-FFF2-40B4-BE49-F238E27FC236}">
                <a16:creationId xmlns:a16="http://schemas.microsoft.com/office/drawing/2014/main" id="{8BB0BCEF-7E50-D307-81F4-9C3D85E5DEFE}"/>
              </a:ext>
            </a:extLst>
          </p:cNvPr>
          <p:cNvSpPr txBox="1"/>
          <p:nvPr/>
        </p:nvSpPr>
        <p:spPr bwMode="auto">
          <a:xfrm>
            <a:off x="3838264" y="2381746"/>
            <a:ext cx="13083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Lenalidomide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Observation</a:t>
            </a:r>
          </a:p>
        </p:txBody>
      </p:sp>
      <p:sp>
        <p:nvSpPr>
          <p:cNvPr id="13" name="TextBox 12">
            <a:extLst>
              <a:ext uri="{FF2B5EF4-FFF2-40B4-BE49-F238E27FC236}">
                <a16:creationId xmlns:a16="http://schemas.microsoft.com/office/drawing/2014/main" id="{B11EE840-B4B4-CC2D-2757-FBCAD7131CC9}"/>
              </a:ext>
            </a:extLst>
          </p:cNvPr>
          <p:cNvSpPr txBox="1"/>
          <p:nvPr/>
        </p:nvSpPr>
        <p:spPr bwMode="auto">
          <a:xfrm>
            <a:off x="5072709" y="2381746"/>
            <a:ext cx="1043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64 (54-76)</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32 (28-36)</a:t>
            </a:r>
          </a:p>
        </p:txBody>
      </p:sp>
      <p:sp>
        <p:nvSpPr>
          <p:cNvPr id="15" name="TextBox 14">
            <a:extLst>
              <a:ext uri="{FF2B5EF4-FFF2-40B4-BE49-F238E27FC236}">
                <a16:creationId xmlns:a16="http://schemas.microsoft.com/office/drawing/2014/main" id="{4FC0BF6D-B3A2-4078-E824-60DFC4FA26B0}"/>
              </a:ext>
            </a:extLst>
          </p:cNvPr>
          <p:cNvSpPr txBox="1"/>
          <p:nvPr/>
        </p:nvSpPr>
        <p:spPr bwMode="auto">
          <a:xfrm>
            <a:off x="1594019" y="4930321"/>
            <a:ext cx="38026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0.52 (95% CI: 0.45-0.61);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&lt;.001</a:t>
            </a:r>
          </a:p>
        </p:txBody>
      </p:sp>
      <p:sp>
        <p:nvSpPr>
          <p:cNvPr id="16" name="TextBox 15">
            <a:extLst>
              <a:ext uri="{FF2B5EF4-FFF2-40B4-BE49-F238E27FC236}">
                <a16:creationId xmlns:a16="http://schemas.microsoft.com/office/drawing/2014/main" id="{13AA2CC9-B53F-2180-4763-15F370AE11E1}"/>
              </a:ext>
            </a:extLst>
          </p:cNvPr>
          <p:cNvSpPr txBox="1"/>
          <p:nvPr/>
        </p:nvSpPr>
        <p:spPr bwMode="auto">
          <a:xfrm>
            <a:off x="4989993" y="1863618"/>
            <a:ext cx="12832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Median PFS,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Mo (95% CI)</a:t>
            </a:r>
          </a:p>
        </p:txBody>
      </p:sp>
      <p:sp>
        <p:nvSpPr>
          <p:cNvPr id="17" name="TextBox 16">
            <a:extLst>
              <a:ext uri="{FF2B5EF4-FFF2-40B4-BE49-F238E27FC236}">
                <a16:creationId xmlns:a16="http://schemas.microsoft.com/office/drawing/2014/main" id="{13728A39-C47F-41E0-A6CC-AFF111443F2B}"/>
              </a:ext>
            </a:extLst>
          </p:cNvPr>
          <p:cNvSpPr txBox="1"/>
          <p:nvPr/>
        </p:nvSpPr>
        <p:spPr bwMode="auto">
          <a:xfrm>
            <a:off x="9463735" y="2377563"/>
            <a:ext cx="13083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Lenalidomide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Observation</a:t>
            </a:r>
          </a:p>
        </p:txBody>
      </p:sp>
      <p:sp>
        <p:nvSpPr>
          <p:cNvPr id="18" name="TextBox 17">
            <a:extLst>
              <a:ext uri="{FF2B5EF4-FFF2-40B4-BE49-F238E27FC236}">
                <a16:creationId xmlns:a16="http://schemas.microsoft.com/office/drawing/2014/main" id="{04AADD0A-8B3F-ECE3-8B63-53B006EF23C9}"/>
              </a:ext>
            </a:extLst>
          </p:cNvPr>
          <p:cNvSpPr txBox="1"/>
          <p:nvPr/>
        </p:nvSpPr>
        <p:spPr bwMode="auto">
          <a:xfrm>
            <a:off x="10698180" y="2377563"/>
            <a:ext cx="10951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NE (82-NE)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61 (56-73)</a:t>
            </a:r>
          </a:p>
        </p:txBody>
      </p:sp>
      <p:sp>
        <p:nvSpPr>
          <p:cNvPr id="19" name="TextBox 18">
            <a:extLst>
              <a:ext uri="{FF2B5EF4-FFF2-40B4-BE49-F238E27FC236}">
                <a16:creationId xmlns:a16="http://schemas.microsoft.com/office/drawing/2014/main" id="{3BDD6B9D-81EC-FECA-7E2D-1CA85C0D3306}"/>
              </a:ext>
            </a:extLst>
          </p:cNvPr>
          <p:cNvSpPr txBox="1"/>
          <p:nvPr/>
        </p:nvSpPr>
        <p:spPr bwMode="auto">
          <a:xfrm>
            <a:off x="7333406" y="4929228"/>
            <a:ext cx="38026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0.66 (95% CI: .54-0.81);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&lt;.0001</a:t>
            </a:r>
          </a:p>
        </p:txBody>
      </p:sp>
      <p:sp>
        <p:nvSpPr>
          <p:cNvPr id="20" name="TextBox 19">
            <a:extLst>
              <a:ext uri="{FF2B5EF4-FFF2-40B4-BE49-F238E27FC236}">
                <a16:creationId xmlns:a16="http://schemas.microsoft.com/office/drawing/2014/main" id="{42D73A62-F243-6B7A-B3EE-14ADD5AC1DBA}"/>
              </a:ext>
            </a:extLst>
          </p:cNvPr>
          <p:cNvSpPr txBox="1"/>
          <p:nvPr/>
        </p:nvSpPr>
        <p:spPr bwMode="auto">
          <a:xfrm>
            <a:off x="10615464" y="1859435"/>
            <a:ext cx="12832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Median PFS,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Mo (95% CI)</a:t>
            </a:r>
          </a:p>
        </p:txBody>
      </p:sp>
      <p:sp>
        <p:nvSpPr>
          <p:cNvPr id="21" name="TextBox 20">
            <a:extLst>
              <a:ext uri="{FF2B5EF4-FFF2-40B4-BE49-F238E27FC236}">
                <a16:creationId xmlns:a16="http://schemas.microsoft.com/office/drawing/2014/main" id="{F92AA0E7-44F1-2C46-7074-A21832A2DC16}"/>
              </a:ext>
            </a:extLst>
          </p:cNvPr>
          <p:cNvSpPr txBox="1"/>
          <p:nvPr/>
        </p:nvSpPr>
        <p:spPr bwMode="auto">
          <a:xfrm>
            <a:off x="493793" y="5897139"/>
            <a:ext cx="8867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b="0" dirty="0">
                <a:solidFill>
                  <a:schemeClr val="bg1"/>
                </a:solidFill>
                <a:latin typeface="Calibri" panose="020F0502020204030204" pitchFamily="34" charset="0"/>
              </a:rPr>
              <a:t>Lenalidomide</a:t>
            </a:r>
          </a:p>
          <a:p>
            <a:pPr algn="r">
              <a:lnSpc>
                <a:spcPct val="100000"/>
              </a:lnSpc>
              <a:spcBef>
                <a:spcPts val="0"/>
              </a:spcBef>
              <a:spcAft>
                <a:spcPct val="0"/>
              </a:spcAft>
              <a:buClrTx/>
              <a:buFontTx/>
              <a:buNone/>
            </a:pPr>
            <a:r>
              <a:rPr lang="en-US" sz="1000" b="0" dirty="0">
                <a:solidFill>
                  <a:schemeClr val="bg1"/>
                </a:solidFill>
                <a:latin typeface="Calibri" panose="020F0502020204030204" pitchFamily="34" charset="0"/>
              </a:rPr>
              <a:t>Observation</a:t>
            </a:r>
          </a:p>
        </p:txBody>
      </p:sp>
      <p:sp>
        <p:nvSpPr>
          <p:cNvPr id="22" name="TextBox 21">
            <a:extLst>
              <a:ext uri="{FF2B5EF4-FFF2-40B4-BE49-F238E27FC236}">
                <a16:creationId xmlns:a16="http://schemas.microsoft.com/office/drawing/2014/main" id="{98967184-89C7-EB4E-BA26-82F20E822754}"/>
              </a:ext>
            </a:extLst>
          </p:cNvPr>
          <p:cNvSpPr txBox="1"/>
          <p:nvPr/>
        </p:nvSpPr>
        <p:spPr bwMode="auto">
          <a:xfrm>
            <a:off x="314620" y="5737916"/>
            <a:ext cx="17283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dirty="0">
                <a:solidFill>
                  <a:schemeClr val="bg1"/>
                </a:solidFill>
                <a:latin typeface="Calibri" panose="020F0502020204030204" pitchFamily="34" charset="0"/>
              </a:rPr>
              <a:t>Patients at Risk, n (censored)</a:t>
            </a:r>
          </a:p>
        </p:txBody>
      </p:sp>
      <p:sp>
        <p:nvSpPr>
          <p:cNvPr id="25" name="TextBox 24">
            <a:extLst>
              <a:ext uri="{FF2B5EF4-FFF2-40B4-BE49-F238E27FC236}">
                <a16:creationId xmlns:a16="http://schemas.microsoft.com/office/drawing/2014/main" id="{FB91F395-087F-2729-4F61-A95BB2F7FEB6}"/>
              </a:ext>
            </a:extLst>
          </p:cNvPr>
          <p:cNvSpPr txBox="1"/>
          <p:nvPr/>
        </p:nvSpPr>
        <p:spPr bwMode="auto">
          <a:xfrm>
            <a:off x="1532783" y="5537861"/>
            <a:ext cx="42676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2" name="TextBox 1">
            <a:extLst>
              <a:ext uri="{FF2B5EF4-FFF2-40B4-BE49-F238E27FC236}">
                <a16:creationId xmlns:a16="http://schemas.microsoft.com/office/drawing/2014/main" id="{5541A346-9586-1350-8B87-B9323CDE5F1D}"/>
              </a:ext>
            </a:extLst>
          </p:cNvPr>
          <p:cNvSpPr txBox="1"/>
          <p:nvPr/>
        </p:nvSpPr>
        <p:spPr bwMode="auto">
          <a:xfrm>
            <a:off x="1256104" y="5897139"/>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730 (4)</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518 (0)</a:t>
            </a:r>
          </a:p>
        </p:txBody>
      </p:sp>
      <p:sp>
        <p:nvSpPr>
          <p:cNvPr id="3" name="TextBox 2">
            <a:extLst>
              <a:ext uri="{FF2B5EF4-FFF2-40B4-BE49-F238E27FC236}">
                <a16:creationId xmlns:a16="http://schemas.microsoft.com/office/drawing/2014/main" id="{F89EE403-8F5B-16D9-4466-C0A7A651BFFD}"/>
              </a:ext>
            </a:extLst>
          </p:cNvPr>
          <p:cNvSpPr txBox="1"/>
          <p:nvPr/>
        </p:nvSpPr>
        <p:spPr bwMode="auto">
          <a:xfrm>
            <a:off x="1695238" y="5897139"/>
            <a:ext cx="619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641 (13)</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401 (4)</a:t>
            </a:r>
          </a:p>
        </p:txBody>
      </p:sp>
      <p:sp>
        <p:nvSpPr>
          <p:cNvPr id="5" name="TextBox 4">
            <a:extLst>
              <a:ext uri="{FF2B5EF4-FFF2-40B4-BE49-F238E27FC236}">
                <a16:creationId xmlns:a16="http://schemas.microsoft.com/office/drawing/2014/main" id="{CAA73BD5-C310-AD5D-7E00-3C5D01B28E73}"/>
              </a:ext>
            </a:extLst>
          </p:cNvPr>
          <p:cNvSpPr txBox="1"/>
          <p:nvPr/>
        </p:nvSpPr>
        <p:spPr bwMode="auto">
          <a:xfrm>
            <a:off x="2167234" y="5897139"/>
            <a:ext cx="619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509 (51)</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288 (22)</a:t>
            </a:r>
          </a:p>
        </p:txBody>
      </p:sp>
      <p:sp>
        <p:nvSpPr>
          <p:cNvPr id="14" name="TextBox 13">
            <a:extLst>
              <a:ext uri="{FF2B5EF4-FFF2-40B4-BE49-F238E27FC236}">
                <a16:creationId xmlns:a16="http://schemas.microsoft.com/office/drawing/2014/main" id="{1179A91E-3553-5992-A875-1DA4B4A37DCA}"/>
              </a:ext>
            </a:extLst>
          </p:cNvPr>
          <p:cNvSpPr txBox="1"/>
          <p:nvPr/>
        </p:nvSpPr>
        <p:spPr bwMode="auto">
          <a:xfrm>
            <a:off x="2606368" y="5897139"/>
            <a:ext cx="6848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327 (174)</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151 (94)</a:t>
            </a:r>
          </a:p>
        </p:txBody>
      </p:sp>
      <p:sp>
        <p:nvSpPr>
          <p:cNvPr id="27" name="TextBox 26">
            <a:extLst>
              <a:ext uri="{FF2B5EF4-FFF2-40B4-BE49-F238E27FC236}">
                <a16:creationId xmlns:a16="http://schemas.microsoft.com/office/drawing/2014/main" id="{7E097C28-F307-4783-76FE-CE15B1C67811}"/>
              </a:ext>
            </a:extLst>
          </p:cNvPr>
          <p:cNvSpPr txBox="1"/>
          <p:nvPr/>
        </p:nvSpPr>
        <p:spPr bwMode="auto">
          <a:xfrm>
            <a:off x="3078364" y="5897139"/>
            <a:ext cx="6848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175 (295)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81 (137)</a:t>
            </a:r>
          </a:p>
        </p:txBody>
      </p:sp>
      <p:sp>
        <p:nvSpPr>
          <p:cNvPr id="28" name="TextBox 27">
            <a:extLst>
              <a:ext uri="{FF2B5EF4-FFF2-40B4-BE49-F238E27FC236}">
                <a16:creationId xmlns:a16="http://schemas.microsoft.com/office/drawing/2014/main" id="{B2BD27F1-982C-310D-5243-F1743BA416BD}"/>
              </a:ext>
            </a:extLst>
          </p:cNvPr>
          <p:cNvSpPr txBox="1"/>
          <p:nvPr/>
        </p:nvSpPr>
        <p:spPr bwMode="auto">
          <a:xfrm>
            <a:off x="3583223" y="5897139"/>
            <a:ext cx="6190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96 (359)</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42 (160)</a:t>
            </a:r>
          </a:p>
        </p:txBody>
      </p:sp>
      <p:sp>
        <p:nvSpPr>
          <p:cNvPr id="29" name="TextBox 28">
            <a:extLst>
              <a:ext uri="{FF2B5EF4-FFF2-40B4-BE49-F238E27FC236}">
                <a16:creationId xmlns:a16="http://schemas.microsoft.com/office/drawing/2014/main" id="{54D76D0B-8187-FF47-EF5A-604E74C351DF}"/>
              </a:ext>
            </a:extLst>
          </p:cNvPr>
          <p:cNvSpPr txBox="1"/>
          <p:nvPr/>
        </p:nvSpPr>
        <p:spPr bwMode="auto">
          <a:xfrm>
            <a:off x="4055219" y="5897139"/>
            <a:ext cx="6190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50 (394)</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20 (175)</a:t>
            </a:r>
          </a:p>
        </p:txBody>
      </p:sp>
      <p:sp>
        <p:nvSpPr>
          <p:cNvPr id="30" name="TextBox 29">
            <a:extLst>
              <a:ext uri="{FF2B5EF4-FFF2-40B4-BE49-F238E27FC236}">
                <a16:creationId xmlns:a16="http://schemas.microsoft.com/office/drawing/2014/main" id="{555BC8B0-D9E5-6C8E-3A27-2E62E9C4242B}"/>
              </a:ext>
            </a:extLst>
          </p:cNvPr>
          <p:cNvSpPr txBox="1"/>
          <p:nvPr/>
        </p:nvSpPr>
        <p:spPr bwMode="auto">
          <a:xfrm>
            <a:off x="4560076" y="5897139"/>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9 (432)</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4 (190)</a:t>
            </a:r>
          </a:p>
        </p:txBody>
      </p:sp>
      <p:sp>
        <p:nvSpPr>
          <p:cNvPr id="31" name="TextBox 30">
            <a:extLst>
              <a:ext uri="{FF2B5EF4-FFF2-40B4-BE49-F238E27FC236}">
                <a16:creationId xmlns:a16="http://schemas.microsoft.com/office/drawing/2014/main" id="{C282212F-EC5B-3575-0C53-195567AB63B0}"/>
              </a:ext>
            </a:extLst>
          </p:cNvPr>
          <p:cNvSpPr txBox="1"/>
          <p:nvPr/>
        </p:nvSpPr>
        <p:spPr bwMode="auto">
          <a:xfrm>
            <a:off x="5032072" y="5897139"/>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 (438)</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0 (194)</a:t>
            </a:r>
          </a:p>
        </p:txBody>
      </p:sp>
      <p:sp>
        <p:nvSpPr>
          <p:cNvPr id="32" name="TextBox 31">
            <a:extLst>
              <a:ext uri="{FF2B5EF4-FFF2-40B4-BE49-F238E27FC236}">
                <a16:creationId xmlns:a16="http://schemas.microsoft.com/office/drawing/2014/main" id="{313C2765-1164-2B87-A792-011C6984E268}"/>
              </a:ext>
            </a:extLst>
          </p:cNvPr>
          <p:cNvSpPr txBox="1"/>
          <p:nvPr/>
        </p:nvSpPr>
        <p:spPr bwMode="auto">
          <a:xfrm>
            <a:off x="5504072" y="5897139"/>
            <a:ext cx="5533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0 (439)</a:t>
            </a:r>
          </a:p>
        </p:txBody>
      </p:sp>
      <p:cxnSp>
        <p:nvCxnSpPr>
          <p:cNvPr id="34" name="Straight Connector 33">
            <a:extLst>
              <a:ext uri="{FF2B5EF4-FFF2-40B4-BE49-F238E27FC236}">
                <a16:creationId xmlns:a16="http://schemas.microsoft.com/office/drawing/2014/main" id="{D01C2BB1-5770-AC46-CA72-E74714137A9E}"/>
              </a:ext>
            </a:extLst>
          </p:cNvPr>
          <p:cNvCxnSpPr>
            <a:cxnSpLocks/>
          </p:cNvCxnSpPr>
          <p:nvPr/>
        </p:nvCxnSpPr>
        <p:spPr bwMode="auto">
          <a:xfrm flipH="1">
            <a:off x="3658628" y="2553325"/>
            <a:ext cx="185127" cy="0"/>
          </a:xfrm>
          <a:prstGeom prst="line">
            <a:avLst/>
          </a:prstGeom>
          <a:noFill/>
          <a:ln w="28575"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AA2D25D-98E9-3BAC-624B-2D68B336745F}"/>
              </a:ext>
            </a:extLst>
          </p:cNvPr>
          <p:cNvCxnSpPr>
            <a:cxnSpLocks/>
          </p:cNvCxnSpPr>
          <p:nvPr/>
        </p:nvCxnSpPr>
        <p:spPr bwMode="auto">
          <a:xfrm flipH="1">
            <a:off x="3658628" y="2785673"/>
            <a:ext cx="185127" cy="0"/>
          </a:xfrm>
          <a:prstGeom prst="line">
            <a:avLst/>
          </a:prstGeom>
          <a:noFill/>
          <a:ln w="28575" cap="flat" cmpd="sng" algn="ctr">
            <a:solidFill>
              <a:schemeClr val="accent3"/>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65A1B84-B74A-F232-B149-97A33A2FB0B5}"/>
              </a:ext>
            </a:extLst>
          </p:cNvPr>
          <p:cNvCxnSpPr>
            <a:cxnSpLocks/>
          </p:cNvCxnSpPr>
          <p:nvPr/>
        </p:nvCxnSpPr>
        <p:spPr bwMode="auto">
          <a:xfrm flipV="1">
            <a:off x="1532783" y="2448393"/>
            <a:ext cx="0" cy="2903096"/>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0EC8F8A-3A88-932F-3BBA-5C40824916F1}"/>
              </a:ext>
            </a:extLst>
          </p:cNvPr>
          <p:cNvCxnSpPr>
            <a:cxnSpLocks/>
          </p:cNvCxnSpPr>
          <p:nvPr/>
        </p:nvCxnSpPr>
        <p:spPr bwMode="auto">
          <a:xfrm>
            <a:off x="1532783" y="5351489"/>
            <a:ext cx="426769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8476F67-0054-CF96-69F4-4399918A9ABC}"/>
              </a:ext>
            </a:extLst>
          </p:cNvPr>
          <p:cNvCxnSpPr>
            <a:cxnSpLocks/>
          </p:cNvCxnSpPr>
          <p:nvPr/>
        </p:nvCxnSpPr>
        <p:spPr bwMode="auto">
          <a:xfrm flipH="1">
            <a:off x="1474033" y="24533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67A4CFD-D3F8-F673-48AE-4C606BA68432}"/>
              </a:ext>
            </a:extLst>
          </p:cNvPr>
          <p:cNvCxnSpPr>
            <a:cxnSpLocks/>
          </p:cNvCxnSpPr>
          <p:nvPr/>
        </p:nvCxnSpPr>
        <p:spPr bwMode="auto">
          <a:xfrm flipH="1">
            <a:off x="1474033" y="27432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9E3BBCF-A463-FDA9-9231-74212073BAA9}"/>
              </a:ext>
            </a:extLst>
          </p:cNvPr>
          <p:cNvCxnSpPr>
            <a:cxnSpLocks/>
          </p:cNvCxnSpPr>
          <p:nvPr/>
        </p:nvCxnSpPr>
        <p:spPr bwMode="auto">
          <a:xfrm flipH="1">
            <a:off x="1474033" y="30330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2A51D1D-3D8F-7F00-D1FB-69258F3FFF45}"/>
              </a:ext>
            </a:extLst>
          </p:cNvPr>
          <p:cNvCxnSpPr>
            <a:cxnSpLocks/>
          </p:cNvCxnSpPr>
          <p:nvPr/>
        </p:nvCxnSpPr>
        <p:spPr bwMode="auto">
          <a:xfrm flipH="1">
            <a:off x="1474033" y="33228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3B6A24D-8103-5B26-86B2-F2AA63E01A30}"/>
              </a:ext>
            </a:extLst>
          </p:cNvPr>
          <p:cNvCxnSpPr>
            <a:cxnSpLocks/>
          </p:cNvCxnSpPr>
          <p:nvPr/>
        </p:nvCxnSpPr>
        <p:spPr bwMode="auto">
          <a:xfrm flipH="1">
            <a:off x="1474033" y="36126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ADF82C9-9B1A-A67D-A741-7456BCFAAA62}"/>
              </a:ext>
            </a:extLst>
          </p:cNvPr>
          <p:cNvCxnSpPr>
            <a:cxnSpLocks/>
          </p:cNvCxnSpPr>
          <p:nvPr/>
        </p:nvCxnSpPr>
        <p:spPr bwMode="auto">
          <a:xfrm flipH="1">
            <a:off x="1474033" y="39024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6B846C0-9C41-8277-365A-6B7B7B228CE9}"/>
              </a:ext>
            </a:extLst>
          </p:cNvPr>
          <p:cNvCxnSpPr>
            <a:cxnSpLocks/>
          </p:cNvCxnSpPr>
          <p:nvPr/>
        </p:nvCxnSpPr>
        <p:spPr bwMode="auto">
          <a:xfrm flipH="1">
            <a:off x="1474033" y="41922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873AFF7-6C87-AB68-756A-EAF71E6B5EE8}"/>
              </a:ext>
            </a:extLst>
          </p:cNvPr>
          <p:cNvCxnSpPr>
            <a:cxnSpLocks/>
          </p:cNvCxnSpPr>
          <p:nvPr/>
        </p:nvCxnSpPr>
        <p:spPr bwMode="auto">
          <a:xfrm flipH="1">
            <a:off x="1474033" y="44820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7173ED7-70ED-A4DA-22F3-419FBBFFB8DE}"/>
              </a:ext>
            </a:extLst>
          </p:cNvPr>
          <p:cNvCxnSpPr>
            <a:cxnSpLocks/>
          </p:cNvCxnSpPr>
          <p:nvPr/>
        </p:nvCxnSpPr>
        <p:spPr bwMode="auto">
          <a:xfrm flipH="1">
            <a:off x="1474033" y="47718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425A73E-0B48-E037-6E6A-24D0A1E5D705}"/>
              </a:ext>
            </a:extLst>
          </p:cNvPr>
          <p:cNvCxnSpPr>
            <a:cxnSpLocks/>
          </p:cNvCxnSpPr>
          <p:nvPr/>
        </p:nvCxnSpPr>
        <p:spPr bwMode="auto">
          <a:xfrm flipH="1">
            <a:off x="1474033" y="5061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5DE7081-114D-AC4A-73D6-4F68EB3D9A8B}"/>
              </a:ext>
            </a:extLst>
          </p:cNvPr>
          <p:cNvCxnSpPr>
            <a:cxnSpLocks/>
          </p:cNvCxnSpPr>
          <p:nvPr/>
        </p:nvCxnSpPr>
        <p:spPr bwMode="auto">
          <a:xfrm flipH="1">
            <a:off x="1474033" y="53514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539894E-AA64-338F-3145-10DD9AA5FEA5}"/>
              </a:ext>
            </a:extLst>
          </p:cNvPr>
          <p:cNvCxnSpPr>
            <a:cxnSpLocks/>
          </p:cNvCxnSpPr>
          <p:nvPr/>
        </p:nvCxnSpPr>
        <p:spPr bwMode="auto">
          <a:xfrm>
            <a:off x="1532783"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D24B4E28-02E7-38BC-5A6D-8BBBF95C9F6C}"/>
              </a:ext>
            </a:extLst>
          </p:cNvPr>
          <p:cNvCxnSpPr>
            <a:cxnSpLocks/>
          </p:cNvCxnSpPr>
          <p:nvPr/>
        </p:nvCxnSpPr>
        <p:spPr bwMode="auto">
          <a:xfrm>
            <a:off x="2006004"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3FC4D4E-1F8F-380B-AA66-D14840CA0752}"/>
              </a:ext>
            </a:extLst>
          </p:cNvPr>
          <p:cNvCxnSpPr>
            <a:cxnSpLocks/>
          </p:cNvCxnSpPr>
          <p:nvPr/>
        </p:nvCxnSpPr>
        <p:spPr bwMode="auto">
          <a:xfrm>
            <a:off x="2479225"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B4F4F1A-1861-1CB7-8EAA-C51BDE1C292B}"/>
              </a:ext>
            </a:extLst>
          </p:cNvPr>
          <p:cNvCxnSpPr>
            <a:cxnSpLocks/>
          </p:cNvCxnSpPr>
          <p:nvPr/>
        </p:nvCxnSpPr>
        <p:spPr bwMode="auto">
          <a:xfrm>
            <a:off x="2952446"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3624964-7D22-042C-F115-E75116D8B312}"/>
              </a:ext>
            </a:extLst>
          </p:cNvPr>
          <p:cNvCxnSpPr>
            <a:cxnSpLocks/>
          </p:cNvCxnSpPr>
          <p:nvPr/>
        </p:nvCxnSpPr>
        <p:spPr bwMode="auto">
          <a:xfrm>
            <a:off x="3425667"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199AF8B-69B5-747B-E461-75EB27B57DE6}"/>
              </a:ext>
            </a:extLst>
          </p:cNvPr>
          <p:cNvCxnSpPr>
            <a:cxnSpLocks/>
          </p:cNvCxnSpPr>
          <p:nvPr/>
        </p:nvCxnSpPr>
        <p:spPr bwMode="auto">
          <a:xfrm>
            <a:off x="3898888"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F041200-88D5-1110-DE10-2E2B98D97601}"/>
              </a:ext>
            </a:extLst>
          </p:cNvPr>
          <p:cNvCxnSpPr>
            <a:cxnSpLocks/>
          </p:cNvCxnSpPr>
          <p:nvPr/>
        </p:nvCxnSpPr>
        <p:spPr bwMode="auto">
          <a:xfrm>
            <a:off x="4372109"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28DBF2A-0962-F324-51E8-5B62F57E5731}"/>
              </a:ext>
            </a:extLst>
          </p:cNvPr>
          <p:cNvCxnSpPr>
            <a:cxnSpLocks/>
          </p:cNvCxnSpPr>
          <p:nvPr/>
        </p:nvCxnSpPr>
        <p:spPr bwMode="auto">
          <a:xfrm>
            <a:off x="4845330"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B5D1B3F-6626-85C5-F826-EDE325DA4A72}"/>
              </a:ext>
            </a:extLst>
          </p:cNvPr>
          <p:cNvCxnSpPr>
            <a:cxnSpLocks/>
          </p:cNvCxnSpPr>
          <p:nvPr/>
        </p:nvCxnSpPr>
        <p:spPr bwMode="auto">
          <a:xfrm>
            <a:off x="5318551"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B0035EF-9179-1E8C-2B4B-FCDCEF67B854}"/>
              </a:ext>
            </a:extLst>
          </p:cNvPr>
          <p:cNvCxnSpPr>
            <a:cxnSpLocks/>
          </p:cNvCxnSpPr>
          <p:nvPr/>
        </p:nvCxnSpPr>
        <p:spPr bwMode="auto">
          <a:xfrm>
            <a:off x="5791772" y="5351489"/>
            <a:ext cx="0" cy="64008"/>
          </a:xfrm>
          <a:prstGeom prst="line">
            <a:avLst/>
          </a:prstGeom>
          <a:noFill/>
          <a:ln w="28575" cap="flat" cmpd="sng" algn="ctr">
            <a:solidFill>
              <a:schemeClr val="bg1"/>
            </a:solidFill>
            <a:prstDash val="solid"/>
            <a:round/>
            <a:headEnd type="none" w="med" len="med"/>
            <a:tailEnd type="none" w="med" len="med"/>
          </a:ln>
          <a:effectLst/>
        </p:spPr>
      </p:cxnSp>
      <p:sp>
        <p:nvSpPr>
          <p:cNvPr id="31744" name="TextBox 31743">
            <a:extLst>
              <a:ext uri="{FF2B5EF4-FFF2-40B4-BE49-F238E27FC236}">
                <a16:creationId xmlns:a16="http://schemas.microsoft.com/office/drawing/2014/main" id="{4481FEB3-383B-A5EE-F2A1-47626CE4857D}"/>
              </a:ext>
            </a:extLst>
          </p:cNvPr>
          <p:cNvSpPr txBox="1"/>
          <p:nvPr/>
        </p:nvSpPr>
        <p:spPr bwMode="auto">
          <a:xfrm>
            <a:off x="1008831" y="229341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1745" name="TextBox 31744">
            <a:extLst>
              <a:ext uri="{FF2B5EF4-FFF2-40B4-BE49-F238E27FC236}">
                <a16:creationId xmlns:a16="http://schemas.microsoft.com/office/drawing/2014/main" id="{FE54573A-FD4C-2877-78E4-F4EB4120EF92}"/>
              </a:ext>
            </a:extLst>
          </p:cNvPr>
          <p:cNvSpPr txBox="1"/>
          <p:nvPr/>
        </p:nvSpPr>
        <p:spPr bwMode="auto">
          <a:xfrm>
            <a:off x="1008831" y="2580210"/>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31747" name="TextBox 31746">
            <a:extLst>
              <a:ext uri="{FF2B5EF4-FFF2-40B4-BE49-F238E27FC236}">
                <a16:creationId xmlns:a16="http://schemas.microsoft.com/office/drawing/2014/main" id="{17558E82-2630-5B8A-DF5A-893C351B1195}"/>
              </a:ext>
            </a:extLst>
          </p:cNvPr>
          <p:cNvSpPr txBox="1"/>
          <p:nvPr/>
        </p:nvSpPr>
        <p:spPr bwMode="auto">
          <a:xfrm>
            <a:off x="1008831" y="286700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1748" name="TextBox 31747">
            <a:extLst>
              <a:ext uri="{FF2B5EF4-FFF2-40B4-BE49-F238E27FC236}">
                <a16:creationId xmlns:a16="http://schemas.microsoft.com/office/drawing/2014/main" id="{24C22DC0-27BA-744C-CBAE-13228DD70B61}"/>
              </a:ext>
            </a:extLst>
          </p:cNvPr>
          <p:cNvSpPr txBox="1"/>
          <p:nvPr/>
        </p:nvSpPr>
        <p:spPr bwMode="auto">
          <a:xfrm>
            <a:off x="1008831" y="315380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31749" name="TextBox 31748">
            <a:extLst>
              <a:ext uri="{FF2B5EF4-FFF2-40B4-BE49-F238E27FC236}">
                <a16:creationId xmlns:a16="http://schemas.microsoft.com/office/drawing/2014/main" id="{9E1E5C83-AA30-668E-430F-D2F6A827807E}"/>
              </a:ext>
            </a:extLst>
          </p:cNvPr>
          <p:cNvSpPr txBox="1"/>
          <p:nvPr/>
        </p:nvSpPr>
        <p:spPr bwMode="auto">
          <a:xfrm>
            <a:off x="1008831" y="344060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50" name="TextBox 31749">
            <a:extLst>
              <a:ext uri="{FF2B5EF4-FFF2-40B4-BE49-F238E27FC236}">
                <a16:creationId xmlns:a16="http://schemas.microsoft.com/office/drawing/2014/main" id="{13B6FFCF-5A91-4DDE-4D5A-2D8BD3852FC1}"/>
              </a:ext>
            </a:extLst>
          </p:cNvPr>
          <p:cNvSpPr txBox="1"/>
          <p:nvPr/>
        </p:nvSpPr>
        <p:spPr bwMode="auto">
          <a:xfrm>
            <a:off x="1008831" y="372740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1751" name="TextBox 31750">
            <a:extLst>
              <a:ext uri="{FF2B5EF4-FFF2-40B4-BE49-F238E27FC236}">
                <a16:creationId xmlns:a16="http://schemas.microsoft.com/office/drawing/2014/main" id="{D0A2D5ED-7AF9-5677-29C7-3B0B20CB2FD7}"/>
              </a:ext>
            </a:extLst>
          </p:cNvPr>
          <p:cNvSpPr txBox="1"/>
          <p:nvPr/>
        </p:nvSpPr>
        <p:spPr bwMode="auto">
          <a:xfrm>
            <a:off x="1008831" y="4014200"/>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1752" name="TextBox 31751">
            <a:extLst>
              <a:ext uri="{FF2B5EF4-FFF2-40B4-BE49-F238E27FC236}">
                <a16:creationId xmlns:a16="http://schemas.microsoft.com/office/drawing/2014/main" id="{A3C3122C-ADC2-9709-5AA1-231C2C82CAEC}"/>
              </a:ext>
            </a:extLst>
          </p:cNvPr>
          <p:cNvSpPr txBox="1"/>
          <p:nvPr/>
        </p:nvSpPr>
        <p:spPr bwMode="auto">
          <a:xfrm>
            <a:off x="1008831" y="430099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1753" name="TextBox 31752">
            <a:extLst>
              <a:ext uri="{FF2B5EF4-FFF2-40B4-BE49-F238E27FC236}">
                <a16:creationId xmlns:a16="http://schemas.microsoft.com/office/drawing/2014/main" id="{F252ED5A-FC6B-C188-AFF8-0B333AB1C200}"/>
              </a:ext>
            </a:extLst>
          </p:cNvPr>
          <p:cNvSpPr txBox="1"/>
          <p:nvPr/>
        </p:nvSpPr>
        <p:spPr bwMode="auto">
          <a:xfrm>
            <a:off x="1008831" y="458779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1754" name="TextBox 31753">
            <a:extLst>
              <a:ext uri="{FF2B5EF4-FFF2-40B4-BE49-F238E27FC236}">
                <a16:creationId xmlns:a16="http://schemas.microsoft.com/office/drawing/2014/main" id="{BEFE5719-CC47-8778-2B73-29F84AC50B32}"/>
              </a:ext>
            </a:extLst>
          </p:cNvPr>
          <p:cNvSpPr txBox="1"/>
          <p:nvPr/>
        </p:nvSpPr>
        <p:spPr bwMode="auto">
          <a:xfrm>
            <a:off x="1008831" y="487459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755" name="TextBox 31754">
            <a:extLst>
              <a:ext uri="{FF2B5EF4-FFF2-40B4-BE49-F238E27FC236}">
                <a16:creationId xmlns:a16="http://schemas.microsoft.com/office/drawing/2014/main" id="{FCE64BF1-6B0B-A3CA-A079-8FAFE6803259}"/>
              </a:ext>
            </a:extLst>
          </p:cNvPr>
          <p:cNvSpPr txBox="1"/>
          <p:nvPr/>
        </p:nvSpPr>
        <p:spPr bwMode="auto">
          <a:xfrm>
            <a:off x="1008831" y="517638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56" name="TextBox 31755">
            <a:extLst>
              <a:ext uri="{FF2B5EF4-FFF2-40B4-BE49-F238E27FC236}">
                <a16:creationId xmlns:a16="http://schemas.microsoft.com/office/drawing/2014/main" id="{3E762D60-CA36-0061-A599-0D8D39A51B56}"/>
              </a:ext>
            </a:extLst>
          </p:cNvPr>
          <p:cNvSpPr txBox="1"/>
          <p:nvPr/>
        </p:nvSpPr>
        <p:spPr bwMode="auto">
          <a:xfrm>
            <a:off x="5523356"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108</a:t>
            </a:r>
          </a:p>
        </p:txBody>
      </p:sp>
      <p:sp>
        <p:nvSpPr>
          <p:cNvPr id="31757" name="TextBox 31756">
            <a:extLst>
              <a:ext uri="{FF2B5EF4-FFF2-40B4-BE49-F238E27FC236}">
                <a16:creationId xmlns:a16="http://schemas.microsoft.com/office/drawing/2014/main" id="{18077629-5F59-0CDE-8A42-0DC7C7C72F56}"/>
              </a:ext>
            </a:extLst>
          </p:cNvPr>
          <p:cNvSpPr txBox="1"/>
          <p:nvPr/>
        </p:nvSpPr>
        <p:spPr bwMode="auto">
          <a:xfrm>
            <a:off x="1268691"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58" name="TextBox 31757">
            <a:extLst>
              <a:ext uri="{FF2B5EF4-FFF2-40B4-BE49-F238E27FC236}">
                <a16:creationId xmlns:a16="http://schemas.microsoft.com/office/drawing/2014/main" id="{DCD1F1CA-9BE8-0D14-E5E7-24F56C263ABB}"/>
              </a:ext>
            </a:extLst>
          </p:cNvPr>
          <p:cNvSpPr txBox="1"/>
          <p:nvPr/>
        </p:nvSpPr>
        <p:spPr bwMode="auto">
          <a:xfrm>
            <a:off x="1741432"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759" name="TextBox 31758">
            <a:extLst>
              <a:ext uri="{FF2B5EF4-FFF2-40B4-BE49-F238E27FC236}">
                <a16:creationId xmlns:a16="http://schemas.microsoft.com/office/drawing/2014/main" id="{4A830F29-213A-BAA6-9D24-A6F2BF95E269}"/>
              </a:ext>
            </a:extLst>
          </p:cNvPr>
          <p:cNvSpPr txBox="1"/>
          <p:nvPr/>
        </p:nvSpPr>
        <p:spPr bwMode="auto">
          <a:xfrm>
            <a:off x="2214173"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760" name="TextBox 31759">
            <a:extLst>
              <a:ext uri="{FF2B5EF4-FFF2-40B4-BE49-F238E27FC236}">
                <a16:creationId xmlns:a16="http://schemas.microsoft.com/office/drawing/2014/main" id="{0F7FA089-401C-1A44-3152-1E907314B90D}"/>
              </a:ext>
            </a:extLst>
          </p:cNvPr>
          <p:cNvSpPr txBox="1"/>
          <p:nvPr/>
        </p:nvSpPr>
        <p:spPr bwMode="auto">
          <a:xfrm>
            <a:off x="2686914"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761" name="TextBox 31760">
            <a:extLst>
              <a:ext uri="{FF2B5EF4-FFF2-40B4-BE49-F238E27FC236}">
                <a16:creationId xmlns:a16="http://schemas.microsoft.com/office/drawing/2014/main" id="{EE3881BC-A7AF-FADE-79AA-B7B31EE31F4C}"/>
              </a:ext>
            </a:extLst>
          </p:cNvPr>
          <p:cNvSpPr txBox="1"/>
          <p:nvPr/>
        </p:nvSpPr>
        <p:spPr bwMode="auto">
          <a:xfrm>
            <a:off x="3159655"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762" name="TextBox 31761">
            <a:extLst>
              <a:ext uri="{FF2B5EF4-FFF2-40B4-BE49-F238E27FC236}">
                <a16:creationId xmlns:a16="http://schemas.microsoft.com/office/drawing/2014/main" id="{2196BBF2-5A55-238B-2769-D4D215BB7EE3}"/>
              </a:ext>
            </a:extLst>
          </p:cNvPr>
          <p:cNvSpPr txBox="1"/>
          <p:nvPr/>
        </p:nvSpPr>
        <p:spPr bwMode="auto">
          <a:xfrm>
            <a:off x="3632396"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63" name="TextBox 31762">
            <a:extLst>
              <a:ext uri="{FF2B5EF4-FFF2-40B4-BE49-F238E27FC236}">
                <a16:creationId xmlns:a16="http://schemas.microsoft.com/office/drawing/2014/main" id="{9CCD8528-3F87-00F6-1413-B749016DB01E}"/>
              </a:ext>
            </a:extLst>
          </p:cNvPr>
          <p:cNvSpPr txBox="1"/>
          <p:nvPr/>
        </p:nvSpPr>
        <p:spPr bwMode="auto">
          <a:xfrm>
            <a:off x="4105137"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764" name="TextBox 31763">
            <a:extLst>
              <a:ext uri="{FF2B5EF4-FFF2-40B4-BE49-F238E27FC236}">
                <a16:creationId xmlns:a16="http://schemas.microsoft.com/office/drawing/2014/main" id="{1BA44BBA-9CA9-6C70-9922-3C7166623B57}"/>
              </a:ext>
            </a:extLst>
          </p:cNvPr>
          <p:cNvSpPr txBox="1"/>
          <p:nvPr/>
        </p:nvSpPr>
        <p:spPr bwMode="auto">
          <a:xfrm>
            <a:off x="4577878"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765" name="TextBox 31764">
            <a:extLst>
              <a:ext uri="{FF2B5EF4-FFF2-40B4-BE49-F238E27FC236}">
                <a16:creationId xmlns:a16="http://schemas.microsoft.com/office/drawing/2014/main" id="{52C768CD-6C33-621F-DC1F-DDF17498F9A9}"/>
              </a:ext>
            </a:extLst>
          </p:cNvPr>
          <p:cNvSpPr txBox="1"/>
          <p:nvPr/>
        </p:nvSpPr>
        <p:spPr bwMode="auto">
          <a:xfrm>
            <a:off x="5050619"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768" name="TextBox 31767">
            <a:extLst>
              <a:ext uri="{FF2B5EF4-FFF2-40B4-BE49-F238E27FC236}">
                <a16:creationId xmlns:a16="http://schemas.microsoft.com/office/drawing/2014/main" id="{F787D19A-A67B-6D9B-A6C3-115CAFAFA2B2}"/>
              </a:ext>
            </a:extLst>
          </p:cNvPr>
          <p:cNvSpPr txBox="1"/>
          <p:nvPr/>
        </p:nvSpPr>
        <p:spPr bwMode="auto">
          <a:xfrm rot="16200000">
            <a:off x="5266152" y="3747928"/>
            <a:ext cx="2960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PFS2 (%)</a:t>
            </a:r>
          </a:p>
        </p:txBody>
      </p:sp>
      <p:sp>
        <p:nvSpPr>
          <p:cNvPr id="31770" name="TextBox 31769">
            <a:extLst>
              <a:ext uri="{FF2B5EF4-FFF2-40B4-BE49-F238E27FC236}">
                <a16:creationId xmlns:a16="http://schemas.microsoft.com/office/drawing/2014/main" id="{73472D54-394C-CC92-86C0-F3F013F8CFC9}"/>
              </a:ext>
            </a:extLst>
          </p:cNvPr>
          <p:cNvSpPr txBox="1"/>
          <p:nvPr/>
        </p:nvSpPr>
        <p:spPr bwMode="auto">
          <a:xfrm>
            <a:off x="6231411" y="5901043"/>
            <a:ext cx="8867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b="0" dirty="0">
                <a:solidFill>
                  <a:schemeClr val="bg1"/>
                </a:solidFill>
                <a:latin typeface="Calibri" panose="020F0502020204030204" pitchFamily="34" charset="0"/>
              </a:rPr>
              <a:t>Lenalidomide</a:t>
            </a:r>
          </a:p>
          <a:p>
            <a:pPr algn="r">
              <a:lnSpc>
                <a:spcPct val="100000"/>
              </a:lnSpc>
              <a:spcBef>
                <a:spcPts val="0"/>
              </a:spcBef>
              <a:spcAft>
                <a:spcPct val="0"/>
              </a:spcAft>
              <a:buClrTx/>
              <a:buFontTx/>
              <a:buNone/>
            </a:pPr>
            <a:r>
              <a:rPr lang="en-US" sz="1000" b="0" dirty="0">
                <a:solidFill>
                  <a:schemeClr val="bg1"/>
                </a:solidFill>
                <a:latin typeface="Calibri" panose="020F0502020204030204" pitchFamily="34" charset="0"/>
              </a:rPr>
              <a:t>Observation</a:t>
            </a:r>
          </a:p>
        </p:txBody>
      </p:sp>
      <p:sp>
        <p:nvSpPr>
          <p:cNvPr id="31772" name="TextBox 31771">
            <a:extLst>
              <a:ext uri="{FF2B5EF4-FFF2-40B4-BE49-F238E27FC236}">
                <a16:creationId xmlns:a16="http://schemas.microsoft.com/office/drawing/2014/main" id="{74948F7C-0366-E68D-567C-8A4747AB112F}"/>
              </a:ext>
            </a:extLst>
          </p:cNvPr>
          <p:cNvSpPr txBox="1"/>
          <p:nvPr/>
        </p:nvSpPr>
        <p:spPr bwMode="auto">
          <a:xfrm>
            <a:off x="7270401" y="5541765"/>
            <a:ext cx="42676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1773" name="TextBox 31772">
            <a:extLst>
              <a:ext uri="{FF2B5EF4-FFF2-40B4-BE49-F238E27FC236}">
                <a16:creationId xmlns:a16="http://schemas.microsoft.com/office/drawing/2014/main" id="{F59DA850-0A17-6C2C-1CFF-83811818D04A}"/>
              </a:ext>
            </a:extLst>
          </p:cNvPr>
          <p:cNvSpPr txBox="1"/>
          <p:nvPr/>
        </p:nvSpPr>
        <p:spPr bwMode="auto">
          <a:xfrm>
            <a:off x="6993722" y="5901043"/>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730 (4)</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518 (0)</a:t>
            </a:r>
          </a:p>
        </p:txBody>
      </p:sp>
      <p:sp>
        <p:nvSpPr>
          <p:cNvPr id="31774" name="TextBox 31773">
            <a:extLst>
              <a:ext uri="{FF2B5EF4-FFF2-40B4-BE49-F238E27FC236}">
                <a16:creationId xmlns:a16="http://schemas.microsoft.com/office/drawing/2014/main" id="{14A91026-A6EE-15C3-6D7A-59C58AC29198}"/>
              </a:ext>
            </a:extLst>
          </p:cNvPr>
          <p:cNvSpPr txBox="1"/>
          <p:nvPr/>
        </p:nvSpPr>
        <p:spPr bwMode="auto">
          <a:xfrm>
            <a:off x="7432856" y="5901043"/>
            <a:ext cx="619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694 (10)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483 (5)</a:t>
            </a:r>
          </a:p>
        </p:txBody>
      </p:sp>
      <p:sp>
        <p:nvSpPr>
          <p:cNvPr id="31775" name="TextBox 31774">
            <a:extLst>
              <a:ext uri="{FF2B5EF4-FFF2-40B4-BE49-F238E27FC236}">
                <a16:creationId xmlns:a16="http://schemas.microsoft.com/office/drawing/2014/main" id="{630D0237-B83D-D683-3AC7-224B7727BB7A}"/>
              </a:ext>
            </a:extLst>
          </p:cNvPr>
          <p:cNvSpPr txBox="1"/>
          <p:nvPr/>
        </p:nvSpPr>
        <p:spPr bwMode="auto">
          <a:xfrm>
            <a:off x="7904852" y="5901043"/>
            <a:ext cx="619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603 (54)</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402 (34)</a:t>
            </a:r>
          </a:p>
        </p:txBody>
      </p:sp>
      <p:sp>
        <p:nvSpPr>
          <p:cNvPr id="31776" name="TextBox 31775">
            <a:extLst>
              <a:ext uri="{FF2B5EF4-FFF2-40B4-BE49-F238E27FC236}">
                <a16:creationId xmlns:a16="http://schemas.microsoft.com/office/drawing/2014/main" id="{870F8F83-561F-1523-310D-A60E518FE8AB}"/>
              </a:ext>
            </a:extLst>
          </p:cNvPr>
          <p:cNvSpPr txBox="1"/>
          <p:nvPr/>
        </p:nvSpPr>
        <p:spPr bwMode="auto">
          <a:xfrm>
            <a:off x="8343987" y="5901043"/>
            <a:ext cx="6848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402 (202)</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260 (132)</a:t>
            </a:r>
          </a:p>
        </p:txBody>
      </p:sp>
      <p:sp>
        <p:nvSpPr>
          <p:cNvPr id="31777" name="TextBox 31776">
            <a:extLst>
              <a:ext uri="{FF2B5EF4-FFF2-40B4-BE49-F238E27FC236}">
                <a16:creationId xmlns:a16="http://schemas.microsoft.com/office/drawing/2014/main" id="{18D99047-E477-431B-841C-CC8782D84170}"/>
              </a:ext>
            </a:extLst>
          </p:cNvPr>
          <p:cNvSpPr txBox="1"/>
          <p:nvPr/>
        </p:nvSpPr>
        <p:spPr bwMode="auto">
          <a:xfrm>
            <a:off x="8815981" y="5901043"/>
            <a:ext cx="6848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219 (348)</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163 (196)</a:t>
            </a:r>
          </a:p>
        </p:txBody>
      </p:sp>
      <p:sp>
        <p:nvSpPr>
          <p:cNvPr id="31778" name="TextBox 31777">
            <a:extLst>
              <a:ext uri="{FF2B5EF4-FFF2-40B4-BE49-F238E27FC236}">
                <a16:creationId xmlns:a16="http://schemas.microsoft.com/office/drawing/2014/main" id="{B2B2DF49-E8C6-3C87-E87D-3482ECA2B19F}"/>
              </a:ext>
            </a:extLst>
          </p:cNvPr>
          <p:cNvSpPr txBox="1"/>
          <p:nvPr/>
        </p:nvSpPr>
        <p:spPr bwMode="auto">
          <a:xfrm>
            <a:off x="9287979" y="5901043"/>
            <a:ext cx="6848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124 (427)</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84 (251)</a:t>
            </a:r>
          </a:p>
        </p:txBody>
      </p:sp>
      <p:sp>
        <p:nvSpPr>
          <p:cNvPr id="31779" name="TextBox 31778">
            <a:extLst>
              <a:ext uri="{FF2B5EF4-FFF2-40B4-BE49-F238E27FC236}">
                <a16:creationId xmlns:a16="http://schemas.microsoft.com/office/drawing/2014/main" id="{865FDF24-E506-A77E-2E3E-089790462AD2}"/>
              </a:ext>
            </a:extLst>
          </p:cNvPr>
          <p:cNvSpPr txBox="1"/>
          <p:nvPr/>
        </p:nvSpPr>
        <p:spPr bwMode="auto">
          <a:xfrm>
            <a:off x="9792837" y="5901043"/>
            <a:ext cx="6190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67 (476)</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46 (281)</a:t>
            </a:r>
          </a:p>
        </p:txBody>
      </p:sp>
      <p:sp>
        <p:nvSpPr>
          <p:cNvPr id="31780" name="TextBox 31779">
            <a:extLst>
              <a:ext uri="{FF2B5EF4-FFF2-40B4-BE49-F238E27FC236}">
                <a16:creationId xmlns:a16="http://schemas.microsoft.com/office/drawing/2014/main" id="{7E702E04-37CE-64DC-2CC9-4FB965F23D2D}"/>
              </a:ext>
            </a:extLst>
          </p:cNvPr>
          <p:cNvSpPr txBox="1"/>
          <p:nvPr/>
        </p:nvSpPr>
        <p:spPr bwMode="auto">
          <a:xfrm>
            <a:off x="10264833" y="5901043"/>
            <a:ext cx="6190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12 (527)</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10 (313)</a:t>
            </a:r>
          </a:p>
        </p:txBody>
      </p:sp>
      <p:sp>
        <p:nvSpPr>
          <p:cNvPr id="31781" name="TextBox 31780">
            <a:extLst>
              <a:ext uri="{FF2B5EF4-FFF2-40B4-BE49-F238E27FC236}">
                <a16:creationId xmlns:a16="http://schemas.microsoft.com/office/drawing/2014/main" id="{33DFF8FF-3B4E-E3AF-E819-E9377AF97898}"/>
              </a:ext>
            </a:extLst>
          </p:cNvPr>
          <p:cNvSpPr txBox="1"/>
          <p:nvPr/>
        </p:nvSpPr>
        <p:spPr bwMode="auto">
          <a:xfrm>
            <a:off x="10769690" y="5901043"/>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 (538)</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0 (322)</a:t>
            </a:r>
          </a:p>
        </p:txBody>
      </p:sp>
      <p:sp>
        <p:nvSpPr>
          <p:cNvPr id="31782" name="TextBox 31781">
            <a:extLst>
              <a:ext uri="{FF2B5EF4-FFF2-40B4-BE49-F238E27FC236}">
                <a16:creationId xmlns:a16="http://schemas.microsoft.com/office/drawing/2014/main" id="{9640A858-3D76-02A6-7AAE-D8C23F82AFF3}"/>
              </a:ext>
            </a:extLst>
          </p:cNvPr>
          <p:cNvSpPr txBox="1"/>
          <p:nvPr/>
        </p:nvSpPr>
        <p:spPr bwMode="auto">
          <a:xfrm>
            <a:off x="11241689" y="5901043"/>
            <a:ext cx="5533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0 (539)</a:t>
            </a:r>
          </a:p>
        </p:txBody>
      </p:sp>
      <p:cxnSp>
        <p:nvCxnSpPr>
          <p:cNvPr id="31783" name="Straight Connector 31782">
            <a:extLst>
              <a:ext uri="{FF2B5EF4-FFF2-40B4-BE49-F238E27FC236}">
                <a16:creationId xmlns:a16="http://schemas.microsoft.com/office/drawing/2014/main" id="{17A4F7D0-0171-7DA9-E644-8749E14F9242}"/>
              </a:ext>
            </a:extLst>
          </p:cNvPr>
          <p:cNvCxnSpPr>
            <a:cxnSpLocks/>
          </p:cNvCxnSpPr>
          <p:nvPr/>
        </p:nvCxnSpPr>
        <p:spPr bwMode="auto">
          <a:xfrm flipH="1">
            <a:off x="9306795" y="2557229"/>
            <a:ext cx="185127" cy="0"/>
          </a:xfrm>
          <a:prstGeom prst="line">
            <a:avLst/>
          </a:prstGeom>
          <a:noFill/>
          <a:ln w="28575" cap="flat" cmpd="sng" algn="ctr">
            <a:solidFill>
              <a:schemeClr val="accent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A2204AC6-5584-8A8F-9F04-3A29F3E29477}"/>
              </a:ext>
            </a:extLst>
          </p:cNvPr>
          <p:cNvCxnSpPr>
            <a:cxnSpLocks/>
          </p:cNvCxnSpPr>
          <p:nvPr/>
        </p:nvCxnSpPr>
        <p:spPr bwMode="auto">
          <a:xfrm flipH="1">
            <a:off x="9306795" y="2789577"/>
            <a:ext cx="185127" cy="0"/>
          </a:xfrm>
          <a:prstGeom prst="line">
            <a:avLst/>
          </a:prstGeom>
          <a:noFill/>
          <a:ln w="28575" cap="flat" cmpd="sng" algn="ctr">
            <a:solidFill>
              <a:schemeClr val="accent3"/>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525018F9-B040-39A9-4728-7E6FA290E227}"/>
              </a:ext>
            </a:extLst>
          </p:cNvPr>
          <p:cNvCxnSpPr>
            <a:cxnSpLocks/>
          </p:cNvCxnSpPr>
          <p:nvPr/>
        </p:nvCxnSpPr>
        <p:spPr bwMode="auto">
          <a:xfrm flipV="1">
            <a:off x="7270401" y="2452297"/>
            <a:ext cx="0" cy="2903096"/>
          </a:xfrm>
          <a:prstGeom prst="line">
            <a:avLst/>
          </a:prstGeom>
          <a:noFill/>
          <a:ln w="28575" cap="flat" cmpd="sng" algn="ctr">
            <a:solidFill>
              <a:schemeClr val="bg1"/>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D37DDA56-DC5B-FFB1-86BB-A3A298FBEA4A}"/>
              </a:ext>
            </a:extLst>
          </p:cNvPr>
          <p:cNvCxnSpPr>
            <a:cxnSpLocks/>
          </p:cNvCxnSpPr>
          <p:nvPr/>
        </p:nvCxnSpPr>
        <p:spPr bwMode="auto">
          <a:xfrm>
            <a:off x="7270401" y="5355393"/>
            <a:ext cx="4267695" cy="0"/>
          </a:xfrm>
          <a:prstGeom prst="line">
            <a:avLst/>
          </a:prstGeom>
          <a:noFill/>
          <a:ln w="28575" cap="flat" cmpd="sng" algn="ctr">
            <a:solidFill>
              <a:schemeClr val="bg1"/>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B398EE34-CB37-1C68-9D85-ADD08CE6D529}"/>
              </a:ext>
            </a:extLst>
          </p:cNvPr>
          <p:cNvCxnSpPr>
            <a:cxnSpLocks/>
          </p:cNvCxnSpPr>
          <p:nvPr/>
        </p:nvCxnSpPr>
        <p:spPr bwMode="auto">
          <a:xfrm flipH="1">
            <a:off x="7211651" y="24572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21F2C7CC-AF22-5C4A-FD78-281443A5CC88}"/>
              </a:ext>
            </a:extLst>
          </p:cNvPr>
          <p:cNvCxnSpPr>
            <a:cxnSpLocks/>
          </p:cNvCxnSpPr>
          <p:nvPr/>
        </p:nvCxnSpPr>
        <p:spPr bwMode="auto">
          <a:xfrm flipH="1">
            <a:off x="7211651" y="27471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065A8C89-E723-BAA7-4D20-5F715E55332E}"/>
              </a:ext>
            </a:extLst>
          </p:cNvPr>
          <p:cNvCxnSpPr>
            <a:cxnSpLocks/>
          </p:cNvCxnSpPr>
          <p:nvPr/>
        </p:nvCxnSpPr>
        <p:spPr bwMode="auto">
          <a:xfrm flipH="1">
            <a:off x="7211651" y="30369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071759BC-C38B-EA66-40EB-2E5A365FD552}"/>
              </a:ext>
            </a:extLst>
          </p:cNvPr>
          <p:cNvCxnSpPr>
            <a:cxnSpLocks/>
          </p:cNvCxnSpPr>
          <p:nvPr/>
        </p:nvCxnSpPr>
        <p:spPr bwMode="auto">
          <a:xfrm flipH="1">
            <a:off x="7211651" y="33267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8277A44F-D4DD-85E3-E573-A3CF444DDDE1}"/>
              </a:ext>
            </a:extLst>
          </p:cNvPr>
          <p:cNvCxnSpPr>
            <a:cxnSpLocks/>
          </p:cNvCxnSpPr>
          <p:nvPr/>
        </p:nvCxnSpPr>
        <p:spPr bwMode="auto">
          <a:xfrm flipH="1">
            <a:off x="7211651" y="36165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C7A2168E-FE33-C864-C8B4-889147FB9666}"/>
              </a:ext>
            </a:extLst>
          </p:cNvPr>
          <p:cNvCxnSpPr>
            <a:cxnSpLocks/>
          </p:cNvCxnSpPr>
          <p:nvPr/>
        </p:nvCxnSpPr>
        <p:spPr bwMode="auto">
          <a:xfrm flipH="1">
            <a:off x="7211651" y="39063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0EBF091F-8285-F8B9-1560-1AFDA2A7C028}"/>
              </a:ext>
            </a:extLst>
          </p:cNvPr>
          <p:cNvCxnSpPr>
            <a:cxnSpLocks/>
          </p:cNvCxnSpPr>
          <p:nvPr/>
        </p:nvCxnSpPr>
        <p:spPr bwMode="auto">
          <a:xfrm flipH="1">
            <a:off x="7211651" y="41961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D5C402A7-A72E-EED9-9546-791BEA3E773B}"/>
              </a:ext>
            </a:extLst>
          </p:cNvPr>
          <p:cNvCxnSpPr>
            <a:cxnSpLocks/>
          </p:cNvCxnSpPr>
          <p:nvPr/>
        </p:nvCxnSpPr>
        <p:spPr bwMode="auto">
          <a:xfrm flipH="1">
            <a:off x="7211651" y="44859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90003317-C669-7147-413C-B6D4BC375FFB}"/>
              </a:ext>
            </a:extLst>
          </p:cNvPr>
          <p:cNvCxnSpPr>
            <a:cxnSpLocks/>
          </p:cNvCxnSpPr>
          <p:nvPr/>
        </p:nvCxnSpPr>
        <p:spPr bwMode="auto">
          <a:xfrm flipH="1">
            <a:off x="7211651" y="47757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9EA5B537-A651-819E-3416-4F8C40CBFDD5}"/>
              </a:ext>
            </a:extLst>
          </p:cNvPr>
          <p:cNvCxnSpPr>
            <a:cxnSpLocks/>
          </p:cNvCxnSpPr>
          <p:nvPr/>
        </p:nvCxnSpPr>
        <p:spPr bwMode="auto">
          <a:xfrm flipH="1">
            <a:off x="7211651" y="50655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D196CDBD-0E65-6031-405B-2A8DF9EF3793}"/>
              </a:ext>
            </a:extLst>
          </p:cNvPr>
          <p:cNvCxnSpPr>
            <a:cxnSpLocks/>
          </p:cNvCxnSpPr>
          <p:nvPr/>
        </p:nvCxnSpPr>
        <p:spPr bwMode="auto">
          <a:xfrm flipH="1">
            <a:off x="7211651" y="53553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33B5B9FF-03E3-70C4-CF1A-4BD82FB647FD}"/>
              </a:ext>
            </a:extLst>
          </p:cNvPr>
          <p:cNvCxnSpPr>
            <a:cxnSpLocks/>
          </p:cNvCxnSpPr>
          <p:nvPr/>
        </p:nvCxnSpPr>
        <p:spPr bwMode="auto">
          <a:xfrm>
            <a:off x="7270401"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87DF1305-D138-4BED-4C77-437BDCB204CC}"/>
              </a:ext>
            </a:extLst>
          </p:cNvPr>
          <p:cNvCxnSpPr>
            <a:cxnSpLocks/>
          </p:cNvCxnSpPr>
          <p:nvPr/>
        </p:nvCxnSpPr>
        <p:spPr bwMode="auto">
          <a:xfrm>
            <a:off x="7743622"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BCD84A3B-B930-8EAA-9036-7C8E794DE378}"/>
              </a:ext>
            </a:extLst>
          </p:cNvPr>
          <p:cNvCxnSpPr>
            <a:cxnSpLocks/>
          </p:cNvCxnSpPr>
          <p:nvPr/>
        </p:nvCxnSpPr>
        <p:spPr bwMode="auto">
          <a:xfrm>
            <a:off x="8216843"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A1C99299-74F1-82E8-5E87-A79627B67A58}"/>
              </a:ext>
            </a:extLst>
          </p:cNvPr>
          <p:cNvCxnSpPr>
            <a:cxnSpLocks/>
          </p:cNvCxnSpPr>
          <p:nvPr/>
        </p:nvCxnSpPr>
        <p:spPr bwMode="auto">
          <a:xfrm>
            <a:off x="8690064"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CFD43B04-8988-8184-5204-CE1E4B09EBA0}"/>
              </a:ext>
            </a:extLst>
          </p:cNvPr>
          <p:cNvCxnSpPr>
            <a:cxnSpLocks/>
          </p:cNvCxnSpPr>
          <p:nvPr/>
        </p:nvCxnSpPr>
        <p:spPr bwMode="auto">
          <a:xfrm>
            <a:off x="9163285"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B3B6E4AE-85D3-E6C9-BB38-858ECD4365F9}"/>
              </a:ext>
            </a:extLst>
          </p:cNvPr>
          <p:cNvCxnSpPr>
            <a:cxnSpLocks/>
          </p:cNvCxnSpPr>
          <p:nvPr/>
        </p:nvCxnSpPr>
        <p:spPr bwMode="auto">
          <a:xfrm>
            <a:off x="9636506"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8B1936D2-F5B4-FCFD-70E2-0DFCF5B72847}"/>
              </a:ext>
            </a:extLst>
          </p:cNvPr>
          <p:cNvCxnSpPr>
            <a:cxnSpLocks/>
          </p:cNvCxnSpPr>
          <p:nvPr/>
        </p:nvCxnSpPr>
        <p:spPr bwMode="auto">
          <a:xfrm>
            <a:off x="10109727"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02B16018-AE74-8054-3F9C-BDE90F168BAE}"/>
              </a:ext>
            </a:extLst>
          </p:cNvPr>
          <p:cNvCxnSpPr>
            <a:cxnSpLocks/>
          </p:cNvCxnSpPr>
          <p:nvPr/>
        </p:nvCxnSpPr>
        <p:spPr bwMode="auto">
          <a:xfrm>
            <a:off x="10582948"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F72B6A25-ACC1-4207-4F6C-C2B480A2C88B}"/>
              </a:ext>
            </a:extLst>
          </p:cNvPr>
          <p:cNvCxnSpPr>
            <a:cxnSpLocks/>
          </p:cNvCxnSpPr>
          <p:nvPr/>
        </p:nvCxnSpPr>
        <p:spPr bwMode="auto">
          <a:xfrm>
            <a:off x="11056169"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E3DD1012-ADFA-146C-C1A4-683559707C7C}"/>
              </a:ext>
            </a:extLst>
          </p:cNvPr>
          <p:cNvCxnSpPr>
            <a:cxnSpLocks/>
          </p:cNvCxnSpPr>
          <p:nvPr/>
        </p:nvCxnSpPr>
        <p:spPr bwMode="auto">
          <a:xfrm>
            <a:off x="11529390" y="5355393"/>
            <a:ext cx="0" cy="64008"/>
          </a:xfrm>
          <a:prstGeom prst="line">
            <a:avLst/>
          </a:prstGeom>
          <a:noFill/>
          <a:ln w="28575" cap="flat" cmpd="sng" algn="ctr">
            <a:solidFill>
              <a:schemeClr val="bg1"/>
            </a:solidFill>
            <a:prstDash val="solid"/>
            <a:round/>
            <a:headEnd type="none" w="med" len="med"/>
            <a:tailEnd type="none" w="med" len="med"/>
          </a:ln>
          <a:effectLst/>
        </p:spPr>
      </p:cxnSp>
      <p:sp>
        <p:nvSpPr>
          <p:cNvPr id="31808" name="TextBox 31807">
            <a:extLst>
              <a:ext uri="{FF2B5EF4-FFF2-40B4-BE49-F238E27FC236}">
                <a16:creationId xmlns:a16="http://schemas.microsoft.com/office/drawing/2014/main" id="{22BAB0D2-DAAB-B498-A498-A5336B5C8356}"/>
              </a:ext>
            </a:extLst>
          </p:cNvPr>
          <p:cNvSpPr txBox="1"/>
          <p:nvPr/>
        </p:nvSpPr>
        <p:spPr bwMode="auto">
          <a:xfrm>
            <a:off x="6746449" y="229731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1809" name="TextBox 31808">
            <a:extLst>
              <a:ext uri="{FF2B5EF4-FFF2-40B4-BE49-F238E27FC236}">
                <a16:creationId xmlns:a16="http://schemas.microsoft.com/office/drawing/2014/main" id="{051FBE56-4FA1-611D-988A-2516A90F4F1B}"/>
              </a:ext>
            </a:extLst>
          </p:cNvPr>
          <p:cNvSpPr txBox="1"/>
          <p:nvPr/>
        </p:nvSpPr>
        <p:spPr bwMode="auto">
          <a:xfrm>
            <a:off x="6746449" y="258411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31810" name="TextBox 31809">
            <a:extLst>
              <a:ext uri="{FF2B5EF4-FFF2-40B4-BE49-F238E27FC236}">
                <a16:creationId xmlns:a16="http://schemas.microsoft.com/office/drawing/2014/main" id="{53CD9AD0-9445-374F-2DA2-E03A8E027A4E}"/>
              </a:ext>
            </a:extLst>
          </p:cNvPr>
          <p:cNvSpPr txBox="1"/>
          <p:nvPr/>
        </p:nvSpPr>
        <p:spPr bwMode="auto">
          <a:xfrm>
            <a:off x="6746449" y="287091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1811" name="TextBox 31810">
            <a:extLst>
              <a:ext uri="{FF2B5EF4-FFF2-40B4-BE49-F238E27FC236}">
                <a16:creationId xmlns:a16="http://schemas.microsoft.com/office/drawing/2014/main" id="{2F6035DC-C491-B38A-CEFA-326D94080A12}"/>
              </a:ext>
            </a:extLst>
          </p:cNvPr>
          <p:cNvSpPr txBox="1"/>
          <p:nvPr/>
        </p:nvSpPr>
        <p:spPr bwMode="auto">
          <a:xfrm>
            <a:off x="6746449" y="3157710"/>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31812" name="TextBox 31811">
            <a:extLst>
              <a:ext uri="{FF2B5EF4-FFF2-40B4-BE49-F238E27FC236}">
                <a16:creationId xmlns:a16="http://schemas.microsoft.com/office/drawing/2014/main" id="{E65DD119-6D8A-F1B7-A617-BD2BFB8A0BC8}"/>
              </a:ext>
            </a:extLst>
          </p:cNvPr>
          <p:cNvSpPr txBox="1"/>
          <p:nvPr/>
        </p:nvSpPr>
        <p:spPr bwMode="auto">
          <a:xfrm>
            <a:off x="6746449" y="344450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813" name="TextBox 31812">
            <a:extLst>
              <a:ext uri="{FF2B5EF4-FFF2-40B4-BE49-F238E27FC236}">
                <a16:creationId xmlns:a16="http://schemas.microsoft.com/office/drawing/2014/main" id="{CF367D71-4B84-3592-B36A-AB40AA2CE5E6}"/>
              </a:ext>
            </a:extLst>
          </p:cNvPr>
          <p:cNvSpPr txBox="1"/>
          <p:nvPr/>
        </p:nvSpPr>
        <p:spPr bwMode="auto">
          <a:xfrm>
            <a:off x="6746449" y="373130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1814" name="TextBox 31813">
            <a:extLst>
              <a:ext uri="{FF2B5EF4-FFF2-40B4-BE49-F238E27FC236}">
                <a16:creationId xmlns:a16="http://schemas.microsoft.com/office/drawing/2014/main" id="{292549AF-93A8-B533-9DF2-1822447CA590}"/>
              </a:ext>
            </a:extLst>
          </p:cNvPr>
          <p:cNvSpPr txBox="1"/>
          <p:nvPr/>
        </p:nvSpPr>
        <p:spPr bwMode="auto">
          <a:xfrm>
            <a:off x="6746449" y="401810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1815" name="TextBox 31814">
            <a:extLst>
              <a:ext uri="{FF2B5EF4-FFF2-40B4-BE49-F238E27FC236}">
                <a16:creationId xmlns:a16="http://schemas.microsoft.com/office/drawing/2014/main" id="{CA5D5F64-496A-7048-DE4F-B3D2B59CC94A}"/>
              </a:ext>
            </a:extLst>
          </p:cNvPr>
          <p:cNvSpPr txBox="1"/>
          <p:nvPr/>
        </p:nvSpPr>
        <p:spPr bwMode="auto">
          <a:xfrm>
            <a:off x="6746449" y="430490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1816" name="TextBox 31815">
            <a:extLst>
              <a:ext uri="{FF2B5EF4-FFF2-40B4-BE49-F238E27FC236}">
                <a16:creationId xmlns:a16="http://schemas.microsoft.com/office/drawing/2014/main" id="{13C6D49D-0796-E68E-9F9B-F6310981F4AB}"/>
              </a:ext>
            </a:extLst>
          </p:cNvPr>
          <p:cNvSpPr txBox="1"/>
          <p:nvPr/>
        </p:nvSpPr>
        <p:spPr bwMode="auto">
          <a:xfrm>
            <a:off x="6746449" y="4591700"/>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1817" name="TextBox 31816">
            <a:extLst>
              <a:ext uri="{FF2B5EF4-FFF2-40B4-BE49-F238E27FC236}">
                <a16:creationId xmlns:a16="http://schemas.microsoft.com/office/drawing/2014/main" id="{D6EC4E3C-4BDE-6A8D-7794-C39FD79B9BF8}"/>
              </a:ext>
            </a:extLst>
          </p:cNvPr>
          <p:cNvSpPr txBox="1"/>
          <p:nvPr/>
        </p:nvSpPr>
        <p:spPr bwMode="auto">
          <a:xfrm>
            <a:off x="6746449" y="487849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818" name="TextBox 31817">
            <a:extLst>
              <a:ext uri="{FF2B5EF4-FFF2-40B4-BE49-F238E27FC236}">
                <a16:creationId xmlns:a16="http://schemas.microsoft.com/office/drawing/2014/main" id="{02C64511-4527-0236-9633-C9124D6D5AD3}"/>
              </a:ext>
            </a:extLst>
          </p:cNvPr>
          <p:cNvSpPr txBox="1"/>
          <p:nvPr/>
        </p:nvSpPr>
        <p:spPr bwMode="auto">
          <a:xfrm>
            <a:off x="6746449" y="518028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819" name="TextBox 31818">
            <a:extLst>
              <a:ext uri="{FF2B5EF4-FFF2-40B4-BE49-F238E27FC236}">
                <a16:creationId xmlns:a16="http://schemas.microsoft.com/office/drawing/2014/main" id="{9D16A5B1-0EA2-6749-3A77-0B931E8C5C88}"/>
              </a:ext>
            </a:extLst>
          </p:cNvPr>
          <p:cNvSpPr txBox="1"/>
          <p:nvPr/>
        </p:nvSpPr>
        <p:spPr bwMode="auto">
          <a:xfrm>
            <a:off x="11260974"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108</a:t>
            </a:r>
          </a:p>
        </p:txBody>
      </p:sp>
      <p:sp>
        <p:nvSpPr>
          <p:cNvPr id="31820" name="TextBox 31819">
            <a:extLst>
              <a:ext uri="{FF2B5EF4-FFF2-40B4-BE49-F238E27FC236}">
                <a16:creationId xmlns:a16="http://schemas.microsoft.com/office/drawing/2014/main" id="{7C9FBDF5-935E-8D70-9DE8-6A8EBC5CA6DC}"/>
              </a:ext>
            </a:extLst>
          </p:cNvPr>
          <p:cNvSpPr txBox="1"/>
          <p:nvPr/>
        </p:nvSpPr>
        <p:spPr bwMode="auto">
          <a:xfrm>
            <a:off x="7006309"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821" name="TextBox 31820">
            <a:extLst>
              <a:ext uri="{FF2B5EF4-FFF2-40B4-BE49-F238E27FC236}">
                <a16:creationId xmlns:a16="http://schemas.microsoft.com/office/drawing/2014/main" id="{2D879B99-6B31-9A9B-0327-00CF404D677A}"/>
              </a:ext>
            </a:extLst>
          </p:cNvPr>
          <p:cNvSpPr txBox="1"/>
          <p:nvPr/>
        </p:nvSpPr>
        <p:spPr bwMode="auto">
          <a:xfrm>
            <a:off x="7479050"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822" name="TextBox 31821">
            <a:extLst>
              <a:ext uri="{FF2B5EF4-FFF2-40B4-BE49-F238E27FC236}">
                <a16:creationId xmlns:a16="http://schemas.microsoft.com/office/drawing/2014/main" id="{7A47D39C-B2A0-320D-AFA5-7D4229FD9E57}"/>
              </a:ext>
            </a:extLst>
          </p:cNvPr>
          <p:cNvSpPr txBox="1"/>
          <p:nvPr/>
        </p:nvSpPr>
        <p:spPr bwMode="auto">
          <a:xfrm>
            <a:off x="7951791"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823" name="TextBox 31822">
            <a:extLst>
              <a:ext uri="{FF2B5EF4-FFF2-40B4-BE49-F238E27FC236}">
                <a16:creationId xmlns:a16="http://schemas.microsoft.com/office/drawing/2014/main" id="{580508CE-C650-1F58-F0D7-6C114CA743C9}"/>
              </a:ext>
            </a:extLst>
          </p:cNvPr>
          <p:cNvSpPr txBox="1"/>
          <p:nvPr/>
        </p:nvSpPr>
        <p:spPr bwMode="auto">
          <a:xfrm>
            <a:off x="8424532"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824" name="TextBox 31823">
            <a:extLst>
              <a:ext uri="{FF2B5EF4-FFF2-40B4-BE49-F238E27FC236}">
                <a16:creationId xmlns:a16="http://schemas.microsoft.com/office/drawing/2014/main" id="{788DA84D-BEEF-E9E8-78FB-4824FCB76461}"/>
              </a:ext>
            </a:extLst>
          </p:cNvPr>
          <p:cNvSpPr txBox="1"/>
          <p:nvPr/>
        </p:nvSpPr>
        <p:spPr bwMode="auto">
          <a:xfrm>
            <a:off x="8897273"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825" name="TextBox 31824">
            <a:extLst>
              <a:ext uri="{FF2B5EF4-FFF2-40B4-BE49-F238E27FC236}">
                <a16:creationId xmlns:a16="http://schemas.microsoft.com/office/drawing/2014/main" id="{708542CA-735A-0FB0-7AEE-95F13CBA8379}"/>
              </a:ext>
            </a:extLst>
          </p:cNvPr>
          <p:cNvSpPr txBox="1"/>
          <p:nvPr/>
        </p:nvSpPr>
        <p:spPr bwMode="auto">
          <a:xfrm>
            <a:off x="9370014"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826" name="TextBox 31825">
            <a:extLst>
              <a:ext uri="{FF2B5EF4-FFF2-40B4-BE49-F238E27FC236}">
                <a16:creationId xmlns:a16="http://schemas.microsoft.com/office/drawing/2014/main" id="{67929862-305C-7DCE-9B9E-04E50E017399}"/>
              </a:ext>
            </a:extLst>
          </p:cNvPr>
          <p:cNvSpPr txBox="1"/>
          <p:nvPr/>
        </p:nvSpPr>
        <p:spPr bwMode="auto">
          <a:xfrm>
            <a:off x="9842755"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827" name="TextBox 31826">
            <a:extLst>
              <a:ext uri="{FF2B5EF4-FFF2-40B4-BE49-F238E27FC236}">
                <a16:creationId xmlns:a16="http://schemas.microsoft.com/office/drawing/2014/main" id="{BD9ECA01-C8C5-BD82-0D02-CEF111A8EF52}"/>
              </a:ext>
            </a:extLst>
          </p:cNvPr>
          <p:cNvSpPr txBox="1"/>
          <p:nvPr/>
        </p:nvSpPr>
        <p:spPr bwMode="auto">
          <a:xfrm>
            <a:off x="10315496"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828" name="TextBox 31827">
            <a:extLst>
              <a:ext uri="{FF2B5EF4-FFF2-40B4-BE49-F238E27FC236}">
                <a16:creationId xmlns:a16="http://schemas.microsoft.com/office/drawing/2014/main" id="{91A746CA-4533-2490-19FD-70AC9BBA08C0}"/>
              </a:ext>
            </a:extLst>
          </p:cNvPr>
          <p:cNvSpPr txBox="1"/>
          <p:nvPr/>
        </p:nvSpPr>
        <p:spPr bwMode="auto">
          <a:xfrm>
            <a:off x="10788237"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838" name="Freeform 31837">
            <a:extLst>
              <a:ext uri="{FF2B5EF4-FFF2-40B4-BE49-F238E27FC236}">
                <a16:creationId xmlns:a16="http://schemas.microsoft.com/office/drawing/2014/main" id="{ACEB19B0-786C-E3BA-AF76-3A80CD8A7512}"/>
              </a:ext>
            </a:extLst>
          </p:cNvPr>
          <p:cNvSpPr/>
          <p:nvPr/>
        </p:nvSpPr>
        <p:spPr bwMode="auto">
          <a:xfrm>
            <a:off x="1549400" y="2457450"/>
            <a:ext cx="3702050" cy="2416175"/>
          </a:xfrm>
          <a:custGeom>
            <a:avLst/>
            <a:gdLst>
              <a:gd name="connsiteX0" fmla="*/ 3702050 w 3702050"/>
              <a:gd name="connsiteY0" fmla="*/ 2416175 h 2416175"/>
              <a:gd name="connsiteX1" fmla="*/ 3140075 w 3702050"/>
              <a:gd name="connsiteY1" fmla="*/ 2416175 h 2416175"/>
              <a:gd name="connsiteX2" fmla="*/ 3140075 w 3702050"/>
              <a:gd name="connsiteY2" fmla="*/ 2359025 h 2416175"/>
              <a:gd name="connsiteX3" fmla="*/ 3076575 w 3702050"/>
              <a:gd name="connsiteY3" fmla="*/ 2359025 h 2416175"/>
              <a:gd name="connsiteX4" fmla="*/ 3076575 w 3702050"/>
              <a:gd name="connsiteY4" fmla="*/ 2305050 h 2416175"/>
              <a:gd name="connsiteX5" fmla="*/ 2790825 w 3702050"/>
              <a:gd name="connsiteY5" fmla="*/ 2305050 h 2416175"/>
              <a:gd name="connsiteX6" fmla="*/ 2790825 w 3702050"/>
              <a:gd name="connsiteY6" fmla="*/ 2276475 h 2416175"/>
              <a:gd name="connsiteX7" fmla="*/ 2730500 w 3702050"/>
              <a:gd name="connsiteY7" fmla="*/ 2276475 h 2416175"/>
              <a:gd name="connsiteX8" fmla="*/ 2730500 w 3702050"/>
              <a:gd name="connsiteY8" fmla="*/ 2247900 h 2416175"/>
              <a:gd name="connsiteX9" fmla="*/ 2616200 w 3702050"/>
              <a:gd name="connsiteY9" fmla="*/ 2247900 h 2416175"/>
              <a:gd name="connsiteX10" fmla="*/ 2616200 w 3702050"/>
              <a:gd name="connsiteY10" fmla="*/ 2247900 h 2416175"/>
              <a:gd name="connsiteX11" fmla="*/ 2616200 w 3702050"/>
              <a:gd name="connsiteY11" fmla="*/ 2222500 h 2416175"/>
              <a:gd name="connsiteX12" fmla="*/ 2565400 w 3702050"/>
              <a:gd name="connsiteY12" fmla="*/ 2222500 h 2416175"/>
              <a:gd name="connsiteX13" fmla="*/ 2565400 w 3702050"/>
              <a:gd name="connsiteY13" fmla="*/ 2209800 h 2416175"/>
              <a:gd name="connsiteX14" fmla="*/ 2508250 w 3702050"/>
              <a:gd name="connsiteY14" fmla="*/ 2209800 h 2416175"/>
              <a:gd name="connsiteX15" fmla="*/ 2508250 w 3702050"/>
              <a:gd name="connsiteY15" fmla="*/ 2209800 h 2416175"/>
              <a:gd name="connsiteX16" fmla="*/ 2508250 w 3702050"/>
              <a:gd name="connsiteY16" fmla="*/ 2184400 h 2416175"/>
              <a:gd name="connsiteX17" fmla="*/ 2457450 w 3702050"/>
              <a:gd name="connsiteY17" fmla="*/ 2184400 h 2416175"/>
              <a:gd name="connsiteX18" fmla="*/ 2457450 w 3702050"/>
              <a:gd name="connsiteY18" fmla="*/ 2165350 h 2416175"/>
              <a:gd name="connsiteX19" fmla="*/ 2254250 w 3702050"/>
              <a:gd name="connsiteY19" fmla="*/ 2165350 h 2416175"/>
              <a:gd name="connsiteX20" fmla="*/ 2254250 w 3702050"/>
              <a:gd name="connsiteY20" fmla="*/ 2165350 h 2416175"/>
              <a:gd name="connsiteX21" fmla="*/ 2254250 w 3702050"/>
              <a:gd name="connsiteY21" fmla="*/ 2130425 h 2416175"/>
              <a:gd name="connsiteX22" fmla="*/ 2222500 w 3702050"/>
              <a:gd name="connsiteY22" fmla="*/ 2130425 h 2416175"/>
              <a:gd name="connsiteX23" fmla="*/ 2222500 w 3702050"/>
              <a:gd name="connsiteY23" fmla="*/ 2130425 h 2416175"/>
              <a:gd name="connsiteX24" fmla="*/ 2222500 w 3702050"/>
              <a:gd name="connsiteY24" fmla="*/ 2108200 h 2416175"/>
              <a:gd name="connsiteX25" fmla="*/ 2124075 w 3702050"/>
              <a:gd name="connsiteY25" fmla="*/ 2108200 h 2416175"/>
              <a:gd name="connsiteX26" fmla="*/ 2124075 w 3702050"/>
              <a:gd name="connsiteY26" fmla="*/ 2076450 h 2416175"/>
              <a:gd name="connsiteX27" fmla="*/ 2070100 w 3702050"/>
              <a:gd name="connsiteY27" fmla="*/ 2076450 h 2416175"/>
              <a:gd name="connsiteX28" fmla="*/ 2070100 w 3702050"/>
              <a:gd name="connsiteY28" fmla="*/ 2044700 h 2416175"/>
              <a:gd name="connsiteX29" fmla="*/ 2070100 w 3702050"/>
              <a:gd name="connsiteY29" fmla="*/ 2044700 h 2416175"/>
              <a:gd name="connsiteX30" fmla="*/ 2057400 w 3702050"/>
              <a:gd name="connsiteY30" fmla="*/ 2032000 h 2416175"/>
              <a:gd name="connsiteX31" fmla="*/ 2019300 w 3702050"/>
              <a:gd name="connsiteY31" fmla="*/ 2032000 h 2416175"/>
              <a:gd name="connsiteX32" fmla="*/ 2019300 w 3702050"/>
              <a:gd name="connsiteY32" fmla="*/ 2032000 h 2416175"/>
              <a:gd name="connsiteX33" fmla="*/ 2019300 w 3702050"/>
              <a:gd name="connsiteY33" fmla="*/ 2012950 h 2416175"/>
              <a:gd name="connsiteX34" fmla="*/ 1949450 w 3702050"/>
              <a:gd name="connsiteY34" fmla="*/ 2012950 h 2416175"/>
              <a:gd name="connsiteX35" fmla="*/ 1949450 w 3702050"/>
              <a:gd name="connsiteY35" fmla="*/ 1984375 h 2416175"/>
              <a:gd name="connsiteX36" fmla="*/ 1905000 w 3702050"/>
              <a:gd name="connsiteY36" fmla="*/ 1984375 h 2416175"/>
              <a:gd name="connsiteX37" fmla="*/ 1905000 w 3702050"/>
              <a:gd name="connsiteY37" fmla="*/ 1984375 h 2416175"/>
              <a:gd name="connsiteX38" fmla="*/ 1905000 w 3702050"/>
              <a:gd name="connsiteY38" fmla="*/ 1965325 h 2416175"/>
              <a:gd name="connsiteX39" fmla="*/ 1905000 w 3702050"/>
              <a:gd name="connsiteY39" fmla="*/ 1965325 h 2416175"/>
              <a:gd name="connsiteX40" fmla="*/ 1885950 w 3702050"/>
              <a:gd name="connsiteY40" fmla="*/ 1946275 h 2416175"/>
              <a:gd name="connsiteX41" fmla="*/ 1847850 w 3702050"/>
              <a:gd name="connsiteY41" fmla="*/ 1946275 h 2416175"/>
              <a:gd name="connsiteX42" fmla="*/ 1847850 w 3702050"/>
              <a:gd name="connsiteY42" fmla="*/ 1901825 h 2416175"/>
              <a:gd name="connsiteX43" fmla="*/ 1806575 w 3702050"/>
              <a:gd name="connsiteY43" fmla="*/ 1901825 h 2416175"/>
              <a:gd name="connsiteX44" fmla="*/ 1806575 w 3702050"/>
              <a:gd name="connsiteY44" fmla="*/ 1857375 h 2416175"/>
              <a:gd name="connsiteX45" fmla="*/ 1774825 w 3702050"/>
              <a:gd name="connsiteY45" fmla="*/ 1857375 h 2416175"/>
              <a:gd name="connsiteX46" fmla="*/ 1755775 w 3702050"/>
              <a:gd name="connsiteY46" fmla="*/ 1857375 h 2416175"/>
              <a:gd name="connsiteX47" fmla="*/ 1755775 w 3702050"/>
              <a:gd name="connsiteY47" fmla="*/ 1822450 h 2416175"/>
              <a:gd name="connsiteX48" fmla="*/ 1704975 w 3702050"/>
              <a:gd name="connsiteY48" fmla="*/ 1822450 h 2416175"/>
              <a:gd name="connsiteX49" fmla="*/ 1704975 w 3702050"/>
              <a:gd name="connsiteY49" fmla="*/ 1787525 h 2416175"/>
              <a:gd name="connsiteX50" fmla="*/ 1704975 w 3702050"/>
              <a:gd name="connsiteY50" fmla="*/ 1787525 h 2416175"/>
              <a:gd name="connsiteX51" fmla="*/ 1676400 w 3702050"/>
              <a:gd name="connsiteY51" fmla="*/ 1787525 h 2416175"/>
              <a:gd name="connsiteX52" fmla="*/ 1676400 w 3702050"/>
              <a:gd name="connsiteY52" fmla="*/ 1720850 h 2416175"/>
              <a:gd name="connsiteX53" fmla="*/ 1609725 w 3702050"/>
              <a:gd name="connsiteY53" fmla="*/ 1720850 h 2416175"/>
              <a:gd name="connsiteX54" fmla="*/ 1609725 w 3702050"/>
              <a:gd name="connsiteY54" fmla="*/ 1673225 h 2416175"/>
              <a:gd name="connsiteX55" fmla="*/ 1555750 w 3702050"/>
              <a:gd name="connsiteY55" fmla="*/ 1673225 h 2416175"/>
              <a:gd name="connsiteX56" fmla="*/ 1555750 w 3702050"/>
              <a:gd name="connsiteY56" fmla="*/ 1644650 h 2416175"/>
              <a:gd name="connsiteX57" fmla="*/ 1520825 w 3702050"/>
              <a:gd name="connsiteY57" fmla="*/ 1644650 h 2416175"/>
              <a:gd name="connsiteX58" fmla="*/ 1520825 w 3702050"/>
              <a:gd name="connsiteY58" fmla="*/ 1612900 h 2416175"/>
              <a:gd name="connsiteX59" fmla="*/ 1428750 w 3702050"/>
              <a:gd name="connsiteY59" fmla="*/ 1612900 h 2416175"/>
              <a:gd name="connsiteX60" fmla="*/ 1428750 w 3702050"/>
              <a:gd name="connsiteY60" fmla="*/ 1584325 h 2416175"/>
              <a:gd name="connsiteX61" fmla="*/ 1381125 w 3702050"/>
              <a:gd name="connsiteY61" fmla="*/ 1584325 h 2416175"/>
              <a:gd name="connsiteX62" fmla="*/ 1381125 w 3702050"/>
              <a:gd name="connsiteY62" fmla="*/ 1543050 h 2416175"/>
              <a:gd name="connsiteX63" fmla="*/ 1358900 w 3702050"/>
              <a:gd name="connsiteY63" fmla="*/ 1543050 h 2416175"/>
              <a:gd name="connsiteX64" fmla="*/ 1358900 w 3702050"/>
              <a:gd name="connsiteY64" fmla="*/ 1511300 h 2416175"/>
              <a:gd name="connsiteX65" fmla="*/ 1327150 w 3702050"/>
              <a:gd name="connsiteY65" fmla="*/ 1511300 h 2416175"/>
              <a:gd name="connsiteX66" fmla="*/ 1327150 w 3702050"/>
              <a:gd name="connsiteY66" fmla="*/ 1482725 h 2416175"/>
              <a:gd name="connsiteX67" fmla="*/ 1279525 w 3702050"/>
              <a:gd name="connsiteY67" fmla="*/ 1482725 h 2416175"/>
              <a:gd name="connsiteX68" fmla="*/ 1279525 w 3702050"/>
              <a:gd name="connsiteY68" fmla="*/ 1482725 h 2416175"/>
              <a:gd name="connsiteX69" fmla="*/ 1279525 w 3702050"/>
              <a:gd name="connsiteY69" fmla="*/ 1450975 h 2416175"/>
              <a:gd name="connsiteX70" fmla="*/ 1238250 w 3702050"/>
              <a:gd name="connsiteY70" fmla="*/ 1450975 h 2416175"/>
              <a:gd name="connsiteX71" fmla="*/ 1238250 w 3702050"/>
              <a:gd name="connsiteY71" fmla="*/ 1425575 h 2416175"/>
              <a:gd name="connsiteX72" fmla="*/ 1203325 w 3702050"/>
              <a:gd name="connsiteY72" fmla="*/ 1425575 h 2416175"/>
              <a:gd name="connsiteX73" fmla="*/ 1203325 w 3702050"/>
              <a:gd name="connsiteY73" fmla="*/ 1397000 h 2416175"/>
              <a:gd name="connsiteX74" fmla="*/ 1174750 w 3702050"/>
              <a:gd name="connsiteY74" fmla="*/ 1397000 h 2416175"/>
              <a:gd name="connsiteX75" fmla="*/ 1174750 w 3702050"/>
              <a:gd name="connsiteY75" fmla="*/ 1397000 h 2416175"/>
              <a:gd name="connsiteX76" fmla="*/ 1174750 w 3702050"/>
              <a:gd name="connsiteY76" fmla="*/ 1371600 h 2416175"/>
              <a:gd name="connsiteX77" fmla="*/ 1127125 w 3702050"/>
              <a:gd name="connsiteY77" fmla="*/ 1371600 h 2416175"/>
              <a:gd name="connsiteX78" fmla="*/ 1127125 w 3702050"/>
              <a:gd name="connsiteY78" fmla="*/ 1339850 h 2416175"/>
              <a:gd name="connsiteX79" fmla="*/ 1092200 w 3702050"/>
              <a:gd name="connsiteY79" fmla="*/ 1339850 h 2416175"/>
              <a:gd name="connsiteX80" fmla="*/ 1092200 w 3702050"/>
              <a:gd name="connsiteY80" fmla="*/ 1311275 h 2416175"/>
              <a:gd name="connsiteX81" fmla="*/ 1050925 w 3702050"/>
              <a:gd name="connsiteY81" fmla="*/ 1311275 h 2416175"/>
              <a:gd name="connsiteX82" fmla="*/ 1050925 w 3702050"/>
              <a:gd name="connsiteY82" fmla="*/ 1270000 h 2416175"/>
              <a:gd name="connsiteX83" fmla="*/ 1016000 w 3702050"/>
              <a:gd name="connsiteY83" fmla="*/ 1270000 h 2416175"/>
              <a:gd name="connsiteX84" fmla="*/ 1016000 w 3702050"/>
              <a:gd name="connsiteY84" fmla="*/ 1270000 h 2416175"/>
              <a:gd name="connsiteX85" fmla="*/ 1016000 w 3702050"/>
              <a:gd name="connsiteY85" fmla="*/ 1270000 h 2416175"/>
              <a:gd name="connsiteX86" fmla="*/ 1016000 w 3702050"/>
              <a:gd name="connsiteY86" fmla="*/ 1270000 h 2416175"/>
              <a:gd name="connsiteX87" fmla="*/ 981075 w 3702050"/>
              <a:gd name="connsiteY87" fmla="*/ 1270000 h 2416175"/>
              <a:gd name="connsiteX88" fmla="*/ 981075 w 3702050"/>
              <a:gd name="connsiteY88" fmla="*/ 1219200 h 2416175"/>
              <a:gd name="connsiteX89" fmla="*/ 958850 w 3702050"/>
              <a:gd name="connsiteY89" fmla="*/ 1219200 h 2416175"/>
              <a:gd name="connsiteX90" fmla="*/ 958850 w 3702050"/>
              <a:gd name="connsiteY90" fmla="*/ 1181100 h 2416175"/>
              <a:gd name="connsiteX91" fmla="*/ 898525 w 3702050"/>
              <a:gd name="connsiteY91" fmla="*/ 1181100 h 2416175"/>
              <a:gd name="connsiteX92" fmla="*/ 898525 w 3702050"/>
              <a:gd name="connsiteY92" fmla="*/ 1152525 h 2416175"/>
              <a:gd name="connsiteX93" fmla="*/ 898525 w 3702050"/>
              <a:gd name="connsiteY93" fmla="*/ 1152525 h 2416175"/>
              <a:gd name="connsiteX94" fmla="*/ 876300 w 3702050"/>
              <a:gd name="connsiteY94" fmla="*/ 1130300 h 2416175"/>
              <a:gd name="connsiteX95" fmla="*/ 847725 w 3702050"/>
              <a:gd name="connsiteY95" fmla="*/ 1130300 h 2416175"/>
              <a:gd name="connsiteX96" fmla="*/ 847725 w 3702050"/>
              <a:gd name="connsiteY96" fmla="*/ 1089025 h 2416175"/>
              <a:gd name="connsiteX97" fmla="*/ 847725 w 3702050"/>
              <a:gd name="connsiteY97" fmla="*/ 1089025 h 2416175"/>
              <a:gd name="connsiteX98" fmla="*/ 819150 w 3702050"/>
              <a:gd name="connsiteY98" fmla="*/ 1089025 h 2416175"/>
              <a:gd name="connsiteX99" fmla="*/ 819150 w 3702050"/>
              <a:gd name="connsiteY99" fmla="*/ 1041400 h 2416175"/>
              <a:gd name="connsiteX100" fmla="*/ 781050 w 3702050"/>
              <a:gd name="connsiteY100" fmla="*/ 1041400 h 2416175"/>
              <a:gd name="connsiteX101" fmla="*/ 781050 w 3702050"/>
              <a:gd name="connsiteY101" fmla="*/ 1000125 h 2416175"/>
              <a:gd name="connsiteX102" fmla="*/ 739775 w 3702050"/>
              <a:gd name="connsiteY102" fmla="*/ 1000125 h 2416175"/>
              <a:gd name="connsiteX103" fmla="*/ 739775 w 3702050"/>
              <a:gd name="connsiteY103" fmla="*/ 955675 h 2416175"/>
              <a:gd name="connsiteX104" fmla="*/ 704850 w 3702050"/>
              <a:gd name="connsiteY104" fmla="*/ 955675 h 2416175"/>
              <a:gd name="connsiteX105" fmla="*/ 704850 w 3702050"/>
              <a:gd name="connsiteY105" fmla="*/ 908050 h 2416175"/>
              <a:gd name="connsiteX106" fmla="*/ 669925 w 3702050"/>
              <a:gd name="connsiteY106" fmla="*/ 908050 h 2416175"/>
              <a:gd name="connsiteX107" fmla="*/ 669925 w 3702050"/>
              <a:gd name="connsiteY107" fmla="*/ 876300 h 2416175"/>
              <a:gd name="connsiteX108" fmla="*/ 638175 w 3702050"/>
              <a:gd name="connsiteY108" fmla="*/ 876300 h 2416175"/>
              <a:gd name="connsiteX109" fmla="*/ 638175 w 3702050"/>
              <a:gd name="connsiteY109" fmla="*/ 838200 h 2416175"/>
              <a:gd name="connsiteX110" fmla="*/ 596900 w 3702050"/>
              <a:gd name="connsiteY110" fmla="*/ 838200 h 2416175"/>
              <a:gd name="connsiteX111" fmla="*/ 596900 w 3702050"/>
              <a:gd name="connsiteY111" fmla="*/ 796925 h 2416175"/>
              <a:gd name="connsiteX112" fmla="*/ 558800 w 3702050"/>
              <a:gd name="connsiteY112" fmla="*/ 796925 h 2416175"/>
              <a:gd name="connsiteX113" fmla="*/ 558800 w 3702050"/>
              <a:gd name="connsiteY113" fmla="*/ 771525 h 2416175"/>
              <a:gd name="connsiteX114" fmla="*/ 536575 w 3702050"/>
              <a:gd name="connsiteY114" fmla="*/ 771525 h 2416175"/>
              <a:gd name="connsiteX115" fmla="*/ 536575 w 3702050"/>
              <a:gd name="connsiteY115" fmla="*/ 736600 h 2416175"/>
              <a:gd name="connsiteX116" fmla="*/ 495300 w 3702050"/>
              <a:gd name="connsiteY116" fmla="*/ 736600 h 2416175"/>
              <a:gd name="connsiteX117" fmla="*/ 495300 w 3702050"/>
              <a:gd name="connsiteY117" fmla="*/ 698500 h 2416175"/>
              <a:gd name="connsiteX118" fmla="*/ 495300 w 3702050"/>
              <a:gd name="connsiteY118" fmla="*/ 698500 h 2416175"/>
              <a:gd name="connsiteX119" fmla="*/ 495300 w 3702050"/>
              <a:gd name="connsiteY119" fmla="*/ 698500 h 2416175"/>
              <a:gd name="connsiteX120" fmla="*/ 495300 w 3702050"/>
              <a:gd name="connsiteY120" fmla="*/ 698500 h 2416175"/>
              <a:gd name="connsiteX121" fmla="*/ 495300 w 3702050"/>
              <a:gd name="connsiteY121" fmla="*/ 698500 h 2416175"/>
              <a:gd name="connsiteX122" fmla="*/ 479425 w 3702050"/>
              <a:gd name="connsiteY122" fmla="*/ 698500 h 2416175"/>
              <a:gd name="connsiteX123" fmla="*/ 479425 w 3702050"/>
              <a:gd name="connsiteY123" fmla="*/ 654050 h 2416175"/>
              <a:gd name="connsiteX124" fmla="*/ 457200 w 3702050"/>
              <a:gd name="connsiteY124" fmla="*/ 654050 h 2416175"/>
              <a:gd name="connsiteX125" fmla="*/ 457200 w 3702050"/>
              <a:gd name="connsiteY125" fmla="*/ 615950 h 2416175"/>
              <a:gd name="connsiteX126" fmla="*/ 412750 w 3702050"/>
              <a:gd name="connsiteY126" fmla="*/ 615950 h 2416175"/>
              <a:gd name="connsiteX127" fmla="*/ 412750 w 3702050"/>
              <a:gd name="connsiteY127" fmla="*/ 581025 h 2416175"/>
              <a:gd name="connsiteX128" fmla="*/ 412750 w 3702050"/>
              <a:gd name="connsiteY128" fmla="*/ 581025 h 2416175"/>
              <a:gd name="connsiteX129" fmla="*/ 412750 w 3702050"/>
              <a:gd name="connsiteY129" fmla="*/ 581025 h 2416175"/>
              <a:gd name="connsiteX130" fmla="*/ 387350 w 3702050"/>
              <a:gd name="connsiteY130" fmla="*/ 581025 h 2416175"/>
              <a:gd name="connsiteX131" fmla="*/ 387350 w 3702050"/>
              <a:gd name="connsiteY131" fmla="*/ 546100 h 2416175"/>
              <a:gd name="connsiteX132" fmla="*/ 387350 w 3702050"/>
              <a:gd name="connsiteY132" fmla="*/ 546100 h 2416175"/>
              <a:gd name="connsiteX133" fmla="*/ 358775 w 3702050"/>
              <a:gd name="connsiteY133" fmla="*/ 546100 h 2416175"/>
              <a:gd name="connsiteX134" fmla="*/ 358775 w 3702050"/>
              <a:gd name="connsiteY134" fmla="*/ 498475 h 2416175"/>
              <a:gd name="connsiteX135" fmla="*/ 358775 w 3702050"/>
              <a:gd name="connsiteY135" fmla="*/ 498475 h 2416175"/>
              <a:gd name="connsiteX136" fmla="*/ 358775 w 3702050"/>
              <a:gd name="connsiteY136" fmla="*/ 498475 h 2416175"/>
              <a:gd name="connsiteX137" fmla="*/ 336550 w 3702050"/>
              <a:gd name="connsiteY137" fmla="*/ 476250 h 2416175"/>
              <a:gd name="connsiteX138" fmla="*/ 285750 w 3702050"/>
              <a:gd name="connsiteY138" fmla="*/ 476250 h 2416175"/>
              <a:gd name="connsiteX139" fmla="*/ 285750 w 3702050"/>
              <a:gd name="connsiteY139" fmla="*/ 403225 h 2416175"/>
              <a:gd name="connsiteX140" fmla="*/ 285750 w 3702050"/>
              <a:gd name="connsiteY140" fmla="*/ 403225 h 2416175"/>
              <a:gd name="connsiteX141" fmla="*/ 269875 w 3702050"/>
              <a:gd name="connsiteY141" fmla="*/ 403225 h 2416175"/>
              <a:gd name="connsiteX142" fmla="*/ 269875 w 3702050"/>
              <a:gd name="connsiteY142" fmla="*/ 368300 h 2416175"/>
              <a:gd name="connsiteX143" fmla="*/ 228600 w 3702050"/>
              <a:gd name="connsiteY143" fmla="*/ 368300 h 2416175"/>
              <a:gd name="connsiteX144" fmla="*/ 228600 w 3702050"/>
              <a:gd name="connsiteY144" fmla="*/ 282575 h 2416175"/>
              <a:gd name="connsiteX145" fmla="*/ 196850 w 3702050"/>
              <a:gd name="connsiteY145" fmla="*/ 282575 h 2416175"/>
              <a:gd name="connsiteX146" fmla="*/ 196850 w 3702050"/>
              <a:gd name="connsiteY146" fmla="*/ 231775 h 2416175"/>
              <a:gd name="connsiteX147" fmla="*/ 196850 w 3702050"/>
              <a:gd name="connsiteY147" fmla="*/ 231775 h 2416175"/>
              <a:gd name="connsiteX148" fmla="*/ 196850 w 3702050"/>
              <a:gd name="connsiteY148" fmla="*/ 231775 h 2416175"/>
              <a:gd name="connsiteX149" fmla="*/ 171450 w 3702050"/>
              <a:gd name="connsiteY149" fmla="*/ 231775 h 2416175"/>
              <a:gd name="connsiteX150" fmla="*/ 171450 w 3702050"/>
              <a:gd name="connsiteY150" fmla="*/ 193675 h 2416175"/>
              <a:gd name="connsiteX151" fmla="*/ 130175 w 3702050"/>
              <a:gd name="connsiteY151" fmla="*/ 193675 h 2416175"/>
              <a:gd name="connsiteX152" fmla="*/ 130175 w 3702050"/>
              <a:gd name="connsiteY152" fmla="*/ 158750 h 2416175"/>
              <a:gd name="connsiteX153" fmla="*/ 98425 w 3702050"/>
              <a:gd name="connsiteY153" fmla="*/ 158750 h 2416175"/>
              <a:gd name="connsiteX154" fmla="*/ 98425 w 3702050"/>
              <a:gd name="connsiteY154" fmla="*/ 158750 h 2416175"/>
              <a:gd name="connsiteX155" fmla="*/ 98425 w 3702050"/>
              <a:gd name="connsiteY155" fmla="*/ 130175 h 2416175"/>
              <a:gd name="connsiteX156" fmla="*/ 63500 w 3702050"/>
              <a:gd name="connsiteY156" fmla="*/ 130175 h 2416175"/>
              <a:gd name="connsiteX157" fmla="*/ 63500 w 3702050"/>
              <a:gd name="connsiteY157" fmla="*/ 98425 h 2416175"/>
              <a:gd name="connsiteX158" fmla="*/ 63500 w 3702050"/>
              <a:gd name="connsiteY158" fmla="*/ 98425 h 2416175"/>
              <a:gd name="connsiteX159" fmla="*/ 41275 w 3702050"/>
              <a:gd name="connsiteY159" fmla="*/ 98425 h 2416175"/>
              <a:gd name="connsiteX160" fmla="*/ 41275 w 3702050"/>
              <a:gd name="connsiteY160" fmla="*/ 66675 h 2416175"/>
              <a:gd name="connsiteX161" fmla="*/ 22225 w 3702050"/>
              <a:gd name="connsiteY161" fmla="*/ 66675 h 2416175"/>
              <a:gd name="connsiteX162" fmla="*/ 22225 w 3702050"/>
              <a:gd name="connsiteY162" fmla="*/ 28575 h 2416175"/>
              <a:gd name="connsiteX163" fmla="*/ 0 w 3702050"/>
              <a:gd name="connsiteY163" fmla="*/ 28575 h 2416175"/>
              <a:gd name="connsiteX164" fmla="*/ 0 w 3702050"/>
              <a:gd name="connsiteY164" fmla="*/ 0 h 2416175"/>
              <a:gd name="connsiteX0" fmla="*/ 3702050 w 3702050"/>
              <a:gd name="connsiteY0" fmla="*/ 2416175 h 2416175"/>
              <a:gd name="connsiteX1" fmla="*/ 3140075 w 3702050"/>
              <a:gd name="connsiteY1" fmla="*/ 2416175 h 2416175"/>
              <a:gd name="connsiteX2" fmla="*/ 3140075 w 3702050"/>
              <a:gd name="connsiteY2" fmla="*/ 2359025 h 2416175"/>
              <a:gd name="connsiteX3" fmla="*/ 3076575 w 3702050"/>
              <a:gd name="connsiteY3" fmla="*/ 2359025 h 2416175"/>
              <a:gd name="connsiteX4" fmla="*/ 3076575 w 3702050"/>
              <a:gd name="connsiteY4" fmla="*/ 2305050 h 2416175"/>
              <a:gd name="connsiteX5" fmla="*/ 2790825 w 3702050"/>
              <a:gd name="connsiteY5" fmla="*/ 2305050 h 2416175"/>
              <a:gd name="connsiteX6" fmla="*/ 2790825 w 3702050"/>
              <a:gd name="connsiteY6" fmla="*/ 2276475 h 2416175"/>
              <a:gd name="connsiteX7" fmla="*/ 2730500 w 3702050"/>
              <a:gd name="connsiteY7" fmla="*/ 2276475 h 2416175"/>
              <a:gd name="connsiteX8" fmla="*/ 2730500 w 3702050"/>
              <a:gd name="connsiteY8" fmla="*/ 2247900 h 2416175"/>
              <a:gd name="connsiteX9" fmla="*/ 2616200 w 3702050"/>
              <a:gd name="connsiteY9" fmla="*/ 2247900 h 2416175"/>
              <a:gd name="connsiteX10" fmla="*/ 2616200 w 3702050"/>
              <a:gd name="connsiteY10" fmla="*/ 2247900 h 2416175"/>
              <a:gd name="connsiteX11" fmla="*/ 2616200 w 3702050"/>
              <a:gd name="connsiteY11" fmla="*/ 2222500 h 2416175"/>
              <a:gd name="connsiteX12" fmla="*/ 2565400 w 3702050"/>
              <a:gd name="connsiteY12" fmla="*/ 2222500 h 2416175"/>
              <a:gd name="connsiteX13" fmla="*/ 2565400 w 3702050"/>
              <a:gd name="connsiteY13" fmla="*/ 2209800 h 2416175"/>
              <a:gd name="connsiteX14" fmla="*/ 2508250 w 3702050"/>
              <a:gd name="connsiteY14" fmla="*/ 2209800 h 2416175"/>
              <a:gd name="connsiteX15" fmla="*/ 2508250 w 3702050"/>
              <a:gd name="connsiteY15" fmla="*/ 2209800 h 2416175"/>
              <a:gd name="connsiteX16" fmla="*/ 2508250 w 3702050"/>
              <a:gd name="connsiteY16" fmla="*/ 2184400 h 2416175"/>
              <a:gd name="connsiteX17" fmla="*/ 2457450 w 3702050"/>
              <a:gd name="connsiteY17" fmla="*/ 2184400 h 2416175"/>
              <a:gd name="connsiteX18" fmla="*/ 2457450 w 3702050"/>
              <a:gd name="connsiteY18" fmla="*/ 2165350 h 2416175"/>
              <a:gd name="connsiteX19" fmla="*/ 2254250 w 3702050"/>
              <a:gd name="connsiteY19" fmla="*/ 2165350 h 2416175"/>
              <a:gd name="connsiteX20" fmla="*/ 2254250 w 3702050"/>
              <a:gd name="connsiteY20" fmla="*/ 2165350 h 2416175"/>
              <a:gd name="connsiteX21" fmla="*/ 2254250 w 3702050"/>
              <a:gd name="connsiteY21" fmla="*/ 2130425 h 2416175"/>
              <a:gd name="connsiteX22" fmla="*/ 2222500 w 3702050"/>
              <a:gd name="connsiteY22" fmla="*/ 2130425 h 2416175"/>
              <a:gd name="connsiteX23" fmla="*/ 2222500 w 3702050"/>
              <a:gd name="connsiteY23" fmla="*/ 2130425 h 2416175"/>
              <a:gd name="connsiteX24" fmla="*/ 2222500 w 3702050"/>
              <a:gd name="connsiteY24" fmla="*/ 2108200 h 2416175"/>
              <a:gd name="connsiteX25" fmla="*/ 2124075 w 3702050"/>
              <a:gd name="connsiteY25" fmla="*/ 2108200 h 2416175"/>
              <a:gd name="connsiteX26" fmla="*/ 2124075 w 3702050"/>
              <a:gd name="connsiteY26" fmla="*/ 2076450 h 2416175"/>
              <a:gd name="connsiteX27" fmla="*/ 2070100 w 3702050"/>
              <a:gd name="connsiteY27" fmla="*/ 2076450 h 2416175"/>
              <a:gd name="connsiteX28" fmla="*/ 2070100 w 3702050"/>
              <a:gd name="connsiteY28" fmla="*/ 2044700 h 2416175"/>
              <a:gd name="connsiteX29" fmla="*/ 2070100 w 3702050"/>
              <a:gd name="connsiteY29" fmla="*/ 2044700 h 2416175"/>
              <a:gd name="connsiteX30" fmla="*/ 2057400 w 3702050"/>
              <a:gd name="connsiteY30" fmla="*/ 2032000 h 2416175"/>
              <a:gd name="connsiteX31" fmla="*/ 2019300 w 3702050"/>
              <a:gd name="connsiteY31" fmla="*/ 2032000 h 2416175"/>
              <a:gd name="connsiteX32" fmla="*/ 2019300 w 3702050"/>
              <a:gd name="connsiteY32" fmla="*/ 2032000 h 2416175"/>
              <a:gd name="connsiteX33" fmla="*/ 2019300 w 3702050"/>
              <a:gd name="connsiteY33" fmla="*/ 2012950 h 2416175"/>
              <a:gd name="connsiteX34" fmla="*/ 1949450 w 3702050"/>
              <a:gd name="connsiteY34" fmla="*/ 2012950 h 2416175"/>
              <a:gd name="connsiteX35" fmla="*/ 1949450 w 3702050"/>
              <a:gd name="connsiteY35" fmla="*/ 1984375 h 2416175"/>
              <a:gd name="connsiteX36" fmla="*/ 1905000 w 3702050"/>
              <a:gd name="connsiteY36" fmla="*/ 1984375 h 2416175"/>
              <a:gd name="connsiteX37" fmla="*/ 1905000 w 3702050"/>
              <a:gd name="connsiteY37" fmla="*/ 1984375 h 2416175"/>
              <a:gd name="connsiteX38" fmla="*/ 1905000 w 3702050"/>
              <a:gd name="connsiteY38" fmla="*/ 1965325 h 2416175"/>
              <a:gd name="connsiteX39" fmla="*/ 1905000 w 3702050"/>
              <a:gd name="connsiteY39" fmla="*/ 1965325 h 2416175"/>
              <a:gd name="connsiteX40" fmla="*/ 1885950 w 3702050"/>
              <a:gd name="connsiteY40" fmla="*/ 1946275 h 2416175"/>
              <a:gd name="connsiteX41" fmla="*/ 1847850 w 3702050"/>
              <a:gd name="connsiteY41" fmla="*/ 1946275 h 2416175"/>
              <a:gd name="connsiteX42" fmla="*/ 1847850 w 3702050"/>
              <a:gd name="connsiteY42" fmla="*/ 1901825 h 2416175"/>
              <a:gd name="connsiteX43" fmla="*/ 1806575 w 3702050"/>
              <a:gd name="connsiteY43" fmla="*/ 1901825 h 2416175"/>
              <a:gd name="connsiteX44" fmla="*/ 1806575 w 3702050"/>
              <a:gd name="connsiteY44" fmla="*/ 1857375 h 2416175"/>
              <a:gd name="connsiteX45" fmla="*/ 1774825 w 3702050"/>
              <a:gd name="connsiteY45" fmla="*/ 1857375 h 2416175"/>
              <a:gd name="connsiteX46" fmla="*/ 1755775 w 3702050"/>
              <a:gd name="connsiteY46" fmla="*/ 1857375 h 2416175"/>
              <a:gd name="connsiteX47" fmla="*/ 1755775 w 3702050"/>
              <a:gd name="connsiteY47" fmla="*/ 1822450 h 2416175"/>
              <a:gd name="connsiteX48" fmla="*/ 1704975 w 3702050"/>
              <a:gd name="connsiteY48" fmla="*/ 1822450 h 2416175"/>
              <a:gd name="connsiteX49" fmla="*/ 1704975 w 3702050"/>
              <a:gd name="connsiteY49" fmla="*/ 1787525 h 2416175"/>
              <a:gd name="connsiteX50" fmla="*/ 1704975 w 3702050"/>
              <a:gd name="connsiteY50" fmla="*/ 1787525 h 2416175"/>
              <a:gd name="connsiteX51" fmla="*/ 1676400 w 3702050"/>
              <a:gd name="connsiteY51" fmla="*/ 1787525 h 2416175"/>
              <a:gd name="connsiteX52" fmla="*/ 1676400 w 3702050"/>
              <a:gd name="connsiteY52" fmla="*/ 1720850 h 2416175"/>
              <a:gd name="connsiteX53" fmla="*/ 1609725 w 3702050"/>
              <a:gd name="connsiteY53" fmla="*/ 1720850 h 2416175"/>
              <a:gd name="connsiteX54" fmla="*/ 1609725 w 3702050"/>
              <a:gd name="connsiteY54" fmla="*/ 1673225 h 2416175"/>
              <a:gd name="connsiteX55" fmla="*/ 1555750 w 3702050"/>
              <a:gd name="connsiteY55" fmla="*/ 1673225 h 2416175"/>
              <a:gd name="connsiteX56" fmla="*/ 1555750 w 3702050"/>
              <a:gd name="connsiteY56" fmla="*/ 1644650 h 2416175"/>
              <a:gd name="connsiteX57" fmla="*/ 1520825 w 3702050"/>
              <a:gd name="connsiteY57" fmla="*/ 1644650 h 2416175"/>
              <a:gd name="connsiteX58" fmla="*/ 1520825 w 3702050"/>
              <a:gd name="connsiteY58" fmla="*/ 1612900 h 2416175"/>
              <a:gd name="connsiteX59" fmla="*/ 1428750 w 3702050"/>
              <a:gd name="connsiteY59" fmla="*/ 1612900 h 2416175"/>
              <a:gd name="connsiteX60" fmla="*/ 1428750 w 3702050"/>
              <a:gd name="connsiteY60" fmla="*/ 1584325 h 2416175"/>
              <a:gd name="connsiteX61" fmla="*/ 1381125 w 3702050"/>
              <a:gd name="connsiteY61" fmla="*/ 1584325 h 2416175"/>
              <a:gd name="connsiteX62" fmla="*/ 1381125 w 3702050"/>
              <a:gd name="connsiteY62" fmla="*/ 1543050 h 2416175"/>
              <a:gd name="connsiteX63" fmla="*/ 1358900 w 3702050"/>
              <a:gd name="connsiteY63" fmla="*/ 1543050 h 2416175"/>
              <a:gd name="connsiteX64" fmla="*/ 1358900 w 3702050"/>
              <a:gd name="connsiteY64" fmla="*/ 1511300 h 2416175"/>
              <a:gd name="connsiteX65" fmla="*/ 1327150 w 3702050"/>
              <a:gd name="connsiteY65" fmla="*/ 1511300 h 2416175"/>
              <a:gd name="connsiteX66" fmla="*/ 1327150 w 3702050"/>
              <a:gd name="connsiteY66" fmla="*/ 1482725 h 2416175"/>
              <a:gd name="connsiteX67" fmla="*/ 1279525 w 3702050"/>
              <a:gd name="connsiteY67" fmla="*/ 1482725 h 2416175"/>
              <a:gd name="connsiteX68" fmla="*/ 1279525 w 3702050"/>
              <a:gd name="connsiteY68" fmla="*/ 1482725 h 2416175"/>
              <a:gd name="connsiteX69" fmla="*/ 1279525 w 3702050"/>
              <a:gd name="connsiteY69" fmla="*/ 1450975 h 2416175"/>
              <a:gd name="connsiteX70" fmla="*/ 1238250 w 3702050"/>
              <a:gd name="connsiteY70" fmla="*/ 1450975 h 2416175"/>
              <a:gd name="connsiteX71" fmla="*/ 1238250 w 3702050"/>
              <a:gd name="connsiteY71" fmla="*/ 1425575 h 2416175"/>
              <a:gd name="connsiteX72" fmla="*/ 1203325 w 3702050"/>
              <a:gd name="connsiteY72" fmla="*/ 1425575 h 2416175"/>
              <a:gd name="connsiteX73" fmla="*/ 1203325 w 3702050"/>
              <a:gd name="connsiteY73" fmla="*/ 1397000 h 2416175"/>
              <a:gd name="connsiteX74" fmla="*/ 1174750 w 3702050"/>
              <a:gd name="connsiteY74" fmla="*/ 1397000 h 2416175"/>
              <a:gd name="connsiteX75" fmla="*/ 1174750 w 3702050"/>
              <a:gd name="connsiteY75" fmla="*/ 1397000 h 2416175"/>
              <a:gd name="connsiteX76" fmla="*/ 1174750 w 3702050"/>
              <a:gd name="connsiteY76" fmla="*/ 1371600 h 2416175"/>
              <a:gd name="connsiteX77" fmla="*/ 1127125 w 3702050"/>
              <a:gd name="connsiteY77" fmla="*/ 1371600 h 2416175"/>
              <a:gd name="connsiteX78" fmla="*/ 1127125 w 3702050"/>
              <a:gd name="connsiteY78" fmla="*/ 1339850 h 2416175"/>
              <a:gd name="connsiteX79" fmla="*/ 1092200 w 3702050"/>
              <a:gd name="connsiteY79" fmla="*/ 1339850 h 2416175"/>
              <a:gd name="connsiteX80" fmla="*/ 1092200 w 3702050"/>
              <a:gd name="connsiteY80" fmla="*/ 1311275 h 2416175"/>
              <a:gd name="connsiteX81" fmla="*/ 1050925 w 3702050"/>
              <a:gd name="connsiteY81" fmla="*/ 1311275 h 2416175"/>
              <a:gd name="connsiteX82" fmla="*/ 1050925 w 3702050"/>
              <a:gd name="connsiteY82" fmla="*/ 1270000 h 2416175"/>
              <a:gd name="connsiteX83" fmla="*/ 1016000 w 3702050"/>
              <a:gd name="connsiteY83" fmla="*/ 1270000 h 2416175"/>
              <a:gd name="connsiteX84" fmla="*/ 1016000 w 3702050"/>
              <a:gd name="connsiteY84" fmla="*/ 1270000 h 2416175"/>
              <a:gd name="connsiteX85" fmla="*/ 1016000 w 3702050"/>
              <a:gd name="connsiteY85" fmla="*/ 1270000 h 2416175"/>
              <a:gd name="connsiteX86" fmla="*/ 1016000 w 3702050"/>
              <a:gd name="connsiteY86" fmla="*/ 1270000 h 2416175"/>
              <a:gd name="connsiteX87" fmla="*/ 981075 w 3702050"/>
              <a:gd name="connsiteY87" fmla="*/ 1270000 h 2416175"/>
              <a:gd name="connsiteX88" fmla="*/ 981075 w 3702050"/>
              <a:gd name="connsiteY88" fmla="*/ 1219200 h 2416175"/>
              <a:gd name="connsiteX89" fmla="*/ 958850 w 3702050"/>
              <a:gd name="connsiteY89" fmla="*/ 1219200 h 2416175"/>
              <a:gd name="connsiteX90" fmla="*/ 958850 w 3702050"/>
              <a:gd name="connsiteY90" fmla="*/ 1181100 h 2416175"/>
              <a:gd name="connsiteX91" fmla="*/ 898525 w 3702050"/>
              <a:gd name="connsiteY91" fmla="*/ 1181100 h 2416175"/>
              <a:gd name="connsiteX92" fmla="*/ 898525 w 3702050"/>
              <a:gd name="connsiteY92" fmla="*/ 1152525 h 2416175"/>
              <a:gd name="connsiteX93" fmla="*/ 898525 w 3702050"/>
              <a:gd name="connsiteY93" fmla="*/ 1152525 h 2416175"/>
              <a:gd name="connsiteX94" fmla="*/ 876300 w 3702050"/>
              <a:gd name="connsiteY94" fmla="*/ 1130300 h 2416175"/>
              <a:gd name="connsiteX95" fmla="*/ 847725 w 3702050"/>
              <a:gd name="connsiteY95" fmla="*/ 1130300 h 2416175"/>
              <a:gd name="connsiteX96" fmla="*/ 847725 w 3702050"/>
              <a:gd name="connsiteY96" fmla="*/ 1089025 h 2416175"/>
              <a:gd name="connsiteX97" fmla="*/ 847725 w 3702050"/>
              <a:gd name="connsiteY97" fmla="*/ 1089025 h 2416175"/>
              <a:gd name="connsiteX98" fmla="*/ 819150 w 3702050"/>
              <a:gd name="connsiteY98" fmla="*/ 1089025 h 2416175"/>
              <a:gd name="connsiteX99" fmla="*/ 819150 w 3702050"/>
              <a:gd name="connsiteY99" fmla="*/ 1041400 h 2416175"/>
              <a:gd name="connsiteX100" fmla="*/ 781050 w 3702050"/>
              <a:gd name="connsiteY100" fmla="*/ 1041400 h 2416175"/>
              <a:gd name="connsiteX101" fmla="*/ 781050 w 3702050"/>
              <a:gd name="connsiteY101" fmla="*/ 1000125 h 2416175"/>
              <a:gd name="connsiteX102" fmla="*/ 739775 w 3702050"/>
              <a:gd name="connsiteY102" fmla="*/ 1000125 h 2416175"/>
              <a:gd name="connsiteX103" fmla="*/ 739775 w 3702050"/>
              <a:gd name="connsiteY103" fmla="*/ 955675 h 2416175"/>
              <a:gd name="connsiteX104" fmla="*/ 704850 w 3702050"/>
              <a:gd name="connsiteY104" fmla="*/ 955675 h 2416175"/>
              <a:gd name="connsiteX105" fmla="*/ 704850 w 3702050"/>
              <a:gd name="connsiteY105" fmla="*/ 908050 h 2416175"/>
              <a:gd name="connsiteX106" fmla="*/ 669925 w 3702050"/>
              <a:gd name="connsiteY106" fmla="*/ 908050 h 2416175"/>
              <a:gd name="connsiteX107" fmla="*/ 669925 w 3702050"/>
              <a:gd name="connsiteY107" fmla="*/ 876300 h 2416175"/>
              <a:gd name="connsiteX108" fmla="*/ 638175 w 3702050"/>
              <a:gd name="connsiteY108" fmla="*/ 876300 h 2416175"/>
              <a:gd name="connsiteX109" fmla="*/ 638175 w 3702050"/>
              <a:gd name="connsiteY109" fmla="*/ 838200 h 2416175"/>
              <a:gd name="connsiteX110" fmla="*/ 596900 w 3702050"/>
              <a:gd name="connsiteY110" fmla="*/ 838200 h 2416175"/>
              <a:gd name="connsiteX111" fmla="*/ 596900 w 3702050"/>
              <a:gd name="connsiteY111" fmla="*/ 796925 h 2416175"/>
              <a:gd name="connsiteX112" fmla="*/ 558800 w 3702050"/>
              <a:gd name="connsiteY112" fmla="*/ 796925 h 2416175"/>
              <a:gd name="connsiteX113" fmla="*/ 558800 w 3702050"/>
              <a:gd name="connsiteY113" fmla="*/ 771525 h 2416175"/>
              <a:gd name="connsiteX114" fmla="*/ 536575 w 3702050"/>
              <a:gd name="connsiteY114" fmla="*/ 771525 h 2416175"/>
              <a:gd name="connsiteX115" fmla="*/ 536575 w 3702050"/>
              <a:gd name="connsiteY115" fmla="*/ 736600 h 2416175"/>
              <a:gd name="connsiteX116" fmla="*/ 495300 w 3702050"/>
              <a:gd name="connsiteY116" fmla="*/ 736600 h 2416175"/>
              <a:gd name="connsiteX117" fmla="*/ 495300 w 3702050"/>
              <a:gd name="connsiteY117" fmla="*/ 698500 h 2416175"/>
              <a:gd name="connsiteX118" fmla="*/ 495300 w 3702050"/>
              <a:gd name="connsiteY118" fmla="*/ 698500 h 2416175"/>
              <a:gd name="connsiteX119" fmla="*/ 495300 w 3702050"/>
              <a:gd name="connsiteY119" fmla="*/ 698500 h 2416175"/>
              <a:gd name="connsiteX120" fmla="*/ 495300 w 3702050"/>
              <a:gd name="connsiteY120" fmla="*/ 698500 h 2416175"/>
              <a:gd name="connsiteX121" fmla="*/ 495300 w 3702050"/>
              <a:gd name="connsiteY121" fmla="*/ 698500 h 2416175"/>
              <a:gd name="connsiteX122" fmla="*/ 479425 w 3702050"/>
              <a:gd name="connsiteY122" fmla="*/ 698500 h 2416175"/>
              <a:gd name="connsiteX123" fmla="*/ 479425 w 3702050"/>
              <a:gd name="connsiteY123" fmla="*/ 654050 h 2416175"/>
              <a:gd name="connsiteX124" fmla="*/ 457200 w 3702050"/>
              <a:gd name="connsiteY124" fmla="*/ 654050 h 2416175"/>
              <a:gd name="connsiteX125" fmla="*/ 457200 w 3702050"/>
              <a:gd name="connsiteY125" fmla="*/ 615950 h 2416175"/>
              <a:gd name="connsiteX126" fmla="*/ 412750 w 3702050"/>
              <a:gd name="connsiteY126" fmla="*/ 615950 h 2416175"/>
              <a:gd name="connsiteX127" fmla="*/ 412750 w 3702050"/>
              <a:gd name="connsiteY127" fmla="*/ 581025 h 2416175"/>
              <a:gd name="connsiteX128" fmla="*/ 412750 w 3702050"/>
              <a:gd name="connsiteY128" fmla="*/ 581025 h 2416175"/>
              <a:gd name="connsiteX129" fmla="*/ 412750 w 3702050"/>
              <a:gd name="connsiteY129" fmla="*/ 581025 h 2416175"/>
              <a:gd name="connsiteX130" fmla="*/ 387350 w 3702050"/>
              <a:gd name="connsiteY130" fmla="*/ 581025 h 2416175"/>
              <a:gd name="connsiteX131" fmla="*/ 387350 w 3702050"/>
              <a:gd name="connsiteY131" fmla="*/ 546100 h 2416175"/>
              <a:gd name="connsiteX132" fmla="*/ 387350 w 3702050"/>
              <a:gd name="connsiteY132" fmla="*/ 546100 h 2416175"/>
              <a:gd name="connsiteX133" fmla="*/ 358775 w 3702050"/>
              <a:gd name="connsiteY133" fmla="*/ 546100 h 2416175"/>
              <a:gd name="connsiteX134" fmla="*/ 358775 w 3702050"/>
              <a:gd name="connsiteY134" fmla="*/ 498475 h 2416175"/>
              <a:gd name="connsiteX135" fmla="*/ 358775 w 3702050"/>
              <a:gd name="connsiteY135" fmla="*/ 498475 h 2416175"/>
              <a:gd name="connsiteX136" fmla="*/ 358775 w 3702050"/>
              <a:gd name="connsiteY136" fmla="*/ 498475 h 2416175"/>
              <a:gd name="connsiteX137" fmla="*/ 336550 w 3702050"/>
              <a:gd name="connsiteY137" fmla="*/ 476250 h 2416175"/>
              <a:gd name="connsiteX138" fmla="*/ 298450 w 3702050"/>
              <a:gd name="connsiteY138" fmla="*/ 450850 h 2416175"/>
              <a:gd name="connsiteX139" fmla="*/ 285750 w 3702050"/>
              <a:gd name="connsiteY139" fmla="*/ 403225 h 2416175"/>
              <a:gd name="connsiteX140" fmla="*/ 285750 w 3702050"/>
              <a:gd name="connsiteY140" fmla="*/ 403225 h 2416175"/>
              <a:gd name="connsiteX141" fmla="*/ 269875 w 3702050"/>
              <a:gd name="connsiteY141" fmla="*/ 403225 h 2416175"/>
              <a:gd name="connsiteX142" fmla="*/ 269875 w 3702050"/>
              <a:gd name="connsiteY142" fmla="*/ 368300 h 2416175"/>
              <a:gd name="connsiteX143" fmla="*/ 228600 w 3702050"/>
              <a:gd name="connsiteY143" fmla="*/ 368300 h 2416175"/>
              <a:gd name="connsiteX144" fmla="*/ 228600 w 3702050"/>
              <a:gd name="connsiteY144" fmla="*/ 282575 h 2416175"/>
              <a:gd name="connsiteX145" fmla="*/ 196850 w 3702050"/>
              <a:gd name="connsiteY145" fmla="*/ 282575 h 2416175"/>
              <a:gd name="connsiteX146" fmla="*/ 196850 w 3702050"/>
              <a:gd name="connsiteY146" fmla="*/ 231775 h 2416175"/>
              <a:gd name="connsiteX147" fmla="*/ 196850 w 3702050"/>
              <a:gd name="connsiteY147" fmla="*/ 231775 h 2416175"/>
              <a:gd name="connsiteX148" fmla="*/ 196850 w 3702050"/>
              <a:gd name="connsiteY148" fmla="*/ 231775 h 2416175"/>
              <a:gd name="connsiteX149" fmla="*/ 171450 w 3702050"/>
              <a:gd name="connsiteY149" fmla="*/ 231775 h 2416175"/>
              <a:gd name="connsiteX150" fmla="*/ 171450 w 3702050"/>
              <a:gd name="connsiteY150" fmla="*/ 193675 h 2416175"/>
              <a:gd name="connsiteX151" fmla="*/ 130175 w 3702050"/>
              <a:gd name="connsiteY151" fmla="*/ 193675 h 2416175"/>
              <a:gd name="connsiteX152" fmla="*/ 130175 w 3702050"/>
              <a:gd name="connsiteY152" fmla="*/ 158750 h 2416175"/>
              <a:gd name="connsiteX153" fmla="*/ 98425 w 3702050"/>
              <a:gd name="connsiteY153" fmla="*/ 158750 h 2416175"/>
              <a:gd name="connsiteX154" fmla="*/ 98425 w 3702050"/>
              <a:gd name="connsiteY154" fmla="*/ 158750 h 2416175"/>
              <a:gd name="connsiteX155" fmla="*/ 98425 w 3702050"/>
              <a:gd name="connsiteY155" fmla="*/ 130175 h 2416175"/>
              <a:gd name="connsiteX156" fmla="*/ 63500 w 3702050"/>
              <a:gd name="connsiteY156" fmla="*/ 130175 h 2416175"/>
              <a:gd name="connsiteX157" fmla="*/ 63500 w 3702050"/>
              <a:gd name="connsiteY157" fmla="*/ 98425 h 2416175"/>
              <a:gd name="connsiteX158" fmla="*/ 63500 w 3702050"/>
              <a:gd name="connsiteY158" fmla="*/ 98425 h 2416175"/>
              <a:gd name="connsiteX159" fmla="*/ 41275 w 3702050"/>
              <a:gd name="connsiteY159" fmla="*/ 98425 h 2416175"/>
              <a:gd name="connsiteX160" fmla="*/ 41275 w 3702050"/>
              <a:gd name="connsiteY160" fmla="*/ 66675 h 2416175"/>
              <a:gd name="connsiteX161" fmla="*/ 22225 w 3702050"/>
              <a:gd name="connsiteY161" fmla="*/ 66675 h 2416175"/>
              <a:gd name="connsiteX162" fmla="*/ 22225 w 3702050"/>
              <a:gd name="connsiteY162" fmla="*/ 28575 h 2416175"/>
              <a:gd name="connsiteX163" fmla="*/ 0 w 3702050"/>
              <a:gd name="connsiteY163" fmla="*/ 28575 h 2416175"/>
              <a:gd name="connsiteX164" fmla="*/ 0 w 3702050"/>
              <a:gd name="connsiteY164" fmla="*/ 0 h 2416175"/>
              <a:gd name="connsiteX0" fmla="*/ 3702050 w 3702050"/>
              <a:gd name="connsiteY0" fmla="*/ 2416175 h 2416175"/>
              <a:gd name="connsiteX1" fmla="*/ 3140075 w 3702050"/>
              <a:gd name="connsiteY1" fmla="*/ 2416175 h 2416175"/>
              <a:gd name="connsiteX2" fmla="*/ 3140075 w 3702050"/>
              <a:gd name="connsiteY2" fmla="*/ 2359025 h 2416175"/>
              <a:gd name="connsiteX3" fmla="*/ 3076575 w 3702050"/>
              <a:gd name="connsiteY3" fmla="*/ 2359025 h 2416175"/>
              <a:gd name="connsiteX4" fmla="*/ 3076575 w 3702050"/>
              <a:gd name="connsiteY4" fmla="*/ 2305050 h 2416175"/>
              <a:gd name="connsiteX5" fmla="*/ 2790825 w 3702050"/>
              <a:gd name="connsiteY5" fmla="*/ 2305050 h 2416175"/>
              <a:gd name="connsiteX6" fmla="*/ 2790825 w 3702050"/>
              <a:gd name="connsiteY6" fmla="*/ 2276475 h 2416175"/>
              <a:gd name="connsiteX7" fmla="*/ 2730500 w 3702050"/>
              <a:gd name="connsiteY7" fmla="*/ 2276475 h 2416175"/>
              <a:gd name="connsiteX8" fmla="*/ 2730500 w 3702050"/>
              <a:gd name="connsiteY8" fmla="*/ 2247900 h 2416175"/>
              <a:gd name="connsiteX9" fmla="*/ 2616200 w 3702050"/>
              <a:gd name="connsiteY9" fmla="*/ 2247900 h 2416175"/>
              <a:gd name="connsiteX10" fmla="*/ 2616200 w 3702050"/>
              <a:gd name="connsiteY10" fmla="*/ 2247900 h 2416175"/>
              <a:gd name="connsiteX11" fmla="*/ 2616200 w 3702050"/>
              <a:gd name="connsiteY11" fmla="*/ 2222500 h 2416175"/>
              <a:gd name="connsiteX12" fmla="*/ 2565400 w 3702050"/>
              <a:gd name="connsiteY12" fmla="*/ 2222500 h 2416175"/>
              <a:gd name="connsiteX13" fmla="*/ 2565400 w 3702050"/>
              <a:gd name="connsiteY13" fmla="*/ 2209800 h 2416175"/>
              <a:gd name="connsiteX14" fmla="*/ 2508250 w 3702050"/>
              <a:gd name="connsiteY14" fmla="*/ 2209800 h 2416175"/>
              <a:gd name="connsiteX15" fmla="*/ 2508250 w 3702050"/>
              <a:gd name="connsiteY15" fmla="*/ 2209800 h 2416175"/>
              <a:gd name="connsiteX16" fmla="*/ 2508250 w 3702050"/>
              <a:gd name="connsiteY16" fmla="*/ 2184400 h 2416175"/>
              <a:gd name="connsiteX17" fmla="*/ 2457450 w 3702050"/>
              <a:gd name="connsiteY17" fmla="*/ 2184400 h 2416175"/>
              <a:gd name="connsiteX18" fmla="*/ 2457450 w 3702050"/>
              <a:gd name="connsiteY18" fmla="*/ 2165350 h 2416175"/>
              <a:gd name="connsiteX19" fmla="*/ 2254250 w 3702050"/>
              <a:gd name="connsiteY19" fmla="*/ 2165350 h 2416175"/>
              <a:gd name="connsiteX20" fmla="*/ 2254250 w 3702050"/>
              <a:gd name="connsiteY20" fmla="*/ 2165350 h 2416175"/>
              <a:gd name="connsiteX21" fmla="*/ 2254250 w 3702050"/>
              <a:gd name="connsiteY21" fmla="*/ 2130425 h 2416175"/>
              <a:gd name="connsiteX22" fmla="*/ 2222500 w 3702050"/>
              <a:gd name="connsiteY22" fmla="*/ 2130425 h 2416175"/>
              <a:gd name="connsiteX23" fmla="*/ 2222500 w 3702050"/>
              <a:gd name="connsiteY23" fmla="*/ 2130425 h 2416175"/>
              <a:gd name="connsiteX24" fmla="*/ 2222500 w 3702050"/>
              <a:gd name="connsiteY24" fmla="*/ 2108200 h 2416175"/>
              <a:gd name="connsiteX25" fmla="*/ 2124075 w 3702050"/>
              <a:gd name="connsiteY25" fmla="*/ 2108200 h 2416175"/>
              <a:gd name="connsiteX26" fmla="*/ 2124075 w 3702050"/>
              <a:gd name="connsiteY26" fmla="*/ 2076450 h 2416175"/>
              <a:gd name="connsiteX27" fmla="*/ 2070100 w 3702050"/>
              <a:gd name="connsiteY27" fmla="*/ 2076450 h 2416175"/>
              <a:gd name="connsiteX28" fmla="*/ 2070100 w 3702050"/>
              <a:gd name="connsiteY28" fmla="*/ 2044700 h 2416175"/>
              <a:gd name="connsiteX29" fmla="*/ 2070100 w 3702050"/>
              <a:gd name="connsiteY29" fmla="*/ 2044700 h 2416175"/>
              <a:gd name="connsiteX30" fmla="*/ 2057400 w 3702050"/>
              <a:gd name="connsiteY30" fmla="*/ 2032000 h 2416175"/>
              <a:gd name="connsiteX31" fmla="*/ 2019300 w 3702050"/>
              <a:gd name="connsiteY31" fmla="*/ 2032000 h 2416175"/>
              <a:gd name="connsiteX32" fmla="*/ 2019300 w 3702050"/>
              <a:gd name="connsiteY32" fmla="*/ 2032000 h 2416175"/>
              <a:gd name="connsiteX33" fmla="*/ 2019300 w 3702050"/>
              <a:gd name="connsiteY33" fmla="*/ 2012950 h 2416175"/>
              <a:gd name="connsiteX34" fmla="*/ 1949450 w 3702050"/>
              <a:gd name="connsiteY34" fmla="*/ 2012950 h 2416175"/>
              <a:gd name="connsiteX35" fmla="*/ 1949450 w 3702050"/>
              <a:gd name="connsiteY35" fmla="*/ 1984375 h 2416175"/>
              <a:gd name="connsiteX36" fmla="*/ 1905000 w 3702050"/>
              <a:gd name="connsiteY36" fmla="*/ 1984375 h 2416175"/>
              <a:gd name="connsiteX37" fmla="*/ 1905000 w 3702050"/>
              <a:gd name="connsiteY37" fmla="*/ 1984375 h 2416175"/>
              <a:gd name="connsiteX38" fmla="*/ 1905000 w 3702050"/>
              <a:gd name="connsiteY38" fmla="*/ 1965325 h 2416175"/>
              <a:gd name="connsiteX39" fmla="*/ 1905000 w 3702050"/>
              <a:gd name="connsiteY39" fmla="*/ 1965325 h 2416175"/>
              <a:gd name="connsiteX40" fmla="*/ 1885950 w 3702050"/>
              <a:gd name="connsiteY40" fmla="*/ 1946275 h 2416175"/>
              <a:gd name="connsiteX41" fmla="*/ 1847850 w 3702050"/>
              <a:gd name="connsiteY41" fmla="*/ 1946275 h 2416175"/>
              <a:gd name="connsiteX42" fmla="*/ 1847850 w 3702050"/>
              <a:gd name="connsiteY42" fmla="*/ 1901825 h 2416175"/>
              <a:gd name="connsiteX43" fmla="*/ 1806575 w 3702050"/>
              <a:gd name="connsiteY43" fmla="*/ 1901825 h 2416175"/>
              <a:gd name="connsiteX44" fmla="*/ 1806575 w 3702050"/>
              <a:gd name="connsiteY44" fmla="*/ 1857375 h 2416175"/>
              <a:gd name="connsiteX45" fmla="*/ 1774825 w 3702050"/>
              <a:gd name="connsiteY45" fmla="*/ 1857375 h 2416175"/>
              <a:gd name="connsiteX46" fmla="*/ 1755775 w 3702050"/>
              <a:gd name="connsiteY46" fmla="*/ 1857375 h 2416175"/>
              <a:gd name="connsiteX47" fmla="*/ 1755775 w 3702050"/>
              <a:gd name="connsiteY47" fmla="*/ 1822450 h 2416175"/>
              <a:gd name="connsiteX48" fmla="*/ 1704975 w 3702050"/>
              <a:gd name="connsiteY48" fmla="*/ 1822450 h 2416175"/>
              <a:gd name="connsiteX49" fmla="*/ 1704975 w 3702050"/>
              <a:gd name="connsiteY49" fmla="*/ 1787525 h 2416175"/>
              <a:gd name="connsiteX50" fmla="*/ 1704975 w 3702050"/>
              <a:gd name="connsiteY50" fmla="*/ 1787525 h 2416175"/>
              <a:gd name="connsiteX51" fmla="*/ 1676400 w 3702050"/>
              <a:gd name="connsiteY51" fmla="*/ 1787525 h 2416175"/>
              <a:gd name="connsiteX52" fmla="*/ 1676400 w 3702050"/>
              <a:gd name="connsiteY52" fmla="*/ 1720850 h 2416175"/>
              <a:gd name="connsiteX53" fmla="*/ 1609725 w 3702050"/>
              <a:gd name="connsiteY53" fmla="*/ 1720850 h 2416175"/>
              <a:gd name="connsiteX54" fmla="*/ 1609725 w 3702050"/>
              <a:gd name="connsiteY54" fmla="*/ 1673225 h 2416175"/>
              <a:gd name="connsiteX55" fmla="*/ 1555750 w 3702050"/>
              <a:gd name="connsiteY55" fmla="*/ 1673225 h 2416175"/>
              <a:gd name="connsiteX56" fmla="*/ 1555750 w 3702050"/>
              <a:gd name="connsiteY56" fmla="*/ 1644650 h 2416175"/>
              <a:gd name="connsiteX57" fmla="*/ 1520825 w 3702050"/>
              <a:gd name="connsiteY57" fmla="*/ 1644650 h 2416175"/>
              <a:gd name="connsiteX58" fmla="*/ 1520825 w 3702050"/>
              <a:gd name="connsiteY58" fmla="*/ 1612900 h 2416175"/>
              <a:gd name="connsiteX59" fmla="*/ 1428750 w 3702050"/>
              <a:gd name="connsiteY59" fmla="*/ 1612900 h 2416175"/>
              <a:gd name="connsiteX60" fmla="*/ 1428750 w 3702050"/>
              <a:gd name="connsiteY60" fmla="*/ 1584325 h 2416175"/>
              <a:gd name="connsiteX61" fmla="*/ 1381125 w 3702050"/>
              <a:gd name="connsiteY61" fmla="*/ 1584325 h 2416175"/>
              <a:gd name="connsiteX62" fmla="*/ 1381125 w 3702050"/>
              <a:gd name="connsiteY62" fmla="*/ 1543050 h 2416175"/>
              <a:gd name="connsiteX63" fmla="*/ 1358900 w 3702050"/>
              <a:gd name="connsiteY63" fmla="*/ 1543050 h 2416175"/>
              <a:gd name="connsiteX64" fmla="*/ 1358900 w 3702050"/>
              <a:gd name="connsiteY64" fmla="*/ 1511300 h 2416175"/>
              <a:gd name="connsiteX65" fmla="*/ 1327150 w 3702050"/>
              <a:gd name="connsiteY65" fmla="*/ 1511300 h 2416175"/>
              <a:gd name="connsiteX66" fmla="*/ 1327150 w 3702050"/>
              <a:gd name="connsiteY66" fmla="*/ 1482725 h 2416175"/>
              <a:gd name="connsiteX67" fmla="*/ 1279525 w 3702050"/>
              <a:gd name="connsiteY67" fmla="*/ 1482725 h 2416175"/>
              <a:gd name="connsiteX68" fmla="*/ 1279525 w 3702050"/>
              <a:gd name="connsiteY68" fmla="*/ 1482725 h 2416175"/>
              <a:gd name="connsiteX69" fmla="*/ 1279525 w 3702050"/>
              <a:gd name="connsiteY69" fmla="*/ 1450975 h 2416175"/>
              <a:gd name="connsiteX70" fmla="*/ 1238250 w 3702050"/>
              <a:gd name="connsiteY70" fmla="*/ 1450975 h 2416175"/>
              <a:gd name="connsiteX71" fmla="*/ 1238250 w 3702050"/>
              <a:gd name="connsiteY71" fmla="*/ 1425575 h 2416175"/>
              <a:gd name="connsiteX72" fmla="*/ 1203325 w 3702050"/>
              <a:gd name="connsiteY72" fmla="*/ 1425575 h 2416175"/>
              <a:gd name="connsiteX73" fmla="*/ 1203325 w 3702050"/>
              <a:gd name="connsiteY73" fmla="*/ 1397000 h 2416175"/>
              <a:gd name="connsiteX74" fmla="*/ 1174750 w 3702050"/>
              <a:gd name="connsiteY74" fmla="*/ 1397000 h 2416175"/>
              <a:gd name="connsiteX75" fmla="*/ 1174750 w 3702050"/>
              <a:gd name="connsiteY75" fmla="*/ 1397000 h 2416175"/>
              <a:gd name="connsiteX76" fmla="*/ 1174750 w 3702050"/>
              <a:gd name="connsiteY76" fmla="*/ 1371600 h 2416175"/>
              <a:gd name="connsiteX77" fmla="*/ 1127125 w 3702050"/>
              <a:gd name="connsiteY77" fmla="*/ 1371600 h 2416175"/>
              <a:gd name="connsiteX78" fmla="*/ 1127125 w 3702050"/>
              <a:gd name="connsiteY78" fmla="*/ 1339850 h 2416175"/>
              <a:gd name="connsiteX79" fmla="*/ 1092200 w 3702050"/>
              <a:gd name="connsiteY79" fmla="*/ 1339850 h 2416175"/>
              <a:gd name="connsiteX80" fmla="*/ 1092200 w 3702050"/>
              <a:gd name="connsiteY80" fmla="*/ 1311275 h 2416175"/>
              <a:gd name="connsiteX81" fmla="*/ 1050925 w 3702050"/>
              <a:gd name="connsiteY81" fmla="*/ 1311275 h 2416175"/>
              <a:gd name="connsiteX82" fmla="*/ 1050925 w 3702050"/>
              <a:gd name="connsiteY82" fmla="*/ 1270000 h 2416175"/>
              <a:gd name="connsiteX83" fmla="*/ 1016000 w 3702050"/>
              <a:gd name="connsiteY83" fmla="*/ 1270000 h 2416175"/>
              <a:gd name="connsiteX84" fmla="*/ 1016000 w 3702050"/>
              <a:gd name="connsiteY84" fmla="*/ 1270000 h 2416175"/>
              <a:gd name="connsiteX85" fmla="*/ 1016000 w 3702050"/>
              <a:gd name="connsiteY85" fmla="*/ 1270000 h 2416175"/>
              <a:gd name="connsiteX86" fmla="*/ 1016000 w 3702050"/>
              <a:gd name="connsiteY86" fmla="*/ 1270000 h 2416175"/>
              <a:gd name="connsiteX87" fmla="*/ 981075 w 3702050"/>
              <a:gd name="connsiteY87" fmla="*/ 1270000 h 2416175"/>
              <a:gd name="connsiteX88" fmla="*/ 981075 w 3702050"/>
              <a:gd name="connsiteY88" fmla="*/ 1219200 h 2416175"/>
              <a:gd name="connsiteX89" fmla="*/ 958850 w 3702050"/>
              <a:gd name="connsiteY89" fmla="*/ 1219200 h 2416175"/>
              <a:gd name="connsiteX90" fmla="*/ 958850 w 3702050"/>
              <a:gd name="connsiteY90" fmla="*/ 1181100 h 2416175"/>
              <a:gd name="connsiteX91" fmla="*/ 898525 w 3702050"/>
              <a:gd name="connsiteY91" fmla="*/ 1181100 h 2416175"/>
              <a:gd name="connsiteX92" fmla="*/ 898525 w 3702050"/>
              <a:gd name="connsiteY92" fmla="*/ 1152525 h 2416175"/>
              <a:gd name="connsiteX93" fmla="*/ 898525 w 3702050"/>
              <a:gd name="connsiteY93" fmla="*/ 1152525 h 2416175"/>
              <a:gd name="connsiteX94" fmla="*/ 876300 w 3702050"/>
              <a:gd name="connsiteY94" fmla="*/ 1130300 h 2416175"/>
              <a:gd name="connsiteX95" fmla="*/ 847725 w 3702050"/>
              <a:gd name="connsiteY95" fmla="*/ 1130300 h 2416175"/>
              <a:gd name="connsiteX96" fmla="*/ 847725 w 3702050"/>
              <a:gd name="connsiteY96" fmla="*/ 1089025 h 2416175"/>
              <a:gd name="connsiteX97" fmla="*/ 847725 w 3702050"/>
              <a:gd name="connsiteY97" fmla="*/ 1089025 h 2416175"/>
              <a:gd name="connsiteX98" fmla="*/ 819150 w 3702050"/>
              <a:gd name="connsiteY98" fmla="*/ 1089025 h 2416175"/>
              <a:gd name="connsiteX99" fmla="*/ 819150 w 3702050"/>
              <a:gd name="connsiteY99" fmla="*/ 1041400 h 2416175"/>
              <a:gd name="connsiteX100" fmla="*/ 781050 w 3702050"/>
              <a:gd name="connsiteY100" fmla="*/ 1041400 h 2416175"/>
              <a:gd name="connsiteX101" fmla="*/ 781050 w 3702050"/>
              <a:gd name="connsiteY101" fmla="*/ 1000125 h 2416175"/>
              <a:gd name="connsiteX102" fmla="*/ 739775 w 3702050"/>
              <a:gd name="connsiteY102" fmla="*/ 1000125 h 2416175"/>
              <a:gd name="connsiteX103" fmla="*/ 739775 w 3702050"/>
              <a:gd name="connsiteY103" fmla="*/ 955675 h 2416175"/>
              <a:gd name="connsiteX104" fmla="*/ 704850 w 3702050"/>
              <a:gd name="connsiteY104" fmla="*/ 955675 h 2416175"/>
              <a:gd name="connsiteX105" fmla="*/ 704850 w 3702050"/>
              <a:gd name="connsiteY105" fmla="*/ 908050 h 2416175"/>
              <a:gd name="connsiteX106" fmla="*/ 669925 w 3702050"/>
              <a:gd name="connsiteY106" fmla="*/ 908050 h 2416175"/>
              <a:gd name="connsiteX107" fmla="*/ 669925 w 3702050"/>
              <a:gd name="connsiteY107" fmla="*/ 876300 h 2416175"/>
              <a:gd name="connsiteX108" fmla="*/ 638175 w 3702050"/>
              <a:gd name="connsiteY108" fmla="*/ 876300 h 2416175"/>
              <a:gd name="connsiteX109" fmla="*/ 638175 w 3702050"/>
              <a:gd name="connsiteY109" fmla="*/ 838200 h 2416175"/>
              <a:gd name="connsiteX110" fmla="*/ 596900 w 3702050"/>
              <a:gd name="connsiteY110" fmla="*/ 838200 h 2416175"/>
              <a:gd name="connsiteX111" fmla="*/ 596900 w 3702050"/>
              <a:gd name="connsiteY111" fmla="*/ 796925 h 2416175"/>
              <a:gd name="connsiteX112" fmla="*/ 558800 w 3702050"/>
              <a:gd name="connsiteY112" fmla="*/ 796925 h 2416175"/>
              <a:gd name="connsiteX113" fmla="*/ 558800 w 3702050"/>
              <a:gd name="connsiteY113" fmla="*/ 771525 h 2416175"/>
              <a:gd name="connsiteX114" fmla="*/ 536575 w 3702050"/>
              <a:gd name="connsiteY114" fmla="*/ 771525 h 2416175"/>
              <a:gd name="connsiteX115" fmla="*/ 536575 w 3702050"/>
              <a:gd name="connsiteY115" fmla="*/ 736600 h 2416175"/>
              <a:gd name="connsiteX116" fmla="*/ 495300 w 3702050"/>
              <a:gd name="connsiteY116" fmla="*/ 736600 h 2416175"/>
              <a:gd name="connsiteX117" fmla="*/ 495300 w 3702050"/>
              <a:gd name="connsiteY117" fmla="*/ 698500 h 2416175"/>
              <a:gd name="connsiteX118" fmla="*/ 495300 w 3702050"/>
              <a:gd name="connsiteY118" fmla="*/ 698500 h 2416175"/>
              <a:gd name="connsiteX119" fmla="*/ 495300 w 3702050"/>
              <a:gd name="connsiteY119" fmla="*/ 698500 h 2416175"/>
              <a:gd name="connsiteX120" fmla="*/ 495300 w 3702050"/>
              <a:gd name="connsiteY120" fmla="*/ 698500 h 2416175"/>
              <a:gd name="connsiteX121" fmla="*/ 495300 w 3702050"/>
              <a:gd name="connsiteY121" fmla="*/ 698500 h 2416175"/>
              <a:gd name="connsiteX122" fmla="*/ 479425 w 3702050"/>
              <a:gd name="connsiteY122" fmla="*/ 698500 h 2416175"/>
              <a:gd name="connsiteX123" fmla="*/ 479425 w 3702050"/>
              <a:gd name="connsiteY123" fmla="*/ 654050 h 2416175"/>
              <a:gd name="connsiteX124" fmla="*/ 457200 w 3702050"/>
              <a:gd name="connsiteY124" fmla="*/ 654050 h 2416175"/>
              <a:gd name="connsiteX125" fmla="*/ 457200 w 3702050"/>
              <a:gd name="connsiteY125" fmla="*/ 615950 h 2416175"/>
              <a:gd name="connsiteX126" fmla="*/ 412750 w 3702050"/>
              <a:gd name="connsiteY126" fmla="*/ 615950 h 2416175"/>
              <a:gd name="connsiteX127" fmla="*/ 412750 w 3702050"/>
              <a:gd name="connsiteY127" fmla="*/ 581025 h 2416175"/>
              <a:gd name="connsiteX128" fmla="*/ 412750 w 3702050"/>
              <a:gd name="connsiteY128" fmla="*/ 581025 h 2416175"/>
              <a:gd name="connsiteX129" fmla="*/ 412750 w 3702050"/>
              <a:gd name="connsiteY129" fmla="*/ 581025 h 2416175"/>
              <a:gd name="connsiteX130" fmla="*/ 387350 w 3702050"/>
              <a:gd name="connsiteY130" fmla="*/ 581025 h 2416175"/>
              <a:gd name="connsiteX131" fmla="*/ 387350 w 3702050"/>
              <a:gd name="connsiteY131" fmla="*/ 546100 h 2416175"/>
              <a:gd name="connsiteX132" fmla="*/ 387350 w 3702050"/>
              <a:gd name="connsiteY132" fmla="*/ 546100 h 2416175"/>
              <a:gd name="connsiteX133" fmla="*/ 358775 w 3702050"/>
              <a:gd name="connsiteY133" fmla="*/ 546100 h 2416175"/>
              <a:gd name="connsiteX134" fmla="*/ 358775 w 3702050"/>
              <a:gd name="connsiteY134" fmla="*/ 498475 h 2416175"/>
              <a:gd name="connsiteX135" fmla="*/ 358775 w 3702050"/>
              <a:gd name="connsiteY135" fmla="*/ 498475 h 2416175"/>
              <a:gd name="connsiteX136" fmla="*/ 358775 w 3702050"/>
              <a:gd name="connsiteY136" fmla="*/ 498475 h 2416175"/>
              <a:gd name="connsiteX137" fmla="*/ 327025 w 3702050"/>
              <a:gd name="connsiteY137" fmla="*/ 463550 h 2416175"/>
              <a:gd name="connsiteX138" fmla="*/ 298450 w 3702050"/>
              <a:gd name="connsiteY138" fmla="*/ 450850 h 2416175"/>
              <a:gd name="connsiteX139" fmla="*/ 285750 w 3702050"/>
              <a:gd name="connsiteY139" fmla="*/ 403225 h 2416175"/>
              <a:gd name="connsiteX140" fmla="*/ 285750 w 3702050"/>
              <a:gd name="connsiteY140" fmla="*/ 403225 h 2416175"/>
              <a:gd name="connsiteX141" fmla="*/ 269875 w 3702050"/>
              <a:gd name="connsiteY141" fmla="*/ 403225 h 2416175"/>
              <a:gd name="connsiteX142" fmla="*/ 269875 w 3702050"/>
              <a:gd name="connsiteY142" fmla="*/ 368300 h 2416175"/>
              <a:gd name="connsiteX143" fmla="*/ 228600 w 3702050"/>
              <a:gd name="connsiteY143" fmla="*/ 368300 h 2416175"/>
              <a:gd name="connsiteX144" fmla="*/ 228600 w 3702050"/>
              <a:gd name="connsiteY144" fmla="*/ 282575 h 2416175"/>
              <a:gd name="connsiteX145" fmla="*/ 196850 w 3702050"/>
              <a:gd name="connsiteY145" fmla="*/ 282575 h 2416175"/>
              <a:gd name="connsiteX146" fmla="*/ 196850 w 3702050"/>
              <a:gd name="connsiteY146" fmla="*/ 231775 h 2416175"/>
              <a:gd name="connsiteX147" fmla="*/ 196850 w 3702050"/>
              <a:gd name="connsiteY147" fmla="*/ 231775 h 2416175"/>
              <a:gd name="connsiteX148" fmla="*/ 196850 w 3702050"/>
              <a:gd name="connsiteY148" fmla="*/ 231775 h 2416175"/>
              <a:gd name="connsiteX149" fmla="*/ 171450 w 3702050"/>
              <a:gd name="connsiteY149" fmla="*/ 231775 h 2416175"/>
              <a:gd name="connsiteX150" fmla="*/ 171450 w 3702050"/>
              <a:gd name="connsiteY150" fmla="*/ 193675 h 2416175"/>
              <a:gd name="connsiteX151" fmla="*/ 130175 w 3702050"/>
              <a:gd name="connsiteY151" fmla="*/ 193675 h 2416175"/>
              <a:gd name="connsiteX152" fmla="*/ 130175 w 3702050"/>
              <a:gd name="connsiteY152" fmla="*/ 158750 h 2416175"/>
              <a:gd name="connsiteX153" fmla="*/ 98425 w 3702050"/>
              <a:gd name="connsiteY153" fmla="*/ 158750 h 2416175"/>
              <a:gd name="connsiteX154" fmla="*/ 98425 w 3702050"/>
              <a:gd name="connsiteY154" fmla="*/ 158750 h 2416175"/>
              <a:gd name="connsiteX155" fmla="*/ 98425 w 3702050"/>
              <a:gd name="connsiteY155" fmla="*/ 130175 h 2416175"/>
              <a:gd name="connsiteX156" fmla="*/ 63500 w 3702050"/>
              <a:gd name="connsiteY156" fmla="*/ 130175 h 2416175"/>
              <a:gd name="connsiteX157" fmla="*/ 63500 w 3702050"/>
              <a:gd name="connsiteY157" fmla="*/ 98425 h 2416175"/>
              <a:gd name="connsiteX158" fmla="*/ 63500 w 3702050"/>
              <a:gd name="connsiteY158" fmla="*/ 98425 h 2416175"/>
              <a:gd name="connsiteX159" fmla="*/ 41275 w 3702050"/>
              <a:gd name="connsiteY159" fmla="*/ 98425 h 2416175"/>
              <a:gd name="connsiteX160" fmla="*/ 41275 w 3702050"/>
              <a:gd name="connsiteY160" fmla="*/ 66675 h 2416175"/>
              <a:gd name="connsiteX161" fmla="*/ 22225 w 3702050"/>
              <a:gd name="connsiteY161" fmla="*/ 66675 h 2416175"/>
              <a:gd name="connsiteX162" fmla="*/ 22225 w 3702050"/>
              <a:gd name="connsiteY162" fmla="*/ 28575 h 2416175"/>
              <a:gd name="connsiteX163" fmla="*/ 0 w 3702050"/>
              <a:gd name="connsiteY163" fmla="*/ 28575 h 2416175"/>
              <a:gd name="connsiteX164" fmla="*/ 0 w 3702050"/>
              <a:gd name="connsiteY164" fmla="*/ 0 h 2416175"/>
              <a:gd name="connsiteX0" fmla="*/ 3702050 w 3702050"/>
              <a:gd name="connsiteY0" fmla="*/ 2416175 h 2416175"/>
              <a:gd name="connsiteX1" fmla="*/ 3140075 w 3702050"/>
              <a:gd name="connsiteY1" fmla="*/ 2416175 h 2416175"/>
              <a:gd name="connsiteX2" fmla="*/ 3140075 w 3702050"/>
              <a:gd name="connsiteY2" fmla="*/ 2359025 h 2416175"/>
              <a:gd name="connsiteX3" fmla="*/ 3076575 w 3702050"/>
              <a:gd name="connsiteY3" fmla="*/ 2359025 h 2416175"/>
              <a:gd name="connsiteX4" fmla="*/ 3076575 w 3702050"/>
              <a:gd name="connsiteY4" fmla="*/ 2305050 h 2416175"/>
              <a:gd name="connsiteX5" fmla="*/ 2790825 w 3702050"/>
              <a:gd name="connsiteY5" fmla="*/ 2305050 h 2416175"/>
              <a:gd name="connsiteX6" fmla="*/ 2790825 w 3702050"/>
              <a:gd name="connsiteY6" fmla="*/ 2276475 h 2416175"/>
              <a:gd name="connsiteX7" fmla="*/ 2730500 w 3702050"/>
              <a:gd name="connsiteY7" fmla="*/ 2276475 h 2416175"/>
              <a:gd name="connsiteX8" fmla="*/ 2730500 w 3702050"/>
              <a:gd name="connsiteY8" fmla="*/ 2247900 h 2416175"/>
              <a:gd name="connsiteX9" fmla="*/ 2616200 w 3702050"/>
              <a:gd name="connsiteY9" fmla="*/ 2247900 h 2416175"/>
              <a:gd name="connsiteX10" fmla="*/ 2616200 w 3702050"/>
              <a:gd name="connsiteY10" fmla="*/ 2247900 h 2416175"/>
              <a:gd name="connsiteX11" fmla="*/ 2616200 w 3702050"/>
              <a:gd name="connsiteY11" fmla="*/ 2222500 h 2416175"/>
              <a:gd name="connsiteX12" fmla="*/ 2565400 w 3702050"/>
              <a:gd name="connsiteY12" fmla="*/ 2222500 h 2416175"/>
              <a:gd name="connsiteX13" fmla="*/ 2565400 w 3702050"/>
              <a:gd name="connsiteY13" fmla="*/ 2209800 h 2416175"/>
              <a:gd name="connsiteX14" fmla="*/ 2508250 w 3702050"/>
              <a:gd name="connsiteY14" fmla="*/ 2209800 h 2416175"/>
              <a:gd name="connsiteX15" fmla="*/ 2508250 w 3702050"/>
              <a:gd name="connsiteY15" fmla="*/ 2209800 h 2416175"/>
              <a:gd name="connsiteX16" fmla="*/ 2508250 w 3702050"/>
              <a:gd name="connsiteY16" fmla="*/ 2184400 h 2416175"/>
              <a:gd name="connsiteX17" fmla="*/ 2457450 w 3702050"/>
              <a:gd name="connsiteY17" fmla="*/ 2184400 h 2416175"/>
              <a:gd name="connsiteX18" fmla="*/ 2457450 w 3702050"/>
              <a:gd name="connsiteY18" fmla="*/ 2165350 h 2416175"/>
              <a:gd name="connsiteX19" fmla="*/ 2254250 w 3702050"/>
              <a:gd name="connsiteY19" fmla="*/ 2165350 h 2416175"/>
              <a:gd name="connsiteX20" fmla="*/ 2254250 w 3702050"/>
              <a:gd name="connsiteY20" fmla="*/ 2165350 h 2416175"/>
              <a:gd name="connsiteX21" fmla="*/ 2254250 w 3702050"/>
              <a:gd name="connsiteY21" fmla="*/ 2130425 h 2416175"/>
              <a:gd name="connsiteX22" fmla="*/ 2222500 w 3702050"/>
              <a:gd name="connsiteY22" fmla="*/ 2130425 h 2416175"/>
              <a:gd name="connsiteX23" fmla="*/ 2222500 w 3702050"/>
              <a:gd name="connsiteY23" fmla="*/ 2130425 h 2416175"/>
              <a:gd name="connsiteX24" fmla="*/ 2222500 w 3702050"/>
              <a:gd name="connsiteY24" fmla="*/ 2108200 h 2416175"/>
              <a:gd name="connsiteX25" fmla="*/ 2124075 w 3702050"/>
              <a:gd name="connsiteY25" fmla="*/ 2108200 h 2416175"/>
              <a:gd name="connsiteX26" fmla="*/ 2124075 w 3702050"/>
              <a:gd name="connsiteY26" fmla="*/ 2076450 h 2416175"/>
              <a:gd name="connsiteX27" fmla="*/ 2070100 w 3702050"/>
              <a:gd name="connsiteY27" fmla="*/ 2076450 h 2416175"/>
              <a:gd name="connsiteX28" fmla="*/ 2070100 w 3702050"/>
              <a:gd name="connsiteY28" fmla="*/ 2044700 h 2416175"/>
              <a:gd name="connsiteX29" fmla="*/ 2070100 w 3702050"/>
              <a:gd name="connsiteY29" fmla="*/ 2044700 h 2416175"/>
              <a:gd name="connsiteX30" fmla="*/ 2057400 w 3702050"/>
              <a:gd name="connsiteY30" fmla="*/ 2032000 h 2416175"/>
              <a:gd name="connsiteX31" fmla="*/ 2019300 w 3702050"/>
              <a:gd name="connsiteY31" fmla="*/ 2032000 h 2416175"/>
              <a:gd name="connsiteX32" fmla="*/ 2019300 w 3702050"/>
              <a:gd name="connsiteY32" fmla="*/ 2032000 h 2416175"/>
              <a:gd name="connsiteX33" fmla="*/ 2019300 w 3702050"/>
              <a:gd name="connsiteY33" fmla="*/ 2012950 h 2416175"/>
              <a:gd name="connsiteX34" fmla="*/ 1949450 w 3702050"/>
              <a:gd name="connsiteY34" fmla="*/ 2012950 h 2416175"/>
              <a:gd name="connsiteX35" fmla="*/ 1949450 w 3702050"/>
              <a:gd name="connsiteY35" fmla="*/ 1984375 h 2416175"/>
              <a:gd name="connsiteX36" fmla="*/ 1905000 w 3702050"/>
              <a:gd name="connsiteY36" fmla="*/ 1984375 h 2416175"/>
              <a:gd name="connsiteX37" fmla="*/ 1905000 w 3702050"/>
              <a:gd name="connsiteY37" fmla="*/ 1984375 h 2416175"/>
              <a:gd name="connsiteX38" fmla="*/ 1905000 w 3702050"/>
              <a:gd name="connsiteY38" fmla="*/ 1965325 h 2416175"/>
              <a:gd name="connsiteX39" fmla="*/ 1905000 w 3702050"/>
              <a:gd name="connsiteY39" fmla="*/ 1965325 h 2416175"/>
              <a:gd name="connsiteX40" fmla="*/ 1885950 w 3702050"/>
              <a:gd name="connsiteY40" fmla="*/ 1946275 h 2416175"/>
              <a:gd name="connsiteX41" fmla="*/ 1847850 w 3702050"/>
              <a:gd name="connsiteY41" fmla="*/ 1946275 h 2416175"/>
              <a:gd name="connsiteX42" fmla="*/ 1847850 w 3702050"/>
              <a:gd name="connsiteY42" fmla="*/ 1901825 h 2416175"/>
              <a:gd name="connsiteX43" fmla="*/ 1806575 w 3702050"/>
              <a:gd name="connsiteY43" fmla="*/ 1901825 h 2416175"/>
              <a:gd name="connsiteX44" fmla="*/ 1806575 w 3702050"/>
              <a:gd name="connsiteY44" fmla="*/ 1857375 h 2416175"/>
              <a:gd name="connsiteX45" fmla="*/ 1774825 w 3702050"/>
              <a:gd name="connsiteY45" fmla="*/ 1857375 h 2416175"/>
              <a:gd name="connsiteX46" fmla="*/ 1755775 w 3702050"/>
              <a:gd name="connsiteY46" fmla="*/ 1857375 h 2416175"/>
              <a:gd name="connsiteX47" fmla="*/ 1755775 w 3702050"/>
              <a:gd name="connsiteY47" fmla="*/ 1822450 h 2416175"/>
              <a:gd name="connsiteX48" fmla="*/ 1704975 w 3702050"/>
              <a:gd name="connsiteY48" fmla="*/ 1822450 h 2416175"/>
              <a:gd name="connsiteX49" fmla="*/ 1704975 w 3702050"/>
              <a:gd name="connsiteY49" fmla="*/ 1787525 h 2416175"/>
              <a:gd name="connsiteX50" fmla="*/ 1704975 w 3702050"/>
              <a:gd name="connsiteY50" fmla="*/ 1787525 h 2416175"/>
              <a:gd name="connsiteX51" fmla="*/ 1676400 w 3702050"/>
              <a:gd name="connsiteY51" fmla="*/ 1787525 h 2416175"/>
              <a:gd name="connsiteX52" fmla="*/ 1676400 w 3702050"/>
              <a:gd name="connsiteY52" fmla="*/ 1720850 h 2416175"/>
              <a:gd name="connsiteX53" fmla="*/ 1609725 w 3702050"/>
              <a:gd name="connsiteY53" fmla="*/ 1720850 h 2416175"/>
              <a:gd name="connsiteX54" fmla="*/ 1609725 w 3702050"/>
              <a:gd name="connsiteY54" fmla="*/ 1673225 h 2416175"/>
              <a:gd name="connsiteX55" fmla="*/ 1555750 w 3702050"/>
              <a:gd name="connsiteY55" fmla="*/ 1673225 h 2416175"/>
              <a:gd name="connsiteX56" fmla="*/ 1555750 w 3702050"/>
              <a:gd name="connsiteY56" fmla="*/ 1644650 h 2416175"/>
              <a:gd name="connsiteX57" fmla="*/ 1520825 w 3702050"/>
              <a:gd name="connsiteY57" fmla="*/ 1644650 h 2416175"/>
              <a:gd name="connsiteX58" fmla="*/ 1520825 w 3702050"/>
              <a:gd name="connsiteY58" fmla="*/ 1612900 h 2416175"/>
              <a:gd name="connsiteX59" fmla="*/ 1428750 w 3702050"/>
              <a:gd name="connsiteY59" fmla="*/ 1612900 h 2416175"/>
              <a:gd name="connsiteX60" fmla="*/ 1428750 w 3702050"/>
              <a:gd name="connsiteY60" fmla="*/ 1584325 h 2416175"/>
              <a:gd name="connsiteX61" fmla="*/ 1381125 w 3702050"/>
              <a:gd name="connsiteY61" fmla="*/ 1584325 h 2416175"/>
              <a:gd name="connsiteX62" fmla="*/ 1381125 w 3702050"/>
              <a:gd name="connsiteY62" fmla="*/ 1543050 h 2416175"/>
              <a:gd name="connsiteX63" fmla="*/ 1358900 w 3702050"/>
              <a:gd name="connsiteY63" fmla="*/ 1543050 h 2416175"/>
              <a:gd name="connsiteX64" fmla="*/ 1358900 w 3702050"/>
              <a:gd name="connsiteY64" fmla="*/ 1511300 h 2416175"/>
              <a:gd name="connsiteX65" fmla="*/ 1327150 w 3702050"/>
              <a:gd name="connsiteY65" fmla="*/ 1511300 h 2416175"/>
              <a:gd name="connsiteX66" fmla="*/ 1327150 w 3702050"/>
              <a:gd name="connsiteY66" fmla="*/ 1482725 h 2416175"/>
              <a:gd name="connsiteX67" fmla="*/ 1279525 w 3702050"/>
              <a:gd name="connsiteY67" fmla="*/ 1482725 h 2416175"/>
              <a:gd name="connsiteX68" fmla="*/ 1279525 w 3702050"/>
              <a:gd name="connsiteY68" fmla="*/ 1482725 h 2416175"/>
              <a:gd name="connsiteX69" fmla="*/ 1279525 w 3702050"/>
              <a:gd name="connsiteY69" fmla="*/ 1450975 h 2416175"/>
              <a:gd name="connsiteX70" fmla="*/ 1238250 w 3702050"/>
              <a:gd name="connsiteY70" fmla="*/ 1450975 h 2416175"/>
              <a:gd name="connsiteX71" fmla="*/ 1238250 w 3702050"/>
              <a:gd name="connsiteY71" fmla="*/ 1425575 h 2416175"/>
              <a:gd name="connsiteX72" fmla="*/ 1203325 w 3702050"/>
              <a:gd name="connsiteY72" fmla="*/ 1425575 h 2416175"/>
              <a:gd name="connsiteX73" fmla="*/ 1203325 w 3702050"/>
              <a:gd name="connsiteY73" fmla="*/ 1397000 h 2416175"/>
              <a:gd name="connsiteX74" fmla="*/ 1174750 w 3702050"/>
              <a:gd name="connsiteY74" fmla="*/ 1397000 h 2416175"/>
              <a:gd name="connsiteX75" fmla="*/ 1174750 w 3702050"/>
              <a:gd name="connsiteY75" fmla="*/ 1397000 h 2416175"/>
              <a:gd name="connsiteX76" fmla="*/ 1174750 w 3702050"/>
              <a:gd name="connsiteY76" fmla="*/ 1371600 h 2416175"/>
              <a:gd name="connsiteX77" fmla="*/ 1127125 w 3702050"/>
              <a:gd name="connsiteY77" fmla="*/ 1371600 h 2416175"/>
              <a:gd name="connsiteX78" fmla="*/ 1127125 w 3702050"/>
              <a:gd name="connsiteY78" fmla="*/ 1339850 h 2416175"/>
              <a:gd name="connsiteX79" fmla="*/ 1092200 w 3702050"/>
              <a:gd name="connsiteY79" fmla="*/ 1339850 h 2416175"/>
              <a:gd name="connsiteX80" fmla="*/ 1092200 w 3702050"/>
              <a:gd name="connsiteY80" fmla="*/ 1311275 h 2416175"/>
              <a:gd name="connsiteX81" fmla="*/ 1050925 w 3702050"/>
              <a:gd name="connsiteY81" fmla="*/ 1311275 h 2416175"/>
              <a:gd name="connsiteX82" fmla="*/ 1050925 w 3702050"/>
              <a:gd name="connsiteY82" fmla="*/ 1270000 h 2416175"/>
              <a:gd name="connsiteX83" fmla="*/ 1016000 w 3702050"/>
              <a:gd name="connsiteY83" fmla="*/ 1270000 h 2416175"/>
              <a:gd name="connsiteX84" fmla="*/ 1016000 w 3702050"/>
              <a:gd name="connsiteY84" fmla="*/ 1270000 h 2416175"/>
              <a:gd name="connsiteX85" fmla="*/ 1016000 w 3702050"/>
              <a:gd name="connsiteY85" fmla="*/ 1270000 h 2416175"/>
              <a:gd name="connsiteX86" fmla="*/ 1016000 w 3702050"/>
              <a:gd name="connsiteY86" fmla="*/ 1270000 h 2416175"/>
              <a:gd name="connsiteX87" fmla="*/ 981075 w 3702050"/>
              <a:gd name="connsiteY87" fmla="*/ 1270000 h 2416175"/>
              <a:gd name="connsiteX88" fmla="*/ 981075 w 3702050"/>
              <a:gd name="connsiteY88" fmla="*/ 1219200 h 2416175"/>
              <a:gd name="connsiteX89" fmla="*/ 958850 w 3702050"/>
              <a:gd name="connsiteY89" fmla="*/ 1219200 h 2416175"/>
              <a:gd name="connsiteX90" fmla="*/ 958850 w 3702050"/>
              <a:gd name="connsiteY90" fmla="*/ 1181100 h 2416175"/>
              <a:gd name="connsiteX91" fmla="*/ 898525 w 3702050"/>
              <a:gd name="connsiteY91" fmla="*/ 1181100 h 2416175"/>
              <a:gd name="connsiteX92" fmla="*/ 898525 w 3702050"/>
              <a:gd name="connsiteY92" fmla="*/ 1152525 h 2416175"/>
              <a:gd name="connsiteX93" fmla="*/ 898525 w 3702050"/>
              <a:gd name="connsiteY93" fmla="*/ 1152525 h 2416175"/>
              <a:gd name="connsiteX94" fmla="*/ 876300 w 3702050"/>
              <a:gd name="connsiteY94" fmla="*/ 1130300 h 2416175"/>
              <a:gd name="connsiteX95" fmla="*/ 847725 w 3702050"/>
              <a:gd name="connsiteY95" fmla="*/ 1130300 h 2416175"/>
              <a:gd name="connsiteX96" fmla="*/ 847725 w 3702050"/>
              <a:gd name="connsiteY96" fmla="*/ 1089025 h 2416175"/>
              <a:gd name="connsiteX97" fmla="*/ 847725 w 3702050"/>
              <a:gd name="connsiteY97" fmla="*/ 1089025 h 2416175"/>
              <a:gd name="connsiteX98" fmla="*/ 819150 w 3702050"/>
              <a:gd name="connsiteY98" fmla="*/ 1089025 h 2416175"/>
              <a:gd name="connsiteX99" fmla="*/ 819150 w 3702050"/>
              <a:gd name="connsiteY99" fmla="*/ 1041400 h 2416175"/>
              <a:gd name="connsiteX100" fmla="*/ 781050 w 3702050"/>
              <a:gd name="connsiteY100" fmla="*/ 1041400 h 2416175"/>
              <a:gd name="connsiteX101" fmla="*/ 781050 w 3702050"/>
              <a:gd name="connsiteY101" fmla="*/ 1000125 h 2416175"/>
              <a:gd name="connsiteX102" fmla="*/ 739775 w 3702050"/>
              <a:gd name="connsiteY102" fmla="*/ 1000125 h 2416175"/>
              <a:gd name="connsiteX103" fmla="*/ 739775 w 3702050"/>
              <a:gd name="connsiteY103" fmla="*/ 955675 h 2416175"/>
              <a:gd name="connsiteX104" fmla="*/ 704850 w 3702050"/>
              <a:gd name="connsiteY104" fmla="*/ 955675 h 2416175"/>
              <a:gd name="connsiteX105" fmla="*/ 704850 w 3702050"/>
              <a:gd name="connsiteY105" fmla="*/ 908050 h 2416175"/>
              <a:gd name="connsiteX106" fmla="*/ 669925 w 3702050"/>
              <a:gd name="connsiteY106" fmla="*/ 908050 h 2416175"/>
              <a:gd name="connsiteX107" fmla="*/ 669925 w 3702050"/>
              <a:gd name="connsiteY107" fmla="*/ 876300 h 2416175"/>
              <a:gd name="connsiteX108" fmla="*/ 638175 w 3702050"/>
              <a:gd name="connsiteY108" fmla="*/ 876300 h 2416175"/>
              <a:gd name="connsiteX109" fmla="*/ 638175 w 3702050"/>
              <a:gd name="connsiteY109" fmla="*/ 838200 h 2416175"/>
              <a:gd name="connsiteX110" fmla="*/ 596900 w 3702050"/>
              <a:gd name="connsiteY110" fmla="*/ 838200 h 2416175"/>
              <a:gd name="connsiteX111" fmla="*/ 596900 w 3702050"/>
              <a:gd name="connsiteY111" fmla="*/ 796925 h 2416175"/>
              <a:gd name="connsiteX112" fmla="*/ 558800 w 3702050"/>
              <a:gd name="connsiteY112" fmla="*/ 796925 h 2416175"/>
              <a:gd name="connsiteX113" fmla="*/ 558800 w 3702050"/>
              <a:gd name="connsiteY113" fmla="*/ 771525 h 2416175"/>
              <a:gd name="connsiteX114" fmla="*/ 536575 w 3702050"/>
              <a:gd name="connsiteY114" fmla="*/ 771525 h 2416175"/>
              <a:gd name="connsiteX115" fmla="*/ 536575 w 3702050"/>
              <a:gd name="connsiteY115" fmla="*/ 736600 h 2416175"/>
              <a:gd name="connsiteX116" fmla="*/ 495300 w 3702050"/>
              <a:gd name="connsiteY116" fmla="*/ 736600 h 2416175"/>
              <a:gd name="connsiteX117" fmla="*/ 495300 w 3702050"/>
              <a:gd name="connsiteY117" fmla="*/ 698500 h 2416175"/>
              <a:gd name="connsiteX118" fmla="*/ 495300 w 3702050"/>
              <a:gd name="connsiteY118" fmla="*/ 698500 h 2416175"/>
              <a:gd name="connsiteX119" fmla="*/ 495300 w 3702050"/>
              <a:gd name="connsiteY119" fmla="*/ 698500 h 2416175"/>
              <a:gd name="connsiteX120" fmla="*/ 495300 w 3702050"/>
              <a:gd name="connsiteY120" fmla="*/ 698500 h 2416175"/>
              <a:gd name="connsiteX121" fmla="*/ 495300 w 3702050"/>
              <a:gd name="connsiteY121" fmla="*/ 698500 h 2416175"/>
              <a:gd name="connsiteX122" fmla="*/ 479425 w 3702050"/>
              <a:gd name="connsiteY122" fmla="*/ 698500 h 2416175"/>
              <a:gd name="connsiteX123" fmla="*/ 479425 w 3702050"/>
              <a:gd name="connsiteY123" fmla="*/ 654050 h 2416175"/>
              <a:gd name="connsiteX124" fmla="*/ 457200 w 3702050"/>
              <a:gd name="connsiteY124" fmla="*/ 654050 h 2416175"/>
              <a:gd name="connsiteX125" fmla="*/ 457200 w 3702050"/>
              <a:gd name="connsiteY125" fmla="*/ 615950 h 2416175"/>
              <a:gd name="connsiteX126" fmla="*/ 412750 w 3702050"/>
              <a:gd name="connsiteY126" fmla="*/ 615950 h 2416175"/>
              <a:gd name="connsiteX127" fmla="*/ 412750 w 3702050"/>
              <a:gd name="connsiteY127" fmla="*/ 581025 h 2416175"/>
              <a:gd name="connsiteX128" fmla="*/ 412750 w 3702050"/>
              <a:gd name="connsiteY128" fmla="*/ 581025 h 2416175"/>
              <a:gd name="connsiteX129" fmla="*/ 412750 w 3702050"/>
              <a:gd name="connsiteY129" fmla="*/ 581025 h 2416175"/>
              <a:gd name="connsiteX130" fmla="*/ 387350 w 3702050"/>
              <a:gd name="connsiteY130" fmla="*/ 581025 h 2416175"/>
              <a:gd name="connsiteX131" fmla="*/ 387350 w 3702050"/>
              <a:gd name="connsiteY131" fmla="*/ 546100 h 2416175"/>
              <a:gd name="connsiteX132" fmla="*/ 387350 w 3702050"/>
              <a:gd name="connsiteY132" fmla="*/ 546100 h 2416175"/>
              <a:gd name="connsiteX133" fmla="*/ 358775 w 3702050"/>
              <a:gd name="connsiteY133" fmla="*/ 546100 h 2416175"/>
              <a:gd name="connsiteX134" fmla="*/ 358775 w 3702050"/>
              <a:gd name="connsiteY134" fmla="*/ 498475 h 2416175"/>
              <a:gd name="connsiteX135" fmla="*/ 358775 w 3702050"/>
              <a:gd name="connsiteY135" fmla="*/ 498475 h 2416175"/>
              <a:gd name="connsiteX136" fmla="*/ 358775 w 3702050"/>
              <a:gd name="connsiteY136" fmla="*/ 498475 h 2416175"/>
              <a:gd name="connsiteX137" fmla="*/ 327025 w 3702050"/>
              <a:gd name="connsiteY137" fmla="*/ 463550 h 2416175"/>
              <a:gd name="connsiteX138" fmla="*/ 301625 w 3702050"/>
              <a:gd name="connsiteY138" fmla="*/ 447675 h 2416175"/>
              <a:gd name="connsiteX139" fmla="*/ 285750 w 3702050"/>
              <a:gd name="connsiteY139" fmla="*/ 403225 h 2416175"/>
              <a:gd name="connsiteX140" fmla="*/ 285750 w 3702050"/>
              <a:gd name="connsiteY140" fmla="*/ 403225 h 2416175"/>
              <a:gd name="connsiteX141" fmla="*/ 269875 w 3702050"/>
              <a:gd name="connsiteY141" fmla="*/ 403225 h 2416175"/>
              <a:gd name="connsiteX142" fmla="*/ 269875 w 3702050"/>
              <a:gd name="connsiteY142" fmla="*/ 368300 h 2416175"/>
              <a:gd name="connsiteX143" fmla="*/ 228600 w 3702050"/>
              <a:gd name="connsiteY143" fmla="*/ 368300 h 2416175"/>
              <a:gd name="connsiteX144" fmla="*/ 228600 w 3702050"/>
              <a:gd name="connsiteY144" fmla="*/ 282575 h 2416175"/>
              <a:gd name="connsiteX145" fmla="*/ 196850 w 3702050"/>
              <a:gd name="connsiteY145" fmla="*/ 282575 h 2416175"/>
              <a:gd name="connsiteX146" fmla="*/ 196850 w 3702050"/>
              <a:gd name="connsiteY146" fmla="*/ 231775 h 2416175"/>
              <a:gd name="connsiteX147" fmla="*/ 196850 w 3702050"/>
              <a:gd name="connsiteY147" fmla="*/ 231775 h 2416175"/>
              <a:gd name="connsiteX148" fmla="*/ 196850 w 3702050"/>
              <a:gd name="connsiteY148" fmla="*/ 231775 h 2416175"/>
              <a:gd name="connsiteX149" fmla="*/ 171450 w 3702050"/>
              <a:gd name="connsiteY149" fmla="*/ 231775 h 2416175"/>
              <a:gd name="connsiteX150" fmla="*/ 171450 w 3702050"/>
              <a:gd name="connsiteY150" fmla="*/ 193675 h 2416175"/>
              <a:gd name="connsiteX151" fmla="*/ 130175 w 3702050"/>
              <a:gd name="connsiteY151" fmla="*/ 193675 h 2416175"/>
              <a:gd name="connsiteX152" fmla="*/ 130175 w 3702050"/>
              <a:gd name="connsiteY152" fmla="*/ 158750 h 2416175"/>
              <a:gd name="connsiteX153" fmla="*/ 98425 w 3702050"/>
              <a:gd name="connsiteY153" fmla="*/ 158750 h 2416175"/>
              <a:gd name="connsiteX154" fmla="*/ 98425 w 3702050"/>
              <a:gd name="connsiteY154" fmla="*/ 158750 h 2416175"/>
              <a:gd name="connsiteX155" fmla="*/ 98425 w 3702050"/>
              <a:gd name="connsiteY155" fmla="*/ 130175 h 2416175"/>
              <a:gd name="connsiteX156" fmla="*/ 63500 w 3702050"/>
              <a:gd name="connsiteY156" fmla="*/ 130175 h 2416175"/>
              <a:gd name="connsiteX157" fmla="*/ 63500 w 3702050"/>
              <a:gd name="connsiteY157" fmla="*/ 98425 h 2416175"/>
              <a:gd name="connsiteX158" fmla="*/ 63500 w 3702050"/>
              <a:gd name="connsiteY158" fmla="*/ 98425 h 2416175"/>
              <a:gd name="connsiteX159" fmla="*/ 41275 w 3702050"/>
              <a:gd name="connsiteY159" fmla="*/ 98425 h 2416175"/>
              <a:gd name="connsiteX160" fmla="*/ 41275 w 3702050"/>
              <a:gd name="connsiteY160" fmla="*/ 66675 h 2416175"/>
              <a:gd name="connsiteX161" fmla="*/ 22225 w 3702050"/>
              <a:gd name="connsiteY161" fmla="*/ 66675 h 2416175"/>
              <a:gd name="connsiteX162" fmla="*/ 22225 w 3702050"/>
              <a:gd name="connsiteY162" fmla="*/ 28575 h 2416175"/>
              <a:gd name="connsiteX163" fmla="*/ 0 w 3702050"/>
              <a:gd name="connsiteY163" fmla="*/ 28575 h 2416175"/>
              <a:gd name="connsiteX164" fmla="*/ 0 w 3702050"/>
              <a:gd name="connsiteY164" fmla="*/ 0 h 2416175"/>
              <a:gd name="connsiteX0" fmla="*/ 3702050 w 3702050"/>
              <a:gd name="connsiteY0" fmla="*/ 2416175 h 2416175"/>
              <a:gd name="connsiteX1" fmla="*/ 3140075 w 3702050"/>
              <a:gd name="connsiteY1" fmla="*/ 2416175 h 2416175"/>
              <a:gd name="connsiteX2" fmla="*/ 3140075 w 3702050"/>
              <a:gd name="connsiteY2" fmla="*/ 2359025 h 2416175"/>
              <a:gd name="connsiteX3" fmla="*/ 3076575 w 3702050"/>
              <a:gd name="connsiteY3" fmla="*/ 2359025 h 2416175"/>
              <a:gd name="connsiteX4" fmla="*/ 3076575 w 3702050"/>
              <a:gd name="connsiteY4" fmla="*/ 2305050 h 2416175"/>
              <a:gd name="connsiteX5" fmla="*/ 2790825 w 3702050"/>
              <a:gd name="connsiteY5" fmla="*/ 2305050 h 2416175"/>
              <a:gd name="connsiteX6" fmla="*/ 2790825 w 3702050"/>
              <a:gd name="connsiteY6" fmla="*/ 2276475 h 2416175"/>
              <a:gd name="connsiteX7" fmla="*/ 2730500 w 3702050"/>
              <a:gd name="connsiteY7" fmla="*/ 2276475 h 2416175"/>
              <a:gd name="connsiteX8" fmla="*/ 2730500 w 3702050"/>
              <a:gd name="connsiteY8" fmla="*/ 2247900 h 2416175"/>
              <a:gd name="connsiteX9" fmla="*/ 2616200 w 3702050"/>
              <a:gd name="connsiteY9" fmla="*/ 2247900 h 2416175"/>
              <a:gd name="connsiteX10" fmla="*/ 2616200 w 3702050"/>
              <a:gd name="connsiteY10" fmla="*/ 2247900 h 2416175"/>
              <a:gd name="connsiteX11" fmla="*/ 2616200 w 3702050"/>
              <a:gd name="connsiteY11" fmla="*/ 2222500 h 2416175"/>
              <a:gd name="connsiteX12" fmla="*/ 2565400 w 3702050"/>
              <a:gd name="connsiteY12" fmla="*/ 2222500 h 2416175"/>
              <a:gd name="connsiteX13" fmla="*/ 2565400 w 3702050"/>
              <a:gd name="connsiteY13" fmla="*/ 2209800 h 2416175"/>
              <a:gd name="connsiteX14" fmla="*/ 2508250 w 3702050"/>
              <a:gd name="connsiteY14" fmla="*/ 2209800 h 2416175"/>
              <a:gd name="connsiteX15" fmla="*/ 2508250 w 3702050"/>
              <a:gd name="connsiteY15" fmla="*/ 2209800 h 2416175"/>
              <a:gd name="connsiteX16" fmla="*/ 2508250 w 3702050"/>
              <a:gd name="connsiteY16" fmla="*/ 2184400 h 2416175"/>
              <a:gd name="connsiteX17" fmla="*/ 2457450 w 3702050"/>
              <a:gd name="connsiteY17" fmla="*/ 2184400 h 2416175"/>
              <a:gd name="connsiteX18" fmla="*/ 2457450 w 3702050"/>
              <a:gd name="connsiteY18" fmla="*/ 2165350 h 2416175"/>
              <a:gd name="connsiteX19" fmla="*/ 2254250 w 3702050"/>
              <a:gd name="connsiteY19" fmla="*/ 2165350 h 2416175"/>
              <a:gd name="connsiteX20" fmla="*/ 2254250 w 3702050"/>
              <a:gd name="connsiteY20" fmla="*/ 2165350 h 2416175"/>
              <a:gd name="connsiteX21" fmla="*/ 2254250 w 3702050"/>
              <a:gd name="connsiteY21" fmla="*/ 2130425 h 2416175"/>
              <a:gd name="connsiteX22" fmla="*/ 2222500 w 3702050"/>
              <a:gd name="connsiteY22" fmla="*/ 2130425 h 2416175"/>
              <a:gd name="connsiteX23" fmla="*/ 2222500 w 3702050"/>
              <a:gd name="connsiteY23" fmla="*/ 2130425 h 2416175"/>
              <a:gd name="connsiteX24" fmla="*/ 2222500 w 3702050"/>
              <a:gd name="connsiteY24" fmla="*/ 2108200 h 2416175"/>
              <a:gd name="connsiteX25" fmla="*/ 2124075 w 3702050"/>
              <a:gd name="connsiteY25" fmla="*/ 2108200 h 2416175"/>
              <a:gd name="connsiteX26" fmla="*/ 2124075 w 3702050"/>
              <a:gd name="connsiteY26" fmla="*/ 2076450 h 2416175"/>
              <a:gd name="connsiteX27" fmla="*/ 2070100 w 3702050"/>
              <a:gd name="connsiteY27" fmla="*/ 2076450 h 2416175"/>
              <a:gd name="connsiteX28" fmla="*/ 2070100 w 3702050"/>
              <a:gd name="connsiteY28" fmla="*/ 2044700 h 2416175"/>
              <a:gd name="connsiteX29" fmla="*/ 2070100 w 3702050"/>
              <a:gd name="connsiteY29" fmla="*/ 2044700 h 2416175"/>
              <a:gd name="connsiteX30" fmla="*/ 2057400 w 3702050"/>
              <a:gd name="connsiteY30" fmla="*/ 2032000 h 2416175"/>
              <a:gd name="connsiteX31" fmla="*/ 2019300 w 3702050"/>
              <a:gd name="connsiteY31" fmla="*/ 2032000 h 2416175"/>
              <a:gd name="connsiteX32" fmla="*/ 2019300 w 3702050"/>
              <a:gd name="connsiteY32" fmla="*/ 2032000 h 2416175"/>
              <a:gd name="connsiteX33" fmla="*/ 2019300 w 3702050"/>
              <a:gd name="connsiteY33" fmla="*/ 2012950 h 2416175"/>
              <a:gd name="connsiteX34" fmla="*/ 1949450 w 3702050"/>
              <a:gd name="connsiteY34" fmla="*/ 2012950 h 2416175"/>
              <a:gd name="connsiteX35" fmla="*/ 1949450 w 3702050"/>
              <a:gd name="connsiteY35" fmla="*/ 1984375 h 2416175"/>
              <a:gd name="connsiteX36" fmla="*/ 1905000 w 3702050"/>
              <a:gd name="connsiteY36" fmla="*/ 1984375 h 2416175"/>
              <a:gd name="connsiteX37" fmla="*/ 1905000 w 3702050"/>
              <a:gd name="connsiteY37" fmla="*/ 1984375 h 2416175"/>
              <a:gd name="connsiteX38" fmla="*/ 1905000 w 3702050"/>
              <a:gd name="connsiteY38" fmla="*/ 1965325 h 2416175"/>
              <a:gd name="connsiteX39" fmla="*/ 1905000 w 3702050"/>
              <a:gd name="connsiteY39" fmla="*/ 1965325 h 2416175"/>
              <a:gd name="connsiteX40" fmla="*/ 1885950 w 3702050"/>
              <a:gd name="connsiteY40" fmla="*/ 1946275 h 2416175"/>
              <a:gd name="connsiteX41" fmla="*/ 1847850 w 3702050"/>
              <a:gd name="connsiteY41" fmla="*/ 1946275 h 2416175"/>
              <a:gd name="connsiteX42" fmla="*/ 1847850 w 3702050"/>
              <a:gd name="connsiteY42" fmla="*/ 1901825 h 2416175"/>
              <a:gd name="connsiteX43" fmla="*/ 1806575 w 3702050"/>
              <a:gd name="connsiteY43" fmla="*/ 1901825 h 2416175"/>
              <a:gd name="connsiteX44" fmla="*/ 1806575 w 3702050"/>
              <a:gd name="connsiteY44" fmla="*/ 1857375 h 2416175"/>
              <a:gd name="connsiteX45" fmla="*/ 1774825 w 3702050"/>
              <a:gd name="connsiteY45" fmla="*/ 1857375 h 2416175"/>
              <a:gd name="connsiteX46" fmla="*/ 1755775 w 3702050"/>
              <a:gd name="connsiteY46" fmla="*/ 1857375 h 2416175"/>
              <a:gd name="connsiteX47" fmla="*/ 1755775 w 3702050"/>
              <a:gd name="connsiteY47" fmla="*/ 1822450 h 2416175"/>
              <a:gd name="connsiteX48" fmla="*/ 1704975 w 3702050"/>
              <a:gd name="connsiteY48" fmla="*/ 1822450 h 2416175"/>
              <a:gd name="connsiteX49" fmla="*/ 1704975 w 3702050"/>
              <a:gd name="connsiteY49" fmla="*/ 1787525 h 2416175"/>
              <a:gd name="connsiteX50" fmla="*/ 1704975 w 3702050"/>
              <a:gd name="connsiteY50" fmla="*/ 1787525 h 2416175"/>
              <a:gd name="connsiteX51" fmla="*/ 1676400 w 3702050"/>
              <a:gd name="connsiteY51" fmla="*/ 1787525 h 2416175"/>
              <a:gd name="connsiteX52" fmla="*/ 1676400 w 3702050"/>
              <a:gd name="connsiteY52" fmla="*/ 1720850 h 2416175"/>
              <a:gd name="connsiteX53" fmla="*/ 1609725 w 3702050"/>
              <a:gd name="connsiteY53" fmla="*/ 1720850 h 2416175"/>
              <a:gd name="connsiteX54" fmla="*/ 1609725 w 3702050"/>
              <a:gd name="connsiteY54" fmla="*/ 1673225 h 2416175"/>
              <a:gd name="connsiteX55" fmla="*/ 1555750 w 3702050"/>
              <a:gd name="connsiteY55" fmla="*/ 1673225 h 2416175"/>
              <a:gd name="connsiteX56" fmla="*/ 1555750 w 3702050"/>
              <a:gd name="connsiteY56" fmla="*/ 1644650 h 2416175"/>
              <a:gd name="connsiteX57" fmla="*/ 1520825 w 3702050"/>
              <a:gd name="connsiteY57" fmla="*/ 1644650 h 2416175"/>
              <a:gd name="connsiteX58" fmla="*/ 1520825 w 3702050"/>
              <a:gd name="connsiteY58" fmla="*/ 1612900 h 2416175"/>
              <a:gd name="connsiteX59" fmla="*/ 1428750 w 3702050"/>
              <a:gd name="connsiteY59" fmla="*/ 1612900 h 2416175"/>
              <a:gd name="connsiteX60" fmla="*/ 1428750 w 3702050"/>
              <a:gd name="connsiteY60" fmla="*/ 1584325 h 2416175"/>
              <a:gd name="connsiteX61" fmla="*/ 1381125 w 3702050"/>
              <a:gd name="connsiteY61" fmla="*/ 1584325 h 2416175"/>
              <a:gd name="connsiteX62" fmla="*/ 1381125 w 3702050"/>
              <a:gd name="connsiteY62" fmla="*/ 1543050 h 2416175"/>
              <a:gd name="connsiteX63" fmla="*/ 1358900 w 3702050"/>
              <a:gd name="connsiteY63" fmla="*/ 1543050 h 2416175"/>
              <a:gd name="connsiteX64" fmla="*/ 1358900 w 3702050"/>
              <a:gd name="connsiteY64" fmla="*/ 1511300 h 2416175"/>
              <a:gd name="connsiteX65" fmla="*/ 1327150 w 3702050"/>
              <a:gd name="connsiteY65" fmla="*/ 1511300 h 2416175"/>
              <a:gd name="connsiteX66" fmla="*/ 1327150 w 3702050"/>
              <a:gd name="connsiteY66" fmla="*/ 1482725 h 2416175"/>
              <a:gd name="connsiteX67" fmla="*/ 1279525 w 3702050"/>
              <a:gd name="connsiteY67" fmla="*/ 1482725 h 2416175"/>
              <a:gd name="connsiteX68" fmla="*/ 1279525 w 3702050"/>
              <a:gd name="connsiteY68" fmla="*/ 1482725 h 2416175"/>
              <a:gd name="connsiteX69" fmla="*/ 1279525 w 3702050"/>
              <a:gd name="connsiteY69" fmla="*/ 1450975 h 2416175"/>
              <a:gd name="connsiteX70" fmla="*/ 1238250 w 3702050"/>
              <a:gd name="connsiteY70" fmla="*/ 1450975 h 2416175"/>
              <a:gd name="connsiteX71" fmla="*/ 1238250 w 3702050"/>
              <a:gd name="connsiteY71" fmla="*/ 1425575 h 2416175"/>
              <a:gd name="connsiteX72" fmla="*/ 1203325 w 3702050"/>
              <a:gd name="connsiteY72" fmla="*/ 1425575 h 2416175"/>
              <a:gd name="connsiteX73" fmla="*/ 1203325 w 3702050"/>
              <a:gd name="connsiteY73" fmla="*/ 1397000 h 2416175"/>
              <a:gd name="connsiteX74" fmla="*/ 1174750 w 3702050"/>
              <a:gd name="connsiteY74" fmla="*/ 1397000 h 2416175"/>
              <a:gd name="connsiteX75" fmla="*/ 1174750 w 3702050"/>
              <a:gd name="connsiteY75" fmla="*/ 1397000 h 2416175"/>
              <a:gd name="connsiteX76" fmla="*/ 1174750 w 3702050"/>
              <a:gd name="connsiteY76" fmla="*/ 1371600 h 2416175"/>
              <a:gd name="connsiteX77" fmla="*/ 1127125 w 3702050"/>
              <a:gd name="connsiteY77" fmla="*/ 1371600 h 2416175"/>
              <a:gd name="connsiteX78" fmla="*/ 1127125 w 3702050"/>
              <a:gd name="connsiteY78" fmla="*/ 1339850 h 2416175"/>
              <a:gd name="connsiteX79" fmla="*/ 1092200 w 3702050"/>
              <a:gd name="connsiteY79" fmla="*/ 1339850 h 2416175"/>
              <a:gd name="connsiteX80" fmla="*/ 1092200 w 3702050"/>
              <a:gd name="connsiteY80" fmla="*/ 1311275 h 2416175"/>
              <a:gd name="connsiteX81" fmla="*/ 1050925 w 3702050"/>
              <a:gd name="connsiteY81" fmla="*/ 1311275 h 2416175"/>
              <a:gd name="connsiteX82" fmla="*/ 1050925 w 3702050"/>
              <a:gd name="connsiteY82" fmla="*/ 1270000 h 2416175"/>
              <a:gd name="connsiteX83" fmla="*/ 1016000 w 3702050"/>
              <a:gd name="connsiteY83" fmla="*/ 1270000 h 2416175"/>
              <a:gd name="connsiteX84" fmla="*/ 1016000 w 3702050"/>
              <a:gd name="connsiteY84" fmla="*/ 1270000 h 2416175"/>
              <a:gd name="connsiteX85" fmla="*/ 1016000 w 3702050"/>
              <a:gd name="connsiteY85" fmla="*/ 1270000 h 2416175"/>
              <a:gd name="connsiteX86" fmla="*/ 1016000 w 3702050"/>
              <a:gd name="connsiteY86" fmla="*/ 1270000 h 2416175"/>
              <a:gd name="connsiteX87" fmla="*/ 981075 w 3702050"/>
              <a:gd name="connsiteY87" fmla="*/ 1270000 h 2416175"/>
              <a:gd name="connsiteX88" fmla="*/ 981075 w 3702050"/>
              <a:gd name="connsiteY88" fmla="*/ 1219200 h 2416175"/>
              <a:gd name="connsiteX89" fmla="*/ 958850 w 3702050"/>
              <a:gd name="connsiteY89" fmla="*/ 1219200 h 2416175"/>
              <a:gd name="connsiteX90" fmla="*/ 958850 w 3702050"/>
              <a:gd name="connsiteY90" fmla="*/ 1181100 h 2416175"/>
              <a:gd name="connsiteX91" fmla="*/ 898525 w 3702050"/>
              <a:gd name="connsiteY91" fmla="*/ 1181100 h 2416175"/>
              <a:gd name="connsiteX92" fmla="*/ 898525 w 3702050"/>
              <a:gd name="connsiteY92" fmla="*/ 1152525 h 2416175"/>
              <a:gd name="connsiteX93" fmla="*/ 898525 w 3702050"/>
              <a:gd name="connsiteY93" fmla="*/ 1152525 h 2416175"/>
              <a:gd name="connsiteX94" fmla="*/ 876300 w 3702050"/>
              <a:gd name="connsiteY94" fmla="*/ 1130300 h 2416175"/>
              <a:gd name="connsiteX95" fmla="*/ 847725 w 3702050"/>
              <a:gd name="connsiteY95" fmla="*/ 1130300 h 2416175"/>
              <a:gd name="connsiteX96" fmla="*/ 847725 w 3702050"/>
              <a:gd name="connsiteY96" fmla="*/ 1089025 h 2416175"/>
              <a:gd name="connsiteX97" fmla="*/ 847725 w 3702050"/>
              <a:gd name="connsiteY97" fmla="*/ 1089025 h 2416175"/>
              <a:gd name="connsiteX98" fmla="*/ 819150 w 3702050"/>
              <a:gd name="connsiteY98" fmla="*/ 1089025 h 2416175"/>
              <a:gd name="connsiteX99" fmla="*/ 819150 w 3702050"/>
              <a:gd name="connsiteY99" fmla="*/ 1041400 h 2416175"/>
              <a:gd name="connsiteX100" fmla="*/ 781050 w 3702050"/>
              <a:gd name="connsiteY100" fmla="*/ 1041400 h 2416175"/>
              <a:gd name="connsiteX101" fmla="*/ 781050 w 3702050"/>
              <a:gd name="connsiteY101" fmla="*/ 1000125 h 2416175"/>
              <a:gd name="connsiteX102" fmla="*/ 739775 w 3702050"/>
              <a:gd name="connsiteY102" fmla="*/ 1000125 h 2416175"/>
              <a:gd name="connsiteX103" fmla="*/ 739775 w 3702050"/>
              <a:gd name="connsiteY103" fmla="*/ 955675 h 2416175"/>
              <a:gd name="connsiteX104" fmla="*/ 704850 w 3702050"/>
              <a:gd name="connsiteY104" fmla="*/ 955675 h 2416175"/>
              <a:gd name="connsiteX105" fmla="*/ 704850 w 3702050"/>
              <a:gd name="connsiteY105" fmla="*/ 908050 h 2416175"/>
              <a:gd name="connsiteX106" fmla="*/ 669925 w 3702050"/>
              <a:gd name="connsiteY106" fmla="*/ 908050 h 2416175"/>
              <a:gd name="connsiteX107" fmla="*/ 669925 w 3702050"/>
              <a:gd name="connsiteY107" fmla="*/ 876300 h 2416175"/>
              <a:gd name="connsiteX108" fmla="*/ 638175 w 3702050"/>
              <a:gd name="connsiteY108" fmla="*/ 876300 h 2416175"/>
              <a:gd name="connsiteX109" fmla="*/ 638175 w 3702050"/>
              <a:gd name="connsiteY109" fmla="*/ 838200 h 2416175"/>
              <a:gd name="connsiteX110" fmla="*/ 596900 w 3702050"/>
              <a:gd name="connsiteY110" fmla="*/ 838200 h 2416175"/>
              <a:gd name="connsiteX111" fmla="*/ 596900 w 3702050"/>
              <a:gd name="connsiteY111" fmla="*/ 796925 h 2416175"/>
              <a:gd name="connsiteX112" fmla="*/ 558800 w 3702050"/>
              <a:gd name="connsiteY112" fmla="*/ 796925 h 2416175"/>
              <a:gd name="connsiteX113" fmla="*/ 558800 w 3702050"/>
              <a:gd name="connsiteY113" fmla="*/ 771525 h 2416175"/>
              <a:gd name="connsiteX114" fmla="*/ 536575 w 3702050"/>
              <a:gd name="connsiteY114" fmla="*/ 771525 h 2416175"/>
              <a:gd name="connsiteX115" fmla="*/ 536575 w 3702050"/>
              <a:gd name="connsiteY115" fmla="*/ 736600 h 2416175"/>
              <a:gd name="connsiteX116" fmla="*/ 495300 w 3702050"/>
              <a:gd name="connsiteY116" fmla="*/ 736600 h 2416175"/>
              <a:gd name="connsiteX117" fmla="*/ 495300 w 3702050"/>
              <a:gd name="connsiteY117" fmla="*/ 698500 h 2416175"/>
              <a:gd name="connsiteX118" fmla="*/ 495300 w 3702050"/>
              <a:gd name="connsiteY118" fmla="*/ 698500 h 2416175"/>
              <a:gd name="connsiteX119" fmla="*/ 495300 w 3702050"/>
              <a:gd name="connsiteY119" fmla="*/ 698500 h 2416175"/>
              <a:gd name="connsiteX120" fmla="*/ 495300 w 3702050"/>
              <a:gd name="connsiteY120" fmla="*/ 698500 h 2416175"/>
              <a:gd name="connsiteX121" fmla="*/ 495300 w 3702050"/>
              <a:gd name="connsiteY121" fmla="*/ 698500 h 2416175"/>
              <a:gd name="connsiteX122" fmla="*/ 479425 w 3702050"/>
              <a:gd name="connsiteY122" fmla="*/ 698500 h 2416175"/>
              <a:gd name="connsiteX123" fmla="*/ 479425 w 3702050"/>
              <a:gd name="connsiteY123" fmla="*/ 654050 h 2416175"/>
              <a:gd name="connsiteX124" fmla="*/ 457200 w 3702050"/>
              <a:gd name="connsiteY124" fmla="*/ 654050 h 2416175"/>
              <a:gd name="connsiteX125" fmla="*/ 457200 w 3702050"/>
              <a:gd name="connsiteY125" fmla="*/ 615950 h 2416175"/>
              <a:gd name="connsiteX126" fmla="*/ 412750 w 3702050"/>
              <a:gd name="connsiteY126" fmla="*/ 615950 h 2416175"/>
              <a:gd name="connsiteX127" fmla="*/ 412750 w 3702050"/>
              <a:gd name="connsiteY127" fmla="*/ 581025 h 2416175"/>
              <a:gd name="connsiteX128" fmla="*/ 412750 w 3702050"/>
              <a:gd name="connsiteY128" fmla="*/ 581025 h 2416175"/>
              <a:gd name="connsiteX129" fmla="*/ 412750 w 3702050"/>
              <a:gd name="connsiteY129" fmla="*/ 581025 h 2416175"/>
              <a:gd name="connsiteX130" fmla="*/ 387350 w 3702050"/>
              <a:gd name="connsiteY130" fmla="*/ 581025 h 2416175"/>
              <a:gd name="connsiteX131" fmla="*/ 387350 w 3702050"/>
              <a:gd name="connsiteY131" fmla="*/ 546100 h 2416175"/>
              <a:gd name="connsiteX132" fmla="*/ 387350 w 3702050"/>
              <a:gd name="connsiteY132" fmla="*/ 546100 h 2416175"/>
              <a:gd name="connsiteX133" fmla="*/ 358775 w 3702050"/>
              <a:gd name="connsiteY133" fmla="*/ 546100 h 2416175"/>
              <a:gd name="connsiteX134" fmla="*/ 358775 w 3702050"/>
              <a:gd name="connsiteY134" fmla="*/ 498475 h 2416175"/>
              <a:gd name="connsiteX135" fmla="*/ 358775 w 3702050"/>
              <a:gd name="connsiteY135" fmla="*/ 498475 h 2416175"/>
              <a:gd name="connsiteX136" fmla="*/ 330200 w 3702050"/>
              <a:gd name="connsiteY136" fmla="*/ 498475 h 2416175"/>
              <a:gd name="connsiteX137" fmla="*/ 327025 w 3702050"/>
              <a:gd name="connsiteY137" fmla="*/ 463550 h 2416175"/>
              <a:gd name="connsiteX138" fmla="*/ 301625 w 3702050"/>
              <a:gd name="connsiteY138" fmla="*/ 447675 h 2416175"/>
              <a:gd name="connsiteX139" fmla="*/ 285750 w 3702050"/>
              <a:gd name="connsiteY139" fmla="*/ 403225 h 2416175"/>
              <a:gd name="connsiteX140" fmla="*/ 285750 w 3702050"/>
              <a:gd name="connsiteY140" fmla="*/ 403225 h 2416175"/>
              <a:gd name="connsiteX141" fmla="*/ 269875 w 3702050"/>
              <a:gd name="connsiteY141" fmla="*/ 403225 h 2416175"/>
              <a:gd name="connsiteX142" fmla="*/ 269875 w 3702050"/>
              <a:gd name="connsiteY142" fmla="*/ 368300 h 2416175"/>
              <a:gd name="connsiteX143" fmla="*/ 228600 w 3702050"/>
              <a:gd name="connsiteY143" fmla="*/ 368300 h 2416175"/>
              <a:gd name="connsiteX144" fmla="*/ 228600 w 3702050"/>
              <a:gd name="connsiteY144" fmla="*/ 282575 h 2416175"/>
              <a:gd name="connsiteX145" fmla="*/ 196850 w 3702050"/>
              <a:gd name="connsiteY145" fmla="*/ 282575 h 2416175"/>
              <a:gd name="connsiteX146" fmla="*/ 196850 w 3702050"/>
              <a:gd name="connsiteY146" fmla="*/ 231775 h 2416175"/>
              <a:gd name="connsiteX147" fmla="*/ 196850 w 3702050"/>
              <a:gd name="connsiteY147" fmla="*/ 231775 h 2416175"/>
              <a:gd name="connsiteX148" fmla="*/ 196850 w 3702050"/>
              <a:gd name="connsiteY148" fmla="*/ 231775 h 2416175"/>
              <a:gd name="connsiteX149" fmla="*/ 171450 w 3702050"/>
              <a:gd name="connsiteY149" fmla="*/ 231775 h 2416175"/>
              <a:gd name="connsiteX150" fmla="*/ 171450 w 3702050"/>
              <a:gd name="connsiteY150" fmla="*/ 193675 h 2416175"/>
              <a:gd name="connsiteX151" fmla="*/ 130175 w 3702050"/>
              <a:gd name="connsiteY151" fmla="*/ 193675 h 2416175"/>
              <a:gd name="connsiteX152" fmla="*/ 130175 w 3702050"/>
              <a:gd name="connsiteY152" fmla="*/ 158750 h 2416175"/>
              <a:gd name="connsiteX153" fmla="*/ 98425 w 3702050"/>
              <a:gd name="connsiteY153" fmla="*/ 158750 h 2416175"/>
              <a:gd name="connsiteX154" fmla="*/ 98425 w 3702050"/>
              <a:gd name="connsiteY154" fmla="*/ 158750 h 2416175"/>
              <a:gd name="connsiteX155" fmla="*/ 98425 w 3702050"/>
              <a:gd name="connsiteY155" fmla="*/ 130175 h 2416175"/>
              <a:gd name="connsiteX156" fmla="*/ 63500 w 3702050"/>
              <a:gd name="connsiteY156" fmla="*/ 130175 h 2416175"/>
              <a:gd name="connsiteX157" fmla="*/ 63500 w 3702050"/>
              <a:gd name="connsiteY157" fmla="*/ 98425 h 2416175"/>
              <a:gd name="connsiteX158" fmla="*/ 63500 w 3702050"/>
              <a:gd name="connsiteY158" fmla="*/ 98425 h 2416175"/>
              <a:gd name="connsiteX159" fmla="*/ 41275 w 3702050"/>
              <a:gd name="connsiteY159" fmla="*/ 98425 h 2416175"/>
              <a:gd name="connsiteX160" fmla="*/ 41275 w 3702050"/>
              <a:gd name="connsiteY160" fmla="*/ 66675 h 2416175"/>
              <a:gd name="connsiteX161" fmla="*/ 22225 w 3702050"/>
              <a:gd name="connsiteY161" fmla="*/ 66675 h 2416175"/>
              <a:gd name="connsiteX162" fmla="*/ 22225 w 3702050"/>
              <a:gd name="connsiteY162" fmla="*/ 28575 h 2416175"/>
              <a:gd name="connsiteX163" fmla="*/ 0 w 3702050"/>
              <a:gd name="connsiteY163" fmla="*/ 28575 h 2416175"/>
              <a:gd name="connsiteX164" fmla="*/ 0 w 3702050"/>
              <a:gd name="connsiteY164" fmla="*/ 0 h 2416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3702050" h="2416175">
                <a:moveTo>
                  <a:pt x="3702050" y="2416175"/>
                </a:moveTo>
                <a:lnTo>
                  <a:pt x="3140075" y="2416175"/>
                </a:lnTo>
                <a:lnTo>
                  <a:pt x="3140075" y="2359025"/>
                </a:lnTo>
                <a:lnTo>
                  <a:pt x="3076575" y="2359025"/>
                </a:lnTo>
                <a:lnTo>
                  <a:pt x="3076575" y="2305050"/>
                </a:lnTo>
                <a:lnTo>
                  <a:pt x="2790825" y="2305050"/>
                </a:lnTo>
                <a:lnTo>
                  <a:pt x="2790825" y="2276475"/>
                </a:lnTo>
                <a:lnTo>
                  <a:pt x="2730500" y="2276475"/>
                </a:lnTo>
                <a:lnTo>
                  <a:pt x="2730500" y="2247900"/>
                </a:lnTo>
                <a:lnTo>
                  <a:pt x="2616200" y="2247900"/>
                </a:lnTo>
                <a:lnTo>
                  <a:pt x="2616200" y="2247900"/>
                </a:lnTo>
                <a:lnTo>
                  <a:pt x="2616200" y="2222500"/>
                </a:lnTo>
                <a:lnTo>
                  <a:pt x="2565400" y="2222500"/>
                </a:lnTo>
                <a:lnTo>
                  <a:pt x="2565400" y="2209800"/>
                </a:lnTo>
                <a:lnTo>
                  <a:pt x="2508250" y="2209800"/>
                </a:lnTo>
                <a:lnTo>
                  <a:pt x="2508250" y="2209800"/>
                </a:lnTo>
                <a:lnTo>
                  <a:pt x="2508250" y="2184400"/>
                </a:lnTo>
                <a:lnTo>
                  <a:pt x="2457450" y="2184400"/>
                </a:lnTo>
                <a:lnTo>
                  <a:pt x="2457450" y="2165350"/>
                </a:lnTo>
                <a:lnTo>
                  <a:pt x="2254250" y="2165350"/>
                </a:lnTo>
                <a:lnTo>
                  <a:pt x="2254250" y="2165350"/>
                </a:lnTo>
                <a:lnTo>
                  <a:pt x="2254250" y="2130425"/>
                </a:lnTo>
                <a:lnTo>
                  <a:pt x="2222500" y="2130425"/>
                </a:lnTo>
                <a:lnTo>
                  <a:pt x="2222500" y="2130425"/>
                </a:lnTo>
                <a:lnTo>
                  <a:pt x="2222500" y="2108200"/>
                </a:lnTo>
                <a:lnTo>
                  <a:pt x="2124075" y="2108200"/>
                </a:lnTo>
                <a:lnTo>
                  <a:pt x="2124075" y="2076450"/>
                </a:lnTo>
                <a:lnTo>
                  <a:pt x="2070100" y="2076450"/>
                </a:lnTo>
                <a:lnTo>
                  <a:pt x="2070100" y="2044700"/>
                </a:lnTo>
                <a:lnTo>
                  <a:pt x="2070100" y="2044700"/>
                </a:lnTo>
                <a:lnTo>
                  <a:pt x="2057400" y="2032000"/>
                </a:lnTo>
                <a:lnTo>
                  <a:pt x="2019300" y="2032000"/>
                </a:lnTo>
                <a:lnTo>
                  <a:pt x="2019300" y="2032000"/>
                </a:lnTo>
                <a:lnTo>
                  <a:pt x="2019300" y="2012950"/>
                </a:lnTo>
                <a:lnTo>
                  <a:pt x="1949450" y="2012950"/>
                </a:lnTo>
                <a:lnTo>
                  <a:pt x="1949450" y="1984375"/>
                </a:lnTo>
                <a:lnTo>
                  <a:pt x="1905000" y="1984375"/>
                </a:lnTo>
                <a:lnTo>
                  <a:pt x="1905000" y="1984375"/>
                </a:lnTo>
                <a:lnTo>
                  <a:pt x="1905000" y="1965325"/>
                </a:lnTo>
                <a:lnTo>
                  <a:pt x="1905000" y="1965325"/>
                </a:lnTo>
                <a:lnTo>
                  <a:pt x="1885950" y="1946275"/>
                </a:lnTo>
                <a:lnTo>
                  <a:pt x="1847850" y="1946275"/>
                </a:lnTo>
                <a:lnTo>
                  <a:pt x="1847850" y="1901825"/>
                </a:lnTo>
                <a:lnTo>
                  <a:pt x="1806575" y="1901825"/>
                </a:lnTo>
                <a:lnTo>
                  <a:pt x="1806575" y="1857375"/>
                </a:lnTo>
                <a:lnTo>
                  <a:pt x="1774825" y="1857375"/>
                </a:lnTo>
                <a:lnTo>
                  <a:pt x="1755775" y="1857375"/>
                </a:lnTo>
                <a:lnTo>
                  <a:pt x="1755775" y="1822450"/>
                </a:lnTo>
                <a:lnTo>
                  <a:pt x="1704975" y="1822450"/>
                </a:lnTo>
                <a:lnTo>
                  <a:pt x="1704975" y="1787525"/>
                </a:lnTo>
                <a:lnTo>
                  <a:pt x="1704975" y="1787525"/>
                </a:lnTo>
                <a:lnTo>
                  <a:pt x="1676400" y="1787525"/>
                </a:lnTo>
                <a:lnTo>
                  <a:pt x="1676400" y="1720850"/>
                </a:lnTo>
                <a:lnTo>
                  <a:pt x="1609725" y="1720850"/>
                </a:lnTo>
                <a:lnTo>
                  <a:pt x="1609725" y="1673225"/>
                </a:lnTo>
                <a:lnTo>
                  <a:pt x="1555750" y="1673225"/>
                </a:lnTo>
                <a:lnTo>
                  <a:pt x="1555750" y="1644650"/>
                </a:lnTo>
                <a:lnTo>
                  <a:pt x="1520825" y="1644650"/>
                </a:lnTo>
                <a:lnTo>
                  <a:pt x="1520825" y="1612900"/>
                </a:lnTo>
                <a:lnTo>
                  <a:pt x="1428750" y="1612900"/>
                </a:lnTo>
                <a:lnTo>
                  <a:pt x="1428750" y="1584325"/>
                </a:lnTo>
                <a:lnTo>
                  <a:pt x="1381125" y="1584325"/>
                </a:lnTo>
                <a:lnTo>
                  <a:pt x="1381125" y="1543050"/>
                </a:lnTo>
                <a:lnTo>
                  <a:pt x="1358900" y="1543050"/>
                </a:lnTo>
                <a:lnTo>
                  <a:pt x="1358900" y="1511300"/>
                </a:lnTo>
                <a:lnTo>
                  <a:pt x="1327150" y="1511300"/>
                </a:lnTo>
                <a:lnTo>
                  <a:pt x="1327150" y="1482725"/>
                </a:lnTo>
                <a:lnTo>
                  <a:pt x="1279525" y="1482725"/>
                </a:lnTo>
                <a:lnTo>
                  <a:pt x="1279525" y="1482725"/>
                </a:lnTo>
                <a:lnTo>
                  <a:pt x="1279525" y="1450975"/>
                </a:lnTo>
                <a:lnTo>
                  <a:pt x="1238250" y="1450975"/>
                </a:lnTo>
                <a:lnTo>
                  <a:pt x="1238250" y="1425575"/>
                </a:lnTo>
                <a:lnTo>
                  <a:pt x="1203325" y="1425575"/>
                </a:lnTo>
                <a:lnTo>
                  <a:pt x="1203325" y="1397000"/>
                </a:lnTo>
                <a:lnTo>
                  <a:pt x="1174750" y="1397000"/>
                </a:lnTo>
                <a:lnTo>
                  <a:pt x="1174750" y="1397000"/>
                </a:lnTo>
                <a:lnTo>
                  <a:pt x="1174750" y="1371600"/>
                </a:lnTo>
                <a:lnTo>
                  <a:pt x="1127125" y="1371600"/>
                </a:lnTo>
                <a:lnTo>
                  <a:pt x="1127125" y="1339850"/>
                </a:lnTo>
                <a:lnTo>
                  <a:pt x="1092200" y="1339850"/>
                </a:lnTo>
                <a:lnTo>
                  <a:pt x="1092200" y="1311275"/>
                </a:lnTo>
                <a:lnTo>
                  <a:pt x="1050925" y="1311275"/>
                </a:lnTo>
                <a:lnTo>
                  <a:pt x="1050925" y="1270000"/>
                </a:lnTo>
                <a:lnTo>
                  <a:pt x="1016000" y="1270000"/>
                </a:lnTo>
                <a:lnTo>
                  <a:pt x="1016000" y="1270000"/>
                </a:lnTo>
                <a:lnTo>
                  <a:pt x="1016000" y="1270000"/>
                </a:lnTo>
                <a:lnTo>
                  <a:pt x="1016000" y="1270000"/>
                </a:lnTo>
                <a:lnTo>
                  <a:pt x="981075" y="1270000"/>
                </a:lnTo>
                <a:lnTo>
                  <a:pt x="981075" y="1219200"/>
                </a:lnTo>
                <a:lnTo>
                  <a:pt x="958850" y="1219200"/>
                </a:lnTo>
                <a:lnTo>
                  <a:pt x="958850" y="1181100"/>
                </a:lnTo>
                <a:lnTo>
                  <a:pt x="898525" y="1181100"/>
                </a:lnTo>
                <a:lnTo>
                  <a:pt x="898525" y="1152525"/>
                </a:lnTo>
                <a:lnTo>
                  <a:pt x="898525" y="1152525"/>
                </a:lnTo>
                <a:lnTo>
                  <a:pt x="876300" y="1130300"/>
                </a:lnTo>
                <a:lnTo>
                  <a:pt x="847725" y="1130300"/>
                </a:lnTo>
                <a:lnTo>
                  <a:pt x="847725" y="1089025"/>
                </a:lnTo>
                <a:lnTo>
                  <a:pt x="847725" y="1089025"/>
                </a:lnTo>
                <a:lnTo>
                  <a:pt x="819150" y="1089025"/>
                </a:lnTo>
                <a:lnTo>
                  <a:pt x="819150" y="1041400"/>
                </a:lnTo>
                <a:lnTo>
                  <a:pt x="781050" y="1041400"/>
                </a:lnTo>
                <a:lnTo>
                  <a:pt x="781050" y="1000125"/>
                </a:lnTo>
                <a:lnTo>
                  <a:pt x="739775" y="1000125"/>
                </a:lnTo>
                <a:lnTo>
                  <a:pt x="739775" y="955675"/>
                </a:lnTo>
                <a:lnTo>
                  <a:pt x="704850" y="955675"/>
                </a:lnTo>
                <a:lnTo>
                  <a:pt x="704850" y="908050"/>
                </a:lnTo>
                <a:lnTo>
                  <a:pt x="669925" y="908050"/>
                </a:lnTo>
                <a:lnTo>
                  <a:pt x="669925" y="876300"/>
                </a:lnTo>
                <a:lnTo>
                  <a:pt x="638175" y="876300"/>
                </a:lnTo>
                <a:lnTo>
                  <a:pt x="638175" y="838200"/>
                </a:lnTo>
                <a:lnTo>
                  <a:pt x="596900" y="838200"/>
                </a:lnTo>
                <a:lnTo>
                  <a:pt x="596900" y="796925"/>
                </a:lnTo>
                <a:lnTo>
                  <a:pt x="558800" y="796925"/>
                </a:lnTo>
                <a:lnTo>
                  <a:pt x="558800" y="771525"/>
                </a:lnTo>
                <a:lnTo>
                  <a:pt x="536575" y="771525"/>
                </a:lnTo>
                <a:lnTo>
                  <a:pt x="536575" y="736600"/>
                </a:lnTo>
                <a:lnTo>
                  <a:pt x="495300" y="736600"/>
                </a:lnTo>
                <a:lnTo>
                  <a:pt x="495300" y="698500"/>
                </a:lnTo>
                <a:lnTo>
                  <a:pt x="495300" y="698500"/>
                </a:lnTo>
                <a:lnTo>
                  <a:pt x="495300" y="698500"/>
                </a:lnTo>
                <a:lnTo>
                  <a:pt x="495300" y="698500"/>
                </a:lnTo>
                <a:lnTo>
                  <a:pt x="495300" y="698500"/>
                </a:lnTo>
                <a:lnTo>
                  <a:pt x="479425" y="698500"/>
                </a:lnTo>
                <a:lnTo>
                  <a:pt x="479425" y="654050"/>
                </a:lnTo>
                <a:lnTo>
                  <a:pt x="457200" y="654050"/>
                </a:lnTo>
                <a:lnTo>
                  <a:pt x="457200" y="615950"/>
                </a:lnTo>
                <a:lnTo>
                  <a:pt x="412750" y="615950"/>
                </a:lnTo>
                <a:lnTo>
                  <a:pt x="412750" y="581025"/>
                </a:lnTo>
                <a:lnTo>
                  <a:pt x="412750" y="581025"/>
                </a:lnTo>
                <a:lnTo>
                  <a:pt x="412750" y="581025"/>
                </a:lnTo>
                <a:lnTo>
                  <a:pt x="387350" y="581025"/>
                </a:lnTo>
                <a:lnTo>
                  <a:pt x="387350" y="546100"/>
                </a:lnTo>
                <a:lnTo>
                  <a:pt x="387350" y="546100"/>
                </a:lnTo>
                <a:lnTo>
                  <a:pt x="358775" y="546100"/>
                </a:lnTo>
                <a:lnTo>
                  <a:pt x="358775" y="498475"/>
                </a:lnTo>
                <a:lnTo>
                  <a:pt x="358775" y="498475"/>
                </a:lnTo>
                <a:lnTo>
                  <a:pt x="330200" y="498475"/>
                </a:lnTo>
                <a:lnTo>
                  <a:pt x="327025" y="463550"/>
                </a:lnTo>
                <a:lnTo>
                  <a:pt x="301625" y="447675"/>
                </a:lnTo>
                <a:lnTo>
                  <a:pt x="285750" y="403225"/>
                </a:lnTo>
                <a:lnTo>
                  <a:pt x="285750" y="403225"/>
                </a:lnTo>
                <a:lnTo>
                  <a:pt x="269875" y="403225"/>
                </a:lnTo>
                <a:lnTo>
                  <a:pt x="269875" y="368300"/>
                </a:lnTo>
                <a:lnTo>
                  <a:pt x="228600" y="368300"/>
                </a:lnTo>
                <a:lnTo>
                  <a:pt x="228600" y="282575"/>
                </a:lnTo>
                <a:lnTo>
                  <a:pt x="196850" y="282575"/>
                </a:lnTo>
                <a:lnTo>
                  <a:pt x="196850" y="231775"/>
                </a:lnTo>
                <a:lnTo>
                  <a:pt x="196850" y="231775"/>
                </a:lnTo>
                <a:lnTo>
                  <a:pt x="196850" y="231775"/>
                </a:lnTo>
                <a:lnTo>
                  <a:pt x="171450" y="231775"/>
                </a:lnTo>
                <a:lnTo>
                  <a:pt x="171450" y="193675"/>
                </a:lnTo>
                <a:lnTo>
                  <a:pt x="130175" y="193675"/>
                </a:lnTo>
                <a:lnTo>
                  <a:pt x="130175" y="158750"/>
                </a:lnTo>
                <a:lnTo>
                  <a:pt x="98425" y="158750"/>
                </a:lnTo>
                <a:lnTo>
                  <a:pt x="98425" y="158750"/>
                </a:lnTo>
                <a:lnTo>
                  <a:pt x="98425" y="130175"/>
                </a:lnTo>
                <a:lnTo>
                  <a:pt x="63500" y="130175"/>
                </a:lnTo>
                <a:lnTo>
                  <a:pt x="63500" y="98425"/>
                </a:lnTo>
                <a:lnTo>
                  <a:pt x="63500" y="98425"/>
                </a:lnTo>
                <a:lnTo>
                  <a:pt x="41275" y="98425"/>
                </a:lnTo>
                <a:lnTo>
                  <a:pt x="41275" y="66675"/>
                </a:lnTo>
                <a:lnTo>
                  <a:pt x="22225" y="66675"/>
                </a:lnTo>
                <a:lnTo>
                  <a:pt x="22225" y="28575"/>
                </a:lnTo>
                <a:lnTo>
                  <a:pt x="0" y="28575"/>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31837" name="Group 31836">
            <a:extLst>
              <a:ext uri="{FF2B5EF4-FFF2-40B4-BE49-F238E27FC236}">
                <a16:creationId xmlns:a16="http://schemas.microsoft.com/office/drawing/2014/main" id="{B61E46E2-F92F-0F03-9363-E6F1CFA2F9CF}"/>
              </a:ext>
            </a:extLst>
          </p:cNvPr>
          <p:cNvGrpSpPr/>
          <p:nvPr/>
        </p:nvGrpSpPr>
        <p:grpSpPr>
          <a:xfrm>
            <a:off x="1539594" y="2458247"/>
            <a:ext cx="3823468" cy="2088235"/>
            <a:chOff x="1539594" y="2458247"/>
            <a:chExt cx="3823468" cy="2088235"/>
          </a:xfrm>
        </p:grpSpPr>
        <p:sp>
          <p:nvSpPr>
            <p:cNvPr id="31832" name="Freeform 31831">
              <a:extLst>
                <a:ext uri="{FF2B5EF4-FFF2-40B4-BE49-F238E27FC236}">
                  <a16:creationId xmlns:a16="http://schemas.microsoft.com/office/drawing/2014/main" id="{B3E15F71-DEEF-3E25-7582-C1C2B04F1A79}"/>
                </a:ext>
              </a:extLst>
            </p:cNvPr>
            <p:cNvSpPr/>
            <p:nvPr/>
          </p:nvSpPr>
          <p:spPr bwMode="auto">
            <a:xfrm>
              <a:off x="4363602" y="4070143"/>
              <a:ext cx="999460" cy="476339"/>
            </a:xfrm>
            <a:custGeom>
              <a:avLst/>
              <a:gdLst>
                <a:gd name="connsiteX0" fmla="*/ 999460 w 999460"/>
                <a:gd name="connsiteY0" fmla="*/ 476339 h 476339"/>
                <a:gd name="connsiteX1" fmla="*/ 603929 w 999460"/>
                <a:gd name="connsiteY1" fmla="*/ 476339 h 476339"/>
                <a:gd name="connsiteX2" fmla="*/ 603929 w 999460"/>
                <a:gd name="connsiteY2" fmla="*/ 263688 h 476339"/>
                <a:gd name="connsiteX3" fmla="*/ 514616 w 999460"/>
                <a:gd name="connsiteY3" fmla="*/ 263688 h 476339"/>
                <a:gd name="connsiteX4" fmla="*/ 514616 w 999460"/>
                <a:gd name="connsiteY4" fmla="*/ 119085 h 476339"/>
                <a:gd name="connsiteX5" fmla="*/ 216904 w 999460"/>
                <a:gd name="connsiteY5" fmla="*/ 119085 h 476339"/>
                <a:gd name="connsiteX6" fmla="*/ 216904 w 999460"/>
                <a:gd name="connsiteY6" fmla="*/ 76555 h 476339"/>
                <a:gd name="connsiteX7" fmla="*/ 178627 w 999460"/>
                <a:gd name="connsiteY7" fmla="*/ 76555 h 476339"/>
                <a:gd name="connsiteX8" fmla="*/ 178627 w 999460"/>
                <a:gd name="connsiteY8" fmla="*/ 38277 h 476339"/>
                <a:gd name="connsiteX9" fmla="*/ 178627 w 999460"/>
                <a:gd name="connsiteY9" fmla="*/ 38277 h 476339"/>
                <a:gd name="connsiteX10" fmla="*/ 136097 w 999460"/>
                <a:gd name="connsiteY10" fmla="*/ 38277 h 476339"/>
                <a:gd name="connsiteX11" fmla="*/ 136097 w 999460"/>
                <a:gd name="connsiteY11" fmla="*/ 0 h 476339"/>
                <a:gd name="connsiteX12" fmla="*/ 0 w 999460"/>
                <a:gd name="connsiteY12" fmla="*/ 0 h 4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99460" h="476339">
                  <a:moveTo>
                    <a:pt x="999460" y="476339"/>
                  </a:moveTo>
                  <a:lnTo>
                    <a:pt x="603929" y="476339"/>
                  </a:lnTo>
                  <a:lnTo>
                    <a:pt x="603929" y="263688"/>
                  </a:lnTo>
                  <a:lnTo>
                    <a:pt x="514616" y="263688"/>
                  </a:lnTo>
                  <a:lnTo>
                    <a:pt x="514616" y="119085"/>
                  </a:lnTo>
                  <a:lnTo>
                    <a:pt x="216904" y="119085"/>
                  </a:lnTo>
                  <a:lnTo>
                    <a:pt x="216904" y="76555"/>
                  </a:lnTo>
                  <a:lnTo>
                    <a:pt x="178627" y="76555"/>
                  </a:lnTo>
                  <a:lnTo>
                    <a:pt x="178627" y="38277"/>
                  </a:lnTo>
                  <a:lnTo>
                    <a:pt x="178627" y="38277"/>
                  </a:lnTo>
                  <a:lnTo>
                    <a:pt x="136097" y="38277"/>
                  </a:lnTo>
                  <a:lnTo>
                    <a:pt x="136097"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31833" name="Freeform 31832">
              <a:extLst>
                <a:ext uri="{FF2B5EF4-FFF2-40B4-BE49-F238E27FC236}">
                  <a16:creationId xmlns:a16="http://schemas.microsoft.com/office/drawing/2014/main" id="{BA00061A-54B5-2041-537F-3F9F9E364664}"/>
                </a:ext>
              </a:extLst>
            </p:cNvPr>
            <p:cNvSpPr/>
            <p:nvPr/>
          </p:nvSpPr>
          <p:spPr bwMode="auto">
            <a:xfrm>
              <a:off x="1539594" y="2458247"/>
              <a:ext cx="233917" cy="106326"/>
            </a:xfrm>
            <a:custGeom>
              <a:avLst/>
              <a:gdLst>
                <a:gd name="connsiteX0" fmla="*/ 0 w 233917"/>
                <a:gd name="connsiteY0" fmla="*/ 0 h 106326"/>
                <a:gd name="connsiteX1" fmla="*/ 68049 w 233917"/>
                <a:gd name="connsiteY1" fmla="*/ 0 h 106326"/>
                <a:gd name="connsiteX2" fmla="*/ 68049 w 233917"/>
                <a:gd name="connsiteY2" fmla="*/ 38278 h 106326"/>
                <a:gd name="connsiteX3" fmla="*/ 114832 w 233917"/>
                <a:gd name="connsiteY3" fmla="*/ 38278 h 106326"/>
                <a:gd name="connsiteX4" fmla="*/ 114832 w 233917"/>
                <a:gd name="connsiteY4" fmla="*/ 38278 h 106326"/>
                <a:gd name="connsiteX5" fmla="*/ 114832 w 233917"/>
                <a:gd name="connsiteY5" fmla="*/ 76555 h 106326"/>
                <a:gd name="connsiteX6" fmla="*/ 178627 w 233917"/>
                <a:gd name="connsiteY6" fmla="*/ 76555 h 106326"/>
                <a:gd name="connsiteX7" fmla="*/ 178627 w 233917"/>
                <a:gd name="connsiteY7" fmla="*/ 106326 h 106326"/>
                <a:gd name="connsiteX8" fmla="*/ 233917 w 233917"/>
                <a:gd name="connsiteY8" fmla="*/ 106326 h 106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917" h="106326">
                  <a:moveTo>
                    <a:pt x="0" y="0"/>
                  </a:moveTo>
                  <a:lnTo>
                    <a:pt x="68049" y="0"/>
                  </a:lnTo>
                  <a:lnTo>
                    <a:pt x="68049" y="38278"/>
                  </a:lnTo>
                  <a:lnTo>
                    <a:pt x="114832" y="38278"/>
                  </a:lnTo>
                  <a:lnTo>
                    <a:pt x="114832" y="38278"/>
                  </a:lnTo>
                  <a:lnTo>
                    <a:pt x="114832" y="76555"/>
                  </a:lnTo>
                  <a:lnTo>
                    <a:pt x="178627" y="76555"/>
                  </a:lnTo>
                  <a:lnTo>
                    <a:pt x="178627" y="106326"/>
                  </a:lnTo>
                  <a:lnTo>
                    <a:pt x="233917" y="106326"/>
                  </a:lnTo>
                </a:path>
              </a:pathLst>
            </a:custGeom>
            <a:noFill/>
            <a:ln w="28575">
              <a:solidFill>
                <a:schemeClr val="accent1"/>
              </a:solidFill>
              <a:miter lim="800000"/>
              <a:headEnd/>
              <a:tailEnd/>
            </a:ln>
          </p:spPr>
          <p:txBody>
            <a:bodyPr rtlCol="0" anchor="ctr"/>
            <a:lstStyle/>
            <a:p>
              <a:pPr algn="ctr"/>
              <a:endParaRPr lang="en-US"/>
            </a:p>
          </p:txBody>
        </p:sp>
        <p:sp>
          <p:nvSpPr>
            <p:cNvPr id="31834" name="Freeform 31833">
              <a:extLst>
                <a:ext uri="{FF2B5EF4-FFF2-40B4-BE49-F238E27FC236}">
                  <a16:creationId xmlns:a16="http://schemas.microsoft.com/office/drawing/2014/main" id="{A478E53A-A443-D3A6-390F-7489E25E35A7}"/>
                </a:ext>
              </a:extLst>
            </p:cNvPr>
            <p:cNvSpPr/>
            <p:nvPr/>
          </p:nvSpPr>
          <p:spPr bwMode="auto">
            <a:xfrm>
              <a:off x="3695877" y="3785191"/>
              <a:ext cx="693243" cy="267940"/>
            </a:xfrm>
            <a:custGeom>
              <a:avLst/>
              <a:gdLst>
                <a:gd name="connsiteX0" fmla="*/ 693243 w 693243"/>
                <a:gd name="connsiteY0" fmla="*/ 267940 h 267940"/>
                <a:gd name="connsiteX1" fmla="*/ 642207 w 693243"/>
                <a:gd name="connsiteY1" fmla="*/ 267940 h 267940"/>
                <a:gd name="connsiteX2" fmla="*/ 642207 w 693243"/>
                <a:gd name="connsiteY2" fmla="*/ 208398 h 267940"/>
                <a:gd name="connsiteX3" fmla="*/ 484845 w 693243"/>
                <a:gd name="connsiteY3" fmla="*/ 208398 h 267940"/>
                <a:gd name="connsiteX4" fmla="*/ 484845 w 693243"/>
                <a:gd name="connsiteY4" fmla="*/ 208398 h 267940"/>
                <a:gd name="connsiteX5" fmla="*/ 484845 w 693243"/>
                <a:gd name="connsiteY5" fmla="*/ 178627 h 267940"/>
                <a:gd name="connsiteX6" fmla="*/ 433809 w 693243"/>
                <a:gd name="connsiteY6" fmla="*/ 178627 h 267940"/>
                <a:gd name="connsiteX7" fmla="*/ 433809 w 693243"/>
                <a:gd name="connsiteY7" fmla="*/ 148856 h 267940"/>
                <a:gd name="connsiteX8" fmla="*/ 382772 w 693243"/>
                <a:gd name="connsiteY8" fmla="*/ 148856 h 267940"/>
                <a:gd name="connsiteX9" fmla="*/ 382772 w 693243"/>
                <a:gd name="connsiteY9" fmla="*/ 114831 h 267940"/>
                <a:gd name="connsiteX10" fmla="*/ 382772 w 693243"/>
                <a:gd name="connsiteY10" fmla="*/ 114831 h 267940"/>
                <a:gd name="connsiteX11" fmla="*/ 357254 w 693243"/>
                <a:gd name="connsiteY11" fmla="*/ 89313 h 267940"/>
                <a:gd name="connsiteX12" fmla="*/ 225410 w 693243"/>
                <a:gd name="connsiteY12" fmla="*/ 89313 h 267940"/>
                <a:gd name="connsiteX13" fmla="*/ 225410 w 693243"/>
                <a:gd name="connsiteY13" fmla="*/ 89313 h 267940"/>
                <a:gd name="connsiteX14" fmla="*/ 225410 w 693243"/>
                <a:gd name="connsiteY14" fmla="*/ 59542 h 267940"/>
                <a:gd name="connsiteX15" fmla="*/ 161615 w 693243"/>
                <a:gd name="connsiteY15" fmla="*/ 59542 h 267940"/>
                <a:gd name="connsiteX16" fmla="*/ 161615 w 693243"/>
                <a:gd name="connsiteY16" fmla="*/ 38277 h 267940"/>
                <a:gd name="connsiteX17" fmla="*/ 114832 w 693243"/>
                <a:gd name="connsiteY17" fmla="*/ 38277 h 267940"/>
                <a:gd name="connsiteX18" fmla="*/ 114832 w 693243"/>
                <a:gd name="connsiteY18" fmla="*/ 38277 h 267940"/>
                <a:gd name="connsiteX19" fmla="*/ 114832 w 693243"/>
                <a:gd name="connsiteY19" fmla="*/ 0 h 267940"/>
                <a:gd name="connsiteX20" fmla="*/ 0 w 693243"/>
                <a:gd name="connsiteY20" fmla="*/ 0 h 267940"/>
                <a:gd name="connsiteX0" fmla="*/ 693243 w 693243"/>
                <a:gd name="connsiteY0" fmla="*/ 267940 h 267940"/>
                <a:gd name="connsiteX1" fmla="*/ 642207 w 693243"/>
                <a:gd name="connsiteY1" fmla="*/ 267940 h 267940"/>
                <a:gd name="connsiteX2" fmla="*/ 642207 w 693243"/>
                <a:gd name="connsiteY2" fmla="*/ 208398 h 267940"/>
                <a:gd name="connsiteX3" fmla="*/ 484845 w 693243"/>
                <a:gd name="connsiteY3" fmla="*/ 208398 h 267940"/>
                <a:gd name="connsiteX4" fmla="*/ 484845 w 693243"/>
                <a:gd name="connsiteY4" fmla="*/ 208398 h 267940"/>
                <a:gd name="connsiteX5" fmla="*/ 484845 w 693243"/>
                <a:gd name="connsiteY5" fmla="*/ 178627 h 267940"/>
                <a:gd name="connsiteX6" fmla="*/ 433809 w 693243"/>
                <a:gd name="connsiteY6" fmla="*/ 178627 h 267940"/>
                <a:gd name="connsiteX7" fmla="*/ 433809 w 693243"/>
                <a:gd name="connsiteY7" fmla="*/ 148856 h 267940"/>
                <a:gd name="connsiteX8" fmla="*/ 382772 w 693243"/>
                <a:gd name="connsiteY8" fmla="*/ 148856 h 267940"/>
                <a:gd name="connsiteX9" fmla="*/ 382772 w 693243"/>
                <a:gd name="connsiteY9" fmla="*/ 114831 h 267940"/>
                <a:gd name="connsiteX10" fmla="*/ 348748 w 693243"/>
                <a:gd name="connsiteY10" fmla="*/ 119084 h 267940"/>
                <a:gd name="connsiteX11" fmla="*/ 357254 w 693243"/>
                <a:gd name="connsiteY11" fmla="*/ 89313 h 267940"/>
                <a:gd name="connsiteX12" fmla="*/ 225410 w 693243"/>
                <a:gd name="connsiteY12" fmla="*/ 89313 h 267940"/>
                <a:gd name="connsiteX13" fmla="*/ 225410 w 693243"/>
                <a:gd name="connsiteY13" fmla="*/ 89313 h 267940"/>
                <a:gd name="connsiteX14" fmla="*/ 225410 w 693243"/>
                <a:gd name="connsiteY14" fmla="*/ 59542 h 267940"/>
                <a:gd name="connsiteX15" fmla="*/ 161615 w 693243"/>
                <a:gd name="connsiteY15" fmla="*/ 59542 h 267940"/>
                <a:gd name="connsiteX16" fmla="*/ 161615 w 693243"/>
                <a:gd name="connsiteY16" fmla="*/ 38277 h 267940"/>
                <a:gd name="connsiteX17" fmla="*/ 114832 w 693243"/>
                <a:gd name="connsiteY17" fmla="*/ 38277 h 267940"/>
                <a:gd name="connsiteX18" fmla="*/ 114832 w 693243"/>
                <a:gd name="connsiteY18" fmla="*/ 38277 h 267940"/>
                <a:gd name="connsiteX19" fmla="*/ 114832 w 693243"/>
                <a:gd name="connsiteY19" fmla="*/ 0 h 267940"/>
                <a:gd name="connsiteX20" fmla="*/ 0 w 693243"/>
                <a:gd name="connsiteY20" fmla="*/ 0 h 267940"/>
                <a:gd name="connsiteX0" fmla="*/ 693243 w 693243"/>
                <a:gd name="connsiteY0" fmla="*/ 267940 h 267940"/>
                <a:gd name="connsiteX1" fmla="*/ 642207 w 693243"/>
                <a:gd name="connsiteY1" fmla="*/ 267940 h 267940"/>
                <a:gd name="connsiteX2" fmla="*/ 642207 w 693243"/>
                <a:gd name="connsiteY2" fmla="*/ 208398 h 267940"/>
                <a:gd name="connsiteX3" fmla="*/ 484845 w 693243"/>
                <a:gd name="connsiteY3" fmla="*/ 208398 h 267940"/>
                <a:gd name="connsiteX4" fmla="*/ 484845 w 693243"/>
                <a:gd name="connsiteY4" fmla="*/ 208398 h 267940"/>
                <a:gd name="connsiteX5" fmla="*/ 484845 w 693243"/>
                <a:gd name="connsiteY5" fmla="*/ 178627 h 267940"/>
                <a:gd name="connsiteX6" fmla="*/ 433809 w 693243"/>
                <a:gd name="connsiteY6" fmla="*/ 178627 h 267940"/>
                <a:gd name="connsiteX7" fmla="*/ 433809 w 693243"/>
                <a:gd name="connsiteY7" fmla="*/ 148856 h 267940"/>
                <a:gd name="connsiteX8" fmla="*/ 382772 w 693243"/>
                <a:gd name="connsiteY8" fmla="*/ 148856 h 267940"/>
                <a:gd name="connsiteX9" fmla="*/ 382772 w 693243"/>
                <a:gd name="connsiteY9" fmla="*/ 114831 h 267940"/>
                <a:gd name="connsiteX10" fmla="*/ 353001 w 693243"/>
                <a:gd name="connsiteY10" fmla="*/ 119084 h 267940"/>
                <a:gd name="connsiteX11" fmla="*/ 357254 w 693243"/>
                <a:gd name="connsiteY11" fmla="*/ 89313 h 267940"/>
                <a:gd name="connsiteX12" fmla="*/ 225410 w 693243"/>
                <a:gd name="connsiteY12" fmla="*/ 89313 h 267940"/>
                <a:gd name="connsiteX13" fmla="*/ 225410 w 693243"/>
                <a:gd name="connsiteY13" fmla="*/ 89313 h 267940"/>
                <a:gd name="connsiteX14" fmla="*/ 225410 w 693243"/>
                <a:gd name="connsiteY14" fmla="*/ 59542 h 267940"/>
                <a:gd name="connsiteX15" fmla="*/ 161615 w 693243"/>
                <a:gd name="connsiteY15" fmla="*/ 59542 h 267940"/>
                <a:gd name="connsiteX16" fmla="*/ 161615 w 693243"/>
                <a:gd name="connsiteY16" fmla="*/ 38277 h 267940"/>
                <a:gd name="connsiteX17" fmla="*/ 114832 w 693243"/>
                <a:gd name="connsiteY17" fmla="*/ 38277 h 267940"/>
                <a:gd name="connsiteX18" fmla="*/ 114832 w 693243"/>
                <a:gd name="connsiteY18" fmla="*/ 38277 h 267940"/>
                <a:gd name="connsiteX19" fmla="*/ 114832 w 693243"/>
                <a:gd name="connsiteY19" fmla="*/ 0 h 267940"/>
                <a:gd name="connsiteX20" fmla="*/ 0 w 693243"/>
                <a:gd name="connsiteY20" fmla="*/ 0 h 267940"/>
                <a:gd name="connsiteX0" fmla="*/ 693243 w 693243"/>
                <a:gd name="connsiteY0" fmla="*/ 267940 h 267940"/>
                <a:gd name="connsiteX1" fmla="*/ 642207 w 693243"/>
                <a:gd name="connsiteY1" fmla="*/ 267940 h 267940"/>
                <a:gd name="connsiteX2" fmla="*/ 642207 w 693243"/>
                <a:gd name="connsiteY2" fmla="*/ 208398 h 267940"/>
                <a:gd name="connsiteX3" fmla="*/ 484845 w 693243"/>
                <a:gd name="connsiteY3" fmla="*/ 208398 h 267940"/>
                <a:gd name="connsiteX4" fmla="*/ 484845 w 693243"/>
                <a:gd name="connsiteY4" fmla="*/ 208398 h 267940"/>
                <a:gd name="connsiteX5" fmla="*/ 484845 w 693243"/>
                <a:gd name="connsiteY5" fmla="*/ 178627 h 267940"/>
                <a:gd name="connsiteX6" fmla="*/ 433809 w 693243"/>
                <a:gd name="connsiteY6" fmla="*/ 178627 h 267940"/>
                <a:gd name="connsiteX7" fmla="*/ 433809 w 693243"/>
                <a:gd name="connsiteY7" fmla="*/ 148856 h 267940"/>
                <a:gd name="connsiteX8" fmla="*/ 382772 w 693243"/>
                <a:gd name="connsiteY8" fmla="*/ 148856 h 267940"/>
                <a:gd name="connsiteX9" fmla="*/ 382772 w 693243"/>
                <a:gd name="connsiteY9" fmla="*/ 114831 h 267940"/>
                <a:gd name="connsiteX10" fmla="*/ 353001 w 693243"/>
                <a:gd name="connsiteY10" fmla="*/ 119084 h 267940"/>
                <a:gd name="connsiteX11" fmla="*/ 357254 w 693243"/>
                <a:gd name="connsiteY11" fmla="*/ 89313 h 267940"/>
                <a:gd name="connsiteX12" fmla="*/ 225410 w 693243"/>
                <a:gd name="connsiteY12" fmla="*/ 89313 h 267940"/>
                <a:gd name="connsiteX13" fmla="*/ 225410 w 693243"/>
                <a:gd name="connsiteY13" fmla="*/ 89313 h 267940"/>
                <a:gd name="connsiteX14" fmla="*/ 225410 w 693243"/>
                <a:gd name="connsiteY14" fmla="*/ 59542 h 267940"/>
                <a:gd name="connsiteX15" fmla="*/ 161615 w 693243"/>
                <a:gd name="connsiteY15" fmla="*/ 59542 h 267940"/>
                <a:gd name="connsiteX16" fmla="*/ 161615 w 693243"/>
                <a:gd name="connsiteY16" fmla="*/ 38277 h 267940"/>
                <a:gd name="connsiteX17" fmla="*/ 114832 w 693243"/>
                <a:gd name="connsiteY17" fmla="*/ 38277 h 267940"/>
                <a:gd name="connsiteX18" fmla="*/ 114832 w 693243"/>
                <a:gd name="connsiteY18" fmla="*/ 38277 h 267940"/>
                <a:gd name="connsiteX19" fmla="*/ 114832 w 693243"/>
                <a:gd name="connsiteY19" fmla="*/ 0 h 267940"/>
                <a:gd name="connsiteX20" fmla="*/ 0 w 693243"/>
                <a:gd name="connsiteY20" fmla="*/ 0 h 267940"/>
                <a:gd name="connsiteX0" fmla="*/ 693243 w 693243"/>
                <a:gd name="connsiteY0" fmla="*/ 267940 h 267940"/>
                <a:gd name="connsiteX1" fmla="*/ 642207 w 693243"/>
                <a:gd name="connsiteY1" fmla="*/ 267940 h 267940"/>
                <a:gd name="connsiteX2" fmla="*/ 642207 w 693243"/>
                <a:gd name="connsiteY2" fmla="*/ 208398 h 267940"/>
                <a:gd name="connsiteX3" fmla="*/ 484845 w 693243"/>
                <a:gd name="connsiteY3" fmla="*/ 208398 h 267940"/>
                <a:gd name="connsiteX4" fmla="*/ 484845 w 693243"/>
                <a:gd name="connsiteY4" fmla="*/ 208398 h 267940"/>
                <a:gd name="connsiteX5" fmla="*/ 484845 w 693243"/>
                <a:gd name="connsiteY5" fmla="*/ 178627 h 267940"/>
                <a:gd name="connsiteX6" fmla="*/ 433809 w 693243"/>
                <a:gd name="connsiteY6" fmla="*/ 178627 h 267940"/>
                <a:gd name="connsiteX7" fmla="*/ 433809 w 693243"/>
                <a:gd name="connsiteY7" fmla="*/ 148856 h 267940"/>
                <a:gd name="connsiteX8" fmla="*/ 382772 w 693243"/>
                <a:gd name="connsiteY8" fmla="*/ 148856 h 267940"/>
                <a:gd name="connsiteX9" fmla="*/ 382772 w 693243"/>
                <a:gd name="connsiteY9" fmla="*/ 114831 h 267940"/>
                <a:gd name="connsiteX10" fmla="*/ 365760 w 693243"/>
                <a:gd name="connsiteY10" fmla="*/ 114831 h 267940"/>
                <a:gd name="connsiteX11" fmla="*/ 357254 w 693243"/>
                <a:gd name="connsiteY11" fmla="*/ 89313 h 267940"/>
                <a:gd name="connsiteX12" fmla="*/ 225410 w 693243"/>
                <a:gd name="connsiteY12" fmla="*/ 89313 h 267940"/>
                <a:gd name="connsiteX13" fmla="*/ 225410 w 693243"/>
                <a:gd name="connsiteY13" fmla="*/ 89313 h 267940"/>
                <a:gd name="connsiteX14" fmla="*/ 225410 w 693243"/>
                <a:gd name="connsiteY14" fmla="*/ 59542 h 267940"/>
                <a:gd name="connsiteX15" fmla="*/ 161615 w 693243"/>
                <a:gd name="connsiteY15" fmla="*/ 59542 h 267940"/>
                <a:gd name="connsiteX16" fmla="*/ 161615 w 693243"/>
                <a:gd name="connsiteY16" fmla="*/ 38277 h 267940"/>
                <a:gd name="connsiteX17" fmla="*/ 114832 w 693243"/>
                <a:gd name="connsiteY17" fmla="*/ 38277 h 267940"/>
                <a:gd name="connsiteX18" fmla="*/ 114832 w 693243"/>
                <a:gd name="connsiteY18" fmla="*/ 38277 h 267940"/>
                <a:gd name="connsiteX19" fmla="*/ 114832 w 693243"/>
                <a:gd name="connsiteY19" fmla="*/ 0 h 267940"/>
                <a:gd name="connsiteX20" fmla="*/ 0 w 693243"/>
                <a:gd name="connsiteY20" fmla="*/ 0 h 26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3243" h="267940">
                  <a:moveTo>
                    <a:pt x="693243" y="267940"/>
                  </a:moveTo>
                  <a:lnTo>
                    <a:pt x="642207" y="267940"/>
                  </a:lnTo>
                  <a:lnTo>
                    <a:pt x="642207" y="208398"/>
                  </a:lnTo>
                  <a:lnTo>
                    <a:pt x="484845" y="208398"/>
                  </a:lnTo>
                  <a:lnTo>
                    <a:pt x="484845" y="208398"/>
                  </a:lnTo>
                  <a:lnTo>
                    <a:pt x="484845" y="178627"/>
                  </a:lnTo>
                  <a:lnTo>
                    <a:pt x="433809" y="178627"/>
                  </a:lnTo>
                  <a:lnTo>
                    <a:pt x="433809" y="148856"/>
                  </a:lnTo>
                  <a:lnTo>
                    <a:pt x="382772" y="148856"/>
                  </a:lnTo>
                  <a:lnTo>
                    <a:pt x="382772" y="114831"/>
                  </a:lnTo>
                  <a:lnTo>
                    <a:pt x="365760" y="114831"/>
                  </a:lnTo>
                  <a:lnTo>
                    <a:pt x="357254" y="89313"/>
                  </a:lnTo>
                  <a:lnTo>
                    <a:pt x="225410" y="89313"/>
                  </a:lnTo>
                  <a:lnTo>
                    <a:pt x="225410" y="89313"/>
                  </a:lnTo>
                  <a:lnTo>
                    <a:pt x="225410" y="59542"/>
                  </a:lnTo>
                  <a:lnTo>
                    <a:pt x="161615" y="59542"/>
                  </a:lnTo>
                  <a:lnTo>
                    <a:pt x="161615" y="38277"/>
                  </a:lnTo>
                  <a:lnTo>
                    <a:pt x="114832" y="38277"/>
                  </a:lnTo>
                  <a:lnTo>
                    <a:pt x="114832" y="38277"/>
                  </a:lnTo>
                  <a:lnTo>
                    <a:pt x="114832"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31835" name="Freeform 31834">
              <a:extLst>
                <a:ext uri="{FF2B5EF4-FFF2-40B4-BE49-F238E27FC236}">
                  <a16:creationId xmlns:a16="http://schemas.microsoft.com/office/drawing/2014/main" id="{1AAC0B85-6D39-B045-3D26-F774AEB9E063}"/>
                </a:ext>
              </a:extLst>
            </p:cNvPr>
            <p:cNvSpPr/>
            <p:nvPr/>
          </p:nvSpPr>
          <p:spPr bwMode="auto">
            <a:xfrm>
              <a:off x="3372647" y="3653347"/>
              <a:ext cx="323230" cy="127591"/>
            </a:xfrm>
            <a:custGeom>
              <a:avLst/>
              <a:gdLst>
                <a:gd name="connsiteX0" fmla="*/ 0 w 323230"/>
                <a:gd name="connsiteY0" fmla="*/ 0 h 127591"/>
                <a:gd name="connsiteX1" fmla="*/ 123338 w 323230"/>
                <a:gd name="connsiteY1" fmla="*/ 0 h 127591"/>
                <a:gd name="connsiteX2" fmla="*/ 123338 w 323230"/>
                <a:gd name="connsiteY2" fmla="*/ 51036 h 127591"/>
                <a:gd name="connsiteX3" fmla="*/ 187133 w 323230"/>
                <a:gd name="connsiteY3" fmla="*/ 51036 h 127591"/>
                <a:gd name="connsiteX4" fmla="*/ 187133 w 323230"/>
                <a:gd name="connsiteY4" fmla="*/ 72301 h 127591"/>
                <a:gd name="connsiteX5" fmla="*/ 284953 w 323230"/>
                <a:gd name="connsiteY5" fmla="*/ 72301 h 127591"/>
                <a:gd name="connsiteX6" fmla="*/ 284953 w 323230"/>
                <a:gd name="connsiteY6" fmla="*/ 102073 h 127591"/>
                <a:gd name="connsiteX7" fmla="*/ 323230 w 323230"/>
                <a:gd name="connsiteY7" fmla="*/ 102073 h 127591"/>
                <a:gd name="connsiteX8" fmla="*/ 323230 w 323230"/>
                <a:gd name="connsiteY8" fmla="*/ 127591 h 12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3230" h="127591">
                  <a:moveTo>
                    <a:pt x="0" y="0"/>
                  </a:moveTo>
                  <a:lnTo>
                    <a:pt x="123338" y="0"/>
                  </a:lnTo>
                  <a:lnTo>
                    <a:pt x="123338" y="51036"/>
                  </a:lnTo>
                  <a:lnTo>
                    <a:pt x="187133" y="51036"/>
                  </a:lnTo>
                  <a:lnTo>
                    <a:pt x="187133" y="72301"/>
                  </a:lnTo>
                  <a:lnTo>
                    <a:pt x="284953" y="72301"/>
                  </a:lnTo>
                  <a:lnTo>
                    <a:pt x="284953" y="102073"/>
                  </a:lnTo>
                  <a:lnTo>
                    <a:pt x="323230" y="102073"/>
                  </a:lnTo>
                  <a:lnTo>
                    <a:pt x="323230" y="127591"/>
                  </a:lnTo>
                </a:path>
              </a:pathLst>
            </a:custGeom>
            <a:noFill/>
            <a:ln w="28575">
              <a:solidFill>
                <a:schemeClr val="accent1"/>
              </a:solidFill>
              <a:miter lim="800000"/>
              <a:headEnd/>
              <a:tailEnd/>
            </a:ln>
          </p:spPr>
          <p:txBody>
            <a:bodyPr rtlCol="0" anchor="ctr"/>
            <a:lstStyle/>
            <a:p>
              <a:pPr algn="ctr"/>
              <a:endParaRPr lang="en-US"/>
            </a:p>
          </p:txBody>
        </p:sp>
        <p:sp>
          <p:nvSpPr>
            <p:cNvPr id="31836" name="Freeform 31835">
              <a:extLst>
                <a:ext uri="{FF2B5EF4-FFF2-40B4-BE49-F238E27FC236}">
                  <a16:creationId xmlns:a16="http://schemas.microsoft.com/office/drawing/2014/main" id="{85536B30-DB25-ECE1-1D2F-32712B379AA2}"/>
                </a:ext>
              </a:extLst>
            </p:cNvPr>
            <p:cNvSpPr/>
            <p:nvPr/>
          </p:nvSpPr>
          <p:spPr bwMode="auto">
            <a:xfrm>
              <a:off x="1768475" y="2559050"/>
              <a:ext cx="1609725" cy="1095375"/>
            </a:xfrm>
            <a:custGeom>
              <a:avLst/>
              <a:gdLst>
                <a:gd name="connsiteX0" fmla="*/ 0 w 1609725"/>
                <a:gd name="connsiteY0" fmla="*/ 0 h 1095375"/>
                <a:gd name="connsiteX1" fmla="*/ 0 w 1609725"/>
                <a:gd name="connsiteY1" fmla="*/ 41275 h 1095375"/>
                <a:gd name="connsiteX2" fmla="*/ 47625 w 1609725"/>
                <a:gd name="connsiteY2" fmla="*/ 41275 h 1095375"/>
                <a:gd name="connsiteX3" fmla="*/ 47625 w 1609725"/>
                <a:gd name="connsiteY3" fmla="*/ 79375 h 1095375"/>
                <a:gd name="connsiteX4" fmla="*/ 82550 w 1609725"/>
                <a:gd name="connsiteY4" fmla="*/ 79375 h 1095375"/>
                <a:gd name="connsiteX5" fmla="*/ 82550 w 1609725"/>
                <a:gd name="connsiteY5" fmla="*/ 79375 h 1095375"/>
                <a:gd name="connsiteX6" fmla="*/ 82550 w 1609725"/>
                <a:gd name="connsiteY6" fmla="*/ 114300 h 1095375"/>
                <a:gd name="connsiteX7" fmla="*/ 158750 w 1609725"/>
                <a:gd name="connsiteY7" fmla="*/ 114300 h 1095375"/>
                <a:gd name="connsiteX8" fmla="*/ 158750 w 1609725"/>
                <a:gd name="connsiteY8" fmla="*/ 146050 h 1095375"/>
                <a:gd name="connsiteX9" fmla="*/ 200025 w 1609725"/>
                <a:gd name="connsiteY9" fmla="*/ 146050 h 1095375"/>
                <a:gd name="connsiteX10" fmla="*/ 200025 w 1609725"/>
                <a:gd name="connsiteY10" fmla="*/ 184150 h 1095375"/>
                <a:gd name="connsiteX11" fmla="*/ 228600 w 1609725"/>
                <a:gd name="connsiteY11" fmla="*/ 184150 h 1095375"/>
                <a:gd name="connsiteX12" fmla="*/ 228600 w 1609725"/>
                <a:gd name="connsiteY12" fmla="*/ 203200 h 1095375"/>
                <a:gd name="connsiteX13" fmla="*/ 298450 w 1609725"/>
                <a:gd name="connsiteY13" fmla="*/ 203200 h 1095375"/>
                <a:gd name="connsiteX14" fmla="*/ 298450 w 1609725"/>
                <a:gd name="connsiteY14" fmla="*/ 231775 h 1095375"/>
                <a:gd name="connsiteX15" fmla="*/ 346075 w 1609725"/>
                <a:gd name="connsiteY15" fmla="*/ 231775 h 1095375"/>
                <a:gd name="connsiteX16" fmla="*/ 346075 w 1609725"/>
                <a:gd name="connsiteY16" fmla="*/ 263525 h 1095375"/>
                <a:gd name="connsiteX17" fmla="*/ 381000 w 1609725"/>
                <a:gd name="connsiteY17" fmla="*/ 263525 h 1095375"/>
                <a:gd name="connsiteX18" fmla="*/ 381000 w 1609725"/>
                <a:gd name="connsiteY18" fmla="*/ 327025 h 1095375"/>
                <a:gd name="connsiteX19" fmla="*/ 428625 w 1609725"/>
                <a:gd name="connsiteY19" fmla="*/ 327025 h 1095375"/>
                <a:gd name="connsiteX20" fmla="*/ 428625 w 1609725"/>
                <a:gd name="connsiteY20" fmla="*/ 352425 h 1095375"/>
                <a:gd name="connsiteX21" fmla="*/ 469900 w 1609725"/>
                <a:gd name="connsiteY21" fmla="*/ 352425 h 1095375"/>
                <a:gd name="connsiteX22" fmla="*/ 469900 w 1609725"/>
                <a:gd name="connsiteY22" fmla="*/ 396875 h 1095375"/>
                <a:gd name="connsiteX23" fmla="*/ 527050 w 1609725"/>
                <a:gd name="connsiteY23" fmla="*/ 396875 h 1095375"/>
                <a:gd name="connsiteX24" fmla="*/ 527050 w 1609725"/>
                <a:gd name="connsiteY24" fmla="*/ 425450 h 1095375"/>
                <a:gd name="connsiteX25" fmla="*/ 555625 w 1609725"/>
                <a:gd name="connsiteY25" fmla="*/ 425450 h 1095375"/>
                <a:gd name="connsiteX26" fmla="*/ 555625 w 1609725"/>
                <a:gd name="connsiteY26" fmla="*/ 425450 h 1095375"/>
                <a:gd name="connsiteX27" fmla="*/ 571500 w 1609725"/>
                <a:gd name="connsiteY27" fmla="*/ 441325 h 1095375"/>
                <a:gd name="connsiteX28" fmla="*/ 571500 w 1609725"/>
                <a:gd name="connsiteY28" fmla="*/ 463550 h 1095375"/>
                <a:gd name="connsiteX29" fmla="*/ 609600 w 1609725"/>
                <a:gd name="connsiteY29" fmla="*/ 463550 h 1095375"/>
                <a:gd name="connsiteX30" fmla="*/ 609600 w 1609725"/>
                <a:gd name="connsiteY30" fmla="*/ 514350 h 1095375"/>
                <a:gd name="connsiteX31" fmla="*/ 647700 w 1609725"/>
                <a:gd name="connsiteY31" fmla="*/ 514350 h 1095375"/>
                <a:gd name="connsiteX32" fmla="*/ 647700 w 1609725"/>
                <a:gd name="connsiteY32" fmla="*/ 555625 h 1095375"/>
                <a:gd name="connsiteX33" fmla="*/ 692150 w 1609725"/>
                <a:gd name="connsiteY33" fmla="*/ 555625 h 1095375"/>
                <a:gd name="connsiteX34" fmla="*/ 692150 w 1609725"/>
                <a:gd name="connsiteY34" fmla="*/ 596900 h 1095375"/>
                <a:gd name="connsiteX35" fmla="*/ 736600 w 1609725"/>
                <a:gd name="connsiteY35" fmla="*/ 596900 h 1095375"/>
                <a:gd name="connsiteX36" fmla="*/ 736600 w 1609725"/>
                <a:gd name="connsiteY36" fmla="*/ 622300 h 1095375"/>
                <a:gd name="connsiteX37" fmla="*/ 803275 w 1609725"/>
                <a:gd name="connsiteY37" fmla="*/ 622300 h 1095375"/>
                <a:gd name="connsiteX38" fmla="*/ 803275 w 1609725"/>
                <a:gd name="connsiteY38" fmla="*/ 660400 h 1095375"/>
                <a:gd name="connsiteX39" fmla="*/ 857250 w 1609725"/>
                <a:gd name="connsiteY39" fmla="*/ 660400 h 1095375"/>
                <a:gd name="connsiteX40" fmla="*/ 857250 w 1609725"/>
                <a:gd name="connsiteY40" fmla="*/ 695325 h 1095375"/>
                <a:gd name="connsiteX41" fmla="*/ 908050 w 1609725"/>
                <a:gd name="connsiteY41" fmla="*/ 695325 h 1095375"/>
                <a:gd name="connsiteX42" fmla="*/ 908050 w 1609725"/>
                <a:gd name="connsiteY42" fmla="*/ 720725 h 1095375"/>
                <a:gd name="connsiteX43" fmla="*/ 962025 w 1609725"/>
                <a:gd name="connsiteY43" fmla="*/ 720725 h 1095375"/>
                <a:gd name="connsiteX44" fmla="*/ 962025 w 1609725"/>
                <a:gd name="connsiteY44" fmla="*/ 755650 h 1095375"/>
                <a:gd name="connsiteX45" fmla="*/ 1016000 w 1609725"/>
                <a:gd name="connsiteY45" fmla="*/ 755650 h 1095375"/>
                <a:gd name="connsiteX46" fmla="*/ 1016000 w 1609725"/>
                <a:gd name="connsiteY46" fmla="*/ 790575 h 1095375"/>
                <a:gd name="connsiteX47" fmla="*/ 1054100 w 1609725"/>
                <a:gd name="connsiteY47" fmla="*/ 790575 h 1095375"/>
                <a:gd name="connsiteX48" fmla="*/ 1054100 w 1609725"/>
                <a:gd name="connsiteY48" fmla="*/ 844550 h 1095375"/>
                <a:gd name="connsiteX49" fmla="*/ 1095375 w 1609725"/>
                <a:gd name="connsiteY49" fmla="*/ 844550 h 1095375"/>
                <a:gd name="connsiteX50" fmla="*/ 1095375 w 1609725"/>
                <a:gd name="connsiteY50" fmla="*/ 873125 h 1095375"/>
                <a:gd name="connsiteX51" fmla="*/ 1168400 w 1609725"/>
                <a:gd name="connsiteY51" fmla="*/ 873125 h 1095375"/>
                <a:gd name="connsiteX52" fmla="*/ 1168400 w 1609725"/>
                <a:gd name="connsiteY52" fmla="*/ 892175 h 1095375"/>
                <a:gd name="connsiteX53" fmla="*/ 1235075 w 1609725"/>
                <a:gd name="connsiteY53" fmla="*/ 892175 h 1095375"/>
                <a:gd name="connsiteX54" fmla="*/ 1235075 w 1609725"/>
                <a:gd name="connsiteY54" fmla="*/ 923925 h 1095375"/>
                <a:gd name="connsiteX55" fmla="*/ 1282700 w 1609725"/>
                <a:gd name="connsiteY55" fmla="*/ 923925 h 1095375"/>
                <a:gd name="connsiteX56" fmla="*/ 1282700 w 1609725"/>
                <a:gd name="connsiteY56" fmla="*/ 981075 h 1095375"/>
                <a:gd name="connsiteX57" fmla="*/ 1343025 w 1609725"/>
                <a:gd name="connsiteY57" fmla="*/ 981075 h 1095375"/>
                <a:gd name="connsiteX58" fmla="*/ 1343025 w 1609725"/>
                <a:gd name="connsiteY58" fmla="*/ 1012825 h 1095375"/>
                <a:gd name="connsiteX59" fmla="*/ 1435100 w 1609725"/>
                <a:gd name="connsiteY59" fmla="*/ 1012825 h 1095375"/>
                <a:gd name="connsiteX60" fmla="*/ 1435100 w 1609725"/>
                <a:gd name="connsiteY60" fmla="*/ 1050925 h 1095375"/>
                <a:gd name="connsiteX61" fmla="*/ 1543050 w 1609725"/>
                <a:gd name="connsiteY61" fmla="*/ 1050925 h 1095375"/>
                <a:gd name="connsiteX62" fmla="*/ 1543050 w 1609725"/>
                <a:gd name="connsiteY62" fmla="*/ 1079500 h 1095375"/>
                <a:gd name="connsiteX63" fmla="*/ 1609725 w 1609725"/>
                <a:gd name="connsiteY63" fmla="*/ 1079500 h 1095375"/>
                <a:gd name="connsiteX64" fmla="*/ 1609725 w 1609725"/>
                <a:gd name="connsiteY64" fmla="*/ 1095375 h 1095375"/>
                <a:gd name="connsiteX0" fmla="*/ 0 w 1609725"/>
                <a:gd name="connsiteY0" fmla="*/ 0 h 1095375"/>
                <a:gd name="connsiteX1" fmla="*/ 0 w 1609725"/>
                <a:gd name="connsiteY1" fmla="*/ 41275 h 1095375"/>
                <a:gd name="connsiteX2" fmla="*/ 47625 w 1609725"/>
                <a:gd name="connsiteY2" fmla="*/ 41275 h 1095375"/>
                <a:gd name="connsiteX3" fmla="*/ 47625 w 1609725"/>
                <a:gd name="connsiteY3" fmla="*/ 79375 h 1095375"/>
                <a:gd name="connsiteX4" fmla="*/ 82550 w 1609725"/>
                <a:gd name="connsiteY4" fmla="*/ 79375 h 1095375"/>
                <a:gd name="connsiteX5" fmla="*/ 82550 w 1609725"/>
                <a:gd name="connsiteY5" fmla="*/ 79375 h 1095375"/>
                <a:gd name="connsiteX6" fmla="*/ 82550 w 1609725"/>
                <a:gd name="connsiteY6" fmla="*/ 114300 h 1095375"/>
                <a:gd name="connsiteX7" fmla="*/ 158750 w 1609725"/>
                <a:gd name="connsiteY7" fmla="*/ 114300 h 1095375"/>
                <a:gd name="connsiteX8" fmla="*/ 158750 w 1609725"/>
                <a:gd name="connsiteY8" fmla="*/ 146050 h 1095375"/>
                <a:gd name="connsiteX9" fmla="*/ 200025 w 1609725"/>
                <a:gd name="connsiteY9" fmla="*/ 146050 h 1095375"/>
                <a:gd name="connsiteX10" fmla="*/ 200025 w 1609725"/>
                <a:gd name="connsiteY10" fmla="*/ 184150 h 1095375"/>
                <a:gd name="connsiteX11" fmla="*/ 228600 w 1609725"/>
                <a:gd name="connsiteY11" fmla="*/ 184150 h 1095375"/>
                <a:gd name="connsiteX12" fmla="*/ 228600 w 1609725"/>
                <a:gd name="connsiteY12" fmla="*/ 203200 h 1095375"/>
                <a:gd name="connsiteX13" fmla="*/ 298450 w 1609725"/>
                <a:gd name="connsiteY13" fmla="*/ 203200 h 1095375"/>
                <a:gd name="connsiteX14" fmla="*/ 298450 w 1609725"/>
                <a:gd name="connsiteY14" fmla="*/ 231775 h 1095375"/>
                <a:gd name="connsiteX15" fmla="*/ 346075 w 1609725"/>
                <a:gd name="connsiteY15" fmla="*/ 231775 h 1095375"/>
                <a:gd name="connsiteX16" fmla="*/ 346075 w 1609725"/>
                <a:gd name="connsiteY16" fmla="*/ 263525 h 1095375"/>
                <a:gd name="connsiteX17" fmla="*/ 381000 w 1609725"/>
                <a:gd name="connsiteY17" fmla="*/ 263525 h 1095375"/>
                <a:gd name="connsiteX18" fmla="*/ 381000 w 1609725"/>
                <a:gd name="connsiteY18" fmla="*/ 327025 h 1095375"/>
                <a:gd name="connsiteX19" fmla="*/ 428625 w 1609725"/>
                <a:gd name="connsiteY19" fmla="*/ 327025 h 1095375"/>
                <a:gd name="connsiteX20" fmla="*/ 428625 w 1609725"/>
                <a:gd name="connsiteY20" fmla="*/ 352425 h 1095375"/>
                <a:gd name="connsiteX21" fmla="*/ 469900 w 1609725"/>
                <a:gd name="connsiteY21" fmla="*/ 352425 h 1095375"/>
                <a:gd name="connsiteX22" fmla="*/ 469900 w 1609725"/>
                <a:gd name="connsiteY22" fmla="*/ 396875 h 1095375"/>
                <a:gd name="connsiteX23" fmla="*/ 527050 w 1609725"/>
                <a:gd name="connsiteY23" fmla="*/ 396875 h 1095375"/>
                <a:gd name="connsiteX24" fmla="*/ 527050 w 1609725"/>
                <a:gd name="connsiteY24" fmla="*/ 425450 h 1095375"/>
                <a:gd name="connsiteX25" fmla="*/ 555625 w 1609725"/>
                <a:gd name="connsiteY25" fmla="*/ 425450 h 1095375"/>
                <a:gd name="connsiteX26" fmla="*/ 555625 w 1609725"/>
                <a:gd name="connsiteY26" fmla="*/ 425450 h 1095375"/>
                <a:gd name="connsiteX27" fmla="*/ 546100 w 1609725"/>
                <a:gd name="connsiteY27" fmla="*/ 438150 h 1095375"/>
                <a:gd name="connsiteX28" fmla="*/ 571500 w 1609725"/>
                <a:gd name="connsiteY28" fmla="*/ 463550 h 1095375"/>
                <a:gd name="connsiteX29" fmla="*/ 609600 w 1609725"/>
                <a:gd name="connsiteY29" fmla="*/ 463550 h 1095375"/>
                <a:gd name="connsiteX30" fmla="*/ 609600 w 1609725"/>
                <a:gd name="connsiteY30" fmla="*/ 514350 h 1095375"/>
                <a:gd name="connsiteX31" fmla="*/ 647700 w 1609725"/>
                <a:gd name="connsiteY31" fmla="*/ 514350 h 1095375"/>
                <a:gd name="connsiteX32" fmla="*/ 647700 w 1609725"/>
                <a:gd name="connsiteY32" fmla="*/ 555625 h 1095375"/>
                <a:gd name="connsiteX33" fmla="*/ 692150 w 1609725"/>
                <a:gd name="connsiteY33" fmla="*/ 555625 h 1095375"/>
                <a:gd name="connsiteX34" fmla="*/ 692150 w 1609725"/>
                <a:gd name="connsiteY34" fmla="*/ 596900 h 1095375"/>
                <a:gd name="connsiteX35" fmla="*/ 736600 w 1609725"/>
                <a:gd name="connsiteY35" fmla="*/ 596900 h 1095375"/>
                <a:gd name="connsiteX36" fmla="*/ 736600 w 1609725"/>
                <a:gd name="connsiteY36" fmla="*/ 622300 h 1095375"/>
                <a:gd name="connsiteX37" fmla="*/ 803275 w 1609725"/>
                <a:gd name="connsiteY37" fmla="*/ 622300 h 1095375"/>
                <a:gd name="connsiteX38" fmla="*/ 803275 w 1609725"/>
                <a:gd name="connsiteY38" fmla="*/ 660400 h 1095375"/>
                <a:gd name="connsiteX39" fmla="*/ 857250 w 1609725"/>
                <a:gd name="connsiteY39" fmla="*/ 660400 h 1095375"/>
                <a:gd name="connsiteX40" fmla="*/ 857250 w 1609725"/>
                <a:gd name="connsiteY40" fmla="*/ 695325 h 1095375"/>
                <a:gd name="connsiteX41" fmla="*/ 908050 w 1609725"/>
                <a:gd name="connsiteY41" fmla="*/ 695325 h 1095375"/>
                <a:gd name="connsiteX42" fmla="*/ 908050 w 1609725"/>
                <a:gd name="connsiteY42" fmla="*/ 720725 h 1095375"/>
                <a:gd name="connsiteX43" fmla="*/ 962025 w 1609725"/>
                <a:gd name="connsiteY43" fmla="*/ 720725 h 1095375"/>
                <a:gd name="connsiteX44" fmla="*/ 962025 w 1609725"/>
                <a:gd name="connsiteY44" fmla="*/ 755650 h 1095375"/>
                <a:gd name="connsiteX45" fmla="*/ 1016000 w 1609725"/>
                <a:gd name="connsiteY45" fmla="*/ 755650 h 1095375"/>
                <a:gd name="connsiteX46" fmla="*/ 1016000 w 1609725"/>
                <a:gd name="connsiteY46" fmla="*/ 790575 h 1095375"/>
                <a:gd name="connsiteX47" fmla="*/ 1054100 w 1609725"/>
                <a:gd name="connsiteY47" fmla="*/ 790575 h 1095375"/>
                <a:gd name="connsiteX48" fmla="*/ 1054100 w 1609725"/>
                <a:gd name="connsiteY48" fmla="*/ 844550 h 1095375"/>
                <a:gd name="connsiteX49" fmla="*/ 1095375 w 1609725"/>
                <a:gd name="connsiteY49" fmla="*/ 844550 h 1095375"/>
                <a:gd name="connsiteX50" fmla="*/ 1095375 w 1609725"/>
                <a:gd name="connsiteY50" fmla="*/ 873125 h 1095375"/>
                <a:gd name="connsiteX51" fmla="*/ 1168400 w 1609725"/>
                <a:gd name="connsiteY51" fmla="*/ 873125 h 1095375"/>
                <a:gd name="connsiteX52" fmla="*/ 1168400 w 1609725"/>
                <a:gd name="connsiteY52" fmla="*/ 892175 h 1095375"/>
                <a:gd name="connsiteX53" fmla="*/ 1235075 w 1609725"/>
                <a:gd name="connsiteY53" fmla="*/ 892175 h 1095375"/>
                <a:gd name="connsiteX54" fmla="*/ 1235075 w 1609725"/>
                <a:gd name="connsiteY54" fmla="*/ 923925 h 1095375"/>
                <a:gd name="connsiteX55" fmla="*/ 1282700 w 1609725"/>
                <a:gd name="connsiteY55" fmla="*/ 923925 h 1095375"/>
                <a:gd name="connsiteX56" fmla="*/ 1282700 w 1609725"/>
                <a:gd name="connsiteY56" fmla="*/ 981075 h 1095375"/>
                <a:gd name="connsiteX57" fmla="*/ 1343025 w 1609725"/>
                <a:gd name="connsiteY57" fmla="*/ 981075 h 1095375"/>
                <a:gd name="connsiteX58" fmla="*/ 1343025 w 1609725"/>
                <a:gd name="connsiteY58" fmla="*/ 1012825 h 1095375"/>
                <a:gd name="connsiteX59" fmla="*/ 1435100 w 1609725"/>
                <a:gd name="connsiteY59" fmla="*/ 1012825 h 1095375"/>
                <a:gd name="connsiteX60" fmla="*/ 1435100 w 1609725"/>
                <a:gd name="connsiteY60" fmla="*/ 1050925 h 1095375"/>
                <a:gd name="connsiteX61" fmla="*/ 1543050 w 1609725"/>
                <a:gd name="connsiteY61" fmla="*/ 1050925 h 1095375"/>
                <a:gd name="connsiteX62" fmla="*/ 1543050 w 1609725"/>
                <a:gd name="connsiteY62" fmla="*/ 1079500 h 1095375"/>
                <a:gd name="connsiteX63" fmla="*/ 1609725 w 1609725"/>
                <a:gd name="connsiteY63" fmla="*/ 1079500 h 1095375"/>
                <a:gd name="connsiteX64" fmla="*/ 1609725 w 1609725"/>
                <a:gd name="connsiteY64" fmla="*/ 1095375 h 1095375"/>
                <a:gd name="connsiteX0" fmla="*/ 0 w 1609725"/>
                <a:gd name="connsiteY0" fmla="*/ 0 h 1095375"/>
                <a:gd name="connsiteX1" fmla="*/ 0 w 1609725"/>
                <a:gd name="connsiteY1" fmla="*/ 41275 h 1095375"/>
                <a:gd name="connsiteX2" fmla="*/ 47625 w 1609725"/>
                <a:gd name="connsiteY2" fmla="*/ 41275 h 1095375"/>
                <a:gd name="connsiteX3" fmla="*/ 47625 w 1609725"/>
                <a:gd name="connsiteY3" fmla="*/ 79375 h 1095375"/>
                <a:gd name="connsiteX4" fmla="*/ 82550 w 1609725"/>
                <a:gd name="connsiteY4" fmla="*/ 79375 h 1095375"/>
                <a:gd name="connsiteX5" fmla="*/ 82550 w 1609725"/>
                <a:gd name="connsiteY5" fmla="*/ 79375 h 1095375"/>
                <a:gd name="connsiteX6" fmla="*/ 82550 w 1609725"/>
                <a:gd name="connsiteY6" fmla="*/ 114300 h 1095375"/>
                <a:gd name="connsiteX7" fmla="*/ 158750 w 1609725"/>
                <a:gd name="connsiteY7" fmla="*/ 114300 h 1095375"/>
                <a:gd name="connsiteX8" fmla="*/ 158750 w 1609725"/>
                <a:gd name="connsiteY8" fmla="*/ 146050 h 1095375"/>
                <a:gd name="connsiteX9" fmla="*/ 200025 w 1609725"/>
                <a:gd name="connsiteY9" fmla="*/ 146050 h 1095375"/>
                <a:gd name="connsiteX10" fmla="*/ 200025 w 1609725"/>
                <a:gd name="connsiteY10" fmla="*/ 184150 h 1095375"/>
                <a:gd name="connsiteX11" fmla="*/ 228600 w 1609725"/>
                <a:gd name="connsiteY11" fmla="*/ 184150 h 1095375"/>
                <a:gd name="connsiteX12" fmla="*/ 228600 w 1609725"/>
                <a:gd name="connsiteY12" fmla="*/ 203200 h 1095375"/>
                <a:gd name="connsiteX13" fmla="*/ 298450 w 1609725"/>
                <a:gd name="connsiteY13" fmla="*/ 203200 h 1095375"/>
                <a:gd name="connsiteX14" fmla="*/ 298450 w 1609725"/>
                <a:gd name="connsiteY14" fmla="*/ 231775 h 1095375"/>
                <a:gd name="connsiteX15" fmla="*/ 346075 w 1609725"/>
                <a:gd name="connsiteY15" fmla="*/ 231775 h 1095375"/>
                <a:gd name="connsiteX16" fmla="*/ 346075 w 1609725"/>
                <a:gd name="connsiteY16" fmla="*/ 263525 h 1095375"/>
                <a:gd name="connsiteX17" fmla="*/ 381000 w 1609725"/>
                <a:gd name="connsiteY17" fmla="*/ 263525 h 1095375"/>
                <a:gd name="connsiteX18" fmla="*/ 381000 w 1609725"/>
                <a:gd name="connsiteY18" fmla="*/ 327025 h 1095375"/>
                <a:gd name="connsiteX19" fmla="*/ 428625 w 1609725"/>
                <a:gd name="connsiteY19" fmla="*/ 327025 h 1095375"/>
                <a:gd name="connsiteX20" fmla="*/ 428625 w 1609725"/>
                <a:gd name="connsiteY20" fmla="*/ 352425 h 1095375"/>
                <a:gd name="connsiteX21" fmla="*/ 469900 w 1609725"/>
                <a:gd name="connsiteY21" fmla="*/ 352425 h 1095375"/>
                <a:gd name="connsiteX22" fmla="*/ 469900 w 1609725"/>
                <a:gd name="connsiteY22" fmla="*/ 396875 h 1095375"/>
                <a:gd name="connsiteX23" fmla="*/ 527050 w 1609725"/>
                <a:gd name="connsiteY23" fmla="*/ 396875 h 1095375"/>
                <a:gd name="connsiteX24" fmla="*/ 527050 w 1609725"/>
                <a:gd name="connsiteY24" fmla="*/ 425450 h 1095375"/>
                <a:gd name="connsiteX25" fmla="*/ 555625 w 1609725"/>
                <a:gd name="connsiteY25" fmla="*/ 425450 h 1095375"/>
                <a:gd name="connsiteX26" fmla="*/ 555625 w 1609725"/>
                <a:gd name="connsiteY26" fmla="*/ 425450 h 1095375"/>
                <a:gd name="connsiteX27" fmla="*/ 568325 w 1609725"/>
                <a:gd name="connsiteY27" fmla="*/ 441325 h 1095375"/>
                <a:gd name="connsiteX28" fmla="*/ 571500 w 1609725"/>
                <a:gd name="connsiteY28" fmla="*/ 463550 h 1095375"/>
                <a:gd name="connsiteX29" fmla="*/ 609600 w 1609725"/>
                <a:gd name="connsiteY29" fmla="*/ 463550 h 1095375"/>
                <a:gd name="connsiteX30" fmla="*/ 609600 w 1609725"/>
                <a:gd name="connsiteY30" fmla="*/ 514350 h 1095375"/>
                <a:gd name="connsiteX31" fmla="*/ 647700 w 1609725"/>
                <a:gd name="connsiteY31" fmla="*/ 514350 h 1095375"/>
                <a:gd name="connsiteX32" fmla="*/ 647700 w 1609725"/>
                <a:gd name="connsiteY32" fmla="*/ 555625 h 1095375"/>
                <a:gd name="connsiteX33" fmla="*/ 692150 w 1609725"/>
                <a:gd name="connsiteY33" fmla="*/ 555625 h 1095375"/>
                <a:gd name="connsiteX34" fmla="*/ 692150 w 1609725"/>
                <a:gd name="connsiteY34" fmla="*/ 596900 h 1095375"/>
                <a:gd name="connsiteX35" fmla="*/ 736600 w 1609725"/>
                <a:gd name="connsiteY35" fmla="*/ 596900 h 1095375"/>
                <a:gd name="connsiteX36" fmla="*/ 736600 w 1609725"/>
                <a:gd name="connsiteY36" fmla="*/ 622300 h 1095375"/>
                <a:gd name="connsiteX37" fmla="*/ 803275 w 1609725"/>
                <a:gd name="connsiteY37" fmla="*/ 622300 h 1095375"/>
                <a:gd name="connsiteX38" fmla="*/ 803275 w 1609725"/>
                <a:gd name="connsiteY38" fmla="*/ 660400 h 1095375"/>
                <a:gd name="connsiteX39" fmla="*/ 857250 w 1609725"/>
                <a:gd name="connsiteY39" fmla="*/ 660400 h 1095375"/>
                <a:gd name="connsiteX40" fmla="*/ 857250 w 1609725"/>
                <a:gd name="connsiteY40" fmla="*/ 695325 h 1095375"/>
                <a:gd name="connsiteX41" fmla="*/ 908050 w 1609725"/>
                <a:gd name="connsiteY41" fmla="*/ 695325 h 1095375"/>
                <a:gd name="connsiteX42" fmla="*/ 908050 w 1609725"/>
                <a:gd name="connsiteY42" fmla="*/ 720725 h 1095375"/>
                <a:gd name="connsiteX43" fmla="*/ 962025 w 1609725"/>
                <a:gd name="connsiteY43" fmla="*/ 720725 h 1095375"/>
                <a:gd name="connsiteX44" fmla="*/ 962025 w 1609725"/>
                <a:gd name="connsiteY44" fmla="*/ 755650 h 1095375"/>
                <a:gd name="connsiteX45" fmla="*/ 1016000 w 1609725"/>
                <a:gd name="connsiteY45" fmla="*/ 755650 h 1095375"/>
                <a:gd name="connsiteX46" fmla="*/ 1016000 w 1609725"/>
                <a:gd name="connsiteY46" fmla="*/ 790575 h 1095375"/>
                <a:gd name="connsiteX47" fmla="*/ 1054100 w 1609725"/>
                <a:gd name="connsiteY47" fmla="*/ 790575 h 1095375"/>
                <a:gd name="connsiteX48" fmla="*/ 1054100 w 1609725"/>
                <a:gd name="connsiteY48" fmla="*/ 844550 h 1095375"/>
                <a:gd name="connsiteX49" fmla="*/ 1095375 w 1609725"/>
                <a:gd name="connsiteY49" fmla="*/ 844550 h 1095375"/>
                <a:gd name="connsiteX50" fmla="*/ 1095375 w 1609725"/>
                <a:gd name="connsiteY50" fmla="*/ 873125 h 1095375"/>
                <a:gd name="connsiteX51" fmla="*/ 1168400 w 1609725"/>
                <a:gd name="connsiteY51" fmla="*/ 873125 h 1095375"/>
                <a:gd name="connsiteX52" fmla="*/ 1168400 w 1609725"/>
                <a:gd name="connsiteY52" fmla="*/ 892175 h 1095375"/>
                <a:gd name="connsiteX53" fmla="*/ 1235075 w 1609725"/>
                <a:gd name="connsiteY53" fmla="*/ 892175 h 1095375"/>
                <a:gd name="connsiteX54" fmla="*/ 1235075 w 1609725"/>
                <a:gd name="connsiteY54" fmla="*/ 923925 h 1095375"/>
                <a:gd name="connsiteX55" fmla="*/ 1282700 w 1609725"/>
                <a:gd name="connsiteY55" fmla="*/ 923925 h 1095375"/>
                <a:gd name="connsiteX56" fmla="*/ 1282700 w 1609725"/>
                <a:gd name="connsiteY56" fmla="*/ 981075 h 1095375"/>
                <a:gd name="connsiteX57" fmla="*/ 1343025 w 1609725"/>
                <a:gd name="connsiteY57" fmla="*/ 981075 h 1095375"/>
                <a:gd name="connsiteX58" fmla="*/ 1343025 w 1609725"/>
                <a:gd name="connsiteY58" fmla="*/ 1012825 h 1095375"/>
                <a:gd name="connsiteX59" fmla="*/ 1435100 w 1609725"/>
                <a:gd name="connsiteY59" fmla="*/ 1012825 h 1095375"/>
                <a:gd name="connsiteX60" fmla="*/ 1435100 w 1609725"/>
                <a:gd name="connsiteY60" fmla="*/ 1050925 h 1095375"/>
                <a:gd name="connsiteX61" fmla="*/ 1543050 w 1609725"/>
                <a:gd name="connsiteY61" fmla="*/ 1050925 h 1095375"/>
                <a:gd name="connsiteX62" fmla="*/ 1543050 w 1609725"/>
                <a:gd name="connsiteY62" fmla="*/ 1079500 h 1095375"/>
                <a:gd name="connsiteX63" fmla="*/ 1609725 w 1609725"/>
                <a:gd name="connsiteY63" fmla="*/ 1079500 h 1095375"/>
                <a:gd name="connsiteX64" fmla="*/ 1609725 w 1609725"/>
                <a:gd name="connsiteY64" fmla="*/ 1095375 h 1095375"/>
                <a:gd name="connsiteX0" fmla="*/ 0 w 1609725"/>
                <a:gd name="connsiteY0" fmla="*/ 0 h 1095375"/>
                <a:gd name="connsiteX1" fmla="*/ 0 w 1609725"/>
                <a:gd name="connsiteY1" fmla="*/ 41275 h 1095375"/>
                <a:gd name="connsiteX2" fmla="*/ 47625 w 1609725"/>
                <a:gd name="connsiteY2" fmla="*/ 41275 h 1095375"/>
                <a:gd name="connsiteX3" fmla="*/ 47625 w 1609725"/>
                <a:gd name="connsiteY3" fmla="*/ 79375 h 1095375"/>
                <a:gd name="connsiteX4" fmla="*/ 82550 w 1609725"/>
                <a:gd name="connsiteY4" fmla="*/ 79375 h 1095375"/>
                <a:gd name="connsiteX5" fmla="*/ 82550 w 1609725"/>
                <a:gd name="connsiteY5" fmla="*/ 79375 h 1095375"/>
                <a:gd name="connsiteX6" fmla="*/ 82550 w 1609725"/>
                <a:gd name="connsiteY6" fmla="*/ 114300 h 1095375"/>
                <a:gd name="connsiteX7" fmla="*/ 158750 w 1609725"/>
                <a:gd name="connsiteY7" fmla="*/ 114300 h 1095375"/>
                <a:gd name="connsiteX8" fmla="*/ 158750 w 1609725"/>
                <a:gd name="connsiteY8" fmla="*/ 146050 h 1095375"/>
                <a:gd name="connsiteX9" fmla="*/ 200025 w 1609725"/>
                <a:gd name="connsiteY9" fmla="*/ 146050 h 1095375"/>
                <a:gd name="connsiteX10" fmla="*/ 200025 w 1609725"/>
                <a:gd name="connsiteY10" fmla="*/ 184150 h 1095375"/>
                <a:gd name="connsiteX11" fmla="*/ 228600 w 1609725"/>
                <a:gd name="connsiteY11" fmla="*/ 184150 h 1095375"/>
                <a:gd name="connsiteX12" fmla="*/ 228600 w 1609725"/>
                <a:gd name="connsiteY12" fmla="*/ 203200 h 1095375"/>
                <a:gd name="connsiteX13" fmla="*/ 298450 w 1609725"/>
                <a:gd name="connsiteY13" fmla="*/ 203200 h 1095375"/>
                <a:gd name="connsiteX14" fmla="*/ 298450 w 1609725"/>
                <a:gd name="connsiteY14" fmla="*/ 231775 h 1095375"/>
                <a:gd name="connsiteX15" fmla="*/ 346075 w 1609725"/>
                <a:gd name="connsiteY15" fmla="*/ 231775 h 1095375"/>
                <a:gd name="connsiteX16" fmla="*/ 346075 w 1609725"/>
                <a:gd name="connsiteY16" fmla="*/ 263525 h 1095375"/>
                <a:gd name="connsiteX17" fmla="*/ 381000 w 1609725"/>
                <a:gd name="connsiteY17" fmla="*/ 263525 h 1095375"/>
                <a:gd name="connsiteX18" fmla="*/ 381000 w 1609725"/>
                <a:gd name="connsiteY18" fmla="*/ 327025 h 1095375"/>
                <a:gd name="connsiteX19" fmla="*/ 428625 w 1609725"/>
                <a:gd name="connsiteY19" fmla="*/ 327025 h 1095375"/>
                <a:gd name="connsiteX20" fmla="*/ 428625 w 1609725"/>
                <a:gd name="connsiteY20" fmla="*/ 352425 h 1095375"/>
                <a:gd name="connsiteX21" fmla="*/ 469900 w 1609725"/>
                <a:gd name="connsiteY21" fmla="*/ 352425 h 1095375"/>
                <a:gd name="connsiteX22" fmla="*/ 469900 w 1609725"/>
                <a:gd name="connsiteY22" fmla="*/ 396875 h 1095375"/>
                <a:gd name="connsiteX23" fmla="*/ 527050 w 1609725"/>
                <a:gd name="connsiteY23" fmla="*/ 396875 h 1095375"/>
                <a:gd name="connsiteX24" fmla="*/ 527050 w 1609725"/>
                <a:gd name="connsiteY24" fmla="*/ 425450 h 1095375"/>
                <a:gd name="connsiteX25" fmla="*/ 555625 w 1609725"/>
                <a:gd name="connsiteY25" fmla="*/ 425450 h 1095375"/>
                <a:gd name="connsiteX26" fmla="*/ 552450 w 1609725"/>
                <a:gd name="connsiteY26" fmla="*/ 447675 h 1095375"/>
                <a:gd name="connsiteX27" fmla="*/ 568325 w 1609725"/>
                <a:gd name="connsiteY27" fmla="*/ 441325 h 1095375"/>
                <a:gd name="connsiteX28" fmla="*/ 571500 w 1609725"/>
                <a:gd name="connsiteY28" fmla="*/ 463550 h 1095375"/>
                <a:gd name="connsiteX29" fmla="*/ 609600 w 1609725"/>
                <a:gd name="connsiteY29" fmla="*/ 463550 h 1095375"/>
                <a:gd name="connsiteX30" fmla="*/ 609600 w 1609725"/>
                <a:gd name="connsiteY30" fmla="*/ 514350 h 1095375"/>
                <a:gd name="connsiteX31" fmla="*/ 647700 w 1609725"/>
                <a:gd name="connsiteY31" fmla="*/ 514350 h 1095375"/>
                <a:gd name="connsiteX32" fmla="*/ 647700 w 1609725"/>
                <a:gd name="connsiteY32" fmla="*/ 555625 h 1095375"/>
                <a:gd name="connsiteX33" fmla="*/ 692150 w 1609725"/>
                <a:gd name="connsiteY33" fmla="*/ 555625 h 1095375"/>
                <a:gd name="connsiteX34" fmla="*/ 692150 w 1609725"/>
                <a:gd name="connsiteY34" fmla="*/ 596900 h 1095375"/>
                <a:gd name="connsiteX35" fmla="*/ 736600 w 1609725"/>
                <a:gd name="connsiteY35" fmla="*/ 596900 h 1095375"/>
                <a:gd name="connsiteX36" fmla="*/ 736600 w 1609725"/>
                <a:gd name="connsiteY36" fmla="*/ 622300 h 1095375"/>
                <a:gd name="connsiteX37" fmla="*/ 803275 w 1609725"/>
                <a:gd name="connsiteY37" fmla="*/ 622300 h 1095375"/>
                <a:gd name="connsiteX38" fmla="*/ 803275 w 1609725"/>
                <a:gd name="connsiteY38" fmla="*/ 660400 h 1095375"/>
                <a:gd name="connsiteX39" fmla="*/ 857250 w 1609725"/>
                <a:gd name="connsiteY39" fmla="*/ 660400 h 1095375"/>
                <a:gd name="connsiteX40" fmla="*/ 857250 w 1609725"/>
                <a:gd name="connsiteY40" fmla="*/ 695325 h 1095375"/>
                <a:gd name="connsiteX41" fmla="*/ 908050 w 1609725"/>
                <a:gd name="connsiteY41" fmla="*/ 695325 h 1095375"/>
                <a:gd name="connsiteX42" fmla="*/ 908050 w 1609725"/>
                <a:gd name="connsiteY42" fmla="*/ 720725 h 1095375"/>
                <a:gd name="connsiteX43" fmla="*/ 962025 w 1609725"/>
                <a:gd name="connsiteY43" fmla="*/ 720725 h 1095375"/>
                <a:gd name="connsiteX44" fmla="*/ 962025 w 1609725"/>
                <a:gd name="connsiteY44" fmla="*/ 755650 h 1095375"/>
                <a:gd name="connsiteX45" fmla="*/ 1016000 w 1609725"/>
                <a:gd name="connsiteY45" fmla="*/ 755650 h 1095375"/>
                <a:gd name="connsiteX46" fmla="*/ 1016000 w 1609725"/>
                <a:gd name="connsiteY46" fmla="*/ 790575 h 1095375"/>
                <a:gd name="connsiteX47" fmla="*/ 1054100 w 1609725"/>
                <a:gd name="connsiteY47" fmla="*/ 790575 h 1095375"/>
                <a:gd name="connsiteX48" fmla="*/ 1054100 w 1609725"/>
                <a:gd name="connsiteY48" fmla="*/ 844550 h 1095375"/>
                <a:gd name="connsiteX49" fmla="*/ 1095375 w 1609725"/>
                <a:gd name="connsiteY49" fmla="*/ 844550 h 1095375"/>
                <a:gd name="connsiteX50" fmla="*/ 1095375 w 1609725"/>
                <a:gd name="connsiteY50" fmla="*/ 873125 h 1095375"/>
                <a:gd name="connsiteX51" fmla="*/ 1168400 w 1609725"/>
                <a:gd name="connsiteY51" fmla="*/ 873125 h 1095375"/>
                <a:gd name="connsiteX52" fmla="*/ 1168400 w 1609725"/>
                <a:gd name="connsiteY52" fmla="*/ 892175 h 1095375"/>
                <a:gd name="connsiteX53" fmla="*/ 1235075 w 1609725"/>
                <a:gd name="connsiteY53" fmla="*/ 892175 h 1095375"/>
                <a:gd name="connsiteX54" fmla="*/ 1235075 w 1609725"/>
                <a:gd name="connsiteY54" fmla="*/ 923925 h 1095375"/>
                <a:gd name="connsiteX55" fmla="*/ 1282700 w 1609725"/>
                <a:gd name="connsiteY55" fmla="*/ 923925 h 1095375"/>
                <a:gd name="connsiteX56" fmla="*/ 1282700 w 1609725"/>
                <a:gd name="connsiteY56" fmla="*/ 981075 h 1095375"/>
                <a:gd name="connsiteX57" fmla="*/ 1343025 w 1609725"/>
                <a:gd name="connsiteY57" fmla="*/ 981075 h 1095375"/>
                <a:gd name="connsiteX58" fmla="*/ 1343025 w 1609725"/>
                <a:gd name="connsiteY58" fmla="*/ 1012825 h 1095375"/>
                <a:gd name="connsiteX59" fmla="*/ 1435100 w 1609725"/>
                <a:gd name="connsiteY59" fmla="*/ 1012825 h 1095375"/>
                <a:gd name="connsiteX60" fmla="*/ 1435100 w 1609725"/>
                <a:gd name="connsiteY60" fmla="*/ 1050925 h 1095375"/>
                <a:gd name="connsiteX61" fmla="*/ 1543050 w 1609725"/>
                <a:gd name="connsiteY61" fmla="*/ 1050925 h 1095375"/>
                <a:gd name="connsiteX62" fmla="*/ 1543050 w 1609725"/>
                <a:gd name="connsiteY62" fmla="*/ 1079500 h 1095375"/>
                <a:gd name="connsiteX63" fmla="*/ 1609725 w 1609725"/>
                <a:gd name="connsiteY63" fmla="*/ 1079500 h 1095375"/>
                <a:gd name="connsiteX64" fmla="*/ 1609725 w 1609725"/>
                <a:gd name="connsiteY64" fmla="*/ 1095375 h 1095375"/>
                <a:gd name="connsiteX0" fmla="*/ 0 w 1609725"/>
                <a:gd name="connsiteY0" fmla="*/ 0 h 1095375"/>
                <a:gd name="connsiteX1" fmla="*/ 0 w 1609725"/>
                <a:gd name="connsiteY1" fmla="*/ 41275 h 1095375"/>
                <a:gd name="connsiteX2" fmla="*/ 47625 w 1609725"/>
                <a:gd name="connsiteY2" fmla="*/ 41275 h 1095375"/>
                <a:gd name="connsiteX3" fmla="*/ 47625 w 1609725"/>
                <a:gd name="connsiteY3" fmla="*/ 79375 h 1095375"/>
                <a:gd name="connsiteX4" fmla="*/ 82550 w 1609725"/>
                <a:gd name="connsiteY4" fmla="*/ 79375 h 1095375"/>
                <a:gd name="connsiteX5" fmla="*/ 82550 w 1609725"/>
                <a:gd name="connsiteY5" fmla="*/ 79375 h 1095375"/>
                <a:gd name="connsiteX6" fmla="*/ 82550 w 1609725"/>
                <a:gd name="connsiteY6" fmla="*/ 114300 h 1095375"/>
                <a:gd name="connsiteX7" fmla="*/ 158750 w 1609725"/>
                <a:gd name="connsiteY7" fmla="*/ 114300 h 1095375"/>
                <a:gd name="connsiteX8" fmla="*/ 158750 w 1609725"/>
                <a:gd name="connsiteY8" fmla="*/ 146050 h 1095375"/>
                <a:gd name="connsiteX9" fmla="*/ 200025 w 1609725"/>
                <a:gd name="connsiteY9" fmla="*/ 146050 h 1095375"/>
                <a:gd name="connsiteX10" fmla="*/ 200025 w 1609725"/>
                <a:gd name="connsiteY10" fmla="*/ 184150 h 1095375"/>
                <a:gd name="connsiteX11" fmla="*/ 228600 w 1609725"/>
                <a:gd name="connsiteY11" fmla="*/ 184150 h 1095375"/>
                <a:gd name="connsiteX12" fmla="*/ 228600 w 1609725"/>
                <a:gd name="connsiteY12" fmla="*/ 203200 h 1095375"/>
                <a:gd name="connsiteX13" fmla="*/ 298450 w 1609725"/>
                <a:gd name="connsiteY13" fmla="*/ 203200 h 1095375"/>
                <a:gd name="connsiteX14" fmla="*/ 298450 w 1609725"/>
                <a:gd name="connsiteY14" fmla="*/ 231775 h 1095375"/>
                <a:gd name="connsiteX15" fmla="*/ 346075 w 1609725"/>
                <a:gd name="connsiteY15" fmla="*/ 231775 h 1095375"/>
                <a:gd name="connsiteX16" fmla="*/ 346075 w 1609725"/>
                <a:gd name="connsiteY16" fmla="*/ 263525 h 1095375"/>
                <a:gd name="connsiteX17" fmla="*/ 381000 w 1609725"/>
                <a:gd name="connsiteY17" fmla="*/ 263525 h 1095375"/>
                <a:gd name="connsiteX18" fmla="*/ 381000 w 1609725"/>
                <a:gd name="connsiteY18" fmla="*/ 327025 h 1095375"/>
                <a:gd name="connsiteX19" fmla="*/ 428625 w 1609725"/>
                <a:gd name="connsiteY19" fmla="*/ 327025 h 1095375"/>
                <a:gd name="connsiteX20" fmla="*/ 428625 w 1609725"/>
                <a:gd name="connsiteY20" fmla="*/ 352425 h 1095375"/>
                <a:gd name="connsiteX21" fmla="*/ 469900 w 1609725"/>
                <a:gd name="connsiteY21" fmla="*/ 352425 h 1095375"/>
                <a:gd name="connsiteX22" fmla="*/ 469900 w 1609725"/>
                <a:gd name="connsiteY22" fmla="*/ 396875 h 1095375"/>
                <a:gd name="connsiteX23" fmla="*/ 527050 w 1609725"/>
                <a:gd name="connsiteY23" fmla="*/ 396875 h 1095375"/>
                <a:gd name="connsiteX24" fmla="*/ 527050 w 1609725"/>
                <a:gd name="connsiteY24" fmla="*/ 425450 h 1095375"/>
                <a:gd name="connsiteX25" fmla="*/ 555625 w 1609725"/>
                <a:gd name="connsiteY25" fmla="*/ 425450 h 1095375"/>
                <a:gd name="connsiteX26" fmla="*/ 558800 w 1609725"/>
                <a:gd name="connsiteY26" fmla="*/ 441325 h 1095375"/>
                <a:gd name="connsiteX27" fmla="*/ 568325 w 1609725"/>
                <a:gd name="connsiteY27" fmla="*/ 441325 h 1095375"/>
                <a:gd name="connsiteX28" fmla="*/ 571500 w 1609725"/>
                <a:gd name="connsiteY28" fmla="*/ 463550 h 1095375"/>
                <a:gd name="connsiteX29" fmla="*/ 609600 w 1609725"/>
                <a:gd name="connsiteY29" fmla="*/ 463550 h 1095375"/>
                <a:gd name="connsiteX30" fmla="*/ 609600 w 1609725"/>
                <a:gd name="connsiteY30" fmla="*/ 514350 h 1095375"/>
                <a:gd name="connsiteX31" fmla="*/ 647700 w 1609725"/>
                <a:gd name="connsiteY31" fmla="*/ 514350 h 1095375"/>
                <a:gd name="connsiteX32" fmla="*/ 647700 w 1609725"/>
                <a:gd name="connsiteY32" fmla="*/ 555625 h 1095375"/>
                <a:gd name="connsiteX33" fmla="*/ 692150 w 1609725"/>
                <a:gd name="connsiteY33" fmla="*/ 555625 h 1095375"/>
                <a:gd name="connsiteX34" fmla="*/ 692150 w 1609725"/>
                <a:gd name="connsiteY34" fmla="*/ 596900 h 1095375"/>
                <a:gd name="connsiteX35" fmla="*/ 736600 w 1609725"/>
                <a:gd name="connsiteY35" fmla="*/ 596900 h 1095375"/>
                <a:gd name="connsiteX36" fmla="*/ 736600 w 1609725"/>
                <a:gd name="connsiteY36" fmla="*/ 622300 h 1095375"/>
                <a:gd name="connsiteX37" fmla="*/ 803275 w 1609725"/>
                <a:gd name="connsiteY37" fmla="*/ 622300 h 1095375"/>
                <a:gd name="connsiteX38" fmla="*/ 803275 w 1609725"/>
                <a:gd name="connsiteY38" fmla="*/ 660400 h 1095375"/>
                <a:gd name="connsiteX39" fmla="*/ 857250 w 1609725"/>
                <a:gd name="connsiteY39" fmla="*/ 660400 h 1095375"/>
                <a:gd name="connsiteX40" fmla="*/ 857250 w 1609725"/>
                <a:gd name="connsiteY40" fmla="*/ 695325 h 1095375"/>
                <a:gd name="connsiteX41" fmla="*/ 908050 w 1609725"/>
                <a:gd name="connsiteY41" fmla="*/ 695325 h 1095375"/>
                <a:gd name="connsiteX42" fmla="*/ 908050 w 1609725"/>
                <a:gd name="connsiteY42" fmla="*/ 720725 h 1095375"/>
                <a:gd name="connsiteX43" fmla="*/ 962025 w 1609725"/>
                <a:gd name="connsiteY43" fmla="*/ 720725 h 1095375"/>
                <a:gd name="connsiteX44" fmla="*/ 962025 w 1609725"/>
                <a:gd name="connsiteY44" fmla="*/ 755650 h 1095375"/>
                <a:gd name="connsiteX45" fmla="*/ 1016000 w 1609725"/>
                <a:gd name="connsiteY45" fmla="*/ 755650 h 1095375"/>
                <a:gd name="connsiteX46" fmla="*/ 1016000 w 1609725"/>
                <a:gd name="connsiteY46" fmla="*/ 790575 h 1095375"/>
                <a:gd name="connsiteX47" fmla="*/ 1054100 w 1609725"/>
                <a:gd name="connsiteY47" fmla="*/ 790575 h 1095375"/>
                <a:gd name="connsiteX48" fmla="*/ 1054100 w 1609725"/>
                <a:gd name="connsiteY48" fmla="*/ 844550 h 1095375"/>
                <a:gd name="connsiteX49" fmla="*/ 1095375 w 1609725"/>
                <a:gd name="connsiteY49" fmla="*/ 844550 h 1095375"/>
                <a:gd name="connsiteX50" fmla="*/ 1095375 w 1609725"/>
                <a:gd name="connsiteY50" fmla="*/ 873125 h 1095375"/>
                <a:gd name="connsiteX51" fmla="*/ 1168400 w 1609725"/>
                <a:gd name="connsiteY51" fmla="*/ 873125 h 1095375"/>
                <a:gd name="connsiteX52" fmla="*/ 1168400 w 1609725"/>
                <a:gd name="connsiteY52" fmla="*/ 892175 h 1095375"/>
                <a:gd name="connsiteX53" fmla="*/ 1235075 w 1609725"/>
                <a:gd name="connsiteY53" fmla="*/ 892175 h 1095375"/>
                <a:gd name="connsiteX54" fmla="*/ 1235075 w 1609725"/>
                <a:gd name="connsiteY54" fmla="*/ 923925 h 1095375"/>
                <a:gd name="connsiteX55" fmla="*/ 1282700 w 1609725"/>
                <a:gd name="connsiteY55" fmla="*/ 923925 h 1095375"/>
                <a:gd name="connsiteX56" fmla="*/ 1282700 w 1609725"/>
                <a:gd name="connsiteY56" fmla="*/ 981075 h 1095375"/>
                <a:gd name="connsiteX57" fmla="*/ 1343025 w 1609725"/>
                <a:gd name="connsiteY57" fmla="*/ 981075 h 1095375"/>
                <a:gd name="connsiteX58" fmla="*/ 1343025 w 1609725"/>
                <a:gd name="connsiteY58" fmla="*/ 1012825 h 1095375"/>
                <a:gd name="connsiteX59" fmla="*/ 1435100 w 1609725"/>
                <a:gd name="connsiteY59" fmla="*/ 1012825 h 1095375"/>
                <a:gd name="connsiteX60" fmla="*/ 1435100 w 1609725"/>
                <a:gd name="connsiteY60" fmla="*/ 1050925 h 1095375"/>
                <a:gd name="connsiteX61" fmla="*/ 1543050 w 1609725"/>
                <a:gd name="connsiteY61" fmla="*/ 1050925 h 1095375"/>
                <a:gd name="connsiteX62" fmla="*/ 1543050 w 1609725"/>
                <a:gd name="connsiteY62" fmla="*/ 1079500 h 1095375"/>
                <a:gd name="connsiteX63" fmla="*/ 1609725 w 1609725"/>
                <a:gd name="connsiteY63" fmla="*/ 1079500 h 1095375"/>
                <a:gd name="connsiteX64" fmla="*/ 1609725 w 1609725"/>
                <a:gd name="connsiteY64" fmla="*/ 1095375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609725" h="1095375">
                  <a:moveTo>
                    <a:pt x="0" y="0"/>
                  </a:moveTo>
                  <a:lnTo>
                    <a:pt x="0" y="41275"/>
                  </a:lnTo>
                  <a:lnTo>
                    <a:pt x="47625" y="41275"/>
                  </a:lnTo>
                  <a:lnTo>
                    <a:pt x="47625" y="79375"/>
                  </a:lnTo>
                  <a:lnTo>
                    <a:pt x="82550" y="79375"/>
                  </a:lnTo>
                  <a:lnTo>
                    <a:pt x="82550" y="79375"/>
                  </a:lnTo>
                  <a:lnTo>
                    <a:pt x="82550" y="114300"/>
                  </a:lnTo>
                  <a:lnTo>
                    <a:pt x="158750" y="114300"/>
                  </a:lnTo>
                  <a:lnTo>
                    <a:pt x="158750" y="146050"/>
                  </a:lnTo>
                  <a:lnTo>
                    <a:pt x="200025" y="146050"/>
                  </a:lnTo>
                  <a:lnTo>
                    <a:pt x="200025" y="184150"/>
                  </a:lnTo>
                  <a:lnTo>
                    <a:pt x="228600" y="184150"/>
                  </a:lnTo>
                  <a:lnTo>
                    <a:pt x="228600" y="203200"/>
                  </a:lnTo>
                  <a:lnTo>
                    <a:pt x="298450" y="203200"/>
                  </a:lnTo>
                  <a:lnTo>
                    <a:pt x="298450" y="231775"/>
                  </a:lnTo>
                  <a:lnTo>
                    <a:pt x="346075" y="231775"/>
                  </a:lnTo>
                  <a:lnTo>
                    <a:pt x="346075" y="263525"/>
                  </a:lnTo>
                  <a:lnTo>
                    <a:pt x="381000" y="263525"/>
                  </a:lnTo>
                  <a:lnTo>
                    <a:pt x="381000" y="327025"/>
                  </a:lnTo>
                  <a:lnTo>
                    <a:pt x="428625" y="327025"/>
                  </a:lnTo>
                  <a:lnTo>
                    <a:pt x="428625" y="352425"/>
                  </a:lnTo>
                  <a:lnTo>
                    <a:pt x="469900" y="352425"/>
                  </a:lnTo>
                  <a:lnTo>
                    <a:pt x="469900" y="396875"/>
                  </a:lnTo>
                  <a:lnTo>
                    <a:pt x="527050" y="396875"/>
                  </a:lnTo>
                  <a:lnTo>
                    <a:pt x="527050" y="425450"/>
                  </a:lnTo>
                  <a:lnTo>
                    <a:pt x="555625" y="425450"/>
                  </a:lnTo>
                  <a:lnTo>
                    <a:pt x="558800" y="441325"/>
                  </a:lnTo>
                  <a:lnTo>
                    <a:pt x="568325" y="441325"/>
                  </a:lnTo>
                  <a:lnTo>
                    <a:pt x="571500" y="463550"/>
                  </a:lnTo>
                  <a:lnTo>
                    <a:pt x="609600" y="463550"/>
                  </a:lnTo>
                  <a:lnTo>
                    <a:pt x="609600" y="514350"/>
                  </a:lnTo>
                  <a:lnTo>
                    <a:pt x="647700" y="514350"/>
                  </a:lnTo>
                  <a:lnTo>
                    <a:pt x="647700" y="555625"/>
                  </a:lnTo>
                  <a:lnTo>
                    <a:pt x="692150" y="555625"/>
                  </a:lnTo>
                  <a:lnTo>
                    <a:pt x="692150" y="596900"/>
                  </a:lnTo>
                  <a:lnTo>
                    <a:pt x="736600" y="596900"/>
                  </a:lnTo>
                  <a:lnTo>
                    <a:pt x="736600" y="622300"/>
                  </a:lnTo>
                  <a:lnTo>
                    <a:pt x="803275" y="622300"/>
                  </a:lnTo>
                  <a:lnTo>
                    <a:pt x="803275" y="660400"/>
                  </a:lnTo>
                  <a:lnTo>
                    <a:pt x="857250" y="660400"/>
                  </a:lnTo>
                  <a:lnTo>
                    <a:pt x="857250" y="695325"/>
                  </a:lnTo>
                  <a:lnTo>
                    <a:pt x="908050" y="695325"/>
                  </a:lnTo>
                  <a:lnTo>
                    <a:pt x="908050" y="720725"/>
                  </a:lnTo>
                  <a:lnTo>
                    <a:pt x="962025" y="720725"/>
                  </a:lnTo>
                  <a:lnTo>
                    <a:pt x="962025" y="755650"/>
                  </a:lnTo>
                  <a:lnTo>
                    <a:pt x="1016000" y="755650"/>
                  </a:lnTo>
                  <a:lnTo>
                    <a:pt x="1016000" y="790575"/>
                  </a:lnTo>
                  <a:lnTo>
                    <a:pt x="1054100" y="790575"/>
                  </a:lnTo>
                  <a:lnTo>
                    <a:pt x="1054100" y="844550"/>
                  </a:lnTo>
                  <a:lnTo>
                    <a:pt x="1095375" y="844550"/>
                  </a:lnTo>
                  <a:lnTo>
                    <a:pt x="1095375" y="873125"/>
                  </a:lnTo>
                  <a:lnTo>
                    <a:pt x="1168400" y="873125"/>
                  </a:lnTo>
                  <a:lnTo>
                    <a:pt x="1168400" y="892175"/>
                  </a:lnTo>
                  <a:lnTo>
                    <a:pt x="1235075" y="892175"/>
                  </a:lnTo>
                  <a:lnTo>
                    <a:pt x="1235075" y="923925"/>
                  </a:lnTo>
                  <a:lnTo>
                    <a:pt x="1282700" y="923925"/>
                  </a:lnTo>
                  <a:lnTo>
                    <a:pt x="1282700" y="981075"/>
                  </a:lnTo>
                  <a:lnTo>
                    <a:pt x="1343025" y="981075"/>
                  </a:lnTo>
                  <a:lnTo>
                    <a:pt x="1343025" y="1012825"/>
                  </a:lnTo>
                  <a:lnTo>
                    <a:pt x="1435100" y="1012825"/>
                  </a:lnTo>
                  <a:lnTo>
                    <a:pt x="1435100" y="1050925"/>
                  </a:lnTo>
                  <a:lnTo>
                    <a:pt x="1543050" y="1050925"/>
                  </a:lnTo>
                  <a:lnTo>
                    <a:pt x="1543050" y="1079500"/>
                  </a:lnTo>
                  <a:lnTo>
                    <a:pt x="1609725" y="1079500"/>
                  </a:lnTo>
                  <a:lnTo>
                    <a:pt x="1609725" y="1095375"/>
                  </a:lnTo>
                </a:path>
              </a:pathLst>
            </a:custGeom>
            <a:noFill/>
            <a:ln w="28575">
              <a:solidFill>
                <a:schemeClr val="accent1"/>
              </a:solidFill>
              <a:miter lim="800000"/>
              <a:headEnd/>
              <a:tailEnd/>
            </a:ln>
          </p:spPr>
          <p:txBody>
            <a:bodyPr rtlCol="0" anchor="ctr"/>
            <a:lstStyle/>
            <a:p>
              <a:pPr algn="ctr"/>
              <a:endParaRPr lang="en-US"/>
            </a:p>
          </p:txBody>
        </p:sp>
      </p:grpSp>
      <p:sp>
        <p:nvSpPr>
          <p:cNvPr id="31844" name="Freeform 31843">
            <a:extLst>
              <a:ext uri="{FF2B5EF4-FFF2-40B4-BE49-F238E27FC236}">
                <a16:creationId xmlns:a16="http://schemas.microsoft.com/office/drawing/2014/main" id="{FB1FE701-2CA6-1B43-F20F-D44CA3337E9C}"/>
              </a:ext>
            </a:extLst>
          </p:cNvPr>
          <p:cNvSpPr/>
          <p:nvPr/>
        </p:nvSpPr>
        <p:spPr bwMode="auto">
          <a:xfrm>
            <a:off x="9737725" y="3943350"/>
            <a:ext cx="1260475" cy="657225"/>
          </a:xfrm>
          <a:custGeom>
            <a:avLst/>
            <a:gdLst>
              <a:gd name="connsiteX0" fmla="*/ 1260475 w 1260475"/>
              <a:gd name="connsiteY0" fmla="*/ 657225 h 657225"/>
              <a:gd name="connsiteX1" fmla="*/ 993775 w 1260475"/>
              <a:gd name="connsiteY1" fmla="*/ 657225 h 657225"/>
              <a:gd name="connsiteX2" fmla="*/ 993775 w 1260475"/>
              <a:gd name="connsiteY2" fmla="*/ 400050 h 657225"/>
              <a:gd name="connsiteX3" fmla="*/ 796925 w 1260475"/>
              <a:gd name="connsiteY3" fmla="*/ 400050 h 657225"/>
              <a:gd name="connsiteX4" fmla="*/ 796925 w 1260475"/>
              <a:gd name="connsiteY4" fmla="*/ 304800 h 657225"/>
              <a:gd name="connsiteX5" fmla="*/ 746125 w 1260475"/>
              <a:gd name="connsiteY5" fmla="*/ 304800 h 657225"/>
              <a:gd name="connsiteX6" fmla="*/ 746125 w 1260475"/>
              <a:gd name="connsiteY6" fmla="*/ 228600 h 657225"/>
              <a:gd name="connsiteX7" fmla="*/ 638175 w 1260475"/>
              <a:gd name="connsiteY7" fmla="*/ 228600 h 657225"/>
              <a:gd name="connsiteX8" fmla="*/ 638175 w 1260475"/>
              <a:gd name="connsiteY8" fmla="*/ 177800 h 657225"/>
              <a:gd name="connsiteX9" fmla="*/ 447675 w 1260475"/>
              <a:gd name="connsiteY9" fmla="*/ 177800 h 657225"/>
              <a:gd name="connsiteX10" fmla="*/ 447675 w 1260475"/>
              <a:gd name="connsiteY10" fmla="*/ 139700 h 657225"/>
              <a:gd name="connsiteX11" fmla="*/ 371475 w 1260475"/>
              <a:gd name="connsiteY11" fmla="*/ 139700 h 657225"/>
              <a:gd name="connsiteX12" fmla="*/ 371475 w 1260475"/>
              <a:gd name="connsiteY12" fmla="*/ 111125 h 657225"/>
              <a:gd name="connsiteX13" fmla="*/ 209550 w 1260475"/>
              <a:gd name="connsiteY13" fmla="*/ 111125 h 657225"/>
              <a:gd name="connsiteX14" fmla="*/ 209550 w 1260475"/>
              <a:gd name="connsiteY14" fmla="*/ 111125 h 657225"/>
              <a:gd name="connsiteX15" fmla="*/ 209550 w 1260475"/>
              <a:gd name="connsiteY15" fmla="*/ 88900 h 657225"/>
              <a:gd name="connsiteX16" fmla="*/ 127000 w 1260475"/>
              <a:gd name="connsiteY16" fmla="*/ 88900 h 657225"/>
              <a:gd name="connsiteX17" fmla="*/ 127000 w 1260475"/>
              <a:gd name="connsiteY17" fmla="*/ 50800 h 657225"/>
              <a:gd name="connsiteX18" fmla="*/ 127000 w 1260475"/>
              <a:gd name="connsiteY18" fmla="*/ 50800 h 657225"/>
              <a:gd name="connsiteX19" fmla="*/ 101600 w 1260475"/>
              <a:gd name="connsiteY19" fmla="*/ 50800 h 657225"/>
              <a:gd name="connsiteX20" fmla="*/ 101600 w 1260475"/>
              <a:gd name="connsiteY20" fmla="*/ 0 h 657225"/>
              <a:gd name="connsiteX21" fmla="*/ 0 w 1260475"/>
              <a:gd name="connsiteY21"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60475" h="657225">
                <a:moveTo>
                  <a:pt x="1260475" y="657225"/>
                </a:moveTo>
                <a:lnTo>
                  <a:pt x="993775" y="657225"/>
                </a:lnTo>
                <a:lnTo>
                  <a:pt x="993775" y="400050"/>
                </a:lnTo>
                <a:lnTo>
                  <a:pt x="796925" y="400050"/>
                </a:lnTo>
                <a:lnTo>
                  <a:pt x="796925" y="304800"/>
                </a:lnTo>
                <a:lnTo>
                  <a:pt x="746125" y="304800"/>
                </a:lnTo>
                <a:lnTo>
                  <a:pt x="746125" y="228600"/>
                </a:lnTo>
                <a:lnTo>
                  <a:pt x="638175" y="228600"/>
                </a:lnTo>
                <a:lnTo>
                  <a:pt x="638175" y="177800"/>
                </a:lnTo>
                <a:lnTo>
                  <a:pt x="447675" y="177800"/>
                </a:lnTo>
                <a:lnTo>
                  <a:pt x="447675" y="139700"/>
                </a:lnTo>
                <a:lnTo>
                  <a:pt x="371475" y="139700"/>
                </a:lnTo>
                <a:lnTo>
                  <a:pt x="371475" y="111125"/>
                </a:lnTo>
                <a:lnTo>
                  <a:pt x="209550" y="111125"/>
                </a:lnTo>
                <a:lnTo>
                  <a:pt x="209550" y="111125"/>
                </a:lnTo>
                <a:lnTo>
                  <a:pt x="209550" y="88900"/>
                </a:lnTo>
                <a:lnTo>
                  <a:pt x="127000" y="88900"/>
                </a:lnTo>
                <a:lnTo>
                  <a:pt x="127000" y="50800"/>
                </a:lnTo>
                <a:lnTo>
                  <a:pt x="127000" y="50800"/>
                </a:lnTo>
                <a:lnTo>
                  <a:pt x="101600" y="50800"/>
                </a:lnTo>
                <a:lnTo>
                  <a:pt x="101600"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31848" name="Freeform 31847">
            <a:extLst>
              <a:ext uri="{FF2B5EF4-FFF2-40B4-BE49-F238E27FC236}">
                <a16:creationId xmlns:a16="http://schemas.microsoft.com/office/drawing/2014/main" id="{82C0187A-61CB-8A4B-CB20-1E6050E4F417}"/>
              </a:ext>
            </a:extLst>
          </p:cNvPr>
          <p:cNvSpPr/>
          <p:nvPr/>
        </p:nvSpPr>
        <p:spPr bwMode="auto">
          <a:xfrm>
            <a:off x="7280275" y="2460625"/>
            <a:ext cx="2476500" cy="1466850"/>
          </a:xfrm>
          <a:custGeom>
            <a:avLst/>
            <a:gdLst>
              <a:gd name="connsiteX0" fmla="*/ 2476500 w 2476500"/>
              <a:gd name="connsiteY0" fmla="*/ 1466850 h 1466850"/>
              <a:gd name="connsiteX1" fmla="*/ 2393950 w 2476500"/>
              <a:gd name="connsiteY1" fmla="*/ 1466850 h 1466850"/>
              <a:gd name="connsiteX2" fmla="*/ 2393950 w 2476500"/>
              <a:gd name="connsiteY2" fmla="*/ 1454150 h 1466850"/>
              <a:gd name="connsiteX3" fmla="*/ 2346325 w 2476500"/>
              <a:gd name="connsiteY3" fmla="*/ 1454150 h 1466850"/>
              <a:gd name="connsiteX4" fmla="*/ 2346325 w 2476500"/>
              <a:gd name="connsiteY4" fmla="*/ 1419225 h 1466850"/>
              <a:gd name="connsiteX5" fmla="*/ 2295525 w 2476500"/>
              <a:gd name="connsiteY5" fmla="*/ 1419225 h 1466850"/>
              <a:gd name="connsiteX6" fmla="*/ 2295525 w 2476500"/>
              <a:gd name="connsiteY6" fmla="*/ 1381125 h 1466850"/>
              <a:gd name="connsiteX7" fmla="*/ 2295525 w 2476500"/>
              <a:gd name="connsiteY7" fmla="*/ 1381125 h 1466850"/>
              <a:gd name="connsiteX8" fmla="*/ 2273300 w 2476500"/>
              <a:gd name="connsiteY8" fmla="*/ 1381125 h 1466850"/>
              <a:gd name="connsiteX9" fmla="*/ 2273300 w 2476500"/>
              <a:gd name="connsiteY9" fmla="*/ 1330325 h 1466850"/>
              <a:gd name="connsiteX10" fmla="*/ 2263775 w 2476500"/>
              <a:gd name="connsiteY10" fmla="*/ 1330325 h 1466850"/>
              <a:gd name="connsiteX11" fmla="*/ 2263775 w 2476500"/>
              <a:gd name="connsiteY11" fmla="*/ 1295400 h 1466850"/>
              <a:gd name="connsiteX12" fmla="*/ 2124075 w 2476500"/>
              <a:gd name="connsiteY12" fmla="*/ 1295400 h 1466850"/>
              <a:gd name="connsiteX13" fmla="*/ 2124075 w 2476500"/>
              <a:gd name="connsiteY13" fmla="*/ 1257300 h 1466850"/>
              <a:gd name="connsiteX14" fmla="*/ 2092325 w 2476500"/>
              <a:gd name="connsiteY14" fmla="*/ 1257300 h 1466850"/>
              <a:gd name="connsiteX15" fmla="*/ 2092325 w 2476500"/>
              <a:gd name="connsiteY15" fmla="*/ 1187450 h 1466850"/>
              <a:gd name="connsiteX16" fmla="*/ 2092325 w 2476500"/>
              <a:gd name="connsiteY16" fmla="*/ 1187450 h 1466850"/>
              <a:gd name="connsiteX17" fmla="*/ 2063750 w 2476500"/>
              <a:gd name="connsiteY17" fmla="*/ 1187450 h 1466850"/>
              <a:gd name="connsiteX18" fmla="*/ 2063750 w 2476500"/>
              <a:gd name="connsiteY18" fmla="*/ 1152525 h 1466850"/>
              <a:gd name="connsiteX19" fmla="*/ 2063750 w 2476500"/>
              <a:gd name="connsiteY19" fmla="*/ 1152525 h 1466850"/>
              <a:gd name="connsiteX20" fmla="*/ 2035175 w 2476500"/>
              <a:gd name="connsiteY20" fmla="*/ 1152525 h 1466850"/>
              <a:gd name="connsiteX21" fmla="*/ 2035175 w 2476500"/>
              <a:gd name="connsiteY21" fmla="*/ 1117600 h 1466850"/>
              <a:gd name="connsiteX22" fmla="*/ 1939925 w 2476500"/>
              <a:gd name="connsiteY22" fmla="*/ 1117600 h 1466850"/>
              <a:gd name="connsiteX23" fmla="*/ 1939925 w 2476500"/>
              <a:gd name="connsiteY23" fmla="*/ 1098550 h 1466850"/>
              <a:gd name="connsiteX24" fmla="*/ 1860550 w 2476500"/>
              <a:gd name="connsiteY24" fmla="*/ 1098550 h 1466850"/>
              <a:gd name="connsiteX25" fmla="*/ 1860550 w 2476500"/>
              <a:gd name="connsiteY25" fmla="*/ 1069975 h 1466850"/>
              <a:gd name="connsiteX26" fmla="*/ 1860550 w 2476500"/>
              <a:gd name="connsiteY26" fmla="*/ 1069975 h 1466850"/>
              <a:gd name="connsiteX27" fmla="*/ 1831975 w 2476500"/>
              <a:gd name="connsiteY27" fmla="*/ 1069975 h 1466850"/>
              <a:gd name="connsiteX28" fmla="*/ 1831975 w 2476500"/>
              <a:gd name="connsiteY28" fmla="*/ 1057275 h 1466850"/>
              <a:gd name="connsiteX29" fmla="*/ 1819275 w 2476500"/>
              <a:gd name="connsiteY29" fmla="*/ 1057275 h 1466850"/>
              <a:gd name="connsiteX30" fmla="*/ 1819275 w 2476500"/>
              <a:gd name="connsiteY30" fmla="*/ 1057275 h 1466850"/>
              <a:gd name="connsiteX31" fmla="*/ 1819275 w 2476500"/>
              <a:gd name="connsiteY31" fmla="*/ 1057275 h 1466850"/>
              <a:gd name="connsiteX32" fmla="*/ 1819275 w 2476500"/>
              <a:gd name="connsiteY32" fmla="*/ 1057275 h 1466850"/>
              <a:gd name="connsiteX33" fmla="*/ 1819275 w 2476500"/>
              <a:gd name="connsiteY33" fmla="*/ 1057275 h 1466850"/>
              <a:gd name="connsiteX34" fmla="*/ 1819275 w 2476500"/>
              <a:gd name="connsiteY34" fmla="*/ 1035050 h 1466850"/>
              <a:gd name="connsiteX35" fmla="*/ 1790700 w 2476500"/>
              <a:gd name="connsiteY35" fmla="*/ 1035050 h 1466850"/>
              <a:gd name="connsiteX36" fmla="*/ 1790700 w 2476500"/>
              <a:gd name="connsiteY36" fmla="*/ 1000125 h 1466850"/>
              <a:gd name="connsiteX37" fmla="*/ 1758950 w 2476500"/>
              <a:gd name="connsiteY37" fmla="*/ 1000125 h 1466850"/>
              <a:gd name="connsiteX38" fmla="*/ 1758950 w 2476500"/>
              <a:gd name="connsiteY38" fmla="*/ 984250 h 1466850"/>
              <a:gd name="connsiteX39" fmla="*/ 1758950 w 2476500"/>
              <a:gd name="connsiteY39" fmla="*/ 984250 h 1466850"/>
              <a:gd name="connsiteX40" fmla="*/ 1758950 w 2476500"/>
              <a:gd name="connsiteY40" fmla="*/ 984250 h 1466850"/>
              <a:gd name="connsiteX41" fmla="*/ 1736725 w 2476500"/>
              <a:gd name="connsiteY41" fmla="*/ 984250 h 1466850"/>
              <a:gd name="connsiteX42" fmla="*/ 1736725 w 2476500"/>
              <a:gd name="connsiteY42" fmla="*/ 946150 h 1466850"/>
              <a:gd name="connsiteX43" fmla="*/ 1698625 w 2476500"/>
              <a:gd name="connsiteY43" fmla="*/ 946150 h 1466850"/>
              <a:gd name="connsiteX44" fmla="*/ 1698625 w 2476500"/>
              <a:gd name="connsiteY44" fmla="*/ 927100 h 1466850"/>
              <a:gd name="connsiteX45" fmla="*/ 1647825 w 2476500"/>
              <a:gd name="connsiteY45" fmla="*/ 927100 h 1466850"/>
              <a:gd name="connsiteX46" fmla="*/ 1647825 w 2476500"/>
              <a:gd name="connsiteY46" fmla="*/ 892175 h 1466850"/>
              <a:gd name="connsiteX47" fmla="*/ 1603375 w 2476500"/>
              <a:gd name="connsiteY47" fmla="*/ 892175 h 1466850"/>
              <a:gd name="connsiteX48" fmla="*/ 1603375 w 2476500"/>
              <a:gd name="connsiteY48" fmla="*/ 879475 h 1466850"/>
              <a:gd name="connsiteX49" fmla="*/ 1603375 w 2476500"/>
              <a:gd name="connsiteY49" fmla="*/ 879475 h 1466850"/>
              <a:gd name="connsiteX50" fmla="*/ 1577975 w 2476500"/>
              <a:gd name="connsiteY50" fmla="*/ 879475 h 1466850"/>
              <a:gd name="connsiteX51" fmla="*/ 1577975 w 2476500"/>
              <a:gd name="connsiteY51" fmla="*/ 879475 h 1466850"/>
              <a:gd name="connsiteX52" fmla="*/ 1577975 w 2476500"/>
              <a:gd name="connsiteY52" fmla="*/ 844550 h 1466850"/>
              <a:gd name="connsiteX53" fmla="*/ 1527175 w 2476500"/>
              <a:gd name="connsiteY53" fmla="*/ 844550 h 1466850"/>
              <a:gd name="connsiteX54" fmla="*/ 1527175 w 2476500"/>
              <a:gd name="connsiteY54" fmla="*/ 844550 h 1466850"/>
              <a:gd name="connsiteX55" fmla="*/ 1527175 w 2476500"/>
              <a:gd name="connsiteY55" fmla="*/ 819150 h 1466850"/>
              <a:gd name="connsiteX56" fmla="*/ 1501775 w 2476500"/>
              <a:gd name="connsiteY56" fmla="*/ 819150 h 1466850"/>
              <a:gd name="connsiteX57" fmla="*/ 1501775 w 2476500"/>
              <a:gd name="connsiteY57" fmla="*/ 790575 h 1466850"/>
              <a:gd name="connsiteX58" fmla="*/ 1400175 w 2476500"/>
              <a:gd name="connsiteY58" fmla="*/ 790575 h 1466850"/>
              <a:gd name="connsiteX59" fmla="*/ 1400175 w 2476500"/>
              <a:gd name="connsiteY59" fmla="*/ 768350 h 1466850"/>
              <a:gd name="connsiteX60" fmla="*/ 1371600 w 2476500"/>
              <a:gd name="connsiteY60" fmla="*/ 768350 h 1466850"/>
              <a:gd name="connsiteX61" fmla="*/ 1371600 w 2476500"/>
              <a:gd name="connsiteY61" fmla="*/ 733425 h 1466850"/>
              <a:gd name="connsiteX62" fmla="*/ 1330325 w 2476500"/>
              <a:gd name="connsiteY62" fmla="*/ 733425 h 1466850"/>
              <a:gd name="connsiteX63" fmla="*/ 1330325 w 2476500"/>
              <a:gd name="connsiteY63" fmla="*/ 711200 h 1466850"/>
              <a:gd name="connsiteX64" fmla="*/ 1292225 w 2476500"/>
              <a:gd name="connsiteY64" fmla="*/ 711200 h 1466850"/>
              <a:gd name="connsiteX65" fmla="*/ 1292225 w 2476500"/>
              <a:gd name="connsiteY65" fmla="*/ 698500 h 1466850"/>
              <a:gd name="connsiteX66" fmla="*/ 1235075 w 2476500"/>
              <a:gd name="connsiteY66" fmla="*/ 698500 h 1466850"/>
              <a:gd name="connsiteX67" fmla="*/ 1235075 w 2476500"/>
              <a:gd name="connsiteY67" fmla="*/ 679450 h 1466850"/>
              <a:gd name="connsiteX68" fmla="*/ 1203325 w 2476500"/>
              <a:gd name="connsiteY68" fmla="*/ 679450 h 1466850"/>
              <a:gd name="connsiteX69" fmla="*/ 1203325 w 2476500"/>
              <a:gd name="connsiteY69" fmla="*/ 631825 h 1466850"/>
              <a:gd name="connsiteX70" fmla="*/ 1171575 w 2476500"/>
              <a:gd name="connsiteY70" fmla="*/ 631825 h 1466850"/>
              <a:gd name="connsiteX71" fmla="*/ 1171575 w 2476500"/>
              <a:gd name="connsiteY71" fmla="*/ 631825 h 1466850"/>
              <a:gd name="connsiteX72" fmla="*/ 1171575 w 2476500"/>
              <a:gd name="connsiteY72" fmla="*/ 609600 h 1466850"/>
              <a:gd name="connsiteX73" fmla="*/ 1143000 w 2476500"/>
              <a:gd name="connsiteY73" fmla="*/ 609600 h 1466850"/>
              <a:gd name="connsiteX74" fmla="*/ 1143000 w 2476500"/>
              <a:gd name="connsiteY74" fmla="*/ 568325 h 1466850"/>
              <a:gd name="connsiteX75" fmla="*/ 1057275 w 2476500"/>
              <a:gd name="connsiteY75" fmla="*/ 568325 h 1466850"/>
              <a:gd name="connsiteX76" fmla="*/ 1057275 w 2476500"/>
              <a:gd name="connsiteY76" fmla="*/ 542925 h 1466850"/>
              <a:gd name="connsiteX77" fmla="*/ 1028700 w 2476500"/>
              <a:gd name="connsiteY77" fmla="*/ 542925 h 1466850"/>
              <a:gd name="connsiteX78" fmla="*/ 1028700 w 2476500"/>
              <a:gd name="connsiteY78" fmla="*/ 514350 h 1466850"/>
              <a:gd name="connsiteX79" fmla="*/ 993775 w 2476500"/>
              <a:gd name="connsiteY79" fmla="*/ 514350 h 1466850"/>
              <a:gd name="connsiteX80" fmla="*/ 993775 w 2476500"/>
              <a:gd name="connsiteY80" fmla="*/ 488950 h 1466850"/>
              <a:gd name="connsiteX81" fmla="*/ 965200 w 2476500"/>
              <a:gd name="connsiteY81" fmla="*/ 488950 h 1466850"/>
              <a:gd name="connsiteX82" fmla="*/ 965200 w 2476500"/>
              <a:gd name="connsiteY82" fmla="*/ 454025 h 1466850"/>
              <a:gd name="connsiteX83" fmla="*/ 917575 w 2476500"/>
              <a:gd name="connsiteY83" fmla="*/ 454025 h 1466850"/>
              <a:gd name="connsiteX84" fmla="*/ 917575 w 2476500"/>
              <a:gd name="connsiteY84" fmla="*/ 419100 h 1466850"/>
              <a:gd name="connsiteX85" fmla="*/ 857250 w 2476500"/>
              <a:gd name="connsiteY85" fmla="*/ 419100 h 1466850"/>
              <a:gd name="connsiteX86" fmla="*/ 857250 w 2476500"/>
              <a:gd name="connsiteY86" fmla="*/ 396875 h 1466850"/>
              <a:gd name="connsiteX87" fmla="*/ 796925 w 2476500"/>
              <a:gd name="connsiteY87" fmla="*/ 396875 h 1466850"/>
              <a:gd name="connsiteX88" fmla="*/ 796925 w 2476500"/>
              <a:gd name="connsiteY88" fmla="*/ 381000 h 1466850"/>
              <a:gd name="connsiteX89" fmla="*/ 755650 w 2476500"/>
              <a:gd name="connsiteY89" fmla="*/ 381000 h 1466850"/>
              <a:gd name="connsiteX90" fmla="*/ 755650 w 2476500"/>
              <a:gd name="connsiteY90" fmla="*/ 346075 h 1466850"/>
              <a:gd name="connsiteX91" fmla="*/ 755650 w 2476500"/>
              <a:gd name="connsiteY91" fmla="*/ 346075 h 1466850"/>
              <a:gd name="connsiteX92" fmla="*/ 730250 w 2476500"/>
              <a:gd name="connsiteY92" fmla="*/ 346075 h 1466850"/>
              <a:gd name="connsiteX93" fmla="*/ 730250 w 2476500"/>
              <a:gd name="connsiteY93" fmla="*/ 320675 h 1466850"/>
              <a:gd name="connsiteX94" fmla="*/ 704850 w 2476500"/>
              <a:gd name="connsiteY94" fmla="*/ 320675 h 1466850"/>
              <a:gd name="connsiteX95" fmla="*/ 704850 w 2476500"/>
              <a:gd name="connsiteY95" fmla="*/ 292100 h 1466850"/>
              <a:gd name="connsiteX96" fmla="*/ 673100 w 2476500"/>
              <a:gd name="connsiteY96" fmla="*/ 292100 h 1466850"/>
              <a:gd name="connsiteX97" fmla="*/ 673100 w 2476500"/>
              <a:gd name="connsiteY97" fmla="*/ 276225 h 1466850"/>
              <a:gd name="connsiteX98" fmla="*/ 635000 w 2476500"/>
              <a:gd name="connsiteY98" fmla="*/ 276225 h 1466850"/>
              <a:gd name="connsiteX99" fmla="*/ 635000 w 2476500"/>
              <a:gd name="connsiteY99" fmla="*/ 263525 h 1466850"/>
              <a:gd name="connsiteX100" fmla="*/ 619125 w 2476500"/>
              <a:gd name="connsiteY100" fmla="*/ 263525 h 1466850"/>
              <a:gd name="connsiteX101" fmla="*/ 619125 w 2476500"/>
              <a:gd name="connsiteY101" fmla="*/ 234950 h 1466850"/>
              <a:gd name="connsiteX102" fmla="*/ 581025 w 2476500"/>
              <a:gd name="connsiteY102" fmla="*/ 234950 h 1466850"/>
              <a:gd name="connsiteX103" fmla="*/ 581025 w 2476500"/>
              <a:gd name="connsiteY103" fmla="*/ 215900 h 1466850"/>
              <a:gd name="connsiteX104" fmla="*/ 549275 w 2476500"/>
              <a:gd name="connsiteY104" fmla="*/ 215900 h 1466850"/>
              <a:gd name="connsiteX105" fmla="*/ 549275 w 2476500"/>
              <a:gd name="connsiteY105" fmla="*/ 215900 h 1466850"/>
              <a:gd name="connsiteX106" fmla="*/ 536575 w 2476500"/>
              <a:gd name="connsiteY106" fmla="*/ 203200 h 1466850"/>
              <a:gd name="connsiteX107" fmla="*/ 536575 w 2476500"/>
              <a:gd name="connsiteY107" fmla="*/ 168275 h 1466850"/>
              <a:gd name="connsiteX108" fmla="*/ 473075 w 2476500"/>
              <a:gd name="connsiteY108" fmla="*/ 168275 h 1466850"/>
              <a:gd name="connsiteX109" fmla="*/ 473075 w 2476500"/>
              <a:gd name="connsiteY109" fmla="*/ 139700 h 1466850"/>
              <a:gd name="connsiteX110" fmla="*/ 450850 w 2476500"/>
              <a:gd name="connsiteY110" fmla="*/ 139700 h 1466850"/>
              <a:gd name="connsiteX111" fmla="*/ 450850 w 2476500"/>
              <a:gd name="connsiteY111" fmla="*/ 139700 h 1466850"/>
              <a:gd name="connsiteX112" fmla="*/ 450850 w 2476500"/>
              <a:gd name="connsiteY112" fmla="*/ 139700 h 1466850"/>
              <a:gd name="connsiteX113" fmla="*/ 431800 w 2476500"/>
              <a:gd name="connsiteY113" fmla="*/ 120650 h 1466850"/>
              <a:gd name="connsiteX114" fmla="*/ 409575 w 2476500"/>
              <a:gd name="connsiteY114" fmla="*/ 98425 h 1466850"/>
              <a:gd name="connsiteX115" fmla="*/ 339725 w 2476500"/>
              <a:gd name="connsiteY115" fmla="*/ 98425 h 1466850"/>
              <a:gd name="connsiteX116" fmla="*/ 339725 w 2476500"/>
              <a:gd name="connsiteY116" fmla="*/ 69850 h 1466850"/>
              <a:gd name="connsiteX117" fmla="*/ 254000 w 2476500"/>
              <a:gd name="connsiteY117" fmla="*/ 69850 h 1466850"/>
              <a:gd name="connsiteX118" fmla="*/ 254000 w 2476500"/>
              <a:gd name="connsiteY118" fmla="*/ 69850 h 1466850"/>
              <a:gd name="connsiteX119" fmla="*/ 254000 w 2476500"/>
              <a:gd name="connsiteY119" fmla="*/ 41275 h 1466850"/>
              <a:gd name="connsiteX120" fmla="*/ 193675 w 2476500"/>
              <a:gd name="connsiteY120" fmla="*/ 41275 h 1466850"/>
              <a:gd name="connsiteX121" fmla="*/ 193675 w 2476500"/>
              <a:gd name="connsiteY121" fmla="*/ 41275 h 1466850"/>
              <a:gd name="connsiteX122" fmla="*/ 193675 w 2476500"/>
              <a:gd name="connsiteY122" fmla="*/ 41275 h 1466850"/>
              <a:gd name="connsiteX123" fmla="*/ 193675 w 2476500"/>
              <a:gd name="connsiteY123" fmla="*/ 12700 h 1466850"/>
              <a:gd name="connsiteX124" fmla="*/ 114300 w 2476500"/>
              <a:gd name="connsiteY124" fmla="*/ 12700 h 1466850"/>
              <a:gd name="connsiteX125" fmla="*/ 114300 w 2476500"/>
              <a:gd name="connsiteY125" fmla="*/ 0 h 1466850"/>
              <a:gd name="connsiteX126" fmla="*/ 0 w 2476500"/>
              <a:gd name="connsiteY126" fmla="*/ 0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2476500" h="1466850">
                <a:moveTo>
                  <a:pt x="2476500" y="1466850"/>
                </a:moveTo>
                <a:lnTo>
                  <a:pt x="2393950" y="1466850"/>
                </a:lnTo>
                <a:lnTo>
                  <a:pt x="2393950" y="1454150"/>
                </a:lnTo>
                <a:lnTo>
                  <a:pt x="2346325" y="1454150"/>
                </a:lnTo>
                <a:lnTo>
                  <a:pt x="2346325" y="1419225"/>
                </a:lnTo>
                <a:lnTo>
                  <a:pt x="2295525" y="1419225"/>
                </a:lnTo>
                <a:lnTo>
                  <a:pt x="2295525" y="1381125"/>
                </a:lnTo>
                <a:lnTo>
                  <a:pt x="2295525" y="1381125"/>
                </a:lnTo>
                <a:lnTo>
                  <a:pt x="2273300" y="1381125"/>
                </a:lnTo>
                <a:lnTo>
                  <a:pt x="2273300" y="1330325"/>
                </a:lnTo>
                <a:lnTo>
                  <a:pt x="2263775" y="1330325"/>
                </a:lnTo>
                <a:lnTo>
                  <a:pt x="2263775" y="1295400"/>
                </a:lnTo>
                <a:lnTo>
                  <a:pt x="2124075" y="1295400"/>
                </a:lnTo>
                <a:lnTo>
                  <a:pt x="2124075" y="1257300"/>
                </a:lnTo>
                <a:lnTo>
                  <a:pt x="2092325" y="1257300"/>
                </a:lnTo>
                <a:lnTo>
                  <a:pt x="2092325" y="1187450"/>
                </a:lnTo>
                <a:lnTo>
                  <a:pt x="2092325" y="1187450"/>
                </a:lnTo>
                <a:lnTo>
                  <a:pt x="2063750" y="1187450"/>
                </a:lnTo>
                <a:lnTo>
                  <a:pt x="2063750" y="1152525"/>
                </a:lnTo>
                <a:lnTo>
                  <a:pt x="2063750" y="1152525"/>
                </a:lnTo>
                <a:lnTo>
                  <a:pt x="2035175" y="1152525"/>
                </a:lnTo>
                <a:lnTo>
                  <a:pt x="2035175" y="1117600"/>
                </a:lnTo>
                <a:lnTo>
                  <a:pt x="1939925" y="1117600"/>
                </a:lnTo>
                <a:lnTo>
                  <a:pt x="1939925" y="1098550"/>
                </a:lnTo>
                <a:lnTo>
                  <a:pt x="1860550" y="1098550"/>
                </a:lnTo>
                <a:lnTo>
                  <a:pt x="1860550" y="1069975"/>
                </a:lnTo>
                <a:lnTo>
                  <a:pt x="1860550" y="1069975"/>
                </a:lnTo>
                <a:lnTo>
                  <a:pt x="1831975" y="1069975"/>
                </a:lnTo>
                <a:lnTo>
                  <a:pt x="1831975" y="1057275"/>
                </a:lnTo>
                <a:lnTo>
                  <a:pt x="1819275" y="1057275"/>
                </a:lnTo>
                <a:lnTo>
                  <a:pt x="1819275" y="1057275"/>
                </a:lnTo>
                <a:lnTo>
                  <a:pt x="1819275" y="1057275"/>
                </a:lnTo>
                <a:lnTo>
                  <a:pt x="1819275" y="1057275"/>
                </a:lnTo>
                <a:lnTo>
                  <a:pt x="1819275" y="1057275"/>
                </a:lnTo>
                <a:lnTo>
                  <a:pt x="1819275" y="1035050"/>
                </a:lnTo>
                <a:lnTo>
                  <a:pt x="1790700" y="1035050"/>
                </a:lnTo>
                <a:lnTo>
                  <a:pt x="1790700" y="1000125"/>
                </a:lnTo>
                <a:lnTo>
                  <a:pt x="1758950" y="1000125"/>
                </a:lnTo>
                <a:lnTo>
                  <a:pt x="1758950" y="984250"/>
                </a:lnTo>
                <a:lnTo>
                  <a:pt x="1758950" y="984250"/>
                </a:lnTo>
                <a:lnTo>
                  <a:pt x="1758950" y="984250"/>
                </a:lnTo>
                <a:lnTo>
                  <a:pt x="1736725" y="984250"/>
                </a:lnTo>
                <a:lnTo>
                  <a:pt x="1736725" y="946150"/>
                </a:lnTo>
                <a:lnTo>
                  <a:pt x="1698625" y="946150"/>
                </a:lnTo>
                <a:lnTo>
                  <a:pt x="1698625" y="927100"/>
                </a:lnTo>
                <a:lnTo>
                  <a:pt x="1647825" y="927100"/>
                </a:lnTo>
                <a:lnTo>
                  <a:pt x="1647825" y="892175"/>
                </a:lnTo>
                <a:lnTo>
                  <a:pt x="1603375" y="892175"/>
                </a:lnTo>
                <a:lnTo>
                  <a:pt x="1603375" y="879475"/>
                </a:lnTo>
                <a:lnTo>
                  <a:pt x="1603375" y="879475"/>
                </a:lnTo>
                <a:lnTo>
                  <a:pt x="1577975" y="879475"/>
                </a:lnTo>
                <a:lnTo>
                  <a:pt x="1577975" y="879475"/>
                </a:lnTo>
                <a:lnTo>
                  <a:pt x="1577975" y="844550"/>
                </a:lnTo>
                <a:lnTo>
                  <a:pt x="1527175" y="844550"/>
                </a:lnTo>
                <a:lnTo>
                  <a:pt x="1527175" y="844550"/>
                </a:lnTo>
                <a:lnTo>
                  <a:pt x="1527175" y="819150"/>
                </a:lnTo>
                <a:lnTo>
                  <a:pt x="1501775" y="819150"/>
                </a:lnTo>
                <a:lnTo>
                  <a:pt x="1501775" y="790575"/>
                </a:lnTo>
                <a:lnTo>
                  <a:pt x="1400175" y="790575"/>
                </a:lnTo>
                <a:lnTo>
                  <a:pt x="1400175" y="768350"/>
                </a:lnTo>
                <a:lnTo>
                  <a:pt x="1371600" y="768350"/>
                </a:lnTo>
                <a:lnTo>
                  <a:pt x="1371600" y="733425"/>
                </a:lnTo>
                <a:lnTo>
                  <a:pt x="1330325" y="733425"/>
                </a:lnTo>
                <a:lnTo>
                  <a:pt x="1330325" y="711200"/>
                </a:lnTo>
                <a:lnTo>
                  <a:pt x="1292225" y="711200"/>
                </a:lnTo>
                <a:lnTo>
                  <a:pt x="1292225" y="698500"/>
                </a:lnTo>
                <a:lnTo>
                  <a:pt x="1235075" y="698500"/>
                </a:lnTo>
                <a:lnTo>
                  <a:pt x="1235075" y="679450"/>
                </a:lnTo>
                <a:lnTo>
                  <a:pt x="1203325" y="679450"/>
                </a:lnTo>
                <a:lnTo>
                  <a:pt x="1203325" y="631825"/>
                </a:lnTo>
                <a:lnTo>
                  <a:pt x="1171575" y="631825"/>
                </a:lnTo>
                <a:lnTo>
                  <a:pt x="1171575" y="631825"/>
                </a:lnTo>
                <a:lnTo>
                  <a:pt x="1171575" y="609600"/>
                </a:lnTo>
                <a:lnTo>
                  <a:pt x="1143000" y="609600"/>
                </a:lnTo>
                <a:lnTo>
                  <a:pt x="1143000" y="568325"/>
                </a:lnTo>
                <a:lnTo>
                  <a:pt x="1057275" y="568325"/>
                </a:lnTo>
                <a:lnTo>
                  <a:pt x="1057275" y="542925"/>
                </a:lnTo>
                <a:lnTo>
                  <a:pt x="1028700" y="542925"/>
                </a:lnTo>
                <a:lnTo>
                  <a:pt x="1028700" y="514350"/>
                </a:lnTo>
                <a:lnTo>
                  <a:pt x="993775" y="514350"/>
                </a:lnTo>
                <a:lnTo>
                  <a:pt x="993775" y="488950"/>
                </a:lnTo>
                <a:lnTo>
                  <a:pt x="965200" y="488950"/>
                </a:lnTo>
                <a:lnTo>
                  <a:pt x="965200" y="454025"/>
                </a:lnTo>
                <a:lnTo>
                  <a:pt x="917575" y="454025"/>
                </a:lnTo>
                <a:lnTo>
                  <a:pt x="917575" y="419100"/>
                </a:lnTo>
                <a:lnTo>
                  <a:pt x="857250" y="419100"/>
                </a:lnTo>
                <a:lnTo>
                  <a:pt x="857250" y="396875"/>
                </a:lnTo>
                <a:lnTo>
                  <a:pt x="796925" y="396875"/>
                </a:lnTo>
                <a:lnTo>
                  <a:pt x="796925" y="381000"/>
                </a:lnTo>
                <a:lnTo>
                  <a:pt x="755650" y="381000"/>
                </a:lnTo>
                <a:lnTo>
                  <a:pt x="755650" y="346075"/>
                </a:lnTo>
                <a:lnTo>
                  <a:pt x="755650" y="346075"/>
                </a:lnTo>
                <a:lnTo>
                  <a:pt x="730250" y="346075"/>
                </a:lnTo>
                <a:lnTo>
                  <a:pt x="730250" y="320675"/>
                </a:lnTo>
                <a:lnTo>
                  <a:pt x="704850" y="320675"/>
                </a:lnTo>
                <a:lnTo>
                  <a:pt x="704850" y="292100"/>
                </a:lnTo>
                <a:lnTo>
                  <a:pt x="673100" y="292100"/>
                </a:lnTo>
                <a:lnTo>
                  <a:pt x="673100" y="276225"/>
                </a:lnTo>
                <a:lnTo>
                  <a:pt x="635000" y="276225"/>
                </a:lnTo>
                <a:lnTo>
                  <a:pt x="635000" y="263525"/>
                </a:lnTo>
                <a:lnTo>
                  <a:pt x="619125" y="263525"/>
                </a:lnTo>
                <a:lnTo>
                  <a:pt x="619125" y="234950"/>
                </a:lnTo>
                <a:lnTo>
                  <a:pt x="581025" y="234950"/>
                </a:lnTo>
                <a:lnTo>
                  <a:pt x="581025" y="215900"/>
                </a:lnTo>
                <a:lnTo>
                  <a:pt x="549275" y="215900"/>
                </a:lnTo>
                <a:lnTo>
                  <a:pt x="549275" y="215900"/>
                </a:lnTo>
                <a:lnTo>
                  <a:pt x="536575" y="203200"/>
                </a:lnTo>
                <a:lnTo>
                  <a:pt x="536575" y="168275"/>
                </a:lnTo>
                <a:lnTo>
                  <a:pt x="473075" y="168275"/>
                </a:lnTo>
                <a:lnTo>
                  <a:pt x="473075" y="139700"/>
                </a:lnTo>
                <a:lnTo>
                  <a:pt x="450850" y="139700"/>
                </a:lnTo>
                <a:lnTo>
                  <a:pt x="450850" y="139700"/>
                </a:lnTo>
                <a:lnTo>
                  <a:pt x="450850" y="139700"/>
                </a:lnTo>
                <a:lnTo>
                  <a:pt x="431800" y="120650"/>
                </a:lnTo>
                <a:lnTo>
                  <a:pt x="409575" y="98425"/>
                </a:lnTo>
                <a:lnTo>
                  <a:pt x="339725" y="98425"/>
                </a:lnTo>
                <a:lnTo>
                  <a:pt x="339725" y="69850"/>
                </a:lnTo>
                <a:lnTo>
                  <a:pt x="254000" y="69850"/>
                </a:lnTo>
                <a:lnTo>
                  <a:pt x="254000" y="69850"/>
                </a:lnTo>
                <a:lnTo>
                  <a:pt x="254000" y="41275"/>
                </a:lnTo>
                <a:lnTo>
                  <a:pt x="193675" y="41275"/>
                </a:lnTo>
                <a:lnTo>
                  <a:pt x="193675" y="41275"/>
                </a:lnTo>
                <a:lnTo>
                  <a:pt x="193675" y="41275"/>
                </a:lnTo>
                <a:lnTo>
                  <a:pt x="193675" y="12700"/>
                </a:lnTo>
                <a:lnTo>
                  <a:pt x="114300" y="12700"/>
                </a:lnTo>
                <a:lnTo>
                  <a:pt x="114300"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31843" name="Group 31842">
            <a:extLst>
              <a:ext uri="{FF2B5EF4-FFF2-40B4-BE49-F238E27FC236}">
                <a16:creationId xmlns:a16="http://schemas.microsoft.com/office/drawing/2014/main" id="{987ED639-DDA4-CD1D-6EE9-6C565351D326}"/>
              </a:ext>
            </a:extLst>
          </p:cNvPr>
          <p:cNvGrpSpPr/>
          <p:nvPr/>
        </p:nvGrpSpPr>
        <p:grpSpPr>
          <a:xfrm>
            <a:off x="7273925" y="2451100"/>
            <a:ext cx="3829050" cy="1374775"/>
            <a:chOff x="7273925" y="2451100"/>
            <a:chExt cx="3829050" cy="1374775"/>
          </a:xfrm>
        </p:grpSpPr>
        <p:sp>
          <p:nvSpPr>
            <p:cNvPr id="31841" name="Freeform 31840">
              <a:extLst>
                <a:ext uri="{FF2B5EF4-FFF2-40B4-BE49-F238E27FC236}">
                  <a16:creationId xmlns:a16="http://schemas.microsoft.com/office/drawing/2014/main" id="{01CE44E8-98D6-528E-1942-513C3B92CD48}"/>
                </a:ext>
              </a:extLst>
            </p:cNvPr>
            <p:cNvSpPr/>
            <p:nvPr/>
          </p:nvSpPr>
          <p:spPr bwMode="auto">
            <a:xfrm>
              <a:off x="9144000" y="3302000"/>
              <a:ext cx="1958975" cy="523875"/>
            </a:xfrm>
            <a:custGeom>
              <a:avLst/>
              <a:gdLst>
                <a:gd name="connsiteX0" fmla="*/ 1958975 w 1958975"/>
                <a:gd name="connsiteY0" fmla="*/ 523875 h 523875"/>
                <a:gd name="connsiteX1" fmla="*/ 1384300 w 1958975"/>
                <a:gd name="connsiteY1" fmla="*/ 523875 h 523875"/>
                <a:gd name="connsiteX2" fmla="*/ 1384300 w 1958975"/>
                <a:gd name="connsiteY2" fmla="*/ 428625 h 523875"/>
                <a:gd name="connsiteX3" fmla="*/ 996950 w 1958975"/>
                <a:gd name="connsiteY3" fmla="*/ 428625 h 523875"/>
                <a:gd name="connsiteX4" fmla="*/ 996950 w 1958975"/>
                <a:gd name="connsiteY4" fmla="*/ 346075 h 523875"/>
                <a:gd name="connsiteX5" fmla="*/ 819150 w 1958975"/>
                <a:gd name="connsiteY5" fmla="*/ 346075 h 523875"/>
                <a:gd name="connsiteX6" fmla="*/ 819150 w 1958975"/>
                <a:gd name="connsiteY6" fmla="*/ 311150 h 523875"/>
                <a:gd name="connsiteX7" fmla="*/ 784225 w 1958975"/>
                <a:gd name="connsiteY7" fmla="*/ 311150 h 523875"/>
                <a:gd name="connsiteX8" fmla="*/ 784225 w 1958975"/>
                <a:gd name="connsiteY8" fmla="*/ 311150 h 523875"/>
                <a:gd name="connsiteX9" fmla="*/ 784225 w 1958975"/>
                <a:gd name="connsiteY9" fmla="*/ 285750 h 523875"/>
                <a:gd name="connsiteX10" fmla="*/ 650875 w 1958975"/>
                <a:gd name="connsiteY10" fmla="*/ 285750 h 523875"/>
                <a:gd name="connsiteX11" fmla="*/ 650875 w 1958975"/>
                <a:gd name="connsiteY11" fmla="*/ 266700 h 523875"/>
                <a:gd name="connsiteX12" fmla="*/ 603250 w 1958975"/>
                <a:gd name="connsiteY12" fmla="*/ 266700 h 523875"/>
                <a:gd name="connsiteX13" fmla="*/ 603250 w 1958975"/>
                <a:gd name="connsiteY13" fmla="*/ 238125 h 523875"/>
                <a:gd name="connsiteX14" fmla="*/ 549275 w 1958975"/>
                <a:gd name="connsiteY14" fmla="*/ 238125 h 523875"/>
                <a:gd name="connsiteX15" fmla="*/ 549275 w 1958975"/>
                <a:gd name="connsiteY15" fmla="*/ 212725 h 523875"/>
                <a:gd name="connsiteX16" fmla="*/ 495300 w 1958975"/>
                <a:gd name="connsiteY16" fmla="*/ 212725 h 523875"/>
                <a:gd name="connsiteX17" fmla="*/ 495300 w 1958975"/>
                <a:gd name="connsiteY17" fmla="*/ 180975 h 523875"/>
                <a:gd name="connsiteX18" fmla="*/ 450850 w 1958975"/>
                <a:gd name="connsiteY18" fmla="*/ 180975 h 523875"/>
                <a:gd name="connsiteX19" fmla="*/ 450850 w 1958975"/>
                <a:gd name="connsiteY19" fmla="*/ 142875 h 523875"/>
                <a:gd name="connsiteX20" fmla="*/ 406400 w 1958975"/>
                <a:gd name="connsiteY20" fmla="*/ 142875 h 523875"/>
                <a:gd name="connsiteX21" fmla="*/ 406400 w 1958975"/>
                <a:gd name="connsiteY21" fmla="*/ 107950 h 523875"/>
                <a:gd name="connsiteX22" fmla="*/ 342900 w 1958975"/>
                <a:gd name="connsiteY22" fmla="*/ 107950 h 523875"/>
                <a:gd name="connsiteX23" fmla="*/ 342900 w 1958975"/>
                <a:gd name="connsiteY23" fmla="*/ 73025 h 523875"/>
                <a:gd name="connsiteX24" fmla="*/ 301625 w 1958975"/>
                <a:gd name="connsiteY24" fmla="*/ 73025 h 523875"/>
                <a:gd name="connsiteX25" fmla="*/ 301625 w 1958975"/>
                <a:gd name="connsiteY25" fmla="*/ 47625 h 523875"/>
                <a:gd name="connsiteX26" fmla="*/ 184150 w 1958975"/>
                <a:gd name="connsiteY26" fmla="*/ 47625 h 523875"/>
                <a:gd name="connsiteX27" fmla="*/ 184150 w 1958975"/>
                <a:gd name="connsiteY27" fmla="*/ 19050 h 523875"/>
                <a:gd name="connsiteX28" fmla="*/ 136525 w 1958975"/>
                <a:gd name="connsiteY28" fmla="*/ 19050 h 523875"/>
                <a:gd name="connsiteX29" fmla="*/ 136525 w 1958975"/>
                <a:gd name="connsiteY29" fmla="*/ 0 h 523875"/>
                <a:gd name="connsiteX30" fmla="*/ 0 w 1958975"/>
                <a:gd name="connsiteY30" fmla="*/ 0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8975" h="523875">
                  <a:moveTo>
                    <a:pt x="1958975" y="523875"/>
                  </a:moveTo>
                  <a:lnTo>
                    <a:pt x="1384300" y="523875"/>
                  </a:lnTo>
                  <a:lnTo>
                    <a:pt x="1384300" y="428625"/>
                  </a:lnTo>
                  <a:lnTo>
                    <a:pt x="996950" y="428625"/>
                  </a:lnTo>
                  <a:lnTo>
                    <a:pt x="996950" y="346075"/>
                  </a:lnTo>
                  <a:lnTo>
                    <a:pt x="819150" y="346075"/>
                  </a:lnTo>
                  <a:lnTo>
                    <a:pt x="819150" y="311150"/>
                  </a:lnTo>
                  <a:lnTo>
                    <a:pt x="784225" y="311150"/>
                  </a:lnTo>
                  <a:lnTo>
                    <a:pt x="784225" y="311150"/>
                  </a:lnTo>
                  <a:lnTo>
                    <a:pt x="784225" y="285750"/>
                  </a:lnTo>
                  <a:lnTo>
                    <a:pt x="650875" y="285750"/>
                  </a:lnTo>
                  <a:lnTo>
                    <a:pt x="650875" y="266700"/>
                  </a:lnTo>
                  <a:lnTo>
                    <a:pt x="603250" y="266700"/>
                  </a:lnTo>
                  <a:lnTo>
                    <a:pt x="603250" y="238125"/>
                  </a:lnTo>
                  <a:lnTo>
                    <a:pt x="549275" y="238125"/>
                  </a:lnTo>
                  <a:lnTo>
                    <a:pt x="549275" y="212725"/>
                  </a:lnTo>
                  <a:lnTo>
                    <a:pt x="495300" y="212725"/>
                  </a:lnTo>
                  <a:lnTo>
                    <a:pt x="495300" y="180975"/>
                  </a:lnTo>
                  <a:lnTo>
                    <a:pt x="450850" y="180975"/>
                  </a:lnTo>
                  <a:lnTo>
                    <a:pt x="450850" y="142875"/>
                  </a:lnTo>
                  <a:lnTo>
                    <a:pt x="406400" y="142875"/>
                  </a:lnTo>
                  <a:lnTo>
                    <a:pt x="406400" y="107950"/>
                  </a:lnTo>
                  <a:lnTo>
                    <a:pt x="342900" y="107950"/>
                  </a:lnTo>
                  <a:lnTo>
                    <a:pt x="342900" y="73025"/>
                  </a:lnTo>
                  <a:lnTo>
                    <a:pt x="301625" y="73025"/>
                  </a:lnTo>
                  <a:lnTo>
                    <a:pt x="301625" y="47625"/>
                  </a:lnTo>
                  <a:lnTo>
                    <a:pt x="184150" y="47625"/>
                  </a:lnTo>
                  <a:lnTo>
                    <a:pt x="184150" y="19050"/>
                  </a:lnTo>
                  <a:lnTo>
                    <a:pt x="136525" y="19050"/>
                  </a:lnTo>
                  <a:lnTo>
                    <a:pt x="13652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31842" name="Freeform 31841">
              <a:extLst>
                <a:ext uri="{FF2B5EF4-FFF2-40B4-BE49-F238E27FC236}">
                  <a16:creationId xmlns:a16="http://schemas.microsoft.com/office/drawing/2014/main" id="{ACC47B87-3B1A-6DB8-C08E-E6A165D29650}"/>
                </a:ext>
              </a:extLst>
            </p:cNvPr>
            <p:cNvSpPr/>
            <p:nvPr/>
          </p:nvSpPr>
          <p:spPr bwMode="auto">
            <a:xfrm>
              <a:off x="8191500" y="2730500"/>
              <a:ext cx="955675" cy="571500"/>
            </a:xfrm>
            <a:custGeom>
              <a:avLst/>
              <a:gdLst>
                <a:gd name="connsiteX0" fmla="*/ 0 w 955675"/>
                <a:gd name="connsiteY0" fmla="*/ 0 h 571500"/>
                <a:gd name="connsiteX1" fmla="*/ 53975 w 955675"/>
                <a:gd name="connsiteY1" fmla="*/ 0 h 571500"/>
                <a:gd name="connsiteX2" fmla="*/ 53975 w 955675"/>
                <a:gd name="connsiteY2" fmla="*/ 38100 h 571500"/>
                <a:gd name="connsiteX3" fmla="*/ 149225 w 955675"/>
                <a:gd name="connsiteY3" fmla="*/ 38100 h 571500"/>
                <a:gd name="connsiteX4" fmla="*/ 149225 w 955675"/>
                <a:gd name="connsiteY4" fmla="*/ 63500 h 571500"/>
                <a:gd name="connsiteX5" fmla="*/ 203200 w 955675"/>
                <a:gd name="connsiteY5" fmla="*/ 63500 h 571500"/>
                <a:gd name="connsiteX6" fmla="*/ 203200 w 955675"/>
                <a:gd name="connsiteY6" fmla="*/ 82550 h 571500"/>
                <a:gd name="connsiteX7" fmla="*/ 250825 w 955675"/>
                <a:gd name="connsiteY7" fmla="*/ 82550 h 571500"/>
                <a:gd name="connsiteX8" fmla="*/ 250825 w 955675"/>
                <a:gd name="connsiteY8" fmla="*/ 120650 h 571500"/>
                <a:gd name="connsiteX9" fmla="*/ 295275 w 955675"/>
                <a:gd name="connsiteY9" fmla="*/ 120650 h 571500"/>
                <a:gd name="connsiteX10" fmla="*/ 295275 w 955675"/>
                <a:gd name="connsiteY10" fmla="*/ 165100 h 571500"/>
                <a:gd name="connsiteX11" fmla="*/ 342900 w 955675"/>
                <a:gd name="connsiteY11" fmla="*/ 165100 h 571500"/>
                <a:gd name="connsiteX12" fmla="*/ 342900 w 955675"/>
                <a:gd name="connsiteY12" fmla="*/ 203200 h 571500"/>
                <a:gd name="connsiteX13" fmla="*/ 390525 w 955675"/>
                <a:gd name="connsiteY13" fmla="*/ 203200 h 571500"/>
                <a:gd name="connsiteX14" fmla="*/ 390525 w 955675"/>
                <a:gd name="connsiteY14" fmla="*/ 238125 h 571500"/>
                <a:gd name="connsiteX15" fmla="*/ 473075 w 955675"/>
                <a:gd name="connsiteY15" fmla="*/ 238125 h 571500"/>
                <a:gd name="connsiteX16" fmla="*/ 473075 w 955675"/>
                <a:gd name="connsiteY16" fmla="*/ 266700 h 571500"/>
                <a:gd name="connsiteX17" fmla="*/ 514350 w 955675"/>
                <a:gd name="connsiteY17" fmla="*/ 266700 h 571500"/>
                <a:gd name="connsiteX18" fmla="*/ 514350 w 955675"/>
                <a:gd name="connsiteY18" fmla="*/ 307975 h 571500"/>
                <a:gd name="connsiteX19" fmla="*/ 577850 w 955675"/>
                <a:gd name="connsiteY19" fmla="*/ 307975 h 571500"/>
                <a:gd name="connsiteX20" fmla="*/ 577850 w 955675"/>
                <a:gd name="connsiteY20" fmla="*/ 342900 h 571500"/>
                <a:gd name="connsiteX21" fmla="*/ 619125 w 955675"/>
                <a:gd name="connsiteY21" fmla="*/ 342900 h 571500"/>
                <a:gd name="connsiteX22" fmla="*/ 619125 w 955675"/>
                <a:gd name="connsiteY22" fmla="*/ 377825 h 571500"/>
                <a:gd name="connsiteX23" fmla="*/ 717550 w 955675"/>
                <a:gd name="connsiteY23" fmla="*/ 377825 h 571500"/>
                <a:gd name="connsiteX24" fmla="*/ 717550 w 955675"/>
                <a:gd name="connsiteY24" fmla="*/ 412750 h 571500"/>
                <a:gd name="connsiteX25" fmla="*/ 781050 w 955675"/>
                <a:gd name="connsiteY25" fmla="*/ 412750 h 571500"/>
                <a:gd name="connsiteX26" fmla="*/ 781050 w 955675"/>
                <a:gd name="connsiteY26" fmla="*/ 460375 h 571500"/>
                <a:gd name="connsiteX27" fmla="*/ 822325 w 955675"/>
                <a:gd name="connsiteY27" fmla="*/ 460375 h 571500"/>
                <a:gd name="connsiteX28" fmla="*/ 822325 w 955675"/>
                <a:gd name="connsiteY28" fmla="*/ 485775 h 571500"/>
                <a:gd name="connsiteX29" fmla="*/ 863600 w 955675"/>
                <a:gd name="connsiteY29" fmla="*/ 485775 h 571500"/>
                <a:gd name="connsiteX30" fmla="*/ 863600 w 955675"/>
                <a:gd name="connsiteY30" fmla="*/ 517525 h 571500"/>
                <a:gd name="connsiteX31" fmla="*/ 914400 w 955675"/>
                <a:gd name="connsiteY31" fmla="*/ 517525 h 571500"/>
                <a:gd name="connsiteX32" fmla="*/ 914400 w 955675"/>
                <a:gd name="connsiteY32" fmla="*/ 552450 h 571500"/>
                <a:gd name="connsiteX33" fmla="*/ 955675 w 955675"/>
                <a:gd name="connsiteY33" fmla="*/ 552450 h 571500"/>
                <a:gd name="connsiteX34" fmla="*/ 955675 w 955675"/>
                <a:gd name="connsiteY34" fmla="*/ 57150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5675" h="571500">
                  <a:moveTo>
                    <a:pt x="0" y="0"/>
                  </a:moveTo>
                  <a:lnTo>
                    <a:pt x="53975" y="0"/>
                  </a:lnTo>
                  <a:lnTo>
                    <a:pt x="53975" y="38100"/>
                  </a:lnTo>
                  <a:lnTo>
                    <a:pt x="149225" y="38100"/>
                  </a:lnTo>
                  <a:lnTo>
                    <a:pt x="149225" y="63500"/>
                  </a:lnTo>
                  <a:lnTo>
                    <a:pt x="203200" y="63500"/>
                  </a:lnTo>
                  <a:lnTo>
                    <a:pt x="203200" y="82550"/>
                  </a:lnTo>
                  <a:lnTo>
                    <a:pt x="250825" y="82550"/>
                  </a:lnTo>
                  <a:lnTo>
                    <a:pt x="250825" y="120650"/>
                  </a:lnTo>
                  <a:lnTo>
                    <a:pt x="295275" y="120650"/>
                  </a:lnTo>
                  <a:lnTo>
                    <a:pt x="295275" y="165100"/>
                  </a:lnTo>
                  <a:lnTo>
                    <a:pt x="342900" y="165100"/>
                  </a:lnTo>
                  <a:lnTo>
                    <a:pt x="342900" y="203200"/>
                  </a:lnTo>
                  <a:lnTo>
                    <a:pt x="390525" y="203200"/>
                  </a:lnTo>
                  <a:lnTo>
                    <a:pt x="390525" y="238125"/>
                  </a:lnTo>
                  <a:lnTo>
                    <a:pt x="473075" y="238125"/>
                  </a:lnTo>
                  <a:lnTo>
                    <a:pt x="473075" y="266700"/>
                  </a:lnTo>
                  <a:lnTo>
                    <a:pt x="514350" y="266700"/>
                  </a:lnTo>
                  <a:lnTo>
                    <a:pt x="514350" y="307975"/>
                  </a:lnTo>
                  <a:lnTo>
                    <a:pt x="577850" y="307975"/>
                  </a:lnTo>
                  <a:lnTo>
                    <a:pt x="577850" y="342900"/>
                  </a:lnTo>
                  <a:lnTo>
                    <a:pt x="619125" y="342900"/>
                  </a:lnTo>
                  <a:lnTo>
                    <a:pt x="619125" y="377825"/>
                  </a:lnTo>
                  <a:lnTo>
                    <a:pt x="717550" y="377825"/>
                  </a:lnTo>
                  <a:lnTo>
                    <a:pt x="717550" y="412750"/>
                  </a:lnTo>
                  <a:lnTo>
                    <a:pt x="781050" y="412750"/>
                  </a:lnTo>
                  <a:lnTo>
                    <a:pt x="781050" y="460375"/>
                  </a:lnTo>
                  <a:lnTo>
                    <a:pt x="822325" y="460375"/>
                  </a:lnTo>
                  <a:lnTo>
                    <a:pt x="822325" y="485775"/>
                  </a:lnTo>
                  <a:lnTo>
                    <a:pt x="863600" y="485775"/>
                  </a:lnTo>
                  <a:lnTo>
                    <a:pt x="863600" y="517525"/>
                  </a:lnTo>
                  <a:lnTo>
                    <a:pt x="914400" y="517525"/>
                  </a:lnTo>
                  <a:lnTo>
                    <a:pt x="914400" y="552450"/>
                  </a:lnTo>
                  <a:lnTo>
                    <a:pt x="955675" y="552450"/>
                  </a:lnTo>
                  <a:lnTo>
                    <a:pt x="955675" y="571500"/>
                  </a:lnTo>
                </a:path>
              </a:pathLst>
            </a:custGeom>
            <a:noFill/>
            <a:ln w="28575">
              <a:solidFill>
                <a:schemeClr val="accent1"/>
              </a:solidFill>
              <a:miter lim="800000"/>
              <a:headEnd/>
              <a:tailEnd/>
            </a:ln>
          </p:spPr>
          <p:txBody>
            <a:bodyPr rtlCol="0" anchor="ctr"/>
            <a:lstStyle/>
            <a:p>
              <a:pPr algn="ctr"/>
              <a:endParaRPr lang="en-US"/>
            </a:p>
          </p:txBody>
        </p:sp>
        <p:sp>
          <p:nvSpPr>
            <p:cNvPr id="31840" name="Freeform 31839">
              <a:extLst>
                <a:ext uri="{FF2B5EF4-FFF2-40B4-BE49-F238E27FC236}">
                  <a16:creationId xmlns:a16="http://schemas.microsoft.com/office/drawing/2014/main" id="{52D239EC-0824-A859-DA94-F0AB83C27C6E}"/>
                </a:ext>
              </a:extLst>
            </p:cNvPr>
            <p:cNvSpPr/>
            <p:nvPr/>
          </p:nvSpPr>
          <p:spPr bwMode="auto">
            <a:xfrm>
              <a:off x="7273925" y="2451100"/>
              <a:ext cx="942975" cy="279400"/>
            </a:xfrm>
            <a:custGeom>
              <a:avLst/>
              <a:gdLst>
                <a:gd name="connsiteX0" fmla="*/ 0 w 942975"/>
                <a:gd name="connsiteY0" fmla="*/ 0 h 279400"/>
                <a:gd name="connsiteX1" fmla="*/ 177800 w 942975"/>
                <a:gd name="connsiteY1" fmla="*/ 0 h 279400"/>
                <a:gd name="connsiteX2" fmla="*/ 177800 w 942975"/>
                <a:gd name="connsiteY2" fmla="*/ 19050 h 279400"/>
                <a:gd name="connsiteX3" fmla="*/ 273050 w 942975"/>
                <a:gd name="connsiteY3" fmla="*/ 19050 h 279400"/>
                <a:gd name="connsiteX4" fmla="*/ 273050 w 942975"/>
                <a:gd name="connsiteY4" fmla="*/ 44450 h 279400"/>
                <a:gd name="connsiteX5" fmla="*/ 314325 w 942975"/>
                <a:gd name="connsiteY5" fmla="*/ 44450 h 279400"/>
                <a:gd name="connsiteX6" fmla="*/ 314325 w 942975"/>
                <a:gd name="connsiteY6" fmla="*/ 79375 h 279400"/>
                <a:gd name="connsiteX7" fmla="*/ 381000 w 942975"/>
                <a:gd name="connsiteY7" fmla="*/ 79375 h 279400"/>
                <a:gd name="connsiteX8" fmla="*/ 381000 w 942975"/>
                <a:gd name="connsiteY8" fmla="*/ 104775 h 279400"/>
                <a:gd name="connsiteX9" fmla="*/ 533400 w 942975"/>
                <a:gd name="connsiteY9" fmla="*/ 104775 h 279400"/>
                <a:gd name="connsiteX10" fmla="*/ 533400 w 942975"/>
                <a:gd name="connsiteY10" fmla="*/ 117475 h 279400"/>
                <a:gd name="connsiteX11" fmla="*/ 577850 w 942975"/>
                <a:gd name="connsiteY11" fmla="*/ 117475 h 279400"/>
                <a:gd name="connsiteX12" fmla="*/ 577850 w 942975"/>
                <a:gd name="connsiteY12" fmla="*/ 133350 h 279400"/>
                <a:gd name="connsiteX13" fmla="*/ 657225 w 942975"/>
                <a:gd name="connsiteY13" fmla="*/ 133350 h 279400"/>
                <a:gd name="connsiteX14" fmla="*/ 657225 w 942975"/>
                <a:gd name="connsiteY14" fmla="*/ 149225 h 279400"/>
                <a:gd name="connsiteX15" fmla="*/ 688975 w 942975"/>
                <a:gd name="connsiteY15" fmla="*/ 149225 h 279400"/>
                <a:gd name="connsiteX16" fmla="*/ 688975 w 942975"/>
                <a:gd name="connsiteY16" fmla="*/ 184150 h 279400"/>
                <a:gd name="connsiteX17" fmla="*/ 733425 w 942975"/>
                <a:gd name="connsiteY17" fmla="*/ 184150 h 279400"/>
                <a:gd name="connsiteX18" fmla="*/ 733425 w 942975"/>
                <a:gd name="connsiteY18" fmla="*/ 212725 h 279400"/>
                <a:gd name="connsiteX19" fmla="*/ 787400 w 942975"/>
                <a:gd name="connsiteY19" fmla="*/ 212725 h 279400"/>
                <a:gd name="connsiteX20" fmla="*/ 787400 w 942975"/>
                <a:gd name="connsiteY20" fmla="*/ 228600 h 279400"/>
                <a:gd name="connsiteX21" fmla="*/ 787400 w 942975"/>
                <a:gd name="connsiteY21" fmla="*/ 228600 h 279400"/>
                <a:gd name="connsiteX22" fmla="*/ 806450 w 942975"/>
                <a:gd name="connsiteY22" fmla="*/ 247650 h 279400"/>
                <a:gd name="connsiteX23" fmla="*/ 860425 w 942975"/>
                <a:gd name="connsiteY23" fmla="*/ 247650 h 279400"/>
                <a:gd name="connsiteX24" fmla="*/ 860425 w 942975"/>
                <a:gd name="connsiteY24" fmla="*/ 279400 h 279400"/>
                <a:gd name="connsiteX25" fmla="*/ 942975 w 942975"/>
                <a:gd name="connsiteY25" fmla="*/ 279400 h 279400"/>
                <a:gd name="connsiteX0" fmla="*/ 0 w 942975"/>
                <a:gd name="connsiteY0" fmla="*/ 0 h 279400"/>
                <a:gd name="connsiteX1" fmla="*/ 177800 w 942975"/>
                <a:gd name="connsiteY1" fmla="*/ 0 h 279400"/>
                <a:gd name="connsiteX2" fmla="*/ 177800 w 942975"/>
                <a:gd name="connsiteY2" fmla="*/ 19050 h 279400"/>
                <a:gd name="connsiteX3" fmla="*/ 273050 w 942975"/>
                <a:gd name="connsiteY3" fmla="*/ 19050 h 279400"/>
                <a:gd name="connsiteX4" fmla="*/ 273050 w 942975"/>
                <a:gd name="connsiteY4" fmla="*/ 44450 h 279400"/>
                <a:gd name="connsiteX5" fmla="*/ 314325 w 942975"/>
                <a:gd name="connsiteY5" fmla="*/ 44450 h 279400"/>
                <a:gd name="connsiteX6" fmla="*/ 314325 w 942975"/>
                <a:gd name="connsiteY6" fmla="*/ 79375 h 279400"/>
                <a:gd name="connsiteX7" fmla="*/ 381000 w 942975"/>
                <a:gd name="connsiteY7" fmla="*/ 79375 h 279400"/>
                <a:gd name="connsiteX8" fmla="*/ 381000 w 942975"/>
                <a:gd name="connsiteY8" fmla="*/ 104775 h 279400"/>
                <a:gd name="connsiteX9" fmla="*/ 533400 w 942975"/>
                <a:gd name="connsiteY9" fmla="*/ 104775 h 279400"/>
                <a:gd name="connsiteX10" fmla="*/ 533400 w 942975"/>
                <a:gd name="connsiteY10" fmla="*/ 117475 h 279400"/>
                <a:gd name="connsiteX11" fmla="*/ 577850 w 942975"/>
                <a:gd name="connsiteY11" fmla="*/ 117475 h 279400"/>
                <a:gd name="connsiteX12" fmla="*/ 577850 w 942975"/>
                <a:gd name="connsiteY12" fmla="*/ 133350 h 279400"/>
                <a:gd name="connsiteX13" fmla="*/ 657225 w 942975"/>
                <a:gd name="connsiteY13" fmla="*/ 133350 h 279400"/>
                <a:gd name="connsiteX14" fmla="*/ 657225 w 942975"/>
                <a:gd name="connsiteY14" fmla="*/ 149225 h 279400"/>
                <a:gd name="connsiteX15" fmla="*/ 688975 w 942975"/>
                <a:gd name="connsiteY15" fmla="*/ 149225 h 279400"/>
                <a:gd name="connsiteX16" fmla="*/ 688975 w 942975"/>
                <a:gd name="connsiteY16" fmla="*/ 184150 h 279400"/>
                <a:gd name="connsiteX17" fmla="*/ 733425 w 942975"/>
                <a:gd name="connsiteY17" fmla="*/ 184150 h 279400"/>
                <a:gd name="connsiteX18" fmla="*/ 733425 w 942975"/>
                <a:gd name="connsiteY18" fmla="*/ 212725 h 279400"/>
                <a:gd name="connsiteX19" fmla="*/ 787400 w 942975"/>
                <a:gd name="connsiteY19" fmla="*/ 212725 h 279400"/>
                <a:gd name="connsiteX20" fmla="*/ 787400 w 942975"/>
                <a:gd name="connsiteY20" fmla="*/ 228600 h 279400"/>
                <a:gd name="connsiteX21" fmla="*/ 787400 w 942975"/>
                <a:gd name="connsiteY21" fmla="*/ 228600 h 279400"/>
                <a:gd name="connsiteX22" fmla="*/ 809625 w 942975"/>
                <a:gd name="connsiteY22" fmla="*/ 231775 h 279400"/>
                <a:gd name="connsiteX23" fmla="*/ 860425 w 942975"/>
                <a:gd name="connsiteY23" fmla="*/ 247650 h 279400"/>
                <a:gd name="connsiteX24" fmla="*/ 860425 w 942975"/>
                <a:gd name="connsiteY24" fmla="*/ 279400 h 279400"/>
                <a:gd name="connsiteX25" fmla="*/ 942975 w 942975"/>
                <a:gd name="connsiteY25" fmla="*/ 279400 h 279400"/>
                <a:gd name="connsiteX0" fmla="*/ 0 w 942975"/>
                <a:gd name="connsiteY0" fmla="*/ 0 h 279400"/>
                <a:gd name="connsiteX1" fmla="*/ 177800 w 942975"/>
                <a:gd name="connsiteY1" fmla="*/ 0 h 279400"/>
                <a:gd name="connsiteX2" fmla="*/ 177800 w 942975"/>
                <a:gd name="connsiteY2" fmla="*/ 19050 h 279400"/>
                <a:gd name="connsiteX3" fmla="*/ 273050 w 942975"/>
                <a:gd name="connsiteY3" fmla="*/ 19050 h 279400"/>
                <a:gd name="connsiteX4" fmla="*/ 273050 w 942975"/>
                <a:gd name="connsiteY4" fmla="*/ 44450 h 279400"/>
                <a:gd name="connsiteX5" fmla="*/ 314325 w 942975"/>
                <a:gd name="connsiteY5" fmla="*/ 44450 h 279400"/>
                <a:gd name="connsiteX6" fmla="*/ 314325 w 942975"/>
                <a:gd name="connsiteY6" fmla="*/ 79375 h 279400"/>
                <a:gd name="connsiteX7" fmla="*/ 381000 w 942975"/>
                <a:gd name="connsiteY7" fmla="*/ 79375 h 279400"/>
                <a:gd name="connsiteX8" fmla="*/ 381000 w 942975"/>
                <a:gd name="connsiteY8" fmla="*/ 104775 h 279400"/>
                <a:gd name="connsiteX9" fmla="*/ 533400 w 942975"/>
                <a:gd name="connsiteY9" fmla="*/ 104775 h 279400"/>
                <a:gd name="connsiteX10" fmla="*/ 533400 w 942975"/>
                <a:gd name="connsiteY10" fmla="*/ 117475 h 279400"/>
                <a:gd name="connsiteX11" fmla="*/ 577850 w 942975"/>
                <a:gd name="connsiteY11" fmla="*/ 117475 h 279400"/>
                <a:gd name="connsiteX12" fmla="*/ 577850 w 942975"/>
                <a:gd name="connsiteY12" fmla="*/ 133350 h 279400"/>
                <a:gd name="connsiteX13" fmla="*/ 657225 w 942975"/>
                <a:gd name="connsiteY13" fmla="*/ 133350 h 279400"/>
                <a:gd name="connsiteX14" fmla="*/ 657225 w 942975"/>
                <a:gd name="connsiteY14" fmla="*/ 149225 h 279400"/>
                <a:gd name="connsiteX15" fmla="*/ 688975 w 942975"/>
                <a:gd name="connsiteY15" fmla="*/ 149225 h 279400"/>
                <a:gd name="connsiteX16" fmla="*/ 688975 w 942975"/>
                <a:gd name="connsiteY16" fmla="*/ 184150 h 279400"/>
                <a:gd name="connsiteX17" fmla="*/ 733425 w 942975"/>
                <a:gd name="connsiteY17" fmla="*/ 184150 h 279400"/>
                <a:gd name="connsiteX18" fmla="*/ 733425 w 942975"/>
                <a:gd name="connsiteY18" fmla="*/ 212725 h 279400"/>
                <a:gd name="connsiteX19" fmla="*/ 787400 w 942975"/>
                <a:gd name="connsiteY19" fmla="*/ 212725 h 279400"/>
                <a:gd name="connsiteX20" fmla="*/ 787400 w 942975"/>
                <a:gd name="connsiteY20" fmla="*/ 228600 h 279400"/>
                <a:gd name="connsiteX21" fmla="*/ 787400 w 942975"/>
                <a:gd name="connsiteY21" fmla="*/ 228600 h 279400"/>
                <a:gd name="connsiteX22" fmla="*/ 806450 w 942975"/>
                <a:gd name="connsiteY22" fmla="*/ 247650 h 279400"/>
                <a:gd name="connsiteX23" fmla="*/ 860425 w 942975"/>
                <a:gd name="connsiteY23" fmla="*/ 247650 h 279400"/>
                <a:gd name="connsiteX24" fmla="*/ 860425 w 942975"/>
                <a:gd name="connsiteY24" fmla="*/ 279400 h 279400"/>
                <a:gd name="connsiteX25" fmla="*/ 942975 w 942975"/>
                <a:gd name="connsiteY25" fmla="*/ 279400 h 279400"/>
                <a:gd name="connsiteX0" fmla="*/ 0 w 942975"/>
                <a:gd name="connsiteY0" fmla="*/ 0 h 279400"/>
                <a:gd name="connsiteX1" fmla="*/ 177800 w 942975"/>
                <a:gd name="connsiteY1" fmla="*/ 0 h 279400"/>
                <a:gd name="connsiteX2" fmla="*/ 177800 w 942975"/>
                <a:gd name="connsiteY2" fmla="*/ 19050 h 279400"/>
                <a:gd name="connsiteX3" fmla="*/ 273050 w 942975"/>
                <a:gd name="connsiteY3" fmla="*/ 19050 h 279400"/>
                <a:gd name="connsiteX4" fmla="*/ 273050 w 942975"/>
                <a:gd name="connsiteY4" fmla="*/ 44450 h 279400"/>
                <a:gd name="connsiteX5" fmla="*/ 314325 w 942975"/>
                <a:gd name="connsiteY5" fmla="*/ 44450 h 279400"/>
                <a:gd name="connsiteX6" fmla="*/ 314325 w 942975"/>
                <a:gd name="connsiteY6" fmla="*/ 79375 h 279400"/>
                <a:gd name="connsiteX7" fmla="*/ 381000 w 942975"/>
                <a:gd name="connsiteY7" fmla="*/ 79375 h 279400"/>
                <a:gd name="connsiteX8" fmla="*/ 381000 w 942975"/>
                <a:gd name="connsiteY8" fmla="*/ 104775 h 279400"/>
                <a:gd name="connsiteX9" fmla="*/ 533400 w 942975"/>
                <a:gd name="connsiteY9" fmla="*/ 104775 h 279400"/>
                <a:gd name="connsiteX10" fmla="*/ 533400 w 942975"/>
                <a:gd name="connsiteY10" fmla="*/ 117475 h 279400"/>
                <a:gd name="connsiteX11" fmla="*/ 577850 w 942975"/>
                <a:gd name="connsiteY11" fmla="*/ 117475 h 279400"/>
                <a:gd name="connsiteX12" fmla="*/ 577850 w 942975"/>
                <a:gd name="connsiteY12" fmla="*/ 133350 h 279400"/>
                <a:gd name="connsiteX13" fmla="*/ 657225 w 942975"/>
                <a:gd name="connsiteY13" fmla="*/ 133350 h 279400"/>
                <a:gd name="connsiteX14" fmla="*/ 657225 w 942975"/>
                <a:gd name="connsiteY14" fmla="*/ 149225 h 279400"/>
                <a:gd name="connsiteX15" fmla="*/ 688975 w 942975"/>
                <a:gd name="connsiteY15" fmla="*/ 149225 h 279400"/>
                <a:gd name="connsiteX16" fmla="*/ 688975 w 942975"/>
                <a:gd name="connsiteY16" fmla="*/ 184150 h 279400"/>
                <a:gd name="connsiteX17" fmla="*/ 733425 w 942975"/>
                <a:gd name="connsiteY17" fmla="*/ 184150 h 279400"/>
                <a:gd name="connsiteX18" fmla="*/ 733425 w 942975"/>
                <a:gd name="connsiteY18" fmla="*/ 212725 h 279400"/>
                <a:gd name="connsiteX19" fmla="*/ 787400 w 942975"/>
                <a:gd name="connsiteY19" fmla="*/ 212725 h 279400"/>
                <a:gd name="connsiteX20" fmla="*/ 787400 w 942975"/>
                <a:gd name="connsiteY20" fmla="*/ 228600 h 279400"/>
                <a:gd name="connsiteX21" fmla="*/ 819150 w 942975"/>
                <a:gd name="connsiteY21" fmla="*/ 231775 h 279400"/>
                <a:gd name="connsiteX22" fmla="*/ 806450 w 942975"/>
                <a:gd name="connsiteY22" fmla="*/ 247650 h 279400"/>
                <a:gd name="connsiteX23" fmla="*/ 860425 w 942975"/>
                <a:gd name="connsiteY23" fmla="*/ 247650 h 279400"/>
                <a:gd name="connsiteX24" fmla="*/ 860425 w 942975"/>
                <a:gd name="connsiteY24" fmla="*/ 279400 h 279400"/>
                <a:gd name="connsiteX25" fmla="*/ 942975 w 942975"/>
                <a:gd name="connsiteY25" fmla="*/ 279400 h 279400"/>
                <a:gd name="connsiteX0" fmla="*/ 0 w 942975"/>
                <a:gd name="connsiteY0" fmla="*/ 0 h 279400"/>
                <a:gd name="connsiteX1" fmla="*/ 177800 w 942975"/>
                <a:gd name="connsiteY1" fmla="*/ 0 h 279400"/>
                <a:gd name="connsiteX2" fmla="*/ 177800 w 942975"/>
                <a:gd name="connsiteY2" fmla="*/ 19050 h 279400"/>
                <a:gd name="connsiteX3" fmla="*/ 273050 w 942975"/>
                <a:gd name="connsiteY3" fmla="*/ 19050 h 279400"/>
                <a:gd name="connsiteX4" fmla="*/ 273050 w 942975"/>
                <a:gd name="connsiteY4" fmla="*/ 44450 h 279400"/>
                <a:gd name="connsiteX5" fmla="*/ 314325 w 942975"/>
                <a:gd name="connsiteY5" fmla="*/ 44450 h 279400"/>
                <a:gd name="connsiteX6" fmla="*/ 314325 w 942975"/>
                <a:gd name="connsiteY6" fmla="*/ 79375 h 279400"/>
                <a:gd name="connsiteX7" fmla="*/ 381000 w 942975"/>
                <a:gd name="connsiteY7" fmla="*/ 79375 h 279400"/>
                <a:gd name="connsiteX8" fmla="*/ 381000 w 942975"/>
                <a:gd name="connsiteY8" fmla="*/ 104775 h 279400"/>
                <a:gd name="connsiteX9" fmla="*/ 533400 w 942975"/>
                <a:gd name="connsiteY9" fmla="*/ 104775 h 279400"/>
                <a:gd name="connsiteX10" fmla="*/ 533400 w 942975"/>
                <a:gd name="connsiteY10" fmla="*/ 117475 h 279400"/>
                <a:gd name="connsiteX11" fmla="*/ 577850 w 942975"/>
                <a:gd name="connsiteY11" fmla="*/ 117475 h 279400"/>
                <a:gd name="connsiteX12" fmla="*/ 577850 w 942975"/>
                <a:gd name="connsiteY12" fmla="*/ 133350 h 279400"/>
                <a:gd name="connsiteX13" fmla="*/ 657225 w 942975"/>
                <a:gd name="connsiteY13" fmla="*/ 133350 h 279400"/>
                <a:gd name="connsiteX14" fmla="*/ 657225 w 942975"/>
                <a:gd name="connsiteY14" fmla="*/ 149225 h 279400"/>
                <a:gd name="connsiteX15" fmla="*/ 688975 w 942975"/>
                <a:gd name="connsiteY15" fmla="*/ 149225 h 279400"/>
                <a:gd name="connsiteX16" fmla="*/ 688975 w 942975"/>
                <a:gd name="connsiteY16" fmla="*/ 184150 h 279400"/>
                <a:gd name="connsiteX17" fmla="*/ 733425 w 942975"/>
                <a:gd name="connsiteY17" fmla="*/ 184150 h 279400"/>
                <a:gd name="connsiteX18" fmla="*/ 733425 w 942975"/>
                <a:gd name="connsiteY18" fmla="*/ 212725 h 279400"/>
                <a:gd name="connsiteX19" fmla="*/ 787400 w 942975"/>
                <a:gd name="connsiteY19" fmla="*/ 212725 h 279400"/>
                <a:gd name="connsiteX20" fmla="*/ 787400 w 942975"/>
                <a:gd name="connsiteY20" fmla="*/ 228600 h 279400"/>
                <a:gd name="connsiteX21" fmla="*/ 812800 w 942975"/>
                <a:gd name="connsiteY21" fmla="*/ 231775 h 279400"/>
                <a:gd name="connsiteX22" fmla="*/ 806450 w 942975"/>
                <a:gd name="connsiteY22" fmla="*/ 247650 h 279400"/>
                <a:gd name="connsiteX23" fmla="*/ 860425 w 942975"/>
                <a:gd name="connsiteY23" fmla="*/ 247650 h 279400"/>
                <a:gd name="connsiteX24" fmla="*/ 860425 w 942975"/>
                <a:gd name="connsiteY24" fmla="*/ 279400 h 279400"/>
                <a:gd name="connsiteX25" fmla="*/ 942975 w 942975"/>
                <a:gd name="connsiteY25" fmla="*/ 279400 h 279400"/>
                <a:gd name="connsiteX0" fmla="*/ 0 w 942975"/>
                <a:gd name="connsiteY0" fmla="*/ 0 h 279400"/>
                <a:gd name="connsiteX1" fmla="*/ 177800 w 942975"/>
                <a:gd name="connsiteY1" fmla="*/ 0 h 279400"/>
                <a:gd name="connsiteX2" fmla="*/ 177800 w 942975"/>
                <a:gd name="connsiteY2" fmla="*/ 19050 h 279400"/>
                <a:gd name="connsiteX3" fmla="*/ 273050 w 942975"/>
                <a:gd name="connsiteY3" fmla="*/ 19050 h 279400"/>
                <a:gd name="connsiteX4" fmla="*/ 273050 w 942975"/>
                <a:gd name="connsiteY4" fmla="*/ 44450 h 279400"/>
                <a:gd name="connsiteX5" fmla="*/ 314325 w 942975"/>
                <a:gd name="connsiteY5" fmla="*/ 44450 h 279400"/>
                <a:gd name="connsiteX6" fmla="*/ 314325 w 942975"/>
                <a:gd name="connsiteY6" fmla="*/ 79375 h 279400"/>
                <a:gd name="connsiteX7" fmla="*/ 381000 w 942975"/>
                <a:gd name="connsiteY7" fmla="*/ 79375 h 279400"/>
                <a:gd name="connsiteX8" fmla="*/ 381000 w 942975"/>
                <a:gd name="connsiteY8" fmla="*/ 104775 h 279400"/>
                <a:gd name="connsiteX9" fmla="*/ 533400 w 942975"/>
                <a:gd name="connsiteY9" fmla="*/ 104775 h 279400"/>
                <a:gd name="connsiteX10" fmla="*/ 533400 w 942975"/>
                <a:gd name="connsiteY10" fmla="*/ 117475 h 279400"/>
                <a:gd name="connsiteX11" fmla="*/ 577850 w 942975"/>
                <a:gd name="connsiteY11" fmla="*/ 117475 h 279400"/>
                <a:gd name="connsiteX12" fmla="*/ 577850 w 942975"/>
                <a:gd name="connsiteY12" fmla="*/ 133350 h 279400"/>
                <a:gd name="connsiteX13" fmla="*/ 657225 w 942975"/>
                <a:gd name="connsiteY13" fmla="*/ 133350 h 279400"/>
                <a:gd name="connsiteX14" fmla="*/ 657225 w 942975"/>
                <a:gd name="connsiteY14" fmla="*/ 149225 h 279400"/>
                <a:gd name="connsiteX15" fmla="*/ 688975 w 942975"/>
                <a:gd name="connsiteY15" fmla="*/ 149225 h 279400"/>
                <a:gd name="connsiteX16" fmla="*/ 688975 w 942975"/>
                <a:gd name="connsiteY16" fmla="*/ 184150 h 279400"/>
                <a:gd name="connsiteX17" fmla="*/ 733425 w 942975"/>
                <a:gd name="connsiteY17" fmla="*/ 184150 h 279400"/>
                <a:gd name="connsiteX18" fmla="*/ 733425 w 942975"/>
                <a:gd name="connsiteY18" fmla="*/ 212725 h 279400"/>
                <a:gd name="connsiteX19" fmla="*/ 787400 w 942975"/>
                <a:gd name="connsiteY19" fmla="*/ 212725 h 279400"/>
                <a:gd name="connsiteX20" fmla="*/ 787400 w 942975"/>
                <a:gd name="connsiteY20" fmla="*/ 228600 h 279400"/>
                <a:gd name="connsiteX21" fmla="*/ 812800 w 942975"/>
                <a:gd name="connsiteY21" fmla="*/ 231775 h 279400"/>
                <a:gd name="connsiteX22" fmla="*/ 809625 w 942975"/>
                <a:gd name="connsiteY22" fmla="*/ 250825 h 279400"/>
                <a:gd name="connsiteX23" fmla="*/ 860425 w 942975"/>
                <a:gd name="connsiteY23" fmla="*/ 247650 h 279400"/>
                <a:gd name="connsiteX24" fmla="*/ 860425 w 942975"/>
                <a:gd name="connsiteY24" fmla="*/ 279400 h 279400"/>
                <a:gd name="connsiteX25" fmla="*/ 942975 w 942975"/>
                <a:gd name="connsiteY25" fmla="*/ 279400 h 279400"/>
                <a:gd name="connsiteX0" fmla="*/ 0 w 942975"/>
                <a:gd name="connsiteY0" fmla="*/ 0 h 279400"/>
                <a:gd name="connsiteX1" fmla="*/ 177800 w 942975"/>
                <a:gd name="connsiteY1" fmla="*/ 0 h 279400"/>
                <a:gd name="connsiteX2" fmla="*/ 177800 w 942975"/>
                <a:gd name="connsiteY2" fmla="*/ 19050 h 279400"/>
                <a:gd name="connsiteX3" fmla="*/ 273050 w 942975"/>
                <a:gd name="connsiteY3" fmla="*/ 19050 h 279400"/>
                <a:gd name="connsiteX4" fmla="*/ 273050 w 942975"/>
                <a:gd name="connsiteY4" fmla="*/ 44450 h 279400"/>
                <a:gd name="connsiteX5" fmla="*/ 314325 w 942975"/>
                <a:gd name="connsiteY5" fmla="*/ 44450 h 279400"/>
                <a:gd name="connsiteX6" fmla="*/ 314325 w 942975"/>
                <a:gd name="connsiteY6" fmla="*/ 79375 h 279400"/>
                <a:gd name="connsiteX7" fmla="*/ 381000 w 942975"/>
                <a:gd name="connsiteY7" fmla="*/ 79375 h 279400"/>
                <a:gd name="connsiteX8" fmla="*/ 381000 w 942975"/>
                <a:gd name="connsiteY8" fmla="*/ 104775 h 279400"/>
                <a:gd name="connsiteX9" fmla="*/ 533400 w 942975"/>
                <a:gd name="connsiteY9" fmla="*/ 104775 h 279400"/>
                <a:gd name="connsiteX10" fmla="*/ 533400 w 942975"/>
                <a:gd name="connsiteY10" fmla="*/ 117475 h 279400"/>
                <a:gd name="connsiteX11" fmla="*/ 577850 w 942975"/>
                <a:gd name="connsiteY11" fmla="*/ 117475 h 279400"/>
                <a:gd name="connsiteX12" fmla="*/ 577850 w 942975"/>
                <a:gd name="connsiteY12" fmla="*/ 133350 h 279400"/>
                <a:gd name="connsiteX13" fmla="*/ 657225 w 942975"/>
                <a:gd name="connsiteY13" fmla="*/ 133350 h 279400"/>
                <a:gd name="connsiteX14" fmla="*/ 657225 w 942975"/>
                <a:gd name="connsiteY14" fmla="*/ 149225 h 279400"/>
                <a:gd name="connsiteX15" fmla="*/ 688975 w 942975"/>
                <a:gd name="connsiteY15" fmla="*/ 149225 h 279400"/>
                <a:gd name="connsiteX16" fmla="*/ 688975 w 942975"/>
                <a:gd name="connsiteY16" fmla="*/ 184150 h 279400"/>
                <a:gd name="connsiteX17" fmla="*/ 733425 w 942975"/>
                <a:gd name="connsiteY17" fmla="*/ 184150 h 279400"/>
                <a:gd name="connsiteX18" fmla="*/ 733425 w 942975"/>
                <a:gd name="connsiteY18" fmla="*/ 212725 h 279400"/>
                <a:gd name="connsiteX19" fmla="*/ 787400 w 942975"/>
                <a:gd name="connsiteY19" fmla="*/ 212725 h 279400"/>
                <a:gd name="connsiteX20" fmla="*/ 787400 w 942975"/>
                <a:gd name="connsiteY20" fmla="*/ 228600 h 279400"/>
                <a:gd name="connsiteX21" fmla="*/ 812800 w 942975"/>
                <a:gd name="connsiteY21" fmla="*/ 231775 h 279400"/>
                <a:gd name="connsiteX22" fmla="*/ 815975 w 942975"/>
                <a:gd name="connsiteY22" fmla="*/ 254000 h 279400"/>
                <a:gd name="connsiteX23" fmla="*/ 860425 w 942975"/>
                <a:gd name="connsiteY23" fmla="*/ 247650 h 279400"/>
                <a:gd name="connsiteX24" fmla="*/ 860425 w 942975"/>
                <a:gd name="connsiteY24" fmla="*/ 279400 h 279400"/>
                <a:gd name="connsiteX25" fmla="*/ 942975 w 942975"/>
                <a:gd name="connsiteY25" fmla="*/ 279400 h 279400"/>
                <a:gd name="connsiteX0" fmla="*/ 0 w 942975"/>
                <a:gd name="connsiteY0" fmla="*/ 0 h 279400"/>
                <a:gd name="connsiteX1" fmla="*/ 177800 w 942975"/>
                <a:gd name="connsiteY1" fmla="*/ 0 h 279400"/>
                <a:gd name="connsiteX2" fmla="*/ 177800 w 942975"/>
                <a:gd name="connsiteY2" fmla="*/ 19050 h 279400"/>
                <a:gd name="connsiteX3" fmla="*/ 273050 w 942975"/>
                <a:gd name="connsiteY3" fmla="*/ 19050 h 279400"/>
                <a:gd name="connsiteX4" fmla="*/ 273050 w 942975"/>
                <a:gd name="connsiteY4" fmla="*/ 44450 h 279400"/>
                <a:gd name="connsiteX5" fmla="*/ 314325 w 942975"/>
                <a:gd name="connsiteY5" fmla="*/ 44450 h 279400"/>
                <a:gd name="connsiteX6" fmla="*/ 314325 w 942975"/>
                <a:gd name="connsiteY6" fmla="*/ 79375 h 279400"/>
                <a:gd name="connsiteX7" fmla="*/ 381000 w 942975"/>
                <a:gd name="connsiteY7" fmla="*/ 79375 h 279400"/>
                <a:gd name="connsiteX8" fmla="*/ 381000 w 942975"/>
                <a:gd name="connsiteY8" fmla="*/ 104775 h 279400"/>
                <a:gd name="connsiteX9" fmla="*/ 533400 w 942975"/>
                <a:gd name="connsiteY9" fmla="*/ 104775 h 279400"/>
                <a:gd name="connsiteX10" fmla="*/ 533400 w 942975"/>
                <a:gd name="connsiteY10" fmla="*/ 117475 h 279400"/>
                <a:gd name="connsiteX11" fmla="*/ 577850 w 942975"/>
                <a:gd name="connsiteY11" fmla="*/ 117475 h 279400"/>
                <a:gd name="connsiteX12" fmla="*/ 577850 w 942975"/>
                <a:gd name="connsiteY12" fmla="*/ 133350 h 279400"/>
                <a:gd name="connsiteX13" fmla="*/ 657225 w 942975"/>
                <a:gd name="connsiteY13" fmla="*/ 133350 h 279400"/>
                <a:gd name="connsiteX14" fmla="*/ 657225 w 942975"/>
                <a:gd name="connsiteY14" fmla="*/ 149225 h 279400"/>
                <a:gd name="connsiteX15" fmla="*/ 688975 w 942975"/>
                <a:gd name="connsiteY15" fmla="*/ 149225 h 279400"/>
                <a:gd name="connsiteX16" fmla="*/ 688975 w 942975"/>
                <a:gd name="connsiteY16" fmla="*/ 184150 h 279400"/>
                <a:gd name="connsiteX17" fmla="*/ 733425 w 942975"/>
                <a:gd name="connsiteY17" fmla="*/ 184150 h 279400"/>
                <a:gd name="connsiteX18" fmla="*/ 733425 w 942975"/>
                <a:gd name="connsiteY18" fmla="*/ 212725 h 279400"/>
                <a:gd name="connsiteX19" fmla="*/ 787400 w 942975"/>
                <a:gd name="connsiteY19" fmla="*/ 212725 h 279400"/>
                <a:gd name="connsiteX20" fmla="*/ 787400 w 942975"/>
                <a:gd name="connsiteY20" fmla="*/ 228600 h 279400"/>
                <a:gd name="connsiteX21" fmla="*/ 812800 w 942975"/>
                <a:gd name="connsiteY21" fmla="*/ 231775 h 279400"/>
                <a:gd name="connsiteX22" fmla="*/ 815975 w 942975"/>
                <a:gd name="connsiteY22" fmla="*/ 254000 h 279400"/>
                <a:gd name="connsiteX23" fmla="*/ 857250 w 942975"/>
                <a:gd name="connsiteY23" fmla="*/ 254000 h 279400"/>
                <a:gd name="connsiteX24" fmla="*/ 860425 w 942975"/>
                <a:gd name="connsiteY24" fmla="*/ 279400 h 279400"/>
                <a:gd name="connsiteX25" fmla="*/ 942975 w 942975"/>
                <a:gd name="connsiteY25" fmla="*/ 279400 h 27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42975" h="279400">
                  <a:moveTo>
                    <a:pt x="0" y="0"/>
                  </a:moveTo>
                  <a:lnTo>
                    <a:pt x="177800" y="0"/>
                  </a:lnTo>
                  <a:lnTo>
                    <a:pt x="177800" y="19050"/>
                  </a:lnTo>
                  <a:lnTo>
                    <a:pt x="273050" y="19050"/>
                  </a:lnTo>
                  <a:lnTo>
                    <a:pt x="273050" y="44450"/>
                  </a:lnTo>
                  <a:lnTo>
                    <a:pt x="314325" y="44450"/>
                  </a:lnTo>
                  <a:lnTo>
                    <a:pt x="314325" y="79375"/>
                  </a:lnTo>
                  <a:lnTo>
                    <a:pt x="381000" y="79375"/>
                  </a:lnTo>
                  <a:lnTo>
                    <a:pt x="381000" y="104775"/>
                  </a:lnTo>
                  <a:lnTo>
                    <a:pt x="533400" y="104775"/>
                  </a:lnTo>
                  <a:lnTo>
                    <a:pt x="533400" y="117475"/>
                  </a:lnTo>
                  <a:lnTo>
                    <a:pt x="577850" y="117475"/>
                  </a:lnTo>
                  <a:lnTo>
                    <a:pt x="577850" y="133350"/>
                  </a:lnTo>
                  <a:lnTo>
                    <a:pt x="657225" y="133350"/>
                  </a:lnTo>
                  <a:lnTo>
                    <a:pt x="657225" y="149225"/>
                  </a:lnTo>
                  <a:lnTo>
                    <a:pt x="688975" y="149225"/>
                  </a:lnTo>
                  <a:lnTo>
                    <a:pt x="688975" y="184150"/>
                  </a:lnTo>
                  <a:lnTo>
                    <a:pt x="733425" y="184150"/>
                  </a:lnTo>
                  <a:lnTo>
                    <a:pt x="733425" y="212725"/>
                  </a:lnTo>
                  <a:lnTo>
                    <a:pt x="787400" y="212725"/>
                  </a:lnTo>
                  <a:lnTo>
                    <a:pt x="787400" y="228600"/>
                  </a:lnTo>
                  <a:lnTo>
                    <a:pt x="812800" y="231775"/>
                  </a:lnTo>
                  <a:lnTo>
                    <a:pt x="815975" y="254000"/>
                  </a:lnTo>
                  <a:lnTo>
                    <a:pt x="857250" y="254000"/>
                  </a:lnTo>
                  <a:lnTo>
                    <a:pt x="860425" y="279400"/>
                  </a:lnTo>
                  <a:lnTo>
                    <a:pt x="942975" y="279400"/>
                  </a:lnTo>
                </a:path>
              </a:pathLst>
            </a:custGeom>
            <a:noFill/>
            <a:ln w="28575">
              <a:solidFill>
                <a:schemeClr val="accent1"/>
              </a:solidFill>
              <a:miter lim="800000"/>
              <a:headEnd/>
              <a:tailEnd/>
            </a:ln>
          </p:spPr>
          <p:txBody>
            <a:bodyPr rtlCol="0" anchor="ctr"/>
            <a:lstStyle/>
            <a:p>
              <a:pPr algn="ctr"/>
              <a:endParaRPr lang="en-US"/>
            </a:p>
          </p:txBody>
        </p:sp>
      </p:grpSp>
      <p:sp>
        <p:nvSpPr>
          <p:cNvPr id="11" name="TextBox 10">
            <a:extLst>
              <a:ext uri="{FF2B5EF4-FFF2-40B4-BE49-F238E27FC236}">
                <a16:creationId xmlns:a16="http://schemas.microsoft.com/office/drawing/2014/main" id="{F9B6FAA2-8902-A911-01C5-96C1BE6EF8AB}"/>
              </a:ext>
            </a:extLst>
          </p:cNvPr>
          <p:cNvSpPr txBox="1"/>
          <p:nvPr/>
        </p:nvSpPr>
        <p:spPr bwMode="auto">
          <a:xfrm>
            <a:off x="6129542" y="5737916"/>
            <a:ext cx="17283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dirty="0">
                <a:solidFill>
                  <a:schemeClr val="bg1"/>
                </a:solidFill>
                <a:latin typeface="Calibri" panose="020F0502020204030204" pitchFamily="34" charset="0"/>
              </a:rPr>
              <a:t>Patients at Risk, n (censored)</a:t>
            </a:r>
          </a:p>
        </p:txBody>
      </p:sp>
    </p:spTree>
    <p:extLst>
      <p:ext uri="{BB962C8B-B14F-4D97-AF65-F5344CB8AC3E}">
        <p14:creationId xmlns:p14="http://schemas.microsoft.com/office/powerpoint/2010/main" val="1457157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Myeloma XI Trial: </a:t>
            </a:r>
            <a:r>
              <a:rPr lang="en-US" dirty="0"/>
              <a:t>PFS From Maintenance Randomization by Cytogenetic Risk Status</a:t>
            </a:r>
            <a:endParaRPr lang="en-US" altLang="en-US" dirty="0"/>
          </a:p>
        </p:txBody>
      </p:sp>
      <p:sp>
        <p:nvSpPr>
          <p:cNvPr id="10" name="Text Box 15">
            <a:extLst>
              <a:ext uri="{FF2B5EF4-FFF2-40B4-BE49-F238E27FC236}">
                <a16:creationId xmlns:a16="http://schemas.microsoft.com/office/drawing/2014/main" id="{59528EF6-A30D-9DC3-8C9D-039446F71EA2}"/>
              </a:ext>
            </a:extLst>
          </p:cNvPr>
          <p:cNvSpPr txBox="1">
            <a:spLocks noChangeArrowheads="1"/>
          </p:cNvSpPr>
          <p:nvPr/>
        </p:nvSpPr>
        <p:spPr bwMode="auto">
          <a:xfrm>
            <a:off x="428792" y="6364852"/>
            <a:ext cx="88671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Pawlyn. ASH 2022. Abstr 570. Reproduced with permission.</a:t>
            </a:r>
            <a:endParaRPr lang="en-US" altLang="en-US" sz="1200" b="0" dirty="0">
              <a:solidFill>
                <a:schemeClr val="bg2"/>
              </a:solidFill>
              <a:latin typeface="Calibri" panose="020F0502020204030204" pitchFamily="34" charset="0"/>
            </a:endParaRPr>
          </a:p>
        </p:txBody>
      </p:sp>
      <p:sp>
        <p:nvSpPr>
          <p:cNvPr id="3" name="TextBox 2">
            <a:extLst>
              <a:ext uri="{FF2B5EF4-FFF2-40B4-BE49-F238E27FC236}">
                <a16:creationId xmlns:a16="http://schemas.microsoft.com/office/drawing/2014/main" id="{82448E69-77AA-D0B1-D97D-4AFAD0A50EE7}"/>
              </a:ext>
            </a:extLst>
          </p:cNvPr>
          <p:cNvSpPr txBox="1"/>
          <p:nvPr/>
        </p:nvSpPr>
        <p:spPr bwMode="auto">
          <a:xfrm>
            <a:off x="1506125" y="1501253"/>
            <a:ext cx="429435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200" dirty="0">
                <a:solidFill>
                  <a:schemeClr val="bg1"/>
                </a:solidFill>
                <a:latin typeface="Calibri" panose="020F0502020204030204" pitchFamily="34" charset="0"/>
              </a:rPr>
              <a:t>Standard Risk</a:t>
            </a:r>
          </a:p>
        </p:txBody>
      </p:sp>
      <p:sp>
        <p:nvSpPr>
          <p:cNvPr id="4" name="TextBox 3">
            <a:extLst>
              <a:ext uri="{FF2B5EF4-FFF2-40B4-BE49-F238E27FC236}">
                <a16:creationId xmlns:a16="http://schemas.microsoft.com/office/drawing/2014/main" id="{2F3D3EE8-F0CF-D810-ED99-64F3D22312E0}"/>
              </a:ext>
            </a:extLst>
          </p:cNvPr>
          <p:cNvSpPr txBox="1"/>
          <p:nvPr/>
        </p:nvSpPr>
        <p:spPr bwMode="auto">
          <a:xfrm>
            <a:off x="7270401" y="1501253"/>
            <a:ext cx="426769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200" dirty="0">
                <a:solidFill>
                  <a:schemeClr val="bg1"/>
                </a:solidFill>
                <a:latin typeface="Calibri" panose="020F0502020204030204" pitchFamily="34" charset="0"/>
              </a:rPr>
              <a:t>High Risk or Ultra-High Risk</a:t>
            </a:r>
          </a:p>
        </p:txBody>
      </p:sp>
      <p:sp>
        <p:nvSpPr>
          <p:cNvPr id="6" name="TextBox 5">
            <a:extLst>
              <a:ext uri="{FF2B5EF4-FFF2-40B4-BE49-F238E27FC236}">
                <a16:creationId xmlns:a16="http://schemas.microsoft.com/office/drawing/2014/main" id="{F09D7160-90B1-1407-ED54-6726BDEA3B00}"/>
              </a:ext>
            </a:extLst>
          </p:cNvPr>
          <p:cNvSpPr txBox="1"/>
          <p:nvPr/>
        </p:nvSpPr>
        <p:spPr bwMode="auto">
          <a:xfrm rot="16200000">
            <a:off x="-471466" y="3744024"/>
            <a:ext cx="2960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7" name="TextBox 6">
            <a:extLst>
              <a:ext uri="{FF2B5EF4-FFF2-40B4-BE49-F238E27FC236}">
                <a16:creationId xmlns:a16="http://schemas.microsoft.com/office/drawing/2014/main" id="{6183AE8A-DA02-E902-4C2E-FC378CBAC3F7}"/>
              </a:ext>
            </a:extLst>
          </p:cNvPr>
          <p:cNvSpPr txBox="1"/>
          <p:nvPr/>
        </p:nvSpPr>
        <p:spPr bwMode="auto">
          <a:xfrm>
            <a:off x="3838264" y="2381746"/>
            <a:ext cx="13083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Lenalidomide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Observation</a:t>
            </a:r>
          </a:p>
        </p:txBody>
      </p:sp>
      <p:sp>
        <p:nvSpPr>
          <p:cNvPr id="8" name="TextBox 7">
            <a:extLst>
              <a:ext uri="{FF2B5EF4-FFF2-40B4-BE49-F238E27FC236}">
                <a16:creationId xmlns:a16="http://schemas.microsoft.com/office/drawing/2014/main" id="{F36DCFB2-DFE0-8A60-4D34-D652543F43A3}"/>
              </a:ext>
            </a:extLst>
          </p:cNvPr>
          <p:cNvSpPr txBox="1"/>
          <p:nvPr/>
        </p:nvSpPr>
        <p:spPr bwMode="auto">
          <a:xfrm>
            <a:off x="5072709" y="2381746"/>
            <a:ext cx="1043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64 (54-76)</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36 (27-46)</a:t>
            </a:r>
          </a:p>
        </p:txBody>
      </p:sp>
      <p:sp>
        <p:nvSpPr>
          <p:cNvPr id="9" name="TextBox 8">
            <a:extLst>
              <a:ext uri="{FF2B5EF4-FFF2-40B4-BE49-F238E27FC236}">
                <a16:creationId xmlns:a16="http://schemas.microsoft.com/office/drawing/2014/main" id="{F3F3FDA8-A6C5-DCD4-27C5-BA176823CE7D}"/>
              </a:ext>
            </a:extLst>
          </p:cNvPr>
          <p:cNvSpPr txBox="1"/>
          <p:nvPr/>
        </p:nvSpPr>
        <p:spPr bwMode="auto">
          <a:xfrm>
            <a:off x="1538388" y="5020893"/>
            <a:ext cx="38026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0.40 (95% CI: 0.28-0.58);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&lt;.0001</a:t>
            </a:r>
          </a:p>
        </p:txBody>
      </p:sp>
      <p:sp>
        <p:nvSpPr>
          <p:cNvPr id="11" name="TextBox 10">
            <a:extLst>
              <a:ext uri="{FF2B5EF4-FFF2-40B4-BE49-F238E27FC236}">
                <a16:creationId xmlns:a16="http://schemas.microsoft.com/office/drawing/2014/main" id="{10CC142A-2B43-D05E-AC1D-756CDCEA9421}"/>
              </a:ext>
            </a:extLst>
          </p:cNvPr>
          <p:cNvSpPr txBox="1"/>
          <p:nvPr/>
        </p:nvSpPr>
        <p:spPr bwMode="auto">
          <a:xfrm>
            <a:off x="4989993" y="1863618"/>
            <a:ext cx="12832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Median PFS,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Mo (95% CI)</a:t>
            </a:r>
          </a:p>
        </p:txBody>
      </p:sp>
      <p:sp>
        <p:nvSpPr>
          <p:cNvPr id="12" name="TextBox 11">
            <a:extLst>
              <a:ext uri="{FF2B5EF4-FFF2-40B4-BE49-F238E27FC236}">
                <a16:creationId xmlns:a16="http://schemas.microsoft.com/office/drawing/2014/main" id="{8DD08202-6921-CE2A-D889-398AC5D05A75}"/>
              </a:ext>
            </a:extLst>
          </p:cNvPr>
          <p:cNvSpPr txBox="1"/>
          <p:nvPr/>
        </p:nvSpPr>
        <p:spPr bwMode="auto">
          <a:xfrm>
            <a:off x="9463735" y="2377563"/>
            <a:ext cx="13083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Lenalidomide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Observation</a:t>
            </a:r>
          </a:p>
        </p:txBody>
      </p:sp>
      <p:sp>
        <p:nvSpPr>
          <p:cNvPr id="13" name="TextBox 12">
            <a:extLst>
              <a:ext uri="{FF2B5EF4-FFF2-40B4-BE49-F238E27FC236}">
                <a16:creationId xmlns:a16="http://schemas.microsoft.com/office/drawing/2014/main" id="{015465C9-1611-7D2B-B063-2645BE3E39F2}"/>
              </a:ext>
            </a:extLst>
          </p:cNvPr>
          <p:cNvSpPr txBox="1"/>
          <p:nvPr/>
        </p:nvSpPr>
        <p:spPr bwMode="auto">
          <a:xfrm>
            <a:off x="10698180" y="2377563"/>
            <a:ext cx="10695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38 (30-59)</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21 (11-30)</a:t>
            </a:r>
          </a:p>
        </p:txBody>
      </p:sp>
      <p:sp>
        <p:nvSpPr>
          <p:cNvPr id="14" name="TextBox 13">
            <a:extLst>
              <a:ext uri="{FF2B5EF4-FFF2-40B4-BE49-F238E27FC236}">
                <a16:creationId xmlns:a16="http://schemas.microsoft.com/office/drawing/2014/main" id="{6553F7D3-FCA5-26E6-00F7-3FBDED1AF466}"/>
              </a:ext>
            </a:extLst>
          </p:cNvPr>
          <p:cNvSpPr txBox="1"/>
          <p:nvPr/>
        </p:nvSpPr>
        <p:spPr bwMode="auto">
          <a:xfrm>
            <a:off x="7333406" y="5038492"/>
            <a:ext cx="38026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0.50 (95% CI: 0.35-0.70);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&lt;.0001</a:t>
            </a:r>
          </a:p>
        </p:txBody>
      </p:sp>
      <p:sp>
        <p:nvSpPr>
          <p:cNvPr id="15" name="TextBox 14">
            <a:extLst>
              <a:ext uri="{FF2B5EF4-FFF2-40B4-BE49-F238E27FC236}">
                <a16:creationId xmlns:a16="http://schemas.microsoft.com/office/drawing/2014/main" id="{13657CBD-4272-3129-1318-7D8FAE9FFF8C}"/>
              </a:ext>
            </a:extLst>
          </p:cNvPr>
          <p:cNvSpPr txBox="1"/>
          <p:nvPr/>
        </p:nvSpPr>
        <p:spPr bwMode="auto">
          <a:xfrm>
            <a:off x="10615464" y="1859435"/>
            <a:ext cx="12832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Median PFS,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Mo (95% CI)</a:t>
            </a:r>
          </a:p>
        </p:txBody>
      </p:sp>
      <p:sp>
        <p:nvSpPr>
          <p:cNvPr id="16" name="TextBox 15">
            <a:extLst>
              <a:ext uri="{FF2B5EF4-FFF2-40B4-BE49-F238E27FC236}">
                <a16:creationId xmlns:a16="http://schemas.microsoft.com/office/drawing/2014/main" id="{5A931AEA-27C6-5095-8070-9C56C8C5C592}"/>
              </a:ext>
            </a:extLst>
          </p:cNvPr>
          <p:cNvSpPr txBox="1"/>
          <p:nvPr/>
        </p:nvSpPr>
        <p:spPr bwMode="auto">
          <a:xfrm>
            <a:off x="493793" y="5897139"/>
            <a:ext cx="8867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b="0" dirty="0">
                <a:solidFill>
                  <a:schemeClr val="bg1"/>
                </a:solidFill>
                <a:latin typeface="Calibri" panose="020F0502020204030204" pitchFamily="34" charset="0"/>
              </a:rPr>
              <a:t>Lenalidomide</a:t>
            </a:r>
          </a:p>
          <a:p>
            <a:pPr algn="r">
              <a:lnSpc>
                <a:spcPct val="100000"/>
              </a:lnSpc>
              <a:spcBef>
                <a:spcPts val="0"/>
              </a:spcBef>
              <a:spcAft>
                <a:spcPct val="0"/>
              </a:spcAft>
              <a:buClrTx/>
              <a:buFontTx/>
              <a:buNone/>
            </a:pPr>
            <a:r>
              <a:rPr lang="en-US" sz="1000" b="0" dirty="0">
                <a:solidFill>
                  <a:schemeClr val="bg1"/>
                </a:solidFill>
                <a:latin typeface="Calibri" panose="020F0502020204030204" pitchFamily="34" charset="0"/>
              </a:rPr>
              <a:t>Observation</a:t>
            </a:r>
          </a:p>
        </p:txBody>
      </p:sp>
      <p:sp>
        <p:nvSpPr>
          <p:cNvPr id="17" name="TextBox 16">
            <a:extLst>
              <a:ext uri="{FF2B5EF4-FFF2-40B4-BE49-F238E27FC236}">
                <a16:creationId xmlns:a16="http://schemas.microsoft.com/office/drawing/2014/main" id="{C5B037F5-AA79-D5B8-3DE2-1B59F0A00943}"/>
              </a:ext>
            </a:extLst>
          </p:cNvPr>
          <p:cNvSpPr txBox="1"/>
          <p:nvPr/>
        </p:nvSpPr>
        <p:spPr bwMode="auto">
          <a:xfrm>
            <a:off x="156001" y="5737916"/>
            <a:ext cx="17283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dirty="0">
                <a:solidFill>
                  <a:schemeClr val="bg1"/>
                </a:solidFill>
                <a:latin typeface="Calibri" panose="020F0502020204030204" pitchFamily="34" charset="0"/>
              </a:rPr>
              <a:t>Patients at Risk, n (censored)</a:t>
            </a:r>
          </a:p>
        </p:txBody>
      </p:sp>
      <p:sp>
        <p:nvSpPr>
          <p:cNvPr id="18" name="TextBox 17">
            <a:extLst>
              <a:ext uri="{FF2B5EF4-FFF2-40B4-BE49-F238E27FC236}">
                <a16:creationId xmlns:a16="http://schemas.microsoft.com/office/drawing/2014/main" id="{8FA9CA9C-8DA2-DC41-A90E-C7F045FFDE68}"/>
              </a:ext>
            </a:extLst>
          </p:cNvPr>
          <p:cNvSpPr txBox="1"/>
          <p:nvPr/>
        </p:nvSpPr>
        <p:spPr bwMode="auto">
          <a:xfrm>
            <a:off x="1532783" y="5537861"/>
            <a:ext cx="42676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9" name="TextBox 18">
            <a:extLst>
              <a:ext uri="{FF2B5EF4-FFF2-40B4-BE49-F238E27FC236}">
                <a16:creationId xmlns:a16="http://schemas.microsoft.com/office/drawing/2014/main" id="{725D177D-996E-D92C-41C6-7F8F4B9154BB}"/>
              </a:ext>
            </a:extLst>
          </p:cNvPr>
          <p:cNvSpPr txBox="1"/>
          <p:nvPr/>
        </p:nvSpPr>
        <p:spPr bwMode="auto">
          <a:xfrm>
            <a:off x="1256104" y="5897139"/>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130 (0)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130 (0)</a:t>
            </a:r>
          </a:p>
        </p:txBody>
      </p:sp>
      <p:sp>
        <p:nvSpPr>
          <p:cNvPr id="20" name="TextBox 19">
            <a:extLst>
              <a:ext uri="{FF2B5EF4-FFF2-40B4-BE49-F238E27FC236}">
                <a16:creationId xmlns:a16="http://schemas.microsoft.com/office/drawing/2014/main" id="{2DB149E3-89CC-9512-D532-856772DA619C}"/>
              </a:ext>
            </a:extLst>
          </p:cNvPr>
          <p:cNvSpPr txBox="1"/>
          <p:nvPr/>
        </p:nvSpPr>
        <p:spPr bwMode="auto">
          <a:xfrm>
            <a:off x="1728102" y="5897139"/>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125 (0)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108 (1)</a:t>
            </a:r>
          </a:p>
        </p:txBody>
      </p:sp>
      <p:sp>
        <p:nvSpPr>
          <p:cNvPr id="21" name="TextBox 20">
            <a:extLst>
              <a:ext uri="{FF2B5EF4-FFF2-40B4-BE49-F238E27FC236}">
                <a16:creationId xmlns:a16="http://schemas.microsoft.com/office/drawing/2014/main" id="{315B45B0-F853-4832-A482-EA79051FB3D9}"/>
              </a:ext>
            </a:extLst>
          </p:cNvPr>
          <p:cNvSpPr txBox="1"/>
          <p:nvPr/>
        </p:nvSpPr>
        <p:spPr bwMode="auto">
          <a:xfrm>
            <a:off x="2200096" y="5897139"/>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112 (4)</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77 (5)</a:t>
            </a:r>
          </a:p>
        </p:txBody>
      </p:sp>
      <p:sp>
        <p:nvSpPr>
          <p:cNvPr id="41" name="TextBox 40">
            <a:extLst>
              <a:ext uri="{FF2B5EF4-FFF2-40B4-BE49-F238E27FC236}">
                <a16:creationId xmlns:a16="http://schemas.microsoft.com/office/drawing/2014/main" id="{408EDFC7-C0E7-4BA9-6907-D3B026030849}"/>
              </a:ext>
            </a:extLst>
          </p:cNvPr>
          <p:cNvSpPr txBox="1"/>
          <p:nvPr/>
        </p:nvSpPr>
        <p:spPr bwMode="auto">
          <a:xfrm>
            <a:off x="2672093" y="5897139"/>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60 (20)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43 (27)</a:t>
            </a:r>
          </a:p>
        </p:txBody>
      </p:sp>
      <p:sp>
        <p:nvSpPr>
          <p:cNvPr id="42" name="TextBox 41">
            <a:extLst>
              <a:ext uri="{FF2B5EF4-FFF2-40B4-BE49-F238E27FC236}">
                <a16:creationId xmlns:a16="http://schemas.microsoft.com/office/drawing/2014/main" id="{76201385-70D3-0EDC-0202-71DC55C9A93B}"/>
              </a:ext>
            </a:extLst>
          </p:cNvPr>
          <p:cNvSpPr txBox="1"/>
          <p:nvPr/>
        </p:nvSpPr>
        <p:spPr bwMode="auto">
          <a:xfrm>
            <a:off x="3144089" y="5897139"/>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45 (57)</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21 (37)</a:t>
            </a:r>
          </a:p>
        </p:txBody>
      </p:sp>
      <p:sp>
        <p:nvSpPr>
          <p:cNvPr id="43" name="TextBox 42">
            <a:extLst>
              <a:ext uri="{FF2B5EF4-FFF2-40B4-BE49-F238E27FC236}">
                <a16:creationId xmlns:a16="http://schemas.microsoft.com/office/drawing/2014/main" id="{F1C7CE72-FBCF-EB99-24D5-6A137E34FC46}"/>
              </a:ext>
            </a:extLst>
          </p:cNvPr>
          <p:cNvSpPr txBox="1"/>
          <p:nvPr/>
        </p:nvSpPr>
        <p:spPr bwMode="auto">
          <a:xfrm>
            <a:off x="3616085" y="5897139"/>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25 (70)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14 (41)</a:t>
            </a:r>
          </a:p>
        </p:txBody>
      </p:sp>
      <p:sp>
        <p:nvSpPr>
          <p:cNvPr id="44" name="TextBox 43">
            <a:extLst>
              <a:ext uri="{FF2B5EF4-FFF2-40B4-BE49-F238E27FC236}">
                <a16:creationId xmlns:a16="http://schemas.microsoft.com/office/drawing/2014/main" id="{4B560800-1CD2-9111-A1D7-7B485ACECFEB}"/>
              </a:ext>
            </a:extLst>
          </p:cNvPr>
          <p:cNvSpPr txBox="1"/>
          <p:nvPr/>
        </p:nvSpPr>
        <p:spPr bwMode="auto">
          <a:xfrm>
            <a:off x="4088081" y="5897139"/>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14 (78)</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8 (43)</a:t>
            </a:r>
          </a:p>
        </p:txBody>
      </p:sp>
      <p:sp>
        <p:nvSpPr>
          <p:cNvPr id="45" name="TextBox 44">
            <a:extLst>
              <a:ext uri="{FF2B5EF4-FFF2-40B4-BE49-F238E27FC236}">
                <a16:creationId xmlns:a16="http://schemas.microsoft.com/office/drawing/2014/main" id="{5290D18D-4631-1495-D531-CAAAA29703F6}"/>
              </a:ext>
            </a:extLst>
          </p:cNvPr>
          <p:cNvSpPr txBox="1"/>
          <p:nvPr/>
        </p:nvSpPr>
        <p:spPr bwMode="auto">
          <a:xfrm>
            <a:off x="4592937" y="5897139"/>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3 (87)</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 (49)</a:t>
            </a:r>
          </a:p>
        </p:txBody>
      </p:sp>
      <p:sp>
        <p:nvSpPr>
          <p:cNvPr id="46" name="TextBox 45">
            <a:extLst>
              <a:ext uri="{FF2B5EF4-FFF2-40B4-BE49-F238E27FC236}">
                <a16:creationId xmlns:a16="http://schemas.microsoft.com/office/drawing/2014/main" id="{CB021450-673E-3EB9-213A-FC5E27AE18D9}"/>
              </a:ext>
            </a:extLst>
          </p:cNvPr>
          <p:cNvSpPr txBox="1"/>
          <p:nvPr/>
        </p:nvSpPr>
        <p:spPr bwMode="auto">
          <a:xfrm>
            <a:off x="5064933" y="5897139"/>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0 (50)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0 (50)</a:t>
            </a:r>
          </a:p>
        </p:txBody>
      </p:sp>
      <p:cxnSp>
        <p:nvCxnSpPr>
          <p:cNvPr id="48" name="Straight Connector 47">
            <a:extLst>
              <a:ext uri="{FF2B5EF4-FFF2-40B4-BE49-F238E27FC236}">
                <a16:creationId xmlns:a16="http://schemas.microsoft.com/office/drawing/2014/main" id="{4A7981F5-34B7-F6A3-A940-01E1E6EFA14D}"/>
              </a:ext>
            </a:extLst>
          </p:cNvPr>
          <p:cNvCxnSpPr>
            <a:cxnSpLocks/>
          </p:cNvCxnSpPr>
          <p:nvPr/>
        </p:nvCxnSpPr>
        <p:spPr bwMode="auto">
          <a:xfrm flipH="1">
            <a:off x="3658628" y="2553325"/>
            <a:ext cx="185127" cy="0"/>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DAEBB43-23AA-4D9F-6EAD-C87C93F374FC}"/>
              </a:ext>
            </a:extLst>
          </p:cNvPr>
          <p:cNvCxnSpPr>
            <a:cxnSpLocks/>
          </p:cNvCxnSpPr>
          <p:nvPr/>
        </p:nvCxnSpPr>
        <p:spPr bwMode="auto">
          <a:xfrm flipH="1">
            <a:off x="3658628" y="2785673"/>
            <a:ext cx="185127" cy="0"/>
          </a:xfrm>
          <a:prstGeom prst="line">
            <a:avLst/>
          </a:prstGeom>
          <a:noFill/>
          <a:ln w="28575"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9494E55-FE70-80FC-9088-6F740DF2FA44}"/>
              </a:ext>
            </a:extLst>
          </p:cNvPr>
          <p:cNvCxnSpPr>
            <a:cxnSpLocks/>
          </p:cNvCxnSpPr>
          <p:nvPr/>
        </p:nvCxnSpPr>
        <p:spPr bwMode="auto">
          <a:xfrm flipV="1">
            <a:off x="1532783" y="2448393"/>
            <a:ext cx="0" cy="2903096"/>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E260988-114D-A392-6804-55FB5A1FA7F0}"/>
              </a:ext>
            </a:extLst>
          </p:cNvPr>
          <p:cNvCxnSpPr>
            <a:cxnSpLocks/>
          </p:cNvCxnSpPr>
          <p:nvPr/>
        </p:nvCxnSpPr>
        <p:spPr bwMode="auto">
          <a:xfrm>
            <a:off x="1532783" y="5351489"/>
            <a:ext cx="426769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D824E51-5EE1-91B8-416F-C461BD3E4B9C}"/>
              </a:ext>
            </a:extLst>
          </p:cNvPr>
          <p:cNvCxnSpPr>
            <a:cxnSpLocks/>
          </p:cNvCxnSpPr>
          <p:nvPr/>
        </p:nvCxnSpPr>
        <p:spPr bwMode="auto">
          <a:xfrm flipH="1">
            <a:off x="1474033" y="24533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04A5471-9E10-BF42-7F1E-2D68487E5EBD}"/>
              </a:ext>
            </a:extLst>
          </p:cNvPr>
          <p:cNvCxnSpPr>
            <a:cxnSpLocks/>
          </p:cNvCxnSpPr>
          <p:nvPr/>
        </p:nvCxnSpPr>
        <p:spPr bwMode="auto">
          <a:xfrm flipH="1">
            <a:off x="1474033" y="27432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59123CF-F81F-A763-8925-692BADB3E0F0}"/>
              </a:ext>
            </a:extLst>
          </p:cNvPr>
          <p:cNvCxnSpPr>
            <a:cxnSpLocks/>
          </p:cNvCxnSpPr>
          <p:nvPr/>
        </p:nvCxnSpPr>
        <p:spPr bwMode="auto">
          <a:xfrm flipH="1">
            <a:off x="1474033" y="30330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BDDDDFA-4BBB-F6A9-86F8-E78A1351E3CF}"/>
              </a:ext>
            </a:extLst>
          </p:cNvPr>
          <p:cNvCxnSpPr>
            <a:cxnSpLocks/>
          </p:cNvCxnSpPr>
          <p:nvPr/>
        </p:nvCxnSpPr>
        <p:spPr bwMode="auto">
          <a:xfrm flipH="1">
            <a:off x="1474033" y="33228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FDD9B38-9EF0-B82E-91DE-55F97141637B}"/>
              </a:ext>
            </a:extLst>
          </p:cNvPr>
          <p:cNvCxnSpPr>
            <a:cxnSpLocks/>
          </p:cNvCxnSpPr>
          <p:nvPr/>
        </p:nvCxnSpPr>
        <p:spPr bwMode="auto">
          <a:xfrm flipH="1">
            <a:off x="1474033" y="36126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5DE658E-71D8-01A5-4802-1731269F1006}"/>
              </a:ext>
            </a:extLst>
          </p:cNvPr>
          <p:cNvCxnSpPr>
            <a:cxnSpLocks/>
          </p:cNvCxnSpPr>
          <p:nvPr/>
        </p:nvCxnSpPr>
        <p:spPr bwMode="auto">
          <a:xfrm flipH="1">
            <a:off x="1474033" y="39024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A366AE0-F83D-885F-09B1-DECFA6260495}"/>
              </a:ext>
            </a:extLst>
          </p:cNvPr>
          <p:cNvCxnSpPr>
            <a:cxnSpLocks/>
          </p:cNvCxnSpPr>
          <p:nvPr/>
        </p:nvCxnSpPr>
        <p:spPr bwMode="auto">
          <a:xfrm flipH="1">
            <a:off x="1474033" y="41922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F7E96A2-A1B5-74A7-875D-B3BC1AF110D4}"/>
              </a:ext>
            </a:extLst>
          </p:cNvPr>
          <p:cNvCxnSpPr>
            <a:cxnSpLocks/>
          </p:cNvCxnSpPr>
          <p:nvPr/>
        </p:nvCxnSpPr>
        <p:spPr bwMode="auto">
          <a:xfrm flipH="1">
            <a:off x="1474033" y="44820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DD4FCC1-36B0-6F19-12A5-714E4A5D0484}"/>
              </a:ext>
            </a:extLst>
          </p:cNvPr>
          <p:cNvCxnSpPr>
            <a:cxnSpLocks/>
          </p:cNvCxnSpPr>
          <p:nvPr/>
        </p:nvCxnSpPr>
        <p:spPr bwMode="auto">
          <a:xfrm flipH="1">
            <a:off x="1474033" y="47718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4771E2A-FDAE-5DE0-49FB-BF99926DE18B}"/>
              </a:ext>
            </a:extLst>
          </p:cNvPr>
          <p:cNvCxnSpPr>
            <a:cxnSpLocks/>
          </p:cNvCxnSpPr>
          <p:nvPr/>
        </p:nvCxnSpPr>
        <p:spPr bwMode="auto">
          <a:xfrm flipH="1">
            <a:off x="1474033" y="5061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C2F77AE-4817-4C72-A53C-69E6224E24D9}"/>
              </a:ext>
            </a:extLst>
          </p:cNvPr>
          <p:cNvCxnSpPr>
            <a:cxnSpLocks/>
          </p:cNvCxnSpPr>
          <p:nvPr/>
        </p:nvCxnSpPr>
        <p:spPr bwMode="auto">
          <a:xfrm flipH="1">
            <a:off x="1474033" y="53514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3439DE4-0085-9EB4-AF62-BBA07F62439D}"/>
              </a:ext>
            </a:extLst>
          </p:cNvPr>
          <p:cNvCxnSpPr>
            <a:cxnSpLocks/>
          </p:cNvCxnSpPr>
          <p:nvPr/>
        </p:nvCxnSpPr>
        <p:spPr bwMode="auto">
          <a:xfrm>
            <a:off x="1532783"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8301AA37-75F8-FDC1-AFFA-8B27E5B06053}"/>
              </a:ext>
            </a:extLst>
          </p:cNvPr>
          <p:cNvCxnSpPr>
            <a:cxnSpLocks/>
          </p:cNvCxnSpPr>
          <p:nvPr/>
        </p:nvCxnSpPr>
        <p:spPr bwMode="auto">
          <a:xfrm>
            <a:off x="2006004"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8D07AFCE-AF8B-FF0B-2292-535D64FF2E20}"/>
              </a:ext>
            </a:extLst>
          </p:cNvPr>
          <p:cNvCxnSpPr>
            <a:cxnSpLocks/>
          </p:cNvCxnSpPr>
          <p:nvPr/>
        </p:nvCxnSpPr>
        <p:spPr bwMode="auto">
          <a:xfrm>
            <a:off x="2479225"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E4E68676-5F2B-37ED-75D7-3B1A8E7D4DA2}"/>
              </a:ext>
            </a:extLst>
          </p:cNvPr>
          <p:cNvCxnSpPr>
            <a:cxnSpLocks/>
          </p:cNvCxnSpPr>
          <p:nvPr/>
        </p:nvCxnSpPr>
        <p:spPr bwMode="auto">
          <a:xfrm>
            <a:off x="2952446"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C52CCD85-0728-46A0-3A36-875149F27EC3}"/>
              </a:ext>
            </a:extLst>
          </p:cNvPr>
          <p:cNvCxnSpPr>
            <a:cxnSpLocks/>
          </p:cNvCxnSpPr>
          <p:nvPr/>
        </p:nvCxnSpPr>
        <p:spPr bwMode="auto">
          <a:xfrm>
            <a:off x="3425667"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58A1EEFD-16AA-976A-27AD-7471D375B610}"/>
              </a:ext>
            </a:extLst>
          </p:cNvPr>
          <p:cNvCxnSpPr>
            <a:cxnSpLocks/>
          </p:cNvCxnSpPr>
          <p:nvPr/>
        </p:nvCxnSpPr>
        <p:spPr bwMode="auto">
          <a:xfrm>
            <a:off x="3898888"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EB24DED2-FDBA-A70B-2F70-5C8EFD6F647A}"/>
              </a:ext>
            </a:extLst>
          </p:cNvPr>
          <p:cNvCxnSpPr>
            <a:cxnSpLocks/>
          </p:cNvCxnSpPr>
          <p:nvPr/>
        </p:nvCxnSpPr>
        <p:spPr bwMode="auto">
          <a:xfrm>
            <a:off x="4372109"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64CE59D6-795A-45A8-D010-FE44E7877B80}"/>
              </a:ext>
            </a:extLst>
          </p:cNvPr>
          <p:cNvCxnSpPr>
            <a:cxnSpLocks/>
          </p:cNvCxnSpPr>
          <p:nvPr/>
        </p:nvCxnSpPr>
        <p:spPr bwMode="auto">
          <a:xfrm>
            <a:off x="4845330"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BA1364B6-2600-EB73-87B4-AA614DF30650}"/>
              </a:ext>
            </a:extLst>
          </p:cNvPr>
          <p:cNvCxnSpPr>
            <a:cxnSpLocks/>
          </p:cNvCxnSpPr>
          <p:nvPr/>
        </p:nvCxnSpPr>
        <p:spPr bwMode="auto">
          <a:xfrm>
            <a:off x="5318551"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0423F1FA-8199-5496-B572-695661901738}"/>
              </a:ext>
            </a:extLst>
          </p:cNvPr>
          <p:cNvCxnSpPr>
            <a:cxnSpLocks/>
          </p:cNvCxnSpPr>
          <p:nvPr/>
        </p:nvCxnSpPr>
        <p:spPr bwMode="auto">
          <a:xfrm>
            <a:off x="5791772" y="5351489"/>
            <a:ext cx="0" cy="64008"/>
          </a:xfrm>
          <a:prstGeom prst="line">
            <a:avLst/>
          </a:prstGeom>
          <a:noFill/>
          <a:ln w="28575" cap="flat" cmpd="sng" algn="ctr">
            <a:solidFill>
              <a:schemeClr val="bg1"/>
            </a:solidFill>
            <a:prstDash val="solid"/>
            <a:round/>
            <a:headEnd type="none" w="med" len="med"/>
            <a:tailEnd type="none" w="med" len="med"/>
          </a:ln>
          <a:effectLst/>
        </p:spPr>
      </p:cxnSp>
      <p:sp>
        <p:nvSpPr>
          <p:cNvPr id="31754" name="TextBox 31753">
            <a:extLst>
              <a:ext uri="{FF2B5EF4-FFF2-40B4-BE49-F238E27FC236}">
                <a16:creationId xmlns:a16="http://schemas.microsoft.com/office/drawing/2014/main" id="{FE6DB813-07B7-4F15-044E-198CEB78D184}"/>
              </a:ext>
            </a:extLst>
          </p:cNvPr>
          <p:cNvSpPr txBox="1"/>
          <p:nvPr/>
        </p:nvSpPr>
        <p:spPr bwMode="auto">
          <a:xfrm>
            <a:off x="1008831" y="229341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1755" name="TextBox 31754">
            <a:extLst>
              <a:ext uri="{FF2B5EF4-FFF2-40B4-BE49-F238E27FC236}">
                <a16:creationId xmlns:a16="http://schemas.microsoft.com/office/drawing/2014/main" id="{A66E7552-7EE2-FDEF-A062-6B8B07A1DD48}"/>
              </a:ext>
            </a:extLst>
          </p:cNvPr>
          <p:cNvSpPr txBox="1"/>
          <p:nvPr/>
        </p:nvSpPr>
        <p:spPr bwMode="auto">
          <a:xfrm>
            <a:off x="1008831" y="2580210"/>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31756" name="TextBox 31755">
            <a:extLst>
              <a:ext uri="{FF2B5EF4-FFF2-40B4-BE49-F238E27FC236}">
                <a16:creationId xmlns:a16="http://schemas.microsoft.com/office/drawing/2014/main" id="{9766B918-4FF1-8C96-4024-FA915F5E24F3}"/>
              </a:ext>
            </a:extLst>
          </p:cNvPr>
          <p:cNvSpPr txBox="1"/>
          <p:nvPr/>
        </p:nvSpPr>
        <p:spPr bwMode="auto">
          <a:xfrm>
            <a:off x="1008831" y="286700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1757" name="TextBox 31756">
            <a:extLst>
              <a:ext uri="{FF2B5EF4-FFF2-40B4-BE49-F238E27FC236}">
                <a16:creationId xmlns:a16="http://schemas.microsoft.com/office/drawing/2014/main" id="{073A0BC8-CE3F-3276-42F6-4BAADC8DEA5C}"/>
              </a:ext>
            </a:extLst>
          </p:cNvPr>
          <p:cNvSpPr txBox="1"/>
          <p:nvPr/>
        </p:nvSpPr>
        <p:spPr bwMode="auto">
          <a:xfrm>
            <a:off x="1008831" y="315380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31758" name="TextBox 31757">
            <a:extLst>
              <a:ext uri="{FF2B5EF4-FFF2-40B4-BE49-F238E27FC236}">
                <a16:creationId xmlns:a16="http://schemas.microsoft.com/office/drawing/2014/main" id="{CFB97753-DA75-6548-FEF6-A544A34EB847}"/>
              </a:ext>
            </a:extLst>
          </p:cNvPr>
          <p:cNvSpPr txBox="1"/>
          <p:nvPr/>
        </p:nvSpPr>
        <p:spPr bwMode="auto">
          <a:xfrm>
            <a:off x="1008831" y="344060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59" name="TextBox 31758">
            <a:extLst>
              <a:ext uri="{FF2B5EF4-FFF2-40B4-BE49-F238E27FC236}">
                <a16:creationId xmlns:a16="http://schemas.microsoft.com/office/drawing/2014/main" id="{C05DC8B0-2A72-6679-5752-5FA37C2E5C07}"/>
              </a:ext>
            </a:extLst>
          </p:cNvPr>
          <p:cNvSpPr txBox="1"/>
          <p:nvPr/>
        </p:nvSpPr>
        <p:spPr bwMode="auto">
          <a:xfrm>
            <a:off x="1008831" y="372740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1760" name="TextBox 31759">
            <a:extLst>
              <a:ext uri="{FF2B5EF4-FFF2-40B4-BE49-F238E27FC236}">
                <a16:creationId xmlns:a16="http://schemas.microsoft.com/office/drawing/2014/main" id="{240345C1-D4FF-66FA-08CE-4F054A6BF1FD}"/>
              </a:ext>
            </a:extLst>
          </p:cNvPr>
          <p:cNvSpPr txBox="1"/>
          <p:nvPr/>
        </p:nvSpPr>
        <p:spPr bwMode="auto">
          <a:xfrm>
            <a:off x="1008831" y="4014200"/>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1761" name="TextBox 31760">
            <a:extLst>
              <a:ext uri="{FF2B5EF4-FFF2-40B4-BE49-F238E27FC236}">
                <a16:creationId xmlns:a16="http://schemas.microsoft.com/office/drawing/2014/main" id="{73EA5396-8AF9-8CD9-4278-6FF508420433}"/>
              </a:ext>
            </a:extLst>
          </p:cNvPr>
          <p:cNvSpPr txBox="1"/>
          <p:nvPr/>
        </p:nvSpPr>
        <p:spPr bwMode="auto">
          <a:xfrm>
            <a:off x="1008831" y="430099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1762" name="TextBox 31761">
            <a:extLst>
              <a:ext uri="{FF2B5EF4-FFF2-40B4-BE49-F238E27FC236}">
                <a16:creationId xmlns:a16="http://schemas.microsoft.com/office/drawing/2014/main" id="{C1106873-D8DA-28F5-5697-B2FE852CC3A3}"/>
              </a:ext>
            </a:extLst>
          </p:cNvPr>
          <p:cNvSpPr txBox="1"/>
          <p:nvPr/>
        </p:nvSpPr>
        <p:spPr bwMode="auto">
          <a:xfrm>
            <a:off x="1008831" y="458779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1763" name="TextBox 31762">
            <a:extLst>
              <a:ext uri="{FF2B5EF4-FFF2-40B4-BE49-F238E27FC236}">
                <a16:creationId xmlns:a16="http://schemas.microsoft.com/office/drawing/2014/main" id="{F11F36EF-93BA-B083-3C5B-9DCE4BD718E9}"/>
              </a:ext>
            </a:extLst>
          </p:cNvPr>
          <p:cNvSpPr txBox="1"/>
          <p:nvPr/>
        </p:nvSpPr>
        <p:spPr bwMode="auto">
          <a:xfrm>
            <a:off x="1008831" y="487459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764" name="TextBox 31763">
            <a:extLst>
              <a:ext uri="{FF2B5EF4-FFF2-40B4-BE49-F238E27FC236}">
                <a16:creationId xmlns:a16="http://schemas.microsoft.com/office/drawing/2014/main" id="{D35F3132-27EB-BB98-9D6D-B493DA902D0C}"/>
              </a:ext>
            </a:extLst>
          </p:cNvPr>
          <p:cNvSpPr txBox="1"/>
          <p:nvPr/>
        </p:nvSpPr>
        <p:spPr bwMode="auto">
          <a:xfrm>
            <a:off x="1008831" y="517638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65" name="TextBox 31764">
            <a:extLst>
              <a:ext uri="{FF2B5EF4-FFF2-40B4-BE49-F238E27FC236}">
                <a16:creationId xmlns:a16="http://schemas.microsoft.com/office/drawing/2014/main" id="{13C41CC2-AA68-C02E-6D65-781E07C66A69}"/>
              </a:ext>
            </a:extLst>
          </p:cNvPr>
          <p:cNvSpPr txBox="1"/>
          <p:nvPr/>
        </p:nvSpPr>
        <p:spPr bwMode="auto">
          <a:xfrm>
            <a:off x="5523356"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108</a:t>
            </a:r>
          </a:p>
        </p:txBody>
      </p:sp>
      <p:sp>
        <p:nvSpPr>
          <p:cNvPr id="31766" name="TextBox 31765">
            <a:extLst>
              <a:ext uri="{FF2B5EF4-FFF2-40B4-BE49-F238E27FC236}">
                <a16:creationId xmlns:a16="http://schemas.microsoft.com/office/drawing/2014/main" id="{6E09039A-F247-B57B-AC29-8DEBEB01663C}"/>
              </a:ext>
            </a:extLst>
          </p:cNvPr>
          <p:cNvSpPr txBox="1"/>
          <p:nvPr/>
        </p:nvSpPr>
        <p:spPr bwMode="auto">
          <a:xfrm>
            <a:off x="1268691"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67" name="TextBox 31766">
            <a:extLst>
              <a:ext uri="{FF2B5EF4-FFF2-40B4-BE49-F238E27FC236}">
                <a16:creationId xmlns:a16="http://schemas.microsoft.com/office/drawing/2014/main" id="{E5C01304-362D-DA82-B188-555B59531C3A}"/>
              </a:ext>
            </a:extLst>
          </p:cNvPr>
          <p:cNvSpPr txBox="1"/>
          <p:nvPr/>
        </p:nvSpPr>
        <p:spPr bwMode="auto">
          <a:xfrm>
            <a:off x="1741432"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768" name="TextBox 31767">
            <a:extLst>
              <a:ext uri="{FF2B5EF4-FFF2-40B4-BE49-F238E27FC236}">
                <a16:creationId xmlns:a16="http://schemas.microsoft.com/office/drawing/2014/main" id="{D90ADE03-41E2-6774-A5CB-01E82CBC2EEB}"/>
              </a:ext>
            </a:extLst>
          </p:cNvPr>
          <p:cNvSpPr txBox="1"/>
          <p:nvPr/>
        </p:nvSpPr>
        <p:spPr bwMode="auto">
          <a:xfrm>
            <a:off x="2214173"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769" name="TextBox 31768">
            <a:extLst>
              <a:ext uri="{FF2B5EF4-FFF2-40B4-BE49-F238E27FC236}">
                <a16:creationId xmlns:a16="http://schemas.microsoft.com/office/drawing/2014/main" id="{01666594-85EC-0C68-B247-D93C4F366613}"/>
              </a:ext>
            </a:extLst>
          </p:cNvPr>
          <p:cNvSpPr txBox="1"/>
          <p:nvPr/>
        </p:nvSpPr>
        <p:spPr bwMode="auto">
          <a:xfrm>
            <a:off x="2686914"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770" name="TextBox 31769">
            <a:extLst>
              <a:ext uri="{FF2B5EF4-FFF2-40B4-BE49-F238E27FC236}">
                <a16:creationId xmlns:a16="http://schemas.microsoft.com/office/drawing/2014/main" id="{12E24896-59DC-F0A6-1613-E888E9E69C35}"/>
              </a:ext>
            </a:extLst>
          </p:cNvPr>
          <p:cNvSpPr txBox="1"/>
          <p:nvPr/>
        </p:nvSpPr>
        <p:spPr bwMode="auto">
          <a:xfrm>
            <a:off x="3159655"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771" name="TextBox 31770">
            <a:extLst>
              <a:ext uri="{FF2B5EF4-FFF2-40B4-BE49-F238E27FC236}">
                <a16:creationId xmlns:a16="http://schemas.microsoft.com/office/drawing/2014/main" id="{E1B3013C-B254-909C-D762-CB3B0D19AE3B}"/>
              </a:ext>
            </a:extLst>
          </p:cNvPr>
          <p:cNvSpPr txBox="1"/>
          <p:nvPr/>
        </p:nvSpPr>
        <p:spPr bwMode="auto">
          <a:xfrm>
            <a:off x="3632396"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72" name="TextBox 31771">
            <a:extLst>
              <a:ext uri="{FF2B5EF4-FFF2-40B4-BE49-F238E27FC236}">
                <a16:creationId xmlns:a16="http://schemas.microsoft.com/office/drawing/2014/main" id="{32A521D7-BBE3-CF78-139E-73FE71449BE9}"/>
              </a:ext>
            </a:extLst>
          </p:cNvPr>
          <p:cNvSpPr txBox="1"/>
          <p:nvPr/>
        </p:nvSpPr>
        <p:spPr bwMode="auto">
          <a:xfrm>
            <a:off x="4105137"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773" name="TextBox 31772">
            <a:extLst>
              <a:ext uri="{FF2B5EF4-FFF2-40B4-BE49-F238E27FC236}">
                <a16:creationId xmlns:a16="http://schemas.microsoft.com/office/drawing/2014/main" id="{3CF42D13-3628-349D-6349-086682F341A9}"/>
              </a:ext>
            </a:extLst>
          </p:cNvPr>
          <p:cNvSpPr txBox="1"/>
          <p:nvPr/>
        </p:nvSpPr>
        <p:spPr bwMode="auto">
          <a:xfrm>
            <a:off x="4577878"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774" name="TextBox 31773">
            <a:extLst>
              <a:ext uri="{FF2B5EF4-FFF2-40B4-BE49-F238E27FC236}">
                <a16:creationId xmlns:a16="http://schemas.microsoft.com/office/drawing/2014/main" id="{A3672F19-ED4D-C5A4-7D5E-AA9013682962}"/>
              </a:ext>
            </a:extLst>
          </p:cNvPr>
          <p:cNvSpPr txBox="1"/>
          <p:nvPr/>
        </p:nvSpPr>
        <p:spPr bwMode="auto">
          <a:xfrm>
            <a:off x="5050619"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775" name="TextBox 31774">
            <a:extLst>
              <a:ext uri="{FF2B5EF4-FFF2-40B4-BE49-F238E27FC236}">
                <a16:creationId xmlns:a16="http://schemas.microsoft.com/office/drawing/2014/main" id="{C3AE9752-9CC6-0A83-0595-F3F78A7913BF}"/>
              </a:ext>
            </a:extLst>
          </p:cNvPr>
          <p:cNvSpPr txBox="1"/>
          <p:nvPr/>
        </p:nvSpPr>
        <p:spPr bwMode="auto">
          <a:xfrm rot="16200000">
            <a:off x="5266152" y="3747928"/>
            <a:ext cx="2960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31776" name="TextBox 31775">
            <a:extLst>
              <a:ext uri="{FF2B5EF4-FFF2-40B4-BE49-F238E27FC236}">
                <a16:creationId xmlns:a16="http://schemas.microsoft.com/office/drawing/2014/main" id="{7DC67EB3-5027-3639-5B4F-E4CD5F2C12D0}"/>
              </a:ext>
            </a:extLst>
          </p:cNvPr>
          <p:cNvSpPr txBox="1"/>
          <p:nvPr/>
        </p:nvSpPr>
        <p:spPr bwMode="auto">
          <a:xfrm>
            <a:off x="6231411" y="5901043"/>
            <a:ext cx="8867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b="0" dirty="0">
                <a:solidFill>
                  <a:schemeClr val="bg1"/>
                </a:solidFill>
                <a:latin typeface="Calibri" panose="020F0502020204030204" pitchFamily="34" charset="0"/>
              </a:rPr>
              <a:t>Lenalidomide</a:t>
            </a:r>
          </a:p>
          <a:p>
            <a:pPr algn="r">
              <a:lnSpc>
                <a:spcPct val="100000"/>
              </a:lnSpc>
              <a:spcBef>
                <a:spcPts val="0"/>
              </a:spcBef>
              <a:spcAft>
                <a:spcPct val="0"/>
              </a:spcAft>
              <a:buClrTx/>
              <a:buFontTx/>
              <a:buNone/>
            </a:pPr>
            <a:r>
              <a:rPr lang="en-US" sz="1000" b="0" dirty="0">
                <a:solidFill>
                  <a:schemeClr val="bg1"/>
                </a:solidFill>
                <a:latin typeface="Calibri" panose="020F0502020204030204" pitchFamily="34" charset="0"/>
              </a:rPr>
              <a:t>Observation</a:t>
            </a:r>
          </a:p>
        </p:txBody>
      </p:sp>
      <p:sp>
        <p:nvSpPr>
          <p:cNvPr id="31778" name="TextBox 31777">
            <a:extLst>
              <a:ext uri="{FF2B5EF4-FFF2-40B4-BE49-F238E27FC236}">
                <a16:creationId xmlns:a16="http://schemas.microsoft.com/office/drawing/2014/main" id="{9183C086-CF23-4FAD-7233-BFDCB454E8AB}"/>
              </a:ext>
            </a:extLst>
          </p:cNvPr>
          <p:cNvSpPr txBox="1"/>
          <p:nvPr/>
        </p:nvSpPr>
        <p:spPr bwMode="auto">
          <a:xfrm>
            <a:off x="7270401" y="5541765"/>
            <a:ext cx="42676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1779" name="TextBox 31778">
            <a:extLst>
              <a:ext uri="{FF2B5EF4-FFF2-40B4-BE49-F238E27FC236}">
                <a16:creationId xmlns:a16="http://schemas.microsoft.com/office/drawing/2014/main" id="{66F88438-A546-8A07-119B-24A0700B2901}"/>
              </a:ext>
            </a:extLst>
          </p:cNvPr>
          <p:cNvSpPr txBox="1"/>
          <p:nvPr/>
        </p:nvSpPr>
        <p:spPr bwMode="auto">
          <a:xfrm>
            <a:off x="6993722" y="5901043"/>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151 (0)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82 (0)</a:t>
            </a:r>
          </a:p>
        </p:txBody>
      </p:sp>
      <p:sp>
        <p:nvSpPr>
          <p:cNvPr id="31780" name="TextBox 31779">
            <a:extLst>
              <a:ext uri="{FF2B5EF4-FFF2-40B4-BE49-F238E27FC236}">
                <a16:creationId xmlns:a16="http://schemas.microsoft.com/office/drawing/2014/main" id="{27A60DB7-B7A0-0EAD-E5C8-59A090B92AE1}"/>
              </a:ext>
            </a:extLst>
          </p:cNvPr>
          <p:cNvSpPr txBox="1"/>
          <p:nvPr/>
        </p:nvSpPr>
        <p:spPr bwMode="auto">
          <a:xfrm>
            <a:off x="7465718" y="5901043"/>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122 (2)</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47 (0)</a:t>
            </a:r>
          </a:p>
        </p:txBody>
      </p:sp>
      <p:sp>
        <p:nvSpPr>
          <p:cNvPr id="31781" name="TextBox 31780">
            <a:extLst>
              <a:ext uri="{FF2B5EF4-FFF2-40B4-BE49-F238E27FC236}">
                <a16:creationId xmlns:a16="http://schemas.microsoft.com/office/drawing/2014/main" id="{DDFF988B-7740-90C7-DFDB-9A0AA6AF4FC0}"/>
              </a:ext>
            </a:extLst>
          </p:cNvPr>
          <p:cNvSpPr txBox="1"/>
          <p:nvPr/>
        </p:nvSpPr>
        <p:spPr bwMode="auto">
          <a:xfrm>
            <a:off x="7970576" y="5901043"/>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60 (9)</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34 (5)</a:t>
            </a:r>
          </a:p>
        </p:txBody>
      </p:sp>
      <p:sp>
        <p:nvSpPr>
          <p:cNvPr id="31782" name="TextBox 31781">
            <a:extLst>
              <a:ext uri="{FF2B5EF4-FFF2-40B4-BE49-F238E27FC236}">
                <a16:creationId xmlns:a16="http://schemas.microsoft.com/office/drawing/2014/main" id="{58BA77B3-1C8B-88B7-04B6-233EF11AE8E1}"/>
              </a:ext>
            </a:extLst>
          </p:cNvPr>
          <p:cNvSpPr txBox="1"/>
          <p:nvPr/>
        </p:nvSpPr>
        <p:spPr bwMode="auto">
          <a:xfrm>
            <a:off x="8409711" y="5901043"/>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60 (26)</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13 (14)</a:t>
            </a:r>
          </a:p>
        </p:txBody>
      </p:sp>
      <p:sp>
        <p:nvSpPr>
          <p:cNvPr id="31783" name="TextBox 31782">
            <a:extLst>
              <a:ext uri="{FF2B5EF4-FFF2-40B4-BE49-F238E27FC236}">
                <a16:creationId xmlns:a16="http://schemas.microsoft.com/office/drawing/2014/main" id="{5F6D2EEC-AED8-84E9-22DD-1C18A29AC7B5}"/>
              </a:ext>
            </a:extLst>
          </p:cNvPr>
          <p:cNvSpPr txBox="1"/>
          <p:nvPr/>
        </p:nvSpPr>
        <p:spPr bwMode="auto">
          <a:xfrm>
            <a:off x="8881706" y="5901043"/>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33 (45)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8 (17)</a:t>
            </a:r>
          </a:p>
        </p:txBody>
      </p:sp>
      <p:sp>
        <p:nvSpPr>
          <p:cNvPr id="31784" name="TextBox 31783">
            <a:extLst>
              <a:ext uri="{FF2B5EF4-FFF2-40B4-BE49-F238E27FC236}">
                <a16:creationId xmlns:a16="http://schemas.microsoft.com/office/drawing/2014/main" id="{4C51080F-CD82-7460-BE15-8761C8E24121}"/>
              </a:ext>
            </a:extLst>
          </p:cNvPr>
          <p:cNvSpPr txBox="1"/>
          <p:nvPr/>
        </p:nvSpPr>
        <p:spPr bwMode="auto">
          <a:xfrm>
            <a:off x="9353703" y="5901043"/>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14 (61)</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3 (10)</a:t>
            </a:r>
          </a:p>
        </p:txBody>
      </p:sp>
      <p:sp>
        <p:nvSpPr>
          <p:cNvPr id="31785" name="TextBox 31784">
            <a:extLst>
              <a:ext uri="{FF2B5EF4-FFF2-40B4-BE49-F238E27FC236}">
                <a16:creationId xmlns:a16="http://schemas.microsoft.com/office/drawing/2014/main" id="{CF4B90A7-A1D7-18D7-BBF9-D132B00D0927}"/>
              </a:ext>
            </a:extLst>
          </p:cNvPr>
          <p:cNvSpPr txBox="1"/>
          <p:nvPr/>
        </p:nvSpPr>
        <p:spPr bwMode="auto">
          <a:xfrm>
            <a:off x="9858558" y="5901043"/>
            <a:ext cx="4876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6 (65)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 (21)</a:t>
            </a:r>
          </a:p>
        </p:txBody>
      </p:sp>
      <p:sp>
        <p:nvSpPr>
          <p:cNvPr id="31786" name="TextBox 31785">
            <a:extLst>
              <a:ext uri="{FF2B5EF4-FFF2-40B4-BE49-F238E27FC236}">
                <a16:creationId xmlns:a16="http://schemas.microsoft.com/office/drawing/2014/main" id="{1B315517-C28F-E234-7AF9-D194F064E669}"/>
              </a:ext>
            </a:extLst>
          </p:cNvPr>
          <p:cNvSpPr txBox="1"/>
          <p:nvPr/>
        </p:nvSpPr>
        <p:spPr bwMode="auto">
          <a:xfrm>
            <a:off x="10330555" y="5901043"/>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 (71)</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 (21)</a:t>
            </a:r>
          </a:p>
        </p:txBody>
      </p:sp>
      <p:sp>
        <p:nvSpPr>
          <p:cNvPr id="31787" name="TextBox 31786">
            <a:extLst>
              <a:ext uri="{FF2B5EF4-FFF2-40B4-BE49-F238E27FC236}">
                <a16:creationId xmlns:a16="http://schemas.microsoft.com/office/drawing/2014/main" id="{9585F1E3-1B66-7383-D304-986560EAA607}"/>
              </a:ext>
            </a:extLst>
          </p:cNvPr>
          <p:cNvSpPr txBox="1"/>
          <p:nvPr/>
        </p:nvSpPr>
        <p:spPr bwMode="auto">
          <a:xfrm>
            <a:off x="10802551" y="5901043"/>
            <a:ext cx="4876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0 (72)</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0 (22)</a:t>
            </a:r>
          </a:p>
        </p:txBody>
      </p:sp>
      <p:cxnSp>
        <p:nvCxnSpPr>
          <p:cNvPr id="31789" name="Straight Connector 31788">
            <a:extLst>
              <a:ext uri="{FF2B5EF4-FFF2-40B4-BE49-F238E27FC236}">
                <a16:creationId xmlns:a16="http://schemas.microsoft.com/office/drawing/2014/main" id="{698EEE73-B2D4-272F-FDDC-F00EEEA0B542}"/>
              </a:ext>
            </a:extLst>
          </p:cNvPr>
          <p:cNvCxnSpPr>
            <a:cxnSpLocks/>
          </p:cNvCxnSpPr>
          <p:nvPr/>
        </p:nvCxnSpPr>
        <p:spPr bwMode="auto">
          <a:xfrm flipH="1">
            <a:off x="9306795" y="2557229"/>
            <a:ext cx="185127" cy="0"/>
          </a:xfrm>
          <a:prstGeom prst="line">
            <a:avLst/>
          </a:prstGeom>
          <a:noFill/>
          <a:ln w="28575" cap="flat" cmpd="sng" algn="ctr">
            <a:solidFill>
              <a:schemeClr val="accent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A377B050-940E-B9FD-B75F-CA49BF74C719}"/>
              </a:ext>
            </a:extLst>
          </p:cNvPr>
          <p:cNvCxnSpPr>
            <a:cxnSpLocks/>
          </p:cNvCxnSpPr>
          <p:nvPr/>
        </p:nvCxnSpPr>
        <p:spPr bwMode="auto">
          <a:xfrm flipH="1">
            <a:off x="9306795" y="2789577"/>
            <a:ext cx="185127" cy="0"/>
          </a:xfrm>
          <a:prstGeom prst="line">
            <a:avLst/>
          </a:prstGeom>
          <a:noFill/>
          <a:ln w="28575" cap="flat" cmpd="sng" algn="ctr">
            <a:solidFill>
              <a:schemeClr val="accent3"/>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9D045172-A04D-8146-6ADC-DBB1D1C2036F}"/>
              </a:ext>
            </a:extLst>
          </p:cNvPr>
          <p:cNvCxnSpPr>
            <a:cxnSpLocks/>
          </p:cNvCxnSpPr>
          <p:nvPr/>
        </p:nvCxnSpPr>
        <p:spPr bwMode="auto">
          <a:xfrm flipV="1">
            <a:off x="7270401" y="2452297"/>
            <a:ext cx="0" cy="2903096"/>
          </a:xfrm>
          <a:prstGeom prst="line">
            <a:avLst/>
          </a:prstGeom>
          <a:noFill/>
          <a:ln w="28575" cap="flat" cmpd="sng" algn="ctr">
            <a:solidFill>
              <a:schemeClr val="bg1"/>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EB4DC9D3-05C8-3D40-ED61-F5BA2CD6F422}"/>
              </a:ext>
            </a:extLst>
          </p:cNvPr>
          <p:cNvCxnSpPr>
            <a:cxnSpLocks/>
          </p:cNvCxnSpPr>
          <p:nvPr/>
        </p:nvCxnSpPr>
        <p:spPr bwMode="auto">
          <a:xfrm>
            <a:off x="7270401" y="5355393"/>
            <a:ext cx="4267695" cy="0"/>
          </a:xfrm>
          <a:prstGeom prst="line">
            <a:avLst/>
          </a:prstGeom>
          <a:noFill/>
          <a:ln w="28575" cap="flat" cmpd="sng" algn="ctr">
            <a:solidFill>
              <a:schemeClr val="bg1"/>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B0CF6A4B-C1CF-32AA-900C-813906F72547}"/>
              </a:ext>
            </a:extLst>
          </p:cNvPr>
          <p:cNvCxnSpPr>
            <a:cxnSpLocks/>
          </p:cNvCxnSpPr>
          <p:nvPr/>
        </p:nvCxnSpPr>
        <p:spPr bwMode="auto">
          <a:xfrm flipH="1">
            <a:off x="7211651" y="24572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B0ABD4D6-4523-4340-210B-2A4D39D5FC64}"/>
              </a:ext>
            </a:extLst>
          </p:cNvPr>
          <p:cNvCxnSpPr>
            <a:cxnSpLocks/>
          </p:cNvCxnSpPr>
          <p:nvPr/>
        </p:nvCxnSpPr>
        <p:spPr bwMode="auto">
          <a:xfrm flipH="1">
            <a:off x="7211651" y="27471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AF88BD34-7CBE-2C54-43EC-6F995ECD2C75}"/>
              </a:ext>
            </a:extLst>
          </p:cNvPr>
          <p:cNvCxnSpPr>
            <a:cxnSpLocks/>
          </p:cNvCxnSpPr>
          <p:nvPr/>
        </p:nvCxnSpPr>
        <p:spPr bwMode="auto">
          <a:xfrm flipH="1">
            <a:off x="7211651" y="30369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129E045D-F6A3-CA65-2438-307820A5C11E}"/>
              </a:ext>
            </a:extLst>
          </p:cNvPr>
          <p:cNvCxnSpPr>
            <a:cxnSpLocks/>
          </p:cNvCxnSpPr>
          <p:nvPr/>
        </p:nvCxnSpPr>
        <p:spPr bwMode="auto">
          <a:xfrm flipH="1">
            <a:off x="7211651" y="33267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FD439471-9227-2254-5A8A-97D86954B4CE}"/>
              </a:ext>
            </a:extLst>
          </p:cNvPr>
          <p:cNvCxnSpPr>
            <a:cxnSpLocks/>
          </p:cNvCxnSpPr>
          <p:nvPr/>
        </p:nvCxnSpPr>
        <p:spPr bwMode="auto">
          <a:xfrm flipH="1">
            <a:off x="7211651" y="36165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5C085E35-DB1F-5C46-25E2-4A1E9262DB07}"/>
              </a:ext>
            </a:extLst>
          </p:cNvPr>
          <p:cNvCxnSpPr>
            <a:cxnSpLocks/>
          </p:cNvCxnSpPr>
          <p:nvPr/>
        </p:nvCxnSpPr>
        <p:spPr bwMode="auto">
          <a:xfrm flipH="1">
            <a:off x="7211651" y="39063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C46D16B4-817E-C076-534A-5D0CF8DFDEAD}"/>
              </a:ext>
            </a:extLst>
          </p:cNvPr>
          <p:cNvCxnSpPr>
            <a:cxnSpLocks/>
          </p:cNvCxnSpPr>
          <p:nvPr/>
        </p:nvCxnSpPr>
        <p:spPr bwMode="auto">
          <a:xfrm flipH="1">
            <a:off x="7211651" y="41961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16E4D8B4-F3B4-5644-5C67-EBFF7BEA125B}"/>
              </a:ext>
            </a:extLst>
          </p:cNvPr>
          <p:cNvCxnSpPr>
            <a:cxnSpLocks/>
          </p:cNvCxnSpPr>
          <p:nvPr/>
        </p:nvCxnSpPr>
        <p:spPr bwMode="auto">
          <a:xfrm flipH="1">
            <a:off x="7211651" y="44859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3CEDDC60-58D6-1FFA-2569-53D972B22946}"/>
              </a:ext>
            </a:extLst>
          </p:cNvPr>
          <p:cNvCxnSpPr>
            <a:cxnSpLocks/>
          </p:cNvCxnSpPr>
          <p:nvPr/>
        </p:nvCxnSpPr>
        <p:spPr bwMode="auto">
          <a:xfrm flipH="1">
            <a:off x="7211651" y="47757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D328EE0F-4EC2-FB1F-C031-99C87E350458}"/>
              </a:ext>
            </a:extLst>
          </p:cNvPr>
          <p:cNvCxnSpPr>
            <a:cxnSpLocks/>
          </p:cNvCxnSpPr>
          <p:nvPr/>
        </p:nvCxnSpPr>
        <p:spPr bwMode="auto">
          <a:xfrm flipH="1">
            <a:off x="7211651" y="50655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65377E45-75E6-9434-EC09-39EDE2808BD7}"/>
              </a:ext>
            </a:extLst>
          </p:cNvPr>
          <p:cNvCxnSpPr>
            <a:cxnSpLocks/>
          </p:cNvCxnSpPr>
          <p:nvPr/>
        </p:nvCxnSpPr>
        <p:spPr bwMode="auto">
          <a:xfrm flipH="1">
            <a:off x="7211651" y="53553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B3A66E23-734F-1AEE-A91B-F3AA70B69B9D}"/>
              </a:ext>
            </a:extLst>
          </p:cNvPr>
          <p:cNvCxnSpPr>
            <a:cxnSpLocks/>
          </p:cNvCxnSpPr>
          <p:nvPr/>
        </p:nvCxnSpPr>
        <p:spPr bwMode="auto">
          <a:xfrm>
            <a:off x="7270401"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0FBF503D-AA35-FDF5-51CB-E9D3F416B909}"/>
              </a:ext>
            </a:extLst>
          </p:cNvPr>
          <p:cNvCxnSpPr>
            <a:cxnSpLocks/>
          </p:cNvCxnSpPr>
          <p:nvPr/>
        </p:nvCxnSpPr>
        <p:spPr bwMode="auto">
          <a:xfrm>
            <a:off x="7743622"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7871D757-28B9-2A6C-688E-72083ACAF6A2}"/>
              </a:ext>
            </a:extLst>
          </p:cNvPr>
          <p:cNvCxnSpPr>
            <a:cxnSpLocks/>
          </p:cNvCxnSpPr>
          <p:nvPr/>
        </p:nvCxnSpPr>
        <p:spPr bwMode="auto">
          <a:xfrm>
            <a:off x="8216843"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B59FB33C-E213-0A4A-02D6-35374D388983}"/>
              </a:ext>
            </a:extLst>
          </p:cNvPr>
          <p:cNvCxnSpPr>
            <a:cxnSpLocks/>
          </p:cNvCxnSpPr>
          <p:nvPr/>
        </p:nvCxnSpPr>
        <p:spPr bwMode="auto">
          <a:xfrm>
            <a:off x="8690064"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3FFF984A-C4AE-2893-25A3-EEC7E2199B67}"/>
              </a:ext>
            </a:extLst>
          </p:cNvPr>
          <p:cNvCxnSpPr>
            <a:cxnSpLocks/>
          </p:cNvCxnSpPr>
          <p:nvPr/>
        </p:nvCxnSpPr>
        <p:spPr bwMode="auto">
          <a:xfrm>
            <a:off x="9163285"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4EE43405-CA8F-E414-8FB2-F5342CC5BBCF}"/>
              </a:ext>
            </a:extLst>
          </p:cNvPr>
          <p:cNvCxnSpPr>
            <a:cxnSpLocks/>
          </p:cNvCxnSpPr>
          <p:nvPr/>
        </p:nvCxnSpPr>
        <p:spPr bwMode="auto">
          <a:xfrm>
            <a:off x="9636506"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352A8690-BA61-99E7-BDE6-EB1020404920}"/>
              </a:ext>
            </a:extLst>
          </p:cNvPr>
          <p:cNvCxnSpPr>
            <a:cxnSpLocks/>
          </p:cNvCxnSpPr>
          <p:nvPr/>
        </p:nvCxnSpPr>
        <p:spPr bwMode="auto">
          <a:xfrm>
            <a:off x="10109727"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AF7EED46-9CF0-8EB9-65C2-89D1FDCFBC3B}"/>
              </a:ext>
            </a:extLst>
          </p:cNvPr>
          <p:cNvCxnSpPr>
            <a:cxnSpLocks/>
          </p:cNvCxnSpPr>
          <p:nvPr/>
        </p:nvCxnSpPr>
        <p:spPr bwMode="auto">
          <a:xfrm>
            <a:off x="10582948"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329A215B-8696-06A1-E930-3F1594C773A8}"/>
              </a:ext>
            </a:extLst>
          </p:cNvPr>
          <p:cNvCxnSpPr>
            <a:cxnSpLocks/>
          </p:cNvCxnSpPr>
          <p:nvPr/>
        </p:nvCxnSpPr>
        <p:spPr bwMode="auto">
          <a:xfrm>
            <a:off x="11056169"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6F3997A4-3D62-4E9E-E3E8-68916435AB3A}"/>
              </a:ext>
            </a:extLst>
          </p:cNvPr>
          <p:cNvCxnSpPr>
            <a:cxnSpLocks/>
          </p:cNvCxnSpPr>
          <p:nvPr/>
        </p:nvCxnSpPr>
        <p:spPr bwMode="auto">
          <a:xfrm>
            <a:off x="11529390" y="5355393"/>
            <a:ext cx="0" cy="64008"/>
          </a:xfrm>
          <a:prstGeom prst="line">
            <a:avLst/>
          </a:prstGeom>
          <a:noFill/>
          <a:ln w="28575" cap="flat" cmpd="sng" algn="ctr">
            <a:solidFill>
              <a:schemeClr val="bg1"/>
            </a:solidFill>
            <a:prstDash val="solid"/>
            <a:round/>
            <a:headEnd type="none" w="med" len="med"/>
            <a:tailEnd type="none" w="med" len="med"/>
          </a:ln>
          <a:effectLst/>
        </p:spPr>
      </p:cxnSp>
      <p:sp>
        <p:nvSpPr>
          <p:cNvPr id="31814" name="TextBox 31813">
            <a:extLst>
              <a:ext uri="{FF2B5EF4-FFF2-40B4-BE49-F238E27FC236}">
                <a16:creationId xmlns:a16="http://schemas.microsoft.com/office/drawing/2014/main" id="{9962178E-8F25-CC9D-7F41-0221563A37A6}"/>
              </a:ext>
            </a:extLst>
          </p:cNvPr>
          <p:cNvSpPr txBox="1"/>
          <p:nvPr/>
        </p:nvSpPr>
        <p:spPr bwMode="auto">
          <a:xfrm>
            <a:off x="6746449" y="229731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1815" name="TextBox 31814">
            <a:extLst>
              <a:ext uri="{FF2B5EF4-FFF2-40B4-BE49-F238E27FC236}">
                <a16:creationId xmlns:a16="http://schemas.microsoft.com/office/drawing/2014/main" id="{DA6F69DA-065E-48B2-FB83-65275A1D8592}"/>
              </a:ext>
            </a:extLst>
          </p:cNvPr>
          <p:cNvSpPr txBox="1"/>
          <p:nvPr/>
        </p:nvSpPr>
        <p:spPr bwMode="auto">
          <a:xfrm>
            <a:off x="6746449" y="258411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31816" name="TextBox 31815">
            <a:extLst>
              <a:ext uri="{FF2B5EF4-FFF2-40B4-BE49-F238E27FC236}">
                <a16:creationId xmlns:a16="http://schemas.microsoft.com/office/drawing/2014/main" id="{6D141218-25E0-6697-22FC-172CF6260F8A}"/>
              </a:ext>
            </a:extLst>
          </p:cNvPr>
          <p:cNvSpPr txBox="1"/>
          <p:nvPr/>
        </p:nvSpPr>
        <p:spPr bwMode="auto">
          <a:xfrm>
            <a:off x="6746449" y="287091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1817" name="TextBox 31816">
            <a:extLst>
              <a:ext uri="{FF2B5EF4-FFF2-40B4-BE49-F238E27FC236}">
                <a16:creationId xmlns:a16="http://schemas.microsoft.com/office/drawing/2014/main" id="{5DBA43A1-5635-09C0-BE8B-2127A0E5568B}"/>
              </a:ext>
            </a:extLst>
          </p:cNvPr>
          <p:cNvSpPr txBox="1"/>
          <p:nvPr/>
        </p:nvSpPr>
        <p:spPr bwMode="auto">
          <a:xfrm>
            <a:off x="6746449" y="3157710"/>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31818" name="TextBox 31817">
            <a:extLst>
              <a:ext uri="{FF2B5EF4-FFF2-40B4-BE49-F238E27FC236}">
                <a16:creationId xmlns:a16="http://schemas.microsoft.com/office/drawing/2014/main" id="{87F13853-EB16-7509-7E25-541DC285B0A8}"/>
              </a:ext>
            </a:extLst>
          </p:cNvPr>
          <p:cNvSpPr txBox="1"/>
          <p:nvPr/>
        </p:nvSpPr>
        <p:spPr bwMode="auto">
          <a:xfrm>
            <a:off x="6746449" y="344450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819" name="TextBox 31818">
            <a:extLst>
              <a:ext uri="{FF2B5EF4-FFF2-40B4-BE49-F238E27FC236}">
                <a16:creationId xmlns:a16="http://schemas.microsoft.com/office/drawing/2014/main" id="{1AAA98A1-8CA8-BC80-C91D-3C80F5A0EB81}"/>
              </a:ext>
            </a:extLst>
          </p:cNvPr>
          <p:cNvSpPr txBox="1"/>
          <p:nvPr/>
        </p:nvSpPr>
        <p:spPr bwMode="auto">
          <a:xfrm>
            <a:off x="6746449" y="373130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1820" name="TextBox 31819">
            <a:extLst>
              <a:ext uri="{FF2B5EF4-FFF2-40B4-BE49-F238E27FC236}">
                <a16:creationId xmlns:a16="http://schemas.microsoft.com/office/drawing/2014/main" id="{8FE74202-C12B-74AE-3015-CF0F73C98131}"/>
              </a:ext>
            </a:extLst>
          </p:cNvPr>
          <p:cNvSpPr txBox="1"/>
          <p:nvPr/>
        </p:nvSpPr>
        <p:spPr bwMode="auto">
          <a:xfrm>
            <a:off x="6746449" y="401810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1821" name="TextBox 31820">
            <a:extLst>
              <a:ext uri="{FF2B5EF4-FFF2-40B4-BE49-F238E27FC236}">
                <a16:creationId xmlns:a16="http://schemas.microsoft.com/office/drawing/2014/main" id="{BFFFD45C-1E7B-2B37-1A3C-7B45343D5685}"/>
              </a:ext>
            </a:extLst>
          </p:cNvPr>
          <p:cNvSpPr txBox="1"/>
          <p:nvPr/>
        </p:nvSpPr>
        <p:spPr bwMode="auto">
          <a:xfrm>
            <a:off x="6746449" y="430490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1822" name="TextBox 31821">
            <a:extLst>
              <a:ext uri="{FF2B5EF4-FFF2-40B4-BE49-F238E27FC236}">
                <a16:creationId xmlns:a16="http://schemas.microsoft.com/office/drawing/2014/main" id="{C5A36DC1-7964-1700-ED60-5971543B1988}"/>
              </a:ext>
            </a:extLst>
          </p:cNvPr>
          <p:cNvSpPr txBox="1"/>
          <p:nvPr/>
        </p:nvSpPr>
        <p:spPr bwMode="auto">
          <a:xfrm>
            <a:off x="6746449" y="4591700"/>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1823" name="TextBox 31822">
            <a:extLst>
              <a:ext uri="{FF2B5EF4-FFF2-40B4-BE49-F238E27FC236}">
                <a16:creationId xmlns:a16="http://schemas.microsoft.com/office/drawing/2014/main" id="{194217B4-8ED9-58EF-6B11-2C9790D38870}"/>
              </a:ext>
            </a:extLst>
          </p:cNvPr>
          <p:cNvSpPr txBox="1"/>
          <p:nvPr/>
        </p:nvSpPr>
        <p:spPr bwMode="auto">
          <a:xfrm>
            <a:off x="6746449" y="487849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824" name="TextBox 31823">
            <a:extLst>
              <a:ext uri="{FF2B5EF4-FFF2-40B4-BE49-F238E27FC236}">
                <a16:creationId xmlns:a16="http://schemas.microsoft.com/office/drawing/2014/main" id="{CADC836A-16DC-175E-F623-F470247D6E3B}"/>
              </a:ext>
            </a:extLst>
          </p:cNvPr>
          <p:cNvSpPr txBox="1"/>
          <p:nvPr/>
        </p:nvSpPr>
        <p:spPr bwMode="auto">
          <a:xfrm>
            <a:off x="6746449" y="518028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825" name="TextBox 31824">
            <a:extLst>
              <a:ext uri="{FF2B5EF4-FFF2-40B4-BE49-F238E27FC236}">
                <a16:creationId xmlns:a16="http://schemas.microsoft.com/office/drawing/2014/main" id="{8D7BB48A-C572-0251-B23E-A0F93CEE6705}"/>
              </a:ext>
            </a:extLst>
          </p:cNvPr>
          <p:cNvSpPr txBox="1"/>
          <p:nvPr/>
        </p:nvSpPr>
        <p:spPr bwMode="auto">
          <a:xfrm>
            <a:off x="11260974"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108</a:t>
            </a:r>
          </a:p>
        </p:txBody>
      </p:sp>
      <p:sp>
        <p:nvSpPr>
          <p:cNvPr id="31826" name="TextBox 31825">
            <a:extLst>
              <a:ext uri="{FF2B5EF4-FFF2-40B4-BE49-F238E27FC236}">
                <a16:creationId xmlns:a16="http://schemas.microsoft.com/office/drawing/2014/main" id="{09E80761-B628-BEE8-E25A-3BBC29B6007E}"/>
              </a:ext>
            </a:extLst>
          </p:cNvPr>
          <p:cNvSpPr txBox="1"/>
          <p:nvPr/>
        </p:nvSpPr>
        <p:spPr bwMode="auto">
          <a:xfrm>
            <a:off x="7006309"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827" name="TextBox 31826">
            <a:extLst>
              <a:ext uri="{FF2B5EF4-FFF2-40B4-BE49-F238E27FC236}">
                <a16:creationId xmlns:a16="http://schemas.microsoft.com/office/drawing/2014/main" id="{A72CADAC-E74A-07C9-FC25-6C4D7F9E1438}"/>
              </a:ext>
            </a:extLst>
          </p:cNvPr>
          <p:cNvSpPr txBox="1"/>
          <p:nvPr/>
        </p:nvSpPr>
        <p:spPr bwMode="auto">
          <a:xfrm>
            <a:off x="7479050"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828" name="TextBox 31827">
            <a:extLst>
              <a:ext uri="{FF2B5EF4-FFF2-40B4-BE49-F238E27FC236}">
                <a16:creationId xmlns:a16="http://schemas.microsoft.com/office/drawing/2014/main" id="{7FB3DC06-5E29-FA50-6604-C5FA4ED29AE9}"/>
              </a:ext>
            </a:extLst>
          </p:cNvPr>
          <p:cNvSpPr txBox="1"/>
          <p:nvPr/>
        </p:nvSpPr>
        <p:spPr bwMode="auto">
          <a:xfrm>
            <a:off x="7951791"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829" name="TextBox 31828">
            <a:extLst>
              <a:ext uri="{FF2B5EF4-FFF2-40B4-BE49-F238E27FC236}">
                <a16:creationId xmlns:a16="http://schemas.microsoft.com/office/drawing/2014/main" id="{2E70D2AC-0D9D-AFC7-82BE-081E7203E987}"/>
              </a:ext>
            </a:extLst>
          </p:cNvPr>
          <p:cNvSpPr txBox="1"/>
          <p:nvPr/>
        </p:nvSpPr>
        <p:spPr bwMode="auto">
          <a:xfrm>
            <a:off x="8424532"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830" name="TextBox 31829">
            <a:extLst>
              <a:ext uri="{FF2B5EF4-FFF2-40B4-BE49-F238E27FC236}">
                <a16:creationId xmlns:a16="http://schemas.microsoft.com/office/drawing/2014/main" id="{282F395F-9831-E87B-E41F-5213C605063C}"/>
              </a:ext>
            </a:extLst>
          </p:cNvPr>
          <p:cNvSpPr txBox="1"/>
          <p:nvPr/>
        </p:nvSpPr>
        <p:spPr bwMode="auto">
          <a:xfrm>
            <a:off x="8897273"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831" name="TextBox 31830">
            <a:extLst>
              <a:ext uri="{FF2B5EF4-FFF2-40B4-BE49-F238E27FC236}">
                <a16:creationId xmlns:a16="http://schemas.microsoft.com/office/drawing/2014/main" id="{D431FA07-AC95-23C9-3A3C-FF62E7335C53}"/>
              </a:ext>
            </a:extLst>
          </p:cNvPr>
          <p:cNvSpPr txBox="1"/>
          <p:nvPr/>
        </p:nvSpPr>
        <p:spPr bwMode="auto">
          <a:xfrm>
            <a:off x="9370014"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832" name="TextBox 31831">
            <a:extLst>
              <a:ext uri="{FF2B5EF4-FFF2-40B4-BE49-F238E27FC236}">
                <a16:creationId xmlns:a16="http://schemas.microsoft.com/office/drawing/2014/main" id="{66B801F3-083E-25F8-3150-97B21A8496D7}"/>
              </a:ext>
            </a:extLst>
          </p:cNvPr>
          <p:cNvSpPr txBox="1"/>
          <p:nvPr/>
        </p:nvSpPr>
        <p:spPr bwMode="auto">
          <a:xfrm>
            <a:off x="9842755"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833" name="TextBox 31832">
            <a:extLst>
              <a:ext uri="{FF2B5EF4-FFF2-40B4-BE49-F238E27FC236}">
                <a16:creationId xmlns:a16="http://schemas.microsoft.com/office/drawing/2014/main" id="{02BCCCA3-D1B0-DF4D-D367-87A474625C0B}"/>
              </a:ext>
            </a:extLst>
          </p:cNvPr>
          <p:cNvSpPr txBox="1"/>
          <p:nvPr/>
        </p:nvSpPr>
        <p:spPr bwMode="auto">
          <a:xfrm>
            <a:off x="10315496"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834" name="TextBox 31833">
            <a:extLst>
              <a:ext uri="{FF2B5EF4-FFF2-40B4-BE49-F238E27FC236}">
                <a16:creationId xmlns:a16="http://schemas.microsoft.com/office/drawing/2014/main" id="{558B7BCF-3E80-57B0-03C7-85B301E5D041}"/>
              </a:ext>
            </a:extLst>
          </p:cNvPr>
          <p:cNvSpPr txBox="1"/>
          <p:nvPr/>
        </p:nvSpPr>
        <p:spPr bwMode="auto">
          <a:xfrm>
            <a:off x="10788237"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grpSp>
        <p:nvGrpSpPr>
          <p:cNvPr id="31840" name="Group 31839">
            <a:extLst>
              <a:ext uri="{FF2B5EF4-FFF2-40B4-BE49-F238E27FC236}">
                <a16:creationId xmlns:a16="http://schemas.microsoft.com/office/drawing/2014/main" id="{AB84685A-00A7-FAFD-EFC7-97385170BCE5}"/>
              </a:ext>
            </a:extLst>
          </p:cNvPr>
          <p:cNvGrpSpPr/>
          <p:nvPr/>
        </p:nvGrpSpPr>
        <p:grpSpPr>
          <a:xfrm>
            <a:off x="1596628" y="2486025"/>
            <a:ext cx="3325416" cy="1700213"/>
            <a:chOff x="1596628" y="2486025"/>
            <a:chExt cx="3325416" cy="1700213"/>
          </a:xfrm>
        </p:grpSpPr>
        <p:sp>
          <p:nvSpPr>
            <p:cNvPr id="31836" name="Freeform 31835">
              <a:extLst>
                <a:ext uri="{FF2B5EF4-FFF2-40B4-BE49-F238E27FC236}">
                  <a16:creationId xmlns:a16="http://schemas.microsoft.com/office/drawing/2014/main" id="{40325675-0F61-713E-F05C-7CFAB4E51610}"/>
                </a:ext>
              </a:extLst>
            </p:cNvPr>
            <p:cNvSpPr/>
            <p:nvPr/>
          </p:nvSpPr>
          <p:spPr bwMode="auto">
            <a:xfrm>
              <a:off x="1596628" y="2486025"/>
              <a:ext cx="1153716" cy="542925"/>
            </a:xfrm>
            <a:custGeom>
              <a:avLst/>
              <a:gdLst>
                <a:gd name="connsiteX0" fmla="*/ 0 w 1153716"/>
                <a:gd name="connsiteY0" fmla="*/ 0 h 542925"/>
                <a:gd name="connsiteX1" fmla="*/ 214313 w 1153716"/>
                <a:gd name="connsiteY1" fmla="*/ 0 h 542925"/>
                <a:gd name="connsiteX2" fmla="*/ 214313 w 1153716"/>
                <a:gd name="connsiteY2" fmla="*/ 0 h 542925"/>
                <a:gd name="connsiteX3" fmla="*/ 214313 w 1153716"/>
                <a:gd name="connsiteY3" fmla="*/ 32147 h 542925"/>
                <a:gd name="connsiteX4" fmla="*/ 310753 w 1153716"/>
                <a:gd name="connsiteY4" fmla="*/ 32147 h 542925"/>
                <a:gd name="connsiteX5" fmla="*/ 317897 w 1153716"/>
                <a:gd name="connsiteY5" fmla="*/ 39291 h 542925"/>
                <a:gd name="connsiteX6" fmla="*/ 496491 w 1153716"/>
                <a:gd name="connsiteY6" fmla="*/ 39291 h 542925"/>
                <a:gd name="connsiteX7" fmla="*/ 496491 w 1153716"/>
                <a:gd name="connsiteY7" fmla="*/ 82153 h 542925"/>
                <a:gd name="connsiteX8" fmla="*/ 514350 w 1153716"/>
                <a:gd name="connsiteY8" fmla="*/ 82153 h 542925"/>
                <a:gd name="connsiteX9" fmla="*/ 514350 w 1153716"/>
                <a:gd name="connsiteY9" fmla="*/ 82153 h 542925"/>
                <a:gd name="connsiteX10" fmla="*/ 514350 w 1153716"/>
                <a:gd name="connsiteY10" fmla="*/ 117872 h 542925"/>
                <a:gd name="connsiteX11" fmla="*/ 539353 w 1153716"/>
                <a:gd name="connsiteY11" fmla="*/ 117872 h 542925"/>
                <a:gd name="connsiteX12" fmla="*/ 539353 w 1153716"/>
                <a:gd name="connsiteY12" fmla="*/ 175022 h 542925"/>
                <a:gd name="connsiteX13" fmla="*/ 539353 w 1153716"/>
                <a:gd name="connsiteY13" fmla="*/ 175022 h 542925"/>
                <a:gd name="connsiteX14" fmla="*/ 539353 w 1153716"/>
                <a:gd name="connsiteY14" fmla="*/ 175022 h 542925"/>
                <a:gd name="connsiteX15" fmla="*/ 571500 w 1153716"/>
                <a:gd name="connsiteY15" fmla="*/ 175022 h 542925"/>
                <a:gd name="connsiteX16" fmla="*/ 571500 w 1153716"/>
                <a:gd name="connsiteY16" fmla="*/ 232172 h 542925"/>
                <a:gd name="connsiteX17" fmla="*/ 600075 w 1153716"/>
                <a:gd name="connsiteY17" fmla="*/ 232172 h 542925"/>
                <a:gd name="connsiteX18" fmla="*/ 600075 w 1153716"/>
                <a:gd name="connsiteY18" fmla="*/ 232172 h 542925"/>
                <a:gd name="connsiteX19" fmla="*/ 600075 w 1153716"/>
                <a:gd name="connsiteY19" fmla="*/ 253603 h 542925"/>
                <a:gd name="connsiteX20" fmla="*/ 632222 w 1153716"/>
                <a:gd name="connsiteY20" fmla="*/ 253603 h 542925"/>
                <a:gd name="connsiteX21" fmla="*/ 632222 w 1153716"/>
                <a:gd name="connsiteY21" fmla="*/ 310753 h 542925"/>
                <a:gd name="connsiteX22" fmla="*/ 689372 w 1153716"/>
                <a:gd name="connsiteY22" fmla="*/ 310753 h 542925"/>
                <a:gd name="connsiteX23" fmla="*/ 689372 w 1153716"/>
                <a:gd name="connsiteY23" fmla="*/ 342900 h 542925"/>
                <a:gd name="connsiteX24" fmla="*/ 725091 w 1153716"/>
                <a:gd name="connsiteY24" fmla="*/ 342900 h 542925"/>
                <a:gd name="connsiteX25" fmla="*/ 725091 w 1153716"/>
                <a:gd name="connsiteY25" fmla="*/ 367903 h 542925"/>
                <a:gd name="connsiteX26" fmla="*/ 742950 w 1153716"/>
                <a:gd name="connsiteY26" fmla="*/ 367903 h 542925"/>
                <a:gd name="connsiteX27" fmla="*/ 742950 w 1153716"/>
                <a:gd name="connsiteY27" fmla="*/ 385763 h 542925"/>
                <a:gd name="connsiteX28" fmla="*/ 825103 w 1153716"/>
                <a:gd name="connsiteY28" fmla="*/ 385763 h 542925"/>
                <a:gd name="connsiteX29" fmla="*/ 825103 w 1153716"/>
                <a:gd name="connsiteY29" fmla="*/ 414338 h 542925"/>
                <a:gd name="connsiteX30" fmla="*/ 860822 w 1153716"/>
                <a:gd name="connsiteY30" fmla="*/ 414338 h 542925"/>
                <a:gd name="connsiteX31" fmla="*/ 860822 w 1153716"/>
                <a:gd name="connsiteY31" fmla="*/ 450056 h 542925"/>
                <a:gd name="connsiteX32" fmla="*/ 982266 w 1153716"/>
                <a:gd name="connsiteY32" fmla="*/ 450056 h 542925"/>
                <a:gd name="connsiteX33" fmla="*/ 982266 w 1153716"/>
                <a:gd name="connsiteY33" fmla="*/ 510778 h 542925"/>
                <a:gd name="connsiteX34" fmla="*/ 1064419 w 1153716"/>
                <a:gd name="connsiteY34" fmla="*/ 510778 h 542925"/>
                <a:gd name="connsiteX35" fmla="*/ 1064419 w 1153716"/>
                <a:gd name="connsiteY35" fmla="*/ 542925 h 542925"/>
                <a:gd name="connsiteX36" fmla="*/ 1153716 w 1153716"/>
                <a:gd name="connsiteY36" fmla="*/ 542925 h 542925"/>
                <a:gd name="connsiteX37" fmla="*/ 1153716 w 1153716"/>
                <a:gd name="connsiteY37" fmla="*/ 542925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53716" h="542925">
                  <a:moveTo>
                    <a:pt x="0" y="0"/>
                  </a:moveTo>
                  <a:lnTo>
                    <a:pt x="214313" y="0"/>
                  </a:lnTo>
                  <a:lnTo>
                    <a:pt x="214313" y="0"/>
                  </a:lnTo>
                  <a:lnTo>
                    <a:pt x="214313" y="32147"/>
                  </a:lnTo>
                  <a:lnTo>
                    <a:pt x="310753" y="32147"/>
                  </a:lnTo>
                  <a:lnTo>
                    <a:pt x="317897" y="39291"/>
                  </a:lnTo>
                  <a:lnTo>
                    <a:pt x="496491" y="39291"/>
                  </a:lnTo>
                  <a:lnTo>
                    <a:pt x="496491" y="82153"/>
                  </a:lnTo>
                  <a:lnTo>
                    <a:pt x="514350" y="82153"/>
                  </a:lnTo>
                  <a:lnTo>
                    <a:pt x="514350" y="82153"/>
                  </a:lnTo>
                  <a:lnTo>
                    <a:pt x="514350" y="117872"/>
                  </a:lnTo>
                  <a:lnTo>
                    <a:pt x="539353" y="117872"/>
                  </a:lnTo>
                  <a:lnTo>
                    <a:pt x="539353" y="175022"/>
                  </a:lnTo>
                  <a:lnTo>
                    <a:pt x="539353" y="175022"/>
                  </a:lnTo>
                  <a:lnTo>
                    <a:pt x="539353" y="175022"/>
                  </a:lnTo>
                  <a:lnTo>
                    <a:pt x="571500" y="175022"/>
                  </a:lnTo>
                  <a:lnTo>
                    <a:pt x="571500" y="232172"/>
                  </a:lnTo>
                  <a:lnTo>
                    <a:pt x="600075" y="232172"/>
                  </a:lnTo>
                  <a:lnTo>
                    <a:pt x="600075" y="232172"/>
                  </a:lnTo>
                  <a:lnTo>
                    <a:pt x="600075" y="253603"/>
                  </a:lnTo>
                  <a:lnTo>
                    <a:pt x="632222" y="253603"/>
                  </a:lnTo>
                  <a:lnTo>
                    <a:pt x="632222" y="310753"/>
                  </a:lnTo>
                  <a:lnTo>
                    <a:pt x="689372" y="310753"/>
                  </a:lnTo>
                  <a:lnTo>
                    <a:pt x="689372" y="342900"/>
                  </a:lnTo>
                  <a:lnTo>
                    <a:pt x="725091" y="342900"/>
                  </a:lnTo>
                  <a:lnTo>
                    <a:pt x="725091" y="367903"/>
                  </a:lnTo>
                  <a:lnTo>
                    <a:pt x="742950" y="367903"/>
                  </a:lnTo>
                  <a:lnTo>
                    <a:pt x="742950" y="385763"/>
                  </a:lnTo>
                  <a:lnTo>
                    <a:pt x="825103" y="385763"/>
                  </a:lnTo>
                  <a:lnTo>
                    <a:pt x="825103" y="414338"/>
                  </a:lnTo>
                  <a:lnTo>
                    <a:pt x="860822" y="414338"/>
                  </a:lnTo>
                  <a:lnTo>
                    <a:pt x="860822" y="450056"/>
                  </a:lnTo>
                  <a:lnTo>
                    <a:pt x="982266" y="450056"/>
                  </a:lnTo>
                  <a:lnTo>
                    <a:pt x="982266" y="510778"/>
                  </a:lnTo>
                  <a:lnTo>
                    <a:pt x="1064419" y="510778"/>
                  </a:lnTo>
                  <a:lnTo>
                    <a:pt x="1064419" y="542925"/>
                  </a:lnTo>
                  <a:lnTo>
                    <a:pt x="1153716" y="542925"/>
                  </a:lnTo>
                  <a:lnTo>
                    <a:pt x="1153716" y="542925"/>
                  </a:lnTo>
                </a:path>
              </a:pathLst>
            </a:custGeom>
            <a:noFill/>
            <a:ln w="28575">
              <a:solidFill>
                <a:schemeClr val="accent1"/>
              </a:solidFill>
              <a:miter lim="800000"/>
              <a:headEnd/>
              <a:tailEnd/>
            </a:ln>
          </p:spPr>
          <p:txBody>
            <a:bodyPr rtlCol="0" anchor="ctr"/>
            <a:lstStyle/>
            <a:p>
              <a:pPr algn="ctr"/>
              <a:endParaRPr lang="en-US"/>
            </a:p>
          </p:txBody>
        </p:sp>
        <p:sp>
          <p:nvSpPr>
            <p:cNvPr id="31837" name="Freeform 31836">
              <a:extLst>
                <a:ext uri="{FF2B5EF4-FFF2-40B4-BE49-F238E27FC236}">
                  <a16:creationId xmlns:a16="http://schemas.microsoft.com/office/drawing/2014/main" id="{D6EE4AE1-F8D4-1551-A929-4AAE2212CC98}"/>
                </a:ext>
              </a:extLst>
            </p:cNvPr>
            <p:cNvSpPr/>
            <p:nvPr/>
          </p:nvSpPr>
          <p:spPr bwMode="auto">
            <a:xfrm>
              <a:off x="3646884" y="3579019"/>
              <a:ext cx="1275160" cy="607219"/>
            </a:xfrm>
            <a:custGeom>
              <a:avLst/>
              <a:gdLst>
                <a:gd name="connsiteX0" fmla="*/ 1275160 w 1275160"/>
                <a:gd name="connsiteY0" fmla="*/ 607219 h 607219"/>
                <a:gd name="connsiteX1" fmla="*/ 928688 w 1275160"/>
                <a:gd name="connsiteY1" fmla="*/ 607219 h 607219"/>
                <a:gd name="connsiteX2" fmla="*/ 928688 w 1275160"/>
                <a:gd name="connsiteY2" fmla="*/ 467915 h 607219"/>
                <a:gd name="connsiteX3" fmla="*/ 857250 w 1275160"/>
                <a:gd name="connsiteY3" fmla="*/ 467915 h 607219"/>
                <a:gd name="connsiteX4" fmla="*/ 857250 w 1275160"/>
                <a:gd name="connsiteY4" fmla="*/ 350044 h 607219"/>
                <a:gd name="connsiteX5" fmla="*/ 517922 w 1275160"/>
                <a:gd name="connsiteY5" fmla="*/ 350044 h 607219"/>
                <a:gd name="connsiteX6" fmla="*/ 517922 w 1275160"/>
                <a:gd name="connsiteY6" fmla="*/ 253603 h 607219"/>
                <a:gd name="connsiteX7" fmla="*/ 478632 w 1275160"/>
                <a:gd name="connsiteY7" fmla="*/ 253603 h 607219"/>
                <a:gd name="connsiteX8" fmla="*/ 478632 w 1275160"/>
                <a:gd name="connsiteY8" fmla="*/ 164306 h 607219"/>
                <a:gd name="connsiteX9" fmla="*/ 257175 w 1275160"/>
                <a:gd name="connsiteY9" fmla="*/ 164306 h 607219"/>
                <a:gd name="connsiteX10" fmla="*/ 257175 w 1275160"/>
                <a:gd name="connsiteY10" fmla="*/ 96440 h 607219"/>
                <a:gd name="connsiteX11" fmla="*/ 117872 w 1275160"/>
                <a:gd name="connsiteY11" fmla="*/ 96440 h 607219"/>
                <a:gd name="connsiteX12" fmla="*/ 117872 w 1275160"/>
                <a:gd name="connsiteY12" fmla="*/ 35719 h 607219"/>
                <a:gd name="connsiteX13" fmla="*/ 0 w 1275160"/>
                <a:gd name="connsiteY13" fmla="*/ 35719 h 607219"/>
                <a:gd name="connsiteX14" fmla="*/ 0 w 1275160"/>
                <a:gd name="connsiteY14" fmla="*/ 0 h 607219"/>
                <a:gd name="connsiteX15" fmla="*/ 0 w 1275160"/>
                <a:gd name="connsiteY15" fmla="*/ 0 h 60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75160" h="607219">
                  <a:moveTo>
                    <a:pt x="1275160" y="607219"/>
                  </a:moveTo>
                  <a:lnTo>
                    <a:pt x="928688" y="607219"/>
                  </a:lnTo>
                  <a:lnTo>
                    <a:pt x="928688" y="467915"/>
                  </a:lnTo>
                  <a:lnTo>
                    <a:pt x="857250" y="467915"/>
                  </a:lnTo>
                  <a:lnTo>
                    <a:pt x="857250" y="350044"/>
                  </a:lnTo>
                  <a:lnTo>
                    <a:pt x="517922" y="350044"/>
                  </a:lnTo>
                  <a:lnTo>
                    <a:pt x="517922" y="253603"/>
                  </a:lnTo>
                  <a:lnTo>
                    <a:pt x="478632" y="253603"/>
                  </a:lnTo>
                  <a:lnTo>
                    <a:pt x="478632" y="164306"/>
                  </a:lnTo>
                  <a:lnTo>
                    <a:pt x="257175" y="164306"/>
                  </a:lnTo>
                  <a:lnTo>
                    <a:pt x="257175" y="96440"/>
                  </a:lnTo>
                  <a:lnTo>
                    <a:pt x="117872" y="96440"/>
                  </a:lnTo>
                  <a:lnTo>
                    <a:pt x="117872" y="35719"/>
                  </a:lnTo>
                  <a:lnTo>
                    <a:pt x="0" y="35719"/>
                  </a:lnTo>
                  <a:lnTo>
                    <a:pt x="0"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31839" name="Freeform 31838">
              <a:extLst>
                <a:ext uri="{FF2B5EF4-FFF2-40B4-BE49-F238E27FC236}">
                  <a16:creationId xmlns:a16="http://schemas.microsoft.com/office/drawing/2014/main" id="{B8EAD36B-C05E-AF1C-9464-1CC7E6197B8F}"/>
                </a:ext>
              </a:extLst>
            </p:cNvPr>
            <p:cNvSpPr/>
            <p:nvPr/>
          </p:nvSpPr>
          <p:spPr bwMode="auto">
            <a:xfrm>
              <a:off x="2745829" y="3031139"/>
              <a:ext cx="876752" cy="560313"/>
            </a:xfrm>
            <a:custGeom>
              <a:avLst/>
              <a:gdLst>
                <a:gd name="connsiteX0" fmla="*/ 875489 w 875489"/>
                <a:gd name="connsiteY0" fmla="*/ 560313 h 560313"/>
                <a:gd name="connsiteX1" fmla="*/ 875489 w 875489"/>
                <a:gd name="connsiteY1" fmla="*/ 490274 h 560313"/>
                <a:gd name="connsiteX2" fmla="*/ 875489 w 875489"/>
                <a:gd name="connsiteY2" fmla="*/ 490274 h 560313"/>
                <a:gd name="connsiteX3" fmla="*/ 875489 w 875489"/>
                <a:gd name="connsiteY3" fmla="*/ 435799 h 560313"/>
                <a:gd name="connsiteX4" fmla="*/ 762649 w 875489"/>
                <a:gd name="connsiteY4" fmla="*/ 435799 h 560313"/>
                <a:gd name="connsiteX5" fmla="*/ 762649 w 875489"/>
                <a:gd name="connsiteY5" fmla="*/ 389106 h 560313"/>
                <a:gd name="connsiteX6" fmla="*/ 723738 w 875489"/>
                <a:gd name="connsiteY6" fmla="*/ 389106 h 560313"/>
                <a:gd name="connsiteX7" fmla="*/ 723738 w 875489"/>
                <a:gd name="connsiteY7" fmla="*/ 303503 h 560313"/>
                <a:gd name="connsiteX8" fmla="*/ 424126 w 875489"/>
                <a:gd name="connsiteY8" fmla="*/ 303503 h 560313"/>
                <a:gd name="connsiteX9" fmla="*/ 424126 w 875489"/>
                <a:gd name="connsiteY9" fmla="*/ 264592 h 560313"/>
                <a:gd name="connsiteX10" fmla="*/ 354087 w 875489"/>
                <a:gd name="connsiteY10" fmla="*/ 264592 h 560313"/>
                <a:gd name="connsiteX11" fmla="*/ 354087 w 875489"/>
                <a:gd name="connsiteY11" fmla="*/ 221790 h 560313"/>
                <a:gd name="connsiteX12" fmla="*/ 307394 w 875489"/>
                <a:gd name="connsiteY12" fmla="*/ 221790 h 560313"/>
                <a:gd name="connsiteX13" fmla="*/ 307394 w 875489"/>
                <a:gd name="connsiteY13" fmla="*/ 221790 h 560313"/>
                <a:gd name="connsiteX14" fmla="*/ 307394 w 875489"/>
                <a:gd name="connsiteY14" fmla="*/ 186771 h 560313"/>
                <a:gd name="connsiteX15" fmla="*/ 256810 w 875489"/>
                <a:gd name="connsiteY15" fmla="*/ 186771 h 560313"/>
                <a:gd name="connsiteX16" fmla="*/ 256810 w 875489"/>
                <a:gd name="connsiteY16" fmla="*/ 167315 h 560313"/>
                <a:gd name="connsiteX17" fmla="*/ 217900 w 875489"/>
                <a:gd name="connsiteY17" fmla="*/ 167315 h 560313"/>
                <a:gd name="connsiteX18" fmla="*/ 217900 w 875489"/>
                <a:gd name="connsiteY18" fmla="*/ 116732 h 560313"/>
                <a:gd name="connsiteX19" fmla="*/ 190662 w 875489"/>
                <a:gd name="connsiteY19" fmla="*/ 116732 h 560313"/>
                <a:gd name="connsiteX20" fmla="*/ 190662 w 875489"/>
                <a:gd name="connsiteY20" fmla="*/ 101167 h 560313"/>
                <a:gd name="connsiteX21" fmla="*/ 85603 w 875489"/>
                <a:gd name="connsiteY21" fmla="*/ 101167 h 560313"/>
                <a:gd name="connsiteX22" fmla="*/ 85603 w 875489"/>
                <a:gd name="connsiteY22" fmla="*/ 77821 h 560313"/>
                <a:gd name="connsiteX23" fmla="*/ 73930 w 875489"/>
                <a:gd name="connsiteY23" fmla="*/ 77821 h 560313"/>
                <a:gd name="connsiteX24" fmla="*/ 73930 w 875489"/>
                <a:gd name="connsiteY24" fmla="*/ 77821 h 560313"/>
                <a:gd name="connsiteX25" fmla="*/ 73930 w 875489"/>
                <a:gd name="connsiteY25" fmla="*/ 77821 h 560313"/>
                <a:gd name="connsiteX26" fmla="*/ 73930 w 875489"/>
                <a:gd name="connsiteY26" fmla="*/ 46692 h 560313"/>
                <a:gd name="connsiteX27" fmla="*/ 23346 w 875489"/>
                <a:gd name="connsiteY27" fmla="*/ 46692 h 560313"/>
                <a:gd name="connsiteX28" fmla="*/ 23346 w 875489"/>
                <a:gd name="connsiteY28" fmla="*/ 23346 h 560313"/>
                <a:gd name="connsiteX29" fmla="*/ 23346 w 875489"/>
                <a:gd name="connsiteY29" fmla="*/ 23346 h 560313"/>
                <a:gd name="connsiteX30" fmla="*/ 0 w 875489"/>
                <a:gd name="connsiteY30" fmla="*/ 0 h 560313"/>
                <a:gd name="connsiteX0" fmla="*/ 885469 w 885469"/>
                <a:gd name="connsiteY0" fmla="*/ 560313 h 560313"/>
                <a:gd name="connsiteX1" fmla="*/ 885469 w 885469"/>
                <a:gd name="connsiteY1" fmla="*/ 490274 h 560313"/>
                <a:gd name="connsiteX2" fmla="*/ 885469 w 885469"/>
                <a:gd name="connsiteY2" fmla="*/ 490274 h 560313"/>
                <a:gd name="connsiteX3" fmla="*/ 885469 w 885469"/>
                <a:gd name="connsiteY3" fmla="*/ 435799 h 560313"/>
                <a:gd name="connsiteX4" fmla="*/ 772629 w 885469"/>
                <a:gd name="connsiteY4" fmla="*/ 435799 h 560313"/>
                <a:gd name="connsiteX5" fmla="*/ 772629 w 885469"/>
                <a:gd name="connsiteY5" fmla="*/ 389106 h 560313"/>
                <a:gd name="connsiteX6" fmla="*/ 733718 w 885469"/>
                <a:gd name="connsiteY6" fmla="*/ 389106 h 560313"/>
                <a:gd name="connsiteX7" fmla="*/ 733718 w 885469"/>
                <a:gd name="connsiteY7" fmla="*/ 303503 h 560313"/>
                <a:gd name="connsiteX8" fmla="*/ 434106 w 885469"/>
                <a:gd name="connsiteY8" fmla="*/ 303503 h 560313"/>
                <a:gd name="connsiteX9" fmla="*/ 434106 w 885469"/>
                <a:gd name="connsiteY9" fmla="*/ 264592 h 560313"/>
                <a:gd name="connsiteX10" fmla="*/ 364067 w 885469"/>
                <a:gd name="connsiteY10" fmla="*/ 264592 h 560313"/>
                <a:gd name="connsiteX11" fmla="*/ 364067 w 885469"/>
                <a:gd name="connsiteY11" fmla="*/ 221790 h 560313"/>
                <a:gd name="connsiteX12" fmla="*/ 317374 w 885469"/>
                <a:gd name="connsiteY12" fmla="*/ 221790 h 560313"/>
                <a:gd name="connsiteX13" fmla="*/ 317374 w 885469"/>
                <a:gd name="connsiteY13" fmla="*/ 221790 h 560313"/>
                <a:gd name="connsiteX14" fmla="*/ 317374 w 885469"/>
                <a:gd name="connsiteY14" fmla="*/ 186771 h 560313"/>
                <a:gd name="connsiteX15" fmla="*/ 266790 w 885469"/>
                <a:gd name="connsiteY15" fmla="*/ 186771 h 560313"/>
                <a:gd name="connsiteX16" fmla="*/ 266790 w 885469"/>
                <a:gd name="connsiteY16" fmla="*/ 167315 h 560313"/>
                <a:gd name="connsiteX17" fmla="*/ 227880 w 885469"/>
                <a:gd name="connsiteY17" fmla="*/ 167315 h 560313"/>
                <a:gd name="connsiteX18" fmla="*/ 227880 w 885469"/>
                <a:gd name="connsiteY18" fmla="*/ 116732 h 560313"/>
                <a:gd name="connsiteX19" fmla="*/ 200642 w 885469"/>
                <a:gd name="connsiteY19" fmla="*/ 116732 h 560313"/>
                <a:gd name="connsiteX20" fmla="*/ 200642 w 885469"/>
                <a:gd name="connsiteY20" fmla="*/ 101167 h 560313"/>
                <a:gd name="connsiteX21" fmla="*/ 95583 w 885469"/>
                <a:gd name="connsiteY21" fmla="*/ 101167 h 560313"/>
                <a:gd name="connsiteX22" fmla="*/ 95583 w 885469"/>
                <a:gd name="connsiteY22" fmla="*/ 77821 h 560313"/>
                <a:gd name="connsiteX23" fmla="*/ 83910 w 885469"/>
                <a:gd name="connsiteY23" fmla="*/ 77821 h 560313"/>
                <a:gd name="connsiteX24" fmla="*/ 83910 w 885469"/>
                <a:gd name="connsiteY24" fmla="*/ 77821 h 560313"/>
                <a:gd name="connsiteX25" fmla="*/ 83910 w 885469"/>
                <a:gd name="connsiteY25" fmla="*/ 77821 h 560313"/>
                <a:gd name="connsiteX26" fmla="*/ 83910 w 885469"/>
                <a:gd name="connsiteY26" fmla="*/ 46692 h 560313"/>
                <a:gd name="connsiteX27" fmla="*/ 33326 w 885469"/>
                <a:gd name="connsiteY27" fmla="*/ 46692 h 560313"/>
                <a:gd name="connsiteX28" fmla="*/ 33326 w 885469"/>
                <a:gd name="connsiteY28" fmla="*/ 23346 h 560313"/>
                <a:gd name="connsiteX29" fmla="*/ 1576 w 885469"/>
                <a:gd name="connsiteY29" fmla="*/ 26521 h 560313"/>
                <a:gd name="connsiteX30" fmla="*/ 9980 w 885469"/>
                <a:gd name="connsiteY30" fmla="*/ 0 h 560313"/>
                <a:gd name="connsiteX0" fmla="*/ 876752 w 876752"/>
                <a:gd name="connsiteY0" fmla="*/ 560313 h 560313"/>
                <a:gd name="connsiteX1" fmla="*/ 876752 w 876752"/>
                <a:gd name="connsiteY1" fmla="*/ 490274 h 560313"/>
                <a:gd name="connsiteX2" fmla="*/ 876752 w 876752"/>
                <a:gd name="connsiteY2" fmla="*/ 490274 h 560313"/>
                <a:gd name="connsiteX3" fmla="*/ 876752 w 876752"/>
                <a:gd name="connsiteY3" fmla="*/ 435799 h 560313"/>
                <a:gd name="connsiteX4" fmla="*/ 763912 w 876752"/>
                <a:gd name="connsiteY4" fmla="*/ 435799 h 560313"/>
                <a:gd name="connsiteX5" fmla="*/ 763912 w 876752"/>
                <a:gd name="connsiteY5" fmla="*/ 389106 h 560313"/>
                <a:gd name="connsiteX6" fmla="*/ 725001 w 876752"/>
                <a:gd name="connsiteY6" fmla="*/ 389106 h 560313"/>
                <a:gd name="connsiteX7" fmla="*/ 725001 w 876752"/>
                <a:gd name="connsiteY7" fmla="*/ 303503 h 560313"/>
                <a:gd name="connsiteX8" fmla="*/ 425389 w 876752"/>
                <a:gd name="connsiteY8" fmla="*/ 303503 h 560313"/>
                <a:gd name="connsiteX9" fmla="*/ 425389 w 876752"/>
                <a:gd name="connsiteY9" fmla="*/ 264592 h 560313"/>
                <a:gd name="connsiteX10" fmla="*/ 355350 w 876752"/>
                <a:gd name="connsiteY10" fmla="*/ 264592 h 560313"/>
                <a:gd name="connsiteX11" fmla="*/ 355350 w 876752"/>
                <a:gd name="connsiteY11" fmla="*/ 221790 h 560313"/>
                <a:gd name="connsiteX12" fmla="*/ 308657 w 876752"/>
                <a:gd name="connsiteY12" fmla="*/ 221790 h 560313"/>
                <a:gd name="connsiteX13" fmla="*/ 308657 w 876752"/>
                <a:gd name="connsiteY13" fmla="*/ 221790 h 560313"/>
                <a:gd name="connsiteX14" fmla="*/ 308657 w 876752"/>
                <a:gd name="connsiteY14" fmla="*/ 186771 h 560313"/>
                <a:gd name="connsiteX15" fmla="*/ 258073 w 876752"/>
                <a:gd name="connsiteY15" fmla="*/ 186771 h 560313"/>
                <a:gd name="connsiteX16" fmla="*/ 258073 w 876752"/>
                <a:gd name="connsiteY16" fmla="*/ 167315 h 560313"/>
                <a:gd name="connsiteX17" fmla="*/ 219163 w 876752"/>
                <a:gd name="connsiteY17" fmla="*/ 167315 h 560313"/>
                <a:gd name="connsiteX18" fmla="*/ 219163 w 876752"/>
                <a:gd name="connsiteY18" fmla="*/ 116732 h 560313"/>
                <a:gd name="connsiteX19" fmla="*/ 191925 w 876752"/>
                <a:gd name="connsiteY19" fmla="*/ 116732 h 560313"/>
                <a:gd name="connsiteX20" fmla="*/ 191925 w 876752"/>
                <a:gd name="connsiteY20" fmla="*/ 101167 h 560313"/>
                <a:gd name="connsiteX21" fmla="*/ 86866 w 876752"/>
                <a:gd name="connsiteY21" fmla="*/ 101167 h 560313"/>
                <a:gd name="connsiteX22" fmla="*/ 86866 w 876752"/>
                <a:gd name="connsiteY22" fmla="*/ 77821 h 560313"/>
                <a:gd name="connsiteX23" fmla="*/ 75193 w 876752"/>
                <a:gd name="connsiteY23" fmla="*/ 77821 h 560313"/>
                <a:gd name="connsiteX24" fmla="*/ 75193 w 876752"/>
                <a:gd name="connsiteY24" fmla="*/ 77821 h 560313"/>
                <a:gd name="connsiteX25" fmla="*/ 75193 w 876752"/>
                <a:gd name="connsiteY25" fmla="*/ 77821 h 560313"/>
                <a:gd name="connsiteX26" fmla="*/ 75193 w 876752"/>
                <a:gd name="connsiteY26" fmla="*/ 46692 h 560313"/>
                <a:gd name="connsiteX27" fmla="*/ 24609 w 876752"/>
                <a:gd name="connsiteY27" fmla="*/ 46692 h 560313"/>
                <a:gd name="connsiteX28" fmla="*/ 24609 w 876752"/>
                <a:gd name="connsiteY28" fmla="*/ 23346 h 560313"/>
                <a:gd name="connsiteX29" fmla="*/ 2384 w 876752"/>
                <a:gd name="connsiteY29" fmla="*/ 29696 h 560313"/>
                <a:gd name="connsiteX30" fmla="*/ 1263 w 876752"/>
                <a:gd name="connsiteY30" fmla="*/ 0 h 560313"/>
                <a:gd name="connsiteX0" fmla="*/ 876752 w 876752"/>
                <a:gd name="connsiteY0" fmla="*/ 560313 h 560313"/>
                <a:gd name="connsiteX1" fmla="*/ 876752 w 876752"/>
                <a:gd name="connsiteY1" fmla="*/ 490274 h 560313"/>
                <a:gd name="connsiteX2" fmla="*/ 876752 w 876752"/>
                <a:gd name="connsiteY2" fmla="*/ 490274 h 560313"/>
                <a:gd name="connsiteX3" fmla="*/ 876752 w 876752"/>
                <a:gd name="connsiteY3" fmla="*/ 435799 h 560313"/>
                <a:gd name="connsiteX4" fmla="*/ 763912 w 876752"/>
                <a:gd name="connsiteY4" fmla="*/ 435799 h 560313"/>
                <a:gd name="connsiteX5" fmla="*/ 763912 w 876752"/>
                <a:gd name="connsiteY5" fmla="*/ 389106 h 560313"/>
                <a:gd name="connsiteX6" fmla="*/ 725001 w 876752"/>
                <a:gd name="connsiteY6" fmla="*/ 389106 h 560313"/>
                <a:gd name="connsiteX7" fmla="*/ 725001 w 876752"/>
                <a:gd name="connsiteY7" fmla="*/ 303503 h 560313"/>
                <a:gd name="connsiteX8" fmla="*/ 425389 w 876752"/>
                <a:gd name="connsiteY8" fmla="*/ 303503 h 560313"/>
                <a:gd name="connsiteX9" fmla="*/ 425389 w 876752"/>
                <a:gd name="connsiteY9" fmla="*/ 264592 h 560313"/>
                <a:gd name="connsiteX10" fmla="*/ 355350 w 876752"/>
                <a:gd name="connsiteY10" fmla="*/ 264592 h 560313"/>
                <a:gd name="connsiteX11" fmla="*/ 355350 w 876752"/>
                <a:gd name="connsiteY11" fmla="*/ 221790 h 560313"/>
                <a:gd name="connsiteX12" fmla="*/ 308657 w 876752"/>
                <a:gd name="connsiteY12" fmla="*/ 221790 h 560313"/>
                <a:gd name="connsiteX13" fmla="*/ 308657 w 876752"/>
                <a:gd name="connsiteY13" fmla="*/ 221790 h 560313"/>
                <a:gd name="connsiteX14" fmla="*/ 308657 w 876752"/>
                <a:gd name="connsiteY14" fmla="*/ 186771 h 560313"/>
                <a:gd name="connsiteX15" fmla="*/ 258073 w 876752"/>
                <a:gd name="connsiteY15" fmla="*/ 186771 h 560313"/>
                <a:gd name="connsiteX16" fmla="*/ 258073 w 876752"/>
                <a:gd name="connsiteY16" fmla="*/ 167315 h 560313"/>
                <a:gd name="connsiteX17" fmla="*/ 219163 w 876752"/>
                <a:gd name="connsiteY17" fmla="*/ 167315 h 560313"/>
                <a:gd name="connsiteX18" fmla="*/ 219163 w 876752"/>
                <a:gd name="connsiteY18" fmla="*/ 116732 h 560313"/>
                <a:gd name="connsiteX19" fmla="*/ 191925 w 876752"/>
                <a:gd name="connsiteY19" fmla="*/ 116732 h 560313"/>
                <a:gd name="connsiteX20" fmla="*/ 191925 w 876752"/>
                <a:gd name="connsiteY20" fmla="*/ 101167 h 560313"/>
                <a:gd name="connsiteX21" fmla="*/ 86866 w 876752"/>
                <a:gd name="connsiteY21" fmla="*/ 101167 h 560313"/>
                <a:gd name="connsiteX22" fmla="*/ 86866 w 876752"/>
                <a:gd name="connsiteY22" fmla="*/ 77821 h 560313"/>
                <a:gd name="connsiteX23" fmla="*/ 75193 w 876752"/>
                <a:gd name="connsiteY23" fmla="*/ 77821 h 560313"/>
                <a:gd name="connsiteX24" fmla="*/ 75193 w 876752"/>
                <a:gd name="connsiteY24" fmla="*/ 77821 h 560313"/>
                <a:gd name="connsiteX25" fmla="*/ 75193 w 876752"/>
                <a:gd name="connsiteY25" fmla="*/ 77821 h 560313"/>
                <a:gd name="connsiteX26" fmla="*/ 75193 w 876752"/>
                <a:gd name="connsiteY26" fmla="*/ 46692 h 560313"/>
                <a:gd name="connsiteX27" fmla="*/ 24609 w 876752"/>
                <a:gd name="connsiteY27" fmla="*/ 46692 h 560313"/>
                <a:gd name="connsiteX28" fmla="*/ 21434 w 876752"/>
                <a:gd name="connsiteY28" fmla="*/ 36046 h 560313"/>
                <a:gd name="connsiteX29" fmla="*/ 2384 w 876752"/>
                <a:gd name="connsiteY29" fmla="*/ 29696 h 560313"/>
                <a:gd name="connsiteX30" fmla="*/ 1263 w 876752"/>
                <a:gd name="connsiteY30" fmla="*/ 0 h 56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76752" h="560313">
                  <a:moveTo>
                    <a:pt x="876752" y="560313"/>
                  </a:moveTo>
                  <a:lnTo>
                    <a:pt x="876752" y="490274"/>
                  </a:lnTo>
                  <a:lnTo>
                    <a:pt x="876752" y="490274"/>
                  </a:lnTo>
                  <a:lnTo>
                    <a:pt x="876752" y="435799"/>
                  </a:lnTo>
                  <a:lnTo>
                    <a:pt x="763912" y="435799"/>
                  </a:lnTo>
                  <a:lnTo>
                    <a:pt x="763912" y="389106"/>
                  </a:lnTo>
                  <a:lnTo>
                    <a:pt x="725001" y="389106"/>
                  </a:lnTo>
                  <a:lnTo>
                    <a:pt x="725001" y="303503"/>
                  </a:lnTo>
                  <a:lnTo>
                    <a:pt x="425389" y="303503"/>
                  </a:lnTo>
                  <a:lnTo>
                    <a:pt x="425389" y="264592"/>
                  </a:lnTo>
                  <a:lnTo>
                    <a:pt x="355350" y="264592"/>
                  </a:lnTo>
                  <a:lnTo>
                    <a:pt x="355350" y="221790"/>
                  </a:lnTo>
                  <a:lnTo>
                    <a:pt x="308657" y="221790"/>
                  </a:lnTo>
                  <a:lnTo>
                    <a:pt x="308657" y="221790"/>
                  </a:lnTo>
                  <a:lnTo>
                    <a:pt x="308657" y="186771"/>
                  </a:lnTo>
                  <a:lnTo>
                    <a:pt x="258073" y="186771"/>
                  </a:lnTo>
                  <a:lnTo>
                    <a:pt x="258073" y="167315"/>
                  </a:lnTo>
                  <a:lnTo>
                    <a:pt x="219163" y="167315"/>
                  </a:lnTo>
                  <a:lnTo>
                    <a:pt x="219163" y="116732"/>
                  </a:lnTo>
                  <a:lnTo>
                    <a:pt x="191925" y="116732"/>
                  </a:lnTo>
                  <a:lnTo>
                    <a:pt x="191925" y="101167"/>
                  </a:lnTo>
                  <a:lnTo>
                    <a:pt x="86866" y="101167"/>
                  </a:lnTo>
                  <a:lnTo>
                    <a:pt x="86866" y="77821"/>
                  </a:lnTo>
                  <a:lnTo>
                    <a:pt x="75193" y="77821"/>
                  </a:lnTo>
                  <a:lnTo>
                    <a:pt x="75193" y="77821"/>
                  </a:lnTo>
                  <a:lnTo>
                    <a:pt x="75193" y="77821"/>
                  </a:lnTo>
                  <a:lnTo>
                    <a:pt x="75193" y="46692"/>
                  </a:lnTo>
                  <a:lnTo>
                    <a:pt x="24609" y="46692"/>
                  </a:lnTo>
                  <a:lnTo>
                    <a:pt x="21434" y="36046"/>
                  </a:lnTo>
                  <a:lnTo>
                    <a:pt x="2384" y="29696"/>
                  </a:lnTo>
                  <a:cubicBezTo>
                    <a:pt x="-5398" y="21914"/>
                    <a:pt x="9045" y="7782"/>
                    <a:pt x="1263" y="0"/>
                  </a:cubicBezTo>
                </a:path>
              </a:pathLst>
            </a:custGeom>
            <a:noFill/>
            <a:ln w="28575">
              <a:solidFill>
                <a:schemeClr val="accent1"/>
              </a:solidFill>
              <a:miter lim="800000"/>
              <a:headEnd/>
              <a:tailEnd/>
            </a:ln>
          </p:spPr>
          <p:txBody>
            <a:bodyPr rtlCol="0" anchor="ctr"/>
            <a:lstStyle/>
            <a:p>
              <a:pPr algn="ctr"/>
              <a:endParaRPr lang="en-US"/>
            </a:p>
          </p:txBody>
        </p:sp>
      </p:grpSp>
      <p:sp>
        <p:nvSpPr>
          <p:cNvPr id="31842" name="Freeform 31841">
            <a:extLst>
              <a:ext uri="{FF2B5EF4-FFF2-40B4-BE49-F238E27FC236}">
                <a16:creationId xmlns:a16="http://schemas.microsoft.com/office/drawing/2014/main" id="{CFC93058-1860-A1E1-01EB-1564629CEB1F}"/>
              </a:ext>
            </a:extLst>
          </p:cNvPr>
          <p:cNvSpPr/>
          <p:nvPr/>
        </p:nvSpPr>
        <p:spPr bwMode="auto">
          <a:xfrm>
            <a:off x="2457450" y="3521075"/>
            <a:ext cx="2593975" cy="1476375"/>
          </a:xfrm>
          <a:custGeom>
            <a:avLst/>
            <a:gdLst>
              <a:gd name="connsiteX0" fmla="*/ 2593975 w 2593975"/>
              <a:gd name="connsiteY0" fmla="*/ 1476375 h 1476375"/>
              <a:gd name="connsiteX1" fmla="*/ 2152650 w 2593975"/>
              <a:gd name="connsiteY1" fmla="*/ 1476375 h 1476375"/>
              <a:gd name="connsiteX2" fmla="*/ 2152650 w 2593975"/>
              <a:gd name="connsiteY2" fmla="*/ 1266825 h 1476375"/>
              <a:gd name="connsiteX3" fmla="*/ 1711325 w 2593975"/>
              <a:gd name="connsiteY3" fmla="*/ 1266825 h 1476375"/>
              <a:gd name="connsiteX4" fmla="*/ 1711325 w 2593975"/>
              <a:gd name="connsiteY4" fmla="*/ 1212850 h 1476375"/>
              <a:gd name="connsiteX5" fmla="*/ 1616075 w 2593975"/>
              <a:gd name="connsiteY5" fmla="*/ 1212850 h 1476375"/>
              <a:gd name="connsiteX6" fmla="*/ 1616075 w 2593975"/>
              <a:gd name="connsiteY6" fmla="*/ 1133475 h 1476375"/>
              <a:gd name="connsiteX7" fmla="*/ 1581150 w 2593975"/>
              <a:gd name="connsiteY7" fmla="*/ 1133475 h 1476375"/>
              <a:gd name="connsiteX8" fmla="*/ 1581150 w 2593975"/>
              <a:gd name="connsiteY8" fmla="*/ 1066800 h 1476375"/>
              <a:gd name="connsiteX9" fmla="*/ 1530350 w 2593975"/>
              <a:gd name="connsiteY9" fmla="*/ 1066800 h 1476375"/>
              <a:gd name="connsiteX10" fmla="*/ 1530350 w 2593975"/>
              <a:gd name="connsiteY10" fmla="*/ 1012825 h 1476375"/>
              <a:gd name="connsiteX11" fmla="*/ 1317625 w 2593975"/>
              <a:gd name="connsiteY11" fmla="*/ 1012825 h 1476375"/>
              <a:gd name="connsiteX12" fmla="*/ 1317625 w 2593975"/>
              <a:gd name="connsiteY12" fmla="*/ 996950 h 1476375"/>
              <a:gd name="connsiteX13" fmla="*/ 1317625 w 2593975"/>
              <a:gd name="connsiteY13" fmla="*/ 996950 h 1476375"/>
              <a:gd name="connsiteX14" fmla="*/ 1298575 w 2593975"/>
              <a:gd name="connsiteY14" fmla="*/ 996950 h 1476375"/>
              <a:gd name="connsiteX15" fmla="*/ 1298575 w 2593975"/>
              <a:gd name="connsiteY15" fmla="*/ 965200 h 1476375"/>
              <a:gd name="connsiteX16" fmla="*/ 1127125 w 2593975"/>
              <a:gd name="connsiteY16" fmla="*/ 965200 h 1476375"/>
              <a:gd name="connsiteX17" fmla="*/ 1127125 w 2593975"/>
              <a:gd name="connsiteY17" fmla="*/ 908050 h 1476375"/>
              <a:gd name="connsiteX18" fmla="*/ 955675 w 2593975"/>
              <a:gd name="connsiteY18" fmla="*/ 908050 h 1476375"/>
              <a:gd name="connsiteX19" fmla="*/ 955675 w 2593975"/>
              <a:gd name="connsiteY19" fmla="*/ 860425 h 1476375"/>
              <a:gd name="connsiteX20" fmla="*/ 936625 w 2593975"/>
              <a:gd name="connsiteY20" fmla="*/ 860425 h 1476375"/>
              <a:gd name="connsiteX21" fmla="*/ 936625 w 2593975"/>
              <a:gd name="connsiteY21" fmla="*/ 815975 h 1476375"/>
              <a:gd name="connsiteX22" fmla="*/ 936625 w 2593975"/>
              <a:gd name="connsiteY22" fmla="*/ 815975 h 1476375"/>
              <a:gd name="connsiteX23" fmla="*/ 908050 w 2593975"/>
              <a:gd name="connsiteY23" fmla="*/ 815975 h 1476375"/>
              <a:gd name="connsiteX24" fmla="*/ 908050 w 2593975"/>
              <a:gd name="connsiteY24" fmla="*/ 758825 h 1476375"/>
              <a:gd name="connsiteX25" fmla="*/ 876300 w 2593975"/>
              <a:gd name="connsiteY25" fmla="*/ 758825 h 1476375"/>
              <a:gd name="connsiteX26" fmla="*/ 876300 w 2593975"/>
              <a:gd name="connsiteY26" fmla="*/ 669925 h 1476375"/>
              <a:gd name="connsiteX27" fmla="*/ 758825 w 2593975"/>
              <a:gd name="connsiteY27" fmla="*/ 669925 h 1476375"/>
              <a:gd name="connsiteX28" fmla="*/ 758825 w 2593975"/>
              <a:gd name="connsiteY28" fmla="*/ 619125 h 1476375"/>
              <a:gd name="connsiteX29" fmla="*/ 758825 w 2593975"/>
              <a:gd name="connsiteY29" fmla="*/ 619125 h 1476375"/>
              <a:gd name="connsiteX30" fmla="*/ 742950 w 2593975"/>
              <a:gd name="connsiteY30" fmla="*/ 619125 h 1476375"/>
              <a:gd name="connsiteX31" fmla="*/ 742950 w 2593975"/>
              <a:gd name="connsiteY31" fmla="*/ 549275 h 1476375"/>
              <a:gd name="connsiteX32" fmla="*/ 682625 w 2593975"/>
              <a:gd name="connsiteY32" fmla="*/ 549275 h 1476375"/>
              <a:gd name="connsiteX33" fmla="*/ 682625 w 2593975"/>
              <a:gd name="connsiteY33" fmla="*/ 511175 h 1476375"/>
              <a:gd name="connsiteX34" fmla="*/ 682625 w 2593975"/>
              <a:gd name="connsiteY34" fmla="*/ 511175 h 1476375"/>
              <a:gd name="connsiteX35" fmla="*/ 682625 w 2593975"/>
              <a:gd name="connsiteY35" fmla="*/ 511175 h 1476375"/>
              <a:gd name="connsiteX36" fmla="*/ 650875 w 2593975"/>
              <a:gd name="connsiteY36" fmla="*/ 511175 h 1476375"/>
              <a:gd name="connsiteX37" fmla="*/ 650875 w 2593975"/>
              <a:gd name="connsiteY37" fmla="*/ 476250 h 1476375"/>
              <a:gd name="connsiteX38" fmla="*/ 631825 w 2593975"/>
              <a:gd name="connsiteY38" fmla="*/ 476250 h 1476375"/>
              <a:gd name="connsiteX39" fmla="*/ 631825 w 2593975"/>
              <a:gd name="connsiteY39" fmla="*/ 428625 h 1476375"/>
              <a:gd name="connsiteX40" fmla="*/ 520700 w 2593975"/>
              <a:gd name="connsiteY40" fmla="*/ 428625 h 1476375"/>
              <a:gd name="connsiteX41" fmla="*/ 520700 w 2593975"/>
              <a:gd name="connsiteY41" fmla="*/ 396875 h 1476375"/>
              <a:gd name="connsiteX42" fmla="*/ 485775 w 2593975"/>
              <a:gd name="connsiteY42" fmla="*/ 396875 h 1476375"/>
              <a:gd name="connsiteX43" fmla="*/ 485775 w 2593975"/>
              <a:gd name="connsiteY43" fmla="*/ 361950 h 1476375"/>
              <a:gd name="connsiteX44" fmla="*/ 320675 w 2593975"/>
              <a:gd name="connsiteY44" fmla="*/ 361950 h 1476375"/>
              <a:gd name="connsiteX45" fmla="*/ 320675 w 2593975"/>
              <a:gd name="connsiteY45" fmla="*/ 304800 h 1476375"/>
              <a:gd name="connsiteX46" fmla="*/ 279400 w 2593975"/>
              <a:gd name="connsiteY46" fmla="*/ 304800 h 1476375"/>
              <a:gd name="connsiteX47" fmla="*/ 279400 w 2593975"/>
              <a:gd name="connsiteY47" fmla="*/ 276225 h 1476375"/>
              <a:gd name="connsiteX48" fmla="*/ 247650 w 2593975"/>
              <a:gd name="connsiteY48" fmla="*/ 276225 h 1476375"/>
              <a:gd name="connsiteX49" fmla="*/ 247650 w 2593975"/>
              <a:gd name="connsiteY49" fmla="*/ 244475 h 1476375"/>
              <a:gd name="connsiteX50" fmla="*/ 203200 w 2593975"/>
              <a:gd name="connsiteY50" fmla="*/ 244475 h 1476375"/>
              <a:gd name="connsiteX51" fmla="*/ 203200 w 2593975"/>
              <a:gd name="connsiteY51" fmla="*/ 206375 h 1476375"/>
              <a:gd name="connsiteX52" fmla="*/ 174625 w 2593975"/>
              <a:gd name="connsiteY52" fmla="*/ 206375 h 1476375"/>
              <a:gd name="connsiteX53" fmla="*/ 174625 w 2593975"/>
              <a:gd name="connsiteY53" fmla="*/ 171450 h 1476375"/>
              <a:gd name="connsiteX54" fmla="*/ 133350 w 2593975"/>
              <a:gd name="connsiteY54" fmla="*/ 171450 h 1476375"/>
              <a:gd name="connsiteX55" fmla="*/ 133350 w 2593975"/>
              <a:gd name="connsiteY55" fmla="*/ 111125 h 1476375"/>
              <a:gd name="connsiteX56" fmla="*/ 133350 w 2593975"/>
              <a:gd name="connsiteY56" fmla="*/ 111125 h 1476375"/>
              <a:gd name="connsiteX57" fmla="*/ 133350 w 2593975"/>
              <a:gd name="connsiteY57" fmla="*/ 111125 h 1476375"/>
              <a:gd name="connsiteX58" fmla="*/ 107950 w 2593975"/>
              <a:gd name="connsiteY58" fmla="*/ 111125 h 1476375"/>
              <a:gd name="connsiteX59" fmla="*/ 107950 w 2593975"/>
              <a:gd name="connsiteY59" fmla="*/ 76200 h 1476375"/>
              <a:gd name="connsiteX60" fmla="*/ 107950 w 2593975"/>
              <a:gd name="connsiteY60" fmla="*/ 76200 h 1476375"/>
              <a:gd name="connsiteX61" fmla="*/ 107950 w 2593975"/>
              <a:gd name="connsiteY61" fmla="*/ 76200 h 1476375"/>
              <a:gd name="connsiteX62" fmla="*/ 107950 w 2593975"/>
              <a:gd name="connsiteY62" fmla="*/ 76200 h 1476375"/>
              <a:gd name="connsiteX63" fmla="*/ 88900 w 2593975"/>
              <a:gd name="connsiteY63" fmla="*/ 57150 h 1476375"/>
              <a:gd name="connsiteX64" fmla="*/ 88900 w 2593975"/>
              <a:gd name="connsiteY64" fmla="*/ 57150 h 1476375"/>
              <a:gd name="connsiteX65" fmla="*/ 44450 w 2593975"/>
              <a:gd name="connsiteY65" fmla="*/ 57150 h 1476375"/>
              <a:gd name="connsiteX66" fmla="*/ 44450 w 2593975"/>
              <a:gd name="connsiteY66" fmla="*/ 31750 h 1476375"/>
              <a:gd name="connsiteX67" fmla="*/ 0 w 2593975"/>
              <a:gd name="connsiteY67" fmla="*/ 31750 h 1476375"/>
              <a:gd name="connsiteX68" fmla="*/ 0 w 2593975"/>
              <a:gd name="connsiteY68" fmla="*/ 0 h 1476375"/>
              <a:gd name="connsiteX69" fmla="*/ 0 w 2593975"/>
              <a:gd name="connsiteY69" fmla="*/ 0 h 1476375"/>
              <a:gd name="connsiteX0" fmla="*/ 2593975 w 2593975"/>
              <a:gd name="connsiteY0" fmla="*/ 1476375 h 1476375"/>
              <a:gd name="connsiteX1" fmla="*/ 2152650 w 2593975"/>
              <a:gd name="connsiteY1" fmla="*/ 1476375 h 1476375"/>
              <a:gd name="connsiteX2" fmla="*/ 2152650 w 2593975"/>
              <a:gd name="connsiteY2" fmla="*/ 1266825 h 1476375"/>
              <a:gd name="connsiteX3" fmla="*/ 1711325 w 2593975"/>
              <a:gd name="connsiteY3" fmla="*/ 1266825 h 1476375"/>
              <a:gd name="connsiteX4" fmla="*/ 1711325 w 2593975"/>
              <a:gd name="connsiteY4" fmla="*/ 1212850 h 1476375"/>
              <a:gd name="connsiteX5" fmla="*/ 1616075 w 2593975"/>
              <a:gd name="connsiteY5" fmla="*/ 1212850 h 1476375"/>
              <a:gd name="connsiteX6" fmla="*/ 1616075 w 2593975"/>
              <a:gd name="connsiteY6" fmla="*/ 1133475 h 1476375"/>
              <a:gd name="connsiteX7" fmla="*/ 1581150 w 2593975"/>
              <a:gd name="connsiteY7" fmla="*/ 1133475 h 1476375"/>
              <a:gd name="connsiteX8" fmla="*/ 1581150 w 2593975"/>
              <a:gd name="connsiteY8" fmla="*/ 1066800 h 1476375"/>
              <a:gd name="connsiteX9" fmla="*/ 1530350 w 2593975"/>
              <a:gd name="connsiteY9" fmla="*/ 1066800 h 1476375"/>
              <a:gd name="connsiteX10" fmla="*/ 1530350 w 2593975"/>
              <a:gd name="connsiteY10" fmla="*/ 1012825 h 1476375"/>
              <a:gd name="connsiteX11" fmla="*/ 1317625 w 2593975"/>
              <a:gd name="connsiteY11" fmla="*/ 1012825 h 1476375"/>
              <a:gd name="connsiteX12" fmla="*/ 1317625 w 2593975"/>
              <a:gd name="connsiteY12" fmla="*/ 996950 h 1476375"/>
              <a:gd name="connsiteX13" fmla="*/ 1317625 w 2593975"/>
              <a:gd name="connsiteY13" fmla="*/ 996950 h 1476375"/>
              <a:gd name="connsiteX14" fmla="*/ 1298575 w 2593975"/>
              <a:gd name="connsiteY14" fmla="*/ 996950 h 1476375"/>
              <a:gd name="connsiteX15" fmla="*/ 1298575 w 2593975"/>
              <a:gd name="connsiteY15" fmla="*/ 965200 h 1476375"/>
              <a:gd name="connsiteX16" fmla="*/ 1127125 w 2593975"/>
              <a:gd name="connsiteY16" fmla="*/ 965200 h 1476375"/>
              <a:gd name="connsiteX17" fmla="*/ 1127125 w 2593975"/>
              <a:gd name="connsiteY17" fmla="*/ 908050 h 1476375"/>
              <a:gd name="connsiteX18" fmla="*/ 955675 w 2593975"/>
              <a:gd name="connsiteY18" fmla="*/ 908050 h 1476375"/>
              <a:gd name="connsiteX19" fmla="*/ 955675 w 2593975"/>
              <a:gd name="connsiteY19" fmla="*/ 860425 h 1476375"/>
              <a:gd name="connsiteX20" fmla="*/ 936625 w 2593975"/>
              <a:gd name="connsiteY20" fmla="*/ 860425 h 1476375"/>
              <a:gd name="connsiteX21" fmla="*/ 936625 w 2593975"/>
              <a:gd name="connsiteY21" fmla="*/ 815975 h 1476375"/>
              <a:gd name="connsiteX22" fmla="*/ 936625 w 2593975"/>
              <a:gd name="connsiteY22" fmla="*/ 815975 h 1476375"/>
              <a:gd name="connsiteX23" fmla="*/ 908050 w 2593975"/>
              <a:gd name="connsiteY23" fmla="*/ 815975 h 1476375"/>
              <a:gd name="connsiteX24" fmla="*/ 908050 w 2593975"/>
              <a:gd name="connsiteY24" fmla="*/ 758825 h 1476375"/>
              <a:gd name="connsiteX25" fmla="*/ 876300 w 2593975"/>
              <a:gd name="connsiteY25" fmla="*/ 758825 h 1476375"/>
              <a:gd name="connsiteX26" fmla="*/ 876300 w 2593975"/>
              <a:gd name="connsiteY26" fmla="*/ 669925 h 1476375"/>
              <a:gd name="connsiteX27" fmla="*/ 758825 w 2593975"/>
              <a:gd name="connsiteY27" fmla="*/ 669925 h 1476375"/>
              <a:gd name="connsiteX28" fmla="*/ 758825 w 2593975"/>
              <a:gd name="connsiteY28" fmla="*/ 619125 h 1476375"/>
              <a:gd name="connsiteX29" fmla="*/ 758825 w 2593975"/>
              <a:gd name="connsiteY29" fmla="*/ 619125 h 1476375"/>
              <a:gd name="connsiteX30" fmla="*/ 742950 w 2593975"/>
              <a:gd name="connsiteY30" fmla="*/ 619125 h 1476375"/>
              <a:gd name="connsiteX31" fmla="*/ 742950 w 2593975"/>
              <a:gd name="connsiteY31" fmla="*/ 549275 h 1476375"/>
              <a:gd name="connsiteX32" fmla="*/ 682625 w 2593975"/>
              <a:gd name="connsiteY32" fmla="*/ 549275 h 1476375"/>
              <a:gd name="connsiteX33" fmla="*/ 682625 w 2593975"/>
              <a:gd name="connsiteY33" fmla="*/ 511175 h 1476375"/>
              <a:gd name="connsiteX34" fmla="*/ 682625 w 2593975"/>
              <a:gd name="connsiteY34" fmla="*/ 511175 h 1476375"/>
              <a:gd name="connsiteX35" fmla="*/ 682625 w 2593975"/>
              <a:gd name="connsiteY35" fmla="*/ 511175 h 1476375"/>
              <a:gd name="connsiteX36" fmla="*/ 650875 w 2593975"/>
              <a:gd name="connsiteY36" fmla="*/ 511175 h 1476375"/>
              <a:gd name="connsiteX37" fmla="*/ 650875 w 2593975"/>
              <a:gd name="connsiteY37" fmla="*/ 476250 h 1476375"/>
              <a:gd name="connsiteX38" fmla="*/ 631825 w 2593975"/>
              <a:gd name="connsiteY38" fmla="*/ 476250 h 1476375"/>
              <a:gd name="connsiteX39" fmla="*/ 631825 w 2593975"/>
              <a:gd name="connsiteY39" fmla="*/ 428625 h 1476375"/>
              <a:gd name="connsiteX40" fmla="*/ 520700 w 2593975"/>
              <a:gd name="connsiteY40" fmla="*/ 428625 h 1476375"/>
              <a:gd name="connsiteX41" fmla="*/ 520700 w 2593975"/>
              <a:gd name="connsiteY41" fmla="*/ 396875 h 1476375"/>
              <a:gd name="connsiteX42" fmla="*/ 485775 w 2593975"/>
              <a:gd name="connsiteY42" fmla="*/ 396875 h 1476375"/>
              <a:gd name="connsiteX43" fmla="*/ 485775 w 2593975"/>
              <a:gd name="connsiteY43" fmla="*/ 361950 h 1476375"/>
              <a:gd name="connsiteX44" fmla="*/ 320675 w 2593975"/>
              <a:gd name="connsiteY44" fmla="*/ 361950 h 1476375"/>
              <a:gd name="connsiteX45" fmla="*/ 320675 w 2593975"/>
              <a:gd name="connsiteY45" fmla="*/ 304800 h 1476375"/>
              <a:gd name="connsiteX46" fmla="*/ 279400 w 2593975"/>
              <a:gd name="connsiteY46" fmla="*/ 304800 h 1476375"/>
              <a:gd name="connsiteX47" fmla="*/ 279400 w 2593975"/>
              <a:gd name="connsiteY47" fmla="*/ 276225 h 1476375"/>
              <a:gd name="connsiteX48" fmla="*/ 247650 w 2593975"/>
              <a:gd name="connsiteY48" fmla="*/ 276225 h 1476375"/>
              <a:gd name="connsiteX49" fmla="*/ 247650 w 2593975"/>
              <a:gd name="connsiteY49" fmla="*/ 244475 h 1476375"/>
              <a:gd name="connsiteX50" fmla="*/ 203200 w 2593975"/>
              <a:gd name="connsiteY50" fmla="*/ 244475 h 1476375"/>
              <a:gd name="connsiteX51" fmla="*/ 203200 w 2593975"/>
              <a:gd name="connsiteY51" fmla="*/ 206375 h 1476375"/>
              <a:gd name="connsiteX52" fmla="*/ 174625 w 2593975"/>
              <a:gd name="connsiteY52" fmla="*/ 206375 h 1476375"/>
              <a:gd name="connsiteX53" fmla="*/ 174625 w 2593975"/>
              <a:gd name="connsiteY53" fmla="*/ 171450 h 1476375"/>
              <a:gd name="connsiteX54" fmla="*/ 133350 w 2593975"/>
              <a:gd name="connsiteY54" fmla="*/ 171450 h 1476375"/>
              <a:gd name="connsiteX55" fmla="*/ 133350 w 2593975"/>
              <a:gd name="connsiteY55" fmla="*/ 111125 h 1476375"/>
              <a:gd name="connsiteX56" fmla="*/ 133350 w 2593975"/>
              <a:gd name="connsiteY56" fmla="*/ 111125 h 1476375"/>
              <a:gd name="connsiteX57" fmla="*/ 133350 w 2593975"/>
              <a:gd name="connsiteY57" fmla="*/ 111125 h 1476375"/>
              <a:gd name="connsiteX58" fmla="*/ 107950 w 2593975"/>
              <a:gd name="connsiteY58" fmla="*/ 111125 h 1476375"/>
              <a:gd name="connsiteX59" fmla="*/ 107950 w 2593975"/>
              <a:gd name="connsiteY59" fmla="*/ 76200 h 1476375"/>
              <a:gd name="connsiteX60" fmla="*/ 107950 w 2593975"/>
              <a:gd name="connsiteY60" fmla="*/ 76200 h 1476375"/>
              <a:gd name="connsiteX61" fmla="*/ 107950 w 2593975"/>
              <a:gd name="connsiteY61" fmla="*/ 76200 h 1476375"/>
              <a:gd name="connsiteX62" fmla="*/ 85725 w 2593975"/>
              <a:gd name="connsiteY62" fmla="*/ 82550 h 1476375"/>
              <a:gd name="connsiteX63" fmla="*/ 88900 w 2593975"/>
              <a:gd name="connsiteY63" fmla="*/ 57150 h 1476375"/>
              <a:gd name="connsiteX64" fmla="*/ 88900 w 2593975"/>
              <a:gd name="connsiteY64" fmla="*/ 57150 h 1476375"/>
              <a:gd name="connsiteX65" fmla="*/ 44450 w 2593975"/>
              <a:gd name="connsiteY65" fmla="*/ 57150 h 1476375"/>
              <a:gd name="connsiteX66" fmla="*/ 44450 w 2593975"/>
              <a:gd name="connsiteY66" fmla="*/ 31750 h 1476375"/>
              <a:gd name="connsiteX67" fmla="*/ 0 w 2593975"/>
              <a:gd name="connsiteY67" fmla="*/ 31750 h 1476375"/>
              <a:gd name="connsiteX68" fmla="*/ 0 w 2593975"/>
              <a:gd name="connsiteY68" fmla="*/ 0 h 1476375"/>
              <a:gd name="connsiteX69" fmla="*/ 0 w 2593975"/>
              <a:gd name="connsiteY69" fmla="*/ 0 h 1476375"/>
              <a:gd name="connsiteX0" fmla="*/ 2593975 w 2593975"/>
              <a:gd name="connsiteY0" fmla="*/ 1476375 h 1476375"/>
              <a:gd name="connsiteX1" fmla="*/ 2152650 w 2593975"/>
              <a:gd name="connsiteY1" fmla="*/ 1476375 h 1476375"/>
              <a:gd name="connsiteX2" fmla="*/ 2152650 w 2593975"/>
              <a:gd name="connsiteY2" fmla="*/ 1266825 h 1476375"/>
              <a:gd name="connsiteX3" fmla="*/ 1711325 w 2593975"/>
              <a:gd name="connsiteY3" fmla="*/ 1266825 h 1476375"/>
              <a:gd name="connsiteX4" fmla="*/ 1711325 w 2593975"/>
              <a:gd name="connsiteY4" fmla="*/ 1212850 h 1476375"/>
              <a:gd name="connsiteX5" fmla="*/ 1616075 w 2593975"/>
              <a:gd name="connsiteY5" fmla="*/ 1212850 h 1476375"/>
              <a:gd name="connsiteX6" fmla="*/ 1616075 w 2593975"/>
              <a:gd name="connsiteY6" fmla="*/ 1133475 h 1476375"/>
              <a:gd name="connsiteX7" fmla="*/ 1581150 w 2593975"/>
              <a:gd name="connsiteY7" fmla="*/ 1133475 h 1476375"/>
              <a:gd name="connsiteX8" fmla="*/ 1581150 w 2593975"/>
              <a:gd name="connsiteY8" fmla="*/ 1066800 h 1476375"/>
              <a:gd name="connsiteX9" fmla="*/ 1530350 w 2593975"/>
              <a:gd name="connsiteY9" fmla="*/ 1066800 h 1476375"/>
              <a:gd name="connsiteX10" fmla="*/ 1530350 w 2593975"/>
              <a:gd name="connsiteY10" fmla="*/ 1012825 h 1476375"/>
              <a:gd name="connsiteX11" fmla="*/ 1317625 w 2593975"/>
              <a:gd name="connsiteY11" fmla="*/ 1012825 h 1476375"/>
              <a:gd name="connsiteX12" fmla="*/ 1317625 w 2593975"/>
              <a:gd name="connsiteY12" fmla="*/ 996950 h 1476375"/>
              <a:gd name="connsiteX13" fmla="*/ 1317625 w 2593975"/>
              <a:gd name="connsiteY13" fmla="*/ 996950 h 1476375"/>
              <a:gd name="connsiteX14" fmla="*/ 1298575 w 2593975"/>
              <a:gd name="connsiteY14" fmla="*/ 996950 h 1476375"/>
              <a:gd name="connsiteX15" fmla="*/ 1298575 w 2593975"/>
              <a:gd name="connsiteY15" fmla="*/ 965200 h 1476375"/>
              <a:gd name="connsiteX16" fmla="*/ 1127125 w 2593975"/>
              <a:gd name="connsiteY16" fmla="*/ 965200 h 1476375"/>
              <a:gd name="connsiteX17" fmla="*/ 1127125 w 2593975"/>
              <a:gd name="connsiteY17" fmla="*/ 908050 h 1476375"/>
              <a:gd name="connsiteX18" fmla="*/ 955675 w 2593975"/>
              <a:gd name="connsiteY18" fmla="*/ 908050 h 1476375"/>
              <a:gd name="connsiteX19" fmla="*/ 955675 w 2593975"/>
              <a:gd name="connsiteY19" fmla="*/ 860425 h 1476375"/>
              <a:gd name="connsiteX20" fmla="*/ 936625 w 2593975"/>
              <a:gd name="connsiteY20" fmla="*/ 860425 h 1476375"/>
              <a:gd name="connsiteX21" fmla="*/ 936625 w 2593975"/>
              <a:gd name="connsiteY21" fmla="*/ 815975 h 1476375"/>
              <a:gd name="connsiteX22" fmla="*/ 936625 w 2593975"/>
              <a:gd name="connsiteY22" fmla="*/ 815975 h 1476375"/>
              <a:gd name="connsiteX23" fmla="*/ 908050 w 2593975"/>
              <a:gd name="connsiteY23" fmla="*/ 815975 h 1476375"/>
              <a:gd name="connsiteX24" fmla="*/ 908050 w 2593975"/>
              <a:gd name="connsiteY24" fmla="*/ 758825 h 1476375"/>
              <a:gd name="connsiteX25" fmla="*/ 876300 w 2593975"/>
              <a:gd name="connsiteY25" fmla="*/ 758825 h 1476375"/>
              <a:gd name="connsiteX26" fmla="*/ 876300 w 2593975"/>
              <a:gd name="connsiteY26" fmla="*/ 669925 h 1476375"/>
              <a:gd name="connsiteX27" fmla="*/ 758825 w 2593975"/>
              <a:gd name="connsiteY27" fmla="*/ 669925 h 1476375"/>
              <a:gd name="connsiteX28" fmla="*/ 758825 w 2593975"/>
              <a:gd name="connsiteY28" fmla="*/ 619125 h 1476375"/>
              <a:gd name="connsiteX29" fmla="*/ 758825 w 2593975"/>
              <a:gd name="connsiteY29" fmla="*/ 619125 h 1476375"/>
              <a:gd name="connsiteX30" fmla="*/ 742950 w 2593975"/>
              <a:gd name="connsiteY30" fmla="*/ 619125 h 1476375"/>
              <a:gd name="connsiteX31" fmla="*/ 742950 w 2593975"/>
              <a:gd name="connsiteY31" fmla="*/ 549275 h 1476375"/>
              <a:gd name="connsiteX32" fmla="*/ 682625 w 2593975"/>
              <a:gd name="connsiteY32" fmla="*/ 549275 h 1476375"/>
              <a:gd name="connsiteX33" fmla="*/ 682625 w 2593975"/>
              <a:gd name="connsiteY33" fmla="*/ 511175 h 1476375"/>
              <a:gd name="connsiteX34" fmla="*/ 682625 w 2593975"/>
              <a:gd name="connsiteY34" fmla="*/ 511175 h 1476375"/>
              <a:gd name="connsiteX35" fmla="*/ 682625 w 2593975"/>
              <a:gd name="connsiteY35" fmla="*/ 511175 h 1476375"/>
              <a:gd name="connsiteX36" fmla="*/ 650875 w 2593975"/>
              <a:gd name="connsiteY36" fmla="*/ 511175 h 1476375"/>
              <a:gd name="connsiteX37" fmla="*/ 650875 w 2593975"/>
              <a:gd name="connsiteY37" fmla="*/ 476250 h 1476375"/>
              <a:gd name="connsiteX38" fmla="*/ 631825 w 2593975"/>
              <a:gd name="connsiteY38" fmla="*/ 476250 h 1476375"/>
              <a:gd name="connsiteX39" fmla="*/ 631825 w 2593975"/>
              <a:gd name="connsiteY39" fmla="*/ 428625 h 1476375"/>
              <a:gd name="connsiteX40" fmla="*/ 520700 w 2593975"/>
              <a:gd name="connsiteY40" fmla="*/ 428625 h 1476375"/>
              <a:gd name="connsiteX41" fmla="*/ 520700 w 2593975"/>
              <a:gd name="connsiteY41" fmla="*/ 396875 h 1476375"/>
              <a:gd name="connsiteX42" fmla="*/ 485775 w 2593975"/>
              <a:gd name="connsiteY42" fmla="*/ 396875 h 1476375"/>
              <a:gd name="connsiteX43" fmla="*/ 485775 w 2593975"/>
              <a:gd name="connsiteY43" fmla="*/ 361950 h 1476375"/>
              <a:gd name="connsiteX44" fmla="*/ 320675 w 2593975"/>
              <a:gd name="connsiteY44" fmla="*/ 361950 h 1476375"/>
              <a:gd name="connsiteX45" fmla="*/ 320675 w 2593975"/>
              <a:gd name="connsiteY45" fmla="*/ 304800 h 1476375"/>
              <a:gd name="connsiteX46" fmla="*/ 279400 w 2593975"/>
              <a:gd name="connsiteY46" fmla="*/ 304800 h 1476375"/>
              <a:gd name="connsiteX47" fmla="*/ 279400 w 2593975"/>
              <a:gd name="connsiteY47" fmla="*/ 276225 h 1476375"/>
              <a:gd name="connsiteX48" fmla="*/ 247650 w 2593975"/>
              <a:gd name="connsiteY48" fmla="*/ 276225 h 1476375"/>
              <a:gd name="connsiteX49" fmla="*/ 247650 w 2593975"/>
              <a:gd name="connsiteY49" fmla="*/ 244475 h 1476375"/>
              <a:gd name="connsiteX50" fmla="*/ 203200 w 2593975"/>
              <a:gd name="connsiteY50" fmla="*/ 244475 h 1476375"/>
              <a:gd name="connsiteX51" fmla="*/ 203200 w 2593975"/>
              <a:gd name="connsiteY51" fmla="*/ 206375 h 1476375"/>
              <a:gd name="connsiteX52" fmla="*/ 174625 w 2593975"/>
              <a:gd name="connsiteY52" fmla="*/ 206375 h 1476375"/>
              <a:gd name="connsiteX53" fmla="*/ 174625 w 2593975"/>
              <a:gd name="connsiteY53" fmla="*/ 171450 h 1476375"/>
              <a:gd name="connsiteX54" fmla="*/ 133350 w 2593975"/>
              <a:gd name="connsiteY54" fmla="*/ 171450 h 1476375"/>
              <a:gd name="connsiteX55" fmla="*/ 133350 w 2593975"/>
              <a:gd name="connsiteY55" fmla="*/ 111125 h 1476375"/>
              <a:gd name="connsiteX56" fmla="*/ 133350 w 2593975"/>
              <a:gd name="connsiteY56" fmla="*/ 111125 h 1476375"/>
              <a:gd name="connsiteX57" fmla="*/ 133350 w 2593975"/>
              <a:gd name="connsiteY57" fmla="*/ 111125 h 1476375"/>
              <a:gd name="connsiteX58" fmla="*/ 107950 w 2593975"/>
              <a:gd name="connsiteY58" fmla="*/ 111125 h 1476375"/>
              <a:gd name="connsiteX59" fmla="*/ 107950 w 2593975"/>
              <a:gd name="connsiteY59" fmla="*/ 76200 h 1476375"/>
              <a:gd name="connsiteX60" fmla="*/ 107950 w 2593975"/>
              <a:gd name="connsiteY60" fmla="*/ 76200 h 1476375"/>
              <a:gd name="connsiteX61" fmla="*/ 107950 w 2593975"/>
              <a:gd name="connsiteY61" fmla="*/ 76200 h 1476375"/>
              <a:gd name="connsiteX62" fmla="*/ 92075 w 2593975"/>
              <a:gd name="connsiteY62" fmla="*/ 76200 h 1476375"/>
              <a:gd name="connsiteX63" fmla="*/ 88900 w 2593975"/>
              <a:gd name="connsiteY63" fmla="*/ 57150 h 1476375"/>
              <a:gd name="connsiteX64" fmla="*/ 88900 w 2593975"/>
              <a:gd name="connsiteY64" fmla="*/ 57150 h 1476375"/>
              <a:gd name="connsiteX65" fmla="*/ 44450 w 2593975"/>
              <a:gd name="connsiteY65" fmla="*/ 57150 h 1476375"/>
              <a:gd name="connsiteX66" fmla="*/ 44450 w 2593975"/>
              <a:gd name="connsiteY66" fmla="*/ 31750 h 1476375"/>
              <a:gd name="connsiteX67" fmla="*/ 0 w 2593975"/>
              <a:gd name="connsiteY67" fmla="*/ 31750 h 1476375"/>
              <a:gd name="connsiteX68" fmla="*/ 0 w 2593975"/>
              <a:gd name="connsiteY68" fmla="*/ 0 h 1476375"/>
              <a:gd name="connsiteX69" fmla="*/ 0 w 2593975"/>
              <a:gd name="connsiteY69" fmla="*/ 0 h 147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593975" h="1476375">
                <a:moveTo>
                  <a:pt x="2593975" y="1476375"/>
                </a:moveTo>
                <a:lnTo>
                  <a:pt x="2152650" y="1476375"/>
                </a:lnTo>
                <a:lnTo>
                  <a:pt x="2152650" y="1266825"/>
                </a:lnTo>
                <a:lnTo>
                  <a:pt x="1711325" y="1266825"/>
                </a:lnTo>
                <a:lnTo>
                  <a:pt x="1711325" y="1212850"/>
                </a:lnTo>
                <a:lnTo>
                  <a:pt x="1616075" y="1212850"/>
                </a:lnTo>
                <a:lnTo>
                  <a:pt x="1616075" y="1133475"/>
                </a:lnTo>
                <a:lnTo>
                  <a:pt x="1581150" y="1133475"/>
                </a:lnTo>
                <a:lnTo>
                  <a:pt x="1581150" y="1066800"/>
                </a:lnTo>
                <a:lnTo>
                  <a:pt x="1530350" y="1066800"/>
                </a:lnTo>
                <a:lnTo>
                  <a:pt x="1530350" y="1012825"/>
                </a:lnTo>
                <a:lnTo>
                  <a:pt x="1317625" y="1012825"/>
                </a:lnTo>
                <a:lnTo>
                  <a:pt x="1317625" y="996950"/>
                </a:lnTo>
                <a:lnTo>
                  <a:pt x="1317625" y="996950"/>
                </a:lnTo>
                <a:lnTo>
                  <a:pt x="1298575" y="996950"/>
                </a:lnTo>
                <a:lnTo>
                  <a:pt x="1298575" y="965200"/>
                </a:lnTo>
                <a:lnTo>
                  <a:pt x="1127125" y="965200"/>
                </a:lnTo>
                <a:lnTo>
                  <a:pt x="1127125" y="908050"/>
                </a:lnTo>
                <a:lnTo>
                  <a:pt x="955675" y="908050"/>
                </a:lnTo>
                <a:lnTo>
                  <a:pt x="955675" y="860425"/>
                </a:lnTo>
                <a:lnTo>
                  <a:pt x="936625" y="860425"/>
                </a:lnTo>
                <a:lnTo>
                  <a:pt x="936625" y="815975"/>
                </a:lnTo>
                <a:lnTo>
                  <a:pt x="936625" y="815975"/>
                </a:lnTo>
                <a:lnTo>
                  <a:pt x="908050" y="815975"/>
                </a:lnTo>
                <a:lnTo>
                  <a:pt x="908050" y="758825"/>
                </a:lnTo>
                <a:lnTo>
                  <a:pt x="876300" y="758825"/>
                </a:lnTo>
                <a:lnTo>
                  <a:pt x="876300" y="669925"/>
                </a:lnTo>
                <a:lnTo>
                  <a:pt x="758825" y="669925"/>
                </a:lnTo>
                <a:lnTo>
                  <a:pt x="758825" y="619125"/>
                </a:lnTo>
                <a:lnTo>
                  <a:pt x="758825" y="619125"/>
                </a:lnTo>
                <a:lnTo>
                  <a:pt x="742950" y="619125"/>
                </a:lnTo>
                <a:lnTo>
                  <a:pt x="742950" y="549275"/>
                </a:lnTo>
                <a:lnTo>
                  <a:pt x="682625" y="549275"/>
                </a:lnTo>
                <a:lnTo>
                  <a:pt x="682625" y="511175"/>
                </a:lnTo>
                <a:lnTo>
                  <a:pt x="682625" y="511175"/>
                </a:lnTo>
                <a:lnTo>
                  <a:pt x="682625" y="511175"/>
                </a:lnTo>
                <a:lnTo>
                  <a:pt x="650875" y="511175"/>
                </a:lnTo>
                <a:lnTo>
                  <a:pt x="650875" y="476250"/>
                </a:lnTo>
                <a:lnTo>
                  <a:pt x="631825" y="476250"/>
                </a:lnTo>
                <a:lnTo>
                  <a:pt x="631825" y="428625"/>
                </a:lnTo>
                <a:lnTo>
                  <a:pt x="520700" y="428625"/>
                </a:lnTo>
                <a:lnTo>
                  <a:pt x="520700" y="396875"/>
                </a:lnTo>
                <a:lnTo>
                  <a:pt x="485775" y="396875"/>
                </a:lnTo>
                <a:lnTo>
                  <a:pt x="485775" y="361950"/>
                </a:lnTo>
                <a:lnTo>
                  <a:pt x="320675" y="361950"/>
                </a:lnTo>
                <a:lnTo>
                  <a:pt x="320675" y="304800"/>
                </a:lnTo>
                <a:lnTo>
                  <a:pt x="279400" y="304800"/>
                </a:lnTo>
                <a:lnTo>
                  <a:pt x="279400" y="276225"/>
                </a:lnTo>
                <a:lnTo>
                  <a:pt x="247650" y="276225"/>
                </a:lnTo>
                <a:lnTo>
                  <a:pt x="247650" y="244475"/>
                </a:lnTo>
                <a:lnTo>
                  <a:pt x="203200" y="244475"/>
                </a:lnTo>
                <a:lnTo>
                  <a:pt x="203200" y="206375"/>
                </a:lnTo>
                <a:lnTo>
                  <a:pt x="174625" y="206375"/>
                </a:lnTo>
                <a:lnTo>
                  <a:pt x="174625" y="171450"/>
                </a:lnTo>
                <a:lnTo>
                  <a:pt x="133350" y="171450"/>
                </a:lnTo>
                <a:lnTo>
                  <a:pt x="133350" y="111125"/>
                </a:lnTo>
                <a:lnTo>
                  <a:pt x="133350" y="111125"/>
                </a:lnTo>
                <a:lnTo>
                  <a:pt x="133350" y="111125"/>
                </a:lnTo>
                <a:lnTo>
                  <a:pt x="107950" y="111125"/>
                </a:lnTo>
                <a:lnTo>
                  <a:pt x="107950" y="76200"/>
                </a:lnTo>
                <a:lnTo>
                  <a:pt x="107950" y="76200"/>
                </a:lnTo>
                <a:lnTo>
                  <a:pt x="107950" y="76200"/>
                </a:lnTo>
                <a:lnTo>
                  <a:pt x="92075" y="76200"/>
                </a:lnTo>
                <a:lnTo>
                  <a:pt x="88900" y="57150"/>
                </a:lnTo>
                <a:lnTo>
                  <a:pt x="88900" y="57150"/>
                </a:lnTo>
                <a:lnTo>
                  <a:pt x="44450" y="57150"/>
                </a:lnTo>
                <a:lnTo>
                  <a:pt x="44450" y="31750"/>
                </a:lnTo>
                <a:lnTo>
                  <a:pt x="0" y="31750"/>
                </a:lnTo>
                <a:lnTo>
                  <a:pt x="0"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31843" name="Freeform 31842">
            <a:extLst>
              <a:ext uri="{FF2B5EF4-FFF2-40B4-BE49-F238E27FC236}">
                <a16:creationId xmlns:a16="http://schemas.microsoft.com/office/drawing/2014/main" id="{6B24BE13-D9F5-DA1F-B977-EE4DFC3CCEA3}"/>
              </a:ext>
            </a:extLst>
          </p:cNvPr>
          <p:cNvSpPr/>
          <p:nvPr/>
        </p:nvSpPr>
        <p:spPr bwMode="auto">
          <a:xfrm>
            <a:off x="1555750" y="2432050"/>
            <a:ext cx="355600" cy="384175"/>
          </a:xfrm>
          <a:custGeom>
            <a:avLst/>
            <a:gdLst>
              <a:gd name="connsiteX0" fmla="*/ 0 w 355600"/>
              <a:gd name="connsiteY0" fmla="*/ 0 h 384175"/>
              <a:gd name="connsiteX1" fmla="*/ 0 w 355600"/>
              <a:gd name="connsiteY1" fmla="*/ 41275 h 384175"/>
              <a:gd name="connsiteX2" fmla="*/ 57150 w 355600"/>
              <a:gd name="connsiteY2" fmla="*/ 41275 h 384175"/>
              <a:gd name="connsiteX3" fmla="*/ 57150 w 355600"/>
              <a:gd name="connsiteY3" fmla="*/ 85725 h 384175"/>
              <a:gd name="connsiteX4" fmla="*/ 174625 w 355600"/>
              <a:gd name="connsiteY4" fmla="*/ 85725 h 384175"/>
              <a:gd name="connsiteX5" fmla="*/ 174625 w 355600"/>
              <a:gd name="connsiteY5" fmla="*/ 127000 h 384175"/>
              <a:gd name="connsiteX6" fmla="*/ 203200 w 355600"/>
              <a:gd name="connsiteY6" fmla="*/ 127000 h 384175"/>
              <a:gd name="connsiteX7" fmla="*/ 203200 w 355600"/>
              <a:gd name="connsiteY7" fmla="*/ 127000 h 384175"/>
              <a:gd name="connsiteX8" fmla="*/ 203200 w 355600"/>
              <a:gd name="connsiteY8" fmla="*/ 158750 h 384175"/>
              <a:gd name="connsiteX9" fmla="*/ 276225 w 355600"/>
              <a:gd name="connsiteY9" fmla="*/ 158750 h 384175"/>
              <a:gd name="connsiteX10" fmla="*/ 276225 w 355600"/>
              <a:gd name="connsiteY10" fmla="*/ 212725 h 384175"/>
              <a:gd name="connsiteX11" fmla="*/ 282575 w 355600"/>
              <a:gd name="connsiteY11" fmla="*/ 219075 h 384175"/>
              <a:gd name="connsiteX12" fmla="*/ 282575 w 355600"/>
              <a:gd name="connsiteY12" fmla="*/ 269875 h 384175"/>
              <a:gd name="connsiteX13" fmla="*/ 323850 w 355600"/>
              <a:gd name="connsiteY13" fmla="*/ 269875 h 384175"/>
              <a:gd name="connsiteX14" fmla="*/ 323850 w 355600"/>
              <a:gd name="connsiteY14" fmla="*/ 314325 h 384175"/>
              <a:gd name="connsiteX15" fmla="*/ 355600 w 355600"/>
              <a:gd name="connsiteY15" fmla="*/ 314325 h 384175"/>
              <a:gd name="connsiteX16" fmla="*/ 355600 w 355600"/>
              <a:gd name="connsiteY16" fmla="*/ 384175 h 38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5600" h="384175">
                <a:moveTo>
                  <a:pt x="0" y="0"/>
                </a:moveTo>
                <a:lnTo>
                  <a:pt x="0" y="41275"/>
                </a:lnTo>
                <a:lnTo>
                  <a:pt x="57150" y="41275"/>
                </a:lnTo>
                <a:lnTo>
                  <a:pt x="57150" y="85725"/>
                </a:lnTo>
                <a:lnTo>
                  <a:pt x="174625" y="85725"/>
                </a:lnTo>
                <a:lnTo>
                  <a:pt x="174625" y="127000"/>
                </a:lnTo>
                <a:lnTo>
                  <a:pt x="203200" y="127000"/>
                </a:lnTo>
                <a:lnTo>
                  <a:pt x="203200" y="127000"/>
                </a:lnTo>
                <a:lnTo>
                  <a:pt x="203200" y="158750"/>
                </a:lnTo>
                <a:lnTo>
                  <a:pt x="276225" y="158750"/>
                </a:lnTo>
                <a:lnTo>
                  <a:pt x="276225" y="212725"/>
                </a:lnTo>
                <a:lnTo>
                  <a:pt x="282575" y="219075"/>
                </a:lnTo>
                <a:lnTo>
                  <a:pt x="282575" y="269875"/>
                </a:lnTo>
                <a:lnTo>
                  <a:pt x="323850" y="269875"/>
                </a:lnTo>
                <a:lnTo>
                  <a:pt x="323850" y="314325"/>
                </a:lnTo>
                <a:lnTo>
                  <a:pt x="355600" y="314325"/>
                </a:lnTo>
                <a:lnTo>
                  <a:pt x="355600" y="384175"/>
                </a:lnTo>
              </a:path>
            </a:pathLst>
          </a:custGeom>
          <a:noFill/>
          <a:ln w="28575">
            <a:solidFill>
              <a:schemeClr val="accent3"/>
            </a:solidFill>
            <a:miter lim="800000"/>
            <a:headEnd/>
            <a:tailEnd/>
          </a:ln>
        </p:spPr>
        <p:txBody>
          <a:bodyPr rtlCol="0" anchor="ctr"/>
          <a:lstStyle/>
          <a:p>
            <a:pPr algn="ctr"/>
            <a:endParaRPr lang="en-US"/>
          </a:p>
        </p:txBody>
      </p:sp>
      <p:sp>
        <p:nvSpPr>
          <p:cNvPr id="31844" name="Freeform 31843">
            <a:extLst>
              <a:ext uri="{FF2B5EF4-FFF2-40B4-BE49-F238E27FC236}">
                <a16:creationId xmlns:a16="http://schemas.microsoft.com/office/drawing/2014/main" id="{1A841B61-FD2E-63A6-5377-379B36807DD2}"/>
              </a:ext>
            </a:extLst>
          </p:cNvPr>
          <p:cNvSpPr/>
          <p:nvPr/>
        </p:nvSpPr>
        <p:spPr bwMode="auto">
          <a:xfrm>
            <a:off x="1924050" y="2790825"/>
            <a:ext cx="520700" cy="739775"/>
          </a:xfrm>
          <a:custGeom>
            <a:avLst/>
            <a:gdLst>
              <a:gd name="connsiteX0" fmla="*/ 0 w 520700"/>
              <a:gd name="connsiteY0" fmla="*/ 0 h 739775"/>
              <a:gd name="connsiteX1" fmla="*/ 0 w 520700"/>
              <a:gd name="connsiteY1" fmla="*/ 73025 h 739775"/>
              <a:gd name="connsiteX2" fmla="*/ 38100 w 520700"/>
              <a:gd name="connsiteY2" fmla="*/ 73025 h 739775"/>
              <a:gd name="connsiteX3" fmla="*/ 38100 w 520700"/>
              <a:gd name="connsiteY3" fmla="*/ 111125 h 739775"/>
              <a:gd name="connsiteX4" fmla="*/ 82550 w 520700"/>
              <a:gd name="connsiteY4" fmla="*/ 111125 h 739775"/>
              <a:gd name="connsiteX5" fmla="*/ 82550 w 520700"/>
              <a:gd name="connsiteY5" fmla="*/ 174625 h 739775"/>
              <a:gd name="connsiteX6" fmla="*/ 82550 w 520700"/>
              <a:gd name="connsiteY6" fmla="*/ 174625 h 739775"/>
              <a:gd name="connsiteX7" fmla="*/ 82550 w 520700"/>
              <a:gd name="connsiteY7" fmla="*/ 174625 h 739775"/>
              <a:gd name="connsiteX8" fmla="*/ 111125 w 520700"/>
              <a:gd name="connsiteY8" fmla="*/ 174625 h 739775"/>
              <a:gd name="connsiteX9" fmla="*/ 111125 w 520700"/>
              <a:gd name="connsiteY9" fmla="*/ 228600 h 739775"/>
              <a:gd name="connsiteX10" fmla="*/ 123825 w 520700"/>
              <a:gd name="connsiteY10" fmla="*/ 228600 h 739775"/>
              <a:gd name="connsiteX11" fmla="*/ 123825 w 520700"/>
              <a:gd name="connsiteY11" fmla="*/ 285750 h 739775"/>
              <a:gd name="connsiteX12" fmla="*/ 165100 w 520700"/>
              <a:gd name="connsiteY12" fmla="*/ 285750 h 739775"/>
              <a:gd name="connsiteX13" fmla="*/ 165100 w 520700"/>
              <a:gd name="connsiteY13" fmla="*/ 317500 h 739775"/>
              <a:gd name="connsiteX14" fmla="*/ 190500 w 520700"/>
              <a:gd name="connsiteY14" fmla="*/ 317500 h 739775"/>
              <a:gd name="connsiteX15" fmla="*/ 190500 w 520700"/>
              <a:gd name="connsiteY15" fmla="*/ 371475 h 739775"/>
              <a:gd name="connsiteX16" fmla="*/ 228600 w 520700"/>
              <a:gd name="connsiteY16" fmla="*/ 371475 h 739775"/>
              <a:gd name="connsiteX17" fmla="*/ 228600 w 520700"/>
              <a:gd name="connsiteY17" fmla="*/ 415925 h 739775"/>
              <a:gd name="connsiteX18" fmla="*/ 254000 w 520700"/>
              <a:gd name="connsiteY18" fmla="*/ 415925 h 739775"/>
              <a:gd name="connsiteX19" fmla="*/ 254000 w 520700"/>
              <a:gd name="connsiteY19" fmla="*/ 460375 h 739775"/>
              <a:gd name="connsiteX20" fmla="*/ 323850 w 520700"/>
              <a:gd name="connsiteY20" fmla="*/ 460375 h 739775"/>
              <a:gd name="connsiteX21" fmla="*/ 323850 w 520700"/>
              <a:gd name="connsiteY21" fmla="*/ 501650 h 739775"/>
              <a:gd name="connsiteX22" fmla="*/ 365125 w 520700"/>
              <a:gd name="connsiteY22" fmla="*/ 501650 h 739775"/>
              <a:gd name="connsiteX23" fmla="*/ 365125 w 520700"/>
              <a:gd name="connsiteY23" fmla="*/ 555625 h 739775"/>
              <a:gd name="connsiteX24" fmla="*/ 381000 w 520700"/>
              <a:gd name="connsiteY24" fmla="*/ 555625 h 739775"/>
              <a:gd name="connsiteX25" fmla="*/ 381000 w 520700"/>
              <a:gd name="connsiteY25" fmla="*/ 593725 h 739775"/>
              <a:gd name="connsiteX26" fmla="*/ 422275 w 520700"/>
              <a:gd name="connsiteY26" fmla="*/ 593725 h 739775"/>
              <a:gd name="connsiteX27" fmla="*/ 422275 w 520700"/>
              <a:gd name="connsiteY27" fmla="*/ 625475 h 739775"/>
              <a:gd name="connsiteX28" fmla="*/ 422275 w 520700"/>
              <a:gd name="connsiteY28" fmla="*/ 625475 h 739775"/>
              <a:gd name="connsiteX29" fmla="*/ 438150 w 520700"/>
              <a:gd name="connsiteY29" fmla="*/ 641350 h 739775"/>
              <a:gd name="connsiteX30" fmla="*/ 482600 w 520700"/>
              <a:gd name="connsiteY30" fmla="*/ 641350 h 739775"/>
              <a:gd name="connsiteX31" fmla="*/ 482600 w 520700"/>
              <a:gd name="connsiteY31" fmla="*/ 711200 h 739775"/>
              <a:gd name="connsiteX32" fmla="*/ 520700 w 520700"/>
              <a:gd name="connsiteY32" fmla="*/ 711200 h 739775"/>
              <a:gd name="connsiteX33" fmla="*/ 520700 w 520700"/>
              <a:gd name="connsiteY33" fmla="*/ 739775 h 739775"/>
              <a:gd name="connsiteX0" fmla="*/ 0 w 520700"/>
              <a:gd name="connsiteY0" fmla="*/ 0 h 739775"/>
              <a:gd name="connsiteX1" fmla="*/ 0 w 520700"/>
              <a:gd name="connsiteY1" fmla="*/ 73025 h 739775"/>
              <a:gd name="connsiteX2" fmla="*/ 38100 w 520700"/>
              <a:gd name="connsiteY2" fmla="*/ 73025 h 739775"/>
              <a:gd name="connsiteX3" fmla="*/ 38100 w 520700"/>
              <a:gd name="connsiteY3" fmla="*/ 111125 h 739775"/>
              <a:gd name="connsiteX4" fmla="*/ 82550 w 520700"/>
              <a:gd name="connsiteY4" fmla="*/ 111125 h 739775"/>
              <a:gd name="connsiteX5" fmla="*/ 82550 w 520700"/>
              <a:gd name="connsiteY5" fmla="*/ 174625 h 739775"/>
              <a:gd name="connsiteX6" fmla="*/ 82550 w 520700"/>
              <a:gd name="connsiteY6" fmla="*/ 174625 h 739775"/>
              <a:gd name="connsiteX7" fmla="*/ 82550 w 520700"/>
              <a:gd name="connsiteY7" fmla="*/ 174625 h 739775"/>
              <a:gd name="connsiteX8" fmla="*/ 111125 w 520700"/>
              <a:gd name="connsiteY8" fmla="*/ 174625 h 739775"/>
              <a:gd name="connsiteX9" fmla="*/ 111125 w 520700"/>
              <a:gd name="connsiteY9" fmla="*/ 228600 h 739775"/>
              <a:gd name="connsiteX10" fmla="*/ 123825 w 520700"/>
              <a:gd name="connsiteY10" fmla="*/ 228600 h 739775"/>
              <a:gd name="connsiteX11" fmla="*/ 123825 w 520700"/>
              <a:gd name="connsiteY11" fmla="*/ 285750 h 739775"/>
              <a:gd name="connsiteX12" fmla="*/ 165100 w 520700"/>
              <a:gd name="connsiteY12" fmla="*/ 285750 h 739775"/>
              <a:gd name="connsiteX13" fmla="*/ 165100 w 520700"/>
              <a:gd name="connsiteY13" fmla="*/ 317500 h 739775"/>
              <a:gd name="connsiteX14" fmla="*/ 190500 w 520700"/>
              <a:gd name="connsiteY14" fmla="*/ 317500 h 739775"/>
              <a:gd name="connsiteX15" fmla="*/ 190500 w 520700"/>
              <a:gd name="connsiteY15" fmla="*/ 371475 h 739775"/>
              <a:gd name="connsiteX16" fmla="*/ 228600 w 520700"/>
              <a:gd name="connsiteY16" fmla="*/ 371475 h 739775"/>
              <a:gd name="connsiteX17" fmla="*/ 228600 w 520700"/>
              <a:gd name="connsiteY17" fmla="*/ 415925 h 739775"/>
              <a:gd name="connsiteX18" fmla="*/ 254000 w 520700"/>
              <a:gd name="connsiteY18" fmla="*/ 415925 h 739775"/>
              <a:gd name="connsiteX19" fmla="*/ 254000 w 520700"/>
              <a:gd name="connsiteY19" fmla="*/ 460375 h 739775"/>
              <a:gd name="connsiteX20" fmla="*/ 323850 w 520700"/>
              <a:gd name="connsiteY20" fmla="*/ 460375 h 739775"/>
              <a:gd name="connsiteX21" fmla="*/ 323850 w 520700"/>
              <a:gd name="connsiteY21" fmla="*/ 501650 h 739775"/>
              <a:gd name="connsiteX22" fmla="*/ 365125 w 520700"/>
              <a:gd name="connsiteY22" fmla="*/ 501650 h 739775"/>
              <a:gd name="connsiteX23" fmla="*/ 365125 w 520700"/>
              <a:gd name="connsiteY23" fmla="*/ 555625 h 739775"/>
              <a:gd name="connsiteX24" fmla="*/ 381000 w 520700"/>
              <a:gd name="connsiteY24" fmla="*/ 555625 h 739775"/>
              <a:gd name="connsiteX25" fmla="*/ 381000 w 520700"/>
              <a:gd name="connsiteY25" fmla="*/ 593725 h 739775"/>
              <a:gd name="connsiteX26" fmla="*/ 422275 w 520700"/>
              <a:gd name="connsiteY26" fmla="*/ 593725 h 739775"/>
              <a:gd name="connsiteX27" fmla="*/ 422275 w 520700"/>
              <a:gd name="connsiteY27" fmla="*/ 625475 h 739775"/>
              <a:gd name="connsiteX28" fmla="*/ 422275 w 520700"/>
              <a:gd name="connsiteY28" fmla="*/ 625475 h 739775"/>
              <a:gd name="connsiteX29" fmla="*/ 441325 w 520700"/>
              <a:gd name="connsiteY29" fmla="*/ 625475 h 739775"/>
              <a:gd name="connsiteX30" fmla="*/ 482600 w 520700"/>
              <a:gd name="connsiteY30" fmla="*/ 641350 h 739775"/>
              <a:gd name="connsiteX31" fmla="*/ 482600 w 520700"/>
              <a:gd name="connsiteY31" fmla="*/ 711200 h 739775"/>
              <a:gd name="connsiteX32" fmla="*/ 520700 w 520700"/>
              <a:gd name="connsiteY32" fmla="*/ 711200 h 739775"/>
              <a:gd name="connsiteX33" fmla="*/ 520700 w 520700"/>
              <a:gd name="connsiteY33" fmla="*/ 739775 h 739775"/>
              <a:gd name="connsiteX0" fmla="*/ 0 w 520700"/>
              <a:gd name="connsiteY0" fmla="*/ 0 h 739775"/>
              <a:gd name="connsiteX1" fmla="*/ 0 w 520700"/>
              <a:gd name="connsiteY1" fmla="*/ 73025 h 739775"/>
              <a:gd name="connsiteX2" fmla="*/ 38100 w 520700"/>
              <a:gd name="connsiteY2" fmla="*/ 73025 h 739775"/>
              <a:gd name="connsiteX3" fmla="*/ 38100 w 520700"/>
              <a:gd name="connsiteY3" fmla="*/ 111125 h 739775"/>
              <a:gd name="connsiteX4" fmla="*/ 82550 w 520700"/>
              <a:gd name="connsiteY4" fmla="*/ 111125 h 739775"/>
              <a:gd name="connsiteX5" fmla="*/ 82550 w 520700"/>
              <a:gd name="connsiteY5" fmla="*/ 174625 h 739775"/>
              <a:gd name="connsiteX6" fmla="*/ 82550 w 520700"/>
              <a:gd name="connsiteY6" fmla="*/ 174625 h 739775"/>
              <a:gd name="connsiteX7" fmla="*/ 82550 w 520700"/>
              <a:gd name="connsiteY7" fmla="*/ 174625 h 739775"/>
              <a:gd name="connsiteX8" fmla="*/ 111125 w 520700"/>
              <a:gd name="connsiteY8" fmla="*/ 174625 h 739775"/>
              <a:gd name="connsiteX9" fmla="*/ 111125 w 520700"/>
              <a:gd name="connsiteY9" fmla="*/ 228600 h 739775"/>
              <a:gd name="connsiteX10" fmla="*/ 123825 w 520700"/>
              <a:gd name="connsiteY10" fmla="*/ 228600 h 739775"/>
              <a:gd name="connsiteX11" fmla="*/ 123825 w 520700"/>
              <a:gd name="connsiteY11" fmla="*/ 285750 h 739775"/>
              <a:gd name="connsiteX12" fmla="*/ 165100 w 520700"/>
              <a:gd name="connsiteY12" fmla="*/ 285750 h 739775"/>
              <a:gd name="connsiteX13" fmla="*/ 165100 w 520700"/>
              <a:gd name="connsiteY13" fmla="*/ 317500 h 739775"/>
              <a:gd name="connsiteX14" fmla="*/ 190500 w 520700"/>
              <a:gd name="connsiteY14" fmla="*/ 317500 h 739775"/>
              <a:gd name="connsiteX15" fmla="*/ 190500 w 520700"/>
              <a:gd name="connsiteY15" fmla="*/ 371475 h 739775"/>
              <a:gd name="connsiteX16" fmla="*/ 228600 w 520700"/>
              <a:gd name="connsiteY16" fmla="*/ 371475 h 739775"/>
              <a:gd name="connsiteX17" fmla="*/ 228600 w 520700"/>
              <a:gd name="connsiteY17" fmla="*/ 415925 h 739775"/>
              <a:gd name="connsiteX18" fmla="*/ 254000 w 520700"/>
              <a:gd name="connsiteY18" fmla="*/ 415925 h 739775"/>
              <a:gd name="connsiteX19" fmla="*/ 254000 w 520700"/>
              <a:gd name="connsiteY19" fmla="*/ 460375 h 739775"/>
              <a:gd name="connsiteX20" fmla="*/ 323850 w 520700"/>
              <a:gd name="connsiteY20" fmla="*/ 460375 h 739775"/>
              <a:gd name="connsiteX21" fmla="*/ 323850 w 520700"/>
              <a:gd name="connsiteY21" fmla="*/ 501650 h 739775"/>
              <a:gd name="connsiteX22" fmla="*/ 365125 w 520700"/>
              <a:gd name="connsiteY22" fmla="*/ 501650 h 739775"/>
              <a:gd name="connsiteX23" fmla="*/ 365125 w 520700"/>
              <a:gd name="connsiteY23" fmla="*/ 555625 h 739775"/>
              <a:gd name="connsiteX24" fmla="*/ 381000 w 520700"/>
              <a:gd name="connsiteY24" fmla="*/ 555625 h 739775"/>
              <a:gd name="connsiteX25" fmla="*/ 381000 w 520700"/>
              <a:gd name="connsiteY25" fmla="*/ 593725 h 739775"/>
              <a:gd name="connsiteX26" fmla="*/ 422275 w 520700"/>
              <a:gd name="connsiteY26" fmla="*/ 593725 h 739775"/>
              <a:gd name="connsiteX27" fmla="*/ 422275 w 520700"/>
              <a:gd name="connsiteY27" fmla="*/ 625475 h 739775"/>
              <a:gd name="connsiteX28" fmla="*/ 422275 w 520700"/>
              <a:gd name="connsiteY28" fmla="*/ 625475 h 739775"/>
              <a:gd name="connsiteX29" fmla="*/ 438150 w 520700"/>
              <a:gd name="connsiteY29" fmla="*/ 644525 h 739775"/>
              <a:gd name="connsiteX30" fmla="*/ 482600 w 520700"/>
              <a:gd name="connsiteY30" fmla="*/ 641350 h 739775"/>
              <a:gd name="connsiteX31" fmla="*/ 482600 w 520700"/>
              <a:gd name="connsiteY31" fmla="*/ 711200 h 739775"/>
              <a:gd name="connsiteX32" fmla="*/ 520700 w 520700"/>
              <a:gd name="connsiteY32" fmla="*/ 711200 h 739775"/>
              <a:gd name="connsiteX33" fmla="*/ 520700 w 520700"/>
              <a:gd name="connsiteY33" fmla="*/ 739775 h 739775"/>
              <a:gd name="connsiteX0" fmla="*/ 0 w 520700"/>
              <a:gd name="connsiteY0" fmla="*/ 0 h 739775"/>
              <a:gd name="connsiteX1" fmla="*/ 0 w 520700"/>
              <a:gd name="connsiteY1" fmla="*/ 73025 h 739775"/>
              <a:gd name="connsiteX2" fmla="*/ 38100 w 520700"/>
              <a:gd name="connsiteY2" fmla="*/ 73025 h 739775"/>
              <a:gd name="connsiteX3" fmla="*/ 38100 w 520700"/>
              <a:gd name="connsiteY3" fmla="*/ 111125 h 739775"/>
              <a:gd name="connsiteX4" fmla="*/ 82550 w 520700"/>
              <a:gd name="connsiteY4" fmla="*/ 111125 h 739775"/>
              <a:gd name="connsiteX5" fmla="*/ 82550 w 520700"/>
              <a:gd name="connsiteY5" fmla="*/ 174625 h 739775"/>
              <a:gd name="connsiteX6" fmla="*/ 82550 w 520700"/>
              <a:gd name="connsiteY6" fmla="*/ 174625 h 739775"/>
              <a:gd name="connsiteX7" fmla="*/ 82550 w 520700"/>
              <a:gd name="connsiteY7" fmla="*/ 174625 h 739775"/>
              <a:gd name="connsiteX8" fmla="*/ 111125 w 520700"/>
              <a:gd name="connsiteY8" fmla="*/ 174625 h 739775"/>
              <a:gd name="connsiteX9" fmla="*/ 111125 w 520700"/>
              <a:gd name="connsiteY9" fmla="*/ 228600 h 739775"/>
              <a:gd name="connsiteX10" fmla="*/ 123825 w 520700"/>
              <a:gd name="connsiteY10" fmla="*/ 228600 h 739775"/>
              <a:gd name="connsiteX11" fmla="*/ 123825 w 520700"/>
              <a:gd name="connsiteY11" fmla="*/ 285750 h 739775"/>
              <a:gd name="connsiteX12" fmla="*/ 165100 w 520700"/>
              <a:gd name="connsiteY12" fmla="*/ 285750 h 739775"/>
              <a:gd name="connsiteX13" fmla="*/ 165100 w 520700"/>
              <a:gd name="connsiteY13" fmla="*/ 317500 h 739775"/>
              <a:gd name="connsiteX14" fmla="*/ 190500 w 520700"/>
              <a:gd name="connsiteY14" fmla="*/ 317500 h 739775"/>
              <a:gd name="connsiteX15" fmla="*/ 190500 w 520700"/>
              <a:gd name="connsiteY15" fmla="*/ 371475 h 739775"/>
              <a:gd name="connsiteX16" fmla="*/ 228600 w 520700"/>
              <a:gd name="connsiteY16" fmla="*/ 371475 h 739775"/>
              <a:gd name="connsiteX17" fmla="*/ 228600 w 520700"/>
              <a:gd name="connsiteY17" fmla="*/ 415925 h 739775"/>
              <a:gd name="connsiteX18" fmla="*/ 254000 w 520700"/>
              <a:gd name="connsiteY18" fmla="*/ 415925 h 739775"/>
              <a:gd name="connsiteX19" fmla="*/ 254000 w 520700"/>
              <a:gd name="connsiteY19" fmla="*/ 460375 h 739775"/>
              <a:gd name="connsiteX20" fmla="*/ 323850 w 520700"/>
              <a:gd name="connsiteY20" fmla="*/ 460375 h 739775"/>
              <a:gd name="connsiteX21" fmla="*/ 323850 w 520700"/>
              <a:gd name="connsiteY21" fmla="*/ 501650 h 739775"/>
              <a:gd name="connsiteX22" fmla="*/ 365125 w 520700"/>
              <a:gd name="connsiteY22" fmla="*/ 501650 h 739775"/>
              <a:gd name="connsiteX23" fmla="*/ 365125 w 520700"/>
              <a:gd name="connsiteY23" fmla="*/ 555625 h 739775"/>
              <a:gd name="connsiteX24" fmla="*/ 381000 w 520700"/>
              <a:gd name="connsiteY24" fmla="*/ 555625 h 739775"/>
              <a:gd name="connsiteX25" fmla="*/ 381000 w 520700"/>
              <a:gd name="connsiteY25" fmla="*/ 593725 h 739775"/>
              <a:gd name="connsiteX26" fmla="*/ 422275 w 520700"/>
              <a:gd name="connsiteY26" fmla="*/ 593725 h 739775"/>
              <a:gd name="connsiteX27" fmla="*/ 422275 w 520700"/>
              <a:gd name="connsiteY27" fmla="*/ 625475 h 739775"/>
              <a:gd name="connsiteX28" fmla="*/ 441325 w 520700"/>
              <a:gd name="connsiteY28" fmla="*/ 628650 h 739775"/>
              <a:gd name="connsiteX29" fmla="*/ 438150 w 520700"/>
              <a:gd name="connsiteY29" fmla="*/ 644525 h 739775"/>
              <a:gd name="connsiteX30" fmla="*/ 482600 w 520700"/>
              <a:gd name="connsiteY30" fmla="*/ 641350 h 739775"/>
              <a:gd name="connsiteX31" fmla="*/ 482600 w 520700"/>
              <a:gd name="connsiteY31" fmla="*/ 711200 h 739775"/>
              <a:gd name="connsiteX32" fmla="*/ 520700 w 520700"/>
              <a:gd name="connsiteY32" fmla="*/ 711200 h 739775"/>
              <a:gd name="connsiteX33" fmla="*/ 520700 w 520700"/>
              <a:gd name="connsiteY33" fmla="*/ 739775 h 739775"/>
              <a:gd name="connsiteX0" fmla="*/ 0 w 520700"/>
              <a:gd name="connsiteY0" fmla="*/ 0 h 739775"/>
              <a:gd name="connsiteX1" fmla="*/ 0 w 520700"/>
              <a:gd name="connsiteY1" fmla="*/ 73025 h 739775"/>
              <a:gd name="connsiteX2" fmla="*/ 38100 w 520700"/>
              <a:gd name="connsiteY2" fmla="*/ 73025 h 739775"/>
              <a:gd name="connsiteX3" fmla="*/ 38100 w 520700"/>
              <a:gd name="connsiteY3" fmla="*/ 111125 h 739775"/>
              <a:gd name="connsiteX4" fmla="*/ 82550 w 520700"/>
              <a:gd name="connsiteY4" fmla="*/ 111125 h 739775"/>
              <a:gd name="connsiteX5" fmla="*/ 82550 w 520700"/>
              <a:gd name="connsiteY5" fmla="*/ 174625 h 739775"/>
              <a:gd name="connsiteX6" fmla="*/ 82550 w 520700"/>
              <a:gd name="connsiteY6" fmla="*/ 174625 h 739775"/>
              <a:gd name="connsiteX7" fmla="*/ 82550 w 520700"/>
              <a:gd name="connsiteY7" fmla="*/ 174625 h 739775"/>
              <a:gd name="connsiteX8" fmla="*/ 111125 w 520700"/>
              <a:gd name="connsiteY8" fmla="*/ 174625 h 739775"/>
              <a:gd name="connsiteX9" fmla="*/ 111125 w 520700"/>
              <a:gd name="connsiteY9" fmla="*/ 228600 h 739775"/>
              <a:gd name="connsiteX10" fmla="*/ 123825 w 520700"/>
              <a:gd name="connsiteY10" fmla="*/ 228600 h 739775"/>
              <a:gd name="connsiteX11" fmla="*/ 123825 w 520700"/>
              <a:gd name="connsiteY11" fmla="*/ 285750 h 739775"/>
              <a:gd name="connsiteX12" fmla="*/ 165100 w 520700"/>
              <a:gd name="connsiteY12" fmla="*/ 285750 h 739775"/>
              <a:gd name="connsiteX13" fmla="*/ 165100 w 520700"/>
              <a:gd name="connsiteY13" fmla="*/ 317500 h 739775"/>
              <a:gd name="connsiteX14" fmla="*/ 190500 w 520700"/>
              <a:gd name="connsiteY14" fmla="*/ 317500 h 739775"/>
              <a:gd name="connsiteX15" fmla="*/ 190500 w 520700"/>
              <a:gd name="connsiteY15" fmla="*/ 371475 h 739775"/>
              <a:gd name="connsiteX16" fmla="*/ 228600 w 520700"/>
              <a:gd name="connsiteY16" fmla="*/ 371475 h 739775"/>
              <a:gd name="connsiteX17" fmla="*/ 228600 w 520700"/>
              <a:gd name="connsiteY17" fmla="*/ 415925 h 739775"/>
              <a:gd name="connsiteX18" fmla="*/ 254000 w 520700"/>
              <a:gd name="connsiteY18" fmla="*/ 415925 h 739775"/>
              <a:gd name="connsiteX19" fmla="*/ 254000 w 520700"/>
              <a:gd name="connsiteY19" fmla="*/ 460375 h 739775"/>
              <a:gd name="connsiteX20" fmla="*/ 323850 w 520700"/>
              <a:gd name="connsiteY20" fmla="*/ 460375 h 739775"/>
              <a:gd name="connsiteX21" fmla="*/ 323850 w 520700"/>
              <a:gd name="connsiteY21" fmla="*/ 501650 h 739775"/>
              <a:gd name="connsiteX22" fmla="*/ 365125 w 520700"/>
              <a:gd name="connsiteY22" fmla="*/ 501650 h 739775"/>
              <a:gd name="connsiteX23" fmla="*/ 365125 w 520700"/>
              <a:gd name="connsiteY23" fmla="*/ 555625 h 739775"/>
              <a:gd name="connsiteX24" fmla="*/ 381000 w 520700"/>
              <a:gd name="connsiteY24" fmla="*/ 555625 h 739775"/>
              <a:gd name="connsiteX25" fmla="*/ 381000 w 520700"/>
              <a:gd name="connsiteY25" fmla="*/ 593725 h 739775"/>
              <a:gd name="connsiteX26" fmla="*/ 422275 w 520700"/>
              <a:gd name="connsiteY26" fmla="*/ 593725 h 739775"/>
              <a:gd name="connsiteX27" fmla="*/ 422275 w 520700"/>
              <a:gd name="connsiteY27" fmla="*/ 625475 h 739775"/>
              <a:gd name="connsiteX28" fmla="*/ 441325 w 520700"/>
              <a:gd name="connsiteY28" fmla="*/ 628650 h 739775"/>
              <a:gd name="connsiteX29" fmla="*/ 441325 w 520700"/>
              <a:gd name="connsiteY29" fmla="*/ 647700 h 739775"/>
              <a:gd name="connsiteX30" fmla="*/ 482600 w 520700"/>
              <a:gd name="connsiteY30" fmla="*/ 641350 h 739775"/>
              <a:gd name="connsiteX31" fmla="*/ 482600 w 520700"/>
              <a:gd name="connsiteY31" fmla="*/ 711200 h 739775"/>
              <a:gd name="connsiteX32" fmla="*/ 520700 w 520700"/>
              <a:gd name="connsiteY32" fmla="*/ 711200 h 739775"/>
              <a:gd name="connsiteX33" fmla="*/ 520700 w 520700"/>
              <a:gd name="connsiteY33" fmla="*/ 739775 h 73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20700" h="739775">
                <a:moveTo>
                  <a:pt x="0" y="0"/>
                </a:moveTo>
                <a:lnTo>
                  <a:pt x="0" y="73025"/>
                </a:lnTo>
                <a:lnTo>
                  <a:pt x="38100" y="73025"/>
                </a:lnTo>
                <a:lnTo>
                  <a:pt x="38100" y="111125"/>
                </a:lnTo>
                <a:lnTo>
                  <a:pt x="82550" y="111125"/>
                </a:lnTo>
                <a:lnTo>
                  <a:pt x="82550" y="174625"/>
                </a:lnTo>
                <a:lnTo>
                  <a:pt x="82550" y="174625"/>
                </a:lnTo>
                <a:lnTo>
                  <a:pt x="82550" y="174625"/>
                </a:lnTo>
                <a:lnTo>
                  <a:pt x="111125" y="174625"/>
                </a:lnTo>
                <a:lnTo>
                  <a:pt x="111125" y="228600"/>
                </a:lnTo>
                <a:lnTo>
                  <a:pt x="123825" y="228600"/>
                </a:lnTo>
                <a:lnTo>
                  <a:pt x="123825" y="285750"/>
                </a:lnTo>
                <a:lnTo>
                  <a:pt x="165100" y="285750"/>
                </a:lnTo>
                <a:lnTo>
                  <a:pt x="165100" y="317500"/>
                </a:lnTo>
                <a:lnTo>
                  <a:pt x="190500" y="317500"/>
                </a:lnTo>
                <a:lnTo>
                  <a:pt x="190500" y="371475"/>
                </a:lnTo>
                <a:lnTo>
                  <a:pt x="228600" y="371475"/>
                </a:lnTo>
                <a:lnTo>
                  <a:pt x="228600" y="415925"/>
                </a:lnTo>
                <a:lnTo>
                  <a:pt x="254000" y="415925"/>
                </a:lnTo>
                <a:lnTo>
                  <a:pt x="254000" y="460375"/>
                </a:lnTo>
                <a:lnTo>
                  <a:pt x="323850" y="460375"/>
                </a:lnTo>
                <a:lnTo>
                  <a:pt x="323850" y="501650"/>
                </a:lnTo>
                <a:lnTo>
                  <a:pt x="365125" y="501650"/>
                </a:lnTo>
                <a:lnTo>
                  <a:pt x="365125" y="555625"/>
                </a:lnTo>
                <a:lnTo>
                  <a:pt x="381000" y="555625"/>
                </a:lnTo>
                <a:lnTo>
                  <a:pt x="381000" y="593725"/>
                </a:lnTo>
                <a:lnTo>
                  <a:pt x="422275" y="593725"/>
                </a:lnTo>
                <a:lnTo>
                  <a:pt x="422275" y="625475"/>
                </a:lnTo>
                <a:lnTo>
                  <a:pt x="441325" y="628650"/>
                </a:lnTo>
                <a:lnTo>
                  <a:pt x="441325" y="647700"/>
                </a:lnTo>
                <a:lnTo>
                  <a:pt x="482600" y="641350"/>
                </a:lnTo>
                <a:lnTo>
                  <a:pt x="482600" y="711200"/>
                </a:lnTo>
                <a:lnTo>
                  <a:pt x="520700" y="711200"/>
                </a:lnTo>
                <a:lnTo>
                  <a:pt x="520700" y="739775"/>
                </a:lnTo>
              </a:path>
            </a:pathLst>
          </a:custGeom>
          <a:noFill/>
          <a:ln w="28575">
            <a:solidFill>
              <a:schemeClr val="accent3"/>
            </a:solidFill>
            <a:miter lim="800000"/>
            <a:headEnd/>
            <a:tailEnd/>
          </a:ln>
        </p:spPr>
        <p:txBody>
          <a:bodyPr rtlCol="0" anchor="ctr"/>
          <a:lstStyle/>
          <a:p>
            <a:pPr algn="ctr"/>
            <a:endParaRPr lang="en-US"/>
          </a:p>
        </p:txBody>
      </p:sp>
      <p:grpSp>
        <p:nvGrpSpPr>
          <p:cNvPr id="31849" name="Group 31848">
            <a:extLst>
              <a:ext uri="{FF2B5EF4-FFF2-40B4-BE49-F238E27FC236}">
                <a16:creationId xmlns:a16="http://schemas.microsoft.com/office/drawing/2014/main" id="{B4C882F6-9680-F618-D5E8-E0E8C50FD3F6}"/>
              </a:ext>
            </a:extLst>
          </p:cNvPr>
          <p:cNvGrpSpPr/>
          <p:nvPr/>
        </p:nvGrpSpPr>
        <p:grpSpPr>
          <a:xfrm>
            <a:off x="7286625" y="2505075"/>
            <a:ext cx="3322148" cy="2560961"/>
            <a:chOff x="7286625" y="2505075"/>
            <a:chExt cx="3322148" cy="2560961"/>
          </a:xfrm>
        </p:grpSpPr>
        <p:sp>
          <p:nvSpPr>
            <p:cNvPr id="31845" name="Freeform 31844">
              <a:extLst>
                <a:ext uri="{FF2B5EF4-FFF2-40B4-BE49-F238E27FC236}">
                  <a16:creationId xmlns:a16="http://schemas.microsoft.com/office/drawing/2014/main" id="{F33E3E83-1F5F-79CB-E74A-E7A4C105130E}"/>
                </a:ext>
              </a:extLst>
            </p:cNvPr>
            <p:cNvSpPr/>
            <p:nvPr/>
          </p:nvSpPr>
          <p:spPr bwMode="auto">
            <a:xfrm>
              <a:off x="7835238" y="3830946"/>
              <a:ext cx="2773535" cy="1235090"/>
            </a:xfrm>
            <a:custGeom>
              <a:avLst/>
              <a:gdLst>
                <a:gd name="connsiteX0" fmla="*/ 2773535 w 2773535"/>
                <a:gd name="connsiteY0" fmla="*/ 1235090 h 1235090"/>
                <a:gd name="connsiteX1" fmla="*/ 1668455 w 2773535"/>
                <a:gd name="connsiteY1" fmla="*/ 1235090 h 1235090"/>
                <a:gd name="connsiteX2" fmla="*/ 1668455 w 2773535"/>
                <a:gd name="connsiteY2" fmla="*/ 1113748 h 1235090"/>
                <a:gd name="connsiteX3" fmla="*/ 1538445 w 2773535"/>
                <a:gd name="connsiteY3" fmla="*/ 1113748 h 1235090"/>
                <a:gd name="connsiteX4" fmla="*/ 1538445 w 2773535"/>
                <a:gd name="connsiteY4" fmla="*/ 1027075 h 1235090"/>
                <a:gd name="connsiteX5" fmla="*/ 1360766 w 2773535"/>
                <a:gd name="connsiteY5" fmla="*/ 1027075 h 1235090"/>
                <a:gd name="connsiteX6" fmla="*/ 1360766 w 2773535"/>
                <a:gd name="connsiteY6" fmla="*/ 944736 h 1235090"/>
                <a:gd name="connsiteX7" fmla="*/ 1161418 w 2773535"/>
                <a:gd name="connsiteY7" fmla="*/ 944736 h 1235090"/>
                <a:gd name="connsiteX8" fmla="*/ 1161418 w 2773535"/>
                <a:gd name="connsiteY8" fmla="*/ 866730 h 1235090"/>
                <a:gd name="connsiteX9" fmla="*/ 1122415 w 2773535"/>
                <a:gd name="connsiteY9" fmla="*/ 866730 h 1235090"/>
                <a:gd name="connsiteX10" fmla="*/ 1122415 w 2773535"/>
                <a:gd name="connsiteY10" fmla="*/ 793058 h 1235090"/>
                <a:gd name="connsiteX11" fmla="*/ 827727 w 2773535"/>
                <a:gd name="connsiteY11" fmla="*/ 793058 h 1235090"/>
                <a:gd name="connsiteX12" fmla="*/ 827727 w 2773535"/>
                <a:gd name="connsiteY12" fmla="*/ 741054 h 1235090"/>
                <a:gd name="connsiteX13" fmla="*/ 819060 w 2773535"/>
                <a:gd name="connsiteY13" fmla="*/ 741054 h 1235090"/>
                <a:gd name="connsiteX14" fmla="*/ 819060 w 2773535"/>
                <a:gd name="connsiteY14" fmla="*/ 632713 h 1235090"/>
                <a:gd name="connsiteX15" fmla="*/ 780057 w 2773535"/>
                <a:gd name="connsiteY15" fmla="*/ 632713 h 1235090"/>
                <a:gd name="connsiteX16" fmla="*/ 780057 w 2773535"/>
                <a:gd name="connsiteY16" fmla="*/ 580709 h 1235090"/>
                <a:gd name="connsiteX17" fmla="*/ 741054 w 2773535"/>
                <a:gd name="connsiteY17" fmla="*/ 580709 h 1235090"/>
                <a:gd name="connsiteX18" fmla="*/ 741054 w 2773535"/>
                <a:gd name="connsiteY18" fmla="*/ 502703 h 1235090"/>
                <a:gd name="connsiteX19" fmla="*/ 645714 w 2773535"/>
                <a:gd name="connsiteY19" fmla="*/ 502703 h 1235090"/>
                <a:gd name="connsiteX20" fmla="*/ 645714 w 2773535"/>
                <a:gd name="connsiteY20" fmla="*/ 463700 h 1235090"/>
                <a:gd name="connsiteX21" fmla="*/ 645714 w 2773535"/>
                <a:gd name="connsiteY21" fmla="*/ 463700 h 1235090"/>
                <a:gd name="connsiteX22" fmla="*/ 615378 w 2773535"/>
                <a:gd name="connsiteY22" fmla="*/ 463700 h 1235090"/>
                <a:gd name="connsiteX23" fmla="*/ 615378 w 2773535"/>
                <a:gd name="connsiteY23" fmla="*/ 407363 h 1235090"/>
                <a:gd name="connsiteX24" fmla="*/ 546040 w 2773535"/>
                <a:gd name="connsiteY24" fmla="*/ 407363 h 1235090"/>
                <a:gd name="connsiteX25" fmla="*/ 546040 w 2773535"/>
                <a:gd name="connsiteY25" fmla="*/ 359693 h 1235090"/>
                <a:gd name="connsiteX26" fmla="*/ 481035 w 2773535"/>
                <a:gd name="connsiteY26" fmla="*/ 359693 h 1235090"/>
                <a:gd name="connsiteX27" fmla="*/ 481035 w 2773535"/>
                <a:gd name="connsiteY27" fmla="*/ 359693 h 1235090"/>
                <a:gd name="connsiteX28" fmla="*/ 481035 w 2773535"/>
                <a:gd name="connsiteY28" fmla="*/ 325024 h 1235090"/>
                <a:gd name="connsiteX29" fmla="*/ 446366 w 2773535"/>
                <a:gd name="connsiteY29" fmla="*/ 325024 h 1235090"/>
                <a:gd name="connsiteX30" fmla="*/ 446366 w 2773535"/>
                <a:gd name="connsiteY30" fmla="*/ 286021 h 1235090"/>
                <a:gd name="connsiteX31" fmla="*/ 446366 w 2773535"/>
                <a:gd name="connsiteY31" fmla="*/ 286021 h 1235090"/>
                <a:gd name="connsiteX32" fmla="*/ 446366 w 2773535"/>
                <a:gd name="connsiteY32" fmla="*/ 286021 h 1235090"/>
                <a:gd name="connsiteX33" fmla="*/ 416030 w 2773535"/>
                <a:gd name="connsiteY33" fmla="*/ 286021 h 1235090"/>
                <a:gd name="connsiteX34" fmla="*/ 416030 w 2773535"/>
                <a:gd name="connsiteY34" fmla="*/ 225350 h 1235090"/>
                <a:gd name="connsiteX35" fmla="*/ 416030 w 2773535"/>
                <a:gd name="connsiteY35" fmla="*/ 225350 h 1235090"/>
                <a:gd name="connsiteX36" fmla="*/ 372694 w 2773535"/>
                <a:gd name="connsiteY36" fmla="*/ 225350 h 1235090"/>
                <a:gd name="connsiteX37" fmla="*/ 372694 w 2773535"/>
                <a:gd name="connsiteY37" fmla="*/ 160345 h 1235090"/>
                <a:gd name="connsiteX38" fmla="*/ 273020 w 2773535"/>
                <a:gd name="connsiteY38" fmla="*/ 160345 h 1235090"/>
                <a:gd name="connsiteX39" fmla="*/ 273020 w 2773535"/>
                <a:gd name="connsiteY39" fmla="*/ 121342 h 1235090"/>
                <a:gd name="connsiteX40" fmla="*/ 273020 w 2773535"/>
                <a:gd name="connsiteY40" fmla="*/ 121342 h 1235090"/>
                <a:gd name="connsiteX41" fmla="*/ 247018 w 2773535"/>
                <a:gd name="connsiteY41" fmla="*/ 121342 h 1235090"/>
                <a:gd name="connsiteX42" fmla="*/ 247018 w 2773535"/>
                <a:gd name="connsiteY42" fmla="*/ 82339 h 1235090"/>
                <a:gd name="connsiteX43" fmla="*/ 190680 w 2773535"/>
                <a:gd name="connsiteY43" fmla="*/ 82339 h 1235090"/>
                <a:gd name="connsiteX44" fmla="*/ 190680 w 2773535"/>
                <a:gd name="connsiteY44" fmla="*/ 43336 h 1235090"/>
                <a:gd name="connsiteX45" fmla="*/ 112675 w 2773535"/>
                <a:gd name="connsiteY45" fmla="*/ 43336 h 1235090"/>
                <a:gd name="connsiteX46" fmla="*/ 112675 w 2773535"/>
                <a:gd name="connsiteY46" fmla="*/ 0 h 1235090"/>
                <a:gd name="connsiteX47" fmla="*/ 0 w 2773535"/>
                <a:gd name="connsiteY47" fmla="*/ 0 h 1235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773535" h="1235090">
                  <a:moveTo>
                    <a:pt x="2773535" y="1235090"/>
                  </a:moveTo>
                  <a:lnTo>
                    <a:pt x="1668455" y="1235090"/>
                  </a:lnTo>
                  <a:lnTo>
                    <a:pt x="1668455" y="1113748"/>
                  </a:lnTo>
                  <a:lnTo>
                    <a:pt x="1538445" y="1113748"/>
                  </a:lnTo>
                  <a:lnTo>
                    <a:pt x="1538445" y="1027075"/>
                  </a:lnTo>
                  <a:lnTo>
                    <a:pt x="1360766" y="1027075"/>
                  </a:lnTo>
                  <a:lnTo>
                    <a:pt x="1360766" y="944736"/>
                  </a:lnTo>
                  <a:lnTo>
                    <a:pt x="1161418" y="944736"/>
                  </a:lnTo>
                  <a:lnTo>
                    <a:pt x="1161418" y="866730"/>
                  </a:lnTo>
                  <a:lnTo>
                    <a:pt x="1122415" y="866730"/>
                  </a:lnTo>
                  <a:lnTo>
                    <a:pt x="1122415" y="793058"/>
                  </a:lnTo>
                  <a:lnTo>
                    <a:pt x="827727" y="793058"/>
                  </a:lnTo>
                  <a:lnTo>
                    <a:pt x="827727" y="741054"/>
                  </a:lnTo>
                  <a:lnTo>
                    <a:pt x="819060" y="741054"/>
                  </a:lnTo>
                  <a:lnTo>
                    <a:pt x="819060" y="632713"/>
                  </a:lnTo>
                  <a:lnTo>
                    <a:pt x="780057" y="632713"/>
                  </a:lnTo>
                  <a:lnTo>
                    <a:pt x="780057" y="580709"/>
                  </a:lnTo>
                  <a:lnTo>
                    <a:pt x="741054" y="580709"/>
                  </a:lnTo>
                  <a:lnTo>
                    <a:pt x="741054" y="502703"/>
                  </a:lnTo>
                  <a:lnTo>
                    <a:pt x="645714" y="502703"/>
                  </a:lnTo>
                  <a:lnTo>
                    <a:pt x="645714" y="463700"/>
                  </a:lnTo>
                  <a:lnTo>
                    <a:pt x="645714" y="463700"/>
                  </a:lnTo>
                  <a:lnTo>
                    <a:pt x="615378" y="463700"/>
                  </a:lnTo>
                  <a:lnTo>
                    <a:pt x="615378" y="407363"/>
                  </a:lnTo>
                  <a:lnTo>
                    <a:pt x="546040" y="407363"/>
                  </a:lnTo>
                  <a:lnTo>
                    <a:pt x="546040" y="359693"/>
                  </a:lnTo>
                  <a:lnTo>
                    <a:pt x="481035" y="359693"/>
                  </a:lnTo>
                  <a:lnTo>
                    <a:pt x="481035" y="359693"/>
                  </a:lnTo>
                  <a:lnTo>
                    <a:pt x="481035" y="325024"/>
                  </a:lnTo>
                  <a:lnTo>
                    <a:pt x="446366" y="325024"/>
                  </a:lnTo>
                  <a:lnTo>
                    <a:pt x="446366" y="286021"/>
                  </a:lnTo>
                  <a:lnTo>
                    <a:pt x="446366" y="286021"/>
                  </a:lnTo>
                  <a:lnTo>
                    <a:pt x="446366" y="286021"/>
                  </a:lnTo>
                  <a:lnTo>
                    <a:pt x="416030" y="286021"/>
                  </a:lnTo>
                  <a:lnTo>
                    <a:pt x="416030" y="225350"/>
                  </a:lnTo>
                  <a:lnTo>
                    <a:pt x="416030" y="225350"/>
                  </a:lnTo>
                  <a:lnTo>
                    <a:pt x="372694" y="225350"/>
                  </a:lnTo>
                  <a:lnTo>
                    <a:pt x="372694" y="160345"/>
                  </a:lnTo>
                  <a:lnTo>
                    <a:pt x="273020" y="160345"/>
                  </a:lnTo>
                  <a:lnTo>
                    <a:pt x="273020" y="121342"/>
                  </a:lnTo>
                  <a:lnTo>
                    <a:pt x="273020" y="121342"/>
                  </a:lnTo>
                  <a:lnTo>
                    <a:pt x="247018" y="121342"/>
                  </a:lnTo>
                  <a:lnTo>
                    <a:pt x="247018" y="82339"/>
                  </a:lnTo>
                  <a:lnTo>
                    <a:pt x="190680" y="82339"/>
                  </a:lnTo>
                  <a:lnTo>
                    <a:pt x="190680" y="43336"/>
                  </a:lnTo>
                  <a:lnTo>
                    <a:pt x="112675" y="43336"/>
                  </a:lnTo>
                  <a:lnTo>
                    <a:pt x="112675"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31846" name="Freeform 31845">
              <a:extLst>
                <a:ext uri="{FF2B5EF4-FFF2-40B4-BE49-F238E27FC236}">
                  <a16:creationId xmlns:a16="http://schemas.microsoft.com/office/drawing/2014/main" id="{5DFF45B6-B944-7520-B198-639AB76B4211}"/>
                </a:ext>
              </a:extLst>
            </p:cNvPr>
            <p:cNvSpPr/>
            <p:nvPr/>
          </p:nvSpPr>
          <p:spPr bwMode="auto">
            <a:xfrm>
              <a:off x="7286625" y="2505075"/>
              <a:ext cx="95250" cy="279400"/>
            </a:xfrm>
            <a:custGeom>
              <a:avLst/>
              <a:gdLst>
                <a:gd name="connsiteX0" fmla="*/ 0 w 95250"/>
                <a:gd name="connsiteY0" fmla="*/ 0 h 279400"/>
                <a:gd name="connsiteX1" fmla="*/ 41275 w 95250"/>
                <a:gd name="connsiteY1" fmla="*/ 0 h 279400"/>
                <a:gd name="connsiteX2" fmla="*/ 41275 w 95250"/>
                <a:gd name="connsiteY2" fmla="*/ 104775 h 279400"/>
                <a:gd name="connsiteX3" fmla="*/ 57150 w 95250"/>
                <a:gd name="connsiteY3" fmla="*/ 104775 h 279400"/>
                <a:gd name="connsiteX4" fmla="*/ 57150 w 95250"/>
                <a:gd name="connsiteY4" fmla="*/ 149225 h 279400"/>
                <a:gd name="connsiteX5" fmla="*/ 57150 w 95250"/>
                <a:gd name="connsiteY5" fmla="*/ 149225 h 279400"/>
                <a:gd name="connsiteX6" fmla="*/ 57150 w 95250"/>
                <a:gd name="connsiteY6" fmla="*/ 149225 h 279400"/>
                <a:gd name="connsiteX7" fmla="*/ 73025 w 95250"/>
                <a:gd name="connsiteY7" fmla="*/ 149225 h 279400"/>
                <a:gd name="connsiteX8" fmla="*/ 73025 w 95250"/>
                <a:gd name="connsiteY8" fmla="*/ 193675 h 279400"/>
                <a:gd name="connsiteX9" fmla="*/ 85725 w 95250"/>
                <a:gd name="connsiteY9" fmla="*/ 193675 h 279400"/>
                <a:gd name="connsiteX10" fmla="*/ 85725 w 95250"/>
                <a:gd name="connsiteY10" fmla="*/ 228600 h 279400"/>
                <a:gd name="connsiteX11" fmla="*/ 95250 w 95250"/>
                <a:gd name="connsiteY11" fmla="*/ 228600 h 279400"/>
                <a:gd name="connsiteX12" fmla="*/ 95250 w 95250"/>
                <a:gd name="connsiteY12" fmla="*/ 279400 h 27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279400">
                  <a:moveTo>
                    <a:pt x="0" y="0"/>
                  </a:moveTo>
                  <a:lnTo>
                    <a:pt x="41275" y="0"/>
                  </a:lnTo>
                  <a:lnTo>
                    <a:pt x="41275" y="104775"/>
                  </a:lnTo>
                  <a:lnTo>
                    <a:pt x="57150" y="104775"/>
                  </a:lnTo>
                  <a:lnTo>
                    <a:pt x="57150" y="149225"/>
                  </a:lnTo>
                  <a:lnTo>
                    <a:pt x="57150" y="149225"/>
                  </a:lnTo>
                  <a:lnTo>
                    <a:pt x="57150" y="149225"/>
                  </a:lnTo>
                  <a:lnTo>
                    <a:pt x="73025" y="149225"/>
                  </a:lnTo>
                  <a:lnTo>
                    <a:pt x="73025" y="193675"/>
                  </a:lnTo>
                  <a:lnTo>
                    <a:pt x="85725" y="193675"/>
                  </a:lnTo>
                  <a:lnTo>
                    <a:pt x="85725" y="228600"/>
                  </a:lnTo>
                  <a:lnTo>
                    <a:pt x="95250" y="228600"/>
                  </a:lnTo>
                  <a:lnTo>
                    <a:pt x="95250" y="279400"/>
                  </a:lnTo>
                </a:path>
              </a:pathLst>
            </a:custGeom>
            <a:noFill/>
            <a:ln w="28575">
              <a:solidFill>
                <a:schemeClr val="accent3"/>
              </a:solidFill>
              <a:miter lim="800000"/>
              <a:headEnd/>
              <a:tailEnd/>
            </a:ln>
          </p:spPr>
          <p:txBody>
            <a:bodyPr rtlCol="0" anchor="ctr"/>
            <a:lstStyle/>
            <a:p>
              <a:pPr algn="ctr"/>
              <a:endParaRPr lang="en-US"/>
            </a:p>
          </p:txBody>
        </p:sp>
        <p:sp>
          <p:nvSpPr>
            <p:cNvPr id="31848" name="Freeform 31847">
              <a:extLst>
                <a:ext uri="{FF2B5EF4-FFF2-40B4-BE49-F238E27FC236}">
                  <a16:creationId xmlns:a16="http://schemas.microsoft.com/office/drawing/2014/main" id="{E87C1FDF-9EBC-C678-6E74-3CBBFE2FF6C7}"/>
                </a:ext>
              </a:extLst>
            </p:cNvPr>
            <p:cNvSpPr/>
            <p:nvPr/>
          </p:nvSpPr>
          <p:spPr bwMode="auto">
            <a:xfrm>
              <a:off x="7391400" y="2759075"/>
              <a:ext cx="447675" cy="1076325"/>
            </a:xfrm>
            <a:custGeom>
              <a:avLst/>
              <a:gdLst>
                <a:gd name="connsiteX0" fmla="*/ 0 w 447675"/>
                <a:gd name="connsiteY0" fmla="*/ 0 h 1076325"/>
                <a:gd name="connsiteX1" fmla="*/ 0 w 447675"/>
                <a:gd name="connsiteY1" fmla="*/ 69850 h 1076325"/>
                <a:gd name="connsiteX2" fmla="*/ 0 w 447675"/>
                <a:gd name="connsiteY2" fmla="*/ 69850 h 1076325"/>
                <a:gd name="connsiteX3" fmla="*/ 0 w 447675"/>
                <a:gd name="connsiteY3" fmla="*/ 69850 h 1076325"/>
                <a:gd name="connsiteX4" fmla="*/ 22225 w 447675"/>
                <a:gd name="connsiteY4" fmla="*/ 69850 h 1076325"/>
                <a:gd name="connsiteX5" fmla="*/ 22225 w 447675"/>
                <a:gd name="connsiteY5" fmla="*/ 117475 h 1076325"/>
                <a:gd name="connsiteX6" fmla="*/ 47625 w 447675"/>
                <a:gd name="connsiteY6" fmla="*/ 117475 h 1076325"/>
                <a:gd name="connsiteX7" fmla="*/ 47625 w 447675"/>
                <a:gd name="connsiteY7" fmla="*/ 180975 h 1076325"/>
                <a:gd name="connsiteX8" fmla="*/ 95250 w 447675"/>
                <a:gd name="connsiteY8" fmla="*/ 180975 h 1076325"/>
                <a:gd name="connsiteX9" fmla="*/ 95250 w 447675"/>
                <a:gd name="connsiteY9" fmla="*/ 219075 h 1076325"/>
                <a:gd name="connsiteX10" fmla="*/ 95250 w 447675"/>
                <a:gd name="connsiteY10" fmla="*/ 219075 h 1076325"/>
                <a:gd name="connsiteX11" fmla="*/ 117475 w 447675"/>
                <a:gd name="connsiteY11" fmla="*/ 219075 h 1076325"/>
                <a:gd name="connsiteX12" fmla="*/ 117475 w 447675"/>
                <a:gd name="connsiteY12" fmla="*/ 263525 h 1076325"/>
                <a:gd name="connsiteX13" fmla="*/ 133350 w 447675"/>
                <a:gd name="connsiteY13" fmla="*/ 263525 h 1076325"/>
                <a:gd name="connsiteX14" fmla="*/ 133350 w 447675"/>
                <a:gd name="connsiteY14" fmla="*/ 523875 h 1076325"/>
                <a:gd name="connsiteX15" fmla="*/ 177800 w 447675"/>
                <a:gd name="connsiteY15" fmla="*/ 523875 h 1076325"/>
                <a:gd name="connsiteX16" fmla="*/ 177800 w 447675"/>
                <a:gd name="connsiteY16" fmla="*/ 609600 h 1076325"/>
                <a:gd name="connsiteX17" fmla="*/ 206375 w 447675"/>
                <a:gd name="connsiteY17" fmla="*/ 609600 h 1076325"/>
                <a:gd name="connsiteX18" fmla="*/ 206375 w 447675"/>
                <a:gd name="connsiteY18" fmla="*/ 650875 h 1076325"/>
                <a:gd name="connsiteX19" fmla="*/ 234950 w 447675"/>
                <a:gd name="connsiteY19" fmla="*/ 650875 h 1076325"/>
                <a:gd name="connsiteX20" fmla="*/ 234950 w 447675"/>
                <a:gd name="connsiteY20" fmla="*/ 688975 h 1076325"/>
                <a:gd name="connsiteX21" fmla="*/ 241300 w 447675"/>
                <a:gd name="connsiteY21" fmla="*/ 688975 h 1076325"/>
                <a:gd name="connsiteX22" fmla="*/ 241300 w 447675"/>
                <a:gd name="connsiteY22" fmla="*/ 749300 h 1076325"/>
                <a:gd name="connsiteX23" fmla="*/ 295275 w 447675"/>
                <a:gd name="connsiteY23" fmla="*/ 749300 h 1076325"/>
                <a:gd name="connsiteX24" fmla="*/ 295275 w 447675"/>
                <a:gd name="connsiteY24" fmla="*/ 828675 h 1076325"/>
                <a:gd name="connsiteX25" fmla="*/ 311150 w 447675"/>
                <a:gd name="connsiteY25" fmla="*/ 828675 h 1076325"/>
                <a:gd name="connsiteX26" fmla="*/ 311150 w 447675"/>
                <a:gd name="connsiteY26" fmla="*/ 933450 h 1076325"/>
                <a:gd name="connsiteX27" fmla="*/ 346075 w 447675"/>
                <a:gd name="connsiteY27" fmla="*/ 933450 h 1076325"/>
                <a:gd name="connsiteX28" fmla="*/ 346075 w 447675"/>
                <a:gd name="connsiteY28" fmla="*/ 974725 h 1076325"/>
                <a:gd name="connsiteX29" fmla="*/ 396875 w 447675"/>
                <a:gd name="connsiteY29" fmla="*/ 974725 h 1076325"/>
                <a:gd name="connsiteX30" fmla="*/ 396875 w 447675"/>
                <a:gd name="connsiteY30" fmla="*/ 1012825 h 1076325"/>
                <a:gd name="connsiteX31" fmla="*/ 438150 w 447675"/>
                <a:gd name="connsiteY31" fmla="*/ 1012825 h 1076325"/>
                <a:gd name="connsiteX32" fmla="*/ 438150 w 447675"/>
                <a:gd name="connsiteY32" fmla="*/ 1041400 h 1076325"/>
                <a:gd name="connsiteX33" fmla="*/ 447675 w 447675"/>
                <a:gd name="connsiteY33" fmla="*/ 1041400 h 1076325"/>
                <a:gd name="connsiteX34" fmla="*/ 447675 w 447675"/>
                <a:gd name="connsiteY34" fmla="*/ 1076325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7675" h="1076325">
                  <a:moveTo>
                    <a:pt x="0" y="0"/>
                  </a:moveTo>
                  <a:lnTo>
                    <a:pt x="0" y="69850"/>
                  </a:lnTo>
                  <a:lnTo>
                    <a:pt x="0" y="69850"/>
                  </a:lnTo>
                  <a:lnTo>
                    <a:pt x="0" y="69850"/>
                  </a:lnTo>
                  <a:lnTo>
                    <a:pt x="22225" y="69850"/>
                  </a:lnTo>
                  <a:lnTo>
                    <a:pt x="22225" y="117475"/>
                  </a:lnTo>
                  <a:lnTo>
                    <a:pt x="47625" y="117475"/>
                  </a:lnTo>
                  <a:lnTo>
                    <a:pt x="47625" y="180975"/>
                  </a:lnTo>
                  <a:lnTo>
                    <a:pt x="95250" y="180975"/>
                  </a:lnTo>
                  <a:lnTo>
                    <a:pt x="95250" y="219075"/>
                  </a:lnTo>
                  <a:lnTo>
                    <a:pt x="95250" y="219075"/>
                  </a:lnTo>
                  <a:lnTo>
                    <a:pt x="117475" y="219075"/>
                  </a:lnTo>
                  <a:lnTo>
                    <a:pt x="117475" y="263525"/>
                  </a:lnTo>
                  <a:lnTo>
                    <a:pt x="133350" y="263525"/>
                  </a:lnTo>
                  <a:lnTo>
                    <a:pt x="133350" y="523875"/>
                  </a:lnTo>
                  <a:lnTo>
                    <a:pt x="177800" y="523875"/>
                  </a:lnTo>
                  <a:lnTo>
                    <a:pt x="177800" y="609600"/>
                  </a:lnTo>
                  <a:lnTo>
                    <a:pt x="206375" y="609600"/>
                  </a:lnTo>
                  <a:lnTo>
                    <a:pt x="206375" y="650875"/>
                  </a:lnTo>
                  <a:lnTo>
                    <a:pt x="234950" y="650875"/>
                  </a:lnTo>
                  <a:lnTo>
                    <a:pt x="234950" y="688975"/>
                  </a:lnTo>
                  <a:lnTo>
                    <a:pt x="241300" y="688975"/>
                  </a:lnTo>
                  <a:lnTo>
                    <a:pt x="241300" y="749300"/>
                  </a:lnTo>
                  <a:lnTo>
                    <a:pt x="295275" y="749300"/>
                  </a:lnTo>
                  <a:lnTo>
                    <a:pt x="295275" y="828675"/>
                  </a:lnTo>
                  <a:lnTo>
                    <a:pt x="311150" y="828675"/>
                  </a:lnTo>
                  <a:lnTo>
                    <a:pt x="311150" y="933450"/>
                  </a:lnTo>
                  <a:lnTo>
                    <a:pt x="346075" y="933450"/>
                  </a:lnTo>
                  <a:lnTo>
                    <a:pt x="346075" y="974725"/>
                  </a:lnTo>
                  <a:lnTo>
                    <a:pt x="396875" y="974725"/>
                  </a:lnTo>
                  <a:lnTo>
                    <a:pt x="396875" y="1012825"/>
                  </a:lnTo>
                  <a:lnTo>
                    <a:pt x="438150" y="1012825"/>
                  </a:lnTo>
                  <a:lnTo>
                    <a:pt x="438150" y="1041400"/>
                  </a:lnTo>
                  <a:lnTo>
                    <a:pt x="447675" y="1041400"/>
                  </a:lnTo>
                  <a:lnTo>
                    <a:pt x="447675" y="1076325"/>
                  </a:lnTo>
                </a:path>
              </a:pathLst>
            </a:custGeom>
            <a:noFill/>
            <a:ln w="28575">
              <a:solidFill>
                <a:schemeClr val="accent3"/>
              </a:solidFill>
              <a:miter lim="800000"/>
              <a:headEnd/>
              <a:tailEnd/>
            </a:ln>
          </p:spPr>
          <p:txBody>
            <a:bodyPr rtlCol="0" anchor="ctr"/>
            <a:lstStyle/>
            <a:p>
              <a:pPr algn="ctr"/>
              <a:endParaRPr lang="en-US"/>
            </a:p>
          </p:txBody>
        </p:sp>
      </p:grpSp>
      <p:sp>
        <p:nvSpPr>
          <p:cNvPr id="31850" name="Freeform 31849">
            <a:extLst>
              <a:ext uri="{FF2B5EF4-FFF2-40B4-BE49-F238E27FC236}">
                <a16:creationId xmlns:a16="http://schemas.microsoft.com/office/drawing/2014/main" id="{909721C6-E157-B9D2-2CF8-E1B3EEFAD6F1}"/>
              </a:ext>
            </a:extLst>
          </p:cNvPr>
          <p:cNvSpPr/>
          <p:nvPr/>
        </p:nvSpPr>
        <p:spPr bwMode="auto">
          <a:xfrm>
            <a:off x="7327900" y="2568575"/>
            <a:ext cx="3400425" cy="2006600"/>
          </a:xfrm>
          <a:custGeom>
            <a:avLst/>
            <a:gdLst>
              <a:gd name="connsiteX0" fmla="*/ 3400425 w 3400425"/>
              <a:gd name="connsiteY0" fmla="*/ 2006600 h 2006600"/>
              <a:gd name="connsiteX1" fmla="*/ 2768600 w 3400425"/>
              <a:gd name="connsiteY1" fmla="*/ 2006600 h 2006600"/>
              <a:gd name="connsiteX2" fmla="*/ 2768600 w 3400425"/>
              <a:gd name="connsiteY2" fmla="*/ 1870075 h 2006600"/>
              <a:gd name="connsiteX3" fmla="*/ 2511425 w 3400425"/>
              <a:gd name="connsiteY3" fmla="*/ 1870075 h 2006600"/>
              <a:gd name="connsiteX4" fmla="*/ 2511425 w 3400425"/>
              <a:gd name="connsiteY4" fmla="*/ 1787525 h 2006600"/>
              <a:gd name="connsiteX5" fmla="*/ 2441575 w 3400425"/>
              <a:gd name="connsiteY5" fmla="*/ 1787525 h 2006600"/>
              <a:gd name="connsiteX6" fmla="*/ 2441575 w 3400425"/>
              <a:gd name="connsiteY6" fmla="*/ 1692275 h 2006600"/>
              <a:gd name="connsiteX7" fmla="*/ 2247900 w 3400425"/>
              <a:gd name="connsiteY7" fmla="*/ 1692275 h 2006600"/>
              <a:gd name="connsiteX8" fmla="*/ 2247900 w 3400425"/>
              <a:gd name="connsiteY8" fmla="*/ 1628775 h 2006600"/>
              <a:gd name="connsiteX9" fmla="*/ 2079625 w 3400425"/>
              <a:gd name="connsiteY9" fmla="*/ 1628775 h 2006600"/>
              <a:gd name="connsiteX10" fmla="*/ 2079625 w 3400425"/>
              <a:gd name="connsiteY10" fmla="*/ 1558925 h 2006600"/>
              <a:gd name="connsiteX11" fmla="*/ 1939925 w 3400425"/>
              <a:gd name="connsiteY11" fmla="*/ 1558925 h 2006600"/>
              <a:gd name="connsiteX12" fmla="*/ 1939925 w 3400425"/>
              <a:gd name="connsiteY12" fmla="*/ 1450975 h 2006600"/>
              <a:gd name="connsiteX13" fmla="*/ 1803400 w 3400425"/>
              <a:gd name="connsiteY13" fmla="*/ 1450975 h 2006600"/>
              <a:gd name="connsiteX14" fmla="*/ 1803400 w 3400425"/>
              <a:gd name="connsiteY14" fmla="*/ 1406525 h 2006600"/>
              <a:gd name="connsiteX15" fmla="*/ 1539875 w 3400425"/>
              <a:gd name="connsiteY15" fmla="*/ 1406525 h 2006600"/>
              <a:gd name="connsiteX16" fmla="*/ 1539875 w 3400425"/>
              <a:gd name="connsiteY16" fmla="*/ 1377950 h 2006600"/>
              <a:gd name="connsiteX17" fmla="*/ 1425575 w 3400425"/>
              <a:gd name="connsiteY17" fmla="*/ 1377950 h 2006600"/>
              <a:gd name="connsiteX18" fmla="*/ 1425575 w 3400425"/>
              <a:gd name="connsiteY18" fmla="*/ 1349375 h 2006600"/>
              <a:gd name="connsiteX19" fmla="*/ 1425575 w 3400425"/>
              <a:gd name="connsiteY19" fmla="*/ 1349375 h 2006600"/>
              <a:gd name="connsiteX20" fmla="*/ 1400175 w 3400425"/>
              <a:gd name="connsiteY20" fmla="*/ 1349375 h 2006600"/>
              <a:gd name="connsiteX21" fmla="*/ 1400175 w 3400425"/>
              <a:gd name="connsiteY21" fmla="*/ 1308100 h 2006600"/>
              <a:gd name="connsiteX22" fmla="*/ 1400175 w 3400425"/>
              <a:gd name="connsiteY22" fmla="*/ 1308100 h 2006600"/>
              <a:gd name="connsiteX23" fmla="*/ 1384300 w 3400425"/>
              <a:gd name="connsiteY23" fmla="*/ 1308100 h 2006600"/>
              <a:gd name="connsiteX24" fmla="*/ 1384300 w 3400425"/>
              <a:gd name="connsiteY24" fmla="*/ 1270000 h 2006600"/>
              <a:gd name="connsiteX25" fmla="*/ 1298575 w 3400425"/>
              <a:gd name="connsiteY25" fmla="*/ 1270000 h 2006600"/>
              <a:gd name="connsiteX26" fmla="*/ 1298575 w 3400425"/>
              <a:gd name="connsiteY26" fmla="*/ 1241425 h 2006600"/>
              <a:gd name="connsiteX27" fmla="*/ 1270000 w 3400425"/>
              <a:gd name="connsiteY27" fmla="*/ 1241425 h 2006600"/>
              <a:gd name="connsiteX28" fmla="*/ 1270000 w 3400425"/>
              <a:gd name="connsiteY28" fmla="*/ 1212850 h 2006600"/>
              <a:gd name="connsiteX29" fmla="*/ 1225550 w 3400425"/>
              <a:gd name="connsiteY29" fmla="*/ 1212850 h 2006600"/>
              <a:gd name="connsiteX30" fmla="*/ 1225550 w 3400425"/>
              <a:gd name="connsiteY30" fmla="*/ 1162050 h 2006600"/>
              <a:gd name="connsiteX31" fmla="*/ 1162050 w 3400425"/>
              <a:gd name="connsiteY31" fmla="*/ 1162050 h 2006600"/>
              <a:gd name="connsiteX32" fmla="*/ 1162050 w 3400425"/>
              <a:gd name="connsiteY32" fmla="*/ 1139825 h 2006600"/>
              <a:gd name="connsiteX33" fmla="*/ 1123950 w 3400425"/>
              <a:gd name="connsiteY33" fmla="*/ 1139825 h 2006600"/>
              <a:gd name="connsiteX34" fmla="*/ 1123950 w 3400425"/>
              <a:gd name="connsiteY34" fmla="*/ 1104900 h 2006600"/>
              <a:gd name="connsiteX35" fmla="*/ 1111250 w 3400425"/>
              <a:gd name="connsiteY35" fmla="*/ 1104900 h 2006600"/>
              <a:gd name="connsiteX36" fmla="*/ 1111250 w 3400425"/>
              <a:gd name="connsiteY36" fmla="*/ 1076325 h 2006600"/>
              <a:gd name="connsiteX37" fmla="*/ 1041400 w 3400425"/>
              <a:gd name="connsiteY37" fmla="*/ 1076325 h 2006600"/>
              <a:gd name="connsiteX38" fmla="*/ 1041400 w 3400425"/>
              <a:gd name="connsiteY38" fmla="*/ 1047750 h 2006600"/>
              <a:gd name="connsiteX39" fmla="*/ 1035050 w 3400425"/>
              <a:gd name="connsiteY39" fmla="*/ 1047750 h 2006600"/>
              <a:gd name="connsiteX40" fmla="*/ 1035050 w 3400425"/>
              <a:gd name="connsiteY40" fmla="*/ 1019175 h 2006600"/>
              <a:gd name="connsiteX41" fmla="*/ 981075 w 3400425"/>
              <a:gd name="connsiteY41" fmla="*/ 1019175 h 2006600"/>
              <a:gd name="connsiteX42" fmla="*/ 981075 w 3400425"/>
              <a:gd name="connsiteY42" fmla="*/ 987425 h 2006600"/>
              <a:gd name="connsiteX43" fmla="*/ 914400 w 3400425"/>
              <a:gd name="connsiteY43" fmla="*/ 987425 h 2006600"/>
              <a:gd name="connsiteX44" fmla="*/ 914400 w 3400425"/>
              <a:gd name="connsiteY44" fmla="*/ 955675 h 2006600"/>
              <a:gd name="connsiteX45" fmla="*/ 885825 w 3400425"/>
              <a:gd name="connsiteY45" fmla="*/ 955675 h 2006600"/>
              <a:gd name="connsiteX46" fmla="*/ 885825 w 3400425"/>
              <a:gd name="connsiteY46" fmla="*/ 920750 h 2006600"/>
              <a:gd name="connsiteX47" fmla="*/ 831850 w 3400425"/>
              <a:gd name="connsiteY47" fmla="*/ 920750 h 2006600"/>
              <a:gd name="connsiteX48" fmla="*/ 831850 w 3400425"/>
              <a:gd name="connsiteY48" fmla="*/ 812800 h 2006600"/>
              <a:gd name="connsiteX49" fmla="*/ 787400 w 3400425"/>
              <a:gd name="connsiteY49" fmla="*/ 812800 h 2006600"/>
              <a:gd name="connsiteX50" fmla="*/ 787400 w 3400425"/>
              <a:gd name="connsiteY50" fmla="*/ 746125 h 2006600"/>
              <a:gd name="connsiteX51" fmla="*/ 787400 w 3400425"/>
              <a:gd name="connsiteY51" fmla="*/ 746125 h 2006600"/>
              <a:gd name="connsiteX52" fmla="*/ 762000 w 3400425"/>
              <a:gd name="connsiteY52" fmla="*/ 746125 h 2006600"/>
              <a:gd name="connsiteX53" fmla="*/ 762000 w 3400425"/>
              <a:gd name="connsiteY53" fmla="*/ 708025 h 2006600"/>
              <a:gd name="connsiteX54" fmla="*/ 711200 w 3400425"/>
              <a:gd name="connsiteY54" fmla="*/ 708025 h 2006600"/>
              <a:gd name="connsiteX55" fmla="*/ 711200 w 3400425"/>
              <a:gd name="connsiteY55" fmla="*/ 663575 h 2006600"/>
              <a:gd name="connsiteX56" fmla="*/ 676275 w 3400425"/>
              <a:gd name="connsiteY56" fmla="*/ 663575 h 2006600"/>
              <a:gd name="connsiteX57" fmla="*/ 676275 w 3400425"/>
              <a:gd name="connsiteY57" fmla="*/ 631825 h 2006600"/>
              <a:gd name="connsiteX58" fmla="*/ 625475 w 3400425"/>
              <a:gd name="connsiteY58" fmla="*/ 631825 h 2006600"/>
              <a:gd name="connsiteX59" fmla="*/ 625475 w 3400425"/>
              <a:gd name="connsiteY59" fmla="*/ 561975 h 2006600"/>
              <a:gd name="connsiteX60" fmla="*/ 625475 w 3400425"/>
              <a:gd name="connsiteY60" fmla="*/ 561975 h 2006600"/>
              <a:gd name="connsiteX61" fmla="*/ 625475 w 3400425"/>
              <a:gd name="connsiteY61" fmla="*/ 561975 h 2006600"/>
              <a:gd name="connsiteX62" fmla="*/ 625475 w 3400425"/>
              <a:gd name="connsiteY62" fmla="*/ 561975 h 2006600"/>
              <a:gd name="connsiteX63" fmla="*/ 606425 w 3400425"/>
              <a:gd name="connsiteY63" fmla="*/ 561975 h 2006600"/>
              <a:gd name="connsiteX64" fmla="*/ 606425 w 3400425"/>
              <a:gd name="connsiteY64" fmla="*/ 533400 h 2006600"/>
              <a:gd name="connsiteX65" fmla="*/ 606425 w 3400425"/>
              <a:gd name="connsiteY65" fmla="*/ 533400 h 2006600"/>
              <a:gd name="connsiteX66" fmla="*/ 574675 w 3400425"/>
              <a:gd name="connsiteY66" fmla="*/ 533400 h 2006600"/>
              <a:gd name="connsiteX67" fmla="*/ 574675 w 3400425"/>
              <a:gd name="connsiteY67" fmla="*/ 485775 h 2006600"/>
              <a:gd name="connsiteX68" fmla="*/ 539750 w 3400425"/>
              <a:gd name="connsiteY68" fmla="*/ 485775 h 2006600"/>
              <a:gd name="connsiteX69" fmla="*/ 539750 w 3400425"/>
              <a:gd name="connsiteY69" fmla="*/ 454025 h 2006600"/>
              <a:gd name="connsiteX70" fmla="*/ 479425 w 3400425"/>
              <a:gd name="connsiteY70" fmla="*/ 454025 h 2006600"/>
              <a:gd name="connsiteX71" fmla="*/ 479425 w 3400425"/>
              <a:gd name="connsiteY71" fmla="*/ 454025 h 2006600"/>
              <a:gd name="connsiteX72" fmla="*/ 479425 w 3400425"/>
              <a:gd name="connsiteY72" fmla="*/ 454025 h 2006600"/>
              <a:gd name="connsiteX73" fmla="*/ 479425 w 3400425"/>
              <a:gd name="connsiteY73" fmla="*/ 454025 h 2006600"/>
              <a:gd name="connsiteX74" fmla="*/ 479425 w 3400425"/>
              <a:gd name="connsiteY74" fmla="*/ 431800 h 2006600"/>
              <a:gd name="connsiteX75" fmla="*/ 400050 w 3400425"/>
              <a:gd name="connsiteY75" fmla="*/ 431800 h 2006600"/>
              <a:gd name="connsiteX76" fmla="*/ 400050 w 3400425"/>
              <a:gd name="connsiteY76" fmla="*/ 396875 h 2006600"/>
              <a:gd name="connsiteX77" fmla="*/ 384175 w 3400425"/>
              <a:gd name="connsiteY77" fmla="*/ 396875 h 2006600"/>
              <a:gd name="connsiteX78" fmla="*/ 384175 w 3400425"/>
              <a:gd name="connsiteY78" fmla="*/ 355600 h 2006600"/>
              <a:gd name="connsiteX79" fmla="*/ 365125 w 3400425"/>
              <a:gd name="connsiteY79" fmla="*/ 355600 h 2006600"/>
              <a:gd name="connsiteX80" fmla="*/ 365125 w 3400425"/>
              <a:gd name="connsiteY80" fmla="*/ 327025 h 2006600"/>
              <a:gd name="connsiteX81" fmla="*/ 320675 w 3400425"/>
              <a:gd name="connsiteY81" fmla="*/ 327025 h 2006600"/>
              <a:gd name="connsiteX82" fmla="*/ 320675 w 3400425"/>
              <a:gd name="connsiteY82" fmla="*/ 301625 h 2006600"/>
              <a:gd name="connsiteX83" fmla="*/ 266700 w 3400425"/>
              <a:gd name="connsiteY83" fmla="*/ 301625 h 2006600"/>
              <a:gd name="connsiteX84" fmla="*/ 266700 w 3400425"/>
              <a:gd name="connsiteY84" fmla="*/ 301625 h 2006600"/>
              <a:gd name="connsiteX85" fmla="*/ 247650 w 3400425"/>
              <a:gd name="connsiteY85" fmla="*/ 282575 h 2006600"/>
              <a:gd name="connsiteX86" fmla="*/ 247650 w 3400425"/>
              <a:gd name="connsiteY86" fmla="*/ 238125 h 2006600"/>
              <a:gd name="connsiteX87" fmla="*/ 228600 w 3400425"/>
              <a:gd name="connsiteY87" fmla="*/ 238125 h 2006600"/>
              <a:gd name="connsiteX88" fmla="*/ 228600 w 3400425"/>
              <a:gd name="connsiteY88" fmla="*/ 238125 h 2006600"/>
              <a:gd name="connsiteX89" fmla="*/ 228600 w 3400425"/>
              <a:gd name="connsiteY89" fmla="*/ 200025 h 2006600"/>
              <a:gd name="connsiteX90" fmla="*/ 165100 w 3400425"/>
              <a:gd name="connsiteY90" fmla="*/ 200025 h 2006600"/>
              <a:gd name="connsiteX91" fmla="*/ 165100 w 3400425"/>
              <a:gd name="connsiteY91" fmla="*/ 155575 h 2006600"/>
              <a:gd name="connsiteX92" fmla="*/ 133350 w 3400425"/>
              <a:gd name="connsiteY92" fmla="*/ 155575 h 2006600"/>
              <a:gd name="connsiteX93" fmla="*/ 133350 w 3400425"/>
              <a:gd name="connsiteY93" fmla="*/ 111125 h 2006600"/>
              <a:gd name="connsiteX94" fmla="*/ 104775 w 3400425"/>
              <a:gd name="connsiteY94" fmla="*/ 111125 h 2006600"/>
              <a:gd name="connsiteX95" fmla="*/ 104775 w 3400425"/>
              <a:gd name="connsiteY95" fmla="*/ 69850 h 2006600"/>
              <a:gd name="connsiteX96" fmla="*/ 66675 w 3400425"/>
              <a:gd name="connsiteY96" fmla="*/ 69850 h 2006600"/>
              <a:gd name="connsiteX97" fmla="*/ 66675 w 3400425"/>
              <a:gd name="connsiteY97" fmla="*/ 38100 h 2006600"/>
              <a:gd name="connsiteX98" fmla="*/ 47625 w 3400425"/>
              <a:gd name="connsiteY98" fmla="*/ 38100 h 2006600"/>
              <a:gd name="connsiteX99" fmla="*/ 47625 w 3400425"/>
              <a:gd name="connsiteY99" fmla="*/ 0 h 2006600"/>
              <a:gd name="connsiteX100" fmla="*/ 0 w 3400425"/>
              <a:gd name="connsiteY100" fmla="*/ 0 h 2006600"/>
              <a:gd name="connsiteX0" fmla="*/ 3400425 w 3400425"/>
              <a:gd name="connsiteY0" fmla="*/ 2006600 h 2006600"/>
              <a:gd name="connsiteX1" fmla="*/ 2768600 w 3400425"/>
              <a:gd name="connsiteY1" fmla="*/ 2006600 h 2006600"/>
              <a:gd name="connsiteX2" fmla="*/ 2768600 w 3400425"/>
              <a:gd name="connsiteY2" fmla="*/ 1870075 h 2006600"/>
              <a:gd name="connsiteX3" fmla="*/ 2511425 w 3400425"/>
              <a:gd name="connsiteY3" fmla="*/ 1870075 h 2006600"/>
              <a:gd name="connsiteX4" fmla="*/ 2511425 w 3400425"/>
              <a:gd name="connsiteY4" fmla="*/ 1787525 h 2006600"/>
              <a:gd name="connsiteX5" fmla="*/ 2441575 w 3400425"/>
              <a:gd name="connsiteY5" fmla="*/ 1787525 h 2006600"/>
              <a:gd name="connsiteX6" fmla="*/ 2441575 w 3400425"/>
              <a:gd name="connsiteY6" fmla="*/ 1692275 h 2006600"/>
              <a:gd name="connsiteX7" fmla="*/ 2247900 w 3400425"/>
              <a:gd name="connsiteY7" fmla="*/ 1692275 h 2006600"/>
              <a:gd name="connsiteX8" fmla="*/ 2247900 w 3400425"/>
              <a:gd name="connsiteY8" fmla="*/ 1628775 h 2006600"/>
              <a:gd name="connsiteX9" fmla="*/ 2079625 w 3400425"/>
              <a:gd name="connsiteY9" fmla="*/ 1628775 h 2006600"/>
              <a:gd name="connsiteX10" fmla="*/ 2079625 w 3400425"/>
              <a:gd name="connsiteY10" fmla="*/ 1558925 h 2006600"/>
              <a:gd name="connsiteX11" fmla="*/ 1939925 w 3400425"/>
              <a:gd name="connsiteY11" fmla="*/ 1558925 h 2006600"/>
              <a:gd name="connsiteX12" fmla="*/ 1939925 w 3400425"/>
              <a:gd name="connsiteY12" fmla="*/ 1450975 h 2006600"/>
              <a:gd name="connsiteX13" fmla="*/ 1803400 w 3400425"/>
              <a:gd name="connsiteY13" fmla="*/ 1450975 h 2006600"/>
              <a:gd name="connsiteX14" fmla="*/ 1803400 w 3400425"/>
              <a:gd name="connsiteY14" fmla="*/ 1406525 h 2006600"/>
              <a:gd name="connsiteX15" fmla="*/ 1539875 w 3400425"/>
              <a:gd name="connsiteY15" fmla="*/ 1406525 h 2006600"/>
              <a:gd name="connsiteX16" fmla="*/ 1539875 w 3400425"/>
              <a:gd name="connsiteY16" fmla="*/ 1377950 h 2006600"/>
              <a:gd name="connsiteX17" fmla="*/ 1425575 w 3400425"/>
              <a:gd name="connsiteY17" fmla="*/ 1377950 h 2006600"/>
              <a:gd name="connsiteX18" fmla="*/ 1425575 w 3400425"/>
              <a:gd name="connsiteY18" fmla="*/ 1349375 h 2006600"/>
              <a:gd name="connsiteX19" fmla="*/ 1425575 w 3400425"/>
              <a:gd name="connsiteY19" fmla="*/ 1349375 h 2006600"/>
              <a:gd name="connsiteX20" fmla="*/ 1400175 w 3400425"/>
              <a:gd name="connsiteY20" fmla="*/ 1349375 h 2006600"/>
              <a:gd name="connsiteX21" fmla="*/ 1400175 w 3400425"/>
              <a:gd name="connsiteY21" fmla="*/ 1308100 h 2006600"/>
              <a:gd name="connsiteX22" fmla="*/ 1400175 w 3400425"/>
              <a:gd name="connsiteY22" fmla="*/ 1308100 h 2006600"/>
              <a:gd name="connsiteX23" fmla="*/ 1384300 w 3400425"/>
              <a:gd name="connsiteY23" fmla="*/ 1308100 h 2006600"/>
              <a:gd name="connsiteX24" fmla="*/ 1384300 w 3400425"/>
              <a:gd name="connsiteY24" fmla="*/ 1270000 h 2006600"/>
              <a:gd name="connsiteX25" fmla="*/ 1298575 w 3400425"/>
              <a:gd name="connsiteY25" fmla="*/ 1270000 h 2006600"/>
              <a:gd name="connsiteX26" fmla="*/ 1298575 w 3400425"/>
              <a:gd name="connsiteY26" fmla="*/ 1241425 h 2006600"/>
              <a:gd name="connsiteX27" fmla="*/ 1270000 w 3400425"/>
              <a:gd name="connsiteY27" fmla="*/ 1241425 h 2006600"/>
              <a:gd name="connsiteX28" fmla="*/ 1270000 w 3400425"/>
              <a:gd name="connsiteY28" fmla="*/ 1212850 h 2006600"/>
              <a:gd name="connsiteX29" fmla="*/ 1225550 w 3400425"/>
              <a:gd name="connsiteY29" fmla="*/ 1212850 h 2006600"/>
              <a:gd name="connsiteX30" fmla="*/ 1225550 w 3400425"/>
              <a:gd name="connsiteY30" fmla="*/ 1162050 h 2006600"/>
              <a:gd name="connsiteX31" fmla="*/ 1162050 w 3400425"/>
              <a:gd name="connsiteY31" fmla="*/ 1162050 h 2006600"/>
              <a:gd name="connsiteX32" fmla="*/ 1162050 w 3400425"/>
              <a:gd name="connsiteY32" fmla="*/ 1139825 h 2006600"/>
              <a:gd name="connsiteX33" fmla="*/ 1123950 w 3400425"/>
              <a:gd name="connsiteY33" fmla="*/ 1139825 h 2006600"/>
              <a:gd name="connsiteX34" fmla="*/ 1123950 w 3400425"/>
              <a:gd name="connsiteY34" fmla="*/ 1104900 h 2006600"/>
              <a:gd name="connsiteX35" fmla="*/ 1111250 w 3400425"/>
              <a:gd name="connsiteY35" fmla="*/ 1104900 h 2006600"/>
              <a:gd name="connsiteX36" fmla="*/ 1111250 w 3400425"/>
              <a:gd name="connsiteY36" fmla="*/ 1076325 h 2006600"/>
              <a:gd name="connsiteX37" fmla="*/ 1041400 w 3400425"/>
              <a:gd name="connsiteY37" fmla="*/ 1076325 h 2006600"/>
              <a:gd name="connsiteX38" fmla="*/ 1041400 w 3400425"/>
              <a:gd name="connsiteY38" fmla="*/ 1047750 h 2006600"/>
              <a:gd name="connsiteX39" fmla="*/ 1035050 w 3400425"/>
              <a:gd name="connsiteY39" fmla="*/ 1047750 h 2006600"/>
              <a:gd name="connsiteX40" fmla="*/ 1035050 w 3400425"/>
              <a:gd name="connsiteY40" fmla="*/ 1019175 h 2006600"/>
              <a:gd name="connsiteX41" fmla="*/ 981075 w 3400425"/>
              <a:gd name="connsiteY41" fmla="*/ 1019175 h 2006600"/>
              <a:gd name="connsiteX42" fmla="*/ 981075 w 3400425"/>
              <a:gd name="connsiteY42" fmla="*/ 987425 h 2006600"/>
              <a:gd name="connsiteX43" fmla="*/ 914400 w 3400425"/>
              <a:gd name="connsiteY43" fmla="*/ 987425 h 2006600"/>
              <a:gd name="connsiteX44" fmla="*/ 914400 w 3400425"/>
              <a:gd name="connsiteY44" fmla="*/ 955675 h 2006600"/>
              <a:gd name="connsiteX45" fmla="*/ 885825 w 3400425"/>
              <a:gd name="connsiteY45" fmla="*/ 955675 h 2006600"/>
              <a:gd name="connsiteX46" fmla="*/ 885825 w 3400425"/>
              <a:gd name="connsiteY46" fmla="*/ 920750 h 2006600"/>
              <a:gd name="connsiteX47" fmla="*/ 831850 w 3400425"/>
              <a:gd name="connsiteY47" fmla="*/ 920750 h 2006600"/>
              <a:gd name="connsiteX48" fmla="*/ 831850 w 3400425"/>
              <a:gd name="connsiteY48" fmla="*/ 812800 h 2006600"/>
              <a:gd name="connsiteX49" fmla="*/ 787400 w 3400425"/>
              <a:gd name="connsiteY49" fmla="*/ 812800 h 2006600"/>
              <a:gd name="connsiteX50" fmla="*/ 787400 w 3400425"/>
              <a:gd name="connsiteY50" fmla="*/ 746125 h 2006600"/>
              <a:gd name="connsiteX51" fmla="*/ 787400 w 3400425"/>
              <a:gd name="connsiteY51" fmla="*/ 746125 h 2006600"/>
              <a:gd name="connsiteX52" fmla="*/ 762000 w 3400425"/>
              <a:gd name="connsiteY52" fmla="*/ 746125 h 2006600"/>
              <a:gd name="connsiteX53" fmla="*/ 762000 w 3400425"/>
              <a:gd name="connsiteY53" fmla="*/ 708025 h 2006600"/>
              <a:gd name="connsiteX54" fmla="*/ 711200 w 3400425"/>
              <a:gd name="connsiteY54" fmla="*/ 708025 h 2006600"/>
              <a:gd name="connsiteX55" fmla="*/ 711200 w 3400425"/>
              <a:gd name="connsiteY55" fmla="*/ 663575 h 2006600"/>
              <a:gd name="connsiteX56" fmla="*/ 676275 w 3400425"/>
              <a:gd name="connsiteY56" fmla="*/ 663575 h 2006600"/>
              <a:gd name="connsiteX57" fmla="*/ 676275 w 3400425"/>
              <a:gd name="connsiteY57" fmla="*/ 631825 h 2006600"/>
              <a:gd name="connsiteX58" fmla="*/ 625475 w 3400425"/>
              <a:gd name="connsiteY58" fmla="*/ 631825 h 2006600"/>
              <a:gd name="connsiteX59" fmla="*/ 625475 w 3400425"/>
              <a:gd name="connsiteY59" fmla="*/ 561975 h 2006600"/>
              <a:gd name="connsiteX60" fmla="*/ 625475 w 3400425"/>
              <a:gd name="connsiteY60" fmla="*/ 561975 h 2006600"/>
              <a:gd name="connsiteX61" fmla="*/ 625475 w 3400425"/>
              <a:gd name="connsiteY61" fmla="*/ 561975 h 2006600"/>
              <a:gd name="connsiteX62" fmla="*/ 625475 w 3400425"/>
              <a:gd name="connsiteY62" fmla="*/ 561975 h 2006600"/>
              <a:gd name="connsiteX63" fmla="*/ 606425 w 3400425"/>
              <a:gd name="connsiteY63" fmla="*/ 561975 h 2006600"/>
              <a:gd name="connsiteX64" fmla="*/ 606425 w 3400425"/>
              <a:gd name="connsiteY64" fmla="*/ 533400 h 2006600"/>
              <a:gd name="connsiteX65" fmla="*/ 606425 w 3400425"/>
              <a:gd name="connsiteY65" fmla="*/ 533400 h 2006600"/>
              <a:gd name="connsiteX66" fmla="*/ 574675 w 3400425"/>
              <a:gd name="connsiteY66" fmla="*/ 533400 h 2006600"/>
              <a:gd name="connsiteX67" fmla="*/ 574675 w 3400425"/>
              <a:gd name="connsiteY67" fmla="*/ 485775 h 2006600"/>
              <a:gd name="connsiteX68" fmla="*/ 539750 w 3400425"/>
              <a:gd name="connsiteY68" fmla="*/ 485775 h 2006600"/>
              <a:gd name="connsiteX69" fmla="*/ 539750 w 3400425"/>
              <a:gd name="connsiteY69" fmla="*/ 454025 h 2006600"/>
              <a:gd name="connsiteX70" fmla="*/ 479425 w 3400425"/>
              <a:gd name="connsiteY70" fmla="*/ 454025 h 2006600"/>
              <a:gd name="connsiteX71" fmla="*/ 479425 w 3400425"/>
              <a:gd name="connsiteY71" fmla="*/ 454025 h 2006600"/>
              <a:gd name="connsiteX72" fmla="*/ 479425 w 3400425"/>
              <a:gd name="connsiteY72" fmla="*/ 454025 h 2006600"/>
              <a:gd name="connsiteX73" fmla="*/ 479425 w 3400425"/>
              <a:gd name="connsiteY73" fmla="*/ 454025 h 2006600"/>
              <a:gd name="connsiteX74" fmla="*/ 479425 w 3400425"/>
              <a:gd name="connsiteY74" fmla="*/ 431800 h 2006600"/>
              <a:gd name="connsiteX75" fmla="*/ 400050 w 3400425"/>
              <a:gd name="connsiteY75" fmla="*/ 431800 h 2006600"/>
              <a:gd name="connsiteX76" fmla="*/ 400050 w 3400425"/>
              <a:gd name="connsiteY76" fmla="*/ 396875 h 2006600"/>
              <a:gd name="connsiteX77" fmla="*/ 384175 w 3400425"/>
              <a:gd name="connsiteY77" fmla="*/ 396875 h 2006600"/>
              <a:gd name="connsiteX78" fmla="*/ 384175 w 3400425"/>
              <a:gd name="connsiteY78" fmla="*/ 355600 h 2006600"/>
              <a:gd name="connsiteX79" fmla="*/ 365125 w 3400425"/>
              <a:gd name="connsiteY79" fmla="*/ 355600 h 2006600"/>
              <a:gd name="connsiteX80" fmla="*/ 365125 w 3400425"/>
              <a:gd name="connsiteY80" fmla="*/ 327025 h 2006600"/>
              <a:gd name="connsiteX81" fmla="*/ 320675 w 3400425"/>
              <a:gd name="connsiteY81" fmla="*/ 327025 h 2006600"/>
              <a:gd name="connsiteX82" fmla="*/ 320675 w 3400425"/>
              <a:gd name="connsiteY82" fmla="*/ 301625 h 2006600"/>
              <a:gd name="connsiteX83" fmla="*/ 266700 w 3400425"/>
              <a:gd name="connsiteY83" fmla="*/ 301625 h 2006600"/>
              <a:gd name="connsiteX84" fmla="*/ 269875 w 3400425"/>
              <a:gd name="connsiteY84" fmla="*/ 282575 h 2006600"/>
              <a:gd name="connsiteX85" fmla="*/ 247650 w 3400425"/>
              <a:gd name="connsiteY85" fmla="*/ 282575 h 2006600"/>
              <a:gd name="connsiteX86" fmla="*/ 247650 w 3400425"/>
              <a:gd name="connsiteY86" fmla="*/ 238125 h 2006600"/>
              <a:gd name="connsiteX87" fmla="*/ 228600 w 3400425"/>
              <a:gd name="connsiteY87" fmla="*/ 238125 h 2006600"/>
              <a:gd name="connsiteX88" fmla="*/ 228600 w 3400425"/>
              <a:gd name="connsiteY88" fmla="*/ 238125 h 2006600"/>
              <a:gd name="connsiteX89" fmla="*/ 228600 w 3400425"/>
              <a:gd name="connsiteY89" fmla="*/ 200025 h 2006600"/>
              <a:gd name="connsiteX90" fmla="*/ 165100 w 3400425"/>
              <a:gd name="connsiteY90" fmla="*/ 200025 h 2006600"/>
              <a:gd name="connsiteX91" fmla="*/ 165100 w 3400425"/>
              <a:gd name="connsiteY91" fmla="*/ 155575 h 2006600"/>
              <a:gd name="connsiteX92" fmla="*/ 133350 w 3400425"/>
              <a:gd name="connsiteY92" fmla="*/ 155575 h 2006600"/>
              <a:gd name="connsiteX93" fmla="*/ 133350 w 3400425"/>
              <a:gd name="connsiteY93" fmla="*/ 111125 h 2006600"/>
              <a:gd name="connsiteX94" fmla="*/ 104775 w 3400425"/>
              <a:gd name="connsiteY94" fmla="*/ 111125 h 2006600"/>
              <a:gd name="connsiteX95" fmla="*/ 104775 w 3400425"/>
              <a:gd name="connsiteY95" fmla="*/ 69850 h 2006600"/>
              <a:gd name="connsiteX96" fmla="*/ 66675 w 3400425"/>
              <a:gd name="connsiteY96" fmla="*/ 69850 h 2006600"/>
              <a:gd name="connsiteX97" fmla="*/ 66675 w 3400425"/>
              <a:gd name="connsiteY97" fmla="*/ 38100 h 2006600"/>
              <a:gd name="connsiteX98" fmla="*/ 47625 w 3400425"/>
              <a:gd name="connsiteY98" fmla="*/ 38100 h 2006600"/>
              <a:gd name="connsiteX99" fmla="*/ 47625 w 3400425"/>
              <a:gd name="connsiteY99" fmla="*/ 0 h 2006600"/>
              <a:gd name="connsiteX100" fmla="*/ 0 w 3400425"/>
              <a:gd name="connsiteY100" fmla="*/ 0 h 200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400425" h="2006600">
                <a:moveTo>
                  <a:pt x="3400425" y="2006600"/>
                </a:moveTo>
                <a:lnTo>
                  <a:pt x="2768600" y="2006600"/>
                </a:lnTo>
                <a:lnTo>
                  <a:pt x="2768600" y="1870075"/>
                </a:lnTo>
                <a:lnTo>
                  <a:pt x="2511425" y="1870075"/>
                </a:lnTo>
                <a:lnTo>
                  <a:pt x="2511425" y="1787525"/>
                </a:lnTo>
                <a:lnTo>
                  <a:pt x="2441575" y="1787525"/>
                </a:lnTo>
                <a:lnTo>
                  <a:pt x="2441575" y="1692275"/>
                </a:lnTo>
                <a:lnTo>
                  <a:pt x="2247900" y="1692275"/>
                </a:lnTo>
                <a:lnTo>
                  <a:pt x="2247900" y="1628775"/>
                </a:lnTo>
                <a:lnTo>
                  <a:pt x="2079625" y="1628775"/>
                </a:lnTo>
                <a:lnTo>
                  <a:pt x="2079625" y="1558925"/>
                </a:lnTo>
                <a:lnTo>
                  <a:pt x="1939925" y="1558925"/>
                </a:lnTo>
                <a:lnTo>
                  <a:pt x="1939925" y="1450975"/>
                </a:lnTo>
                <a:lnTo>
                  <a:pt x="1803400" y="1450975"/>
                </a:lnTo>
                <a:lnTo>
                  <a:pt x="1803400" y="1406525"/>
                </a:lnTo>
                <a:lnTo>
                  <a:pt x="1539875" y="1406525"/>
                </a:lnTo>
                <a:lnTo>
                  <a:pt x="1539875" y="1377950"/>
                </a:lnTo>
                <a:lnTo>
                  <a:pt x="1425575" y="1377950"/>
                </a:lnTo>
                <a:lnTo>
                  <a:pt x="1425575" y="1349375"/>
                </a:lnTo>
                <a:lnTo>
                  <a:pt x="1425575" y="1349375"/>
                </a:lnTo>
                <a:lnTo>
                  <a:pt x="1400175" y="1349375"/>
                </a:lnTo>
                <a:lnTo>
                  <a:pt x="1400175" y="1308100"/>
                </a:lnTo>
                <a:lnTo>
                  <a:pt x="1400175" y="1308100"/>
                </a:lnTo>
                <a:lnTo>
                  <a:pt x="1384300" y="1308100"/>
                </a:lnTo>
                <a:lnTo>
                  <a:pt x="1384300" y="1270000"/>
                </a:lnTo>
                <a:lnTo>
                  <a:pt x="1298575" y="1270000"/>
                </a:lnTo>
                <a:lnTo>
                  <a:pt x="1298575" y="1241425"/>
                </a:lnTo>
                <a:lnTo>
                  <a:pt x="1270000" y="1241425"/>
                </a:lnTo>
                <a:lnTo>
                  <a:pt x="1270000" y="1212850"/>
                </a:lnTo>
                <a:lnTo>
                  <a:pt x="1225550" y="1212850"/>
                </a:lnTo>
                <a:lnTo>
                  <a:pt x="1225550" y="1162050"/>
                </a:lnTo>
                <a:lnTo>
                  <a:pt x="1162050" y="1162050"/>
                </a:lnTo>
                <a:lnTo>
                  <a:pt x="1162050" y="1139825"/>
                </a:lnTo>
                <a:lnTo>
                  <a:pt x="1123950" y="1139825"/>
                </a:lnTo>
                <a:lnTo>
                  <a:pt x="1123950" y="1104900"/>
                </a:lnTo>
                <a:lnTo>
                  <a:pt x="1111250" y="1104900"/>
                </a:lnTo>
                <a:lnTo>
                  <a:pt x="1111250" y="1076325"/>
                </a:lnTo>
                <a:lnTo>
                  <a:pt x="1041400" y="1076325"/>
                </a:lnTo>
                <a:lnTo>
                  <a:pt x="1041400" y="1047750"/>
                </a:lnTo>
                <a:lnTo>
                  <a:pt x="1035050" y="1047750"/>
                </a:lnTo>
                <a:lnTo>
                  <a:pt x="1035050" y="1019175"/>
                </a:lnTo>
                <a:lnTo>
                  <a:pt x="981075" y="1019175"/>
                </a:lnTo>
                <a:lnTo>
                  <a:pt x="981075" y="987425"/>
                </a:lnTo>
                <a:lnTo>
                  <a:pt x="914400" y="987425"/>
                </a:lnTo>
                <a:lnTo>
                  <a:pt x="914400" y="955675"/>
                </a:lnTo>
                <a:lnTo>
                  <a:pt x="885825" y="955675"/>
                </a:lnTo>
                <a:lnTo>
                  <a:pt x="885825" y="920750"/>
                </a:lnTo>
                <a:lnTo>
                  <a:pt x="831850" y="920750"/>
                </a:lnTo>
                <a:lnTo>
                  <a:pt x="831850" y="812800"/>
                </a:lnTo>
                <a:lnTo>
                  <a:pt x="787400" y="812800"/>
                </a:lnTo>
                <a:lnTo>
                  <a:pt x="787400" y="746125"/>
                </a:lnTo>
                <a:lnTo>
                  <a:pt x="787400" y="746125"/>
                </a:lnTo>
                <a:lnTo>
                  <a:pt x="762000" y="746125"/>
                </a:lnTo>
                <a:lnTo>
                  <a:pt x="762000" y="708025"/>
                </a:lnTo>
                <a:lnTo>
                  <a:pt x="711200" y="708025"/>
                </a:lnTo>
                <a:lnTo>
                  <a:pt x="711200" y="663575"/>
                </a:lnTo>
                <a:lnTo>
                  <a:pt x="676275" y="663575"/>
                </a:lnTo>
                <a:lnTo>
                  <a:pt x="676275" y="631825"/>
                </a:lnTo>
                <a:lnTo>
                  <a:pt x="625475" y="631825"/>
                </a:lnTo>
                <a:lnTo>
                  <a:pt x="625475" y="561975"/>
                </a:lnTo>
                <a:lnTo>
                  <a:pt x="625475" y="561975"/>
                </a:lnTo>
                <a:lnTo>
                  <a:pt x="625475" y="561975"/>
                </a:lnTo>
                <a:lnTo>
                  <a:pt x="625475" y="561975"/>
                </a:lnTo>
                <a:lnTo>
                  <a:pt x="606425" y="561975"/>
                </a:lnTo>
                <a:lnTo>
                  <a:pt x="606425" y="533400"/>
                </a:lnTo>
                <a:lnTo>
                  <a:pt x="606425" y="533400"/>
                </a:lnTo>
                <a:lnTo>
                  <a:pt x="574675" y="533400"/>
                </a:lnTo>
                <a:lnTo>
                  <a:pt x="574675" y="485775"/>
                </a:lnTo>
                <a:lnTo>
                  <a:pt x="539750" y="485775"/>
                </a:lnTo>
                <a:lnTo>
                  <a:pt x="539750" y="454025"/>
                </a:lnTo>
                <a:lnTo>
                  <a:pt x="479425" y="454025"/>
                </a:lnTo>
                <a:lnTo>
                  <a:pt x="479425" y="454025"/>
                </a:lnTo>
                <a:lnTo>
                  <a:pt x="479425" y="454025"/>
                </a:lnTo>
                <a:lnTo>
                  <a:pt x="479425" y="454025"/>
                </a:lnTo>
                <a:lnTo>
                  <a:pt x="479425" y="431800"/>
                </a:lnTo>
                <a:lnTo>
                  <a:pt x="400050" y="431800"/>
                </a:lnTo>
                <a:lnTo>
                  <a:pt x="400050" y="396875"/>
                </a:lnTo>
                <a:lnTo>
                  <a:pt x="384175" y="396875"/>
                </a:lnTo>
                <a:lnTo>
                  <a:pt x="384175" y="355600"/>
                </a:lnTo>
                <a:lnTo>
                  <a:pt x="365125" y="355600"/>
                </a:lnTo>
                <a:lnTo>
                  <a:pt x="365125" y="327025"/>
                </a:lnTo>
                <a:lnTo>
                  <a:pt x="320675" y="327025"/>
                </a:lnTo>
                <a:lnTo>
                  <a:pt x="320675" y="301625"/>
                </a:lnTo>
                <a:lnTo>
                  <a:pt x="266700" y="301625"/>
                </a:lnTo>
                <a:lnTo>
                  <a:pt x="269875" y="282575"/>
                </a:lnTo>
                <a:lnTo>
                  <a:pt x="247650" y="282575"/>
                </a:lnTo>
                <a:lnTo>
                  <a:pt x="247650" y="238125"/>
                </a:lnTo>
                <a:lnTo>
                  <a:pt x="228600" y="238125"/>
                </a:lnTo>
                <a:lnTo>
                  <a:pt x="228600" y="238125"/>
                </a:lnTo>
                <a:lnTo>
                  <a:pt x="228600" y="200025"/>
                </a:lnTo>
                <a:lnTo>
                  <a:pt x="165100" y="200025"/>
                </a:lnTo>
                <a:lnTo>
                  <a:pt x="165100" y="155575"/>
                </a:lnTo>
                <a:lnTo>
                  <a:pt x="133350" y="155575"/>
                </a:lnTo>
                <a:lnTo>
                  <a:pt x="133350" y="111125"/>
                </a:lnTo>
                <a:lnTo>
                  <a:pt x="104775" y="111125"/>
                </a:lnTo>
                <a:lnTo>
                  <a:pt x="104775" y="69850"/>
                </a:lnTo>
                <a:lnTo>
                  <a:pt x="66675" y="69850"/>
                </a:lnTo>
                <a:lnTo>
                  <a:pt x="66675" y="38100"/>
                </a:lnTo>
                <a:lnTo>
                  <a:pt x="47625" y="38100"/>
                </a:lnTo>
                <a:lnTo>
                  <a:pt x="4762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2" name="TextBox 1">
            <a:extLst>
              <a:ext uri="{FF2B5EF4-FFF2-40B4-BE49-F238E27FC236}">
                <a16:creationId xmlns:a16="http://schemas.microsoft.com/office/drawing/2014/main" id="{180CFB25-2DF3-C33E-55AD-B8081809D4A4}"/>
              </a:ext>
            </a:extLst>
          </p:cNvPr>
          <p:cNvSpPr txBox="1"/>
          <p:nvPr/>
        </p:nvSpPr>
        <p:spPr bwMode="auto">
          <a:xfrm>
            <a:off x="6092967" y="5737916"/>
            <a:ext cx="17283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dirty="0">
                <a:solidFill>
                  <a:schemeClr val="bg1"/>
                </a:solidFill>
                <a:latin typeface="Calibri" panose="020F0502020204030204" pitchFamily="34" charset="0"/>
              </a:rPr>
              <a:t>Patients at Risk, n (censored)</a:t>
            </a:r>
          </a:p>
        </p:txBody>
      </p:sp>
    </p:spTree>
    <p:extLst>
      <p:ext uri="{BB962C8B-B14F-4D97-AF65-F5344CB8AC3E}">
        <p14:creationId xmlns:p14="http://schemas.microsoft.com/office/powerpoint/2010/main" val="590493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Myeloma XI Trial: </a:t>
            </a:r>
            <a:r>
              <a:rPr lang="en-US" dirty="0"/>
              <a:t>PFS From Maintenance Randomization by MRD Negativity Status</a:t>
            </a:r>
            <a:endParaRPr lang="en-US" altLang="en-US" dirty="0"/>
          </a:p>
        </p:txBody>
      </p:sp>
      <p:sp>
        <p:nvSpPr>
          <p:cNvPr id="10" name="Text Box 15">
            <a:extLst>
              <a:ext uri="{FF2B5EF4-FFF2-40B4-BE49-F238E27FC236}">
                <a16:creationId xmlns:a16="http://schemas.microsoft.com/office/drawing/2014/main" id="{59528EF6-A30D-9DC3-8C9D-039446F71EA2}"/>
              </a:ext>
            </a:extLst>
          </p:cNvPr>
          <p:cNvSpPr txBox="1">
            <a:spLocks noChangeArrowheads="1"/>
          </p:cNvSpPr>
          <p:nvPr/>
        </p:nvSpPr>
        <p:spPr bwMode="auto">
          <a:xfrm>
            <a:off x="428792" y="6364852"/>
            <a:ext cx="88671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Pawlyn. ASH 2022. Abstr 570. Reproduced with permission.</a:t>
            </a:r>
            <a:endParaRPr lang="en-US" altLang="en-US" sz="1200" b="0" dirty="0">
              <a:solidFill>
                <a:schemeClr val="bg2"/>
              </a:solidFill>
              <a:latin typeface="Calibri" panose="020F0502020204030204" pitchFamily="34" charset="0"/>
            </a:endParaRPr>
          </a:p>
        </p:txBody>
      </p:sp>
      <p:sp>
        <p:nvSpPr>
          <p:cNvPr id="31839" name="Freeform: Shape 22">
            <a:extLst>
              <a:ext uri="{FF2B5EF4-FFF2-40B4-BE49-F238E27FC236}">
                <a16:creationId xmlns:a16="http://schemas.microsoft.com/office/drawing/2014/main" id="{6D4C6737-3854-945E-22CB-7C805A998F08}"/>
              </a:ext>
            </a:extLst>
          </p:cNvPr>
          <p:cNvSpPr/>
          <p:nvPr/>
        </p:nvSpPr>
        <p:spPr bwMode="auto">
          <a:xfrm>
            <a:off x="7274145" y="2467014"/>
            <a:ext cx="3288108" cy="2795451"/>
          </a:xfrm>
          <a:custGeom>
            <a:avLst/>
            <a:gdLst>
              <a:gd name="connsiteX0" fmla="*/ 0 w 3288108"/>
              <a:gd name="connsiteY0" fmla="*/ 0 h 2795451"/>
              <a:gd name="connsiteX1" fmla="*/ 0 w 3288108"/>
              <a:gd name="connsiteY1" fmla="*/ 63448 h 2795451"/>
              <a:gd name="connsiteX2" fmla="*/ 48519 w 3288108"/>
              <a:gd name="connsiteY2" fmla="*/ 63448 h 2795451"/>
              <a:gd name="connsiteX3" fmla="*/ 48519 w 3288108"/>
              <a:gd name="connsiteY3" fmla="*/ 100770 h 2795451"/>
              <a:gd name="connsiteX4" fmla="*/ 93306 w 3288108"/>
              <a:gd name="connsiteY4" fmla="*/ 100770 h 2795451"/>
              <a:gd name="connsiteX5" fmla="*/ 93306 w 3288108"/>
              <a:gd name="connsiteY5" fmla="*/ 216470 h 2795451"/>
              <a:gd name="connsiteX6" fmla="*/ 126897 w 3288108"/>
              <a:gd name="connsiteY6" fmla="*/ 216470 h 2795451"/>
              <a:gd name="connsiteX7" fmla="*/ 126897 w 3288108"/>
              <a:gd name="connsiteY7" fmla="*/ 298579 h 2795451"/>
              <a:gd name="connsiteX8" fmla="*/ 167951 w 3288108"/>
              <a:gd name="connsiteY8" fmla="*/ 298579 h 2795451"/>
              <a:gd name="connsiteX9" fmla="*/ 167951 w 3288108"/>
              <a:gd name="connsiteY9" fmla="*/ 347099 h 2795451"/>
              <a:gd name="connsiteX10" fmla="*/ 212738 w 3288108"/>
              <a:gd name="connsiteY10" fmla="*/ 347099 h 2795451"/>
              <a:gd name="connsiteX11" fmla="*/ 212738 w 3288108"/>
              <a:gd name="connsiteY11" fmla="*/ 488924 h 2795451"/>
              <a:gd name="connsiteX12" fmla="*/ 250061 w 3288108"/>
              <a:gd name="connsiteY12" fmla="*/ 488924 h 2795451"/>
              <a:gd name="connsiteX13" fmla="*/ 250061 w 3288108"/>
              <a:gd name="connsiteY13" fmla="*/ 559837 h 2795451"/>
              <a:gd name="connsiteX14" fmla="*/ 257525 w 3288108"/>
              <a:gd name="connsiteY14" fmla="*/ 559837 h 2795451"/>
              <a:gd name="connsiteX15" fmla="*/ 257525 w 3288108"/>
              <a:gd name="connsiteY15" fmla="*/ 597159 h 2795451"/>
              <a:gd name="connsiteX16" fmla="*/ 298580 w 3288108"/>
              <a:gd name="connsiteY16" fmla="*/ 597159 h 2795451"/>
              <a:gd name="connsiteX17" fmla="*/ 298580 w 3288108"/>
              <a:gd name="connsiteY17" fmla="*/ 641946 h 2795451"/>
              <a:gd name="connsiteX18" fmla="*/ 332170 w 3288108"/>
              <a:gd name="connsiteY18" fmla="*/ 641946 h 2795451"/>
              <a:gd name="connsiteX19" fmla="*/ 332170 w 3288108"/>
              <a:gd name="connsiteY19" fmla="*/ 701662 h 2795451"/>
              <a:gd name="connsiteX20" fmla="*/ 358296 w 3288108"/>
              <a:gd name="connsiteY20" fmla="*/ 701662 h 2795451"/>
              <a:gd name="connsiteX21" fmla="*/ 358296 w 3288108"/>
              <a:gd name="connsiteY21" fmla="*/ 772575 h 2795451"/>
              <a:gd name="connsiteX22" fmla="*/ 376957 w 3288108"/>
              <a:gd name="connsiteY22" fmla="*/ 772575 h 2795451"/>
              <a:gd name="connsiteX23" fmla="*/ 376957 w 3288108"/>
              <a:gd name="connsiteY23" fmla="*/ 869613 h 2795451"/>
              <a:gd name="connsiteX24" fmla="*/ 414279 w 3288108"/>
              <a:gd name="connsiteY24" fmla="*/ 869613 h 2795451"/>
              <a:gd name="connsiteX25" fmla="*/ 414279 w 3288108"/>
              <a:gd name="connsiteY25" fmla="*/ 936793 h 2795451"/>
              <a:gd name="connsiteX26" fmla="*/ 455334 w 3288108"/>
              <a:gd name="connsiteY26" fmla="*/ 936793 h 2795451"/>
              <a:gd name="connsiteX27" fmla="*/ 455334 w 3288108"/>
              <a:gd name="connsiteY27" fmla="*/ 996509 h 2795451"/>
              <a:gd name="connsiteX28" fmla="*/ 500121 w 3288108"/>
              <a:gd name="connsiteY28" fmla="*/ 996509 h 2795451"/>
              <a:gd name="connsiteX29" fmla="*/ 500121 w 3288108"/>
              <a:gd name="connsiteY29" fmla="*/ 1097280 h 2795451"/>
              <a:gd name="connsiteX30" fmla="*/ 526247 w 3288108"/>
              <a:gd name="connsiteY30" fmla="*/ 1097280 h 2795451"/>
              <a:gd name="connsiteX31" fmla="*/ 526247 w 3288108"/>
              <a:gd name="connsiteY31" fmla="*/ 1171925 h 2795451"/>
              <a:gd name="connsiteX32" fmla="*/ 552373 w 3288108"/>
              <a:gd name="connsiteY32" fmla="*/ 1171925 h 2795451"/>
              <a:gd name="connsiteX33" fmla="*/ 552373 w 3288108"/>
              <a:gd name="connsiteY33" fmla="*/ 1175657 h 2795451"/>
              <a:gd name="connsiteX34" fmla="*/ 552373 w 3288108"/>
              <a:gd name="connsiteY34" fmla="*/ 1231641 h 2795451"/>
              <a:gd name="connsiteX35" fmla="*/ 582231 w 3288108"/>
              <a:gd name="connsiteY35" fmla="*/ 1231641 h 2795451"/>
              <a:gd name="connsiteX36" fmla="*/ 582231 w 3288108"/>
              <a:gd name="connsiteY36" fmla="*/ 1280160 h 2795451"/>
              <a:gd name="connsiteX37" fmla="*/ 630750 w 3288108"/>
              <a:gd name="connsiteY37" fmla="*/ 1280160 h 2795451"/>
              <a:gd name="connsiteX38" fmla="*/ 630750 w 3288108"/>
              <a:gd name="connsiteY38" fmla="*/ 1306286 h 2795451"/>
              <a:gd name="connsiteX39" fmla="*/ 656875 w 3288108"/>
              <a:gd name="connsiteY39" fmla="*/ 1306286 h 2795451"/>
              <a:gd name="connsiteX40" fmla="*/ 656875 w 3288108"/>
              <a:gd name="connsiteY40" fmla="*/ 1362269 h 2795451"/>
              <a:gd name="connsiteX41" fmla="*/ 705395 w 3288108"/>
              <a:gd name="connsiteY41" fmla="*/ 1362269 h 2795451"/>
              <a:gd name="connsiteX42" fmla="*/ 705395 w 3288108"/>
              <a:gd name="connsiteY42" fmla="*/ 1418253 h 2795451"/>
              <a:gd name="connsiteX43" fmla="*/ 738985 w 3288108"/>
              <a:gd name="connsiteY43" fmla="*/ 1418253 h 2795451"/>
              <a:gd name="connsiteX44" fmla="*/ 738985 w 3288108"/>
              <a:gd name="connsiteY44" fmla="*/ 1485433 h 2795451"/>
              <a:gd name="connsiteX45" fmla="*/ 761378 w 3288108"/>
              <a:gd name="connsiteY45" fmla="*/ 1485433 h 2795451"/>
              <a:gd name="connsiteX46" fmla="*/ 761378 w 3288108"/>
              <a:gd name="connsiteY46" fmla="*/ 1571275 h 2795451"/>
              <a:gd name="connsiteX47" fmla="*/ 791236 w 3288108"/>
              <a:gd name="connsiteY47" fmla="*/ 1571275 h 2795451"/>
              <a:gd name="connsiteX48" fmla="*/ 791236 w 3288108"/>
              <a:gd name="connsiteY48" fmla="*/ 1604865 h 2795451"/>
              <a:gd name="connsiteX49" fmla="*/ 817362 w 3288108"/>
              <a:gd name="connsiteY49" fmla="*/ 1604865 h 2795451"/>
              <a:gd name="connsiteX50" fmla="*/ 817362 w 3288108"/>
              <a:gd name="connsiteY50" fmla="*/ 1657117 h 2795451"/>
              <a:gd name="connsiteX51" fmla="*/ 854684 w 3288108"/>
              <a:gd name="connsiteY51" fmla="*/ 1657117 h 2795451"/>
              <a:gd name="connsiteX52" fmla="*/ 854684 w 3288108"/>
              <a:gd name="connsiteY52" fmla="*/ 1735494 h 2795451"/>
              <a:gd name="connsiteX53" fmla="*/ 892007 w 3288108"/>
              <a:gd name="connsiteY53" fmla="*/ 1735494 h 2795451"/>
              <a:gd name="connsiteX54" fmla="*/ 892007 w 3288108"/>
              <a:gd name="connsiteY54" fmla="*/ 1810139 h 2795451"/>
              <a:gd name="connsiteX55" fmla="*/ 925597 w 3288108"/>
              <a:gd name="connsiteY55" fmla="*/ 1810139 h 2795451"/>
              <a:gd name="connsiteX56" fmla="*/ 925597 w 3288108"/>
              <a:gd name="connsiteY56" fmla="*/ 1854926 h 2795451"/>
              <a:gd name="connsiteX57" fmla="*/ 970384 w 3288108"/>
              <a:gd name="connsiteY57" fmla="*/ 1854926 h 2795451"/>
              <a:gd name="connsiteX58" fmla="*/ 970384 w 3288108"/>
              <a:gd name="connsiteY58" fmla="*/ 1963161 h 2795451"/>
              <a:gd name="connsiteX59" fmla="*/ 1033832 w 3288108"/>
              <a:gd name="connsiteY59" fmla="*/ 1963161 h 2795451"/>
              <a:gd name="connsiteX60" fmla="*/ 1033832 w 3288108"/>
              <a:gd name="connsiteY60" fmla="*/ 1993019 h 2795451"/>
              <a:gd name="connsiteX61" fmla="*/ 1063690 w 3288108"/>
              <a:gd name="connsiteY61" fmla="*/ 1993019 h 2795451"/>
              <a:gd name="connsiteX62" fmla="*/ 1063690 w 3288108"/>
              <a:gd name="connsiteY62" fmla="*/ 2019144 h 2795451"/>
              <a:gd name="connsiteX63" fmla="*/ 1205515 w 3288108"/>
              <a:gd name="connsiteY63" fmla="*/ 2019144 h 2795451"/>
              <a:gd name="connsiteX64" fmla="*/ 1205515 w 3288108"/>
              <a:gd name="connsiteY64" fmla="*/ 2108718 h 2795451"/>
              <a:gd name="connsiteX65" fmla="*/ 1231641 w 3288108"/>
              <a:gd name="connsiteY65" fmla="*/ 2108718 h 2795451"/>
              <a:gd name="connsiteX66" fmla="*/ 1231641 w 3288108"/>
              <a:gd name="connsiteY66" fmla="*/ 2160970 h 2795451"/>
              <a:gd name="connsiteX67" fmla="*/ 1287625 w 3288108"/>
              <a:gd name="connsiteY67" fmla="*/ 2160970 h 2795451"/>
              <a:gd name="connsiteX68" fmla="*/ 1287625 w 3288108"/>
              <a:gd name="connsiteY68" fmla="*/ 2213221 h 2795451"/>
              <a:gd name="connsiteX69" fmla="*/ 1366002 w 3288108"/>
              <a:gd name="connsiteY69" fmla="*/ 2213221 h 2795451"/>
              <a:gd name="connsiteX70" fmla="*/ 1347341 w 3288108"/>
              <a:gd name="connsiteY70" fmla="*/ 2231882 h 2795451"/>
              <a:gd name="connsiteX71" fmla="*/ 1485434 w 3288108"/>
              <a:gd name="connsiteY71" fmla="*/ 2231882 h 2795451"/>
              <a:gd name="connsiteX72" fmla="*/ 1485434 w 3288108"/>
              <a:gd name="connsiteY72" fmla="*/ 2284134 h 2795451"/>
              <a:gd name="connsiteX73" fmla="*/ 1630991 w 3288108"/>
              <a:gd name="connsiteY73" fmla="*/ 2284134 h 2795451"/>
              <a:gd name="connsiteX74" fmla="*/ 1630991 w 3288108"/>
              <a:gd name="connsiteY74" fmla="*/ 2332653 h 2795451"/>
              <a:gd name="connsiteX75" fmla="*/ 1731762 w 3288108"/>
              <a:gd name="connsiteY75" fmla="*/ 2332653 h 2795451"/>
              <a:gd name="connsiteX76" fmla="*/ 1731762 w 3288108"/>
              <a:gd name="connsiteY76" fmla="*/ 2381172 h 2795451"/>
              <a:gd name="connsiteX77" fmla="*/ 1869855 w 3288108"/>
              <a:gd name="connsiteY77" fmla="*/ 2381172 h 2795451"/>
              <a:gd name="connsiteX78" fmla="*/ 1869855 w 3288108"/>
              <a:gd name="connsiteY78" fmla="*/ 2448353 h 2795451"/>
              <a:gd name="connsiteX79" fmla="*/ 1925839 w 3288108"/>
              <a:gd name="connsiteY79" fmla="*/ 2448353 h 2795451"/>
              <a:gd name="connsiteX80" fmla="*/ 1925839 w 3288108"/>
              <a:gd name="connsiteY80" fmla="*/ 2489407 h 2795451"/>
              <a:gd name="connsiteX81" fmla="*/ 2049003 w 3288108"/>
              <a:gd name="connsiteY81" fmla="*/ 2489407 h 2795451"/>
              <a:gd name="connsiteX82" fmla="*/ 2049003 w 3288108"/>
              <a:gd name="connsiteY82" fmla="*/ 2590178 h 2795451"/>
              <a:gd name="connsiteX83" fmla="*/ 2134844 w 3288108"/>
              <a:gd name="connsiteY83" fmla="*/ 2590178 h 2795451"/>
              <a:gd name="connsiteX84" fmla="*/ 2134844 w 3288108"/>
              <a:gd name="connsiteY84" fmla="*/ 2642429 h 2795451"/>
              <a:gd name="connsiteX85" fmla="*/ 2157238 w 3288108"/>
              <a:gd name="connsiteY85" fmla="*/ 2642429 h 2795451"/>
              <a:gd name="connsiteX86" fmla="*/ 2157238 w 3288108"/>
              <a:gd name="connsiteY86" fmla="*/ 2676019 h 2795451"/>
              <a:gd name="connsiteX87" fmla="*/ 2817845 w 3288108"/>
              <a:gd name="connsiteY87" fmla="*/ 2676019 h 2795451"/>
              <a:gd name="connsiteX88" fmla="*/ 2817845 w 3288108"/>
              <a:gd name="connsiteY88" fmla="*/ 2795451 h 2795451"/>
              <a:gd name="connsiteX89" fmla="*/ 3288108 w 3288108"/>
              <a:gd name="connsiteY89" fmla="*/ 2795451 h 2795451"/>
              <a:gd name="connsiteX0" fmla="*/ 0 w 3288108"/>
              <a:gd name="connsiteY0" fmla="*/ 0 h 2795451"/>
              <a:gd name="connsiteX1" fmla="*/ 0 w 3288108"/>
              <a:gd name="connsiteY1" fmla="*/ 63448 h 2795451"/>
              <a:gd name="connsiteX2" fmla="*/ 48519 w 3288108"/>
              <a:gd name="connsiteY2" fmla="*/ 63448 h 2795451"/>
              <a:gd name="connsiteX3" fmla="*/ 48519 w 3288108"/>
              <a:gd name="connsiteY3" fmla="*/ 100770 h 2795451"/>
              <a:gd name="connsiteX4" fmla="*/ 93306 w 3288108"/>
              <a:gd name="connsiteY4" fmla="*/ 100770 h 2795451"/>
              <a:gd name="connsiteX5" fmla="*/ 93306 w 3288108"/>
              <a:gd name="connsiteY5" fmla="*/ 216470 h 2795451"/>
              <a:gd name="connsiteX6" fmla="*/ 126897 w 3288108"/>
              <a:gd name="connsiteY6" fmla="*/ 216470 h 2795451"/>
              <a:gd name="connsiteX7" fmla="*/ 126897 w 3288108"/>
              <a:gd name="connsiteY7" fmla="*/ 298579 h 2795451"/>
              <a:gd name="connsiteX8" fmla="*/ 167951 w 3288108"/>
              <a:gd name="connsiteY8" fmla="*/ 298579 h 2795451"/>
              <a:gd name="connsiteX9" fmla="*/ 167951 w 3288108"/>
              <a:gd name="connsiteY9" fmla="*/ 347099 h 2795451"/>
              <a:gd name="connsiteX10" fmla="*/ 212738 w 3288108"/>
              <a:gd name="connsiteY10" fmla="*/ 347099 h 2795451"/>
              <a:gd name="connsiteX11" fmla="*/ 212738 w 3288108"/>
              <a:gd name="connsiteY11" fmla="*/ 488924 h 2795451"/>
              <a:gd name="connsiteX12" fmla="*/ 250061 w 3288108"/>
              <a:gd name="connsiteY12" fmla="*/ 488924 h 2795451"/>
              <a:gd name="connsiteX13" fmla="*/ 250061 w 3288108"/>
              <a:gd name="connsiteY13" fmla="*/ 559837 h 2795451"/>
              <a:gd name="connsiteX14" fmla="*/ 257525 w 3288108"/>
              <a:gd name="connsiteY14" fmla="*/ 559837 h 2795451"/>
              <a:gd name="connsiteX15" fmla="*/ 257525 w 3288108"/>
              <a:gd name="connsiteY15" fmla="*/ 597159 h 2795451"/>
              <a:gd name="connsiteX16" fmla="*/ 298580 w 3288108"/>
              <a:gd name="connsiteY16" fmla="*/ 597159 h 2795451"/>
              <a:gd name="connsiteX17" fmla="*/ 298580 w 3288108"/>
              <a:gd name="connsiteY17" fmla="*/ 641946 h 2795451"/>
              <a:gd name="connsiteX18" fmla="*/ 332170 w 3288108"/>
              <a:gd name="connsiteY18" fmla="*/ 641946 h 2795451"/>
              <a:gd name="connsiteX19" fmla="*/ 332170 w 3288108"/>
              <a:gd name="connsiteY19" fmla="*/ 701662 h 2795451"/>
              <a:gd name="connsiteX20" fmla="*/ 358296 w 3288108"/>
              <a:gd name="connsiteY20" fmla="*/ 701662 h 2795451"/>
              <a:gd name="connsiteX21" fmla="*/ 358296 w 3288108"/>
              <a:gd name="connsiteY21" fmla="*/ 772575 h 2795451"/>
              <a:gd name="connsiteX22" fmla="*/ 376957 w 3288108"/>
              <a:gd name="connsiteY22" fmla="*/ 772575 h 2795451"/>
              <a:gd name="connsiteX23" fmla="*/ 376957 w 3288108"/>
              <a:gd name="connsiteY23" fmla="*/ 869613 h 2795451"/>
              <a:gd name="connsiteX24" fmla="*/ 414279 w 3288108"/>
              <a:gd name="connsiteY24" fmla="*/ 869613 h 2795451"/>
              <a:gd name="connsiteX25" fmla="*/ 414279 w 3288108"/>
              <a:gd name="connsiteY25" fmla="*/ 936793 h 2795451"/>
              <a:gd name="connsiteX26" fmla="*/ 455334 w 3288108"/>
              <a:gd name="connsiteY26" fmla="*/ 936793 h 2795451"/>
              <a:gd name="connsiteX27" fmla="*/ 455334 w 3288108"/>
              <a:gd name="connsiteY27" fmla="*/ 996509 h 2795451"/>
              <a:gd name="connsiteX28" fmla="*/ 500121 w 3288108"/>
              <a:gd name="connsiteY28" fmla="*/ 996509 h 2795451"/>
              <a:gd name="connsiteX29" fmla="*/ 500121 w 3288108"/>
              <a:gd name="connsiteY29" fmla="*/ 1097280 h 2795451"/>
              <a:gd name="connsiteX30" fmla="*/ 526247 w 3288108"/>
              <a:gd name="connsiteY30" fmla="*/ 1097280 h 2795451"/>
              <a:gd name="connsiteX31" fmla="*/ 526247 w 3288108"/>
              <a:gd name="connsiteY31" fmla="*/ 1171925 h 2795451"/>
              <a:gd name="connsiteX32" fmla="*/ 552373 w 3288108"/>
              <a:gd name="connsiteY32" fmla="*/ 1171925 h 2795451"/>
              <a:gd name="connsiteX33" fmla="*/ 552373 w 3288108"/>
              <a:gd name="connsiteY33" fmla="*/ 1175657 h 2795451"/>
              <a:gd name="connsiteX34" fmla="*/ 552373 w 3288108"/>
              <a:gd name="connsiteY34" fmla="*/ 1231641 h 2795451"/>
              <a:gd name="connsiteX35" fmla="*/ 582231 w 3288108"/>
              <a:gd name="connsiteY35" fmla="*/ 1231641 h 2795451"/>
              <a:gd name="connsiteX36" fmla="*/ 582231 w 3288108"/>
              <a:gd name="connsiteY36" fmla="*/ 1280160 h 2795451"/>
              <a:gd name="connsiteX37" fmla="*/ 630750 w 3288108"/>
              <a:gd name="connsiteY37" fmla="*/ 1280160 h 2795451"/>
              <a:gd name="connsiteX38" fmla="*/ 630750 w 3288108"/>
              <a:gd name="connsiteY38" fmla="*/ 1306286 h 2795451"/>
              <a:gd name="connsiteX39" fmla="*/ 656875 w 3288108"/>
              <a:gd name="connsiteY39" fmla="*/ 1306286 h 2795451"/>
              <a:gd name="connsiteX40" fmla="*/ 656875 w 3288108"/>
              <a:gd name="connsiteY40" fmla="*/ 1362269 h 2795451"/>
              <a:gd name="connsiteX41" fmla="*/ 705395 w 3288108"/>
              <a:gd name="connsiteY41" fmla="*/ 1362269 h 2795451"/>
              <a:gd name="connsiteX42" fmla="*/ 705395 w 3288108"/>
              <a:gd name="connsiteY42" fmla="*/ 1418253 h 2795451"/>
              <a:gd name="connsiteX43" fmla="*/ 738985 w 3288108"/>
              <a:gd name="connsiteY43" fmla="*/ 1418253 h 2795451"/>
              <a:gd name="connsiteX44" fmla="*/ 738985 w 3288108"/>
              <a:gd name="connsiteY44" fmla="*/ 1485433 h 2795451"/>
              <a:gd name="connsiteX45" fmla="*/ 761378 w 3288108"/>
              <a:gd name="connsiteY45" fmla="*/ 1485433 h 2795451"/>
              <a:gd name="connsiteX46" fmla="*/ 761378 w 3288108"/>
              <a:gd name="connsiteY46" fmla="*/ 1571275 h 2795451"/>
              <a:gd name="connsiteX47" fmla="*/ 791236 w 3288108"/>
              <a:gd name="connsiteY47" fmla="*/ 1571275 h 2795451"/>
              <a:gd name="connsiteX48" fmla="*/ 791236 w 3288108"/>
              <a:gd name="connsiteY48" fmla="*/ 1604865 h 2795451"/>
              <a:gd name="connsiteX49" fmla="*/ 817362 w 3288108"/>
              <a:gd name="connsiteY49" fmla="*/ 1604865 h 2795451"/>
              <a:gd name="connsiteX50" fmla="*/ 817362 w 3288108"/>
              <a:gd name="connsiteY50" fmla="*/ 1657117 h 2795451"/>
              <a:gd name="connsiteX51" fmla="*/ 854684 w 3288108"/>
              <a:gd name="connsiteY51" fmla="*/ 1657117 h 2795451"/>
              <a:gd name="connsiteX52" fmla="*/ 854684 w 3288108"/>
              <a:gd name="connsiteY52" fmla="*/ 1735494 h 2795451"/>
              <a:gd name="connsiteX53" fmla="*/ 892007 w 3288108"/>
              <a:gd name="connsiteY53" fmla="*/ 1735494 h 2795451"/>
              <a:gd name="connsiteX54" fmla="*/ 892007 w 3288108"/>
              <a:gd name="connsiteY54" fmla="*/ 1810139 h 2795451"/>
              <a:gd name="connsiteX55" fmla="*/ 925597 w 3288108"/>
              <a:gd name="connsiteY55" fmla="*/ 1810139 h 2795451"/>
              <a:gd name="connsiteX56" fmla="*/ 925597 w 3288108"/>
              <a:gd name="connsiteY56" fmla="*/ 1854926 h 2795451"/>
              <a:gd name="connsiteX57" fmla="*/ 970384 w 3288108"/>
              <a:gd name="connsiteY57" fmla="*/ 1854926 h 2795451"/>
              <a:gd name="connsiteX58" fmla="*/ 970384 w 3288108"/>
              <a:gd name="connsiteY58" fmla="*/ 1963161 h 2795451"/>
              <a:gd name="connsiteX59" fmla="*/ 1033832 w 3288108"/>
              <a:gd name="connsiteY59" fmla="*/ 1963161 h 2795451"/>
              <a:gd name="connsiteX60" fmla="*/ 1033832 w 3288108"/>
              <a:gd name="connsiteY60" fmla="*/ 1993019 h 2795451"/>
              <a:gd name="connsiteX61" fmla="*/ 1063690 w 3288108"/>
              <a:gd name="connsiteY61" fmla="*/ 1993019 h 2795451"/>
              <a:gd name="connsiteX62" fmla="*/ 1063690 w 3288108"/>
              <a:gd name="connsiteY62" fmla="*/ 2019144 h 2795451"/>
              <a:gd name="connsiteX63" fmla="*/ 1205515 w 3288108"/>
              <a:gd name="connsiteY63" fmla="*/ 2019144 h 2795451"/>
              <a:gd name="connsiteX64" fmla="*/ 1205515 w 3288108"/>
              <a:gd name="connsiteY64" fmla="*/ 2108718 h 2795451"/>
              <a:gd name="connsiteX65" fmla="*/ 1231641 w 3288108"/>
              <a:gd name="connsiteY65" fmla="*/ 2108718 h 2795451"/>
              <a:gd name="connsiteX66" fmla="*/ 1231641 w 3288108"/>
              <a:gd name="connsiteY66" fmla="*/ 2160970 h 2795451"/>
              <a:gd name="connsiteX67" fmla="*/ 1287625 w 3288108"/>
              <a:gd name="connsiteY67" fmla="*/ 2160970 h 2795451"/>
              <a:gd name="connsiteX68" fmla="*/ 1287625 w 3288108"/>
              <a:gd name="connsiteY68" fmla="*/ 2213221 h 2795451"/>
              <a:gd name="connsiteX69" fmla="*/ 1366002 w 3288108"/>
              <a:gd name="connsiteY69" fmla="*/ 2213221 h 2795451"/>
              <a:gd name="connsiteX70" fmla="*/ 1361248 w 3288108"/>
              <a:gd name="connsiteY70" fmla="*/ 2235359 h 2795451"/>
              <a:gd name="connsiteX71" fmla="*/ 1485434 w 3288108"/>
              <a:gd name="connsiteY71" fmla="*/ 2231882 h 2795451"/>
              <a:gd name="connsiteX72" fmla="*/ 1485434 w 3288108"/>
              <a:gd name="connsiteY72" fmla="*/ 2284134 h 2795451"/>
              <a:gd name="connsiteX73" fmla="*/ 1630991 w 3288108"/>
              <a:gd name="connsiteY73" fmla="*/ 2284134 h 2795451"/>
              <a:gd name="connsiteX74" fmla="*/ 1630991 w 3288108"/>
              <a:gd name="connsiteY74" fmla="*/ 2332653 h 2795451"/>
              <a:gd name="connsiteX75" fmla="*/ 1731762 w 3288108"/>
              <a:gd name="connsiteY75" fmla="*/ 2332653 h 2795451"/>
              <a:gd name="connsiteX76" fmla="*/ 1731762 w 3288108"/>
              <a:gd name="connsiteY76" fmla="*/ 2381172 h 2795451"/>
              <a:gd name="connsiteX77" fmla="*/ 1869855 w 3288108"/>
              <a:gd name="connsiteY77" fmla="*/ 2381172 h 2795451"/>
              <a:gd name="connsiteX78" fmla="*/ 1869855 w 3288108"/>
              <a:gd name="connsiteY78" fmla="*/ 2448353 h 2795451"/>
              <a:gd name="connsiteX79" fmla="*/ 1925839 w 3288108"/>
              <a:gd name="connsiteY79" fmla="*/ 2448353 h 2795451"/>
              <a:gd name="connsiteX80" fmla="*/ 1925839 w 3288108"/>
              <a:gd name="connsiteY80" fmla="*/ 2489407 h 2795451"/>
              <a:gd name="connsiteX81" fmla="*/ 2049003 w 3288108"/>
              <a:gd name="connsiteY81" fmla="*/ 2489407 h 2795451"/>
              <a:gd name="connsiteX82" fmla="*/ 2049003 w 3288108"/>
              <a:gd name="connsiteY82" fmla="*/ 2590178 h 2795451"/>
              <a:gd name="connsiteX83" fmla="*/ 2134844 w 3288108"/>
              <a:gd name="connsiteY83" fmla="*/ 2590178 h 2795451"/>
              <a:gd name="connsiteX84" fmla="*/ 2134844 w 3288108"/>
              <a:gd name="connsiteY84" fmla="*/ 2642429 h 2795451"/>
              <a:gd name="connsiteX85" fmla="*/ 2157238 w 3288108"/>
              <a:gd name="connsiteY85" fmla="*/ 2642429 h 2795451"/>
              <a:gd name="connsiteX86" fmla="*/ 2157238 w 3288108"/>
              <a:gd name="connsiteY86" fmla="*/ 2676019 h 2795451"/>
              <a:gd name="connsiteX87" fmla="*/ 2817845 w 3288108"/>
              <a:gd name="connsiteY87" fmla="*/ 2676019 h 2795451"/>
              <a:gd name="connsiteX88" fmla="*/ 2817845 w 3288108"/>
              <a:gd name="connsiteY88" fmla="*/ 2795451 h 2795451"/>
              <a:gd name="connsiteX89" fmla="*/ 3288108 w 3288108"/>
              <a:gd name="connsiteY89" fmla="*/ 2795451 h 2795451"/>
              <a:gd name="connsiteX0" fmla="*/ 0 w 3288108"/>
              <a:gd name="connsiteY0" fmla="*/ 0 h 2795451"/>
              <a:gd name="connsiteX1" fmla="*/ 0 w 3288108"/>
              <a:gd name="connsiteY1" fmla="*/ 63448 h 2795451"/>
              <a:gd name="connsiteX2" fmla="*/ 48519 w 3288108"/>
              <a:gd name="connsiteY2" fmla="*/ 63448 h 2795451"/>
              <a:gd name="connsiteX3" fmla="*/ 48519 w 3288108"/>
              <a:gd name="connsiteY3" fmla="*/ 100770 h 2795451"/>
              <a:gd name="connsiteX4" fmla="*/ 93306 w 3288108"/>
              <a:gd name="connsiteY4" fmla="*/ 100770 h 2795451"/>
              <a:gd name="connsiteX5" fmla="*/ 93306 w 3288108"/>
              <a:gd name="connsiteY5" fmla="*/ 216470 h 2795451"/>
              <a:gd name="connsiteX6" fmla="*/ 126897 w 3288108"/>
              <a:gd name="connsiteY6" fmla="*/ 216470 h 2795451"/>
              <a:gd name="connsiteX7" fmla="*/ 126897 w 3288108"/>
              <a:gd name="connsiteY7" fmla="*/ 298579 h 2795451"/>
              <a:gd name="connsiteX8" fmla="*/ 167951 w 3288108"/>
              <a:gd name="connsiteY8" fmla="*/ 298579 h 2795451"/>
              <a:gd name="connsiteX9" fmla="*/ 167951 w 3288108"/>
              <a:gd name="connsiteY9" fmla="*/ 347099 h 2795451"/>
              <a:gd name="connsiteX10" fmla="*/ 212738 w 3288108"/>
              <a:gd name="connsiteY10" fmla="*/ 347099 h 2795451"/>
              <a:gd name="connsiteX11" fmla="*/ 212738 w 3288108"/>
              <a:gd name="connsiteY11" fmla="*/ 488924 h 2795451"/>
              <a:gd name="connsiteX12" fmla="*/ 250061 w 3288108"/>
              <a:gd name="connsiteY12" fmla="*/ 488924 h 2795451"/>
              <a:gd name="connsiteX13" fmla="*/ 250061 w 3288108"/>
              <a:gd name="connsiteY13" fmla="*/ 559837 h 2795451"/>
              <a:gd name="connsiteX14" fmla="*/ 257525 w 3288108"/>
              <a:gd name="connsiteY14" fmla="*/ 559837 h 2795451"/>
              <a:gd name="connsiteX15" fmla="*/ 257525 w 3288108"/>
              <a:gd name="connsiteY15" fmla="*/ 597159 h 2795451"/>
              <a:gd name="connsiteX16" fmla="*/ 298580 w 3288108"/>
              <a:gd name="connsiteY16" fmla="*/ 597159 h 2795451"/>
              <a:gd name="connsiteX17" fmla="*/ 298580 w 3288108"/>
              <a:gd name="connsiteY17" fmla="*/ 641946 h 2795451"/>
              <a:gd name="connsiteX18" fmla="*/ 332170 w 3288108"/>
              <a:gd name="connsiteY18" fmla="*/ 641946 h 2795451"/>
              <a:gd name="connsiteX19" fmla="*/ 332170 w 3288108"/>
              <a:gd name="connsiteY19" fmla="*/ 701662 h 2795451"/>
              <a:gd name="connsiteX20" fmla="*/ 358296 w 3288108"/>
              <a:gd name="connsiteY20" fmla="*/ 701662 h 2795451"/>
              <a:gd name="connsiteX21" fmla="*/ 358296 w 3288108"/>
              <a:gd name="connsiteY21" fmla="*/ 772575 h 2795451"/>
              <a:gd name="connsiteX22" fmla="*/ 376957 w 3288108"/>
              <a:gd name="connsiteY22" fmla="*/ 772575 h 2795451"/>
              <a:gd name="connsiteX23" fmla="*/ 376957 w 3288108"/>
              <a:gd name="connsiteY23" fmla="*/ 869613 h 2795451"/>
              <a:gd name="connsiteX24" fmla="*/ 414279 w 3288108"/>
              <a:gd name="connsiteY24" fmla="*/ 869613 h 2795451"/>
              <a:gd name="connsiteX25" fmla="*/ 414279 w 3288108"/>
              <a:gd name="connsiteY25" fmla="*/ 936793 h 2795451"/>
              <a:gd name="connsiteX26" fmla="*/ 455334 w 3288108"/>
              <a:gd name="connsiteY26" fmla="*/ 936793 h 2795451"/>
              <a:gd name="connsiteX27" fmla="*/ 455334 w 3288108"/>
              <a:gd name="connsiteY27" fmla="*/ 996509 h 2795451"/>
              <a:gd name="connsiteX28" fmla="*/ 500121 w 3288108"/>
              <a:gd name="connsiteY28" fmla="*/ 996509 h 2795451"/>
              <a:gd name="connsiteX29" fmla="*/ 500121 w 3288108"/>
              <a:gd name="connsiteY29" fmla="*/ 1097280 h 2795451"/>
              <a:gd name="connsiteX30" fmla="*/ 526247 w 3288108"/>
              <a:gd name="connsiteY30" fmla="*/ 1097280 h 2795451"/>
              <a:gd name="connsiteX31" fmla="*/ 526247 w 3288108"/>
              <a:gd name="connsiteY31" fmla="*/ 1171925 h 2795451"/>
              <a:gd name="connsiteX32" fmla="*/ 552373 w 3288108"/>
              <a:gd name="connsiteY32" fmla="*/ 1171925 h 2795451"/>
              <a:gd name="connsiteX33" fmla="*/ 552373 w 3288108"/>
              <a:gd name="connsiteY33" fmla="*/ 1175657 h 2795451"/>
              <a:gd name="connsiteX34" fmla="*/ 552373 w 3288108"/>
              <a:gd name="connsiteY34" fmla="*/ 1231641 h 2795451"/>
              <a:gd name="connsiteX35" fmla="*/ 582231 w 3288108"/>
              <a:gd name="connsiteY35" fmla="*/ 1231641 h 2795451"/>
              <a:gd name="connsiteX36" fmla="*/ 582231 w 3288108"/>
              <a:gd name="connsiteY36" fmla="*/ 1280160 h 2795451"/>
              <a:gd name="connsiteX37" fmla="*/ 630750 w 3288108"/>
              <a:gd name="connsiteY37" fmla="*/ 1280160 h 2795451"/>
              <a:gd name="connsiteX38" fmla="*/ 630750 w 3288108"/>
              <a:gd name="connsiteY38" fmla="*/ 1306286 h 2795451"/>
              <a:gd name="connsiteX39" fmla="*/ 656875 w 3288108"/>
              <a:gd name="connsiteY39" fmla="*/ 1306286 h 2795451"/>
              <a:gd name="connsiteX40" fmla="*/ 656875 w 3288108"/>
              <a:gd name="connsiteY40" fmla="*/ 1362269 h 2795451"/>
              <a:gd name="connsiteX41" fmla="*/ 705395 w 3288108"/>
              <a:gd name="connsiteY41" fmla="*/ 1362269 h 2795451"/>
              <a:gd name="connsiteX42" fmla="*/ 705395 w 3288108"/>
              <a:gd name="connsiteY42" fmla="*/ 1418253 h 2795451"/>
              <a:gd name="connsiteX43" fmla="*/ 738985 w 3288108"/>
              <a:gd name="connsiteY43" fmla="*/ 1418253 h 2795451"/>
              <a:gd name="connsiteX44" fmla="*/ 738985 w 3288108"/>
              <a:gd name="connsiteY44" fmla="*/ 1485433 h 2795451"/>
              <a:gd name="connsiteX45" fmla="*/ 761378 w 3288108"/>
              <a:gd name="connsiteY45" fmla="*/ 1485433 h 2795451"/>
              <a:gd name="connsiteX46" fmla="*/ 761378 w 3288108"/>
              <a:gd name="connsiteY46" fmla="*/ 1571275 h 2795451"/>
              <a:gd name="connsiteX47" fmla="*/ 791236 w 3288108"/>
              <a:gd name="connsiteY47" fmla="*/ 1571275 h 2795451"/>
              <a:gd name="connsiteX48" fmla="*/ 791236 w 3288108"/>
              <a:gd name="connsiteY48" fmla="*/ 1604865 h 2795451"/>
              <a:gd name="connsiteX49" fmla="*/ 817362 w 3288108"/>
              <a:gd name="connsiteY49" fmla="*/ 1604865 h 2795451"/>
              <a:gd name="connsiteX50" fmla="*/ 817362 w 3288108"/>
              <a:gd name="connsiteY50" fmla="*/ 1657117 h 2795451"/>
              <a:gd name="connsiteX51" fmla="*/ 854684 w 3288108"/>
              <a:gd name="connsiteY51" fmla="*/ 1657117 h 2795451"/>
              <a:gd name="connsiteX52" fmla="*/ 854684 w 3288108"/>
              <a:gd name="connsiteY52" fmla="*/ 1735494 h 2795451"/>
              <a:gd name="connsiteX53" fmla="*/ 892007 w 3288108"/>
              <a:gd name="connsiteY53" fmla="*/ 1735494 h 2795451"/>
              <a:gd name="connsiteX54" fmla="*/ 892007 w 3288108"/>
              <a:gd name="connsiteY54" fmla="*/ 1810139 h 2795451"/>
              <a:gd name="connsiteX55" fmla="*/ 925597 w 3288108"/>
              <a:gd name="connsiteY55" fmla="*/ 1810139 h 2795451"/>
              <a:gd name="connsiteX56" fmla="*/ 925597 w 3288108"/>
              <a:gd name="connsiteY56" fmla="*/ 1854926 h 2795451"/>
              <a:gd name="connsiteX57" fmla="*/ 970384 w 3288108"/>
              <a:gd name="connsiteY57" fmla="*/ 1854926 h 2795451"/>
              <a:gd name="connsiteX58" fmla="*/ 970384 w 3288108"/>
              <a:gd name="connsiteY58" fmla="*/ 1963161 h 2795451"/>
              <a:gd name="connsiteX59" fmla="*/ 1033832 w 3288108"/>
              <a:gd name="connsiteY59" fmla="*/ 1963161 h 2795451"/>
              <a:gd name="connsiteX60" fmla="*/ 1033832 w 3288108"/>
              <a:gd name="connsiteY60" fmla="*/ 1993019 h 2795451"/>
              <a:gd name="connsiteX61" fmla="*/ 1063690 w 3288108"/>
              <a:gd name="connsiteY61" fmla="*/ 1993019 h 2795451"/>
              <a:gd name="connsiteX62" fmla="*/ 1063690 w 3288108"/>
              <a:gd name="connsiteY62" fmla="*/ 2019144 h 2795451"/>
              <a:gd name="connsiteX63" fmla="*/ 1205515 w 3288108"/>
              <a:gd name="connsiteY63" fmla="*/ 2019144 h 2795451"/>
              <a:gd name="connsiteX64" fmla="*/ 1205515 w 3288108"/>
              <a:gd name="connsiteY64" fmla="*/ 2108718 h 2795451"/>
              <a:gd name="connsiteX65" fmla="*/ 1231641 w 3288108"/>
              <a:gd name="connsiteY65" fmla="*/ 2108718 h 2795451"/>
              <a:gd name="connsiteX66" fmla="*/ 1231641 w 3288108"/>
              <a:gd name="connsiteY66" fmla="*/ 2160970 h 2795451"/>
              <a:gd name="connsiteX67" fmla="*/ 1287625 w 3288108"/>
              <a:gd name="connsiteY67" fmla="*/ 2160970 h 2795451"/>
              <a:gd name="connsiteX68" fmla="*/ 1287625 w 3288108"/>
              <a:gd name="connsiteY68" fmla="*/ 2213221 h 2795451"/>
              <a:gd name="connsiteX69" fmla="*/ 1366002 w 3288108"/>
              <a:gd name="connsiteY69" fmla="*/ 2213221 h 2795451"/>
              <a:gd name="connsiteX70" fmla="*/ 1368202 w 3288108"/>
              <a:gd name="connsiteY70" fmla="*/ 2235359 h 2795451"/>
              <a:gd name="connsiteX71" fmla="*/ 1485434 w 3288108"/>
              <a:gd name="connsiteY71" fmla="*/ 2231882 h 2795451"/>
              <a:gd name="connsiteX72" fmla="*/ 1485434 w 3288108"/>
              <a:gd name="connsiteY72" fmla="*/ 2284134 h 2795451"/>
              <a:gd name="connsiteX73" fmla="*/ 1630991 w 3288108"/>
              <a:gd name="connsiteY73" fmla="*/ 2284134 h 2795451"/>
              <a:gd name="connsiteX74" fmla="*/ 1630991 w 3288108"/>
              <a:gd name="connsiteY74" fmla="*/ 2332653 h 2795451"/>
              <a:gd name="connsiteX75" fmla="*/ 1731762 w 3288108"/>
              <a:gd name="connsiteY75" fmla="*/ 2332653 h 2795451"/>
              <a:gd name="connsiteX76" fmla="*/ 1731762 w 3288108"/>
              <a:gd name="connsiteY76" fmla="*/ 2381172 h 2795451"/>
              <a:gd name="connsiteX77" fmla="*/ 1869855 w 3288108"/>
              <a:gd name="connsiteY77" fmla="*/ 2381172 h 2795451"/>
              <a:gd name="connsiteX78" fmla="*/ 1869855 w 3288108"/>
              <a:gd name="connsiteY78" fmla="*/ 2448353 h 2795451"/>
              <a:gd name="connsiteX79" fmla="*/ 1925839 w 3288108"/>
              <a:gd name="connsiteY79" fmla="*/ 2448353 h 2795451"/>
              <a:gd name="connsiteX80" fmla="*/ 1925839 w 3288108"/>
              <a:gd name="connsiteY80" fmla="*/ 2489407 h 2795451"/>
              <a:gd name="connsiteX81" fmla="*/ 2049003 w 3288108"/>
              <a:gd name="connsiteY81" fmla="*/ 2489407 h 2795451"/>
              <a:gd name="connsiteX82" fmla="*/ 2049003 w 3288108"/>
              <a:gd name="connsiteY82" fmla="*/ 2590178 h 2795451"/>
              <a:gd name="connsiteX83" fmla="*/ 2134844 w 3288108"/>
              <a:gd name="connsiteY83" fmla="*/ 2590178 h 2795451"/>
              <a:gd name="connsiteX84" fmla="*/ 2134844 w 3288108"/>
              <a:gd name="connsiteY84" fmla="*/ 2642429 h 2795451"/>
              <a:gd name="connsiteX85" fmla="*/ 2157238 w 3288108"/>
              <a:gd name="connsiteY85" fmla="*/ 2642429 h 2795451"/>
              <a:gd name="connsiteX86" fmla="*/ 2157238 w 3288108"/>
              <a:gd name="connsiteY86" fmla="*/ 2676019 h 2795451"/>
              <a:gd name="connsiteX87" fmla="*/ 2817845 w 3288108"/>
              <a:gd name="connsiteY87" fmla="*/ 2676019 h 2795451"/>
              <a:gd name="connsiteX88" fmla="*/ 2817845 w 3288108"/>
              <a:gd name="connsiteY88" fmla="*/ 2795451 h 2795451"/>
              <a:gd name="connsiteX89" fmla="*/ 3288108 w 3288108"/>
              <a:gd name="connsiteY89" fmla="*/ 2795451 h 279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288108" h="2795451">
                <a:moveTo>
                  <a:pt x="0" y="0"/>
                </a:moveTo>
                <a:lnTo>
                  <a:pt x="0" y="63448"/>
                </a:lnTo>
                <a:lnTo>
                  <a:pt x="48519" y="63448"/>
                </a:lnTo>
                <a:lnTo>
                  <a:pt x="48519" y="100770"/>
                </a:lnTo>
                <a:lnTo>
                  <a:pt x="93306" y="100770"/>
                </a:lnTo>
                <a:lnTo>
                  <a:pt x="93306" y="216470"/>
                </a:lnTo>
                <a:lnTo>
                  <a:pt x="126897" y="216470"/>
                </a:lnTo>
                <a:lnTo>
                  <a:pt x="126897" y="298579"/>
                </a:lnTo>
                <a:lnTo>
                  <a:pt x="167951" y="298579"/>
                </a:lnTo>
                <a:lnTo>
                  <a:pt x="167951" y="347099"/>
                </a:lnTo>
                <a:lnTo>
                  <a:pt x="212738" y="347099"/>
                </a:lnTo>
                <a:lnTo>
                  <a:pt x="212738" y="488924"/>
                </a:lnTo>
                <a:lnTo>
                  <a:pt x="250061" y="488924"/>
                </a:lnTo>
                <a:lnTo>
                  <a:pt x="250061" y="559837"/>
                </a:lnTo>
                <a:lnTo>
                  <a:pt x="257525" y="559837"/>
                </a:lnTo>
                <a:lnTo>
                  <a:pt x="257525" y="597159"/>
                </a:lnTo>
                <a:lnTo>
                  <a:pt x="298580" y="597159"/>
                </a:lnTo>
                <a:lnTo>
                  <a:pt x="298580" y="641946"/>
                </a:lnTo>
                <a:lnTo>
                  <a:pt x="332170" y="641946"/>
                </a:lnTo>
                <a:lnTo>
                  <a:pt x="332170" y="701662"/>
                </a:lnTo>
                <a:lnTo>
                  <a:pt x="358296" y="701662"/>
                </a:lnTo>
                <a:lnTo>
                  <a:pt x="358296" y="772575"/>
                </a:lnTo>
                <a:lnTo>
                  <a:pt x="376957" y="772575"/>
                </a:lnTo>
                <a:lnTo>
                  <a:pt x="376957" y="869613"/>
                </a:lnTo>
                <a:lnTo>
                  <a:pt x="414279" y="869613"/>
                </a:lnTo>
                <a:lnTo>
                  <a:pt x="414279" y="936793"/>
                </a:lnTo>
                <a:lnTo>
                  <a:pt x="455334" y="936793"/>
                </a:lnTo>
                <a:lnTo>
                  <a:pt x="455334" y="996509"/>
                </a:lnTo>
                <a:lnTo>
                  <a:pt x="500121" y="996509"/>
                </a:lnTo>
                <a:lnTo>
                  <a:pt x="500121" y="1097280"/>
                </a:lnTo>
                <a:lnTo>
                  <a:pt x="526247" y="1097280"/>
                </a:lnTo>
                <a:lnTo>
                  <a:pt x="526247" y="1171925"/>
                </a:lnTo>
                <a:lnTo>
                  <a:pt x="552373" y="1171925"/>
                </a:lnTo>
                <a:lnTo>
                  <a:pt x="552373" y="1175657"/>
                </a:lnTo>
                <a:lnTo>
                  <a:pt x="552373" y="1231641"/>
                </a:lnTo>
                <a:lnTo>
                  <a:pt x="582231" y="1231641"/>
                </a:lnTo>
                <a:lnTo>
                  <a:pt x="582231" y="1280160"/>
                </a:lnTo>
                <a:lnTo>
                  <a:pt x="630750" y="1280160"/>
                </a:lnTo>
                <a:lnTo>
                  <a:pt x="630750" y="1306286"/>
                </a:lnTo>
                <a:lnTo>
                  <a:pt x="656875" y="1306286"/>
                </a:lnTo>
                <a:lnTo>
                  <a:pt x="656875" y="1362269"/>
                </a:lnTo>
                <a:lnTo>
                  <a:pt x="705395" y="1362269"/>
                </a:lnTo>
                <a:lnTo>
                  <a:pt x="705395" y="1418253"/>
                </a:lnTo>
                <a:lnTo>
                  <a:pt x="738985" y="1418253"/>
                </a:lnTo>
                <a:lnTo>
                  <a:pt x="738985" y="1485433"/>
                </a:lnTo>
                <a:lnTo>
                  <a:pt x="761378" y="1485433"/>
                </a:lnTo>
                <a:lnTo>
                  <a:pt x="761378" y="1571275"/>
                </a:lnTo>
                <a:lnTo>
                  <a:pt x="791236" y="1571275"/>
                </a:lnTo>
                <a:lnTo>
                  <a:pt x="791236" y="1604865"/>
                </a:lnTo>
                <a:lnTo>
                  <a:pt x="817362" y="1604865"/>
                </a:lnTo>
                <a:lnTo>
                  <a:pt x="817362" y="1657117"/>
                </a:lnTo>
                <a:lnTo>
                  <a:pt x="854684" y="1657117"/>
                </a:lnTo>
                <a:lnTo>
                  <a:pt x="854684" y="1735494"/>
                </a:lnTo>
                <a:lnTo>
                  <a:pt x="892007" y="1735494"/>
                </a:lnTo>
                <a:lnTo>
                  <a:pt x="892007" y="1810139"/>
                </a:lnTo>
                <a:lnTo>
                  <a:pt x="925597" y="1810139"/>
                </a:lnTo>
                <a:lnTo>
                  <a:pt x="925597" y="1854926"/>
                </a:lnTo>
                <a:lnTo>
                  <a:pt x="970384" y="1854926"/>
                </a:lnTo>
                <a:lnTo>
                  <a:pt x="970384" y="1963161"/>
                </a:lnTo>
                <a:lnTo>
                  <a:pt x="1033832" y="1963161"/>
                </a:lnTo>
                <a:lnTo>
                  <a:pt x="1033832" y="1993019"/>
                </a:lnTo>
                <a:lnTo>
                  <a:pt x="1063690" y="1993019"/>
                </a:lnTo>
                <a:lnTo>
                  <a:pt x="1063690" y="2019144"/>
                </a:lnTo>
                <a:lnTo>
                  <a:pt x="1205515" y="2019144"/>
                </a:lnTo>
                <a:lnTo>
                  <a:pt x="1205515" y="2108718"/>
                </a:lnTo>
                <a:lnTo>
                  <a:pt x="1231641" y="2108718"/>
                </a:lnTo>
                <a:lnTo>
                  <a:pt x="1231641" y="2160970"/>
                </a:lnTo>
                <a:lnTo>
                  <a:pt x="1287625" y="2160970"/>
                </a:lnTo>
                <a:lnTo>
                  <a:pt x="1287625" y="2213221"/>
                </a:lnTo>
                <a:lnTo>
                  <a:pt x="1366002" y="2213221"/>
                </a:lnTo>
                <a:lnTo>
                  <a:pt x="1368202" y="2235359"/>
                </a:lnTo>
                <a:lnTo>
                  <a:pt x="1485434" y="2231882"/>
                </a:lnTo>
                <a:lnTo>
                  <a:pt x="1485434" y="2284134"/>
                </a:lnTo>
                <a:lnTo>
                  <a:pt x="1630991" y="2284134"/>
                </a:lnTo>
                <a:lnTo>
                  <a:pt x="1630991" y="2332653"/>
                </a:lnTo>
                <a:lnTo>
                  <a:pt x="1731762" y="2332653"/>
                </a:lnTo>
                <a:lnTo>
                  <a:pt x="1731762" y="2381172"/>
                </a:lnTo>
                <a:lnTo>
                  <a:pt x="1869855" y="2381172"/>
                </a:lnTo>
                <a:lnTo>
                  <a:pt x="1869855" y="2448353"/>
                </a:lnTo>
                <a:lnTo>
                  <a:pt x="1925839" y="2448353"/>
                </a:lnTo>
                <a:lnTo>
                  <a:pt x="1925839" y="2489407"/>
                </a:lnTo>
                <a:lnTo>
                  <a:pt x="2049003" y="2489407"/>
                </a:lnTo>
                <a:lnTo>
                  <a:pt x="2049003" y="2590178"/>
                </a:lnTo>
                <a:lnTo>
                  <a:pt x="2134844" y="2590178"/>
                </a:lnTo>
                <a:lnTo>
                  <a:pt x="2134844" y="2642429"/>
                </a:lnTo>
                <a:lnTo>
                  <a:pt x="2157238" y="2642429"/>
                </a:lnTo>
                <a:lnTo>
                  <a:pt x="2157238" y="2676019"/>
                </a:lnTo>
                <a:lnTo>
                  <a:pt x="2817845" y="2676019"/>
                </a:lnTo>
                <a:lnTo>
                  <a:pt x="2817845" y="2795451"/>
                </a:lnTo>
                <a:lnTo>
                  <a:pt x="3288108" y="2795451"/>
                </a:lnTo>
              </a:path>
            </a:pathLst>
          </a:custGeom>
          <a:noFill/>
          <a:ln w="28575">
            <a:solidFill>
              <a:schemeClr val="accent3"/>
            </a:solidFill>
            <a:miter lim="800000"/>
            <a:headEnd/>
            <a:tailEnd/>
          </a:ln>
        </p:spPr>
        <p:txBody>
          <a:bodyPr rtlCol="0" anchor="ctr"/>
          <a:lstStyle/>
          <a:p>
            <a:pPr algn="ctr"/>
            <a:endParaRPr lang="en-US"/>
          </a:p>
        </p:txBody>
      </p:sp>
      <p:sp>
        <p:nvSpPr>
          <p:cNvPr id="31840" name="Freeform: Shape 5">
            <a:extLst>
              <a:ext uri="{FF2B5EF4-FFF2-40B4-BE49-F238E27FC236}">
                <a16:creationId xmlns:a16="http://schemas.microsoft.com/office/drawing/2014/main" id="{67CB0675-740A-667F-6FB9-DFD48C9987A4}"/>
              </a:ext>
            </a:extLst>
          </p:cNvPr>
          <p:cNvSpPr/>
          <p:nvPr/>
        </p:nvSpPr>
        <p:spPr bwMode="auto">
          <a:xfrm>
            <a:off x="7259216" y="2467014"/>
            <a:ext cx="3441130" cy="2235615"/>
          </a:xfrm>
          <a:custGeom>
            <a:avLst/>
            <a:gdLst>
              <a:gd name="connsiteX0" fmla="*/ 0 w 3441130"/>
              <a:gd name="connsiteY0" fmla="*/ 0 h 2235615"/>
              <a:gd name="connsiteX1" fmla="*/ 63448 w 3441130"/>
              <a:gd name="connsiteY1" fmla="*/ 0 h 2235615"/>
              <a:gd name="connsiteX2" fmla="*/ 63448 w 3441130"/>
              <a:gd name="connsiteY2" fmla="*/ 89574 h 2235615"/>
              <a:gd name="connsiteX3" fmla="*/ 141826 w 3441130"/>
              <a:gd name="connsiteY3" fmla="*/ 89574 h 2235615"/>
              <a:gd name="connsiteX4" fmla="*/ 141826 w 3441130"/>
              <a:gd name="connsiteY4" fmla="*/ 167951 h 2235615"/>
              <a:gd name="connsiteX5" fmla="*/ 205274 w 3441130"/>
              <a:gd name="connsiteY5" fmla="*/ 167951 h 2235615"/>
              <a:gd name="connsiteX6" fmla="*/ 205274 w 3441130"/>
              <a:gd name="connsiteY6" fmla="*/ 220202 h 2235615"/>
              <a:gd name="connsiteX7" fmla="*/ 250061 w 3441130"/>
              <a:gd name="connsiteY7" fmla="*/ 220202 h 2235615"/>
              <a:gd name="connsiteX8" fmla="*/ 250061 w 3441130"/>
              <a:gd name="connsiteY8" fmla="*/ 261257 h 2235615"/>
              <a:gd name="connsiteX9" fmla="*/ 328438 w 3441130"/>
              <a:gd name="connsiteY9" fmla="*/ 261257 h 2235615"/>
              <a:gd name="connsiteX10" fmla="*/ 328438 w 3441130"/>
              <a:gd name="connsiteY10" fmla="*/ 306044 h 2235615"/>
              <a:gd name="connsiteX11" fmla="*/ 369493 w 3441130"/>
              <a:gd name="connsiteY11" fmla="*/ 306044 h 2235615"/>
              <a:gd name="connsiteX12" fmla="*/ 369493 w 3441130"/>
              <a:gd name="connsiteY12" fmla="*/ 347099 h 2235615"/>
              <a:gd name="connsiteX13" fmla="*/ 403083 w 3441130"/>
              <a:gd name="connsiteY13" fmla="*/ 347099 h 2235615"/>
              <a:gd name="connsiteX14" fmla="*/ 403083 w 3441130"/>
              <a:gd name="connsiteY14" fmla="*/ 391886 h 2235615"/>
              <a:gd name="connsiteX15" fmla="*/ 436673 w 3441130"/>
              <a:gd name="connsiteY15" fmla="*/ 391886 h 2235615"/>
              <a:gd name="connsiteX16" fmla="*/ 436673 w 3441130"/>
              <a:gd name="connsiteY16" fmla="*/ 432940 h 2235615"/>
              <a:gd name="connsiteX17" fmla="*/ 473995 w 3441130"/>
              <a:gd name="connsiteY17" fmla="*/ 432940 h 2235615"/>
              <a:gd name="connsiteX18" fmla="*/ 473995 w 3441130"/>
              <a:gd name="connsiteY18" fmla="*/ 518782 h 2235615"/>
              <a:gd name="connsiteX19" fmla="*/ 571034 w 3441130"/>
              <a:gd name="connsiteY19" fmla="*/ 518782 h 2235615"/>
              <a:gd name="connsiteX20" fmla="*/ 571034 w 3441130"/>
              <a:gd name="connsiteY20" fmla="*/ 567301 h 2235615"/>
              <a:gd name="connsiteX21" fmla="*/ 604624 w 3441130"/>
              <a:gd name="connsiteY21" fmla="*/ 567301 h 2235615"/>
              <a:gd name="connsiteX22" fmla="*/ 604624 w 3441130"/>
              <a:gd name="connsiteY22" fmla="*/ 604624 h 2235615"/>
              <a:gd name="connsiteX23" fmla="*/ 649411 w 3441130"/>
              <a:gd name="connsiteY23" fmla="*/ 604624 h 2235615"/>
              <a:gd name="connsiteX24" fmla="*/ 649411 w 3441130"/>
              <a:gd name="connsiteY24" fmla="*/ 649410 h 2235615"/>
              <a:gd name="connsiteX25" fmla="*/ 716591 w 3441130"/>
              <a:gd name="connsiteY25" fmla="*/ 649410 h 2235615"/>
              <a:gd name="connsiteX26" fmla="*/ 716591 w 3441130"/>
              <a:gd name="connsiteY26" fmla="*/ 720323 h 2235615"/>
              <a:gd name="connsiteX27" fmla="*/ 817362 w 3441130"/>
              <a:gd name="connsiteY27" fmla="*/ 720323 h 2235615"/>
              <a:gd name="connsiteX28" fmla="*/ 817362 w 3441130"/>
              <a:gd name="connsiteY28" fmla="*/ 780039 h 2235615"/>
              <a:gd name="connsiteX29" fmla="*/ 839755 w 3441130"/>
              <a:gd name="connsiteY29" fmla="*/ 780039 h 2235615"/>
              <a:gd name="connsiteX30" fmla="*/ 839755 w 3441130"/>
              <a:gd name="connsiteY30" fmla="*/ 817362 h 2235615"/>
              <a:gd name="connsiteX31" fmla="*/ 899471 w 3441130"/>
              <a:gd name="connsiteY31" fmla="*/ 817362 h 2235615"/>
              <a:gd name="connsiteX32" fmla="*/ 921865 w 3441130"/>
              <a:gd name="connsiteY32" fmla="*/ 839755 h 2235615"/>
              <a:gd name="connsiteX33" fmla="*/ 921865 w 3441130"/>
              <a:gd name="connsiteY33" fmla="*/ 880810 h 2235615"/>
              <a:gd name="connsiteX34" fmla="*/ 955455 w 3441130"/>
              <a:gd name="connsiteY34" fmla="*/ 880810 h 2235615"/>
              <a:gd name="connsiteX35" fmla="*/ 955455 w 3441130"/>
              <a:gd name="connsiteY35" fmla="*/ 936793 h 2235615"/>
              <a:gd name="connsiteX36" fmla="*/ 1030100 w 3441130"/>
              <a:gd name="connsiteY36" fmla="*/ 936793 h 2235615"/>
              <a:gd name="connsiteX37" fmla="*/ 1030100 w 3441130"/>
              <a:gd name="connsiteY37" fmla="*/ 996509 h 2235615"/>
              <a:gd name="connsiteX38" fmla="*/ 1115942 w 3441130"/>
              <a:gd name="connsiteY38" fmla="*/ 996509 h 2235615"/>
              <a:gd name="connsiteX39" fmla="*/ 1115942 w 3441130"/>
              <a:gd name="connsiteY39" fmla="*/ 1033832 h 2235615"/>
              <a:gd name="connsiteX40" fmla="*/ 1160728 w 3441130"/>
              <a:gd name="connsiteY40" fmla="*/ 1033832 h 2235615"/>
              <a:gd name="connsiteX41" fmla="*/ 1160728 w 3441130"/>
              <a:gd name="connsiteY41" fmla="*/ 1078619 h 2235615"/>
              <a:gd name="connsiteX42" fmla="*/ 1242838 w 3441130"/>
              <a:gd name="connsiteY42" fmla="*/ 1078619 h 2235615"/>
              <a:gd name="connsiteX43" fmla="*/ 1242838 w 3441130"/>
              <a:gd name="connsiteY43" fmla="*/ 1142067 h 2235615"/>
              <a:gd name="connsiteX44" fmla="*/ 1261499 w 3441130"/>
              <a:gd name="connsiteY44" fmla="*/ 1142067 h 2235615"/>
              <a:gd name="connsiteX45" fmla="*/ 1287625 w 3441130"/>
              <a:gd name="connsiteY45" fmla="*/ 1168193 h 2235615"/>
              <a:gd name="connsiteX46" fmla="*/ 1332412 w 3441130"/>
              <a:gd name="connsiteY46" fmla="*/ 1168193 h 2235615"/>
              <a:gd name="connsiteX47" fmla="*/ 1332412 w 3441130"/>
              <a:gd name="connsiteY47" fmla="*/ 1242837 h 2235615"/>
              <a:gd name="connsiteX48" fmla="*/ 1474237 w 3441130"/>
              <a:gd name="connsiteY48" fmla="*/ 1242837 h 2235615"/>
              <a:gd name="connsiteX49" fmla="*/ 1474237 w 3441130"/>
              <a:gd name="connsiteY49" fmla="*/ 1358537 h 2235615"/>
              <a:gd name="connsiteX50" fmla="*/ 1530221 w 3441130"/>
              <a:gd name="connsiteY50" fmla="*/ 1358537 h 2235615"/>
              <a:gd name="connsiteX51" fmla="*/ 1530221 w 3441130"/>
              <a:gd name="connsiteY51" fmla="*/ 1384663 h 2235615"/>
              <a:gd name="connsiteX52" fmla="*/ 1578740 w 3441130"/>
              <a:gd name="connsiteY52" fmla="*/ 1384663 h 2235615"/>
              <a:gd name="connsiteX53" fmla="*/ 1578740 w 3441130"/>
              <a:gd name="connsiteY53" fmla="*/ 1403324 h 2235615"/>
              <a:gd name="connsiteX54" fmla="*/ 1709368 w 3441130"/>
              <a:gd name="connsiteY54" fmla="*/ 1403324 h 2235615"/>
              <a:gd name="connsiteX55" fmla="*/ 1709368 w 3441130"/>
              <a:gd name="connsiteY55" fmla="*/ 1433182 h 2235615"/>
              <a:gd name="connsiteX56" fmla="*/ 1888516 w 3441130"/>
              <a:gd name="connsiteY56" fmla="*/ 1433182 h 2235615"/>
              <a:gd name="connsiteX57" fmla="*/ 1888516 w 3441130"/>
              <a:gd name="connsiteY57" fmla="*/ 1466772 h 2235615"/>
              <a:gd name="connsiteX58" fmla="*/ 1989287 w 3441130"/>
              <a:gd name="connsiteY58" fmla="*/ 1466772 h 2235615"/>
              <a:gd name="connsiteX59" fmla="*/ 1989287 w 3441130"/>
              <a:gd name="connsiteY59" fmla="*/ 1515291 h 2235615"/>
              <a:gd name="connsiteX60" fmla="*/ 2411031 w 3441130"/>
              <a:gd name="connsiteY60" fmla="*/ 1515291 h 2235615"/>
              <a:gd name="connsiteX61" fmla="*/ 2411031 w 3441130"/>
              <a:gd name="connsiteY61" fmla="*/ 1575007 h 2235615"/>
              <a:gd name="connsiteX62" fmla="*/ 2578982 w 3441130"/>
              <a:gd name="connsiteY62" fmla="*/ 1575007 h 2235615"/>
              <a:gd name="connsiteX63" fmla="*/ 2578982 w 3441130"/>
              <a:gd name="connsiteY63" fmla="*/ 1653384 h 2235615"/>
              <a:gd name="connsiteX64" fmla="*/ 2642430 w 3441130"/>
              <a:gd name="connsiteY64" fmla="*/ 1653384 h 2235615"/>
              <a:gd name="connsiteX65" fmla="*/ 2642430 w 3441130"/>
              <a:gd name="connsiteY65" fmla="*/ 1728029 h 2235615"/>
              <a:gd name="connsiteX66" fmla="*/ 3023119 w 3441130"/>
              <a:gd name="connsiteY66" fmla="*/ 1728029 h 2235615"/>
              <a:gd name="connsiteX67" fmla="*/ 3023119 w 3441130"/>
              <a:gd name="connsiteY67" fmla="*/ 1903445 h 2235615"/>
              <a:gd name="connsiteX68" fmla="*/ 3377682 w 3441130"/>
              <a:gd name="connsiteY68" fmla="*/ 1903445 h 2235615"/>
              <a:gd name="connsiteX69" fmla="*/ 3377682 w 3441130"/>
              <a:gd name="connsiteY69" fmla="*/ 2235615 h 2235615"/>
              <a:gd name="connsiteX70" fmla="*/ 3441130 w 3441130"/>
              <a:gd name="connsiteY70" fmla="*/ 2235615 h 2235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441130" h="2235615">
                <a:moveTo>
                  <a:pt x="0" y="0"/>
                </a:moveTo>
                <a:lnTo>
                  <a:pt x="63448" y="0"/>
                </a:lnTo>
                <a:lnTo>
                  <a:pt x="63448" y="89574"/>
                </a:lnTo>
                <a:lnTo>
                  <a:pt x="141826" y="89574"/>
                </a:lnTo>
                <a:lnTo>
                  <a:pt x="141826" y="167951"/>
                </a:lnTo>
                <a:lnTo>
                  <a:pt x="205274" y="167951"/>
                </a:lnTo>
                <a:lnTo>
                  <a:pt x="205274" y="220202"/>
                </a:lnTo>
                <a:lnTo>
                  <a:pt x="250061" y="220202"/>
                </a:lnTo>
                <a:lnTo>
                  <a:pt x="250061" y="261257"/>
                </a:lnTo>
                <a:lnTo>
                  <a:pt x="328438" y="261257"/>
                </a:lnTo>
                <a:lnTo>
                  <a:pt x="328438" y="306044"/>
                </a:lnTo>
                <a:lnTo>
                  <a:pt x="369493" y="306044"/>
                </a:lnTo>
                <a:lnTo>
                  <a:pt x="369493" y="347099"/>
                </a:lnTo>
                <a:lnTo>
                  <a:pt x="403083" y="347099"/>
                </a:lnTo>
                <a:lnTo>
                  <a:pt x="403083" y="391886"/>
                </a:lnTo>
                <a:lnTo>
                  <a:pt x="436673" y="391886"/>
                </a:lnTo>
                <a:lnTo>
                  <a:pt x="436673" y="432940"/>
                </a:lnTo>
                <a:lnTo>
                  <a:pt x="473995" y="432940"/>
                </a:lnTo>
                <a:lnTo>
                  <a:pt x="473995" y="518782"/>
                </a:lnTo>
                <a:lnTo>
                  <a:pt x="571034" y="518782"/>
                </a:lnTo>
                <a:lnTo>
                  <a:pt x="571034" y="567301"/>
                </a:lnTo>
                <a:lnTo>
                  <a:pt x="604624" y="567301"/>
                </a:lnTo>
                <a:lnTo>
                  <a:pt x="604624" y="604624"/>
                </a:lnTo>
                <a:lnTo>
                  <a:pt x="649411" y="604624"/>
                </a:lnTo>
                <a:lnTo>
                  <a:pt x="649411" y="649410"/>
                </a:lnTo>
                <a:lnTo>
                  <a:pt x="716591" y="649410"/>
                </a:lnTo>
                <a:lnTo>
                  <a:pt x="716591" y="720323"/>
                </a:lnTo>
                <a:lnTo>
                  <a:pt x="817362" y="720323"/>
                </a:lnTo>
                <a:lnTo>
                  <a:pt x="817362" y="780039"/>
                </a:lnTo>
                <a:lnTo>
                  <a:pt x="839755" y="780039"/>
                </a:lnTo>
                <a:lnTo>
                  <a:pt x="839755" y="817362"/>
                </a:lnTo>
                <a:lnTo>
                  <a:pt x="899471" y="817362"/>
                </a:lnTo>
                <a:lnTo>
                  <a:pt x="921865" y="839755"/>
                </a:lnTo>
                <a:lnTo>
                  <a:pt x="921865" y="880810"/>
                </a:lnTo>
                <a:lnTo>
                  <a:pt x="955455" y="880810"/>
                </a:lnTo>
                <a:lnTo>
                  <a:pt x="955455" y="936793"/>
                </a:lnTo>
                <a:lnTo>
                  <a:pt x="1030100" y="936793"/>
                </a:lnTo>
                <a:lnTo>
                  <a:pt x="1030100" y="996509"/>
                </a:lnTo>
                <a:lnTo>
                  <a:pt x="1115942" y="996509"/>
                </a:lnTo>
                <a:lnTo>
                  <a:pt x="1115942" y="1033832"/>
                </a:lnTo>
                <a:lnTo>
                  <a:pt x="1160728" y="1033832"/>
                </a:lnTo>
                <a:lnTo>
                  <a:pt x="1160728" y="1078619"/>
                </a:lnTo>
                <a:lnTo>
                  <a:pt x="1242838" y="1078619"/>
                </a:lnTo>
                <a:lnTo>
                  <a:pt x="1242838" y="1142067"/>
                </a:lnTo>
                <a:lnTo>
                  <a:pt x="1261499" y="1142067"/>
                </a:lnTo>
                <a:lnTo>
                  <a:pt x="1287625" y="1168193"/>
                </a:lnTo>
                <a:lnTo>
                  <a:pt x="1332412" y="1168193"/>
                </a:lnTo>
                <a:lnTo>
                  <a:pt x="1332412" y="1242837"/>
                </a:lnTo>
                <a:lnTo>
                  <a:pt x="1474237" y="1242837"/>
                </a:lnTo>
                <a:lnTo>
                  <a:pt x="1474237" y="1358537"/>
                </a:lnTo>
                <a:lnTo>
                  <a:pt x="1530221" y="1358537"/>
                </a:lnTo>
                <a:lnTo>
                  <a:pt x="1530221" y="1384663"/>
                </a:lnTo>
                <a:lnTo>
                  <a:pt x="1578740" y="1384663"/>
                </a:lnTo>
                <a:lnTo>
                  <a:pt x="1578740" y="1403324"/>
                </a:lnTo>
                <a:lnTo>
                  <a:pt x="1709368" y="1403324"/>
                </a:lnTo>
                <a:lnTo>
                  <a:pt x="1709368" y="1433182"/>
                </a:lnTo>
                <a:lnTo>
                  <a:pt x="1888516" y="1433182"/>
                </a:lnTo>
                <a:lnTo>
                  <a:pt x="1888516" y="1466772"/>
                </a:lnTo>
                <a:lnTo>
                  <a:pt x="1989287" y="1466772"/>
                </a:lnTo>
                <a:lnTo>
                  <a:pt x="1989287" y="1515291"/>
                </a:lnTo>
                <a:lnTo>
                  <a:pt x="2411031" y="1515291"/>
                </a:lnTo>
                <a:lnTo>
                  <a:pt x="2411031" y="1575007"/>
                </a:lnTo>
                <a:lnTo>
                  <a:pt x="2578982" y="1575007"/>
                </a:lnTo>
                <a:lnTo>
                  <a:pt x="2578982" y="1653384"/>
                </a:lnTo>
                <a:lnTo>
                  <a:pt x="2642430" y="1653384"/>
                </a:lnTo>
                <a:lnTo>
                  <a:pt x="2642430" y="1728029"/>
                </a:lnTo>
                <a:lnTo>
                  <a:pt x="3023119" y="1728029"/>
                </a:lnTo>
                <a:lnTo>
                  <a:pt x="3023119" y="1903445"/>
                </a:lnTo>
                <a:lnTo>
                  <a:pt x="3377682" y="1903445"/>
                </a:lnTo>
                <a:lnTo>
                  <a:pt x="3377682" y="2235615"/>
                </a:lnTo>
                <a:lnTo>
                  <a:pt x="3441130" y="2235615"/>
                </a:lnTo>
              </a:path>
            </a:pathLst>
          </a:custGeom>
          <a:noFill/>
          <a:ln w="28575">
            <a:solidFill>
              <a:schemeClr val="accent1"/>
            </a:solidFill>
            <a:miter lim="800000"/>
            <a:headEnd/>
            <a:tailEnd/>
          </a:ln>
        </p:spPr>
        <p:txBody>
          <a:bodyPr rtlCol="0" anchor="ctr"/>
          <a:lstStyle/>
          <a:p>
            <a:pPr algn="ctr"/>
            <a:endParaRPr lang="en-US"/>
          </a:p>
        </p:txBody>
      </p:sp>
      <p:sp>
        <p:nvSpPr>
          <p:cNvPr id="31841" name="Freeform: Shape 4">
            <a:extLst>
              <a:ext uri="{FF2B5EF4-FFF2-40B4-BE49-F238E27FC236}">
                <a16:creationId xmlns:a16="http://schemas.microsoft.com/office/drawing/2014/main" id="{BABF26A6-E84E-9ED9-5D81-1944200439C7}"/>
              </a:ext>
            </a:extLst>
          </p:cNvPr>
          <p:cNvSpPr/>
          <p:nvPr/>
        </p:nvSpPr>
        <p:spPr bwMode="auto">
          <a:xfrm>
            <a:off x="1548882" y="2463282"/>
            <a:ext cx="3706119" cy="2119915"/>
          </a:xfrm>
          <a:custGeom>
            <a:avLst/>
            <a:gdLst>
              <a:gd name="connsiteX0" fmla="*/ 0 w 3706119"/>
              <a:gd name="connsiteY0" fmla="*/ 0 h 2119915"/>
              <a:gd name="connsiteX1" fmla="*/ 108235 w 3706119"/>
              <a:gd name="connsiteY1" fmla="*/ 0 h 2119915"/>
              <a:gd name="connsiteX2" fmla="*/ 108235 w 3706119"/>
              <a:gd name="connsiteY2" fmla="*/ 37322 h 2119915"/>
              <a:gd name="connsiteX3" fmla="*/ 156754 w 3706119"/>
              <a:gd name="connsiteY3" fmla="*/ 37322 h 2119915"/>
              <a:gd name="connsiteX4" fmla="*/ 156754 w 3706119"/>
              <a:gd name="connsiteY4" fmla="*/ 74645 h 2119915"/>
              <a:gd name="connsiteX5" fmla="*/ 201541 w 3706119"/>
              <a:gd name="connsiteY5" fmla="*/ 74645 h 2119915"/>
              <a:gd name="connsiteX6" fmla="*/ 201541 w 3706119"/>
              <a:gd name="connsiteY6" fmla="*/ 126896 h 2119915"/>
              <a:gd name="connsiteX7" fmla="*/ 250060 w 3706119"/>
              <a:gd name="connsiteY7" fmla="*/ 126896 h 2119915"/>
              <a:gd name="connsiteX8" fmla="*/ 250060 w 3706119"/>
              <a:gd name="connsiteY8" fmla="*/ 194076 h 2119915"/>
              <a:gd name="connsiteX9" fmla="*/ 287382 w 3706119"/>
              <a:gd name="connsiteY9" fmla="*/ 194076 h 2119915"/>
              <a:gd name="connsiteX10" fmla="*/ 287382 w 3706119"/>
              <a:gd name="connsiteY10" fmla="*/ 216470 h 2119915"/>
              <a:gd name="connsiteX11" fmla="*/ 332169 w 3706119"/>
              <a:gd name="connsiteY11" fmla="*/ 216470 h 2119915"/>
              <a:gd name="connsiteX12" fmla="*/ 332169 w 3706119"/>
              <a:gd name="connsiteY12" fmla="*/ 242596 h 2119915"/>
              <a:gd name="connsiteX13" fmla="*/ 358295 w 3706119"/>
              <a:gd name="connsiteY13" fmla="*/ 242596 h 2119915"/>
              <a:gd name="connsiteX14" fmla="*/ 358295 w 3706119"/>
              <a:gd name="connsiteY14" fmla="*/ 272454 h 2119915"/>
              <a:gd name="connsiteX15" fmla="*/ 395618 w 3706119"/>
              <a:gd name="connsiteY15" fmla="*/ 272454 h 2119915"/>
              <a:gd name="connsiteX16" fmla="*/ 395618 w 3706119"/>
              <a:gd name="connsiteY16" fmla="*/ 317240 h 2119915"/>
              <a:gd name="connsiteX17" fmla="*/ 436672 w 3706119"/>
              <a:gd name="connsiteY17" fmla="*/ 317240 h 2119915"/>
              <a:gd name="connsiteX18" fmla="*/ 436672 w 3706119"/>
              <a:gd name="connsiteY18" fmla="*/ 339634 h 2119915"/>
              <a:gd name="connsiteX19" fmla="*/ 496388 w 3706119"/>
              <a:gd name="connsiteY19" fmla="*/ 339634 h 2119915"/>
              <a:gd name="connsiteX20" fmla="*/ 496388 w 3706119"/>
              <a:gd name="connsiteY20" fmla="*/ 384421 h 2119915"/>
              <a:gd name="connsiteX21" fmla="*/ 518782 w 3706119"/>
              <a:gd name="connsiteY21" fmla="*/ 384421 h 2119915"/>
              <a:gd name="connsiteX22" fmla="*/ 518782 w 3706119"/>
              <a:gd name="connsiteY22" fmla="*/ 399350 h 2119915"/>
              <a:gd name="connsiteX23" fmla="*/ 578498 w 3706119"/>
              <a:gd name="connsiteY23" fmla="*/ 399350 h 2119915"/>
              <a:gd name="connsiteX24" fmla="*/ 578498 w 3706119"/>
              <a:gd name="connsiteY24" fmla="*/ 425476 h 2119915"/>
              <a:gd name="connsiteX25" fmla="*/ 608356 w 3706119"/>
              <a:gd name="connsiteY25" fmla="*/ 425476 h 2119915"/>
              <a:gd name="connsiteX26" fmla="*/ 608356 w 3706119"/>
              <a:gd name="connsiteY26" fmla="*/ 462798 h 2119915"/>
              <a:gd name="connsiteX27" fmla="*/ 664339 w 3706119"/>
              <a:gd name="connsiteY27" fmla="*/ 462798 h 2119915"/>
              <a:gd name="connsiteX28" fmla="*/ 664339 w 3706119"/>
              <a:gd name="connsiteY28" fmla="*/ 515049 h 2119915"/>
              <a:gd name="connsiteX29" fmla="*/ 697929 w 3706119"/>
              <a:gd name="connsiteY29" fmla="*/ 515049 h 2119915"/>
              <a:gd name="connsiteX30" fmla="*/ 697929 w 3706119"/>
              <a:gd name="connsiteY30" fmla="*/ 541175 h 2119915"/>
              <a:gd name="connsiteX31" fmla="*/ 828558 w 3706119"/>
              <a:gd name="connsiteY31" fmla="*/ 541175 h 2119915"/>
              <a:gd name="connsiteX32" fmla="*/ 828558 w 3706119"/>
              <a:gd name="connsiteY32" fmla="*/ 627017 h 2119915"/>
              <a:gd name="connsiteX33" fmla="*/ 880809 w 3706119"/>
              <a:gd name="connsiteY33" fmla="*/ 627017 h 2119915"/>
              <a:gd name="connsiteX34" fmla="*/ 880809 w 3706119"/>
              <a:gd name="connsiteY34" fmla="*/ 683000 h 2119915"/>
              <a:gd name="connsiteX35" fmla="*/ 906935 w 3706119"/>
              <a:gd name="connsiteY35" fmla="*/ 683000 h 2119915"/>
              <a:gd name="connsiteX36" fmla="*/ 906935 w 3706119"/>
              <a:gd name="connsiteY36" fmla="*/ 731520 h 2119915"/>
              <a:gd name="connsiteX37" fmla="*/ 992777 w 3706119"/>
              <a:gd name="connsiteY37" fmla="*/ 731520 h 2119915"/>
              <a:gd name="connsiteX38" fmla="*/ 992777 w 3706119"/>
              <a:gd name="connsiteY38" fmla="*/ 765110 h 2119915"/>
              <a:gd name="connsiteX39" fmla="*/ 1022635 w 3706119"/>
              <a:gd name="connsiteY39" fmla="*/ 765110 h 2119915"/>
              <a:gd name="connsiteX40" fmla="*/ 1022635 w 3706119"/>
              <a:gd name="connsiteY40" fmla="*/ 802432 h 2119915"/>
              <a:gd name="connsiteX41" fmla="*/ 1067422 w 3706119"/>
              <a:gd name="connsiteY41" fmla="*/ 802432 h 2119915"/>
              <a:gd name="connsiteX42" fmla="*/ 1067422 w 3706119"/>
              <a:gd name="connsiteY42" fmla="*/ 880809 h 2119915"/>
              <a:gd name="connsiteX43" fmla="*/ 1134602 w 3706119"/>
              <a:gd name="connsiteY43" fmla="*/ 880809 h 2119915"/>
              <a:gd name="connsiteX44" fmla="*/ 1134602 w 3706119"/>
              <a:gd name="connsiteY44" fmla="*/ 940525 h 2119915"/>
              <a:gd name="connsiteX45" fmla="*/ 1224176 w 3706119"/>
              <a:gd name="connsiteY45" fmla="*/ 940525 h 2119915"/>
              <a:gd name="connsiteX46" fmla="*/ 1224176 w 3706119"/>
              <a:gd name="connsiteY46" fmla="*/ 1003974 h 2119915"/>
              <a:gd name="connsiteX47" fmla="*/ 1276427 w 3706119"/>
              <a:gd name="connsiteY47" fmla="*/ 1003974 h 2119915"/>
              <a:gd name="connsiteX48" fmla="*/ 1276427 w 3706119"/>
              <a:gd name="connsiteY48" fmla="*/ 1048760 h 2119915"/>
              <a:gd name="connsiteX49" fmla="*/ 1313750 w 3706119"/>
              <a:gd name="connsiteY49" fmla="*/ 1048760 h 2119915"/>
              <a:gd name="connsiteX50" fmla="*/ 1313750 w 3706119"/>
              <a:gd name="connsiteY50" fmla="*/ 1127138 h 2119915"/>
              <a:gd name="connsiteX51" fmla="*/ 1343608 w 3706119"/>
              <a:gd name="connsiteY51" fmla="*/ 1127138 h 2119915"/>
              <a:gd name="connsiteX52" fmla="*/ 1343608 w 3706119"/>
              <a:gd name="connsiteY52" fmla="*/ 1183121 h 2119915"/>
              <a:gd name="connsiteX53" fmla="*/ 1369734 w 3706119"/>
              <a:gd name="connsiteY53" fmla="*/ 1183121 h 2119915"/>
              <a:gd name="connsiteX54" fmla="*/ 1369734 w 3706119"/>
              <a:gd name="connsiteY54" fmla="*/ 1254034 h 2119915"/>
              <a:gd name="connsiteX55" fmla="*/ 1418253 w 3706119"/>
              <a:gd name="connsiteY55" fmla="*/ 1254034 h 2119915"/>
              <a:gd name="connsiteX56" fmla="*/ 1418253 w 3706119"/>
              <a:gd name="connsiteY56" fmla="*/ 1298821 h 2119915"/>
              <a:gd name="connsiteX57" fmla="*/ 1489165 w 3706119"/>
              <a:gd name="connsiteY57" fmla="*/ 1298821 h 2119915"/>
              <a:gd name="connsiteX58" fmla="*/ 1489165 w 3706119"/>
              <a:gd name="connsiteY58" fmla="*/ 1347340 h 2119915"/>
              <a:gd name="connsiteX59" fmla="*/ 1619794 w 3706119"/>
              <a:gd name="connsiteY59" fmla="*/ 1347340 h 2119915"/>
              <a:gd name="connsiteX60" fmla="*/ 1619794 w 3706119"/>
              <a:gd name="connsiteY60" fmla="*/ 1369734 h 2119915"/>
              <a:gd name="connsiteX61" fmla="*/ 1657116 w 3706119"/>
              <a:gd name="connsiteY61" fmla="*/ 1369734 h 2119915"/>
              <a:gd name="connsiteX62" fmla="*/ 1657116 w 3706119"/>
              <a:gd name="connsiteY62" fmla="*/ 1425717 h 2119915"/>
              <a:gd name="connsiteX63" fmla="*/ 1724297 w 3706119"/>
              <a:gd name="connsiteY63" fmla="*/ 1425717 h 2119915"/>
              <a:gd name="connsiteX64" fmla="*/ 1724297 w 3706119"/>
              <a:gd name="connsiteY64" fmla="*/ 1522756 h 2119915"/>
              <a:gd name="connsiteX65" fmla="*/ 1765351 w 3706119"/>
              <a:gd name="connsiteY65" fmla="*/ 1522756 h 2119915"/>
              <a:gd name="connsiteX66" fmla="*/ 1765351 w 3706119"/>
              <a:gd name="connsiteY66" fmla="*/ 1571275 h 2119915"/>
              <a:gd name="connsiteX67" fmla="*/ 1798942 w 3706119"/>
              <a:gd name="connsiteY67" fmla="*/ 1571275 h 2119915"/>
              <a:gd name="connsiteX68" fmla="*/ 1798942 w 3706119"/>
              <a:gd name="connsiteY68" fmla="*/ 1619794 h 2119915"/>
              <a:gd name="connsiteX69" fmla="*/ 1798942 w 3706119"/>
              <a:gd name="connsiteY69" fmla="*/ 1619794 h 2119915"/>
              <a:gd name="connsiteX70" fmla="*/ 1798942 w 3706119"/>
              <a:gd name="connsiteY70" fmla="*/ 1679510 h 2119915"/>
              <a:gd name="connsiteX71" fmla="*/ 1895980 w 3706119"/>
              <a:gd name="connsiteY71" fmla="*/ 1679510 h 2119915"/>
              <a:gd name="connsiteX72" fmla="*/ 1895980 w 3706119"/>
              <a:gd name="connsiteY72" fmla="*/ 1713100 h 2119915"/>
              <a:gd name="connsiteX73" fmla="*/ 1955696 w 3706119"/>
              <a:gd name="connsiteY73" fmla="*/ 1713100 h 2119915"/>
              <a:gd name="connsiteX74" fmla="*/ 1955696 w 3706119"/>
              <a:gd name="connsiteY74" fmla="*/ 1713100 h 2119915"/>
              <a:gd name="connsiteX75" fmla="*/ 1955696 w 3706119"/>
              <a:gd name="connsiteY75" fmla="*/ 1735494 h 2119915"/>
              <a:gd name="connsiteX76" fmla="*/ 2213221 w 3706119"/>
              <a:gd name="connsiteY76" fmla="*/ 1735494 h 2119915"/>
              <a:gd name="connsiteX77" fmla="*/ 2213221 w 3706119"/>
              <a:gd name="connsiteY77" fmla="*/ 1787745 h 2119915"/>
              <a:gd name="connsiteX78" fmla="*/ 2254276 w 3706119"/>
              <a:gd name="connsiteY78" fmla="*/ 1787745 h 2119915"/>
              <a:gd name="connsiteX79" fmla="*/ 2254276 w 3706119"/>
              <a:gd name="connsiteY79" fmla="*/ 1843729 h 2119915"/>
              <a:gd name="connsiteX80" fmla="*/ 2470746 w 3706119"/>
              <a:gd name="connsiteY80" fmla="*/ 1843729 h 2119915"/>
              <a:gd name="connsiteX81" fmla="*/ 2470746 w 3706119"/>
              <a:gd name="connsiteY81" fmla="*/ 1899712 h 2119915"/>
              <a:gd name="connsiteX82" fmla="*/ 2508068 w 3706119"/>
              <a:gd name="connsiteY82" fmla="*/ 1899712 h 2119915"/>
              <a:gd name="connsiteX83" fmla="*/ 2508068 w 3706119"/>
              <a:gd name="connsiteY83" fmla="*/ 1978089 h 2119915"/>
              <a:gd name="connsiteX84" fmla="*/ 2552855 w 3706119"/>
              <a:gd name="connsiteY84" fmla="*/ 1978089 h 2119915"/>
              <a:gd name="connsiteX85" fmla="*/ 2552855 w 3706119"/>
              <a:gd name="connsiteY85" fmla="*/ 2030341 h 2119915"/>
              <a:gd name="connsiteX86" fmla="*/ 2634965 w 3706119"/>
              <a:gd name="connsiteY86" fmla="*/ 2030341 h 2119915"/>
              <a:gd name="connsiteX87" fmla="*/ 2634965 w 3706119"/>
              <a:gd name="connsiteY87" fmla="*/ 2119915 h 2119915"/>
              <a:gd name="connsiteX88" fmla="*/ 3706119 w 3706119"/>
              <a:gd name="connsiteY88" fmla="*/ 2119915 h 2119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706119" h="2119915">
                <a:moveTo>
                  <a:pt x="0" y="0"/>
                </a:moveTo>
                <a:lnTo>
                  <a:pt x="108235" y="0"/>
                </a:lnTo>
                <a:lnTo>
                  <a:pt x="108235" y="37322"/>
                </a:lnTo>
                <a:lnTo>
                  <a:pt x="156754" y="37322"/>
                </a:lnTo>
                <a:lnTo>
                  <a:pt x="156754" y="74645"/>
                </a:lnTo>
                <a:lnTo>
                  <a:pt x="201541" y="74645"/>
                </a:lnTo>
                <a:lnTo>
                  <a:pt x="201541" y="126896"/>
                </a:lnTo>
                <a:lnTo>
                  <a:pt x="250060" y="126896"/>
                </a:lnTo>
                <a:lnTo>
                  <a:pt x="250060" y="194076"/>
                </a:lnTo>
                <a:lnTo>
                  <a:pt x="287382" y="194076"/>
                </a:lnTo>
                <a:lnTo>
                  <a:pt x="287382" y="216470"/>
                </a:lnTo>
                <a:lnTo>
                  <a:pt x="332169" y="216470"/>
                </a:lnTo>
                <a:lnTo>
                  <a:pt x="332169" y="242596"/>
                </a:lnTo>
                <a:lnTo>
                  <a:pt x="358295" y="242596"/>
                </a:lnTo>
                <a:lnTo>
                  <a:pt x="358295" y="272454"/>
                </a:lnTo>
                <a:lnTo>
                  <a:pt x="395618" y="272454"/>
                </a:lnTo>
                <a:lnTo>
                  <a:pt x="395618" y="317240"/>
                </a:lnTo>
                <a:lnTo>
                  <a:pt x="436672" y="317240"/>
                </a:lnTo>
                <a:lnTo>
                  <a:pt x="436672" y="339634"/>
                </a:lnTo>
                <a:lnTo>
                  <a:pt x="496388" y="339634"/>
                </a:lnTo>
                <a:lnTo>
                  <a:pt x="496388" y="384421"/>
                </a:lnTo>
                <a:lnTo>
                  <a:pt x="518782" y="384421"/>
                </a:lnTo>
                <a:lnTo>
                  <a:pt x="518782" y="399350"/>
                </a:lnTo>
                <a:lnTo>
                  <a:pt x="578498" y="399350"/>
                </a:lnTo>
                <a:lnTo>
                  <a:pt x="578498" y="425476"/>
                </a:lnTo>
                <a:lnTo>
                  <a:pt x="608356" y="425476"/>
                </a:lnTo>
                <a:lnTo>
                  <a:pt x="608356" y="462798"/>
                </a:lnTo>
                <a:lnTo>
                  <a:pt x="664339" y="462798"/>
                </a:lnTo>
                <a:lnTo>
                  <a:pt x="664339" y="515049"/>
                </a:lnTo>
                <a:lnTo>
                  <a:pt x="697929" y="515049"/>
                </a:lnTo>
                <a:lnTo>
                  <a:pt x="697929" y="541175"/>
                </a:lnTo>
                <a:lnTo>
                  <a:pt x="828558" y="541175"/>
                </a:lnTo>
                <a:lnTo>
                  <a:pt x="828558" y="627017"/>
                </a:lnTo>
                <a:lnTo>
                  <a:pt x="880809" y="627017"/>
                </a:lnTo>
                <a:lnTo>
                  <a:pt x="880809" y="683000"/>
                </a:lnTo>
                <a:lnTo>
                  <a:pt x="906935" y="683000"/>
                </a:lnTo>
                <a:lnTo>
                  <a:pt x="906935" y="731520"/>
                </a:lnTo>
                <a:lnTo>
                  <a:pt x="992777" y="731520"/>
                </a:lnTo>
                <a:lnTo>
                  <a:pt x="992777" y="765110"/>
                </a:lnTo>
                <a:lnTo>
                  <a:pt x="1022635" y="765110"/>
                </a:lnTo>
                <a:lnTo>
                  <a:pt x="1022635" y="802432"/>
                </a:lnTo>
                <a:lnTo>
                  <a:pt x="1067422" y="802432"/>
                </a:lnTo>
                <a:lnTo>
                  <a:pt x="1067422" y="880809"/>
                </a:lnTo>
                <a:lnTo>
                  <a:pt x="1134602" y="880809"/>
                </a:lnTo>
                <a:lnTo>
                  <a:pt x="1134602" y="940525"/>
                </a:lnTo>
                <a:lnTo>
                  <a:pt x="1224176" y="940525"/>
                </a:lnTo>
                <a:lnTo>
                  <a:pt x="1224176" y="1003974"/>
                </a:lnTo>
                <a:lnTo>
                  <a:pt x="1276427" y="1003974"/>
                </a:lnTo>
                <a:lnTo>
                  <a:pt x="1276427" y="1048760"/>
                </a:lnTo>
                <a:lnTo>
                  <a:pt x="1313750" y="1048760"/>
                </a:lnTo>
                <a:lnTo>
                  <a:pt x="1313750" y="1127138"/>
                </a:lnTo>
                <a:lnTo>
                  <a:pt x="1343608" y="1127138"/>
                </a:lnTo>
                <a:lnTo>
                  <a:pt x="1343608" y="1183121"/>
                </a:lnTo>
                <a:lnTo>
                  <a:pt x="1369734" y="1183121"/>
                </a:lnTo>
                <a:lnTo>
                  <a:pt x="1369734" y="1254034"/>
                </a:lnTo>
                <a:lnTo>
                  <a:pt x="1418253" y="1254034"/>
                </a:lnTo>
                <a:lnTo>
                  <a:pt x="1418253" y="1298821"/>
                </a:lnTo>
                <a:lnTo>
                  <a:pt x="1489165" y="1298821"/>
                </a:lnTo>
                <a:lnTo>
                  <a:pt x="1489165" y="1347340"/>
                </a:lnTo>
                <a:lnTo>
                  <a:pt x="1619794" y="1347340"/>
                </a:lnTo>
                <a:lnTo>
                  <a:pt x="1619794" y="1369734"/>
                </a:lnTo>
                <a:lnTo>
                  <a:pt x="1657116" y="1369734"/>
                </a:lnTo>
                <a:lnTo>
                  <a:pt x="1657116" y="1425717"/>
                </a:lnTo>
                <a:lnTo>
                  <a:pt x="1724297" y="1425717"/>
                </a:lnTo>
                <a:lnTo>
                  <a:pt x="1724297" y="1522756"/>
                </a:lnTo>
                <a:lnTo>
                  <a:pt x="1765351" y="1522756"/>
                </a:lnTo>
                <a:lnTo>
                  <a:pt x="1765351" y="1571275"/>
                </a:lnTo>
                <a:lnTo>
                  <a:pt x="1798942" y="1571275"/>
                </a:lnTo>
                <a:lnTo>
                  <a:pt x="1798942" y="1619794"/>
                </a:lnTo>
                <a:lnTo>
                  <a:pt x="1798942" y="1619794"/>
                </a:lnTo>
                <a:lnTo>
                  <a:pt x="1798942" y="1679510"/>
                </a:lnTo>
                <a:lnTo>
                  <a:pt x="1895980" y="1679510"/>
                </a:lnTo>
                <a:lnTo>
                  <a:pt x="1895980" y="1713100"/>
                </a:lnTo>
                <a:lnTo>
                  <a:pt x="1955696" y="1713100"/>
                </a:lnTo>
                <a:lnTo>
                  <a:pt x="1955696" y="1713100"/>
                </a:lnTo>
                <a:lnTo>
                  <a:pt x="1955696" y="1735494"/>
                </a:lnTo>
                <a:lnTo>
                  <a:pt x="2213221" y="1735494"/>
                </a:lnTo>
                <a:lnTo>
                  <a:pt x="2213221" y="1787745"/>
                </a:lnTo>
                <a:lnTo>
                  <a:pt x="2254276" y="1787745"/>
                </a:lnTo>
                <a:lnTo>
                  <a:pt x="2254276" y="1843729"/>
                </a:lnTo>
                <a:lnTo>
                  <a:pt x="2470746" y="1843729"/>
                </a:lnTo>
                <a:lnTo>
                  <a:pt x="2470746" y="1899712"/>
                </a:lnTo>
                <a:lnTo>
                  <a:pt x="2508068" y="1899712"/>
                </a:lnTo>
                <a:lnTo>
                  <a:pt x="2508068" y="1978089"/>
                </a:lnTo>
                <a:lnTo>
                  <a:pt x="2552855" y="1978089"/>
                </a:lnTo>
                <a:lnTo>
                  <a:pt x="2552855" y="2030341"/>
                </a:lnTo>
                <a:lnTo>
                  <a:pt x="2634965" y="2030341"/>
                </a:lnTo>
                <a:lnTo>
                  <a:pt x="2634965" y="2119915"/>
                </a:lnTo>
                <a:lnTo>
                  <a:pt x="3706119" y="2119915"/>
                </a:lnTo>
              </a:path>
            </a:pathLst>
          </a:custGeom>
          <a:noFill/>
          <a:ln w="28575">
            <a:solidFill>
              <a:schemeClr val="accent3"/>
            </a:solidFill>
            <a:miter lim="800000"/>
            <a:headEnd/>
            <a:tailEnd/>
          </a:ln>
        </p:spPr>
        <p:txBody>
          <a:bodyPr rtlCol="0" anchor="ctr"/>
          <a:lstStyle/>
          <a:p>
            <a:pPr algn="ctr"/>
            <a:endParaRPr lang="en-US"/>
          </a:p>
        </p:txBody>
      </p:sp>
      <p:sp>
        <p:nvSpPr>
          <p:cNvPr id="31842" name="Freeform: Shape 2">
            <a:extLst>
              <a:ext uri="{FF2B5EF4-FFF2-40B4-BE49-F238E27FC236}">
                <a16:creationId xmlns:a16="http://schemas.microsoft.com/office/drawing/2014/main" id="{67048018-A67D-8A5B-8068-F46842D30C96}"/>
              </a:ext>
            </a:extLst>
          </p:cNvPr>
          <p:cNvSpPr/>
          <p:nvPr/>
        </p:nvSpPr>
        <p:spPr bwMode="auto">
          <a:xfrm>
            <a:off x="1548882" y="2452085"/>
            <a:ext cx="3288107" cy="1780281"/>
          </a:xfrm>
          <a:custGeom>
            <a:avLst/>
            <a:gdLst>
              <a:gd name="connsiteX0" fmla="*/ 0 w 3288107"/>
              <a:gd name="connsiteY0" fmla="*/ 0 h 1780281"/>
              <a:gd name="connsiteX1" fmla="*/ 55983 w 3288107"/>
              <a:gd name="connsiteY1" fmla="*/ 0 h 1780281"/>
              <a:gd name="connsiteX2" fmla="*/ 55983 w 3288107"/>
              <a:gd name="connsiteY2" fmla="*/ 26126 h 1780281"/>
              <a:gd name="connsiteX3" fmla="*/ 108235 w 3288107"/>
              <a:gd name="connsiteY3" fmla="*/ 26126 h 1780281"/>
              <a:gd name="connsiteX4" fmla="*/ 108235 w 3288107"/>
              <a:gd name="connsiteY4" fmla="*/ 48519 h 1780281"/>
              <a:gd name="connsiteX5" fmla="*/ 182880 w 3288107"/>
              <a:gd name="connsiteY5" fmla="*/ 48519 h 1780281"/>
              <a:gd name="connsiteX6" fmla="*/ 182880 w 3288107"/>
              <a:gd name="connsiteY6" fmla="*/ 108235 h 1780281"/>
              <a:gd name="connsiteX7" fmla="*/ 242596 w 3288107"/>
              <a:gd name="connsiteY7" fmla="*/ 108235 h 1780281"/>
              <a:gd name="connsiteX8" fmla="*/ 242596 w 3288107"/>
              <a:gd name="connsiteY8" fmla="*/ 138093 h 1780281"/>
              <a:gd name="connsiteX9" fmla="*/ 317240 w 3288107"/>
              <a:gd name="connsiteY9" fmla="*/ 138093 h 1780281"/>
              <a:gd name="connsiteX10" fmla="*/ 317240 w 3288107"/>
              <a:gd name="connsiteY10" fmla="*/ 171683 h 1780281"/>
              <a:gd name="connsiteX11" fmla="*/ 436672 w 3288107"/>
              <a:gd name="connsiteY11" fmla="*/ 171683 h 1780281"/>
              <a:gd name="connsiteX12" fmla="*/ 436672 w 3288107"/>
              <a:gd name="connsiteY12" fmla="*/ 235131 h 1780281"/>
              <a:gd name="connsiteX13" fmla="*/ 496388 w 3288107"/>
              <a:gd name="connsiteY13" fmla="*/ 235131 h 1780281"/>
              <a:gd name="connsiteX14" fmla="*/ 496388 w 3288107"/>
              <a:gd name="connsiteY14" fmla="*/ 272454 h 1780281"/>
              <a:gd name="connsiteX15" fmla="*/ 563569 w 3288107"/>
              <a:gd name="connsiteY15" fmla="*/ 272454 h 1780281"/>
              <a:gd name="connsiteX16" fmla="*/ 563569 w 3288107"/>
              <a:gd name="connsiteY16" fmla="*/ 291115 h 1780281"/>
              <a:gd name="connsiteX17" fmla="*/ 597159 w 3288107"/>
              <a:gd name="connsiteY17" fmla="*/ 291115 h 1780281"/>
              <a:gd name="connsiteX18" fmla="*/ 597159 w 3288107"/>
              <a:gd name="connsiteY18" fmla="*/ 324705 h 1780281"/>
              <a:gd name="connsiteX19" fmla="*/ 619552 w 3288107"/>
              <a:gd name="connsiteY19" fmla="*/ 324705 h 1780281"/>
              <a:gd name="connsiteX20" fmla="*/ 619552 w 3288107"/>
              <a:gd name="connsiteY20" fmla="*/ 376957 h 1780281"/>
              <a:gd name="connsiteX21" fmla="*/ 638214 w 3288107"/>
              <a:gd name="connsiteY21" fmla="*/ 376957 h 1780281"/>
              <a:gd name="connsiteX22" fmla="*/ 638214 w 3288107"/>
              <a:gd name="connsiteY22" fmla="*/ 421744 h 1780281"/>
              <a:gd name="connsiteX23" fmla="*/ 690465 w 3288107"/>
              <a:gd name="connsiteY23" fmla="*/ 421744 h 1780281"/>
              <a:gd name="connsiteX24" fmla="*/ 690465 w 3288107"/>
              <a:gd name="connsiteY24" fmla="*/ 462798 h 1780281"/>
              <a:gd name="connsiteX25" fmla="*/ 794968 w 3288107"/>
              <a:gd name="connsiteY25" fmla="*/ 462798 h 1780281"/>
              <a:gd name="connsiteX26" fmla="*/ 794968 w 3288107"/>
              <a:gd name="connsiteY26" fmla="*/ 515050 h 1780281"/>
              <a:gd name="connsiteX27" fmla="*/ 839755 w 3288107"/>
              <a:gd name="connsiteY27" fmla="*/ 515050 h 1780281"/>
              <a:gd name="connsiteX28" fmla="*/ 839755 w 3288107"/>
              <a:gd name="connsiteY28" fmla="*/ 571033 h 1780281"/>
              <a:gd name="connsiteX29" fmla="*/ 869613 w 3288107"/>
              <a:gd name="connsiteY29" fmla="*/ 571033 h 1780281"/>
              <a:gd name="connsiteX30" fmla="*/ 869613 w 3288107"/>
              <a:gd name="connsiteY30" fmla="*/ 641946 h 1780281"/>
              <a:gd name="connsiteX31" fmla="*/ 1000241 w 3288107"/>
              <a:gd name="connsiteY31" fmla="*/ 641946 h 1780281"/>
              <a:gd name="connsiteX32" fmla="*/ 1000241 w 3288107"/>
              <a:gd name="connsiteY32" fmla="*/ 697930 h 1780281"/>
              <a:gd name="connsiteX33" fmla="*/ 1071154 w 3288107"/>
              <a:gd name="connsiteY33" fmla="*/ 697930 h 1780281"/>
              <a:gd name="connsiteX34" fmla="*/ 1071154 w 3288107"/>
              <a:gd name="connsiteY34" fmla="*/ 753913 h 1780281"/>
              <a:gd name="connsiteX35" fmla="*/ 1145799 w 3288107"/>
              <a:gd name="connsiteY35" fmla="*/ 753913 h 1780281"/>
              <a:gd name="connsiteX36" fmla="*/ 1145799 w 3288107"/>
              <a:gd name="connsiteY36" fmla="*/ 783771 h 1780281"/>
              <a:gd name="connsiteX37" fmla="*/ 1190586 w 3288107"/>
              <a:gd name="connsiteY37" fmla="*/ 783771 h 1780281"/>
              <a:gd name="connsiteX38" fmla="*/ 1190586 w 3288107"/>
              <a:gd name="connsiteY38" fmla="*/ 813629 h 1780281"/>
              <a:gd name="connsiteX39" fmla="*/ 1224176 w 3288107"/>
              <a:gd name="connsiteY39" fmla="*/ 813629 h 1780281"/>
              <a:gd name="connsiteX40" fmla="*/ 1224176 w 3288107"/>
              <a:gd name="connsiteY40" fmla="*/ 843487 h 1780281"/>
              <a:gd name="connsiteX41" fmla="*/ 1287624 w 3288107"/>
              <a:gd name="connsiteY41" fmla="*/ 843487 h 1780281"/>
              <a:gd name="connsiteX42" fmla="*/ 1287624 w 3288107"/>
              <a:gd name="connsiteY42" fmla="*/ 910668 h 1780281"/>
              <a:gd name="connsiteX43" fmla="*/ 1321214 w 3288107"/>
              <a:gd name="connsiteY43" fmla="*/ 910668 h 1780281"/>
              <a:gd name="connsiteX44" fmla="*/ 1321214 w 3288107"/>
              <a:gd name="connsiteY44" fmla="*/ 955455 h 1780281"/>
              <a:gd name="connsiteX45" fmla="*/ 1362269 w 3288107"/>
              <a:gd name="connsiteY45" fmla="*/ 955455 h 1780281"/>
              <a:gd name="connsiteX46" fmla="*/ 1362269 w 3288107"/>
              <a:gd name="connsiteY46" fmla="*/ 974116 h 1780281"/>
              <a:gd name="connsiteX47" fmla="*/ 1455575 w 3288107"/>
              <a:gd name="connsiteY47" fmla="*/ 974116 h 1780281"/>
              <a:gd name="connsiteX48" fmla="*/ 1455575 w 3288107"/>
              <a:gd name="connsiteY48" fmla="*/ 1011438 h 1780281"/>
              <a:gd name="connsiteX49" fmla="*/ 1485433 w 3288107"/>
              <a:gd name="connsiteY49" fmla="*/ 1011438 h 1780281"/>
              <a:gd name="connsiteX50" fmla="*/ 1485433 w 3288107"/>
              <a:gd name="connsiteY50" fmla="*/ 1063690 h 1780281"/>
              <a:gd name="connsiteX51" fmla="*/ 1522756 w 3288107"/>
              <a:gd name="connsiteY51" fmla="*/ 1063690 h 1780281"/>
              <a:gd name="connsiteX52" fmla="*/ 1522756 w 3288107"/>
              <a:gd name="connsiteY52" fmla="*/ 1115941 h 1780281"/>
              <a:gd name="connsiteX53" fmla="*/ 1567542 w 3288107"/>
              <a:gd name="connsiteY53" fmla="*/ 1115941 h 1780281"/>
              <a:gd name="connsiteX54" fmla="*/ 1567542 w 3288107"/>
              <a:gd name="connsiteY54" fmla="*/ 1156996 h 1780281"/>
              <a:gd name="connsiteX55" fmla="*/ 1720565 w 3288107"/>
              <a:gd name="connsiteY55" fmla="*/ 1156996 h 1780281"/>
              <a:gd name="connsiteX56" fmla="*/ 1720565 w 3288107"/>
              <a:gd name="connsiteY56" fmla="*/ 1201783 h 1780281"/>
              <a:gd name="connsiteX57" fmla="*/ 1769084 w 3288107"/>
              <a:gd name="connsiteY57" fmla="*/ 1201783 h 1780281"/>
              <a:gd name="connsiteX58" fmla="*/ 1769084 w 3288107"/>
              <a:gd name="connsiteY58" fmla="*/ 1246570 h 1780281"/>
              <a:gd name="connsiteX59" fmla="*/ 1918374 w 3288107"/>
              <a:gd name="connsiteY59" fmla="*/ 1246570 h 1780281"/>
              <a:gd name="connsiteX60" fmla="*/ 1918374 w 3288107"/>
              <a:gd name="connsiteY60" fmla="*/ 1287624 h 1780281"/>
              <a:gd name="connsiteX61" fmla="*/ 1985554 w 3288107"/>
              <a:gd name="connsiteY61" fmla="*/ 1287624 h 1780281"/>
              <a:gd name="connsiteX62" fmla="*/ 1985554 w 3288107"/>
              <a:gd name="connsiteY62" fmla="*/ 1321215 h 1780281"/>
              <a:gd name="connsiteX63" fmla="*/ 2123647 w 3288107"/>
              <a:gd name="connsiteY63" fmla="*/ 1321215 h 1780281"/>
              <a:gd name="connsiteX64" fmla="*/ 2123647 w 3288107"/>
              <a:gd name="connsiteY64" fmla="*/ 1395859 h 1780281"/>
              <a:gd name="connsiteX65" fmla="*/ 2183363 w 3288107"/>
              <a:gd name="connsiteY65" fmla="*/ 1395859 h 1780281"/>
              <a:gd name="connsiteX66" fmla="*/ 2183363 w 3288107"/>
              <a:gd name="connsiteY66" fmla="*/ 1433182 h 1780281"/>
              <a:gd name="connsiteX67" fmla="*/ 2224418 w 3288107"/>
              <a:gd name="connsiteY67" fmla="*/ 1433182 h 1780281"/>
              <a:gd name="connsiteX68" fmla="*/ 2224418 w 3288107"/>
              <a:gd name="connsiteY68" fmla="*/ 1459308 h 1780281"/>
              <a:gd name="connsiteX69" fmla="*/ 2325188 w 3288107"/>
              <a:gd name="connsiteY69" fmla="*/ 1459308 h 1780281"/>
              <a:gd name="connsiteX70" fmla="*/ 2325188 w 3288107"/>
              <a:gd name="connsiteY70" fmla="*/ 1492898 h 1780281"/>
              <a:gd name="connsiteX71" fmla="*/ 2511800 w 3288107"/>
              <a:gd name="connsiteY71" fmla="*/ 1492898 h 1780281"/>
              <a:gd name="connsiteX72" fmla="*/ 2511800 w 3288107"/>
              <a:gd name="connsiteY72" fmla="*/ 1548882 h 1780281"/>
              <a:gd name="connsiteX73" fmla="*/ 2649894 w 3288107"/>
              <a:gd name="connsiteY73" fmla="*/ 1548882 h 1780281"/>
              <a:gd name="connsiteX74" fmla="*/ 2649894 w 3288107"/>
              <a:gd name="connsiteY74" fmla="*/ 1597401 h 1780281"/>
              <a:gd name="connsiteX75" fmla="*/ 2758129 w 3288107"/>
              <a:gd name="connsiteY75" fmla="*/ 1597401 h 1780281"/>
              <a:gd name="connsiteX76" fmla="*/ 2758129 w 3288107"/>
              <a:gd name="connsiteY76" fmla="*/ 1660849 h 1780281"/>
              <a:gd name="connsiteX77" fmla="*/ 3038047 w 3288107"/>
              <a:gd name="connsiteY77" fmla="*/ 1660849 h 1780281"/>
              <a:gd name="connsiteX78" fmla="*/ 3038047 w 3288107"/>
              <a:gd name="connsiteY78" fmla="*/ 1780281 h 1780281"/>
              <a:gd name="connsiteX79" fmla="*/ 3288107 w 3288107"/>
              <a:gd name="connsiteY79" fmla="*/ 1780281 h 17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288107" h="1780281">
                <a:moveTo>
                  <a:pt x="0" y="0"/>
                </a:moveTo>
                <a:lnTo>
                  <a:pt x="55983" y="0"/>
                </a:lnTo>
                <a:lnTo>
                  <a:pt x="55983" y="26126"/>
                </a:lnTo>
                <a:lnTo>
                  <a:pt x="108235" y="26126"/>
                </a:lnTo>
                <a:lnTo>
                  <a:pt x="108235" y="48519"/>
                </a:lnTo>
                <a:lnTo>
                  <a:pt x="182880" y="48519"/>
                </a:lnTo>
                <a:lnTo>
                  <a:pt x="182880" y="108235"/>
                </a:lnTo>
                <a:lnTo>
                  <a:pt x="242596" y="108235"/>
                </a:lnTo>
                <a:lnTo>
                  <a:pt x="242596" y="138093"/>
                </a:lnTo>
                <a:lnTo>
                  <a:pt x="317240" y="138093"/>
                </a:lnTo>
                <a:lnTo>
                  <a:pt x="317240" y="171683"/>
                </a:lnTo>
                <a:lnTo>
                  <a:pt x="436672" y="171683"/>
                </a:lnTo>
                <a:lnTo>
                  <a:pt x="436672" y="235131"/>
                </a:lnTo>
                <a:lnTo>
                  <a:pt x="496388" y="235131"/>
                </a:lnTo>
                <a:lnTo>
                  <a:pt x="496388" y="272454"/>
                </a:lnTo>
                <a:lnTo>
                  <a:pt x="563569" y="272454"/>
                </a:lnTo>
                <a:lnTo>
                  <a:pt x="563569" y="291115"/>
                </a:lnTo>
                <a:lnTo>
                  <a:pt x="597159" y="291115"/>
                </a:lnTo>
                <a:lnTo>
                  <a:pt x="597159" y="324705"/>
                </a:lnTo>
                <a:lnTo>
                  <a:pt x="619552" y="324705"/>
                </a:lnTo>
                <a:lnTo>
                  <a:pt x="619552" y="376957"/>
                </a:lnTo>
                <a:lnTo>
                  <a:pt x="638214" y="376957"/>
                </a:lnTo>
                <a:lnTo>
                  <a:pt x="638214" y="421744"/>
                </a:lnTo>
                <a:lnTo>
                  <a:pt x="690465" y="421744"/>
                </a:lnTo>
                <a:lnTo>
                  <a:pt x="690465" y="462798"/>
                </a:lnTo>
                <a:lnTo>
                  <a:pt x="794968" y="462798"/>
                </a:lnTo>
                <a:lnTo>
                  <a:pt x="794968" y="515050"/>
                </a:lnTo>
                <a:lnTo>
                  <a:pt x="839755" y="515050"/>
                </a:lnTo>
                <a:lnTo>
                  <a:pt x="839755" y="571033"/>
                </a:lnTo>
                <a:lnTo>
                  <a:pt x="869613" y="571033"/>
                </a:lnTo>
                <a:lnTo>
                  <a:pt x="869613" y="641946"/>
                </a:lnTo>
                <a:lnTo>
                  <a:pt x="1000241" y="641946"/>
                </a:lnTo>
                <a:lnTo>
                  <a:pt x="1000241" y="697930"/>
                </a:lnTo>
                <a:lnTo>
                  <a:pt x="1071154" y="697930"/>
                </a:lnTo>
                <a:lnTo>
                  <a:pt x="1071154" y="753913"/>
                </a:lnTo>
                <a:lnTo>
                  <a:pt x="1145799" y="753913"/>
                </a:lnTo>
                <a:lnTo>
                  <a:pt x="1145799" y="783771"/>
                </a:lnTo>
                <a:lnTo>
                  <a:pt x="1190586" y="783771"/>
                </a:lnTo>
                <a:lnTo>
                  <a:pt x="1190586" y="813629"/>
                </a:lnTo>
                <a:lnTo>
                  <a:pt x="1224176" y="813629"/>
                </a:lnTo>
                <a:lnTo>
                  <a:pt x="1224176" y="843487"/>
                </a:lnTo>
                <a:lnTo>
                  <a:pt x="1287624" y="843487"/>
                </a:lnTo>
                <a:lnTo>
                  <a:pt x="1287624" y="910668"/>
                </a:lnTo>
                <a:lnTo>
                  <a:pt x="1321214" y="910668"/>
                </a:lnTo>
                <a:lnTo>
                  <a:pt x="1321214" y="955455"/>
                </a:lnTo>
                <a:lnTo>
                  <a:pt x="1362269" y="955455"/>
                </a:lnTo>
                <a:lnTo>
                  <a:pt x="1362269" y="974116"/>
                </a:lnTo>
                <a:lnTo>
                  <a:pt x="1455575" y="974116"/>
                </a:lnTo>
                <a:lnTo>
                  <a:pt x="1455575" y="1011438"/>
                </a:lnTo>
                <a:lnTo>
                  <a:pt x="1485433" y="1011438"/>
                </a:lnTo>
                <a:lnTo>
                  <a:pt x="1485433" y="1063690"/>
                </a:lnTo>
                <a:lnTo>
                  <a:pt x="1522756" y="1063690"/>
                </a:lnTo>
                <a:lnTo>
                  <a:pt x="1522756" y="1115941"/>
                </a:lnTo>
                <a:lnTo>
                  <a:pt x="1567542" y="1115941"/>
                </a:lnTo>
                <a:lnTo>
                  <a:pt x="1567542" y="1156996"/>
                </a:lnTo>
                <a:lnTo>
                  <a:pt x="1720565" y="1156996"/>
                </a:lnTo>
                <a:lnTo>
                  <a:pt x="1720565" y="1201783"/>
                </a:lnTo>
                <a:lnTo>
                  <a:pt x="1769084" y="1201783"/>
                </a:lnTo>
                <a:lnTo>
                  <a:pt x="1769084" y="1246570"/>
                </a:lnTo>
                <a:lnTo>
                  <a:pt x="1918374" y="1246570"/>
                </a:lnTo>
                <a:lnTo>
                  <a:pt x="1918374" y="1287624"/>
                </a:lnTo>
                <a:lnTo>
                  <a:pt x="1985554" y="1287624"/>
                </a:lnTo>
                <a:lnTo>
                  <a:pt x="1985554" y="1321215"/>
                </a:lnTo>
                <a:lnTo>
                  <a:pt x="2123647" y="1321215"/>
                </a:lnTo>
                <a:lnTo>
                  <a:pt x="2123647" y="1395859"/>
                </a:lnTo>
                <a:lnTo>
                  <a:pt x="2183363" y="1395859"/>
                </a:lnTo>
                <a:lnTo>
                  <a:pt x="2183363" y="1433182"/>
                </a:lnTo>
                <a:lnTo>
                  <a:pt x="2224418" y="1433182"/>
                </a:lnTo>
                <a:lnTo>
                  <a:pt x="2224418" y="1459308"/>
                </a:lnTo>
                <a:lnTo>
                  <a:pt x="2325188" y="1459308"/>
                </a:lnTo>
                <a:lnTo>
                  <a:pt x="2325188" y="1492898"/>
                </a:lnTo>
                <a:lnTo>
                  <a:pt x="2511800" y="1492898"/>
                </a:lnTo>
                <a:lnTo>
                  <a:pt x="2511800" y="1548882"/>
                </a:lnTo>
                <a:lnTo>
                  <a:pt x="2649894" y="1548882"/>
                </a:lnTo>
                <a:lnTo>
                  <a:pt x="2649894" y="1597401"/>
                </a:lnTo>
                <a:lnTo>
                  <a:pt x="2758129" y="1597401"/>
                </a:lnTo>
                <a:lnTo>
                  <a:pt x="2758129" y="1660849"/>
                </a:lnTo>
                <a:lnTo>
                  <a:pt x="3038047" y="1660849"/>
                </a:lnTo>
                <a:lnTo>
                  <a:pt x="3038047" y="1780281"/>
                </a:lnTo>
                <a:lnTo>
                  <a:pt x="3288107" y="1780281"/>
                </a:lnTo>
              </a:path>
            </a:pathLst>
          </a:custGeom>
          <a:noFill/>
          <a:ln w="28575">
            <a:solidFill>
              <a:schemeClr val="accent1"/>
            </a:solidFill>
            <a:miter lim="800000"/>
            <a:headEnd/>
            <a:tailEnd/>
          </a:ln>
        </p:spPr>
        <p:txBody>
          <a:bodyPr rtlCol="0" anchor="ctr"/>
          <a:lstStyle/>
          <a:p>
            <a:pPr algn="ctr"/>
            <a:endParaRPr lang="en-US"/>
          </a:p>
        </p:txBody>
      </p:sp>
      <p:sp>
        <p:nvSpPr>
          <p:cNvPr id="31843" name="TextBox 31842">
            <a:extLst>
              <a:ext uri="{FF2B5EF4-FFF2-40B4-BE49-F238E27FC236}">
                <a16:creationId xmlns:a16="http://schemas.microsoft.com/office/drawing/2014/main" id="{7F29F6D7-38C7-A7D8-2901-D83134535BDA}"/>
              </a:ext>
            </a:extLst>
          </p:cNvPr>
          <p:cNvSpPr txBox="1"/>
          <p:nvPr/>
        </p:nvSpPr>
        <p:spPr bwMode="auto">
          <a:xfrm>
            <a:off x="11088686" y="2778593"/>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endParaRPr lang="en-US" sz="1600" b="0" dirty="0">
              <a:solidFill>
                <a:schemeClr val="bg1"/>
              </a:solidFill>
              <a:latin typeface="Calibri" panose="020F0502020204030204" pitchFamily="34" charset="0"/>
            </a:endParaRPr>
          </a:p>
        </p:txBody>
      </p:sp>
      <p:sp>
        <p:nvSpPr>
          <p:cNvPr id="31844" name="TextBox 31843">
            <a:extLst>
              <a:ext uri="{FF2B5EF4-FFF2-40B4-BE49-F238E27FC236}">
                <a16:creationId xmlns:a16="http://schemas.microsoft.com/office/drawing/2014/main" id="{D78B4EA8-61CA-A3C0-D9E5-D0CE90006281}"/>
              </a:ext>
            </a:extLst>
          </p:cNvPr>
          <p:cNvSpPr txBox="1"/>
          <p:nvPr/>
        </p:nvSpPr>
        <p:spPr bwMode="auto">
          <a:xfrm>
            <a:off x="722814" y="6210300"/>
            <a:ext cx="7841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*MRD assessed by flow cytometry with median sensitivity of 4 x 10</a:t>
            </a:r>
            <a:r>
              <a:rPr lang="en-US" sz="1200" b="0" baseline="30000" dirty="0">
                <a:solidFill>
                  <a:schemeClr val="bg1"/>
                </a:solidFill>
                <a:latin typeface="Calibri" panose="020F0502020204030204" pitchFamily="34" charset="0"/>
              </a:rPr>
              <a:t>5</a:t>
            </a:r>
            <a:r>
              <a:rPr lang="en-US" sz="1200" b="0" dirty="0">
                <a:solidFill>
                  <a:schemeClr val="bg1"/>
                </a:solidFill>
                <a:latin typeface="Calibri" panose="020F0502020204030204" pitchFamily="34" charset="0"/>
              </a:rPr>
              <a:t>.</a:t>
            </a:r>
          </a:p>
        </p:txBody>
      </p:sp>
      <p:sp>
        <p:nvSpPr>
          <p:cNvPr id="31845" name="TextBox 31844">
            <a:extLst>
              <a:ext uri="{FF2B5EF4-FFF2-40B4-BE49-F238E27FC236}">
                <a16:creationId xmlns:a16="http://schemas.microsoft.com/office/drawing/2014/main" id="{C3F5CFC0-5208-721F-ABB7-4C39CAD60249}"/>
              </a:ext>
            </a:extLst>
          </p:cNvPr>
          <p:cNvSpPr txBox="1"/>
          <p:nvPr/>
        </p:nvSpPr>
        <p:spPr bwMode="auto">
          <a:xfrm>
            <a:off x="1506125" y="1501253"/>
            <a:ext cx="429435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200" dirty="0">
                <a:solidFill>
                  <a:schemeClr val="bg1"/>
                </a:solidFill>
                <a:latin typeface="Calibri" panose="020F0502020204030204" pitchFamily="34" charset="0"/>
              </a:rPr>
              <a:t>MRD Negative</a:t>
            </a:r>
          </a:p>
        </p:txBody>
      </p:sp>
      <p:sp>
        <p:nvSpPr>
          <p:cNvPr id="31846" name="TextBox 31845">
            <a:extLst>
              <a:ext uri="{FF2B5EF4-FFF2-40B4-BE49-F238E27FC236}">
                <a16:creationId xmlns:a16="http://schemas.microsoft.com/office/drawing/2014/main" id="{F0933F53-3CB2-8C1C-0E48-A363E37E7289}"/>
              </a:ext>
            </a:extLst>
          </p:cNvPr>
          <p:cNvSpPr txBox="1"/>
          <p:nvPr/>
        </p:nvSpPr>
        <p:spPr bwMode="auto">
          <a:xfrm>
            <a:off x="7270401" y="1501253"/>
            <a:ext cx="426769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200" dirty="0">
                <a:solidFill>
                  <a:schemeClr val="bg1"/>
                </a:solidFill>
                <a:latin typeface="Calibri" panose="020F0502020204030204" pitchFamily="34" charset="0"/>
              </a:rPr>
              <a:t>MRD Positive</a:t>
            </a:r>
          </a:p>
        </p:txBody>
      </p:sp>
      <p:sp>
        <p:nvSpPr>
          <p:cNvPr id="31847" name="TextBox 31846">
            <a:extLst>
              <a:ext uri="{FF2B5EF4-FFF2-40B4-BE49-F238E27FC236}">
                <a16:creationId xmlns:a16="http://schemas.microsoft.com/office/drawing/2014/main" id="{BE6F5D86-E2D1-D898-8460-32CB24E83DED}"/>
              </a:ext>
            </a:extLst>
          </p:cNvPr>
          <p:cNvSpPr txBox="1"/>
          <p:nvPr/>
        </p:nvSpPr>
        <p:spPr bwMode="auto">
          <a:xfrm rot="16200000">
            <a:off x="-471466" y="3744024"/>
            <a:ext cx="2960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31848" name="TextBox 31847">
            <a:extLst>
              <a:ext uri="{FF2B5EF4-FFF2-40B4-BE49-F238E27FC236}">
                <a16:creationId xmlns:a16="http://schemas.microsoft.com/office/drawing/2014/main" id="{2BB08E5D-AD9A-3F29-006B-451E22CA119F}"/>
              </a:ext>
            </a:extLst>
          </p:cNvPr>
          <p:cNvSpPr txBox="1"/>
          <p:nvPr/>
        </p:nvSpPr>
        <p:spPr bwMode="auto">
          <a:xfrm>
            <a:off x="1605883" y="4975452"/>
            <a:ext cx="38026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0.72 (95% CI: 0.55-0.95);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.022</a:t>
            </a:r>
          </a:p>
        </p:txBody>
      </p:sp>
      <p:sp>
        <p:nvSpPr>
          <p:cNvPr id="31849" name="TextBox 31848">
            <a:extLst>
              <a:ext uri="{FF2B5EF4-FFF2-40B4-BE49-F238E27FC236}">
                <a16:creationId xmlns:a16="http://schemas.microsoft.com/office/drawing/2014/main" id="{9FCA0A59-BF6A-1C67-12E2-0BBA21303D45}"/>
              </a:ext>
            </a:extLst>
          </p:cNvPr>
          <p:cNvSpPr txBox="1"/>
          <p:nvPr/>
        </p:nvSpPr>
        <p:spPr bwMode="auto">
          <a:xfrm>
            <a:off x="8296641" y="3009052"/>
            <a:ext cx="38026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0.37 (95% CI: 0.27-0.50);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&lt;.0001</a:t>
            </a:r>
          </a:p>
        </p:txBody>
      </p:sp>
      <p:sp>
        <p:nvSpPr>
          <p:cNvPr id="31850" name="TextBox 31849">
            <a:extLst>
              <a:ext uri="{FF2B5EF4-FFF2-40B4-BE49-F238E27FC236}">
                <a16:creationId xmlns:a16="http://schemas.microsoft.com/office/drawing/2014/main" id="{69EA8413-DC5D-7C3D-24B5-85FAECA763AD}"/>
              </a:ext>
            </a:extLst>
          </p:cNvPr>
          <p:cNvSpPr txBox="1"/>
          <p:nvPr/>
        </p:nvSpPr>
        <p:spPr bwMode="auto">
          <a:xfrm>
            <a:off x="493793" y="5897139"/>
            <a:ext cx="8867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b="0" dirty="0">
                <a:solidFill>
                  <a:schemeClr val="bg1"/>
                </a:solidFill>
                <a:latin typeface="Calibri" panose="020F0502020204030204" pitchFamily="34" charset="0"/>
              </a:rPr>
              <a:t>Lenalidomide</a:t>
            </a:r>
          </a:p>
          <a:p>
            <a:pPr algn="r">
              <a:lnSpc>
                <a:spcPct val="100000"/>
              </a:lnSpc>
              <a:spcBef>
                <a:spcPts val="0"/>
              </a:spcBef>
              <a:spcAft>
                <a:spcPct val="0"/>
              </a:spcAft>
              <a:buClrTx/>
              <a:buFontTx/>
              <a:buNone/>
            </a:pPr>
            <a:r>
              <a:rPr lang="en-US" sz="1000" b="0" dirty="0">
                <a:solidFill>
                  <a:schemeClr val="bg1"/>
                </a:solidFill>
                <a:latin typeface="Calibri" panose="020F0502020204030204" pitchFamily="34" charset="0"/>
              </a:rPr>
              <a:t>Observation</a:t>
            </a:r>
          </a:p>
        </p:txBody>
      </p:sp>
      <p:sp>
        <p:nvSpPr>
          <p:cNvPr id="31851" name="TextBox 31850">
            <a:extLst>
              <a:ext uri="{FF2B5EF4-FFF2-40B4-BE49-F238E27FC236}">
                <a16:creationId xmlns:a16="http://schemas.microsoft.com/office/drawing/2014/main" id="{7EC96E36-F3F3-EA1E-00D2-BAD0F96213A2}"/>
              </a:ext>
            </a:extLst>
          </p:cNvPr>
          <p:cNvSpPr txBox="1"/>
          <p:nvPr/>
        </p:nvSpPr>
        <p:spPr bwMode="auto">
          <a:xfrm>
            <a:off x="245259" y="5737916"/>
            <a:ext cx="11352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dirty="0">
                <a:solidFill>
                  <a:schemeClr val="bg1"/>
                </a:solidFill>
                <a:latin typeface="Calibri" panose="020F0502020204030204" pitchFamily="34" charset="0"/>
              </a:rPr>
              <a:t>Patients at Risk, n</a:t>
            </a:r>
          </a:p>
        </p:txBody>
      </p:sp>
      <p:sp>
        <p:nvSpPr>
          <p:cNvPr id="31852" name="TextBox 31851">
            <a:extLst>
              <a:ext uri="{FF2B5EF4-FFF2-40B4-BE49-F238E27FC236}">
                <a16:creationId xmlns:a16="http://schemas.microsoft.com/office/drawing/2014/main" id="{594FDB92-FA83-838E-A3B2-43A22A6BF4D8}"/>
              </a:ext>
            </a:extLst>
          </p:cNvPr>
          <p:cNvSpPr txBox="1"/>
          <p:nvPr/>
        </p:nvSpPr>
        <p:spPr bwMode="auto">
          <a:xfrm>
            <a:off x="1532783" y="5537861"/>
            <a:ext cx="42676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1853" name="TextBox 31852">
            <a:extLst>
              <a:ext uri="{FF2B5EF4-FFF2-40B4-BE49-F238E27FC236}">
                <a16:creationId xmlns:a16="http://schemas.microsoft.com/office/drawing/2014/main" id="{72C0483F-0D85-2368-777F-6766C573B403}"/>
              </a:ext>
            </a:extLst>
          </p:cNvPr>
          <p:cNvSpPr txBox="1"/>
          <p:nvPr/>
        </p:nvSpPr>
        <p:spPr bwMode="auto">
          <a:xfrm>
            <a:off x="1256104" y="5897139"/>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299 (3)</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175 (0)</a:t>
            </a:r>
          </a:p>
        </p:txBody>
      </p:sp>
      <p:sp>
        <p:nvSpPr>
          <p:cNvPr id="31854" name="TextBox 31853">
            <a:extLst>
              <a:ext uri="{FF2B5EF4-FFF2-40B4-BE49-F238E27FC236}">
                <a16:creationId xmlns:a16="http://schemas.microsoft.com/office/drawing/2014/main" id="{1C115F44-CDA0-4332-1D0A-B1562DBD5DC8}"/>
              </a:ext>
            </a:extLst>
          </p:cNvPr>
          <p:cNvSpPr txBox="1"/>
          <p:nvPr/>
        </p:nvSpPr>
        <p:spPr bwMode="auto">
          <a:xfrm>
            <a:off x="1728099" y="5897139"/>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273 (4)</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154 (1)</a:t>
            </a:r>
          </a:p>
        </p:txBody>
      </p:sp>
      <p:sp>
        <p:nvSpPr>
          <p:cNvPr id="31855" name="TextBox 31854">
            <a:extLst>
              <a:ext uri="{FF2B5EF4-FFF2-40B4-BE49-F238E27FC236}">
                <a16:creationId xmlns:a16="http://schemas.microsoft.com/office/drawing/2014/main" id="{BAF2B983-217B-9936-74F1-3D6021ACF88F}"/>
              </a:ext>
            </a:extLst>
          </p:cNvPr>
          <p:cNvSpPr txBox="1"/>
          <p:nvPr/>
        </p:nvSpPr>
        <p:spPr bwMode="auto">
          <a:xfrm>
            <a:off x="2167234" y="5897139"/>
            <a:ext cx="619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213 (24)</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125 (7)</a:t>
            </a:r>
          </a:p>
        </p:txBody>
      </p:sp>
      <p:sp>
        <p:nvSpPr>
          <p:cNvPr id="31856" name="TextBox 31855">
            <a:extLst>
              <a:ext uri="{FF2B5EF4-FFF2-40B4-BE49-F238E27FC236}">
                <a16:creationId xmlns:a16="http://schemas.microsoft.com/office/drawing/2014/main" id="{7E56ACCF-B0E3-A226-CD4F-7D2AF5146FFD}"/>
              </a:ext>
            </a:extLst>
          </p:cNvPr>
          <p:cNvSpPr txBox="1"/>
          <p:nvPr/>
        </p:nvSpPr>
        <p:spPr bwMode="auto">
          <a:xfrm>
            <a:off x="2639229" y="5897139"/>
            <a:ext cx="619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127 (83)</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53 (45)</a:t>
            </a:r>
          </a:p>
        </p:txBody>
      </p:sp>
      <p:sp>
        <p:nvSpPr>
          <p:cNvPr id="31857" name="TextBox 31856">
            <a:extLst>
              <a:ext uri="{FF2B5EF4-FFF2-40B4-BE49-F238E27FC236}">
                <a16:creationId xmlns:a16="http://schemas.microsoft.com/office/drawing/2014/main" id="{6D66C752-AA0C-ACA8-648C-0DF4334F4393}"/>
              </a:ext>
            </a:extLst>
          </p:cNvPr>
          <p:cNvSpPr txBox="1"/>
          <p:nvPr/>
        </p:nvSpPr>
        <p:spPr bwMode="auto">
          <a:xfrm>
            <a:off x="3111225" y="5897139"/>
            <a:ext cx="619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63 (132)</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35 (59)</a:t>
            </a:r>
          </a:p>
        </p:txBody>
      </p:sp>
      <p:sp>
        <p:nvSpPr>
          <p:cNvPr id="31858" name="TextBox 31857">
            <a:extLst>
              <a:ext uri="{FF2B5EF4-FFF2-40B4-BE49-F238E27FC236}">
                <a16:creationId xmlns:a16="http://schemas.microsoft.com/office/drawing/2014/main" id="{56CBD0BD-328F-7B09-06B5-89A88175CEB7}"/>
              </a:ext>
            </a:extLst>
          </p:cNvPr>
          <p:cNvSpPr txBox="1"/>
          <p:nvPr/>
        </p:nvSpPr>
        <p:spPr bwMode="auto">
          <a:xfrm>
            <a:off x="3583223" y="5897139"/>
            <a:ext cx="619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35 (153)</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19 (72)</a:t>
            </a:r>
          </a:p>
        </p:txBody>
      </p:sp>
      <p:sp>
        <p:nvSpPr>
          <p:cNvPr id="31859" name="TextBox 31858">
            <a:extLst>
              <a:ext uri="{FF2B5EF4-FFF2-40B4-BE49-F238E27FC236}">
                <a16:creationId xmlns:a16="http://schemas.microsoft.com/office/drawing/2014/main" id="{0C284EE3-16B0-D2AF-833F-012118E63E1D}"/>
              </a:ext>
            </a:extLst>
          </p:cNvPr>
          <p:cNvSpPr txBox="1"/>
          <p:nvPr/>
        </p:nvSpPr>
        <p:spPr bwMode="auto">
          <a:xfrm>
            <a:off x="4055219" y="5897139"/>
            <a:ext cx="6190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19 (106)</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9 (78)</a:t>
            </a:r>
          </a:p>
        </p:txBody>
      </p:sp>
      <p:sp>
        <p:nvSpPr>
          <p:cNvPr id="31860" name="TextBox 31859">
            <a:extLst>
              <a:ext uri="{FF2B5EF4-FFF2-40B4-BE49-F238E27FC236}">
                <a16:creationId xmlns:a16="http://schemas.microsoft.com/office/drawing/2014/main" id="{5E97B5D7-C0D5-99F6-DD1D-22ED1A8CAFF0}"/>
              </a:ext>
            </a:extLst>
          </p:cNvPr>
          <p:cNvSpPr txBox="1"/>
          <p:nvPr/>
        </p:nvSpPr>
        <p:spPr bwMode="auto">
          <a:xfrm>
            <a:off x="4560076" y="5897139"/>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0 (184)</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 (85)</a:t>
            </a:r>
          </a:p>
        </p:txBody>
      </p:sp>
      <p:sp>
        <p:nvSpPr>
          <p:cNvPr id="31861" name="TextBox 31860">
            <a:extLst>
              <a:ext uri="{FF2B5EF4-FFF2-40B4-BE49-F238E27FC236}">
                <a16:creationId xmlns:a16="http://schemas.microsoft.com/office/drawing/2014/main" id="{0030F522-6AAC-EC03-564D-47A457BC5886}"/>
              </a:ext>
            </a:extLst>
          </p:cNvPr>
          <p:cNvSpPr txBox="1"/>
          <p:nvPr/>
        </p:nvSpPr>
        <p:spPr bwMode="auto">
          <a:xfrm>
            <a:off x="5064933" y="5897139"/>
            <a:ext cx="4876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 </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0 (87)</a:t>
            </a:r>
          </a:p>
        </p:txBody>
      </p:sp>
      <p:grpSp>
        <p:nvGrpSpPr>
          <p:cNvPr id="31862" name="Group 31861">
            <a:extLst>
              <a:ext uri="{FF2B5EF4-FFF2-40B4-BE49-F238E27FC236}">
                <a16:creationId xmlns:a16="http://schemas.microsoft.com/office/drawing/2014/main" id="{DDB79AE0-8369-E3C3-6948-B558D0FCF166}"/>
              </a:ext>
            </a:extLst>
          </p:cNvPr>
          <p:cNvGrpSpPr/>
          <p:nvPr/>
        </p:nvGrpSpPr>
        <p:grpSpPr>
          <a:xfrm>
            <a:off x="3658628" y="1863618"/>
            <a:ext cx="2614601" cy="1102903"/>
            <a:chOff x="3658628" y="1863618"/>
            <a:chExt cx="2614601" cy="1102903"/>
          </a:xfrm>
        </p:grpSpPr>
        <p:sp>
          <p:nvSpPr>
            <p:cNvPr id="31863" name="TextBox 31862">
              <a:extLst>
                <a:ext uri="{FF2B5EF4-FFF2-40B4-BE49-F238E27FC236}">
                  <a16:creationId xmlns:a16="http://schemas.microsoft.com/office/drawing/2014/main" id="{679697EB-5D69-29DA-B638-1D66E780CAD4}"/>
                </a:ext>
              </a:extLst>
            </p:cNvPr>
            <p:cNvSpPr txBox="1"/>
            <p:nvPr/>
          </p:nvSpPr>
          <p:spPr bwMode="auto">
            <a:xfrm>
              <a:off x="3838264" y="2381746"/>
              <a:ext cx="13083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Lenalidomide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Observation</a:t>
              </a:r>
            </a:p>
          </p:txBody>
        </p:sp>
        <p:sp>
          <p:nvSpPr>
            <p:cNvPr id="31864" name="TextBox 31863">
              <a:extLst>
                <a:ext uri="{FF2B5EF4-FFF2-40B4-BE49-F238E27FC236}">
                  <a16:creationId xmlns:a16="http://schemas.microsoft.com/office/drawing/2014/main" id="{653F0A48-63F2-1775-6771-E984CC811641}"/>
                </a:ext>
              </a:extLst>
            </p:cNvPr>
            <p:cNvSpPr txBox="1"/>
            <p:nvPr/>
          </p:nvSpPr>
          <p:spPr bwMode="auto">
            <a:xfrm>
              <a:off x="5072709" y="2381746"/>
              <a:ext cx="10695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59 (50-NE)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44 (35-50)</a:t>
              </a:r>
            </a:p>
          </p:txBody>
        </p:sp>
        <p:sp>
          <p:nvSpPr>
            <p:cNvPr id="31865" name="TextBox 31864">
              <a:extLst>
                <a:ext uri="{FF2B5EF4-FFF2-40B4-BE49-F238E27FC236}">
                  <a16:creationId xmlns:a16="http://schemas.microsoft.com/office/drawing/2014/main" id="{EF1DF3BB-5A28-653C-E6A2-D74AA65D116F}"/>
                </a:ext>
              </a:extLst>
            </p:cNvPr>
            <p:cNvSpPr txBox="1"/>
            <p:nvPr/>
          </p:nvSpPr>
          <p:spPr bwMode="auto">
            <a:xfrm>
              <a:off x="4989993" y="1863618"/>
              <a:ext cx="12832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Median PFS,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Mo (95% CI)</a:t>
              </a:r>
            </a:p>
          </p:txBody>
        </p:sp>
        <p:cxnSp>
          <p:nvCxnSpPr>
            <p:cNvPr id="31866" name="Straight Connector 31865">
              <a:extLst>
                <a:ext uri="{FF2B5EF4-FFF2-40B4-BE49-F238E27FC236}">
                  <a16:creationId xmlns:a16="http://schemas.microsoft.com/office/drawing/2014/main" id="{B71D6C3A-DBEC-38AC-1EFD-F104BB680DE6}"/>
                </a:ext>
              </a:extLst>
            </p:cNvPr>
            <p:cNvCxnSpPr>
              <a:cxnSpLocks/>
            </p:cNvCxnSpPr>
            <p:nvPr/>
          </p:nvCxnSpPr>
          <p:spPr bwMode="auto">
            <a:xfrm flipH="1">
              <a:off x="3658628" y="2553325"/>
              <a:ext cx="185127" cy="0"/>
            </a:xfrm>
            <a:prstGeom prst="line">
              <a:avLst/>
            </a:prstGeom>
            <a:noFill/>
            <a:ln w="28575" cap="flat" cmpd="sng" algn="ctr">
              <a:solidFill>
                <a:schemeClr val="accent1"/>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AD4931D2-89F5-EFB4-AE01-EC3E8D8460B7}"/>
                </a:ext>
              </a:extLst>
            </p:cNvPr>
            <p:cNvCxnSpPr>
              <a:cxnSpLocks/>
            </p:cNvCxnSpPr>
            <p:nvPr/>
          </p:nvCxnSpPr>
          <p:spPr bwMode="auto">
            <a:xfrm flipH="1">
              <a:off x="3658628" y="2785673"/>
              <a:ext cx="185127"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31868" name="Straight Connector 31867">
            <a:extLst>
              <a:ext uri="{FF2B5EF4-FFF2-40B4-BE49-F238E27FC236}">
                <a16:creationId xmlns:a16="http://schemas.microsoft.com/office/drawing/2014/main" id="{AFA8C947-004F-2212-F41D-1A64C2DCE7C5}"/>
              </a:ext>
            </a:extLst>
          </p:cNvPr>
          <p:cNvCxnSpPr>
            <a:cxnSpLocks/>
          </p:cNvCxnSpPr>
          <p:nvPr/>
        </p:nvCxnSpPr>
        <p:spPr bwMode="auto">
          <a:xfrm flipV="1">
            <a:off x="1532783" y="2448393"/>
            <a:ext cx="0" cy="2903096"/>
          </a:xfrm>
          <a:prstGeom prst="line">
            <a:avLst/>
          </a:prstGeom>
          <a:noFill/>
          <a:ln w="28575" cap="flat" cmpd="sng" algn="ctr">
            <a:solidFill>
              <a:schemeClr val="bg1"/>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5601CF04-99D5-61E8-F95A-9FA23BC995A5}"/>
              </a:ext>
            </a:extLst>
          </p:cNvPr>
          <p:cNvCxnSpPr>
            <a:cxnSpLocks/>
          </p:cNvCxnSpPr>
          <p:nvPr/>
        </p:nvCxnSpPr>
        <p:spPr bwMode="auto">
          <a:xfrm>
            <a:off x="1532783" y="5351489"/>
            <a:ext cx="4267695" cy="0"/>
          </a:xfrm>
          <a:prstGeom prst="line">
            <a:avLst/>
          </a:prstGeom>
          <a:noFill/>
          <a:ln w="28575" cap="flat" cmpd="sng" algn="ctr">
            <a:solidFill>
              <a:schemeClr val="bg1"/>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474DFD9C-9073-9D7D-18C8-F4ECA0EB1BEC}"/>
              </a:ext>
            </a:extLst>
          </p:cNvPr>
          <p:cNvCxnSpPr>
            <a:cxnSpLocks/>
          </p:cNvCxnSpPr>
          <p:nvPr/>
        </p:nvCxnSpPr>
        <p:spPr bwMode="auto">
          <a:xfrm flipH="1">
            <a:off x="1474033" y="24533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2A5A6F54-0210-572F-5049-07B690E1D73B}"/>
              </a:ext>
            </a:extLst>
          </p:cNvPr>
          <p:cNvCxnSpPr>
            <a:cxnSpLocks/>
          </p:cNvCxnSpPr>
          <p:nvPr/>
        </p:nvCxnSpPr>
        <p:spPr bwMode="auto">
          <a:xfrm flipH="1">
            <a:off x="1474033" y="27432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C3A441D0-EB18-D171-FE45-CEECF6FD28FB}"/>
              </a:ext>
            </a:extLst>
          </p:cNvPr>
          <p:cNvCxnSpPr>
            <a:cxnSpLocks/>
          </p:cNvCxnSpPr>
          <p:nvPr/>
        </p:nvCxnSpPr>
        <p:spPr bwMode="auto">
          <a:xfrm flipH="1">
            <a:off x="1474033" y="30330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81F77315-A7B9-D4B0-B664-974D95BD92C9}"/>
              </a:ext>
            </a:extLst>
          </p:cNvPr>
          <p:cNvCxnSpPr>
            <a:cxnSpLocks/>
          </p:cNvCxnSpPr>
          <p:nvPr/>
        </p:nvCxnSpPr>
        <p:spPr bwMode="auto">
          <a:xfrm flipH="1">
            <a:off x="1474033" y="33228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C35DA8A3-0A63-9793-8AA5-4C234D8E04F8}"/>
              </a:ext>
            </a:extLst>
          </p:cNvPr>
          <p:cNvCxnSpPr>
            <a:cxnSpLocks/>
          </p:cNvCxnSpPr>
          <p:nvPr/>
        </p:nvCxnSpPr>
        <p:spPr bwMode="auto">
          <a:xfrm flipH="1">
            <a:off x="1474033" y="36126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B353192E-8DA3-6C84-5DEE-61A8FD11263E}"/>
              </a:ext>
            </a:extLst>
          </p:cNvPr>
          <p:cNvCxnSpPr>
            <a:cxnSpLocks/>
          </p:cNvCxnSpPr>
          <p:nvPr/>
        </p:nvCxnSpPr>
        <p:spPr bwMode="auto">
          <a:xfrm flipH="1">
            <a:off x="1474033" y="39024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76" name="Straight Connector 31875">
            <a:extLst>
              <a:ext uri="{FF2B5EF4-FFF2-40B4-BE49-F238E27FC236}">
                <a16:creationId xmlns:a16="http://schemas.microsoft.com/office/drawing/2014/main" id="{55EEB071-354C-5209-434C-3EBD191FDE22}"/>
              </a:ext>
            </a:extLst>
          </p:cNvPr>
          <p:cNvCxnSpPr>
            <a:cxnSpLocks/>
          </p:cNvCxnSpPr>
          <p:nvPr/>
        </p:nvCxnSpPr>
        <p:spPr bwMode="auto">
          <a:xfrm flipH="1">
            <a:off x="1474033" y="41922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F2A56846-7E6E-66F8-9642-EF791DADEAB5}"/>
              </a:ext>
            </a:extLst>
          </p:cNvPr>
          <p:cNvCxnSpPr>
            <a:cxnSpLocks/>
          </p:cNvCxnSpPr>
          <p:nvPr/>
        </p:nvCxnSpPr>
        <p:spPr bwMode="auto">
          <a:xfrm flipH="1">
            <a:off x="1474033" y="44820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F797CC81-A6B5-BB9F-8EF2-A343621AF9C6}"/>
              </a:ext>
            </a:extLst>
          </p:cNvPr>
          <p:cNvCxnSpPr>
            <a:cxnSpLocks/>
          </p:cNvCxnSpPr>
          <p:nvPr/>
        </p:nvCxnSpPr>
        <p:spPr bwMode="auto">
          <a:xfrm flipH="1">
            <a:off x="1474033" y="47718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078A6F78-389E-E2B6-A3C9-5FE4833E16CE}"/>
              </a:ext>
            </a:extLst>
          </p:cNvPr>
          <p:cNvCxnSpPr>
            <a:cxnSpLocks/>
          </p:cNvCxnSpPr>
          <p:nvPr/>
        </p:nvCxnSpPr>
        <p:spPr bwMode="auto">
          <a:xfrm flipH="1">
            <a:off x="1474033" y="5061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1BD14738-9261-7ACC-0236-353EEEB08922}"/>
              </a:ext>
            </a:extLst>
          </p:cNvPr>
          <p:cNvCxnSpPr>
            <a:cxnSpLocks/>
          </p:cNvCxnSpPr>
          <p:nvPr/>
        </p:nvCxnSpPr>
        <p:spPr bwMode="auto">
          <a:xfrm flipH="1">
            <a:off x="1474033" y="53514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B28E47CF-2625-2466-73DE-733C8A6797FB}"/>
              </a:ext>
            </a:extLst>
          </p:cNvPr>
          <p:cNvCxnSpPr>
            <a:cxnSpLocks/>
          </p:cNvCxnSpPr>
          <p:nvPr/>
        </p:nvCxnSpPr>
        <p:spPr bwMode="auto">
          <a:xfrm>
            <a:off x="1532783"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82" name="Straight Connector 31881">
            <a:extLst>
              <a:ext uri="{FF2B5EF4-FFF2-40B4-BE49-F238E27FC236}">
                <a16:creationId xmlns:a16="http://schemas.microsoft.com/office/drawing/2014/main" id="{EC22E08B-4FDD-595C-8C2E-D1AED8CC9321}"/>
              </a:ext>
            </a:extLst>
          </p:cNvPr>
          <p:cNvCxnSpPr>
            <a:cxnSpLocks/>
          </p:cNvCxnSpPr>
          <p:nvPr/>
        </p:nvCxnSpPr>
        <p:spPr bwMode="auto">
          <a:xfrm>
            <a:off x="2006004"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83" name="Straight Connector 31882">
            <a:extLst>
              <a:ext uri="{FF2B5EF4-FFF2-40B4-BE49-F238E27FC236}">
                <a16:creationId xmlns:a16="http://schemas.microsoft.com/office/drawing/2014/main" id="{42070EF1-38B9-7B16-EF66-E36E1A25B749}"/>
              </a:ext>
            </a:extLst>
          </p:cNvPr>
          <p:cNvCxnSpPr>
            <a:cxnSpLocks/>
          </p:cNvCxnSpPr>
          <p:nvPr/>
        </p:nvCxnSpPr>
        <p:spPr bwMode="auto">
          <a:xfrm>
            <a:off x="2479225"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FBC583E9-F9C0-610E-B3E3-F39002B35266}"/>
              </a:ext>
            </a:extLst>
          </p:cNvPr>
          <p:cNvCxnSpPr>
            <a:cxnSpLocks/>
          </p:cNvCxnSpPr>
          <p:nvPr/>
        </p:nvCxnSpPr>
        <p:spPr bwMode="auto">
          <a:xfrm>
            <a:off x="2952446"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312EE015-1031-52AA-5592-B836E0C1C23A}"/>
              </a:ext>
            </a:extLst>
          </p:cNvPr>
          <p:cNvCxnSpPr>
            <a:cxnSpLocks/>
          </p:cNvCxnSpPr>
          <p:nvPr/>
        </p:nvCxnSpPr>
        <p:spPr bwMode="auto">
          <a:xfrm>
            <a:off x="3425667"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CEDAC0AC-BB05-116F-9C78-B96B2A5D1F0E}"/>
              </a:ext>
            </a:extLst>
          </p:cNvPr>
          <p:cNvCxnSpPr>
            <a:cxnSpLocks/>
          </p:cNvCxnSpPr>
          <p:nvPr/>
        </p:nvCxnSpPr>
        <p:spPr bwMode="auto">
          <a:xfrm>
            <a:off x="3898888"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53392909-7E45-6C2F-3E40-BB8676782096}"/>
              </a:ext>
            </a:extLst>
          </p:cNvPr>
          <p:cNvCxnSpPr>
            <a:cxnSpLocks/>
          </p:cNvCxnSpPr>
          <p:nvPr/>
        </p:nvCxnSpPr>
        <p:spPr bwMode="auto">
          <a:xfrm>
            <a:off x="4372109"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1706051B-9E14-4271-4BE5-054898ED068B}"/>
              </a:ext>
            </a:extLst>
          </p:cNvPr>
          <p:cNvCxnSpPr>
            <a:cxnSpLocks/>
          </p:cNvCxnSpPr>
          <p:nvPr/>
        </p:nvCxnSpPr>
        <p:spPr bwMode="auto">
          <a:xfrm>
            <a:off x="4845330"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89" name="Straight Connector 31888">
            <a:extLst>
              <a:ext uri="{FF2B5EF4-FFF2-40B4-BE49-F238E27FC236}">
                <a16:creationId xmlns:a16="http://schemas.microsoft.com/office/drawing/2014/main" id="{43B07818-468E-ECDA-291F-519C3A5156FD}"/>
              </a:ext>
            </a:extLst>
          </p:cNvPr>
          <p:cNvCxnSpPr>
            <a:cxnSpLocks/>
          </p:cNvCxnSpPr>
          <p:nvPr/>
        </p:nvCxnSpPr>
        <p:spPr bwMode="auto">
          <a:xfrm>
            <a:off x="5318551" y="53514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EDC8B07D-F5E7-5C3F-328B-50ED62350399}"/>
              </a:ext>
            </a:extLst>
          </p:cNvPr>
          <p:cNvCxnSpPr>
            <a:cxnSpLocks/>
          </p:cNvCxnSpPr>
          <p:nvPr/>
        </p:nvCxnSpPr>
        <p:spPr bwMode="auto">
          <a:xfrm>
            <a:off x="5791772" y="5351489"/>
            <a:ext cx="0" cy="64008"/>
          </a:xfrm>
          <a:prstGeom prst="line">
            <a:avLst/>
          </a:prstGeom>
          <a:noFill/>
          <a:ln w="28575" cap="flat" cmpd="sng" algn="ctr">
            <a:solidFill>
              <a:schemeClr val="bg1"/>
            </a:solidFill>
            <a:prstDash val="solid"/>
            <a:round/>
            <a:headEnd type="none" w="med" len="med"/>
            <a:tailEnd type="none" w="med" len="med"/>
          </a:ln>
          <a:effectLst/>
        </p:spPr>
      </p:cxnSp>
      <p:sp>
        <p:nvSpPr>
          <p:cNvPr id="31891" name="TextBox 31890">
            <a:extLst>
              <a:ext uri="{FF2B5EF4-FFF2-40B4-BE49-F238E27FC236}">
                <a16:creationId xmlns:a16="http://schemas.microsoft.com/office/drawing/2014/main" id="{42F9F0E8-349F-221F-55C1-DD9CFF0F829C}"/>
              </a:ext>
            </a:extLst>
          </p:cNvPr>
          <p:cNvSpPr txBox="1"/>
          <p:nvPr/>
        </p:nvSpPr>
        <p:spPr bwMode="auto">
          <a:xfrm>
            <a:off x="1008831" y="229341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1892" name="TextBox 31891">
            <a:extLst>
              <a:ext uri="{FF2B5EF4-FFF2-40B4-BE49-F238E27FC236}">
                <a16:creationId xmlns:a16="http://schemas.microsoft.com/office/drawing/2014/main" id="{823B0801-C4CC-F111-3DC7-B40D9D08E0D5}"/>
              </a:ext>
            </a:extLst>
          </p:cNvPr>
          <p:cNvSpPr txBox="1"/>
          <p:nvPr/>
        </p:nvSpPr>
        <p:spPr bwMode="auto">
          <a:xfrm>
            <a:off x="1008831" y="2580210"/>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31893" name="TextBox 31892">
            <a:extLst>
              <a:ext uri="{FF2B5EF4-FFF2-40B4-BE49-F238E27FC236}">
                <a16:creationId xmlns:a16="http://schemas.microsoft.com/office/drawing/2014/main" id="{D49E01A6-4220-8901-7C1D-89C9A6ACAEF0}"/>
              </a:ext>
            </a:extLst>
          </p:cNvPr>
          <p:cNvSpPr txBox="1"/>
          <p:nvPr/>
        </p:nvSpPr>
        <p:spPr bwMode="auto">
          <a:xfrm>
            <a:off x="1008831" y="286700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1894" name="TextBox 31893">
            <a:extLst>
              <a:ext uri="{FF2B5EF4-FFF2-40B4-BE49-F238E27FC236}">
                <a16:creationId xmlns:a16="http://schemas.microsoft.com/office/drawing/2014/main" id="{BC7C4A01-F685-9288-0D81-C1B68B82F3EB}"/>
              </a:ext>
            </a:extLst>
          </p:cNvPr>
          <p:cNvSpPr txBox="1"/>
          <p:nvPr/>
        </p:nvSpPr>
        <p:spPr bwMode="auto">
          <a:xfrm>
            <a:off x="1008831" y="315380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31895" name="TextBox 31894">
            <a:extLst>
              <a:ext uri="{FF2B5EF4-FFF2-40B4-BE49-F238E27FC236}">
                <a16:creationId xmlns:a16="http://schemas.microsoft.com/office/drawing/2014/main" id="{2BAA6179-3994-A7F0-5F03-646D0553EBB5}"/>
              </a:ext>
            </a:extLst>
          </p:cNvPr>
          <p:cNvSpPr txBox="1"/>
          <p:nvPr/>
        </p:nvSpPr>
        <p:spPr bwMode="auto">
          <a:xfrm>
            <a:off x="1008831" y="344060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896" name="TextBox 31895">
            <a:extLst>
              <a:ext uri="{FF2B5EF4-FFF2-40B4-BE49-F238E27FC236}">
                <a16:creationId xmlns:a16="http://schemas.microsoft.com/office/drawing/2014/main" id="{FB9D207D-70F8-7ACF-58D3-F2F300AB73D2}"/>
              </a:ext>
            </a:extLst>
          </p:cNvPr>
          <p:cNvSpPr txBox="1"/>
          <p:nvPr/>
        </p:nvSpPr>
        <p:spPr bwMode="auto">
          <a:xfrm>
            <a:off x="1008831" y="372740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1897" name="TextBox 31896">
            <a:extLst>
              <a:ext uri="{FF2B5EF4-FFF2-40B4-BE49-F238E27FC236}">
                <a16:creationId xmlns:a16="http://schemas.microsoft.com/office/drawing/2014/main" id="{3067E6EC-8CC8-30EE-DDA3-DC130A0B09A5}"/>
              </a:ext>
            </a:extLst>
          </p:cNvPr>
          <p:cNvSpPr txBox="1"/>
          <p:nvPr/>
        </p:nvSpPr>
        <p:spPr bwMode="auto">
          <a:xfrm>
            <a:off x="1008831" y="4014200"/>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1898" name="TextBox 31897">
            <a:extLst>
              <a:ext uri="{FF2B5EF4-FFF2-40B4-BE49-F238E27FC236}">
                <a16:creationId xmlns:a16="http://schemas.microsoft.com/office/drawing/2014/main" id="{B59706D0-A946-161F-3C85-097B94FED582}"/>
              </a:ext>
            </a:extLst>
          </p:cNvPr>
          <p:cNvSpPr txBox="1"/>
          <p:nvPr/>
        </p:nvSpPr>
        <p:spPr bwMode="auto">
          <a:xfrm>
            <a:off x="1008831" y="430099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1899" name="TextBox 31898">
            <a:extLst>
              <a:ext uri="{FF2B5EF4-FFF2-40B4-BE49-F238E27FC236}">
                <a16:creationId xmlns:a16="http://schemas.microsoft.com/office/drawing/2014/main" id="{4F6710D7-29D4-A877-C152-29AC676B9BA8}"/>
              </a:ext>
            </a:extLst>
          </p:cNvPr>
          <p:cNvSpPr txBox="1"/>
          <p:nvPr/>
        </p:nvSpPr>
        <p:spPr bwMode="auto">
          <a:xfrm>
            <a:off x="1008831" y="458779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1900" name="TextBox 31899">
            <a:extLst>
              <a:ext uri="{FF2B5EF4-FFF2-40B4-BE49-F238E27FC236}">
                <a16:creationId xmlns:a16="http://schemas.microsoft.com/office/drawing/2014/main" id="{1A2178E5-9393-06DD-A32E-415245457CF4}"/>
              </a:ext>
            </a:extLst>
          </p:cNvPr>
          <p:cNvSpPr txBox="1"/>
          <p:nvPr/>
        </p:nvSpPr>
        <p:spPr bwMode="auto">
          <a:xfrm>
            <a:off x="1008831" y="487459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901" name="TextBox 31900">
            <a:extLst>
              <a:ext uri="{FF2B5EF4-FFF2-40B4-BE49-F238E27FC236}">
                <a16:creationId xmlns:a16="http://schemas.microsoft.com/office/drawing/2014/main" id="{3F54C5AC-AE06-DA2B-C7CD-45A92B4A6AAB}"/>
              </a:ext>
            </a:extLst>
          </p:cNvPr>
          <p:cNvSpPr txBox="1"/>
          <p:nvPr/>
        </p:nvSpPr>
        <p:spPr bwMode="auto">
          <a:xfrm>
            <a:off x="1008831" y="517638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902" name="TextBox 31901">
            <a:extLst>
              <a:ext uri="{FF2B5EF4-FFF2-40B4-BE49-F238E27FC236}">
                <a16:creationId xmlns:a16="http://schemas.microsoft.com/office/drawing/2014/main" id="{2EEA65F1-66A4-DF58-BF05-31A09FF56BB1}"/>
              </a:ext>
            </a:extLst>
          </p:cNvPr>
          <p:cNvSpPr txBox="1"/>
          <p:nvPr/>
        </p:nvSpPr>
        <p:spPr bwMode="auto">
          <a:xfrm>
            <a:off x="5523356"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108</a:t>
            </a:r>
          </a:p>
        </p:txBody>
      </p:sp>
      <p:sp>
        <p:nvSpPr>
          <p:cNvPr id="31903" name="TextBox 31902">
            <a:extLst>
              <a:ext uri="{FF2B5EF4-FFF2-40B4-BE49-F238E27FC236}">
                <a16:creationId xmlns:a16="http://schemas.microsoft.com/office/drawing/2014/main" id="{E14AB063-2458-49E0-6CFF-F4880F17172D}"/>
              </a:ext>
            </a:extLst>
          </p:cNvPr>
          <p:cNvSpPr txBox="1"/>
          <p:nvPr/>
        </p:nvSpPr>
        <p:spPr bwMode="auto">
          <a:xfrm>
            <a:off x="1268691"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904" name="TextBox 31903">
            <a:extLst>
              <a:ext uri="{FF2B5EF4-FFF2-40B4-BE49-F238E27FC236}">
                <a16:creationId xmlns:a16="http://schemas.microsoft.com/office/drawing/2014/main" id="{F6346F9F-4522-8225-B4EE-DAA60E6E70A3}"/>
              </a:ext>
            </a:extLst>
          </p:cNvPr>
          <p:cNvSpPr txBox="1"/>
          <p:nvPr/>
        </p:nvSpPr>
        <p:spPr bwMode="auto">
          <a:xfrm>
            <a:off x="1741432"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905" name="TextBox 31904">
            <a:extLst>
              <a:ext uri="{FF2B5EF4-FFF2-40B4-BE49-F238E27FC236}">
                <a16:creationId xmlns:a16="http://schemas.microsoft.com/office/drawing/2014/main" id="{D9AEA219-B934-0EA0-2447-30E9798FB789}"/>
              </a:ext>
            </a:extLst>
          </p:cNvPr>
          <p:cNvSpPr txBox="1"/>
          <p:nvPr/>
        </p:nvSpPr>
        <p:spPr bwMode="auto">
          <a:xfrm>
            <a:off x="2214173"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906" name="TextBox 31905">
            <a:extLst>
              <a:ext uri="{FF2B5EF4-FFF2-40B4-BE49-F238E27FC236}">
                <a16:creationId xmlns:a16="http://schemas.microsoft.com/office/drawing/2014/main" id="{7434CB23-D91C-37FB-F218-30788A1BC39E}"/>
              </a:ext>
            </a:extLst>
          </p:cNvPr>
          <p:cNvSpPr txBox="1"/>
          <p:nvPr/>
        </p:nvSpPr>
        <p:spPr bwMode="auto">
          <a:xfrm>
            <a:off x="2686914"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907" name="TextBox 31906">
            <a:extLst>
              <a:ext uri="{FF2B5EF4-FFF2-40B4-BE49-F238E27FC236}">
                <a16:creationId xmlns:a16="http://schemas.microsoft.com/office/drawing/2014/main" id="{47688A83-FBA7-6058-F070-340AE274DB18}"/>
              </a:ext>
            </a:extLst>
          </p:cNvPr>
          <p:cNvSpPr txBox="1"/>
          <p:nvPr/>
        </p:nvSpPr>
        <p:spPr bwMode="auto">
          <a:xfrm>
            <a:off x="3159655"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908" name="TextBox 31907">
            <a:extLst>
              <a:ext uri="{FF2B5EF4-FFF2-40B4-BE49-F238E27FC236}">
                <a16:creationId xmlns:a16="http://schemas.microsoft.com/office/drawing/2014/main" id="{90FB351B-22B1-E6E5-791C-C095B978CDFB}"/>
              </a:ext>
            </a:extLst>
          </p:cNvPr>
          <p:cNvSpPr txBox="1"/>
          <p:nvPr/>
        </p:nvSpPr>
        <p:spPr bwMode="auto">
          <a:xfrm>
            <a:off x="3632396"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909" name="TextBox 31908">
            <a:extLst>
              <a:ext uri="{FF2B5EF4-FFF2-40B4-BE49-F238E27FC236}">
                <a16:creationId xmlns:a16="http://schemas.microsoft.com/office/drawing/2014/main" id="{A3C98D8D-A29D-9830-2F77-B43E1B2C6B4C}"/>
              </a:ext>
            </a:extLst>
          </p:cNvPr>
          <p:cNvSpPr txBox="1"/>
          <p:nvPr/>
        </p:nvSpPr>
        <p:spPr bwMode="auto">
          <a:xfrm>
            <a:off x="4105137"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910" name="TextBox 31909">
            <a:extLst>
              <a:ext uri="{FF2B5EF4-FFF2-40B4-BE49-F238E27FC236}">
                <a16:creationId xmlns:a16="http://schemas.microsoft.com/office/drawing/2014/main" id="{91DDE89C-8462-012B-3C8B-D6F5EF425AF2}"/>
              </a:ext>
            </a:extLst>
          </p:cNvPr>
          <p:cNvSpPr txBox="1"/>
          <p:nvPr/>
        </p:nvSpPr>
        <p:spPr bwMode="auto">
          <a:xfrm>
            <a:off x="4577878"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911" name="TextBox 31910">
            <a:extLst>
              <a:ext uri="{FF2B5EF4-FFF2-40B4-BE49-F238E27FC236}">
                <a16:creationId xmlns:a16="http://schemas.microsoft.com/office/drawing/2014/main" id="{DD6DEF84-C74D-90BD-AC7B-8C372BE4AB1B}"/>
              </a:ext>
            </a:extLst>
          </p:cNvPr>
          <p:cNvSpPr txBox="1"/>
          <p:nvPr/>
        </p:nvSpPr>
        <p:spPr bwMode="auto">
          <a:xfrm>
            <a:off x="5050619" y="536078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912" name="TextBox 31911">
            <a:extLst>
              <a:ext uri="{FF2B5EF4-FFF2-40B4-BE49-F238E27FC236}">
                <a16:creationId xmlns:a16="http://schemas.microsoft.com/office/drawing/2014/main" id="{3241CC6E-B195-A1F6-E385-B2D61B88B428}"/>
              </a:ext>
            </a:extLst>
          </p:cNvPr>
          <p:cNvSpPr txBox="1"/>
          <p:nvPr/>
        </p:nvSpPr>
        <p:spPr bwMode="auto">
          <a:xfrm rot="16200000">
            <a:off x="5266152" y="3747928"/>
            <a:ext cx="2960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31913" name="TextBox 31912">
            <a:extLst>
              <a:ext uri="{FF2B5EF4-FFF2-40B4-BE49-F238E27FC236}">
                <a16:creationId xmlns:a16="http://schemas.microsoft.com/office/drawing/2014/main" id="{D66C6E35-75BF-3AB8-9344-D3D842CB3AE8}"/>
              </a:ext>
            </a:extLst>
          </p:cNvPr>
          <p:cNvSpPr txBox="1"/>
          <p:nvPr/>
        </p:nvSpPr>
        <p:spPr bwMode="auto">
          <a:xfrm>
            <a:off x="6231411" y="5901043"/>
            <a:ext cx="8867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b="0" dirty="0">
                <a:solidFill>
                  <a:schemeClr val="bg1"/>
                </a:solidFill>
                <a:latin typeface="Calibri" panose="020F0502020204030204" pitchFamily="34" charset="0"/>
              </a:rPr>
              <a:t>Lenalidomide</a:t>
            </a:r>
          </a:p>
          <a:p>
            <a:pPr algn="r">
              <a:lnSpc>
                <a:spcPct val="100000"/>
              </a:lnSpc>
              <a:spcBef>
                <a:spcPts val="0"/>
              </a:spcBef>
              <a:spcAft>
                <a:spcPct val="0"/>
              </a:spcAft>
              <a:buClrTx/>
              <a:buFontTx/>
              <a:buNone/>
            </a:pPr>
            <a:r>
              <a:rPr lang="en-US" sz="1000" b="0" dirty="0">
                <a:solidFill>
                  <a:schemeClr val="bg1"/>
                </a:solidFill>
                <a:latin typeface="Calibri" panose="020F0502020204030204" pitchFamily="34" charset="0"/>
              </a:rPr>
              <a:t>Observation</a:t>
            </a:r>
          </a:p>
        </p:txBody>
      </p:sp>
      <p:sp>
        <p:nvSpPr>
          <p:cNvPr id="31914" name="TextBox 31913">
            <a:extLst>
              <a:ext uri="{FF2B5EF4-FFF2-40B4-BE49-F238E27FC236}">
                <a16:creationId xmlns:a16="http://schemas.microsoft.com/office/drawing/2014/main" id="{7A544C8E-0F3C-92A3-658D-31020238EF05}"/>
              </a:ext>
            </a:extLst>
          </p:cNvPr>
          <p:cNvSpPr txBox="1"/>
          <p:nvPr/>
        </p:nvSpPr>
        <p:spPr bwMode="auto">
          <a:xfrm>
            <a:off x="5982877" y="5741820"/>
            <a:ext cx="11352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dirty="0">
                <a:solidFill>
                  <a:schemeClr val="bg1"/>
                </a:solidFill>
                <a:latin typeface="Calibri" panose="020F0502020204030204" pitchFamily="34" charset="0"/>
              </a:rPr>
              <a:t>Patients at Risk, n</a:t>
            </a:r>
          </a:p>
        </p:txBody>
      </p:sp>
      <p:sp>
        <p:nvSpPr>
          <p:cNvPr id="31915" name="TextBox 31914">
            <a:extLst>
              <a:ext uri="{FF2B5EF4-FFF2-40B4-BE49-F238E27FC236}">
                <a16:creationId xmlns:a16="http://schemas.microsoft.com/office/drawing/2014/main" id="{2B1ACA0E-18FD-7976-0586-3D5BA06C5C05}"/>
              </a:ext>
            </a:extLst>
          </p:cNvPr>
          <p:cNvSpPr txBox="1"/>
          <p:nvPr/>
        </p:nvSpPr>
        <p:spPr bwMode="auto">
          <a:xfrm>
            <a:off x="7270401" y="5541765"/>
            <a:ext cx="42676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1916" name="TextBox 31915">
            <a:extLst>
              <a:ext uri="{FF2B5EF4-FFF2-40B4-BE49-F238E27FC236}">
                <a16:creationId xmlns:a16="http://schemas.microsoft.com/office/drawing/2014/main" id="{AD83D26C-48CA-4E3D-1DE5-D4E2591E28AD}"/>
              </a:ext>
            </a:extLst>
          </p:cNvPr>
          <p:cNvSpPr txBox="1"/>
          <p:nvPr/>
        </p:nvSpPr>
        <p:spPr bwMode="auto">
          <a:xfrm>
            <a:off x="6993722" y="5901043"/>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153 (0)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122 (0)</a:t>
            </a:r>
          </a:p>
        </p:txBody>
      </p:sp>
      <p:sp>
        <p:nvSpPr>
          <p:cNvPr id="31917" name="TextBox 31916">
            <a:extLst>
              <a:ext uri="{FF2B5EF4-FFF2-40B4-BE49-F238E27FC236}">
                <a16:creationId xmlns:a16="http://schemas.microsoft.com/office/drawing/2014/main" id="{6B6E0A03-97D0-A935-61B7-18E50F2ADFD4}"/>
              </a:ext>
            </a:extLst>
          </p:cNvPr>
          <p:cNvSpPr txBox="1"/>
          <p:nvPr/>
        </p:nvSpPr>
        <p:spPr bwMode="auto">
          <a:xfrm>
            <a:off x="7465717" y="5901043"/>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120 (5)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79 (1)</a:t>
            </a:r>
          </a:p>
        </p:txBody>
      </p:sp>
      <p:sp>
        <p:nvSpPr>
          <p:cNvPr id="31918" name="TextBox 31917">
            <a:extLst>
              <a:ext uri="{FF2B5EF4-FFF2-40B4-BE49-F238E27FC236}">
                <a16:creationId xmlns:a16="http://schemas.microsoft.com/office/drawing/2014/main" id="{7C197047-D00E-6659-9F0C-73F6DBC6610B}"/>
              </a:ext>
            </a:extLst>
          </p:cNvPr>
          <p:cNvSpPr txBox="1"/>
          <p:nvPr/>
        </p:nvSpPr>
        <p:spPr bwMode="auto">
          <a:xfrm>
            <a:off x="7937713" y="5901043"/>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92 (13)</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39 (5)</a:t>
            </a:r>
          </a:p>
        </p:txBody>
      </p:sp>
      <p:sp>
        <p:nvSpPr>
          <p:cNvPr id="31919" name="TextBox 31918">
            <a:extLst>
              <a:ext uri="{FF2B5EF4-FFF2-40B4-BE49-F238E27FC236}">
                <a16:creationId xmlns:a16="http://schemas.microsoft.com/office/drawing/2014/main" id="{A5B605BF-BBD4-B88D-F9C1-C791F4D6E10A}"/>
              </a:ext>
            </a:extLst>
          </p:cNvPr>
          <p:cNvSpPr txBox="1"/>
          <p:nvPr/>
        </p:nvSpPr>
        <p:spPr bwMode="auto">
          <a:xfrm>
            <a:off x="8409709" y="5901043"/>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60 (31)</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23 (8)</a:t>
            </a:r>
          </a:p>
        </p:txBody>
      </p:sp>
      <p:sp>
        <p:nvSpPr>
          <p:cNvPr id="31920" name="TextBox 31919">
            <a:extLst>
              <a:ext uri="{FF2B5EF4-FFF2-40B4-BE49-F238E27FC236}">
                <a16:creationId xmlns:a16="http://schemas.microsoft.com/office/drawing/2014/main" id="{A40AAD8F-A1B0-C181-1058-AF64A9368403}"/>
              </a:ext>
            </a:extLst>
          </p:cNvPr>
          <p:cNvSpPr txBox="1"/>
          <p:nvPr/>
        </p:nvSpPr>
        <p:spPr bwMode="auto">
          <a:xfrm>
            <a:off x="8881704" y="5901043"/>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39 (45)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9 (14)</a:t>
            </a:r>
          </a:p>
        </p:txBody>
      </p:sp>
      <p:sp>
        <p:nvSpPr>
          <p:cNvPr id="31921" name="TextBox 31920">
            <a:extLst>
              <a:ext uri="{FF2B5EF4-FFF2-40B4-BE49-F238E27FC236}">
                <a16:creationId xmlns:a16="http://schemas.microsoft.com/office/drawing/2014/main" id="{18E4434F-A478-66FF-01CA-B1756B7496BA}"/>
              </a:ext>
            </a:extLst>
          </p:cNvPr>
          <p:cNvSpPr txBox="1"/>
          <p:nvPr/>
        </p:nvSpPr>
        <p:spPr bwMode="auto">
          <a:xfrm>
            <a:off x="9352900" y="5901043"/>
            <a:ext cx="5549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23 (50)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3 (17)</a:t>
            </a:r>
          </a:p>
        </p:txBody>
      </p:sp>
      <p:sp>
        <p:nvSpPr>
          <p:cNvPr id="31922" name="TextBox 31921">
            <a:extLst>
              <a:ext uri="{FF2B5EF4-FFF2-40B4-BE49-F238E27FC236}">
                <a16:creationId xmlns:a16="http://schemas.microsoft.com/office/drawing/2014/main" id="{D579A6F3-8867-945B-DE00-00CC5C25FD5E}"/>
              </a:ext>
            </a:extLst>
          </p:cNvPr>
          <p:cNvSpPr txBox="1"/>
          <p:nvPr/>
        </p:nvSpPr>
        <p:spPr bwMode="auto">
          <a:xfrm>
            <a:off x="9825698" y="5901043"/>
            <a:ext cx="553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13 (67)</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 (18)</a:t>
            </a:r>
          </a:p>
        </p:txBody>
      </p:sp>
      <p:sp>
        <p:nvSpPr>
          <p:cNvPr id="31923" name="TextBox 31922">
            <a:extLst>
              <a:ext uri="{FF2B5EF4-FFF2-40B4-BE49-F238E27FC236}">
                <a16:creationId xmlns:a16="http://schemas.microsoft.com/office/drawing/2014/main" id="{DD12F051-73EC-E056-A9C1-B23A321C3673}"/>
              </a:ext>
            </a:extLst>
          </p:cNvPr>
          <p:cNvSpPr txBox="1"/>
          <p:nvPr/>
        </p:nvSpPr>
        <p:spPr bwMode="auto">
          <a:xfrm>
            <a:off x="10329754" y="5901043"/>
            <a:ext cx="4892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3 (76)</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0 (19)</a:t>
            </a:r>
          </a:p>
        </p:txBody>
      </p:sp>
      <p:sp>
        <p:nvSpPr>
          <p:cNvPr id="31924" name="TextBox 31923">
            <a:extLst>
              <a:ext uri="{FF2B5EF4-FFF2-40B4-BE49-F238E27FC236}">
                <a16:creationId xmlns:a16="http://schemas.microsoft.com/office/drawing/2014/main" id="{D96E1C12-A757-AF48-7711-B1E8E4EC6B8A}"/>
              </a:ext>
            </a:extLst>
          </p:cNvPr>
          <p:cNvSpPr txBox="1"/>
          <p:nvPr/>
        </p:nvSpPr>
        <p:spPr bwMode="auto">
          <a:xfrm>
            <a:off x="10802551" y="5901043"/>
            <a:ext cx="4876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Calibri" panose="020F0502020204030204" pitchFamily="34" charset="0"/>
              </a:rPr>
              <a:t>0 (78)</a:t>
            </a:r>
            <a:br>
              <a:rPr lang="en-US" sz="1000" b="0" dirty="0">
                <a:solidFill>
                  <a:schemeClr val="bg1"/>
                </a:solidFill>
                <a:latin typeface="Calibri" panose="020F0502020204030204" pitchFamily="34" charset="0"/>
              </a:rPr>
            </a:br>
            <a:endParaRPr lang="en-US" sz="1000" b="0" dirty="0">
              <a:solidFill>
                <a:schemeClr val="bg1"/>
              </a:solidFill>
              <a:latin typeface="Calibri" panose="020F0502020204030204" pitchFamily="34" charset="0"/>
            </a:endParaRPr>
          </a:p>
        </p:txBody>
      </p:sp>
      <p:grpSp>
        <p:nvGrpSpPr>
          <p:cNvPr id="31925" name="Group 31924">
            <a:extLst>
              <a:ext uri="{FF2B5EF4-FFF2-40B4-BE49-F238E27FC236}">
                <a16:creationId xmlns:a16="http://schemas.microsoft.com/office/drawing/2014/main" id="{AA952E1D-9C5C-5F4C-D965-B5CD536C86B4}"/>
              </a:ext>
            </a:extLst>
          </p:cNvPr>
          <p:cNvGrpSpPr/>
          <p:nvPr/>
        </p:nvGrpSpPr>
        <p:grpSpPr>
          <a:xfrm>
            <a:off x="9306795" y="1859435"/>
            <a:ext cx="2591905" cy="1102903"/>
            <a:chOff x="9306795" y="1859435"/>
            <a:chExt cx="2591905" cy="1102903"/>
          </a:xfrm>
        </p:grpSpPr>
        <p:sp>
          <p:nvSpPr>
            <p:cNvPr id="31926" name="TextBox 31925">
              <a:extLst>
                <a:ext uri="{FF2B5EF4-FFF2-40B4-BE49-F238E27FC236}">
                  <a16:creationId xmlns:a16="http://schemas.microsoft.com/office/drawing/2014/main" id="{3C91D2C4-0DC3-3809-B5C0-6EF4F0069BE5}"/>
                </a:ext>
              </a:extLst>
            </p:cNvPr>
            <p:cNvSpPr txBox="1"/>
            <p:nvPr/>
          </p:nvSpPr>
          <p:spPr bwMode="auto">
            <a:xfrm>
              <a:off x="9463735" y="2377563"/>
              <a:ext cx="13083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Lenalidomide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Observation</a:t>
              </a:r>
            </a:p>
          </p:txBody>
        </p:sp>
        <p:sp>
          <p:nvSpPr>
            <p:cNvPr id="31927" name="TextBox 31926">
              <a:extLst>
                <a:ext uri="{FF2B5EF4-FFF2-40B4-BE49-F238E27FC236}">
                  <a16:creationId xmlns:a16="http://schemas.microsoft.com/office/drawing/2014/main" id="{614FB2BB-BE0F-58E6-928E-F7CF46E06CBF}"/>
                </a:ext>
              </a:extLst>
            </p:cNvPr>
            <p:cNvSpPr txBox="1"/>
            <p:nvPr/>
          </p:nvSpPr>
          <p:spPr bwMode="auto">
            <a:xfrm>
              <a:off x="10698180" y="2377563"/>
              <a:ext cx="10695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47 (33-76)</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18 (13-22)</a:t>
              </a:r>
            </a:p>
          </p:txBody>
        </p:sp>
        <p:sp>
          <p:nvSpPr>
            <p:cNvPr id="31928" name="TextBox 31927">
              <a:extLst>
                <a:ext uri="{FF2B5EF4-FFF2-40B4-BE49-F238E27FC236}">
                  <a16:creationId xmlns:a16="http://schemas.microsoft.com/office/drawing/2014/main" id="{164F9FFC-0DE1-4169-C7E4-824137B0F7B2}"/>
                </a:ext>
              </a:extLst>
            </p:cNvPr>
            <p:cNvSpPr txBox="1"/>
            <p:nvPr/>
          </p:nvSpPr>
          <p:spPr bwMode="auto">
            <a:xfrm>
              <a:off x="10615464" y="1859435"/>
              <a:ext cx="12832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Median PFS,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Mo (95% CI)</a:t>
              </a:r>
            </a:p>
          </p:txBody>
        </p:sp>
        <p:cxnSp>
          <p:nvCxnSpPr>
            <p:cNvPr id="31929" name="Straight Connector 31928">
              <a:extLst>
                <a:ext uri="{FF2B5EF4-FFF2-40B4-BE49-F238E27FC236}">
                  <a16:creationId xmlns:a16="http://schemas.microsoft.com/office/drawing/2014/main" id="{850FC6A0-7CEF-A6CA-C329-F39AB8E4558F}"/>
                </a:ext>
              </a:extLst>
            </p:cNvPr>
            <p:cNvCxnSpPr>
              <a:cxnSpLocks/>
            </p:cNvCxnSpPr>
            <p:nvPr/>
          </p:nvCxnSpPr>
          <p:spPr bwMode="auto">
            <a:xfrm flipH="1">
              <a:off x="9306795" y="2557229"/>
              <a:ext cx="185127" cy="0"/>
            </a:xfrm>
            <a:prstGeom prst="line">
              <a:avLst/>
            </a:prstGeom>
            <a:noFill/>
            <a:ln w="28575" cap="flat" cmpd="sng" algn="ctr">
              <a:solidFill>
                <a:schemeClr val="accent1"/>
              </a:solidFill>
              <a:prstDash val="solid"/>
              <a:round/>
              <a:headEnd type="none" w="med" len="med"/>
              <a:tailEnd type="none" w="med" len="med"/>
            </a:ln>
            <a:effectLst/>
          </p:spPr>
        </p:cxnSp>
        <p:cxnSp>
          <p:nvCxnSpPr>
            <p:cNvPr id="31930" name="Straight Connector 31929">
              <a:extLst>
                <a:ext uri="{FF2B5EF4-FFF2-40B4-BE49-F238E27FC236}">
                  <a16:creationId xmlns:a16="http://schemas.microsoft.com/office/drawing/2014/main" id="{65669BA4-02C7-CEDD-CDC1-F97C83389529}"/>
                </a:ext>
              </a:extLst>
            </p:cNvPr>
            <p:cNvCxnSpPr>
              <a:cxnSpLocks/>
            </p:cNvCxnSpPr>
            <p:nvPr/>
          </p:nvCxnSpPr>
          <p:spPr bwMode="auto">
            <a:xfrm flipH="1">
              <a:off x="9306795" y="2789577"/>
              <a:ext cx="185127"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31931" name="Straight Connector 31930">
            <a:extLst>
              <a:ext uri="{FF2B5EF4-FFF2-40B4-BE49-F238E27FC236}">
                <a16:creationId xmlns:a16="http://schemas.microsoft.com/office/drawing/2014/main" id="{F695EEB2-9235-BF9A-988E-80D32D602C12}"/>
              </a:ext>
            </a:extLst>
          </p:cNvPr>
          <p:cNvCxnSpPr>
            <a:cxnSpLocks/>
          </p:cNvCxnSpPr>
          <p:nvPr/>
        </p:nvCxnSpPr>
        <p:spPr bwMode="auto">
          <a:xfrm flipV="1">
            <a:off x="7270401" y="2452297"/>
            <a:ext cx="0" cy="2903096"/>
          </a:xfrm>
          <a:prstGeom prst="line">
            <a:avLst/>
          </a:prstGeom>
          <a:noFill/>
          <a:ln w="28575" cap="flat" cmpd="sng" algn="ctr">
            <a:solidFill>
              <a:schemeClr val="bg1"/>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4E9AFEAF-E650-CF65-758F-CFB347DCFEF8}"/>
              </a:ext>
            </a:extLst>
          </p:cNvPr>
          <p:cNvCxnSpPr>
            <a:cxnSpLocks/>
          </p:cNvCxnSpPr>
          <p:nvPr/>
        </p:nvCxnSpPr>
        <p:spPr bwMode="auto">
          <a:xfrm>
            <a:off x="7270401" y="5355393"/>
            <a:ext cx="4267695" cy="0"/>
          </a:xfrm>
          <a:prstGeom prst="line">
            <a:avLst/>
          </a:prstGeom>
          <a:noFill/>
          <a:ln w="28575" cap="flat" cmpd="sng" algn="ctr">
            <a:solidFill>
              <a:schemeClr val="bg1"/>
            </a:solidFill>
            <a:prstDash val="solid"/>
            <a:round/>
            <a:headEnd type="none" w="med" len="med"/>
            <a:tailEnd type="none" w="med" len="med"/>
          </a:ln>
          <a:effectLst/>
        </p:spPr>
      </p:cxnSp>
      <p:cxnSp>
        <p:nvCxnSpPr>
          <p:cNvPr id="31933" name="Straight Connector 31932">
            <a:extLst>
              <a:ext uri="{FF2B5EF4-FFF2-40B4-BE49-F238E27FC236}">
                <a16:creationId xmlns:a16="http://schemas.microsoft.com/office/drawing/2014/main" id="{CDDB8D26-FB03-1280-4454-B88BFA708EF5}"/>
              </a:ext>
            </a:extLst>
          </p:cNvPr>
          <p:cNvCxnSpPr>
            <a:cxnSpLocks/>
          </p:cNvCxnSpPr>
          <p:nvPr/>
        </p:nvCxnSpPr>
        <p:spPr bwMode="auto">
          <a:xfrm flipH="1">
            <a:off x="7211651" y="24572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934" name="Straight Connector 31933">
            <a:extLst>
              <a:ext uri="{FF2B5EF4-FFF2-40B4-BE49-F238E27FC236}">
                <a16:creationId xmlns:a16="http://schemas.microsoft.com/office/drawing/2014/main" id="{901F262F-BFBA-D15F-D19E-74BA6CB6826F}"/>
              </a:ext>
            </a:extLst>
          </p:cNvPr>
          <p:cNvCxnSpPr>
            <a:cxnSpLocks/>
          </p:cNvCxnSpPr>
          <p:nvPr/>
        </p:nvCxnSpPr>
        <p:spPr bwMode="auto">
          <a:xfrm flipH="1">
            <a:off x="7211651" y="27471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5C7518AB-0535-FE37-BAAD-5D2C9AB15E96}"/>
              </a:ext>
            </a:extLst>
          </p:cNvPr>
          <p:cNvCxnSpPr>
            <a:cxnSpLocks/>
          </p:cNvCxnSpPr>
          <p:nvPr/>
        </p:nvCxnSpPr>
        <p:spPr bwMode="auto">
          <a:xfrm flipH="1">
            <a:off x="7211651" y="30369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936" name="Straight Connector 31935">
            <a:extLst>
              <a:ext uri="{FF2B5EF4-FFF2-40B4-BE49-F238E27FC236}">
                <a16:creationId xmlns:a16="http://schemas.microsoft.com/office/drawing/2014/main" id="{05762552-B3C7-2ECE-7673-7D257CED43C1}"/>
              </a:ext>
            </a:extLst>
          </p:cNvPr>
          <p:cNvCxnSpPr>
            <a:cxnSpLocks/>
          </p:cNvCxnSpPr>
          <p:nvPr/>
        </p:nvCxnSpPr>
        <p:spPr bwMode="auto">
          <a:xfrm flipH="1">
            <a:off x="7211651" y="33267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937" name="Straight Connector 31936">
            <a:extLst>
              <a:ext uri="{FF2B5EF4-FFF2-40B4-BE49-F238E27FC236}">
                <a16:creationId xmlns:a16="http://schemas.microsoft.com/office/drawing/2014/main" id="{B58AAEF0-4AE8-CD46-22AB-DE438C016F9B}"/>
              </a:ext>
            </a:extLst>
          </p:cNvPr>
          <p:cNvCxnSpPr>
            <a:cxnSpLocks/>
          </p:cNvCxnSpPr>
          <p:nvPr/>
        </p:nvCxnSpPr>
        <p:spPr bwMode="auto">
          <a:xfrm flipH="1">
            <a:off x="7211651" y="36165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C38C2BD2-B20E-CFA1-9EF8-1ACAA5B01D88}"/>
              </a:ext>
            </a:extLst>
          </p:cNvPr>
          <p:cNvCxnSpPr>
            <a:cxnSpLocks/>
          </p:cNvCxnSpPr>
          <p:nvPr/>
        </p:nvCxnSpPr>
        <p:spPr bwMode="auto">
          <a:xfrm flipH="1">
            <a:off x="7211651" y="39063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939" name="Straight Connector 31938">
            <a:extLst>
              <a:ext uri="{FF2B5EF4-FFF2-40B4-BE49-F238E27FC236}">
                <a16:creationId xmlns:a16="http://schemas.microsoft.com/office/drawing/2014/main" id="{484AA682-7BF3-E310-E06E-89EAF2C3AF17}"/>
              </a:ext>
            </a:extLst>
          </p:cNvPr>
          <p:cNvCxnSpPr>
            <a:cxnSpLocks/>
          </p:cNvCxnSpPr>
          <p:nvPr/>
        </p:nvCxnSpPr>
        <p:spPr bwMode="auto">
          <a:xfrm flipH="1">
            <a:off x="7211651" y="41961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940" name="Straight Connector 31939">
            <a:extLst>
              <a:ext uri="{FF2B5EF4-FFF2-40B4-BE49-F238E27FC236}">
                <a16:creationId xmlns:a16="http://schemas.microsoft.com/office/drawing/2014/main" id="{9142F290-2CE8-8096-1C08-510CD8225AD2}"/>
              </a:ext>
            </a:extLst>
          </p:cNvPr>
          <p:cNvCxnSpPr>
            <a:cxnSpLocks/>
          </p:cNvCxnSpPr>
          <p:nvPr/>
        </p:nvCxnSpPr>
        <p:spPr bwMode="auto">
          <a:xfrm flipH="1">
            <a:off x="7211651" y="44859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5480A8DF-2AF3-77DF-625C-64B449E6294C}"/>
              </a:ext>
            </a:extLst>
          </p:cNvPr>
          <p:cNvCxnSpPr>
            <a:cxnSpLocks/>
          </p:cNvCxnSpPr>
          <p:nvPr/>
        </p:nvCxnSpPr>
        <p:spPr bwMode="auto">
          <a:xfrm flipH="1">
            <a:off x="7211651" y="47757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942" name="Straight Connector 31941">
            <a:extLst>
              <a:ext uri="{FF2B5EF4-FFF2-40B4-BE49-F238E27FC236}">
                <a16:creationId xmlns:a16="http://schemas.microsoft.com/office/drawing/2014/main" id="{CF9AFA01-7413-E0BE-85C9-B23A8DC63044}"/>
              </a:ext>
            </a:extLst>
          </p:cNvPr>
          <p:cNvCxnSpPr>
            <a:cxnSpLocks/>
          </p:cNvCxnSpPr>
          <p:nvPr/>
        </p:nvCxnSpPr>
        <p:spPr bwMode="auto">
          <a:xfrm flipH="1">
            <a:off x="7211651" y="50655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943" name="Straight Connector 31942">
            <a:extLst>
              <a:ext uri="{FF2B5EF4-FFF2-40B4-BE49-F238E27FC236}">
                <a16:creationId xmlns:a16="http://schemas.microsoft.com/office/drawing/2014/main" id="{ECB9FD84-4C6B-F81E-6B5B-17F883D8431F}"/>
              </a:ext>
            </a:extLst>
          </p:cNvPr>
          <p:cNvCxnSpPr>
            <a:cxnSpLocks/>
          </p:cNvCxnSpPr>
          <p:nvPr/>
        </p:nvCxnSpPr>
        <p:spPr bwMode="auto">
          <a:xfrm flipH="1">
            <a:off x="7211651" y="53553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973DA507-3272-37C2-B9FD-037604426BA4}"/>
              </a:ext>
            </a:extLst>
          </p:cNvPr>
          <p:cNvCxnSpPr>
            <a:cxnSpLocks/>
          </p:cNvCxnSpPr>
          <p:nvPr/>
        </p:nvCxnSpPr>
        <p:spPr bwMode="auto">
          <a:xfrm>
            <a:off x="7270401"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945" name="Straight Connector 31944">
            <a:extLst>
              <a:ext uri="{FF2B5EF4-FFF2-40B4-BE49-F238E27FC236}">
                <a16:creationId xmlns:a16="http://schemas.microsoft.com/office/drawing/2014/main" id="{197D164B-279B-48D1-D57E-0A2050B0CB22}"/>
              </a:ext>
            </a:extLst>
          </p:cNvPr>
          <p:cNvCxnSpPr>
            <a:cxnSpLocks/>
          </p:cNvCxnSpPr>
          <p:nvPr/>
        </p:nvCxnSpPr>
        <p:spPr bwMode="auto">
          <a:xfrm>
            <a:off x="7743622"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946" name="Straight Connector 31945">
            <a:extLst>
              <a:ext uri="{FF2B5EF4-FFF2-40B4-BE49-F238E27FC236}">
                <a16:creationId xmlns:a16="http://schemas.microsoft.com/office/drawing/2014/main" id="{7B5C96B7-DB72-670D-1C8A-B5885956D1FE}"/>
              </a:ext>
            </a:extLst>
          </p:cNvPr>
          <p:cNvCxnSpPr>
            <a:cxnSpLocks/>
          </p:cNvCxnSpPr>
          <p:nvPr/>
        </p:nvCxnSpPr>
        <p:spPr bwMode="auto">
          <a:xfrm>
            <a:off x="8216843"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22E71C0A-9F20-7CC5-6972-89BFED5A7119}"/>
              </a:ext>
            </a:extLst>
          </p:cNvPr>
          <p:cNvCxnSpPr>
            <a:cxnSpLocks/>
          </p:cNvCxnSpPr>
          <p:nvPr/>
        </p:nvCxnSpPr>
        <p:spPr bwMode="auto">
          <a:xfrm>
            <a:off x="8690064"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948" name="Straight Connector 31947">
            <a:extLst>
              <a:ext uri="{FF2B5EF4-FFF2-40B4-BE49-F238E27FC236}">
                <a16:creationId xmlns:a16="http://schemas.microsoft.com/office/drawing/2014/main" id="{E6B6C9DC-B010-BD05-3C91-7C35E249FD33}"/>
              </a:ext>
            </a:extLst>
          </p:cNvPr>
          <p:cNvCxnSpPr>
            <a:cxnSpLocks/>
          </p:cNvCxnSpPr>
          <p:nvPr/>
        </p:nvCxnSpPr>
        <p:spPr bwMode="auto">
          <a:xfrm>
            <a:off x="9163285"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949" name="Straight Connector 31948">
            <a:extLst>
              <a:ext uri="{FF2B5EF4-FFF2-40B4-BE49-F238E27FC236}">
                <a16:creationId xmlns:a16="http://schemas.microsoft.com/office/drawing/2014/main" id="{809301DD-AAB0-5AE1-E825-DB8CB7D76C42}"/>
              </a:ext>
            </a:extLst>
          </p:cNvPr>
          <p:cNvCxnSpPr>
            <a:cxnSpLocks/>
          </p:cNvCxnSpPr>
          <p:nvPr/>
        </p:nvCxnSpPr>
        <p:spPr bwMode="auto">
          <a:xfrm>
            <a:off x="9636506"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950" name="Straight Connector 31949">
            <a:extLst>
              <a:ext uri="{FF2B5EF4-FFF2-40B4-BE49-F238E27FC236}">
                <a16:creationId xmlns:a16="http://schemas.microsoft.com/office/drawing/2014/main" id="{4246FC9B-A378-0568-FAEE-AF9B7F9A6CFC}"/>
              </a:ext>
            </a:extLst>
          </p:cNvPr>
          <p:cNvCxnSpPr>
            <a:cxnSpLocks/>
          </p:cNvCxnSpPr>
          <p:nvPr/>
        </p:nvCxnSpPr>
        <p:spPr bwMode="auto">
          <a:xfrm>
            <a:off x="10109727"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951" name="Straight Connector 31950">
            <a:extLst>
              <a:ext uri="{FF2B5EF4-FFF2-40B4-BE49-F238E27FC236}">
                <a16:creationId xmlns:a16="http://schemas.microsoft.com/office/drawing/2014/main" id="{EEB68C52-7221-22AA-8953-6D5B03C497DA}"/>
              </a:ext>
            </a:extLst>
          </p:cNvPr>
          <p:cNvCxnSpPr>
            <a:cxnSpLocks/>
          </p:cNvCxnSpPr>
          <p:nvPr/>
        </p:nvCxnSpPr>
        <p:spPr bwMode="auto">
          <a:xfrm>
            <a:off x="10582948"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952" name="Straight Connector 31951">
            <a:extLst>
              <a:ext uri="{FF2B5EF4-FFF2-40B4-BE49-F238E27FC236}">
                <a16:creationId xmlns:a16="http://schemas.microsoft.com/office/drawing/2014/main" id="{98530D88-8D50-06E0-4C3F-22D7A5F540CC}"/>
              </a:ext>
            </a:extLst>
          </p:cNvPr>
          <p:cNvCxnSpPr>
            <a:cxnSpLocks/>
          </p:cNvCxnSpPr>
          <p:nvPr/>
        </p:nvCxnSpPr>
        <p:spPr bwMode="auto">
          <a:xfrm>
            <a:off x="11056169" y="53553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0A8D04CA-A5D1-7667-3C64-343BC1D6756D}"/>
              </a:ext>
            </a:extLst>
          </p:cNvPr>
          <p:cNvCxnSpPr>
            <a:cxnSpLocks/>
          </p:cNvCxnSpPr>
          <p:nvPr/>
        </p:nvCxnSpPr>
        <p:spPr bwMode="auto">
          <a:xfrm>
            <a:off x="11529390" y="5355393"/>
            <a:ext cx="0" cy="64008"/>
          </a:xfrm>
          <a:prstGeom prst="line">
            <a:avLst/>
          </a:prstGeom>
          <a:noFill/>
          <a:ln w="28575" cap="flat" cmpd="sng" algn="ctr">
            <a:solidFill>
              <a:schemeClr val="bg1"/>
            </a:solidFill>
            <a:prstDash val="solid"/>
            <a:round/>
            <a:headEnd type="none" w="med" len="med"/>
            <a:tailEnd type="none" w="med" len="med"/>
          </a:ln>
          <a:effectLst/>
        </p:spPr>
      </p:cxnSp>
      <p:sp>
        <p:nvSpPr>
          <p:cNvPr id="31954" name="TextBox 31953">
            <a:extLst>
              <a:ext uri="{FF2B5EF4-FFF2-40B4-BE49-F238E27FC236}">
                <a16:creationId xmlns:a16="http://schemas.microsoft.com/office/drawing/2014/main" id="{D22AD5C4-5352-30B3-291C-6653ECE2BCF2}"/>
              </a:ext>
            </a:extLst>
          </p:cNvPr>
          <p:cNvSpPr txBox="1"/>
          <p:nvPr/>
        </p:nvSpPr>
        <p:spPr bwMode="auto">
          <a:xfrm>
            <a:off x="6746449" y="229731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1955" name="TextBox 31954">
            <a:extLst>
              <a:ext uri="{FF2B5EF4-FFF2-40B4-BE49-F238E27FC236}">
                <a16:creationId xmlns:a16="http://schemas.microsoft.com/office/drawing/2014/main" id="{4355E15D-9A85-7E43-B10A-2A44B5D43CCB}"/>
              </a:ext>
            </a:extLst>
          </p:cNvPr>
          <p:cNvSpPr txBox="1"/>
          <p:nvPr/>
        </p:nvSpPr>
        <p:spPr bwMode="auto">
          <a:xfrm>
            <a:off x="6746449" y="258411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31956" name="TextBox 31955">
            <a:extLst>
              <a:ext uri="{FF2B5EF4-FFF2-40B4-BE49-F238E27FC236}">
                <a16:creationId xmlns:a16="http://schemas.microsoft.com/office/drawing/2014/main" id="{9E5F765D-1023-C1E3-44A7-398026F584C6}"/>
              </a:ext>
            </a:extLst>
          </p:cNvPr>
          <p:cNvSpPr txBox="1"/>
          <p:nvPr/>
        </p:nvSpPr>
        <p:spPr bwMode="auto">
          <a:xfrm>
            <a:off x="6746449" y="287091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1957" name="TextBox 31956">
            <a:extLst>
              <a:ext uri="{FF2B5EF4-FFF2-40B4-BE49-F238E27FC236}">
                <a16:creationId xmlns:a16="http://schemas.microsoft.com/office/drawing/2014/main" id="{55B517D3-DB84-DFB6-9652-F07075D07410}"/>
              </a:ext>
            </a:extLst>
          </p:cNvPr>
          <p:cNvSpPr txBox="1"/>
          <p:nvPr/>
        </p:nvSpPr>
        <p:spPr bwMode="auto">
          <a:xfrm>
            <a:off x="6746449" y="3157710"/>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31958" name="TextBox 31957">
            <a:extLst>
              <a:ext uri="{FF2B5EF4-FFF2-40B4-BE49-F238E27FC236}">
                <a16:creationId xmlns:a16="http://schemas.microsoft.com/office/drawing/2014/main" id="{B26C06A4-606E-580C-FD6B-9A0BCED07093}"/>
              </a:ext>
            </a:extLst>
          </p:cNvPr>
          <p:cNvSpPr txBox="1"/>
          <p:nvPr/>
        </p:nvSpPr>
        <p:spPr bwMode="auto">
          <a:xfrm>
            <a:off x="6746449" y="344450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959" name="TextBox 31958">
            <a:extLst>
              <a:ext uri="{FF2B5EF4-FFF2-40B4-BE49-F238E27FC236}">
                <a16:creationId xmlns:a16="http://schemas.microsoft.com/office/drawing/2014/main" id="{A56A20C5-177A-4C18-9032-9E3E31671879}"/>
              </a:ext>
            </a:extLst>
          </p:cNvPr>
          <p:cNvSpPr txBox="1"/>
          <p:nvPr/>
        </p:nvSpPr>
        <p:spPr bwMode="auto">
          <a:xfrm>
            <a:off x="6746449" y="373130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1960" name="TextBox 31959">
            <a:extLst>
              <a:ext uri="{FF2B5EF4-FFF2-40B4-BE49-F238E27FC236}">
                <a16:creationId xmlns:a16="http://schemas.microsoft.com/office/drawing/2014/main" id="{F8B52EB4-264A-882D-2F61-3197C1F3BE1C}"/>
              </a:ext>
            </a:extLst>
          </p:cNvPr>
          <p:cNvSpPr txBox="1"/>
          <p:nvPr/>
        </p:nvSpPr>
        <p:spPr bwMode="auto">
          <a:xfrm>
            <a:off x="6746449" y="4018104"/>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1961" name="TextBox 31960">
            <a:extLst>
              <a:ext uri="{FF2B5EF4-FFF2-40B4-BE49-F238E27FC236}">
                <a16:creationId xmlns:a16="http://schemas.microsoft.com/office/drawing/2014/main" id="{67DCEEFC-DC35-88F9-40E5-7AC7D567F449}"/>
              </a:ext>
            </a:extLst>
          </p:cNvPr>
          <p:cNvSpPr txBox="1"/>
          <p:nvPr/>
        </p:nvSpPr>
        <p:spPr bwMode="auto">
          <a:xfrm>
            <a:off x="6746449" y="4304902"/>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1962" name="TextBox 31961">
            <a:extLst>
              <a:ext uri="{FF2B5EF4-FFF2-40B4-BE49-F238E27FC236}">
                <a16:creationId xmlns:a16="http://schemas.microsoft.com/office/drawing/2014/main" id="{C4F51BFF-3D08-FCCE-FE9F-4E913A6E09F4}"/>
              </a:ext>
            </a:extLst>
          </p:cNvPr>
          <p:cNvSpPr txBox="1"/>
          <p:nvPr/>
        </p:nvSpPr>
        <p:spPr bwMode="auto">
          <a:xfrm>
            <a:off x="6746449" y="4591700"/>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1963" name="TextBox 31962">
            <a:extLst>
              <a:ext uri="{FF2B5EF4-FFF2-40B4-BE49-F238E27FC236}">
                <a16:creationId xmlns:a16="http://schemas.microsoft.com/office/drawing/2014/main" id="{9E777F64-9CE9-885C-FC03-85578966AD01}"/>
              </a:ext>
            </a:extLst>
          </p:cNvPr>
          <p:cNvSpPr txBox="1"/>
          <p:nvPr/>
        </p:nvSpPr>
        <p:spPr bwMode="auto">
          <a:xfrm>
            <a:off x="6746449" y="487849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964" name="TextBox 31963">
            <a:extLst>
              <a:ext uri="{FF2B5EF4-FFF2-40B4-BE49-F238E27FC236}">
                <a16:creationId xmlns:a16="http://schemas.microsoft.com/office/drawing/2014/main" id="{EF11D7D3-96C4-E599-C7F6-279AAB1D4641}"/>
              </a:ext>
            </a:extLst>
          </p:cNvPr>
          <p:cNvSpPr txBox="1"/>
          <p:nvPr/>
        </p:nvSpPr>
        <p:spPr bwMode="auto">
          <a:xfrm>
            <a:off x="6746449" y="5180286"/>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965" name="TextBox 31964">
            <a:extLst>
              <a:ext uri="{FF2B5EF4-FFF2-40B4-BE49-F238E27FC236}">
                <a16:creationId xmlns:a16="http://schemas.microsoft.com/office/drawing/2014/main" id="{0E705983-BADE-87A1-3030-355D277EADDD}"/>
              </a:ext>
            </a:extLst>
          </p:cNvPr>
          <p:cNvSpPr txBox="1"/>
          <p:nvPr/>
        </p:nvSpPr>
        <p:spPr bwMode="auto">
          <a:xfrm>
            <a:off x="11260974"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108</a:t>
            </a:r>
          </a:p>
        </p:txBody>
      </p:sp>
      <p:sp>
        <p:nvSpPr>
          <p:cNvPr id="31966" name="TextBox 31965">
            <a:extLst>
              <a:ext uri="{FF2B5EF4-FFF2-40B4-BE49-F238E27FC236}">
                <a16:creationId xmlns:a16="http://schemas.microsoft.com/office/drawing/2014/main" id="{5C298EC7-4269-560B-EFE4-6112D68873AB}"/>
              </a:ext>
            </a:extLst>
          </p:cNvPr>
          <p:cNvSpPr txBox="1"/>
          <p:nvPr/>
        </p:nvSpPr>
        <p:spPr bwMode="auto">
          <a:xfrm>
            <a:off x="7006309"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967" name="TextBox 31966">
            <a:extLst>
              <a:ext uri="{FF2B5EF4-FFF2-40B4-BE49-F238E27FC236}">
                <a16:creationId xmlns:a16="http://schemas.microsoft.com/office/drawing/2014/main" id="{7FAC8435-65AE-9269-579F-3E2965329A8E}"/>
              </a:ext>
            </a:extLst>
          </p:cNvPr>
          <p:cNvSpPr txBox="1"/>
          <p:nvPr/>
        </p:nvSpPr>
        <p:spPr bwMode="auto">
          <a:xfrm>
            <a:off x="7479050"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968" name="TextBox 31967">
            <a:extLst>
              <a:ext uri="{FF2B5EF4-FFF2-40B4-BE49-F238E27FC236}">
                <a16:creationId xmlns:a16="http://schemas.microsoft.com/office/drawing/2014/main" id="{9002EA5D-D932-7E78-8D1C-21E0404EDCAE}"/>
              </a:ext>
            </a:extLst>
          </p:cNvPr>
          <p:cNvSpPr txBox="1"/>
          <p:nvPr/>
        </p:nvSpPr>
        <p:spPr bwMode="auto">
          <a:xfrm>
            <a:off x="7951791"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969" name="TextBox 31968">
            <a:extLst>
              <a:ext uri="{FF2B5EF4-FFF2-40B4-BE49-F238E27FC236}">
                <a16:creationId xmlns:a16="http://schemas.microsoft.com/office/drawing/2014/main" id="{3883F217-02B0-4607-EDEB-9508FBD9AAA7}"/>
              </a:ext>
            </a:extLst>
          </p:cNvPr>
          <p:cNvSpPr txBox="1"/>
          <p:nvPr/>
        </p:nvSpPr>
        <p:spPr bwMode="auto">
          <a:xfrm>
            <a:off x="8424532"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970" name="TextBox 31969">
            <a:extLst>
              <a:ext uri="{FF2B5EF4-FFF2-40B4-BE49-F238E27FC236}">
                <a16:creationId xmlns:a16="http://schemas.microsoft.com/office/drawing/2014/main" id="{1B86F3F6-B38A-DFA5-5A57-1B5B644E1975}"/>
              </a:ext>
            </a:extLst>
          </p:cNvPr>
          <p:cNvSpPr txBox="1"/>
          <p:nvPr/>
        </p:nvSpPr>
        <p:spPr bwMode="auto">
          <a:xfrm>
            <a:off x="8897273"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971" name="TextBox 31970">
            <a:extLst>
              <a:ext uri="{FF2B5EF4-FFF2-40B4-BE49-F238E27FC236}">
                <a16:creationId xmlns:a16="http://schemas.microsoft.com/office/drawing/2014/main" id="{365CE64B-CBC0-7107-7494-D9A40E913DEE}"/>
              </a:ext>
            </a:extLst>
          </p:cNvPr>
          <p:cNvSpPr txBox="1"/>
          <p:nvPr/>
        </p:nvSpPr>
        <p:spPr bwMode="auto">
          <a:xfrm>
            <a:off x="9370014"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972" name="TextBox 31971">
            <a:extLst>
              <a:ext uri="{FF2B5EF4-FFF2-40B4-BE49-F238E27FC236}">
                <a16:creationId xmlns:a16="http://schemas.microsoft.com/office/drawing/2014/main" id="{98B506B4-3BEA-2AC8-2E20-03D000DC8D42}"/>
              </a:ext>
            </a:extLst>
          </p:cNvPr>
          <p:cNvSpPr txBox="1"/>
          <p:nvPr/>
        </p:nvSpPr>
        <p:spPr bwMode="auto">
          <a:xfrm>
            <a:off x="9842755"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973" name="TextBox 31972">
            <a:extLst>
              <a:ext uri="{FF2B5EF4-FFF2-40B4-BE49-F238E27FC236}">
                <a16:creationId xmlns:a16="http://schemas.microsoft.com/office/drawing/2014/main" id="{B56DCB0A-3180-B860-6BD1-50F3408BADE3}"/>
              </a:ext>
            </a:extLst>
          </p:cNvPr>
          <p:cNvSpPr txBox="1"/>
          <p:nvPr/>
        </p:nvSpPr>
        <p:spPr bwMode="auto">
          <a:xfrm>
            <a:off x="10315496"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974" name="TextBox 31973">
            <a:extLst>
              <a:ext uri="{FF2B5EF4-FFF2-40B4-BE49-F238E27FC236}">
                <a16:creationId xmlns:a16="http://schemas.microsoft.com/office/drawing/2014/main" id="{795541A1-8ED6-1F40-11E3-CB713FC832AC}"/>
              </a:ext>
            </a:extLst>
          </p:cNvPr>
          <p:cNvSpPr txBox="1"/>
          <p:nvPr/>
        </p:nvSpPr>
        <p:spPr bwMode="auto">
          <a:xfrm>
            <a:off x="10788237" y="5364688"/>
            <a:ext cx="534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Tree>
    <p:extLst>
      <p:ext uri="{BB962C8B-B14F-4D97-AF65-F5344CB8AC3E}">
        <p14:creationId xmlns:p14="http://schemas.microsoft.com/office/powerpoint/2010/main" val="2164035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Myeloma XI Trial: </a:t>
            </a:r>
            <a:r>
              <a:rPr lang="en-US" dirty="0"/>
              <a:t>Overall PFS and PFS2 by </a:t>
            </a:r>
            <a:br>
              <a:rPr lang="en-US" dirty="0"/>
            </a:br>
            <a:r>
              <a:rPr lang="en-US" dirty="0"/>
              <a:t>Yr of Treatment (Landmark Analyses)</a:t>
            </a:r>
            <a:endParaRPr lang="en-US" altLang="en-US" dirty="0"/>
          </a:p>
        </p:txBody>
      </p:sp>
      <p:sp>
        <p:nvSpPr>
          <p:cNvPr id="10" name="Text Box 15">
            <a:extLst>
              <a:ext uri="{FF2B5EF4-FFF2-40B4-BE49-F238E27FC236}">
                <a16:creationId xmlns:a16="http://schemas.microsoft.com/office/drawing/2014/main" id="{59528EF6-A30D-9DC3-8C9D-039446F71EA2}"/>
              </a:ext>
            </a:extLst>
          </p:cNvPr>
          <p:cNvSpPr txBox="1">
            <a:spLocks noChangeArrowheads="1"/>
          </p:cNvSpPr>
          <p:nvPr/>
        </p:nvSpPr>
        <p:spPr bwMode="auto">
          <a:xfrm>
            <a:off x="424325" y="6365765"/>
            <a:ext cx="88671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Pawlyn. ASH 2022. Abstr 570.</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60A8183D-BCCB-717B-CF30-BD8FC8954D86}"/>
              </a:ext>
            </a:extLst>
          </p:cNvPr>
          <p:cNvGraphicFramePr>
            <a:graphicFrameLocks/>
          </p:cNvGraphicFramePr>
          <p:nvPr>
            <p:extLst>
              <p:ext uri="{D42A27DB-BD31-4B8C-83A1-F6EECF244321}">
                <p14:modId xmlns:p14="http://schemas.microsoft.com/office/powerpoint/2010/main" val="3169258472"/>
              </p:ext>
            </p:extLst>
          </p:nvPr>
        </p:nvGraphicFramePr>
        <p:xfrm>
          <a:off x="719139" y="1600200"/>
          <a:ext cx="10787062" cy="3566208"/>
        </p:xfrm>
        <a:graphic>
          <a:graphicData uri="http://schemas.openxmlformats.org/drawingml/2006/table">
            <a:tbl>
              <a:tblPr/>
              <a:tblGrid>
                <a:gridCol w="3390509">
                  <a:extLst>
                    <a:ext uri="{9D8B030D-6E8A-4147-A177-3AD203B41FA5}">
                      <a16:colId xmlns:a16="http://schemas.microsoft.com/office/drawing/2014/main" val="20000"/>
                    </a:ext>
                  </a:extLst>
                </a:gridCol>
                <a:gridCol w="1873222">
                  <a:extLst>
                    <a:ext uri="{9D8B030D-6E8A-4147-A177-3AD203B41FA5}">
                      <a16:colId xmlns:a16="http://schemas.microsoft.com/office/drawing/2014/main" val="20001"/>
                    </a:ext>
                  </a:extLst>
                </a:gridCol>
                <a:gridCol w="2033785">
                  <a:extLst>
                    <a:ext uri="{9D8B030D-6E8A-4147-A177-3AD203B41FA5}">
                      <a16:colId xmlns:a16="http://schemas.microsoft.com/office/drawing/2014/main" val="3316427629"/>
                    </a:ext>
                  </a:extLst>
                </a:gridCol>
                <a:gridCol w="2440542">
                  <a:extLst>
                    <a:ext uri="{9D8B030D-6E8A-4147-A177-3AD203B41FA5}">
                      <a16:colId xmlns:a16="http://schemas.microsoft.com/office/drawing/2014/main" val="994999916"/>
                    </a:ext>
                  </a:extLst>
                </a:gridCol>
                <a:gridCol w="1049004">
                  <a:extLst>
                    <a:ext uri="{9D8B030D-6E8A-4147-A177-3AD203B41FA5}">
                      <a16:colId xmlns:a16="http://schemas.microsoft.com/office/drawing/2014/main" val="2104662016"/>
                    </a:ext>
                  </a:extLst>
                </a:gridCol>
              </a:tblGrid>
              <a:tr h="4170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Lenalidomide </a:t>
                      </a:r>
                      <a:br>
                        <a:rPr kumimoji="0" lang="en-US" alt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alt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730)</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lang="en-US" altLang="en-US" sz="1800" b="1" dirty="0">
                          <a:solidFill>
                            <a:prstClr val="white"/>
                          </a:solidFill>
                          <a:latin typeface="Calibri" panose="020F0502020204030204" pitchFamily="34" charset="0"/>
                          <a:cs typeface="Calibri" panose="020F0502020204030204" pitchFamily="34" charset="0"/>
                        </a:rPr>
                        <a:t>Observation </a:t>
                      </a:r>
                      <a:br>
                        <a:rPr lang="en-US" altLang="en-US" sz="1800" b="1" dirty="0">
                          <a:solidFill>
                            <a:prstClr val="white"/>
                          </a:solidFill>
                          <a:latin typeface="Calibri" panose="020F0502020204030204" pitchFamily="34" charset="0"/>
                          <a:cs typeface="Calibri" panose="020F0502020204030204" pitchFamily="34" charset="0"/>
                        </a:rPr>
                      </a:br>
                      <a:r>
                        <a:rPr lang="en-US" altLang="en-US" sz="1800" b="1" dirty="0">
                          <a:solidFill>
                            <a:prstClr val="white"/>
                          </a:solidFill>
                          <a:latin typeface="Calibri" panose="020F0502020204030204" pitchFamily="34" charset="0"/>
                          <a:cs typeface="Calibri" panose="020F0502020204030204" pitchFamily="34" charset="0"/>
                        </a:rPr>
                        <a:t>(n = 518)</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9532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(52-NE)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(49-NE)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(37-NE)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(25-NE)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(23-39)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(15-44)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(23-NE)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(20-NE)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0.51 (0.40-0.66)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0.47 (0.33-0.67)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0.56 (0.33-0.95)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0.83 (0.36-1.95)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9532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PFS2,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(56-NE)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(NE-NE)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(NE-NE)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(NE-NE)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(41-NE)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 (43-NE)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(33-NE)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(27-NE)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0.70 (0.54-0.91)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0.65 (0.47-0.92)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0.54 (0.33-0.88)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0.64 (0.29-1.40)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4" name="TextBox 3">
            <a:extLst>
              <a:ext uri="{FF2B5EF4-FFF2-40B4-BE49-F238E27FC236}">
                <a16:creationId xmlns:a16="http://schemas.microsoft.com/office/drawing/2014/main" id="{620A39E2-7D6E-402C-49FE-0424E1C6B01C}"/>
              </a:ext>
            </a:extLst>
          </p:cNvPr>
          <p:cNvSpPr txBox="1"/>
          <p:nvPr/>
        </p:nvSpPr>
        <p:spPr bwMode="auto">
          <a:xfrm>
            <a:off x="719139" y="5195155"/>
            <a:ext cx="78412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*High degree of censoring at later timepoints; longer follow-up is needed.</a:t>
            </a:r>
            <a:endParaRPr lang="en-US" sz="1400" b="0" baseline="300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407625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Myeloma XI Trial: </a:t>
            </a:r>
            <a:r>
              <a:rPr lang="en-US" dirty="0"/>
              <a:t>PFS by Risk Status and </a:t>
            </a:r>
            <a:br>
              <a:rPr lang="en-US" dirty="0"/>
            </a:br>
            <a:r>
              <a:rPr lang="en-US" dirty="0"/>
              <a:t>MRD Status by Yr of Treatment (Landmark Analyses)</a:t>
            </a:r>
            <a:endParaRPr lang="en-US" altLang="en-US" dirty="0"/>
          </a:p>
        </p:txBody>
      </p:sp>
      <p:sp>
        <p:nvSpPr>
          <p:cNvPr id="10" name="Text Box 15">
            <a:extLst>
              <a:ext uri="{FF2B5EF4-FFF2-40B4-BE49-F238E27FC236}">
                <a16:creationId xmlns:a16="http://schemas.microsoft.com/office/drawing/2014/main" id="{59528EF6-A30D-9DC3-8C9D-039446F71EA2}"/>
              </a:ext>
            </a:extLst>
          </p:cNvPr>
          <p:cNvSpPr txBox="1">
            <a:spLocks noChangeArrowheads="1"/>
          </p:cNvSpPr>
          <p:nvPr/>
        </p:nvSpPr>
        <p:spPr bwMode="auto">
          <a:xfrm>
            <a:off x="435900" y="6365765"/>
            <a:ext cx="88671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Pawlyn. ASH 2022. Abstr 570.</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60A8183D-BCCB-717B-CF30-BD8FC8954D86}"/>
              </a:ext>
            </a:extLst>
          </p:cNvPr>
          <p:cNvGraphicFramePr>
            <a:graphicFrameLocks/>
          </p:cNvGraphicFramePr>
          <p:nvPr>
            <p:extLst>
              <p:ext uri="{D42A27DB-BD31-4B8C-83A1-F6EECF244321}">
                <p14:modId xmlns:p14="http://schemas.microsoft.com/office/powerpoint/2010/main" val="2563802363"/>
              </p:ext>
            </p:extLst>
          </p:nvPr>
        </p:nvGraphicFramePr>
        <p:xfrm>
          <a:off x="719137" y="1455372"/>
          <a:ext cx="10763066" cy="4754928"/>
        </p:xfrm>
        <a:graphic>
          <a:graphicData uri="http://schemas.openxmlformats.org/drawingml/2006/table">
            <a:tbl>
              <a:tblPr/>
              <a:tblGrid>
                <a:gridCol w="3920796">
                  <a:extLst>
                    <a:ext uri="{9D8B030D-6E8A-4147-A177-3AD203B41FA5}">
                      <a16:colId xmlns:a16="http://schemas.microsoft.com/office/drawing/2014/main" val="20000"/>
                    </a:ext>
                  </a:extLst>
                </a:gridCol>
                <a:gridCol w="2136228">
                  <a:extLst>
                    <a:ext uri="{9D8B030D-6E8A-4147-A177-3AD203B41FA5}">
                      <a16:colId xmlns:a16="http://schemas.microsoft.com/office/drawing/2014/main" val="20001"/>
                    </a:ext>
                  </a:extLst>
                </a:gridCol>
                <a:gridCol w="2157377">
                  <a:extLst>
                    <a:ext uri="{9D8B030D-6E8A-4147-A177-3AD203B41FA5}">
                      <a16:colId xmlns:a16="http://schemas.microsoft.com/office/drawing/2014/main" val="3316427629"/>
                    </a:ext>
                  </a:extLst>
                </a:gridCol>
                <a:gridCol w="1755513">
                  <a:extLst>
                    <a:ext uri="{9D8B030D-6E8A-4147-A177-3AD203B41FA5}">
                      <a16:colId xmlns:a16="http://schemas.microsoft.com/office/drawing/2014/main" val="994999916"/>
                    </a:ext>
                  </a:extLst>
                </a:gridCol>
                <a:gridCol w="793152">
                  <a:extLst>
                    <a:ext uri="{9D8B030D-6E8A-4147-A177-3AD203B41FA5}">
                      <a16:colId xmlns:a16="http://schemas.microsoft.com/office/drawing/2014/main" val="2104662016"/>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Lenalidomide (n = 730)</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lang="en-US" altLang="en-US" sz="1400" b="1" dirty="0">
                          <a:solidFill>
                            <a:prstClr val="white"/>
                          </a:solidFill>
                          <a:latin typeface="Calibri" panose="020F0502020204030204" pitchFamily="34" charset="0"/>
                          <a:cs typeface="Calibri" panose="020F0502020204030204" pitchFamily="34" charset="0"/>
                        </a:rPr>
                        <a:t>Observation (n = 518)</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831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by risk status,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Standard risk</a:t>
                      </a:r>
                    </a:p>
                    <a:p>
                      <a:pPr marL="571500" marR="0" lvl="1" indent="-22860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yr</a:t>
                      </a:r>
                    </a:p>
                    <a:p>
                      <a:pPr marL="571500" marR="0" lvl="1" indent="-22860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yr</a:t>
                      </a:r>
                    </a:p>
                    <a:p>
                      <a:pPr marL="571500" marR="0" lvl="1" indent="-22860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yr</a:t>
                      </a:r>
                    </a:p>
                    <a:p>
                      <a:pPr marL="571500" marR="0" lvl="1" indent="-22860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risk or ultra-high risk</a:t>
                      </a:r>
                    </a:p>
                    <a:p>
                      <a:pPr marL="571500" marR="0" lvl="1" indent="-22860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yr</a:t>
                      </a:r>
                    </a:p>
                    <a:p>
                      <a:pPr marL="571500" marR="0" lvl="1" indent="-22860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yr</a:t>
                      </a:r>
                    </a:p>
                    <a:p>
                      <a:pPr marL="571500" marR="0" lvl="1" indent="-22860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(42-NE)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(31-NE)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(26-NE)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(17-NE)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(30-NE)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(26-NE)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(16-NE)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(22-43)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(11-NE)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(16-NE)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(10-33)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(8-NE)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0.44 (0.26-0.74)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0.46 (0.25-0.68)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0.71 (0.29-1.75)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0.46 (0.13-1.62)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0.44 (0.24-0.80)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0.59 (0.21-1.65)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0.54 (0.14-2.09)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831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by MRD status,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MRD negative</a:t>
                      </a:r>
                    </a:p>
                    <a:p>
                      <a:pPr marL="571500" marR="0" lvl="1" indent="-22860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yr</a:t>
                      </a:r>
                    </a:p>
                    <a:p>
                      <a:pPr marL="571500" marR="0" lvl="1" indent="-22860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yr</a:t>
                      </a:r>
                    </a:p>
                    <a:p>
                      <a:pPr marL="571500" marR="0" lvl="1" indent="-22860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yr</a:t>
                      </a:r>
                    </a:p>
                    <a:p>
                      <a:pPr marL="571500" marR="0" lvl="1" indent="-22860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MRD positive</a:t>
                      </a:r>
                    </a:p>
                    <a:p>
                      <a:pPr marL="571500" marR="0" lvl="1" indent="-22860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yr</a:t>
                      </a:r>
                    </a:p>
                    <a:p>
                      <a:pPr marL="571500" marR="0" lvl="1" indent="-22860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yr</a:t>
                      </a:r>
                    </a:p>
                    <a:p>
                      <a:pPr marL="571500" marR="0" lvl="1" indent="-22860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(40-NE)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(41-NE)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(29-NE)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(NE-NE)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(41-NE)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(40-NE)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(28-NE)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(22-NE)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(21-NE)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(17-NE)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(7-NE)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(10-28)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(8-35)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(0-NE)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0.63 (0.43-0.94)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0.65 (0.36-1.15)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0.68 (0.27-1.69)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0.43 (0.11-1.72)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0.34 (0.15-0.51)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0.28 (0.11-0.58)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0.14 (0.04-0.48)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50437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Myeloma XI Trial: </a:t>
            </a:r>
            <a:r>
              <a:rPr lang="en-US" dirty="0"/>
              <a:t>PFS by Sustained MRD Negativity and Yr of Treatment (Landmark Analyses)</a:t>
            </a:r>
            <a:endParaRPr lang="en-US" altLang="en-US" dirty="0"/>
          </a:p>
        </p:txBody>
      </p:sp>
      <p:sp>
        <p:nvSpPr>
          <p:cNvPr id="10" name="Text Box 15">
            <a:extLst>
              <a:ext uri="{FF2B5EF4-FFF2-40B4-BE49-F238E27FC236}">
                <a16:creationId xmlns:a16="http://schemas.microsoft.com/office/drawing/2014/main" id="{59528EF6-A30D-9DC3-8C9D-039446F71EA2}"/>
              </a:ext>
            </a:extLst>
          </p:cNvPr>
          <p:cNvSpPr txBox="1">
            <a:spLocks noChangeArrowheads="1"/>
          </p:cNvSpPr>
          <p:nvPr/>
        </p:nvSpPr>
        <p:spPr bwMode="auto">
          <a:xfrm>
            <a:off x="412750" y="6388915"/>
            <a:ext cx="88671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Pawlyn. ASH 2022. Abstr 570. Reproduced with permission.</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60A8183D-BCCB-717B-CF30-BD8FC8954D86}"/>
              </a:ext>
            </a:extLst>
          </p:cNvPr>
          <p:cNvGraphicFramePr>
            <a:graphicFrameLocks/>
          </p:cNvGraphicFramePr>
          <p:nvPr>
            <p:extLst>
              <p:ext uri="{D42A27DB-BD31-4B8C-83A1-F6EECF244321}">
                <p14:modId xmlns:p14="http://schemas.microsoft.com/office/powerpoint/2010/main" val="1567741715"/>
              </p:ext>
            </p:extLst>
          </p:nvPr>
        </p:nvGraphicFramePr>
        <p:xfrm>
          <a:off x="552065" y="4836436"/>
          <a:ext cx="3706889" cy="822992"/>
        </p:xfrm>
        <a:graphic>
          <a:graphicData uri="http://schemas.openxmlformats.org/drawingml/2006/table">
            <a:tbl>
              <a:tblPr/>
              <a:tblGrid>
                <a:gridCol w="1265767">
                  <a:extLst>
                    <a:ext uri="{9D8B030D-6E8A-4147-A177-3AD203B41FA5}">
                      <a16:colId xmlns:a16="http://schemas.microsoft.com/office/drawing/2014/main" val="20000"/>
                    </a:ext>
                  </a:extLst>
                </a:gridCol>
                <a:gridCol w="1265767">
                  <a:extLst>
                    <a:ext uri="{9D8B030D-6E8A-4147-A177-3AD203B41FA5}">
                      <a16:colId xmlns:a16="http://schemas.microsoft.com/office/drawing/2014/main" val="20001"/>
                    </a:ext>
                  </a:extLst>
                </a:gridCol>
                <a:gridCol w="1175355">
                  <a:extLst>
                    <a:ext uri="{9D8B030D-6E8A-4147-A177-3AD203B41FA5}">
                      <a16:colId xmlns:a16="http://schemas.microsoft.com/office/drawing/2014/main" val="3316427629"/>
                    </a:ext>
                  </a:extLst>
                </a:gridCol>
              </a:tblGrid>
              <a:tr h="3299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400" b="1" i="0" u="none" strike="noStrike" cap="none" normalizeH="0" baseline="0" dirty="0">
                          <a:ln>
                            <a:noFill/>
                          </a:ln>
                          <a:solidFill>
                            <a:schemeClr val="tx1"/>
                          </a:solidFill>
                          <a:effectLst/>
                          <a:latin typeface="Calibri" panose="020F0502020204030204" pitchFamily="34" charset="0"/>
                        </a:rPr>
                        <a:t>Median PFS,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400" b="1" i="0" u="none" strike="noStrike" cap="none" normalizeH="0" baseline="0" dirty="0">
                          <a:ln>
                            <a:noFill/>
                          </a:ln>
                          <a:solidFill>
                            <a:schemeClr val="tx1"/>
                          </a:solidFill>
                          <a:effectLst/>
                          <a:latin typeface="Calibri" panose="020F0502020204030204" pitchFamily="34" charset="0"/>
                        </a:rPr>
                        <a:t>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Lenalidomide </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lang="en-US" altLang="en-US" sz="1400" b="1" dirty="0">
                          <a:solidFill>
                            <a:prstClr val="white"/>
                          </a:solidFill>
                          <a:latin typeface="Calibri" panose="020F0502020204030204" pitchFamily="34" charset="0"/>
                          <a:cs typeface="Calibri" panose="020F0502020204030204" pitchFamily="34" charset="0"/>
                        </a:rPr>
                        <a:t>Observation </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0377">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Maintenance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(50-NE)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(35-64)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11" name="TextBox 10">
            <a:extLst>
              <a:ext uri="{FF2B5EF4-FFF2-40B4-BE49-F238E27FC236}">
                <a16:creationId xmlns:a16="http://schemas.microsoft.com/office/drawing/2014/main" id="{AF60906F-DFDD-6CC2-70EA-5E459E6065B3}"/>
              </a:ext>
            </a:extLst>
          </p:cNvPr>
          <p:cNvSpPr txBox="1"/>
          <p:nvPr/>
        </p:nvSpPr>
        <p:spPr bwMode="auto">
          <a:xfrm>
            <a:off x="522288" y="6114713"/>
            <a:ext cx="77316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Includes patients with sustained MRD negativity at 6 mo after maintenance began</a:t>
            </a:r>
            <a:endParaRPr lang="en-US" sz="1400" b="0" baseline="30000" dirty="0">
              <a:solidFill>
                <a:schemeClr val="bg1"/>
              </a:solidFill>
              <a:latin typeface="Calibri" panose="020F0502020204030204" pitchFamily="34" charset="0"/>
            </a:endParaRPr>
          </a:p>
        </p:txBody>
      </p:sp>
      <p:graphicFrame>
        <p:nvGraphicFramePr>
          <p:cNvPr id="33" name="Group 3">
            <a:extLst>
              <a:ext uri="{FF2B5EF4-FFF2-40B4-BE49-F238E27FC236}">
                <a16:creationId xmlns:a16="http://schemas.microsoft.com/office/drawing/2014/main" id="{4E46B614-A640-C02F-3009-5F6D1BBF6CCE}"/>
              </a:ext>
            </a:extLst>
          </p:cNvPr>
          <p:cNvGraphicFramePr>
            <a:graphicFrameLocks/>
          </p:cNvGraphicFramePr>
          <p:nvPr>
            <p:extLst>
              <p:ext uri="{D42A27DB-BD31-4B8C-83A1-F6EECF244321}">
                <p14:modId xmlns:p14="http://schemas.microsoft.com/office/powerpoint/2010/main" val="1098003299"/>
              </p:ext>
            </p:extLst>
          </p:nvPr>
        </p:nvGraphicFramePr>
        <p:xfrm>
          <a:off x="4290024" y="4836436"/>
          <a:ext cx="3733648" cy="822992"/>
        </p:xfrm>
        <a:graphic>
          <a:graphicData uri="http://schemas.openxmlformats.org/drawingml/2006/table">
            <a:tbl>
              <a:tblPr/>
              <a:tblGrid>
                <a:gridCol w="1274904">
                  <a:extLst>
                    <a:ext uri="{9D8B030D-6E8A-4147-A177-3AD203B41FA5}">
                      <a16:colId xmlns:a16="http://schemas.microsoft.com/office/drawing/2014/main" val="20000"/>
                    </a:ext>
                  </a:extLst>
                </a:gridCol>
                <a:gridCol w="1274904">
                  <a:extLst>
                    <a:ext uri="{9D8B030D-6E8A-4147-A177-3AD203B41FA5}">
                      <a16:colId xmlns:a16="http://schemas.microsoft.com/office/drawing/2014/main" val="20001"/>
                    </a:ext>
                  </a:extLst>
                </a:gridCol>
                <a:gridCol w="1183840">
                  <a:extLst>
                    <a:ext uri="{9D8B030D-6E8A-4147-A177-3AD203B41FA5}">
                      <a16:colId xmlns:a16="http://schemas.microsoft.com/office/drawing/2014/main" val="3316427629"/>
                    </a:ext>
                  </a:extLst>
                </a:gridCol>
              </a:tblGrid>
              <a:tr h="3299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400" b="1" i="0" u="none" strike="noStrike" cap="none" normalizeH="0" baseline="0" dirty="0">
                          <a:ln>
                            <a:noFill/>
                          </a:ln>
                          <a:solidFill>
                            <a:schemeClr val="tx1"/>
                          </a:solidFill>
                          <a:effectLst/>
                          <a:latin typeface="Calibri" panose="020F0502020204030204" pitchFamily="34" charset="0"/>
                        </a:rPr>
                        <a:t>Median PFS,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400" b="1" i="0" u="none" strike="noStrike" cap="none" normalizeH="0" baseline="0" dirty="0">
                          <a:ln>
                            <a:noFill/>
                          </a:ln>
                          <a:solidFill>
                            <a:schemeClr val="tx1"/>
                          </a:solidFill>
                          <a:effectLst/>
                          <a:latin typeface="Calibri" panose="020F0502020204030204" pitchFamily="34" charset="0"/>
                        </a:rPr>
                        <a:t>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Lenalidomide </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lang="en-US" altLang="en-US" sz="1400" b="1" dirty="0">
                          <a:solidFill>
                            <a:prstClr val="white"/>
                          </a:solidFill>
                          <a:latin typeface="Calibri" panose="020F0502020204030204" pitchFamily="34" charset="0"/>
                          <a:cs typeface="Calibri" panose="020F0502020204030204" pitchFamily="34" charset="0"/>
                        </a:rPr>
                        <a:t>Observation </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0377">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(27-NE)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graphicFrame>
        <p:nvGraphicFramePr>
          <p:cNvPr id="34" name="Group 3">
            <a:extLst>
              <a:ext uri="{FF2B5EF4-FFF2-40B4-BE49-F238E27FC236}">
                <a16:creationId xmlns:a16="http://schemas.microsoft.com/office/drawing/2014/main" id="{4EFED291-5019-2CD5-D106-00F2DCFEBE0D}"/>
              </a:ext>
            </a:extLst>
          </p:cNvPr>
          <p:cNvGraphicFramePr>
            <a:graphicFrameLocks/>
          </p:cNvGraphicFramePr>
          <p:nvPr>
            <p:extLst>
              <p:ext uri="{D42A27DB-BD31-4B8C-83A1-F6EECF244321}">
                <p14:modId xmlns:p14="http://schemas.microsoft.com/office/powerpoint/2010/main" val="2981257622"/>
              </p:ext>
            </p:extLst>
          </p:nvPr>
        </p:nvGraphicFramePr>
        <p:xfrm>
          <a:off x="8054741" y="4836436"/>
          <a:ext cx="3733648" cy="822992"/>
        </p:xfrm>
        <a:graphic>
          <a:graphicData uri="http://schemas.openxmlformats.org/drawingml/2006/table">
            <a:tbl>
              <a:tblPr/>
              <a:tblGrid>
                <a:gridCol w="1274904">
                  <a:extLst>
                    <a:ext uri="{9D8B030D-6E8A-4147-A177-3AD203B41FA5}">
                      <a16:colId xmlns:a16="http://schemas.microsoft.com/office/drawing/2014/main" val="20000"/>
                    </a:ext>
                  </a:extLst>
                </a:gridCol>
                <a:gridCol w="1289789">
                  <a:extLst>
                    <a:ext uri="{9D8B030D-6E8A-4147-A177-3AD203B41FA5}">
                      <a16:colId xmlns:a16="http://schemas.microsoft.com/office/drawing/2014/main" val="20001"/>
                    </a:ext>
                  </a:extLst>
                </a:gridCol>
                <a:gridCol w="1168955">
                  <a:extLst>
                    <a:ext uri="{9D8B030D-6E8A-4147-A177-3AD203B41FA5}">
                      <a16:colId xmlns:a16="http://schemas.microsoft.com/office/drawing/2014/main" val="3316427629"/>
                    </a:ext>
                  </a:extLst>
                </a:gridCol>
              </a:tblGrid>
              <a:tr h="3299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400" b="1" i="0" u="none" strike="noStrike" cap="none" normalizeH="0" baseline="0" dirty="0">
                          <a:ln>
                            <a:noFill/>
                          </a:ln>
                          <a:solidFill>
                            <a:schemeClr val="tx1"/>
                          </a:solidFill>
                          <a:effectLst/>
                          <a:latin typeface="Calibri" panose="020F0502020204030204" pitchFamily="34" charset="0"/>
                        </a:rPr>
                        <a:t>Median PFS,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400" b="1" i="0" u="none" strike="noStrike" cap="none" normalizeH="0" baseline="0" dirty="0">
                          <a:ln>
                            <a:noFill/>
                          </a:ln>
                          <a:solidFill>
                            <a:schemeClr val="tx1"/>
                          </a:solidFill>
                          <a:effectLst/>
                          <a:latin typeface="Calibri" panose="020F0502020204030204" pitchFamily="34" charset="0"/>
                        </a:rPr>
                        <a:t>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Lenalidomide </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lang="en-US" altLang="en-US" sz="1400" b="1" dirty="0">
                          <a:solidFill>
                            <a:prstClr val="white"/>
                          </a:solidFill>
                          <a:latin typeface="Calibri" panose="020F0502020204030204" pitchFamily="34" charset="0"/>
                          <a:cs typeface="Calibri" panose="020F0502020204030204" pitchFamily="34" charset="0"/>
                        </a:rPr>
                        <a:t>Observation </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0377">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(20-NE)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(10-NE)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32108" name="Freeform: Shape 31974">
            <a:extLst>
              <a:ext uri="{FF2B5EF4-FFF2-40B4-BE49-F238E27FC236}">
                <a16:creationId xmlns:a16="http://schemas.microsoft.com/office/drawing/2014/main" id="{C6C7972B-2A7C-70D1-FDAF-9EF3681AB07F}"/>
              </a:ext>
            </a:extLst>
          </p:cNvPr>
          <p:cNvSpPr/>
          <p:nvPr/>
        </p:nvSpPr>
        <p:spPr bwMode="auto">
          <a:xfrm>
            <a:off x="8680976" y="2158003"/>
            <a:ext cx="1496820" cy="1019236"/>
          </a:xfrm>
          <a:custGeom>
            <a:avLst/>
            <a:gdLst>
              <a:gd name="connsiteX0" fmla="*/ 0 w 1496820"/>
              <a:gd name="connsiteY0" fmla="*/ 0 h 1019236"/>
              <a:gd name="connsiteX1" fmla="*/ 64066 w 1496820"/>
              <a:gd name="connsiteY1" fmla="*/ 0 h 1019236"/>
              <a:gd name="connsiteX2" fmla="*/ 64066 w 1496820"/>
              <a:gd name="connsiteY2" fmla="*/ 78627 h 1019236"/>
              <a:gd name="connsiteX3" fmla="*/ 99011 w 1496820"/>
              <a:gd name="connsiteY3" fmla="*/ 78627 h 1019236"/>
              <a:gd name="connsiteX4" fmla="*/ 99011 w 1496820"/>
              <a:gd name="connsiteY4" fmla="*/ 154342 h 1019236"/>
              <a:gd name="connsiteX5" fmla="*/ 93187 w 1496820"/>
              <a:gd name="connsiteY5" fmla="*/ 160166 h 1019236"/>
              <a:gd name="connsiteX6" fmla="*/ 145605 w 1496820"/>
              <a:gd name="connsiteY6" fmla="*/ 160166 h 1019236"/>
              <a:gd name="connsiteX7" fmla="*/ 145605 w 1496820"/>
              <a:gd name="connsiteY7" fmla="*/ 241705 h 1019236"/>
              <a:gd name="connsiteX8" fmla="*/ 454288 w 1496820"/>
              <a:gd name="connsiteY8" fmla="*/ 241705 h 1019236"/>
              <a:gd name="connsiteX9" fmla="*/ 454288 w 1496820"/>
              <a:gd name="connsiteY9" fmla="*/ 364013 h 1019236"/>
              <a:gd name="connsiteX10" fmla="*/ 489233 w 1496820"/>
              <a:gd name="connsiteY10" fmla="*/ 364013 h 1019236"/>
              <a:gd name="connsiteX11" fmla="*/ 489233 w 1496820"/>
              <a:gd name="connsiteY11" fmla="*/ 492146 h 1019236"/>
              <a:gd name="connsiteX12" fmla="*/ 663959 w 1496820"/>
              <a:gd name="connsiteY12" fmla="*/ 492146 h 1019236"/>
              <a:gd name="connsiteX13" fmla="*/ 663959 w 1496820"/>
              <a:gd name="connsiteY13" fmla="*/ 637751 h 1019236"/>
              <a:gd name="connsiteX14" fmla="*/ 1391985 w 1496820"/>
              <a:gd name="connsiteY14" fmla="*/ 637751 h 1019236"/>
              <a:gd name="connsiteX15" fmla="*/ 1391985 w 1496820"/>
              <a:gd name="connsiteY15" fmla="*/ 1019236 h 1019236"/>
              <a:gd name="connsiteX16" fmla="*/ 1496820 w 1496820"/>
              <a:gd name="connsiteY16" fmla="*/ 1019236 h 1019236"/>
              <a:gd name="connsiteX0" fmla="*/ 0 w 1496820"/>
              <a:gd name="connsiteY0" fmla="*/ 0 h 1019236"/>
              <a:gd name="connsiteX1" fmla="*/ 64066 w 1496820"/>
              <a:gd name="connsiteY1" fmla="*/ 0 h 1019236"/>
              <a:gd name="connsiteX2" fmla="*/ 64066 w 1496820"/>
              <a:gd name="connsiteY2" fmla="*/ 78627 h 1019236"/>
              <a:gd name="connsiteX3" fmla="*/ 99011 w 1496820"/>
              <a:gd name="connsiteY3" fmla="*/ 78627 h 1019236"/>
              <a:gd name="connsiteX4" fmla="*/ 99011 w 1496820"/>
              <a:gd name="connsiteY4" fmla="*/ 154342 h 1019236"/>
              <a:gd name="connsiteX5" fmla="*/ 145605 w 1496820"/>
              <a:gd name="connsiteY5" fmla="*/ 160166 h 1019236"/>
              <a:gd name="connsiteX6" fmla="*/ 145605 w 1496820"/>
              <a:gd name="connsiteY6" fmla="*/ 241705 h 1019236"/>
              <a:gd name="connsiteX7" fmla="*/ 454288 w 1496820"/>
              <a:gd name="connsiteY7" fmla="*/ 241705 h 1019236"/>
              <a:gd name="connsiteX8" fmla="*/ 454288 w 1496820"/>
              <a:gd name="connsiteY8" fmla="*/ 364013 h 1019236"/>
              <a:gd name="connsiteX9" fmla="*/ 489233 w 1496820"/>
              <a:gd name="connsiteY9" fmla="*/ 364013 h 1019236"/>
              <a:gd name="connsiteX10" fmla="*/ 489233 w 1496820"/>
              <a:gd name="connsiteY10" fmla="*/ 492146 h 1019236"/>
              <a:gd name="connsiteX11" fmla="*/ 663959 w 1496820"/>
              <a:gd name="connsiteY11" fmla="*/ 492146 h 1019236"/>
              <a:gd name="connsiteX12" fmla="*/ 663959 w 1496820"/>
              <a:gd name="connsiteY12" fmla="*/ 637751 h 1019236"/>
              <a:gd name="connsiteX13" fmla="*/ 1391985 w 1496820"/>
              <a:gd name="connsiteY13" fmla="*/ 637751 h 1019236"/>
              <a:gd name="connsiteX14" fmla="*/ 1391985 w 1496820"/>
              <a:gd name="connsiteY14" fmla="*/ 1019236 h 1019236"/>
              <a:gd name="connsiteX15" fmla="*/ 1496820 w 1496820"/>
              <a:gd name="connsiteY15" fmla="*/ 1019236 h 1019236"/>
              <a:gd name="connsiteX0" fmla="*/ 0 w 1496820"/>
              <a:gd name="connsiteY0" fmla="*/ 0 h 1019236"/>
              <a:gd name="connsiteX1" fmla="*/ 64066 w 1496820"/>
              <a:gd name="connsiteY1" fmla="*/ 0 h 1019236"/>
              <a:gd name="connsiteX2" fmla="*/ 64066 w 1496820"/>
              <a:gd name="connsiteY2" fmla="*/ 78627 h 1019236"/>
              <a:gd name="connsiteX3" fmla="*/ 99011 w 1496820"/>
              <a:gd name="connsiteY3" fmla="*/ 78627 h 1019236"/>
              <a:gd name="connsiteX4" fmla="*/ 99011 w 1496820"/>
              <a:gd name="connsiteY4" fmla="*/ 160166 h 1019236"/>
              <a:gd name="connsiteX5" fmla="*/ 145605 w 1496820"/>
              <a:gd name="connsiteY5" fmla="*/ 160166 h 1019236"/>
              <a:gd name="connsiteX6" fmla="*/ 145605 w 1496820"/>
              <a:gd name="connsiteY6" fmla="*/ 241705 h 1019236"/>
              <a:gd name="connsiteX7" fmla="*/ 454288 w 1496820"/>
              <a:gd name="connsiteY7" fmla="*/ 241705 h 1019236"/>
              <a:gd name="connsiteX8" fmla="*/ 454288 w 1496820"/>
              <a:gd name="connsiteY8" fmla="*/ 364013 h 1019236"/>
              <a:gd name="connsiteX9" fmla="*/ 489233 w 1496820"/>
              <a:gd name="connsiteY9" fmla="*/ 364013 h 1019236"/>
              <a:gd name="connsiteX10" fmla="*/ 489233 w 1496820"/>
              <a:gd name="connsiteY10" fmla="*/ 492146 h 1019236"/>
              <a:gd name="connsiteX11" fmla="*/ 663959 w 1496820"/>
              <a:gd name="connsiteY11" fmla="*/ 492146 h 1019236"/>
              <a:gd name="connsiteX12" fmla="*/ 663959 w 1496820"/>
              <a:gd name="connsiteY12" fmla="*/ 637751 h 1019236"/>
              <a:gd name="connsiteX13" fmla="*/ 1391985 w 1496820"/>
              <a:gd name="connsiteY13" fmla="*/ 637751 h 1019236"/>
              <a:gd name="connsiteX14" fmla="*/ 1391985 w 1496820"/>
              <a:gd name="connsiteY14" fmla="*/ 1019236 h 1019236"/>
              <a:gd name="connsiteX15" fmla="*/ 1496820 w 1496820"/>
              <a:gd name="connsiteY15" fmla="*/ 1019236 h 101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6820" h="1019236">
                <a:moveTo>
                  <a:pt x="0" y="0"/>
                </a:moveTo>
                <a:lnTo>
                  <a:pt x="64066" y="0"/>
                </a:lnTo>
                <a:lnTo>
                  <a:pt x="64066" y="78627"/>
                </a:lnTo>
                <a:lnTo>
                  <a:pt x="99011" y="78627"/>
                </a:lnTo>
                <a:lnTo>
                  <a:pt x="99011" y="160166"/>
                </a:lnTo>
                <a:lnTo>
                  <a:pt x="145605" y="160166"/>
                </a:lnTo>
                <a:lnTo>
                  <a:pt x="145605" y="241705"/>
                </a:lnTo>
                <a:lnTo>
                  <a:pt x="454288" y="241705"/>
                </a:lnTo>
                <a:lnTo>
                  <a:pt x="454288" y="364013"/>
                </a:lnTo>
                <a:lnTo>
                  <a:pt x="489233" y="364013"/>
                </a:lnTo>
                <a:lnTo>
                  <a:pt x="489233" y="492146"/>
                </a:lnTo>
                <a:lnTo>
                  <a:pt x="663959" y="492146"/>
                </a:lnTo>
                <a:lnTo>
                  <a:pt x="663959" y="637751"/>
                </a:lnTo>
                <a:lnTo>
                  <a:pt x="1391985" y="637751"/>
                </a:lnTo>
                <a:lnTo>
                  <a:pt x="1391985" y="1019236"/>
                </a:lnTo>
                <a:lnTo>
                  <a:pt x="1496820" y="1019236"/>
                </a:lnTo>
              </a:path>
            </a:pathLst>
          </a:custGeom>
          <a:noFill/>
          <a:ln w="28575">
            <a:solidFill>
              <a:schemeClr val="accent1"/>
            </a:solidFill>
            <a:miter lim="800000"/>
            <a:headEnd/>
            <a:tailEnd/>
          </a:ln>
        </p:spPr>
        <p:txBody>
          <a:bodyPr rtlCol="0" anchor="ctr"/>
          <a:lstStyle/>
          <a:p>
            <a:pPr algn="ctr"/>
            <a:endParaRPr lang="en-US" dirty="0"/>
          </a:p>
        </p:txBody>
      </p:sp>
      <p:sp>
        <p:nvSpPr>
          <p:cNvPr id="32109" name="Freeform: Shape 31952">
            <a:extLst>
              <a:ext uri="{FF2B5EF4-FFF2-40B4-BE49-F238E27FC236}">
                <a16:creationId xmlns:a16="http://schemas.microsoft.com/office/drawing/2014/main" id="{98274EE3-212D-715D-A223-4459815EFD33}"/>
              </a:ext>
            </a:extLst>
          </p:cNvPr>
          <p:cNvSpPr/>
          <p:nvPr/>
        </p:nvSpPr>
        <p:spPr bwMode="auto">
          <a:xfrm>
            <a:off x="4850144" y="2164016"/>
            <a:ext cx="1873999" cy="1133439"/>
          </a:xfrm>
          <a:custGeom>
            <a:avLst/>
            <a:gdLst>
              <a:gd name="connsiteX0" fmla="*/ 0 w 1873999"/>
              <a:gd name="connsiteY0" fmla="*/ 0 h 1133439"/>
              <a:gd name="connsiteX1" fmla="*/ 93874 w 1873999"/>
              <a:gd name="connsiteY1" fmla="*/ 0 h 1133439"/>
              <a:gd name="connsiteX2" fmla="*/ 93874 w 1873999"/>
              <a:gd name="connsiteY2" fmla="*/ 73013 h 1133439"/>
              <a:gd name="connsiteX3" fmla="*/ 128642 w 1873999"/>
              <a:gd name="connsiteY3" fmla="*/ 73013 h 1133439"/>
              <a:gd name="connsiteX4" fmla="*/ 128642 w 1873999"/>
              <a:gd name="connsiteY4" fmla="*/ 111258 h 1133439"/>
              <a:gd name="connsiteX5" fmla="*/ 187748 w 1873999"/>
              <a:gd name="connsiteY5" fmla="*/ 111258 h 1133439"/>
              <a:gd name="connsiteX6" fmla="*/ 187748 w 1873999"/>
              <a:gd name="connsiteY6" fmla="*/ 139072 h 1133439"/>
              <a:gd name="connsiteX7" fmla="*/ 267715 w 1873999"/>
              <a:gd name="connsiteY7" fmla="*/ 139072 h 1133439"/>
              <a:gd name="connsiteX8" fmla="*/ 281622 w 1873999"/>
              <a:gd name="connsiteY8" fmla="*/ 139072 h 1133439"/>
              <a:gd name="connsiteX9" fmla="*/ 281622 w 1873999"/>
              <a:gd name="connsiteY9" fmla="*/ 194701 h 1133439"/>
              <a:gd name="connsiteX10" fmla="*/ 326820 w 1873999"/>
              <a:gd name="connsiteY10" fmla="*/ 194701 h 1133439"/>
              <a:gd name="connsiteX11" fmla="*/ 326820 w 1873999"/>
              <a:gd name="connsiteY11" fmla="*/ 236423 h 1133439"/>
              <a:gd name="connsiteX12" fmla="*/ 458939 w 1873999"/>
              <a:gd name="connsiteY12" fmla="*/ 236423 h 1133439"/>
              <a:gd name="connsiteX13" fmla="*/ 458939 w 1873999"/>
              <a:gd name="connsiteY13" fmla="*/ 302482 h 1133439"/>
              <a:gd name="connsiteX14" fmla="*/ 504137 w 1873999"/>
              <a:gd name="connsiteY14" fmla="*/ 302482 h 1133439"/>
              <a:gd name="connsiteX15" fmla="*/ 504137 w 1873999"/>
              <a:gd name="connsiteY15" fmla="*/ 375495 h 1133439"/>
              <a:gd name="connsiteX16" fmla="*/ 538905 w 1873999"/>
              <a:gd name="connsiteY16" fmla="*/ 375495 h 1133439"/>
              <a:gd name="connsiteX17" fmla="*/ 538905 w 1873999"/>
              <a:gd name="connsiteY17" fmla="*/ 448508 h 1133439"/>
              <a:gd name="connsiteX18" fmla="*/ 841388 w 1873999"/>
              <a:gd name="connsiteY18" fmla="*/ 448508 h 1133439"/>
              <a:gd name="connsiteX19" fmla="*/ 841388 w 1873999"/>
              <a:gd name="connsiteY19" fmla="*/ 552812 h 1133439"/>
              <a:gd name="connsiteX20" fmla="*/ 883109 w 1873999"/>
              <a:gd name="connsiteY20" fmla="*/ 552812 h 1133439"/>
              <a:gd name="connsiteX21" fmla="*/ 883109 w 1873999"/>
              <a:gd name="connsiteY21" fmla="*/ 671024 h 1133439"/>
              <a:gd name="connsiteX22" fmla="*/ 1060426 w 1873999"/>
              <a:gd name="connsiteY22" fmla="*/ 671024 h 1133439"/>
              <a:gd name="connsiteX23" fmla="*/ 1060426 w 1873999"/>
              <a:gd name="connsiteY23" fmla="*/ 778804 h 1133439"/>
              <a:gd name="connsiteX24" fmla="*/ 1783602 w 1873999"/>
              <a:gd name="connsiteY24" fmla="*/ 778804 h 1133439"/>
              <a:gd name="connsiteX25" fmla="*/ 1783602 w 1873999"/>
              <a:gd name="connsiteY25" fmla="*/ 1133439 h 1133439"/>
              <a:gd name="connsiteX26" fmla="*/ 1873999 w 1873999"/>
              <a:gd name="connsiteY26" fmla="*/ 1133439 h 113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73999" h="1133439">
                <a:moveTo>
                  <a:pt x="0" y="0"/>
                </a:moveTo>
                <a:lnTo>
                  <a:pt x="93874" y="0"/>
                </a:lnTo>
                <a:lnTo>
                  <a:pt x="93874" y="73013"/>
                </a:lnTo>
                <a:lnTo>
                  <a:pt x="128642" y="73013"/>
                </a:lnTo>
                <a:lnTo>
                  <a:pt x="128642" y="111258"/>
                </a:lnTo>
                <a:lnTo>
                  <a:pt x="187748" y="111258"/>
                </a:lnTo>
                <a:lnTo>
                  <a:pt x="187748" y="139072"/>
                </a:lnTo>
                <a:lnTo>
                  <a:pt x="267715" y="139072"/>
                </a:lnTo>
                <a:lnTo>
                  <a:pt x="281622" y="139072"/>
                </a:lnTo>
                <a:lnTo>
                  <a:pt x="281622" y="194701"/>
                </a:lnTo>
                <a:lnTo>
                  <a:pt x="326820" y="194701"/>
                </a:lnTo>
                <a:lnTo>
                  <a:pt x="326820" y="236423"/>
                </a:lnTo>
                <a:lnTo>
                  <a:pt x="458939" y="236423"/>
                </a:lnTo>
                <a:lnTo>
                  <a:pt x="458939" y="302482"/>
                </a:lnTo>
                <a:lnTo>
                  <a:pt x="504137" y="302482"/>
                </a:lnTo>
                <a:lnTo>
                  <a:pt x="504137" y="375495"/>
                </a:lnTo>
                <a:lnTo>
                  <a:pt x="538905" y="375495"/>
                </a:lnTo>
                <a:lnTo>
                  <a:pt x="538905" y="448508"/>
                </a:lnTo>
                <a:lnTo>
                  <a:pt x="841388" y="448508"/>
                </a:lnTo>
                <a:lnTo>
                  <a:pt x="841388" y="552812"/>
                </a:lnTo>
                <a:lnTo>
                  <a:pt x="883109" y="552812"/>
                </a:lnTo>
                <a:lnTo>
                  <a:pt x="883109" y="671024"/>
                </a:lnTo>
                <a:lnTo>
                  <a:pt x="1060426" y="671024"/>
                </a:lnTo>
                <a:lnTo>
                  <a:pt x="1060426" y="778804"/>
                </a:lnTo>
                <a:lnTo>
                  <a:pt x="1783602" y="778804"/>
                </a:lnTo>
                <a:lnTo>
                  <a:pt x="1783602" y="1133439"/>
                </a:lnTo>
                <a:lnTo>
                  <a:pt x="1873999" y="1133439"/>
                </a:lnTo>
              </a:path>
            </a:pathLst>
          </a:custGeom>
          <a:noFill/>
          <a:ln w="28575">
            <a:solidFill>
              <a:schemeClr val="accent1"/>
            </a:solidFill>
            <a:miter lim="800000"/>
            <a:headEnd/>
            <a:tailEnd/>
          </a:ln>
        </p:spPr>
        <p:txBody>
          <a:bodyPr rtlCol="0" anchor="ctr"/>
          <a:lstStyle/>
          <a:p>
            <a:pPr algn="ctr"/>
            <a:endParaRPr lang="en-US"/>
          </a:p>
        </p:txBody>
      </p:sp>
      <p:sp>
        <p:nvSpPr>
          <p:cNvPr id="32110" name="Freeform: Shape 12">
            <a:extLst>
              <a:ext uri="{FF2B5EF4-FFF2-40B4-BE49-F238E27FC236}">
                <a16:creationId xmlns:a16="http://schemas.microsoft.com/office/drawing/2014/main" id="{4066E94D-2AA2-4075-ECA8-2C1CC6782504}"/>
              </a:ext>
            </a:extLst>
          </p:cNvPr>
          <p:cNvSpPr/>
          <p:nvPr/>
        </p:nvSpPr>
        <p:spPr bwMode="auto">
          <a:xfrm>
            <a:off x="1251650" y="2143155"/>
            <a:ext cx="1727973" cy="1721019"/>
          </a:xfrm>
          <a:custGeom>
            <a:avLst/>
            <a:gdLst>
              <a:gd name="connsiteX0" fmla="*/ 0 w 1727973"/>
              <a:gd name="connsiteY0" fmla="*/ 0 h 1721019"/>
              <a:gd name="connsiteX1" fmla="*/ 194701 w 1727973"/>
              <a:gd name="connsiteY1" fmla="*/ 0 h 1721019"/>
              <a:gd name="connsiteX2" fmla="*/ 194701 w 1727973"/>
              <a:gd name="connsiteY2" fmla="*/ 34768 h 1721019"/>
              <a:gd name="connsiteX3" fmla="*/ 239900 w 1727973"/>
              <a:gd name="connsiteY3" fmla="*/ 34768 h 1721019"/>
              <a:gd name="connsiteX4" fmla="*/ 239900 w 1727973"/>
              <a:gd name="connsiteY4" fmla="*/ 73013 h 1721019"/>
              <a:gd name="connsiteX5" fmla="*/ 288575 w 1727973"/>
              <a:gd name="connsiteY5" fmla="*/ 73013 h 1721019"/>
              <a:gd name="connsiteX6" fmla="*/ 288575 w 1727973"/>
              <a:gd name="connsiteY6" fmla="*/ 121688 h 1721019"/>
              <a:gd name="connsiteX7" fmla="*/ 392879 w 1727973"/>
              <a:gd name="connsiteY7" fmla="*/ 121688 h 1721019"/>
              <a:gd name="connsiteX8" fmla="*/ 392879 w 1727973"/>
              <a:gd name="connsiteY8" fmla="*/ 156456 h 1721019"/>
              <a:gd name="connsiteX9" fmla="*/ 531952 w 1727973"/>
              <a:gd name="connsiteY9" fmla="*/ 156456 h 1721019"/>
              <a:gd name="connsiteX10" fmla="*/ 531952 w 1727973"/>
              <a:gd name="connsiteY10" fmla="*/ 201655 h 1721019"/>
              <a:gd name="connsiteX11" fmla="*/ 580627 w 1727973"/>
              <a:gd name="connsiteY11" fmla="*/ 201655 h 1721019"/>
              <a:gd name="connsiteX12" fmla="*/ 580627 w 1727973"/>
              <a:gd name="connsiteY12" fmla="*/ 243377 h 1721019"/>
              <a:gd name="connsiteX13" fmla="*/ 653640 w 1727973"/>
              <a:gd name="connsiteY13" fmla="*/ 243377 h 1721019"/>
              <a:gd name="connsiteX14" fmla="*/ 653640 w 1727973"/>
              <a:gd name="connsiteY14" fmla="*/ 305959 h 1721019"/>
              <a:gd name="connsiteX15" fmla="*/ 684931 w 1727973"/>
              <a:gd name="connsiteY15" fmla="*/ 305959 h 1721019"/>
              <a:gd name="connsiteX16" fmla="*/ 684931 w 1727973"/>
              <a:gd name="connsiteY16" fmla="*/ 333773 h 1721019"/>
              <a:gd name="connsiteX17" fmla="*/ 712745 w 1727973"/>
              <a:gd name="connsiteY17" fmla="*/ 333773 h 1721019"/>
              <a:gd name="connsiteX18" fmla="*/ 712745 w 1727973"/>
              <a:gd name="connsiteY18" fmla="*/ 427647 h 1721019"/>
              <a:gd name="connsiteX19" fmla="*/ 747513 w 1727973"/>
              <a:gd name="connsiteY19" fmla="*/ 427647 h 1721019"/>
              <a:gd name="connsiteX20" fmla="*/ 747513 w 1727973"/>
              <a:gd name="connsiteY20" fmla="*/ 535428 h 1721019"/>
              <a:gd name="connsiteX21" fmla="*/ 851818 w 1727973"/>
              <a:gd name="connsiteY21" fmla="*/ 535428 h 1721019"/>
              <a:gd name="connsiteX22" fmla="*/ 851818 w 1727973"/>
              <a:gd name="connsiteY22" fmla="*/ 591057 h 1721019"/>
              <a:gd name="connsiteX23" fmla="*/ 879632 w 1727973"/>
              <a:gd name="connsiteY23" fmla="*/ 591057 h 1721019"/>
              <a:gd name="connsiteX24" fmla="*/ 879632 w 1727973"/>
              <a:gd name="connsiteY24" fmla="*/ 691885 h 1721019"/>
              <a:gd name="connsiteX25" fmla="*/ 900493 w 1727973"/>
              <a:gd name="connsiteY25" fmla="*/ 691885 h 1721019"/>
              <a:gd name="connsiteX26" fmla="*/ 900493 w 1727973"/>
              <a:gd name="connsiteY26" fmla="*/ 761421 h 1721019"/>
              <a:gd name="connsiteX27" fmla="*/ 914400 w 1727973"/>
              <a:gd name="connsiteY27" fmla="*/ 761421 h 1721019"/>
              <a:gd name="connsiteX28" fmla="*/ 914400 w 1727973"/>
              <a:gd name="connsiteY28" fmla="*/ 844864 h 1721019"/>
              <a:gd name="connsiteX29" fmla="*/ 994367 w 1727973"/>
              <a:gd name="connsiteY29" fmla="*/ 844864 h 1721019"/>
              <a:gd name="connsiteX30" fmla="*/ 994367 w 1727973"/>
              <a:gd name="connsiteY30" fmla="*/ 942215 h 1721019"/>
              <a:gd name="connsiteX31" fmla="*/ 1098671 w 1727973"/>
              <a:gd name="connsiteY31" fmla="*/ 942215 h 1721019"/>
              <a:gd name="connsiteX32" fmla="*/ 1098671 w 1727973"/>
              <a:gd name="connsiteY32" fmla="*/ 1046519 h 1721019"/>
              <a:gd name="connsiteX33" fmla="*/ 1189068 w 1727973"/>
              <a:gd name="connsiteY33" fmla="*/ 1046519 h 1721019"/>
              <a:gd name="connsiteX34" fmla="*/ 1189068 w 1727973"/>
              <a:gd name="connsiteY34" fmla="*/ 1150823 h 1721019"/>
              <a:gd name="connsiteX35" fmla="*/ 1467212 w 1727973"/>
              <a:gd name="connsiteY35" fmla="*/ 1150823 h 1721019"/>
              <a:gd name="connsiteX36" fmla="*/ 1467212 w 1727973"/>
              <a:gd name="connsiteY36" fmla="*/ 1293372 h 1721019"/>
              <a:gd name="connsiteX37" fmla="*/ 1484596 w 1727973"/>
              <a:gd name="connsiteY37" fmla="*/ 1293372 h 1721019"/>
              <a:gd name="connsiteX38" fmla="*/ 1484596 w 1727973"/>
              <a:gd name="connsiteY38" fmla="*/ 1477643 h 1721019"/>
              <a:gd name="connsiteX39" fmla="*/ 1648006 w 1727973"/>
              <a:gd name="connsiteY39" fmla="*/ 1477643 h 1721019"/>
              <a:gd name="connsiteX40" fmla="*/ 1648006 w 1727973"/>
              <a:gd name="connsiteY40" fmla="*/ 1721019 h 1721019"/>
              <a:gd name="connsiteX41" fmla="*/ 1727973 w 1727973"/>
              <a:gd name="connsiteY41" fmla="*/ 1721019 h 172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727973" h="1721019">
                <a:moveTo>
                  <a:pt x="0" y="0"/>
                </a:moveTo>
                <a:lnTo>
                  <a:pt x="194701" y="0"/>
                </a:lnTo>
                <a:lnTo>
                  <a:pt x="194701" y="34768"/>
                </a:lnTo>
                <a:lnTo>
                  <a:pt x="239900" y="34768"/>
                </a:lnTo>
                <a:lnTo>
                  <a:pt x="239900" y="73013"/>
                </a:lnTo>
                <a:lnTo>
                  <a:pt x="288575" y="73013"/>
                </a:lnTo>
                <a:lnTo>
                  <a:pt x="288575" y="121688"/>
                </a:lnTo>
                <a:lnTo>
                  <a:pt x="392879" y="121688"/>
                </a:lnTo>
                <a:lnTo>
                  <a:pt x="392879" y="156456"/>
                </a:lnTo>
                <a:lnTo>
                  <a:pt x="531952" y="156456"/>
                </a:lnTo>
                <a:lnTo>
                  <a:pt x="531952" y="201655"/>
                </a:lnTo>
                <a:lnTo>
                  <a:pt x="580627" y="201655"/>
                </a:lnTo>
                <a:lnTo>
                  <a:pt x="580627" y="243377"/>
                </a:lnTo>
                <a:lnTo>
                  <a:pt x="653640" y="243377"/>
                </a:lnTo>
                <a:lnTo>
                  <a:pt x="653640" y="305959"/>
                </a:lnTo>
                <a:lnTo>
                  <a:pt x="684931" y="305959"/>
                </a:lnTo>
                <a:lnTo>
                  <a:pt x="684931" y="333773"/>
                </a:lnTo>
                <a:lnTo>
                  <a:pt x="712745" y="333773"/>
                </a:lnTo>
                <a:lnTo>
                  <a:pt x="712745" y="427647"/>
                </a:lnTo>
                <a:lnTo>
                  <a:pt x="747513" y="427647"/>
                </a:lnTo>
                <a:lnTo>
                  <a:pt x="747513" y="535428"/>
                </a:lnTo>
                <a:lnTo>
                  <a:pt x="851818" y="535428"/>
                </a:lnTo>
                <a:lnTo>
                  <a:pt x="851818" y="591057"/>
                </a:lnTo>
                <a:lnTo>
                  <a:pt x="879632" y="591057"/>
                </a:lnTo>
                <a:lnTo>
                  <a:pt x="879632" y="691885"/>
                </a:lnTo>
                <a:lnTo>
                  <a:pt x="900493" y="691885"/>
                </a:lnTo>
                <a:lnTo>
                  <a:pt x="900493" y="761421"/>
                </a:lnTo>
                <a:lnTo>
                  <a:pt x="914400" y="761421"/>
                </a:lnTo>
                <a:lnTo>
                  <a:pt x="914400" y="844864"/>
                </a:lnTo>
                <a:lnTo>
                  <a:pt x="994367" y="844864"/>
                </a:lnTo>
                <a:lnTo>
                  <a:pt x="994367" y="942215"/>
                </a:lnTo>
                <a:lnTo>
                  <a:pt x="1098671" y="942215"/>
                </a:lnTo>
                <a:lnTo>
                  <a:pt x="1098671" y="1046519"/>
                </a:lnTo>
                <a:lnTo>
                  <a:pt x="1189068" y="1046519"/>
                </a:lnTo>
                <a:lnTo>
                  <a:pt x="1189068" y="1150823"/>
                </a:lnTo>
                <a:lnTo>
                  <a:pt x="1467212" y="1150823"/>
                </a:lnTo>
                <a:lnTo>
                  <a:pt x="1467212" y="1293372"/>
                </a:lnTo>
                <a:lnTo>
                  <a:pt x="1484596" y="1293372"/>
                </a:lnTo>
                <a:lnTo>
                  <a:pt x="1484596" y="1477643"/>
                </a:lnTo>
                <a:lnTo>
                  <a:pt x="1648006" y="1477643"/>
                </a:lnTo>
                <a:lnTo>
                  <a:pt x="1648006" y="1721019"/>
                </a:lnTo>
                <a:lnTo>
                  <a:pt x="1727973" y="1721019"/>
                </a:lnTo>
              </a:path>
            </a:pathLst>
          </a:custGeom>
          <a:noFill/>
          <a:ln w="28575">
            <a:solidFill>
              <a:schemeClr val="accent3"/>
            </a:solidFill>
            <a:miter lim="800000"/>
            <a:headEnd/>
            <a:tailEnd/>
          </a:ln>
        </p:spPr>
        <p:txBody>
          <a:bodyPr rtlCol="0" anchor="ctr"/>
          <a:lstStyle/>
          <a:p>
            <a:pPr algn="ctr"/>
            <a:endParaRPr lang="en-US"/>
          </a:p>
        </p:txBody>
      </p:sp>
      <p:sp>
        <p:nvSpPr>
          <p:cNvPr id="32111" name="Freeform: Shape 11">
            <a:extLst>
              <a:ext uri="{FF2B5EF4-FFF2-40B4-BE49-F238E27FC236}">
                <a16:creationId xmlns:a16="http://schemas.microsoft.com/office/drawing/2014/main" id="{293D2C58-E95B-9047-90CE-870772924218}"/>
              </a:ext>
            </a:extLst>
          </p:cNvPr>
          <p:cNvSpPr/>
          <p:nvPr/>
        </p:nvSpPr>
        <p:spPr bwMode="auto">
          <a:xfrm>
            <a:off x="1241220" y="2132725"/>
            <a:ext cx="2096514" cy="1289895"/>
          </a:xfrm>
          <a:custGeom>
            <a:avLst/>
            <a:gdLst>
              <a:gd name="connsiteX0" fmla="*/ 0 w 2096514"/>
              <a:gd name="connsiteY0" fmla="*/ 0 h 1289895"/>
              <a:gd name="connsiteX1" fmla="*/ 295528 w 2096514"/>
              <a:gd name="connsiteY1" fmla="*/ 0 h 1289895"/>
              <a:gd name="connsiteX2" fmla="*/ 295528 w 2096514"/>
              <a:gd name="connsiteY2" fmla="*/ 62582 h 1289895"/>
              <a:gd name="connsiteX3" fmla="*/ 399832 w 2096514"/>
              <a:gd name="connsiteY3" fmla="*/ 62582 h 1289895"/>
              <a:gd name="connsiteX4" fmla="*/ 399832 w 2096514"/>
              <a:gd name="connsiteY4" fmla="*/ 83443 h 1289895"/>
              <a:gd name="connsiteX5" fmla="*/ 420693 w 2096514"/>
              <a:gd name="connsiteY5" fmla="*/ 83443 h 1289895"/>
              <a:gd name="connsiteX6" fmla="*/ 420693 w 2096514"/>
              <a:gd name="connsiteY6" fmla="*/ 114734 h 1289895"/>
              <a:gd name="connsiteX7" fmla="*/ 556289 w 2096514"/>
              <a:gd name="connsiteY7" fmla="*/ 114734 h 1289895"/>
              <a:gd name="connsiteX8" fmla="*/ 556289 w 2096514"/>
              <a:gd name="connsiteY8" fmla="*/ 201654 h 1289895"/>
              <a:gd name="connsiteX9" fmla="*/ 584103 w 2096514"/>
              <a:gd name="connsiteY9" fmla="*/ 201654 h 1289895"/>
              <a:gd name="connsiteX10" fmla="*/ 584103 w 2096514"/>
              <a:gd name="connsiteY10" fmla="*/ 271191 h 1289895"/>
              <a:gd name="connsiteX11" fmla="*/ 625825 w 2096514"/>
              <a:gd name="connsiteY11" fmla="*/ 271191 h 1289895"/>
              <a:gd name="connsiteX12" fmla="*/ 625825 w 2096514"/>
              <a:gd name="connsiteY12" fmla="*/ 309435 h 1289895"/>
              <a:gd name="connsiteX13" fmla="*/ 695361 w 2096514"/>
              <a:gd name="connsiteY13" fmla="*/ 309435 h 1289895"/>
              <a:gd name="connsiteX14" fmla="*/ 695361 w 2096514"/>
              <a:gd name="connsiteY14" fmla="*/ 344203 h 1289895"/>
              <a:gd name="connsiteX15" fmla="*/ 716222 w 2096514"/>
              <a:gd name="connsiteY15" fmla="*/ 344203 h 1289895"/>
              <a:gd name="connsiteX16" fmla="*/ 716222 w 2096514"/>
              <a:gd name="connsiteY16" fmla="*/ 392879 h 1289895"/>
              <a:gd name="connsiteX17" fmla="*/ 778804 w 2096514"/>
              <a:gd name="connsiteY17" fmla="*/ 392879 h 1289895"/>
              <a:gd name="connsiteX18" fmla="*/ 778804 w 2096514"/>
              <a:gd name="connsiteY18" fmla="*/ 427647 h 1289895"/>
              <a:gd name="connsiteX19" fmla="*/ 855294 w 2096514"/>
              <a:gd name="connsiteY19" fmla="*/ 427647 h 1289895"/>
              <a:gd name="connsiteX20" fmla="*/ 855294 w 2096514"/>
              <a:gd name="connsiteY20" fmla="*/ 462415 h 1289895"/>
              <a:gd name="connsiteX21" fmla="*/ 886585 w 2096514"/>
              <a:gd name="connsiteY21" fmla="*/ 462415 h 1289895"/>
              <a:gd name="connsiteX22" fmla="*/ 886585 w 2096514"/>
              <a:gd name="connsiteY22" fmla="*/ 521521 h 1289895"/>
              <a:gd name="connsiteX23" fmla="*/ 983936 w 2096514"/>
              <a:gd name="connsiteY23" fmla="*/ 521521 h 1289895"/>
              <a:gd name="connsiteX24" fmla="*/ 983936 w 2096514"/>
              <a:gd name="connsiteY24" fmla="*/ 566719 h 1289895"/>
              <a:gd name="connsiteX25" fmla="*/ 1022181 w 2096514"/>
              <a:gd name="connsiteY25" fmla="*/ 566719 h 1289895"/>
              <a:gd name="connsiteX26" fmla="*/ 1022181 w 2096514"/>
              <a:gd name="connsiteY26" fmla="*/ 615394 h 1289895"/>
              <a:gd name="connsiteX27" fmla="*/ 1056949 w 2096514"/>
              <a:gd name="connsiteY27" fmla="*/ 615394 h 1289895"/>
              <a:gd name="connsiteX28" fmla="*/ 1056949 w 2096514"/>
              <a:gd name="connsiteY28" fmla="*/ 677977 h 1289895"/>
              <a:gd name="connsiteX29" fmla="*/ 1293372 w 2096514"/>
              <a:gd name="connsiteY29" fmla="*/ 677977 h 1289895"/>
              <a:gd name="connsiteX30" fmla="*/ 1293372 w 2096514"/>
              <a:gd name="connsiteY30" fmla="*/ 785758 h 1289895"/>
              <a:gd name="connsiteX31" fmla="*/ 1317709 w 2096514"/>
              <a:gd name="connsiteY31" fmla="*/ 785758 h 1289895"/>
              <a:gd name="connsiteX32" fmla="*/ 1317709 w 2096514"/>
              <a:gd name="connsiteY32" fmla="*/ 886585 h 1289895"/>
              <a:gd name="connsiteX33" fmla="*/ 1463735 w 2096514"/>
              <a:gd name="connsiteY33" fmla="*/ 886585 h 1289895"/>
              <a:gd name="connsiteX34" fmla="*/ 1463735 w 2096514"/>
              <a:gd name="connsiteY34" fmla="*/ 976982 h 1289895"/>
              <a:gd name="connsiteX35" fmla="*/ 2026978 w 2096514"/>
              <a:gd name="connsiteY35" fmla="*/ 976982 h 1289895"/>
              <a:gd name="connsiteX36" fmla="*/ 2026978 w 2096514"/>
              <a:gd name="connsiteY36" fmla="*/ 1289895 h 1289895"/>
              <a:gd name="connsiteX37" fmla="*/ 2096514 w 2096514"/>
              <a:gd name="connsiteY37" fmla="*/ 1289895 h 1289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96514" h="1289895">
                <a:moveTo>
                  <a:pt x="0" y="0"/>
                </a:moveTo>
                <a:lnTo>
                  <a:pt x="295528" y="0"/>
                </a:lnTo>
                <a:lnTo>
                  <a:pt x="295528" y="62582"/>
                </a:lnTo>
                <a:lnTo>
                  <a:pt x="399832" y="62582"/>
                </a:lnTo>
                <a:lnTo>
                  <a:pt x="399832" y="83443"/>
                </a:lnTo>
                <a:lnTo>
                  <a:pt x="420693" y="83443"/>
                </a:lnTo>
                <a:lnTo>
                  <a:pt x="420693" y="114734"/>
                </a:lnTo>
                <a:lnTo>
                  <a:pt x="556289" y="114734"/>
                </a:lnTo>
                <a:lnTo>
                  <a:pt x="556289" y="201654"/>
                </a:lnTo>
                <a:lnTo>
                  <a:pt x="584103" y="201654"/>
                </a:lnTo>
                <a:lnTo>
                  <a:pt x="584103" y="271191"/>
                </a:lnTo>
                <a:lnTo>
                  <a:pt x="625825" y="271191"/>
                </a:lnTo>
                <a:lnTo>
                  <a:pt x="625825" y="309435"/>
                </a:lnTo>
                <a:lnTo>
                  <a:pt x="695361" y="309435"/>
                </a:lnTo>
                <a:lnTo>
                  <a:pt x="695361" y="344203"/>
                </a:lnTo>
                <a:lnTo>
                  <a:pt x="716222" y="344203"/>
                </a:lnTo>
                <a:lnTo>
                  <a:pt x="716222" y="392879"/>
                </a:lnTo>
                <a:lnTo>
                  <a:pt x="778804" y="392879"/>
                </a:lnTo>
                <a:lnTo>
                  <a:pt x="778804" y="427647"/>
                </a:lnTo>
                <a:lnTo>
                  <a:pt x="855294" y="427647"/>
                </a:lnTo>
                <a:lnTo>
                  <a:pt x="855294" y="462415"/>
                </a:lnTo>
                <a:lnTo>
                  <a:pt x="886585" y="462415"/>
                </a:lnTo>
                <a:lnTo>
                  <a:pt x="886585" y="521521"/>
                </a:lnTo>
                <a:lnTo>
                  <a:pt x="983936" y="521521"/>
                </a:lnTo>
                <a:lnTo>
                  <a:pt x="983936" y="566719"/>
                </a:lnTo>
                <a:lnTo>
                  <a:pt x="1022181" y="566719"/>
                </a:lnTo>
                <a:lnTo>
                  <a:pt x="1022181" y="615394"/>
                </a:lnTo>
                <a:lnTo>
                  <a:pt x="1056949" y="615394"/>
                </a:lnTo>
                <a:lnTo>
                  <a:pt x="1056949" y="677977"/>
                </a:lnTo>
                <a:lnTo>
                  <a:pt x="1293372" y="677977"/>
                </a:lnTo>
                <a:lnTo>
                  <a:pt x="1293372" y="785758"/>
                </a:lnTo>
                <a:lnTo>
                  <a:pt x="1317709" y="785758"/>
                </a:lnTo>
                <a:lnTo>
                  <a:pt x="1317709" y="886585"/>
                </a:lnTo>
                <a:lnTo>
                  <a:pt x="1463735" y="886585"/>
                </a:lnTo>
                <a:lnTo>
                  <a:pt x="1463735" y="976982"/>
                </a:lnTo>
                <a:lnTo>
                  <a:pt x="2026978" y="976982"/>
                </a:lnTo>
                <a:lnTo>
                  <a:pt x="2026978" y="1289895"/>
                </a:lnTo>
                <a:lnTo>
                  <a:pt x="2096514" y="1289895"/>
                </a:lnTo>
              </a:path>
            </a:pathLst>
          </a:custGeom>
          <a:noFill/>
          <a:ln w="28575">
            <a:solidFill>
              <a:schemeClr val="accent1"/>
            </a:solidFill>
            <a:miter lim="800000"/>
            <a:headEnd/>
            <a:tailEnd/>
          </a:ln>
        </p:spPr>
        <p:txBody>
          <a:bodyPr rtlCol="0" anchor="ctr"/>
          <a:lstStyle/>
          <a:p>
            <a:pPr algn="ctr"/>
            <a:endParaRPr lang="en-US"/>
          </a:p>
        </p:txBody>
      </p:sp>
      <p:sp>
        <p:nvSpPr>
          <p:cNvPr id="32112" name="TextBox 32111">
            <a:extLst>
              <a:ext uri="{FF2B5EF4-FFF2-40B4-BE49-F238E27FC236}">
                <a16:creationId xmlns:a16="http://schemas.microsoft.com/office/drawing/2014/main" id="{234860FD-974B-43EE-6650-4ACDB3C3F7C8}"/>
              </a:ext>
            </a:extLst>
          </p:cNvPr>
          <p:cNvSpPr txBox="1"/>
          <p:nvPr/>
        </p:nvSpPr>
        <p:spPr bwMode="auto">
          <a:xfrm>
            <a:off x="1237637" y="1674778"/>
            <a:ext cx="28369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Maintenance Randomization</a:t>
            </a:r>
          </a:p>
        </p:txBody>
      </p:sp>
      <p:sp>
        <p:nvSpPr>
          <p:cNvPr id="32113" name="TextBox 32112">
            <a:extLst>
              <a:ext uri="{FF2B5EF4-FFF2-40B4-BE49-F238E27FC236}">
                <a16:creationId xmlns:a16="http://schemas.microsoft.com/office/drawing/2014/main" id="{B459EC0F-E636-E74C-B4C9-57A15A8E3232}"/>
              </a:ext>
            </a:extLst>
          </p:cNvPr>
          <p:cNvSpPr txBox="1"/>
          <p:nvPr/>
        </p:nvSpPr>
        <p:spPr bwMode="auto">
          <a:xfrm rot="16200000">
            <a:off x="-350410" y="3123931"/>
            <a:ext cx="2263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PFS (%)</a:t>
            </a:r>
          </a:p>
        </p:txBody>
      </p:sp>
      <p:sp>
        <p:nvSpPr>
          <p:cNvPr id="32114" name="TextBox 32113">
            <a:extLst>
              <a:ext uri="{FF2B5EF4-FFF2-40B4-BE49-F238E27FC236}">
                <a16:creationId xmlns:a16="http://schemas.microsoft.com/office/drawing/2014/main" id="{1022918A-C154-015D-5FB9-CAA070066B1F}"/>
              </a:ext>
            </a:extLst>
          </p:cNvPr>
          <p:cNvSpPr txBox="1"/>
          <p:nvPr/>
        </p:nvSpPr>
        <p:spPr bwMode="auto">
          <a:xfrm>
            <a:off x="1301652" y="4073373"/>
            <a:ext cx="25121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0.61 (95% CI: 0.34-1.09);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 .095</a:t>
            </a:r>
          </a:p>
        </p:txBody>
      </p:sp>
      <p:sp>
        <p:nvSpPr>
          <p:cNvPr id="32117" name="TextBox 32116">
            <a:extLst>
              <a:ext uri="{FF2B5EF4-FFF2-40B4-BE49-F238E27FC236}">
                <a16:creationId xmlns:a16="http://schemas.microsoft.com/office/drawing/2014/main" id="{C9ADC767-4756-88A8-FD45-30025EC0F869}"/>
              </a:ext>
            </a:extLst>
          </p:cNvPr>
          <p:cNvSpPr txBox="1"/>
          <p:nvPr/>
        </p:nvSpPr>
        <p:spPr bwMode="auto">
          <a:xfrm>
            <a:off x="1255248" y="4526694"/>
            <a:ext cx="28193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cxnSp>
        <p:nvCxnSpPr>
          <p:cNvPr id="32119" name="Straight Connector 32118">
            <a:extLst>
              <a:ext uri="{FF2B5EF4-FFF2-40B4-BE49-F238E27FC236}">
                <a16:creationId xmlns:a16="http://schemas.microsoft.com/office/drawing/2014/main" id="{1AAD5814-368F-077A-CC1E-042562CCE812}"/>
              </a:ext>
            </a:extLst>
          </p:cNvPr>
          <p:cNvCxnSpPr>
            <a:cxnSpLocks/>
          </p:cNvCxnSpPr>
          <p:nvPr/>
        </p:nvCxnSpPr>
        <p:spPr bwMode="auto">
          <a:xfrm flipV="1">
            <a:off x="1255248" y="2130485"/>
            <a:ext cx="0" cy="2219922"/>
          </a:xfrm>
          <a:prstGeom prst="line">
            <a:avLst/>
          </a:prstGeom>
          <a:noFill/>
          <a:ln w="28575" cap="flat" cmpd="sng" algn="ctr">
            <a:solidFill>
              <a:schemeClr val="bg1"/>
            </a:solidFill>
            <a:prstDash val="solid"/>
            <a:round/>
            <a:headEnd type="none" w="med" len="med"/>
            <a:tailEnd type="none" w="med" len="med"/>
          </a:ln>
          <a:effectLst/>
        </p:spPr>
      </p:cxnSp>
      <p:cxnSp>
        <p:nvCxnSpPr>
          <p:cNvPr id="32120" name="Straight Connector 32119">
            <a:extLst>
              <a:ext uri="{FF2B5EF4-FFF2-40B4-BE49-F238E27FC236}">
                <a16:creationId xmlns:a16="http://schemas.microsoft.com/office/drawing/2014/main" id="{56D35DDB-9077-D90E-A8EF-97EEF7584A87}"/>
              </a:ext>
            </a:extLst>
          </p:cNvPr>
          <p:cNvCxnSpPr>
            <a:cxnSpLocks/>
          </p:cNvCxnSpPr>
          <p:nvPr/>
        </p:nvCxnSpPr>
        <p:spPr bwMode="auto">
          <a:xfrm>
            <a:off x="1255248" y="4350408"/>
            <a:ext cx="2819335" cy="0"/>
          </a:xfrm>
          <a:prstGeom prst="line">
            <a:avLst/>
          </a:prstGeom>
          <a:noFill/>
          <a:ln w="28575" cap="flat" cmpd="sng" algn="ctr">
            <a:solidFill>
              <a:schemeClr val="bg1"/>
            </a:solidFill>
            <a:prstDash val="solid"/>
            <a:round/>
            <a:headEnd type="none" w="med" len="med"/>
            <a:tailEnd type="none" w="med" len="med"/>
          </a:ln>
          <a:effectLst/>
        </p:spPr>
      </p:cxnSp>
      <p:cxnSp>
        <p:nvCxnSpPr>
          <p:cNvPr id="32121" name="Straight Connector 32120">
            <a:extLst>
              <a:ext uri="{FF2B5EF4-FFF2-40B4-BE49-F238E27FC236}">
                <a16:creationId xmlns:a16="http://schemas.microsoft.com/office/drawing/2014/main" id="{5D077261-3B54-7B96-DC89-40610DD15520}"/>
              </a:ext>
            </a:extLst>
          </p:cNvPr>
          <p:cNvCxnSpPr>
            <a:cxnSpLocks/>
          </p:cNvCxnSpPr>
          <p:nvPr/>
        </p:nvCxnSpPr>
        <p:spPr bwMode="auto">
          <a:xfrm flipH="1">
            <a:off x="1193286" y="21343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22" name="Straight Connector 32121">
            <a:extLst>
              <a:ext uri="{FF2B5EF4-FFF2-40B4-BE49-F238E27FC236}">
                <a16:creationId xmlns:a16="http://schemas.microsoft.com/office/drawing/2014/main" id="{3D7055CA-D352-56E7-AD29-D8FFE5635D70}"/>
              </a:ext>
            </a:extLst>
          </p:cNvPr>
          <p:cNvCxnSpPr>
            <a:cxnSpLocks/>
          </p:cNvCxnSpPr>
          <p:nvPr/>
        </p:nvCxnSpPr>
        <p:spPr bwMode="auto">
          <a:xfrm flipH="1">
            <a:off x="1193286" y="23559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23" name="Straight Connector 32122">
            <a:extLst>
              <a:ext uri="{FF2B5EF4-FFF2-40B4-BE49-F238E27FC236}">
                <a16:creationId xmlns:a16="http://schemas.microsoft.com/office/drawing/2014/main" id="{1A9ADEE7-0E11-3584-5200-F67DBADEF65F}"/>
              </a:ext>
            </a:extLst>
          </p:cNvPr>
          <p:cNvCxnSpPr>
            <a:cxnSpLocks/>
          </p:cNvCxnSpPr>
          <p:nvPr/>
        </p:nvCxnSpPr>
        <p:spPr bwMode="auto">
          <a:xfrm flipH="1">
            <a:off x="1193286" y="25775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24" name="Straight Connector 32123">
            <a:extLst>
              <a:ext uri="{FF2B5EF4-FFF2-40B4-BE49-F238E27FC236}">
                <a16:creationId xmlns:a16="http://schemas.microsoft.com/office/drawing/2014/main" id="{CA4F57F9-9A5D-28AF-2118-9E24E27AF898}"/>
              </a:ext>
            </a:extLst>
          </p:cNvPr>
          <p:cNvCxnSpPr>
            <a:cxnSpLocks/>
          </p:cNvCxnSpPr>
          <p:nvPr/>
        </p:nvCxnSpPr>
        <p:spPr bwMode="auto">
          <a:xfrm flipH="1">
            <a:off x="1193286" y="27991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25" name="Straight Connector 32124">
            <a:extLst>
              <a:ext uri="{FF2B5EF4-FFF2-40B4-BE49-F238E27FC236}">
                <a16:creationId xmlns:a16="http://schemas.microsoft.com/office/drawing/2014/main" id="{085E4F16-0FB1-2CEA-064C-0E510BD507D4}"/>
              </a:ext>
            </a:extLst>
          </p:cNvPr>
          <p:cNvCxnSpPr>
            <a:cxnSpLocks/>
          </p:cNvCxnSpPr>
          <p:nvPr/>
        </p:nvCxnSpPr>
        <p:spPr bwMode="auto">
          <a:xfrm flipH="1">
            <a:off x="1193286" y="30207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26" name="Straight Connector 32125">
            <a:extLst>
              <a:ext uri="{FF2B5EF4-FFF2-40B4-BE49-F238E27FC236}">
                <a16:creationId xmlns:a16="http://schemas.microsoft.com/office/drawing/2014/main" id="{5F25CBD9-8472-FF19-AB69-FBC8314A7ED9}"/>
              </a:ext>
            </a:extLst>
          </p:cNvPr>
          <p:cNvCxnSpPr>
            <a:cxnSpLocks/>
          </p:cNvCxnSpPr>
          <p:nvPr/>
        </p:nvCxnSpPr>
        <p:spPr bwMode="auto">
          <a:xfrm flipH="1">
            <a:off x="1193286" y="32423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27" name="Straight Connector 32126">
            <a:extLst>
              <a:ext uri="{FF2B5EF4-FFF2-40B4-BE49-F238E27FC236}">
                <a16:creationId xmlns:a16="http://schemas.microsoft.com/office/drawing/2014/main" id="{D3BC51C7-01BD-5E32-14AA-31F2ADF393C0}"/>
              </a:ext>
            </a:extLst>
          </p:cNvPr>
          <p:cNvCxnSpPr>
            <a:cxnSpLocks/>
          </p:cNvCxnSpPr>
          <p:nvPr/>
        </p:nvCxnSpPr>
        <p:spPr bwMode="auto">
          <a:xfrm flipH="1">
            <a:off x="1193286" y="34639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28" name="Straight Connector 32127">
            <a:extLst>
              <a:ext uri="{FF2B5EF4-FFF2-40B4-BE49-F238E27FC236}">
                <a16:creationId xmlns:a16="http://schemas.microsoft.com/office/drawing/2014/main" id="{AC604A58-3546-6B3C-7306-5D68CF62988F}"/>
              </a:ext>
            </a:extLst>
          </p:cNvPr>
          <p:cNvCxnSpPr>
            <a:cxnSpLocks/>
          </p:cNvCxnSpPr>
          <p:nvPr/>
        </p:nvCxnSpPr>
        <p:spPr bwMode="auto">
          <a:xfrm flipH="1">
            <a:off x="1193286" y="36855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29" name="Straight Connector 32128">
            <a:extLst>
              <a:ext uri="{FF2B5EF4-FFF2-40B4-BE49-F238E27FC236}">
                <a16:creationId xmlns:a16="http://schemas.microsoft.com/office/drawing/2014/main" id="{36953038-FFFE-DFFA-2335-A2628D55CD6C}"/>
              </a:ext>
            </a:extLst>
          </p:cNvPr>
          <p:cNvCxnSpPr>
            <a:cxnSpLocks/>
          </p:cNvCxnSpPr>
          <p:nvPr/>
        </p:nvCxnSpPr>
        <p:spPr bwMode="auto">
          <a:xfrm flipH="1">
            <a:off x="1193286" y="39071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30" name="Straight Connector 32129">
            <a:extLst>
              <a:ext uri="{FF2B5EF4-FFF2-40B4-BE49-F238E27FC236}">
                <a16:creationId xmlns:a16="http://schemas.microsoft.com/office/drawing/2014/main" id="{ED0B59AE-5D9C-DD42-1596-1AFB2475A33D}"/>
              </a:ext>
            </a:extLst>
          </p:cNvPr>
          <p:cNvCxnSpPr>
            <a:cxnSpLocks/>
          </p:cNvCxnSpPr>
          <p:nvPr/>
        </p:nvCxnSpPr>
        <p:spPr bwMode="auto">
          <a:xfrm flipH="1">
            <a:off x="1193286" y="41287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31" name="Straight Connector 32130">
            <a:extLst>
              <a:ext uri="{FF2B5EF4-FFF2-40B4-BE49-F238E27FC236}">
                <a16:creationId xmlns:a16="http://schemas.microsoft.com/office/drawing/2014/main" id="{50AAAAE5-A4CF-C827-981D-044BB8C71F6C}"/>
              </a:ext>
            </a:extLst>
          </p:cNvPr>
          <p:cNvCxnSpPr>
            <a:cxnSpLocks/>
          </p:cNvCxnSpPr>
          <p:nvPr/>
        </p:nvCxnSpPr>
        <p:spPr bwMode="auto">
          <a:xfrm flipH="1">
            <a:off x="1193286" y="43504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32" name="Straight Connector 32131">
            <a:extLst>
              <a:ext uri="{FF2B5EF4-FFF2-40B4-BE49-F238E27FC236}">
                <a16:creationId xmlns:a16="http://schemas.microsoft.com/office/drawing/2014/main" id="{EB91F01F-BD27-68D2-F258-A4C835D8D100}"/>
              </a:ext>
            </a:extLst>
          </p:cNvPr>
          <p:cNvCxnSpPr>
            <a:cxnSpLocks/>
          </p:cNvCxnSpPr>
          <p:nvPr/>
        </p:nvCxnSpPr>
        <p:spPr bwMode="auto">
          <a:xfrm>
            <a:off x="1255248" y="43504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133" name="Straight Connector 32132">
            <a:extLst>
              <a:ext uri="{FF2B5EF4-FFF2-40B4-BE49-F238E27FC236}">
                <a16:creationId xmlns:a16="http://schemas.microsoft.com/office/drawing/2014/main" id="{3A708961-104B-B7BE-F5EE-24916E613B29}"/>
              </a:ext>
            </a:extLst>
          </p:cNvPr>
          <p:cNvCxnSpPr>
            <a:cxnSpLocks/>
          </p:cNvCxnSpPr>
          <p:nvPr/>
        </p:nvCxnSpPr>
        <p:spPr bwMode="auto">
          <a:xfrm>
            <a:off x="1567869" y="43504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134" name="Straight Connector 32133">
            <a:extLst>
              <a:ext uri="{FF2B5EF4-FFF2-40B4-BE49-F238E27FC236}">
                <a16:creationId xmlns:a16="http://schemas.microsoft.com/office/drawing/2014/main" id="{5CDDDAC7-2C8E-9268-AC5B-6C936A1D4295}"/>
              </a:ext>
            </a:extLst>
          </p:cNvPr>
          <p:cNvCxnSpPr>
            <a:cxnSpLocks/>
          </p:cNvCxnSpPr>
          <p:nvPr/>
        </p:nvCxnSpPr>
        <p:spPr bwMode="auto">
          <a:xfrm>
            <a:off x="1880489" y="43504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135" name="Straight Connector 32134">
            <a:extLst>
              <a:ext uri="{FF2B5EF4-FFF2-40B4-BE49-F238E27FC236}">
                <a16:creationId xmlns:a16="http://schemas.microsoft.com/office/drawing/2014/main" id="{58D48247-19C0-7C6F-6A06-BE24DEFFE525}"/>
              </a:ext>
            </a:extLst>
          </p:cNvPr>
          <p:cNvCxnSpPr>
            <a:cxnSpLocks/>
          </p:cNvCxnSpPr>
          <p:nvPr/>
        </p:nvCxnSpPr>
        <p:spPr bwMode="auto">
          <a:xfrm>
            <a:off x="2193109" y="43504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136" name="Straight Connector 32135">
            <a:extLst>
              <a:ext uri="{FF2B5EF4-FFF2-40B4-BE49-F238E27FC236}">
                <a16:creationId xmlns:a16="http://schemas.microsoft.com/office/drawing/2014/main" id="{416DA20B-2577-D578-F42B-9205587DB0B1}"/>
              </a:ext>
            </a:extLst>
          </p:cNvPr>
          <p:cNvCxnSpPr>
            <a:cxnSpLocks/>
          </p:cNvCxnSpPr>
          <p:nvPr/>
        </p:nvCxnSpPr>
        <p:spPr bwMode="auto">
          <a:xfrm>
            <a:off x="2505730" y="43504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137" name="Straight Connector 32136">
            <a:extLst>
              <a:ext uri="{FF2B5EF4-FFF2-40B4-BE49-F238E27FC236}">
                <a16:creationId xmlns:a16="http://schemas.microsoft.com/office/drawing/2014/main" id="{EC370B73-6788-1C82-B0FE-37B4C4EFA053}"/>
              </a:ext>
            </a:extLst>
          </p:cNvPr>
          <p:cNvCxnSpPr>
            <a:cxnSpLocks/>
          </p:cNvCxnSpPr>
          <p:nvPr/>
        </p:nvCxnSpPr>
        <p:spPr bwMode="auto">
          <a:xfrm>
            <a:off x="2818350" y="43504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138" name="Straight Connector 32137">
            <a:extLst>
              <a:ext uri="{FF2B5EF4-FFF2-40B4-BE49-F238E27FC236}">
                <a16:creationId xmlns:a16="http://schemas.microsoft.com/office/drawing/2014/main" id="{072F5FBA-C155-F2AE-AA42-46B128FD5200}"/>
              </a:ext>
            </a:extLst>
          </p:cNvPr>
          <p:cNvCxnSpPr>
            <a:cxnSpLocks/>
          </p:cNvCxnSpPr>
          <p:nvPr/>
        </p:nvCxnSpPr>
        <p:spPr bwMode="auto">
          <a:xfrm>
            <a:off x="3130971" y="43504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139" name="Straight Connector 32138">
            <a:extLst>
              <a:ext uri="{FF2B5EF4-FFF2-40B4-BE49-F238E27FC236}">
                <a16:creationId xmlns:a16="http://schemas.microsoft.com/office/drawing/2014/main" id="{1DB28CB4-020D-8245-B145-68A057010202}"/>
              </a:ext>
            </a:extLst>
          </p:cNvPr>
          <p:cNvCxnSpPr>
            <a:cxnSpLocks/>
          </p:cNvCxnSpPr>
          <p:nvPr/>
        </p:nvCxnSpPr>
        <p:spPr bwMode="auto">
          <a:xfrm>
            <a:off x="3443591" y="43504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140" name="Straight Connector 32139">
            <a:extLst>
              <a:ext uri="{FF2B5EF4-FFF2-40B4-BE49-F238E27FC236}">
                <a16:creationId xmlns:a16="http://schemas.microsoft.com/office/drawing/2014/main" id="{FD0EE96E-8A44-68F4-3F38-CFDE50150368}"/>
              </a:ext>
            </a:extLst>
          </p:cNvPr>
          <p:cNvCxnSpPr>
            <a:cxnSpLocks/>
          </p:cNvCxnSpPr>
          <p:nvPr/>
        </p:nvCxnSpPr>
        <p:spPr bwMode="auto">
          <a:xfrm>
            <a:off x="3756212" y="43504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141" name="Straight Connector 32140">
            <a:extLst>
              <a:ext uri="{FF2B5EF4-FFF2-40B4-BE49-F238E27FC236}">
                <a16:creationId xmlns:a16="http://schemas.microsoft.com/office/drawing/2014/main" id="{7EA00BDD-6C08-27A5-9DFD-F512F25B76C2}"/>
              </a:ext>
            </a:extLst>
          </p:cNvPr>
          <p:cNvCxnSpPr>
            <a:cxnSpLocks/>
          </p:cNvCxnSpPr>
          <p:nvPr/>
        </p:nvCxnSpPr>
        <p:spPr bwMode="auto">
          <a:xfrm>
            <a:off x="4068832" y="4350407"/>
            <a:ext cx="0" cy="64008"/>
          </a:xfrm>
          <a:prstGeom prst="line">
            <a:avLst/>
          </a:prstGeom>
          <a:noFill/>
          <a:ln w="28575" cap="flat" cmpd="sng" algn="ctr">
            <a:solidFill>
              <a:schemeClr val="bg1"/>
            </a:solidFill>
            <a:prstDash val="solid"/>
            <a:round/>
            <a:headEnd type="none" w="med" len="med"/>
            <a:tailEnd type="none" w="med" len="med"/>
          </a:ln>
          <a:effectLst/>
        </p:spPr>
      </p:cxnSp>
      <p:sp>
        <p:nvSpPr>
          <p:cNvPr id="32142" name="TextBox 32141">
            <a:extLst>
              <a:ext uri="{FF2B5EF4-FFF2-40B4-BE49-F238E27FC236}">
                <a16:creationId xmlns:a16="http://schemas.microsoft.com/office/drawing/2014/main" id="{52643D15-5C8A-7024-C44B-7C09B4932322}"/>
              </a:ext>
            </a:extLst>
          </p:cNvPr>
          <p:cNvSpPr txBox="1"/>
          <p:nvPr/>
        </p:nvSpPr>
        <p:spPr bwMode="auto">
          <a:xfrm>
            <a:off x="819537" y="2011975"/>
            <a:ext cx="419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2143" name="TextBox 32142">
            <a:extLst>
              <a:ext uri="{FF2B5EF4-FFF2-40B4-BE49-F238E27FC236}">
                <a16:creationId xmlns:a16="http://schemas.microsoft.com/office/drawing/2014/main" id="{F93FF843-7EFB-4AB2-5B27-48B4D3AD6981}"/>
              </a:ext>
            </a:extLst>
          </p:cNvPr>
          <p:cNvSpPr txBox="1"/>
          <p:nvPr/>
        </p:nvSpPr>
        <p:spPr bwMode="auto">
          <a:xfrm>
            <a:off x="885963" y="2231282"/>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32144" name="TextBox 32143">
            <a:extLst>
              <a:ext uri="{FF2B5EF4-FFF2-40B4-BE49-F238E27FC236}">
                <a16:creationId xmlns:a16="http://schemas.microsoft.com/office/drawing/2014/main" id="{54165E0F-E9F8-5A0D-473D-05E7C7B85DBE}"/>
              </a:ext>
            </a:extLst>
          </p:cNvPr>
          <p:cNvSpPr txBox="1"/>
          <p:nvPr/>
        </p:nvSpPr>
        <p:spPr bwMode="auto">
          <a:xfrm>
            <a:off x="885963" y="2450589"/>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2145" name="TextBox 32144">
            <a:extLst>
              <a:ext uri="{FF2B5EF4-FFF2-40B4-BE49-F238E27FC236}">
                <a16:creationId xmlns:a16="http://schemas.microsoft.com/office/drawing/2014/main" id="{B9F81F53-B179-5C6E-8647-A643F4862728}"/>
              </a:ext>
            </a:extLst>
          </p:cNvPr>
          <p:cNvSpPr txBox="1"/>
          <p:nvPr/>
        </p:nvSpPr>
        <p:spPr bwMode="auto">
          <a:xfrm>
            <a:off x="885963" y="2669896"/>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32146" name="TextBox 32145">
            <a:extLst>
              <a:ext uri="{FF2B5EF4-FFF2-40B4-BE49-F238E27FC236}">
                <a16:creationId xmlns:a16="http://schemas.microsoft.com/office/drawing/2014/main" id="{7F2A4CEE-D213-42C4-42B2-6FA49E8EAB78}"/>
              </a:ext>
            </a:extLst>
          </p:cNvPr>
          <p:cNvSpPr txBox="1"/>
          <p:nvPr/>
        </p:nvSpPr>
        <p:spPr bwMode="auto">
          <a:xfrm>
            <a:off x="885963" y="2889203"/>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2147" name="TextBox 32146">
            <a:extLst>
              <a:ext uri="{FF2B5EF4-FFF2-40B4-BE49-F238E27FC236}">
                <a16:creationId xmlns:a16="http://schemas.microsoft.com/office/drawing/2014/main" id="{8E7255B3-72A6-2BC7-73E1-48B4DFF09FA1}"/>
              </a:ext>
            </a:extLst>
          </p:cNvPr>
          <p:cNvSpPr txBox="1"/>
          <p:nvPr/>
        </p:nvSpPr>
        <p:spPr bwMode="auto">
          <a:xfrm>
            <a:off x="885963" y="3108510"/>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32148" name="TextBox 32147">
            <a:extLst>
              <a:ext uri="{FF2B5EF4-FFF2-40B4-BE49-F238E27FC236}">
                <a16:creationId xmlns:a16="http://schemas.microsoft.com/office/drawing/2014/main" id="{CCFDD0A4-91D9-E4FE-A45B-3269244531A6}"/>
              </a:ext>
            </a:extLst>
          </p:cNvPr>
          <p:cNvSpPr txBox="1"/>
          <p:nvPr/>
        </p:nvSpPr>
        <p:spPr bwMode="auto">
          <a:xfrm>
            <a:off x="885963" y="3327817"/>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2149" name="TextBox 32148">
            <a:extLst>
              <a:ext uri="{FF2B5EF4-FFF2-40B4-BE49-F238E27FC236}">
                <a16:creationId xmlns:a16="http://schemas.microsoft.com/office/drawing/2014/main" id="{84FA6A9D-9300-CCCE-1BBC-FCE4A30BB96F}"/>
              </a:ext>
            </a:extLst>
          </p:cNvPr>
          <p:cNvSpPr txBox="1"/>
          <p:nvPr/>
        </p:nvSpPr>
        <p:spPr bwMode="auto">
          <a:xfrm>
            <a:off x="885963" y="3547124"/>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32150" name="TextBox 32149">
            <a:extLst>
              <a:ext uri="{FF2B5EF4-FFF2-40B4-BE49-F238E27FC236}">
                <a16:creationId xmlns:a16="http://schemas.microsoft.com/office/drawing/2014/main" id="{AD99C98E-6AE0-27FF-4830-96B8DA95F0E4}"/>
              </a:ext>
            </a:extLst>
          </p:cNvPr>
          <p:cNvSpPr txBox="1"/>
          <p:nvPr/>
        </p:nvSpPr>
        <p:spPr bwMode="auto">
          <a:xfrm>
            <a:off x="885963" y="3766431"/>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2151" name="TextBox 32150">
            <a:extLst>
              <a:ext uri="{FF2B5EF4-FFF2-40B4-BE49-F238E27FC236}">
                <a16:creationId xmlns:a16="http://schemas.microsoft.com/office/drawing/2014/main" id="{4D093AE0-0058-E9E5-C2CA-39B72913BC65}"/>
              </a:ext>
            </a:extLst>
          </p:cNvPr>
          <p:cNvSpPr txBox="1"/>
          <p:nvPr/>
        </p:nvSpPr>
        <p:spPr bwMode="auto">
          <a:xfrm>
            <a:off x="885963" y="398573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2152" name="TextBox 32151">
            <a:extLst>
              <a:ext uri="{FF2B5EF4-FFF2-40B4-BE49-F238E27FC236}">
                <a16:creationId xmlns:a16="http://schemas.microsoft.com/office/drawing/2014/main" id="{A4DB738F-9C8D-F6C7-C1B8-9E78A9FA8110}"/>
              </a:ext>
            </a:extLst>
          </p:cNvPr>
          <p:cNvSpPr txBox="1"/>
          <p:nvPr/>
        </p:nvSpPr>
        <p:spPr bwMode="auto">
          <a:xfrm>
            <a:off x="885963" y="421650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2153" name="TextBox 32152">
            <a:extLst>
              <a:ext uri="{FF2B5EF4-FFF2-40B4-BE49-F238E27FC236}">
                <a16:creationId xmlns:a16="http://schemas.microsoft.com/office/drawing/2014/main" id="{D20F828F-E921-F2CA-DCAC-BFC641A3B883}"/>
              </a:ext>
            </a:extLst>
          </p:cNvPr>
          <p:cNvSpPr txBox="1"/>
          <p:nvPr/>
        </p:nvSpPr>
        <p:spPr bwMode="auto">
          <a:xfrm>
            <a:off x="3856785" y="4357515"/>
            <a:ext cx="4229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108</a:t>
            </a:r>
          </a:p>
        </p:txBody>
      </p:sp>
      <p:sp>
        <p:nvSpPr>
          <p:cNvPr id="32154" name="TextBox 32153">
            <a:extLst>
              <a:ext uri="{FF2B5EF4-FFF2-40B4-BE49-F238E27FC236}">
                <a16:creationId xmlns:a16="http://schemas.microsoft.com/office/drawing/2014/main" id="{F5E780A2-8EC0-9719-D804-7320F011531D}"/>
              </a:ext>
            </a:extLst>
          </p:cNvPr>
          <p:cNvSpPr txBox="1"/>
          <p:nvPr/>
        </p:nvSpPr>
        <p:spPr bwMode="auto">
          <a:xfrm>
            <a:off x="1077306" y="435403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2155" name="TextBox 32154">
            <a:extLst>
              <a:ext uri="{FF2B5EF4-FFF2-40B4-BE49-F238E27FC236}">
                <a16:creationId xmlns:a16="http://schemas.microsoft.com/office/drawing/2014/main" id="{FB6119C3-2725-5B49-304F-A7D8D820E336}"/>
              </a:ext>
            </a:extLst>
          </p:cNvPr>
          <p:cNvSpPr txBox="1"/>
          <p:nvPr/>
        </p:nvSpPr>
        <p:spPr bwMode="auto">
          <a:xfrm>
            <a:off x="1393086" y="4357515"/>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32156" name="TextBox 32155">
            <a:extLst>
              <a:ext uri="{FF2B5EF4-FFF2-40B4-BE49-F238E27FC236}">
                <a16:creationId xmlns:a16="http://schemas.microsoft.com/office/drawing/2014/main" id="{AC10ED50-C0CB-221B-FCD4-EE76A84E08EA}"/>
              </a:ext>
            </a:extLst>
          </p:cNvPr>
          <p:cNvSpPr txBox="1"/>
          <p:nvPr/>
        </p:nvSpPr>
        <p:spPr bwMode="auto">
          <a:xfrm>
            <a:off x="1705390" y="4357515"/>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32157" name="TextBox 32156">
            <a:extLst>
              <a:ext uri="{FF2B5EF4-FFF2-40B4-BE49-F238E27FC236}">
                <a16:creationId xmlns:a16="http://schemas.microsoft.com/office/drawing/2014/main" id="{DC3AB2CC-D133-7C4E-B104-955E6018C64F}"/>
              </a:ext>
            </a:extLst>
          </p:cNvPr>
          <p:cNvSpPr txBox="1"/>
          <p:nvPr/>
        </p:nvSpPr>
        <p:spPr bwMode="auto">
          <a:xfrm>
            <a:off x="2017693" y="4357515"/>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32158" name="TextBox 32157">
            <a:extLst>
              <a:ext uri="{FF2B5EF4-FFF2-40B4-BE49-F238E27FC236}">
                <a16:creationId xmlns:a16="http://schemas.microsoft.com/office/drawing/2014/main" id="{E5248230-E4A9-2064-53D4-0137CAB448F4}"/>
              </a:ext>
            </a:extLst>
          </p:cNvPr>
          <p:cNvSpPr txBox="1"/>
          <p:nvPr/>
        </p:nvSpPr>
        <p:spPr bwMode="auto">
          <a:xfrm>
            <a:off x="2329996" y="4357515"/>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32159" name="TextBox 32158">
            <a:extLst>
              <a:ext uri="{FF2B5EF4-FFF2-40B4-BE49-F238E27FC236}">
                <a16:creationId xmlns:a16="http://schemas.microsoft.com/office/drawing/2014/main" id="{496BDFC5-A225-09D0-C77A-1A6B9CAD94D0}"/>
              </a:ext>
            </a:extLst>
          </p:cNvPr>
          <p:cNvSpPr txBox="1"/>
          <p:nvPr/>
        </p:nvSpPr>
        <p:spPr bwMode="auto">
          <a:xfrm>
            <a:off x="2642300" y="4357515"/>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2160" name="TextBox 32159">
            <a:extLst>
              <a:ext uri="{FF2B5EF4-FFF2-40B4-BE49-F238E27FC236}">
                <a16:creationId xmlns:a16="http://schemas.microsoft.com/office/drawing/2014/main" id="{BED9183E-47B6-BC9D-7F57-E133A247B47B}"/>
              </a:ext>
            </a:extLst>
          </p:cNvPr>
          <p:cNvSpPr txBox="1"/>
          <p:nvPr/>
        </p:nvSpPr>
        <p:spPr bwMode="auto">
          <a:xfrm>
            <a:off x="2954603" y="4357515"/>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32161" name="TextBox 32160">
            <a:extLst>
              <a:ext uri="{FF2B5EF4-FFF2-40B4-BE49-F238E27FC236}">
                <a16:creationId xmlns:a16="http://schemas.microsoft.com/office/drawing/2014/main" id="{A6A6582B-57E1-8258-D4EC-6FF497B60AFF}"/>
              </a:ext>
            </a:extLst>
          </p:cNvPr>
          <p:cNvSpPr txBox="1"/>
          <p:nvPr/>
        </p:nvSpPr>
        <p:spPr bwMode="auto">
          <a:xfrm>
            <a:off x="3266906" y="4357515"/>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32162" name="TextBox 32161">
            <a:extLst>
              <a:ext uri="{FF2B5EF4-FFF2-40B4-BE49-F238E27FC236}">
                <a16:creationId xmlns:a16="http://schemas.microsoft.com/office/drawing/2014/main" id="{6C78371F-FA3C-0CB9-D2A2-4B71BCEC45E5}"/>
              </a:ext>
            </a:extLst>
          </p:cNvPr>
          <p:cNvSpPr txBox="1"/>
          <p:nvPr/>
        </p:nvSpPr>
        <p:spPr bwMode="auto">
          <a:xfrm>
            <a:off x="3579210" y="4357515"/>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96</a:t>
            </a:r>
          </a:p>
        </p:txBody>
      </p:sp>
      <p:sp>
        <p:nvSpPr>
          <p:cNvPr id="32163" name="TextBox 32162">
            <a:extLst>
              <a:ext uri="{FF2B5EF4-FFF2-40B4-BE49-F238E27FC236}">
                <a16:creationId xmlns:a16="http://schemas.microsoft.com/office/drawing/2014/main" id="{348CBAF0-1874-6A23-3FF9-099DC10E8D76}"/>
              </a:ext>
            </a:extLst>
          </p:cNvPr>
          <p:cNvSpPr txBox="1"/>
          <p:nvPr/>
        </p:nvSpPr>
        <p:spPr bwMode="auto">
          <a:xfrm>
            <a:off x="4837900" y="1674778"/>
            <a:ext cx="28369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2-Yr Landmark Analysis</a:t>
            </a:r>
          </a:p>
        </p:txBody>
      </p:sp>
      <p:sp>
        <p:nvSpPr>
          <p:cNvPr id="32164" name="TextBox 32163">
            <a:extLst>
              <a:ext uri="{FF2B5EF4-FFF2-40B4-BE49-F238E27FC236}">
                <a16:creationId xmlns:a16="http://schemas.microsoft.com/office/drawing/2014/main" id="{2F163826-C12C-5B0F-47B2-2D9DE0DFC798}"/>
              </a:ext>
            </a:extLst>
          </p:cNvPr>
          <p:cNvSpPr txBox="1"/>
          <p:nvPr/>
        </p:nvSpPr>
        <p:spPr bwMode="auto">
          <a:xfrm rot="16200000">
            <a:off x="3249853" y="3123931"/>
            <a:ext cx="2263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PFS (%)</a:t>
            </a:r>
          </a:p>
        </p:txBody>
      </p:sp>
      <p:sp>
        <p:nvSpPr>
          <p:cNvPr id="32165" name="TextBox 32164">
            <a:extLst>
              <a:ext uri="{FF2B5EF4-FFF2-40B4-BE49-F238E27FC236}">
                <a16:creationId xmlns:a16="http://schemas.microsoft.com/office/drawing/2014/main" id="{E911B904-C1E1-C008-F1DD-FF376D95571C}"/>
              </a:ext>
            </a:extLst>
          </p:cNvPr>
          <p:cNvSpPr txBox="1"/>
          <p:nvPr/>
        </p:nvSpPr>
        <p:spPr bwMode="auto">
          <a:xfrm>
            <a:off x="4901915" y="4073373"/>
            <a:ext cx="25121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0.44 (95% CI: 0.21-0.92);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 .029</a:t>
            </a:r>
          </a:p>
        </p:txBody>
      </p:sp>
      <p:sp>
        <p:nvSpPr>
          <p:cNvPr id="32166" name="TextBox 32165">
            <a:extLst>
              <a:ext uri="{FF2B5EF4-FFF2-40B4-BE49-F238E27FC236}">
                <a16:creationId xmlns:a16="http://schemas.microsoft.com/office/drawing/2014/main" id="{BBD039B2-9A67-058C-17CC-BA34C56BBCC5}"/>
              </a:ext>
            </a:extLst>
          </p:cNvPr>
          <p:cNvSpPr txBox="1"/>
          <p:nvPr/>
        </p:nvSpPr>
        <p:spPr bwMode="auto">
          <a:xfrm>
            <a:off x="4855511" y="4526694"/>
            <a:ext cx="28193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grpSp>
        <p:nvGrpSpPr>
          <p:cNvPr id="32167" name="Group 32166">
            <a:extLst>
              <a:ext uri="{FF2B5EF4-FFF2-40B4-BE49-F238E27FC236}">
                <a16:creationId xmlns:a16="http://schemas.microsoft.com/office/drawing/2014/main" id="{8B7E08C5-FF99-27F6-7B1B-AF26396D4C50}"/>
              </a:ext>
            </a:extLst>
          </p:cNvPr>
          <p:cNvGrpSpPr/>
          <p:nvPr/>
        </p:nvGrpSpPr>
        <p:grpSpPr>
          <a:xfrm>
            <a:off x="6785283" y="2012291"/>
            <a:ext cx="955076" cy="400110"/>
            <a:chOff x="6785283" y="1983034"/>
            <a:chExt cx="955076" cy="400110"/>
          </a:xfrm>
        </p:grpSpPr>
        <p:sp>
          <p:nvSpPr>
            <p:cNvPr id="32168" name="TextBox 32167">
              <a:extLst>
                <a:ext uri="{FF2B5EF4-FFF2-40B4-BE49-F238E27FC236}">
                  <a16:creationId xmlns:a16="http://schemas.microsoft.com/office/drawing/2014/main" id="{FB4FD33B-1977-6113-2247-A3D50C92B0BD}"/>
                </a:ext>
              </a:extLst>
            </p:cNvPr>
            <p:cNvSpPr txBox="1"/>
            <p:nvPr/>
          </p:nvSpPr>
          <p:spPr bwMode="auto">
            <a:xfrm>
              <a:off x="6946537" y="1983034"/>
              <a:ext cx="7938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000" b="0" dirty="0">
                  <a:solidFill>
                    <a:schemeClr val="bg1"/>
                  </a:solidFill>
                  <a:latin typeface="Calibri" panose="020F0502020204030204" pitchFamily="34" charset="0"/>
                </a:rPr>
                <a:t>Lenalidomide</a:t>
              </a:r>
            </a:p>
            <a:p>
              <a:pPr algn="l">
                <a:lnSpc>
                  <a:spcPct val="100000"/>
                </a:lnSpc>
                <a:spcBef>
                  <a:spcPts val="0"/>
                </a:spcBef>
                <a:spcAft>
                  <a:spcPct val="0"/>
                </a:spcAft>
                <a:buClrTx/>
                <a:buFontTx/>
                <a:buNone/>
              </a:pPr>
              <a:r>
                <a:rPr lang="en-US" sz="1000" b="0" dirty="0">
                  <a:solidFill>
                    <a:schemeClr val="bg1"/>
                  </a:solidFill>
                  <a:latin typeface="Calibri" panose="020F0502020204030204" pitchFamily="34" charset="0"/>
                </a:rPr>
                <a:t>Observation</a:t>
              </a:r>
            </a:p>
          </p:txBody>
        </p:sp>
        <p:cxnSp>
          <p:nvCxnSpPr>
            <p:cNvPr id="32169" name="Straight Connector 32168">
              <a:extLst>
                <a:ext uri="{FF2B5EF4-FFF2-40B4-BE49-F238E27FC236}">
                  <a16:creationId xmlns:a16="http://schemas.microsoft.com/office/drawing/2014/main" id="{81849833-1E52-053B-0A10-69E3E80D71A0}"/>
                </a:ext>
              </a:extLst>
            </p:cNvPr>
            <p:cNvCxnSpPr>
              <a:cxnSpLocks/>
            </p:cNvCxnSpPr>
            <p:nvPr/>
          </p:nvCxnSpPr>
          <p:spPr bwMode="auto">
            <a:xfrm flipH="1">
              <a:off x="6785283" y="2102661"/>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32170" name="Straight Connector 32169">
              <a:extLst>
                <a:ext uri="{FF2B5EF4-FFF2-40B4-BE49-F238E27FC236}">
                  <a16:creationId xmlns:a16="http://schemas.microsoft.com/office/drawing/2014/main" id="{69204421-4191-C4B2-E42B-81A69EBF552D}"/>
                </a:ext>
              </a:extLst>
            </p:cNvPr>
            <p:cNvCxnSpPr>
              <a:cxnSpLocks/>
            </p:cNvCxnSpPr>
            <p:nvPr/>
          </p:nvCxnSpPr>
          <p:spPr bwMode="auto">
            <a:xfrm flipH="1">
              <a:off x="6785283" y="2261793"/>
              <a:ext cx="182880"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32171" name="Straight Connector 32170">
            <a:extLst>
              <a:ext uri="{FF2B5EF4-FFF2-40B4-BE49-F238E27FC236}">
                <a16:creationId xmlns:a16="http://schemas.microsoft.com/office/drawing/2014/main" id="{0E66CC1B-9BBE-2F14-8B1D-2BBE28B393CF}"/>
              </a:ext>
            </a:extLst>
          </p:cNvPr>
          <p:cNvCxnSpPr>
            <a:cxnSpLocks/>
          </p:cNvCxnSpPr>
          <p:nvPr/>
        </p:nvCxnSpPr>
        <p:spPr bwMode="auto">
          <a:xfrm flipV="1">
            <a:off x="4855511" y="2130485"/>
            <a:ext cx="0" cy="2219922"/>
          </a:xfrm>
          <a:prstGeom prst="line">
            <a:avLst/>
          </a:prstGeom>
          <a:noFill/>
          <a:ln w="28575" cap="flat" cmpd="sng" algn="ctr">
            <a:solidFill>
              <a:schemeClr val="bg1"/>
            </a:solidFill>
            <a:prstDash val="solid"/>
            <a:round/>
            <a:headEnd type="none" w="med" len="med"/>
            <a:tailEnd type="none" w="med" len="med"/>
          </a:ln>
          <a:effectLst/>
        </p:spPr>
      </p:cxnSp>
      <p:cxnSp>
        <p:nvCxnSpPr>
          <p:cNvPr id="32172" name="Straight Connector 32171">
            <a:extLst>
              <a:ext uri="{FF2B5EF4-FFF2-40B4-BE49-F238E27FC236}">
                <a16:creationId xmlns:a16="http://schemas.microsoft.com/office/drawing/2014/main" id="{164A24DB-E88B-4429-8BC9-A67C384E3123}"/>
              </a:ext>
            </a:extLst>
          </p:cNvPr>
          <p:cNvCxnSpPr>
            <a:cxnSpLocks/>
          </p:cNvCxnSpPr>
          <p:nvPr/>
        </p:nvCxnSpPr>
        <p:spPr bwMode="auto">
          <a:xfrm flipH="1">
            <a:off x="4793549" y="21343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73" name="Straight Connector 32172">
            <a:extLst>
              <a:ext uri="{FF2B5EF4-FFF2-40B4-BE49-F238E27FC236}">
                <a16:creationId xmlns:a16="http://schemas.microsoft.com/office/drawing/2014/main" id="{C1ADC45F-AF56-D6AB-C7CC-56725684CD64}"/>
              </a:ext>
            </a:extLst>
          </p:cNvPr>
          <p:cNvCxnSpPr>
            <a:cxnSpLocks/>
          </p:cNvCxnSpPr>
          <p:nvPr/>
        </p:nvCxnSpPr>
        <p:spPr bwMode="auto">
          <a:xfrm flipH="1">
            <a:off x="4793549" y="23559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74" name="Straight Connector 32173">
            <a:extLst>
              <a:ext uri="{FF2B5EF4-FFF2-40B4-BE49-F238E27FC236}">
                <a16:creationId xmlns:a16="http://schemas.microsoft.com/office/drawing/2014/main" id="{9AF9372D-9556-8220-C3D9-341E313C0971}"/>
              </a:ext>
            </a:extLst>
          </p:cNvPr>
          <p:cNvCxnSpPr>
            <a:cxnSpLocks/>
          </p:cNvCxnSpPr>
          <p:nvPr/>
        </p:nvCxnSpPr>
        <p:spPr bwMode="auto">
          <a:xfrm flipH="1">
            <a:off x="4793549" y="25775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75" name="Straight Connector 32174">
            <a:extLst>
              <a:ext uri="{FF2B5EF4-FFF2-40B4-BE49-F238E27FC236}">
                <a16:creationId xmlns:a16="http://schemas.microsoft.com/office/drawing/2014/main" id="{47C74925-05A5-244F-9478-DF9D5731E75D}"/>
              </a:ext>
            </a:extLst>
          </p:cNvPr>
          <p:cNvCxnSpPr>
            <a:cxnSpLocks/>
          </p:cNvCxnSpPr>
          <p:nvPr/>
        </p:nvCxnSpPr>
        <p:spPr bwMode="auto">
          <a:xfrm flipH="1">
            <a:off x="4793549" y="27991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76" name="Straight Connector 32175">
            <a:extLst>
              <a:ext uri="{FF2B5EF4-FFF2-40B4-BE49-F238E27FC236}">
                <a16:creationId xmlns:a16="http://schemas.microsoft.com/office/drawing/2014/main" id="{1EA29A72-DB50-80CE-D29E-9A8FEAE54EA7}"/>
              </a:ext>
            </a:extLst>
          </p:cNvPr>
          <p:cNvCxnSpPr>
            <a:cxnSpLocks/>
          </p:cNvCxnSpPr>
          <p:nvPr/>
        </p:nvCxnSpPr>
        <p:spPr bwMode="auto">
          <a:xfrm flipH="1">
            <a:off x="4793549" y="30207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77" name="Straight Connector 32176">
            <a:extLst>
              <a:ext uri="{FF2B5EF4-FFF2-40B4-BE49-F238E27FC236}">
                <a16:creationId xmlns:a16="http://schemas.microsoft.com/office/drawing/2014/main" id="{B4648FE5-80C6-AF5A-400B-F9FB0292A80A}"/>
              </a:ext>
            </a:extLst>
          </p:cNvPr>
          <p:cNvCxnSpPr>
            <a:cxnSpLocks/>
          </p:cNvCxnSpPr>
          <p:nvPr/>
        </p:nvCxnSpPr>
        <p:spPr bwMode="auto">
          <a:xfrm flipH="1">
            <a:off x="4793549" y="32423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78" name="Straight Connector 32177">
            <a:extLst>
              <a:ext uri="{FF2B5EF4-FFF2-40B4-BE49-F238E27FC236}">
                <a16:creationId xmlns:a16="http://schemas.microsoft.com/office/drawing/2014/main" id="{F23A4AA0-5F48-7EEA-35B5-61F8D382588E}"/>
              </a:ext>
            </a:extLst>
          </p:cNvPr>
          <p:cNvCxnSpPr>
            <a:cxnSpLocks/>
          </p:cNvCxnSpPr>
          <p:nvPr/>
        </p:nvCxnSpPr>
        <p:spPr bwMode="auto">
          <a:xfrm flipH="1">
            <a:off x="4793549" y="34639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79" name="Straight Connector 32178">
            <a:extLst>
              <a:ext uri="{FF2B5EF4-FFF2-40B4-BE49-F238E27FC236}">
                <a16:creationId xmlns:a16="http://schemas.microsoft.com/office/drawing/2014/main" id="{5B67481A-9ADB-18EF-D722-FEA149375E7E}"/>
              </a:ext>
            </a:extLst>
          </p:cNvPr>
          <p:cNvCxnSpPr>
            <a:cxnSpLocks/>
          </p:cNvCxnSpPr>
          <p:nvPr/>
        </p:nvCxnSpPr>
        <p:spPr bwMode="auto">
          <a:xfrm flipH="1">
            <a:off x="4793549" y="36855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80" name="Straight Connector 32179">
            <a:extLst>
              <a:ext uri="{FF2B5EF4-FFF2-40B4-BE49-F238E27FC236}">
                <a16:creationId xmlns:a16="http://schemas.microsoft.com/office/drawing/2014/main" id="{148EE9B0-0E1C-F7B0-7FC5-13E9B31CFA8E}"/>
              </a:ext>
            </a:extLst>
          </p:cNvPr>
          <p:cNvCxnSpPr>
            <a:cxnSpLocks/>
          </p:cNvCxnSpPr>
          <p:nvPr/>
        </p:nvCxnSpPr>
        <p:spPr bwMode="auto">
          <a:xfrm flipH="1">
            <a:off x="4793549" y="39071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81" name="Straight Connector 32180">
            <a:extLst>
              <a:ext uri="{FF2B5EF4-FFF2-40B4-BE49-F238E27FC236}">
                <a16:creationId xmlns:a16="http://schemas.microsoft.com/office/drawing/2014/main" id="{36A08ECB-41E2-EDF3-7988-1CA3B955DD1B}"/>
              </a:ext>
            </a:extLst>
          </p:cNvPr>
          <p:cNvCxnSpPr>
            <a:cxnSpLocks/>
          </p:cNvCxnSpPr>
          <p:nvPr/>
        </p:nvCxnSpPr>
        <p:spPr bwMode="auto">
          <a:xfrm flipH="1">
            <a:off x="4793549" y="41287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182" name="Straight Connector 32181">
            <a:extLst>
              <a:ext uri="{FF2B5EF4-FFF2-40B4-BE49-F238E27FC236}">
                <a16:creationId xmlns:a16="http://schemas.microsoft.com/office/drawing/2014/main" id="{4A4A5767-B3CB-CA95-A6B5-7BFE66EAB4A1}"/>
              </a:ext>
            </a:extLst>
          </p:cNvPr>
          <p:cNvCxnSpPr>
            <a:cxnSpLocks/>
          </p:cNvCxnSpPr>
          <p:nvPr/>
        </p:nvCxnSpPr>
        <p:spPr bwMode="auto">
          <a:xfrm>
            <a:off x="4855511" y="4339977"/>
            <a:ext cx="2819335" cy="0"/>
          </a:xfrm>
          <a:prstGeom prst="line">
            <a:avLst/>
          </a:prstGeom>
          <a:noFill/>
          <a:ln w="28575" cap="flat" cmpd="sng" algn="ctr">
            <a:solidFill>
              <a:schemeClr val="bg1"/>
            </a:solidFill>
            <a:prstDash val="solid"/>
            <a:round/>
            <a:headEnd type="none" w="med" len="med"/>
            <a:tailEnd type="none" w="med" len="med"/>
          </a:ln>
          <a:effectLst/>
        </p:spPr>
      </p:cxnSp>
      <p:cxnSp>
        <p:nvCxnSpPr>
          <p:cNvPr id="32183" name="Straight Connector 32182">
            <a:extLst>
              <a:ext uri="{FF2B5EF4-FFF2-40B4-BE49-F238E27FC236}">
                <a16:creationId xmlns:a16="http://schemas.microsoft.com/office/drawing/2014/main" id="{B9A51E57-96D5-2FD7-9D61-0DBE89953C0D}"/>
              </a:ext>
            </a:extLst>
          </p:cNvPr>
          <p:cNvCxnSpPr>
            <a:cxnSpLocks/>
          </p:cNvCxnSpPr>
          <p:nvPr/>
        </p:nvCxnSpPr>
        <p:spPr bwMode="auto">
          <a:xfrm flipH="1">
            <a:off x="4793549" y="4338446"/>
            <a:ext cx="81386" cy="0"/>
          </a:xfrm>
          <a:prstGeom prst="line">
            <a:avLst/>
          </a:prstGeom>
          <a:noFill/>
          <a:ln w="28575" cap="flat" cmpd="sng" algn="ctr">
            <a:solidFill>
              <a:schemeClr val="bg1"/>
            </a:solidFill>
            <a:prstDash val="solid"/>
            <a:round/>
            <a:headEnd type="none" w="med" len="med"/>
            <a:tailEnd type="none" w="med" len="med"/>
          </a:ln>
          <a:effectLst/>
        </p:spPr>
      </p:cxnSp>
      <p:sp>
        <p:nvSpPr>
          <p:cNvPr id="32184" name="TextBox 32183">
            <a:extLst>
              <a:ext uri="{FF2B5EF4-FFF2-40B4-BE49-F238E27FC236}">
                <a16:creationId xmlns:a16="http://schemas.microsoft.com/office/drawing/2014/main" id="{6A4CAA57-48CB-4679-F4F6-7FD26F3EB4DF}"/>
              </a:ext>
            </a:extLst>
          </p:cNvPr>
          <p:cNvSpPr txBox="1"/>
          <p:nvPr/>
        </p:nvSpPr>
        <p:spPr bwMode="auto">
          <a:xfrm>
            <a:off x="4419800" y="2011975"/>
            <a:ext cx="419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2185" name="TextBox 32184">
            <a:extLst>
              <a:ext uri="{FF2B5EF4-FFF2-40B4-BE49-F238E27FC236}">
                <a16:creationId xmlns:a16="http://schemas.microsoft.com/office/drawing/2014/main" id="{1FA6D9BC-F664-573D-6901-EA884FFC428D}"/>
              </a:ext>
            </a:extLst>
          </p:cNvPr>
          <p:cNvSpPr txBox="1"/>
          <p:nvPr/>
        </p:nvSpPr>
        <p:spPr bwMode="auto">
          <a:xfrm>
            <a:off x="4486226" y="2231282"/>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32186" name="TextBox 32185">
            <a:extLst>
              <a:ext uri="{FF2B5EF4-FFF2-40B4-BE49-F238E27FC236}">
                <a16:creationId xmlns:a16="http://schemas.microsoft.com/office/drawing/2014/main" id="{C8053A6C-8D38-10F5-D4EB-552D6E580BDC}"/>
              </a:ext>
            </a:extLst>
          </p:cNvPr>
          <p:cNvSpPr txBox="1"/>
          <p:nvPr/>
        </p:nvSpPr>
        <p:spPr bwMode="auto">
          <a:xfrm>
            <a:off x="4486226" y="2450589"/>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2187" name="TextBox 32186">
            <a:extLst>
              <a:ext uri="{FF2B5EF4-FFF2-40B4-BE49-F238E27FC236}">
                <a16:creationId xmlns:a16="http://schemas.microsoft.com/office/drawing/2014/main" id="{D0F4D7AF-D422-6F10-8695-DB8C5C550916}"/>
              </a:ext>
            </a:extLst>
          </p:cNvPr>
          <p:cNvSpPr txBox="1"/>
          <p:nvPr/>
        </p:nvSpPr>
        <p:spPr bwMode="auto">
          <a:xfrm>
            <a:off x="4486226" y="2669896"/>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32188" name="TextBox 32187">
            <a:extLst>
              <a:ext uri="{FF2B5EF4-FFF2-40B4-BE49-F238E27FC236}">
                <a16:creationId xmlns:a16="http://schemas.microsoft.com/office/drawing/2014/main" id="{F9A76185-A898-D997-68EC-24E747EE983E}"/>
              </a:ext>
            </a:extLst>
          </p:cNvPr>
          <p:cNvSpPr txBox="1"/>
          <p:nvPr/>
        </p:nvSpPr>
        <p:spPr bwMode="auto">
          <a:xfrm>
            <a:off x="4486226" y="2889203"/>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2189" name="TextBox 32188">
            <a:extLst>
              <a:ext uri="{FF2B5EF4-FFF2-40B4-BE49-F238E27FC236}">
                <a16:creationId xmlns:a16="http://schemas.microsoft.com/office/drawing/2014/main" id="{A8B40025-BDD5-6C7A-8C05-79E5403C84A6}"/>
              </a:ext>
            </a:extLst>
          </p:cNvPr>
          <p:cNvSpPr txBox="1"/>
          <p:nvPr/>
        </p:nvSpPr>
        <p:spPr bwMode="auto">
          <a:xfrm>
            <a:off x="4486226" y="3108510"/>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32190" name="TextBox 32189">
            <a:extLst>
              <a:ext uri="{FF2B5EF4-FFF2-40B4-BE49-F238E27FC236}">
                <a16:creationId xmlns:a16="http://schemas.microsoft.com/office/drawing/2014/main" id="{F1AEEA3E-6CF0-FF6C-3E9C-1EA42D710A36}"/>
              </a:ext>
            </a:extLst>
          </p:cNvPr>
          <p:cNvSpPr txBox="1"/>
          <p:nvPr/>
        </p:nvSpPr>
        <p:spPr bwMode="auto">
          <a:xfrm>
            <a:off x="4486226" y="3327817"/>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2191" name="TextBox 32190">
            <a:extLst>
              <a:ext uri="{FF2B5EF4-FFF2-40B4-BE49-F238E27FC236}">
                <a16:creationId xmlns:a16="http://schemas.microsoft.com/office/drawing/2014/main" id="{6AC32627-0C86-A926-7B46-F27CB3F052EB}"/>
              </a:ext>
            </a:extLst>
          </p:cNvPr>
          <p:cNvSpPr txBox="1"/>
          <p:nvPr/>
        </p:nvSpPr>
        <p:spPr bwMode="auto">
          <a:xfrm>
            <a:off x="4486226" y="3547124"/>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32192" name="TextBox 32191">
            <a:extLst>
              <a:ext uri="{FF2B5EF4-FFF2-40B4-BE49-F238E27FC236}">
                <a16:creationId xmlns:a16="http://schemas.microsoft.com/office/drawing/2014/main" id="{35A438C5-5B34-3E57-4034-4D1625EC5BA5}"/>
              </a:ext>
            </a:extLst>
          </p:cNvPr>
          <p:cNvSpPr txBox="1"/>
          <p:nvPr/>
        </p:nvSpPr>
        <p:spPr bwMode="auto">
          <a:xfrm>
            <a:off x="4486226" y="3766431"/>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2193" name="TextBox 32192">
            <a:extLst>
              <a:ext uri="{FF2B5EF4-FFF2-40B4-BE49-F238E27FC236}">
                <a16:creationId xmlns:a16="http://schemas.microsoft.com/office/drawing/2014/main" id="{F9FC3D0B-9422-8EBD-353F-D8753CA25A33}"/>
              </a:ext>
            </a:extLst>
          </p:cNvPr>
          <p:cNvSpPr txBox="1"/>
          <p:nvPr/>
        </p:nvSpPr>
        <p:spPr bwMode="auto">
          <a:xfrm>
            <a:off x="4486226" y="398573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2194" name="TextBox 32193">
            <a:extLst>
              <a:ext uri="{FF2B5EF4-FFF2-40B4-BE49-F238E27FC236}">
                <a16:creationId xmlns:a16="http://schemas.microsoft.com/office/drawing/2014/main" id="{54241082-2C2A-AF26-AC9A-80D34FDEB7C8}"/>
              </a:ext>
            </a:extLst>
          </p:cNvPr>
          <p:cNvSpPr txBox="1"/>
          <p:nvPr/>
        </p:nvSpPr>
        <p:spPr bwMode="auto">
          <a:xfrm>
            <a:off x="4486226" y="421650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nvGrpSpPr>
          <p:cNvPr id="32195" name="Group 32194">
            <a:extLst>
              <a:ext uri="{FF2B5EF4-FFF2-40B4-BE49-F238E27FC236}">
                <a16:creationId xmlns:a16="http://schemas.microsoft.com/office/drawing/2014/main" id="{291841F3-1268-59CD-7CF7-9DA343B4D3B5}"/>
              </a:ext>
            </a:extLst>
          </p:cNvPr>
          <p:cNvGrpSpPr/>
          <p:nvPr/>
        </p:nvGrpSpPr>
        <p:grpSpPr>
          <a:xfrm>
            <a:off x="4619017" y="4357515"/>
            <a:ext cx="3267174" cy="276999"/>
            <a:chOff x="4681046" y="4328258"/>
            <a:chExt cx="2538944" cy="276999"/>
          </a:xfrm>
        </p:grpSpPr>
        <p:sp>
          <p:nvSpPr>
            <p:cNvPr id="32196" name="TextBox 32195">
              <a:extLst>
                <a:ext uri="{FF2B5EF4-FFF2-40B4-BE49-F238E27FC236}">
                  <a16:creationId xmlns:a16="http://schemas.microsoft.com/office/drawing/2014/main" id="{008E2D56-315C-BCDF-2635-41DE5A30678D}"/>
                </a:ext>
              </a:extLst>
            </p:cNvPr>
            <p:cNvSpPr txBox="1"/>
            <p:nvPr/>
          </p:nvSpPr>
          <p:spPr bwMode="auto">
            <a:xfrm>
              <a:off x="4681046"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2197" name="TextBox 32196">
              <a:extLst>
                <a:ext uri="{FF2B5EF4-FFF2-40B4-BE49-F238E27FC236}">
                  <a16:creationId xmlns:a16="http://schemas.microsoft.com/office/drawing/2014/main" id="{44C7D9C5-9FB5-3A9B-6CE7-D40D6ECF5601}"/>
                </a:ext>
              </a:extLst>
            </p:cNvPr>
            <p:cNvSpPr txBox="1"/>
            <p:nvPr/>
          </p:nvSpPr>
          <p:spPr bwMode="auto">
            <a:xfrm>
              <a:off x="4993349"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32198" name="TextBox 32197">
              <a:extLst>
                <a:ext uri="{FF2B5EF4-FFF2-40B4-BE49-F238E27FC236}">
                  <a16:creationId xmlns:a16="http://schemas.microsoft.com/office/drawing/2014/main" id="{7C411405-15A9-347C-40A4-62994D8D7558}"/>
                </a:ext>
              </a:extLst>
            </p:cNvPr>
            <p:cNvSpPr txBox="1"/>
            <p:nvPr/>
          </p:nvSpPr>
          <p:spPr bwMode="auto">
            <a:xfrm>
              <a:off x="5305653"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32199" name="TextBox 32198">
              <a:extLst>
                <a:ext uri="{FF2B5EF4-FFF2-40B4-BE49-F238E27FC236}">
                  <a16:creationId xmlns:a16="http://schemas.microsoft.com/office/drawing/2014/main" id="{5971D70F-94E4-A0BA-CF04-7003670905CF}"/>
                </a:ext>
              </a:extLst>
            </p:cNvPr>
            <p:cNvSpPr txBox="1"/>
            <p:nvPr/>
          </p:nvSpPr>
          <p:spPr bwMode="auto">
            <a:xfrm>
              <a:off x="5617956"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32200" name="TextBox 32199">
              <a:extLst>
                <a:ext uri="{FF2B5EF4-FFF2-40B4-BE49-F238E27FC236}">
                  <a16:creationId xmlns:a16="http://schemas.microsoft.com/office/drawing/2014/main" id="{10FFA8A1-11E8-BC90-169D-54FC7E50F8BE}"/>
                </a:ext>
              </a:extLst>
            </p:cNvPr>
            <p:cNvSpPr txBox="1"/>
            <p:nvPr/>
          </p:nvSpPr>
          <p:spPr bwMode="auto">
            <a:xfrm>
              <a:off x="5930259"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32201" name="TextBox 32200">
              <a:extLst>
                <a:ext uri="{FF2B5EF4-FFF2-40B4-BE49-F238E27FC236}">
                  <a16:creationId xmlns:a16="http://schemas.microsoft.com/office/drawing/2014/main" id="{2D07E7F5-528F-2B65-0A6F-F1B07E6EB5A5}"/>
                </a:ext>
              </a:extLst>
            </p:cNvPr>
            <p:cNvSpPr txBox="1"/>
            <p:nvPr/>
          </p:nvSpPr>
          <p:spPr bwMode="auto">
            <a:xfrm>
              <a:off x="6242563"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2202" name="TextBox 32201">
              <a:extLst>
                <a:ext uri="{FF2B5EF4-FFF2-40B4-BE49-F238E27FC236}">
                  <a16:creationId xmlns:a16="http://schemas.microsoft.com/office/drawing/2014/main" id="{8D270540-31E5-6685-3F1F-F34DCED68A6E}"/>
                </a:ext>
              </a:extLst>
            </p:cNvPr>
            <p:cNvSpPr txBox="1"/>
            <p:nvPr/>
          </p:nvSpPr>
          <p:spPr bwMode="auto">
            <a:xfrm>
              <a:off x="6554866"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32203" name="TextBox 32202">
              <a:extLst>
                <a:ext uri="{FF2B5EF4-FFF2-40B4-BE49-F238E27FC236}">
                  <a16:creationId xmlns:a16="http://schemas.microsoft.com/office/drawing/2014/main" id="{243DB0FF-F151-3E39-AD18-F8EB7C2169F6}"/>
                </a:ext>
              </a:extLst>
            </p:cNvPr>
            <p:cNvSpPr txBox="1"/>
            <p:nvPr/>
          </p:nvSpPr>
          <p:spPr bwMode="auto">
            <a:xfrm>
              <a:off x="6867169"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grpSp>
      <p:sp>
        <p:nvSpPr>
          <p:cNvPr id="32204" name="TextBox 32203">
            <a:extLst>
              <a:ext uri="{FF2B5EF4-FFF2-40B4-BE49-F238E27FC236}">
                <a16:creationId xmlns:a16="http://schemas.microsoft.com/office/drawing/2014/main" id="{A6D53C9B-919D-8D67-82CA-4E4DB5830AC1}"/>
              </a:ext>
            </a:extLst>
          </p:cNvPr>
          <p:cNvSpPr txBox="1"/>
          <p:nvPr/>
        </p:nvSpPr>
        <p:spPr bwMode="auto">
          <a:xfrm>
            <a:off x="8672493" y="1674778"/>
            <a:ext cx="28369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3-Yr Landmark Analysis</a:t>
            </a:r>
          </a:p>
        </p:txBody>
      </p:sp>
      <p:sp>
        <p:nvSpPr>
          <p:cNvPr id="32205" name="TextBox 32204">
            <a:extLst>
              <a:ext uri="{FF2B5EF4-FFF2-40B4-BE49-F238E27FC236}">
                <a16:creationId xmlns:a16="http://schemas.microsoft.com/office/drawing/2014/main" id="{5244B5CD-10D0-D655-699A-13B78F4290F4}"/>
              </a:ext>
            </a:extLst>
          </p:cNvPr>
          <p:cNvSpPr txBox="1"/>
          <p:nvPr/>
        </p:nvSpPr>
        <p:spPr bwMode="auto">
          <a:xfrm rot="16200000">
            <a:off x="7061296" y="3123931"/>
            <a:ext cx="2263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PFS (%)</a:t>
            </a:r>
          </a:p>
        </p:txBody>
      </p:sp>
      <p:sp>
        <p:nvSpPr>
          <p:cNvPr id="32206" name="TextBox 32205">
            <a:extLst>
              <a:ext uri="{FF2B5EF4-FFF2-40B4-BE49-F238E27FC236}">
                <a16:creationId xmlns:a16="http://schemas.microsoft.com/office/drawing/2014/main" id="{371C768A-74B8-5622-8DED-301D4D30DF6F}"/>
              </a:ext>
            </a:extLst>
          </p:cNvPr>
          <p:cNvSpPr txBox="1"/>
          <p:nvPr/>
        </p:nvSpPr>
        <p:spPr bwMode="auto">
          <a:xfrm>
            <a:off x="8736508" y="4073373"/>
            <a:ext cx="25121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0.50 (95% CI: 0.16-1.57);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 .237</a:t>
            </a:r>
          </a:p>
        </p:txBody>
      </p:sp>
      <p:sp>
        <p:nvSpPr>
          <p:cNvPr id="32207" name="TextBox 32206">
            <a:extLst>
              <a:ext uri="{FF2B5EF4-FFF2-40B4-BE49-F238E27FC236}">
                <a16:creationId xmlns:a16="http://schemas.microsoft.com/office/drawing/2014/main" id="{D105C4A1-7272-9F53-84BF-02CD76C409EE}"/>
              </a:ext>
            </a:extLst>
          </p:cNvPr>
          <p:cNvSpPr txBox="1"/>
          <p:nvPr/>
        </p:nvSpPr>
        <p:spPr bwMode="auto">
          <a:xfrm>
            <a:off x="8690104" y="4526694"/>
            <a:ext cx="28193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grpSp>
        <p:nvGrpSpPr>
          <p:cNvPr id="32208" name="Group 32207">
            <a:extLst>
              <a:ext uri="{FF2B5EF4-FFF2-40B4-BE49-F238E27FC236}">
                <a16:creationId xmlns:a16="http://schemas.microsoft.com/office/drawing/2014/main" id="{72ECAC27-C4B1-AC0A-E32E-900B21518FBC}"/>
              </a:ext>
            </a:extLst>
          </p:cNvPr>
          <p:cNvGrpSpPr/>
          <p:nvPr/>
        </p:nvGrpSpPr>
        <p:grpSpPr>
          <a:xfrm>
            <a:off x="10619876" y="2012291"/>
            <a:ext cx="955076" cy="400110"/>
            <a:chOff x="10619876" y="1983034"/>
            <a:chExt cx="955076" cy="400110"/>
          </a:xfrm>
        </p:grpSpPr>
        <p:sp>
          <p:nvSpPr>
            <p:cNvPr id="32209" name="TextBox 32208">
              <a:extLst>
                <a:ext uri="{FF2B5EF4-FFF2-40B4-BE49-F238E27FC236}">
                  <a16:creationId xmlns:a16="http://schemas.microsoft.com/office/drawing/2014/main" id="{17561B63-68E4-22CC-F84C-5E2C29DBBB8E}"/>
                </a:ext>
              </a:extLst>
            </p:cNvPr>
            <p:cNvSpPr txBox="1"/>
            <p:nvPr/>
          </p:nvSpPr>
          <p:spPr bwMode="auto">
            <a:xfrm>
              <a:off x="10781130" y="1983034"/>
              <a:ext cx="7938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000" b="0" dirty="0">
                  <a:solidFill>
                    <a:schemeClr val="bg1"/>
                  </a:solidFill>
                  <a:latin typeface="Calibri" panose="020F0502020204030204" pitchFamily="34" charset="0"/>
                </a:rPr>
                <a:t>Lenalidomide</a:t>
              </a:r>
            </a:p>
            <a:p>
              <a:pPr algn="l">
                <a:lnSpc>
                  <a:spcPct val="100000"/>
                </a:lnSpc>
                <a:spcBef>
                  <a:spcPts val="0"/>
                </a:spcBef>
                <a:spcAft>
                  <a:spcPct val="0"/>
                </a:spcAft>
                <a:buClrTx/>
                <a:buFontTx/>
                <a:buNone/>
              </a:pPr>
              <a:r>
                <a:rPr lang="en-US" sz="1000" b="0" dirty="0">
                  <a:solidFill>
                    <a:schemeClr val="bg1"/>
                  </a:solidFill>
                  <a:latin typeface="Calibri" panose="020F0502020204030204" pitchFamily="34" charset="0"/>
                </a:rPr>
                <a:t>Observation</a:t>
              </a:r>
            </a:p>
          </p:txBody>
        </p:sp>
        <p:cxnSp>
          <p:nvCxnSpPr>
            <p:cNvPr id="32210" name="Straight Connector 32209">
              <a:extLst>
                <a:ext uri="{FF2B5EF4-FFF2-40B4-BE49-F238E27FC236}">
                  <a16:creationId xmlns:a16="http://schemas.microsoft.com/office/drawing/2014/main" id="{A9510D35-7330-91A1-7774-2E385FFE8B5C}"/>
                </a:ext>
              </a:extLst>
            </p:cNvPr>
            <p:cNvCxnSpPr>
              <a:cxnSpLocks/>
            </p:cNvCxnSpPr>
            <p:nvPr/>
          </p:nvCxnSpPr>
          <p:spPr bwMode="auto">
            <a:xfrm flipH="1">
              <a:off x="10619876" y="2102661"/>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32211" name="Straight Connector 32210">
              <a:extLst>
                <a:ext uri="{FF2B5EF4-FFF2-40B4-BE49-F238E27FC236}">
                  <a16:creationId xmlns:a16="http://schemas.microsoft.com/office/drawing/2014/main" id="{CE2633D4-8245-93CB-A126-6A8FA8B0B790}"/>
                </a:ext>
              </a:extLst>
            </p:cNvPr>
            <p:cNvCxnSpPr>
              <a:cxnSpLocks/>
            </p:cNvCxnSpPr>
            <p:nvPr/>
          </p:nvCxnSpPr>
          <p:spPr bwMode="auto">
            <a:xfrm flipH="1">
              <a:off x="10619876" y="2261793"/>
              <a:ext cx="182880"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32212" name="Straight Connector 32211">
            <a:extLst>
              <a:ext uri="{FF2B5EF4-FFF2-40B4-BE49-F238E27FC236}">
                <a16:creationId xmlns:a16="http://schemas.microsoft.com/office/drawing/2014/main" id="{3196A0E7-50EB-B623-5D23-CF2F92614AAA}"/>
              </a:ext>
            </a:extLst>
          </p:cNvPr>
          <p:cNvCxnSpPr>
            <a:cxnSpLocks/>
          </p:cNvCxnSpPr>
          <p:nvPr/>
        </p:nvCxnSpPr>
        <p:spPr bwMode="auto">
          <a:xfrm flipV="1">
            <a:off x="8690104" y="2130485"/>
            <a:ext cx="0" cy="2219922"/>
          </a:xfrm>
          <a:prstGeom prst="line">
            <a:avLst/>
          </a:prstGeom>
          <a:noFill/>
          <a:ln w="28575" cap="flat" cmpd="sng" algn="ctr">
            <a:solidFill>
              <a:schemeClr val="bg1"/>
            </a:solidFill>
            <a:prstDash val="solid"/>
            <a:round/>
            <a:headEnd type="none" w="med" len="med"/>
            <a:tailEnd type="none" w="med" len="med"/>
          </a:ln>
          <a:effectLst/>
        </p:spPr>
      </p:cxnSp>
      <p:cxnSp>
        <p:nvCxnSpPr>
          <p:cNvPr id="32213" name="Straight Connector 32212">
            <a:extLst>
              <a:ext uri="{FF2B5EF4-FFF2-40B4-BE49-F238E27FC236}">
                <a16:creationId xmlns:a16="http://schemas.microsoft.com/office/drawing/2014/main" id="{6CC6A8A7-48C6-667E-C146-C708352E62BE}"/>
              </a:ext>
            </a:extLst>
          </p:cNvPr>
          <p:cNvCxnSpPr>
            <a:cxnSpLocks/>
          </p:cNvCxnSpPr>
          <p:nvPr/>
        </p:nvCxnSpPr>
        <p:spPr bwMode="auto">
          <a:xfrm flipH="1">
            <a:off x="8628142" y="21343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214" name="Straight Connector 32213">
            <a:extLst>
              <a:ext uri="{FF2B5EF4-FFF2-40B4-BE49-F238E27FC236}">
                <a16:creationId xmlns:a16="http://schemas.microsoft.com/office/drawing/2014/main" id="{838395A8-618B-9A7F-8FB5-163BDC5BD2D0}"/>
              </a:ext>
            </a:extLst>
          </p:cNvPr>
          <p:cNvCxnSpPr>
            <a:cxnSpLocks/>
          </p:cNvCxnSpPr>
          <p:nvPr/>
        </p:nvCxnSpPr>
        <p:spPr bwMode="auto">
          <a:xfrm flipH="1">
            <a:off x="8628142" y="23559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215" name="Straight Connector 32214">
            <a:extLst>
              <a:ext uri="{FF2B5EF4-FFF2-40B4-BE49-F238E27FC236}">
                <a16:creationId xmlns:a16="http://schemas.microsoft.com/office/drawing/2014/main" id="{67082CEC-34D9-70BE-4B5D-D737EE55C69D}"/>
              </a:ext>
            </a:extLst>
          </p:cNvPr>
          <p:cNvCxnSpPr>
            <a:cxnSpLocks/>
          </p:cNvCxnSpPr>
          <p:nvPr/>
        </p:nvCxnSpPr>
        <p:spPr bwMode="auto">
          <a:xfrm flipH="1">
            <a:off x="8628142" y="25775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216" name="Straight Connector 32215">
            <a:extLst>
              <a:ext uri="{FF2B5EF4-FFF2-40B4-BE49-F238E27FC236}">
                <a16:creationId xmlns:a16="http://schemas.microsoft.com/office/drawing/2014/main" id="{1A248D35-95B1-2E13-B3FC-4151821E425B}"/>
              </a:ext>
            </a:extLst>
          </p:cNvPr>
          <p:cNvCxnSpPr>
            <a:cxnSpLocks/>
          </p:cNvCxnSpPr>
          <p:nvPr/>
        </p:nvCxnSpPr>
        <p:spPr bwMode="auto">
          <a:xfrm flipH="1">
            <a:off x="8628142" y="27991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217" name="Straight Connector 32216">
            <a:extLst>
              <a:ext uri="{FF2B5EF4-FFF2-40B4-BE49-F238E27FC236}">
                <a16:creationId xmlns:a16="http://schemas.microsoft.com/office/drawing/2014/main" id="{D75C65C6-39F8-33D7-B33A-FAB4B415666C}"/>
              </a:ext>
            </a:extLst>
          </p:cNvPr>
          <p:cNvCxnSpPr>
            <a:cxnSpLocks/>
          </p:cNvCxnSpPr>
          <p:nvPr/>
        </p:nvCxnSpPr>
        <p:spPr bwMode="auto">
          <a:xfrm flipH="1">
            <a:off x="8628142" y="30207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218" name="Straight Connector 32217">
            <a:extLst>
              <a:ext uri="{FF2B5EF4-FFF2-40B4-BE49-F238E27FC236}">
                <a16:creationId xmlns:a16="http://schemas.microsoft.com/office/drawing/2014/main" id="{90137F72-03B3-7AD0-3935-5A0D17D15883}"/>
              </a:ext>
            </a:extLst>
          </p:cNvPr>
          <p:cNvCxnSpPr>
            <a:cxnSpLocks/>
          </p:cNvCxnSpPr>
          <p:nvPr/>
        </p:nvCxnSpPr>
        <p:spPr bwMode="auto">
          <a:xfrm flipH="1">
            <a:off x="8628142" y="32423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219" name="Straight Connector 32218">
            <a:extLst>
              <a:ext uri="{FF2B5EF4-FFF2-40B4-BE49-F238E27FC236}">
                <a16:creationId xmlns:a16="http://schemas.microsoft.com/office/drawing/2014/main" id="{C808C2D3-09B6-555A-93FC-99B532E62C12}"/>
              </a:ext>
            </a:extLst>
          </p:cNvPr>
          <p:cNvCxnSpPr>
            <a:cxnSpLocks/>
          </p:cNvCxnSpPr>
          <p:nvPr/>
        </p:nvCxnSpPr>
        <p:spPr bwMode="auto">
          <a:xfrm flipH="1">
            <a:off x="8628142" y="34639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220" name="Straight Connector 32219">
            <a:extLst>
              <a:ext uri="{FF2B5EF4-FFF2-40B4-BE49-F238E27FC236}">
                <a16:creationId xmlns:a16="http://schemas.microsoft.com/office/drawing/2014/main" id="{9F695E44-2F9E-AFC1-183F-2136635E87C6}"/>
              </a:ext>
            </a:extLst>
          </p:cNvPr>
          <p:cNvCxnSpPr>
            <a:cxnSpLocks/>
          </p:cNvCxnSpPr>
          <p:nvPr/>
        </p:nvCxnSpPr>
        <p:spPr bwMode="auto">
          <a:xfrm flipH="1">
            <a:off x="8628142" y="36855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221" name="Straight Connector 32220">
            <a:extLst>
              <a:ext uri="{FF2B5EF4-FFF2-40B4-BE49-F238E27FC236}">
                <a16:creationId xmlns:a16="http://schemas.microsoft.com/office/drawing/2014/main" id="{28F471C7-42C8-1ACC-085E-2B711D09ADE9}"/>
              </a:ext>
            </a:extLst>
          </p:cNvPr>
          <p:cNvCxnSpPr>
            <a:cxnSpLocks/>
          </p:cNvCxnSpPr>
          <p:nvPr/>
        </p:nvCxnSpPr>
        <p:spPr bwMode="auto">
          <a:xfrm flipH="1">
            <a:off x="8628142" y="39071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222" name="Straight Connector 32221">
            <a:extLst>
              <a:ext uri="{FF2B5EF4-FFF2-40B4-BE49-F238E27FC236}">
                <a16:creationId xmlns:a16="http://schemas.microsoft.com/office/drawing/2014/main" id="{3971D92C-C64C-FF09-ED70-C995B1928F04}"/>
              </a:ext>
            </a:extLst>
          </p:cNvPr>
          <p:cNvCxnSpPr>
            <a:cxnSpLocks/>
          </p:cNvCxnSpPr>
          <p:nvPr/>
        </p:nvCxnSpPr>
        <p:spPr bwMode="auto">
          <a:xfrm flipH="1">
            <a:off x="8628142" y="4128798"/>
            <a:ext cx="64008" cy="0"/>
          </a:xfrm>
          <a:prstGeom prst="line">
            <a:avLst/>
          </a:prstGeom>
          <a:noFill/>
          <a:ln w="28575" cap="flat" cmpd="sng" algn="ctr">
            <a:solidFill>
              <a:schemeClr val="bg1"/>
            </a:solidFill>
            <a:prstDash val="solid"/>
            <a:round/>
            <a:headEnd type="none" w="med" len="med"/>
            <a:tailEnd type="none" w="med" len="med"/>
          </a:ln>
          <a:effectLst/>
        </p:spPr>
      </p:cxnSp>
      <p:sp>
        <p:nvSpPr>
          <p:cNvPr id="32223" name="TextBox 32222">
            <a:extLst>
              <a:ext uri="{FF2B5EF4-FFF2-40B4-BE49-F238E27FC236}">
                <a16:creationId xmlns:a16="http://schemas.microsoft.com/office/drawing/2014/main" id="{55B3E07F-3353-A7C1-195A-9C339FEE1052}"/>
              </a:ext>
            </a:extLst>
          </p:cNvPr>
          <p:cNvSpPr txBox="1"/>
          <p:nvPr/>
        </p:nvSpPr>
        <p:spPr bwMode="auto">
          <a:xfrm>
            <a:off x="8254393" y="2011975"/>
            <a:ext cx="419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2224" name="TextBox 32223">
            <a:extLst>
              <a:ext uri="{FF2B5EF4-FFF2-40B4-BE49-F238E27FC236}">
                <a16:creationId xmlns:a16="http://schemas.microsoft.com/office/drawing/2014/main" id="{90873DEA-C2ED-54C2-2CAD-1623AA49C74A}"/>
              </a:ext>
            </a:extLst>
          </p:cNvPr>
          <p:cNvSpPr txBox="1"/>
          <p:nvPr/>
        </p:nvSpPr>
        <p:spPr bwMode="auto">
          <a:xfrm>
            <a:off x="8320819" y="2231282"/>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32225" name="TextBox 32224">
            <a:extLst>
              <a:ext uri="{FF2B5EF4-FFF2-40B4-BE49-F238E27FC236}">
                <a16:creationId xmlns:a16="http://schemas.microsoft.com/office/drawing/2014/main" id="{1B97E5D3-2DE9-8A06-A21A-92EDF0701835}"/>
              </a:ext>
            </a:extLst>
          </p:cNvPr>
          <p:cNvSpPr txBox="1"/>
          <p:nvPr/>
        </p:nvSpPr>
        <p:spPr bwMode="auto">
          <a:xfrm>
            <a:off x="8320819" y="2450589"/>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2226" name="TextBox 32225">
            <a:extLst>
              <a:ext uri="{FF2B5EF4-FFF2-40B4-BE49-F238E27FC236}">
                <a16:creationId xmlns:a16="http://schemas.microsoft.com/office/drawing/2014/main" id="{9640528B-9BCC-8E84-BDA6-9865DB9C4CFB}"/>
              </a:ext>
            </a:extLst>
          </p:cNvPr>
          <p:cNvSpPr txBox="1"/>
          <p:nvPr/>
        </p:nvSpPr>
        <p:spPr bwMode="auto">
          <a:xfrm>
            <a:off x="8320819" y="2669896"/>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32227" name="TextBox 32226">
            <a:extLst>
              <a:ext uri="{FF2B5EF4-FFF2-40B4-BE49-F238E27FC236}">
                <a16:creationId xmlns:a16="http://schemas.microsoft.com/office/drawing/2014/main" id="{33F040A5-BD08-5E79-90AB-C78C3E8FA24C}"/>
              </a:ext>
            </a:extLst>
          </p:cNvPr>
          <p:cNvSpPr txBox="1"/>
          <p:nvPr/>
        </p:nvSpPr>
        <p:spPr bwMode="auto">
          <a:xfrm>
            <a:off x="8320819" y="2889203"/>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2228" name="TextBox 32227">
            <a:extLst>
              <a:ext uri="{FF2B5EF4-FFF2-40B4-BE49-F238E27FC236}">
                <a16:creationId xmlns:a16="http://schemas.microsoft.com/office/drawing/2014/main" id="{DA5703A5-62BD-4310-1E7C-6AFCBB4F77BA}"/>
              </a:ext>
            </a:extLst>
          </p:cNvPr>
          <p:cNvSpPr txBox="1"/>
          <p:nvPr/>
        </p:nvSpPr>
        <p:spPr bwMode="auto">
          <a:xfrm>
            <a:off x="8320819" y="3108510"/>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32229" name="TextBox 32228">
            <a:extLst>
              <a:ext uri="{FF2B5EF4-FFF2-40B4-BE49-F238E27FC236}">
                <a16:creationId xmlns:a16="http://schemas.microsoft.com/office/drawing/2014/main" id="{3E90AE23-D4FE-13E1-5377-D968BCCF3975}"/>
              </a:ext>
            </a:extLst>
          </p:cNvPr>
          <p:cNvSpPr txBox="1"/>
          <p:nvPr/>
        </p:nvSpPr>
        <p:spPr bwMode="auto">
          <a:xfrm>
            <a:off x="8320819" y="3327817"/>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2230" name="TextBox 32229">
            <a:extLst>
              <a:ext uri="{FF2B5EF4-FFF2-40B4-BE49-F238E27FC236}">
                <a16:creationId xmlns:a16="http://schemas.microsoft.com/office/drawing/2014/main" id="{E25BAAB3-5D02-065E-E713-6DAEFBE6FAEE}"/>
              </a:ext>
            </a:extLst>
          </p:cNvPr>
          <p:cNvSpPr txBox="1"/>
          <p:nvPr/>
        </p:nvSpPr>
        <p:spPr bwMode="auto">
          <a:xfrm>
            <a:off x="8320819" y="3547124"/>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32231" name="TextBox 32230">
            <a:extLst>
              <a:ext uri="{FF2B5EF4-FFF2-40B4-BE49-F238E27FC236}">
                <a16:creationId xmlns:a16="http://schemas.microsoft.com/office/drawing/2014/main" id="{724D4A2F-5288-4827-8FF7-CEA0A04231C5}"/>
              </a:ext>
            </a:extLst>
          </p:cNvPr>
          <p:cNvSpPr txBox="1"/>
          <p:nvPr/>
        </p:nvSpPr>
        <p:spPr bwMode="auto">
          <a:xfrm>
            <a:off x="8320819" y="3766431"/>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2232" name="TextBox 32231">
            <a:extLst>
              <a:ext uri="{FF2B5EF4-FFF2-40B4-BE49-F238E27FC236}">
                <a16:creationId xmlns:a16="http://schemas.microsoft.com/office/drawing/2014/main" id="{C54D3970-B492-B1EC-3F4C-6439D03DF0A9}"/>
              </a:ext>
            </a:extLst>
          </p:cNvPr>
          <p:cNvSpPr txBox="1"/>
          <p:nvPr/>
        </p:nvSpPr>
        <p:spPr bwMode="auto">
          <a:xfrm>
            <a:off x="8320819" y="398573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2233" name="TextBox 32232">
            <a:extLst>
              <a:ext uri="{FF2B5EF4-FFF2-40B4-BE49-F238E27FC236}">
                <a16:creationId xmlns:a16="http://schemas.microsoft.com/office/drawing/2014/main" id="{F93DEE64-F845-7702-0775-5056E8AEEA77}"/>
              </a:ext>
            </a:extLst>
          </p:cNvPr>
          <p:cNvSpPr txBox="1"/>
          <p:nvPr/>
        </p:nvSpPr>
        <p:spPr bwMode="auto">
          <a:xfrm>
            <a:off x="8320819" y="421650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nvGrpSpPr>
          <p:cNvPr id="32254" name="Group 32253">
            <a:extLst>
              <a:ext uri="{FF2B5EF4-FFF2-40B4-BE49-F238E27FC236}">
                <a16:creationId xmlns:a16="http://schemas.microsoft.com/office/drawing/2014/main" id="{E95D2ACA-20E4-8863-F00E-9A4583AEB969}"/>
              </a:ext>
            </a:extLst>
          </p:cNvPr>
          <p:cNvGrpSpPr/>
          <p:nvPr/>
        </p:nvGrpSpPr>
        <p:grpSpPr>
          <a:xfrm>
            <a:off x="3204917" y="2012291"/>
            <a:ext cx="935179" cy="400110"/>
            <a:chOff x="3204917" y="1983034"/>
            <a:chExt cx="935179" cy="400110"/>
          </a:xfrm>
        </p:grpSpPr>
        <p:sp>
          <p:nvSpPr>
            <p:cNvPr id="32255" name="TextBox 32254">
              <a:extLst>
                <a:ext uri="{FF2B5EF4-FFF2-40B4-BE49-F238E27FC236}">
                  <a16:creationId xmlns:a16="http://schemas.microsoft.com/office/drawing/2014/main" id="{CD1B78CC-5812-F8BD-52F5-63B0339D9EE2}"/>
                </a:ext>
              </a:extLst>
            </p:cNvPr>
            <p:cNvSpPr txBox="1"/>
            <p:nvPr/>
          </p:nvSpPr>
          <p:spPr bwMode="auto">
            <a:xfrm>
              <a:off x="3346274" y="1983034"/>
              <a:ext cx="7938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000" b="0" dirty="0">
                  <a:solidFill>
                    <a:schemeClr val="bg1"/>
                  </a:solidFill>
                  <a:latin typeface="Calibri" panose="020F0502020204030204" pitchFamily="34" charset="0"/>
                </a:rPr>
                <a:t>Lenalidomide</a:t>
              </a:r>
            </a:p>
            <a:p>
              <a:pPr algn="l">
                <a:lnSpc>
                  <a:spcPct val="100000"/>
                </a:lnSpc>
                <a:spcBef>
                  <a:spcPts val="0"/>
                </a:spcBef>
                <a:spcAft>
                  <a:spcPct val="0"/>
                </a:spcAft>
                <a:buClrTx/>
                <a:buFontTx/>
                <a:buNone/>
              </a:pPr>
              <a:r>
                <a:rPr lang="en-US" sz="1000" b="0" dirty="0">
                  <a:solidFill>
                    <a:schemeClr val="bg1"/>
                  </a:solidFill>
                  <a:latin typeface="Calibri" panose="020F0502020204030204" pitchFamily="34" charset="0"/>
                </a:rPr>
                <a:t>Observation</a:t>
              </a:r>
            </a:p>
          </p:txBody>
        </p:sp>
        <p:cxnSp>
          <p:nvCxnSpPr>
            <p:cNvPr id="32256" name="Straight Connector 32255">
              <a:extLst>
                <a:ext uri="{FF2B5EF4-FFF2-40B4-BE49-F238E27FC236}">
                  <a16:creationId xmlns:a16="http://schemas.microsoft.com/office/drawing/2014/main" id="{E1FEC581-4908-F01B-0F6B-2209B45DE00D}"/>
                </a:ext>
              </a:extLst>
            </p:cNvPr>
            <p:cNvCxnSpPr>
              <a:cxnSpLocks/>
            </p:cNvCxnSpPr>
            <p:nvPr/>
          </p:nvCxnSpPr>
          <p:spPr bwMode="auto">
            <a:xfrm flipH="1">
              <a:off x="3204917" y="2110035"/>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32257" name="Straight Connector 32256">
              <a:extLst>
                <a:ext uri="{FF2B5EF4-FFF2-40B4-BE49-F238E27FC236}">
                  <a16:creationId xmlns:a16="http://schemas.microsoft.com/office/drawing/2014/main" id="{E7BA45A6-8F0C-E020-819E-A4376A102E4E}"/>
                </a:ext>
              </a:extLst>
            </p:cNvPr>
            <p:cNvCxnSpPr>
              <a:cxnSpLocks/>
            </p:cNvCxnSpPr>
            <p:nvPr/>
          </p:nvCxnSpPr>
          <p:spPr bwMode="auto">
            <a:xfrm flipH="1">
              <a:off x="3204917" y="2269167"/>
              <a:ext cx="18288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258" name="Group 32257">
            <a:extLst>
              <a:ext uri="{FF2B5EF4-FFF2-40B4-BE49-F238E27FC236}">
                <a16:creationId xmlns:a16="http://schemas.microsoft.com/office/drawing/2014/main" id="{661318D4-A975-AEDE-C436-05143F9F27FD}"/>
              </a:ext>
            </a:extLst>
          </p:cNvPr>
          <p:cNvGrpSpPr/>
          <p:nvPr/>
        </p:nvGrpSpPr>
        <p:grpSpPr>
          <a:xfrm>
            <a:off x="4854947" y="4338445"/>
            <a:ext cx="2802721" cy="69790"/>
            <a:chOff x="4872333" y="4309188"/>
            <a:chExt cx="2782464" cy="75970"/>
          </a:xfrm>
        </p:grpSpPr>
        <p:cxnSp>
          <p:nvCxnSpPr>
            <p:cNvPr id="32259" name="Straight Connector 32258">
              <a:extLst>
                <a:ext uri="{FF2B5EF4-FFF2-40B4-BE49-F238E27FC236}">
                  <a16:creationId xmlns:a16="http://schemas.microsoft.com/office/drawing/2014/main" id="{2175F137-FA65-1C58-4884-2D3B839D85B8}"/>
                </a:ext>
              </a:extLst>
            </p:cNvPr>
            <p:cNvCxnSpPr>
              <a:cxnSpLocks/>
            </p:cNvCxnSpPr>
            <p:nvPr/>
          </p:nvCxnSpPr>
          <p:spPr bwMode="auto">
            <a:xfrm>
              <a:off x="4872333" y="4309188"/>
              <a:ext cx="0" cy="75970"/>
            </a:xfrm>
            <a:prstGeom prst="line">
              <a:avLst/>
            </a:prstGeom>
            <a:noFill/>
            <a:ln w="28575" cap="flat" cmpd="sng" algn="ctr">
              <a:solidFill>
                <a:schemeClr val="bg1"/>
              </a:solidFill>
              <a:prstDash val="solid"/>
              <a:round/>
              <a:headEnd type="none" w="med" len="med"/>
              <a:tailEnd type="none" w="med" len="med"/>
            </a:ln>
            <a:effectLst/>
          </p:spPr>
        </p:cxnSp>
        <p:cxnSp>
          <p:nvCxnSpPr>
            <p:cNvPr id="32260" name="Straight Connector 32259">
              <a:extLst>
                <a:ext uri="{FF2B5EF4-FFF2-40B4-BE49-F238E27FC236}">
                  <a16:creationId xmlns:a16="http://schemas.microsoft.com/office/drawing/2014/main" id="{6259C173-72AD-DCFF-BDF3-CB2DE9080A41}"/>
                </a:ext>
              </a:extLst>
            </p:cNvPr>
            <p:cNvCxnSpPr>
              <a:cxnSpLocks/>
            </p:cNvCxnSpPr>
            <p:nvPr/>
          </p:nvCxnSpPr>
          <p:spPr bwMode="auto">
            <a:xfrm>
              <a:off x="5269829" y="4309188"/>
              <a:ext cx="0" cy="75970"/>
            </a:xfrm>
            <a:prstGeom prst="line">
              <a:avLst/>
            </a:prstGeom>
            <a:noFill/>
            <a:ln w="28575" cap="flat" cmpd="sng" algn="ctr">
              <a:solidFill>
                <a:schemeClr val="bg1"/>
              </a:solidFill>
              <a:prstDash val="solid"/>
              <a:round/>
              <a:headEnd type="none" w="med" len="med"/>
              <a:tailEnd type="none" w="med" len="med"/>
            </a:ln>
            <a:effectLst/>
          </p:spPr>
        </p:cxnSp>
        <p:cxnSp>
          <p:nvCxnSpPr>
            <p:cNvPr id="32261" name="Straight Connector 32260">
              <a:extLst>
                <a:ext uri="{FF2B5EF4-FFF2-40B4-BE49-F238E27FC236}">
                  <a16:creationId xmlns:a16="http://schemas.microsoft.com/office/drawing/2014/main" id="{B4C58F6E-CC57-E1A6-0E69-2C517FEA9977}"/>
                </a:ext>
              </a:extLst>
            </p:cNvPr>
            <p:cNvCxnSpPr>
              <a:cxnSpLocks/>
            </p:cNvCxnSpPr>
            <p:nvPr/>
          </p:nvCxnSpPr>
          <p:spPr bwMode="auto">
            <a:xfrm>
              <a:off x="5667323" y="4309188"/>
              <a:ext cx="0" cy="75970"/>
            </a:xfrm>
            <a:prstGeom prst="line">
              <a:avLst/>
            </a:prstGeom>
            <a:noFill/>
            <a:ln w="28575" cap="flat" cmpd="sng" algn="ctr">
              <a:solidFill>
                <a:schemeClr val="bg1"/>
              </a:solidFill>
              <a:prstDash val="solid"/>
              <a:round/>
              <a:headEnd type="none" w="med" len="med"/>
              <a:tailEnd type="none" w="med" len="med"/>
            </a:ln>
            <a:effectLst/>
          </p:spPr>
        </p:cxnSp>
        <p:cxnSp>
          <p:nvCxnSpPr>
            <p:cNvPr id="32262" name="Straight Connector 32261">
              <a:extLst>
                <a:ext uri="{FF2B5EF4-FFF2-40B4-BE49-F238E27FC236}">
                  <a16:creationId xmlns:a16="http://schemas.microsoft.com/office/drawing/2014/main" id="{05B8D70D-E3A3-E794-B8C3-858252036EFD}"/>
                </a:ext>
              </a:extLst>
            </p:cNvPr>
            <p:cNvCxnSpPr>
              <a:cxnSpLocks/>
            </p:cNvCxnSpPr>
            <p:nvPr/>
          </p:nvCxnSpPr>
          <p:spPr bwMode="auto">
            <a:xfrm>
              <a:off x="6064817" y="4309188"/>
              <a:ext cx="0" cy="75970"/>
            </a:xfrm>
            <a:prstGeom prst="line">
              <a:avLst/>
            </a:prstGeom>
            <a:noFill/>
            <a:ln w="28575" cap="flat" cmpd="sng" algn="ctr">
              <a:solidFill>
                <a:schemeClr val="bg1"/>
              </a:solidFill>
              <a:prstDash val="solid"/>
              <a:round/>
              <a:headEnd type="none" w="med" len="med"/>
              <a:tailEnd type="none" w="med" len="med"/>
            </a:ln>
            <a:effectLst/>
          </p:spPr>
        </p:cxnSp>
        <p:cxnSp>
          <p:nvCxnSpPr>
            <p:cNvPr id="32263" name="Straight Connector 32262">
              <a:extLst>
                <a:ext uri="{FF2B5EF4-FFF2-40B4-BE49-F238E27FC236}">
                  <a16:creationId xmlns:a16="http://schemas.microsoft.com/office/drawing/2014/main" id="{EE210630-5BE3-8CC3-085E-2C2F09D507CB}"/>
                </a:ext>
              </a:extLst>
            </p:cNvPr>
            <p:cNvCxnSpPr>
              <a:cxnSpLocks/>
            </p:cNvCxnSpPr>
            <p:nvPr/>
          </p:nvCxnSpPr>
          <p:spPr bwMode="auto">
            <a:xfrm>
              <a:off x="6462313" y="4309188"/>
              <a:ext cx="0" cy="75970"/>
            </a:xfrm>
            <a:prstGeom prst="line">
              <a:avLst/>
            </a:prstGeom>
            <a:noFill/>
            <a:ln w="28575" cap="flat" cmpd="sng" algn="ctr">
              <a:solidFill>
                <a:schemeClr val="bg1"/>
              </a:solidFill>
              <a:prstDash val="solid"/>
              <a:round/>
              <a:headEnd type="none" w="med" len="med"/>
              <a:tailEnd type="none" w="med" len="med"/>
            </a:ln>
            <a:effectLst/>
          </p:spPr>
        </p:cxnSp>
        <p:cxnSp>
          <p:nvCxnSpPr>
            <p:cNvPr id="32264" name="Straight Connector 32263">
              <a:extLst>
                <a:ext uri="{FF2B5EF4-FFF2-40B4-BE49-F238E27FC236}">
                  <a16:creationId xmlns:a16="http://schemas.microsoft.com/office/drawing/2014/main" id="{66BD6CDC-884A-560D-477B-ABE6A5BEA2C8}"/>
                </a:ext>
              </a:extLst>
            </p:cNvPr>
            <p:cNvCxnSpPr>
              <a:cxnSpLocks/>
            </p:cNvCxnSpPr>
            <p:nvPr/>
          </p:nvCxnSpPr>
          <p:spPr bwMode="auto">
            <a:xfrm>
              <a:off x="6859807" y="4309188"/>
              <a:ext cx="0" cy="75970"/>
            </a:xfrm>
            <a:prstGeom prst="line">
              <a:avLst/>
            </a:prstGeom>
            <a:noFill/>
            <a:ln w="28575" cap="flat" cmpd="sng" algn="ctr">
              <a:solidFill>
                <a:schemeClr val="bg1"/>
              </a:solidFill>
              <a:prstDash val="solid"/>
              <a:round/>
              <a:headEnd type="none" w="med" len="med"/>
              <a:tailEnd type="none" w="med" len="med"/>
            </a:ln>
            <a:effectLst/>
          </p:spPr>
        </p:cxnSp>
        <p:cxnSp>
          <p:nvCxnSpPr>
            <p:cNvPr id="32265" name="Straight Connector 32264">
              <a:extLst>
                <a:ext uri="{FF2B5EF4-FFF2-40B4-BE49-F238E27FC236}">
                  <a16:creationId xmlns:a16="http://schemas.microsoft.com/office/drawing/2014/main" id="{F0B53CA3-890F-E92B-87CB-B25DCA44799D}"/>
                </a:ext>
              </a:extLst>
            </p:cNvPr>
            <p:cNvCxnSpPr>
              <a:cxnSpLocks/>
            </p:cNvCxnSpPr>
            <p:nvPr/>
          </p:nvCxnSpPr>
          <p:spPr bwMode="auto">
            <a:xfrm>
              <a:off x="7257303" y="4309188"/>
              <a:ext cx="0" cy="75970"/>
            </a:xfrm>
            <a:prstGeom prst="line">
              <a:avLst/>
            </a:prstGeom>
            <a:noFill/>
            <a:ln w="28575" cap="flat" cmpd="sng" algn="ctr">
              <a:solidFill>
                <a:schemeClr val="bg1"/>
              </a:solidFill>
              <a:prstDash val="solid"/>
              <a:round/>
              <a:headEnd type="none" w="med" len="med"/>
              <a:tailEnd type="none" w="med" len="med"/>
            </a:ln>
            <a:effectLst/>
          </p:spPr>
        </p:cxnSp>
        <p:cxnSp>
          <p:nvCxnSpPr>
            <p:cNvPr id="32266" name="Straight Connector 32265">
              <a:extLst>
                <a:ext uri="{FF2B5EF4-FFF2-40B4-BE49-F238E27FC236}">
                  <a16:creationId xmlns:a16="http://schemas.microsoft.com/office/drawing/2014/main" id="{37A50E58-CEDD-0433-0016-51E0FF798A5E}"/>
                </a:ext>
              </a:extLst>
            </p:cNvPr>
            <p:cNvCxnSpPr>
              <a:cxnSpLocks/>
            </p:cNvCxnSpPr>
            <p:nvPr/>
          </p:nvCxnSpPr>
          <p:spPr bwMode="auto">
            <a:xfrm>
              <a:off x="7654797" y="4309188"/>
              <a:ext cx="0" cy="75970"/>
            </a:xfrm>
            <a:prstGeom prst="line">
              <a:avLst/>
            </a:prstGeom>
            <a:noFill/>
            <a:ln w="28575" cap="flat" cmpd="sng" algn="ctr">
              <a:solidFill>
                <a:schemeClr val="bg1"/>
              </a:solidFill>
              <a:prstDash val="solid"/>
              <a:round/>
              <a:headEnd type="none" w="med" len="med"/>
              <a:tailEnd type="none" w="med" len="med"/>
            </a:ln>
            <a:effectLst/>
          </p:spPr>
        </p:cxnSp>
      </p:grpSp>
      <p:sp>
        <p:nvSpPr>
          <p:cNvPr id="32267" name="Freeform: Shape 31953">
            <a:extLst>
              <a:ext uri="{FF2B5EF4-FFF2-40B4-BE49-F238E27FC236}">
                <a16:creationId xmlns:a16="http://schemas.microsoft.com/office/drawing/2014/main" id="{15FF0175-4F17-0452-AC04-F72F8FD99982}"/>
              </a:ext>
            </a:extLst>
          </p:cNvPr>
          <p:cNvSpPr/>
          <p:nvPr/>
        </p:nvSpPr>
        <p:spPr bwMode="auto">
          <a:xfrm>
            <a:off x="4877959" y="2125771"/>
            <a:ext cx="1394199" cy="1668867"/>
          </a:xfrm>
          <a:custGeom>
            <a:avLst/>
            <a:gdLst>
              <a:gd name="connsiteX0" fmla="*/ 0 w 1394199"/>
              <a:gd name="connsiteY0" fmla="*/ 0 h 1668867"/>
              <a:gd name="connsiteX1" fmla="*/ 0 w 1394199"/>
              <a:gd name="connsiteY1" fmla="*/ 62583 h 1668867"/>
              <a:gd name="connsiteX2" fmla="*/ 69536 w 1394199"/>
              <a:gd name="connsiteY2" fmla="*/ 62583 h 1668867"/>
              <a:gd name="connsiteX3" fmla="*/ 69536 w 1394199"/>
              <a:gd name="connsiteY3" fmla="*/ 107781 h 1668867"/>
              <a:gd name="connsiteX4" fmla="*/ 83443 w 1394199"/>
              <a:gd name="connsiteY4" fmla="*/ 107781 h 1668867"/>
              <a:gd name="connsiteX5" fmla="*/ 83443 w 1394199"/>
              <a:gd name="connsiteY5" fmla="*/ 184271 h 1668867"/>
              <a:gd name="connsiteX6" fmla="*/ 118211 w 1394199"/>
              <a:gd name="connsiteY6" fmla="*/ 184271 h 1668867"/>
              <a:gd name="connsiteX7" fmla="*/ 118211 w 1394199"/>
              <a:gd name="connsiteY7" fmla="*/ 219039 h 1668867"/>
              <a:gd name="connsiteX8" fmla="*/ 142549 w 1394199"/>
              <a:gd name="connsiteY8" fmla="*/ 219039 h 1668867"/>
              <a:gd name="connsiteX9" fmla="*/ 142549 w 1394199"/>
              <a:gd name="connsiteY9" fmla="*/ 337250 h 1668867"/>
              <a:gd name="connsiteX10" fmla="*/ 271191 w 1394199"/>
              <a:gd name="connsiteY10" fmla="*/ 337250 h 1668867"/>
              <a:gd name="connsiteX11" fmla="*/ 271191 w 1394199"/>
              <a:gd name="connsiteY11" fmla="*/ 431124 h 1668867"/>
              <a:gd name="connsiteX12" fmla="*/ 316389 w 1394199"/>
              <a:gd name="connsiteY12" fmla="*/ 431124 h 1668867"/>
              <a:gd name="connsiteX13" fmla="*/ 316389 w 1394199"/>
              <a:gd name="connsiteY13" fmla="*/ 514567 h 1668867"/>
              <a:gd name="connsiteX14" fmla="*/ 344204 w 1394199"/>
              <a:gd name="connsiteY14" fmla="*/ 514567 h 1668867"/>
              <a:gd name="connsiteX15" fmla="*/ 344204 w 1394199"/>
              <a:gd name="connsiteY15" fmla="*/ 611918 h 1668867"/>
              <a:gd name="connsiteX16" fmla="*/ 354634 w 1394199"/>
              <a:gd name="connsiteY16" fmla="*/ 611918 h 1668867"/>
              <a:gd name="connsiteX17" fmla="*/ 354634 w 1394199"/>
              <a:gd name="connsiteY17" fmla="*/ 698838 h 1668867"/>
              <a:gd name="connsiteX18" fmla="*/ 445031 w 1394199"/>
              <a:gd name="connsiteY18" fmla="*/ 698838 h 1668867"/>
              <a:gd name="connsiteX19" fmla="*/ 445031 w 1394199"/>
              <a:gd name="connsiteY19" fmla="*/ 810096 h 1668867"/>
              <a:gd name="connsiteX20" fmla="*/ 594534 w 1394199"/>
              <a:gd name="connsiteY20" fmla="*/ 810096 h 1668867"/>
              <a:gd name="connsiteX21" fmla="*/ 594534 w 1394199"/>
              <a:gd name="connsiteY21" fmla="*/ 917877 h 1668867"/>
              <a:gd name="connsiteX22" fmla="*/ 702315 w 1394199"/>
              <a:gd name="connsiteY22" fmla="*/ 917877 h 1668867"/>
              <a:gd name="connsiteX23" fmla="*/ 702315 w 1394199"/>
              <a:gd name="connsiteY23" fmla="*/ 1032611 h 1668867"/>
              <a:gd name="connsiteX24" fmla="*/ 1067379 w 1394199"/>
              <a:gd name="connsiteY24" fmla="*/ 1032611 h 1668867"/>
              <a:gd name="connsiteX25" fmla="*/ 1067379 w 1394199"/>
              <a:gd name="connsiteY25" fmla="*/ 1206452 h 1668867"/>
              <a:gd name="connsiteX26" fmla="*/ 1091717 w 1394199"/>
              <a:gd name="connsiteY26" fmla="*/ 1206452 h 1668867"/>
              <a:gd name="connsiteX27" fmla="*/ 1091717 w 1394199"/>
              <a:gd name="connsiteY27" fmla="*/ 1401153 h 1668867"/>
              <a:gd name="connsiteX28" fmla="*/ 1303802 w 1394199"/>
              <a:gd name="connsiteY28" fmla="*/ 1401153 h 1668867"/>
              <a:gd name="connsiteX29" fmla="*/ 1303802 w 1394199"/>
              <a:gd name="connsiteY29" fmla="*/ 1668867 h 1668867"/>
              <a:gd name="connsiteX30" fmla="*/ 1394199 w 1394199"/>
              <a:gd name="connsiteY30" fmla="*/ 1668867 h 16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94199" h="1668867">
                <a:moveTo>
                  <a:pt x="0" y="0"/>
                </a:moveTo>
                <a:lnTo>
                  <a:pt x="0" y="62583"/>
                </a:lnTo>
                <a:lnTo>
                  <a:pt x="69536" y="62583"/>
                </a:lnTo>
                <a:lnTo>
                  <a:pt x="69536" y="107781"/>
                </a:lnTo>
                <a:lnTo>
                  <a:pt x="83443" y="107781"/>
                </a:lnTo>
                <a:lnTo>
                  <a:pt x="83443" y="184271"/>
                </a:lnTo>
                <a:lnTo>
                  <a:pt x="118211" y="184271"/>
                </a:lnTo>
                <a:lnTo>
                  <a:pt x="118211" y="219039"/>
                </a:lnTo>
                <a:lnTo>
                  <a:pt x="142549" y="219039"/>
                </a:lnTo>
                <a:lnTo>
                  <a:pt x="142549" y="337250"/>
                </a:lnTo>
                <a:lnTo>
                  <a:pt x="271191" y="337250"/>
                </a:lnTo>
                <a:lnTo>
                  <a:pt x="271191" y="431124"/>
                </a:lnTo>
                <a:lnTo>
                  <a:pt x="316389" y="431124"/>
                </a:lnTo>
                <a:lnTo>
                  <a:pt x="316389" y="514567"/>
                </a:lnTo>
                <a:lnTo>
                  <a:pt x="344204" y="514567"/>
                </a:lnTo>
                <a:lnTo>
                  <a:pt x="344204" y="611918"/>
                </a:lnTo>
                <a:lnTo>
                  <a:pt x="354634" y="611918"/>
                </a:lnTo>
                <a:lnTo>
                  <a:pt x="354634" y="698838"/>
                </a:lnTo>
                <a:lnTo>
                  <a:pt x="445031" y="698838"/>
                </a:lnTo>
                <a:lnTo>
                  <a:pt x="445031" y="810096"/>
                </a:lnTo>
                <a:lnTo>
                  <a:pt x="594534" y="810096"/>
                </a:lnTo>
                <a:lnTo>
                  <a:pt x="594534" y="917877"/>
                </a:lnTo>
                <a:lnTo>
                  <a:pt x="702315" y="917877"/>
                </a:lnTo>
                <a:lnTo>
                  <a:pt x="702315" y="1032611"/>
                </a:lnTo>
                <a:lnTo>
                  <a:pt x="1067379" y="1032611"/>
                </a:lnTo>
                <a:lnTo>
                  <a:pt x="1067379" y="1206452"/>
                </a:lnTo>
                <a:lnTo>
                  <a:pt x="1091717" y="1206452"/>
                </a:lnTo>
                <a:lnTo>
                  <a:pt x="1091717" y="1401153"/>
                </a:lnTo>
                <a:lnTo>
                  <a:pt x="1303802" y="1401153"/>
                </a:lnTo>
                <a:lnTo>
                  <a:pt x="1303802" y="1668867"/>
                </a:lnTo>
                <a:lnTo>
                  <a:pt x="1394199" y="1668867"/>
                </a:lnTo>
              </a:path>
            </a:pathLst>
          </a:custGeom>
          <a:noFill/>
          <a:ln w="28575">
            <a:solidFill>
              <a:schemeClr val="accent3"/>
            </a:solidFill>
            <a:miter lim="800000"/>
            <a:headEnd/>
            <a:tailEnd/>
          </a:ln>
        </p:spPr>
        <p:txBody>
          <a:bodyPr rtlCol="0" anchor="ctr"/>
          <a:lstStyle/>
          <a:p>
            <a:pPr algn="ctr"/>
            <a:endParaRPr lang="en-US"/>
          </a:p>
        </p:txBody>
      </p:sp>
      <p:cxnSp>
        <p:nvCxnSpPr>
          <p:cNvPr id="32268" name="Straight Connector 32267">
            <a:extLst>
              <a:ext uri="{FF2B5EF4-FFF2-40B4-BE49-F238E27FC236}">
                <a16:creationId xmlns:a16="http://schemas.microsoft.com/office/drawing/2014/main" id="{D5705DE4-0401-ACF1-FEAE-C5B980216C65}"/>
              </a:ext>
            </a:extLst>
          </p:cNvPr>
          <p:cNvCxnSpPr>
            <a:cxnSpLocks/>
          </p:cNvCxnSpPr>
          <p:nvPr/>
        </p:nvCxnSpPr>
        <p:spPr bwMode="auto">
          <a:xfrm>
            <a:off x="8688791" y="4349938"/>
            <a:ext cx="2819335" cy="0"/>
          </a:xfrm>
          <a:prstGeom prst="line">
            <a:avLst/>
          </a:prstGeom>
          <a:noFill/>
          <a:ln w="28575" cap="flat" cmpd="sng" algn="ctr">
            <a:solidFill>
              <a:schemeClr val="bg1"/>
            </a:solidFill>
            <a:prstDash val="solid"/>
            <a:round/>
            <a:headEnd type="none" w="med" len="med"/>
            <a:tailEnd type="none" w="med" len="med"/>
          </a:ln>
          <a:effectLst/>
        </p:spPr>
      </p:cxnSp>
      <p:cxnSp>
        <p:nvCxnSpPr>
          <p:cNvPr id="32269" name="Straight Connector 32268">
            <a:extLst>
              <a:ext uri="{FF2B5EF4-FFF2-40B4-BE49-F238E27FC236}">
                <a16:creationId xmlns:a16="http://schemas.microsoft.com/office/drawing/2014/main" id="{1010DE0C-5D32-7A57-8D02-A45CC8EECF74}"/>
              </a:ext>
            </a:extLst>
          </p:cNvPr>
          <p:cNvCxnSpPr>
            <a:cxnSpLocks/>
          </p:cNvCxnSpPr>
          <p:nvPr/>
        </p:nvCxnSpPr>
        <p:spPr bwMode="auto">
          <a:xfrm flipH="1">
            <a:off x="8626829" y="4348407"/>
            <a:ext cx="81386" cy="0"/>
          </a:xfrm>
          <a:prstGeom prst="line">
            <a:avLst/>
          </a:prstGeom>
          <a:noFill/>
          <a:ln w="28575" cap="flat" cmpd="sng" algn="ctr">
            <a:solidFill>
              <a:schemeClr val="bg1"/>
            </a:solidFill>
            <a:prstDash val="solid"/>
            <a:round/>
            <a:headEnd type="none" w="med" len="med"/>
            <a:tailEnd type="none" w="med" len="med"/>
          </a:ln>
          <a:effectLst/>
        </p:spPr>
      </p:cxnSp>
      <p:grpSp>
        <p:nvGrpSpPr>
          <p:cNvPr id="32270" name="Group 32269">
            <a:extLst>
              <a:ext uri="{FF2B5EF4-FFF2-40B4-BE49-F238E27FC236}">
                <a16:creationId xmlns:a16="http://schemas.microsoft.com/office/drawing/2014/main" id="{735F1A30-59AB-1E83-18E0-D0EDD6FD00C8}"/>
              </a:ext>
            </a:extLst>
          </p:cNvPr>
          <p:cNvGrpSpPr/>
          <p:nvPr/>
        </p:nvGrpSpPr>
        <p:grpSpPr>
          <a:xfrm>
            <a:off x="8452297" y="4367476"/>
            <a:ext cx="3267174" cy="276999"/>
            <a:chOff x="4681046" y="4328258"/>
            <a:chExt cx="2538944" cy="276999"/>
          </a:xfrm>
        </p:grpSpPr>
        <p:sp>
          <p:nvSpPr>
            <p:cNvPr id="32271" name="TextBox 32270">
              <a:extLst>
                <a:ext uri="{FF2B5EF4-FFF2-40B4-BE49-F238E27FC236}">
                  <a16:creationId xmlns:a16="http://schemas.microsoft.com/office/drawing/2014/main" id="{4D8068AD-3BB9-E65F-2D07-74AEE63B4F84}"/>
                </a:ext>
              </a:extLst>
            </p:cNvPr>
            <p:cNvSpPr txBox="1"/>
            <p:nvPr/>
          </p:nvSpPr>
          <p:spPr bwMode="auto">
            <a:xfrm>
              <a:off x="4681046"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2272" name="TextBox 32271">
              <a:extLst>
                <a:ext uri="{FF2B5EF4-FFF2-40B4-BE49-F238E27FC236}">
                  <a16:creationId xmlns:a16="http://schemas.microsoft.com/office/drawing/2014/main" id="{ED0AB1F3-49F3-5A5B-B6DD-16555D3F3E63}"/>
                </a:ext>
              </a:extLst>
            </p:cNvPr>
            <p:cNvSpPr txBox="1"/>
            <p:nvPr/>
          </p:nvSpPr>
          <p:spPr bwMode="auto">
            <a:xfrm>
              <a:off x="4993349"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32273" name="TextBox 32272">
              <a:extLst>
                <a:ext uri="{FF2B5EF4-FFF2-40B4-BE49-F238E27FC236}">
                  <a16:creationId xmlns:a16="http://schemas.microsoft.com/office/drawing/2014/main" id="{19F420DF-6443-969F-F5C7-2CCD9C5C439B}"/>
                </a:ext>
              </a:extLst>
            </p:cNvPr>
            <p:cNvSpPr txBox="1"/>
            <p:nvPr/>
          </p:nvSpPr>
          <p:spPr bwMode="auto">
            <a:xfrm>
              <a:off x="5305653"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32274" name="TextBox 32273">
              <a:extLst>
                <a:ext uri="{FF2B5EF4-FFF2-40B4-BE49-F238E27FC236}">
                  <a16:creationId xmlns:a16="http://schemas.microsoft.com/office/drawing/2014/main" id="{A950BEE0-7C5C-525F-2F63-333FE7EDAC9B}"/>
                </a:ext>
              </a:extLst>
            </p:cNvPr>
            <p:cNvSpPr txBox="1"/>
            <p:nvPr/>
          </p:nvSpPr>
          <p:spPr bwMode="auto">
            <a:xfrm>
              <a:off x="5617956"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32275" name="TextBox 32274">
              <a:extLst>
                <a:ext uri="{FF2B5EF4-FFF2-40B4-BE49-F238E27FC236}">
                  <a16:creationId xmlns:a16="http://schemas.microsoft.com/office/drawing/2014/main" id="{69A6E382-7AC9-0438-9458-1EEBFCCA6503}"/>
                </a:ext>
              </a:extLst>
            </p:cNvPr>
            <p:cNvSpPr txBox="1"/>
            <p:nvPr/>
          </p:nvSpPr>
          <p:spPr bwMode="auto">
            <a:xfrm>
              <a:off x="5930259"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32276" name="TextBox 32275">
              <a:extLst>
                <a:ext uri="{FF2B5EF4-FFF2-40B4-BE49-F238E27FC236}">
                  <a16:creationId xmlns:a16="http://schemas.microsoft.com/office/drawing/2014/main" id="{11E453BF-7AC4-5A44-7E6B-30370A8F2E6E}"/>
                </a:ext>
              </a:extLst>
            </p:cNvPr>
            <p:cNvSpPr txBox="1"/>
            <p:nvPr/>
          </p:nvSpPr>
          <p:spPr bwMode="auto">
            <a:xfrm>
              <a:off x="6242563"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2277" name="TextBox 32276">
              <a:extLst>
                <a:ext uri="{FF2B5EF4-FFF2-40B4-BE49-F238E27FC236}">
                  <a16:creationId xmlns:a16="http://schemas.microsoft.com/office/drawing/2014/main" id="{7CB64396-ED36-AD0C-39E6-1BE206969472}"/>
                </a:ext>
              </a:extLst>
            </p:cNvPr>
            <p:cNvSpPr txBox="1"/>
            <p:nvPr/>
          </p:nvSpPr>
          <p:spPr bwMode="auto">
            <a:xfrm>
              <a:off x="6554866"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32278" name="TextBox 32277">
              <a:extLst>
                <a:ext uri="{FF2B5EF4-FFF2-40B4-BE49-F238E27FC236}">
                  <a16:creationId xmlns:a16="http://schemas.microsoft.com/office/drawing/2014/main" id="{70EC012F-2BC1-1762-9D5B-BF9C6A68DE6A}"/>
                </a:ext>
              </a:extLst>
            </p:cNvPr>
            <p:cNvSpPr txBox="1"/>
            <p:nvPr/>
          </p:nvSpPr>
          <p:spPr bwMode="auto">
            <a:xfrm>
              <a:off x="6867169" y="4328258"/>
              <a:ext cx="35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grpSp>
      <p:grpSp>
        <p:nvGrpSpPr>
          <p:cNvPr id="32279" name="Group 32278">
            <a:extLst>
              <a:ext uri="{FF2B5EF4-FFF2-40B4-BE49-F238E27FC236}">
                <a16:creationId xmlns:a16="http://schemas.microsoft.com/office/drawing/2014/main" id="{C2202429-D678-A0FD-4D19-608D84791927}"/>
              </a:ext>
            </a:extLst>
          </p:cNvPr>
          <p:cNvGrpSpPr/>
          <p:nvPr/>
        </p:nvGrpSpPr>
        <p:grpSpPr>
          <a:xfrm>
            <a:off x="8688227" y="4348406"/>
            <a:ext cx="2802721" cy="69790"/>
            <a:chOff x="4872333" y="4309188"/>
            <a:chExt cx="2782464" cy="75970"/>
          </a:xfrm>
        </p:grpSpPr>
        <p:cxnSp>
          <p:nvCxnSpPr>
            <p:cNvPr id="32280" name="Straight Connector 32279">
              <a:extLst>
                <a:ext uri="{FF2B5EF4-FFF2-40B4-BE49-F238E27FC236}">
                  <a16:creationId xmlns:a16="http://schemas.microsoft.com/office/drawing/2014/main" id="{BC13CF57-E9A1-9ECB-E57A-E6C6059D690E}"/>
                </a:ext>
              </a:extLst>
            </p:cNvPr>
            <p:cNvCxnSpPr>
              <a:cxnSpLocks/>
            </p:cNvCxnSpPr>
            <p:nvPr/>
          </p:nvCxnSpPr>
          <p:spPr bwMode="auto">
            <a:xfrm>
              <a:off x="4872333" y="4309188"/>
              <a:ext cx="0" cy="75970"/>
            </a:xfrm>
            <a:prstGeom prst="line">
              <a:avLst/>
            </a:prstGeom>
            <a:noFill/>
            <a:ln w="28575" cap="flat" cmpd="sng" algn="ctr">
              <a:solidFill>
                <a:schemeClr val="bg1"/>
              </a:solidFill>
              <a:prstDash val="solid"/>
              <a:round/>
              <a:headEnd type="none" w="med" len="med"/>
              <a:tailEnd type="none" w="med" len="med"/>
            </a:ln>
            <a:effectLst/>
          </p:spPr>
        </p:cxnSp>
        <p:cxnSp>
          <p:nvCxnSpPr>
            <p:cNvPr id="32281" name="Straight Connector 32280">
              <a:extLst>
                <a:ext uri="{FF2B5EF4-FFF2-40B4-BE49-F238E27FC236}">
                  <a16:creationId xmlns:a16="http://schemas.microsoft.com/office/drawing/2014/main" id="{B5EB3E05-6023-53F0-7DD9-95CEDC19EFCC}"/>
                </a:ext>
              </a:extLst>
            </p:cNvPr>
            <p:cNvCxnSpPr>
              <a:cxnSpLocks/>
            </p:cNvCxnSpPr>
            <p:nvPr/>
          </p:nvCxnSpPr>
          <p:spPr bwMode="auto">
            <a:xfrm>
              <a:off x="5269829" y="4309188"/>
              <a:ext cx="0" cy="75970"/>
            </a:xfrm>
            <a:prstGeom prst="line">
              <a:avLst/>
            </a:prstGeom>
            <a:noFill/>
            <a:ln w="28575" cap="flat" cmpd="sng" algn="ctr">
              <a:solidFill>
                <a:schemeClr val="bg1"/>
              </a:solidFill>
              <a:prstDash val="solid"/>
              <a:round/>
              <a:headEnd type="none" w="med" len="med"/>
              <a:tailEnd type="none" w="med" len="med"/>
            </a:ln>
            <a:effectLst/>
          </p:spPr>
        </p:cxnSp>
        <p:cxnSp>
          <p:nvCxnSpPr>
            <p:cNvPr id="32282" name="Straight Connector 32281">
              <a:extLst>
                <a:ext uri="{FF2B5EF4-FFF2-40B4-BE49-F238E27FC236}">
                  <a16:creationId xmlns:a16="http://schemas.microsoft.com/office/drawing/2014/main" id="{C5C61FDF-7375-6112-E9F3-7C6FC07786DE}"/>
                </a:ext>
              </a:extLst>
            </p:cNvPr>
            <p:cNvCxnSpPr>
              <a:cxnSpLocks/>
            </p:cNvCxnSpPr>
            <p:nvPr/>
          </p:nvCxnSpPr>
          <p:spPr bwMode="auto">
            <a:xfrm>
              <a:off x="5667323" y="4309188"/>
              <a:ext cx="0" cy="75970"/>
            </a:xfrm>
            <a:prstGeom prst="line">
              <a:avLst/>
            </a:prstGeom>
            <a:noFill/>
            <a:ln w="28575" cap="flat" cmpd="sng" algn="ctr">
              <a:solidFill>
                <a:schemeClr val="bg1"/>
              </a:solidFill>
              <a:prstDash val="solid"/>
              <a:round/>
              <a:headEnd type="none" w="med" len="med"/>
              <a:tailEnd type="none" w="med" len="med"/>
            </a:ln>
            <a:effectLst/>
          </p:spPr>
        </p:cxnSp>
        <p:cxnSp>
          <p:nvCxnSpPr>
            <p:cNvPr id="32283" name="Straight Connector 32282">
              <a:extLst>
                <a:ext uri="{FF2B5EF4-FFF2-40B4-BE49-F238E27FC236}">
                  <a16:creationId xmlns:a16="http://schemas.microsoft.com/office/drawing/2014/main" id="{A4274F46-1FE9-AB3E-A609-15C9084D6A79}"/>
                </a:ext>
              </a:extLst>
            </p:cNvPr>
            <p:cNvCxnSpPr>
              <a:cxnSpLocks/>
            </p:cNvCxnSpPr>
            <p:nvPr/>
          </p:nvCxnSpPr>
          <p:spPr bwMode="auto">
            <a:xfrm>
              <a:off x="6064817" y="4309188"/>
              <a:ext cx="0" cy="75970"/>
            </a:xfrm>
            <a:prstGeom prst="line">
              <a:avLst/>
            </a:prstGeom>
            <a:noFill/>
            <a:ln w="28575" cap="flat" cmpd="sng" algn="ctr">
              <a:solidFill>
                <a:schemeClr val="bg1"/>
              </a:solidFill>
              <a:prstDash val="solid"/>
              <a:round/>
              <a:headEnd type="none" w="med" len="med"/>
              <a:tailEnd type="none" w="med" len="med"/>
            </a:ln>
            <a:effectLst/>
          </p:spPr>
        </p:cxnSp>
        <p:cxnSp>
          <p:nvCxnSpPr>
            <p:cNvPr id="32284" name="Straight Connector 32283">
              <a:extLst>
                <a:ext uri="{FF2B5EF4-FFF2-40B4-BE49-F238E27FC236}">
                  <a16:creationId xmlns:a16="http://schemas.microsoft.com/office/drawing/2014/main" id="{ECEBACD0-8E1B-8873-321B-0D3809C88CCE}"/>
                </a:ext>
              </a:extLst>
            </p:cNvPr>
            <p:cNvCxnSpPr>
              <a:cxnSpLocks/>
            </p:cNvCxnSpPr>
            <p:nvPr/>
          </p:nvCxnSpPr>
          <p:spPr bwMode="auto">
            <a:xfrm>
              <a:off x="6462313" y="4309188"/>
              <a:ext cx="0" cy="75970"/>
            </a:xfrm>
            <a:prstGeom prst="line">
              <a:avLst/>
            </a:prstGeom>
            <a:noFill/>
            <a:ln w="28575" cap="flat" cmpd="sng" algn="ctr">
              <a:solidFill>
                <a:schemeClr val="bg1"/>
              </a:solidFill>
              <a:prstDash val="solid"/>
              <a:round/>
              <a:headEnd type="none" w="med" len="med"/>
              <a:tailEnd type="none" w="med" len="med"/>
            </a:ln>
            <a:effectLst/>
          </p:spPr>
        </p:cxnSp>
        <p:cxnSp>
          <p:nvCxnSpPr>
            <p:cNvPr id="32285" name="Straight Connector 32284">
              <a:extLst>
                <a:ext uri="{FF2B5EF4-FFF2-40B4-BE49-F238E27FC236}">
                  <a16:creationId xmlns:a16="http://schemas.microsoft.com/office/drawing/2014/main" id="{512516B5-B629-6FEF-4BE0-AE6478BCBB16}"/>
                </a:ext>
              </a:extLst>
            </p:cNvPr>
            <p:cNvCxnSpPr>
              <a:cxnSpLocks/>
            </p:cNvCxnSpPr>
            <p:nvPr/>
          </p:nvCxnSpPr>
          <p:spPr bwMode="auto">
            <a:xfrm>
              <a:off x="6859807" y="4309188"/>
              <a:ext cx="0" cy="75970"/>
            </a:xfrm>
            <a:prstGeom prst="line">
              <a:avLst/>
            </a:prstGeom>
            <a:noFill/>
            <a:ln w="28575" cap="flat" cmpd="sng" algn="ctr">
              <a:solidFill>
                <a:schemeClr val="bg1"/>
              </a:solidFill>
              <a:prstDash val="solid"/>
              <a:round/>
              <a:headEnd type="none" w="med" len="med"/>
              <a:tailEnd type="none" w="med" len="med"/>
            </a:ln>
            <a:effectLst/>
          </p:spPr>
        </p:cxnSp>
        <p:cxnSp>
          <p:nvCxnSpPr>
            <p:cNvPr id="32286" name="Straight Connector 32285">
              <a:extLst>
                <a:ext uri="{FF2B5EF4-FFF2-40B4-BE49-F238E27FC236}">
                  <a16:creationId xmlns:a16="http://schemas.microsoft.com/office/drawing/2014/main" id="{12AB3835-2F9B-3479-B7CF-D5D7FFC9B3F6}"/>
                </a:ext>
              </a:extLst>
            </p:cNvPr>
            <p:cNvCxnSpPr>
              <a:cxnSpLocks/>
            </p:cNvCxnSpPr>
            <p:nvPr/>
          </p:nvCxnSpPr>
          <p:spPr bwMode="auto">
            <a:xfrm>
              <a:off x="7257303" y="4309188"/>
              <a:ext cx="0" cy="75970"/>
            </a:xfrm>
            <a:prstGeom prst="line">
              <a:avLst/>
            </a:prstGeom>
            <a:noFill/>
            <a:ln w="28575" cap="flat" cmpd="sng" algn="ctr">
              <a:solidFill>
                <a:schemeClr val="bg1"/>
              </a:solidFill>
              <a:prstDash val="solid"/>
              <a:round/>
              <a:headEnd type="none" w="med" len="med"/>
              <a:tailEnd type="none" w="med" len="med"/>
            </a:ln>
            <a:effectLst/>
          </p:spPr>
        </p:cxnSp>
        <p:cxnSp>
          <p:nvCxnSpPr>
            <p:cNvPr id="32287" name="Straight Connector 32286">
              <a:extLst>
                <a:ext uri="{FF2B5EF4-FFF2-40B4-BE49-F238E27FC236}">
                  <a16:creationId xmlns:a16="http://schemas.microsoft.com/office/drawing/2014/main" id="{7405A0EB-513C-53FD-B8B8-FE56125BC645}"/>
                </a:ext>
              </a:extLst>
            </p:cNvPr>
            <p:cNvCxnSpPr>
              <a:cxnSpLocks/>
            </p:cNvCxnSpPr>
            <p:nvPr/>
          </p:nvCxnSpPr>
          <p:spPr bwMode="auto">
            <a:xfrm>
              <a:off x="7654797" y="4309188"/>
              <a:ext cx="0" cy="75970"/>
            </a:xfrm>
            <a:prstGeom prst="line">
              <a:avLst/>
            </a:prstGeom>
            <a:noFill/>
            <a:ln w="28575" cap="flat" cmpd="sng" algn="ctr">
              <a:solidFill>
                <a:schemeClr val="bg1"/>
              </a:solidFill>
              <a:prstDash val="solid"/>
              <a:round/>
              <a:headEnd type="none" w="med" len="med"/>
              <a:tailEnd type="none" w="med" len="med"/>
            </a:ln>
            <a:effectLst/>
          </p:spPr>
        </p:cxnSp>
      </p:grpSp>
      <p:sp>
        <p:nvSpPr>
          <p:cNvPr id="32288" name="Freeform: Shape 31975">
            <a:extLst>
              <a:ext uri="{FF2B5EF4-FFF2-40B4-BE49-F238E27FC236}">
                <a16:creationId xmlns:a16="http://schemas.microsoft.com/office/drawing/2014/main" id="{7250246E-8772-F5E9-B409-DAFB00B17E49}"/>
              </a:ext>
            </a:extLst>
          </p:cNvPr>
          <p:cNvSpPr/>
          <p:nvPr/>
        </p:nvSpPr>
        <p:spPr bwMode="auto">
          <a:xfrm>
            <a:off x="8698448" y="2175476"/>
            <a:ext cx="1045445" cy="1424018"/>
          </a:xfrm>
          <a:custGeom>
            <a:avLst/>
            <a:gdLst>
              <a:gd name="connsiteX0" fmla="*/ 0 w 1045445"/>
              <a:gd name="connsiteY0" fmla="*/ 0 h 1421106"/>
              <a:gd name="connsiteX1" fmla="*/ 84451 w 1045445"/>
              <a:gd name="connsiteY1" fmla="*/ 0 h 1421106"/>
              <a:gd name="connsiteX2" fmla="*/ 84451 w 1045445"/>
              <a:gd name="connsiteY2" fmla="*/ 145605 h 1421106"/>
              <a:gd name="connsiteX3" fmla="*/ 203848 w 1045445"/>
              <a:gd name="connsiteY3" fmla="*/ 145605 h 1421106"/>
              <a:gd name="connsiteX4" fmla="*/ 203848 w 1045445"/>
              <a:gd name="connsiteY4" fmla="*/ 299947 h 1421106"/>
              <a:gd name="connsiteX5" fmla="*/ 320332 w 1045445"/>
              <a:gd name="connsiteY5" fmla="*/ 299947 h 1421106"/>
              <a:gd name="connsiteX6" fmla="*/ 320332 w 1045445"/>
              <a:gd name="connsiteY6" fmla="*/ 480497 h 1421106"/>
              <a:gd name="connsiteX7" fmla="*/ 693081 w 1045445"/>
              <a:gd name="connsiteY7" fmla="*/ 480497 h 1421106"/>
              <a:gd name="connsiteX8" fmla="*/ 693081 w 1045445"/>
              <a:gd name="connsiteY8" fmla="*/ 725113 h 1421106"/>
              <a:gd name="connsiteX9" fmla="*/ 707641 w 1045445"/>
              <a:gd name="connsiteY9" fmla="*/ 725113 h 1421106"/>
              <a:gd name="connsiteX10" fmla="*/ 707641 w 1045445"/>
              <a:gd name="connsiteY10" fmla="*/ 1013412 h 1421106"/>
              <a:gd name="connsiteX11" fmla="*/ 917313 w 1045445"/>
              <a:gd name="connsiteY11" fmla="*/ 1013412 h 1421106"/>
              <a:gd name="connsiteX12" fmla="*/ 917313 w 1045445"/>
              <a:gd name="connsiteY12" fmla="*/ 1412370 h 1421106"/>
              <a:gd name="connsiteX13" fmla="*/ 926049 w 1045445"/>
              <a:gd name="connsiteY13" fmla="*/ 1421106 h 1421106"/>
              <a:gd name="connsiteX14" fmla="*/ 1045445 w 1045445"/>
              <a:gd name="connsiteY14" fmla="*/ 1421106 h 1421106"/>
              <a:gd name="connsiteX0" fmla="*/ 0 w 1045445"/>
              <a:gd name="connsiteY0" fmla="*/ 0 h 1424018"/>
              <a:gd name="connsiteX1" fmla="*/ 84451 w 1045445"/>
              <a:gd name="connsiteY1" fmla="*/ 0 h 1424018"/>
              <a:gd name="connsiteX2" fmla="*/ 84451 w 1045445"/>
              <a:gd name="connsiteY2" fmla="*/ 145605 h 1424018"/>
              <a:gd name="connsiteX3" fmla="*/ 203848 w 1045445"/>
              <a:gd name="connsiteY3" fmla="*/ 145605 h 1424018"/>
              <a:gd name="connsiteX4" fmla="*/ 203848 w 1045445"/>
              <a:gd name="connsiteY4" fmla="*/ 299947 h 1424018"/>
              <a:gd name="connsiteX5" fmla="*/ 320332 w 1045445"/>
              <a:gd name="connsiteY5" fmla="*/ 299947 h 1424018"/>
              <a:gd name="connsiteX6" fmla="*/ 320332 w 1045445"/>
              <a:gd name="connsiteY6" fmla="*/ 480497 h 1424018"/>
              <a:gd name="connsiteX7" fmla="*/ 693081 w 1045445"/>
              <a:gd name="connsiteY7" fmla="*/ 480497 h 1424018"/>
              <a:gd name="connsiteX8" fmla="*/ 693081 w 1045445"/>
              <a:gd name="connsiteY8" fmla="*/ 725113 h 1424018"/>
              <a:gd name="connsiteX9" fmla="*/ 707641 w 1045445"/>
              <a:gd name="connsiteY9" fmla="*/ 725113 h 1424018"/>
              <a:gd name="connsiteX10" fmla="*/ 707641 w 1045445"/>
              <a:gd name="connsiteY10" fmla="*/ 1013412 h 1424018"/>
              <a:gd name="connsiteX11" fmla="*/ 917313 w 1045445"/>
              <a:gd name="connsiteY11" fmla="*/ 1013412 h 1424018"/>
              <a:gd name="connsiteX12" fmla="*/ 917313 w 1045445"/>
              <a:gd name="connsiteY12" fmla="*/ 1412370 h 1424018"/>
              <a:gd name="connsiteX13" fmla="*/ 911489 w 1045445"/>
              <a:gd name="connsiteY13" fmla="*/ 1424018 h 1424018"/>
              <a:gd name="connsiteX14" fmla="*/ 1045445 w 1045445"/>
              <a:gd name="connsiteY14" fmla="*/ 1421106 h 1424018"/>
              <a:gd name="connsiteX0" fmla="*/ 0 w 1045445"/>
              <a:gd name="connsiteY0" fmla="*/ 0 h 1424018"/>
              <a:gd name="connsiteX1" fmla="*/ 84451 w 1045445"/>
              <a:gd name="connsiteY1" fmla="*/ 0 h 1424018"/>
              <a:gd name="connsiteX2" fmla="*/ 84451 w 1045445"/>
              <a:gd name="connsiteY2" fmla="*/ 145605 h 1424018"/>
              <a:gd name="connsiteX3" fmla="*/ 203848 w 1045445"/>
              <a:gd name="connsiteY3" fmla="*/ 145605 h 1424018"/>
              <a:gd name="connsiteX4" fmla="*/ 203848 w 1045445"/>
              <a:gd name="connsiteY4" fmla="*/ 299947 h 1424018"/>
              <a:gd name="connsiteX5" fmla="*/ 320332 w 1045445"/>
              <a:gd name="connsiteY5" fmla="*/ 299947 h 1424018"/>
              <a:gd name="connsiteX6" fmla="*/ 320332 w 1045445"/>
              <a:gd name="connsiteY6" fmla="*/ 480497 h 1424018"/>
              <a:gd name="connsiteX7" fmla="*/ 693081 w 1045445"/>
              <a:gd name="connsiteY7" fmla="*/ 480497 h 1424018"/>
              <a:gd name="connsiteX8" fmla="*/ 693081 w 1045445"/>
              <a:gd name="connsiteY8" fmla="*/ 725113 h 1424018"/>
              <a:gd name="connsiteX9" fmla="*/ 707641 w 1045445"/>
              <a:gd name="connsiteY9" fmla="*/ 725113 h 1424018"/>
              <a:gd name="connsiteX10" fmla="*/ 707641 w 1045445"/>
              <a:gd name="connsiteY10" fmla="*/ 1013412 h 1424018"/>
              <a:gd name="connsiteX11" fmla="*/ 917313 w 1045445"/>
              <a:gd name="connsiteY11" fmla="*/ 1013412 h 1424018"/>
              <a:gd name="connsiteX12" fmla="*/ 917313 w 1045445"/>
              <a:gd name="connsiteY12" fmla="*/ 1412370 h 1424018"/>
              <a:gd name="connsiteX13" fmla="*/ 917314 w 1045445"/>
              <a:gd name="connsiteY13" fmla="*/ 1424018 h 1424018"/>
              <a:gd name="connsiteX14" fmla="*/ 1045445 w 1045445"/>
              <a:gd name="connsiteY14" fmla="*/ 1421106 h 142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45445" h="1424018">
                <a:moveTo>
                  <a:pt x="0" y="0"/>
                </a:moveTo>
                <a:lnTo>
                  <a:pt x="84451" y="0"/>
                </a:lnTo>
                <a:lnTo>
                  <a:pt x="84451" y="145605"/>
                </a:lnTo>
                <a:lnTo>
                  <a:pt x="203848" y="145605"/>
                </a:lnTo>
                <a:lnTo>
                  <a:pt x="203848" y="299947"/>
                </a:lnTo>
                <a:lnTo>
                  <a:pt x="320332" y="299947"/>
                </a:lnTo>
                <a:lnTo>
                  <a:pt x="320332" y="480497"/>
                </a:lnTo>
                <a:lnTo>
                  <a:pt x="693081" y="480497"/>
                </a:lnTo>
                <a:lnTo>
                  <a:pt x="693081" y="725113"/>
                </a:lnTo>
                <a:lnTo>
                  <a:pt x="707641" y="725113"/>
                </a:lnTo>
                <a:lnTo>
                  <a:pt x="707641" y="1013412"/>
                </a:lnTo>
                <a:lnTo>
                  <a:pt x="917313" y="1013412"/>
                </a:lnTo>
                <a:lnTo>
                  <a:pt x="917313" y="1412370"/>
                </a:lnTo>
                <a:cubicBezTo>
                  <a:pt x="917313" y="1416253"/>
                  <a:pt x="917314" y="1420135"/>
                  <a:pt x="917314" y="1424018"/>
                </a:cubicBezTo>
                <a:cubicBezTo>
                  <a:pt x="957113" y="1424018"/>
                  <a:pt x="1005646" y="1421106"/>
                  <a:pt x="1045445" y="1421106"/>
                </a:cubicBez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3496495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74" name="Group 31773">
            <a:extLst>
              <a:ext uri="{FF2B5EF4-FFF2-40B4-BE49-F238E27FC236}">
                <a16:creationId xmlns:a16="http://schemas.microsoft.com/office/drawing/2014/main" id="{524B0829-2CAC-646E-8AF2-75113FA9B316}"/>
              </a:ext>
            </a:extLst>
          </p:cNvPr>
          <p:cNvGrpSpPr/>
          <p:nvPr/>
        </p:nvGrpSpPr>
        <p:grpSpPr>
          <a:xfrm>
            <a:off x="2561551" y="1928994"/>
            <a:ext cx="190182" cy="3173250"/>
            <a:chOff x="5042579" y="1839982"/>
            <a:chExt cx="190182" cy="3173250"/>
          </a:xfrm>
        </p:grpSpPr>
        <p:sp>
          <p:nvSpPr>
            <p:cNvPr id="31769" name="Rectangle 31768">
              <a:extLst>
                <a:ext uri="{FF2B5EF4-FFF2-40B4-BE49-F238E27FC236}">
                  <a16:creationId xmlns:a16="http://schemas.microsoft.com/office/drawing/2014/main" id="{A2770079-5107-57F9-9CA1-4DC3CC44C2B5}"/>
                </a:ext>
              </a:extLst>
            </p:cNvPr>
            <p:cNvSpPr/>
            <p:nvPr/>
          </p:nvSpPr>
          <p:spPr bwMode="auto">
            <a:xfrm>
              <a:off x="5042579" y="1839982"/>
              <a:ext cx="190182" cy="317324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0" name="Rectangle 31769">
              <a:extLst>
                <a:ext uri="{FF2B5EF4-FFF2-40B4-BE49-F238E27FC236}">
                  <a16:creationId xmlns:a16="http://schemas.microsoft.com/office/drawing/2014/main" id="{29A6E81B-2836-9924-5F25-75E0FC660FFF}"/>
                </a:ext>
              </a:extLst>
            </p:cNvPr>
            <p:cNvSpPr/>
            <p:nvPr/>
          </p:nvSpPr>
          <p:spPr bwMode="auto">
            <a:xfrm>
              <a:off x="5042579" y="1902456"/>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1" name="Rectangle 31770">
              <a:extLst>
                <a:ext uri="{FF2B5EF4-FFF2-40B4-BE49-F238E27FC236}">
                  <a16:creationId xmlns:a16="http://schemas.microsoft.com/office/drawing/2014/main" id="{F4B71C61-2D89-AA6F-744B-F3068AB7AF4E}"/>
                </a:ext>
              </a:extLst>
            </p:cNvPr>
            <p:cNvSpPr/>
            <p:nvPr/>
          </p:nvSpPr>
          <p:spPr bwMode="auto">
            <a:xfrm>
              <a:off x="5042579" y="2388027"/>
              <a:ext cx="190182" cy="26252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2" name="Rectangle 31771">
              <a:extLst>
                <a:ext uri="{FF2B5EF4-FFF2-40B4-BE49-F238E27FC236}">
                  <a16:creationId xmlns:a16="http://schemas.microsoft.com/office/drawing/2014/main" id="{CBBEA39E-B451-E981-732C-47E0B2D91959}"/>
                </a:ext>
              </a:extLst>
            </p:cNvPr>
            <p:cNvSpPr/>
            <p:nvPr/>
          </p:nvSpPr>
          <p:spPr bwMode="auto">
            <a:xfrm>
              <a:off x="5042579" y="2949248"/>
              <a:ext cx="190182" cy="20639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3" name="Rectangle 31772">
              <a:extLst>
                <a:ext uri="{FF2B5EF4-FFF2-40B4-BE49-F238E27FC236}">
                  <a16:creationId xmlns:a16="http://schemas.microsoft.com/office/drawing/2014/main" id="{4E0E1F06-2C84-59AD-3617-E99A5789700B}"/>
                </a:ext>
              </a:extLst>
            </p:cNvPr>
            <p:cNvSpPr/>
            <p:nvPr/>
          </p:nvSpPr>
          <p:spPr bwMode="auto">
            <a:xfrm>
              <a:off x="5042579" y="3604420"/>
              <a:ext cx="190182" cy="14088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Myeloma XI Trial: Hematologic </a:t>
            </a:r>
            <a:r>
              <a:rPr lang="en-US" dirty="0"/>
              <a:t>Toxicity With Lenalidomide</a:t>
            </a:r>
            <a:endParaRPr lang="en-US" altLang="en-US" dirty="0"/>
          </a:p>
        </p:txBody>
      </p:sp>
      <p:sp>
        <p:nvSpPr>
          <p:cNvPr id="9" name="Content Placeholder 8">
            <a:extLst>
              <a:ext uri="{FF2B5EF4-FFF2-40B4-BE49-F238E27FC236}">
                <a16:creationId xmlns:a16="http://schemas.microsoft.com/office/drawing/2014/main" id="{8A200134-14B3-BF98-4239-55F55AE350AF}"/>
              </a:ext>
            </a:extLst>
          </p:cNvPr>
          <p:cNvSpPr>
            <a:spLocks noGrp="1"/>
          </p:cNvSpPr>
          <p:nvPr>
            <p:ph idx="1"/>
          </p:nvPr>
        </p:nvSpPr>
        <p:spPr>
          <a:xfrm>
            <a:off x="604675" y="6085299"/>
            <a:ext cx="10877529" cy="433940"/>
          </a:xfrm>
        </p:spPr>
        <p:txBody>
          <a:bodyPr/>
          <a:lstStyle/>
          <a:p>
            <a:r>
              <a:rPr lang="en-US" sz="2000" b="0" dirty="0"/>
              <a:t>No worsening bone marrow suppression observed</a:t>
            </a:r>
          </a:p>
        </p:txBody>
      </p:sp>
      <p:sp>
        <p:nvSpPr>
          <p:cNvPr id="10" name="Text Box 15">
            <a:extLst>
              <a:ext uri="{FF2B5EF4-FFF2-40B4-BE49-F238E27FC236}">
                <a16:creationId xmlns:a16="http://schemas.microsoft.com/office/drawing/2014/main" id="{59528EF6-A30D-9DC3-8C9D-039446F71EA2}"/>
              </a:ext>
            </a:extLst>
          </p:cNvPr>
          <p:cNvSpPr txBox="1">
            <a:spLocks noChangeArrowheads="1"/>
          </p:cNvSpPr>
          <p:nvPr/>
        </p:nvSpPr>
        <p:spPr bwMode="auto">
          <a:xfrm>
            <a:off x="412750" y="6388915"/>
            <a:ext cx="88671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Pawlyn. ASH 2022. Abstr 570. Reproduced with permission.</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5BC6DD28-2732-102C-77E3-EA9AF3F0A30C}"/>
              </a:ext>
            </a:extLst>
          </p:cNvPr>
          <p:cNvSpPr txBox="1"/>
          <p:nvPr/>
        </p:nvSpPr>
        <p:spPr bwMode="auto">
          <a:xfrm>
            <a:off x="2487538" y="5400360"/>
            <a:ext cx="34680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of Lenalidomide</a:t>
            </a:r>
          </a:p>
        </p:txBody>
      </p:sp>
      <p:sp>
        <p:nvSpPr>
          <p:cNvPr id="5" name="TextBox 4">
            <a:extLst>
              <a:ext uri="{FF2B5EF4-FFF2-40B4-BE49-F238E27FC236}">
                <a16:creationId xmlns:a16="http://schemas.microsoft.com/office/drawing/2014/main" id="{5E7157E2-37F4-A9B8-1901-9A161CF918D5}"/>
              </a:ext>
            </a:extLst>
          </p:cNvPr>
          <p:cNvSpPr txBox="1"/>
          <p:nvPr/>
        </p:nvSpPr>
        <p:spPr bwMode="auto">
          <a:xfrm rot="16200000">
            <a:off x="211971" y="3373076"/>
            <a:ext cx="32485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6" name="TextBox 5">
            <a:extLst>
              <a:ext uri="{FF2B5EF4-FFF2-40B4-BE49-F238E27FC236}">
                <a16:creationId xmlns:a16="http://schemas.microsoft.com/office/drawing/2014/main" id="{F60F5A12-51F4-365A-B884-7F72D3EB73FA}"/>
              </a:ext>
            </a:extLst>
          </p:cNvPr>
          <p:cNvSpPr txBox="1"/>
          <p:nvPr/>
        </p:nvSpPr>
        <p:spPr bwMode="auto">
          <a:xfrm>
            <a:off x="1230542" y="5787547"/>
            <a:ext cx="13171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200" dirty="0">
                <a:solidFill>
                  <a:schemeClr val="bg1"/>
                </a:solidFill>
                <a:latin typeface="Calibri" panose="020F0502020204030204" pitchFamily="34" charset="0"/>
              </a:rPr>
              <a:t>Patients at Risk, n</a:t>
            </a:r>
          </a:p>
        </p:txBody>
      </p:sp>
      <p:cxnSp>
        <p:nvCxnSpPr>
          <p:cNvPr id="13" name="Straight Connector 12">
            <a:extLst>
              <a:ext uri="{FF2B5EF4-FFF2-40B4-BE49-F238E27FC236}">
                <a16:creationId xmlns:a16="http://schemas.microsoft.com/office/drawing/2014/main" id="{3D0245AD-E556-5A99-EB59-2E9411EDC57C}"/>
              </a:ext>
            </a:extLst>
          </p:cNvPr>
          <p:cNvCxnSpPr>
            <a:cxnSpLocks/>
          </p:cNvCxnSpPr>
          <p:nvPr/>
        </p:nvCxnSpPr>
        <p:spPr bwMode="auto">
          <a:xfrm>
            <a:off x="2487538" y="5112781"/>
            <a:ext cx="3500307"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FAFF6DF-137F-6001-8D73-87E721584F5D}"/>
              </a:ext>
            </a:extLst>
          </p:cNvPr>
          <p:cNvCxnSpPr>
            <a:cxnSpLocks/>
          </p:cNvCxnSpPr>
          <p:nvPr/>
        </p:nvCxnSpPr>
        <p:spPr bwMode="auto">
          <a:xfrm flipV="1">
            <a:off x="2497370" y="1913415"/>
            <a:ext cx="0" cy="3199366"/>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623A6A8-FC72-2B3B-093A-AA76D2C46CCA}"/>
              </a:ext>
            </a:extLst>
          </p:cNvPr>
          <p:cNvCxnSpPr>
            <a:cxnSpLocks/>
          </p:cNvCxnSpPr>
          <p:nvPr/>
        </p:nvCxnSpPr>
        <p:spPr bwMode="auto">
          <a:xfrm flipH="1">
            <a:off x="2426898" y="19225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4C0EAA2-D9BE-CE75-26C9-7BC6A6E130E6}"/>
              </a:ext>
            </a:extLst>
          </p:cNvPr>
          <p:cNvCxnSpPr>
            <a:cxnSpLocks/>
          </p:cNvCxnSpPr>
          <p:nvPr/>
        </p:nvCxnSpPr>
        <p:spPr bwMode="auto">
          <a:xfrm flipH="1">
            <a:off x="2426898" y="25605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40E678A-39AA-E498-DDDF-FF723531C80C}"/>
              </a:ext>
            </a:extLst>
          </p:cNvPr>
          <p:cNvCxnSpPr>
            <a:cxnSpLocks/>
          </p:cNvCxnSpPr>
          <p:nvPr/>
        </p:nvCxnSpPr>
        <p:spPr bwMode="auto">
          <a:xfrm flipH="1">
            <a:off x="2426898" y="31986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9AB2B7C-134D-A70C-3EE7-C9E0FF8FD43C}"/>
              </a:ext>
            </a:extLst>
          </p:cNvPr>
          <p:cNvCxnSpPr>
            <a:cxnSpLocks/>
          </p:cNvCxnSpPr>
          <p:nvPr/>
        </p:nvCxnSpPr>
        <p:spPr bwMode="auto">
          <a:xfrm flipH="1">
            <a:off x="2426898" y="38366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0C233E3-DE38-B602-081B-F0A2584297D0}"/>
              </a:ext>
            </a:extLst>
          </p:cNvPr>
          <p:cNvCxnSpPr>
            <a:cxnSpLocks/>
          </p:cNvCxnSpPr>
          <p:nvPr/>
        </p:nvCxnSpPr>
        <p:spPr bwMode="auto">
          <a:xfrm flipH="1">
            <a:off x="2426898" y="44747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79C735B-32CE-5D86-20A8-E441331F0568}"/>
              </a:ext>
            </a:extLst>
          </p:cNvPr>
          <p:cNvCxnSpPr>
            <a:cxnSpLocks/>
          </p:cNvCxnSpPr>
          <p:nvPr/>
        </p:nvCxnSpPr>
        <p:spPr bwMode="auto">
          <a:xfrm flipH="1">
            <a:off x="2426898" y="51127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49296DD-98B3-E93F-6309-50D8D0BCCB88}"/>
              </a:ext>
            </a:extLst>
          </p:cNvPr>
          <p:cNvCxnSpPr>
            <a:cxnSpLocks/>
          </p:cNvCxnSpPr>
          <p:nvPr/>
        </p:nvCxnSpPr>
        <p:spPr bwMode="auto">
          <a:xfrm>
            <a:off x="2656936" y="510703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1C7F31A-8D84-86CB-E1C2-A6B62CEE8D02}"/>
              </a:ext>
            </a:extLst>
          </p:cNvPr>
          <p:cNvCxnSpPr>
            <a:cxnSpLocks/>
          </p:cNvCxnSpPr>
          <p:nvPr/>
        </p:nvCxnSpPr>
        <p:spPr bwMode="auto">
          <a:xfrm>
            <a:off x="2901351" y="510703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F925853-B469-4C60-7182-D81DB7D8B4C5}"/>
              </a:ext>
            </a:extLst>
          </p:cNvPr>
          <p:cNvCxnSpPr>
            <a:cxnSpLocks/>
          </p:cNvCxnSpPr>
          <p:nvPr/>
        </p:nvCxnSpPr>
        <p:spPr bwMode="auto">
          <a:xfrm>
            <a:off x="3145766" y="510703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699389B-298F-9CF0-5480-FC6D1B1D13E6}"/>
              </a:ext>
            </a:extLst>
          </p:cNvPr>
          <p:cNvCxnSpPr>
            <a:cxnSpLocks/>
          </p:cNvCxnSpPr>
          <p:nvPr/>
        </p:nvCxnSpPr>
        <p:spPr bwMode="auto">
          <a:xfrm>
            <a:off x="3390181" y="510703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ADF733E-F2FA-61C0-8947-530F4193100F}"/>
              </a:ext>
            </a:extLst>
          </p:cNvPr>
          <p:cNvCxnSpPr>
            <a:cxnSpLocks/>
          </p:cNvCxnSpPr>
          <p:nvPr/>
        </p:nvCxnSpPr>
        <p:spPr bwMode="auto">
          <a:xfrm>
            <a:off x="3634596" y="510703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1B3057E-6094-4BB9-EFD9-8A8B31304953}"/>
              </a:ext>
            </a:extLst>
          </p:cNvPr>
          <p:cNvCxnSpPr>
            <a:cxnSpLocks/>
          </p:cNvCxnSpPr>
          <p:nvPr/>
        </p:nvCxnSpPr>
        <p:spPr bwMode="auto">
          <a:xfrm>
            <a:off x="3879011" y="510703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BB9E564-1F29-894C-6CFF-5C52AA25096C}"/>
              </a:ext>
            </a:extLst>
          </p:cNvPr>
          <p:cNvCxnSpPr>
            <a:cxnSpLocks/>
          </p:cNvCxnSpPr>
          <p:nvPr/>
        </p:nvCxnSpPr>
        <p:spPr bwMode="auto">
          <a:xfrm>
            <a:off x="4123426" y="510703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3338CCD-6E56-8F4A-68A1-341180755172}"/>
              </a:ext>
            </a:extLst>
          </p:cNvPr>
          <p:cNvCxnSpPr>
            <a:cxnSpLocks/>
          </p:cNvCxnSpPr>
          <p:nvPr/>
        </p:nvCxnSpPr>
        <p:spPr bwMode="auto">
          <a:xfrm>
            <a:off x="4367841" y="510703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3B1DD7B-916F-5756-F296-EE7CAB0A2DF9}"/>
              </a:ext>
            </a:extLst>
          </p:cNvPr>
          <p:cNvCxnSpPr>
            <a:cxnSpLocks/>
          </p:cNvCxnSpPr>
          <p:nvPr/>
        </p:nvCxnSpPr>
        <p:spPr bwMode="auto">
          <a:xfrm>
            <a:off x="4612256" y="510703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9CC9E7E-2D58-D287-AF19-8C4913061BFA}"/>
              </a:ext>
            </a:extLst>
          </p:cNvPr>
          <p:cNvCxnSpPr>
            <a:cxnSpLocks/>
          </p:cNvCxnSpPr>
          <p:nvPr/>
        </p:nvCxnSpPr>
        <p:spPr bwMode="auto">
          <a:xfrm>
            <a:off x="4856671" y="510703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3612FA8-5A13-5740-4909-738E8661182E}"/>
              </a:ext>
            </a:extLst>
          </p:cNvPr>
          <p:cNvCxnSpPr>
            <a:cxnSpLocks/>
          </p:cNvCxnSpPr>
          <p:nvPr/>
        </p:nvCxnSpPr>
        <p:spPr bwMode="auto">
          <a:xfrm>
            <a:off x="5101086" y="510703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23001DF-C463-2331-1FF8-06879AD31F45}"/>
              </a:ext>
            </a:extLst>
          </p:cNvPr>
          <p:cNvCxnSpPr>
            <a:cxnSpLocks/>
          </p:cNvCxnSpPr>
          <p:nvPr/>
        </p:nvCxnSpPr>
        <p:spPr bwMode="auto">
          <a:xfrm>
            <a:off x="5345501" y="510703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385398A-3533-32A6-3E79-C888CEB82B09}"/>
              </a:ext>
            </a:extLst>
          </p:cNvPr>
          <p:cNvCxnSpPr>
            <a:cxnSpLocks/>
          </p:cNvCxnSpPr>
          <p:nvPr/>
        </p:nvCxnSpPr>
        <p:spPr bwMode="auto">
          <a:xfrm>
            <a:off x="5589916" y="510703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EC69C5F-DD4F-1D01-06D2-E4564E35451E}"/>
              </a:ext>
            </a:extLst>
          </p:cNvPr>
          <p:cNvCxnSpPr>
            <a:cxnSpLocks/>
          </p:cNvCxnSpPr>
          <p:nvPr/>
        </p:nvCxnSpPr>
        <p:spPr bwMode="auto">
          <a:xfrm>
            <a:off x="5834333" y="5107030"/>
            <a:ext cx="0" cy="64008"/>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34E2A5F1-C55F-1929-0691-6BA4C535944A}"/>
              </a:ext>
            </a:extLst>
          </p:cNvPr>
          <p:cNvSpPr txBox="1"/>
          <p:nvPr/>
        </p:nvSpPr>
        <p:spPr bwMode="auto">
          <a:xfrm>
            <a:off x="1871198" y="1734068"/>
            <a:ext cx="612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0" name="TextBox 39">
            <a:extLst>
              <a:ext uri="{FF2B5EF4-FFF2-40B4-BE49-F238E27FC236}">
                <a16:creationId xmlns:a16="http://schemas.microsoft.com/office/drawing/2014/main" id="{28891CED-B7E7-EA97-C99E-5712AABB141F}"/>
              </a:ext>
            </a:extLst>
          </p:cNvPr>
          <p:cNvSpPr txBox="1"/>
          <p:nvPr/>
        </p:nvSpPr>
        <p:spPr bwMode="auto">
          <a:xfrm>
            <a:off x="1871198" y="2376448"/>
            <a:ext cx="612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1" name="TextBox 40">
            <a:extLst>
              <a:ext uri="{FF2B5EF4-FFF2-40B4-BE49-F238E27FC236}">
                <a16:creationId xmlns:a16="http://schemas.microsoft.com/office/drawing/2014/main" id="{4C8A32BF-E191-0F7B-36DC-23D84C1EBC08}"/>
              </a:ext>
            </a:extLst>
          </p:cNvPr>
          <p:cNvSpPr txBox="1"/>
          <p:nvPr/>
        </p:nvSpPr>
        <p:spPr bwMode="auto">
          <a:xfrm>
            <a:off x="1871198" y="3018828"/>
            <a:ext cx="612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2" name="TextBox 41">
            <a:extLst>
              <a:ext uri="{FF2B5EF4-FFF2-40B4-BE49-F238E27FC236}">
                <a16:creationId xmlns:a16="http://schemas.microsoft.com/office/drawing/2014/main" id="{BAF90CF6-B291-C40F-14BF-FF813295F1A8}"/>
              </a:ext>
            </a:extLst>
          </p:cNvPr>
          <p:cNvSpPr txBox="1"/>
          <p:nvPr/>
        </p:nvSpPr>
        <p:spPr bwMode="auto">
          <a:xfrm>
            <a:off x="1871198" y="3661208"/>
            <a:ext cx="612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3" name="TextBox 42">
            <a:extLst>
              <a:ext uri="{FF2B5EF4-FFF2-40B4-BE49-F238E27FC236}">
                <a16:creationId xmlns:a16="http://schemas.microsoft.com/office/drawing/2014/main" id="{D5C1493B-5C45-9F99-2A97-1CFB0620D8FF}"/>
              </a:ext>
            </a:extLst>
          </p:cNvPr>
          <p:cNvSpPr txBox="1"/>
          <p:nvPr/>
        </p:nvSpPr>
        <p:spPr bwMode="auto">
          <a:xfrm>
            <a:off x="1871198" y="4303588"/>
            <a:ext cx="612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4" name="TextBox 43">
            <a:extLst>
              <a:ext uri="{FF2B5EF4-FFF2-40B4-BE49-F238E27FC236}">
                <a16:creationId xmlns:a16="http://schemas.microsoft.com/office/drawing/2014/main" id="{B6B8F7E6-4DA3-0C8F-DFCA-7BDFF64E7788}"/>
              </a:ext>
            </a:extLst>
          </p:cNvPr>
          <p:cNvSpPr txBox="1"/>
          <p:nvPr/>
        </p:nvSpPr>
        <p:spPr bwMode="auto">
          <a:xfrm>
            <a:off x="1871198" y="4945970"/>
            <a:ext cx="612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6CBF1EC2-63EB-6797-441B-873CBE2B567A}"/>
              </a:ext>
            </a:extLst>
          </p:cNvPr>
          <p:cNvSpPr txBox="1"/>
          <p:nvPr/>
        </p:nvSpPr>
        <p:spPr bwMode="auto">
          <a:xfrm>
            <a:off x="5618670" y="5147473"/>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84</a:t>
            </a:r>
          </a:p>
        </p:txBody>
      </p:sp>
      <p:sp>
        <p:nvSpPr>
          <p:cNvPr id="53" name="TextBox 52">
            <a:extLst>
              <a:ext uri="{FF2B5EF4-FFF2-40B4-BE49-F238E27FC236}">
                <a16:creationId xmlns:a16="http://schemas.microsoft.com/office/drawing/2014/main" id="{BF6C1DA1-9D48-5A73-521D-46CE111E1453}"/>
              </a:ext>
            </a:extLst>
          </p:cNvPr>
          <p:cNvSpPr txBox="1"/>
          <p:nvPr/>
        </p:nvSpPr>
        <p:spPr bwMode="auto">
          <a:xfrm>
            <a:off x="2434110" y="5147473"/>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4" name="TextBox 53">
            <a:extLst>
              <a:ext uri="{FF2B5EF4-FFF2-40B4-BE49-F238E27FC236}">
                <a16:creationId xmlns:a16="http://schemas.microsoft.com/office/drawing/2014/main" id="{F7095A82-3F93-6CBC-95A2-4F97F621508B}"/>
              </a:ext>
            </a:extLst>
          </p:cNvPr>
          <p:cNvSpPr txBox="1"/>
          <p:nvPr/>
        </p:nvSpPr>
        <p:spPr bwMode="auto">
          <a:xfrm>
            <a:off x="2679076" y="5147473"/>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5" name="TextBox 54">
            <a:extLst>
              <a:ext uri="{FF2B5EF4-FFF2-40B4-BE49-F238E27FC236}">
                <a16:creationId xmlns:a16="http://schemas.microsoft.com/office/drawing/2014/main" id="{54ECA1A4-3558-FDC5-4101-6C60C730AE97}"/>
              </a:ext>
            </a:extLst>
          </p:cNvPr>
          <p:cNvSpPr txBox="1"/>
          <p:nvPr/>
        </p:nvSpPr>
        <p:spPr bwMode="auto">
          <a:xfrm>
            <a:off x="2924042" y="5147473"/>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821304AD-588F-6354-E0B4-7192D3468650}"/>
              </a:ext>
            </a:extLst>
          </p:cNvPr>
          <p:cNvSpPr txBox="1"/>
          <p:nvPr/>
        </p:nvSpPr>
        <p:spPr bwMode="auto">
          <a:xfrm>
            <a:off x="3169008" y="5147473"/>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7" name="TextBox 56">
            <a:extLst>
              <a:ext uri="{FF2B5EF4-FFF2-40B4-BE49-F238E27FC236}">
                <a16:creationId xmlns:a16="http://schemas.microsoft.com/office/drawing/2014/main" id="{17A6C28D-A770-AE6A-512E-BA266EF1D4E8}"/>
              </a:ext>
            </a:extLst>
          </p:cNvPr>
          <p:cNvSpPr txBox="1"/>
          <p:nvPr/>
        </p:nvSpPr>
        <p:spPr bwMode="auto">
          <a:xfrm>
            <a:off x="3413974" y="5147473"/>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8" name="TextBox 57">
            <a:extLst>
              <a:ext uri="{FF2B5EF4-FFF2-40B4-BE49-F238E27FC236}">
                <a16:creationId xmlns:a16="http://schemas.microsoft.com/office/drawing/2014/main" id="{3C6C0B87-BC37-6042-7EE8-52155C5CD5BC}"/>
              </a:ext>
            </a:extLst>
          </p:cNvPr>
          <p:cNvSpPr txBox="1"/>
          <p:nvPr/>
        </p:nvSpPr>
        <p:spPr bwMode="auto">
          <a:xfrm>
            <a:off x="3658940" y="5147473"/>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9" name="TextBox 58">
            <a:extLst>
              <a:ext uri="{FF2B5EF4-FFF2-40B4-BE49-F238E27FC236}">
                <a16:creationId xmlns:a16="http://schemas.microsoft.com/office/drawing/2014/main" id="{D8CD30A3-8C59-65D8-E078-991002E70C81}"/>
              </a:ext>
            </a:extLst>
          </p:cNvPr>
          <p:cNvSpPr txBox="1"/>
          <p:nvPr/>
        </p:nvSpPr>
        <p:spPr bwMode="auto">
          <a:xfrm>
            <a:off x="3903906" y="5147473"/>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60" name="TextBox 59">
            <a:extLst>
              <a:ext uri="{FF2B5EF4-FFF2-40B4-BE49-F238E27FC236}">
                <a16:creationId xmlns:a16="http://schemas.microsoft.com/office/drawing/2014/main" id="{64D00949-BAA9-B6D8-BC06-DCD3A7C3D6EC}"/>
              </a:ext>
            </a:extLst>
          </p:cNvPr>
          <p:cNvSpPr txBox="1"/>
          <p:nvPr/>
        </p:nvSpPr>
        <p:spPr bwMode="auto">
          <a:xfrm>
            <a:off x="4148872" y="5147473"/>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61" name="TextBox 60">
            <a:extLst>
              <a:ext uri="{FF2B5EF4-FFF2-40B4-BE49-F238E27FC236}">
                <a16:creationId xmlns:a16="http://schemas.microsoft.com/office/drawing/2014/main" id="{933B2197-9CEC-3C89-433C-C1CFF6760118}"/>
              </a:ext>
            </a:extLst>
          </p:cNvPr>
          <p:cNvSpPr txBox="1"/>
          <p:nvPr/>
        </p:nvSpPr>
        <p:spPr bwMode="auto">
          <a:xfrm>
            <a:off x="4393838" y="5147473"/>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62" name="TextBox 61">
            <a:extLst>
              <a:ext uri="{FF2B5EF4-FFF2-40B4-BE49-F238E27FC236}">
                <a16:creationId xmlns:a16="http://schemas.microsoft.com/office/drawing/2014/main" id="{B0AA0C8A-3AE3-C152-1F0A-85E2ED7C2484}"/>
              </a:ext>
            </a:extLst>
          </p:cNvPr>
          <p:cNvSpPr txBox="1"/>
          <p:nvPr/>
        </p:nvSpPr>
        <p:spPr bwMode="auto">
          <a:xfrm>
            <a:off x="4638804" y="5147473"/>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3" name="TextBox 62">
            <a:extLst>
              <a:ext uri="{FF2B5EF4-FFF2-40B4-BE49-F238E27FC236}">
                <a16:creationId xmlns:a16="http://schemas.microsoft.com/office/drawing/2014/main" id="{4789E74E-57C0-4B39-5152-441C81423AAB}"/>
              </a:ext>
            </a:extLst>
          </p:cNvPr>
          <p:cNvSpPr txBox="1"/>
          <p:nvPr/>
        </p:nvSpPr>
        <p:spPr bwMode="auto">
          <a:xfrm>
            <a:off x="4883770" y="5147473"/>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sp>
        <p:nvSpPr>
          <p:cNvPr id="1024" name="TextBox 1023">
            <a:extLst>
              <a:ext uri="{FF2B5EF4-FFF2-40B4-BE49-F238E27FC236}">
                <a16:creationId xmlns:a16="http://schemas.microsoft.com/office/drawing/2014/main" id="{AE7742A4-6430-0B57-A4A9-F9902527D391}"/>
              </a:ext>
            </a:extLst>
          </p:cNvPr>
          <p:cNvSpPr txBox="1"/>
          <p:nvPr/>
        </p:nvSpPr>
        <p:spPr bwMode="auto">
          <a:xfrm>
            <a:off x="5128736" y="5147473"/>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sp>
        <p:nvSpPr>
          <p:cNvPr id="1025" name="TextBox 1024">
            <a:extLst>
              <a:ext uri="{FF2B5EF4-FFF2-40B4-BE49-F238E27FC236}">
                <a16:creationId xmlns:a16="http://schemas.microsoft.com/office/drawing/2014/main" id="{5EF2BA6A-4BF0-3B4D-5E5D-5B65465E6EAB}"/>
              </a:ext>
            </a:extLst>
          </p:cNvPr>
          <p:cNvSpPr txBox="1"/>
          <p:nvPr/>
        </p:nvSpPr>
        <p:spPr bwMode="auto">
          <a:xfrm>
            <a:off x="5373702" y="5147473"/>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78</a:t>
            </a:r>
          </a:p>
        </p:txBody>
      </p:sp>
      <p:sp>
        <p:nvSpPr>
          <p:cNvPr id="1027" name="TextBox 1026">
            <a:extLst>
              <a:ext uri="{FF2B5EF4-FFF2-40B4-BE49-F238E27FC236}">
                <a16:creationId xmlns:a16="http://schemas.microsoft.com/office/drawing/2014/main" id="{FF8799C9-48B9-E949-A4D5-EF68A5314A3C}"/>
              </a:ext>
            </a:extLst>
          </p:cNvPr>
          <p:cNvSpPr txBox="1"/>
          <p:nvPr/>
        </p:nvSpPr>
        <p:spPr bwMode="auto">
          <a:xfrm>
            <a:off x="2503734" y="578754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675</a:t>
            </a:r>
          </a:p>
        </p:txBody>
      </p:sp>
      <p:sp>
        <p:nvSpPr>
          <p:cNvPr id="1028" name="TextBox 1027">
            <a:extLst>
              <a:ext uri="{FF2B5EF4-FFF2-40B4-BE49-F238E27FC236}">
                <a16:creationId xmlns:a16="http://schemas.microsoft.com/office/drawing/2014/main" id="{3C5F8DE8-64E5-8815-C6C4-A39F091B28E2}"/>
              </a:ext>
            </a:extLst>
          </p:cNvPr>
          <p:cNvSpPr txBox="1"/>
          <p:nvPr/>
        </p:nvSpPr>
        <p:spPr bwMode="auto">
          <a:xfrm>
            <a:off x="2772464" y="578754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572</a:t>
            </a:r>
          </a:p>
        </p:txBody>
      </p:sp>
      <p:sp>
        <p:nvSpPr>
          <p:cNvPr id="1029" name="TextBox 1028">
            <a:extLst>
              <a:ext uri="{FF2B5EF4-FFF2-40B4-BE49-F238E27FC236}">
                <a16:creationId xmlns:a16="http://schemas.microsoft.com/office/drawing/2014/main" id="{6B39DF8B-B841-63C3-173D-2EAD9491989F}"/>
              </a:ext>
            </a:extLst>
          </p:cNvPr>
          <p:cNvSpPr txBox="1"/>
          <p:nvPr/>
        </p:nvSpPr>
        <p:spPr bwMode="auto">
          <a:xfrm>
            <a:off x="3041194" y="578754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548</a:t>
            </a:r>
          </a:p>
        </p:txBody>
      </p:sp>
      <p:sp>
        <p:nvSpPr>
          <p:cNvPr id="1030" name="TextBox 1029">
            <a:extLst>
              <a:ext uri="{FF2B5EF4-FFF2-40B4-BE49-F238E27FC236}">
                <a16:creationId xmlns:a16="http://schemas.microsoft.com/office/drawing/2014/main" id="{C4290193-A41B-3CCB-1A20-72CDF27A4344}"/>
              </a:ext>
            </a:extLst>
          </p:cNvPr>
          <p:cNvSpPr txBox="1"/>
          <p:nvPr/>
        </p:nvSpPr>
        <p:spPr bwMode="auto">
          <a:xfrm>
            <a:off x="3309924" y="578754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494</a:t>
            </a:r>
          </a:p>
        </p:txBody>
      </p:sp>
      <p:sp>
        <p:nvSpPr>
          <p:cNvPr id="1031" name="TextBox 1030">
            <a:extLst>
              <a:ext uri="{FF2B5EF4-FFF2-40B4-BE49-F238E27FC236}">
                <a16:creationId xmlns:a16="http://schemas.microsoft.com/office/drawing/2014/main" id="{6B073F35-B0A1-7E70-267A-B6A6AD4E93F8}"/>
              </a:ext>
            </a:extLst>
          </p:cNvPr>
          <p:cNvSpPr txBox="1"/>
          <p:nvPr/>
        </p:nvSpPr>
        <p:spPr bwMode="auto">
          <a:xfrm>
            <a:off x="3578654" y="578754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390</a:t>
            </a:r>
          </a:p>
        </p:txBody>
      </p:sp>
      <p:sp>
        <p:nvSpPr>
          <p:cNvPr id="1032" name="TextBox 1031">
            <a:extLst>
              <a:ext uri="{FF2B5EF4-FFF2-40B4-BE49-F238E27FC236}">
                <a16:creationId xmlns:a16="http://schemas.microsoft.com/office/drawing/2014/main" id="{8C08B724-139F-427F-726D-EFBDFE75517A}"/>
              </a:ext>
            </a:extLst>
          </p:cNvPr>
          <p:cNvSpPr txBox="1"/>
          <p:nvPr/>
        </p:nvSpPr>
        <p:spPr bwMode="auto">
          <a:xfrm>
            <a:off x="3847384" y="578754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291</a:t>
            </a:r>
          </a:p>
        </p:txBody>
      </p:sp>
      <p:sp>
        <p:nvSpPr>
          <p:cNvPr id="1033" name="TextBox 1032">
            <a:extLst>
              <a:ext uri="{FF2B5EF4-FFF2-40B4-BE49-F238E27FC236}">
                <a16:creationId xmlns:a16="http://schemas.microsoft.com/office/drawing/2014/main" id="{5FF600E2-8E79-176A-71D7-E469FA823E69}"/>
              </a:ext>
            </a:extLst>
          </p:cNvPr>
          <p:cNvSpPr txBox="1"/>
          <p:nvPr/>
        </p:nvSpPr>
        <p:spPr bwMode="auto">
          <a:xfrm>
            <a:off x="4116114" y="578754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219</a:t>
            </a:r>
          </a:p>
        </p:txBody>
      </p:sp>
      <p:sp>
        <p:nvSpPr>
          <p:cNvPr id="1034" name="TextBox 1033">
            <a:extLst>
              <a:ext uri="{FF2B5EF4-FFF2-40B4-BE49-F238E27FC236}">
                <a16:creationId xmlns:a16="http://schemas.microsoft.com/office/drawing/2014/main" id="{8BDBD7A8-1008-85CD-E360-A2B55C24D7A2}"/>
              </a:ext>
            </a:extLst>
          </p:cNvPr>
          <p:cNvSpPr txBox="1"/>
          <p:nvPr/>
        </p:nvSpPr>
        <p:spPr bwMode="auto">
          <a:xfrm>
            <a:off x="4384844" y="578754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163</a:t>
            </a:r>
          </a:p>
        </p:txBody>
      </p:sp>
      <p:sp>
        <p:nvSpPr>
          <p:cNvPr id="1035" name="TextBox 1034">
            <a:extLst>
              <a:ext uri="{FF2B5EF4-FFF2-40B4-BE49-F238E27FC236}">
                <a16:creationId xmlns:a16="http://schemas.microsoft.com/office/drawing/2014/main" id="{E6A7F2FE-4071-5F46-3885-3AEB9229B937}"/>
              </a:ext>
            </a:extLst>
          </p:cNvPr>
          <p:cNvSpPr txBox="1"/>
          <p:nvPr/>
        </p:nvSpPr>
        <p:spPr bwMode="auto">
          <a:xfrm>
            <a:off x="4653574" y="578754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117</a:t>
            </a:r>
          </a:p>
        </p:txBody>
      </p:sp>
      <p:sp>
        <p:nvSpPr>
          <p:cNvPr id="1036" name="TextBox 1035">
            <a:extLst>
              <a:ext uri="{FF2B5EF4-FFF2-40B4-BE49-F238E27FC236}">
                <a16:creationId xmlns:a16="http://schemas.microsoft.com/office/drawing/2014/main" id="{0B7348E2-C53B-2027-26EB-F6A6FC359953}"/>
              </a:ext>
            </a:extLst>
          </p:cNvPr>
          <p:cNvSpPr txBox="1"/>
          <p:nvPr/>
        </p:nvSpPr>
        <p:spPr bwMode="auto">
          <a:xfrm>
            <a:off x="4922304" y="578754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87</a:t>
            </a:r>
          </a:p>
        </p:txBody>
      </p:sp>
      <p:sp>
        <p:nvSpPr>
          <p:cNvPr id="1037" name="TextBox 1036">
            <a:extLst>
              <a:ext uri="{FF2B5EF4-FFF2-40B4-BE49-F238E27FC236}">
                <a16:creationId xmlns:a16="http://schemas.microsoft.com/office/drawing/2014/main" id="{F3949524-B8A1-C362-FAC7-08EDA2E24936}"/>
              </a:ext>
            </a:extLst>
          </p:cNvPr>
          <p:cNvSpPr txBox="1"/>
          <p:nvPr/>
        </p:nvSpPr>
        <p:spPr bwMode="auto">
          <a:xfrm>
            <a:off x="5112486" y="578754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61</a:t>
            </a:r>
          </a:p>
        </p:txBody>
      </p:sp>
      <p:sp>
        <p:nvSpPr>
          <p:cNvPr id="1038" name="TextBox 1037">
            <a:extLst>
              <a:ext uri="{FF2B5EF4-FFF2-40B4-BE49-F238E27FC236}">
                <a16:creationId xmlns:a16="http://schemas.microsoft.com/office/drawing/2014/main" id="{EC65C893-6C12-5F3B-5B1C-01F7A011E52D}"/>
              </a:ext>
            </a:extLst>
          </p:cNvPr>
          <p:cNvSpPr txBox="1"/>
          <p:nvPr/>
        </p:nvSpPr>
        <p:spPr bwMode="auto">
          <a:xfrm>
            <a:off x="5302668" y="578754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45</a:t>
            </a:r>
          </a:p>
        </p:txBody>
      </p:sp>
      <p:sp>
        <p:nvSpPr>
          <p:cNvPr id="1039" name="TextBox 1038">
            <a:extLst>
              <a:ext uri="{FF2B5EF4-FFF2-40B4-BE49-F238E27FC236}">
                <a16:creationId xmlns:a16="http://schemas.microsoft.com/office/drawing/2014/main" id="{6BCF9C02-6AAF-6105-3486-BDFFD9A55404}"/>
              </a:ext>
            </a:extLst>
          </p:cNvPr>
          <p:cNvSpPr txBox="1"/>
          <p:nvPr/>
        </p:nvSpPr>
        <p:spPr bwMode="auto">
          <a:xfrm>
            <a:off x="5492850" y="578754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33</a:t>
            </a:r>
          </a:p>
        </p:txBody>
      </p:sp>
      <p:sp>
        <p:nvSpPr>
          <p:cNvPr id="1040" name="TextBox 1039">
            <a:extLst>
              <a:ext uri="{FF2B5EF4-FFF2-40B4-BE49-F238E27FC236}">
                <a16:creationId xmlns:a16="http://schemas.microsoft.com/office/drawing/2014/main" id="{E52E2CDA-F680-5B93-C155-ACC979A8186E}"/>
              </a:ext>
            </a:extLst>
          </p:cNvPr>
          <p:cNvSpPr txBox="1"/>
          <p:nvPr/>
        </p:nvSpPr>
        <p:spPr bwMode="auto">
          <a:xfrm>
            <a:off x="5683035" y="578754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23</a:t>
            </a:r>
          </a:p>
        </p:txBody>
      </p:sp>
      <p:sp>
        <p:nvSpPr>
          <p:cNvPr id="1041" name="TextBox 1040">
            <a:extLst>
              <a:ext uri="{FF2B5EF4-FFF2-40B4-BE49-F238E27FC236}">
                <a16:creationId xmlns:a16="http://schemas.microsoft.com/office/drawing/2014/main" id="{02E489CB-12D9-183C-6F4E-91A84A9488C6}"/>
              </a:ext>
            </a:extLst>
          </p:cNvPr>
          <p:cNvSpPr txBox="1"/>
          <p:nvPr/>
        </p:nvSpPr>
        <p:spPr bwMode="auto">
          <a:xfrm>
            <a:off x="2510912" y="1495346"/>
            <a:ext cx="3444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Neutropenia</a:t>
            </a:r>
          </a:p>
        </p:txBody>
      </p:sp>
      <p:grpSp>
        <p:nvGrpSpPr>
          <p:cNvPr id="1046" name="Group 1045">
            <a:extLst>
              <a:ext uri="{FF2B5EF4-FFF2-40B4-BE49-F238E27FC236}">
                <a16:creationId xmlns:a16="http://schemas.microsoft.com/office/drawing/2014/main" id="{B4183A1D-F344-A177-4E21-604225B116D1}"/>
              </a:ext>
            </a:extLst>
          </p:cNvPr>
          <p:cNvGrpSpPr/>
          <p:nvPr/>
        </p:nvGrpSpPr>
        <p:grpSpPr>
          <a:xfrm>
            <a:off x="2458902" y="2114982"/>
            <a:ext cx="395480" cy="2436784"/>
            <a:chOff x="2458902" y="2025970"/>
            <a:chExt cx="395480" cy="2436784"/>
          </a:xfrm>
        </p:grpSpPr>
        <p:sp>
          <p:nvSpPr>
            <p:cNvPr id="1042" name="TextBox 1041">
              <a:extLst>
                <a:ext uri="{FF2B5EF4-FFF2-40B4-BE49-F238E27FC236}">
                  <a16:creationId xmlns:a16="http://schemas.microsoft.com/office/drawing/2014/main" id="{23375D00-3120-114B-4BCD-D518DA923AF1}"/>
                </a:ext>
              </a:extLst>
            </p:cNvPr>
            <p:cNvSpPr txBox="1"/>
            <p:nvPr/>
          </p:nvSpPr>
          <p:spPr bwMode="auto">
            <a:xfrm>
              <a:off x="2458902" y="2025970"/>
              <a:ext cx="395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G3</a:t>
              </a:r>
            </a:p>
          </p:txBody>
        </p:sp>
        <p:sp>
          <p:nvSpPr>
            <p:cNvPr id="1043" name="TextBox 1042">
              <a:extLst>
                <a:ext uri="{FF2B5EF4-FFF2-40B4-BE49-F238E27FC236}">
                  <a16:creationId xmlns:a16="http://schemas.microsoft.com/office/drawing/2014/main" id="{18CAC31C-3064-03BD-A052-66EFF46F0E6E}"/>
                </a:ext>
              </a:extLst>
            </p:cNvPr>
            <p:cNvSpPr txBox="1"/>
            <p:nvPr/>
          </p:nvSpPr>
          <p:spPr bwMode="auto">
            <a:xfrm>
              <a:off x="2458902" y="2538211"/>
              <a:ext cx="395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G2</a:t>
              </a:r>
            </a:p>
          </p:txBody>
        </p:sp>
        <p:sp>
          <p:nvSpPr>
            <p:cNvPr id="1044" name="TextBox 1043">
              <a:extLst>
                <a:ext uri="{FF2B5EF4-FFF2-40B4-BE49-F238E27FC236}">
                  <a16:creationId xmlns:a16="http://schemas.microsoft.com/office/drawing/2014/main" id="{17B78A65-EEF4-0215-FB49-E0B13C312CA6}"/>
                </a:ext>
              </a:extLst>
            </p:cNvPr>
            <p:cNvSpPr txBox="1"/>
            <p:nvPr/>
          </p:nvSpPr>
          <p:spPr bwMode="auto">
            <a:xfrm>
              <a:off x="2458902" y="3153822"/>
              <a:ext cx="395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G1</a:t>
              </a:r>
            </a:p>
          </p:txBody>
        </p:sp>
        <p:sp>
          <p:nvSpPr>
            <p:cNvPr id="1045" name="TextBox 1044">
              <a:extLst>
                <a:ext uri="{FF2B5EF4-FFF2-40B4-BE49-F238E27FC236}">
                  <a16:creationId xmlns:a16="http://schemas.microsoft.com/office/drawing/2014/main" id="{467C34C1-9244-6A6F-87AC-7B08F6DBF831}"/>
                </a:ext>
              </a:extLst>
            </p:cNvPr>
            <p:cNvSpPr txBox="1"/>
            <p:nvPr/>
          </p:nvSpPr>
          <p:spPr bwMode="auto">
            <a:xfrm>
              <a:off x="2458902" y="4185755"/>
              <a:ext cx="395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G0</a:t>
              </a:r>
            </a:p>
          </p:txBody>
        </p:sp>
      </p:grpSp>
      <p:sp>
        <p:nvSpPr>
          <p:cNvPr id="1047" name="TextBox 1046">
            <a:extLst>
              <a:ext uri="{FF2B5EF4-FFF2-40B4-BE49-F238E27FC236}">
                <a16:creationId xmlns:a16="http://schemas.microsoft.com/office/drawing/2014/main" id="{F0B0DC67-03A8-23A2-AF8D-02A476788095}"/>
              </a:ext>
            </a:extLst>
          </p:cNvPr>
          <p:cNvSpPr txBox="1"/>
          <p:nvPr/>
        </p:nvSpPr>
        <p:spPr bwMode="auto">
          <a:xfrm>
            <a:off x="7640627" y="5395573"/>
            <a:ext cx="34680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of Lenalidomide</a:t>
            </a:r>
          </a:p>
        </p:txBody>
      </p:sp>
      <p:sp>
        <p:nvSpPr>
          <p:cNvPr id="1048" name="TextBox 1047">
            <a:extLst>
              <a:ext uri="{FF2B5EF4-FFF2-40B4-BE49-F238E27FC236}">
                <a16:creationId xmlns:a16="http://schemas.microsoft.com/office/drawing/2014/main" id="{76157248-8A40-2AF4-F16A-DB1E41E40F7D}"/>
              </a:ext>
            </a:extLst>
          </p:cNvPr>
          <p:cNvSpPr txBox="1"/>
          <p:nvPr/>
        </p:nvSpPr>
        <p:spPr bwMode="auto">
          <a:xfrm rot="16200000">
            <a:off x="5365060" y="3368289"/>
            <a:ext cx="32485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1049" name="TextBox 1048">
            <a:extLst>
              <a:ext uri="{FF2B5EF4-FFF2-40B4-BE49-F238E27FC236}">
                <a16:creationId xmlns:a16="http://schemas.microsoft.com/office/drawing/2014/main" id="{D9F6799F-78E4-A1C3-F9FE-4A1688C76CE6}"/>
              </a:ext>
            </a:extLst>
          </p:cNvPr>
          <p:cNvSpPr txBox="1"/>
          <p:nvPr/>
        </p:nvSpPr>
        <p:spPr bwMode="auto">
          <a:xfrm>
            <a:off x="6383631" y="5782760"/>
            <a:ext cx="13171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200" dirty="0">
                <a:solidFill>
                  <a:schemeClr val="bg1"/>
                </a:solidFill>
                <a:latin typeface="Calibri" panose="020F0502020204030204" pitchFamily="34" charset="0"/>
              </a:rPr>
              <a:t>Patients at Risk, n</a:t>
            </a:r>
          </a:p>
        </p:txBody>
      </p:sp>
      <p:cxnSp>
        <p:nvCxnSpPr>
          <p:cNvPr id="1050" name="Straight Connector 1049">
            <a:extLst>
              <a:ext uri="{FF2B5EF4-FFF2-40B4-BE49-F238E27FC236}">
                <a16:creationId xmlns:a16="http://schemas.microsoft.com/office/drawing/2014/main" id="{F17C943C-A07E-4E2C-4990-890BC06F6847}"/>
              </a:ext>
            </a:extLst>
          </p:cNvPr>
          <p:cNvCxnSpPr>
            <a:cxnSpLocks/>
          </p:cNvCxnSpPr>
          <p:nvPr/>
        </p:nvCxnSpPr>
        <p:spPr bwMode="auto">
          <a:xfrm>
            <a:off x="7640627" y="5107994"/>
            <a:ext cx="3500307" cy="0"/>
          </a:xfrm>
          <a:prstGeom prst="line">
            <a:avLst/>
          </a:prstGeom>
          <a:noFill/>
          <a:ln w="28575" cap="flat" cmpd="sng" algn="ctr">
            <a:solidFill>
              <a:schemeClr val="bg1"/>
            </a:solidFill>
            <a:prstDash val="solid"/>
            <a:round/>
            <a:headEnd type="none" w="med" len="med"/>
            <a:tailEnd type="none" w="med" len="med"/>
          </a:ln>
          <a:effectLst/>
        </p:spPr>
      </p:cxnSp>
      <p:cxnSp>
        <p:nvCxnSpPr>
          <p:cNvPr id="1051" name="Straight Connector 1050">
            <a:extLst>
              <a:ext uri="{FF2B5EF4-FFF2-40B4-BE49-F238E27FC236}">
                <a16:creationId xmlns:a16="http://schemas.microsoft.com/office/drawing/2014/main" id="{D7A14B71-F728-DF8A-E8E4-4EA5A08A5661}"/>
              </a:ext>
            </a:extLst>
          </p:cNvPr>
          <p:cNvCxnSpPr>
            <a:cxnSpLocks/>
          </p:cNvCxnSpPr>
          <p:nvPr/>
        </p:nvCxnSpPr>
        <p:spPr bwMode="auto">
          <a:xfrm flipV="1">
            <a:off x="7650459" y="1908628"/>
            <a:ext cx="0" cy="3199366"/>
          </a:xfrm>
          <a:prstGeom prst="line">
            <a:avLst/>
          </a:prstGeom>
          <a:noFill/>
          <a:ln w="28575" cap="flat" cmpd="sng" algn="ctr">
            <a:solidFill>
              <a:schemeClr val="bg1"/>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94EB8978-38D2-0255-FE36-0D65943C3554}"/>
              </a:ext>
            </a:extLst>
          </p:cNvPr>
          <p:cNvCxnSpPr>
            <a:cxnSpLocks/>
          </p:cNvCxnSpPr>
          <p:nvPr/>
        </p:nvCxnSpPr>
        <p:spPr bwMode="auto">
          <a:xfrm flipH="1">
            <a:off x="7579987" y="19177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3" name="Straight Connector 1052">
            <a:extLst>
              <a:ext uri="{FF2B5EF4-FFF2-40B4-BE49-F238E27FC236}">
                <a16:creationId xmlns:a16="http://schemas.microsoft.com/office/drawing/2014/main" id="{49B2B0A9-7097-9128-E648-0B5182222224}"/>
              </a:ext>
            </a:extLst>
          </p:cNvPr>
          <p:cNvCxnSpPr>
            <a:cxnSpLocks/>
          </p:cNvCxnSpPr>
          <p:nvPr/>
        </p:nvCxnSpPr>
        <p:spPr bwMode="auto">
          <a:xfrm flipH="1">
            <a:off x="7579987" y="25557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4" name="Straight Connector 1053">
            <a:extLst>
              <a:ext uri="{FF2B5EF4-FFF2-40B4-BE49-F238E27FC236}">
                <a16:creationId xmlns:a16="http://schemas.microsoft.com/office/drawing/2014/main" id="{8199EC53-79D2-7A84-4315-DFF98B2C4436}"/>
              </a:ext>
            </a:extLst>
          </p:cNvPr>
          <p:cNvCxnSpPr>
            <a:cxnSpLocks/>
          </p:cNvCxnSpPr>
          <p:nvPr/>
        </p:nvCxnSpPr>
        <p:spPr bwMode="auto">
          <a:xfrm flipH="1">
            <a:off x="7579987" y="31938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0A3F4589-4F74-CB11-6469-CA2CE7078D4B}"/>
              </a:ext>
            </a:extLst>
          </p:cNvPr>
          <p:cNvCxnSpPr>
            <a:cxnSpLocks/>
          </p:cNvCxnSpPr>
          <p:nvPr/>
        </p:nvCxnSpPr>
        <p:spPr bwMode="auto">
          <a:xfrm flipH="1">
            <a:off x="7579987" y="3831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6" name="Straight Connector 1055">
            <a:extLst>
              <a:ext uri="{FF2B5EF4-FFF2-40B4-BE49-F238E27FC236}">
                <a16:creationId xmlns:a16="http://schemas.microsoft.com/office/drawing/2014/main" id="{347EF5DF-0F49-87C6-2F5A-3B1CF2D56F01}"/>
              </a:ext>
            </a:extLst>
          </p:cNvPr>
          <p:cNvCxnSpPr>
            <a:cxnSpLocks/>
          </p:cNvCxnSpPr>
          <p:nvPr/>
        </p:nvCxnSpPr>
        <p:spPr bwMode="auto">
          <a:xfrm flipH="1">
            <a:off x="7579987" y="44699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7" name="Straight Connector 1056">
            <a:extLst>
              <a:ext uri="{FF2B5EF4-FFF2-40B4-BE49-F238E27FC236}">
                <a16:creationId xmlns:a16="http://schemas.microsoft.com/office/drawing/2014/main" id="{304C8325-C04F-53F2-C687-6A1FBCB8E526}"/>
              </a:ext>
            </a:extLst>
          </p:cNvPr>
          <p:cNvCxnSpPr>
            <a:cxnSpLocks/>
          </p:cNvCxnSpPr>
          <p:nvPr/>
        </p:nvCxnSpPr>
        <p:spPr bwMode="auto">
          <a:xfrm flipH="1">
            <a:off x="7579987" y="51079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DCD83248-197D-C118-F0E1-F1E492040F09}"/>
              </a:ext>
            </a:extLst>
          </p:cNvPr>
          <p:cNvCxnSpPr>
            <a:cxnSpLocks/>
          </p:cNvCxnSpPr>
          <p:nvPr/>
        </p:nvCxnSpPr>
        <p:spPr bwMode="auto">
          <a:xfrm>
            <a:off x="7810025" y="51022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59" name="Straight Connector 1058">
            <a:extLst>
              <a:ext uri="{FF2B5EF4-FFF2-40B4-BE49-F238E27FC236}">
                <a16:creationId xmlns:a16="http://schemas.microsoft.com/office/drawing/2014/main" id="{E238831E-40B4-CCED-39AF-6112EA89369D}"/>
              </a:ext>
            </a:extLst>
          </p:cNvPr>
          <p:cNvCxnSpPr>
            <a:cxnSpLocks/>
          </p:cNvCxnSpPr>
          <p:nvPr/>
        </p:nvCxnSpPr>
        <p:spPr bwMode="auto">
          <a:xfrm>
            <a:off x="8054440" y="51022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0" name="Straight Connector 1059">
            <a:extLst>
              <a:ext uri="{FF2B5EF4-FFF2-40B4-BE49-F238E27FC236}">
                <a16:creationId xmlns:a16="http://schemas.microsoft.com/office/drawing/2014/main" id="{017B5460-4FCF-5462-3FDA-E4FF4C85163C}"/>
              </a:ext>
            </a:extLst>
          </p:cNvPr>
          <p:cNvCxnSpPr>
            <a:cxnSpLocks/>
          </p:cNvCxnSpPr>
          <p:nvPr/>
        </p:nvCxnSpPr>
        <p:spPr bwMode="auto">
          <a:xfrm>
            <a:off x="8298855" y="51022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AEDB42C6-4349-62FD-076C-1A72123CFA29}"/>
              </a:ext>
            </a:extLst>
          </p:cNvPr>
          <p:cNvCxnSpPr>
            <a:cxnSpLocks/>
          </p:cNvCxnSpPr>
          <p:nvPr/>
        </p:nvCxnSpPr>
        <p:spPr bwMode="auto">
          <a:xfrm>
            <a:off x="8543270" y="51022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2" name="Straight Connector 1061">
            <a:extLst>
              <a:ext uri="{FF2B5EF4-FFF2-40B4-BE49-F238E27FC236}">
                <a16:creationId xmlns:a16="http://schemas.microsoft.com/office/drawing/2014/main" id="{4847B033-117F-12EE-CA9D-9EE82B62806D}"/>
              </a:ext>
            </a:extLst>
          </p:cNvPr>
          <p:cNvCxnSpPr>
            <a:cxnSpLocks/>
          </p:cNvCxnSpPr>
          <p:nvPr/>
        </p:nvCxnSpPr>
        <p:spPr bwMode="auto">
          <a:xfrm>
            <a:off x="8787685" y="51022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3" name="Straight Connector 1062">
            <a:extLst>
              <a:ext uri="{FF2B5EF4-FFF2-40B4-BE49-F238E27FC236}">
                <a16:creationId xmlns:a16="http://schemas.microsoft.com/office/drawing/2014/main" id="{B391F760-981F-9963-C93D-E49BEE13CED4}"/>
              </a:ext>
            </a:extLst>
          </p:cNvPr>
          <p:cNvCxnSpPr>
            <a:cxnSpLocks/>
          </p:cNvCxnSpPr>
          <p:nvPr/>
        </p:nvCxnSpPr>
        <p:spPr bwMode="auto">
          <a:xfrm>
            <a:off x="9032100" y="51022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57EF4C67-9BDE-A5F0-0334-DEC4292C0D6B}"/>
              </a:ext>
            </a:extLst>
          </p:cNvPr>
          <p:cNvCxnSpPr>
            <a:cxnSpLocks/>
          </p:cNvCxnSpPr>
          <p:nvPr/>
        </p:nvCxnSpPr>
        <p:spPr bwMode="auto">
          <a:xfrm>
            <a:off x="9276515" y="51022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5" name="Straight Connector 1064">
            <a:extLst>
              <a:ext uri="{FF2B5EF4-FFF2-40B4-BE49-F238E27FC236}">
                <a16:creationId xmlns:a16="http://schemas.microsoft.com/office/drawing/2014/main" id="{8118FFDB-2641-B08C-FF54-3259BB50C80A}"/>
              </a:ext>
            </a:extLst>
          </p:cNvPr>
          <p:cNvCxnSpPr>
            <a:cxnSpLocks/>
          </p:cNvCxnSpPr>
          <p:nvPr/>
        </p:nvCxnSpPr>
        <p:spPr bwMode="auto">
          <a:xfrm>
            <a:off x="9520930" y="51022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6" name="Straight Connector 1065">
            <a:extLst>
              <a:ext uri="{FF2B5EF4-FFF2-40B4-BE49-F238E27FC236}">
                <a16:creationId xmlns:a16="http://schemas.microsoft.com/office/drawing/2014/main" id="{90656DB7-740D-9C54-D986-5C99DA5D21E9}"/>
              </a:ext>
            </a:extLst>
          </p:cNvPr>
          <p:cNvCxnSpPr>
            <a:cxnSpLocks/>
          </p:cNvCxnSpPr>
          <p:nvPr/>
        </p:nvCxnSpPr>
        <p:spPr bwMode="auto">
          <a:xfrm>
            <a:off x="9765345" y="51022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4C65217B-802C-0A95-D286-EBC9F3BE7988}"/>
              </a:ext>
            </a:extLst>
          </p:cNvPr>
          <p:cNvCxnSpPr>
            <a:cxnSpLocks/>
          </p:cNvCxnSpPr>
          <p:nvPr/>
        </p:nvCxnSpPr>
        <p:spPr bwMode="auto">
          <a:xfrm>
            <a:off x="10009760" y="51022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8" name="Straight Connector 1067">
            <a:extLst>
              <a:ext uri="{FF2B5EF4-FFF2-40B4-BE49-F238E27FC236}">
                <a16:creationId xmlns:a16="http://schemas.microsoft.com/office/drawing/2014/main" id="{558AAD2A-3E52-A568-A026-4EC1865ED734}"/>
              </a:ext>
            </a:extLst>
          </p:cNvPr>
          <p:cNvCxnSpPr>
            <a:cxnSpLocks/>
          </p:cNvCxnSpPr>
          <p:nvPr/>
        </p:nvCxnSpPr>
        <p:spPr bwMode="auto">
          <a:xfrm>
            <a:off x="10254175" y="51022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9" name="Straight Connector 1068">
            <a:extLst>
              <a:ext uri="{FF2B5EF4-FFF2-40B4-BE49-F238E27FC236}">
                <a16:creationId xmlns:a16="http://schemas.microsoft.com/office/drawing/2014/main" id="{E0EA59B5-432F-8F51-E087-C51C95838C16}"/>
              </a:ext>
            </a:extLst>
          </p:cNvPr>
          <p:cNvCxnSpPr>
            <a:cxnSpLocks/>
          </p:cNvCxnSpPr>
          <p:nvPr/>
        </p:nvCxnSpPr>
        <p:spPr bwMode="auto">
          <a:xfrm>
            <a:off x="10498590" y="51022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4E2A8937-6694-F348-01DE-C2B933C18BEB}"/>
              </a:ext>
            </a:extLst>
          </p:cNvPr>
          <p:cNvCxnSpPr>
            <a:cxnSpLocks/>
          </p:cNvCxnSpPr>
          <p:nvPr/>
        </p:nvCxnSpPr>
        <p:spPr bwMode="auto">
          <a:xfrm>
            <a:off x="10743005" y="51022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71" name="Straight Connector 1070">
            <a:extLst>
              <a:ext uri="{FF2B5EF4-FFF2-40B4-BE49-F238E27FC236}">
                <a16:creationId xmlns:a16="http://schemas.microsoft.com/office/drawing/2014/main" id="{24C294CD-67B4-1290-1B26-CD9C5ED0D147}"/>
              </a:ext>
            </a:extLst>
          </p:cNvPr>
          <p:cNvCxnSpPr>
            <a:cxnSpLocks/>
          </p:cNvCxnSpPr>
          <p:nvPr/>
        </p:nvCxnSpPr>
        <p:spPr bwMode="auto">
          <a:xfrm>
            <a:off x="10987422" y="5102243"/>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72" name="TextBox 1071">
            <a:extLst>
              <a:ext uri="{FF2B5EF4-FFF2-40B4-BE49-F238E27FC236}">
                <a16:creationId xmlns:a16="http://schemas.microsoft.com/office/drawing/2014/main" id="{F9F7A6BC-25C0-C5A3-FA81-681ABF601042}"/>
              </a:ext>
            </a:extLst>
          </p:cNvPr>
          <p:cNvSpPr txBox="1"/>
          <p:nvPr/>
        </p:nvSpPr>
        <p:spPr bwMode="auto">
          <a:xfrm>
            <a:off x="7024287" y="1729281"/>
            <a:ext cx="612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073" name="TextBox 1072">
            <a:extLst>
              <a:ext uri="{FF2B5EF4-FFF2-40B4-BE49-F238E27FC236}">
                <a16:creationId xmlns:a16="http://schemas.microsoft.com/office/drawing/2014/main" id="{F17B6833-E899-8871-1A92-ACCA7B0FDE4B}"/>
              </a:ext>
            </a:extLst>
          </p:cNvPr>
          <p:cNvSpPr txBox="1"/>
          <p:nvPr/>
        </p:nvSpPr>
        <p:spPr bwMode="auto">
          <a:xfrm>
            <a:off x="7024287" y="2371661"/>
            <a:ext cx="612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074" name="TextBox 1073">
            <a:extLst>
              <a:ext uri="{FF2B5EF4-FFF2-40B4-BE49-F238E27FC236}">
                <a16:creationId xmlns:a16="http://schemas.microsoft.com/office/drawing/2014/main" id="{B04D0B53-3C5E-7412-13A3-7763CDAC4B70}"/>
              </a:ext>
            </a:extLst>
          </p:cNvPr>
          <p:cNvSpPr txBox="1"/>
          <p:nvPr/>
        </p:nvSpPr>
        <p:spPr bwMode="auto">
          <a:xfrm>
            <a:off x="7024287" y="3014041"/>
            <a:ext cx="612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075" name="TextBox 1074">
            <a:extLst>
              <a:ext uri="{FF2B5EF4-FFF2-40B4-BE49-F238E27FC236}">
                <a16:creationId xmlns:a16="http://schemas.microsoft.com/office/drawing/2014/main" id="{6C3A66BE-AD14-8D21-144A-B47A415F9869}"/>
              </a:ext>
            </a:extLst>
          </p:cNvPr>
          <p:cNvSpPr txBox="1"/>
          <p:nvPr/>
        </p:nvSpPr>
        <p:spPr bwMode="auto">
          <a:xfrm>
            <a:off x="7024287" y="3656421"/>
            <a:ext cx="612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076" name="TextBox 1075">
            <a:extLst>
              <a:ext uri="{FF2B5EF4-FFF2-40B4-BE49-F238E27FC236}">
                <a16:creationId xmlns:a16="http://schemas.microsoft.com/office/drawing/2014/main" id="{E5172589-251F-55AD-1C6C-378C4A84F2B9}"/>
              </a:ext>
            </a:extLst>
          </p:cNvPr>
          <p:cNvSpPr txBox="1"/>
          <p:nvPr/>
        </p:nvSpPr>
        <p:spPr bwMode="auto">
          <a:xfrm>
            <a:off x="7024287" y="4298801"/>
            <a:ext cx="612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077" name="TextBox 1076">
            <a:extLst>
              <a:ext uri="{FF2B5EF4-FFF2-40B4-BE49-F238E27FC236}">
                <a16:creationId xmlns:a16="http://schemas.microsoft.com/office/drawing/2014/main" id="{14942A0C-EC84-ADD2-4914-65260B7F3753}"/>
              </a:ext>
            </a:extLst>
          </p:cNvPr>
          <p:cNvSpPr txBox="1"/>
          <p:nvPr/>
        </p:nvSpPr>
        <p:spPr bwMode="auto">
          <a:xfrm>
            <a:off x="7024287" y="4941183"/>
            <a:ext cx="612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78" name="TextBox 1077">
            <a:extLst>
              <a:ext uri="{FF2B5EF4-FFF2-40B4-BE49-F238E27FC236}">
                <a16:creationId xmlns:a16="http://schemas.microsoft.com/office/drawing/2014/main" id="{B8A5964D-963F-69E7-F1BC-0CAE5BA513A0}"/>
              </a:ext>
            </a:extLst>
          </p:cNvPr>
          <p:cNvSpPr txBox="1"/>
          <p:nvPr/>
        </p:nvSpPr>
        <p:spPr bwMode="auto">
          <a:xfrm>
            <a:off x="10771759" y="5142686"/>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84</a:t>
            </a:r>
          </a:p>
        </p:txBody>
      </p:sp>
      <p:sp>
        <p:nvSpPr>
          <p:cNvPr id="1079" name="TextBox 1078">
            <a:extLst>
              <a:ext uri="{FF2B5EF4-FFF2-40B4-BE49-F238E27FC236}">
                <a16:creationId xmlns:a16="http://schemas.microsoft.com/office/drawing/2014/main" id="{4B3AC486-3742-07CB-E367-513F3F8C7A3E}"/>
              </a:ext>
            </a:extLst>
          </p:cNvPr>
          <p:cNvSpPr txBox="1"/>
          <p:nvPr/>
        </p:nvSpPr>
        <p:spPr bwMode="auto">
          <a:xfrm>
            <a:off x="7587199" y="5142686"/>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080" name="TextBox 1079">
            <a:extLst>
              <a:ext uri="{FF2B5EF4-FFF2-40B4-BE49-F238E27FC236}">
                <a16:creationId xmlns:a16="http://schemas.microsoft.com/office/drawing/2014/main" id="{E57B7D43-12FA-88FE-849C-39DD8481D4C8}"/>
              </a:ext>
            </a:extLst>
          </p:cNvPr>
          <p:cNvSpPr txBox="1"/>
          <p:nvPr/>
        </p:nvSpPr>
        <p:spPr bwMode="auto">
          <a:xfrm>
            <a:off x="7832165" y="5142686"/>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081" name="TextBox 1080">
            <a:extLst>
              <a:ext uri="{FF2B5EF4-FFF2-40B4-BE49-F238E27FC236}">
                <a16:creationId xmlns:a16="http://schemas.microsoft.com/office/drawing/2014/main" id="{371F8E06-D898-C3BF-2417-8903C8FF9BCF}"/>
              </a:ext>
            </a:extLst>
          </p:cNvPr>
          <p:cNvSpPr txBox="1"/>
          <p:nvPr/>
        </p:nvSpPr>
        <p:spPr bwMode="auto">
          <a:xfrm>
            <a:off x="8077131" y="5142686"/>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082" name="TextBox 1081">
            <a:extLst>
              <a:ext uri="{FF2B5EF4-FFF2-40B4-BE49-F238E27FC236}">
                <a16:creationId xmlns:a16="http://schemas.microsoft.com/office/drawing/2014/main" id="{2CF5F1FC-30F9-BE77-7336-14A4770E5DB8}"/>
              </a:ext>
            </a:extLst>
          </p:cNvPr>
          <p:cNvSpPr txBox="1"/>
          <p:nvPr/>
        </p:nvSpPr>
        <p:spPr bwMode="auto">
          <a:xfrm>
            <a:off x="8322097" y="5142686"/>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083" name="TextBox 1082">
            <a:extLst>
              <a:ext uri="{FF2B5EF4-FFF2-40B4-BE49-F238E27FC236}">
                <a16:creationId xmlns:a16="http://schemas.microsoft.com/office/drawing/2014/main" id="{A3BD82C3-AD3E-7F4E-F58E-C0AEE7401EA3}"/>
              </a:ext>
            </a:extLst>
          </p:cNvPr>
          <p:cNvSpPr txBox="1"/>
          <p:nvPr/>
        </p:nvSpPr>
        <p:spPr bwMode="auto">
          <a:xfrm>
            <a:off x="8567063" y="5142686"/>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084" name="TextBox 1083">
            <a:extLst>
              <a:ext uri="{FF2B5EF4-FFF2-40B4-BE49-F238E27FC236}">
                <a16:creationId xmlns:a16="http://schemas.microsoft.com/office/drawing/2014/main" id="{3693C614-740B-7C56-9593-FD39E69BA188}"/>
              </a:ext>
            </a:extLst>
          </p:cNvPr>
          <p:cNvSpPr txBox="1"/>
          <p:nvPr/>
        </p:nvSpPr>
        <p:spPr bwMode="auto">
          <a:xfrm>
            <a:off x="8812029" y="5142686"/>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085" name="TextBox 1084">
            <a:extLst>
              <a:ext uri="{FF2B5EF4-FFF2-40B4-BE49-F238E27FC236}">
                <a16:creationId xmlns:a16="http://schemas.microsoft.com/office/drawing/2014/main" id="{142A454B-D094-345E-058A-C64972525ACC}"/>
              </a:ext>
            </a:extLst>
          </p:cNvPr>
          <p:cNvSpPr txBox="1"/>
          <p:nvPr/>
        </p:nvSpPr>
        <p:spPr bwMode="auto">
          <a:xfrm>
            <a:off x="9056995" y="5142686"/>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086" name="TextBox 1085">
            <a:extLst>
              <a:ext uri="{FF2B5EF4-FFF2-40B4-BE49-F238E27FC236}">
                <a16:creationId xmlns:a16="http://schemas.microsoft.com/office/drawing/2014/main" id="{EDE7E319-2FE5-DC48-201C-09CC931A8D9A}"/>
              </a:ext>
            </a:extLst>
          </p:cNvPr>
          <p:cNvSpPr txBox="1"/>
          <p:nvPr/>
        </p:nvSpPr>
        <p:spPr bwMode="auto">
          <a:xfrm>
            <a:off x="9301961" y="5142686"/>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087" name="TextBox 1086">
            <a:extLst>
              <a:ext uri="{FF2B5EF4-FFF2-40B4-BE49-F238E27FC236}">
                <a16:creationId xmlns:a16="http://schemas.microsoft.com/office/drawing/2014/main" id="{65CB2DD6-5F6D-1212-11CA-6ABD883F8018}"/>
              </a:ext>
            </a:extLst>
          </p:cNvPr>
          <p:cNvSpPr txBox="1"/>
          <p:nvPr/>
        </p:nvSpPr>
        <p:spPr bwMode="auto">
          <a:xfrm>
            <a:off x="9546927" y="5142686"/>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31744" name="TextBox 31743">
            <a:extLst>
              <a:ext uri="{FF2B5EF4-FFF2-40B4-BE49-F238E27FC236}">
                <a16:creationId xmlns:a16="http://schemas.microsoft.com/office/drawing/2014/main" id="{193A4102-89ED-AC5E-7069-247B78D768C9}"/>
              </a:ext>
            </a:extLst>
          </p:cNvPr>
          <p:cNvSpPr txBox="1"/>
          <p:nvPr/>
        </p:nvSpPr>
        <p:spPr bwMode="auto">
          <a:xfrm>
            <a:off x="9791893" y="5142686"/>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1745" name="TextBox 31744">
            <a:extLst>
              <a:ext uri="{FF2B5EF4-FFF2-40B4-BE49-F238E27FC236}">
                <a16:creationId xmlns:a16="http://schemas.microsoft.com/office/drawing/2014/main" id="{5B525F0C-A259-586F-3656-D8755D501B63}"/>
              </a:ext>
            </a:extLst>
          </p:cNvPr>
          <p:cNvSpPr txBox="1"/>
          <p:nvPr/>
        </p:nvSpPr>
        <p:spPr bwMode="auto">
          <a:xfrm>
            <a:off x="10036859" y="5142686"/>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sp>
        <p:nvSpPr>
          <p:cNvPr id="31747" name="TextBox 31746">
            <a:extLst>
              <a:ext uri="{FF2B5EF4-FFF2-40B4-BE49-F238E27FC236}">
                <a16:creationId xmlns:a16="http://schemas.microsoft.com/office/drawing/2014/main" id="{BB238A64-9243-7E3C-66BA-D886EAFDA5E8}"/>
              </a:ext>
            </a:extLst>
          </p:cNvPr>
          <p:cNvSpPr txBox="1"/>
          <p:nvPr/>
        </p:nvSpPr>
        <p:spPr bwMode="auto">
          <a:xfrm>
            <a:off x="10281825" y="5142686"/>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sp>
        <p:nvSpPr>
          <p:cNvPr id="31748" name="TextBox 31747">
            <a:extLst>
              <a:ext uri="{FF2B5EF4-FFF2-40B4-BE49-F238E27FC236}">
                <a16:creationId xmlns:a16="http://schemas.microsoft.com/office/drawing/2014/main" id="{74E8CFE2-1CB0-B4BB-0379-479BC14236FF}"/>
              </a:ext>
            </a:extLst>
          </p:cNvPr>
          <p:cNvSpPr txBox="1"/>
          <p:nvPr/>
        </p:nvSpPr>
        <p:spPr bwMode="auto">
          <a:xfrm>
            <a:off x="10526791" y="5142686"/>
            <a:ext cx="4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78</a:t>
            </a:r>
          </a:p>
        </p:txBody>
      </p:sp>
      <p:sp>
        <p:nvSpPr>
          <p:cNvPr id="31749" name="TextBox 31748">
            <a:extLst>
              <a:ext uri="{FF2B5EF4-FFF2-40B4-BE49-F238E27FC236}">
                <a16:creationId xmlns:a16="http://schemas.microsoft.com/office/drawing/2014/main" id="{CDECB61C-90BA-2750-FA3E-E353443AD406}"/>
              </a:ext>
            </a:extLst>
          </p:cNvPr>
          <p:cNvSpPr txBox="1"/>
          <p:nvPr/>
        </p:nvSpPr>
        <p:spPr bwMode="auto">
          <a:xfrm>
            <a:off x="7656823" y="578276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675</a:t>
            </a:r>
          </a:p>
        </p:txBody>
      </p:sp>
      <p:sp>
        <p:nvSpPr>
          <p:cNvPr id="31750" name="TextBox 31749">
            <a:extLst>
              <a:ext uri="{FF2B5EF4-FFF2-40B4-BE49-F238E27FC236}">
                <a16:creationId xmlns:a16="http://schemas.microsoft.com/office/drawing/2014/main" id="{D0897E55-2B8F-E14E-6146-FFFC6D38B2E7}"/>
              </a:ext>
            </a:extLst>
          </p:cNvPr>
          <p:cNvSpPr txBox="1"/>
          <p:nvPr/>
        </p:nvSpPr>
        <p:spPr bwMode="auto">
          <a:xfrm>
            <a:off x="7925553" y="578276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572</a:t>
            </a:r>
          </a:p>
        </p:txBody>
      </p:sp>
      <p:sp>
        <p:nvSpPr>
          <p:cNvPr id="31751" name="TextBox 31750">
            <a:extLst>
              <a:ext uri="{FF2B5EF4-FFF2-40B4-BE49-F238E27FC236}">
                <a16:creationId xmlns:a16="http://schemas.microsoft.com/office/drawing/2014/main" id="{CEBA671B-D5ED-F901-E00B-F151D2F1B5D5}"/>
              </a:ext>
            </a:extLst>
          </p:cNvPr>
          <p:cNvSpPr txBox="1"/>
          <p:nvPr/>
        </p:nvSpPr>
        <p:spPr bwMode="auto">
          <a:xfrm>
            <a:off x="8194283" y="578276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548</a:t>
            </a:r>
          </a:p>
        </p:txBody>
      </p:sp>
      <p:sp>
        <p:nvSpPr>
          <p:cNvPr id="31752" name="TextBox 31751">
            <a:extLst>
              <a:ext uri="{FF2B5EF4-FFF2-40B4-BE49-F238E27FC236}">
                <a16:creationId xmlns:a16="http://schemas.microsoft.com/office/drawing/2014/main" id="{CF39B8DD-BA76-50F9-B84A-D3935F06735C}"/>
              </a:ext>
            </a:extLst>
          </p:cNvPr>
          <p:cNvSpPr txBox="1"/>
          <p:nvPr/>
        </p:nvSpPr>
        <p:spPr bwMode="auto">
          <a:xfrm>
            <a:off x="8463013" y="578276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494</a:t>
            </a:r>
          </a:p>
        </p:txBody>
      </p:sp>
      <p:sp>
        <p:nvSpPr>
          <p:cNvPr id="31753" name="TextBox 31752">
            <a:extLst>
              <a:ext uri="{FF2B5EF4-FFF2-40B4-BE49-F238E27FC236}">
                <a16:creationId xmlns:a16="http://schemas.microsoft.com/office/drawing/2014/main" id="{FEF25D77-F197-C489-25D9-9ABB4545D204}"/>
              </a:ext>
            </a:extLst>
          </p:cNvPr>
          <p:cNvSpPr txBox="1"/>
          <p:nvPr/>
        </p:nvSpPr>
        <p:spPr bwMode="auto">
          <a:xfrm>
            <a:off x="8731743" y="578276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390</a:t>
            </a:r>
          </a:p>
        </p:txBody>
      </p:sp>
      <p:sp>
        <p:nvSpPr>
          <p:cNvPr id="31754" name="TextBox 31753">
            <a:extLst>
              <a:ext uri="{FF2B5EF4-FFF2-40B4-BE49-F238E27FC236}">
                <a16:creationId xmlns:a16="http://schemas.microsoft.com/office/drawing/2014/main" id="{4710EEF0-30BC-B0FE-296B-CF57B904AEC3}"/>
              </a:ext>
            </a:extLst>
          </p:cNvPr>
          <p:cNvSpPr txBox="1"/>
          <p:nvPr/>
        </p:nvSpPr>
        <p:spPr bwMode="auto">
          <a:xfrm>
            <a:off x="9000473" y="578276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291</a:t>
            </a:r>
          </a:p>
        </p:txBody>
      </p:sp>
      <p:sp>
        <p:nvSpPr>
          <p:cNvPr id="31755" name="TextBox 31754">
            <a:extLst>
              <a:ext uri="{FF2B5EF4-FFF2-40B4-BE49-F238E27FC236}">
                <a16:creationId xmlns:a16="http://schemas.microsoft.com/office/drawing/2014/main" id="{3DBA247B-6195-E91E-BFB8-9ADD5200D195}"/>
              </a:ext>
            </a:extLst>
          </p:cNvPr>
          <p:cNvSpPr txBox="1"/>
          <p:nvPr/>
        </p:nvSpPr>
        <p:spPr bwMode="auto">
          <a:xfrm>
            <a:off x="9269203" y="578276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219</a:t>
            </a:r>
          </a:p>
        </p:txBody>
      </p:sp>
      <p:sp>
        <p:nvSpPr>
          <p:cNvPr id="31756" name="TextBox 31755">
            <a:extLst>
              <a:ext uri="{FF2B5EF4-FFF2-40B4-BE49-F238E27FC236}">
                <a16:creationId xmlns:a16="http://schemas.microsoft.com/office/drawing/2014/main" id="{0A65E693-3A10-4E0A-969C-8AAC05EB493D}"/>
              </a:ext>
            </a:extLst>
          </p:cNvPr>
          <p:cNvSpPr txBox="1"/>
          <p:nvPr/>
        </p:nvSpPr>
        <p:spPr bwMode="auto">
          <a:xfrm>
            <a:off x="9537933" y="578276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163</a:t>
            </a:r>
          </a:p>
        </p:txBody>
      </p:sp>
      <p:sp>
        <p:nvSpPr>
          <p:cNvPr id="31757" name="TextBox 31756">
            <a:extLst>
              <a:ext uri="{FF2B5EF4-FFF2-40B4-BE49-F238E27FC236}">
                <a16:creationId xmlns:a16="http://schemas.microsoft.com/office/drawing/2014/main" id="{97449833-959F-00DA-2F66-EC9FAD543CCB}"/>
              </a:ext>
            </a:extLst>
          </p:cNvPr>
          <p:cNvSpPr txBox="1"/>
          <p:nvPr/>
        </p:nvSpPr>
        <p:spPr bwMode="auto">
          <a:xfrm>
            <a:off x="9806663" y="578276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117</a:t>
            </a:r>
          </a:p>
        </p:txBody>
      </p:sp>
      <p:sp>
        <p:nvSpPr>
          <p:cNvPr id="31758" name="TextBox 31757">
            <a:extLst>
              <a:ext uri="{FF2B5EF4-FFF2-40B4-BE49-F238E27FC236}">
                <a16:creationId xmlns:a16="http://schemas.microsoft.com/office/drawing/2014/main" id="{8A98B070-B3BC-25AE-8EC6-8421EBFB3C70}"/>
              </a:ext>
            </a:extLst>
          </p:cNvPr>
          <p:cNvSpPr txBox="1"/>
          <p:nvPr/>
        </p:nvSpPr>
        <p:spPr bwMode="auto">
          <a:xfrm>
            <a:off x="10075393" y="578276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87</a:t>
            </a:r>
          </a:p>
        </p:txBody>
      </p:sp>
      <p:sp>
        <p:nvSpPr>
          <p:cNvPr id="31759" name="TextBox 31758">
            <a:extLst>
              <a:ext uri="{FF2B5EF4-FFF2-40B4-BE49-F238E27FC236}">
                <a16:creationId xmlns:a16="http://schemas.microsoft.com/office/drawing/2014/main" id="{7A108642-5B41-9101-DD09-DB0E29FD6E05}"/>
              </a:ext>
            </a:extLst>
          </p:cNvPr>
          <p:cNvSpPr txBox="1"/>
          <p:nvPr/>
        </p:nvSpPr>
        <p:spPr bwMode="auto">
          <a:xfrm>
            <a:off x="10265575" y="578276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61</a:t>
            </a:r>
          </a:p>
        </p:txBody>
      </p:sp>
      <p:sp>
        <p:nvSpPr>
          <p:cNvPr id="31760" name="TextBox 31759">
            <a:extLst>
              <a:ext uri="{FF2B5EF4-FFF2-40B4-BE49-F238E27FC236}">
                <a16:creationId xmlns:a16="http://schemas.microsoft.com/office/drawing/2014/main" id="{57AD1BBD-D5EA-0572-7D4D-F96E202A1292}"/>
              </a:ext>
            </a:extLst>
          </p:cNvPr>
          <p:cNvSpPr txBox="1"/>
          <p:nvPr/>
        </p:nvSpPr>
        <p:spPr bwMode="auto">
          <a:xfrm>
            <a:off x="10455757" y="578276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45</a:t>
            </a:r>
          </a:p>
        </p:txBody>
      </p:sp>
      <p:sp>
        <p:nvSpPr>
          <p:cNvPr id="31761" name="TextBox 31760">
            <a:extLst>
              <a:ext uri="{FF2B5EF4-FFF2-40B4-BE49-F238E27FC236}">
                <a16:creationId xmlns:a16="http://schemas.microsoft.com/office/drawing/2014/main" id="{C48B5013-6853-6FD5-DBDE-71400B5F481B}"/>
              </a:ext>
            </a:extLst>
          </p:cNvPr>
          <p:cNvSpPr txBox="1"/>
          <p:nvPr/>
        </p:nvSpPr>
        <p:spPr bwMode="auto">
          <a:xfrm>
            <a:off x="10645939" y="578276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33</a:t>
            </a:r>
          </a:p>
        </p:txBody>
      </p:sp>
      <p:sp>
        <p:nvSpPr>
          <p:cNvPr id="31762" name="TextBox 31761">
            <a:extLst>
              <a:ext uri="{FF2B5EF4-FFF2-40B4-BE49-F238E27FC236}">
                <a16:creationId xmlns:a16="http://schemas.microsoft.com/office/drawing/2014/main" id="{9BABFF3C-9A27-C1D5-986A-A1D94661C276}"/>
              </a:ext>
            </a:extLst>
          </p:cNvPr>
          <p:cNvSpPr txBox="1"/>
          <p:nvPr/>
        </p:nvSpPr>
        <p:spPr bwMode="auto">
          <a:xfrm>
            <a:off x="10836124" y="578276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23</a:t>
            </a:r>
          </a:p>
        </p:txBody>
      </p:sp>
      <p:sp>
        <p:nvSpPr>
          <p:cNvPr id="31763" name="TextBox 31762">
            <a:extLst>
              <a:ext uri="{FF2B5EF4-FFF2-40B4-BE49-F238E27FC236}">
                <a16:creationId xmlns:a16="http://schemas.microsoft.com/office/drawing/2014/main" id="{F1BB3981-D602-101A-ABF1-C62A451C0E84}"/>
              </a:ext>
            </a:extLst>
          </p:cNvPr>
          <p:cNvSpPr txBox="1"/>
          <p:nvPr/>
        </p:nvSpPr>
        <p:spPr bwMode="auto">
          <a:xfrm>
            <a:off x="7664001" y="1495346"/>
            <a:ext cx="3444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Thrombocytopenia</a:t>
            </a:r>
          </a:p>
        </p:txBody>
      </p:sp>
      <p:grpSp>
        <p:nvGrpSpPr>
          <p:cNvPr id="31764" name="Group 31763">
            <a:extLst>
              <a:ext uri="{FF2B5EF4-FFF2-40B4-BE49-F238E27FC236}">
                <a16:creationId xmlns:a16="http://schemas.microsoft.com/office/drawing/2014/main" id="{ECC472EF-1797-B38F-6B9A-4D75CD503D19}"/>
              </a:ext>
            </a:extLst>
          </p:cNvPr>
          <p:cNvGrpSpPr/>
          <p:nvPr/>
        </p:nvGrpSpPr>
        <p:grpSpPr>
          <a:xfrm>
            <a:off x="7611991" y="2110195"/>
            <a:ext cx="395480" cy="2436784"/>
            <a:chOff x="2458902" y="2025970"/>
            <a:chExt cx="395480" cy="2436784"/>
          </a:xfrm>
        </p:grpSpPr>
        <p:sp>
          <p:nvSpPr>
            <p:cNvPr id="31765" name="TextBox 31764">
              <a:extLst>
                <a:ext uri="{FF2B5EF4-FFF2-40B4-BE49-F238E27FC236}">
                  <a16:creationId xmlns:a16="http://schemas.microsoft.com/office/drawing/2014/main" id="{E28465F0-C93D-A44E-91BD-C2B2454CDE55}"/>
                </a:ext>
              </a:extLst>
            </p:cNvPr>
            <p:cNvSpPr txBox="1"/>
            <p:nvPr/>
          </p:nvSpPr>
          <p:spPr bwMode="auto">
            <a:xfrm>
              <a:off x="2458902" y="2025970"/>
              <a:ext cx="395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G3</a:t>
              </a:r>
            </a:p>
          </p:txBody>
        </p:sp>
        <p:sp>
          <p:nvSpPr>
            <p:cNvPr id="31766" name="TextBox 31765">
              <a:extLst>
                <a:ext uri="{FF2B5EF4-FFF2-40B4-BE49-F238E27FC236}">
                  <a16:creationId xmlns:a16="http://schemas.microsoft.com/office/drawing/2014/main" id="{29D01DC5-97EE-DD02-2020-2ABC189B078E}"/>
                </a:ext>
              </a:extLst>
            </p:cNvPr>
            <p:cNvSpPr txBox="1"/>
            <p:nvPr/>
          </p:nvSpPr>
          <p:spPr bwMode="auto">
            <a:xfrm>
              <a:off x="2458902" y="2538211"/>
              <a:ext cx="395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G2</a:t>
              </a:r>
            </a:p>
          </p:txBody>
        </p:sp>
        <p:sp>
          <p:nvSpPr>
            <p:cNvPr id="31767" name="TextBox 31766">
              <a:extLst>
                <a:ext uri="{FF2B5EF4-FFF2-40B4-BE49-F238E27FC236}">
                  <a16:creationId xmlns:a16="http://schemas.microsoft.com/office/drawing/2014/main" id="{E7BCA3DB-D8C4-2DD9-6349-3FC8D9F17815}"/>
                </a:ext>
              </a:extLst>
            </p:cNvPr>
            <p:cNvSpPr txBox="1"/>
            <p:nvPr/>
          </p:nvSpPr>
          <p:spPr bwMode="auto">
            <a:xfrm>
              <a:off x="2458902" y="3153822"/>
              <a:ext cx="395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G1</a:t>
              </a:r>
            </a:p>
          </p:txBody>
        </p:sp>
        <p:sp>
          <p:nvSpPr>
            <p:cNvPr id="31768" name="TextBox 31767">
              <a:extLst>
                <a:ext uri="{FF2B5EF4-FFF2-40B4-BE49-F238E27FC236}">
                  <a16:creationId xmlns:a16="http://schemas.microsoft.com/office/drawing/2014/main" id="{AF986A7F-6FC1-B5E4-E72D-F5A90F9CEEA4}"/>
                </a:ext>
              </a:extLst>
            </p:cNvPr>
            <p:cNvSpPr txBox="1"/>
            <p:nvPr/>
          </p:nvSpPr>
          <p:spPr bwMode="auto">
            <a:xfrm>
              <a:off x="2458902" y="4185755"/>
              <a:ext cx="395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G0</a:t>
              </a:r>
            </a:p>
          </p:txBody>
        </p:sp>
      </p:grpSp>
      <p:grpSp>
        <p:nvGrpSpPr>
          <p:cNvPr id="31775" name="Group 31774">
            <a:extLst>
              <a:ext uri="{FF2B5EF4-FFF2-40B4-BE49-F238E27FC236}">
                <a16:creationId xmlns:a16="http://schemas.microsoft.com/office/drawing/2014/main" id="{A0BF7214-C361-C907-D4B7-9EA72F5E45AC}"/>
              </a:ext>
            </a:extLst>
          </p:cNvPr>
          <p:cNvGrpSpPr/>
          <p:nvPr/>
        </p:nvGrpSpPr>
        <p:grpSpPr>
          <a:xfrm>
            <a:off x="2805513" y="1928994"/>
            <a:ext cx="190182" cy="3178034"/>
            <a:chOff x="5042579" y="1839982"/>
            <a:chExt cx="190182" cy="3178034"/>
          </a:xfrm>
        </p:grpSpPr>
        <p:sp>
          <p:nvSpPr>
            <p:cNvPr id="31776" name="Rectangle 31775">
              <a:extLst>
                <a:ext uri="{FF2B5EF4-FFF2-40B4-BE49-F238E27FC236}">
                  <a16:creationId xmlns:a16="http://schemas.microsoft.com/office/drawing/2014/main" id="{1C6058ED-3780-F4AE-12D5-C1C7AF13E454}"/>
                </a:ext>
              </a:extLst>
            </p:cNvPr>
            <p:cNvSpPr/>
            <p:nvPr/>
          </p:nvSpPr>
          <p:spPr bwMode="auto">
            <a:xfrm>
              <a:off x="5042579" y="1839982"/>
              <a:ext cx="190182" cy="317324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7" name="Rectangle 31776">
              <a:extLst>
                <a:ext uri="{FF2B5EF4-FFF2-40B4-BE49-F238E27FC236}">
                  <a16:creationId xmlns:a16="http://schemas.microsoft.com/office/drawing/2014/main" id="{2FE9C9A6-5F2D-A7FC-62E9-41064C0E4666}"/>
                </a:ext>
              </a:extLst>
            </p:cNvPr>
            <p:cNvSpPr/>
            <p:nvPr/>
          </p:nvSpPr>
          <p:spPr bwMode="auto">
            <a:xfrm>
              <a:off x="5042579" y="1902456"/>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8" name="Rectangle 31777">
              <a:extLst>
                <a:ext uri="{FF2B5EF4-FFF2-40B4-BE49-F238E27FC236}">
                  <a16:creationId xmlns:a16="http://schemas.microsoft.com/office/drawing/2014/main" id="{FB118CD7-C6E2-B2AA-3AAE-368E866D747D}"/>
                </a:ext>
              </a:extLst>
            </p:cNvPr>
            <p:cNvSpPr/>
            <p:nvPr/>
          </p:nvSpPr>
          <p:spPr bwMode="auto">
            <a:xfrm>
              <a:off x="5042579" y="2454061"/>
              <a:ext cx="190182" cy="254646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9" name="Rectangle 31778">
              <a:extLst>
                <a:ext uri="{FF2B5EF4-FFF2-40B4-BE49-F238E27FC236}">
                  <a16:creationId xmlns:a16="http://schemas.microsoft.com/office/drawing/2014/main" id="{E2D43D8F-AD68-6540-A69A-EEB7A896D1A1}"/>
                </a:ext>
              </a:extLst>
            </p:cNvPr>
            <p:cNvSpPr/>
            <p:nvPr/>
          </p:nvSpPr>
          <p:spPr bwMode="auto">
            <a:xfrm>
              <a:off x="5042579" y="3228975"/>
              <a:ext cx="190182" cy="178425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0" name="Rectangle 31779">
              <a:extLst>
                <a:ext uri="{FF2B5EF4-FFF2-40B4-BE49-F238E27FC236}">
                  <a16:creationId xmlns:a16="http://schemas.microsoft.com/office/drawing/2014/main" id="{2B8B8EDF-67DB-0E03-F09F-C0E0DEFF7539}"/>
                </a:ext>
              </a:extLst>
            </p:cNvPr>
            <p:cNvSpPr/>
            <p:nvPr/>
          </p:nvSpPr>
          <p:spPr bwMode="auto">
            <a:xfrm>
              <a:off x="5042579" y="3927215"/>
              <a:ext cx="190182" cy="10908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781" name="Group 31780">
            <a:extLst>
              <a:ext uri="{FF2B5EF4-FFF2-40B4-BE49-F238E27FC236}">
                <a16:creationId xmlns:a16="http://schemas.microsoft.com/office/drawing/2014/main" id="{BCBE5ED3-D43C-EC1A-80F6-C29CF76EDAE2}"/>
              </a:ext>
            </a:extLst>
          </p:cNvPr>
          <p:cNvGrpSpPr/>
          <p:nvPr/>
        </p:nvGrpSpPr>
        <p:grpSpPr>
          <a:xfrm>
            <a:off x="3049475" y="1928994"/>
            <a:ext cx="190182" cy="3182773"/>
            <a:chOff x="5042579" y="1839982"/>
            <a:chExt cx="190182" cy="3182773"/>
          </a:xfrm>
        </p:grpSpPr>
        <p:sp>
          <p:nvSpPr>
            <p:cNvPr id="31782" name="Rectangle 31781">
              <a:extLst>
                <a:ext uri="{FF2B5EF4-FFF2-40B4-BE49-F238E27FC236}">
                  <a16:creationId xmlns:a16="http://schemas.microsoft.com/office/drawing/2014/main" id="{D1880B59-AEAF-917D-9529-FC3195E72ABC}"/>
                </a:ext>
              </a:extLst>
            </p:cNvPr>
            <p:cNvSpPr/>
            <p:nvPr/>
          </p:nvSpPr>
          <p:spPr bwMode="auto">
            <a:xfrm>
              <a:off x="5042579" y="1839982"/>
              <a:ext cx="190182" cy="317324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3" name="Rectangle 31782">
              <a:extLst>
                <a:ext uri="{FF2B5EF4-FFF2-40B4-BE49-F238E27FC236}">
                  <a16:creationId xmlns:a16="http://schemas.microsoft.com/office/drawing/2014/main" id="{7E3670CF-6CC7-7AB1-BD20-E9EFED401CC2}"/>
                </a:ext>
              </a:extLst>
            </p:cNvPr>
            <p:cNvSpPr/>
            <p:nvPr/>
          </p:nvSpPr>
          <p:spPr bwMode="auto">
            <a:xfrm>
              <a:off x="5042579" y="1902456"/>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4" name="Rectangle 31783">
              <a:extLst>
                <a:ext uri="{FF2B5EF4-FFF2-40B4-BE49-F238E27FC236}">
                  <a16:creationId xmlns:a16="http://schemas.microsoft.com/office/drawing/2014/main" id="{07D0A96A-9B30-9F08-AC22-FF6F86BED0A9}"/>
                </a:ext>
              </a:extLst>
            </p:cNvPr>
            <p:cNvSpPr/>
            <p:nvPr/>
          </p:nvSpPr>
          <p:spPr bwMode="auto">
            <a:xfrm>
              <a:off x="5042579" y="2434664"/>
              <a:ext cx="190182" cy="258809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5" name="Rectangle 31784">
              <a:extLst>
                <a:ext uri="{FF2B5EF4-FFF2-40B4-BE49-F238E27FC236}">
                  <a16:creationId xmlns:a16="http://schemas.microsoft.com/office/drawing/2014/main" id="{A6D4199E-84D5-C493-577A-BBF845F63A0A}"/>
                </a:ext>
              </a:extLst>
            </p:cNvPr>
            <p:cNvSpPr/>
            <p:nvPr/>
          </p:nvSpPr>
          <p:spPr bwMode="auto">
            <a:xfrm>
              <a:off x="5042579" y="3187700"/>
              <a:ext cx="190182" cy="18255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6" name="Rectangle 31785">
              <a:extLst>
                <a:ext uri="{FF2B5EF4-FFF2-40B4-BE49-F238E27FC236}">
                  <a16:creationId xmlns:a16="http://schemas.microsoft.com/office/drawing/2014/main" id="{EBBFB0DD-5A84-4BCA-9B14-B6413BE33285}"/>
                </a:ext>
              </a:extLst>
            </p:cNvPr>
            <p:cNvSpPr/>
            <p:nvPr/>
          </p:nvSpPr>
          <p:spPr bwMode="auto">
            <a:xfrm>
              <a:off x="5042579" y="3908425"/>
              <a:ext cx="190182" cy="11143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787" name="Group 31786">
            <a:extLst>
              <a:ext uri="{FF2B5EF4-FFF2-40B4-BE49-F238E27FC236}">
                <a16:creationId xmlns:a16="http://schemas.microsoft.com/office/drawing/2014/main" id="{673C103D-B473-67EC-C1D6-FF93170E975D}"/>
              </a:ext>
            </a:extLst>
          </p:cNvPr>
          <p:cNvGrpSpPr/>
          <p:nvPr/>
        </p:nvGrpSpPr>
        <p:grpSpPr>
          <a:xfrm>
            <a:off x="3293437" y="1928994"/>
            <a:ext cx="190182" cy="3178998"/>
            <a:chOff x="5042579" y="1839982"/>
            <a:chExt cx="190182" cy="3178998"/>
          </a:xfrm>
        </p:grpSpPr>
        <p:sp>
          <p:nvSpPr>
            <p:cNvPr id="31788" name="Rectangle 31787">
              <a:extLst>
                <a:ext uri="{FF2B5EF4-FFF2-40B4-BE49-F238E27FC236}">
                  <a16:creationId xmlns:a16="http://schemas.microsoft.com/office/drawing/2014/main" id="{ADAB0C93-E766-F7DE-7D17-C2C5487CC0D0}"/>
                </a:ext>
              </a:extLst>
            </p:cNvPr>
            <p:cNvSpPr/>
            <p:nvPr/>
          </p:nvSpPr>
          <p:spPr bwMode="auto">
            <a:xfrm>
              <a:off x="5042579" y="1839982"/>
              <a:ext cx="190182" cy="317324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9" name="Rectangle 31788">
              <a:extLst>
                <a:ext uri="{FF2B5EF4-FFF2-40B4-BE49-F238E27FC236}">
                  <a16:creationId xmlns:a16="http://schemas.microsoft.com/office/drawing/2014/main" id="{4F5DD94D-45E4-918E-7100-08399BD77F03}"/>
                </a:ext>
              </a:extLst>
            </p:cNvPr>
            <p:cNvSpPr/>
            <p:nvPr/>
          </p:nvSpPr>
          <p:spPr bwMode="auto">
            <a:xfrm>
              <a:off x="5042579" y="1867101"/>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0" name="Rectangle 31789">
              <a:extLst>
                <a:ext uri="{FF2B5EF4-FFF2-40B4-BE49-F238E27FC236}">
                  <a16:creationId xmlns:a16="http://schemas.microsoft.com/office/drawing/2014/main" id="{0E01AB82-03B4-EF43-142D-4BC670F70F94}"/>
                </a:ext>
              </a:extLst>
            </p:cNvPr>
            <p:cNvSpPr/>
            <p:nvPr/>
          </p:nvSpPr>
          <p:spPr bwMode="auto">
            <a:xfrm>
              <a:off x="5042579" y="2343683"/>
              <a:ext cx="190182" cy="267529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1" name="Rectangle 31790">
              <a:extLst>
                <a:ext uri="{FF2B5EF4-FFF2-40B4-BE49-F238E27FC236}">
                  <a16:creationId xmlns:a16="http://schemas.microsoft.com/office/drawing/2014/main" id="{F9CF521F-D4BD-013C-A30E-1B8B4ACBAA5B}"/>
                </a:ext>
              </a:extLst>
            </p:cNvPr>
            <p:cNvSpPr/>
            <p:nvPr/>
          </p:nvSpPr>
          <p:spPr bwMode="auto">
            <a:xfrm>
              <a:off x="5042579" y="3216275"/>
              <a:ext cx="190182" cy="178425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2" name="Rectangle 31791">
              <a:extLst>
                <a:ext uri="{FF2B5EF4-FFF2-40B4-BE49-F238E27FC236}">
                  <a16:creationId xmlns:a16="http://schemas.microsoft.com/office/drawing/2014/main" id="{788053E0-C338-EC60-AA44-193423902B90}"/>
                </a:ext>
              </a:extLst>
            </p:cNvPr>
            <p:cNvSpPr/>
            <p:nvPr/>
          </p:nvSpPr>
          <p:spPr bwMode="auto">
            <a:xfrm>
              <a:off x="5042579" y="3898900"/>
              <a:ext cx="190182" cy="11143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793" name="Group 31792">
            <a:extLst>
              <a:ext uri="{FF2B5EF4-FFF2-40B4-BE49-F238E27FC236}">
                <a16:creationId xmlns:a16="http://schemas.microsoft.com/office/drawing/2014/main" id="{1E68B26B-084A-0888-33F4-365818510AB4}"/>
              </a:ext>
            </a:extLst>
          </p:cNvPr>
          <p:cNvGrpSpPr/>
          <p:nvPr/>
        </p:nvGrpSpPr>
        <p:grpSpPr>
          <a:xfrm>
            <a:off x="3537399" y="1928994"/>
            <a:ext cx="190182" cy="3173250"/>
            <a:chOff x="5042579" y="1839982"/>
            <a:chExt cx="190182" cy="3173250"/>
          </a:xfrm>
        </p:grpSpPr>
        <p:sp>
          <p:nvSpPr>
            <p:cNvPr id="31794" name="Rectangle 31793">
              <a:extLst>
                <a:ext uri="{FF2B5EF4-FFF2-40B4-BE49-F238E27FC236}">
                  <a16:creationId xmlns:a16="http://schemas.microsoft.com/office/drawing/2014/main" id="{A6135AD8-1247-1714-355E-4755C707CC66}"/>
                </a:ext>
              </a:extLst>
            </p:cNvPr>
            <p:cNvSpPr/>
            <p:nvPr/>
          </p:nvSpPr>
          <p:spPr bwMode="auto">
            <a:xfrm>
              <a:off x="5042579" y="1839982"/>
              <a:ext cx="190182" cy="317324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5" name="Rectangle 31794">
              <a:extLst>
                <a:ext uri="{FF2B5EF4-FFF2-40B4-BE49-F238E27FC236}">
                  <a16:creationId xmlns:a16="http://schemas.microsoft.com/office/drawing/2014/main" id="{51153836-BA8D-5B22-59EC-FD3FD84FC8AC}"/>
                </a:ext>
              </a:extLst>
            </p:cNvPr>
            <p:cNvSpPr/>
            <p:nvPr/>
          </p:nvSpPr>
          <p:spPr bwMode="auto">
            <a:xfrm>
              <a:off x="5042579" y="1877056"/>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6" name="Rectangle 31795">
              <a:extLst>
                <a:ext uri="{FF2B5EF4-FFF2-40B4-BE49-F238E27FC236}">
                  <a16:creationId xmlns:a16="http://schemas.microsoft.com/office/drawing/2014/main" id="{27B307EC-49CC-46CA-EEA2-96E9EAB7702D}"/>
                </a:ext>
              </a:extLst>
            </p:cNvPr>
            <p:cNvSpPr/>
            <p:nvPr/>
          </p:nvSpPr>
          <p:spPr bwMode="auto">
            <a:xfrm>
              <a:off x="5042579" y="2163492"/>
              <a:ext cx="190182" cy="26252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7" name="Rectangle 31796">
              <a:extLst>
                <a:ext uri="{FF2B5EF4-FFF2-40B4-BE49-F238E27FC236}">
                  <a16:creationId xmlns:a16="http://schemas.microsoft.com/office/drawing/2014/main" id="{16F19219-A30C-2ED3-B951-C898A94DE696}"/>
                </a:ext>
              </a:extLst>
            </p:cNvPr>
            <p:cNvSpPr/>
            <p:nvPr/>
          </p:nvSpPr>
          <p:spPr bwMode="auto">
            <a:xfrm>
              <a:off x="5042579" y="2949248"/>
              <a:ext cx="190182" cy="20639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8" name="Rectangle 31797">
              <a:extLst>
                <a:ext uri="{FF2B5EF4-FFF2-40B4-BE49-F238E27FC236}">
                  <a16:creationId xmlns:a16="http://schemas.microsoft.com/office/drawing/2014/main" id="{6B02709E-70A0-2C22-0422-A9B31DBC2D70}"/>
                </a:ext>
              </a:extLst>
            </p:cNvPr>
            <p:cNvSpPr/>
            <p:nvPr/>
          </p:nvSpPr>
          <p:spPr bwMode="auto">
            <a:xfrm>
              <a:off x="5042579" y="3742872"/>
              <a:ext cx="190182" cy="12703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799" name="Group 31798">
            <a:extLst>
              <a:ext uri="{FF2B5EF4-FFF2-40B4-BE49-F238E27FC236}">
                <a16:creationId xmlns:a16="http://schemas.microsoft.com/office/drawing/2014/main" id="{C57AB886-93FB-5EE8-2996-FA0ACD862727}"/>
              </a:ext>
            </a:extLst>
          </p:cNvPr>
          <p:cNvGrpSpPr/>
          <p:nvPr/>
        </p:nvGrpSpPr>
        <p:grpSpPr>
          <a:xfrm>
            <a:off x="3781361" y="1928994"/>
            <a:ext cx="190182" cy="3173249"/>
            <a:chOff x="5042579" y="1839982"/>
            <a:chExt cx="190182" cy="3173249"/>
          </a:xfrm>
        </p:grpSpPr>
        <p:sp>
          <p:nvSpPr>
            <p:cNvPr id="31800" name="Rectangle 31799">
              <a:extLst>
                <a:ext uri="{FF2B5EF4-FFF2-40B4-BE49-F238E27FC236}">
                  <a16:creationId xmlns:a16="http://schemas.microsoft.com/office/drawing/2014/main" id="{F1AC7D3D-F380-FAFE-EA9D-09637356C69D}"/>
                </a:ext>
              </a:extLst>
            </p:cNvPr>
            <p:cNvSpPr/>
            <p:nvPr/>
          </p:nvSpPr>
          <p:spPr bwMode="auto">
            <a:xfrm>
              <a:off x="5042579" y="1839982"/>
              <a:ext cx="190182" cy="317324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1" name="Rectangle 31800">
              <a:extLst>
                <a:ext uri="{FF2B5EF4-FFF2-40B4-BE49-F238E27FC236}">
                  <a16:creationId xmlns:a16="http://schemas.microsoft.com/office/drawing/2014/main" id="{ABBF4D4D-BAD9-AE60-993A-CD3F8D9C970B}"/>
                </a:ext>
              </a:extLst>
            </p:cNvPr>
            <p:cNvSpPr/>
            <p:nvPr/>
          </p:nvSpPr>
          <p:spPr bwMode="auto">
            <a:xfrm>
              <a:off x="5042579" y="1864235"/>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2" name="Rectangle 31801">
              <a:extLst>
                <a:ext uri="{FF2B5EF4-FFF2-40B4-BE49-F238E27FC236}">
                  <a16:creationId xmlns:a16="http://schemas.microsoft.com/office/drawing/2014/main" id="{D3D7E390-E4F3-3BC6-828C-208D41AF4930}"/>
                </a:ext>
              </a:extLst>
            </p:cNvPr>
            <p:cNvSpPr/>
            <p:nvPr/>
          </p:nvSpPr>
          <p:spPr bwMode="auto">
            <a:xfrm>
              <a:off x="5042579" y="2254250"/>
              <a:ext cx="190182" cy="275898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3" name="Rectangle 31802">
              <a:extLst>
                <a:ext uri="{FF2B5EF4-FFF2-40B4-BE49-F238E27FC236}">
                  <a16:creationId xmlns:a16="http://schemas.microsoft.com/office/drawing/2014/main" id="{CDE67067-773C-C1D2-C50F-A2BCAC7F56FC}"/>
                </a:ext>
              </a:extLst>
            </p:cNvPr>
            <p:cNvSpPr/>
            <p:nvPr/>
          </p:nvSpPr>
          <p:spPr bwMode="auto">
            <a:xfrm>
              <a:off x="5042579" y="2942898"/>
              <a:ext cx="190182" cy="20639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4" name="Rectangle 31803">
              <a:extLst>
                <a:ext uri="{FF2B5EF4-FFF2-40B4-BE49-F238E27FC236}">
                  <a16:creationId xmlns:a16="http://schemas.microsoft.com/office/drawing/2014/main" id="{F7B6A2AA-BCE4-8566-83FF-F8326AE4A4BE}"/>
                </a:ext>
              </a:extLst>
            </p:cNvPr>
            <p:cNvSpPr/>
            <p:nvPr/>
          </p:nvSpPr>
          <p:spPr bwMode="auto">
            <a:xfrm>
              <a:off x="5042579" y="3651250"/>
              <a:ext cx="190182" cy="136198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05" name="Group 31804">
            <a:extLst>
              <a:ext uri="{FF2B5EF4-FFF2-40B4-BE49-F238E27FC236}">
                <a16:creationId xmlns:a16="http://schemas.microsoft.com/office/drawing/2014/main" id="{CB3B6688-BBEE-ACFC-239C-301B3D90D08B}"/>
              </a:ext>
            </a:extLst>
          </p:cNvPr>
          <p:cNvGrpSpPr/>
          <p:nvPr/>
        </p:nvGrpSpPr>
        <p:grpSpPr>
          <a:xfrm>
            <a:off x="4025323" y="1927660"/>
            <a:ext cx="190182" cy="3184107"/>
            <a:chOff x="5042579" y="1838648"/>
            <a:chExt cx="190182" cy="3184107"/>
          </a:xfrm>
        </p:grpSpPr>
        <p:sp>
          <p:nvSpPr>
            <p:cNvPr id="31807" name="Rectangle 31806">
              <a:extLst>
                <a:ext uri="{FF2B5EF4-FFF2-40B4-BE49-F238E27FC236}">
                  <a16:creationId xmlns:a16="http://schemas.microsoft.com/office/drawing/2014/main" id="{CC4B860D-D2B8-E763-3238-945F6BC2F6DD}"/>
                </a:ext>
              </a:extLst>
            </p:cNvPr>
            <p:cNvSpPr/>
            <p:nvPr/>
          </p:nvSpPr>
          <p:spPr bwMode="auto">
            <a:xfrm>
              <a:off x="5042579" y="1838648"/>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8" name="Rectangle 31807">
              <a:extLst>
                <a:ext uri="{FF2B5EF4-FFF2-40B4-BE49-F238E27FC236}">
                  <a16:creationId xmlns:a16="http://schemas.microsoft.com/office/drawing/2014/main" id="{7387E57C-BD85-10C2-9206-64CB9B150E57}"/>
                </a:ext>
              </a:extLst>
            </p:cNvPr>
            <p:cNvSpPr/>
            <p:nvPr/>
          </p:nvSpPr>
          <p:spPr bwMode="auto">
            <a:xfrm>
              <a:off x="5042579" y="2140010"/>
              <a:ext cx="190182" cy="26252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9" name="Rectangle 31808">
              <a:extLst>
                <a:ext uri="{FF2B5EF4-FFF2-40B4-BE49-F238E27FC236}">
                  <a16:creationId xmlns:a16="http://schemas.microsoft.com/office/drawing/2014/main" id="{EA1DC737-76E9-9CE3-381D-6452A72ADF5B}"/>
                </a:ext>
              </a:extLst>
            </p:cNvPr>
            <p:cNvSpPr/>
            <p:nvPr/>
          </p:nvSpPr>
          <p:spPr bwMode="auto">
            <a:xfrm>
              <a:off x="5042579" y="2914323"/>
              <a:ext cx="190182" cy="20639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0" name="Rectangle 31809">
              <a:extLst>
                <a:ext uri="{FF2B5EF4-FFF2-40B4-BE49-F238E27FC236}">
                  <a16:creationId xmlns:a16="http://schemas.microsoft.com/office/drawing/2014/main" id="{04F49221-9D01-F42A-0D18-EA7477FB163A}"/>
                </a:ext>
              </a:extLst>
            </p:cNvPr>
            <p:cNvSpPr/>
            <p:nvPr/>
          </p:nvSpPr>
          <p:spPr bwMode="auto">
            <a:xfrm>
              <a:off x="5042579" y="3626645"/>
              <a:ext cx="190182" cy="13961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11" name="Group 31810">
            <a:extLst>
              <a:ext uri="{FF2B5EF4-FFF2-40B4-BE49-F238E27FC236}">
                <a16:creationId xmlns:a16="http://schemas.microsoft.com/office/drawing/2014/main" id="{D5A6801E-A3E8-2E28-67AB-9182A5CE5371}"/>
              </a:ext>
            </a:extLst>
          </p:cNvPr>
          <p:cNvGrpSpPr/>
          <p:nvPr/>
        </p:nvGrpSpPr>
        <p:grpSpPr>
          <a:xfrm>
            <a:off x="4269285" y="1927015"/>
            <a:ext cx="190182" cy="3175229"/>
            <a:chOff x="5042579" y="1838003"/>
            <a:chExt cx="190182" cy="3175229"/>
          </a:xfrm>
        </p:grpSpPr>
        <p:sp>
          <p:nvSpPr>
            <p:cNvPr id="31813" name="Rectangle 31812">
              <a:extLst>
                <a:ext uri="{FF2B5EF4-FFF2-40B4-BE49-F238E27FC236}">
                  <a16:creationId xmlns:a16="http://schemas.microsoft.com/office/drawing/2014/main" id="{13846F29-1554-6DE9-C07B-B2811FD31DE2}"/>
                </a:ext>
              </a:extLst>
            </p:cNvPr>
            <p:cNvSpPr/>
            <p:nvPr/>
          </p:nvSpPr>
          <p:spPr bwMode="auto">
            <a:xfrm>
              <a:off x="5042579" y="1838003"/>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4" name="Rectangle 31813">
              <a:extLst>
                <a:ext uri="{FF2B5EF4-FFF2-40B4-BE49-F238E27FC236}">
                  <a16:creationId xmlns:a16="http://schemas.microsoft.com/office/drawing/2014/main" id="{DC2EF556-7BB3-CBD1-6F78-0980FD9D4048}"/>
                </a:ext>
              </a:extLst>
            </p:cNvPr>
            <p:cNvSpPr/>
            <p:nvPr/>
          </p:nvSpPr>
          <p:spPr bwMode="auto">
            <a:xfrm>
              <a:off x="5042579" y="2093488"/>
              <a:ext cx="190182" cy="26252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5" name="Rectangle 31814">
              <a:extLst>
                <a:ext uri="{FF2B5EF4-FFF2-40B4-BE49-F238E27FC236}">
                  <a16:creationId xmlns:a16="http://schemas.microsoft.com/office/drawing/2014/main" id="{C5E969D4-C19C-D893-4216-460F75295A1E}"/>
                </a:ext>
              </a:extLst>
            </p:cNvPr>
            <p:cNvSpPr/>
            <p:nvPr/>
          </p:nvSpPr>
          <p:spPr bwMode="auto">
            <a:xfrm>
              <a:off x="5042579" y="2949248"/>
              <a:ext cx="190182" cy="20639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6" name="Rectangle 31815">
              <a:extLst>
                <a:ext uri="{FF2B5EF4-FFF2-40B4-BE49-F238E27FC236}">
                  <a16:creationId xmlns:a16="http://schemas.microsoft.com/office/drawing/2014/main" id="{E9313B37-6057-B331-C3FF-6560D2E41781}"/>
                </a:ext>
              </a:extLst>
            </p:cNvPr>
            <p:cNvSpPr/>
            <p:nvPr/>
          </p:nvSpPr>
          <p:spPr bwMode="auto">
            <a:xfrm>
              <a:off x="5042579" y="3543301"/>
              <a:ext cx="190182" cy="14699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17" name="Group 31816">
            <a:extLst>
              <a:ext uri="{FF2B5EF4-FFF2-40B4-BE49-F238E27FC236}">
                <a16:creationId xmlns:a16="http://schemas.microsoft.com/office/drawing/2014/main" id="{387AE569-1612-89C8-B29C-CF9F3CA0DD18}"/>
              </a:ext>
            </a:extLst>
          </p:cNvPr>
          <p:cNvGrpSpPr/>
          <p:nvPr/>
        </p:nvGrpSpPr>
        <p:grpSpPr>
          <a:xfrm>
            <a:off x="4513247" y="1929235"/>
            <a:ext cx="190182" cy="3173009"/>
            <a:chOff x="5042579" y="1840223"/>
            <a:chExt cx="190182" cy="3173009"/>
          </a:xfrm>
        </p:grpSpPr>
        <p:sp>
          <p:nvSpPr>
            <p:cNvPr id="31819" name="Rectangle 31818">
              <a:extLst>
                <a:ext uri="{FF2B5EF4-FFF2-40B4-BE49-F238E27FC236}">
                  <a16:creationId xmlns:a16="http://schemas.microsoft.com/office/drawing/2014/main" id="{D1444809-8296-3DE3-29EF-EEA2353A231B}"/>
                </a:ext>
              </a:extLst>
            </p:cNvPr>
            <p:cNvSpPr/>
            <p:nvPr/>
          </p:nvSpPr>
          <p:spPr bwMode="auto">
            <a:xfrm>
              <a:off x="5042579" y="1840223"/>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20" name="Rectangle 31819">
              <a:extLst>
                <a:ext uri="{FF2B5EF4-FFF2-40B4-BE49-F238E27FC236}">
                  <a16:creationId xmlns:a16="http://schemas.microsoft.com/office/drawing/2014/main" id="{FF69B380-8DC3-3EFD-B003-52F0DBF68CA9}"/>
                </a:ext>
              </a:extLst>
            </p:cNvPr>
            <p:cNvSpPr/>
            <p:nvPr/>
          </p:nvSpPr>
          <p:spPr bwMode="auto">
            <a:xfrm>
              <a:off x="5042579" y="2140010"/>
              <a:ext cx="190182" cy="26252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21" name="Rectangle 31820">
              <a:extLst>
                <a:ext uri="{FF2B5EF4-FFF2-40B4-BE49-F238E27FC236}">
                  <a16:creationId xmlns:a16="http://schemas.microsoft.com/office/drawing/2014/main" id="{68724681-6144-A573-18ED-C28ACE2CF4A8}"/>
                </a:ext>
              </a:extLst>
            </p:cNvPr>
            <p:cNvSpPr/>
            <p:nvPr/>
          </p:nvSpPr>
          <p:spPr bwMode="auto">
            <a:xfrm>
              <a:off x="5042579" y="2710158"/>
              <a:ext cx="190182" cy="20639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22" name="Rectangle 31821">
              <a:extLst>
                <a:ext uri="{FF2B5EF4-FFF2-40B4-BE49-F238E27FC236}">
                  <a16:creationId xmlns:a16="http://schemas.microsoft.com/office/drawing/2014/main" id="{168B24B4-92EE-3091-965E-10BF431FBADD}"/>
                </a:ext>
              </a:extLst>
            </p:cNvPr>
            <p:cNvSpPr/>
            <p:nvPr/>
          </p:nvSpPr>
          <p:spPr bwMode="auto">
            <a:xfrm>
              <a:off x="5042579" y="3355978"/>
              <a:ext cx="190182" cy="16572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23" name="Group 31822">
            <a:extLst>
              <a:ext uri="{FF2B5EF4-FFF2-40B4-BE49-F238E27FC236}">
                <a16:creationId xmlns:a16="http://schemas.microsoft.com/office/drawing/2014/main" id="{7070DB9B-28E4-3FD3-F9DC-2BABEE003DF2}"/>
              </a:ext>
            </a:extLst>
          </p:cNvPr>
          <p:cNvGrpSpPr/>
          <p:nvPr/>
        </p:nvGrpSpPr>
        <p:grpSpPr>
          <a:xfrm>
            <a:off x="4757209" y="1927653"/>
            <a:ext cx="190182" cy="3174591"/>
            <a:chOff x="5042579" y="1838641"/>
            <a:chExt cx="190182" cy="3174591"/>
          </a:xfrm>
        </p:grpSpPr>
        <p:sp>
          <p:nvSpPr>
            <p:cNvPr id="31825" name="Rectangle 31824">
              <a:extLst>
                <a:ext uri="{FF2B5EF4-FFF2-40B4-BE49-F238E27FC236}">
                  <a16:creationId xmlns:a16="http://schemas.microsoft.com/office/drawing/2014/main" id="{3E81E03D-1968-7F22-CA1D-1BA763A8E13C}"/>
                </a:ext>
              </a:extLst>
            </p:cNvPr>
            <p:cNvSpPr/>
            <p:nvPr/>
          </p:nvSpPr>
          <p:spPr bwMode="auto">
            <a:xfrm>
              <a:off x="5042579" y="1838641"/>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26" name="Rectangle 31825">
              <a:extLst>
                <a:ext uri="{FF2B5EF4-FFF2-40B4-BE49-F238E27FC236}">
                  <a16:creationId xmlns:a16="http://schemas.microsoft.com/office/drawing/2014/main" id="{40070D74-889E-EF38-DDDC-FE44AAE3E585}"/>
                </a:ext>
              </a:extLst>
            </p:cNvPr>
            <p:cNvSpPr/>
            <p:nvPr/>
          </p:nvSpPr>
          <p:spPr bwMode="auto">
            <a:xfrm>
              <a:off x="5042579" y="2140010"/>
              <a:ext cx="190182" cy="26252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27" name="Rectangle 31826">
              <a:extLst>
                <a:ext uri="{FF2B5EF4-FFF2-40B4-BE49-F238E27FC236}">
                  <a16:creationId xmlns:a16="http://schemas.microsoft.com/office/drawing/2014/main" id="{EC4A0C71-CE97-92DE-1509-23A49B607120}"/>
                </a:ext>
              </a:extLst>
            </p:cNvPr>
            <p:cNvSpPr/>
            <p:nvPr/>
          </p:nvSpPr>
          <p:spPr bwMode="auto">
            <a:xfrm>
              <a:off x="5042579" y="2684360"/>
              <a:ext cx="190182" cy="20639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28" name="Rectangle 31827">
              <a:extLst>
                <a:ext uri="{FF2B5EF4-FFF2-40B4-BE49-F238E27FC236}">
                  <a16:creationId xmlns:a16="http://schemas.microsoft.com/office/drawing/2014/main" id="{A690C9E2-6A61-A634-3BF8-ED5670AE159E}"/>
                </a:ext>
              </a:extLst>
            </p:cNvPr>
            <p:cNvSpPr/>
            <p:nvPr/>
          </p:nvSpPr>
          <p:spPr bwMode="auto">
            <a:xfrm>
              <a:off x="5042579" y="3228975"/>
              <a:ext cx="190182" cy="17842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29" name="Group 31828">
            <a:extLst>
              <a:ext uri="{FF2B5EF4-FFF2-40B4-BE49-F238E27FC236}">
                <a16:creationId xmlns:a16="http://schemas.microsoft.com/office/drawing/2014/main" id="{DBAAFC29-EA4B-89C4-99BF-86279CE98176}"/>
              </a:ext>
            </a:extLst>
          </p:cNvPr>
          <p:cNvGrpSpPr/>
          <p:nvPr/>
        </p:nvGrpSpPr>
        <p:grpSpPr>
          <a:xfrm>
            <a:off x="5001171" y="1930416"/>
            <a:ext cx="190182" cy="3171828"/>
            <a:chOff x="5042579" y="1841404"/>
            <a:chExt cx="190182" cy="3171828"/>
          </a:xfrm>
        </p:grpSpPr>
        <p:sp>
          <p:nvSpPr>
            <p:cNvPr id="31831" name="Rectangle 31830">
              <a:extLst>
                <a:ext uri="{FF2B5EF4-FFF2-40B4-BE49-F238E27FC236}">
                  <a16:creationId xmlns:a16="http://schemas.microsoft.com/office/drawing/2014/main" id="{2AC579D3-0E2B-EF9A-B01B-19C1EC304B10}"/>
                </a:ext>
              </a:extLst>
            </p:cNvPr>
            <p:cNvSpPr/>
            <p:nvPr/>
          </p:nvSpPr>
          <p:spPr bwMode="auto">
            <a:xfrm>
              <a:off x="5042579" y="1841404"/>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32" name="Rectangle 31831">
              <a:extLst>
                <a:ext uri="{FF2B5EF4-FFF2-40B4-BE49-F238E27FC236}">
                  <a16:creationId xmlns:a16="http://schemas.microsoft.com/office/drawing/2014/main" id="{E9BC2907-00B5-74E2-E24C-1ACCEFF45E0B}"/>
                </a:ext>
              </a:extLst>
            </p:cNvPr>
            <p:cNvSpPr/>
            <p:nvPr/>
          </p:nvSpPr>
          <p:spPr bwMode="auto">
            <a:xfrm>
              <a:off x="5042579" y="1999547"/>
              <a:ext cx="190182" cy="26252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33" name="Rectangle 31832">
              <a:extLst>
                <a:ext uri="{FF2B5EF4-FFF2-40B4-BE49-F238E27FC236}">
                  <a16:creationId xmlns:a16="http://schemas.microsoft.com/office/drawing/2014/main" id="{7E1417E7-818A-478A-BDF6-D06136351AFA}"/>
                </a:ext>
              </a:extLst>
            </p:cNvPr>
            <p:cNvSpPr/>
            <p:nvPr/>
          </p:nvSpPr>
          <p:spPr bwMode="auto">
            <a:xfrm>
              <a:off x="5042579" y="2618598"/>
              <a:ext cx="190182" cy="20639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34" name="Rectangle 31833">
              <a:extLst>
                <a:ext uri="{FF2B5EF4-FFF2-40B4-BE49-F238E27FC236}">
                  <a16:creationId xmlns:a16="http://schemas.microsoft.com/office/drawing/2014/main" id="{ABFF0589-6F51-E24C-4EDB-462DF69899C6}"/>
                </a:ext>
              </a:extLst>
            </p:cNvPr>
            <p:cNvSpPr/>
            <p:nvPr/>
          </p:nvSpPr>
          <p:spPr bwMode="auto">
            <a:xfrm>
              <a:off x="5042579" y="3403600"/>
              <a:ext cx="190182" cy="16096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35" name="Group 31834">
            <a:extLst>
              <a:ext uri="{FF2B5EF4-FFF2-40B4-BE49-F238E27FC236}">
                <a16:creationId xmlns:a16="http://schemas.microsoft.com/office/drawing/2014/main" id="{7BF24A82-549A-98FB-1F11-E6916852B793}"/>
              </a:ext>
            </a:extLst>
          </p:cNvPr>
          <p:cNvGrpSpPr/>
          <p:nvPr/>
        </p:nvGrpSpPr>
        <p:grpSpPr>
          <a:xfrm>
            <a:off x="5245133" y="1930394"/>
            <a:ext cx="190182" cy="3171850"/>
            <a:chOff x="5042579" y="1841382"/>
            <a:chExt cx="190182" cy="3171850"/>
          </a:xfrm>
        </p:grpSpPr>
        <p:sp>
          <p:nvSpPr>
            <p:cNvPr id="31837" name="Rectangle 31836">
              <a:extLst>
                <a:ext uri="{FF2B5EF4-FFF2-40B4-BE49-F238E27FC236}">
                  <a16:creationId xmlns:a16="http://schemas.microsoft.com/office/drawing/2014/main" id="{A828CB8F-8D06-E22A-09AD-5B483AF62884}"/>
                </a:ext>
              </a:extLst>
            </p:cNvPr>
            <p:cNvSpPr/>
            <p:nvPr/>
          </p:nvSpPr>
          <p:spPr bwMode="auto">
            <a:xfrm>
              <a:off x="5042579" y="1841382"/>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38" name="Rectangle 31837">
              <a:extLst>
                <a:ext uri="{FF2B5EF4-FFF2-40B4-BE49-F238E27FC236}">
                  <a16:creationId xmlns:a16="http://schemas.microsoft.com/office/drawing/2014/main" id="{F474817B-3358-2F35-DCCA-2844E5E78D2A}"/>
                </a:ext>
              </a:extLst>
            </p:cNvPr>
            <p:cNvSpPr/>
            <p:nvPr/>
          </p:nvSpPr>
          <p:spPr bwMode="auto">
            <a:xfrm>
              <a:off x="5042579" y="1986861"/>
              <a:ext cx="190182" cy="26252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39" name="Rectangle 31838">
              <a:extLst>
                <a:ext uri="{FF2B5EF4-FFF2-40B4-BE49-F238E27FC236}">
                  <a16:creationId xmlns:a16="http://schemas.microsoft.com/office/drawing/2014/main" id="{720D46D5-F120-4DAD-2260-908204BE16B1}"/>
                </a:ext>
              </a:extLst>
            </p:cNvPr>
            <p:cNvSpPr/>
            <p:nvPr/>
          </p:nvSpPr>
          <p:spPr bwMode="auto">
            <a:xfrm>
              <a:off x="5042579" y="2485630"/>
              <a:ext cx="190182" cy="20639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0" name="Rectangle 31839">
              <a:extLst>
                <a:ext uri="{FF2B5EF4-FFF2-40B4-BE49-F238E27FC236}">
                  <a16:creationId xmlns:a16="http://schemas.microsoft.com/office/drawing/2014/main" id="{F2998D91-F15F-A7ED-7A70-3F93E63DF29A}"/>
                </a:ext>
              </a:extLst>
            </p:cNvPr>
            <p:cNvSpPr/>
            <p:nvPr/>
          </p:nvSpPr>
          <p:spPr bwMode="auto">
            <a:xfrm>
              <a:off x="5042579" y="3251201"/>
              <a:ext cx="190182" cy="17620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41" name="Group 31840">
            <a:extLst>
              <a:ext uri="{FF2B5EF4-FFF2-40B4-BE49-F238E27FC236}">
                <a16:creationId xmlns:a16="http://schemas.microsoft.com/office/drawing/2014/main" id="{C91BC476-4250-1A18-7DEB-CD313C42A292}"/>
              </a:ext>
            </a:extLst>
          </p:cNvPr>
          <p:cNvGrpSpPr/>
          <p:nvPr/>
        </p:nvGrpSpPr>
        <p:grpSpPr>
          <a:xfrm>
            <a:off x="5489095" y="1924044"/>
            <a:ext cx="190182" cy="3178200"/>
            <a:chOff x="5042579" y="1835032"/>
            <a:chExt cx="190182" cy="3178200"/>
          </a:xfrm>
        </p:grpSpPr>
        <p:sp>
          <p:nvSpPr>
            <p:cNvPr id="31843" name="Rectangle 31842">
              <a:extLst>
                <a:ext uri="{FF2B5EF4-FFF2-40B4-BE49-F238E27FC236}">
                  <a16:creationId xmlns:a16="http://schemas.microsoft.com/office/drawing/2014/main" id="{139714A1-11F5-C7A9-F58F-EA652824158E}"/>
                </a:ext>
              </a:extLst>
            </p:cNvPr>
            <p:cNvSpPr/>
            <p:nvPr/>
          </p:nvSpPr>
          <p:spPr bwMode="auto">
            <a:xfrm>
              <a:off x="5042579" y="1835032"/>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4" name="Rectangle 31843">
              <a:extLst>
                <a:ext uri="{FF2B5EF4-FFF2-40B4-BE49-F238E27FC236}">
                  <a16:creationId xmlns:a16="http://schemas.microsoft.com/office/drawing/2014/main" id="{4B10A95F-B851-664E-4392-F29097757541}"/>
                </a:ext>
              </a:extLst>
            </p:cNvPr>
            <p:cNvSpPr/>
            <p:nvPr/>
          </p:nvSpPr>
          <p:spPr bwMode="auto">
            <a:xfrm>
              <a:off x="5042579" y="1936779"/>
              <a:ext cx="190182" cy="26252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5" name="Rectangle 31844">
              <a:extLst>
                <a:ext uri="{FF2B5EF4-FFF2-40B4-BE49-F238E27FC236}">
                  <a16:creationId xmlns:a16="http://schemas.microsoft.com/office/drawing/2014/main" id="{08CE0F81-A0F0-C67F-EE33-9C1071BE11B3}"/>
                </a:ext>
              </a:extLst>
            </p:cNvPr>
            <p:cNvSpPr/>
            <p:nvPr/>
          </p:nvSpPr>
          <p:spPr bwMode="auto">
            <a:xfrm>
              <a:off x="5042579" y="2602723"/>
              <a:ext cx="190182" cy="23946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6" name="Rectangle 31845">
              <a:extLst>
                <a:ext uri="{FF2B5EF4-FFF2-40B4-BE49-F238E27FC236}">
                  <a16:creationId xmlns:a16="http://schemas.microsoft.com/office/drawing/2014/main" id="{9E442263-1944-B838-278A-8DD2B8C73755}"/>
                </a:ext>
              </a:extLst>
            </p:cNvPr>
            <p:cNvSpPr/>
            <p:nvPr/>
          </p:nvSpPr>
          <p:spPr bwMode="auto">
            <a:xfrm>
              <a:off x="5042579" y="3381376"/>
              <a:ext cx="190182" cy="16318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47" name="Group 31846">
            <a:extLst>
              <a:ext uri="{FF2B5EF4-FFF2-40B4-BE49-F238E27FC236}">
                <a16:creationId xmlns:a16="http://schemas.microsoft.com/office/drawing/2014/main" id="{AC33FC2F-47EE-BA52-7373-7B8434947981}"/>
              </a:ext>
            </a:extLst>
          </p:cNvPr>
          <p:cNvGrpSpPr/>
          <p:nvPr/>
        </p:nvGrpSpPr>
        <p:grpSpPr>
          <a:xfrm>
            <a:off x="5733061" y="1927203"/>
            <a:ext cx="190182" cy="3175041"/>
            <a:chOff x="5042579" y="1838191"/>
            <a:chExt cx="190182" cy="3175041"/>
          </a:xfrm>
        </p:grpSpPr>
        <p:sp>
          <p:nvSpPr>
            <p:cNvPr id="31850" name="Rectangle 31849">
              <a:extLst>
                <a:ext uri="{FF2B5EF4-FFF2-40B4-BE49-F238E27FC236}">
                  <a16:creationId xmlns:a16="http://schemas.microsoft.com/office/drawing/2014/main" id="{B0B8CC2D-4F65-0465-A080-C19613E5E3D3}"/>
                </a:ext>
              </a:extLst>
            </p:cNvPr>
            <p:cNvSpPr/>
            <p:nvPr/>
          </p:nvSpPr>
          <p:spPr bwMode="auto">
            <a:xfrm>
              <a:off x="5042579" y="1838191"/>
              <a:ext cx="190182" cy="26252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1" name="Rectangle 31850">
              <a:extLst>
                <a:ext uri="{FF2B5EF4-FFF2-40B4-BE49-F238E27FC236}">
                  <a16:creationId xmlns:a16="http://schemas.microsoft.com/office/drawing/2014/main" id="{7504BB11-AD17-D685-DFFA-55FB778D4805}"/>
                </a:ext>
              </a:extLst>
            </p:cNvPr>
            <p:cNvSpPr/>
            <p:nvPr/>
          </p:nvSpPr>
          <p:spPr bwMode="auto">
            <a:xfrm>
              <a:off x="5042579" y="2394042"/>
              <a:ext cx="190182" cy="20639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2" name="Rectangle 31851">
              <a:extLst>
                <a:ext uri="{FF2B5EF4-FFF2-40B4-BE49-F238E27FC236}">
                  <a16:creationId xmlns:a16="http://schemas.microsoft.com/office/drawing/2014/main" id="{B2C92918-60B8-2C58-E0F1-24A545766BBE}"/>
                </a:ext>
              </a:extLst>
            </p:cNvPr>
            <p:cNvSpPr/>
            <p:nvPr/>
          </p:nvSpPr>
          <p:spPr bwMode="auto">
            <a:xfrm>
              <a:off x="5042579" y="3079750"/>
              <a:ext cx="190182" cy="193348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53" name="Group 31852">
            <a:extLst>
              <a:ext uri="{FF2B5EF4-FFF2-40B4-BE49-F238E27FC236}">
                <a16:creationId xmlns:a16="http://schemas.microsoft.com/office/drawing/2014/main" id="{ADCD40B7-BCE8-D2A2-4247-DEF767061F86}"/>
              </a:ext>
            </a:extLst>
          </p:cNvPr>
          <p:cNvGrpSpPr/>
          <p:nvPr/>
        </p:nvGrpSpPr>
        <p:grpSpPr>
          <a:xfrm>
            <a:off x="7704861" y="1915561"/>
            <a:ext cx="190182" cy="3182773"/>
            <a:chOff x="5042579" y="1839982"/>
            <a:chExt cx="190182" cy="3182773"/>
          </a:xfrm>
        </p:grpSpPr>
        <p:sp>
          <p:nvSpPr>
            <p:cNvPr id="31854" name="Rectangle 31853">
              <a:extLst>
                <a:ext uri="{FF2B5EF4-FFF2-40B4-BE49-F238E27FC236}">
                  <a16:creationId xmlns:a16="http://schemas.microsoft.com/office/drawing/2014/main" id="{8D4CD15A-8078-D886-EE2C-C229B852331B}"/>
                </a:ext>
              </a:extLst>
            </p:cNvPr>
            <p:cNvSpPr/>
            <p:nvPr/>
          </p:nvSpPr>
          <p:spPr bwMode="auto">
            <a:xfrm>
              <a:off x="5042579" y="1839982"/>
              <a:ext cx="190182" cy="317324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5" name="Rectangle 31854">
              <a:extLst>
                <a:ext uri="{FF2B5EF4-FFF2-40B4-BE49-F238E27FC236}">
                  <a16:creationId xmlns:a16="http://schemas.microsoft.com/office/drawing/2014/main" id="{0F766BEE-0FB8-C25D-2565-FC5B89569334}"/>
                </a:ext>
              </a:extLst>
            </p:cNvPr>
            <p:cNvSpPr/>
            <p:nvPr/>
          </p:nvSpPr>
          <p:spPr bwMode="auto">
            <a:xfrm>
              <a:off x="5042579" y="1867230"/>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6" name="Rectangle 31855">
              <a:extLst>
                <a:ext uri="{FF2B5EF4-FFF2-40B4-BE49-F238E27FC236}">
                  <a16:creationId xmlns:a16="http://schemas.microsoft.com/office/drawing/2014/main" id="{5264E80F-3904-7BA1-92A0-8086F3FF22EF}"/>
                </a:ext>
              </a:extLst>
            </p:cNvPr>
            <p:cNvSpPr/>
            <p:nvPr/>
          </p:nvSpPr>
          <p:spPr bwMode="auto">
            <a:xfrm>
              <a:off x="5042579" y="1939977"/>
              <a:ext cx="190182" cy="258809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7" name="Rectangle 31856">
              <a:extLst>
                <a:ext uri="{FF2B5EF4-FFF2-40B4-BE49-F238E27FC236}">
                  <a16:creationId xmlns:a16="http://schemas.microsoft.com/office/drawing/2014/main" id="{28C16052-A5E8-C91F-2B21-9B502941FABB}"/>
                </a:ext>
              </a:extLst>
            </p:cNvPr>
            <p:cNvSpPr/>
            <p:nvPr/>
          </p:nvSpPr>
          <p:spPr bwMode="auto">
            <a:xfrm>
              <a:off x="5042579" y="2148314"/>
              <a:ext cx="190182" cy="18255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8" name="Rectangle 31857">
              <a:extLst>
                <a:ext uri="{FF2B5EF4-FFF2-40B4-BE49-F238E27FC236}">
                  <a16:creationId xmlns:a16="http://schemas.microsoft.com/office/drawing/2014/main" id="{D86C3227-F963-76F0-AAAE-5D177C3910B8}"/>
                </a:ext>
              </a:extLst>
            </p:cNvPr>
            <p:cNvSpPr/>
            <p:nvPr/>
          </p:nvSpPr>
          <p:spPr bwMode="auto">
            <a:xfrm>
              <a:off x="5042579" y="2990667"/>
              <a:ext cx="190182" cy="20320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59" name="Group 31858">
            <a:extLst>
              <a:ext uri="{FF2B5EF4-FFF2-40B4-BE49-F238E27FC236}">
                <a16:creationId xmlns:a16="http://schemas.microsoft.com/office/drawing/2014/main" id="{8BADA32E-469A-8F3F-0FBF-A21D5345BB48}"/>
              </a:ext>
            </a:extLst>
          </p:cNvPr>
          <p:cNvGrpSpPr/>
          <p:nvPr/>
        </p:nvGrpSpPr>
        <p:grpSpPr>
          <a:xfrm>
            <a:off x="7950265" y="1915561"/>
            <a:ext cx="190182" cy="3182773"/>
            <a:chOff x="5042579" y="1839982"/>
            <a:chExt cx="190182" cy="3182773"/>
          </a:xfrm>
        </p:grpSpPr>
        <p:sp>
          <p:nvSpPr>
            <p:cNvPr id="31860" name="Rectangle 31859">
              <a:extLst>
                <a:ext uri="{FF2B5EF4-FFF2-40B4-BE49-F238E27FC236}">
                  <a16:creationId xmlns:a16="http://schemas.microsoft.com/office/drawing/2014/main" id="{EFCE1EE7-D9D8-2573-F8E3-3EEE7ACE2F75}"/>
                </a:ext>
              </a:extLst>
            </p:cNvPr>
            <p:cNvSpPr/>
            <p:nvPr/>
          </p:nvSpPr>
          <p:spPr bwMode="auto">
            <a:xfrm>
              <a:off x="5042579" y="1839982"/>
              <a:ext cx="190182" cy="317324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1" name="Rectangle 31860">
              <a:extLst>
                <a:ext uri="{FF2B5EF4-FFF2-40B4-BE49-F238E27FC236}">
                  <a16:creationId xmlns:a16="http://schemas.microsoft.com/office/drawing/2014/main" id="{45A440B3-0A55-62F9-4D75-6B4C045B6C68}"/>
                </a:ext>
              </a:extLst>
            </p:cNvPr>
            <p:cNvSpPr/>
            <p:nvPr/>
          </p:nvSpPr>
          <p:spPr bwMode="auto">
            <a:xfrm>
              <a:off x="5042579" y="1851436"/>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2" name="Rectangle 31861">
              <a:extLst>
                <a:ext uri="{FF2B5EF4-FFF2-40B4-BE49-F238E27FC236}">
                  <a16:creationId xmlns:a16="http://schemas.microsoft.com/office/drawing/2014/main" id="{4DE33900-32F2-9331-C0CF-1E91EA797AD1}"/>
                </a:ext>
              </a:extLst>
            </p:cNvPr>
            <p:cNvSpPr/>
            <p:nvPr/>
          </p:nvSpPr>
          <p:spPr bwMode="auto">
            <a:xfrm>
              <a:off x="5042579" y="1939977"/>
              <a:ext cx="190182" cy="258809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3" name="Rectangle 31862">
              <a:extLst>
                <a:ext uri="{FF2B5EF4-FFF2-40B4-BE49-F238E27FC236}">
                  <a16:creationId xmlns:a16="http://schemas.microsoft.com/office/drawing/2014/main" id="{F939EA2F-39C1-1912-BDC8-3990C0C51394}"/>
                </a:ext>
              </a:extLst>
            </p:cNvPr>
            <p:cNvSpPr/>
            <p:nvPr/>
          </p:nvSpPr>
          <p:spPr bwMode="auto">
            <a:xfrm>
              <a:off x="5042579" y="2126649"/>
              <a:ext cx="190182" cy="18255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4" name="Rectangle 31863">
              <a:extLst>
                <a:ext uri="{FF2B5EF4-FFF2-40B4-BE49-F238E27FC236}">
                  <a16:creationId xmlns:a16="http://schemas.microsoft.com/office/drawing/2014/main" id="{B10B4D61-370D-F704-2701-F3EDB907FAF3}"/>
                </a:ext>
              </a:extLst>
            </p:cNvPr>
            <p:cNvSpPr/>
            <p:nvPr/>
          </p:nvSpPr>
          <p:spPr bwMode="auto">
            <a:xfrm>
              <a:off x="5042579" y="3093183"/>
              <a:ext cx="190182" cy="19295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65" name="Group 31864">
            <a:extLst>
              <a:ext uri="{FF2B5EF4-FFF2-40B4-BE49-F238E27FC236}">
                <a16:creationId xmlns:a16="http://schemas.microsoft.com/office/drawing/2014/main" id="{20A63D1C-7821-ED41-7EC7-F0CDDC403318}"/>
              </a:ext>
            </a:extLst>
          </p:cNvPr>
          <p:cNvGrpSpPr/>
          <p:nvPr/>
        </p:nvGrpSpPr>
        <p:grpSpPr>
          <a:xfrm>
            <a:off x="8195669" y="1915561"/>
            <a:ext cx="190182" cy="3182773"/>
            <a:chOff x="5042579" y="1839982"/>
            <a:chExt cx="190182" cy="3182773"/>
          </a:xfrm>
        </p:grpSpPr>
        <p:sp>
          <p:nvSpPr>
            <p:cNvPr id="31866" name="Rectangle 31865">
              <a:extLst>
                <a:ext uri="{FF2B5EF4-FFF2-40B4-BE49-F238E27FC236}">
                  <a16:creationId xmlns:a16="http://schemas.microsoft.com/office/drawing/2014/main" id="{62BFE5AE-70B5-058B-D279-685E6521E6AC}"/>
                </a:ext>
              </a:extLst>
            </p:cNvPr>
            <p:cNvSpPr/>
            <p:nvPr/>
          </p:nvSpPr>
          <p:spPr bwMode="auto">
            <a:xfrm>
              <a:off x="5042579" y="1839982"/>
              <a:ext cx="190182" cy="317324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7" name="Rectangle 31866">
              <a:extLst>
                <a:ext uri="{FF2B5EF4-FFF2-40B4-BE49-F238E27FC236}">
                  <a16:creationId xmlns:a16="http://schemas.microsoft.com/office/drawing/2014/main" id="{DB1F51C9-6D60-1C2B-2833-1500892B2A28}"/>
                </a:ext>
              </a:extLst>
            </p:cNvPr>
            <p:cNvSpPr/>
            <p:nvPr/>
          </p:nvSpPr>
          <p:spPr bwMode="auto">
            <a:xfrm>
              <a:off x="5042579" y="1867230"/>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8" name="Rectangle 31867">
              <a:extLst>
                <a:ext uri="{FF2B5EF4-FFF2-40B4-BE49-F238E27FC236}">
                  <a16:creationId xmlns:a16="http://schemas.microsoft.com/office/drawing/2014/main" id="{BA68AF1B-9AAC-C94C-0B32-CDA4F63B96AF}"/>
                </a:ext>
              </a:extLst>
            </p:cNvPr>
            <p:cNvSpPr/>
            <p:nvPr/>
          </p:nvSpPr>
          <p:spPr bwMode="auto">
            <a:xfrm>
              <a:off x="5042579" y="1892441"/>
              <a:ext cx="190182" cy="258809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9" name="Rectangle 31868">
              <a:extLst>
                <a:ext uri="{FF2B5EF4-FFF2-40B4-BE49-F238E27FC236}">
                  <a16:creationId xmlns:a16="http://schemas.microsoft.com/office/drawing/2014/main" id="{0ACF0249-30A0-F755-2504-C73FE218A099}"/>
                </a:ext>
              </a:extLst>
            </p:cNvPr>
            <p:cNvSpPr/>
            <p:nvPr/>
          </p:nvSpPr>
          <p:spPr bwMode="auto">
            <a:xfrm>
              <a:off x="5042579" y="2066173"/>
              <a:ext cx="190182" cy="293100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70" name="Rectangle 31869">
              <a:extLst>
                <a:ext uri="{FF2B5EF4-FFF2-40B4-BE49-F238E27FC236}">
                  <a16:creationId xmlns:a16="http://schemas.microsoft.com/office/drawing/2014/main" id="{27BA8805-16DC-1F30-AEE9-7E8E4313296B}"/>
                </a:ext>
              </a:extLst>
            </p:cNvPr>
            <p:cNvSpPr/>
            <p:nvPr/>
          </p:nvSpPr>
          <p:spPr bwMode="auto">
            <a:xfrm>
              <a:off x="5042579" y="3045521"/>
              <a:ext cx="190182" cy="197723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71" name="Group 31870">
            <a:extLst>
              <a:ext uri="{FF2B5EF4-FFF2-40B4-BE49-F238E27FC236}">
                <a16:creationId xmlns:a16="http://schemas.microsoft.com/office/drawing/2014/main" id="{4FB26C63-8697-6D41-3DF6-41B6229E4226}"/>
              </a:ext>
            </a:extLst>
          </p:cNvPr>
          <p:cNvGrpSpPr/>
          <p:nvPr/>
        </p:nvGrpSpPr>
        <p:grpSpPr>
          <a:xfrm>
            <a:off x="8441073" y="1912813"/>
            <a:ext cx="190182" cy="3185521"/>
            <a:chOff x="5042579" y="1837234"/>
            <a:chExt cx="190182" cy="3185521"/>
          </a:xfrm>
        </p:grpSpPr>
        <p:sp>
          <p:nvSpPr>
            <p:cNvPr id="31873" name="Rectangle 31872">
              <a:extLst>
                <a:ext uri="{FF2B5EF4-FFF2-40B4-BE49-F238E27FC236}">
                  <a16:creationId xmlns:a16="http://schemas.microsoft.com/office/drawing/2014/main" id="{0C91FBE2-B985-529F-7EAF-556C27130737}"/>
                </a:ext>
              </a:extLst>
            </p:cNvPr>
            <p:cNvSpPr/>
            <p:nvPr/>
          </p:nvSpPr>
          <p:spPr bwMode="auto">
            <a:xfrm>
              <a:off x="5042579" y="1837234"/>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74" name="Rectangle 31873">
              <a:extLst>
                <a:ext uri="{FF2B5EF4-FFF2-40B4-BE49-F238E27FC236}">
                  <a16:creationId xmlns:a16="http://schemas.microsoft.com/office/drawing/2014/main" id="{12949E44-C454-9464-B7CB-1A05928BF17D}"/>
                </a:ext>
              </a:extLst>
            </p:cNvPr>
            <p:cNvSpPr/>
            <p:nvPr/>
          </p:nvSpPr>
          <p:spPr bwMode="auto">
            <a:xfrm>
              <a:off x="5042579" y="1906235"/>
              <a:ext cx="190182" cy="258809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75" name="Rectangle 31874">
              <a:extLst>
                <a:ext uri="{FF2B5EF4-FFF2-40B4-BE49-F238E27FC236}">
                  <a16:creationId xmlns:a16="http://schemas.microsoft.com/office/drawing/2014/main" id="{5E4350FF-64C7-69FA-3075-7C049F5A2A39}"/>
                </a:ext>
              </a:extLst>
            </p:cNvPr>
            <p:cNvSpPr/>
            <p:nvPr/>
          </p:nvSpPr>
          <p:spPr bwMode="auto">
            <a:xfrm>
              <a:off x="5042579" y="2031501"/>
              <a:ext cx="190182" cy="18255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76" name="Rectangle 31875">
              <a:extLst>
                <a:ext uri="{FF2B5EF4-FFF2-40B4-BE49-F238E27FC236}">
                  <a16:creationId xmlns:a16="http://schemas.microsoft.com/office/drawing/2014/main" id="{389DAE09-1F12-D9D3-5F75-61CF4693E734}"/>
                </a:ext>
              </a:extLst>
            </p:cNvPr>
            <p:cNvSpPr/>
            <p:nvPr/>
          </p:nvSpPr>
          <p:spPr bwMode="auto">
            <a:xfrm>
              <a:off x="5042579" y="3019729"/>
              <a:ext cx="190182" cy="20030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77" name="Group 31876">
            <a:extLst>
              <a:ext uri="{FF2B5EF4-FFF2-40B4-BE49-F238E27FC236}">
                <a16:creationId xmlns:a16="http://schemas.microsoft.com/office/drawing/2014/main" id="{2772BABC-AB6D-6CD8-1623-0AD2C22AD204}"/>
              </a:ext>
            </a:extLst>
          </p:cNvPr>
          <p:cNvGrpSpPr/>
          <p:nvPr/>
        </p:nvGrpSpPr>
        <p:grpSpPr>
          <a:xfrm>
            <a:off x="8686477" y="1915561"/>
            <a:ext cx="190182" cy="3182773"/>
            <a:chOff x="5042579" y="1839982"/>
            <a:chExt cx="190182" cy="3182773"/>
          </a:xfrm>
        </p:grpSpPr>
        <p:sp>
          <p:nvSpPr>
            <p:cNvPr id="31878" name="Rectangle 31877">
              <a:extLst>
                <a:ext uri="{FF2B5EF4-FFF2-40B4-BE49-F238E27FC236}">
                  <a16:creationId xmlns:a16="http://schemas.microsoft.com/office/drawing/2014/main" id="{2B26CE82-0D09-6514-EEA9-8CD223C489BA}"/>
                </a:ext>
              </a:extLst>
            </p:cNvPr>
            <p:cNvSpPr/>
            <p:nvPr/>
          </p:nvSpPr>
          <p:spPr bwMode="auto">
            <a:xfrm>
              <a:off x="5042579" y="1839982"/>
              <a:ext cx="190182" cy="317324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80" name="Rectangle 31879">
              <a:extLst>
                <a:ext uri="{FF2B5EF4-FFF2-40B4-BE49-F238E27FC236}">
                  <a16:creationId xmlns:a16="http://schemas.microsoft.com/office/drawing/2014/main" id="{CF89C6DB-FA15-C7A3-56C7-5DE5C3993FE0}"/>
                </a:ext>
              </a:extLst>
            </p:cNvPr>
            <p:cNvSpPr/>
            <p:nvPr/>
          </p:nvSpPr>
          <p:spPr bwMode="auto">
            <a:xfrm>
              <a:off x="5042579" y="1863019"/>
              <a:ext cx="190182" cy="258809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81" name="Rectangle 31880">
              <a:extLst>
                <a:ext uri="{FF2B5EF4-FFF2-40B4-BE49-F238E27FC236}">
                  <a16:creationId xmlns:a16="http://schemas.microsoft.com/office/drawing/2014/main" id="{215C21F2-E4D3-FF30-5AFA-901081986C89}"/>
                </a:ext>
              </a:extLst>
            </p:cNvPr>
            <p:cNvSpPr/>
            <p:nvPr/>
          </p:nvSpPr>
          <p:spPr bwMode="auto">
            <a:xfrm>
              <a:off x="5042579" y="1939977"/>
              <a:ext cx="190182" cy="18255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82" name="Rectangle 31881">
              <a:extLst>
                <a:ext uri="{FF2B5EF4-FFF2-40B4-BE49-F238E27FC236}">
                  <a16:creationId xmlns:a16="http://schemas.microsoft.com/office/drawing/2014/main" id="{F76925AD-351C-1091-57EF-696C86361BE0}"/>
                </a:ext>
              </a:extLst>
            </p:cNvPr>
            <p:cNvSpPr/>
            <p:nvPr/>
          </p:nvSpPr>
          <p:spPr bwMode="auto">
            <a:xfrm>
              <a:off x="5042579" y="2721791"/>
              <a:ext cx="190182" cy="23009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83" name="Group 31882">
            <a:extLst>
              <a:ext uri="{FF2B5EF4-FFF2-40B4-BE49-F238E27FC236}">
                <a16:creationId xmlns:a16="http://schemas.microsoft.com/office/drawing/2014/main" id="{E29063D1-5A3D-FD22-8977-CF0FFEF8B317}"/>
              </a:ext>
            </a:extLst>
          </p:cNvPr>
          <p:cNvGrpSpPr/>
          <p:nvPr/>
        </p:nvGrpSpPr>
        <p:grpSpPr>
          <a:xfrm>
            <a:off x="8931881" y="1915545"/>
            <a:ext cx="190182" cy="3182789"/>
            <a:chOff x="5042579" y="1839966"/>
            <a:chExt cx="190182" cy="3182789"/>
          </a:xfrm>
        </p:grpSpPr>
        <p:sp>
          <p:nvSpPr>
            <p:cNvPr id="31886" name="Rectangle 31885">
              <a:extLst>
                <a:ext uri="{FF2B5EF4-FFF2-40B4-BE49-F238E27FC236}">
                  <a16:creationId xmlns:a16="http://schemas.microsoft.com/office/drawing/2014/main" id="{0D8EEB7A-F2FC-D770-7CAE-40AC9BD5E44A}"/>
                </a:ext>
              </a:extLst>
            </p:cNvPr>
            <p:cNvSpPr/>
            <p:nvPr/>
          </p:nvSpPr>
          <p:spPr bwMode="auto">
            <a:xfrm>
              <a:off x="5042579" y="1839966"/>
              <a:ext cx="190182" cy="258809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87" name="Rectangle 31886">
              <a:extLst>
                <a:ext uri="{FF2B5EF4-FFF2-40B4-BE49-F238E27FC236}">
                  <a16:creationId xmlns:a16="http://schemas.microsoft.com/office/drawing/2014/main" id="{750EDD78-51D2-C885-691C-6029BB3D15F5}"/>
                </a:ext>
              </a:extLst>
            </p:cNvPr>
            <p:cNvSpPr/>
            <p:nvPr/>
          </p:nvSpPr>
          <p:spPr bwMode="auto">
            <a:xfrm>
              <a:off x="5042579" y="1888380"/>
              <a:ext cx="190182" cy="31248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88" name="Rectangle 31887">
              <a:extLst>
                <a:ext uri="{FF2B5EF4-FFF2-40B4-BE49-F238E27FC236}">
                  <a16:creationId xmlns:a16="http://schemas.microsoft.com/office/drawing/2014/main" id="{60ED117D-CAAF-9EF6-2460-4B811E877C7D}"/>
                </a:ext>
              </a:extLst>
            </p:cNvPr>
            <p:cNvSpPr/>
            <p:nvPr/>
          </p:nvSpPr>
          <p:spPr bwMode="auto">
            <a:xfrm>
              <a:off x="5042579" y="2570545"/>
              <a:ext cx="190182" cy="24522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89" name="Group 31888">
            <a:extLst>
              <a:ext uri="{FF2B5EF4-FFF2-40B4-BE49-F238E27FC236}">
                <a16:creationId xmlns:a16="http://schemas.microsoft.com/office/drawing/2014/main" id="{F9F8F123-C531-41FE-B20B-38CEAF7E2A9A}"/>
              </a:ext>
            </a:extLst>
          </p:cNvPr>
          <p:cNvGrpSpPr/>
          <p:nvPr/>
        </p:nvGrpSpPr>
        <p:grpSpPr>
          <a:xfrm>
            <a:off x="9177285" y="1912813"/>
            <a:ext cx="190182" cy="3185521"/>
            <a:chOff x="5042579" y="1837234"/>
            <a:chExt cx="190182" cy="3185521"/>
          </a:xfrm>
        </p:grpSpPr>
        <p:sp>
          <p:nvSpPr>
            <p:cNvPr id="31891" name="Rectangle 31890">
              <a:extLst>
                <a:ext uri="{FF2B5EF4-FFF2-40B4-BE49-F238E27FC236}">
                  <a16:creationId xmlns:a16="http://schemas.microsoft.com/office/drawing/2014/main" id="{C8A90085-D2CF-5CD9-23B2-9CB8062F37C3}"/>
                </a:ext>
              </a:extLst>
            </p:cNvPr>
            <p:cNvSpPr/>
            <p:nvPr/>
          </p:nvSpPr>
          <p:spPr bwMode="auto">
            <a:xfrm>
              <a:off x="5042579" y="1837234"/>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92" name="Rectangle 31891">
              <a:extLst>
                <a:ext uri="{FF2B5EF4-FFF2-40B4-BE49-F238E27FC236}">
                  <a16:creationId xmlns:a16="http://schemas.microsoft.com/office/drawing/2014/main" id="{27616A59-5C3F-F265-BCEA-D2479F536103}"/>
                </a:ext>
              </a:extLst>
            </p:cNvPr>
            <p:cNvSpPr/>
            <p:nvPr/>
          </p:nvSpPr>
          <p:spPr bwMode="auto">
            <a:xfrm>
              <a:off x="5042579" y="1885171"/>
              <a:ext cx="190182" cy="258809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93" name="Rectangle 31892">
              <a:extLst>
                <a:ext uri="{FF2B5EF4-FFF2-40B4-BE49-F238E27FC236}">
                  <a16:creationId xmlns:a16="http://schemas.microsoft.com/office/drawing/2014/main" id="{03A8C1E0-3C07-EC92-8F74-11C154C68C91}"/>
                </a:ext>
              </a:extLst>
            </p:cNvPr>
            <p:cNvSpPr/>
            <p:nvPr/>
          </p:nvSpPr>
          <p:spPr bwMode="auto">
            <a:xfrm>
              <a:off x="5042579" y="1926606"/>
              <a:ext cx="190182" cy="30898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94" name="Rectangle 31893">
              <a:extLst>
                <a:ext uri="{FF2B5EF4-FFF2-40B4-BE49-F238E27FC236}">
                  <a16:creationId xmlns:a16="http://schemas.microsoft.com/office/drawing/2014/main" id="{767133C7-2C55-FD0C-9A89-EA2A02D38751}"/>
                </a:ext>
              </a:extLst>
            </p:cNvPr>
            <p:cNvSpPr/>
            <p:nvPr/>
          </p:nvSpPr>
          <p:spPr bwMode="auto">
            <a:xfrm>
              <a:off x="5042579" y="2661315"/>
              <a:ext cx="190182" cy="23614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895" name="Group 31894">
            <a:extLst>
              <a:ext uri="{FF2B5EF4-FFF2-40B4-BE49-F238E27FC236}">
                <a16:creationId xmlns:a16="http://schemas.microsoft.com/office/drawing/2014/main" id="{58747B61-D4FA-DD8B-5843-4ED4DE26AB56}"/>
              </a:ext>
            </a:extLst>
          </p:cNvPr>
          <p:cNvGrpSpPr/>
          <p:nvPr/>
        </p:nvGrpSpPr>
        <p:grpSpPr>
          <a:xfrm>
            <a:off x="9422689" y="1915561"/>
            <a:ext cx="190182" cy="3182773"/>
            <a:chOff x="5042579" y="1839982"/>
            <a:chExt cx="190182" cy="3182773"/>
          </a:xfrm>
        </p:grpSpPr>
        <p:sp>
          <p:nvSpPr>
            <p:cNvPr id="31896" name="Rectangle 31895">
              <a:extLst>
                <a:ext uri="{FF2B5EF4-FFF2-40B4-BE49-F238E27FC236}">
                  <a16:creationId xmlns:a16="http://schemas.microsoft.com/office/drawing/2014/main" id="{02D10B40-1E9A-1AF0-593C-795151FB711C}"/>
                </a:ext>
              </a:extLst>
            </p:cNvPr>
            <p:cNvSpPr/>
            <p:nvPr/>
          </p:nvSpPr>
          <p:spPr bwMode="auto">
            <a:xfrm>
              <a:off x="5042579" y="1839982"/>
              <a:ext cx="190182" cy="317324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98" name="Rectangle 31897">
              <a:extLst>
                <a:ext uri="{FF2B5EF4-FFF2-40B4-BE49-F238E27FC236}">
                  <a16:creationId xmlns:a16="http://schemas.microsoft.com/office/drawing/2014/main" id="{FDCEFD24-C947-396A-BDBA-6F8B5E3BEE18}"/>
                </a:ext>
              </a:extLst>
            </p:cNvPr>
            <p:cNvSpPr/>
            <p:nvPr/>
          </p:nvSpPr>
          <p:spPr bwMode="auto">
            <a:xfrm>
              <a:off x="5042579" y="1875799"/>
              <a:ext cx="190182" cy="258809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99" name="Rectangle 31898">
              <a:extLst>
                <a:ext uri="{FF2B5EF4-FFF2-40B4-BE49-F238E27FC236}">
                  <a16:creationId xmlns:a16="http://schemas.microsoft.com/office/drawing/2014/main" id="{236C08AA-BDB4-8B80-BD67-A1F578A7DF2D}"/>
                </a:ext>
              </a:extLst>
            </p:cNvPr>
            <p:cNvSpPr/>
            <p:nvPr/>
          </p:nvSpPr>
          <p:spPr bwMode="auto">
            <a:xfrm>
              <a:off x="5042579" y="1915067"/>
              <a:ext cx="190182" cy="18255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00" name="Rectangle 31899">
              <a:extLst>
                <a:ext uri="{FF2B5EF4-FFF2-40B4-BE49-F238E27FC236}">
                  <a16:creationId xmlns:a16="http://schemas.microsoft.com/office/drawing/2014/main" id="{AA6F3D9E-483D-5D16-3E36-6FA646DD4640}"/>
                </a:ext>
              </a:extLst>
            </p:cNvPr>
            <p:cNvSpPr/>
            <p:nvPr/>
          </p:nvSpPr>
          <p:spPr bwMode="auto">
            <a:xfrm>
              <a:off x="5042579" y="2697793"/>
              <a:ext cx="190182" cy="23249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901" name="Group 31900">
            <a:extLst>
              <a:ext uri="{FF2B5EF4-FFF2-40B4-BE49-F238E27FC236}">
                <a16:creationId xmlns:a16="http://schemas.microsoft.com/office/drawing/2014/main" id="{3A525B85-1344-25C2-568D-6F686AA8DA13}"/>
              </a:ext>
            </a:extLst>
          </p:cNvPr>
          <p:cNvGrpSpPr/>
          <p:nvPr/>
        </p:nvGrpSpPr>
        <p:grpSpPr>
          <a:xfrm>
            <a:off x="9668093" y="1908602"/>
            <a:ext cx="190182" cy="3189732"/>
            <a:chOff x="5042579" y="1833023"/>
            <a:chExt cx="190182" cy="3189732"/>
          </a:xfrm>
        </p:grpSpPr>
        <p:sp>
          <p:nvSpPr>
            <p:cNvPr id="31903" name="Rectangle 31902">
              <a:extLst>
                <a:ext uri="{FF2B5EF4-FFF2-40B4-BE49-F238E27FC236}">
                  <a16:creationId xmlns:a16="http://schemas.microsoft.com/office/drawing/2014/main" id="{2D2B28E7-77F5-D803-AD38-FDE9F5B95170}"/>
                </a:ext>
              </a:extLst>
            </p:cNvPr>
            <p:cNvSpPr/>
            <p:nvPr/>
          </p:nvSpPr>
          <p:spPr bwMode="auto">
            <a:xfrm>
              <a:off x="5042579" y="1833023"/>
              <a:ext cx="190182" cy="311077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05" name="Rectangle 31904">
              <a:extLst>
                <a:ext uri="{FF2B5EF4-FFF2-40B4-BE49-F238E27FC236}">
                  <a16:creationId xmlns:a16="http://schemas.microsoft.com/office/drawing/2014/main" id="{C19F895A-9D21-2B78-9E67-EC5F0C044802}"/>
                </a:ext>
              </a:extLst>
            </p:cNvPr>
            <p:cNvSpPr/>
            <p:nvPr/>
          </p:nvSpPr>
          <p:spPr bwMode="auto">
            <a:xfrm>
              <a:off x="5042579" y="1869233"/>
              <a:ext cx="190182" cy="18255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06" name="Rectangle 31905">
              <a:extLst>
                <a:ext uri="{FF2B5EF4-FFF2-40B4-BE49-F238E27FC236}">
                  <a16:creationId xmlns:a16="http://schemas.microsoft.com/office/drawing/2014/main" id="{8D07E852-4C00-6B44-9F8A-3464A4F7B4A4}"/>
                </a:ext>
              </a:extLst>
            </p:cNvPr>
            <p:cNvSpPr/>
            <p:nvPr/>
          </p:nvSpPr>
          <p:spPr bwMode="auto">
            <a:xfrm>
              <a:off x="5042579" y="2570545"/>
              <a:ext cx="190182" cy="24522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907" name="Group 31906">
            <a:extLst>
              <a:ext uri="{FF2B5EF4-FFF2-40B4-BE49-F238E27FC236}">
                <a16:creationId xmlns:a16="http://schemas.microsoft.com/office/drawing/2014/main" id="{402B64FB-3CFF-8274-45CB-C4100F684137}"/>
              </a:ext>
            </a:extLst>
          </p:cNvPr>
          <p:cNvGrpSpPr/>
          <p:nvPr/>
        </p:nvGrpSpPr>
        <p:grpSpPr>
          <a:xfrm>
            <a:off x="9913497" y="1915545"/>
            <a:ext cx="190182" cy="3191438"/>
            <a:chOff x="5042579" y="1839966"/>
            <a:chExt cx="190182" cy="3191438"/>
          </a:xfrm>
        </p:grpSpPr>
        <p:sp>
          <p:nvSpPr>
            <p:cNvPr id="31910" name="Rectangle 31909">
              <a:extLst>
                <a:ext uri="{FF2B5EF4-FFF2-40B4-BE49-F238E27FC236}">
                  <a16:creationId xmlns:a16="http://schemas.microsoft.com/office/drawing/2014/main" id="{E280488F-8873-819F-5A34-61820F06E304}"/>
                </a:ext>
              </a:extLst>
            </p:cNvPr>
            <p:cNvSpPr/>
            <p:nvPr/>
          </p:nvSpPr>
          <p:spPr bwMode="auto">
            <a:xfrm>
              <a:off x="5042579" y="1839966"/>
              <a:ext cx="190182" cy="258809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11" name="Rectangle 31910">
              <a:extLst>
                <a:ext uri="{FF2B5EF4-FFF2-40B4-BE49-F238E27FC236}">
                  <a16:creationId xmlns:a16="http://schemas.microsoft.com/office/drawing/2014/main" id="{31683C0B-61E0-668E-1668-0775B21F6455}"/>
                </a:ext>
              </a:extLst>
            </p:cNvPr>
            <p:cNvSpPr/>
            <p:nvPr/>
          </p:nvSpPr>
          <p:spPr bwMode="auto">
            <a:xfrm>
              <a:off x="5042579" y="1873925"/>
              <a:ext cx="190182" cy="18255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12" name="Rectangle 31911">
              <a:extLst>
                <a:ext uri="{FF2B5EF4-FFF2-40B4-BE49-F238E27FC236}">
                  <a16:creationId xmlns:a16="http://schemas.microsoft.com/office/drawing/2014/main" id="{B10E0D23-7D15-0DCE-6167-C183A7345BC2}"/>
                </a:ext>
              </a:extLst>
            </p:cNvPr>
            <p:cNvSpPr/>
            <p:nvPr/>
          </p:nvSpPr>
          <p:spPr bwMode="auto">
            <a:xfrm>
              <a:off x="5042579" y="2661315"/>
              <a:ext cx="190182" cy="237008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913" name="Group 31912">
            <a:extLst>
              <a:ext uri="{FF2B5EF4-FFF2-40B4-BE49-F238E27FC236}">
                <a16:creationId xmlns:a16="http://schemas.microsoft.com/office/drawing/2014/main" id="{B33439E5-6C58-B1FC-DAC9-C8CA957FAD9E}"/>
              </a:ext>
            </a:extLst>
          </p:cNvPr>
          <p:cNvGrpSpPr/>
          <p:nvPr/>
        </p:nvGrpSpPr>
        <p:grpSpPr>
          <a:xfrm>
            <a:off x="10158901" y="1915545"/>
            <a:ext cx="190182" cy="3182789"/>
            <a:chOff x="5042579" y="1839966"/>
            <a:chExt cx="190182" cy="3182789"/>
          </a:xfrm>
        </p:grpSpPr>
        <p:sp>
          <p:nvSpPr>
            <p:cNvPr id="31917" name="Rectangle 31916">
              <a:extLst>
                <a:ext uri="{FF2B5EF4-FFF2-40B4-BE49-F238E27FC236}">
                  <a16:creationId xmlns:a16="http://schemas.microsoft.com/office/drawing/2014/main" id="{69B3475E-7485-FCFD-E009-C5662EB7A7D7}"/>
                </a:ext>
              </a:extLst>
            </p:cNvPr>
            <p:cNvSpPr/>
            <p:nvPr/>
          </p:nvSpPr>
          <p:spPr bwMode="auto">
            <a:xfrm>
              <a:off x="5042579" y="1839966"/>
              <a:ext cx="190182" cy="18255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18" name="Rectangle 31917">
              <a:extLst>
                <a:ext uri="{FF2B5EF4-FFF2-40B4-BE49-F238E27FC236}">
                  <a16:creationId xmlns:a16="http://schemas.microsoft.com/office/drawing/2014/main" id="{31A1A811-B5D4-8FD0-3812-1614A55E236B}"/>
                </a:ext>
              </a:extLst>
            </p:cNvPr>
            <p:cNvSpPr/>
            <p:nvPr/>
          </p:nvSpPr>
          <p:spPr bwMode="auto">
            <a:xfrm>
              <a:off x="5042579" y="2570545"/>
              <a:ext cx="190182" cy="24522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919" name="Group 31918">
            <a:extLst>
              <a:ext uri="{FF2B5EF4-FFF2-40B4-BE49-F238E27FC236}">
                <a16:creationId xmlns:a16="http://schemas.microsoft.com/office/drawing/2014/main" id="{ADCDAD1C-CFA9-A776-8D70-483B6A8E4ED9}"/>
              </a:ext>
            </a:extLst>
          </p:cNvPr>
          <p:cNvGrpSpPr/>
          <p:nvPr/>
        </p:nvGrpSpPr>
        <p:grpSpPr>
          <a:xfrm>
            <a:off x="10404305" y="1915545"/>
            <a:ext cx="190182" cy="3182789"/>
            <a:chOff x="5042579" y="1839966"/>
            <a:chExt cx="190182" cy="3182789"/>
          </a:xfrm>
        </p:grpSpPr>
        <p:sp>
          <p:nvSpPr>
            <p:cNvPr id="31923" name="Rectangle 31922">
              <a:extLst>
                <a:ext uri="{FF2B5EF4-FFF2-40B4-BE49-F238E27FC236}">
                  <a16:creationId xmlns:a16="http://schemas.microsoft.com/office/drawing/2014/main" id="{4B379623-AD05-5BEA-926D-2D8AA3CB431A}"/>
                </a:ext>
              </a:extLst>
            </p:cNvPr>
            <p:cNvSpPr/>
            <p:nvPr/>
          </p:nvSpPr>
          <p:spPr bwMode="auto">
            <a:xfrm>
              <a:off x="5042579" y="1839966"/>
              <a:ext cx="190182" cy="18255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24" name="Rectangle 31923">
              <a:extLst>
                <a:ext uri="{FF2B5EF4-FFF2-40B4-BE49-F238E27FC236}">
                  <a16:creationId xmlns:a16="http://schemas.microsoft.com/office/drawing/2014/main" id="{532108AE-2A89-A0E5-93C9-237B66536D41}"/>
                </a:ext>
              </a:extLst>
            </p:cNvPr>
            <p:cNvSpPr/>
            <p:nvPr/>
          </p:nvSpPr>
          <p:spPr bwMode="auto">
            <a:xfrm>
              <a:off x="5042579" y="2546857"/>
              <a:ext cx="190182" cy="24758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925" name="Group 31924">
            <a:extLst>
              <a:ext uri="{FF2B5EF4-FFF2-40B4-BE49-F238E27FC236}">
                <a16:creationId xmlns:a16="http://schemas.microsoft.com/office/drawing/2014/main" id="{EFFA8DAB-1DE9-FFEF-5CF1-198AEC747475}"/>
              </a:ext>
            </a:extLst>
          </p:cNvPr>
          <p:cNvGrpSpPr/>
          <p:nvPr/>
        </p:nvGrpSpPr>
        <p:grpSpPr>
          <a:xfrm>
            <a:off x="10649709" y="1915545"/>
            <a:ext cx="190182" cy="3182789"/>
            <a:chOff x="5042579" y="1839966"/>
            <a:chExt cx="190182" cy="3182789"/>
          </a:xfrm>
        </p:grpSpPr>
        <p:sp>
          <p:nvSpPr>
            <p:cNvPr id="31928" name="Rectangle 31927">
              <a:extLst>
                <a:ext uri="{FF2B5EF4-FFF2-40B4-BE49-F238E27FC236}">
                  <a16:creationId xmlns:a16="http://schemas.microsoft.com/office/drawing/2014/main" id="{58D234E6-BFAF-6C42-7047-5206AFA85358}"/>
                </a:ext>
              </a:extLst>
            </p:cNvPr>
            <p:cNvSpPr/>
            <p:nvPr/>
          </p:nvSpPr>
          <p:spPr bwMode="auto">
            <a:xfrm>
              <a:off x="5042579" y="1839966"/>
              <a:ext cx="190182" cy="258809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29" name="Rectangle 31928">
              <a:extLst>
                <a:ext uri="{FF2B5EF4-FFF2-40B4-BE49-F238E27FC236}">
                  <a16:creationId xmlns:a16="http://schemas.microsoft.com/office/drawing/2014/main" id="{442AA224-46D3-EAB4-9721-E66FD729C688}"/>
                </a:ext>
              </a:extLst>
            </p:cNvPr>
            <p:cNvSpPr/>
            <p:nvPr/>
          </p:nvSpPr>
          <p:spPr bwMode="auto">
            <a:xfrm>
              <a:off x="5042579" y="1945426"/>
              <a:ext cx="190182" cy="30678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30" name="Rectangle 31929">
              <a:extLst>
                <a:ext uri="{FF2B5EF4-FFF2-40B4-BE49-F238E27FC236}">
                  <a16:creationId xmlns:a16="http://schemas.microsoft.com/office/drawing/2014/main" id="{CF889B2B-849D-1E4A-2EF7-60D4ADB471A0}"/>
                </a:ext>
              </a:extLst>
            </p:cNvPr>
            <p:cNvSpPr/>
            <p:nvPr/>
          </p:nvSpPr>
          <p:spPr bwMode="auto">
            <a:xfrm>
              <a:off x="5042579" y="2522418"/>
              <a:ext cx="190182" cy="25003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931" name="Group 31930">
            <a:extLst>
              <a:ext uri="{FF2B5EF4-FFF2-40B4-BE49-F238E27FC236}">
                <a16:creationId xmlns:a16="http://schemas.microsoft.com/office/drawing/2014/main" id="{451B18DE-FD79-7F88-F92F-7F7B054A56C9}"/>
              </a:ext>
            </a:extLst>
          </p:cNvPr>
          <p:cNvGrpSpPr/>
          <p:nvPr/>
        </p:nvGrpSpPr>
        <p:grpSpPr>
          <a:xfrm>
            <a:off x="10895118" y="1914070"/>
            <a:ext cx="190182" cy="3184264"/>
            <a:chOff x="5042579" y="1838491"/>
            <a:chExt cx="190182" cy="3184264"/>
          </a:xfrm>
        </p:grpSpPr>
        <p:sp>
          <p:nvSpPr>
            <p:cNvPr id="31935" name="Rectangle 31934">
              <a:extLst>
                <a:ext uri="{FF2B5EF4-FFF2-40B4-BE49-F238E27FC236}">
                  <a16:creationId xmlns:a16="http://schemas.microsoft.com/office/drawing/2014/main" id="{C928A43C-43FB-6E70-4135-FECFAF416FDA}"/>
                </a:ext>
              </a:extLst>
            </p:cNvPr>
            <p:cNvSpPr/>
            <p:nvPr/>
          </p:nvSpPr>
          <p:spPr bwMode="auto">
            <a:xfrm>
              <a:off x="5042579" y="1838491"/>
              <a:ext cx="190182" cy="18255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36" name="Rectangle 31935">
              <a:extLst>
                <a:ext uri="{FF2B5EF4-FFF2-40B4-BE49-F238E27FC236}">
                  <a16:creationId xmlns:a16="http://schemas.microsoft.com/office/drawing/2014/main" id="{F8FA9A74-3214-6A63-63BE-0C25A65B36BB}"/>
                </a:ext>
              </a:extLst>
            </p:cNvPr>
            <p:cNvSpPr/>
            <p:nvPr/>
          </p:nvSpPr>
          <p:spPr bwMode="auto">
            <a:xfrm>
              <a:off x="5042579" y="2823856"/>
              <a:ext cx="190182" cy="21988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4048723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Myeloma XI Trial: </a:t>
            </a:r>
            <a:r>
              <a:rPr lang="en-US" dirty="0"/>
              <a:t>Investigators’ Conclusions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Long-term results from Myeloma XI phase III trial demonstrated ongoing PFS improvement with continuing lenalidomide maintenance beyond 4-5 yr in patients with newly diagnosed MM after response to protocol-specified induction and ASCT</a:t>
            </a:r>
          </a:p>
          <a:p>
            <a:pPr lvl="1"/>
            <a:r>
              <a:rPr lang="en-US" altLang="en-US" sz="2200" dirty="0"/>
              <a:t>Continuing lenalidomide maintenance for </a:t>
            </a:r>
            <a:r>
              <a:rPr lang="en-US" altLang="en-US" sz="2200" dirty="0">
                <a:cs typeface="Calibri" panose="020F0502020204030204" pitchFamily="34" charset="0"/>
              </a:rPr>
              <a:t>≥</a:t>
            </a:r>
            <a:r>
              <a:rPr lang="en-US" altLang="en-US" sz="2200" dirty="0"/>
              <a:t>3 yr benefited patients with sustained </a:t>
            </a:r>
            <a:br>
              <a:rPr lang="en-US" altLang="en-US" sz="2200" dirty="0"/>
            </a:br>
            <a:r>
              <a:rPr lang="en-US" altLang="en-US" sz="2200" dirty="0"/>
              <a:t>MRD negativity, but benefit of additional lenalidomide maintenance is unclear</a:t>
            </a:r>
          </a:p>
          <a:p>
            <a:pPr lvl="1"/>
            <a:r>
              <a:rPr lang="en-US" altLang="en-US" sz="2200" dirty="0"/>
              <a:t>In MRD-positive patients, results support continuing lenalidomide until disease progression</a:t>
            </a:r>
          </a:p>
          <a:p>
            <a:r>
              <a:rPr lang="en-US" altLang="en-US" sz="2400" dirty="0"/>
              <a:t>No evidence of cumulative hematologic toxicity observed with long-term lenalidomide maintenance</a:t>
            </a:r>
          </a:p>
          <a:p>
            <a:r>
              <a:rPr lang="en-US" altLang="en-US" sz="2400" dirty="0"/>
              <a:t>Investigators concluded that additional data from ongoing studies needed to determine optimal duration of lenalidomide maintenance</a:t>
            </a:r>
            <a:endParaRPr lang="en-US" altLang="en-US" sz="1800" dirty="0"/>
          </a:p>
        </p:txBody>
      </p:sp>
      <p:sp>
        <p:nvSpPr>
          <p:cNvPr id="2" name="Text Box 15">
            <a:extLst>
              <a:ext uri="{FF2B5EF4-FFF2-40B4-BE49-F238E27FC236}">
                <a16:creationId xmlns:a16="http://schemas.microsoft.com/office/drawing/2014/main" id="{EB696A32-ED08-9BA2-52CA-22DF6C85C40E}"/>
              </a:ext>
            </a:extLst>
          </p:cNvPr>
          <p:cNvSpPr txBox="1">
            <a:spLocks noChangeArrowheads="1"/>
          </p:cNvSpPr>
          <p:nvPr/>
        </p:nvSpPr>
        <p:spPr bwMode="auto">
          <a:xfrm>
            <a:off x="424325" y="6365765"/>
            <a:ext cx="88671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Pawlyn. ASH 2022. Abstr 570.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56M7VY3CDVN5-212989986-2</_dlc_DocId>
    <_dlc_DocIdUrl xmlns="d54cbe69-32bd-412a-b004-9152f949605e">
      <Url>https://intranet.clinicaloptions.com/mews/oncology/ONC_2022_ASH_CF_(5667)/MM_570_Pawlyn/_layouts/15/DocIdRedir.aspx?ID=56M7VY3CDVN5-212989986-2</Url>
      <Description>56M7VY3CDVN5-212989986-2</Description>
    </_dlc_DocIdUrl>
    <Document_x0020_Category xmlns="7ff0f019-0206-4b43-abff-47cdd994fa2d">Conference Capsule Slides</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36537462E2864B4E9B186CDCB031ACA8" ma:contentTypeVersion="1" ma:contentTypeDescription="Create a new document." ma:contentTypeScope="" ma:versionID="6b629717a4aeca3b65c39a77a1033a86">
  <xsd:schema xmlns:xsd="http://www.w3.org/2001/XMLSchema" xmlns:xs="http://www.w3.org/2001/XMLSchema" xmlns:p="http://schemas.microsoft.com/office/2006/metadata/properties" xmlns:ns2="d54cbe69-32bd-412a-b004-9152f949605e" xmlns:ns3="7ff0f019-0206-4b43-abff-47cdd994fa2d" targetNamespace="http://schemas.microsoft.com/office/2006/metadata/properties" ma:root="true" ma:fieldsID="f8901ae75c068566df0014adc65c4339" ns2:_="" ns3:_="">
    <xsd:import namespace="d54cbe69-32bd-412a-b004-9152f949605e"/>
    <xsd:import namespace="7ff0f019-0206-4b43-abff-47cdd994fa2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ff0f019-0206-4b43-abff-47cdd994fa2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schemas.microsoft.com/office/2006/metadata/properties"/>
    <ds:schemaRef ds:uri="d54cbe69-32bd-412a-b004-9152f949605e"/>
    <ds:schemaRef ds:uri="http://purl.org/dc/term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7ff0f019-0206-4b43-abff-47cdd994fa2d"/>
    <ds:schemaRef ds:uri="http://www.w3.org/XML/1998/namespace"/>
    <ds:schemaRef ds:uri="http://purl.org/dc/dcmitype/"/>
  </ds:schemaRefs>
</ds:datastoreItem>
</file>

<file path=customXml/itemProps4.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5.xml><?xml version="1.0" encoding="utf-8"?>
<ds:datastoreItem xmlns:ds="http://schemas.openxmlformats.org/officeDocument/2006/customXml" ds:itemID="{699A7E42-398D-49EF-9051-3B8C42E2CE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ff0f019-0206-4b43-abff-47cdd994fa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3220</TotalTime>
  <Words>3227</Words>
  <Application>Microsoft Office PowerPoint</Application>
  <PresentationFormat>Widescreen</PresentationFormat>
  <Paragraphs>796</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System Font Regular</vt:lpstr>
      <vt:lpstr>Times</vt:lpstr>
      <vt:lpstr>Wingdings</vt:lpstr>
      <vt:lpstr>2022_CCO_Template</vt:lpstr>
      <vt:lpstr>Myeloma XI: Exploring Optimal Duration  of Lenalidomide Maintenance  After ASCT From Phase III Trial</vt:lpstr>
      <vt:lpstr>About These Slides</vt:lpstr>
      <vt:lpstr>Myeloma XI Trial: Background </vt:lpstr>
      <vt:lpstr>Myeloma XI Trial: Study Design</vt:lpstr>
      <vt:lpstr>Myeloma XI Trial: Baseline Characteristics</vt:lpstr>
      <vt:lpstr>Myeloma XI Trial: PFS and PFS2  From Maintenance Randomization</vt:lpstr>
      <vt:lpstr>Myeloma XI Trial: PFS From Maintenance Randomization by Cytogenetic Risk Status</vt:lpstr>
      <vt:lpstr>Myeloma XI Trial: PFS From Maintenance Randomization by MRD Negativity Status</vt:lpstr>
      <vt:lpstr>Myeloma XI Trial: Overall PFS and PFS2 by  Yr of Treatment (Landmark Analyses)</vt:lpstr>
      <vt:lpstr>Myeloma XI Trial: PFS by Risk Status and  MRD Status by Yr of Treatment (Landmark Analyses)</vt:lpstr>
      <vt:lpstr>Myeloma XI Trial: PFS by Sustained MRD Negativity and Yr of Treatment (Landmark Analyses)</vt:lpstr>
      <vt:lpstr>Myeloma XI Trial: Hematologic Toxicity With Lenalidomide</vt:lpstr>
      <vt:lpstr>Myeloma XI Trial: Investigators’ Conclusions </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Myeloma XI: Exploring Optimal Duration of Lenalidomide Maintenance After ASCT From Phase III Trial</dc:title>
  <dc:creator>Preferred User</dc:creator>
  <cp:lastModifiedBy>Jessica Buckley</cp:lastModifiedBy>
  <cp:revision>125</cp:revision>
  <cp:lastPrinted>2016-09-26T20:21:49Z</cp:lastPrinted>
  <dcterms:created xsi:type="dcterms:W3CDTF">2005-05-27T15:08:01Z</dcterms:created>
  <dcterms:modified xsi:type="dcterms:W3CDTF">2022-12-19T21:01:38Z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53b78d66-99eb-4605-85ad-1729c3c1d5f9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0x01010036537462E2864B4E9B186CDCB031ACA8</vt:lpwstr>
  </property>
  <property fmtid="{D5CDD505-2E9C-101B-9397-08002B2CF9AE}" pid="9" name="MediaServiceImageTags">
    <vt:lpwstr/>
  </property>
</Properties>
</file>