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xml" ContentType="application/vnd.openxmlformats-officedocument.presentationml.tags+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34"/>
  </p:notesMasterIdLst>
  <p:handoutMasterIdLst>
    <p:handoutMasterId r:id="rId35"/>
  </p:handoutMasterIdLst>
  <p:sldIdLst>
    <p:sldId id="322" r:id="rId6"/>
    <p:sldId id="2146847618" r:id="rId7"/>
    <p:sldId id="2147474398" r:id="rId8"/>
    <p:sldId id="2147471743" r:id="rId9"/>
    <p:sldId id="2147474388" r:id="rId10"/>
    <p:sldId id="2147474393" r:id="rId11"/>
    <p:sldId id="2147474389" r:id="rId12"/>
    <p:sldId id="2147474390" r:id="rId13"/>
    <p:sldId id="2145707325" r:id="rId14"/>
    <p:sldId id="2145707341" r:id="rId15"/>
    <p:sldId id="2147474383" r:id="rId16"/>
    <p:sldId id="2147474385" r:id="rId17"/>
    <p:sldId id="2145706605" r:id="rId18"/>
    <p:sldId id="1993219306" r:id="rId19"/>
    <p:sldId id="2147474387" r:id="rId20"/>
    <p:sldId id="1993219288" r:id="rId21"/>
    <p:sldId id="2145707360" r:id="rId22"/>
    <p:sldId id="2147474397" r:id="rId23"/>
    <p:sldId id="2145705673" r:id="rId24"/>
    <p:sldId id="2146847371" r:id="rId25"/>
    <p:sldId id="2147474384" r:id="rId26"/>
    <p:sldId id="2146847616" r:id="rId27"/>
    <p:sldId id="2147474391" r:id="rId28"/>
    <p:sldId id="2147474395" r:id="rId29"/>
    <p:sldId id="2147474394" r:id="rId30"/>
    <p:sldId id="2147471735" r:id="rId31"/>
    <p:sldId id="2147474386" r:id="rId32"/>
    <p:sldId id="318" r:id="rId33"/>
  </p:sldIdLst>
  <p:sldSz cx="12192000" cy="6858000"/>
  <p:notesSz cx="7315200" cy="9601200"/>
  <p:custDataLst>
    <p:tags r:id="rId36"/>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12"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4"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Jessica Adams" initials="JA" lastIdx="142" clrIdx="16">
    <p:extLst>
      <p:ext uri="{19B8F6BF-5375-455C-9EA6-DF929625EA0E}">
        <p15:presenceInfo xmlns:p15="http://schemas.microsoft.com/office/powerpoint/2012/main" userId="S::jadams@clinicaloptions.com::8f666512-4c33-411f-b97e-b4727ec85362" providerId="AD"/>
      </p:ext>
    </p:extLst>
  </p:cmAuthor>
  <p:cmAuthor id="18" name="Sarah Anderson" initials="SA" lastIdx="1" clrIdx="17">
    <p:extLst>
      <p:ext uri="{19B8F6BF-5375-455C-9EA6-DF929625EA0E}">
        <p15:presenceInfo xmlns:p15="http://schemas.microsoft.com/office/powerpoint/2012/main" userId="S::sanderson@clinicaloptions.com::7d462797-b6f8-43ff-95d7-bf66d7ed55ab" providerId="AD"/>
      </p:ext>
    </p:extLst>
  </p:cmAuthor>
  <p:cmAuthor id="19" name="Tristan Barber" initials="TB" lastIdx="16" clrIdx="18">
    <p:extLst>
      <p:ext uri="{19B8F6BF-5375-455C-9EA6-DF929625EA0E}">
        <p15:presenceInfo xmlns:p15="http://schemas.microsoft.com/office/powerpoint/2012/main" userId="S::uctytjb@ucl.ac.uk::bc90de26-178d-433d-9797-ece8ae3a218b" providerId="AD"/>
      </p:ext>
    </p:extLst>
  </p:cmAuthor>
  <p:cmAuthor id="20" name="Vanessa Carter" initials="VC" lastIdx="9" clrIdx="19">
    <p:extLst>
      <p:ext uri="{19B8F6BF-5375-455C-9EA6-DF929625EA0E}">
        <p15:presenceInfo xmlns:p15="http://schemas.microsoft.com/office/powerpoint/2012/main" userId="S::vcarter@clinicaloptions.com::9ce73b1e-6b1e-4cab-b34f-91637f33dd50" providerId="AD"/>
      </p:ext>
    </p:extLst>
  </p:cmAuthor>
  <p:cmAuthor id="21" name="Zachary Schwartz" initials="ZS" lastIdx="17" clrIdx="20">
    <p:extLst>
      <p:ext uri="{19B8F6BF-5375-455C-9EA6-DF929625EA0E}">
        <p15:presenceInfo xmlns:p15="http://schemas.microsoft.com/office/powerpoint/2012/main" userId="S::zschwartz@clinicaloptions.com::64648e91-b212-4092-bee8-eff2e880b6f9" providerId="AD"/>
      </p:ext>
    </p:extLst>
  </p:cmAuthor>
  <p:cmAuthor id="22" name="Darrell Tan" initials="DT" lastIdx="35" clrIdx="21">
    <p:extLst>
      <p:ext uri="{19B8F6BF-5375-455C-9EA6-DF929625EA0E}">
        <p15:presenceInfo xmlns:p15="http://schemas.microsoft.com/office/powerpoint/2012/main" userId="S-1-5-21-1670209030-2319971528-577484871-12995" providerId="AD"/>
      </p:ext>
    </p:extLst>
  </p:cmAuthor>
  <p:cmAuthor id="23" name="Hillary Tunggal" initials="HT" lastIdx="18" clrIdx="22">
    <p:extLst>
      <p:ext uri="{19B8F6BF-5375-455C-9EA6-DF929625EA0E}">
        <p15:presenceInfo xmlns:p15="http://schemas.microsoft.com/office/powerpoint/2012/main" userId="S::htunggal@cealliance.com::ad64bda3-5530-4833-84b4-5d3ed1bf5c1c" providerId="AD"/>
      </p:ext>
    </p:extLst>
  </p:cmAuthor>
  <p:cmAuthor id="24" name="Christy Seals" initials="CS" lastIdx="9" clrIdx="23">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23B"/>
    <a:srgbClr val="F9DAD2"/>
    <a:srgbClr val="DBECF1"/>
    <a:srgbClr val="CCE6D8"/>
    <a:srgbClr val="E1471D"/>
    <a:srgbClr val="015873"/>
    <a:srgbClr val="046376"/>
    <a:srgbClr val="013763"/>
    <a:srgbClr val="033453"/>
    <a:srgbClr val="00626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205" autoAdjust="0"/>
    <p:restoredTop sz="86120" autoAdjust="0"/>
  </p:normalViewPr>
  <p:slideViewPr>
    <p:cSldViewPr snapToGrid="0">
      <p:cViewPr varScale="1">
        <p:scale>
          <a:sx n="85" d="100"/>
          <a:sy n="85" d="100"/>
        </p:scale>
        <p:origin x="259" y="58"/>
      </p:cViewPr>
      <p:guideLst>
        <p:guide pos="312"/>
        <p:guide orient="horz" pos="216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gs" Target="tags/tag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handoutMaster" Target="handoutMasters/handoutMaster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274349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ART, antiretroviral 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995430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F1594-D808-4C97-AE4F-98EE7FCAE9B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09498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B</a:t>
            </a:r>
          </a:p>
          <a:p>
            <a:r>
              <a:rPr lang="en-US" dirty="0"/>
              <a:t>LO: Select an appropriate initial ART regimen for individual people living with HIV</a:t>
            </a:r>
          </a:p>
          <a:p>
            <a:r>
              <a:rPr lang="en-US" dirty="0"/>
              <a:t>Competence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3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3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5" name="TextBox 4">
            <a:extLst>
              <a:ext uri="{FF2B5EF4-FFF2-40B4-BE49-F238E27FC236}">
                <a16:creationId xmlns:a16="http://schemas.microsoft.com/office/drawing/2014/main" id="{BDF7D600-173E-4231-BEAD-DE1F96373701}"/>
              </a:ext>
            </a:extLst>
          </p:cNvPr>
          <p:cNvSpPr txBox="1"/>
          <p:nvPr/>
        </p:nvSpPr>
        <p:spPr>
          <a:xfrm>
            <a:off x="0" y="0"/>
            <a:ext cx="3810000" cy="1270000"/>
          </a:xfrm>
          <a:prstGeom prst="rect">
            <a:avLst/>
          </a:prstGeom>
          <a:noFill/>
        </p:spPr>
        <p:txBody>
          <a:bodyPr vert="horz"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5532335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D</a:t>
            </a:r>
          </a:p>
          <a:p>
            <a:r>
              <a:rPr lang="en-US" dirty="0"/>
              <a:t>LO: Select an appropriate initial ART regimen for individual people living with HIV</a:t>
            </a:r>
          </a:p>
          <a:p>
            <a:r>
              <a:rPr lang="en-US" dirty="0"/>
              <a:t>Competence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3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3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5" name="TextBox 4">
            <a:extLst>
              <a:ext uri="{FF2B5EF4-FFF2-40B4-BE49-F238E27FC236}">
                <a16:creationId xmlns:a16="http://schemas.microsoft.com/office/drawing/2014/main" id="{BDF7D600-173E-4231-BEAD-DE1F96373701}"/>
              </a:ext>
            </a:extLst>
          </p:cNvPr>
          <p:cNvSpPr txBox="1"/>
          <p:nvPr/>
        </p:nvSpPr>
        <p:spPr>
          <a:xfrm>
            <a:off x="0" y="0"/>
            <a:ext cx="3810000" cy="1270000"/>
          </a:xfrm>
          <a:prstGeom prst="rect">
            <a:avLst/>
          </a:prstGeom>
          <a:noFill/>
        </p:spPr>
        <p:txBody>
          <a:bodyPr vert="horz"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4878172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Ab, antibody; Ag, antigen; FTC, emtricitabine; HBcAb, hepatitis B core antibody; HBsAb, hepatitis B surface antibody; HCV, hepatitis C virus; HDL, high-density lipoprotein; LDL, low-density lipoprotein; PrEP, pre-exposure prophylaxis; SCr, serum creatinine; TDF, tenofovir disoproxil fumarate.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B1A209-5747-4E2F-8B60-024F5E41943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10750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129286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Ab, antibody; Ag, antigen; AHI, acute HIV infection; ART, antiretroviral therapy; ARV, antiretroviral; CAB, cabotegravir; LA, long-acting; LEVI, long-acting early viral inhibition; PrEP, pre-exposure prophylaxis. </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860998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Arial" charset="0"/>
                <a:ea typeface="+mn-ea"/>
                <a:cs typeface="+mn-cs"/>
              </a:rPr>
              <a:t>CAB, cabotegravir; FTC, emtricitabine; LA, long-acting; </a:t>
            </a:r>
            <a:r>
              <a:rPr kumimoji="0" lang="en-US" sz="1200" b="0" i="1" u="none" strike="noStrike" kern="1200" cap="none" spc="0" normalizeH="0" baseline="0" noProof="0" dirty="0">
                <a:ln>
                  <a:noFill/>
                </a:ln>
                <a:solidFill>
                  <a:prstClr val="black"/>
                </a:solidFill>
                <a:effectLst/>
                <a:uLnTx/>
                <a:uFillTx/>
                <a:latin typeface="Calibri" panose="020F0502020204030204"/>
                <a:ea typeface="+mn-ea"/>
                <a:cs typeface="+mn-cs"/>
              </a:rPr>
              <a:t>PrEP, pre-exposure prophylaxis; </a:t>
            </a:r>
            <a:r>
              <a:rPr kumimoji="0" lang="en-US" sz="1200" b="0" i="1" u="none" strike="noStrike" kern="1200" cap="none" spc="0" normalizeH="0" baseline="0" noProof="0" dirty="0">
                <a:ln>
                  <a:noFill/>
                </a:ln>
                <a:solidFill>
                  <a:srgbClr val="000000"/>
                </a:solidFill>
                <a:effectLst/>
                <a:uLnTx/>
                <a:uFillTx/>
                <a:latin typeface="Arial" charset="0"/>
                <a:ea typeface="+mn-ea"/>
                <a:cs typeface="+mn-cs"/>
              </a:rPr>
              <a:t>TDF, tenofovir disoproxil fumarate.</a:t>
            </a:r>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B881E12-AAF7-4E29-80FC-FCE53DD7C0F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2528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 antibody; Ag, antigen; ART, antiretroviral therapy; PrEP, pre-exposure prophylaxis.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4907941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CAB, cabotegravir; FTC, emtricitabine; INSTI, integrase strand transfer inhibitor; LA, long-acting; PrEP, pre-exposure prophylaxis; TDF, tenofovir disoproxil fumarate.</a:t>
            </a:r>
            <a:endParaRPr lang="en-US" dirty="0"/>
          </a:p>
        </p:txBody>
      </p:sp>
      <p:sp>
        <p:nvSpPr>
          <p:cNvPr id="4" name="Slide Number Placeholder 3"/>
          <p:cNvSpPr>
            <a:spLocks noGrp="1"/>
          </p:cNvSpPr>
          <p:nvPr>
            <p:ph type="sldNum" sz="quarter" idx="10"/>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40576659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ART, antiretroviral therapy; LTFU, lost to follow-up; RR, relative risk.</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0"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20966D5-087E-4910-BB1D-8A1E06D3AB21}"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71479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50D0D2FD-1387-4C00-AD74-22CE4867D45E}"/>
              </a:ext>
            </a:extLst>
          </p:cNvPr>
          <p:cNvSpPr>
            <a:spLocks noGrp="1" noRot="1" noChangeAspect="1" noChangeArrowheads="1" noTextEdit="1"/>
          </p:cNvSpPr>
          <p:nvPr>
            <p:ph type="sldImg"/>
          </p:nvPr>
        </p:nvSpPr>
        <p:spPr>
          <a:ln/>
        </p:spPr>
      </p:sp>
      <p:sp>
        <p:nvSpPr>
          <p:cNvPr id="71683" name="Notes Placeholder 2">
            <a:extLst>
              <a:ext uri="{FF2B5EF4-FFF2-40B4-BE49-F238E27FC236}">
                <a16:creationId xmlns:a16="http://schemas.microsoft.com/office/drawing/2014/main" id="{6CADFF96-F106-43E1-81BA-2D4C168E6A7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i="1" dirty="0">
                <a:latin typeface="Calibri" panose="020F0502020204030204" pitchFamily="34" charset="0"/>
              </a:rPr>
              <a:t>ART, antiretroviral therapy; DHHS, Department of Health and Human Services; EACS, European AIDS Clinical Society; IAS-USA, </a:t>
            </a:r>
            <a:r>
              <a:rPr lang="en-US" b="0" i="1" dirty="0">
                <a:solidFill>
                  <a:srgbClr val="4D5156"/>
                </a:solidFill>
                <a:effectLst/>
                <a:latin typeface="Roboto" panose="02000000000000000000" pitchFamily="2" charset="0"/>
              </a:rPr>
              <a:t>International Antiviral Society‒USA.</a:t>
            </a:r>
            <a:endParaRPr lang="en-US" altLang="en-US" i="1" dirty="0">
              <a:latin typeface="Calibri" panose="020F0502020204030204" pitchFamily="34" charset="0"/>
            </a:endParaRPr>
          </a:p>
        </p:txBody>
      </p:sp>
      <p:sp>
        <p:nvSpPr>
          <p:cNvPr id="71684" name="Slide Number Placeholder 3">
            <a:extLst>
              <a:ext uri="{FF2B5EF4-FFF2-40B4-BE49-F238E27FC236}">
                <a16:creationId xmlns:a16="http://schemas.microsoft.com/office/drawing/2014/main" id="{8E01829D-36DA-4086-8F3E-E3A6BCF0093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cs typeface="Arial" panose="020B0604020202020204" pitchFamily="34" charset="0"/>
              </a:defRPr>
            </a:lvl1pPr>
            <a:lvl2pPr marL="713901" indent="-274577">
              <a:defRPr b="1">
                <a:solidFill>
                  <a:schemeClr val="tx1"/>
                </a:solidFill>
                <a:latin typeface="Arial" panose="020B0604020202020204" pitchFamily="34" charset="0"/>
                <a:cs typeface="Arial" panose="020B0604020202020204" pitchFamily="34" charset="0"/>
              </a:defRPr>
            </a:lvl2pPr>
            <a:lvl3pPr marL="1098309" indent="-219662">
              <a:defRPr b="1">
                <a:solidFill>
                  <a:schemeClr val="tx1"/>
                </a:solidFill>
                <a:latin typeface="Arial" panose="020B0604020202020204" pitchFamily="34" charset="0"/>
                <a:cs typeface="Arial" panose="020B0604020202020204" pitchFamily="34" charset="0"/>
              </a:defRPr>
            </a:lvl3pPr>
            <a:lvl4pPr marL="1537632" indent="-219662">
              <a:defRPr b="1">
                <a:solidFill>
                  <a:schemeClr val="tx1"/>
                </a:solidFill>
                <a:latin typeface="Arial" panose="020B0604020202020204" pitchFamily="34" charset="0"/>
                <a:cs typeface="Arial" panose="020B0604020202020204" pitchFamily="34" charset="0"/>
              </a:defRPr>
            </a:lvl4pPr>
            <a:lvl5pPr marL="1976956" indent="-219662">
              <a:defRPr b="1">
                <a:solidFill>
                  <a:schemeClr val="tx1"/>
                </a:solidFill>
                <a:latin typeface="Arial" panose="020B0604020202020204" pitchFamily="34" charset="0"/>
                <a:cs typeface="Arial" panose="020B0604020202020204" pitchFamily="34" charset="0"/>
              </a:defRPr>
            </a:lvl5pPr>
            <a:lvl6pPr marL="2416279" indent="-219662"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855603" indent="-219662"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294926" indent="-219662"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734250" indent="-219662"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ts val="0"/>
              </a:spcBef>
              <a:spcAft>
                <a:spcPts val="0"/>
              </a:spcAft>
              <a:buClr>
                <a:srgbClr val="800080"/>
              </a:buClr>
              <a:buSzTx/>
              <a:buFontTx/>
              <a:buNone/>
              <a:tabLst/>
              <a:defRPr/>
            </a:pPr>
            <a:fld id="{877B927C-F3AC-47D6-9F28-2FC05693DC0F}" type="slidenum">
              <a:rPr kumimoji="0" lang="en-US" altLang="en-US" sz="4200" b="0" i="0" u="sng" strike="noStrike" kern="1200" cap="none" spc="0" normalizeH="0" baseline="0" noProof="0">
                <a:ln>
                  <a:noFill/>
                </a:ln>
                <a:solidFill>
                  <a:srgbClr val="1F497D"/>
                </a:solidFill>
                <a:effectLst/>
                <a:uLnTx/>
                <a:uFillTx/>
                <a:latin typeface="Times New Roman" panose="02020603050405020304" pitchFamily="18" charset="0"/>
                <a:ea typeface="ＭＳ Ｐゴシック" panose="020B0600070205080204" pitchFamily="34" charset="-128"/>
                <a:cs typeface="Arial" panose="020B0604020202020204" pitchFamily="34" charset="0"/>
              </a:rPr>
              <a:pPr marL="0" marR="0" lvl="0" indent="0" algn="r" defTabSz="457200" rtl="0" eaLnBrk="1" fontAlgn="auto" latinLnBrk="0" hangingPunct="1">
                <a:lnSpc>
                  <a:spcPct val="100000"/>
                </a:lnSpc>
                <a:spcBef>
                  <a:spcPts val="0"/>
                </a:spcBef>
                <a:spcAft>
                  <a:spcPts val="0"/>
                </a:spcAft>
                <a:buClr>
                  <a:srgbClr val="800080"/>
                </a:buClr>
                <a:buSzTx/>
                <a:buFontTx/>
                <a:buNone/>
                <a:tabLst/>
                <a:defRPr/>
              </a:pPr>
              <a:t>14</a:t>
            </a:fld>
            <a:endParaRPr kumimoji="0" lang="en-US" altLang="en-US" sz="4200" b="0" i="0" u="sng" strike="noStrike" kern="1200" cap="none" spc="0" normalizeH="0" baseline="0" noProof="0" dirty="0">
              <a:ln>
                <a:noFill/>
              </a:ln>
              <a:solidFill>
                <a:srgbClr val="1F497D"/>
              </a:solidFill>
              <a:effectLst/>
              <a:uLnTx/>
              <a:uFillTx/>
              <a:latin typeface="Times New Roman" panose="02020603050405020304" pitchFamily="18"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0983904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50D0D2FD-1387-4C00-AD74-22CE4867D45E}"/>
              </a:ext>
            </a:extLst>
          </p:cNvPr>
          <p:cNvSpPr>
            <a:spLocks noGrp="1" noRot="1" noChangeAspect="1" noChangeArrowheads="1" noTextEdit="1"/>
          </p:cNvSpPr>
          <p:nvPr>
            <p:ph type="sldImg"/>
          </p:nvPr>
        </p:nvSpPr>
        <p:spPr>
          <a:ln/>
        </p:spPr>
      </p:sp>
      <p:sp>
        <p:nvSpPr>
          <p:cNvPr id="71683" name="Notes Placeholder 2">
            <a:extLst>
              <a:ext uri="{FF2B5EF4-FFF2-40B4-BE49-F238E27FC236}">
                <a16:creationId xmlns:a16="http://schemas.microsoft.com/office/drawing/2014/main" id="{6CADFF96-F106-43E1-81BA-2D4C168E6A7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sz="1200" b="0" i="1" dirty="0">
                <a:latin typeface="+mn-lt"/>
              </a:rPr>
              <a:t>3TC, lamivudine; ABC, abacavir; ART, antiretroviral therapy; </a:t>
            </a:r>
            <a:r>
              <a:rPr lang="en-US" sz="1200" b="0" i="1" kern="1200" dirty="0">
                <a:solidFill>
                  <a:schemeClr val="tx1"/>
                </a:solidFill>
                <a:effectLst/>
                <a:latin typeface="+mn-lt"/>
                <a:ea typeface="+mn-ea"/>
                <a:cs typeface="+mn-cs"/>
              </a:rPr>
              <a:t>BIC, bictegravir; CAB, cabotegravir;</a:t>
            </a:r>
            <a:r>
              <a:rPr lang="en-US" altLang="en-US" sz="1200" b="0" i="1" dirty="0">
                <a:latin typeface="+mn-lt"/>
              </a:rPr>
              <a:t> DHHS, Department of Health and Human Services; DOR, doravirine; DRV, darunavir; DTG, dolutegravir; EACS, European AIDS Clinical Society; FTC, emtricitabine; IAS-USA, </a:t>
            </a:r>
            <a:r>
              <a:rPr lang="en-US" sz="1200" b="0" i="1" dirty="0">
                <a:solidFill>
                  <a:srgbClr val="4D5156"/>
                </a:solidFill>
                <a:effectLst/>
                <a:latin typeface="+mn-lt"/>
              </a:rPr>
              <a:t>International Antiviral Society‒USA</a:t>
            </a:r>
            <a:r>
              <a:rPr lang="en-US" altLang="en-US" sz="1200" b="0" i="1" dirty="0">
                <a:latin typeface="+mn-lt"/>
              </a:rPr>
              <a:t>; LA, long-acting; </a:t>
            </a:r>
            <a:r>
              <a:rPr lang="en-US" sz="1200" b="0" i="1" dirty="0">
                <a:effectLst/>
                <a:latin typeface="+mn-lt"/>
                <a:ea typeface="Calibri" panose="020F0502020204030204" pitchFamily="34" charset="0"/>
                <a:cs typeface="Times New Roman" panose="02020603050405020304" pitchFamily="18" charset="0"/>
              </a:rPr>
              <a:t>NNRTI, nonnucleoside reverse-transcriptase inhibitor; NRTI, nucleos(t)ide reverse-transcriptase inhibitor;</a:t>
            </a:r>
            <a:r>
              <a:rPr lang="en-US" altLang="en-US" sz="1200" b="0" i="1" dirty="0">
                <a:latin typeface="+mn-lt"/>
              </a:rPr>
              <a:t> TAF, tenofovir alafenamide; </a:t>
            </a:r>
            <a:r>
              <a:rPr lang="en-US" sz="1200" b="0" i="1" dirty="0">
                <a:latin typeface="+mn-lt"/>
              </a:rPr>
              <a:t>TXF, tenofovir alafenamide or tenofovir disoproxil fumarate; XTC, lamivudine or emtricitabine.</a:t>
            </a:r>
            <a:endParaRPr lang="en-US" altLang="en-US" sz="1200" b="0" i="1" dirty="0">
              <a:latin typeface="+mn-lt"/>
            </a:endParaRPr>
          </a:p>
        </p:txBody>
      </p:sp>
      <p:sp>
        <p:nvSpPr>
          <p:cNvPr id="71684" name="Slide Number Placeholder 3">
            <a:extLst>
              <a:ext uri="{FF2B5EF4-FFF2-40B4-BE49-F238E27FC236}">
                <a16:creationId xmlns:a16="http://schemas.microsoft.com/office/drawing/2014/main" id="{8E01829D-36DA-4086-8F3E-E3A6BCF0093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cs typeface="Arial" panose="020B0604020202020204" pitchFamily="34" charset="0"/>
              </a:defRPr>
            </a:lvl1pPr>
            <a:lvl2pPr marL="713901" indent="-274577">
              <a:defRPr b="1">
                <a:solidFill>
                  <a:schemeClr val="tx1"/>
                </a:solidFill>
                <a:latin typeface="Arial" panose="020B0604020202020204" pitchFamily="34" charset="0"/>
                <a:cs typeface="Arial" panose="020B0604020202020204" pitchFamily="34" charset="0"/>
              </a:defRPr>
            </a:lvl2pPr>
            <a:lvl3pPr marL="1098309" indent="-219662">
              <a:defRPr b="1">
                <a:solidFill>
                  <a:schemeClr val="tx1"/>
                </a:solidFill>
                <a:latin typeface="Arial" panose="020B0604020202020204" pitchFamily="34" charset="0"/>
                <a:cs typeface="Arial" panose="020B0604020202020204" pitchFamily="34" charset="0"/>
              </a:defRPr>
            </a:lvl3pPr>
            <a:lvl4pPr marL="1537632" indent="-219662">
              <a:defRPr b="1">
                <a:solidFill>
                  <a:schemeClr val="tx1"/>
                </a:solidFill>
                <a:latin typeface="Arial" panose="020B0604020202020204" pitchFamily="34" charset="0"/>
                <a:cs typeface="Arial" panose="020B0604020202020204" pitchFamily="34" charset="0"/>
              </a:defRPr>
            </a:lvl4pPr>
            <a:lvl5pPr marL="1976956" indent="-219662">
              <a:defRPr b="1">
                <a:solidFill>
                  <a:schemeClr val="tx1"/>
                </a:solidFill>
                <a:latin typeface="Arial" panose="020B0604020202020204" pitchFamily="34" charset="0"/>
                <a:cs typeface="Arial" panose="020B0604020202020204" pitchFamily="34" charset="0"/>
              </a:defRPr>
            </a:lvl5pPr>
            <a:lvl6pPr marL="2416279" indent="-219662"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6pPr>
            <a:lvl7pPr marL="2855603" indent="-219662"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7pPr>
            <a:lvl8pPr marL="3294926" indent="-219662"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8pPr>
            <a:lvl9pPr marL="3734250" indent="-219662" eaLnBrk="0" fontAlgn="base" hangingPunct="0">
              <a:spcBef>
                <a:spcPct val="0"/>
              </a:spcBef>
              <a:spcAft>
                <a:spcPct val="0"/>
              </a:spcAft>
              <a:defRPr b="1">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
                <a:srgbClr val="800080"/>
              </a:buClr>
              <a:buSzTx/>
              <a:buFontTx/>
              <a:buNone/>
              <a:tabLst/>
              <a:defRPr/>
            </a:pPr>
            <a:fld id="{877B927C-F3AC-47D6-9F28-2FC05693DC0F}" type="slidenum">
              <a:rPr kumimoji="0" lang="en-US" altLang="en-US" sz="4200" b="0" i="0" u="sng" strike="noStrike" kern="1200" cap="none" spc="0" normalizeH="0" baseline="0" noProof="0">
                <a:ln>
                  <a:noFill/>
                </a:ln>
                <a:solidFill>
                  <a:srgbClr val="1F497D"/>
                </a:solidFill>
                <a:effectLst/>
                <a:uLnTx/>
                <a:uFillTx/>
                <a:latin typeface="Times New Roman" panose="02020603050405020304" pitchFamily="18" charset="0"/>
                <a:ea typeface="ＭＳ Ｐゴシック"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
                  <a:srgbClr val="800080"/>
                </a:buClr>
                <a:buSzTx/>
                <a:buFontTx/>
                <a:buNone/>
                <a:tabLst/>
                <a:defRPr/>
              </a:pPr>
              <a:t>15</a:t>
            </a:fld>
            <a:endParaRPr kumimoji="0" lang="en-US" altLang="en-US" sz="4200" b="0" i="0" u="sng" strike="noStrike" kern="1200" cap="none" spc="0" normalizeH="0" baseline="0" noProof="0" dirty="0">
              <a:ln>
                <a:noFill/>
              </a:ln>
              <a:solidFill>
                <a:srgbClr val="1F497D"/>
              </a:solidFill>
              <a:effectLst/>
              <a:uLnTx/>
              <a:uFillTx/>
              <a:latin typeface="Times New Roman" panose="02020603050405020304" pitchFamily="18"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879236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kern="1200" dirty="0">
                <a:solidFill>
                  <a:schemeClr val="tx1"/>
                </a:solidFill>
                <a:effectLst/>
                <a:latin typeface="Arial" charset="0"/>
                <a:ea typeface="+mn-ea"/>
                <a:cs typeface="+mn-cs"/>
              </a:rPr>
              <a:t>3TC, lamivudine; DRV, darunavir; DTG, dolutegravir; FTC, emtricitabine; HBV, hepatitis B virus; NNRTI, nonnucleoside reverse-transcriptase inhibitor; RTV, ritonavir; TDF, tenofovir disoproxil fumarate; ZDV, zidovudine.</a:t>
            </a:r>
            <a:endParaRPr lang="en-US" b="0"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075352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kern="1200" dirty="0">
                <a:solidFill>
                  <a:schemeClr val="tx1"/>
                </a:solidFill>
                <a:effectLst/>
                <a:latin typeface="Arial" charset="0"/>
                <a:ea typeface="+mn-ea"/>
                <a:cs typeface="+mn-cs"/>
              </a:rPr>
              <a:t>3TC, lamivudine; </a:t>
            </a:r>
            <a:r>
              <a:rPr lang="en-US" sz="1200" b="0" i="1" dirty="0">
                <a:effectLst/>
                <a:latin typeface="Arial" panose="020B0604020202020204" pitchFamily="34" charset="0"/>
                <a:ea typeface="Calibri" panose="020F0502020204030204" pitchFamily="34" charset="0"/>
              </a:rPr>
              <a:t>DRV, darunavir; DTG, dolutegravir; N</a:t>
            </a:r>
            <a:r>
              <a:rPr lang="en-US" sz="1800" b="0" i="1" dirty="0">
                <a:effectLst/>
                <a:latin typeface="Arial" panose="020B0604020202020204" pitchFamily="34" charset="0"/>
                <a:ea typeface="Calibri" panose="020F0502020204030204" pitchFamily="34" charset="0"/>
              </a:rPr>
              <a:t>NRTI, nonnucleoside reverse-transcriptase inhibitor; NRTI, nucleos(t)ide reverse-transcriptase inhibitor; </a:t>
            </a:r>
            <a:r>
              <a:rPr lang="en-US" sz="1200" b="0" i="1" dirty="0">
                <a:effectLst/>
                <a:latin typeface="Arial" panose="020B0604020202020204" pitchFamily="34" charset="0"/>
                <a:ea typeface="Calibri" panose="020F0502020204030204" pitchFamily="34" charset="0"/>
              </a:rPr>
              <a:t>RTV, ritonavir; TDF, tenofovir disoproxil fumarate; TXF, tenofovir alafenamide or tenofovir disoproxil fumarate; XTC, emtricitabine or lamivudine; ZDV, zidovudine.</a:t>
            </a:r>
            <a:endParaRPr lang="en-US" b="0"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7FD48E-47C6-4496-9937-3D6590A9FAE3}"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93606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kern="1200" dirty="0">
                <a:solidFill>
                  <a:schemeClr val="tx1"/>
                </a:solidFill>
                <a:effectLst/>
                <a:latin typeface="+mn-lt"/>
                <a:ea typeface="+mn-ea"/>
                <a:cs typeface="+mn-cs"/>
              </a:rPr>
              <a:t>BIC, bictegravir</a:t>
            </a:r>
            <a:r>
              <a:rPr lang="en-US" altLang="en-US" sz="1200" b="0" i="1" dirty="0">
                <a:latin typeface="+mn-lt"/>
              </a:rPr>
              <a:t>; FTC, emtricitabine; TAF, tenofovir alafenamide. </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28896083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dirty="0">
                <a:latin typeface="+mn-lt"/>
              </a:rPr>
              <a:t>ART, antiretroviral therapy; BIC, bictegravir; DTG, dolutegravir; FTC, emtricitabine; </a:t>
            </a:r>
            <a:r>
              <a:rPr lang="en-US" sz="1200" b="0" i="1" dirty="0">
                <a:effectLst/>
                <a:latin typeface="+mn-lt"/>
                <a:ea typeface="Calibri" panose="020F0502020204030204" pitchFamily="34" charset="0"/>
              </a:rPr>
              <a:t>NRTI, nucleos(t)ide reverse-transcriptase inhibitor; </a:t>
            </a:r>
            <a:r>
              <a:rPr lang="en-US" sz="1200" b="0" i="1" dirty="0">
                <a:latin typeface="+mn-lt"/>
              </a:rPr>
              <a:t>TAF, tenofovir alafenamide; TAM, thymidine analogue mutation.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dirty="0">
              <a:latin typeface="+mn-lt"/>
            </a:endParaRPr>
          </a:p>
          <a:p>
            <a:endParaRPr lang="en-US" sz="1200" dirty="0">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3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3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6353466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ART, antiretroviral therapy; </a:t>
            </a:r>
            <a:r>
              <a:rPr lang="en-US" altLang="en-US" b="0" i="1" dirty="0">
                <a:latin typeface="Calibri" panose="020F0502020204030204" pitchFamily="34" charset="0"/>
              </a:rPr>
              <a:t>BIC, bictegravir; COBI, cobicistat; DRV, darunavir; </a:t>
            </a:r>
            <a:r>
              <a:rPr lang="en-US" sz="1200" b="0" i="1" dirty="0">
                <a:latin typeface="+mn-lt"/>
              </a:rPr>
              <a:t>DTG, dolutegravir; </a:t>
            </a:r>
            <a:r>
              <a:rPr lang="en-US" altLang="en-US" b="0" i="1" dirty="0">
                <a:latin typeface="Calibri" panose="020F0502020204030204" pitchFamily="34" charset="0"/>
              </a:rPr>
              <a:t>FTC, emtricitabine;</a:t>
            </a:r>
            <a:r>
              <a:rPr lang="en-US" b="0" i="1" dirty="0"/>
              <a:t> PrEP, pre-exposure prophylaxis; </a:t>
            </a:r>
            <a:r>
              <a:rPr lang="en-US" altLang="en-US" b="0" i="1" dirty="0">
                <a:latin typeface="Calibri" panose="020F0502020204030204" pitchFamily="34" charset="0"/>
              </a:rPr>
              <a:t>RTV, ritonavir; TAF, tenofovir alafenamide; TDF, tenofovir disoproxil fumarate, TXF, tenofovir alafenamide or tenofovir disoproxil fumarate;</a:t>
            </a:r>
            <a:r>
              <a:rPr lang="en-US" sz="1200" b="0" i="1" dirty="0">
                <a:latin typeface="+mn-lt"/>
              </a:rPr>
              <a:t> XTC, lamivudine or emtricitabine.</a:t>
            </a:r>
            <a:endParaRPr lang="en-US" b="0"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E05441-AB89-684C-9CF3-AD7EB8A5D8E6}"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50631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Ab, antibody; Ag, antigen; FTC, emtricitabine; HBcAb, hepatitis B core antibody; HBsAb, hepatitis B surface antibody; HCV, hepatitis C virus; HDL, high-density lipoprotein; LDL, low-density lipoprotein; PrEP, pre-exposure prophylaxis; SCr, serum creatinine; TDF, tenofovir disoproxil fumarate.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B1A209-5747-4E2F-8B60-024F5E41943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268299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https://www.hivassist.com/</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31752590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B</a:t>
            </a:r>
          </a:p>
          <a:p>
            <a:r>
              <a:rPr lang="en-US" dirty="0"/>
              <a:t>LO: Select an appropriate initial ART regimen for individual people living with HIV</a:t>
            </a:r>
          </a:p>
          <a:p>
            <a:r>
              <a:rPr lang="en-US" dirty="0"/>
              <a:t>Competence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3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3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5" name="TextBox 4">
            <a:extLst>
              <a:ext uri="{FF2B5EF4-FFF2-40B4-BE49-F238E27FC236}">
                <a16:creationId xmlns:a16="http://schemas.microsoft.com/office/drawing/2014/main" id="{BDF7D600-173E-4231-BEAD-DE1F96373701}"/>
              </a:ext>
            </a:extLst>
          </p:cNvPr>
          <p:cNvSpPr txBox="1"/>
          <p:nvPr/>
        </p:nvSpPr>
        <p:spPr>
          <a:xfrm>
            <a:off x="0" y="0"/>
            <a:ext cx="3810000" cy="1270000"/>
          </a:xfrm>
          <a:prstGeom prst="rect">
            <a:avLst/>
          </a:prstGeom>
          <a:noFill/>
        </p:spPr>
        <p:txBody>
          <a:bodyPr vert="horz"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3166551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B</a:t>
            </a:r>
          </a:p>
          <a:p>
            <a:r>
              <a:rPr lang="en-US" dirty="0"/>
              <a:t>LO: Select an appropriate initial ART regimen for individual people living with HIV</a:t>
            </a:r>
          </a:p>
          <a:p>
            <a:r>
              <a:rPr lang="en-US" dirty="0"/>
              <a:t>Competence</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F1594-D808-4C97-AE4F-98EE7FCAE9B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4182154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D</a:t>
            </a:r>
          </a:p>
          <a:p>
            <a:r>
              <a:rPr lang="en-US" dirty="0"/>
              <a:t>LO: Select an appropriate initial ART regimen for individual people living with HIV</a:t>
            </a:r>
          </a:p>
          <a:p>
            <a:r>
              <a:rPr lang="en-US" dirty="0"/>
              <a:t>Competence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3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3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5" name="TextBox 4">
            <a:extLst>
              <a:ext uri="{FF2B5EF4-FFF2-40B4-BE49-F238E27FC236}">
                <a16:creationId xmlns:a16="http://schemas.microsoft.com/office/drawing/2014/main" id="{BDF7D600-173E-4231-BEAD-DE1F96373701}"/>
              </a:ext>
            </a:extLst>
          </p:cNvPr>
          <p:cNvSpPr txBox="1"/>
          <p:nvPr/>
        </p:nvSpPr>
        <p:spPr>
          <a:xfrm>
            <a:off x="0" y="0"/>
            <a:ext cx="3810000" cy="1270000"/>
          </a:xfrm>
          <a:prstGeom prst="rect">
            <a:avLst/>
          </a:prstGeom>
          <a:noFill/>
        </p:spPr>
        <p:txBody>
          <a:bodyPr vert="horz"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4484731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D</a:t>
            </a:r>
          </a:p>
          <a:p>
            <a:r>
              <a:rPr lang="en-US" dirty="0"/>
              <a:t>LO: Select an appropriate initial ART regimen for individual people living with HIV</a:t>
            </a:r>
          </a:p>
          <a:p>
            <a:r>
              <a:rPr lang="en-US" dirty="0"/>
              <a:t>Competence</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F1594-D808-4C97-AE4F-98EE7FCAE9B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9030940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ART, antiretroviral therapy; </a:t>
            </a:r>
            <a:r>
              <a:rPr lang="en-US" altLang="en-US" b="0" i="1" dirty="0">
                <a:latin typeface="Calibri" panose="020F0502020204030204" pitchFamily="34" charset="0"/>
              </a:rPr>
              <a:t>BIC, bictegravir; CAB, cabotegravir; DRV, darunavir; </a:t>
            </a:r>
            <a:r>
              <a:rPr lang="en-US" sz="1200" b="0" i="1" dirty="0">
                <a:latin typeface="+mn-lt"/>
              </a:rPr>
              <a:t>DTG, dolutegravir; </a:t>
            </a:r>
            <a:r>
              <a:rPr lang="en-US" altLang="en-US" b="0" i="1" dirty="0">
                <a:latin typeface="Calibri" panose="020F0502020204030204" pitchFamily="34" charset="0"/>
              </a:rPr>
              <a:t>FTC, emtricitabine;</a:t>
            </a:r>
            <a:r>
              <a:rPr lang="en-US" b="0" i="1" dirty="0"/>
              <a:t> LA, long-acting; PCR, polymerase chain reaction; PrEP, pre-exposure prophylaxis;</a:t>
            </a:r>
            <a:r>
              <a:rPr lang="en-US" altLang="en-US" b="0" i="1" dirty="0">
                <a:latin typeface="Calibri" panose="020F0502020204030204" pitchFamily="34" charset="0"/>
              </a:rPr>
              <a:t> TAF, tenofovir alafenamide; TDF, tenofovir disoproxil fumarate, TXF, tenofovir alafenamide or tenofovir disoproxil fumarate;</a:t>
            </a:r>
            <a:r>
              <a:rPr lang="en-US" sz="1200" b="0" i="1" dirty="0">
                <a:latin typeface="+mn-lt"/>
              </a:rPr>
              <a:t> XTC, lamivudine or emtricitabine.</a:t>
            </a:r>
            <a:endParaRPr lang="en-US" b="0" dirty="0"/>
          </a:p>
          <a:p>
            <a:endParaRPr lang="en-US" b="0"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34785057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28</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descr="A group of people in a classroom&#10;&#10;Description automatically generated">
            <a:extLst>
              <a:ext uri="{FF2B5EF4-FFF2-40B4-BE49-F238E27FC236}">
                <a16:creationId xmlns:a16="http://schemas.microsoft.com/office/drawing/2014/main" id="{A57722E4-E7CB-6C4E-54D8-A0608FB18E1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1262" b="8737"/>
          <a:stretch/>
        </p:blipFill>
        <p:spPr>
          <a:xfrm>
            <a:off x="6096000" y="3657600"/>
            <a:ext cx="6095998"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4" name="Picture 3" descr="A red and black text&#10;&#10;Description automatically generated">
            <a:extLst>
              <a:ext uri="{FF2B5EF4-FFF2-40B4-BE49-F238E27FC236}">
                <a16:creationId xmlns:a16="http://schemas.microsoft.com/office/drawing/2014/main" id="{409DE529-D4B1-99D1-0037-A148E856CC7B}"/>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2787635" y="242890"/>
            <a:ext cx="2482557" cy="654257"/>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8" name="Group 7">
            <a:extLst>
              <a:ext uri="{FF2B5EF4-FFF2-40B4-BE49-F238E27FC236}">
                <a16:creationId xmlns:a16="http://schemas.microsoft.com/office/drawing/2014/main" id="{18AE03EC-2DFF-9CA1-A294-0BC4200323ED}"/>
              </a:ext>
            </a:extLst>
          </p:cNvPr>
          <p:cNvGrpSpPr/>
          <p:nvPr userDrawn="1"/>
        </p:nvGrpSpPr>
        <p:grpSpPr>
          <a:xfrm>
            <a:off x="8869472" y="6298815"/>
            <a:ext cx="2877113" cy="394353"/>
            <a:chOff x="8869472" y="6298815"/>
            <a:chExt cx="2877113" cy="394353"/>
          </a:xfrm>
        </p:grpSpPr>
        <p:pic>
          <p:nvPicPr>
            <p:cNvPr id="9" name="Picture 8">
              <a:extLst>
                <a:ext uri="{FF2B5EF4-FFF2-40B4-BE49-F238E27FC236}">
                  <a16:creationId xmlns:a16="http://schemas.microsoft.com/office/drawing/2014/main" id="{8E1160E4-9925-014D-E340-2BEF91EFD662}"/>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10" name="Rectangle 9">
              <a:extLst>
                <a:ext uri="{FF2B5EF4-FFF2-40B4-BE49-F238E27FC236}">
                  <a16:creationId xmlns:a16="http://schemas.microsoft.com/office/drawing/2014/main" id="{5558EC3B-9AF2-5280-1641-410D0DB062E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pic>
        <p:nvPicPr>
          <p:cNvPr id="3" name="Picture 2" descr="A red and black text&#10;&#10;Description automatically generated">
            <a:extLst>
              <a:ext uri="{FF2B5EF4-FFF2-40B4-BE49-F238E27FC236}">
                <a16:creationId xmlns:a16="http://schemas.microsoft.com/office/drawing/2014/main" id="{0A36B730-9A23-42E2-92F2-0389626C8560}"/>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495300" y="5431095"/>
            <a:ext cx="2482557" cy="654257"/>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cstate="hqprint">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pic>
        <p:nvPicPr>
          <p:cNvPr id="4" name="Picture 3" descr="A red and black text&#10;&#10;Description automatically generated">
            <a:extLst>
              <a:ext uri="{FF2B5EF4-FFF2-40B4-BE49-F238E27FC236}">
                <a16:creationId xmlns:a16="http://schemas.microsoft.com/office/drawing/2014/main" id="{2FECC9BB-590A-EC5A-B59E-BA19BE3B8CEB}"/>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54893" y="5431095"/>
            <a:ext cx="2482557" cy="654257"/>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7">
            <a:extLst>
              <a:ext uri="{FF2B5EF4-FFF2-40B4-BE49-F238E27FC236}">
                <a16:creationId xmlns:a16="http://schemas.microsoft.com/office/drawing/2014/main" id="{0E81FCD2-40DC-4171-ABA4-037A09681174}"/>
              </a:ext>
            </a:extLst>
          </p:cNvPr>
          <p:cNvSpPr>
            <a:spLocks noGrp="1" noChangeArrowheads="1"/>
          </p:cNvSpPr>
          <p:nvPr>
            <p:ph type="ctrTitle"/>
          </p:nvPr>
        </p:nvSpPr>
        <p:spPr>
          <a:xfrm>
            <a:off x="609601" y="1600200"/>
            <a:ext cx="10896600" cy="2057400"/>
          </a:xfrm>
        </p:spPr>
        <p:txBody>
          <a:bodyPr>
            <a:normAutofit/>
          </a:bodyPr>
          <a:lstStyle/>
          <a:p>
            <a:r>
              <a:rPr lang="en-US" altLang="en-US" dirty="0">
                <a:latin typeface="Calibri"/>
                <a:ea typeface="Calibri"/>
                <a:cs typeface="Calibri"/>
              </a:rPr>
              <a:t>ART Initiation After HIV Seroconversion on PrEP</a:t>
            </a:r>
          </a:p>
        </p:txBody>
      </p:sp>
      <p:sp>
        <p:nvSpPr>
          <p:cNvPr id="2" name="Text Box 19">
            <a:extLst>
              <a:ext uri="{FF2B5EF4-FFF2-40B4-BE49-F238E27FC236}">
                <a16:creationId xmlns:a16="http://schemas.microsoft.com/office/drawing/2014/main" id="{21AEAF7B-6F90-DEF3-D677-1E84F6E6176D}"/>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Clinical Care Options, LLC in partnership with HIV-ASSIST</a:t>
            </a:r>
          </a:p>
        </p:txBody>
      </p:sp>
      <p:sp>
        <p:nvSpPr>
          <p:cNvPr id="4" name="Text Box 21">
            <a:extLst>
              <a:ext uri="{FF2B5EF4-FFF2-40B4-BE49-F238E27FC236}">
                <a16:creationId xmlns:a16="http://schemas.microsoft.com/office/drawing/2014/main" id="{28A9A185-CC02-03D0-A41C-D42C13826CE5}"/>
              </a:ext>
            </a:extLst>
          </p:cNvPr>
          <p:cNvSpPr txBox="1">
            <a:spLocks noChangeArrowheads="1"/>
          </p:cNvSpPr>
          <p:nvPr/>
        </p:nvSpPr>
        <p:spPr bwMode="auto">
          <a:xfrm>
            <a:off x="416727" y="6364224"/>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Supported by an educational grant from ViiV Healthcare.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86F36-D418-4F6B-D579-8BAD3E1DAD0C}"/>
              </a:ext>
            </a:extLst>
          </p:cNvPr>
          <p:cNvSpPr>
            <a:spLocks noGrp="1"/>
          </p:cNvSpPr>
          <p:nvPr>
            <p:ph type="title"/>
          </p:nvPr>
        </p:nvSpPr>
        <p:spPr/>
        <p:txBody>
          <a:bodyPr/>
          <a:lstStyle/>
          <a:p>
            <a:r>
              <a:rPr lang="en-US" dirty="0"/>
              <a:t>Faculty and Disclosures</a:t>
            </a:r>
          </a:p>
        </p:txBody>
      </p:sp>
      <p:sp>
        <p:nvSpPr>
          <p:cNvPr id="4" name="Content Placeholder 3">
            <a:extLst>
              <a:ext uri="{FF2B5EF4-FFF2-40B4-BE49-F238E27FC236}">
                <a16:creationId xmlns:a16="http://schemas.microsoft.com/office/drawing/2014/main" id="{BA753AB2-D007-6357-9A9C-225D6DA368CB}"/>
              </a:ext>
            </a:extLst>
          </p:cNvPr>
          <p:cNvSpPr>
            <a:spLocks noGrp="1"/>
          </p:cNvSpPr>
          <p:nvPr>
            <p:ph idx="1"/>
          </p:nvPr>
        </p:nvSpPr>
        <p:spPr/>
        <p:txBody>
          <a:bodyPr/>
          <a:lstStyle/>
          <a:p>
            <a:pPr marL="0" indent="0">
              <a:lnSpc>
                <a:spcPct val="100000"/>
              </a:lnSpc>
              <a:spcBef>
                <a:spcPts val="0"/>
              </a:spcBef>
              <a:spcAft>
                <a:spcPts val="0"/>
              </a:spcAft>
              <a:buNone/>
            </a:pPr>
            <a:r>
              <a:rPr lang="es-ES" sz="2600" b="1" i="0" dirty="0">
                <a:solidFill>
                  <a:schemeClr val="accent3"/>
                </a:solidFill>
                <a:effectLst/>
                <a:latin typeface="+mn-lt"/>
              </a:rPr>
              <a:t>Darrell H. S. Tan, MD, FRCPC, PhD</a:t>
            </a:r>
            <a:br>
              <a:rPr lang="en-US" dirty="0">
                <a:latin typeface="+mn-lt"/>
              </a:rPr>
            </a:br>
            <a:r>
              <a:rPr lang="en-US" sz="2400" b="0" i="0" dirty="0">
                <a:solidFill>
                  <a:srgbClr val="181818"/>
                </a:solidFill>
                <a:effectLst/>
                <a:latin typeface="+mn-lt"/>
              </a:rPr>
              <a:t>Clinician-Scientist</a:t>
            </a:r>
          </a:p>
          <a:p>
            <a:pPr marL="0" indent="0">
              <a:lnSpc>
                <a:spcPct val="100000"/>
              </a:lnSpc>
              <a:spcBef>
                <a:spcPts val="0"/>
              </a:spcBef>
              <a:spcAft>
                <a:spcPts val="0"/>
              </a:spcAft>
              <a:buNone/>
            </a:pPr>
            <a:r>
              <a:rPr lang="en-US" sz="2400" b="0" i="0" dirty="0">
                <a:solidFill>
                  <a:srgbClr val="181818"/>
                </a:solidFill>
                <a:effectLst/>
                <a:latin typeface="+mn-lt"/>
              </a:rPr>
              <a:t>Division of Infectious Diseases</a:t>
            </a:r>
          </a:p>
          <a:p>
            <a:pPr marL="0" indent="0">
              <a:lnSpc>
                <a:spcPct val="100000"/>
              </a:lnSpc>
              <a:spcBef>
                <a:spcPts val="0"/>
              </a:spcBef>
              <a:spcAft>
                <a:spcPts val="0"/>
              </a:spcAft>
              <a:buNone/>
            </a:pPr>
            <a:r>
              <a:rPr lang="en-US" sz="2400" b="0" i="0" dirty="0">
                <a:solidFill>
                  <a:srgbClr val="181818"/>
                </a:solidFill>
                <a:effectLst/>
                <a:latin typeface="+mn-lt"/>
              </a:rPr>
              <a:t>St Michael’s Hospital</a:t>
            </a:r>
          </a:p>
          <a:p>
            <a:pPr marL="0" indent="0">
              <a:lnSpc>
                <a:spcPct val="100000"/>
              </a:lnSpc>
              <a:spcBef>
                <a:spcPts val="0"/>
              </a:spcBef>
              <a:spcAft>
                <a:spcPts val="0"/>
              </a:spcAft>
              <a:buNone/>
            </a:pPr>
            <a:r>
              <a:rPr lang="en-US" sz="2400" b="0" i="0" dirty="0">
                <a:solidFill>
                  <a:srgbClr val="181818"/>
                </a:solidFill>
                <a:effectLst/>
                <a:latin typeface="+mn-lt"/>
              </a:rPr>
              <a:t>Toronto, Ontario, Canada</a:t>
            </a:r>
          </a:p>
          <a:p>
            <a:pPr marL="0" indent="0">
              <a:lnSpc>
                <a:spcPct val="100000"/>
              </a:lnSpc>
              <a:spcBef>
                <a:spcPts val="0"/>
              </a:spcBef>
              <a:spcAft>
                <a:spcPts val="0"/>
              </a:spcAft>
              <a:buNone/>
            </a:pPr>
            <a:endParaRPr lang="en-US" sz="2600" dirty="0">
              <a:solidFill>
                <a:srgbClr val="181818"/>
              </a:solidFill>
              <a:latin typeface="+mn-lt"/>
            </a:endParaRPr>
          </a:p>
          <a:p>
            <a:pPr marL="0" indent="0">
              <a:buNone/>
            </a:pPr>
            <a:r>
              <a:rPr lang="en-US" sz="2400" b="1" dirty="0">
                <a:solidFill>
                  <a:schemeClr val="accent3"/>
                </a:solidFill>
                <a:latin typeface="+mn-lt"/>
              </a:rPr>
              <a:t>Darrell H. S. Tan, MD, FRCPC, PhD: </a:t>
            </a:r>
            <a:r>
              <a:rPr lang="en-US" sz="2400" i="1" dirty="0">
                <a:latin typeface="+mn-lt"/>
              </a:rPr>
              <a:t>researcher: </a:t>
            </a:r>
            <a:r>
              <a:rPr lang="en-US" sz="2400" dirty="0">
                <a:latin typeface="+mn-lt"/>
              </a:rPr>
              <a:t>Gilead, GlaxoSmithKline.</a:t>
            </a:r>
          </a:p>
        </p:txBody>
      </p:sp>
    </p:spTree>
    <p:extLst>
      <p:ext uri="{BB962C8B-B14F-4D97-AF65-F5344CB8AC3E}">
        <p14:creationId xmlns:p14="http://schemas.microsoft.com/office/powerpoint/2010/main" val="16386782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F49A7-235B-0F16-C5FD-88A50FF4DB4C}"/>
              </a:ext>
            </a:extLst>
          </p:cNvPr>
          <p:cNvSpPr>
            <a:spLocks noGrp="1"/>
          </p:cNvSpPr>
          <p:nvPr>
            <p:ph type="title"/>
          </p:nvPr>
        </p:nvSpPr>
        <p:spPr/>
        <p:txBody>
          <a:bodyPr/>
          <a:lstStyle/>
          <a:p>
            <a:r>
              <a:rPr lang="en-US" dirty="0"/>
              <a:t>Learning Objective</a:t>
            </a:r>
          </a:p>
        </p:txBody>
      </p:sp>
      <p:sp>
        <p:nvSpPr>
          <p:cNvPr id="3" name="Content Placeholder 2">
            <a:extLst>
              <a:ext uri="{FF2B5EF4-FFF2-40B4-BE49-F238E27FC236}">
                <a16:creationId xmlns:a16="http://schemas.microsoft.com/office/drawing/2014/main" id="{54458B2D-F7C7-951D-39B4-3C687A3EEFC4}"/>
              </a:ext>
            </a:extLst>
          </p:cNvPr>
          <p:cNvSpPr>
            <a:spLocks noGrp="1"/>
          </p:cNvSpPr>
          <p:nvPr>
            <p:ph idx="1"/>
          </p:nvPr>
        </p:nvSpPr>
        <p:spPr/>
        <p:txBody>
          <a:bodyPr/>
          <a:lstStyle/>
          <a:p>
            <a:r>
              <a:rPr lang="en-US" dirty="0"/>
              <a:t>Select an appropriate initial ART regimen for individual people living with HIV</a:t>
            </a:r>
          </a:p>
          <a:p>
            <a:endParaRPr lang="en-US" dirty="0"/>
          </a:p>
        </p:txBody>
      </p:sp>
    </p:spTree>
    <p:extLst>
      <p:ext uri="{BB962C8B-B14F-4D97-AF65-F5344CB8AC3E}">
        <p14:creationId xmlns:p14="http://schemas.microsoft.com/office/powerpoint/2010/main" val="1299746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EC5AC496-6B35-47C8-BE6D-10E648DCF149}"/>
              </a:ext>
            </a:extLst>
          </p:cNvPr>
          <p:cNvSpPr>
            <a:spLocks noGrp="1"/>
          </p:cNvSpPr>
          <p:nvPr>
            <p:ph type="title"/>
          </p:nvPr>
        </p:nvSpPr>
        <p:spPr>
          <a:solidFill>
            <a:schemeClr val="bg2"/>
          </a:solidFill>
        </p:spPr>
        <p:txBody>
          <a:bodyPr/>
          <a:lstStyle/>
          <a:p>
            <a:r>
              <a:rPr lang="en-US" altLang="en-US" sz="3200" dirty="0">
                <a:solidFill>
                  <a:schemeClr val="tx1"/>
                </a:solidFill>
              </a:rPr>
              <a:t>For those providing patient care, how many people living with HIV do you provide care for in a typical week?</a:t>
            </a:r>
          </a:p>
        </p:txBody>
      </p:sp>
      <p:sp>
        <p:nvSpPr>
          <p:cNvPr id="30723" name="Content Placeholder 2">
            <a:extLst>
              <a:ext uri="{FF2B5EF4-FFF2-40B4-BE49-F238E27FC236}">
                <a16:creationId xmlns:a16="http://schemas.microsoft.com/office/drawing/2014/main" id="{A56E9444-1A0C-410E-9060-DB6285D9A444}"/>
              </a:ext>
            </a:extLst>
          </p:cNvPr>
          <p:cNvSpPr>
            <a:spLocks noGrp="1"/>
          </p:cNvSpPr>
          <p:nvPr>
            <p:ph idx="1"/>
          </p:nvPr>
        </p:nvSpPr>
        <p:spPr/>
        <p:txBody>
          <a:bodyPr/>
          <a:lstStyle/>
          <a:p>
            <a:pPr marL="514350" indent="-514350">
              <a:buFont typeface="+mj-lt"/>
              <a:buAutoNum type="alphaUcPeriod"/>
            </a:pPr>
            <a:r>
              <a:rPr lang="en-US" altLang="en-US" dirty="0"/>
              <a:t>1-5</a:t>
            </a:r>
          </a:p>
          <a:p>
            <a:pPr marL="514350" indent="-514350">
              <a:buFont typeface="+mj-lt"/>
              <a:buAutoNum type="alphaUcPeriod"/>
            </a:pPr>
            <a:r>
              <a:rPr lang="en-US" altLang="en-US" dirty="0"/>
              <a:t>6-10</a:t>
            </a:r>
          </a:p>
          <a:p>
            <a:pPr marL="514350" indent="-514350">
              <a:buFont typeface="+mj-lt"/>
              <a:buAutoNum type="alphaUcPeriod"/>
            </a:pPr>
            <a:r>
              <a:rPr lang="en-US" altLang="en-US" dirty="0"/>
              <a:t>11-25</a:t>
            </a:r>
          </a:p>
          <a:p>
            <a:pPr marL="514350" indent="-514350">
              <a:buFont typeface="+mj-lt"/>
              <a:buAutoNum type="alphaUcPeriod"/>
            </a:pPr>
            <a:r>
              <a:rPr lang="en-US" altLang="en-US" dirty="0"/>
              <a:t>26-50</a:t>
            </a:r>
          </a:p>
          <a:p>
            <a:pPr marL="514350" indent="-514350">
              <a:buFont typeface="+mj-lt"/>
              <a:buAutoNum type="alphaUcPeriod"/>
            </a:pPr>
            <a:r>
              <a:rPr lang="en-US" altLang="en-US" dirty="0"/>
              <a:t>&gt;50</a:t>
            </a:r>
          </a:p>
        </p:txBody>
      </p:sp>
    </p:spTree>
    <p:extLst>
      <p:ext uri="{BB962C8B-B14F-4D97-AF65-F5344CB8AC3E}">
        <p14:creationId xmlns:p14="http://schemas.microsoft.com/office/powerpoint/2010/main" val="189633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3F0C0D4-814B-4D36-A20D-90BF5CAD9F44}"/>
              </a:ext>
            </a:extLst>
          </p:cNvPr>
          <p:cNvSpPr>
            <a:spLocks noGrp="1"/>
          </p:cNvSpPr>
          <p:nvPr>
            <p:ph type="title"/>
          </p:nvPr>
        </p:nvSpPr>
        <p:spPr>
          <a:solidFill>
            <a:schemeClr val="bg2"/>
          </a:solidFill>
        </p:spPr>
        <p:txBody>
          <a:bodyPr/>
          <a:lstStyle/>
          <a:p>
            <a:pPr lvl="0" fontAlgn="auto">
              <a:spcBef>
                <a:spcPts val="0"/>
              </a:spcBef>
              <a:spcAft>
                <a:spcPts val="0"/>
              </a:spcAft>
              <a:defRPr/>
            </a:pP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Presurvey 1: </a:t>
            </a: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F</a:t>
            </a:r>
            <a:r>
              <a:rPr lang="en-US" sz="3200" kern="1200" dirty="0">
                <a:solidFill>
                  <a:srgbClr val="FFFFFF"/>
                </a:solidFill>
                <a:ea typeface="+mn-ea"/>
                <a:cs typeface="Calibri" panose="020F0502020204030204" pitchFamily="34" charset="0"/>
              </a:rPr>
              <a:t>or a person who seroconverts on FTC/TDF PrEP, what would be the next best step in the management of HIV?</a:t>
            </a:r>
            <a:endParaRPr lang="en-US" sz="3200" dirty="0"/>
          </a:p>
        </p:txBody>
      </p:sp>
      <p:sp>
        <p:nvSpPr>
          <p:cNvPr id="8" name="Content Placeholder 7">
            <a:extLst>
              <a:ext uri="{FF2B5EF4-FFF2-40B4-BE49-F238E27FC236}">
                <a16:creationId xmlns:a16="http://schemas.microsoft.com/office/drawing/2014/main" id="{EE6A8CD9-650D-4513-BF2A-E2EFAE7A3CB4}"/>
              </a:ext>
            </a:extLst>
          </p:cNvPr>
          <p:cNvSpPr>
            <a:spLocks noGrp="1"/>
          </p:cNvSpPr>
          <p:nvPr>
            <p:ph idx="1"/>
          </p:nvPr>
        </p:nvSpPr>
        <p:spPr/>
        <p:txBody>
          <a:bodyPr/>
          <a:lstStyle/>
          <a:p>
            <a:pPr marL="457200" indent="-457200">
              <a:buFont typeface="Arial" panose="020B0604020202020204" pitchFamily="34" charset="0"/>
              <a:buAutoNum type="alphaUcPeriod"/>
            </a:pPr>
            <a:r>
              <a:rPr lang="en-US" altLang="en-US" dirty="0"/>
              <a:t>Defer ART until results of HIV genotype have returned</a:t>
            </a:r>
          </a:p>
          <a:p>
            <a:pPr marL="457200" indent="-457200">
              <a:buFont typeface="Arial" panose="020B0604020202020204" pitchFamily="34" charset="0"/>
              <a:buAutoNum type="alphaUcPeriod"/>
            </a:pPr>
            <a:r>
              <a:rPr lang="en-US" altLang="en-US" dirty="0"/>
              <a:t>Rapid start with BIC/FTC/TAF</a:t>
            </a:r>
          </a:p>
          <a:p>
            <a:pPr marL="457200" indent="-457200">
              <a:buFont typeface="Arial" panose="020B0604020202020204" pitchFamily="34" charset="0"/>
              <a:buAutoNum type="alphaUcPeriod"/>
            </a:pPr>
            <a:r>
              <a:rPr lang="en-US" altLang="en-US" dirty="0"/>
              <a:t>Rapid start with DTG/3TC</a:t>
            </a:r>
          </a:p>
          <a:p>
            <a:pPr marL="457200" indent="-457200">
              <a:buFont typeface="Arial" panose="020B0604020202020204" pitchFamily="34" charset="0"/>
              <a:buAutoNum type="alphaUcPeriod"/>
            </a:pPr>
            <a:r>
              <a:rPr lang="en-US" altLang="en-US" dirty="0"/>
              <a:t>Rapid start with DRV/COBI/FTC/TAF</a:t>
            </a:r>
          </a:p>
        </p:txBody>
      </p:sp>
    </p:spTree>
    <p:extLst>
      <p:ext uri="{BB962C8B-B14F-4D97-AF65-F5344CB8AC3E}">
        <p14:creationId xmlns:p14="http://schemas.microsoft.com/office/powerpoint/2010/main" val="3892407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3F0C0D4-814B-4D36-A20D-90BF5CAD9F44}"/>
              </a:ext>
            </a:extLst>
          </p:cNvPr>
          <p:cNvSpPr>
            <a:spLocks noGrp="1"/>
          </p:cNvSpPr>
          <p:nvPr>
            <p:ph type="title"/>
          </p:nvPr>
        </p:nvSpPr>
        <p:spPr>
          <a:solidFill>
            <a:schemeClr val="bg2"/>
          </a:solidFill>
        </p:spPr>
        <p:txBody>
          <a:bodyPr/>
          <a:lstStyle/>
          <a:p>
            <a:pPr lvl="0" fontAlgn="auto">
              <a:spcBef>
                <a:spcPts val="0"/>
              </a:spcBef>
              <a:spcAft>
                <a:spcPts val="0"/>
              </a:spcAft>
              <a:defRPr/>
            </a:pP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Presurvey 2: </a:t>
            </a: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F</a:t>
            </a:r>
            <a:r>
              <a:rPr lang="en-US" sz="3200" kern="1200" dirty="0">
                <a:solidFill>
                  <a:srgbClr val="FFFFFF"/>
                </a:solidFill>
                <a:ea typeface="+mn-ea"/>
                <a:cs typeface="Calibri" panose="020F0502020204030204" pitchFamily="34" charset="0"/>
              </a:rPr>
              <a:t>or a person who seroconverts on LA CAB PrEP, what would be the next best step in the management of HIV?</a:t>
            </a:r>
            <a:endParaRPr lang="en-US" sz="3200" dirty="0"/>
          </a:p>
        </p:txBody>
      </p:sp>
      <p:sp>
        <p:nvSpPr>
          <p:cNvPr id="8" name="Content Placeholder 7">
            <a:extLst>
              <a:ext uri="{FF2B5EF4-FFF2-40B4-BE49-F238E27FC236}">
                <a16:creationId xmlns:a16="http://schemas.microsoft.com/office/drawing/2014/main" id="{EE6A8CD9-650D-4513-BF2A-E2EFAE7A3CB4}"/>
              </a:ext>
            </a:extLst>
          </p:cNvPr>
          <p:cNvSpPr>
            <a:spLocks noGrp="1"/>
          </p:cNvSpPr>
          <p:nvPr>
            <p:ph idx="1"/>
          </p:nvPr>
        </p:nvSpPr>
        <p:spPr/>
        <p:txBody>
          <a:bodyPr/>
          <a:lstStyle/>
          <a:p>
            <a:pPr marL="457200" indent="-457200">
              <a:buFont typeface="Arial" panose="020B0604020202020204" pitchFamily="34" charset="0"/>
              <a:buAutoNum type="alphaUcPeriod"/>
            </a:pPr>
            <a:r>
              <a:rPr lang="en-US" altLang="en-US" dirty="0"/>
              <a:t>Defer ART until results of HIV genotype have returned</a:t>
            </a:r>
          </a:p>
          <a:p>
            <a:pPr marL="457200" indent="-457200">
              <a:buFont typeface="Arial" panose="020B0604020202020204" pitchFamily="34" charset="0"/>
              <a:buAutoNum type="alphaUcPeriod"/>
            </a:pPr>
            <a:r>
              <a:rPr lang="en-US" altLang="en-US" dirty="0"/>
              <a:t>Rapid start with BIC/FTC/TAF</a:t>
            </a:r>
          </a:p>
          <a:p>
            <a:pPr marL="457200" indent="-457200">
              <a:buFont typeface="Arial" panose="020B0604020202020204" pitchFamily="34" charset="0"/>
              <a:buAutoNum type="alphaUcPeriod"/>
            </a:pPr>
            <a:r>
              <a:rPr lang="en-US" altLang="en-US" dirty="0"/>
              <a:t>Rapid start with DTG/3TC</a:t>
            </a:r>
          </a:p>
          <a:p>
            <a:pPr marL="457200" indent="-457200">
              <a:buFont typeface="Arial" panose="020B0604020202020204" pitchFamily="34" charset="0"/>
              <a:buAutoNum type="alphaUcPeriod"/>
            </a:pPr>
            <a:r>
              <a:rPr lang="en-US" altLang="en-US" dirty="0"/>
              <a:t>Rapid start with DRV/COBI/FTC/TAF</a:t>
            </a:r>
          </a:p>
        </p:txBody>
      </p:sp>
    </p:spTree>
    <p:extLst>
      <p:ext uri="{BB962C8B-B14F-4D97-AF65-F5344CB8AC3E}">
        <p14:creationId xmlns:p14="http://schemas.microsoft.com/office/powerpoint/2010/main" val="41765055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AB8AE-3040-40DD-AD5A-61C17F43E3B0}"/>
              </a:ext>
            </a:extLst>
          </p:cNvPr>
          <p:cNvSpPr>
            <a:spLocks noGrp="1"/>
          </p:cNvSpPr>
          <p:nvPr>
            <p:ph type="title"/>
          </p:nvPr>
        </p:nvSpPr>
        <p:spPr/>
        <p:txBody>
          <a:bodyPr/>
          <a:lstStyle/>
          <a:p>
            <a:r>
              <a:rPr lang="en-US" dirty="0"/>
              <a:t>Case Study</a:t>
            </a:r>
          </a:p>
        </p:txBody>
      </p:sp>
      <p:sp>
        <p:nvSpPr>
          <p:cNvPr id="3" name="Content Placeholder 2">
            <a:extLst>
              <a:ext uri="{FF2B5EF4-FFF2-40B4-BE49-F238E27FC236}">
                <a16:creationId xmlns:a16="http://schemas.microsoft.com/office/drawing/2014/main" id="{42F96ACE-28CE-4DC3-84ED-906182DFA104}"/>
              </a:ext>
            </a:extLst>
          </p:cNvPr>
          <p:cNvSpPr>
            <a:spLocks noGrp="1"/>
          </p:cNvSpPr>
          <p:nvPr>
            <p:ph sz="half" idx="1"/>
          </p:nvPr>
        </p:nvSpPr>
        <p:spPr>
          <a:xfrm>
            <a:off x="601820" y="1510730"/>
            <a:ext cx="5027703" cy="4678738"/>
          </a:xfrm>
        </p:spPr>
        <p:txBody>
          <a:bodyPr/>
          <a:lstStyle/>
          <a:p>
            <a:r>
              <a:rPr lang="en-US" dirty="0"/>
              <a:t>27-yr-old cisgender man receiving FTC/TDF PrEP for past 2 yr</a:t>
            </a:r>
          </a:p>
          <a:p>
            <a:r>
              <a:rPr lang="en-US" dirty="0"/>
              <a:t>Presents for routine follow-up;</a:t>
            </a:r>
            <a:br>
              <a:rPr lang="en-US" dirty="0"/>
            </a:br>
            <a:r>
              <a:rPr lang="en-US" dirty="0"/>
              <a:t>fourth-generation HIV Ag/Ab test indeterminate</a:t>
            </a:r>
          </a:p>
          <a:p>
            <a:r>
              <a:rPr lang="en-US" dirty="0"/>
              <a:t>He is very concerned that he may have HIV</a:t>
            </a:r>
          </a:p>
        </p:txBody>
      </p:sp>
      <p:graphicFrame>
        <p:nvGraphicFramePr>
          <p:cNvPr id="5" name="Group 32">
            <a:extLst>
              <a:ext uri="{FF2B5EF4-FFF2-40B4-BE49-F238E27FC236}">
                <a16:creationId xmlns:a16="http://schemas.microsoft.com/office/drawing/2014/main" id="{CDD2B705-492C-B6E3-2E12-681F57FBF633}"/>
              </a:ext>
            </a:extLst>
          </p:cNvPr>
          <p:cNvGraphicFramePr>
            <a:graphicFrameLocks noGrp="1"/>
          </p:cNvGraphicFramePr>
          <p:nvPr>
            <p:extLst>
              <p:ext uri="{D42A27DB-BD31-4B8C-83A1-F6EECF244321}">
                <p14:modId xmlns:p14="http://schemas.microsoft.com/office/powerpoint/2010/main" val="2848019501"/>
              </p:ext>
            </p:extLst>
          </p:nvPr>
        </p:nvGraphicFramePr>
        <p:xfrm>
          <a:off x="5929022" y="1598194"/>
          <a:ext cx="5581880" cy="2773792"/>
        </p:xfrm>
        <a:graphic>
          <a:graphicData uri="http://schemas.openxmlformats.org/drawingml/2006/table">
            <a:tbl>
              <a:tblPr/>
              <a:tblGrid>
                <a:gridCol w="3023789">
                  <a:extLst>
                    <a:ext uri="{9D8B030D-6E8A-4147-A177-3AD203B41FA5}">
                      <a16:colId xmlns:a16="http://schemas.microsoft.com/office/drawing/2014/main" val="20001"/>
                    </a:ext>
                  </a:extLst>
                </a:gridCol>
                <a:gridCol w="2558091">
                  <a:extLst>
                    <a:ext uri="{9D8B030D-6E8A-4147-A177-3AD203B41FA5}">
                      <a16:colId xmlns:a16="http://schemas.microsoft.com/office/drawing/2014/main" val="20002"/>
                    </a:ext>
                  </a:extLst>
                </a:gridCol>
              </a:tblGrid>
              <a:tr h="152818">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Parameter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Result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67426">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1" i="0" u="none" strike="noStrike" kern="1200" cap="none" normalizeH="0" baseline="0" dirty="0">
                          <a:ln>
                            <a:noFill/>
                          </a:ln>
                          <a:solidFill>
                            <a:schemeClr val="accent3"/>
                          </a:solidFill>
                          <a:effectLst/>
                          <a:latin typeface="Calibri" panose="020F0502020204030204" pitchFamily="34" charset="0"/>
                          <a:ea typeface="+mn-ea"/>
                          <a:cs typeface="+mn-cs"/>
                        </a:rPr>
                        <a:t>HIV Ag/Ab</a:t>
                      </a:r>
                      <a:endParaRPr kumimoji="0" lang="en-US" sz="2000" b="1" i="0" u="none" strike="noStrike" kern="1200" cap="none" normalizeH="0" baseline="30000" dirty="0">
                        <a:ln>
                          <a:noFill/>
                        </a:ln>
                        <a:solidFill>
                          <a:schemeClr val="accent3"/>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1" i="0" u="none" strike="noStrike" kern="1200" cap="none" normalizeH="0" baseline="0" dirty="0">
                          <a:ln>
                            <a:noFill/>
                          </a:ln>
                          <a:solidFill>
                            <a:schemeClr val="accent3"/>
                          </a:solidFill>
                          <a:effectLst/>
                          <a:latin typeface="Calibri" panose="020F0502020204030204" pitchFamily="34" charset="0"/>
                          <a:ea typeface="+mn-ea"/>
                          <a:cs typeface="+mn-cs"/>
                        </a:rPr>
                        <a:t>Indeterminate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HBcAb/HBsAb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395"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a:ea typeface="+mn-ea"/>
                          <a:cs typeface="+mn-cs"/>
                        </a:rPr>
                        <a:t>Negative/</a:t>
                      </a:r>
                      <a:r>
                        <a:rPr lang="en-US" sz="2000" b="0" i="0" u="none" strike="noStrike" kern="1200" cap="none" normalizeH="0" baseline="0" dirty="0">
                          <a:ln>
                            <a:noFill/>
                          </a:ln>
                          <a:solidFill>
                            <a:schemeClr val="bg2">
                              <a:lumMod val="10000"/>
                            </a:schemeClr>
                          </a:solidFill>
                          <a:effectLst/>
                          <a:latin typeface="Calibri"/>
                          <a:ea typeface="+mn-ea"/>
                          <a:cs typeface="+mn-cs"/>
                        </a:rPr>
                        <a:t>immune</a:t>
                      </a:r>
                      <a:endPar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15986919"/>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HCV Ab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Negative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30172940"/>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SCr, mg/dL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54430435"/>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LDL/HDL, mg/dL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92/48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92630829"/>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BMI, kg/m</a:t>
                      </a:r>
                      <a:r>
                        <a:rPr kumimoji="0" lang="en-US" sz="20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40118642"/>
                  </a:ext>
                </a:extLst>
              </a:tr>
            </a:tbl>
          </a:graphicData>
        </a:graphic>
      </p:graphicFrame>
      <p:sp>
        <p:nvSpPr>
          <p:cNvPr id="7" name="Rectangle 1">
            <a:extLst>
              <a:ext uri="{FF2B5EF4-FFF2-40B4-BE49-F238E27FC236}">
                <a16:creationId xmlns:a16="http://schemas.microsoft.com/office/drawing/2014/main" id="{2074269D-EDAC-0199-691E-051C607E440F}"/>
              </a:ext>
            </a:extLst>
          </p:cNvPr>
          <p:cNvSpPr>
            <a:spLocks noChangeArrowheads="1"/>
          </p:cNvSpPr>
          <p:nvPr/>
        </p:nvSpPr>
        <p:spPr bwMode="auto">
          <a:xfrm>
            <a:off x="2463959" y="134175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05718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EF252-21EA-5C48-97D5-67FA290D9B97}"/>
              </a:ext>
            </a:extLst>
          </p:cNvPr>
          <p:cNvSpPr>
            <a:spLocks noGrp="1"/>
          </p:cNvSpPr>
          <p:nvPr>
            <p:ph type="title"/>
          </p:nvPr>
        </p:nvSpPr>
        <p:spPr/>
        <p:txBody>
          <a:bodyPr/>
          <a:lstStyle/>
          <a:p>
            <a:r>
              <a:rPr lang="en-US" dirty="0"/>
              <a:t>HIV Seroconversion: Natural History</a:t>
            </a:r>
          </a:p>
        </p:txBody>
      </p:sp>
      <p:sp>
        <p:nvSpPr>
          <p:cNvPr id="5" name="Text Box 11">
            <a:extLst>
              <a:ext uri="{FF2B5EF4-FFF2-40B4-BE49-F238E27FC236}">
                <a16:creationId xmlns:a16="http://schemas.microsoft.com/office/drawing/2014/main" id="{F785E239-0AEA-335D-48F0-BE2B5EAC3CDC}"/>
              </a:ext>
            </a:extLst>
          </p:cNvPr>
          <p:cNvSpPr txBox="1">
            <a:spLocks noChangeArrowheads="1"/>
          </p:cNvSpPr>
          <p:nvPr/>
        </p:nvSpPr>
        <p:spPr bwMode="auto">
          <a:xfrm>
            <a:off x="431273" y="6360339"/>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Routy. Expert Rev Anti Infect Ther. 2015;13:1189.</a:t>
            </a:r>
          </a:p>
        </p:txBody>
      </p:sp>
      <p:sp>
        <p:nvSpPr>
          <p:cNvPr id="3" name="Freeform: Shape 2">
            <a:extLst>
              <a:ext uri="{FF2B5EF4-FFF2-40B4-BE49-F238E27FC236}">
                <a16:creationId xmlns:a16="http://schemas.microsoft.com/office/drawing/2014/main" id="{5BB0C828-10B2-5F30-32BF-DE22A1D6459F}"/>
              </a:ext>
            </a:extLst>
          </p:cNvPr>
          <p:cNvSpPr/>
          <p:nvPr/>
        </p:nvSpPr>
        <p:spPr bwMode="auto">
          <a:xfrm>
            <a:off x="2918298" y="2981528"/>
            <a:ext cx="6113834" cy="2908570"/>
          </a:xfrm>
          <a:custGeom>
            <a:avLst/>
            <a:gdLst>
              <a:gd name="connsiteX0" fmla="*/ 0 w 6113834"/>
              <a:gd name="connsiteY0" fmla="*/ 4863 h 2908570"/>
              <a:gd name="connsiteX1" fmla="*/ 0 w 6113834"/>
              <a:gd name="connsiteY1" fmla="*/ 2908570 h 2908570"/>
              <a:gd name="connsiteX2" fmla="*/ 6113834 w 6113834"/>
              <a:gd name="connsiteY2" fmla="*/ 2908570 h 2908570"/>
              <a:gd name="connsiteX3" fmla="*/ 6113834 w 6113834"/>
              <a:gd name="connsiteY3" fmla="*/ 0 h 2908570"/>
            </a:gdLst>
            <a:ahLst/>
            <a:cxnLst>
              <a:cxn ang="0">
                <a:pos x="connsiteX0" y="connsiteY0"/>
              </a:cxn>
              <a:cxn ang="0">
                <a:pos x="connsiteX1" y="connsiteY1"/>
              </a:cxn>
              <a:cxn ang="0">
                <a:pos x="connsiteX2" y="connsiteY2"/>
              </a:cxn>
              <a:cxn ang="0">
                <a:pos x="connsiteX3" y="connsiteY3"/>
              </a:cxn>
            </a:cxnLst>
            <a:rect l="l" t="t" r="r" b="b"/>
            <a:pathLst>
              <a:path w="6113834" h="2908570">
                <a:moveTo>
                  <a:pt x="0" y="4863"/>
                </a:moveTo>
                <a:lnTo>
                  <a:pt x="0" y="2908570"/>
                </a:lnTo>
                <a:lnTo>
                  <a:pt x="6113834" y="2908570"/>
                </a:lnTo>
                <a:lnTo>
                  <a:pt x="6113834" y="0"/>
                </a:lnTo>
              </a:path>
            </a:pathLst>
          </a:custGeom>
          <a:noFill/>
          <a:ln w="28575">
            <a:solidFill>
              <a:schemeClr val="bg1"/>
            </a:solidFill>
            <a:miter lim="800000"/>
            <a:headEnd/>
            <a:tailEnd/>
          </a:ln>
        </p:spPr>
        <p:txBody>
          <a:bodyPr rtlCol="0" anchor="ctr"/>
          <a:lstStyle/>
          <a:p>
            <a:pPr algn="ctr"/>
            <a:endParaRPr lang="en-US" dirty="0"/>
          </a:p>
        </p:txBody>
      </p:sp>
      <p:grpSp>
        <p:nvGrpSpPr>
          <p:cNvPr id="13" name="Group 12">
            <a:extLst>
              <a:ext uri="{FF2B5EF4-FFF2-40B4-BE49-F238E27FC236}">
                <a16:creationId xmlns:a16="http://schemas.microsoft.com/office/drawing/2014/main" id="{CE9EBE06-A656-4E11-02BB-E75C3577EA15}"/>
              </a:ext>
            </a:extLst>
          </p:cNvPr>
          <p:cNvGrpSpPr/>
          <p:nvPr/>
        </p:nvGrpSpPr>
        <p:grpSpPr>
          <a:xfrm>
            <a:off x="2831151" y="3098260"/>
            <a:ext cx="87147" cy="2786974"/>
            <a:chOff x="2831151" y="3098260"/>
            <a:chExt cx="87147" cy="2786974"/>
          </a:xfrm>
        </p:grpSpPr>
        <p:cxnSp>
          <p:nvCxnSpPr>
            <p:cNvPr id="6" name="Straight Connector 5">
              <a:extLst>
                <a:ext uri="{FF2B5EF4-FFF2-40B4-BE49-F238E27FC236}">
                  <a16:creationId xmlns:a16="http://schemas.microsoft.com/office/drawing/2014/main" id="{20967BCE-9AD7-98E1-200A-49E0A223F944}"/>
                </a:ext>
              </a:extLst>
            </p:cNvPr>
            <p:cNvCxnSpPr>
              <a:cxnSpLocks/>
            </p:cNvCxnSpPr>
            <p:nvPr/>
          </p:nvCxnSpPr>
          <p:spPr bwMode="auto">
            <a:xfrm>
              <a:off x="2831151" y="3098260"/>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ACFD0A18-BD89-761A-081D-9367EE0FB7D2}"/>
                </a:ext>
              </a:extLst>
            </p:cNvPr>
            <p:cNvCxnSpPr>
              <a:cxnSpLocks/>
            </p:cNvCxnSpPr>
            <p:nvPr/>
          </p:nvCxnSpPr>
          <p:spPr bwMode="auto">
            <a:xfrm>
              <a:off x="2831151" y="3562756"/>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46419C53-0AC2-C688-006A-7969A95490EF}"/>
                </a:ext>
              </a:extLst>
            </p:cNvPr>
            <p:cNvCxnSpPr>
              <a:cxnSpLocks/>
            </p:cNvCxnSpPr>
            <p:nvPr/>
          </p:nvCxnSpPr>
          <p:spPr bwMode="auto">
            <a:xfrm>
              <a:off x="2831151" y="4027252"/>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53920F6C-7466-D816-D34C-4FA301312C28}"/>
                </a:ext>
              </a:extLst>
            </p:cNvPr>
            <p:cNvCxnSpPr>
              <a:cxnSpLocks/>
            </p:cNvCxnSpPr>
            <p:nvPr/>
          </p:nvCxnSpPr>
          <p:spPr bwMode="auto">
            <a:xfrm>
              <a:off x="2831151" y="4491748"/>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87000DD4-D273-9FEC-C6AB-5F90824A542A}"/>
                </a:ext>
              </a:extLst>
            </p:cNvPr>
            <p:cNvCxnSpPr>
              <a:cxnSpLocks/>
            </p:cNvCxnSpPr>
            <p:nvPr/>
          </p:nvCxnSpPr>
          <p:spPr bwMode="auto">
            <a:xfrm>
              <a:off x="2831151" y="4956244"/>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059D2255-3A03-1A5D-94E7-CED8A0C53A67}"/>
                </a:ext>
              </a:extLst>
            </p:cNvPr>
            <p:cNvCxnSpPr>
              <a:cxnSpLocks/>
            </p:cNvCxnSpPr>
            <p:nvPr/>
          </p:nvCxnSpPr>
          <p:spPr bwMode="auto">
            <a:xfrm>
              <a:off x="2831151" y="5420740"/>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6FD485C1-0D37-2FD7-C07B-D0E57FEE96E6}"/>
                </a:ext>
              </a:extLst>
            </p:cNvPr>
            <p:cNvCxnSpPr>
              <a:cxnSpLocks/>
            </p:cNvCxnSpPr>
            <p:nvPr/>
          </p:nvCxnSpPr>
          <p:spPr bwMode="auto">
            <a:xfrm>
              <a:off x="2831151" y="5885234"/>
              <a:ext cx="871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22" name="Group 21">
            <a:extLst>
              <a:ext uri="{FF2B5EF4-FFF2-40B4-BE49-F238E27FC236}">
                <a16:creationId xmlns:a16="http://schemas.microsoft.com/office/drawing/2014/main" id="{89BB77BA-7D11-9D0C-AE2F-E44FC1195EBA}"/>
              </a:ext>
            </a:extLst>
          </p:cNvPr>
          <p:cNvGrpSpPr/>
          <p:nvPr/>
        </p:nvGrpSpPr>
        <p:grpSpPr>
          <a:xfrm>
            <a:off x="9017540" y="2996120"/>
            <a:ext cx="87147" cy="2893975"/>
            <a:chOff x="9017540" y="2996120"/>
            <a:chExt cx="87147" cy="2893975"/>
          </a:xfrm>
        </p:grpSpPr>
        <p:cxnSp>
          <p:nvCxnSpPr>
            <p:cNvPr id="15" name="Straight Connector 14">
              <a:extLst>
                <a:ext uri="{FF2B5EF4-FFF2-40B4-BE49-F238E27FC236}">
                  <a16:creationId xmlns:a16="http://schemas.microsoft.com/office/drawing/2014/main" id="{77978EC6-9499-6746-68E6-F06A4A78A2F3}"/>
                </a:ext>
              </a:extLst>
            </p:cNvPr>
            <p:cNvCxnSpPr>
              <a:cxnSpLocks/>
            </p:cNvCxnSpPr>
            <p:nvPr/>
          </p:nvCxnSpPr>
          <p:spPr bwMode="auto">
            <a:xfrm>
              <a:off x="9017540" y="2996120"/>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98FD9B52-C16D-D855-D436-4C0D5B5BD7E1}"/>
                </a:ext>
              </a:extLst>
            </p:cNvPr>
            <p:cNvCxnSpPr>
              <a:cxnSpLocks/>
            </p:cNvCxnSpPr>
            <p:nvPr/>
          </p:nvCxnSpPr>
          <p:spPr bwMode="auto">
            <a:xfrm>
              <a:off x="9017540" y="3447645"/>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FA12CF62-4264-A5F4-50E0-FC207FF89A49}"/>
                </a:ext>
              </a:extLst>
            </p:cNvPr>
            <p:cNvCxnSpPr>
              <a:cxnSpLocks/>
            </p:cNvCxnSpPr>
            <p:nvPr/>
          </p:nvCxnSpPr>
          <p:spPr bwMode="auto">
            <a:xfrm>
              <a:off x="9017540" y="3899171"/>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000D90CB-3F67-BE6C-20FA-9FFCB03A18D2}"/>
                </a:ext>
              </a:extLst>
            </p:cNvPr>
            <p:cNvCxnSpPr>
              <a:cxnSpLocks/>
            </p:cNvCxnSpPr>
            <p:nvPr/>
          </p:nvCxnSpPr>
          <p:spPr bwMode="auto">
            <a:xfrm>
              <a:off x="9017540" y="4506337"/>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CC568DFC-F8E3-125D-2830-B97C7CBCF127}"/>
                </a:ext>
              </a:extLst>
            </p:cNvPr>
            <p:cNvCxnSpPr>
              <a:cxnSpLocks/>
            </p:cNvCxnSpPr>
            <p:nvPr/>
          </p:nvCxnSpPr>
          <p:spPr bwMode="auto">
            <a:xfrm>
              <a:off x="9017540" y="4957862"/>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4F974FCC-A386-1D13-A237-10A87478365A}"/>
                </a:ext>
              </a:extLst>
            </p:cNvPr>
            <p:cNvCxnSpPr>
              <a:cxnSpLocks/>
            </p:cNvCxnSpPr>
            <p:nvPr/>
          </p:nvCxnSpPr>
          <p:spPr bwMode="auto">
            <a:xfrm>
              <a:off x="9017540" y="5409388"/>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F04A255-4CBF-05CB-E110-2F0C126AF68E}"/>
                </a:ext>
              </a:extLst>
            </p:cNvPr>
            <p:cNvCxnSpPr>
              <a:cxnSpLocks/>
            </p:cNvCxnSpPr>
            <p:nvPr/>
          </p:nvCxnSpPr>
          <p:spPr bwMode="auto">
            <a:xfrm>
              <a:off x="9017540" y="5890095"/>
              <a:ext cx="871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9" name="Group 38">
            <a:extLst>
              <a:ext uri="{FF2B5EF4-FFF2-40B4-BE49-F238E27FC236}">
                <a16:creationId xmlns:a16="http://schemas.microsoft.com/office/drawing/2014/main" id="{585812EB-0984-39E7-9B23-5A15705C557A}"/>
              </a:ext>
            </a:extLst>
          </p:cNvPr>
          <p:cNvGrpSpPr/>
          <p:nvPr/>
        </p:nvGrpSpPr>
        <p:grpSpPr>
          <a:xfrm>
            <a:off x="2918298" y="5880371"/>
            <a:ext cx="6115995" cy="82738"/>
            <a:chOff x="2918298" y="5880371"/>
            <a:chExt cx="6115995" cy="82738"/>
          </a:xfrm>
        </p:grpSpPr>
        <p:grpSp>
          <p:nvGrpSpPr>
            <p:cNvPr id="23" name="Group 22">
              <a:extLst>
                <a:ext uri="{FF2B5EF4-FFF2-40B4-BE49-F238E27FC236}">
                  <a16:creationId xmlns:a16="http://schemas.microsoft.com/office/drawing/2014/main" id="{81B7DADE-11EA-FC17-C016-91EF585C6B9C}"/>
                </a:ext>
              </a:extLst>
            </p:cNvPr>
            <p:cNvGrpSpPr/>
            <p:nvPr/>
          </p:nvGrpSpPr>
          <p:grpSpPr>
            <a:xfrm rot="5400000">
              <a:off x="4470646" y="4328023"/>
              <a:ext cx="82734" cy="3187430"/>
              <a:chOff x="2831151" y="3098260"/>
              <a:chExt cx="87147" cy="2786974"/>
            </a:xfrm>
          </p:grpSpPr>
          <p:cxnSp>
            <p:nvCxnSpPr>
              <p:cNvPr id="24" name="Straight Connector 23">
                <a:extLst>
                  <a:ext uri="{FF2B5EF4-FFF2-40B4-BE49-F238E27FC236}">
                    <a16:creationId xmlns:a16="http://schemas.microsoft.com/office/drawing/2014/main" id="{08C04125-0B72-BB00-1578-68DF691DEDDF}"/>
                  </a:ext>
                </a:extLst>
              </p:cNvPr>
              <p:cNvCxnSpPr>
                <a:cxnSpLocks/>
              </p:cNvCxnSpPr>
              <p:nvPr/>
            </p:nvCxnSpPr>
            <p:spPr bwMode="auto">
              <a:xfrm>
                <a:off x="2831151" y="3098260"/>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A25F78B-EE77-B9A0-EA74-4C6ABD4113E4}"/>
                  </a:ext>
                </a:extLst>
              </p:cNvPr>
              <p:cNvCxnSpPr>
                <a:cxnSpLocks/>
              </p:cNvCxnSpPr>
              <p:nvPr/>
            </p:nvCxnSpPr>
            <p:spPr bwMode="auto">
              <a:xfrm>
                <a:off x="2831151" y="3562756"/>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1CCD4C8B-83F7-2291-1321-3DEA3D79ACBF}"/>
                  </a:ext>
                </a:extLst>
              </p:cNvPr>
              <p:cNvCxnSpPr>
                <a:cxnSpLocks/>
              </p:cNvCxnSpPr>
              <p:nvPr/>
            </p:nvCxnSpPr>
            <p:spPr bwMode="auto">
              <a:xfrm>
                <a:off x="2831151" y="4027252"/>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E7E598AC-D756-85C4-E471-CD84B05A677D}"/>
                  </a:ext>
                </a:extLst>
              </p:cNvPr>
              <p:cNvCxnSpPr>
                <a:cxnSpLocks/>
              </p:cNvCxnSpPr>
              <p:nvPr/>
            </p:nvCxnSpPr>
            <p:spPr bwMode="auto">
              <a:xfrm>
                <a:off x="2831151" y="4491748"/>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0BE86B8E-6176-B5BC-5351-7F22048F9D89}"/>
                  </a:ext>
                </a:extLst>
              </p:cNvPr>
              <p:cNvCxnSpPr>
                <a:cxnSpLocks/>
              </p:cNvCxnSpPr>
              <p:nvPr/>
            </p:nvCxnSpPr>
            <p:spPr bwMode="auto">
              <a:xfrm>
                <a:off x="2831151" y="4956244"/>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E7F53E31-0ECF-1E3E-5934-A3ED01A4FFFA}"/>
                  </a:ext>
                </a:extLst>
              </p:cNvPr>
              <p:cNvCxnSpPr>
                <a:cxnSpLocks/>
              </p:cNvCxnSpPr>
              <p:nvPr/>
            </p:nvCxnSpPr>
            <p:spPr bwMode="auto">
              <a:xfrm>
                <a:off x="2831151" y="5420740"/>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8A354D31-84D7-7D32-A98F-05F03302A4C2}"/>
                  </a:ext>
                </a:extLst>
              </p:cNvPr>
              <p:cNvCxnSpPr>
                <a:cxnSpLocks/>
              </p:cNvCxnSpPr>
              <p:nvPr/>
            </p:nvCxnSpPr>
            <p:spPr bwMode="auto">
              <a:xfrm>
                <a:off x="2831151" y="5885234"/>
                <a:ext cx="871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 name="Group 30">
              <a:extLst>
                <a:ext uri="{FF2B5EF4-FFF2-40B4-BE49-F238E27FC236}">
                  <a16:creationId xmlns:a16="http://schemas.microsoft.com/office/drawing/2014/main" id="{C5D1D52E-0351-AEE3-CE89-0173EE4A9CDF}"/>
                </a:ext>
              </a:extLst>
            </p:cNvPr>
            <p:cNvGrpSpPr/>
            <p:nvPr/>
          </p:nvGrpSpPr>
          <p:grpSpPr>
            <a:xfrm rot="5400000">
              <a:off x="7786972" y="4715788"/>
              <a:ext cx="82735" cy="2411907"/>
              <a:chOff x="2831151" y="3776346"/>
              <a:chExt cx="87148" cy="2108888"/>
            </a:xfrm>
          </p:grpSpPr>
          <p:cxnSp>
            <p:nvCxnSpPr>
              <p:cNvPr id="34" name="Straight Connector 33">
                <a:extLst>
                  <a:ext uri="{FF2B5EF4-FFF2-40B4-BE49-F238E27FC236}">
                    <a16:creationId xmlns:a16="http://schemas.microsoft.com/office/drawing/2014/main" id="{192EC0CD-43CC-4121-8D65-57EAEA51C981}"/>
                  </a:ext>
                </a:extLst>
              </p:cNvPr>
              <p:cNvCxnSpPr>
                <a:cxnSpLocks/>
              </p:cNvCxnSpPr>
              <p:nvPr/>
            </p:nvCxnSpPr>
            <p:spPr bwMode="auto">
              <a:xfrm>
                <a:off x="2831152" y="3776346"/>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DC20F48C-D383-5392-5594-E6B03AA79D3C}"/>
                  </a:ext>
                </a:extLst>
              </p:cNvPr>
              <p:cNvCxnSpPr>
                <a:cxnSpLocks/>
              </p:cNvCxnSpPr>
              <p:nvPr/>
            </p:nvCxnSpPr>
            <p:spPr bwMode="auto">
              <a:xfrm>
                <a:off x="2831151" y="4491748"/>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4A9B74D6-3EC0-7916-282D-E2D373EC479B}"/>
                  </a:ext>
                </a:extLst>
              </p:cNvPr>
              <p:cNvCxnSpPr>
                <a:cxnSpLocks/>
              </p:cNvCxnSpPr>
              <p:nvPr/>
            </p:nvCxnSpPr>
            <p:spPr bwMode="auto">
              <a:xfrm>
                <a:off x="2831151" y="4956244"/>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4EF1C96D-1936-8DF6-251F-354BACA01811}"/>
                  </a:ext>
                </a:extLst>
              </p:cNvPr>
              <p:cNvCxnSpPr>
                <a:cxnSpLocks/>
              </p:cNvCxnSpPr>
              <p:nvPr/>
            </p:nvCxnSpPr>
            <p:spPr bwMode="auto">
              <a:xfrm>
                <a:off x="2831151" y="5420740"/>
                <a:ext cx="87147"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97CD4FFB-13F9-B871-3975-9AD9C4CE58A5}"/>
                  </a:ext>
                </a:extLst>
              </p:cNvPr>
              <p:cNvCxnSpPr>
                <a:cxnSpLocks/>
              </p:cNvCxnSpPr>
              <p:nvPr/>
            </p:nvCxnSpPr>
            <p:spPr bwMode="auto">
              <a:xfrm>
                <a:off x="2831151" y="5885234"/>
                <a:ext cx="8714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40" name="TextBox 39">
            <a:extLst>
              <a:ext uri="{FF2B5EF4-FFF2-40B4-BE49-F238E27FC236}">
                <a16:creationId xmlns:a16="http://schemas.microsoft.com/office/drawing/2014/main" id="{1A21F64D-1E24-322E-771E-B58F390C41C6}"/>
              </a:ext>
            </a:extLst>
          </p:cNvPr>
          <p:cNvSpPr txBox="1"/>
          <p:nvPr/>
        </p:nvSpPr>
        <p:spPr bwMode="auto">
          <a:xfrm>
            <a:off x="2389701" y="2921048"/>
            <a:ext cx="497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r>
              <a:rPr lang="en-US" b="0" baseline="30000" dirty="0">
                <a:solidFill>
                  <a:schemeClr val="bg1"/>
                </a:solidFill>
                <a:latin typeface="Calibri" panose="020F0502020204030204" pitchFamily="34" charset="0"/>
              </a:rPr>
              <a:t>6</a:t>
            </a:r>
          </a:p>
        </p:txBody>
      </p:sp>
      <p:sp>
        <p:nvSpPr>
          <p:cNvPr id="41" name="TextBox 40">
            <a:extLst>
              <a:ext uri="{FF2B5EF4-FFF2-40B4-BE49-F238E27FC236}">
                <a16:creationId xmlns:a16="http://schemas.microsoft.com/office/drawing/2014/main" id="{EB63B16A-F1CA-7FAB-12AA-257219830CD6}"/>
              </a:ext>
            </a:extLst>
          </p:cNvPr>
          <p:cNvSpPr txBox="1"/>
          <p:nvPr/>
        </p:nvSpPr>
        <p:spPr bwMode="auto">
          <a:xfrm>
            <a:off x="2389701" y="3378088"/>
            <a:ext cx="497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r>
              <a:rPr lang="en-US" b="0" baseline="30000" dirty="0">
                <a:solidFill>
                  <a:schemeClr val="bg1"/>
                </a:solidFill>
                <a:latin typeface="Calibri" panose="020F0502020204030204" pitchFamily="34" charset="0"/>
              </a:rPr>
              <a:t>5</a:t>
            </a:r>
          </a:p>
        </p:txBody>
      </p:sp>
      <p:sp>
        <p:nvSpPr>
          <p:cNvPr id="42" name="TextBox 41">
            <a:extLst>
              <a:ext uri="{FF2B5EF4-FFF2-40B4-BE49-F238E27FC236}">
                <a16:creationId xmlns:a16="http://schemas.microsoft.com/office/drawing/2014/main" id="{0E4A2B66-8CC7-55B1-A2A1-EF3BCF9EB8BC}"/>
              </a:ext>
            </a:extLst>
          </p:cNvPr>
          <p:cNvSpPr txBox="1"/>
          <p:nvPr/>
        </p:nvSpPr>
        <p:spPr bwMode="auto">
          <a:xfrm>
            <a:off x="2389701" y="3842215"/>
            <a:ext cx="497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r>
              <a:rPr lang="en-US" b="0" baseline="30000" dirty="0">
                <a:solidFill>
                  <a:schemeClr val="bg1"/>
                </a:solidFill>
                <a:latin typeface="Calibri" panose="020F0502020204030204" pitchFamily="34" charset="0"/>
              </a:rPr>
              <a:t>4</a:t>
            </a:r>
          </a:p>
        </p:txBody>
      </p:sp>
      <p:sp>
        <p:nvSpPr>
          <p:cNvPr id="43" name="TextBox 42">
            <a:extLst>
              <a:ext uri="{FF2B5EF4-FFF2-40B4-BE49-F238E27FC236}">
                <a16:creationId xmlns:a16="http://schemas.microsoft.com/office/drawing/2014/main" id="{3A7DDD27-DB22-CC44-CC25-0C78B73922AA}"/>
              </a:ext>
            </a:extLst>
          </p:cNvPr>
          <p:cNvSpPr txBox="1"/>
          <p:nvPr/>
        </p:nvSpPr>
        <p:spPr bwMode="auto">
          <a:xfrm>
            <a:off x="2389701" y="4299255"/>
            <a:ext cx="497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r>
              <a:rPr lang="en-US" b="0" baseline="30000" dirty="0">
                <a:solidFill>
                  <a:schemeClr val="bg1"/>
                </a:solidFill>
                <a:latin typeface="Calibri" panose="020F0502020204030204" pitchFamily="34" charset="0"/>
              </a:rPr>
              <a:t>3</a:t>
            </a:r>
          </a:p>
        </p:txBody>
      </p:sp>
      <p:sp>
        <p:nvSpPr>
          <p:cNvPr id="44" name="TextBox 43">
            <a:extLst>
              <a:ext uri="{FF2B5EF4-FFF2-40B4-BE49-F238E27FC236}">
                <a16:creationId xmlns:a16="http://schemas.microsoft.com/office/drawing/2014/main" id="{1D4DD6A8-D254-B6F2-4FC7-EF909A51A7A3}"/>
              </a:ext>
            </a:extLst>
          </p:cNvPr>
          <p:cNvSpPr txBox="1"/>
          <p:nvPr/>
        </p:nvSpPr>
        <p:spPr bwMode="auto">
          <a:xfrm>
            <a:off x="2389701" y="4786379"/>
            <a:ext cx="497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r>
              <a:rPr lang="en-US" b="0" baseline="30000" dirty="0">
                <a:solidFill>
                  <a:schemeClr val="bg1"/>
                </a:solidFill>
                <a:latin typeface="Calibri" panose="020F0502020204030204" pitchFamily="34" charset="0"/>
              </a:rPr>
              <a:t>2</a:t>
            </a:r>
          </a:p>
        </p:txBody>
      </p:sp>
      <p:sp>
        <p:nvSpPr>
          <p:cNvPr id="45" name="TextBox 44">
            <a:extLst>
              <a:ext uri="{FF2B5EF4-FFF2-40B4-BE49-F238E27FC236}">
                <a16:creationId xmlns:a16="http://schemas.microsoft.com/office/drawing/2014/main" id="{626417CE-DDE3-81DA-C26F-CA5CC027F9B6}"/>
              </a:ext>
            </a:extLst>
          </p:cNvPr>
          <p:cNvSpPr txBox="1"/>
          <p:nvPr/>
        </p:nvSpPr>
        <p:spPr bwMode="auto">
          <a:xfrm>
            <a:off x="2389701" y="5243419"/>
            <a:ext cx="497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r>
              <a:rPr lang="en-US" b="0" baseline="30000" dirty="0">
                <a:solidFill>
                  <a:schemeClr val="bg1"/>
                </a:solidFill>
                <a:latin typeface="Calibri" panose="020F0502020204030204" pitchFamily="34" charset="0"/>
              </a:rPr>
              <a:t>1</a:t>
            </a:r>
          </a:p>
        </p:txBody>
      </p:sp>
      <p:sp>
        <p:nvSpPr>
          <p:cNvPr id="46" name="TextBox 45">
            <a:extLst>
              <a:ext uri="{FF2B5EF4-FFF2-40B4-BE49-F238E27FC236}">
                <a16:creationId xmlns:a16="http://schemas.microsoft.com/office/drawing/2014/main" id="{1982CAEC-B36E-4CF7-DE42-AF2FFCDFD102}"/>
              </a:ext>
            </a:extLst>
          </p:cNvPr>
          <p:cNvSpPr txBox="1"/>
          <p:nvPr/>
        </p:nvSpPr>
        <p:spPr bwMode="auto">
          <a:xfrm>
            <a:off x="2379116" y="5876413"/>
            <a:ext cx="6254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Days</a:t>
            </a:r>
            <a:endParaRPr lang="en-US" b="0" baseline="30000" dirty="0">
              <a:solidFill>
                <a:schemeClr val="bg1"/>
              </a:solidFill>
              <a:latin typeface="Calibri" panose="020F0502020204030204" pitchFamily="34" charset="0"/>
            </a:endParaRPr>
          </a:p>
        </p:txBody>
      </p:sp>
      <p:sp>
        <p:nvSpPr>
          <p:cNvPr id="47" name="TextBox 46">
            <a:extLst>
              <a:ext uri="{FF2B5EF4-FFF2-40B4-BE49-F238E27FC236}">
                <a16:creationId xmlns:a16="http://schemas.microsoft.com/office/drawing/2014/main" id="{BD1E8825-270E-8F45-7F99-15265A16F763}"/>
              </a:ext>
            </a:extLst>
          </p:cNvPr>
          <p:cNvSpPr txBox="1"/>
          <p:nvPr/>
        </p:nvSpPr>
        <p:spPr bwMode="auto">
          <a:xfrm>
            <a:off x="3235332" y="58878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endParaRPr lang="en-US" b="0" baseline="30000" dirty="0">
              <a:solidFill>
                <a:schemeClr val="bg1"/>
              </a:solidFill>
              <a:latin typeface="Calibri" panose="020F0502020204030204" pitchFamily="34" charset="0"/>
            </a:endParaRPr>
          </a:p>
        </p:txBody>
      </p:sp>
      <p:sp>
        <p:nvSpPr>
          <p:cNvPr id="48" name="TextBox 47">
            <a:extLst>
              <a:ext uri="{FF2B5EF4-FFF2-40B4-BE49-F238E27FC236}">
                <a16:creationId xmlns:a16="http://schemas.microsoft.com/office/drawing/2014/main" id="{95A7D29C-AB25-3EB2-C13C-1EDB957AC788}"/>
              </a:ext>
            </a:extLst>
          </p:cNvPr>
          <p:cNvSpPr txBox="1"/>
          <p:nvPr/>
        </p:nvSpPr>
        <p:spPr bwMode="auto">
          <a:xfrm>
            <a:off x="3756840" y="58878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endParaRPr lang="en-US" b="0" baseline="30000" dirty="0">
              <a:solidFill>
                <a:schemeClr val="bg1"/>
              </a:solidFill>
              <a:latin typeface="Calibri" panose="020F0502020204030204" pitchFamily="34" charset="0"/>
            </a:endParaRPr>
          </a:p>
        </p:txBody>
      </p:sp>
      <p:sp>
        <p:nvSpPr>
          <p:cNvPr id="49" name="TextBox 48">
            <a:extLst>
              <a:ext uri="{FF2B5EF4-FFF2-40B4-BE49-F238E27FC236}">
                <a16:creationId xmlns:a16="http://schemas.microsoft.com/office/drawing/2014/main" id="{80962660-1143-2407-BFD2-4687F0B2B193}"/>
              </a:ext>
            </a:extLst>
          </p:cNvPr>
          <p:cNvSpPr txBox="1"/>
          <p:nvPr/>
        </p:nvSpPr>
        <p:spPr bwMode="auto">
          <a:xfrm>
            <a:off x="4300905" y="58878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endParaRPr lang="en-US" b="0" baseline="30000" dirty="0">
              <a:solidFill>
                <a:schemeClr val="bg1"/>
              </a:solidFill>
              <a:latin typeface="Calibri" panose="020F0502020204030204" pitchFamily="34" charset="0"/>
            </a:endParaRPr>
          </a:p>
        </p:txBody>
      </p:sp>
      <p:sp>
        <p:nvSpPr>
          <p:cNvPr id="50" name="TextBox 49">
            <a:extLst>
              <a:ext uri="{FF2B5EF4-FFF2-40B4-BE49-F238E27FC236}">
                <a16:creationId xmlns:a16="http://schemas.microsoft.com/office/drawing/2014/main" id="{1F5CA9E9-2F21-614F-6484-8A509FED4924}"/>
              </a:ext>
            </a:extLst>
          </p:cNvPr>
          <p:cNvSpPr txBox="1"/>
          <p:nvPr/>
        </p:nvSpPr>
        <p:spPr bwMode="auto">
          <a:xfrm>
            <a:off x="4822413" y="58878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endParaRPr lang="en-US" b="0" baseline="30000" dirty="0">
              <a:solidFill>
                <a:schemeClr val="bg1"/>
              </a:solidFill>
              <a:latin typeface="Calibri" panose="020F0502020204030204" pitchFamily="34" charset="0"/>
            </a:endParaRPr>
          </a:p>
        </p:txBody>
      </p:sp>
      <p:sp>
        <p:nvSpPr>
          <p:cNvPr id="51" name="TextBox 50">
            <a:extLst>
              <a:ext uri="{FF2B5EF4-FFF2-40B4-BE49-F238E27FC236}">
                <a16:creationId xmlns:a16="http://schemas.microsoft.com/office/drawing/2014/main" id="{FD5312B6-9F54-1699-E583-C70BA311F2A6}"/>
              </a:ext>
            </a:extLst>
          </p:cNvPr>
          <p:cNvSpPr txBox="1"/>
          <p:nvPr/>
        </p:nvSpPr>
        <p:spPr bwMode="auto">
          <a:xfrm>
            <a:off x="5360505" y="58878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endParaRPr lang="en-US" b="0" baseline="30000" dirty="0">
              <a:solidFill>
                <a:schemeClr val="bg1"/>
              </a:solidFill>
              <a:latin typeface="Calibri" panose="020F0502020204030204" pitchFamily="34" charset="0"/>
            </a:endParaRPr>
          </a:p>
        </p:txBody>
      </p:sp>
      <p:sp>
        <p:nvSpPr>
          <p:cNvPr id="52" name="TextBox 51">
            <a:extLst>
              <a:ext uri="{FF2B5EF4-FFF2-40B4-BE49-F238E27FC236}">
                <a16:creationId xmlns:a16="http://schemas.microsoft.com/office/drawing/2014/main" id="{583AB236-6035-0DFA-8751-2E3999A8B0DC}"/>
              </a:ext>
            </a:extLst>
          </p:cNvPr>
          <p:cNvSpPr txBox="1"/>
          <p:nvPr/>
        </p:nvSpPr>
        <p:spPr bwMode="auto">
          <a:xfrm>
            <a:off x="5882013" y="58878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endParaRPr lang="en-US" b="0" baseline="30000" dirty="0">
              <a:solidFill>
                <a:schemeClr val="bg1"/>
              </a:solidFill>
              <a:latin typeface="Calibri" panose="020F0502020204030204" pitchFamily="34" charset="0"/>
            </a:endParaRPr>
          </a:p>
        </p:txBody>
      </p:sp>
      <p:sp>
        <p:nvSpPr>
          <p:cNvPr id="53" name="TextBox 52">
            <a:extLst>
              <a:ext uri="{FF2B5EF4-FFF2-40B4-BE49-F238E27FC236}">
                <a16:creationId xmlns:a16="http://schemas.microsoft.com/office/drawing/2014/main" id="{3E4DD5C2-21C4-56FD-C298-3D036F085F07}"/>
              </a:ext>
            </a:extLst>
          </p:cNvPr>
          <p:cNvSpPr txBox="1"/>
          <p:nvPr/>
        </p:nvSpPr>
        <p:spPr bwMode="auto">
          <a:xfrm>
            <a:off x="6426078" y="58878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70</a:t>
            </a:r>
            <a:endParaRPr lang="en-US" b="0" baseline="30000" dirty="0">
              <a:solidFill>
                <a:schemeClr val="bg1"/>
              </a:solidFill>
              <a:latin typeface="Calibri" panose="020F0502020204030204" pitchFamily="34" charset="0"/>
            </a:endParaRPr>
          </a:p>
        </p:txBody>
      </p:sp>
      <p:sp>
        <p:nvSpPr>
          <p:cNvPr id="54" name="TextBox 53">
            <a:extLst>
              <a:ext uri="{FF2B5EF4-FFF2-40B4-BE49-F238E27FC236}">
                <a16:creationId xmlns:a16="http://schemas.microsoft.com/office/drawing/2014/main" id="{F82A65AE-9308-BD9D-5E8C-1C1119D705AB}"/>
              </a:ext>
            </a:extLst>
          </p:cNvPr>
          <p:cNvSpPr txBox="1"/>
          <p:nvPr/>
        </p:nvSpPr>
        <p:spPr bwMode="auto">
          <a:xfrm>
            <a:off x="6947586" y="58878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endParaRPr lang="en-US" b="0" baseline="30000" dirty="0">
              <a:solidFill>
                <a:schemeClr val="bg1"/>
              </a:solidFill>
              <a:latin typeface="Calibri" panose="020F0502020204030204" pitchFamily="34" charset="0"/>
            </a:endParaRPr>
          </a:p>
        </p:txBody>
      </p:sp>
      <p:sp>
        <p:nvSpPr>
          <p:cNvPr id="55" name="TextBox 54">
            <a:extLst>
              <a:ext uri="{FF2B5EF4-FFF2-40B4-BE49-F238E27FC236}">
                <a16:creationId xmlns:a16="http://schemas.microsoft.com/office/drawing/2014/main" id="{79882169-34DF-6BA1-E0AE-26CC74A19380}"/>
              </a:ext>
            </a:extLst>
          </p:cNvPr>
          <p:cNvSpPr txBox="1"/>
          <p:nvPr/>
        </p:nvSpPr>
        <p:spPr bwMode="auto">
          <a:xfrm>
            <a:off x="7478821" y="58878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90</a:t>
            </a:r>
            <a:endParaRPr lang="en-US" b="0" baseline="30000" dirty="0">
              <a:solidFill>
                <a:schemeClr val="bg1"/>
              </a:solidFill>
              <a:latin typeface="Calibri" panose="020F0502020204030204" pitchFamily="34" charset="0"/>
            </a:endParaRPr>
          </a:p>
        </p:txBody>
      </p:sp>
      <p:sp>
        <p:nvSpPr>
          <p:cNvPr id="56" name="TextBox 55">
            <a:extLst>
              <a:ext uri="{FF2B5EF4-FFF2-40B4-BE49-F238E27FC236}">
                <a16:creationId xmlns:a16="http://schemas.microsoft.com/office/drawing/2014/main" id="{50D45843-5117-6D69-4AF2-83DE539DC84D}"/>
              </a:ext>
            </a:extLst>
          </p:cNvPr>
          <p:cNvSpPr txBox="1"/>
          <p:nvPr/>
        </p:nvSpPr>
        <p:spPr bwMode="auto">
          <a:xfrm>
            <a:off x="7941819" y="5887817"/>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endParaRPr lang="en-US" b="0" baseline="30000" dirty="0">
              <a:solidFill>
                <a:schemeClr val="bg1"/>
              </a:solidFill>
              <a:latin typeface="Calibri" panose="020F0502020204030204" pitchFamily="34" charset="0"/>
            </a:endParaRPr>
          </a:p>
        </p:txBody>
      </p:sp>
      <p:sp>
        <p:nvSpPr>
          <p:cNvPr id="57" name="TextBox 56">
            <a:extLst>
              <a:ext uri="{FF2B5EF4-FFF2-40B4-BE49-F238E27FC236}">
                <a16:creationId xmlns:a16="http://schemas.microsoft.com/office/drawing/2014/main" id="{947CBFEF-B2B3-A7EF-95A6-C3A907BE871F}"/>
              </a:ext>
            </a:extLst>
          </p:cNvPr>
          <p:cNvSpPr txBox="1"/>
          <p:nvPr/>
        </p:nvSpPr>
        <p:spPr bwMode="auto">
          <a:xfrm>
            <a:off x="9063392" y="2796857"/>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1200</a:t>
            </a:r>
            <a:endParaRPr lang="en-US" b="0" baseline="30000" dirty="0">
              <a:solidFill>
                <a:schemeClr val="bg1"/>
              </a:solidFill>
              <a:latin typeface="Calibri" panose="020F0502020204030204" pitchFamily="34" charset="0"/>
            </a:endParaRPr>
          </a:p>
        </p:txBody>
      </p:sp>
      <p:sp>
        <p:nvSpPr>
          <p:cNvPr id="58" name="TextBox 57">
            <a:extLst>
              <a:ext uri="{FF2B5EF4-FFF2-40B4-BE49-F238E27FC236}">
                <a16:creationId xmlns:a16="http://schemas.microsoft.com/office/drawing/2014/main" id="{0844F764-B2A2-9940-C3CF-F8736BD21F1C}"/>
              </a:ext>
            </a:extLst>
          </p:cNvPr>
          <p:cNvSpPr txBox="1"/>
          <p:nvPr/>
        </p:nvSpPr>
        <p:spPr bwMode="auto">
          <a:xfrm>
            <a:off x="9063392" y="3248391"/>
            <a:ext cx="652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1000</a:t>
            </a:r>
            <a:endParaRPr lang="en-US" b="0" baseline="30000" dirty="0">
              <a:solidFill>
                <a:schemeClr val="bg1"/>
              </a:solidFill>
              <a:latin typeface="Calibri" panose="020F0502020204030204" pitchFamily="34" charset="0"/>
            </a:endParaRPr>
          </a:p>
        </p:txBody>
      </p:sp>
      <p:sp>
        <p:nvSpPr>
          <p:cNvPr id="59" name="TextBox 58">
            <a:extLst>
              <a:ext uri="{FF2B5EF4-FFF2-40B4-BE49-F238E27FC236}">
                <a16:creationId xmlns:a16="http://schemas.microsoft.com/office/drawing/2014/main" id="{DE6A91DD-4D2E-09E2-6452-78D00A3803EC}"/>
              </a:ext>
            </a:extLst>
          </p:cNvPr>
          <p:cNvSpPr txBox="1"/>
          <p:nvPr/>
        </p:nvSpPr>
        <p:spPr bwMode="auto">
          <a:xfrm>
            <a:off x="9063392" y="3698024"/>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800</a:t>
            </a:r>
            <a:endParaRPr lang="en-US" b="0" baseline="30000" dirty="0">
              <a:solidFill>
                <a:schemeClr val="bg1"/>
              </a:solidFill>
              <a:latin typeface="Calibri" panose="020F0502020204030204" pitchFamily="34" charset="0"/>
            </a:endParaRPr>
          </a:p>
        </p:txBody>
      </p:sp>
      <p:sp>
        <p:nvSpPr>
          <p:cNvPr id="60" name="TextBox 59">
            <a:extLst>
              <a:ext uri="{FF2B5EF4-FFF2-40B4-BE49-F238E27FC236}">
                <a16:creationId xmlns:a16="http://schemas.microsoft.com/office/drawing/2014/main" id="{A21B71C7-498F-433A-3342-7657B02CFEF5}"/>
              </a:ext>
            </a:extLst>
          </p:cNvPr>
          <p:cNvSpPr txBox="1"/>
          <p:nvPr/>
        </p:nvSpPr>
        <p:spPr bwMode="auto">
          <a:xfrm>
            <a:off x="9063392" y="4308983"/>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600</a:t>
            </a:r>
            <a:endParaRPr lang="en-US" b="0" baseline="30000" dirty="0">
              <a:solidFill>
                <a:schemeClr val="bg1"/>
              </a:solidFill>
              <a:latin typeface="Calibri" panose="020F0502020204030204" pitchFamily="34" charset="0"/>
            </a:endParaRPr>
          </a:p>
        </p:txBody>
      </p:sp>
      <p:sp>
        <p:nvSpPr>
          <p:cNvPr id="61" name="TextBox 60">
            <a:extLst>
              <a:ext uri="{FF2B5EF4-FFF2-40B4-BE49-F238E27FC236}">
                <a16:creationId xmlns:a16="http://schemas.microsoft.com/office/drawing/2014/main" id="{175E8752-253E-87F5-AA12-C9AB148B7F52}"/>
              </a:ext>
            </a:extLst>
          </p:cNvPr>
          <p:cNvSpPr txBox="1"/>
          <p:nvPr/>
        </p:nvSpPr>
        <p:spPr bwMode="auto">
          <a:xfrm>
            <a:off x="9063392" y="4760517"/>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400</a:t>
            </a:r>
            <a:endParaRPr lang="en-US" b="0" baseline="30000" dirty="0">
              <a:solidFill>
                <a:schemeClr val="bg1"/>
              </a:solidFill>
              <a:latin typeface="Calibri" panose="020F0502020204030204" pitchFamily="34" charset="0"/>
            </a:endParaRPr>
          </a:p>
        </p:txBody>
      </p:sp>
      <p:sp>
        <p:nvSpPr>
          <p:cNvPr id="62" name="TextBox 61">
            <a:extLst>
              <a:ext uri="{FF2B5EF4-FFF2-40B4-BE49-F238E27FC236}">
                <a16:creationId xmlns:a16="http://schemas.microsoft.com/office/drawing/2014/main" id="{88FA5E7F-7730-3488-E503-C726D60E0B79}"/>
              </a:ext>
            </a:extLst>
          </p:cNvPr>
          <p:cNvSpPr txBox="1"/>
          <p:nvPr/>
        </p:nvSpPr>
        <p:spPr bwMode="auto">
          <a:xfrm>
            <a:off x="9063392" y="521015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200</a:t>
            </a:r>
            <a:endParaRPr lang="en-US" b="0" baseline="30000" dirty="0">
              <a:solidFill>
                <a:schemeClr val="bg1"/>
              </a:solidFill>
              <a:latin typeface="Calibri" panose="020F0502020204030204" pitchFamily="34" charset="0"/>
            </a:endParaRPr>
          </a:p>
        </p:txBody>
      </p:sp>
      <p:cxnSp>
        <p:nvCxnSpPr>
          <p:cNvPr id="1024" name="Straight Arrow Connector 1023">
            <a:extLst>
              <a:ext uri="{FF2B5EF4-FFF2-40B4-BE49-F238E27FC236}">
                <a16:creationId xmlns:a16="http://schemas.microsoft.com/office/drawing/2014/main" id="{746F82CF-D2F1-54A1-D1C6-25F5F3A979FF}"/>
              </a:ext>
            </a:extLst>
          </p:cNvPr>
          <p:cNvCxnSpPr>
            <a:cxnSpLocks/>
          </p:cNvCxnSpPr>
          <p:nvPr/>
        </p:nvCxnSpPr>
        <p:spPr bwMode="auto">
          <a:xfrm>
            <a:off x="2950185" y="6094297"/>
            <a:ext cx="256337" cy="0"/>
          </a:xfrm>
          <a:prstGeom prst="straightConnector1">
            <a:avLst/>
          </a:prstGeom>
          <a:noFill/>
          <a:ln w="28575" cap="flat" cmpd="sng" algn="ctr">
            <a:solidFill>
              <a:schemeClr val="bg1"/>
            </a:solidFill>
            <a:prstDash val="solid"/>
            <a:round/>
            <a:headEnd type="none" w="med" len="med"/>
            <a:tailEnd type="triangle"/>
          </a:ln>
          <a:effectLst/>
        </p:spPr>
      </p:cxnSp>
      <p:sp>
        <p:nvSpPr>
          <p:cNvPr id="1026" name="TextBox 1025">
            <a:extLst>
              <a:ext uri="{FF2B5EF4-FFF2-40B4-BE49-F238E27FC236}">
                <a16:creationId xmlns:a16="http://schemas.microsoft.com/office/drawing/2014/main" id="{653441FD-FE26-8D84-7A2E-F15880CDCE14}"/>
              </a:ext>
            </a:extLst>
          </p:cNvPr>
          <p:cNvSpPr txBox="1"/>
          <p:nvPr/>
        </p:nvSpPr>
        <p:spPr bwMode="auto">
          <a:xfrm rot="16200000">
            <a:off x="1354742" y="4226320"/>
            <a:ext cx="17235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1440" tIns="45720" rIns="91440" bIns="45720" rtlCol="0" anchor="t">
            <a:spAutoFit/>
          </a:bodyPr>
          <a:lstStyle/>
          <a:p>
            <a:pPr algn="ctr">
              <a:lnSpc>
                <a:spcPct val="100000"/>
              </a:lnSpc>
              <a:spcBef>
                <a:spcPct val="50000"/>
              </a:spcBef>
              <a:spcAft>
                <a:spcPct val="0"/>
              </a:spcAft>
              <a:buClrTx/>
              <a:buFontTx/>
              <a:buNone/>
            </a:pPr>
            <a:r>
              <a:rPr lang="en-US" dirty="0">
                <a:solidFill>
                  <a:schemeClr val="bg1"/>
                </a:solidFill>
                <a:latin typeface="Calibri"/>
                <a:ea typeface="Calibri"/>
                <a:cs typeface="Arial"/>
              </a:rPr>
              <a:t>HIV-1 RNA c/mL</a:t>
            </a:r>
            <a:endParaRPr lang="en-US" baseline="30000" dirty="0">
              <a:solidFill>
                <a:schemeClr val="bg1"/>
              </a:solidFill>
              <a:latin typeface="Calibri"/>
              <a:ea typeface="Calibri"/>
              <a:cs typeface="Arial"/>
            </a:endParaRPr>
          </a:p>
        </p:txBody>
      </p:sp>
      <p:sp>
        <p:nvSpPr>
          <p:cNvPr id="1027" name="TextBox 1026">
            <a:extLst>
              <a:ext uri="{FF2B5EF4-FFF2-40B4-BE49-F238E27FC236}">
                <a16:creationId xmlns:a16="http://schemas.microsoft.com/office/drawing/2014/main" id="{E114B885-85C6-2BA3-FF5E-787B24F4F59A}"/>
              </a:ext>
            </a:extLst>
          </p:cNvPr>
          <p:cNvSpPr txBox="1"/>
          <p:nvPr/>
        </p:nvSpPr>
        <p:spPr bwMode="auto">
          <a:xfrm rot="16200000">
            <a:off x="8986679" y="4026881"/>
            <a:ext cx="18004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CD4 T-Cells/mm</a:t>
            </a:r>
            <a:r>
              <a:rPr lang="en-US" baseline="30000" dirty="0">
                <a:solidFill>
                  <a:schemeClr val="bg1"/>
                </a:solidFill>
                <a:latin typeface="Calibri" panose="020F0502020204030204" pitchFamily="34" charset="0"/>
              </a:rPr>
              <a:t>3</a:t>
            </a:r>
          </a:p>
        </p:txBody>
      </p:sp>
      <p:sp>
        <p:nvSpPr>
          <p:cNvPr id="1028" name="TextBox 1027">
            <a:extLst>
              <a:ext uri="{FF2B5EF4-FFF2-40B4-BE49-F238E27FC236}">
                <a16:creationId xmlns:a16="http://schemas.microsoft.com/office/drawing/2014/main" id="{EC6A9448-8004-56CB-3F63-E2798A3F5924}"/>
              </a:ext>
            </a:extLst>
          </p:cNvPr>
          <p:cNvSpPr txBox="1"/>
          <p:nvPr/>
        </p:nvSpPr>
        <p:spPr bwMode="auto">
          <a:xfrm>
            <a:off x="7307102" y="2196692"/>
            <a:ext cx="140083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ts val="0"/>
              </a:spcBef>
              <a:spcAft>
                <a:spcPct val="0"/>
              </a:spcAft>
              <a:buClrTx/>
              <a:buFontTx/>
              <a:buNone/>
            </a:pPr>
            <a:r>
              <a:rPr lang="en-US" b="0" dirty="0">
                <a:solidFill>
                  <a:schemeClr val="bg1"/>
                </a:solidFill>
                <a:latin typeface="Calibri" panose="020F0502020204030204" pitchFamily="34" charset="0"/>
              </a:rPr>
              <a:t>HIV RNA</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CD4 T-cells</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P24 antigen</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HIV antibody</a:t>
            </a:r>
          </a:p>
        </p:txBody>
      </p:sp>
      <p:cxnSp>
        <p:nvCxnSpPr>
          <p:cNvPr id="1031" name="Straight Connector 1030">
            <a:extLst>
              <a:ext uri="{FF2B5EF4-FFF2-40B4-BE49-F238E27FC236}">
                <a16:creationId xmlns:a16="http://schemas.microsoft.com/office/drawing/2014/main" id="{6E0424AD-6D00-6F31-13F8-EC9F04DE1E51}"/>
              </a:ext>
            </a:extLst>
          </p:cNvPr>
          <p:cNvCxnSpPr>
            <a:cxnSpLocks/>
          </p:cNvCxnSpPr>
          <p:nvPr/>
        </p:nvCxnSpPr>
        <p:spPr bwMode="auto">
          <a:xfrm>
            <a:off x="7032295" y="2383276"/>
            <a:ext cx="267511" cy="0"/>
          </a:xfrm>
          <a:prstGeom prst="line">
            <a:avLst/>
          </a:prstGeom>
          <a:noFill/>
          <a:ln w="28575" cap="flat" cmpd="sng" algn="ctr">
            <a:solidFill>
              <a:schemeClr val="accent1"/>
            </a:solidFill>
            <a:prstDash val="solid"/>
            <a:round/>
            <a:headEnd type="none" w="med" len="med"/>
            <a:tailEnd type="none" w="med" len="med"/>
          </a:ln>
          <a:effectLst/>
        </p:spPr>
      </p:cxnSp>
      <p:cxnSp>
        <p:nvCxnSpPr>
          <p:cNvPr id="1032" name="Straight Connector 1031">
            <a:extLst>
              <a:ext uri="{FF2B5EF4-FFF2-40B4-BE49-F238E27FC236}">
                <a16:creationId xmlns:a16="http://schemas.microsoft.com/office/drawing/2014/main" id="{354382BB-C18A-6159-B90C-4C71605AABD4}"/>
              </a:ext>
            </a:extLst>
          </p:cNvPr>
          <p:cNvCxnSpPr>
            <a:cxnSpLocks/>
          </p:cNvCxnSpPr>
          <p:nvPr/>
        </p:nvCxnSpPr>
        <p:spPr bwMode="auto">
          <a:xfrm>
            <a:off x="7032295" y="2657272"/>
            <a:ext cx="267511" cy="0"/>
          </a:xfrm>
          <a:prstGeom prst="line">
            <a:avLst/>
          </a:prstGeom>
          <a:noFill/>
          <a:ln w="28575" cap="flat" cmpd="sng" algn="ctr">
            <a:solidFill>
              <a:schemeClr val="accent3"/>
            </a:solidFill>
            <a:prstDash val="solid"/>
            <a:round/>
            <a:headEnd type="none" w="med" len="med"/>
            <a:tailEnd type="none" w="med" len="med"/>
          </a:ln>
          <a:effectLst/>
        </p:spPr>
      </p:cxnSp>
      <p:cxnSp>
        <p:nvCxnSpPr>
          <p:cNvPr id="1033" name="Straight Connector 1032">
            <a:extLst>
              <a:ext uri="{FF2B5EF4-FFF2-40B4-BE49-F238E27FC236}">
                <a16:creationId xmlns:a16="http://schemas.microsoft.com/office/drawing/2014/main" id="{F023E699-D90B-BB2F-2CFD-4583B0932846}"/>
              </a:ext>
            </a:extLst>
          </p:cNvPr>
          <p:cNvCxnSpPr>
            <a:cxnSpLocks/>
          </p:cNvCxnSpPr>
          <p:nvPr/>
        </p:nvCxnSpPr>
        <p:spPr bwMode="auto">
          <a:xfrm>
            <a:off x="7032295" y="2929483"/>
            <a:ext cx="267511" cy="0"/>
          </a:xfrm>
          <a:prstGeom prst="line">
            <a:avLst/>
          </a:prstGeom>
          <a:noFill/>
          <a:ln w="28575" cap="flat" cmpd="sng" algn="ctr">
            <a:solidFill>
              <a:schemeClr val="accent4"/>
            </a:solidFill>
            <a:prstDash val="solid"/>
            <a:round/>
            <a:headEnd type="none" w="med" len="med"/>
            <a:tailEnd type="none" w="med" len="med"/>
          </a:ln>
          <a:effectLst/>
        </p:spPr>
      </p:cxnSp>
      <p:cxnSp>
        <p:nvCxnSpPr>
          <p:cNvPr id="1034" name="Straight Connector 1033">
            <a:extLst>
              <a:ext uri="{FF2B5EF4-FFF2-40B4-BE49-F238E27FC236}">
                <a16:creationId xmlns:a16="http://schemas.microsoft.com/office/drawing/2014/main" id="{6982C2C6-88BB-A610-1B0D-389D6587AB28}"/>
              </a:ext>
            </a:extLst>
          </p:cNvPr>
          <p:cNvCxnSpPr>
            <a:cxnSpLocks/>
          </p:cNvCxnSpPr>
          <p:nvPr/>
        </p:nvCxnSpPr>
        <p:spPr bwMode="auto">
          <a:xfrm>
            <a:off x="7032295" y="3203479"/>
            <a:ext cx="267511" cy="0"/>
          </a:xfrm>
          <a:prstGeom prst="line">
            <a:avLst/>
          </a:prstGeom>
          <a:noFill/>
          <a:ln w="28575" cap="flat" cmpd="sng" algn="ctr">
            <a:solidFill>
              <a:schemeClr val="accent6"/>
            </a:solidFill>
            <a:prstDash val="solid"/>
            <a:round/>
            <a:headEnd type="none" w="med" len="med"/>
            <a:tailEnd type="none" w="med" len="med"/>
          </a:ln>
          <a:effectLst/>
        </p:spPr>
      </p:cxnSp>
      <p:sp>
        <p:nvSpPr>
          <p:cNvPr id="1035" name="Freeform: Shape 1034">
            <a:extLst>
              <a:ext uri="{FF2B5EF4-FFF2-40B4-BE49-F238E27FC236}">
                <a16:creationId xmlns:a16="http://schemas.microsoft.com/office/drawing/2014/main" id="{73235DC5-FBA7-6A5C-5CA3-7B53788C5312}"/>
              </a:ext>
            </a:extLst>
          </p:cNvPr>
          <p:cNvSpPr/>
          <p:nvPr/>
        </p:nvSpPr>
        <p:spPr bwMode="auto">
          <a:xfrm>
            <a:off x="2879387" y="3095064"/>
            <a:ext cx="6152745" cy="2794851"/>
          </a:xfrm>
          <a:custGeom>
            <a:avLst/>
            <a:gdLst>
              <a:gd name="connsiteX0" fmla="*/ 0 w 6152745"/>
              <a:gd name="connsiteY0" fmla="*/ 2798175 h 2802855"/>
              <a:gd name="connsiteX1" fmla="*/ 170234 w 6152745"/>
              <a:gd name="connsiteY1" fmla="*/ 2798175 h 2802855"/>
              <a:gd name="connsiteX2" fmla="*/ 311285 w 6152745"/>
              <a:gd name="connsiteY2" fmla="*/ 2749537 h 2802855"/>
              <a:gd name="connsiteX3" fmla="*/ 418290 w 6152745"/>
              <a:gd name="connsiteY3" fmla="*/ 2584167 h 2802855"/>
              <a:gd name="connsiteX4" fmla="*/ 525294 w 6152745"/>
              <a:gd name="connsiteY4" fmla="*/ 2107511 h 2802855"/>
              <a:gd name="connsiteX5" fmla="*/ 661481 w 6152745"/>
              <a:gd name="connsiteY5" fmla="*/ 1363345 h 2802855"/>
              <a:gd name="connsiteX6" fmla="*/ 909536 w 6152745"/>
              <a:gd name="connsiteY6" fmla="*/ 570541 h 2802855"/>
              <a:gd name="connsiteX7" fmla="*/ 1206230 w 6152745"/>
              <a:gd name="connsiteY7" fmla="*/ 93886 h 2802855"/>
              <a:gd name="connsiteX8" fmla="*/ 1454285 w 6152745"/>
              <a:gd name="connsiteY8" fmla="*/ 30656 h 2802855"/>
              <a:gd name="connsiteX9" fmla="*/ 1823936 w 6152745"/>
              <a:gd name="connsiteY9" fmla="*/ 458673 h 2802855"/>
              <a:gd name="connsiteX10" fmla="*/ 2247090 w 6152745"/>
              <a:gd name="connsiteY10" fmla="*/ 789413 h 2802855"/>
              <a:gd name="connsiteX11" fmla="*/ 2825885 w 6152745"/>
              <a:gd name="connsiteY11" fmla="*/ 1037469 h 2802855"/>
              <a:gd name="connsiteX12" fmla="*/ 3574915 w 6152745"/>
              <a:gd name="connsiteY12" fmla="*/ 1159064 h 2802855"/>
              <a:gd name="connsiteX13" fmla="*/ 4552545 w 6152745"/>
              <a:gd name="connsiteY13" fmla="*/ 1222294 h 2802855"/>
              <a:gd name="connsiteX14" fmla="*/ 6152745 w 6152745"/>
              <a:gd name="connsiteY14" fmla="*/ 1241750 h 2802855"/>
              <a:gd name="connsiteX0" fmla="*/ 0 w 6152745"/>
              <a:gd name="connsiteY0" fmla="*/ 2790886 h 2795566"/>
              <a:gd name="connsiteX1" fmla="*/ 170234 w 6152745"/>
              <a:gd name="connsiteY1" fmla="*/ 2790886 h 2795566"/>
              <a:gd name="connsiteX2" fmla="*/ 311285 w 6152745"/>
              <a:gd name="connsiteY2" fmla="*/ 2742248 h 2795566"/>
              <a:gd name="connsiteX3" fmla="*/ 418290 w 6152745"/>
              <a:gd name="connsiteY3" fmla="*/ 2576878 h 2795566"/>
              <a:gd name="connsiteX4" fmla="*/ 525294 w 6152745"/>
              <a:gd name="connsiteY4" fmla="*/ 2100222 h 2795566"/>
              <a:gd name="connsiteX5" fmla="*/ 661481 w 6152745"/>
              <a:gd name="connsiteY5" fmla="*/ 1356056 h 2795566"/>
              <a:gd name="connsiteX6" fmla="*/ 909536 w 6152745"/>
              <a:gd name="connsiteY6" fmla="*/ 563252 h 2795566"/>
              <a:gd name="connsiteX7" fmla="*/ 1206230 w 6152745"/>
              <a:gd name="connsiteY7" fmla="*/ 86597 h 2795566"/>
              <a:gd name="connsiteX8" fmla="*/ 1478604 w 6152745"/>
              <a:gd name="connsiteY8" fmla="*/ 33095 h 2795566"/>
              <a:gd name="connsiteX9" fmla="*/ 1823936 w 6152745"/>
              <a:gd name="connsiteY9" fmla="*/ 451384 h 2795566"/>
              <a:gd name="connsiteX10" fmla="*/ 2247090 w 6152745"/>
              <a:gd name="connsiteY10" fmla="*/ 782124 h 2795566"/>
              <a:gd name="connsiteX11" fmla="*/ 2825885 w 6152745"/>
              <a:gd name="connsiteY11" fmla="*/ 1030180 h 2795566"/>
              <a:gd name="connsiteX12" fmla="*/ 3574915 w 6152745"/>
              <a:gd name="connsiteY12" fmla="*/ 1151775 h 2795566"/>
              <a:gd name="connsiteX13" fmla="*/ 4552545 w 6152745"/>
              <a:gd name="connsiteY13" fmla="*/ 1215005 h 2795566"/>
              <a:gd name="connsiteX14" fmla="*/ 6152745 w 6152745"/>
              <a:gd name="connsiteY14" fmla="*/ 1234461 h 2795566"/>
              <a:gd name="connsiteX0" fmla="*/ 0 w 6152745"/>
              <a:gd name="connsiteY0" fmla="*/ 2790171 h 2794851"/>
              <a:gd name="connsiteX1" fmla="*/ 170234 w 6152745"/>
              <a:gd name="connsiteY1" fmla="*/ 2790171 h 2794851"/>
              <a:gd name="connsiteX2" fmla="*/ 311285 w 6152745"/>
              <a:gd name="connsiteY2" fmla="*/ 2741533 h 2794851"/>
              <a:gd name="connsiteX3" fmla="*/ 418290 w 6152745"/>
              <a:gd name="connsiteY3" fmla="*/ 2576163 h 2794851"/>
              <a:gd name="connsiteX4" fmla="*/ 525294 w 6152745"/>
              <a:gd name="connsiteY4" fmla="*/ 2099507 h 2794851"/>
              <a:gd name="connsiteX5" fmla="*/ 661481 w 6152745"/>
              <a:gd name="connsiteY5" fmla="*/ 1355341 h 2794851"/>
              <a:gd name="connsiteX6" fmla="*/ 909536 w 6152745"/>
              <a:gd name="connsiteY6" fmla="*/ 562537 h 2794851"/>
              <a:gd name="connsiteX7" fmla="*/ 1206230 w 6152745"/>
              <a:gd name="connsiteY7" fmla="*/ 85882 h 2794851"/>
              <a:gd name="connsiteX8" fmla="*/ 1478604 w 6152745"/>
              <a:gd name="connsiteY8" fmla="*/ 32380 h 2794851"/>
              <a:gd name="connsiteX9" fmla="*/ 1838528 w 6152745"/>
              <a:gd name="connsiteY9" fmla="*/ 440941 h 2794851"/>
              <a:gd name="connsiteX10" fmla="*/ 2247090 w 6152745"/>
              <a:gd name="connsiteY10" fmla="*/ 781409 h 2794851"/>
              <a:gd name="connsiteX11" fmla="*/ 2825885 w 6152745"/>
              <a:gd name="connsiteY11" fmla="*/ 1029465 h 2794851"/>
              <a:gd name="connsiteX12" fmla="*/ 3574915 w 6152745"/>
              <a:gd name="connsiteY12" fmla="*/ 1151060 h 2794851"/>
              <a:gd name="connsiteX13" fmla="*/ 4552545 w 6152745"/>
              <a:gd name="connsiteY13" fmla="*/ 1214290 h 2794851"/>
              <a:gd name="connsiteX14" fmla="*/ 6152745 w 6152745"/>
              <a:gd name="connsiteY14" fmla="*/ 1233746 h 2794851"/>
              <a:gd name="connsiteX0" fmla="*/ 0 w 6152745"/>
              <a:gd name="connsiteY0" fmla="*/ 2790171 h 2794851"/>
              <a:gd name="connsiteX1" fmla="*/ 170234 w 6152745"/>
              <a:gd name="connsiteY1" fmla="*/ 2790171 h 2794851"/>
              <a:gd name="connsiteX2" fmla="*/ 311285 w 6152745"/>
              <a:gd name="connsiteY2" fmla="*/ 2741533 h 2794851"/>
              <a:gd name="connsiteX3" fmla="*/ 418290 w 6152745"/>
              <a:gd name="connsiteY3" fmla="*/ 2576163 h 2794851"/>
              <a:gd name="connsiteX4" fmla="*/ 525294 w 6152745"/>
              <a:gd name="connsiteY4" fmla="*/ 2099507 h 2794851"/>
              <a:gd name="connsiteX5" fmla="*/ 661481 w 6152745"/>
              <a:gd name="connsiteY5" fmla="*/ 1355341 h 2794851"/>
              <a:gd name="connsiteX6" fmla="*/ 909536 w 6152745"/>
              <a:gd name="connsiteY6" fmla="*/ 562537 h 2794851"/>
              <a:gd name="connsiteX7" fmla="*/ 1206230 w 6152745"/>
              <a:gd name="connsiteY7" fmla="*/ 85882 h 2794851"/>
              <a:gd name="connsiteX8" fmla="*/ 1478604 w 6152745"/>
              <a:gd name="connsiteY8" fmla="*/ 32380 h 2794851"/>
              <a:gd name="connsiteX9" fmla="*/ 1838528 w 6152745"/>
              <a:gd name="connsiteY9" fmla="*/ 440941 h 2794851"/>
              <a:gd name="connsiteX10" fmla="*/ 2271409 w 6152745"/>
              <a:gd name="connsiteY10" fmla="*/ 771681 h 2794851"/>
              <a:gd name="connsiteX11" fmla="*/ 2825885 w 6152745"/>
              <a:gd name="connsiteY11" fmla="*/ 1029465 h 2794851"/>
              <a:gd name="connsiteX12" fmla="*/ 3574915 w 6152745"/>
              <a:gd name="connsiteY12" fmla="*/ 1151060 h 2794851"/>
              <a:gd name="connsiteX13" fmla="*/ 4552545 w 6152745"/>
              <a:gd name="connsiteY13" fmla="*/ 1214290 h 2794851"/>
              <a:gd name="connsiteX14" fmla="*/ 6152745 w 6152745"/>
              <a:gd name="connsiteY14" fmla="*/ 1233746 h 279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152745" h="2794851">
                <a:moveTo>
                  <a:pt x="0" y="2790171"/>
                </a:moveTo>
                <a:cubicBezTo>
                  <a:pt x="59176" y="2794224"/>
                  <a:pt x="118353" y="2798277"/>
                  <a:pt x="170234" y="2790171"/>
                </a:cubicBezTo>
                <a:cubicBezTo>
                  <a:pt x="222115" y="2782065"/>
                  <a:pt x="269942" y="2777201"/>
                  <a:pt x="311285" y="2741533"/>
                </a:cubicBezTo>
                <a:cubicBezTo>
                  <a:pt x="352628" y="2705865"/>
                  <a:pt x="382622" y="2683167"/>
                  <a:pt x="418290" y="2576163"/>
                </a:cubicBezTo>
                <a:cubicBezTo>
                  <a:pt x="453958" y="2469159"/>
                  <a:pt x="484762" y="2302977"/>
                  <a:pt x="525294" y="2099507"/>
                </a:cubicBezTo>
                <a:cubicBezTo>
                  <a:pt x="565826" y="1896037"/>
                  <a:pt x="597441" y="1611503"/>
                  <a:pt x="661481" y="1355341"/>
                </a:cubicBezTo>
                <a:cubicBezTo>
                  <a:pt x="725521" y="1099179"/>
                  <a:pt x="818745" y="774113"/>
                  <a:pt x="909536" y="562537"/>
                </a:cubicBezTo>
                <a:cubicBezTo>
                  <a:pt x="1000327" y="350961"/>
                  <a:pt x="1111385" y="174241"/>
                  <a:pt x="1206230" y="85882"/>
                </a:cubicBezTo>
                <a:cubicBezTo>
                  <a:pt x="1301075" y="-2477"/>
                  <a:pt x="1373221" y="-26797"/>
                  <a:pt x="1478604" y="32380"/>
                </a:cubicBezTo>
                <a:cubicBezTo>
                  <a:pt x="1583987" y="91557"/>
                  <a:pt x="1706394" y="317724"/>
                  <a:pt x="1838528" y="440941"/>
                </a:cubicBezTo>
                <a:cubicBezTo>
                  <a:pt x="1970662" y="564158"/>
                  <a:pt x="2106850" y="673594"/>
                  <a:pt x="2271409" y="771681"/>
                </a:cubicBezTo>
                <a:cubicBezTo>
                  <a:pt x="2435969" y="869768"/>
                  <a:pt x="2608634" y="966235"/>
                  <a:pt x="2825885" y="1029465"/>
                </a:cubicBezTo>
                <a:cubicBezTo>
                  <a:pt x="3043136" y="1092695"/>
                  <a:pt x="3287138" y="1120256"/>
                  <a:pt x="3574915" y="1151060"/>
                </a:cubicBezTo>
                <a:cubicBezTo>
                  <a:pt x="3862692" y="1181864"/>
                  <a:pt x="4122907" y="1200509"/>
                  <a:pt x="4552545" y="1214290"/>
                </a:cubicBezTo>
                <a:cubicBezTo>
                  <a:pt x="4982183" y="1228071"/>
                  <a:pt x="5567464" y="1230908"/>
                  <a:pt x="6152745" y="1233746"/>
                </a:cubicBezTo>
              </a:path>
            </a:pathLst>
          </a:custGeom>
          <a:noFill/>
          <a:ln w="28575">
            <a:solidFill>
              <a:schemeClr val="accent1"/>
            </a:solidFill>
            <a:miter lim="800000"/>
            <a:headEnd/>
            <a:tailEnd/>
          </a:ln>
        </p:spPr>
        <p:txBody>
          <a:bodyPr rtlCol="0" anchor="ctr"/>
          <a:lstStyle/>
          <a:p>
            <a:pPr algn="ctr"/>
            <a:endParaRPr lang="en-US" dirty="0"/>
          </a:p>
        </p:txBody>
      </p:sp>
      <p:sp>
        <p:nvSpPr>
          <p:cNvPr id="1036" name="Freeform: Shape 1035">
            <a:extLst>
              <a:ext uri="{FF2B5EF4-FFF2-40B4-BE49-F238E27FC236}">
                <a16:creationId xmlns:a16="http://schemas.microsoft.com/office/drawing/2014/main" id="{C0751244-08F4-F894-1235-BDFDE88BD0F6}"/>
              </a:ext>
            </a:extLst>
          </p:cNvPr>
          <p:cNvSpPr/>
          <p:nvPr/>
        </p:nvSpPr>
        <p:spPr bwMode="auto">
          <a:xfrm>
            <a:off x="2928026" y="3842426"/>
            <a:ext cx="6070059" cy="1413957"/>
          </a:xfrm>
          <a:custGeom>
            <a:avLst/>
            <a:gdLst>
              <a:gd name="connsiteX0" fmla="*/ 0 w 6070059"/>
              <a:gd name="connsiteY0" fmla="*/ 0 h 1413957"/>
              <a:gd name="connsiteX1" fmla="*/ 291829 w 6070059"/>
              <a:gd name="connsiteY1" fmla="*/ 121595 h 1413957"/>
              <a:gd name="connsiteX2" fmla="*/ 651753 w 6070059"/>
              <a:gd name="connsiteY2" fmla="*/ 369651 h 1413957"/>
              <a:gd name="connsiteX3" fmla="*/ 997085 w 6070059"/>
              <a:gd name="connsiteY3" fmla="*/ 705255 h 1413957"/>
              <a:gd name="connsiteX4" fmla="*/ 1395919 w 6070059"/>
              <a:gd name="connsiteY4" fmla="*/ 1055451 h 1413957"/>
              <a:gd name="connsiteX5" fmla="*/ 1848255 w 6070059"/>
              <a:gd name="connsiteY5" fmla="*/ 1308370 h 1413957"/>
              <a:gd name="connsiteX6" fmla="*/ 2310319 w 6070059"/>
              <a:gd name="connsiteY6" fmla="*/ 1410510 h 1413957"/>
              <a:gd name="connsiteX7" fmla="*/ 2850204 w 6070059"/>
              <a:gd name="connsiteY7" fmla="*/ 1366736 h 1413957"/>
              <a:gd name="connsiteX8" fmla="*/ 3526276 w 6070059"/>
              <a:gd name="connsiteY8" fmla="*/ 1147863 h 1413957"/>
              <a:gd name="connsiteX9" fmla="*/ 4168302 w 6070059"/>
              <a:gd name="connsiteY9" fmla="*/ 851170 h 1413957"/>
              <a:gd name="connsiteX10" fmla="*/ 4557408 w 6070059"/>
              <a:gd name="connsiteY10" fmla="*/ 744165 h 1413957"/>
              <a:gd name="connsiteX11" fmla="*/ 5038927 w 6070059"/>
              <a:gd name="connsiteY11" fmla="*/ 802531 h 1413957"/>
              <a:gd name="connsiteX12" fmla="*/ 5569085 w 6070059"/>
              <a:gd name="connsiteY12" fmla="*/ 924127 h 1413957"/>
              <a:gd name="connsiteX13" fmla="*/ 6070059 w 6070059"/>
              <a:gd name="connsiteY13" fmla="*/ 982493 h 1413957"/>
              <a:gd name="connsiteX0" fmla="*/ 0 w 6070059"/>
              <a:gd name="connsiteY0" fmla="*/ 0 h 1413957"/>
              <a:gd name="connsiteX1" fmla="*/ 291829 w 6070059"/>
              <a:gd name="connsiteY1" fmla="*/ 121595 h 1413957"/>
              <a:gd name="connsiteX2" fmla="*/ 651753 w 6070059"/>
              <a:gd name="connsiteY2" fmla="*/ 369651 h 1413957"/>
              <a:gd name="connsiteX3" fmla="*/ 997085 w 6070059"/>
              <a:gd name="connsiteY3" fmla="*/ 705255 h 1413957"/>
              <a:gd name="connsiteX4" fmla="*/ 1395919 w 6070059"/>
              <a:gd name="connsiteY4" fmla="*/ 1055451 h 1413957"/>
              <a:gd name="connsiteX5" fmla="*/ 1848255 w 6070059"/>
              <a:gd name="connsiteY5" fmla="*/ 1308370 h 1413957"/>
              <a:gd name="connsiteX6" fmla="*/ 2310319 w 6070059"/>
              <a:gd name="connsiteY6" fmla="*/ 1410510 h 1413957"/>
              <a:gd name="connsiteX7" fmla="*/ 2850204 w 6070059"/>
              <a:gd name="connsiteY7" fmla="*/ 1366736 h 1413957"/>
              <a:gd name="connsiteX8" fmla="*/ 3526276 w 6070059"/>
              <a:gd name="connsiteY8" fmla="*/ 1147863 h 1413957"/>
              <a:gd name="connsiteX9" fmla="*/ 4168302 w 6070059"/>
              <a:gd name="connsiteY9" fmla="*/ 851170 h 1413957"/>
              <a:gd name="connsiteX10" fmla="*/ 4557408 w 6070059"/>
              <a:gd name="connsiteY10" fmla="*/ 744165 h 1413957"/>
              <a:gd name="connsiteX11" fmla="*/ 5038927 w 6070059"/>
              <a:gd name="connsiteY11" fmla="*/ 802531 h 1413957"/>
              <a:gd name="connsiteX12" fmla="*/ 5569085 w 6070059"/>
              <a:gd name="connsiteY12" fmla="*/ 924127 h 1413957"/>
              <a:gd name="connsiteX13" fmla="*/ 6070059 w 6070059"/>
              <a:gd name="connsiteY13" fmla="*/ 967902 h 1413957"/>
              <a:gd name="connsiteX0" fmla="*/ 0 w 6070059"/>
              <a:gd name="connsiteY0" fmla="*/ 0 h 1413957"/>
              <a:gd name="connsiteX1" fmla="*/ 291829 w 6070059"/>
              <a:gd name="connsiteY1" fmla="*/ 121595 h 1413957"/>
              <a:gd name="connsiteX2" fmla="*/ 651753 w 6070059"/>
              <a:gd name="connsiteY2" fmla="*/ 369651 h 1413957"/>
              <a:gd name="connsiteX3" fmla="*/ 997085 w 6070059"/>
              <a:gd name="connsiteY3" fmla="*/ 705255 h 1413957"/>
              <a:gd name="connsiteX4" fmla="*/ 1395919 w 6070059"/>
              <a:gd name="connsiteY4" fmla="*/ 1055451 h 1413957"/>
              <a:gd name="connsiteX5" fmla="*/ 1848255 w 6070059"/>
              <a:gd name="connsiteY5" fmla="*/ 1308370 h 1413957"/>
              <a:gd name="connsiteX6" fmla="*/ 2310319 w 6070059"/>
              <a:gd name="connsiteY6" fmla="*/ 1410510 h 1413957"/>
              <a:gd name="connsiteX7" fmla="*/ 2850204 w 6070059"/>
              <a:gd name="connsiteY7" fmla="*/ 1366736 h 1413957"/>
              <a:gd name="connsiteX8" fmla="*/ 3526276 w 6070059"/>
              <a:gd name="connsiteY8" fmla="*/ 1147863 h 1413957"/>
              <a:gd name="connsiteX9" fmla="*/ 4168302 w 6070059"/>
              <a:gd name="connsiteY9" fmla="*/ 851170 h 1413957"/>
              <a:gd name="connsiteX10" fmla="*/ 4557408 w 6070059"/>
              <a:gd name="connsiteY10" fmla="*/ 744165 h 1413957"/>
              <a:gd name="connsiteX11" fmla="*/ 5038927 w 6070059"/>
              <a:gd name="connsiteY11" fmla="*/ 802531 h 1413957"/>
              <a:gd name="connsiteX12" fmla="*/ 5544766 w 6070059"/>
              <a:gd name="connsiteY12" fmla="*/ 909535 h 1413957"/>
              <a:gd name="connsiteX13" fmla="*/ 6070059 w 6070059"/>
              <a:gd name="connsiteY13" fmla="*/ 967902 h 1413957"/>
              <a:gd name="connsiteX0" fmla="*/ 0 w 6070059"/>
              <a:gd name="connsiteY0" fmla="*/ 0 h 1413957"/>
              <a:gd name="connsiteX1" fmla="*/ 306421 w 6070059"/>
              <a:gd name="connsiteY1" fmla="*/ 150778 h 1413957"/>
              <a:gd name="connsiteX2" fmla="*/ 651753 w 6070059"/>
              <a:gd name="connsiteY2" fmla="*/ 369651 h 1413957"/>
              <a:gd name="connsiteX3" fmla="*/ 997085 w 6070059"/>
              <a:gd name="connsiteY3" fmla="*/ 705255 h 1413957"/>
              <a:gd name="connsiteX4" fmla="*/ 1395919 w 6070059"/>
              <a:gd name="connsiteY4" fmla="*/ 1055451 h 1413957"/>
              <a:gd name="connsiteX5" fmla="*/ 1848255 w 6070059"/>
              <a:gd name="connsiteY5" fmla="*/ 1308370 h 1413957"/>
              <a:gd name="connsiteX6" fmla="*/ 2310319 w 6070059"/>
              <a:gd name="connsiteY6" fmla="*/ 1410510 h 1413957"/>
              <a:gd name="connsiteX7" fmla="*/ 2850204 w 6070059"/>
              <a:gd name="connsiteY7" fmla="*/ 1366736 h 1413957"/>
              <a:gd name="connsiteX8" fmla="*/ 3526276 w 6070059"/>
              <a:gd name="connsiteY8" fmla="*/ 1147863 h 1413957"/>
              <a:gd name="connsiteX9" fmla="*/ 4168302 w 6070059"/>
              <a:gd name="connsiteY9" fmla="*/ 851170 h 1413957"/>
              <a:gd name="connsiteX10" fmla="*/ 4557408 w 6070059"/>
              <a:gd name="connsiteY10" fmla="*/ 744165 h 1413957"/>
              <a:gd name="connsiteX11" fmla="*/ 5038927 w 6070059"/>
              <a:gd name="connsiteY11" fmla="*/ 802531 h 1413957"/>
              <a:gd name="connsiteX12" fmla="*/ 5544766 w 6070059"/>
              <a:gd name="connsiteY12" fmla="*/ 909535 h 1413957"/>
              <a:gd name="connsiteX13" fmla="*/ 6070059 w 6070059"/>
              <a:gd name="connsiteY13" fmla="*/ 967902 h 1413957"/>
              <a:gd name="connsiteX0" fmla="*/ 0 w 6070059"/>
              <a:gd name="connsiteY0" fmla="*/ 0 h 1413957"/>
              <a:gd name="connsiteX1" fmla="*/ 306421 w 6070059"/>
              <a:gd name="connsiteY1" fmla="*/ 150778 h 1413957"/>
              <a:gd name="connsiteX2" fmla="*/ 656617 w 6070059"/>
              <a:gd name="connsiteY2" fmla="*/ 384242 h 1413957"/>
              <a:gd name="connsiteX3" fmla="*/ 997085 w 6070059"/>
              <a:gd name="connsiteY3" fmla="*/ 705255 h 1413957"/>
              <a:gd name="connsiteX4" fmla="*/ 1395919 w 6070059"/>
              <a:gd name="connsiteY4" fmla="*/ 1055451 h 1413957"/>
              <a:gd name="connsiteX5" fmla="*/ 1848255 w 6070059"/>
              <a:gd name="connsiteY5" fmla="*/ 1308370 h 1413957"/>
              <a:gd name="connsiteX6" fmla="*/ 2310319 w 6070059"/>
              <a:gd name="connsiteY6" fmla="*/ 1410510 h 1413957"/>
              <a:gd name="connsiteX7" fmla="*/ 2850204 w 6070059"/>
              <a:gd name="connsiteY7" fmla="*/ 1366736 h 1413957"/>
              <a:gd name="connsiteX8" fmla="*/ 3526276 w 6070059"/>
              <a:gd name="connsiteY8" fmla="*/ 1147863 h 1413957"/>
              <a:gd name="connsiteX9" fmla="*/ 4168302 w 6070059"/>
              <a:gd name="connsiteY9" fmla="*/ 851170 h 1413957"/>
              <a:gd name="connsiteX10" fmla="*/ 4557408 w 6070059"/>
              <a:gd name="connsiteY10" fmla="*/ 744165 h 1413957"/>
              <a:gd name="connsiteX11" fmla="*/ 5038927 w 6070059"/>
              <a:gd name="connsiteY11" fmla="*/ 802531 h 1413957"/>
              <a:gd name="connsiteX12" fmla="*/ 5544766 w 6070059"/>
              <a:gd name="connsiteY12" fmla="*/ 909535 h 1413957"/>
              <a:gd name="connsiteX13" fmla="*/ 6070059 w 6070059"/>
              <a:gd name="connsiteY13" fmla="*/ 967902 h 1413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70059" h="1413957">
                <a:moveTo>
                  <a:pt x="0" y="0"/>
                </a:moveTo>
                <a:cubicBezTo>
                  <a:pt x="91602" y="29993"/>
                  <a:pt x="196985" y="86738"/>
                  <a:pt x="306421" y="150778"/>
                </a:cubicBezTo>
                <a:cubicBezTo>
                  <a:pt x="415857" y="214818"/>
                  <a:pt x="541506" y="291829"/>
                  <a:pt x="656617" y="384242"/>
                </a:cubicBezTo>
                <a:cubicBezTo>
                  <a:pt x="771728" y="476655"/>
                  <a:pt x="873868" y="593387"/>
                  <a:pt x="997085" y="705255"/>
                </a:cubicBezTo>
                <a:cubicBezTo>
                  <a:pt x="1120302" y="817123"/>
                  <a:pt x="1254057" y="954932"/>
                  <a:pt x="1395919" y="1055451"/>
                </a:cubicBezTo>
                <a:cubicBezTo>
                  <a:pt x="1537781" y="1155970"/>
                  <a:pt x="1695855" y="1249193"/>
                  <a:pt x="1848255" y="1308370"/>
                </a:cubicBezTo>
                <a:cubicBezTo>
                  <a:pt x="2000655" y="1367547"/>
                  <a:pt x="2143328" y="1400782"/>
                  <a:pt x="2310319" y="1410510"/>
                </a:cubicBezTo>
                <a:cubicBezTo>
                  <a:pt x="2477310" y="1420238"/>
                  <a:pt x="2647545" y="1410511"/>
                  <a:pt x="2850204" y="1366736"/>
                </a:cubicBezTo>
                <a:cubicBezTo>
                  <a:pt x="3052864" y="1322962"/>
                  <a:pt x="3306593" y="1233791"/>
                  <a:pt x="3526276" y="1147863"/>
                </a:cubicBezTo>
                <a:cubicBezTo>
                  <a:pt x="3745959" y="1061935"/>
                  <a:pt x="3996447" y="918453"/>
                  <a:pt x="4168302" y="851170"/>
                </a:cubicBezTo>
                <a:cubicBezTo>
                  <a:pt x="4340157" y="783887"/>
                  <a:pt x="4412304" y="752272"/>
                  <a:pt x="4557408" y="744165"/>
                </a:cubicBezTo>
                <a:cubicBezTo>
                  <a:pt x="4702512" y="736059"/>
                  <a:pt x="4874367" y="774969"/>
                  <a:pt x="5038927" y="802531"/>
                </a:cubicBezTo>
                <a:cubicBezTo>
                  <a:pt x="5203487" y="830093"/>
                  <a:pt x="5372911" y="879541"/>
                  <a:pt x="5544766" y="909535"/>
                </a:cubicBezTo>
                <a:cubicBezTo>
                  <a:pt x="5716621" y="939529"/>
                  <a:pt x="5905499" y="953716"/>
                  <a:pt x="6070059" y="967902"/>
                </a:cubicBezTo>
              </a:path>
            </a:pathLst>
          </a:custGeom>
          <a:noFill/>
          <a:ln w="28575">
            <a:solidFill>
              <a:schemeClr val="accent3"/>
            </a:solidFill>
            <a:miter lim="800000"/>
            <a:headEnd/>
            <a:tailEnd/>
          </a:ln>
        </p:spPr>
        <p:txBody>
          <a:bodyPr rtlCol="0" anchor="ctr"/>
          <a:lstStyle/>
          <a:p>
            <a:pPr algn="ctr"/>
            <a:endParaRPr lang="en-US" dirty="0"/>
          </a:p>
        </p:txBody>
      </p:sp>
      <p:sp>
        <p:nvSpPr>
          <p:cNvPr id="1037" name="Freeform: Shape 1036">
            <a:extLst>
              <a:ext uri="{FF2B5EF4-FFF2-40B4-BE49-F238E27FC236}">
                <a16:creationId xmlns:a16="http://schemas.microsoft.com/office/drawing/2014/main" id="{18EAF099-C65E-DB35-F925-4B68AE57123E}"/>
              </a:ext>
            </a:extLst>
          </p:cNvPr>
          <p:cNvSpPr/>
          <p:nvPr/>
        </p:nvSpPr>
        <p:spPr bwMode="auto">
          <a:xfrm>
            <a:off x="3735421" y="3567751"/>
            <a:ext cx="1697477" cy="2307755"/>
          </a:xfrm>
          <a:custGeom>
            <a:avLst/>
            <a:gdLst>
              <a:gd name="connsiteX0" fmla="*/ 0 w 1697477"/>
              <a:gd name="connsiteY0" fmla="*/ 2312415 h 2312415"/>
              <a:gd name="connsiteX1" fmla="*/ 82685 w 1697477"/>
              <a:gd name="connsiteY1" fmla="*/ 1937900 h 2312415"/>
              <a:gd name="connsiteX2" fmla="*/ 233464 w 1697477"/>
              <a:gd name="connsiteY2" fmla="*/ 1125641 h 2312415"/>
              <a:gd name="connsiteX3" fmla="*/ 393970 w 1697477"/>
              <a:gd name="connsiteY3" fmla="*/ 430113 h 2312415"/>
              <a:gd name="connsiteX4" fmla="*/ 612843 w 1697477"/>
              <a:gd name="connsiteY4" fmla="*/ 6960 h 2312415"/>
              <a:gd name="connsiteX5" fmla="*/ 792805 w 1697477"/>
              <a:gd name="connsiteY5" fmla="*/ 216105 h 2312415"/>
              <a:gd name="connsiteX6" fmla="*/ 997085 w 1697477"/>
              <a:gd name="connsiteY6" fmla="*/ 838675 h 2312415"/>
              <a:gd name="connsiteX7" fmla="*/ 1191639 w 1697477"/>
              <a:gd name="connsiteY7" fmla="*/ 1451518 h 2312415"/>
              <a:gd name="connsiteX8" fmla="*/ 1439694 w 1697477"/>
              <a:gd name="connsiteY8" fmla="*/ 2108135 h 2312415"/>
              <a:gd name="connsiteX9" fmla="*/ 1566153 w 1697477"/>
              <a:gd name="connsiteY9" fmla="*/ 2239458 h 2312415"/>
              <a:gd name="connsiteX10" fmla="*/ 1697477 w 1697477"/>
              <a:gd name="connsiteY10" fmla="*/ 2292960 h 2312415"/>
              <a:gd name="connsiteX0" fmla="*/ 0 w 1697477"/>
              <a:gd name="connsiteY0" fmla="*/ 2307755 h 2307755"/>
              <a:gd name="connsiteX1" fmla="*/ 82685 w 1697477"/>
              <a:gd name="connsiteY1" fmla="*/ 1933240 h 2307755"/>
              <a:gd name="connsiteX2" fmla="*/ 233464 w 1697477"/>
              <a:gd name="connsiteY2" fmla="*/ 1120981 h 2307755"/>
              <a:gd name="connsiteX3" fmla="*/ 393970 w 1697477"/>
              <a:gd name="connsiteY3" fmla="*/ 425453 h 2307755"/>
              <a:gd name="connsiteX4" fmla="*/ 578796 w 1697477"/>
              <a:gd name="connsiteY4" fmla="*/ 7163 h 2307755"/>
              <a:gd name="connsiteX5" fmla="*/ 792805 w 1697477"/>
              <a:gd name="connsiteY5" fmla="*/ 211445 h 2307755"/>
              <a:gd name="connsiteX6" fmla="*/ 997085 w 1697477"/>
              <a:gd name="connsiteY6" fmla="*/ 834015 h 2307755"/>
              <a:gd name="connsiteX7" fmla="*/ 1191639 w 1697477"/>
              <a:gd name="connsiteY7" fmla="*/ 1446858 h 2307755"/>
              <a:gd name="connsiteX8" fmla="*/ 1439694 w 1697477"/>
              <a:gd name="connsiteY8" fmla="*/ 2103475 h 2307755"/>
              <a:gd name="connsiteX9" fmla="*/ 1566153 w 1697477"/>
              <a:gd name="connsiteY9" fmla="*/ 2234798 h 2307755"/>
              <a:gd name="connsiteX10" fmla="*/ 1697477 w 1697477"/>
              <a:gd name="connsiteY10" fmla="*/ 2288300 h 2307755"/>
              <a:gd name="connsiteX0" fmla="*/ 0 w 1697477"/>
              <a:gd name="connsiteY0" fmla="*/ 2307755 h 2307755"/>
              <a:gd name="connsiteX1" fmla="*/ 82685 w 1697477"/>
              <a:gd name="connsiteY1" fmla="*/ 1933240 h 2307755"/>
              <a:gd name="connsiteX2" fmla="*/ 233464 w 1697477"/>
              <a:gd name="connsiteY2" fmla="*/ 1120981 h 2307755"/>
              <a:gd name="connsiteX3" fmla="*/ 393970 w 1697477"/>
              <a:gd name="connsiteY3" fmla="*/ 425453 h 2307755"/>
              <a:gd name="connsiteX4" fmla="*/ 578796 w 1697477"/>
              <a:gd name="connsiteY4" fmla="*/ 7163 h 2307755"/>
              <a:gd name="connsiteX5" fmla="*/ 792805 w 1697477"/>
              <a:gd name="connsiteY5" fmla="*/ 211445 h 2307755"/>
              <a:gd name="connsiteX6" fmla="*/ 997085 w 1697477"/>
              <a:gd name="connsiteY6" fmla="*/ 834015 h 2307755"/>
              <a:gd name="connsiteX7" fmla="*/ 1191639 w 1697477"/>
              <a:gd name="connsiteY7" fmla="*/ 1446858 h 2307755"/>
              <a:gd name="connsiteX8" fmla="*/ 1439694 w 1697477"/>
              <a:gd name="connsiteY8" fmla="*/ 2103475 h 2307755"/>
              <a:gd name="connsiteX9" fmla="*/ 1697477 w 1697477"/>
              <a:gd name="connsiteY9" fmla="*/ 2288300 h 2307755"/>
              <a:gd name="connsiteX0" fmla="*/ 0 w 1697477"/>
              <a:gd name="connsiteY0" fmla="*/ 2307755 h 2307755"/>
              <a:gd name="connsiteX1" fmla="*/ 82685 w 1697477"/>
              <a:gd name="connsiteY1" fmla="*/ 1933240 h 2307755"/>
              <a:gd name="connsiteX2" fmla="*/ 233464 w 1697477"/>
              <a:gd name="connsiteY2" fmla="*/ 1120981 h 2307755"/>
              <a:gd name="connsiteX3" fmla="*/ 393970 w 1697477"/>
              <a:gd name="connsiteY3" fmla="*/ 425453 h 2307755"/>
              <a:gd name="connsiteX4" fmla="*/ 578796 w 1697477"/>
              <a:gd name="connsiteY4" fmla="*/ 7163 h 2307755"/>
              <a:gd name="connsiteX5" fmla="*/ 792805 w 1697477"/>
              <a:gd name="connsiteY5" fmla="*/ 211445 h 2307755"/>
              <a:gd name="connsiteX6" fmla="*/ 997085 w 1697477"/>
              <a:gd name="connsiteY6" fmla="*/ 834015 h 2307755"/>
              <a:gd name="connsiteX7" fmla="*/ 1191639 w 1697477"/>
              <a:gd name="connsiteY7" fmla="*/ 1446858 h 2307755"/>
              <a:gd name="connsiteX8" fmla="*/ 1439694 w 1697477"/>
              <a:gd name="connsiteY8" fmla="*/ 2103475 h 2307755"/>
              <a:gd name="connsiteX9" fmla="*/ 1697477 w 1697477"/>
              <a:gd name="connsiteY9" fmla="*/ 2288300 h 2307755"/>
              <a:gd name="connsiteX0" fmla="*/ 0 w 1697477"/>
              <a:gd name="connsiteY0" fmla="*/ 2307755 h 2307755"/>
              <a:gd name="connsiteX1" fmla="*/ 82685 w 1697477"/>
              <a:gd name="connsiteY1" fmla="*/ 1933240 h 2307755"/>
              <a:gd name="connsiteX2" fmla="*/ 233464 w 1697477"/>
              <a:gd name="connsiteY2" fmla="*/ 1120981 h 2307755"/>
              <a:gd name="connsiteX3" fmla="*/ 393970 w 1697477"/>
              <a:gd name="connsiteY3" fmla="*/ 425453 h 2307755"/>
              <a:gd name="connsiteX4" fmla="*/ 578796 w 1697477"/>
              <a:gd name="connsiteY4" fmla="*/ 7163 h 2307755"/>
              <a:gd name="connsiteX5" fmla="*/ 792805 w 1697477"/>
              <a:gd name="connsiteY5" fmla="*/ 211445 h 2307755"/>
              <a:gd name="connsiteX6" fmla="*/ 997085 w 1697477"/>
              <a:gd name="connsiteY6" fmla="*/ 834015 h 2307755"/>
              <a:gd name="connsiteX7" fmla="*/ 1191639 w 1697477"/>
              <a:gd name="connsiteY7" fmla="*/ 1446858 h 2307755"/>
              <a:gd name="connsiteX8" fmla="*/ 1449421 w 1697477"/>
              <a:gd name="connsiteY8" fmla="*/ 2088883 h 2307755"/>
              <a:gd name="connsiteX9" fmla="*/ 1697477 w 1697477"/>
              <a:gd name="connsiteY9" fmla="*/ 2288300 h 2307755"/>
              <a:gd name="connsiteX0" fmla="*/ 0 w 1697477"/>
              <a:gd name="connsiteY0" fmla="*/ 2307755 h 2307755"/>
              <a:gd name="connsiteX1" fmla="*/ 82685 w 1697477"/>
              <a:gd name="connsiteY1" fmla="*/ 1933240 h 2307755"/>
              <a:gd name="connsiteX2" fmla="*/ 233464 w 1697477"/>
              <a:gd name="connsiteY2" fmla="*/ 1120981 h 2307755"/>
              <a:gd name="connsiteX3" fmla="*/ 393970 w 1697477"/>
              <a:gd name="connsiteY3" fmla="*/ 425453 h 2307755"/>
              <a:gd name="connsiteX4" fmla="*/ 578796 w 1697477"/>
              <a:gd name="connsiteY4" fmla="*/ 7163 h 2307755"/>
              <a:gd name="connsiteX5" fmla="*/ 792805 w 1697477"/>
              <a:gd name="connsiteY5" fmla="*/ 211445 h 2307755"/>
              <a:gd name="connsiteX6" fmla="*/ 997085 w 1697477"/>
              <a:gd name="connsiteY6" fmla="*/ 834015 h 2307755"/>
              <a:gd name="connsiteX7" fmla="*/ 1191639 w 1697477"/>
              <a:gd name="connsiteY7" fmla="*/ 1446858 h 2307755"/>
              <a:gd name="connsiteX8" fmla="*/ 1449421 w 1697477"/>
              <a:gd name="connsiteY8" fmla="*/ 2088883 h 2307755"/>
              <a:gd name="connsiteX9" fmla="*/ 1697477 w 1697477"/>
              <a:gd name="connsiteY9" fmla="*/ 2288300 h 2307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97477" h="2307755">
                <a:moveTo>
                  <a:pt x="0" y="2307755"/>
                </a:moveTo>
                <a:cubicBezTo>
                  <a:pt x="21887" y="2219395"/>
                  <a:pt x="43774" y="2131036"/>
                  <a:pt x="82685" y="1933240"/>
                </a:cubicBezTo>
                <a:cubicBezTo>
                  <a:pt x="121596" y="1735444"/>
                  <a:pt x="181583" y="1372279"/>
                  <a:pt x="233464" y="1120981"/>
                </a:cubicBezTo>
                <a:cubicBezTo>
                  <a:pt x="285345" y="869683"/>
                  <a:pt x="336415" y="611089"/>
                  <a:pt x="393970" y="425453"/>
                </a:cubicBezTo>
                <a:cubicBezTo>
                  <a:pt x="451525" y="239817"/>
                  <a:pt x="512324" y="42831"/>
                  <a:pt x="578796" y="7163"/>
                </a:cubicBezTo>
                <a:cubicBezTo>
                  <a:pt x="645268" y="-28505"/>
                  <a:pt x="723090" y="73636"/>
                  <a:pt x="792805" y="211445"/>
                </a:cubicBezTo>
                <a:cubicBezTo>
                  <a:pt x="862520" y="349254"/>
                  <a:pt x="930613" y="628113"/>
                  <a:pt x="997085" y="834015"/>
                </a:cubicBezTo>
                <a:cubicBezTo>
                  <a:pt x="1063557" y="1039917"/>
                  <a:pt x="1116250" y="1237713"/>
                  <a:pt x="1191639" y="1446858"/>
                </a:cubicBezTo>
                <a:cubicBezTo>
                  <a:pt x="1267028" y="1656003"/>
                  <a:pt x="1374842" y="1914596"/>
                  <a:pt x="1449421" y="2088883"/>
                </a:cubicBezTo>
                <a:cubicBezTo>
                  <a:pt x="1524000" y="2263170"/>
                  <a:pt x="1614589" y="2269250"/>
                  <a:pt x="1697477" y="2288300"/>
                </a:cubicBezTo>
              </a:path>
            </a:pathLst>
          </a:custGeom>
          <a:noFill/>
          <a:ln w="28575">
            <a:solidFill>
              <a:schemeClr val="accent4"/>
            </a:solidFill>
            <a:miter lim="800000"/>
            <a:headEnd/>
            <a:tailEnd/>
          </a:ln>
        </p:spPr>
        <p:txBody>
          <a:bodyPr rtlCol="0" anchor="ctr"/>
          <a:lstStyle/>
          <a:p>
            <a:pPr algn="ctr"/>
            <a:endParaRPr lang="en-US" dirty="0"/>
          </a:p>
        </p:txBody>
      </p:sp>
      <p:sp>
        <p:nvSpPr>
          <p:cNvPr id="1038" name="Freeform: Shape 1037">
            <a:extLst>
              <a:ext uri="{FF2B5EF4-FFF2-40B4-BE49-F238E27FC236}">
                <a16:creationId xmlns:a16="http://schemas.microsoft.com/office/drawing/2014/main" id="{ADE881E3-5AC3-1E2D-FC1B-A2A50BC5226A}"/>
              </a:ext>
            </a:extLst>
          </p:cNvPr>
          <p:cNvSpPr/>
          <p:nvPr/>
        </p:nvSpPr>
        <p:spPr bwMode="auto">
          <a:xfrm>
            <a:off x="4066162" y="4163439"/>
            <a:ext cx="4965970" cy="1721795"/>
          </a:xfrm>
          <a:custGeom>
            <a:avLst/>
            <a:gdLst>
              <a:gd name="connsiteX0" fmla="*/ 0 w 4990290"/>
              <a:gd name="connsiteY0" fmla="*/ 1731523 h 1731523"/>
              <a:gd name="connsiteX1" fmla="*/ 155643 w 4990290"/>
              <a:gd name="connsiteY1" fmla="*/ 1444557 h 1731523"/>
              <a:gd name="connsiteX2" fmla="*/ 389107 w 4990290"/>
              <a:gd name="connsiteY2" fmla="*/ 885217 h 1731523"/>
              <a:gd name="connsiteX3" fmla="*/ 617707 w 4990290"/>
              <a:gd name="connsiteY3" fmla="*/ 369651 h 1731523"/>
              <a:gd name="connsiteX4" fmla="*/ 836579 w 4990290"/>
              <a:gd name="connsiteY4" fmla="*/ 160506 h 1731523"/>
              <a:gd name="connsiteX5" fmla="*/ 982494 w 4990290"/>
              <a:gd name="connsiteY5" fmla="*/ 364787 h 1731523"/>
              <a:gd name="connsiteX6" fmla="*/ 1094362 w 4990290"/>
              <a:gd name="connsiteY6" fmla="*/ 758757 h 1731523"/>
              <a:gd name="connsiteX7" fmla="*/ 1254868 w 4990290"/>
              <a:gd name="connsiteY7" fmla="*/ 924127 h 1731523"/>
              <a:gd name="connsiteX8" fmla="*/ 1901758 w 4990290"/>
              <a:gd name="connsiteY8" fmla="*/ 807395 h 1731523"/>
              <a:gd name="connsiteX9" fmla="*/ 3375498 w 4990290"/>
              <a:gd name="connsiteY9" fmla="*/ 379378 h 1731523"/>
              <a:gd name="connsiteX10" fmla="*/ 4990290 w 4990290"/>
              <a:gd name="connsiteY10" fmla="*/ 0 h 1731523"/>
              <a:gd name="connsiteX0" fmla="*/ 0 w 4970834"/>
              <a:gd name="connsiteY0" fmla="*/ 1731523 h 1731523"/>
              <a:gd name="connsiteX1" fmla="*/ 136187 w 4970834"/>
              <a:gd name="connsiteY1" fmla="*/ 1444557 h 1731523"/>
              <a:gd name="connsiteX2" fmla="*/ 369651 w 4970834"/>
              <a:gd name="connsiteY2" fmla="*/ 885217 h 1731523"/>
              <a:gd name="connsiteX3" fmla="*/ 598251 w 4970834"/>
              <a:gd name="connsiteY3" fmla="*/ 369651 h 1731523"/>
              <a:gd name="connsiteX4" fmla="*/ 817123 w 4970834"/>
              <a:gd name="connsiteY4" fmla="*/ 160506 h 1731523"/>
              <a:gd name="connsiteX5" fmla="*/ 963038 w 4970834"/>
              <a:gd name="connsiteY5" fmla="*/ 364787 h 1731523"/>
              <a:gd name="connsiteX6" fmla="*/ 1074906 w 4970834"/>
              <a:gd name="connsiteY6" fmla="*/ 758757 h 1731523"/>
              <a:gd name="connsiteX7" fmla="*/ 1235412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69651 w 4970834"/>
              <a:gd name="connsiteY2" fmla="*/ 885217 h 1731523"/>
              <a:gd name="connsiteX3" fmla="*/ 598251 w 4970834"/>
              <a:gd name="connsiteY3" fmla="*/ 369651 h 1731523"/>
              <a:gd name="connsiteX4" fmla="*/ 817123 w 4970834"/>
              <a:gd name="connsiteY4" fmla="*/ 160506 h 1731523"/>
              <a:gd name="connsiteX5" fmla="*/ 963038 w 4970834"/>
              <a:gd name="connsiteY5" fmla="*/ 364787 h 1731523"/>
              <a:gd name="connsiteX6" fmla="*/ 1074906 w 4970834"/>
              <a:gd name="connsiteY6" fmla="*/ 758757 h 1731523"/>
              <a:gd name="connsiteX7" fmla="*/ 1235412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598251 w 4970834"/>
              <a:gd name="connsiteY3" fmla="*/ 369651 h 1731523"/>
              <a:gd name="connsiteX4" fmla="*/ 817123 w 4970834"/>
              <a:gd name="connsiteY4" fmla="*/ 160506 h 1731523"/>
              <a:gd name="connsiteX5" fmla="*/ 963038 w 4970834"/>
              <a:gd name="connsiteY5" fmla="*/ 364787 h 1731523"/>
              <a:gd name="connsiteX6" fmla="*/ 1074906 w 4970834"/>
              <a:gd name="connsiteY6" fmla="*/ 758757 h 1731523"/>
              <a:gd name="connsiteX7" fmla="*/ 1235412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617707 w 4970834"/>
              <a:gd name="connsiteY3" fmla="*/ 350196 h 1731523"/>
              <a:gd name="connsiteX4" fmla="*/ 817123 w 4970834"/>
              <a:gd name="connsiteY4" fmla="*/ 160506 h 1731523"/>
              <a:gd name="connsiteX5" fmla="*/ 963038 w 4970834"/>
              <a:gd name="connsiteY5" fmla="*/ 364787 h 1731523"/>
              <a:gd name="connsiteX6" fmla="*/ 1074906 w 4970834"/>
              <a:gd name="connsiteY6" fmla="*/ 758757 h 1731523"/>
              <a:gd name="connsiteX7" fmla="*/ 1235412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617707 w 4970834"/>
              <a:gd name="connsiteY3" fmla="*/ 350196 h 1731523"/>
              <a:gd name="connsiteX4" fmla="*/ 826851 w 4970834"/>
              <a:gd name="connsiteY4" fmla="*/ 179962 h 1731523"/>
              <a:gd name="connsiteX5" fmla="*/ 963038 w 4970834"/>
              <a:gd name="connsiteY5" fmla="*/ 364787 h 1731523"/>
              <a:gd name="connsiteX6" fmla="*/ 1074906 w 4970834"/>
              <a:gd name="connsiteY6" fmla="*/ 758757 h 1731523"/>
              <a:gd name="connsiteX7" fmla="*/ 1235412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617707 w 4970834"/>
              <a:gd name="connsiteY3" fmla="*/ 350196 h 1731523"/>
              <a:gd name="connsiteX4" fmla="*/ 826851 w 4970834"/>
              <a:gd name="connsiteY4" fmla="*/ 179962 h 1731523"/>
              <a:gd name="connsiteX5" fmla="*/ 963038 w 4970834"/>
              <a:gd name="connsiteY5" fmla="*/ 379379 h 1731523"/>
              <a:gd name="connsiteX6" fmla="*/ 1074906 w 4970834"/>
              <a:gd name="connsiteY6" fmla="*/ 758757 h 1731523"/>
              <a:gd name="connsiteX7" fmla="*/ 1235412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617707 w 4970834"/>
              <a:gd name="connsiteY3" fmla="*/ 350196 h 1731523"/>
              <a:gd name="connsiteX4" fmla="*/ 826851 w 4970834"/>
              <a:gd name="connsiteY4" fmla="*/ 179962 h 1731523"/>
              <a:gd name="connsiteX5" fmla="*/ 963038 w 4970834"/>
              <a:gd name="connsiteY5" fmla="*/ 379379 h 1731523"/>
              <a:gd name="connsiteX6" fmla="*/ 1074906 w 4970834"/>
              <a:gd name="connsiteY6" fmla="*/ 758757 h 1731523"/>
              <a:gd name="connsiteX7" fmla="*/ 1327825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617707 w 4970834"/>
              <a:gd name="connsiteY3" fmla="*/ 350196 h 1731523"/>
              <a:gd name="connsiteX4" fmla="*/ 826851 w 4970834"/>
              <a:gd name="connsiteY4" fmla="*/ 179962 h 1731523"/>
              <a:gd name="connsiteX5" fmla="*/ 963038 w 4970834"/>
              <a:gd name="connsiteY5" fmla="*/ 379379 h 1731523"/>
              <a:gd name="connsiteX6" fmla="*/ 1089498 w 4970834"/>
              <a:gd name="connsiteY6" fmla="*/ 768485 h 1731523"/>
              <a:gd name="connsiteX7" fmla="*/ 1327825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617707 w 4970834"/>
              <a:gd name="connsiteY3" fmla="*/ 350196 h 1731523"/>
              <a:gd name="connsiteX4" fmla="*/ 826851 w 4970834"/>
              <a:gd name="connsiteY4" fmla="*/ 179962 h 1731523"/>
              <a:gd name="connsiteX5" fmla="*/ 963038 w 4970834"/>
              <a:gd name="connsiteY5" fmla="*/ 379379 h 1731523"/>
              <a:gd name="connsiteX6" fmla="*/ 1089498 w 4970834"/>
              <a:gd name="connsiteY6" fmla="*/ 768485 h 1731523"/>
              <a:gd name="connsiteX7" fmla="*/ 1327825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617707 w 4970834"/>
              <a:gd name="connsiteY3" fmla="*/ 350196 h 1731523"/>
              <a:gd name="connsiteX4" fmla="*/ 826851 w 4970834"/>
              <a:gd name="connsiteY4" fmla="*/ 179962 h 1731523"/>
              <a:gd name="connsiteX5" fmla="*/ 963038 w 4970834"/>
              <a:gd name="connsiteY5" fmla="*/ 379379 h 1731523"/>
              <a:gd name="connsiteX6" fmla="*/ 1089498 w 4970834"/>
              <a:gd name="connsiteY6" fmla="*/ 768485 h 1731523"/>
              <a:gd name="connsiteX7" fmla="*/ 1327825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617707 w 4970834"/>
              <a:gd name="connsiteY3" fmla="*/ 350196 h 1731523"/>
              <a:gd name="connsiteX4" fmla="*/ 826851 w 4970834"/>
              <a:gd name="connsiteY4" fmla="*/ 179962 h 1731523"/>
              <a:gd name="connsiteX5" fmla="*/ 963038 w 4970834"/>
              <a:gd name="connsiteY5" fmla="*/ 379379 h 1731523"/>
              <a:gd name="connsiteX6" fmla="*/ 1089498 w 4970834"/>
              <a:gd name="connsiteY6" fmla="*/ 768485 h 1731523"/>
              <a:gd name="connsiteX7" fmla="*/ 1371599 w 4970834"/>
              <a:gd name="connsiteY7" fmla="*/ 924127 h 1731523"/>
              <a:gd name="connsiteX8" fmla="*/ 1882302 w 4970834"/>
              <a:gd name="connsiteY8" fmla="*/ 807395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617707 w 4970834"/>
              <a:gd name="connsiteY3" fmla="*/ 350196 h 1731523"/>
              <a:gd name="connsiteX4" fmla="*/ 826851 w 4970834"/>
              <a:gd name="connsiteY4" fmla="*/ 179962 h 1731523"/>
              <a:gd name="connsiteX5" fmla="*/ 963038 w 4970834"/>
              <a:gd name="connsiteY5" fmla="*/ 379379 h 1731523"/>
              <a:gd name="connsiteX6" fmla="*/ 1089498 w 4970834"/>
              <a:gd name="connsiteY6" fmla="*/ 768485 h 1731523"/>
              <a:gd name="connsiteX7" fmla="*/ 1371599 w 4970834"/>
              <a:gd name="connsiteY7" fmla="*/ 924127 h 1731523"/>
              <a:gd name="connsiteX8" fmla="*/ 1921213 w 4970834"/>
              <a:gd name="connsiteY8" fmla="*/ 792804 h 1731523"/>
              <a:gd name="connsiteX9" fmla="*/ 3356042 w 4970834"/>
              <a:gd name="connsiteY9" fmla="*/ 379378 h 1731523"/>
              <a:gd name="connsiteX10" fmla="*/ 4970834 w 4970834"/>
              <a:gd name="connsiteY10" fmla="*/ 0 h 1731523"/>
              <a:gd name="connsiteX0" fmla="*/ 0 w 4970834"/>
              <a:gd name="connsiteY0" fmla="*/ 1731523 h 1731523"/>
              <a:gd name="connsiteX1" fmla="*/ 165370 w 4970834"/>
              <a:gd name="connsiteY1" fmla="*/ 1444557 h 1731523"/>
              <a:gd name="connsiteX2" fmla="*/ 393970 w 4970834"/>
              <a:gd name="connsiteY2" fmla="*/ 885217 h 1731523"/>
              <a:gd name="connsiteX3" fmla="*/ 617707 w 4970834"/>
              <a:gd name="connsiteY3" fmla="*/ 350196 h 1731523"/>
              <a:gd name="connsiteX4" fmla="*/ 826851 w 4970834"/>
              <a:gd name="connsiteY4" fmla="*/ 179962 h 1731523"/>
              <a:gd name="connsiteX5" fmla="*/ 963038 w 4970834"/>
              <a:gd name="connsiteY5" fmla="*/ 379379 h 1731523"/>
              <a:gd name="connsiteX6" fmla="*/ 1089498 w 4970834"/>
              <a:gd name="connsiteY6" fmla="*/ 768485 h 1731523"/>
              <a:gd name="connsiteX7" fmla="*/ 1371599 w 4970834"/>
              <a:gd name="connsiteY7" fmla="*/ 924127 h 1731523"/>
              <a:gd name="connsiteX8" fmla="*/ 1921213 w 4970834"/>
              <a:gd name="connsiteY8" fmla="*/ 792804 h 1731523"/>
              <a:gd name="connsiteX9" fmla="*/ 3375498 w 4970834"/>
              <a:gd name="connsiteY9" fmla="*/ 403697 h 1731523"/>
              <a:gd name="connsiteX10" fmla="*/ 4970834 w 4970834"/>
              <a:gd name="connsiteY10" fmla="*/ 0 h 1731523"/>
              <a:gd name="connsiteX0" fmla="*/ 0 w 4965970"/>
              <a:gd name="connsiteY0" fmla="*/ 1721795 h 1721795"/>
              <a:gd name="connsiteX1" fmla="*/ 165370 w 4965970"/>
              <a:gd name="connsiteY1" fmla="*/ 1434829 h 1721795"/>
              <a:gd name="connsiteX2" fmla="*/ 393970 w 4965970"/>
              <a:gd name="connsiteY2" fmla="*/ 875489 h 1721795"/>
              <a:gd name="connsiteX3" fmla="*/ 617707 w 4965970"/>
              <a:gd name="connsiteY3" fmla="*/ 340468 h 1721795"/>
              <a:gd name="connsiteX4" fmla="*/ 826851 w 4965970"/>
              <a:gd name="connsiteY4" fmla="*/ 170234 h 1721795"/>
              <a:gd name="connsiteX5" fmla="*/ 963038 w 4965970"/>
              <a:gd name="connsiteY5" fmla="*/ 369651 h 1721795"/>
              <a:gd name="connsiteX6" fmla="*/ 1089498 w 4965970"/>
              <a:gd name="connsiteY6" fmla="*/ 758757 h 1721795"/>
              <a:gd name="connsiteX7" fmla="*/ 1371599 w 4965970"/>
              <a:gd name="connsiteY7" fmla="*/ 914399 h 1721795"/>
              <a:gd name="connsiteX8" fmla="*/ 1921213 w 4965970"/>
              <a:gd name="connsiteY8" fmla="*/ 783076 h 1721795"/>
              <a:gd name="connsiteX9" fmla="*/ 3375498 w 4965970"/>
              <a:gd name="connsiteY9" fmla="*/ 393969 h 1721795"/>
              <a:gd name="connsiteX10" fmla="*/ 4965970 w 4965970"/>
              <a:gd name="connsiteY10" fmla="*/ 0 h 1721795"/>
              <a:gd name="connsiteX0" fmla="*/ 0 w 4965970"/>
              <a:gd name="connsiteY0" fmla="*/ 1721795 h 1721795"/>
              <a:gd name="connsiteX1" fmla="*/ 165370 w 4965970"/>
              <a:gd name="connsiteY1" fmla="*/ 1434829 h 1721795"/>
              <a:gd name="connsiteX2" fmla="*/ 393970 w 4965970"/>
              <a:gd name="connsiteY2" fmla="*/ 875489 h 1721795"/>
              <a:gd name="connsiteX3" fmla="*/ 617707 w 4965970"/>
              <a:gd name="connsiteY3" fmla="*/ 340468 h 1721795"/>
              <a:gd name="connsiteX4" fmla="*/ 826851 w 4965970"/>
              <a:gd name="connsiteY4" fmla="*/ 170234 h 1721795"/>
              <a:gd name="connsiteX5" fmla="*/ 963038 w 4965970"/>
              <a:gd name="connsiteY5" fmla="*/ 369651 h 1721795"/>
              <a:gd name="connsiteX6" fmla="*/ 1089498 w 4965970"/>
              <a:gd name="connsiteY6" fmla="*/ 758757 h 1721795"/>
              <a:gd name="connsiteX7" fmla="*/ 1371599 w 4965970"/>
              <a:gd name="connsiteY7" fmla="*/ 914399 h 1721795"/>
              <a:gd name="connsiteX8" fmla="*/ 1921213 w 4965970"/>
              <a:gd name="connsiteY8" fmla="*/ 783076 h 1721795"/>
              <a:gd name="connsiteX9" fmla="*/ 3326860 w 4965970"/>
              <a:gd name="connsiteY9" fmla="*/ 393969 h 1721795"/>
              <a:gd name="connsiteX10" fmla="*/ 4965970 w 4965970"/>
              <a:gd name="connsiteY10" fmla="*/ 0 h 1721795"/>
              <a:gd name="connsiteX0" fmla="*/ 0 w 4965970"/>
              <a:gd name="connsiteY0" fmla="*/ 1721795 h 1721795"/>
              <a:gd name="connsiteX1" fmla="*/ 165370 w 4965970"/>
              <a:gd name="connsiteY1" fmla="*/ 1434829 h 1721795"/>
              <a:gd name="connsiteX2" fmla="*/ 393970 w 4965970"/>
              <a:gd name="connsiteY2" fmla="*/ 875489 h 1721795"/>
              <a:gd name="connsiteX3" fmla="*/ 617707 w 4965970"/>
              <a:gd name="connsiteY3" fmla="*/ 340468 h 1721795"/>
              <a:gd name="connsiteX4" fmla="*/ 826851 w 4965970"/>
              <a:gd name="connsiteY4" fmla="*/ 170234 h 1721795"/>
              <a:gd name="connsiteX5" fmla="*/ 963038 w 4965970"/>
              <a:gd name="connsiteY5" fmla="*/ 369651 h 1721795"/>
              <a:gd name="connsiteX6" fmla="*/ 1089498 w 4965970"/>
              <a:gd name="connsiteY6" fmla="*/ 758757 h 1721795"/>
              <a:gd name="connsiteX7" fmla="*/ 1371599 w 4965970"/>
              <a:gd name="connsiteY7" fmla="*/ 914399 h 1721795"/>
              <a:gd name="connsiteX8" fmla="*/ 1921213 w 4965970"/>
              <a:gd name="connsiteY8" fmla="*/ 783076 h 1721795"/>
              <a:gd name="connsiteX9" fmla="*/ 3326860 w 4965970"/>
              <a:gd name="connsiteY9" fmla="*/ 393969 h 1721795"/>
              <a:gd name="connsiteX10" fmla="*/ 4965970 w 4965970"/>
              <a:gd name="connsiteY10" fmla="*/ 0 h 1721795"/>
              <a:gd name="connsiteX0" fmla="*/ 0 w 4965970"/>
              <a:gd name="connsiteY0" fmla="*/ 1721795 h 1721795"/>
              <a:gd name="connsiteX1" fmla="*/ 165370 w 4965970"/>
              <a:gd name="connsiteY1" fmla="*/ 1434829 h 1721795"/>
              <a:gd name="connsiteX2" fmla="*/ 393970 w 4965970"/>
              <a:gd name="connsiteY2" fmla="*/ 875489 h 1721795"/>
              <a:gd name="connsiteX3" fmla="*/ 617707 w 4965970"/>
              <a:gd name="connsiteY3" fmla="*/ 340468 h 1721795"/>
              <a:gd name="connsiteX4" fmla="*/ 826851 w 4965970"/>
              <a:gd name="connsiteY4" fmla="*/ 170234 h 1721795"/>
              <a:gd name="connsiteX5" fmla="*/ 963038 w 4965970"/>
              <a:gd name="connsiteY5" fmla="*/ 369651 h 1721795"/>
              <a:gd name="connsiteX6" fmla="*/ 1089498 w 4965970"/>
              <a:gd name="connsiteY6" fmla="*/ 758757 h 1721795"/>
              <a:gd name="connsiteX7" fmla="*/ 1371599 w 4965970"/>
              <a:gd name="connsiteY7" fmla="*/ 914399 h 1721795"/>
              <a:gd name="connsiteX8" fmla="*/ 1921213 w 4965970"/>
              <a:gd name="connsiteY8" fmla="*/ 783076 h 1721795"/>
              <a:gd name="connsiteX9" fmla="*/ 3326860 w 4965970"/>
              <a:gd name="connsiteY9" fmla="*/ 393969 h 1721795"/>
              <a:gd name="connsiteX10" fmla="*/ 4965970 w 4965970"/>
              <a:gd name="connsiteY10" fmla="*/ 0 h 1721795"/>
              <a:gd name="connsiteX0" fmla="*/ 0 w 4965970"/>
              <a:gd name="connsiteY0" fmla="*/ 1721795 h 1721795"/>
              <a:gd name="connsiteX1" fmla="*/ 165370 w 4965970"/>
              <a:gd name="connsiteY1" fmla="*/ 1434829 h 1721795"/>
              <a:gd name="connsiteX2" fmla="*/ 393970 w 4965970"/>
              <a:gd name="connsiteY2" fmla="*/ 875489 h 1721795"/>
              <a:gd name="connsiteX3" fmla="*/ 617707 w 4965970"/>
              <a:gd name="connsiteY3" fmla="*/ 340468 h 1721795"/>
              <a:gd name="connsiteX4" fmla="*/ 826851 w 4965970"/>
              <a:gd name="connsiteY4" fmla="*/ 170234 h 1721795"/>
              <a:gd name="connsiteX5" fmla="*/ 963038 w 4965970"/>
              <a:gd name="connsiteY5" fmla="*/ 369651 h 1721795"/>
              <a:gd name="connsiteX6" fmla="*/ 1089498 w 4965970"/>
              <a:gd name="connsiteY6" fmla="*/ 758757 h 1721795"/>
              <a:gd name="connsiteX7" fmla="*/ 1371599 w 4965970"/>
              <a:gd name="connsiteY7" fmla="*/ 914399 h 1721795"/>
              <a:gd name="connsiteX8" fmla="*/ 1921213 w 4965970"/>
              <a:gd name="connsiteY8" fmla="*/ 783076 h 1721795"/>
              <a:gd name="connsiteX9" fmla="*/ 3326860 w 4965970"/>
              <a:gd name="connsiteY9" fmla="*/ 393969 h 1721795"/>
              <a:gd name="connsiteX10" fmla="*/ 4965970 w 4965970"/>
              <a:gd name="connsiteY10" fmla="*/ 0 h 1721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965970" h="1721795">
                <a:moveTo>
                  <a:pt x="0" y="1721795"/>
                </a:moveTo>
                <a:cubicBezTo>
                  <a:pt x="45396" y="1648837"/>
                  <a:pt x="99708" y="1575880"/>
                  <a:pt x="165370" y="1434829"/>
                </a:cubicBezTo>
                <a:cubicBezTo>
                  <a:pt x="231032" y="1293778"/>
                  <a:pt x="318581" y="1057882"/>
                  <a:pt x="393970" y="875489"/>
                </a:cubicBezTo>
                <a:cubicBezTo>
                  <a:pt x="469359" y="693096"/>
                  <a:pt x="545560" y="458011"/>
                  <a:pt x="617707" y="340468"/>
                </a:cubicBezTo>
                <a:cubicBezTo>
                  <a:pt x="689854" y="222926"/>
                  <a:pt x="769296" y="165370"/>
                  <a:pt x="826851" y="170234"/>
                </a:cubicBezTo>
                <a:cubicBezTo>
                  <a:pt x="884406" y="175098"/>
                  <a:pt x="928992" y="256973"/>
                  <a:pt x="963038" y="369651"/>
                </a:cubicBezTo>
                <a:cubicBezTo>
                  <a:pt x="997084" y="482329"/>
                  <a:pt x="1026268" y="648510"/>
                  <a:pt x="1089498" y="758757"/>
                </a:cubicBezTo>
                <a:cubicBezTo>
                  <a:pt x="1152728" y="869004"/>
                  <a:pt x="1232980" y="944393"/>
                  <a:pt x="1371599" y="914399"/>
                </a:cubicBezTo>
                <a:cubicBezTo>
                  <a:pt x="1510218" y="884405"/>
                  <a:pt x="1595336" y="869814"/>
                  <a:pt x="1921213" y="783076"/>
                </a:cubicBezTo>
                <a:cubicBezTo>
                  <a:pt x="2247090" y="696338"/>
                  <a:pt x="2858311" y="523671"/>
                  <a:pt x="3326860" y="393969"/>
                </a:cubicBezTo>
                <a:cubicBezTo>
                  <a:pt x="3841615" y="259403"/>
                  <a:pt x="4415951" y="122406"/>
                  <a:pt x="4965970" y="0"/>
                </a:cubicBezTo>
              </a:path>
            </a:pathLst>
          </a:custGeom>
          <a:noFill/>
          <a:ln w="28575">
            <a:solidFill>
              <a:schemeClr val="accent6"/>
            </a:solidFill>
            <a:miter lim="800000"/>
            <a:headEnd/>
            <a:tailEnd/>
          </a:ln>
        </p:spPr>
        <p:txBody>
          <a:bodyPr rtlCol="0" anchor="ctr"/>
          <a:lstStyle/>
          <a:p>
            <a:pPr algn="ctr"/>
            <a:endParaRPr lang="en-US" dirty="0"/>
          </a:p>
        </p:txBody>
      </p:sp>
      <p:sp>
        <p:nvSpPr>
          <p:cNvPr id="1039" name="TextBox 1038">
            <a:extLst>
              <a:ext uri="{FF2B5EF4-FFF2-40B4-BE49-F238E27FC236}">
                <a16:creationId xmlns:a16="http://schemas.microsoft.com/office/drawing/2014/main" id="{DF463643-B582-1232-D1E6-CB315A5FCBED}"/>
              </a:ext>
            </a:extLst>
          </p:cNvPr>
          <p:cNvSpPr txBox="1"/>
          <p:nvPr/>
        </p:nvSpPr>
        <p:spPr bwMode="auto">
          <a:xfrm>
            <a:off x="2274299" y="1822650"/>
            <a:ext cx="13010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Viral detection nucleic acid amplification test</a:t>
            </a:r>
          </a:p>
        </p:txBody>
      </p:sp>
      <p:cxnSp>
        <p:nvCxnSpPr>
          <p:cNvPr id="1041" name="Straight Arrow Connector 1040">
            <a:extLst>
              <a:ext uri="{FF2B5EF4-FFF2-40B4-BE49-F238E27FC236}">
                <a16:creationId xmlns:a16="http://schemas.microsoft.com/office/drawing/2014/main" id="{B9358E60-568E-2F9C-7804-8C4D53633CD7}"/>
              </a:ext>
            </a:extLst>
          </p:cNvPr>
          <p:cNvCxnSpPr>
            <a:cxnSpLocks/>
          </p:cNvCxnSpPr>
          <p:nvPr/>
        </p:nvCxnSpPr>
        <p:spPr bwMode="auto">
          <a:xfrm>
            <a:off x="3341451" y="2445411"/>
            <a:ext cx="0" cy="877707"/>
          </a:xfrm>
          <a:prstGeom prst="straightConnector1">
            <a:avLst/>
          </a:prstGeom>
          <a:noFill/>
          <a:ln w="28575" cap="flat" cmpd="sng" algn="ctr">
            <a:solidFill>
              <a:schemeClr val="bg1"/>
            </a:solidFill>
            <a:prstDash val="solid"/>
            <a:round/>
            <a:headEnd type="none" w="med" len="med"/>
            <a:tailEnd type="triangle"/>
          </a:ln>
          <a:effectLst/>
        </p:spPr>
      </p:cxnSp>
      <p:sp>
        <p:nvSpPr>
          <p:cNvPr id="1042" name="TextBox 1041">
            <a:extLst>
              <a:ext uri="{FF2B5EF4-FFF2-40B4-BE49-F238E27FC236}">
                <a16:creationId xmlns:a16="http://schemas.microsoft.com/office/drawing/2014/main" id="{4A3C43AE-CBE7-9917-17BC-833852E0D6A8}"/>
              </a:ext>
            </a:extLst>
          </p:cNvPr>
          <p:cNvSpPr txBox="1"/>
          <p:nvPr/>
        </p:nvSpPr>
        <p:spPr bwMode="auto">
          <a:xfrm>
            <a:off x="3279538" y="2451567"/>
            <a:ext cx="10943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Viral detection immunoassay</a:t>
            </a:r>
          </a:p>
        </p:txBody>
      </p:sp>
      <p:cxnSp>
        <p:nvCxnSpPr>
          <p:cNvPr id="1043" name="Straight Arrow Connector 1042">
            <a:extLst>
              <a:ext uri="{FF2B5EF4-FFF2-40B4-BE49-F238E27FC236}">
                <a16:creationId xmlns:a16="http://schemas.microsoft.com/office/drawing/2014/main" id="{EC8CEB5D-1B65-B198-1C9D-168523E017BC}"/>
              </a:ext>
            </a:extLst>
          </p:cNvPr>
          <p:cNvCxnSpPr>
            <a:cxnSpLocks/>
          </p:cNvCxnSpPr>
          <p:nvPr/>
        </p:nvCxnSpPr>
        <p:spPr bwMode="auto">
          <a:xfrm>
            <a:off x="3735421" y="2929483"/>
            <a:ext cx="0" cy="393634"/>
          </a:xfrm>
          <a:prstGeom prst="straightConnector1">
            <a:avLst/>
          </a:prstGeom>
          <a:noFill/>
          <a:ln w="28575" cap="flat" cmpd="sng" algn="ctr">
            <a:solidFill>
              <a:schemeClr val="bg1"/>
            </a:solidFill>
            <a:prstDash val="solid"/>
            <a:round/>
            <a:headEnd type="none" w="med" len="med"/>
            <a:tailEnd type="triangle"/>
          </a:ln>
          <a:effectLst/>
        </p:spPr>
      </p:cxnSp>
      <p:sp>
        <p:nvSpPr>
          <p:cNvPr id="1045" name="TextBox 1044">
            <a:extLst>
              <a:ext uri="{FF2B5EF4-FFF2-40B4-BE49-F238E27FC236}">
                <a16:creationId xmlns:a16="http://schemas.microsoft.com/office/drawing/2014/main" id="{0C80CA55-3801-27B9-26C6-8C70CC223C88}"/>
              </a:ext>
            </a:extLst>
          </p:cNvPr>
          <p:cNvSpPr txBox="1"/>
          <p:nvPr/>
        </p:nvSpPr>
        <p:spPr bwMode="auto">
          <a:xfrm>
            <a:off x="3854370" y="2010642"/>
            <a:ext cx="10943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Ab detection immunoassay</a:t>
            </a:r>
          </a:p>
        </p:txBody>
      </p:sp>
      <p:cxnSp>
        <p:nvCxnSpPr>
          <p:cNvPr id="1046" name="Straight Arrow Connector 1045">
            <a:extLst>
              <a:ext uri="{FF2B5EF4-FFF2-40B4-BE49-F238E27FC236}">
                <a16:creationId xmlns:a16="http://schemas.microsoft.com/office/drawing/2014/main" id="{C22403E6-617C-CB38-FC58-AF6954D77345}"/>
              </a:ext>
            </a:extLst>
          </p:cNvPr>
          <p:cNvCxnSpPr>
            <a:cxnSpLocks/>
          </p:cNvCxnSpPr>
          <p:nvPr/>
        </p:nvCxnSpPr>
        <p:spPr bwMode="auto">
          <a:xfrm>
            <a:off x="4305389" y="2445411"/>
            <a:ext cx="0" cy="540827"/>
          </a:xfrm>
          <a:prstGeom prst="straightConnector1">
            <a:avLst/>
          </a:prstGeom>
          <a:noFill/>
          <a:ln w="28575" cap="flat" cmpd="sng" algn="ctr">
            <a:solidFill>
              <a:schemeClr val="bg1"/>
            </a:solidFill>
            <a:prstDash val="solid"/>
            <a:round/>
            <a:headEnd type="none" w="med" len="med"/>
            <a:tailEnd type="triangle"/>
          </a:ln>
          <a:effectLst/>
        </p:spPr>
      </p:cxnSp>
      <p:sp>
        <p:nvSpPr>
          <p:cNvPr id="1049" name="TextBox 1048">
            <a:extLst>
              <a:ext uri="{FF2B5EF4-FFF2-40B4-BE49-F238E27FC236}">
                <a16:creationId xmlns:a16="http://schemas.microsoft.com/office/drawing/2014/main" id="{2724DD3E-BF2C-BFA5-67D7-C7CEE11EBC54}"/>
              </a:ext>
            </a:extLst>
          </p:cNvPr>
          <p:cNvSpPr txBox="1"/>
          <p:nvPr/>
        </p:nvSpPr>
        <p:spPr bwMode="auto">
          <a:xfrm>
            <a:off x="2534457" y="1509846"/>
            <a:ext cx="2287955" cy="276999"/>
          </a:xfrm>
          <a:prstGeom prst="rect">
            <a:avLst/>
          </a:prstGeom>
          <a:noFill/>
          <a:ln w="28575" algn="ctr">
            <a:solidFill>
              <a:schemeClr val="accent6"/>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ts val="0"/>
              </a:spcBef>
              <a:spcAft>
                <a:spcPct val="0"/>
              </a:spcAft>
              <a:buClrTx/>
              <a:buFontTx/>
              <a:buNone/>
            </a:pPr>
            <a:r>
              <a:rPr lang="en-US" sz="1200" b="0" dirty="0">
                <a:solidFill>
                  <a:schemeClr val="bg1"/>
                </a:solidFill>
                <a:latin typeface="Calibri" panose="020F0502020204030204" pitchFamily="34" charset="0"/>
              </a:rPr>
              <a:t>Symptoms</a:t>
            </a:r>
          </a:p>
        </p:txBody>
      </p:sp>
    </p:spTree>
    <p:extLst>
      <p:ext uri="{BB962C8B-B14F-4D97-AF65-F5344CB8AC3E}">
        <p14:creationId xmlns:p14="http://schemas.microsoft.com/office/powerpoint/2010/main" val="1887529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6D172-2BE8-5F21-4F24-8E4C2552BED6}"/>
              </a:ext>
            </a:extLst>
          </p:cNvPr>
          <p:cNvSpPr>
            <a:spLocks noGrp="1"/>
          </p:cNvSpPr>
          <p:nvPr>
            <p:ph type="title"/>
          </p:nvPr>
        </p:nvSpPr>
        <p:spPr/>
        <p:txBody>
          <a:bodyPr/>
          <a:lstStyle/>
          <a:p>
            <a:r>
              <a:rPr lang="en-US" dirty="0"/>
              <a:t>Acute HIV Infection vs Long-Acting </a:t>
            </a:r>
            <a:br>
              <a:rPr lang="en-US" dirty="0"/>
            </a:br>
            <a:r>
              <a:rPr lang="en-US" dirty="0"/>
              <a:t>Early Viral Inhibition With LA CAB PrEP</a:t>
            </a:r>
          </a:p>
        </p:txBody>
      </p:sp>
      <p:sp>
        <p:nvSpPr>
          <p:cNvPr id="8" name="Text Box 11">
            <a:extLst>
              <a:ext uri="{FF2B5EF4-FFF2-40B4-BE49-F238E27FC236}">
                <a16:creationId xmlns:a16="http://schemas.microsoft.com/office/drawing/2014/main" id="{CAFB0C40-3852-3F22-911B-E3B10FAA3114}"/>
              </a:ext>
            </a:extLst>
          </p:cNvPr>
          <p:cNvSpPr txBox="1">
            <a:spLocks noChangeArrowheads="1"/>
          </p:cNvSpPr>
          <p:nvPr/>
        </p:nvSpPr>
        <p:spPr bwMode="auto">
          <a:xfrm>
            <a:off x="431273" y="6360339"/>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Eshleman. CROI 2023. Abstr 160.</a:t>
            </a:r>
          </a:p>
        </p:txBody>
      </p:sp>
      <p:graphicFrame>
        <p:nvGraphicFramePr>
          <p:cNvPr id="6" name="Group 3">
            <a:extLst>
              <a:ext uri="{FF2B5EF4-FFF2-40B4-BE49-F238E27FC236}">
                <a16:creationId xmlns:a16="http://schemas.microsoft.com/office/drawing/2014/main" id="{E1FDCA51-994A-6C28-0499-E9CF6B3EC508}"/>
              </a:ext>
            </a:extLst>
          </p:cNvPr>
          <p:cNvGraphicFramePr>
            <a:graphicFrameLocks/>
          </p:cNvGraphicFramePr>
          <p:nvPr>
            <p:extLst>
              <p:ext uri="{D42A27DB-BD31-4B8C-83A1-F6EECF244321}">
                <p14:modId xmlns:p14="http://schemas.microsoft.com/office/powerpoint/2010/main" val="1638226210"/>
              </p:ext>
            </p:extLst>
          </p:nvPr>
        </p:nvGraphicFramePr>
        <p:xfrm>
          <a:off x="719137" y="1600200"/>
          <a:ext cx="10787063" cy="4572160"/>
        </p:xfrm>
        <a:graphic>
          <a:graphicData uri="http://schemas.openxmlformats.org/drawingml/2006/table">
            <a:tbl>
              <a:tblPr/>
              <a:tblGrid>
                <a:gridCol w="1618059">
                  <a:extLst>
                    <a:ext uri="{9D8B030D-6E8A-4147-A177-3AD203B41FA5}">
                      <a16:colId xmlns:a16="http://schemas.microsoft.com/office/drawing/2014/main" val="20000"/>
                    </a:ext>
                  </a:extLst>
                </a:gridCol>
                <a:gridCol w="4007945">
                  <a:extLst>
                    <a:ext uri="{9D8B030D-6E8A-4147-A177-3AD203B41FA5}">
                      <a16:colId xmlns:a16="http://schemas.microsoft.com/office/drawing/2014/main" val="20001"/>
                    </a:ext>
                  </a:extLst>
                </a:gridCol>
                <a:gridCol w="5161059">
                  <a:extLst>
                    <a:ext uri="{9D8B030D-6E8A-4147-A177-3AD203B41FA5}">
                      <a16:colId xmlns:a16="http://schemas.microsoft.com/office/drawing/2014/main" val="405770945"/>
                    </a:ext>
                  </a:extLst>
                </a:gridCol>
              </a:tblGrid>
              <a:tr h="228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Feature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AHI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LEVI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28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Cause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Phase of natural HIV infection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LA ARV for PrEP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90459142"/>
                  </a:ext>
                </a:extLst>
              </a:tr>
              <a:tr h="394233">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Onset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accent1"/>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New infection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accent1"/>
                      </a:solid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Infection during PrEP; initiation of PrEP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during acute/early infection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accent1"/>
                      </a:solid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37007211"/>
                  </a:ext>
                </a:extLst>
              </a:tr>
              <a:tr h="228245">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Viral replication</a:t>
                      </a:r>
                    </a:p>
                  </a:txBody>
                  <a:tcPr marL="121699" marR="121699" marT="45728" marB="45728" anchor="ctr" horzOverflow="overflow">
                    <a:lnL w="381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Explosive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Smoldering</a:t>
                      </a:r>
                    </a:p>
                  </a:txBody>
                  <a:tcPr marL="121699" marR="121699" marT="45728" marB="45728" anchor="ctr" horzOverflow="overflow">
                    <a:lnL w="12700" cap="flat" cmpd="sng" algn="ctr">
                      <a:noFill/>
                      <a:prstDash val="solid"/>
                      <a:round/>
                      <a:headEnd type="none" w="med" len="med"/>
                      <a:tailEnd type="none" w="med" len="med"/>
                    </a:lnL>
                    <a:lnR w="38100" cap="flat" cmpd="sng" algn="ctr">
                      <a:solidFill>
                        <a:schemeClr val="accent1"/>
                      </a:solidFill>
                      <a:prstDash val="solid"/>
                      <a:round/>
                      <a:headEnd type="none" w="med" len="med"/>
                      <a:tailEnd type="none" w="med" len="med"/>
                    </a:lnR>
                    <a:lnT w="381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6894471"/>
                  </a:ext>
                </a:extLst>
              </a:tr>
              <a:tr h="394233">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Symptoms</a:t>
                      </a:r>
                    </a:p>
                  </a:txBody>
                  <a:tcPr marL="121699" marR="121699" marT="45728" marB="45728" anchor="ctr" horzOverflow="overflow">
                    <a:lnL w="381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Fever, chills, rash, night sweats, muscle aches, sore throat, fatigue, swollen glands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Minimal, variable, often no symptoms reported</a:t>
                      </a:r>
                    </a:p>
                  </a:txBody>
                  <a:tcPr marL="121699" marR="121699" marT="45728" marB="45728" anchor="ctr" horzOverflow="overflow">
                    <a:lnL w="12700" cap="flat" cmpd="sng" algn="ctr">
                      <a:no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59869566"/>
                  </a:ext>
                </a:extLst>
              </a:tr>
              <a:tr h="3942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Detection</a:t>
                      </a:r>
                    </a:p>
                  </a:txBody>
                  <a:tcPr marL="121699" marR="121699" marT="45728" marB="45728" anchor="ctr" horzOverflow="overflow">
                    <a:lnL w="38100" cap="flat" cmpd="sng" algn="ctr">
                      <a:solidFill>
                        <a:schemeClr val="accent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accent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Ag/Ab, RNA (including point-of-care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and pooled tests), DNA, and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total nucleic acid assays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accent1"/>
                      </a:solid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Ultrasensitive RNA assay (often low/undetectable HIV-1 RNA and HIV-1 DNA, diminished/delayed Ab production)</a:t>
                      </a:r>
                    </a:p>
                  </a:txBody>
                  <a:tcPr marL="121699" marR="121699" marT="45728" marB="45728" anchor="ctr" horzOverflow="overflow">
                    <a:lnL w="12700" cap="flat" cmpd="sng" algn="ctr">
                      <a:no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noFill/>
                      <a:prstDash val="solid"/>
                      <a:round/>
                      <a:headEnd type="none" w="med" len="med"/>
                      <a:tailEnd type="none" w="med" len="med"/>
                    </a:lnT>
                    <a:lnB w="38100" cap="flat" cmpd="sng" algn="ctr">
                      <a:solidFill>
                        <a:schemeClr val="accent1"/>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90927690"/>
                  </a:ext>
                </a:extLst>
              </a:tr>
              <a:tr h="228245">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Assay reversion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Rare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Common for many test types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solidFill>
                        <a:schemeClr val="accent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11070783"/>
                  </a:ext>
                </a:extLst>
              </a:tr>
              <a:tr h="39423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Duration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wk (until Ab detection)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Mo (until viral breakthrough, drug clearance, or ART start);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can persist months after ARV is discontinued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88087880"/>
                  </a:ext>
                </a:extLst>
              </a:tr>
              <a:tr h="228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Transmission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Very likely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Unlikely (except possibly via blood transfusion)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49524022"/>
                  </a:ext>
                </a:extLst>
              </a:tr>
              <a:tr h="228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Drug resistance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 (unless transmitted)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Yes (can emerge early when HIV-1 RNA is low)</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06799086"/>
                  </a:ext>
                </a:extLst>
              </a:tr>
            </a:tbl>
          </a:graphicData>
        </a:graphic>
      </p:graphicFrame>
    </p:spTree>
    <p:extLst>
      <p:ext uri="{BB962C8B-B14F-4D97-AF65-F5344CB8AC3E}">
        <p14:creationId xmlns:p14="http://schemas.microsoft.com/office/powerpoint/2010/main" val="7910977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98A5F47-C4D6-AE9F-2281-960C32CB767F}"/>
              </a:ext>
            </a:extLst>
          </p:cNvPr>
          <p:cNvSpPr/>
          <p:nvPr/>
        </p:nvSpPr>
        <p:spPr bwMode="auto">
          <a:xfrm>
            <a:off x="604675" y="1421176"/>
            <a:ext cx="10676597" cy="1399142"/>
          </a:xfrm>
          <a:prstGeom prst="roundRect">
            <a:avLst>
              <a:gd name="adj" fmla="val 2019"/>
            </a:avLst>
          </a:prstGeom>
          <a:solidFill>
            <a:schemeClr val="accent2">
              <a:lumMod val="20000"/>
              <a:lumOff val="80000"/>
              <a:alpha val="50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 name="Title 1">
            <a:extLst>
              <a:ext uri="{FF2B5EF4-FFF2-40B4-BE49-F238E27FC236}">
                <a16:creationId xmlns:a16="http://schemas.microsoft.com/office/drawing/2014/main" id="{396B7589-83E4-4086-BC31-93898A6F502F}"/>
              </a:ext>
            </a:extLst>
          </p:cNvPr>
          <p:cNvSpPr>
            <a:spLocks noGrp="1"/>
          </p:cNvSpPr>
          <p:nvPr>
            <p:ph type="title"/>
          </p:nvPr>
        </p:nvSpPr>
        <p:spPr/>
        <p:txBody>
          <a:bodyPr/>
          <a:lstStyle/>
          <a:p>
            <a:r>
              <a:rPr lang="en-US" dirty="0"/>
              <a:t>HIV Monitoring on PrEP</a:t>
            </a:r>
          </a:p>
        </p:txBody>
      </p:sp>
      <p:sp>
        <p:nvSpPr>
          <p:cNvPr id="8" name="Content Placeholder 7">
            <a:extLst>
              <a:ext uri="{FF2B5EF4-FFF2-40B4-BE49-F238E27FC236}">
                <a16:creationId xmlns:a16="http://schemas.microsoft.com/office/drawing/2014/main" id="{89D32B69-8AF6-403C-BD72-43CC678B6EA7}"/>
              </a:ext>
            </a:extLst>
          </p:cNvPr>
          <p:cNvSpPr>
            <a:spLocks noGrp="1"/>
          </p:cNvSpPr>
          <p:nvPr>
            <p:ph idx="1"/>
          </p:nvPr>
        </p:nvSpPr>
        <p:spPr/>
        <p:txBody>
          <a:bodyPr/>
          <a:lstStyle/>
          <a:p>
            <a:r>
              <a:rPr lang="en-US" sz="2400" dirty="0">
                <a:latin typeface="Calibri"/>
                <a:ea typeface="Calibri"/>
                <a:cs typeface="Calibri"/>
              </a:rPr>
              <a:t>2021 CDC guidelines recommend </a:t>
            </a:r>
            <a:r>
              <a:rPr lang="en-US" sz="2400" b="1" dirty="0">
                <a:solidFill>
                  <a:schemeClr val="accent3"/>
                </a:solidFill>
                <a:latin typeface="Calibri"/>
                <a:ea typeface="Calibri"/>
                <a:cs typeface="Calibri"/>
              </a:rPr>
              <a:t>HIV-1 RNA assays </a:t>
            </a:r>
            <a:r>
              <a:rPr lang="en-US" sz="2400" dirty="0">
                <a:latin typeface="Calibri"/>
                <a:ea typeface="Calibri"/>
                <a:cs typeface="Calibri"/>
              </a:rPr>
              <a:t>for monitoring people receiving </a:t>
            </a:r>
            <a:r>
              <a:rPr lang="en-US" sz="2400" b="1" dirty="0">
                <a:solidFill>
                  <a:schemeClr val="accent3"/>
                </a:solidFill>
                <a:latin typeface="Calibri"/>
                <a:ea typeface="Calibri"/>
                <a:cs typeface="Calibri"/>
              </a:rPr>
              <a:t>both oral and LA injectable PrEP</a:t>
            </a:r>
            <a:r>
              <a:rPr lang="en-US" sz="2400" b="1" baseline="30000" dirty="0">
                <a:solidFill>
                  <a:schemeClr val="accent3"/>
                </a:solidFill>
                <a:latin typeface="Calibri"/>
                <a:ea typeface="Calibri"/>
                <a:cs typeface="Calibri"/>
              </a:rPr>
              <a:t>1</a:t>
            </a:r>
          </a:p>
          <a:p>
            <a:pPr lvl="1"/>
            <a:r>
              <a:rPr lang="en-US" sz="2200" dirty="0"/>
              <a:t>Every 3 mo with oral PrEP; every 2 mo with LA CAB</a:t>
            </a:r>
            <a:endParaRPr lang="en-US" sz="2400" dirty="0"/>
          </a:p>
          <a:p>
            <a:r>
              <a:rPr lang="en-US" sz="2400" dirty="0"/>
              <a:t>In HPTN 083, HIV detection with antigen/antibody testing was delayed compared with qualitative HIV-1 RNA testing for both arms</a:t>
            </a:r>
            <a:r>
              <a:rPr lang="en-US" sz="2400" baseline="30000" dirty="0"/>
              <a:t>2</a:t>
            </a:r>
          </a:p>
          <a:p>
            <a:endParaRPr lang="en-US" sz="2400" dirty="0">
              <a:solidFill>
                <a:srgbClr val="000000"/>
              </a:solidFill>
              <a:latin typeface="Calibri"/>
              <a:cs typeface="Calibri"/>
            </a:endParaRPr>
          </a:p>
          <a:p>
            <a:pPr marL="0" indent="0">
              <a:buNone/>
            </a:pPr>
            <a:endParaRPr lang="en-US" sz="2400" dirty="0">
              <a:solidFill>
                <a:srgbClr val="000000"/>
              </a:solidFill>
              <a:latin typeface="Calibri"/>
              <a:cs typeface="Calibri"/>
            </a:endParaRPr>
          </a:p>
          <a:p>
            <a:endParaRPr lang="en-US" sz="2400" dirty="0">
              <a:solidFill>
                <a:srgbClr val="000000"/>
              </a:solidFill>
              <a:latin typeface="Calibri"/>
              <a:cs typeface="Calibri"/>
            </a:endParaRPr>
          </a:p>
          <a:p>
            <a:pPr marL="0" indent="0">
              <a:buNone/>
            </a:pPr>
            <a:endParaRPr lang="en-US" sz="2400" dirty="0"/>
          </a:p>
        </p:txBody>
      </p:sp>
      <p:sp>
        <p:nvSpPr>
          <p:cNvPr id="7" name="Text Box 15">
            <a:extLst>
              <a:ext uri="{FF2B5EF4-FFF2-40B4-BE49-F238E27FC236}">
                <a16:creationId xmlns:a16="http://schemas.microsoft.com/office/drawing/2014/main" id="{2AB0E0DF-2795-4469-99BD-A8D2B9F1E0AB}"/>
              </a:ext>
            </a:extLst>
          </p:cNvPr>
          <p:cNvSpPr txBox="1">
            <a:spLocks noChangeArrowheads="1"/>
          </p:cNvSpPr>
          <p:nvPr/>
        </p:nvSpPr>
        <p:spPr bwMode="auto">
          <a:xfrm>
            <a:off x="412751" y="6179770"/>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1. cdc.gov/hiv/pdf/risk/prep/cdc-hiv-prep-guidelines-2021.pdf. 2. Marzinke. CROI 2021. Abstr 153.</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3. Marzinke. J Infect Dis. 2021;224:1581. 4. Delany-Moretlwe.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Lancet. 2022;399:1779. </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5" name="Table 4">
            <a:extLst>
              <a:ext uri="{FF2B5EF4-FFF2-40B4-BE49-F238E27FC236}">
                <a16:creationId xmlns:a16="http://schemas.microsoft.com/office/drawing/2014/main" id="{4DCC6E25-BA15-DF0E-157A-1AD374C6C909}"/>
              </a:ext>
            </a:extLst>
          </p:cNvPr>
          <p:cNvGraphicFramePr>
            <a:graphicFrameLocks noGrp="1"/>
          </p:cNvGraphicFramePr>
          <p:nvPr>
            <p:extLst>
              <p:ext uri="{D42A27DB-BD31-4B8C-83A1-F6EECF244321}">
                <p14:modId xmlns:p14="http://schemas.microsoft.com/office/powerpoint/2010/main" val="934629920"/>
              </p:ext>
            </p:extLst>
          </p:nvPr>
        </p:nvGraphicFramePr>
        <p:xfrm>
          <a:off x="1829419" y="3734157"/>
          <a:ext cx="8227107" cy="1515736"/>
        </p:xfrm>
        <a:graphic>
          <a:graphicData uri="http://schemas.openxmlformats.org/drawingml/2006/table">
            <a:tbl>
              <a:tblPr firstRow="1" bandRow="1">
                <a:tableStyleId>{5C22544A-7EE6-4342-B048-85BDC9FD1C3A}</a:tableStyleId>
              </a:tblPr>
              <a:tblGrid>
                <a:gridCol w="2742369">
                  <a:extLst>
                    <a:ext uri="{9D8B030D-6E8A-4147-A177-3AD203B41FA5}">
                      <a16:colId xmlns:a16="http://schemas.microsoft.com/office/drawing/2014/main" val="2640826081"/>
                    </a:ext>
                  </a:extLst>
                </a:gridCol>
                <a:gridCol w="2742369">
                  <a:extLst>
                    <a:ext uri="{9D8B030D-6E8A-4147-A177-3AD203B41FA5}">
                      <a16:colId xmlns:a16="http://schemas.microsoft.com/office/drawing/2014/main" val="2348783468"/>
                    </a:ext>
                  </a:extLst>
                </a:gridCol>
                <a:gridCol w="2742369">
                  <a:extLst>
                    <a:ext uri="{9D8B030D-6E8A-4147-A177-3AD203B41FA5}">
                      <a16:colId xmlns:a16="http://schemas.microsoft.com/office/drawing/2014/main" val="1467790083"/>
                    </a:ext>
                  </a:extLst>
                </a:gridCol>
              </a:tblGrid>
              <a:tr h="336721">
                <a:tc>
                  <a:txBody>
                    <a:bodyPr/>
                    <a:lstStyle/>
                    <a:p>
                      <a:pPr algn="l"/>
                      <a:r>
                        <a:rPr lang="en-US" sz="2000" dirty="0"/>
                        <a:t>Delays in Diagnosis, Median Days</a:t>
                      </a:r>
                      <a:r>
                        <a:rPr lang="en-US" sz="2000" baseline="30000" dirty="0"/>
                        <a:t>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t>Baseline Infections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2000" dirty="0"/>
                        <a:t>Incident Infections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762957519"/>
                  </a:ext>
                </a:extLst>
              </a:tr>
              <a:tr h="418089">
                <a:tc>
                  <a:txBody>
                    <a:bodyPr/>
                    <a:lstStyle/>
                    <a:p>
                      <a:r>
                        <a:rPr lang="en-US" sz="2000" b="1" dirty="0">
                          <a:solidFill>
                            <a:schemeClr val="bg1"/>
                          </a:solidFill>
                        </a:rPr>
                        <a:t>CAB</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1"/>
                          </a:solidFill>
                        </a:rPr>
                        <a:t>62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1"/>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33679935"/>
                  </a:ext>
                </a:extLst>
              </a:tr>
              <a:tr h="396607">
                <a:tc>
                  <a:txBody>
                    <a:bodyPr/>
                    <a:lstStyle/>
                    <a:p>
                      <a:r>
                        <a:rPr lang="en-US" sz="2000" b="1" dirty="0">
                          <a:solidFill>
                            <a:schemeClr val="bg1"/>
                          </a:solidFill>
                        </a:rPr>
                        <a:t>FTC/TDF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1"/>
                          </a:solidFill>
                        </a:rPr>
                        <a:t>34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1"/>
                          </a:solidFill>
                        </a:rPr>
                        <a:t>31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28770858"/>
                  </a:ext>
                </a:extLst>
              </a:tr>
            </a:tbl>
          </a:graphicData>
        </a:graphic>
      </p:graphicFrame>
    </p:spTree>
    <p:extLst>
      <p:ext uri="{BB962C8B-B14F-4D97-AF65-F5344CB8AC3E}">
        <p14:creationId xmlns:p14="http://schemas.microsoft.com/office/powerpoint/2010/main" val="2480597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CC3C2-D2B2-16BD-8375-079D25CF7F2E}"/>
              </a:ext>
            </a:extLst>
          </p:cNvPr>
          <p:cNvSpPr>
            <a:spLocks noGrp="1"/>
          </p:cNvSpPr>
          <p:nvPr>
            <p:ph type="title"/>
          </p:nvPr>
        </p:nvSpPr>
        <p:spPr/>
        <p:txBody>
          <a:bodyPr/>
          <a:lstStyle/>
          <a:p>
            <a:r>
              <a:rPr lang="en-US" dirty="0"/>
              <a:t>Management of Indeterminate HIV Ab/Ag test on PrEP</a:t>
            </a:r>
          </a:p>
        </p:txBody>
      </p:sp>
      <p:sp>
        <p:nvSpPr>
          <p:cNvPr id="3" name="Content Placeholder 2">
            <a:extLst>
              <a:ext uri="{FF2B5EF4-FFF2-40B4-BE49-F238E27FC236}">
                <a16:creationId xmlns:a16="http://schemas.microsoft.com/office/drawing/2014/main" id="{28D9CA99-7127-D3FD-545A-2C2BC9E0BF64}"/>
              </a:ext>
            </a:extLst>
          </p:cNvPr>
          <p:cNvSpPr>
            <a:spLocks noGrp="1"/>
          </p:cNvSpPr>
          <p:nvPr>
            <p:ph idx="1"/>
          </p:nvPr>
        </p:nvSpPr>
        <p:spPr>
          <a:xfrm>
            <a:off x="604675" y="1501617"/>
            <a:ext cx="10877529" cy="547107"/>
          </a:xfrm>
          <a:solidFill>
            <a:schemeClr val="accent5">
              <a:lumMod val="20000"/>
              <a:lumOff val="80000"/>
            </a:schemeClr>
          </a:solidFill>
        </p:spPr>
        <p:txBody>
          <a:bodyPr anchor="ctr"/>
          <a:lstStyle/>
          <a:p>
            <a:r>
              <a:rPr lang="en-US" dirty="0"/>
              <a:t>Test with HIV-1 RNA qualitative or quantitative + repeat Ag/Ab test</a:t>
            </a:r>
          </a:p>
        </p:txBody>
      </p:sp>
      <p:sp>
        <p:nvSpPr>
          <p:cNvPr id="5" name="TextBox 4">
            <a:extLst>
              <a:ext uri="{FF2B5EF4-FFF2-40B4-BE49-F238E27FC236}">
                <a16:creationId xmlns:a16="http://schemas.microsoft.com/office/drawing/2014/main" id="{B758DE65-2F53-A2B4-B2E2-3C444F092C07}"/>
              </a:ext>
            </a:extLst>
          </p:cNvPr>
          <p:cNvSpPr txBox="1"/>
          <p:nvPr/>
        </p:nvSpPr>
        <p:spPr bwMode="auto">
          <a:xfrm>
            <a:off x="8108701" y="2828835"/>
            <a:ext cx="3389852" cy="1200329"/>
          </a:xfrm>
          <a:prstGeom prst="rect">
            <a:avLst/>
          </a:prstGeom>
          <a:solidFill>
            <a:schemeClr val="accent3">
              <a:lumMod val="20000"/>
              <a:lumOff val="80000"/>
            </a:schemeClr>
          </a:solidFill>
          <a:ln>
            <a:noFill/>
          </a:ln>
        </p:spPr>
        <p:txBody>
          <a:bodyPr wrap="square" rtlCol="0">
            <a:spAutoFit/>
          </a:bodyPr>
          <a:lstStyle/>
          <a:p>
            <a:pPr>
              <a:spcBef>
                <a:spcPct val="50000"/>
              </a:spcBef>
            </a:pPr>
            <a:r>
              <a:rPr lang="en-US" sz="2400" dirty="0">
                <a:solidFill>
                  <a:schemeClr val="accent3"/>
                </a:solidFill>
                <a:latin typeface="Calibri" panose="020F0502020204030204" pitchFamily="34" charset="0"/>
              </a:rPr>
              <a:t>Stop PrEP </a:t>
            </a:r>
            <a:br>
              <a:rPr lang="en-US" sz="2400" dirty="0">
                <a:solidFill>
                  <a:schemeClr val="bg2"/>
                </a:solidFill>
                <a:latin typeface="Calibri" panose="020F0502020204030204" pitchFamily="34" charset="0"/>
              </a:rPr>
            </a:br>
            <a:r>
              <a:rPr lang="en-US" sz="2400" b="0" dirty="0">
                <a:solidFill>
                  <a:schemeClr val="bg1"/>
                </a:solidFill>
                <a:latin typeface="Calibri" panose="020F0502020204030204" pitchFamily="34" charset="0"/>
              </a:rPr>
              <a:t>to clarify diagnosis without drug pressure</a:t>
            </a:r>
          </a:p>
        </p:txBody>
      </p:sp>
      <p:sp>
        <p:nvSpPr>
          <p:cNvPr id="6" name="TextBox 5">
            <a:extLst>
              <a:ext uri="{FF2B5EF4-FFF2-40B4-BE49-F238E27FC236}">
                <a16:creationId xmlns:a16="http://schemas.microsoft.com/office/drawing/2014/main" id="{0AA69B92-9ACF-1219-934B-5FDCF8FD03F8}"/>
              </a:ext>
            </a:extLst>
          </p:cNvPr>
          <p:cNvSpPr txBox="1"/>
          <p:nvPr/>
        </p:nvSpPr>
        <p:spPr bwMode="auto">
          <a:xfrm>
            <a:off x="4348513" y="2828834"/>
            <a:ext cx="3389852" cy="1200329"/>
          </a:xfrm>
          <a:prstGeom prst="rect">
            <a:avLst/>
          </a:prstGeom>
          <a:solidFill>
            <a:srgbClr val="00823B">
              <a:alpha val="20000"/>
            </a:srgbClr>
          </a:solidFill>
          <a:ln>
            <a:noFill/>
          </a:ln>
        </p:spPr>
        <p:txBody>
          <a:bodyPr wrap="square" rtlCol="0">
            <a:spAutoFit/>
          </a:bodyPr>
          <a:lstStyle/>
          <a:p>
            <a:pPr>
              <a:spcBef>
                <a:spcPct val="50000"/>
              </a:spcBef>
            </a:pPr>
            <a:r>
              <a:rPr lang="en-US" sz="2400" dirty="0">
                <a:solidFill>
                  <a:schemeClr val="accent4"/>
                </a:solidFill>
                <a:latin typeface="Calibri" panose="020F0502020204030204" pitchFamily="34" charset="0"/>
              </a:rPr>
              <a:t>Continue PrEP </a:t>
            </a:r>
            <a:br>
              <a:rPr lang="en-US" sz="2400" b="0" dirty="0">
                <a:solidFill>
                  <a:schemeClr val="bg1"/>
                </a:solidFill>
                <a:latin typeface="Calibri" panose="020F0502020204030204" pitchFamily="34" charset="0"/>
              </a:rPr>
            </a:br>
            <a:r>
              <a:rPr lang="en-US" sz="2400" b="0" dirty="0">
                <a:solidFill>
                  <a:schemeClr val="bg1"/>
                </a:solidFill>
                <a:latin typeface="Calibri" panose="020F0502020204030204" pitchFamily="34" charset="0"/>
              </a:rPr>
              <a:t>with enhanced adherence counseling</a:t>
            </a:r>
          </a:p>
        </p:txBody>
      </p:sp>
      <p:sp>
        <p:nvSpPr>
          <p:cNvPr id="8" name="TextBox 7">
            <a:extLst>
              <a:ext uri="{FF2B5EF4-FFF2-40B4-BE49-F238E27FC236}">
                <a16:creationId xmlns:a16="http://schemas.microsoft.com/office/drawing/2014/main" id="{2E54B674-0C93-D452-4BA6-45689CDCB139}"/>
              </a:ext>
            </a:extLst>
          </p:cNvPr>
          <p:cNvSpPr txBox="1"/>
          <p:nvPr/>
        </p:nvSpPr>
        <p:spPr bwMode="auto">
          <a:xfrm>
            <a:off x="201976" y="2182879"/>
            <a:ext cx="58940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r>
              <a:rPr lang="en-US" sz="2800" dirty="0">
                <a:solidFill>
                  <a:schemeClr val="bg1"/>
                </a:solidFill>
                <a:latin typeface="Calibri" panose="020F0502020204030204" pitchFamily="34" charset="0"/>
                <a:cs typeface="Calibri" panose="020F0502020204030204" pitchFamily="34" charset="0"/>
              </a:rPr>
              <a:t>Medication Management Options:</a:t>
            </a:r>
          </a:p>
        </p:txBody>
      </p:sp>
      <p:sp>
        <p:nvSpPr>
          <p:cNvPr id="9" name="Arrow: Down 8">
            <a:extLst>
              <a:ext uri="{FF2B5EF4-FFF2-40B4-BE49-F238E27FC236}">
                <a16:creationId xmlns:a16="http://schemas.microsoft.com/office/drawing/2014/main" id="{615D3848-927C-AF68-6D48-601446E4DA82}"/>
              </a:ext>
            </a:extLst>
          </p:cNvPr>
          <p:cNvSpPr/>
          <p:nvPr/>
        </p:nvSpPr>
        <p:spPr bwMode="auto">
          <a:xfrm>
            <a:off x="2053088" y="4029157"/>
            <a:ext cx="848298" cy="363941"/>
          </a:xfrm>
          <a:prstGeom prst="downArrow">
            <a:avLst/>
          </a:prstGeom>
          <a:solidFill>
            <a:srgbClr val="DBECF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Arrow: Down 9">
            <a:extLst>
              <a:ext uri="{FF2B5EF4-FFF2-40B4-BE49-F238E27FC236}">
                <a16:creationId xmlns:a16="http://schemas.microsoft.com/office/drawing/2014/main" id="{81E7829B-C6AA-7B68-0DDA-D3DAB874830C}"/>
              </a:ext>
            </a:extLst>
          </p:cNvPr>
          <p:cNvSpPr/>
          <p:nvPr/>
        </p:nvSpPr>
        <p:spPr bwMode="auto">
          <a:xfrm>
            <a:off x="5619290" y="4029156"/>
            <a:ext cx="848298" cy="363942"/>
          </a:xfrm>
          <a:prstGeom prst="downArrow">
            <a:avLst/>
          </a:prstGeom>
          <a:solidFill>
            <a:srgbClr val="00823B">
              <a:alpha val="20000"/>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Arrow: Down 10">
            <a:extLst>
              <a:ext uri="{FF2B5EF4-FFF2-40B4-BE49-F238E27FC236}">
                <a16:creationId xmlns:a16="http://schemas.microsoft.com/office/drawing/2014/main" id="{42D45080-A980-34AB-A391-6920C62FB3E2}"/>
              </a:ext>
            </a:extLst>
          </p:cNvPr>
          <p:cNvSpPr/>
          <p:nvPr/>
        </p:nvSpPr>
        <p:spPr bwMode="auto">
          <a:xfrm>
            <a:off x="9225249" y="4029158"/>
            <a:ext cx="848298" cy="363937"/>
          </a:xfrm>
          <a:prstGeom prst="downArrow">
            <a:avLst/>
          </a:prstGeom>
          <a:solidFill>
            <a:srgbClr val="F9DAD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TextBox 11">
            <a:extLst>
              <a:ext uri="{FF2B5EF4-FFF2-40B4-BE49-F238E27FC236}">
                <a16:creationId xmlns:a16="http://schemas.microsoft.com/office/drawing/2014/main" id="{2B78C6B7-6A2F-3C1D-E4AF-D442B18253E8}"/>
              </a:ext>
            </a:extLst>
          </p:cNvPr>
          <p:cNvSpPr txBox="1"/>
          <p:nvPr/>
        </p:nvSpPr>
        <p:spPr bwMode="auto">
          <a:xfrm>
            <a:off x="8108701" y="4393095"/>
            <a:ext cx="3373502" cy="1877437"/>
          </a:xfrm>
          <a:prstGeom prst="rect">
            <a:avLst/>
          </a:prstGeom>
          <a:solidFill>
            <a:schemeClr val="accent3">
              <a:lumMod val="20000"/>
              <a:lumOff val="80000"/>
            </a:schemeClr>
          </a:solidFill>
          <a:ln>
            <a:noFill/>
          </a:ln>
        </p:spPr>
        <p:txBody>
          <a:bodyPr wrap="square" rtlCol="0">
            <a:spAutoFit/>
          </a:bodyPr>
          <a:lstStyle/>
          <a:p>
            <a:pPr>
              <a:spcBef>
                <a:spcPct val="50000"/>
              </a:spcBef>
            </a:pPr>
            <a:r>
              <a:rPr lang="en-US" sz="2200" b="0" dirty="0">
                <a:solidFill>
                  <a:schemeClr val="bg1"/>
                </a:solidFill>
                <a:latin typeface="Calibri" panose="020F0502020204030204" pitchFamily="34" charset="0"/>
              </a:rPr>
              <a:t>Disadvantage:</a:t>
            </a:r>
            <a:r>
              <a:rPr lang="en-US" sz="2200" b="0" dirty="0">
                <a:solidFill>
                  <a:schemeClr val="bg2"/>
                </a:solidFill>
                <a:latin typeface="Calibri" panose="020F0502020204030204" pitchFamily="34" charset="0"/>
              </a:rPr>
              <a:t> </a:t>
            </a:r>
            <a:r>
              <a:rPr lang="en-US" sz="2200" b="0" dirty="0">
                <a:solidFill>
                  <a:schemeClr val="bg1"/>
                </a:solidFill>
                <a:latin typeface="Calibri" panose="020F0502020204030204" pitchFamily="34" charset="0"/>
              </a:rPr>
              <a:t>Risk of HIV acquisition if they haven’t seroconverted</a:t>
            </a:r>
          </a:p>
          <a:p>
            <a:pPr marL="342900" indent="-342900">
              <a:spcBef>
                <a:spcPct val="50000"/>
              </a:spcBef>
              <a:buFont typeface="Wingdings" panose="05000000000000000000" pitchFamily="2" charset="2"/>
              <a:buChar char="§"/>
            </a:pPr>
            <a:r>
              <a:rPr lang="en-US" sz="2000" b="0" dirty="0">
                <a:solidFill>
                  <a:schemeClr val="bg1"/>
                </a:solidFill>
                <a:latin typeface="Calibri" panose="020F0502020204030204" pitchFamily="34" charset="0"/>
              </a:rPr>
              <a:t>Counseling needed for alternative prevention</a:t>
            </a:r>
          </a:p>
        </p:txBody>
      </p:sp>
      <p:sp>
        <p:nvSpPr>
          <p:cNvPr id="13" name="TextBox 12">
            <a:extLst>
              <a:ext uri="{FF2B5EF4-FFF2-40B4-BE49-F238E27FC236}">
                <a16:creationId xmlns:a16="http://schemas.microsoft.com/office/drawing/2014/main" id="{DC79BB25-6E1A-FA5A-D858-88CC197C3F2E}"/>
              </a:ext>
            </a:extLst>
          </p:cNvPr>
          <p:cNvSpPr txBox="1"/>
          <p:nvPr/>
        </p:nvSpPr>
        <p:spPr bwMode="auto">
          <a:xfrm>
            <a:off x="4348513" y="4393094"/>
            <a:ext cx="3389852" cy="1785104"/>
          </a:xfrm>
          <a:prstGeom prst="rect">
            <a:avLst/>
          </a:prstGeom>
          <a:solidFill>
            <a:srgbClr val="00823B">
              <a:alpha val="20000"/>
            </a:srgbClr>
          </a:solidFill>
          <a:ln>
            <a:noFill/>
          </a:ln>
        </p:spPr>
        <p:txBody>
          <a:bodyPr wrap="square" rtlCol="0">
            <a:spAutoFit/>
          </a:bodyPr>
          <a:lstStyle/>
          <a:p>
            <a:pPr>
              <a:spcBef>
                <a:spcPct val="50000"/>
              </a:spcBef>
            </a:pPr>
            <a:r>
              <a:rPr lang="en-US" sz="2200" b="0" dirty="0">
                <a:solidFill>
                  <a:schemeClr val="bg1"/>
                </a:solidFill>
                <a:latin typeface="Calibri" panose="020F0502020204030204" pitchFamily="34" charset="0"/>
              </a:rPr>
              <a:t>Disadvantage: If they are seroconverting, you could drive emergence of resistance that may not already be there</a:t>
            </a:r>
            <a:endParaRPr lang="en-US" sz="2000" b="0" dirty="0">
              <a:solidFill>
                <a:schemeClr val="bg1"/>
              </a:solidFill>
              <a:latin typeface="Calibri" panose="020F0502020204030204" pitchFamily="34" charset="0"/>
            </a:endParaRPr>
          </a:p>
        </p:txBody>
      </p:sp>
      <p:sp>
        <p:nvSpPr>
          <p:cNvPr id="16" name="TextBox 15">
            <a:extLst>
              <a:ext uri="{FF2B5EF4-FFF2-40B4-BE49-F238E27FC236}">
                <a16:creationId xmlns:a16="http://schemas.microsoft.com/office/drawing/2014/main" id="{19F6B89D-004A-1B23-6653-6862B4A7ED83}"/>
              </a:ext>
            </a:extLst>
          </p:cNvPr>
          <p:cNvSpPr txBox="1"/>
          <p:nvPr/>
        </p:nvSpPr>
        <p:spPr bwMode="auto">
          <a:xfrm>
            <a:off x="610928" y="2828829"/>
            <a:ext cx="3389852" cy="1200329"/>
          </a:xfrm>
          <a:prstGeom prst="rect">
            <a:avLst/>
          </a:prstGeom>
          <a:solidFill>
            <a:srgbClr val="DBECF1"/>
          </a:solidFill>
          <a:ln>
            <a:noFill/>
          </a:ln>
        </p:spPr>
        <p:txBody>
          <a:bodyPr wrap="square" rtlCol="0">
            <a:spAutoFit/>
          </a:bodyPr>
          <a:lstStyle/>
          <a:p>
            <a:pPr>
              <a:spcBef>
                <a:spcPct val="50000"/>
              </a:spcBef>
            </a:pPr>
            <a:r>
              <a:rPr lang="en-US" sz="2400" dirty="0">
                <a:solidFill>
                  <a:schemeClr val="accent1"/>
                </a:solidFill>
                <a:latin typeface="Calibri" panose="020F0502020204030204" pitchFamily="34" charset="0"/>
              </a:rPr>
              <a:t>Intensify</a:t>
            </a:r>
            <a:r>
              <a:rPr lang="en-US" sz="2400" b="0" dirty="0">
                <a:solidFill>
                  <a:schemeClr val="bg1"/>
                </a:solidFill>
                <a:latin typeface="Calibri" panose="020F0502020204030204" pitchFamily="34" charset="0"/>
              </a:rPr>
              <a:t> to a complete ART regimen and assume this is a real infection</a:t>
            </a:r>
          </a:p>
        </p:txBody>
      </p:sp>
      <p:sp>
        <p:nvSpPr>
          <p:cNvPr id="17" name="TextBox 16">
            <a:extLst>
              <a:ext uri="{FF2B5EF4-FFF2-40B4-BE49-F238E27FC236}">
                <a16:creationId xmlns:a16="http://schemas.microsoft.com/office/drawing/2014/main" id="{7B05D545-3A51-ED5E-89FA-49C218CDFCB4}"/>
              </a:ext>
            </a:extLst>
          </p:cNvPr>
          <p:cNvSpPr txBox="1"/>
          <p:nvPr/>
        </p:nvSpPr>
        <p:spPr bwMode="auto">
          <a:xfrm>
            <a:off x="610928" y="4393090"/>
            <a:ext cx="3389852" cy="1877437"/>
          </a:xfrm>
          <a:prstGeom prst="rect">
            <a:avLst/>
          </a:prstGeom>
          <a:solidFill>
            <a:srgbClr val="DBECF1"/>
          </a:solidFill>
          <a:ln>
            <a:noFill/>
          </a:ln>
        </p:spPr>
        <p:txBody>
          <a:bodyPr wrap="square" rtlCol="0">
            <a:spAutoFit/>
          </a:bodyPr>
          <a:lstStyle/>
          <a:p>
            <a:pPr>
              <a:spcBef>
                <a:spcPct val="50000"/>
              </a:spcBef>
            </a:pPr>
            <a:r>
              <a:rPr lang="en-US" sz="2200" b="0" dirty="0">
                <a:solidFill>
                  <a:schemeClr val="bg1"/>
                </a:solidFill>
                <a:latin typeface="Calibri" panose="020F0502020204030204" pitchFamily="34" charset="0"/>
              </a:rPr>
              <a:t>Disadvantage:</a:t>
            </a:r>
            <a:r>
              <a:rPr lang="en-US" sz="2200" b="0" dirty="0">
                <a:solidFill>
                  <a:schemeClr val="bg2"/>
                </a:solidFill>
                <a:latin typeface="Calibri" panose="020F0502020204030204" pitchFamily="34" charset="0"/>
              </a:rPr>
              <a:t> </a:t>
            </a:r>
            <a:r>
              <a:rPr lang="en-US" sz="2200" b="0" dirty="0">
                <a:solidFill>
                  <a:schemeClr val="bg1"/>
                </a:solidFill>
                <a:latin typeface="Calibri" panose="020F0502020204030204" pitchFamily="34" charset="0"/>
              </a:rPr>
              <a:t>May make a definitive result more difficult</a:t>
            </a:r>
          </a:p>
          <a:p>
            <a:pPr marL="342900" indent="-342900">
              <a:spcBef>
                <a:spcPct val="50000"/>
              </a:spcBef>
              <a:buFont typeface="Wingdings" panose="05000000000000000000" pitchFamily="2" charset="2"/>
              <a:buChar char="§"/>
            </a:pPr>
            <a:r>
              <a:rPr lang="en-US" sz="2000" b="0" dirty="0">
                <a:solidFill>
                  <a:schemeClr val="bg1"/>
                </a:solidFill>
                <a:latin typeface="Calibri" panose="020F0502020204030204" pitchFamily="34" charset="0"/>
              </a:rPr>
              <a:t>If not truly positive, could have a psychological toll</a:t>
            </a:r>
            <a:endParaRPr lang="en-US" b="0" dirty="0">
              <a:solidFill>
                <a:schemeClr val="bg1"/>
              </a:solidFill>
              <a:latin typeface="Calibri" panose="020F0502020204030204" pitchFamily="34" charset="0"/>
            </a:endParaRPr>
          </a:p>
        </p:txBody>
      </p:sp>
      <p:sp>
        <p:nvSpPr>
          <p:cNvPr id="4" name="TextBox 3">
            <a:extLst>
              <a:ext uri="{FF2B5EF4-FFF2-40B4-BE49-F238E27FC236}">
                <a16:creationId xmlns:a16="http://schemas.microsoft.com/office/drawing/2014/main" id="{90D40052-7323-EEA9-04EE-EF35C569F975}"/>
              </a:ext>
            </a:extLst>
          </p:cNvPr>
          <p:cNvSpPr txBox="1"/>
          <p:nvPr/>
        </p:nvSpPr>
        <p:spPr bwMode="auto">
          <a:xfrm>
            <a:off x="8108701" y="2444489"/>
            <a:ext cx="3373502" cy="369332"/>
          </a:xfrm>
          <a:prstGeom prst="rect">
            <a:avLst/>
          </a:prstGeom>
          <a:solidFill>
            <a:schemeClr val="accent3"/>
          </a:solidFill>
          <a:ln>
            <a:noFill/>
          </a:ln>
        </p:spPr>
        <p:txBody>
          <a:bodyPr wrap="square" rtlCol="0">
            <a:spAutoFit/>
          </a:bodyPr>
          <a:lstStyle/>
          <a:p>
            <a:pPr algn="l">
              <a:lnSpc>
                <a:spcPct val="100000"/>
              </a:lnSpc>
              <a:spcBef>
                <a:spcPct val="50000"/>
              </a:spcBef>
              <a:spcAft>
                <a:spcPct val="0"/>
              </a:spcAft>
              <a:buClrTx/>
              <a:buFontTx/>
              <a:buNone/>
            </a:pPr>
            <a:r>
              <a:rPr lang="en-US" dirty="0">
                <a:latin typeface="Calibri" panose="020F0502020204030204" pitchFamily="34" charset="0"/>
              </a:rPr>
              <a:t>Not possible with LA PrEP</a:t>
            </a:r>
          </a:p>
        </p:txBody>
      </p:sp>
      <p:sp>
        <p:nvSpPr>
          <p:cNvPr id="7" name="Text Box 11">
            <a:extLst>
              <a:ext uri="{FF2B5EF4-FFF2-40B4-BE49-F238E27FC236}">
                <a16:creationId xmlns:a16="http://schemas.microsoft.com/office/drawing/2014/main" id="{4214E3C3-7D77-3DCC-B12D-F40C8B430CE0}"/>
              </a:ext>
            </a:extLst>
          </p:cNvPr>
          <p:cNvSpPr txBox="1">
            <a:spLocks noChangeArrowheads="1"/>
          </p:cNvSpPr>
          <p:nvPr/>
        </p:nvSpPr>
        <p:spPr bwMode="auto">
          <a:xfrm>
            <a:off x="431273" y="6360339"/>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cdc.gov/hivnexus/hcp/prep/index.html.</a:t>
            </a:r>
          </a:p>
        </p:txBody>
      </p:sp>
    </p:spTree>
    <p:extLst>
      <p:ext uri="{BB962C8B-B14F-4D97-AF65-F5344CB8AC3E}">
        <p14:creationId xmlns:p14="http://schemas.microsoft.com/office/powerpoint/2010/main" val="787221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786AD4-D91A-9784-4BC7-7BA210533991}"/>
              </a:ext>
            </a:extLst>
          </p:cNvPr>
          <p:cNvSpPr>
            <a:spLocks noGrp="1"/>
          </p:cNvSpPr>
          <p:nvPr>
            <p:ph type="title"/>
          </p:nvPr>
        </p:nvSpPr>
        <p:spPr/>
        <p:txBody>
          <a:bodyPr/>
          <a:lstStyle/>
          <a:p>
            <a:r>
              <a:rPr lang="en-US" dirty="0"/>
              <a:t>Risk of Resistance With HIV Seroconversion on PrEP</a:t>
            </a:r>
          </a:p>
        </p:txBody>
      </p:sp>
      <p:sp>
        <p:nvSpPr>
          <p:cNvPr id="4" name="Content Placeholder 3">
            <a:extLst>
              <a:ext uri="{FF2B5EF4-FFF2-40B4-BE49-F238E27FC236}">
                <a16:creationId xmlns:a16="http://schemas.microsoft.com/office/drawing/2014/main" id="{BA09A9A0-EE12-E5FB-BF46-289AB5E3091D}"/>
              </a:ext>
            </a:extLst>
          </p:cNvPr>
          <p:cNvSpPr>
            <a:spLocks noGrp="1"/>
          </p:cNvSpPr>
          <p:nvPr>
            <p:ph idx="1"/>
          </p:nvPr>
        </p:nvSpPr>
        <p:spPr/>
        <p:txBody>
          <a:bodyPr/>
          <a:lstStyle/>
          <a:p>
            <a:r>
              <a:rPr lang="en-US" sz="2200" dirty="0"/>
              <a:t>2 mechanisms:</a:t>
            </a:r>
          </a:p>
          <a:p>
            <a:pPr lvl="1"/>
            <a:r>
              <a:rPr lang="en-US" sz="2000" b="1" dirty="0"/>
              <a:t>Acquired: </a:t>
            </a:r>
            <a:r>
              <a:rPr lang="en-US" sz="2000" dirty="0"/>
              <a:t>seroconverted without realizing and continued taking PrEP inconsistently</a:t>
            </a:r>
          </a:p>
          <a:p>
            <a:pPr lvl="1"/>
            <a:r>
              <a:rPr lang="en-US" sz="2000" b="1" dirty="0"/>
              <a:t>Transmitted: </a:t>
            </a:r>
            <a:r>
              <a:rPr lang="en-US" sz="2000" dirty="0"/>
              <a:t>mutations acquired with the virus</a:t>
            </a:r>
          </a:p>
          <a:p>
            <a:r>
              <a:rPr lang="en-US" sz="2200" b="1" dirty="0"/>
              <a:t>FTC/TDF</a:t>
            </a:r>
            <a:r>
              <a:rPr lang="en-US" sz="2200" b="1" baseline="30000" dirty="0"/>
              <a:t>1</a:t>
            </a:r>
            <a:r>
              <a:rPr lang="en-US" sz="2200" b="1" dirty="0"/>
              <a:t>:</a:t>
            </a:r>
          </a:p>
          <a:p>
            <a:pPr lvl="1"/>
            <a:endParaRPr lang="en-US" sz="4000" dirty="0"/>
          </a:p>
          <a:p>
            <a:endParaRPr lang="en-US" sz="2400" dirty="0">
              <a:solidFill>
                <a:srgbClr val="000000"/>
              </a:solidFill>
              <a:latin typeface="Calibri"/>
              <a:cs typeface="Calibri"/>
            </a:endParaRPr>
          </a:p>
          <a:p>
            <a:pPr marL="0" indent="0">
              <a:buNone/>
            </a:pPr>
            <a:endParaRPr lang="en-US" sz="2200" b="1" dirty="0">
              <a:solidFill>
                <a:schemeClr val="accent3"/>
              </a:solidFill>
              <a:latin typeface="Calibri"/>
              <a:cs typeface="Calibri"/>
            </a:endParaRPr>
          </a:p>
          <a:p>
            <a:r>
              <a:rPr lang="en-US" sz="2200" b="1" dirty="0">
                <a:latin typeface="Calibri"/>
                <a:cs typeface="Calibri"/>
              </a:rPr>
              <a:t>LA CAB:</a:t>
            </a:r>
            <a:r>
              <a:rPr lang="en-US" sz="2200" b="1" dirty="0">
                <a:solidFill>
                  <a:schemeClr val="accent3"/>
                </a:solidFill>
                <a:latin typeface="Calibri"/>
                <a:cs typeface="Calibri"/>
              </a:rPr>
              <a:t> </a:t>
            </a:r>
            <a:r>
              <a:rPr kumimoji="0" lang="en-US" sz="2200" b="0" i="0" u="none" strike="noStrike" kern="0" cap="none" spc="0" normalizeH="0" baseline="0" noProof="0" dirty="0">
                <a:ln>
                  <a:noFill/>
                </a:ln>
                <a:solidFill>
                  <a:srgbClr val="000000"/>
                </a:solidFill>
                <a:effectLst/>
                <a:uLnTx/>
                <a:uFillTx/>
                <a:latin typeface="Calibri"/>
                <a:cs typeface="Calibri"/>
              </a:rPr>
              <a:t>In HPTN 083, INSTI resistance was detected in 10/32 cases of HIV in </a:t>
            </a:r>
            <a:br>
              <a:rPr kumimoji="0" lang="en-US" sz="2200" b="0" i="0" u="none" strike="noStrike" kern="0" cap="none" spc="0" normalizeH="0" baseline="0" noProof="0" dirty="0">
                <a:ln>
                  <a:noFill/>
                </a:ln>
                <a:solidFill>
                  <a:srgbClr val="000000"/>
                </a:solidFill>
                <a:effectLst/>
                <a:uLnTx/>
                <a:uFillTx/>
                <a:latin typeface="Calibri"/>
                <a:cs typeface="Calibri"/>
              </a:rPr>
            </a:br>
            <a:r>
              <a:rPr kumimoji="0" lang="en-US" sz="2200" b="0" i="0" u="none" strike="noStrike" kern="0" cap="none" spc="0" normalizeH="0" baseline="0" noProof="0" dirty="0">
                <a:ln>
                  <a:noFill/>
                </a:ln>
                <a:solidFill>
                  <a:srgbClr val="000000"/>
                </a:solidFill>
                <a:effectLst/>
                <a:uLnTx/>
                <a:uFillTx/>
                <a:latin typeface="Calibri"/>
                <a:cs typeface="Calibri"/>
              </a:rPr>
              <a:t>LA CAB group (0/4 in HPTN 084)</a:t>
            </a:r>
            <a:r>
              <a:rPr lang="en-US" sz="2200" baseline="30000" dirty="0">
                <a:solidFill>
                  <a:srgbClr val="000000"/>
                </a:solidFill>
                <a:latin typeface="Calibri"/>
                <a:cs typeface="Calibri"/>
              </a:rPr>
              <a:t>2-4</a:t>
            </a:r>
            <a:endParaRPr lang="en-US" sz="2200" dirty="0"/>
          </a:p>
          <a:p>
            <a:pPr lvl="1"/>
            <a:endParaRPr lang="en-US" dirty="0"/>
          </a:p>
        </p:txBody>
      </p:sp>
      <p:sp>
        <p:nvSpPr>
          <p:cNvPr id="2" name="Text Box 15">
            <a:extLst>
              <a:ext uri="{FF2B5EF4-FFF2-40B4-BE49-F238E27FC236}">
                <a16:creationId xmlns:a16="http://schemas.microsoft.com/office/drawing/2014/main" id="{53A490D4-ACF6-4106-629B-72A6B97711FD}"/>
              </a:ext>
            </a:extLst>
          </p:cNvPr>
          <p:cNvSpPr txBox="1">
            <a:spLocks noChangeArrowheads="1"/>
          </p:cNvSpPr>
          <p:nvPr/>
        </p:nvSpPr>
        <p:spPr bwMode="auto">
          <a:xfrm>
            <a:off x="412751" y="6179770"/>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1. Parikh. Curr Opin HIV AIDS. 2022;17:213. 2. Marzinke. J Infect Dis. 2021;224:1581.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3. Delany-Moretlwe.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Lancet. 2022;399:1779. 4. Marzinke. Antimicrob Agents Chemother. 2023;67:e0005323. </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5" name="Table 4">
            <a:extLst>
              <a:ext uri="{FF2B5EF4-FFF2-40B4-BE49-F238E27FC236}">
                <a16:creationId xmlns:a16="http://schemas.microsoft.com/office/drawing/2014/main" id="{0EB84769-5836-2C42-80A5-2135A12F7C42}"/>
              </a:ext>
            </a:extLst>
          </p:cNvPr>
          <p:cNvGraphicFramePr>
            <a:graphicFrameLocks noGrp="1"/>
          </p:cNvGraphicFramePr>
          <p:nvPr>
            <p:extLst>
              <p:ext uri="{D42A27DB-BD31-4B8C-83A1-F6EECF244321}">
                <p14:modId xmlns:p14="http://schemas.microsoft.com/office/powerpoint/2010/main" val="1332161863"/>
              </p:ext>
            </p:extLst>
          </p:nvPr>
        </p:nvGraphicFramePr>
        <p:xfrm>
          <a:off x="2313543" y="3120527"/>
          <a:ext cx="9036458" cy="2103120"/>
        </p:xfrm>
        <a:graphic>
          <a:graphicData uri="http://schemas.openxmlformats.org/drawingml/2006/table">
            <a:tbl>
              <a:tblPr firstRow="1" bandRow="1">
                <a:tableStyleId>{5C22544A-7EE6-4342-B048-85BDC9FD1C3A}</a:tableStyleId>
              </a:tblPr>
              <a:tblGrid>
                <a:gridCol w="3547431">
                  <a:extLst>
                    <a:ext uri="{9D8B030D-6E8A-4147-A177-3AD203B41FA5}">
                      <a16:colId xmlns:a16="http://schemas.microsoft.com/office/drawing/2014/main" val="2640826081"/>
                    </a:ext>
                  </a:extLst>
                </a:gridCol>
                <a:gridCol w="5489027">
                  <a:extLst>
                    <a:ext uri="{9D8B030D-6E8A-4147-A177-3AD203B41FA5}">
                      <a16:colId xmlns:a16="http://schemas.microsoft.com/office/drawing/2014/main" val="2348783468"/>
                    </a:ext>
                  </a:extLst>
                </a:gridCol>
              </a:tblGrid>
              <a:tr h="180434">
                <a:tc>
                  <a:txBody>
                    <a:bodyPr/>
                    <a:lstStyle/>
                    <a:p>
                      <a:pPr algn="l"/>
                      <a:r>
                        <a:rPr lang="en-US" sz="1800" baseline="0" dirty="0"/>
                        <a:t>Study Type</a:t>
                      </a:r>
                    </a:p>
                  </a:txBody>
                  <a:tcPr marL="110642" marR="110642"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b="1" kern="1200" dirty="0">
                          <a:solidFill>
                            <a:schemeClr val="lt1"/>
                          </a:solidFill>
                          <a:latin typeface="+mn-lt"/>
                          <a:ea typeface="+mn-ea"/>
                          <a:cs typeface="+mn-cs"/>
                        </a:rPr>
                        <a:t>Individuals With PrEP-Associated Resistance/</a:t>
                      </a:r>
                    </a:p>
                    <a:p>
                      <a:pPr algn="ctr"/>
                      <a:r>
                        <a:rPr lang="en-US" sz="1800" b="1" kern="1200" dirty="0">
                          <a:solidFill>
                            <a:schemeClr val="lt1"/>
                          </a:solidFill>
                          <a:latin typeface="+mn-lt"/>
                          <a:ea typeface="+mn-ea"/>
                          <a:cs typeface="+mn-cs"/>
                        </a:rPr>
                        <a:t>Individuals With HIV Infection at Follow-up, % (n/N)</a:t>
                      </a:r>
                    </a:p>
                  </a:txBody>
                  <a:tcPr marL="100584" marR="100584"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762957519"/>
                  </a:ext>
                </a:extLst>
              </a:tr>
              <a:tr h="175213">
                <a:tc>
                  <a:txBody>
                    <a:bodyPr/>
                    <a:lstStyle/>
                    <a:p>
                      <a:r>
                        <a:rPr lang="en-US" sz="1800" b="0" dirty="0">
                          <a:solidFill>
                            <a:schemeClr val="bg1"/>
                          </a:solidFill>
                        </a:rPr>
                        <a:t>Clinical trials</a:t>
                      </a:r>
                    </a:p>
                  </a:txBody>
                  <a:tcPr marL="110642" marR="110642">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5 (12/222)</a:t>
                      </a:r>
                    </a:p>
                  </a:txBody>
                  <a:tcPr marL="110642" marR="110642">
                    <a:lnL w="12700" cmpd="sng">
                      <a:noFill/>
                    </a:lnL>
                    <a:lnR w="12700" cmpd="sng">
                      <a:noFill/>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33679935"/>
                  </a:ext>
                </a:extLst>
              </a:tr>
              <a:tr h="296582">
                <a:tc>
                  <a:txBody>
                    <a:bodyPr/>
                    <a:lstStyle/>
                    <a:p>
                      <a:r>
                        <a:rPr lang="en-US" sz="1800" b="0" dirty="0">
                          <a:solidFill>
                            <a:schemeClr val="bg1"/>
                          </a:solidFill>
                        </a:rPr>
                        <a:t>On-demand PrEP</a:t>
                      </a:r>
                    </a:p>
                  </a:txBody>
                  <a:tcPr marL="110642" marR="11064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7 (1/14)</a:t>
                      </a:r>
                    </a:p>
                  </a:txBody>
                  <a:tcPr marL="110642" marR="11064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28770858"/>
                  </a:ext>
                </a:extLst>
              </a:tr>
              <a:tr h="175213">
                <a:tc>
                  <a:txBody>
                    <a:bodyPr/>
                    <a:lstStyle/>
                    <a:p>
                      <a:r>
                        <a:rPr lang="en-US" sz="1800" b="0" dirty="0">
                          <a:solidFill>
                            <a:schemeClr val="bg1"/>
                          </a:solidFill>
                        </a:rPr>
                        <a:t>Open-label/demonstration project</a:t>
                      </a:r>
                    </a:p>
                  </a:txBody>
                  <a:tcPr marL="110642" marR="11064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4 (2/45)</a:t>
                      </a:r>
                    </a:p>
                  </a:txBody>
                  <a:tcPr marL="110642" marR="11064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58538777"/>
                  </a:ext>
                </a:extLst>
              </a:tr>
              <a:tr h="175213">
                <a:tc>
                  <a:txBody>
                    <a:bodyPr/>
                    <a:lstStyle/>
                    <a:p>
                      <a:r>
                        <a:rPr lang="en-US" sz="1800" b="0" dirty="0">
                          <a:solidFill>
                            <a:schemeClr val="bg1"/>
                          </a:solidFill>
                        </a:rPr>
                        <a:t>Cohort/population</a:t>
                      </a:r>
                    </a:p>
                  </a:txBody>
                  <a:tcPr marL="110642" marR="11064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22 (44/202)</a:t>
                      </a:r>
                    </a:p>
                  </a:txBody>
                  <a:tcPr marL="110642" marR="11064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62403870"/>
                  </a:ext>
                </a:extLst>
              </a:tr>
            </a:tbl>
          </a:graphicData>
        </a:graphic>
      </p:graphicFrame>
    </p:spTree>
    <p:extLst>
      <p:ext uri="{BB962C8B-B14F-4D97-AF65-F5344CB8AC3E}">
        <p14:creationId xmlns:p14="http://schemas.microsoft.com/office/powerpoint/2010/main" val="31946987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8749D-A0F6-464D-8192-1F4A8C838B7F}"/>
              </a:ext>
            </a:extLst>
          </p:cNvPr>
          <p:cNvSpPr>
            <a:spLocks noGrp="1"/>
          </p:cNvSpPr>
          <p:nvPr>
            <p:ph type="title"/>
          </p:nvPr>
        </p:nvSpPr>
        <p:spPr/>
        <p:txBody>
          <a:bodyPr/>
          <a:lstStyle/>
          <a:p>
            <a:r>
              <a:rPr lang="en-US" dirty="0"/>
              <a:t>Improved Clinical Outcomes With Rapid ART Initiation</a:t>
            </a:r>
          </a:p>
        </p:txBody>
      </p:sp>
      <p:sp>
        <p:nvSpPr>
          <p:cNvPr id="4" name="Content Placeholder 3">
            <a:extLst>
              <a:ext uri="{FF2B5EF4-FFF2-40B4-BE49-F238E27FC236}">
                <a16:creationId xmlns:a16="http://schemas.microsoft.com/office/drawing/2014/main" id="{B0961A97-78E8-4CAA-B5C6-49078FFF7A7E}"/>
              </a:ext>
            </a:extLst>
          </p:cNvPr>
          <p:cNvSpPr>
            <a:spLocks noGrp="1"/>
          </p:cNvSpPr>
          <p:nvPr>
            <p:ph idx="1"/>
          </p:nvPr>
        </p:nvSpPr>
        <p:spPr/>
        <p:txBody>
          <a:bodyPr/>
          <a:lstStyle/>
          <a:p>
            <a:pPr>
              <a:spcAft>
                <a:spcPts val="0"/>
              </a:spcAft>
            </a:pPr>
            <a:r>
              <a:rPr lang="en-US" sz="2200" dirty="0"/>
              <a:t>Systematic review</a:t>
            </a:r>
            <a:r>
              <a:rPr lang="en-US" sz="2200" baseline="30000" dirty="0"/>
              <a:t>1</a:t>
            </a:r>
            <a:r>
              <a:rPr lang="en-US" sz="2200" dirty="0"/>
              <a:t> of ART initiation within 14 days of eligibility determination across </a:t>
            </a:r>
            <a:br>
              <a:rPr lang="en-US" sz="2200" dirty="0"/>
            </a:br>
            <a:r>
              <a:rPr lang="en-US" sz="2200" dirty="0"/>
              <a:t>4 randomized clinical trials in Uganda,</a:t>
            </a:r>
            <a:r>
              <a:rPr lang="en-US" sz="2200" baseline="30000" dirty="0"/>
              <a:t>2</a:t>
            </a:r>
            <a:r>
              <a:rPr lang="en-US" sz="2200" dirty="0"/>
              <a:t> South Africa,</a:t>
            </a:r>
            <a:r>
              <a:rPr lang="en-US" sz="2200" baseline="30000" dirty="0"/>
              <a:t>3</a:t>
            </a:r>
            <a:r>
              <a:rPr lang="en-US" sz="2200" dirty="0"/>
              <a:t> Haiti,</a:t>
            </a:r>
            <a:r>
              <a:rPr lang="en-US" sz="2200" baseline="30000" dirty="0"/>
              <a:t>4</a:t>
            </a:r>
            <a:r>
              <a:rPr lang="en-US" sz="2200" dirty="0"/>
              <a:t> and Lesotho</a:t>
            </a:r>
            <a:r>
              <a:rPr lang="en-US" sz="2200" baseline="30000" dirty="0"/>
              <a:t>5</a:t>
            </a:r>
            <a:r>
              <a:rPr lang="en-US" sz="2200" dirty="0"/>
              <a:t> </a:t>
            </a:r>
          </a:p>
          <a:p>
            <a:pPr>
              <a:spcAft>
                <a:spcPts val="0"/>
              </a:spcAft>
            </a:pPr>
            <a:r>
              <a:rPr lang="en-US" sz="2200" dirty="0"/>
              <a:t>Compared with standard of care, </a:t>
            </a:r>
            <a:r>
              <a:rPr lang="en-US" sz="2200" b="1" dirty="0">
                <a:solidFill>
                  <a:schemeClr val="accent3"/>
                </a:solidFill>
              </a:rPr>
              <a:t>same-day ART increased </a:t>
            </a:r>
            <a:r>
              <a:rPr lang="en-US" sz="2200" dirty="0"/>
              <a:t>likelihood of </a:t>
            </a:r>
            <a:r>
              <a:rPr lang="en-US" sz="2200" b="1" dirty="0"/>
              <a:t>ART initiation </a:t>
            </a:r>
            <a:br>
              <a:rPr lang="en-US" sz="2200" dirty="0"/>
            </a:br>
            <a:r>
              <a:rPr lang="en-US" sz="2200" dirty="0"/>
              <a:t>in first 90 days, </a:t>
            </a:r>
            <a:r>
              <a:rPr lang="en-US" sz="2200" b="1" dirty="0"/>
              <a:t>patient retention</a:t>
            </a:r>
            <a:r>
              <a:rPr lang="en-US" sz="2200" dirty="0"/>
              <a:t>, and </a:t>
            </a:r>
            <a:r>
              <a:rPr lang="en-US" sz="2200" b="1" dirty="0"/>
              <a:t>viral suppression </a:t>
            </a:r>
            <a:r>
              <a:rPr lang="en-US" sz="2200" dirty="0"/>
              <a:t>at 12 mo </a:t>
            </a:r>
          </a:p>
          <a:p>
            <a:pPr lvl="1">
              <a:spcAft>
                <a:spcPts val="0"/>
              </a:spcAft>
            </a:pPr>
            <a:endParaRPr lang="en-US" sz="2200" dirty="0"/>
          </a:p>
          <a:p>
            <a:pPr>
              <a:spcAft>
                <a:spcPts val="0"/>
              </a:spcAft>
            </a:pPr>
            <a:endParaRPr lang="en-US" sz="2200" dirty="0"/>
          </a:p>
        </p:txBody>
      </p:sp>
      <p:sp>
        <p:nvSpPr>
          <p:cNvPr id="19" name="Text Box 11">
            <a:extLst>
              <a:ext uri="{FF2B5EF4-FFF2-40B4-BE49-F238E27FC236}">
                <a16:creationId xmlns:a16="http://schemas.microsoft.com/office/drawing/2014/main" id="{137E2F04-443A-44CE-8A49-31D1FA641910}"/>
              </a:ext>
            </a:extLst>
          </p:cNvPr>
          <p:cNvSpPr txBox="1">
            <a:spLocks noChangeArrowheads="1"/>
          </p:cNvSpPr>
          <p:nvPr/>
        </p:nvSpPr>
        <p:spPr bwMode="auto">
          <a:xfrm>
            <a:off x="444819" y="6191048"/>
            <a:ext cx="8010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1. Ford. AIDS. 2018;32:17. 2.</a:t>
            </a:r>
            <a:r>
              <a:rPr kumimoji="0" lang="it-IT"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Amanyire. Lancet HIV. 2016;3:e539. 3. Rosen.</a:t>
            </a:r>
            <a:r>
              <a:rPr kumimoji="0" lang="pt-BR"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PLoS Med. 2016;13:e1002015. </a:t>
            </a:r>
            <a:br>
              <a:rPr kumimoji="0" lang="pt-BR"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br>
            <a:r>
              <a:rPr kumimoji="0" lang="pt-BR"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4. Koenig. PLoS Med. 2017;14:e1002357. 5. Labhart.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BMC Public Health. 2016;16:329.</a:t>
            </a:r>
            <a:r>
              <a:rPr kumimoji="0" lang="it-IT"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a:t>
            </a:r>
          </a:p>
        </p:txBody>
      </p:sp>
      <p:sp>
        <p:nvSpPr>
          <p:cNvPr id="72" name="Rectangle 71">
            <a:extLst>
              <a:ext uri="{FF2B5EF4-FFF2-40B4-BE49-F238E27FC236}">
                <a16:creationId xmlns:a16="http://schemas.microsoft.com/office/drawing/2014/main" id="{E60FB8D6-A542-4A8E-A034-6BC6F0959418}"/>
              </a:ext>
            </a:extLst>
          </p:cNvPr>
          <p:cNvSpPr/>
          <p:nvPr/>
        </p:nvSpPr>
        <p:spPr>
          <a:xfrm>
            <a:off x="2488905" y="3089215"/>
            <a:ext cx="2870592" cy="2261004"/>
          </a:xfrm>
          <a:prstGeom prst="rect">
            <a:avLst/>
          </a:prstGeom>
        </p:spPr>
        <p:txBody>
          <a:bodyPr wrap="square">
            <a:spAutoFit/>
          </a:bodyPr>
          <a:lstStyle/>
          <a:p>
            <a:pPr marL="0" marR="0" lvl="0" indent="0" algn="l" defTabSz="914400" rtl="0" eaLnBrk="0" fontAlgn="base" latinLnBrk="0" hangingPunct="0">
              <a:lnSpc>
                <a:spcPct val="80000"/>
              </a:lnSpc>
              <a:spcBef>
                <a:spcPct val="0"/>
              </a:spcBef>
              <a:spcAft>
                <a:spcPts val="130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Characteristic</a:t>
            </a:r>
          </a:p>
          <a:p>
            <a:pPr marL="0" marR="0" lvl="0" indent="0" algn="l" defTabSz="914400" rtl="0" eaLnBrk="0" fontAlgn="base" latinLnBrk="0" hangingPunct="0">
              <a:lnSpc>
                <a:spcPct val="80000"/>
              </a:lnSpc>
              <a:spcBef>
                <a:spcPct val="0"/>
              </a:spcBef>
              <a:spcAft>
                <a:spcPts val="13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ART start within 90 days</a:t>
            </a:r>
          </a:p>
          <a:p>
            <a:pPr marL="0" marR="0" lvl="0" indent="0" algn="l" defTabSz="914400" rtl="0" eaLnBrk="0" fontAlgn="base" latinLnBrk="0" hangingPunct="0">
              <a:lnSpc>
                <a:spcPct val="80000"/>
              </a:lnSpc>
              <a:spcBef>
                <a:spcPct val="0"/>
              </a:spcBef>
              <a:spcAft>
                <a:spcPts val="13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Retained in care at 12 mo</a:t>
            </a:r>
          </a:p>
          <a:p>
            <a:pPr marL="0" marR="0" lvl="0" indent="0" algn="l" defTabSz="914400" rtl="0" eaLnBrk="0" fontAlgn="base" latinLnBrk="0" hangingPunct="0">
              <a:lnSpc>
                <a:spcPct val="80000"/>
              </a:lnSpc>
              <a:spcBef>
                <a:spcPct val="0"/>
              </a:spcBef>
              <a:spcAft>
                <a:spcPts val="13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Viral suppression at 12 mo</a:t>
            </a:r>
          </a:p>
          <a:p>
            <a:pPr marL="0" marR="0" lvl="0" indent="0" algn="l" defTabSz="914400" rtl="0" eaLnBrk="0" fontAlgn="base" latinLnBrk="0" hangingPunct="0">
              <a:lnSpc>
                <a:spcPct val="80000"/>
              </a:lnSpc>
              <a:spcBef>
                <a:spcPct val="0"/>
              </a:spcBef>
              <a:spcAft>
                <a:spcPts val="13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LTFU at 12 mo</a:t>
            </a:r>
          </a:p>
          <a:p>
            <a:pPr marL="0" marR="0" lvl="0" indent="0" algn="l" defTabSz="914400" rtl="0" eaLnBrk="0" fontAlgn="base" latinLnBrk="0" hangingPunct="0">
              <a:lnSpc>
                <a:spcPct val="80000"/>
              </a:lnSpc>
              <a:spcBef>
                <a:spcPct val="0"/>
              </a:spcBef>
              <a:spcAft>
                <a:spcPts val="13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Died by 12 mo</a:t>
            </a:r>
          </a:p>
        </p:txBody>
      </p:sp>
      <p:cxnSp>
        <p:nvCxnSpPr>
          <p:cNvPr id="10" name="Straight Connector 9">
            <a:extLst>
              <a:ext uri="{FF2B5EF4-FFF2-40B4-BE49-F238E27FC236}">
                <a16:creationId xmlns:a16="http://schemas.microsoft.com/office/drawing/2014/main" id="{A3F45617-2A2F-4D2E-A848-74DF48C62027}"/>
              </a:ext>
            </a:extLst>
          </p:cNvPr>
          <p:cNvCxnSpPr>
            <a:cxnSpLocks/>
          </p:cNvCxnSpPr>
          <p:nvPr/>
        </p:nvCxnSpPr>
        <p:spPr bwMode="auto">
          <a:xfrm>
            <a:off x="6252749" y="3303689"/>
            <a:ext cx="0" cy="219456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74E67C63-CDB2-4FA9-88D2-BA721FE435E5}"/>
              </a:ext>
            </a:extLst>
          </p:cNvPr>
          <p:cNvCxnSpPr>
            <a:cxnSpLocks/>
          </p:cNvCxnSpPr>
          <p:nvPr/>
        </p:nvCxnSpPr>
        <p:spPr bwMode="auto">
          <a:xfrm>
            <a:off x="4043862" y="5461363"/>
            <a:ext cx="4378255"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F1FD9743-1AB8-43B1-9DC1-CE81E2928EEC}"/>
              </a:ext>
            </a:extLst>
          </p:cNvPr>
          <p:cNvCxnSpPr/>
          <p:nvPr/>
        </p:nvCxnSpPr>
        <p:spPr bwMode="auto">
          <a:xfrm>
            <a:off x="4575969" y="5467419"/>
            <a:ext cx="0" cy="52694"/>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871486E8-126A-4F6A-A201-5BCC79136910}"/>
              </a:ext>
            </a:extLst>
          </p:cNvPr>
          <p:cNvCxnSpPr/>
          <p:nvPr/>
        </p:nvCxnSpPr>
        <p:spPr bwMode="auto">
          <a:xfrm>
            <a:off x="6250271" y="5467419"/>
            <a:ext cx="0" cy="52694"/>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1801E92E-63EF-48B3-8F67-60E385DDBAF7}"/>
              </a:ext>
            </a:extLst>
          </p:cNvPr>
          <p:cNvCxnSpPr/>
          <p:nvPr/>
        </p:nvCxnSpPr>
        <p:spPr bwMode="auto">
          <a:xfrm>
            <a:off x="7399894" y="5467419"/>
            <a:ext cx="0" cy="52694"/>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E26E13D4-71B9-4B0A-8C22-403AA7307177}"/>
              </a:ext>
            </a:extLst>
          </p:cNvPr>
          <p:cNvCxnSpPr/>
          <p:nvPr/>
        </p:nvCxnSpPr>
        <p:spPr bwMode="auto">
          <a:xfrm>
            <a:off x="6977222" y="5467419"/>
            <a:ext cx="0" cy="52694"/>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Arrow Connector 22">
            <a:extLst>
              <a:ext uri="{FF2B5EF4-FFF2-40B4-BE49-F238E27FC236}">
                <a16:creationId xmlns:a16="http://schemas.microsoft.com/office/drawing/2014/main" id="{DBA57919-6528-4D6B-B566-F32AFF897701}"/>
              </a:ext>
            </a:extLst>
          </p:cNvPr>
          <p:cNvCxnSpPr/>
          <p:nvPr/>
        </p:nvCxnSpPr>
        <p:spPr bwMode="auto">
          <a:xfrm flipH="1">
            <a:off x="5098498" y="5798327"/>
            <a:ext cx="1078682" cy="0"/>
          </a:xfrm>
          <a:prstGeom prst="straightConnector1">
            <a:avLst/>
          </a:prstGeom>
          <a:noFill/>
          <a:ln w="28575" cap="flat" cmpd="sng" algn="ctr">
            <a:solidFill>
              <a:schemeClr val="tx1"/>
            </a:solidFill>
            <a:prstDash val="solid"/>
            <a:round/>
            <a:headEnd type="none" w="med" len="med"/>
            <a:tailEnd type="triangle"/>
          </a:ln>
          <a:effectLst/>
        </p:spPr>
      </p:cxnSp>
      <p:cxnSp>
        <p:nvCxnSpPr>
          <p:cNvPr id="24" name="Straight Arrow Connector 23">
            <a:extLst>
              <a:ext uri="{FF2B5EF4-FFF2-40B4-BE49-F238E27FC236}">
                <a16:creationId xmlns:a16="http://schemas.microsoft.com/office/drawing/2014/main" id="{90C63F66-990F-49AD-96F9-48BD86B76CDF}"/>
              </a:ext>
            </a:extLst>
          </p:cNvPr>
          <p:cNvCxnSpPr/>
          <p:nvPr/>
        </p:nvCxnSpPr>
        <p:spPr bwMode="auto">
          <a:xfrm>
            <a:off x="6341022" y="5798327"/>
            <a:ext cx="547973" cy="0"/>
          </a:xfrm>
          <a:prstGeom prst="straightConnector1">
            <a:avLst/>
          </a:prstGeom>
          <a:noFill/>
          <a:ln w="28575" cap="flat" cmpd="sng" algn="ctr">
            <a:solidFill>
              <a:schemeClr val="tx1"/>
            </a:solidFill>
            <a:prstDash val="solid"/>
            <a:round/>
            <a:headEnd type="none" w="med" len="med"/>
            <a:tailEnd type="triangle"/>
          </a:ln>
          <a:effectLst/>
        </p:spPr>
      </p:cxnSp>
      <p:sp>
        <p:nvSpPr>
          <p:cNvPr id="25" name="Rectangle 24">
            <a:extLst>
              <a:ext uri="{FF2B5EF4-FFF2-40B4-BE49-F238E27FC236}">
                <a16:creationId xmlns:a16="http://schemas.microsoft.com/office/drawing/2014/main" id="{0300A54F-95DC-483C-91E0-9A5FCA5A0051}"/>
              </a:ext>
            </a:extLst>
          </p:cNvPr>
          <p:cNvSpPr/>
          <p:nvPr/>
        </p:nvSpPr>
        <p:spPr>
          <a:xfrm>
            <a:off x="4391855" y="5474015"/>
            <a:ext cx="359394" cy="369332"/>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27" name="Rectangle 26">
            <a:extLst>
              <a:ext uri="{FF2B5EF4-FFF2-40B4-BE49-F238E27FC236}">
                <a16:creationId xmlns:a16="http://schemas.microsoft.com/office/drawing/2014/main" id="{960AADD4-A386-4CAD-B38F-9F1EE5D93BC7}"/>
              </a:ext>
            </a:extLst>
          </p:cNvPr>
          <p:cNvSpPr/>
          <p:nvPr/>
        </p:nvSpPr>
        <p:spPr>
          <a:xfrm>
            <a:off x="6103509" y="5462613"/>
            <a:ext cx="301686" cy="369332"/>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28" name="Rectangle 27">
            <a:extLst>
              <a:ext uri="{FF2B5EF4-FFF2-40B4-BE49-F238E27FC236}">
                <a16:creationId xmlns:a16="http://schemas.microsoft.com/office/drawing/2014/main" id="{6314A921-4595-4754-8749-6D561F77856C}"/>
              </a:ext>
            </a:extLst>
          </p:cNvPr>
          <p:cNvSpPr/>
          <p:nvPr/>
        </p:nvSpPr>
        <p:spPr>
          <a:xfrm>
            <a:off x="7250654" y="5468537"/>
            <a:ext cx="301686" cy="369332"/>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9" name="Rectangle 28">
            <a:extLst>
              <a:ext uri="{FF2B5EF4-FFF2-40B4-BE49-F238E27FC236}">
                <a16:creationId xmlns:a16="http://schemas.microsoft.com/office/drawing/2014/main" id="{AB7CB88A-5C25-4025-A8F0-8ECDEC2855FC}"/>
              </a:ext>
            </a:extLst>
          </p:cNvPr>
          <p:cNvSpPr/>
          <p:nvPr/>
        </p:nvSpPr>
        <p:spPr>
          <a:xfrm>
            <a:off x="4503308" y="5793246"/>
            <a:ext cx="1781643" cy="369332"/>
          </a:xfrm>
          <a:prstGeom prst="rect">
            <a:avLst/>
          </a:prstGeom>
        </p:spPr>
        <p:txBody>
          <a:bodyPr wrap="non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Standard of Care</a:t>
            </a:r>
          </a:p>
        </p:txBody>
      </p:sp>
      <p:sp>
        <p:nvSpPr>
          <p:cNvPr id="30" name="Rectangle 29">
            <a:extLst>
              <a:ext uri="{FF2B5EF4-FFF2-40B4-BE49-F238E27FC236}">
                <a16:creationId xmlns:a16="http://schemas.microsoft.com/office/drawing/2014/main" id="{34E682BE-1AE4-4470-803B-5E029EE4F6BB}"/>
              </a:ext>
            </a:extLst>
          </p:cNvPr>
          <p:cNvSpPr/>
          <p:nvPr/>
        </p:nvSpPr>
        <p:spPr>
          <a:xfrm>
            <a:off x="6267831" y="5787777"/>
            <a:ext cx="1579278" cy="369332"/>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Same-Day ART</a:t>
            </a:r>
          </a:p>
        </p:txBody>
      </p:sp>
      <p:sp>
        <p:nvSpPr>
          <p:cNvPr id="71" name="Rectangle 70">
            <a:extLst>
              <a:ext uri="{FF2B5EF4-FFF2-40B4-BE49-F238E27FC236}">
                <a16:creationId xmlns:a16="http://schemas.microsoft.com/office/drawing/2014/main" id="{03B45055-8A44-4747-A2B8-D55F7F0CAFD4}"/>
              </a:ext>
            </a:extLst>
          </p:cNvPr>
          <p:cNvSpPr/>
          <p:nvPr/>
        </p:nvSpPr>
        <p:spPr>
          <a:xfrm>
            <a:off x="6828963" y="5468678"/>
            <a:ext cx="301686" cy="369332"/>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101" name="Diamond 100">
            <a:extLst>
              <a:ext uri="{FF2B5EF4-FFF2-40B4-BE49-F238E27FC236}">
                <a16:creationId xmlns:a16="http://schemas.microsoft.com/office/drawing/2014/main" id="{4E94A772-0550-4CFC-8FCB-55F96EA47AC7}"/>
              </a:ext>
            </a:extLst>
          </p:cNvPr>
          <p:cNvSpPr/>
          <p:nvPr/>
        </p:nvSpPr>
        <p:spPr bwMode="auto">
          <a:xfrm>
            <a:off x="6365366" y="3549921"/>
            <a:ext cx="393817" cy="108618"/>
          </a:xfrm>
          <a:prstGeom prst="diamond">
            <a:avLst/>
          </a:prstGeom>
          <a:noFill/>
          <a:ln w="28575">
            <a:solidFill>
              <a:schemeClr val="accent3"/>
            </a:solidFill>
          </a:ln>
        </p:spPr>
        <p:txBody>
          <a:bodyPr wrap="square" rtlCol="0" anchor="ctr">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2" name="Diamond 101">
            <a:extLst>
              <a:ext uri="{FF2B5EF4-FFF2-40B4-BE49-F238E27FC236}">
                <a16:creationId xmlns:a16="http://schemas.microsoft.com/office/drawing/2014/main" id="{ED52A6C3-5791-4AC1-9166-8D75064EFDDB}"/>
              </a:ext>
            </a:extLst>
          </p:cNvPr>
          <p:cNvSpPr/>
          <p:nvPr/>
        </p:nvSpPr>
        <p:spPr bwMode="auto">
          <a:xfrm>
            <a:off x="6250513" y="3943492"/>
            <a:ext cx="251722" cy="108855"/>
          </a:xfrm>
          <a:prstGeom prst="diamond">
            <a:avLst/>
          </a:prstGeom>
          <a:noFill/>
          <a:ln w="28575">
            <a:solidFill>
              <a:schemeClr val="accent3"/>
            </a:solidFill>
          </a:ln>
        </p:spPr>
        <p:txBody>
          <a:bodyPr wrap="square" rtlCol="0" anchor="ctr">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1" name="Diamond 120">
            <a:extLst>
              <a:ext uri="{FF2B5EF4-FFF2-40B4-BE49-F238E27FC236}">
                <a16:creationId xmlns:a16="http://schemas.microsoft.com/office/drawing/2014/main" id="{A8FE3C91-44EB-4C5F-9D0A-1B4C2A048C81}"/>
              </a:ext>
            </a:extLst>
          </p:cNvPr>
          <p:cNvSpPr/>
          <p:nvPr/>
        </p:nvSpPr>
        <p:spPr bwMode="auto">
          <a:xfrm>
            <a:off x="6325763" y="4343137"/>
            <a:ext cx="173243" cy="101182"/>
          </a:xfrm>
          <a:prstGeom prst="diamond">
            <a:avLst/>
          </a:prstGeom>
          <a:noFill/>
          <a:ln w="28575">
            <a:solidFill>
              <a:schemeClr val="accent3"/>
            </a:solidFill>
          </a:ln>
        </p:spPr>
        <p:txBody>
          <a:bodyPr wrap="square" rtlCol="0" anchor="ctr">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2" name="Diamond 121">
            <a:extLst>
              <a:ext uri="{FF2B5EF4-FFF2-40B4-BE49-F238E27FC236}">
                <a16:creationId xmlns:a16="http://schemas.microsoft.com/office/drawing/2014/main" id="{55BF08A6-51B7-4EB7-9846-33ED39CD8FCB}"/>
              </a:ext>
            </a:extLst>
          </p:cNvPr>
          <p:cNvSpPr/>
          <p:nvPr/>
        </p:nvSpPr>
        <p:spPr bwMode="auto">
          <a:xfrm>
            <a:off x="5352472" y="4731328"/>
            <a:ext cx="941003" cy="125799"/>
          </a:xfrm>
          <a:prstGeom prst="diamond">
            <a:avLst/>
          </a:prstGeom>
          <a:noFill/>
          <a:ln w="28575">
            <a:solidFill>
              <a:schemeClr val="accent1"/>
            </a:solidFill>
          </a:ln>
        </p:spPr>
        <p:txBody>
          <a:bodyPr wrap="square" rtlCol="0" anchor="ctr">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3" name="Diamond 122">
            <a:extLst>
              <a:ext uri="{FF2B5EF4-FFF2-40B4-BE49-F238E27FC236}">
                <a16:creationId xmlns:a16="http://schemas.microsoft.com/office/drawing/2014/main" id="{E152EF0D-24F3-4AF4-9069-707C06658872}"/>
              </a:ext>
            </a:extLst>
          </p:cNvPr>
          <p:cNvSpPr/>
          <p:nvPr/>
        </p:nvSpPr>
        <p:spPr bwMode="auto">
          <a:xfrm>
            <a:off x="4944920" y="5093459"/>
            <a:ext cx="1276135" cy="121316"/>
          </a:xfrm>
          <a:prstGeom prst="diamond">
            <a:avLst/>
          </a:prstGeom>
          <a:noFill/>
          <a:ln w="28575">
            <a:solidFill>
              <a:schemeClr val="accent1"/>
            </a:solidFill>
          </a:ln>
        </p:spPr>
        <p:txBody>
          <a:bodyPr wrap="square" rtlCol="0" anchor="ctr">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9" name="Rectangle 58">
            <a:extLst>
              <a:ext uri="{FF2B5EF4-FFF2-40B4-BE49-F238E27FC236}">
                <a16:creationId xmlns:a16="http://schemas.microsoft.com/office/drawing/2014/main" id="{9068D1C6-DD32-47D6-A729-E31FF976B773}"/>
              </a:ext>
            </a:extLst>
          </p:cNvPr>
          <p:cNvSpPr/>
          <p:nvPr/>
        </p:nvSpPr>
        <p:spPr>
          <a:xfrm>
            <a:off x="7273129" y="3089215"/>
            <a:ext cx="2249554" cy="2325124"/>
          </a:xfrm>
          <a:prstGeom prst="rect">
            <a:avLst/>
          </a:prstGeom>
        </p:spPr>
        <p:txBody>
          <a:bodyPr wrap="square">
            <a:spAutoFit/>
          </a:bodyPr>
          <a:lstStyle/>
          <a:p>
            <a:pPr marL="0" marR="0" lvl="0" indent="0" algn="ctr" defTabSz="914400" rtl="0" eaLnBrk="0" fontAlgn="base" latinLnBrk="0" hangingPunct="0">
              <a:lnSpc>
                <a:spcPct val="80000"/>
              </a:lnSpc>
              <a:spcBef>
                <a:spcPct val="0"/>
              </a:spcBef>
              <a:spcAft>
                <a:spcPts val="130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RR (95% CI)</a:t>
            </a:r>
          </a:p>
          <a:p>
            <a:pPr marL="0" marR="0" lvl="0" indent="0" algn="ctr" defTabSz="914400" rtl="0" eaLnBrk="0" fontAlgn="base" latinLnBrk="0" hangingPunct="0">
              <a:lnSpc>
                <a:spcPct val="80000"/>
              </a:lnSpc>
              <a:spcBef>
                <a:spcPct val="0"/>
              </a:spcBef>
              <a:spcAft>
                <a:spcPts val="13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1.35 (1.13-1.62)</a:t>
            </a:r>
          </a:p>
          <a:p>
            <a:pPr marL="0" marR="0" lvl="0" indent="0" algn="ctr" defTabSz="914400" rtl="0" eaLnBrk="0" fontAlgn="base" latinLnBrk="0" hangingPunct="0">
              <a:lnSpc>
                <a:spcPct val="80000"/>
              </a:lnSpc>
              <a:spcBef>
                <a:spcPct val="0"/>
              </a:spcBef>
              <a:spcAft>
                <a:spcPts val="13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1.11 (0.99-1.26)</a:t>
            </a:r>
          </a:p>
          <a:p>
            <a:pPr marL="0" marR="0" lvl="0" indent="0" algn="ctr" defTabSz="914400" rtl="0" eaLnBrk="0" fontAlgn="base" latinLnBrk="0" hangingPunct="0">
              <a:lnSpc>
                <a:spcPct val="80000"/>
              </a:lnSpc>
              <a:spcBef>
                <a:spcPct val="0"/>
              </a:spcBef>
              <a:spcAft>
                <a:spcPts val="13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1.17 (1.07-1.27)</a:t>
            </a:r>
          </a:p>
          <a:p>
            <a:pPr marL="0" marR="0" lvl="0" indent="0" algn="ctr" defTabSz="914400" rtl="0" eaLnBrk="0" fontAlgn="base" latinLnBrk="0" hangingPunct="0">
              <a:lnSpc>
                <a:spcPct val="80000"/>
              </a:lnSpc>
              <a:spcBef>
                <a:spcPct val="0"/>
              </a:spcBef>
              <a:spcAft>
                <a:spcPts val="13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0.66 (0.42-1.04)</a:t>
            </a:r>
          </a:p>
          <a:p>
            <a:pPr marL="0" marR="0" lvl="0" indent="0" algn="ctr" defTabSz="914400" rtl="0" eaLnBrk="0" fontAlgn="base" latinLnBrk="0" hangingPunct="0">
              <a:lnSpc>
                <a:spcPct val="80000"/>
              </a:lnSpc>
              <a:spcBef>
                <a:spcPct val="0"/>
              </a:spcBef>
              <a:spcAft>
                <a:spcPts val="13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0.53 (0.28-1.00)</a:t>
            </a:r>
          </a:p>
        </p:txBody>
      </p:sp>
    </p:spTree>
    <p:extLst>
      <p:ext uri="{BB962C8B-B14F-4D97-AF65-F5344CB8AC3E}">
        <p14:creationId xmlns:p14="http://schemas.microsoft.com/office/powerpoint/2010/main" val="2974807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Group 32">
            <a:extLst>
              <a:ext uri="{FF2B5EF4-FFF2-40B4-BE49-F238E27FC236}">
                <a16:creationId xmlns:a16="http://schemas.microsoft.com/office/drawing/2014/main" id="{3D979AB3-1E8E-4E84-BAD3-F4649D9D4305}"/>
              </a:ext>
            </a:extLst>
          </p:cNvPr>
          <p:cNvGraphicFramePr>
            <a:graphicFrameLocks noGrp="1"/>
          </p:cNvGraphicFramePr>
          <p:nvPr>
            <p:extLst>
              <p:ext uri="{D42A27DB-BD31-4B8C-83A1-F6EECF244321}">
                <p14:modId xmlns:p14="http://schemas.microsoft.com/office/powerpoint/2010/main" val="1156632128"/>
              </p:ext>
            </p:extLst>
          </p:nvPr>
        </p:nvGraphicFramePr>
        <p:xfrm>
          <a:off x="709797" y="1595880"/>
          <a:ext cx="10782300" cy="4286160"/>
        </p:xfrm>
        <a:graphic>
          <a:graphicData uri="http://schemas.openxmlformats.org/drawingml/2006/table">
            <a:tbl>
              <a:tblPr/>
              <a:tblGrid>
                <a:gridCol w="2110521">
                  <a:extLst>
                    <a:ext uri="{9D8B030D-6E8A-4147-A177-3AD203B41FA5}">
                      <a16:colId xmlns:a16="http://schemas.microsoft.com/office/drawing/2014/main" val="333932289"/>
                    </a:ext>
                  </a:extLst>
                </a:gridCol>
                <a:gridCol w="8671779">
                  <a:extLst>
                    <a:ext uri="{9D8B030D-6E8A-4147-A177-3AD203B41FA5}">
                      <a16:colId xmlns:a16="http://schemas.microsoft.com/office/drawing/2014/main" val="3874425182"/>
                    </a:ext>
                  </a:extLst>
                </a:gridCol>
              </a:tblGrid>
              <a:tr h="29386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Calibri" panose="020F0502020204030204" pitchFamily="34" charset="0"/>
                          <a:ea typeface="MS PGothic" charset="-128"/>
                        </a:rPr>
                        <a:t>Guideline</a:t>
                      </a:r>
                    </a:p>
                  </a:txBody>
                  <a:tcPr marL="91407" marR="91407" marT="72000" marB="72000" anchor="ctr" horzOverflow="overflow">
                    <a:lnL>
                      <a:noFill/>
                    </a:lnL>
                    <a:lnR>
                      <a:noFill/>
                    </a:lnR>
                    <a:lnT>
                      <a:noFill/>
                    </a:lnT>
                    <a:lnB>
                      <a:noFill/>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Calibri" panose="020F0502020204030204" pitchFamily="34" charset="0"/>
                          <a:ea typeface="MS PGothic" charset="-128"/>
                        </a:rPr>
                        <a:t>Recommendation for Same-Day ART</a:t>
                      </a:r>
                    </a:p>
                  </a:txBody>
                  <a:tcPr marL="91407" marR="91407" marT="72000" marB="72000" anchor="ctr" horzOverflow="overflow">
                    <a:lnL>
                      <a:noFill/>
                    </a:lnL>
                    <a:lnR>
                      <a:noFill/>
                    </a:lnR>
                    <a:lnT>
                      <a:noFill/>
                    </a:lnT>
                    <a:lnB w="381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693022">
                <a:tc>
                  <a:txBody>
                    <a:bodyPr/>
                    <a:lstStyle/>
                    <a:p>
                      <a:pPr marL="0" marR="0" lvl="0" indent="0" algn="l"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1800" b="0" i="0" u="none" strike="noStrike" cap="none" normalizeH="0" baseline="0" dirty="0">
                          <a:ln>
                            <a:noFill/>
                          </a:ln>
                          <a:solidFill>
                            <a:schemeClr val="bg2">
                              <a:lumMod val="10000"/>
                            </a:schemeClr>
                          </a:solidFill>
                          <a:effectLst/>
                          <a:latin typeface="Calibri" panose="020F0502020204030204" pitchFamily="34" charset="0"/>
                          <a:ea typeface="MS PGothic" charset="-128"/>
                        </a:rPr>
                        <a:t>DHHS</a:t>
                      </a:r>
                      <a:r>
                        <a:rPr kumimoji="0" lang="en-US" altLang="en-US" sz="1800" b="0" i="0" u="none" strike="noStrike" cap="none" normalizeH="0" baseline="30000" dirty="0">
                          <a:ln>
                            <a:noFill/>
                          </a:ln>
                          <a:solidFill>
                            <a:schemeClr val="bg2">
                              <a:lumMod val="10000"/>
                            </a:schemeClr>
                          </a:solidFill>
                          <a:effectLst/>
                          <a:latin typeface="Calibri" panose="020F0502020204030204" pitchFamily="34" charset="0"/>
                          <a:ea typeface="MS PGothic" charset="-128"/>
                        </a:rPr>
                        <a:t>1</a:t>
                      </a:r>
                      <a:endParaRPr kumimoji="0" lang="en-US" altLang="en-US" sz="1800" b="0" i="0" u="none" strike="noStrike" cap="none" normalizeH="0" baseline="0" dirty="0">
                        <a:ln>
                          <a:noFill/>
                        </a:ln>
                        <a:solidFill>
                          <a:schemeClr val="bg2">
                            <a:lumMod val="10000"/>
                          </a:schemeClr>
                        </a:solidFill>
                        <a:effectLst/>
                        <a:latin typeface="Calibri" panose="020F0502020204030204" pitchFamily="34" charset="0"/>
                        <a:ea typeface="MS PGothic" charset="-128"/>
                      </a:endParaRPr>
                    </a:p>
                  </a:txBody>
                  <a:tcPr marL="91407" marR="91407" marT="72000" marB="72000" anchor="ctr" horzOverflow="overflow">
                    <a:lnL>
                      <a:noFill/>
                    </a:lnL>
                    <a:lnR w="38100" cap="flat" cmpd="sng" algn="ctr">
                      <a:noFill/>
                      <a:prstDash val="solid"/>
                      <a:round/>
                      <a:headEnd type="none" w="med" len="med"/>
                      <a:tailEnd type="none" w="med" len="med"/>
                    </a:lnR>
                    <a:lnT>
                      <a:noFill/>
                    </a:lnT>
                    <a:lnB>
                      <a:noFill/>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1800" b="1" i="0" u="none" strike="noStrike" cap="none" normalizeH="0" baseline="0" dirty="0">
                          <a:ln>
                            <a:noFill/>
                          </a:ln>
                          <a:solidFill>
                            <a:schemeClr val="bg1"/>
                          </a:solidFill>
                          <a:effectLst/>
                          <a:latin typeface="Calibri" panose="020F0502020204030204" pitchFamily="34" charset="0"/>
                          <a:ea typeface="MS PGothic" charset="-128"/>
                        </a:rPr>
                        <a:t>Initiate ART immediately (or as soon as possible) </a:t>
                      </a: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after HIV diagnosis to increase uptake of ART and linkage to care, decrease time to viral suppression for individual patients, and improve rate of virologic suppression among people living with HIV</a:t>
                      </a:r>
                    </a:p>
                  </a:txBody>
                  <a:tcPr marL="91407" marR="91407" marT="72000" marB="72000"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693022">
                <a:tc>
                  <a:txBody>
                    <a:bodyPr/>
                    <a:lstStyle/>
                    <a:p>
                      <a:pPr marL="0" marR="0" lvl="0" indent="0" algn="l"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IAS-USA</a:t>
                      </a:r>
                      <a:r>
                        <a:rPr kumimoji="0" lang="en-US" altLang="en-US" sz="1800" b="0" i="0" u="none" strike="noStrike" cap="none" normalizeH="0" baseline="30000" dirty="0">
                          <a:ln>
                            <a:noFill/>
                          </a:ln>
                          <a:solidFill>
                            <a:schemeClr val="bg1"/>
                          </a:solidFill>
                          <a:effectLst/>
                          <a:latin typeface="Calibri" panose="020F0502020204030204" pitchFamily="34" charset="0"/>
                          <a:ea typeface="MS PGothic" charset="-128"/>
                        </a:rPr>
                        <a:t>2</a:t>
                      </a:r>
                      <a:endPar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endParaRPr>
                    </a:p>
                  </a:txBody>
                  <a:tcPr marL="91407" marR="91407" marT="72000" marB="72000" anchor="ctr" horzOverflow="overflow">
                    <a:lnL>
                      <a:noFill/>
                    </a:lnL>
                    <a:lnR w="38100" cap="flat" cmpd="sng" algn="ctr">
                      <a:noFill/>
                      <a:prstDash val="solid"/>
                      <a:round/>
                      <a:headEnd type="none" w="med" len="med"/>
                      <a:tailEnd type="none" w="med" len="med"/>
                    </a:lnR>
                    <a:lnT>
                      <a:noFill/>
                    </a:lnT>
                    <a:lnB>
                      <a:noFill/>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Initiation of ART is recommended </a:t>
                      </a:r>
                      <a:r>
                        <a:rPr kumimoji="0" lang="en-US" altLang="en-US" sz="1800" b="1" i="0" u="none" strike="noStrike" cap="none" normalizeH="0" baseline="0" dirty="0">
                          <a:ln>
                            <a:noFill/>
                          </a:ln>
                          <a:solidFill>
                            <a:schemeClr val="bg1"/>
                          </a:solidFill>
                          <a:effectLst/>
                          <a:latin typeface="Calibri" panose="020F0502020204030204" pitchFamily="34" charset="0"/>
                          <a:ea typeface="MS PGothic" charset="-128"/>
                        </a:rPr>
                        <a:t>as soon as possible after diagnosis, </a:t>
                      </a:r>
                      <a:br>
                        <a:rPr kumimoji="0" lang="en-US" altLang="en-US" sz="1800" b="1" i="0" u="none" strike="noStrike" cap="none" normalizeH="0" baseline="0" dirty="0">
                          <a:ln>
                            <a:noFill/>
                          </a:ln>
                          <a:solidFill>
                            <a:schemeClr val="bg1"/>
                          </a:solidFill>
                          <a:effectLst/>
                          <a:latin typeface="Calibri" panose="020F0502020204030204" pitchFamily="34" charset="0"/>
                          <a:ea typeface="MS PGothic" charset="-128"/>
                        </a:rPr>
                      </a:b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ideally within 7 days, including on same day as diagnosis or </a:t>
                      </a:r>
                      <a:b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b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at first clinic visit if </a:t>
                      </a:r>
                      <a:r>
                        <a:rPr kumimoji="0" lang="en-US" altLang="en-US" sz="1800" b="1" i="0" u="none" strike="noStrike" cap="none" normalizeH="0" baseline="0" dirty="0">
                          <a:ln>
                            <a:noFill/>
                          </a:ln>
                          <a:solidFill>
                            <a:schemeClr val="bg1"/>
                          </a:solidFill>
                          <a:effectLst/>
                          <a:latin typeface="Calibri" panose="020F0502020204030204" pitchFamily="34" charset="0"/>
                          <a:ea typeface="MS PGothic" charset="-128"/>
                        </a:rPr>
                        <a:t>patient is ready</a:t>
                      </a:r>
                    </a:p>
                  </a:txBody>
                  <a:tcPr marL="91407" marR="91407" marT="72000" marB="72000"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5410466"/>
                  </a:ext>
                </a:extLst>
              </a:tr>
              <a:tr h="892600">
                <a:tc>
                  <a:txBody>
                    <a:bodyPr/>
                    <a:lstStyle/>
                    <a:p>
                      <a:pPr marL="0" marR="0" lvl="0" indent="0" algn="l"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EACS</a:t>
                      </a:r>
                      <a:r>
                        <a:rPr kumimoji="0" lang="en-US" altLang="en-US" sz="1800" b="0" i="0" u="none" strike="noStrike" cap="none" normalizeH="0" baseline="30000" dirty="0">
                          <a:ln>
                            <a:noFill/>
                          </a:ln>
                          <a:solidFill>
                            <a:schemeClr val="bg1"/>
                          </a:solidFill>
                          <a:effectLst/>
                          <a:latin typeface="Calibri" panose="020F0502020204030204" pitchFamily="34" charset="0"/>
                          <a:ea typeface="MS PGothic" charset="-128"/>
                        </a:rPr>
                        <a:t>3</a:t>
                      </a:r>
                    </a:p>
                  </a:txBody>
                  <a:tcPr marL="91407" marR="91407" marT="72000" marB="72000" anchor="ctr" horzOverflow="overflow">
                    <a:lnL>
                      <a:noFill/>
                    </a:lnL>
                    <a:lnR w="38100" cap="flat" cmpd="sng" algn="ctr">
                      <a:noFill/>
                      <a:prstDash val="solid"/>
                      <a:round/>
                      <a:headEnd type="none" w="med" len="med"/>
                      <a:tailEnd type="none" w="med" len="med"/>
                    </a:lnR>
                    <a:lnT>
                      <a:noFill/>
                    </a:lnT>
                    <a:lnB>
                      <a:noFill/>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1800" b="1" i="0" u="none" strike="noStrike" cap="none" normalizeH="0" baseline="0" dirty="0">
                          <a:ln>
                            <a:noFill/>
                          </a:ln>
                          <a:solidFill>
                            <a:schemeClr val="bg1"/>
                          </a:solidFill>
                          <a:effectLst/>
                          <a:latin typeface="Calibri" panose="020F0502020204030204" pitchFamily="34" charset="0"/>
                          <a:ea typeface="MS PGothic" charset="-128"/>
                        </a:rPr>
                        <a:t>Immediate (ie, same-day) start of ART should be considered, </a:t>
                      </a:r>
                      <a:br>
                        <a:rPr kumimoji="0" lang="en-US" altLang="en-US" sz="1800" b="1" i="0" u="none" strike="noStrike" cap="none" normalizeH="0" baseline="0" dirty="0">
                          <a:ln>
                            <a:noFill/>
                          </a:ln>
                          <a:solidFill>
                            <a:schemeClr val="bg1"/>
                          </a:solidFill>
                          <a:effectLst/>
                          <a:latin typeface="Calibri" panose="020F0502020204030204" pitchFamily="34" charset="0"/>
                          <a:ea typeface="MS PGothic" charset="-128"/>
                        </a:rPr>
                      </a:b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especially in the following situations: primary HIV infection, </a:t>
                      </a:r>
                      <a:b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b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wish to start ART immediately, in a setting where loss to follow-up is </a:t>
                      </a:r>
                      <a:b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b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more likely if ART is not started on same day</a:t>
                      </a:r>
                    </a:p>
                  </a:txBody>
                  <a:tcPr marL="91407" marR="91407" marT="72000" marB="72000"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88771616"/>
                  </a:ext>
                </a:extLst>
              </a:tr>
              <a:tr h="493444">
                <a:tc>
                  <a:txBody>
                    <a:bodyPr/>
                    <a:lstStyle/>
                    <a:p>
                      <a:pPr marL="0" marR="0" lvl="0" indent="0" algn="l"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WHO</a:t>
                      </a:r>
                      <a:r>
                        <a:rPr kumimoji="0" lang="en-US" altLang="en-US" sz="1800" b="0" i="0" u="none" strike="noStrike" cap="none" normalizeH="0" baseline="30000" dirty="0">
                          <a:ln>
                            <a:noFill/>
                          </a:ln>
                          <a:solidFill>
                            <a:schemeClr val="bg1"/>
                          </a:solidFill>
                          <a:effectLst/>
                          <a:latin typeface="Calibri" panose="020F0502020204030204" pitchFamily="34" charset="0"/>
                          <a:ea typeface="MS PGothic" charset="-128"/>
                        </a:rPr>
                        <a:t>4</a:t>
                      </a:r>
                    </a:p>
                  </a:txBody>
                  <a:tcPr marL="91407" marR="91407" marT="72000" marB="72000" anchor="ctr" horzOverflow="overflow">
                    <a:lnL>
                      <a:noFill/>
                    </a:lnL>
                    <a:lnR w="38100" cap="flat" cmpd="sng" algn="ctr">
                      <a:noFill/>
                      <a:prstDash val="solid"/>
                      <a:round/>
                      <a:headEnd type="none" w="med" len="med"/>
                      <a:tailEnd type="none" w="med" len="med"/>
                    </a:lnR>
                    <a:lnT>
                      <a:noFill/>
                    </a:lnT>
                    <a:lnB>
                      <a:noFill/>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1800" b="1" i="0" u="none" strike="noStrike" cap="none" normalizeH="0" baseline="0" dirty="0">
                          <a:ln>
                            <a:noFill/>
                          </a:ln>
                          <a:solidFill>
                            <a:schemeClr val="bg1"/>
                          </a:solidFill>
                          <a:effectLst/>
                          <a:latin typeface="Calibri" panose="020F0502020204030204" pitchFamily="34" charset="0"/>
                          <a:ea typeface="MS PGothic" charset="-128"/>
                        </a:rPr>
                        <a:t>Rapid ART initiation should be offered to all people with HIV </a:t>
                      </a:r>
                      <a:br>
                        <a:rPr kumimoji="0" lang="en-US" altLang="en-US" sz="1800" b="1" i="0" u="none" strike="noStrike" cap="none" normalizeH="0" baseline="0" dirty="0">
                          <a:ln>
                            <a:noFill/>
                          </a:ln>
                          <a:solidFill>
                            <a:schemeClr val="bg1"/>
                          </a:solidFill>
                          <a:effectLst/>
                          <a:latin typeface="Calibri" panose="020F0502020204030204" pitchFamily="34" charset="0"/>
                          <a:ea typeface="MS PGothic" charset="-128"/>
                        </a:rPr>
                      </a:br>
                      <a:r>
                        <a:rPr kumimoji="0" lang="en-US" altLang="en-US" sz="1800" b="0" i="0" u="none" strike="noStrike" cap="none" normalizeH="0" baseline="0" dirty="0">
                          <a:ln>
                            <a:noFill/>
                          </a:ln>
                          <a:solidFill>
                            <a:schemeClr val="bg1"/>
                          </a:solidFill>
                          <a:effectLst/>
                          <a:latin typeface="Calibri" panose="020F0502020204030204" pitchFamily="34" charset="0"/>
                          <a:ea typeface="MS PGothic" charset="-128"/>
                        </a:rPr>
                        <a:t>following confirmed HIV diagnosis and clinical assessment</a:t>
                      </a:r>
                    </a:p>
                  </a:txBody>
                  <a:tcPr marL="91407" marR="91407" marT="72000" marB="72000"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13244781"/>
                  </a:ext>
                </a:extLst>
              </a:tr>
            </a:tbl>
          </a:graphicData>
        </a:graphic>
      </p:graphicFrame>
      <p:sp>
        <p:nvSpPr>
          <p:cNvPr id="53250" name="Rectangle 2">
            <a:extLst>
              <a:ext uri="{FF2B5EF4-FFF2-40B4-BE49-F238E27FC236}">
                <a16:creationId xmlns:a16="http://schemas.microsoft.com/office/drawing/2014/main" id="{829AA616-9676-4661-8DDC-EBEA68E0747D}"/>
              </a:ext>
            </a:extLst>
          </p:cNvPr>
          <p:cNvSpPr>
            <a:spLocks noGrp="1" noChangeArrowheads="1"/>
          </p:cNvSpPr>
          <p:nvPr>
            <p:ph type="title"/>
          </p:nvPr>
        </p:nvSpPr>
        <p:spPr/>
        <p:txBody>
          <a:bodyPr/>
          <a:lstStyle/>
          <a:p>
            <a:r>
              <a:rPr lang="en-US" altLang="en-US" dirty="0"/>
              <a:t>Recommendations for Rapid ART</a:t>
            </a:r>
          </a:p>
        </p:txBody>
      </p:sp>
      <p:sp>
        <p:nvSpPr>
          <p:cNvPr id="70670" name="Text Box 11">
            <a:extLst>
              <a:ext uri="{FF2B5EF4-FFF2-40B4-BE49-F238E27FC236}">
                <a16:creationId xmlns:a16="http://schemas.microsoft.com/office/drawing/2014/main" id="{BA28C900-6BF4-4DB2-9DF9-2E312671EB17}"/>
              </a:ext>
            </a:extLst>
          </p:cNvPr>
          <p:cNvSpPr txBox="1">
            <a:spLocks noChangeArrowheads="1"/>
          </p:cNvSpPr>
          <p:nvPr/>
        </p:nvSpPr>
        <p:spPr bwMode="auto">
          <a:xfrm>
            <a:off x="419102" y="6205836"/>
            <a:ext cx="74744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1. DHHS ART Guidelines. February 2024. 2. Gandhi. JAMA. 2023;329:63.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3. EACS Guidelines. v12.0. October 2023. 4. WHO Guidelines. July 2021. </a:t>
            </a:r>
          </a:p>
        </p:txBody>
      </p:sp>
    </p:spTree>
    <p:custDataLst>
      <p:tags r:id="rId1"/>
    </p:custDataLst>
    <p:extLst>
      <p:ext uri="{BB962C8B-B14F-4D97-AF65-F5344CB8AC3E}">
        <p14:creationId xmlns:p14="http://schemas.microsoft.com/office/powerpoint/2010/main" val="260942747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Group 32">
            <a:extLst>
              <a:ext uri="{FF2B5EF4-FFF2-40B4-BE49-F238E27FC236}">
                <a16:creationId xmlns:a16="http://schemas.microsoft.com/office/drawing/2014/main" id="{3D979AB3-1E8E-4E84-BAD3-F4649D9D4305}"/>
              </a:ext>
            </a:extLst>
          </p:cNvPr>
          <p:cNvGraphicFramePr>
            <a:graphicFrameLocks noGrp="1"/>
          </p:cNvGraphicFramePr>
          <p:nvPr/>
        </p:nvGraphicFramePr>
        <p:xfrm>
          <a:off x="4214410" y="2098469"/>
          <a:ext cx="3763177" cy="3726917"/>
        </p:xfrm>
        <a:graphic>
          <a:graphicData uri="http://schemas.openxmlformats.org/drawingml/2006/table">
            <a:tbl>
              <a:tblPr/>
              <a:tblGrid>
                <a:gridCol w="3763177">
                  <a:extLst>
                    <a:ext uri="{9D8B030D-6E8A-4147-A177-3AD203B41FA5}">
                      <a16:colId xmlns:a16="http://schemas.microsoft.com/office/drawing/2014/main" val="20002"/>
                    </a:ext>
                  </a:extLst>
                </a:gridCol>
              </a:tblGrid>
              <a:tr h="242789">
                <a:tc>
                  <a:txBody>
                    <a:bodyPr/>
                    <a:lstStyle>
                      <a:lvl1pPr>
                        <a:lnSpc>
                          <a:spcPct val="90000"/>
                        </a:lnSpc>
                        <a:spcBef>
                          <a:spcPts val="1000"/>
                        </a:spcBef>
                        <a:spcAft>
                          <a:spcPts val="700"/>
                        </a:spcAft>
                        <a:buClr>
                          <a:srgbClr val="FEFDDE"/>
                        </a:buClr>
                        <a:buFont typeface="Wingdings" charset="2"/>
                        <a:defRPr sz="2200">
                          <a:solidFill>
                            <a:srgbClr val="FEFDDE"/>
                          </a:solidFill>
                          <a:latin typeface="Arial" charset="0"/>
                        </a:defRPr>
                      </a:lvl1pPr>
                      <a:lvl2pPr marL="742950" indent="-285750">
                        <a:lnSpc>
                          <a:spcPct val="90000"/>
                        </a:lnSpc>
                        <a:spcBef>
                          <a:spcPts val="1000"/>
                        </a:spcBef>
                        <a:spcAft>
                          <a:spcPts val="700"/>
                        </a:spcAft>
                        <a:buClr>
                          <a:srgbClr val="FEFDDE"/>
                        </a:buClr>
                        <a:buFont typeface="Arial" charset="0"/>
                        <a:defRPr sz="2000">
                          <a:solidFill>
                            <a:srgbClr val="FEFDDE"/>
                          </a:solidFill>
                          <a:latin typeface="Arial" charset="0"/>
                        </a:defRPr>
                      </a:lvl2pPr>
                      <a:lvl3pPr marL="1143000" indent="-228600">
                        <a:lnSpc>
                          <a:spcPct val="90000"/>
                        </a:lnSpc>
                        <a:spcBef>
                          <a:spcPts val="1000"/>
                        </a:spcBef>
                        <a:spcAft>
                          <a:spcPts val="700"/>
                        </a:spcAft>
                        <a:buClr>
                          <a:srgbClr val="FEFDDE"/>
                        </a:buClr>
                        <a:buFont typeface="Arial" charset="0"/>
                        <a:defRPr sz="2000">
                          <a:solidFill>
                            <a:srgbClr val="FEFDDE"/>
                          </a:solidFill>
                          <a:latin typeface="Arial" charset="0"/>
                        </a:defRPr>
                      </a:lvl3pPr>
                      <a:lvl4pPr marL="1600200" indent="-228600">
                        <a:lnSpc>
                          <a:spcPct val="90000"/>
                        </a:lnSpc>
                        <a:spcBef>
                          <a:spcPts val="1000"/>
                        </a:spcBef>
                        <a:spcAft>
                          <a:spcPts val="700"/>
                        </a:spcAft>
                        <a:buClr>
                          <a:srgbClr val="FEFDDE"/>
                        </a:buClr>
                        <a:buFont typeface="Arial" charset="0"/>
                        <a:defRPr>
                          <a:solidFill>
                            <a:srgbClr val="FEFDDE"/>
                          </a:solidFill>
                          <a:latin typeface="Arial" charset="0"/>
                        </a:defRPr>
                      </a:lvl4pPr>
                      <a:lvl5pPr marL="2057400" indent="-228600">
                        <a:lnSpc>
                          <a:spcPct val="90000"/>
                        </a:lnSpc>
                        <a:spcBef>
                          <a:spcPts val="1000"/>
                        </a:spcBef>
                        <a:spcAft>
                          <a:spcPts val="700"/>
                        </a:spcAft>
                        <a:buClr>
                          <a:srgbClr val="FEFDDE"/>
                        </a:buClr>
                        <a:buFont typeface="Arial" charset="0"/>
                        <a:defRPr sz="1600">
                          <a:solidFill>
                            <a:srgbClr val="FEFDDE"/>
                          </a:solidFill>
                          <a:latin typeface="Arial" charset="0"/>
                        </a:defRPr>
                      </a:lvl5pPr>
                      <a:lvl6pPr marL="25146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6pPr>
                      <a:lvl7pPr marL="29718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7pPr>
                      <a:lvl8pPr marL="34290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8pPr>
                      <a:lvl9pPr marL="38862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Calibri" panose="020F0502020204030204" pitchFamily="34" charset="0"/>
                          <a:ea typeface="MS PGothic" charset="-128"/>
                        </a:rPr>
                        <a:t>Recommended Regimens</a:t>
                      </a:r>
                      <a:endParaRPr kumimoji="0" lang="en-US" altLang="en-US" sz="2000" b="1" i="0" u="none" strike="noStrike" cap="none" normalizeH="0" baseline="30000" dirty="0">
                        <a:ln>
                          <a:noFill/>
                        </a:ln>
                        <a:solidFill>
                          <a:schemeClr val="tx1"/>
                        </a:solidFill>
                        <a:effectLst/>
                        <a:latin typeface="Calibri" panose="020F0502020204030204" pitchFamily="34" charset="0"/>
                        <a:ea typeface="MS PGothic" charset="-128"/>
                      </a:endParaRPr>
                    </a:p>
                  </a:txBody>
                  <a:tcPr marL="91407" marR="91407" marT="45616" marB="45616" anchor="b" horzOverflow="overflow">
                    <a:lnL>
                      <a:noFill/>
                    </a:lnL>
                    <a:lnR>
                      <a:noFill/>
                    </a:lnR>
                    <a:lnT>
                      <a:noFill/>
                    </a:lnT>
                    <a:lnB>
                      <a:noFill/>
                    </a:lnB>
                    <a:lnTlToBr>
                      <a:noFill/>
                    </a:lnTlToBr>
                    <a:lnBlToTr>
                      <a:noFill/>
                    </a:lnBlToTr>
                    <a:solidFill>
                      <a:schemeClr val="accent1"/>
                    </a:solidFill>
                  </a:tcPr>
                </a:tc>
                <a:extLst>
                  <a:ext uri="{0D108BD9-81ED-4DB2-BD59-A6C34878D82A}">
                    <a16:rowId xmlns:a16="http://schemas.microsoft.com/office/drawing/2014/main" val="10000"/>
                  </a:ext>
                </a:extLst>
              </a:tr>
              <a:tr h="242789">
                <a:tc>
                  <a:txBody>
                    <a:bodyPr/>
                    <a:lstStyle>
                      <a:lvl1pPr marL="171450" indent="-171450">
                        <a:lnSpc>
                          <a:spcPct val="90000"/>
                        </a:lnSpc>
                        <a:spcBef>
                          <a:spcPts val="1000"/>
                        </a:spcBef>
                        <a:spcAft>
                          <a:spcPts val="700"/>
                        </a:spcAft>
                        <a:buClr>
                          <a:srgbClr val="FEFDDE"/>
                        </a:buClr>
                        <a:buFont typeface="Wingdings" charset="2"/>
                        <a:defRPr sz="2200">
                          <a:solidFill>
                            <a:srgbClr val="FEFDDE"/>
                          </a:solidFill>
                          <a:latin typeface="Arial" charset="0"/>
                        </a:defRPr>
                      </a:lvl1pPr>
                      <a:lvl2pPr marL="742950" indent="-285750">
                        <a:lnSpc>
                          <a:spcPct val="90000"/>
                        </a:lnSpc>
                        <a:spcBef>
                          <a:spcPts val="1000"/>
                        </a:spcBef>
                        <a:spcAft>
                          <a:spcPts val="700"/>
                        </a:spcAft>
                        <a:buClr>
                          <a:srgbClr val="FEFDDE"/>
                        </a:buClr>
                        <a:buFont typeface="Arial" charset="0"/>
                        <a:defRPr sz="2000">
                          <a:solidFill>
                            <a:srgbClr val="FEFDDE"/>
                          </a:solidFill>
                          <a:latin typeface="Arial" charset="0"/>
                        </a:defRPr>
                      </a:lvl2pPr>
                      <a:lvl3pPr marL="1143000" indent="-228600">
                        <a:lnSpc>
                          <a:spcPct val="90000"/>
                        </a:lnSpc>
                        <a:spcBef>
                          <a:spcPts val="1000"/>
                        </a:spcBef>
                        <a:spcAft>
                          <a:spcPts val="700"/>
                        </a:spcAft>
                        <a:buClr>
                          <a:srgbClr val="FEFDDE"/>
                        </a:buClr>
                        <a:buFont typeface="Arial" charset="0"/>
                        <a:defRPr sz="2000">
                          <a:solidFill>
                            <a:srgbClr val="FEFDDE"/>
                          </a:solidFill>
                          <a:latin typeface="Arial" charset="0"/>
                        </a:defRPr>
                      </a:lvl3pPr>
                      <a:lvl4pPr marL="1600200" indent="-228600">
                        <a:lnSpc>
                          <a:spcPct val="90000"/>
                        </a:lnSpc>
                        <a:spcBef>
                          <a:spcPts val="1000"/>
                        </a:spcBef>
                        <a:spcAft>
                          <a:spcPts val="700"/>
                        </a:spcAft>
                        <a:buClr>
                          <a:srgbClr val="FEFDDE"/>
                        </a:buClr>
                        <a:buFont typeface="Arial" charset="0"/>
                        <a:defRPr>
                          <a:solidFill>
                            <a:srgbClr val="FEFDDE"/>
                          </a:solidFill>
                          <a:latin typeface="Arial" charset="0"/>
                        </a:defRPr>
                      </a:lvl4pPr>
                      <a:lvl5pPr marL="2057400" indent="-228600">
                        <a:lnSpc>
                          <a:spcPct val="90000"/>
                        </a:lnSpc>
                        <a:spcBef>
                          <a:spcPts val="1000"/>
                        </a:spcBef>
                        <a:spcAft>
                          <a:spcPts val="700"/>
                        </a:spcAft>
                        <a:buClr>
                          <a:srgbClr val="FEFDDE"/>
                        </a:buClr>
                        <a:buFont typeface="Arial" charset="0"/>
                        <a:defRPr sz="1600">
                          <a:solidFill>
                            <a:srgbClr val="FEFDDE"/>
                          </a:solidFill>
                          <a:latin typeface="Arial" charset="0"/>
                        </a:defRPr>
                      </a:lvl5pPr>
                      <a:lvl6pPr marL="25146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6pPr>
                      <a:lvl7pPr marL="29718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7pPr>
                      <a:lvl8pPr marL="34290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8pPr>
                      <a:lvl9pPr marL="38862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9p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defRPr/>
                      </a:pPr>
                      <a:r>
                        <a:rPr kumimoji="0" lang="en-US" altLang="en-US" sz="2000" b="1" i="0" u="none" strike="noStrike" cap="none" normalizeH="0" baseline="0" dirty="0">
                          <a:ln>
                            <a:noFill/>
                          </a:ln>
                          <a:solidFill>
                            <a:schemeClr val="bg2">
                              <a:lumMod val="10000"/>
                            </a:schemeClr>
                          </a:solidFill>
                          <a:effectLst/>
                          <a:latin typeface="Calibri" panose="020F0502020204030204" pitchFamily="34" charset="0"/>
                          <a:ea typeface="MS PGothic" charset="-128"/>
                        </a:rPr>
                        <a:t>BIC</a:t>
                      </a: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/FTC/TAF</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10001"/>
                  </a:ext>
                </a:extLst>
              </a:tr>
              <a:tr h="242789">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defRPr/>
                      </a:pPr>
                      <a:r>
                        <a:rPr kumimoji="0" lang="en-US" altLang="en-US" sz="2000" b="1" i="0" u="none" strike="noStrike" cap="none" normalizeH="0" baseline="0" dirty="0">
                          <a:ln>
                            <a:noFill/>
                          </a:ln>
                          <a:solidFill>
                            <a:schemeClr val="bg2">
                              <a:lumMod val="10000"/>
                            </a:schemeClr>
                          </a:solidFill>
                          <a:effectLst/>
                          <a:latin typeface="Calibri" panose="020F0502020204030204" pitchFamily="34" charset="0"/>
                          <a:ea typeface="MS PGothic" charset="-128"/>
                        </a:rPr>
                        <a:t>DTG</a:t>
                      </a: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 + XTC/TXF</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2668296207"/>
                  </a:ext>
                </a:extLst>
              </a:tr>
              <a:tr h="242789">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defRPr/>
                      </a:pP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Boosted </a:t>
                      </a:r>
                      <a:r>
                        <a:rPr kumimoji="0" lang="en-US" altLang="en-US" sz="2000" b="1" i="0" u="none" strike="noStrike" cap="none" normalizeH="0" baseline="0" dirty="0">
                          <a:ln>
                            <a:noFill/>
                          </a:ln>
                          <a:solidFill>
                            <a:schemeClr val="bg2">
                              <a:lumMod val="10000"/>
                            </a:schemeClr>
                          </a:solidFill>
                          <a:effectLst/>
                          <a:latin typeface="Calibri" panose="020F0502020204030204" pitchFamily="34" charset="0"/>
                          <a:ea typeface="MS PGothic" charset="-128"/>
                        </a:rPr>
                        <a:t>DRV</a:t>
                      </a: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 + XTC/TXF if starting before genotype results after LA CAB PrEP or with INSTI resistance</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4032338860"/>
                  </a:ext>
                </a:extLst>
              </a:tr>
              <a:tr h="242789">
                <a:tc>
                  <a:txBody>
                    <a:bodyPr/>
                    <a:lstStyle>
                      <a:lvl1pPr marL="180975" indent="-180975">
                        <a:lnSpc>
                          <a:spcPct val="90000"/>
                        </a:lnSpc>
                        <a:spcBef>
                          <a:spcPts val="1000"/>
                        </a:spcBef>
                        <a:spcAft>
                          <a:spcPts val="700"/>
                        </a:spcAft>
                        <a:buClr>
                          <a:srgbClr val="FEFDDE"/>
                        </a:buClr>
                        <a:buFont typeface="Wingdings" charset="2"/>
                        <a:defRPr sz="2200">
                          <a:solidFill>
                            <a:srgbClr val="FEFDDE"/>
                          </a:solidFill>
                          <a:latin typeface="Arial" charset="0"/>
                        </a:defRPr>
                      </a:lvl1pPr>
                      <a:lvl2pPr marL="742950" indent="-285750">
                        <a:lnSpc>
                          <a:spcPct val="90000"/>
                        </a:lnSpc>
                        <a:spcBef>
                          <a:spcPts val="1000"/>
                        </a:spcBef>
                        <a:spcAft>
                          <a:spcPts val="700"/>
                        </a:spcAft>
                        <a:buClr>
                          <a:srgbClr val="FEFDDE"/>
                        </a:buClr>
                        <a:buFont typeface="Arial" charset="0"/>
                        <a:defRPr sz="2000">
                          <a:solidFill>
                            <a:srgbClr val="FEFDDE"/>
                          </a:solidFill>
                          <a:latin typeface="Arial" charset="0"/>
                        </a:defRPr>
                      </a:lvl2pPr>
                      <a:lvl3pPr marL="1143000" indent="-228600">
                        <a:lnSpc>
                          <a:spcPct val="90000"/>
                        </a:lnSpc>
                        <a:spcBef>
                          <a:spcPts val="1000"/>
                        </a:spcBef>
                        <a:spcAft>
                          <a:spcPts val="700"/>
                        </a:spcAft>
                        <a:buClr>
                          <a:srgbClr val="FEFDDE"/>
                        </a:buClr>
                        <a:buFont typeface="Arial" charset="0"/>
                        <a:defRPr sz="2000">
                          <a:solidFill>
                            <a:srgbClr val="FEFDDE"/>
                          </a:solidFill>
                          <a:latin typeface="Arial" charset="0"/>
                        </a:defRPr>
                      </a:lvl3pPr>
                      <a:lvl4pPr marL="1600200" indent="-228600">
                        <a:lnSpc>
                          <a:spcPct val="90000"/>
                        </a:lnSpc>
                        <a:spcBef>
                          <a:spcPts val="1000"/>
                        </a:spcBef>
                        <a:spcAft>
                          <a:spcPts val="700"/>
                        </a:spcAft>
                        <a:buClr>
                          <a:srgbClr val="FEFDDE"/>
                        </a:buClr>
                        <a:buFont typeface="Arial" charset="0"/>
                        <a:defRPr>
                          <a:solidFill>
                            <a:srgbClr val="FEFDDE"/>
                          </a:solidFill>
                          <a:latin typeface="Arial" charset="0"/>
                        </a:defRPr>
                      </a:lvl4pPr>
                      <a:lvl5pPr marL="2057400" indent="-228600">
                        <a:lnSpc>
                          <a:spcPct val="90000"/>
                        </a:lnSpc>
                        <a:spcBef>
                          <a:spcPts val="1000"/>
                        </a:spcBef>
                        <a:spcAft>
                          <a:spcPts val="700"/>
                        </a:spcAft>
                        <a:buClr>
                          <a:srgbClr val="FEFDDE"/>
                        </a:buClr>
                        <a:buFont typeface="Arial" charset="0"/>
                        <a:defRPr sz="1600">
                          <a:solidFill>
                            <a:srgbClr val="FEFDDE"/>
                          </a:solidFill>
                          <a:latin typeface="Arial" charset="0"/>
                        </a:defRPr>
                      </a:lvl5pPr>
                      <a:lvl6pPr marL="25146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6pPr>
                      <a:lvl7pPr marL="29718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7pPr>
                      <a:lvl8pPr marL="34290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8pPr>
                      <a:lvl9pPr marL="38862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9p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1" i="0" u="none" strike="noStrike" cap="none" normalizeH="0" baseline="0" dirty="0">
                          <a:ln>
                            <a:noFill/>
                          </a:ln>
                          <a:solidFill>
                            <a:schemeClr val="tx1"/>
                          </a:solidFill>
                          <a:effectLst/>
                          <a:latin typeface="Calibri" panose="020F0502020204030204" pitchFamily="34" charset="0"/>
                          <a:ea typeface="MS PGothic" charset="-128"/>
                        </a:rPr>
                        <a:t>Regimens Not Recommended</a:t>
                      </a:r>
                    </a:p>
                  </a:txBody>
                  <a:tcPr marL="91407" marR="91407" marT="45616" marB="45616" horzOverflow="overflow">
                    <a:lnL>
                      <a:noFill/>
                    </a:lnL>
                    <a:lnR>
                      <a:noFill/>
                    </a:lnR>
                    <a:lnT>
                      <a:noFill/>
                    </a:lnT>
                    <a:lnB>
                      <a:noFill/>
                    </a:lnB>
                    <a:lnTlToBr>
                      <a:noFill/>
                    </a:lnTlToBr>
                    <a:lnBlToTr>
                      <a:noFill/>
                    </a:lnBlToTr>
                    <a:solidFill>
                      <a:schemeClr val="accent3"/>
                    </a:solidFill>
                  </a:tcPr>
                </a:tc>
                <a:extLst>
                  <a:ext uri="{0D108BD9-81ED-4DB2-BD59-A6C34878D82A}">
                    <a16:rowId xmlns:a16="http://schemas.microsoft.com/office/drawing/2014/main" val="27611242"/>
                  </a:ext>
                </a:extLst>
              </a:tr>
              <a:tr h="635966">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1" i="0" u="none" strike="noStrike" cap="none" normalizeH="0" baseline="0" dirty="0">
                          <a:ln>
                            <a:noFill/>
                          </a:ln>
                          <a:solidFill>
                            <a:schemeClr val="bg1"/>
                          </a:solidFill>
                          <a:effectLst/>
                          <a:latin typeface="Calibri" panose="020F0502020204030204" pitchFamily="34" charset="0"/>
                          <a:ea typeface="MS PGothic" charset="-128"/>
                        </a:rPr>
                        <a:t>DTG/3TC </a:t>
                      </a:r>
                      <a:r>
                        <a:rPr kumimoji="0" lang="en-US" altLang="en-US" sz="2000" b="0" i="0" u="none" strike="noStrike" cap="none" normalizeH="0" baseline="0" dirty="0">
                          <a:ln>
                            <a:noFill/>
                          </a:ln>
                          <a:solidFill>
                            <a:schemeClr val="bg1"/>
                          </a:solidFill>
                          <a:effectLst/>
                          <a:latin typeface="Calibri" panose="020F0502020204030204" pitchFamily="34" charset="0"/>
                          <a:ea typeface="MS PGothic" charset="-128"/>
                        </a:rPr>
                        <a:t>(requires evaluation of laboratory tests before initiation)</a:t>
                      </a:r>
                    </a:p>
                  </a:txBody>
                  <a:tcPr marL="91407" marR="91407" marT="45616" marB="45616" anchor="ctr"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4121225909"/>
                  </a:ext>
                </a:extLst>
              </a:tr>
              <a:tr h="436325">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1" i="0" u="none" strike="noStrike" cap="none" normalizeH="0" baseline="0" dirty="0">
                          <a:ln>
                            <a:noFill/>
                          </a:ln>
                          <a:solidFill>
                            <a:schemeClr val="bg1"/>
                          </a:solidFill>
                          <a:effectLst/>
                          <a:latin typeface="Calibri" panose="020F0502020204030204" pitchFamily="34" charset="0"/>
                          <a:ea typeface="MS PGothic" charset="-128"/>
                        </a:rPr>
                        <a:t>ABC</a:t>
                      </a:r>
                      <a:r>
                        <a:rPr kumimoji="0" lang="en-US" altLang="en-US" sz="2000" b="0" i="0" u="none" strike="noStrike" cap="none" normalizeH="0" baseline="0" dirty="0">
                          <a:ln>
                            <a:noFill/>
                          </a:ln>
                          <a:solidFill>
                            <a:schemeClr val="bg1"/>
                          </a:solidFill>
                          <a:effectLst/>
                          <a:latin typeface="Calibri" panose="020F0502020204030204" pitchFamily="34" charset="0"/>
                          <a:ea typeface="MS PGothic" charset="-128"/>
                        </a:rPr>
                        <a:t>-containing regimens</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75410466"/>
                  </a:ext>
                </a:extLst>
              </a:tr>
            </a:tbl>
          </a:graphicData>
        </a:graphic>
      </p:graphicFrame>
      <p:sp>
        <p:nvSpPr>
          <p:cNvPr id="53250" name="Rectangle 2">
            <a:extLst>
              <a:ext uri="{FF2B5EF4-FFF2-40B4-BE49-F238E27FC236}">
                <a16:creationId xmlns:a16="http://schemas.microsoft.com/office/drawing/2014/main" id="{829AA616-9676-4661-8DDC-EBEA68E0747D}"/>
              </a:ext>
            </a:extLst>
          </p:cNvPr>
          <p:cNvSpPr>
            <a:spLocks noGrp="1" noChangeArrowheads="1"/>
          </p:cNvSpPr>
          <p:nvPr>
            <p:ph type="title"/>
          </p:nvPr>
        </p:nvSpPr>
        <p:spPr/>
        <p:txBody>
          <a:bodyPr/>
          <a:lstStyle/>
          <a:p>
            <a:r>
              <a:rPr lang="en-US" altLang="en-US" dirty="0"/>
              <a:t>Recommended Regimens for Rapid ART</a:t>
            </a:r>
          </a:p>
        </p:txBody>
      </p:sp>
      <p:graphicFrame>
        <p:nvGraphicFramePr>
          <p:cNvPr id="11" name="Table 10">
            <a:extLst>
              <a:ext uri="{FF2B5EF4-FFF2-40B4-BE49-F238E27FC236}">
                <a16:creationId xmlns:a16="http://schemas.microsoft.com/office/drawing/2014/main" id="{282AA23A-F369-4B29-B82C-9215C2E22122}"/>
              </a:ext>
            </a:extLst>
          </p:cNvPr>
          <p:cNvGraphicFramePr>
            <a:graphicFrameLocks noGrp="1"/>
          </p:cNvGraphicFramePr>
          <p:nvPr>
            <p:extLst>
              <p:ext uri="{D42A27DB-BD31-4B8C-83A1-F6EECF244321}">
                <p14:modId xmlns:p14="http://schemas.microsoft.com/office/powerpoint/2010/main" val="3702410656"/>
              </p:ext>
            </p:extLst>
          </p:nvPr>
        </p:nvGraphicFramePr>
        <p:xfrm>
          <a:off x="495300" y="2096448"/>
          <a:ext cx="3682110" cy="3717312"/>
        </p:xfrm>
        <a:graphic>
          <a:graphicData uri="http://schemas.openxmlformats.org/drawingml/2006/table">
            <a:tbl>
              <a:tblPr/>
              <a:tblGrid>
                <a:gridCol w="3682110">
                  <a:extLst>
                    <a:ext uri="{9D8B030D-6E8A-4147-A177-3AD203B41FA5}">
                      <a16:colId xmlns:a16="http://schemas.microsoft.com/office/drawing/2014/main" val="3633379972"/>
                    </a:ext>
                  </a:extLst>
                </a:gridCol>
              </a:tblGrid>
              <a:tr h="24278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kern="1200" cap="none" normalizeH="0" baseline="0" dirty="0">
                          <a:ln>
                            <a:noFill/>
                          </a:ln>
                          <a:solidFill>
                            <a:schemeClr val="tx1"/>
                          </a:solidFill>
                          <a:effectLst/>
                          <a:latin typeface="Calibri" panose="020F0502020204030204" pitchFamily="34" charset="0"/>
                          <a:ea typeface="MS PGothic" charset="-128"/>
                          <a:cs typeface="+mn-cs"/>
                        </a:rPr>
                        <a:t>Recommended Regimens</a:t>
                      </a:r>
                    </a:p>
                  </a:txBody>
                  <a:tcPr marL="91407" marR="91407" marT="45616" marB="45616" anchor="b" horzOverflow="overflow">
                    <a:lnL>
                      <a:noFill/>
                    </a:lnL>
                    <a:lnR>
                      <a:noFill/>
                    </a:lnR>
                    <a:lnT>
                      <a:noFill/>
                    </a:lnT>
                    <a:lnB>
                      <a:noFill/>
                    </a:lnB>
                    <a:lnTlToBr>
                      <a:noFill/>
                    </a:lnTlToBr>
                    <a:lnBlToTr>
                      <a:noFill/>
                    </a:lnBlToTr>
                    <a:solidFill>
                      <a:schemeClr val="accent1"/>
                    </a:solidFill>
                  </a:tcPr>
                </a:tc>
                <a:extLst>
                  <a:ext uri="{0D108BD9-81ED-4DB2-BD59-A6C34878D82A}">
                    <a16:rowId xmlns:a16="http://schemas.microsoft.com/office/drawing/2014/main" val="4053761920"/>
                  </a:ext>
                </a:extLst>
              </a:tr>
              <a:tr h="242789">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1" i="0" u="none" strike="noStrike" cap="none" normalizeH="0" baseline="0" dirty="0">
                          <a:ln>
                            <a:noFill/>
                          </a:ln>
                          <a:solidFill>
                            <a:schemeClr val="bg2">
                              <a:lumMod val="10000"/>
                            </a:schemeClr>
                          </a:solidFill>
                          <a:effectLst/>
                          <a:latin typeface="Calibri" panose="020F0502020204030204" pitchFamily="34" charset="0"/>
                          <a:ea typeface="MS PGothic" charset="-128"/>
                        </a:rPr>
                        <a:t>BIC</a:t>
                      </a: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/FTC/TAF</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4238275346"/>
                  </a:ext>
                </a:extLst>
              </a:tr>
              <a:tr h="242789">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1" i="0" u="none" strike="noStrike" cap="none" normalizeH="0" baseline="0" dirty="0">
                          <a:ln>
                            <a:noFill/>
                          </a:ln>
                          <a:solidFill>
                            <a:schemeClr val="bg2">
                              <a:lumMod val="10000"/>
                            </a:schemeClr>
                          </a:solidFill>
                          <a:effectLst/>
                          <a:latin typeface="Calibri" panose="020F0502020204030204" pitchFamily="34" charset="0"/>
                          <a:ea typeface="MS PGothic" charset="-128"/>
                        </a:rPr>
                        <a:t>DTG</a:t>
                      </a: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 + XTC/TXF</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1608046350"/>
                  </a:ext>
                </a:extLst>
              </a:tr>
              <a:tr h="242789">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defRPr/>
                      </a:pP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Boosted </a:t>
                      </a:r>
                      <a:r>
                        <a:rPr kumimoji="0" lang="en-US" altLang="en-US" sz="2000" b="1" i="0" u="none" strike="noStrike" cap="none" normalizeH="0" baseline="0" dirty="0">
                          <a:ln>
                            <a:noFill/>
                          </a:ln>
                          <a:solidFill>
                            <a:schemeClr val="bg2">
                              <a:lumMod val="10000"/>
                            </a:schemeClr>
                          </a:solidFill>
                          <a:effectLst/>
                          <a:latin typeface="Calibri" panose="020F0502020204030204" pitchFamily="34" charset="0"/>
                          <a:ea typeface="MS PGothic" charset="-128"/>
                        </a:rPr>
                        <a:t>DRV</a:t>
                      </a: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 + XTC/TXF</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1193144173"/>
                  </a:ext>
                </a:extLst>
              </a:tr>
              <a:tr h="242789">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1" i="0" u="none" strike="noStrike" cap="none" normalizeH="0" baseline="0" dirty="0">
                          <a:ln>
                            <a:noFill/>
                          </a:ln>
                          <a:solidFill>
                            <a:schemeClr val="tx1"/>
                          </a:solidFill>
                          <a:effectLst/>
                          <a:latin typeface="Calibri" panose="020F0502020204030204" pitchFamily="34" charset="0"/>
                          <a:ea typeface="MS PGothic" charset="-128"/>
                        </a:rPr>
                        <a:t>Regimens Not Recommended</a:t>
                      </a:r>
                    </a:p>
                  </a:txBody>
                  <a:tcPr marL="91407" marR="91407" marT="45616" marB="45616" horzOverflow="overflow">
                    <a:lnL>
                      <a:noFill/>
                    </a:lnL>
                    <a:lnR>
                      <a:noFill/>
                    </a:lnR>
                    <a:lnT>
                      <a:noFill/>
                    </a:lnT>
                    <a:lnB>
                      <a:noFill/>
                    </a:lnB>
                    <a:lnTlToBr>
                      <a:noFill/>
                    </a:lnTlToBr>
                    <a:lnBlToTr>
                      <a:noFill/>
                    </a:lnBlToTr>
                    <a:solidFill>
                      <a:schemeClr val="accent3"/>
                    </a:solidFill>
                  </a:tcPr>
                </a:tc>
                <a:extLst>
                  <a:ext uri="{0D108BD9-81ED-4DB2-BD59-A6C34878D82A}">
                    <a16:rowId xmlns:a16="http://schemas.microsoft.com/office/drawing/2014/main" val="656276305"/>
                  </a:ext>
                </a:extLst>
              </a:tr>
              <a:tr h="242789">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defRPr/>
                      </a:pPr>
                      <a:r>
                        <a:rPr kumimoji="0" lang="en-US" altLang="en-US" sz="2000" b="1" i="0" u="none" strike="noStrike" cap="none" normalizeH="0" baseline="0" dirty="0">
                          <a:ln>
                            <a:noFill/>
                          </a:ln>
                          <a:solidFill>
                            <a:schemeClr val="bg1"/>
                          </a:solidFill>
                          <a:effectLst/>
                          <a:latin typeface="Calibri" panose="020F0502020204030204" pitchFamily="34" charset="0"/>
                          <a:ea typeface="MS PGothic" charset="-128"/>
                        </a:rPr>
                        <a:t>NNRTI-based</a:t>
                      </a:r>
                      <a:r>
                        <a:rPr kumimoji="0" lang="en-US" altLang="en-US" sz="2000" b="0" i="0" u="none" strike="noStrike" cap="none" normalizeH="0" baseline="0" dirty="0">
                          <a:ln>
                            <a:noFill/>
                          </a:ln>
                          <a:solidFill>
                            <a:schemeClr val="bg1"/>
                          </a:solidFill>
                          <a:effectLst/>
                          <a:latin typeface="Calibri" panose="020F0502020204030204" pitchFamily="34" charset="0"/>
                          <a:ea typeface="MS PGothic" charset="-128"/>
                        </a:rPr>
                        <a:t> ART or </a:t>
                      </a:r>
                      <a:r>
                        <a:rPr kumimoji="0" lang="en-US" altLang="en-US" sz="2000" b="1" i="0" u="none" strike="noStrike" cap="none" normalizeH="0" baseline="0" dirty="0">
                          <a:ln>
                            <a:noFill/>
                          </a:ln>
                          <a:solidFill>
                            <a:schemeClr val="bg1"/>
                          </a:solidFill>
                          <a:effectLst/>
                          <a:latin typeface="Calibri" panose="020F0502020204030204" pitchFamily="34" charset="0"/>
                          <a:ea typeface="MS PGothic" charset="-128"/>
                        </a:rPr>
                        <a:t>DTG/3TC </a:t>
                      </a:r>
                      <a:r>
                        <a:rPr kumimoji="0" lang="en-US" altLang="en-US" sz="2000" b="0" i="0" u="none" strike="noStrike" cap="none" normalizeH="0" baseline="0" dirty="0">
                          <a:ln>
                            <a:noFill/>
                          </a:ln>
                          <a:solidFill>
                            <a:schemeClr val="bg1"/>
                          </a:solidFill>
                          <a:effectLst/>
                          <a:latin typeface="Calibri" panose="020F0502020204030204" pitchFamily="34" charset="0"/>
                          <a:ea typeface="MS PGothic" charset="-128"/>
                        </a:rPr>
                        <a:t>(higher rate of transmitted NNRTI and NTRI drug resistance)</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467904555"/>
                  </a:ext>
                </a:extLst>
              </a:tr>
              <a:tr h="731520">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0" i="0" u="none" strike="noStrike" cap="none" normalizeH="0" baseline="0" dirty="0">
                          <a:ln>
                            <a:noFill/>
                          </a:ln>
                          <a:solidFill>
                            <a:schemeClr val="bg1"/>
                          </a:solidFill>
                          <a:effectLst/>
                          <a:latin typeface="Calibri" panose="020F0502020204030204" pitchFamily="34" charset="0"/>
                          <a:ea typeface="MS PGothic" charset="-128"/>
                        </a:rPr>
                        <a:t>Regimens containing </a:t>
                      </a:r>
                      <a:r>
                        <a:rPr kumimoji="0" lang="en-US" altLang="en-US" sz="2000" b="1" i="0" u="none" strike="noStrike" cap="none" normalizeH="0" baseline="0" dirty="0">
                          <a:ln>
                            <a:noFill/>
                          </a:ln>
                          <a:solidFill>
                            <a:schemeClr val="bg1"/>
                          </a:solidFill>
                          <a:effectLst/>
                          <a:latin typeface="Calibri" panose="020F0502020204030204" pitchFamily="34" charset="0"/>
                          <a:ea typeface="MS PGothic" charset="-128"/>
                        </a:rPr>
                        <a:t>ABC</a:t>
                      </a:r>
                      <a:r>
                        <a:rPr kumimoji="0" lang="en-US" altLang="en-US" sz="2000" b="0" i="0" u="none" strike="noStrike" cap="none" normalizeH="0" baseline="0" dirty="0">
                          <a:ln>
                            <a:noFill/>
                          </a:ln>
                          <a:solidFill>
                            <a:schemeClr val="bg1"/>
                          </a:solidFill>
                          <a:effectLst/>
                          <a:latin typeface="Calibri" panose="020F0502020204030204" pitchFamily="34" charset="0"/>
                          <a:ea typeface="MS PGothic" charset="-128"/>
                        </a:rPr>
                        <a:t> until HLA-B*5701 test results received</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2761608020"/>
                  </a:ext>
                </a:extLst>
              </a:tr>
            </a:tbl>
          </a:graphicData>
        </a:graphic>
      </p:graphicFrame>
      <p:graphicFrame>
        <p:nvGraphicFramePr>
          <p:cNvPr id="12" name="Group 3">
            <a:extLst>
              <a:ext uri="{FF2B5EF4-FFF2-40B4-BE49-F238E27FC236}">
                <a16:creationId xmlns:a16="http://schemas.microsoft.com/office/drawing/2014/main" id="{78583A07-F43D-403A-8729-67EB48080345}"/>
              </a:ext>
            </a:extLst>
          </p:cNvPr>
          <p:cNvGraphicFramePr>
            <a:graphicFrameLocks/>
          </p:cNvGraphicFramePr>
          <p:nvPr>
            <p:extLst>
              <p:ext uri="{D42A27DB-BD31-4B8C-83A1-F6EECF244321}">
                <p14:modId xmlns:p14="http://schemas.microsoft.com/office/powerpoint/2010/main" val="3195855499"/>
              </p:ext>
            </p:extLst>
          </p:nvPr>
        </p:nvGraphicFramePr>
        <p:xfrm>
          <a:off x="4214409" y="1608786"/>
          <a:ext cx="3763177" cy="457200"/>
        </p:xfrm>
        <a:graphic>
          <a:graphicData uri="http://schemas.openxmlformats.org/drawingml/2006/table">
            <a:tbl>
              <a:tblPr/>
              <a:tblGrid>
                <a:gridCol w="3763177">
                  <a:extLst>
                    <a:ext uri="{9D8B030D-6E8A-4147-A177-3AD203B41FA5}">
                      <a16:colId xmlns:a16="http://schemas.microsoft.com/office/drawing/2014/main" val="20000"/>
                    </a:ext>
                  </a:extLst>
                </a:gridCol>
              </a:tblGrid>
              <a:tr h="457105">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400" b="1" i="0" u="none" strike="noStrike" cap="none" normalizeH="0" baseline="0" dirty="0">
                          <a:ln>
                            <a:noFill/>
                          </a:ln>
                          <a:solidFill>
                            <a:schemeClr val="tx1"/>
                          </a:solidFill>
                          <a:effectLst/>
                          <a:latin typeface="Calibri" panose="020F0502020204030204" pitchFamily="34" charset="0"/>
                        </a:rPr>
                        <a:t>IAS-USA</a:t>
                      </a:r>
                      <a:r>
                        <a:rPr kumimoji="0" lang="en-GB" sz="2400" b="1" i="0" u="none" strike="noStrike" cap="none" normalizeH="0" baseline="30000" dirty="0">
                          <a:ln>
                            <a:noFill/>
                          </a:ln>
                          <a:solidFill>
                            <a:schemeClr val="tx1"/>
                          </a:solidFill>
                          <a:effectLst/>
                          <a:latin typeface="Calibri" panose="020F0502020204030204" pitchFamily="34" charset="0"/>
                        </a:rPr>
                        <a:t>2</a:t>
                      </a:r>
                    </a:p>
                  </a:txBody>
                  <a:tcPr marL="121667" marR="121667"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194243456"/>
                  </a:ext>
                </a:extLst>
              </a:tr>
            </a:tbl>
          </a:graphicData>
        </a:graphic>
      </p:graphicFrame>
      <p:graphicFrame>
        <p:nvGraphicFramePr>
          <p:cNvPr id="13" name="Group 3">
            <a:extLst>
              <a:ext uri="{FF2B5EF4-FFF2-40B4-BE49-F238E27FC236}">
                <a16:creationId xmlns:a16="http://schemas.microsoft.com/office/drawing/2014/main" id="{A59EDD80-A1CF-48D6-A545-8AED941646B2}"/>
              </a:ext>
            </a:extLst>
          </p:cNvPr>
          <p:cNvGraphicFramePr>
            <a:graphicFrameLocks/>
          </p:cNvGraphicFramePr>
          <p:nvPr>
            <p:extLst>
              <p:ext uri="{D42A27DB-BD31-4B8C-83A1-F6EECF244321}">
                <p14:modId xmlns:p14="http://schemas.microsoft.com/office/powerpoint/2010/main" val="2450907431"/>
              </p:ext>
            </p:extLst>
          </p:nvPr>
        </p:nvGraphicFramePr>
        <p:xfrm>
          <a:off x="495300" y="1614725"/>
          <a:ext cx="3682110" cy="457200"/>
        </p:xfrm>
        <a:graphic>
          <a:graphicData uri="http://schemas.openxmlformats.org/drawingml/2006/table">
            <a:tbl>
              <a:tblPr/>
              <a:tblGrid>
                <a:gridCol w="3682110">
                  <a:extLst>
                    <a:ext uri="{9D8B030D-6E8A-4147-A177-3AD203B41FA5}">
                      <a16:colId xmlns:a16="http://schemas.microsoft.com/office/drawing/2014/main" val="20000"/>
                    </a:ext>
                  </a:extLst>
                </a:gridCol>
              </a:tblGrid>
              <a:tr h="327304">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400" b="1" i="0" u="none" strike="noStrike" cap="none" normalizeH="0" baseline="0" dirty="0">
                          <a:ln>
                            <a:noFill/>
                          </a:ln>
                          <a:solidFill>
                            <a:schemeClr val="tx1"/>
                          </a:solidFill>
                          <a:effectLst/>
                          <a:latin typeface="Calibri" panose="020F0502020204030204" pitchFamily="34" charset="0"/>
                        </a:rPr>
                        <a:t>DHHS</a:t>
                      </a:r>
                      <a:r>
                        <a:rPr kumimoji="0" lang="en-GB" sz="2400" b="1" i="0" u="none" strike="noStrike" cap="none" normalizeH="0" baseline="30000" dirty="0">
                          <a:ln>
                            <a:noFill/>
                          </a:ln>
                          <a:solidFill>
                            <a:schemeClr val="tx1"/>
                          </a:solidFill>
                          <a:effectLst/>
                          <a:latin typeface="Calibri" panose="020F0502020204030204" pitchFamily="34" charset="0"/>
                        </a:rPr>
                        <a:t>1</a:t>
                      </a:r>
                    </a:p>
                  </a:txBody>
                  <a:tcPr marL="121667" marR="121667"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1194243456"/>
                  </a:ext>
                </a:extLst>
              </a:tr>
            </a:tbl>
          </a:graphicData>
        </a:graphic>
      </p:graphicFrame>
      <p:graphicFrame>
        <p:nvGraphicFramePr>
          <p:cNvPr id="2" name="Group 3">
            <a:extLst>
              <a:ext uri="{FF2B5EF4-FFF2-40B4-BE49-F238E27FC236}">
                <a16:creationId xmlns:a16="http://schemas.microsoft.com/office/drawing/2014/main" id="{4D0EF2BF-0E70-225D-8507-74E10409B240}"/>
              </a:ext>
            </a:extLst>
          </p:cNvPr>
          <p:cNvGraphicFramePr>
            <a:graphicFrameLocks/>
          </p:cNvGraphicFramePr>
          <p:nvPr/>
        </p:nvGraphicFramePr>
        <p:xfrm>
          <a:off x="8014587" y="1608786"/>
          <a:ext cx="3763177" cy="457200"/>
        </p:xfrm>
        <a:graphic>
          <a:graphicData uri="http://schemas.openxmlformats.org/drawingml/2006/table">
            <a:tbl>
              <a:tblPr/>
              <a:tblGrid>
                <a:gridCol w="3763177">
                  <a:extLst>
                    <a:ext uri="{9D8B030D-6E8A-4147-A177-3AD203B41FA5}">
                      <a16:colId xmlns:a16="http://schemas.microsoft.com/office/drawing/2014/main" val="20000"/>
                    </a:ext>
                  </a:extLst>
                </a:gridCol>
              </a:tblGrid>
              <a:tr h="457105">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GB"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EACS</a:t>
                      </a:r>
                      <a:r>
                        <a:rPr kumimoji="0" lang="en-GB" sz="24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rPr>
                        <a:t>3</a:t>
                      </a:r>
                    </a:p>
                  </a:txBody>
                  <a:tcPr marL="121667" marR="121667"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194243456"/>
                  </a:ext>
                </a:extLst>
              </a:tr>
            </a:tbl>
          </a:graphicData>
        </a:graphic>
      </p:graphicFrame>
      <p:graphicFrame>
        <p:nvGraphicFramePr>
          <p:cNvPr id="4" name="Group 32">
            <a:extLst>
              <a:ext uri="{FF2B5EF4-FFF2-40B4-BE49-F238E27FC236}">
                <a16:creationId xmlns:a16="http://schemas.microsoft.com/office/drawing/2014/main" id="{302E4373-FE12-3392-3369-C62A8CAF0661}"/>
              </a:ext>
            </a:extLst>
          </p:cNvPr>
          <p:cNvGraphicFramePr>
            <a:graphicFrameLocks noGrp="1"/>
          </p:cNvGraphicFramePr>
          <p:nvPr/>
        </p:nvGraphicFramePr>
        <p:xfrm>
          <a:off x="8014587" y="2096448"/>
          <a:ext cx="3763177" cy="4082656"/>
        </p:xfrm>
        <a:graphic>
          <a:graphicData uri="http://schemas.openxmlformats.org/drawingml/2006/table">
            <a:tbl>
              <a:tblPr/>
              <a:tblGrid>
                <a:gridCol w="3763177">
                  <a:extLst>
                    <a:ext uri="{9D8B030D-6E8A-4147-A177-3AD203B41FA5}">
                      <a16:colId xmlns:a16="http://schemas.microsoft.com/office/drawing/2014/main" val="20002"/>
                    </a:ext>
                  </a:extLst>
                </a:gridCol>
              </a:tblGrid>
              <a:tr h="242789">
                <a:tc>
                  <a:txBody>
                    <a:bodyPr/>
                    <a:lstStyle>
                      <a:lvl1pPr>
                        <a:lnSpc>
                          <a:spcPct val="90000"/>
                        </a:lnSpc>
                        <a:spcBef>
                          <a:spcPts val="1000"/>
                        </a:spcBef>
                        <a:spcAft>
                          <a:spcPts val="700"/>
                        </a:spcAft>
                        <a:buClr>
                          <a:srgbClr val="FEFDDE"/>
                        </a:buClr>
                        <a:buFont typeface="Wingdings" charset="2"/>
                        <a:defRPr sz="2200">
                          <a:solidFill>
                            <a:srgbClr val="FEFDDE"/>
                          </a:solidFill>
                          <a:latin typeface="Arial" charset="0"/>
                        </a:defRPr>
                      </a:lvl1pPr>
                      <a:lvl2pPr marL="742950" indent="-285750">
                        <a:lnSpc>
                          <a:spcPct val="90000"/>
                        </a:lnSpc>
                        <a:spcBef>
                          <a:spcPts val="1000"/>
                        </a:spcBef>
                        <a:spcAft>
                          <a:spcPts val="700"/>
                        </a:spcAft>
                        <a:buClr>
                          <a:srgbClr val="FEFDDE"/>
                        </a:buClr>
                        <a:buFont typeface="Arial" charset="0"/>
                        <a:defRPr sz="2000">
                          <a:solidFill>
                            <a:srgbClr val="FEFDDE"/>
                          </a:solidFill>
                          <a:latin typeface="Arial" charset="0"/>
                        </a:defRPr>
                      </a:lvl2pPr>
                      <a:lvl3pPr marL="1143000" indent="-228600">
                        <a:lnSpc>
                          <a:spcPct val="90000"/>
                        </a:lnSpc>
                        <a:spcBef>
                          <a:spcPts val="1000"/>
                        </a:spcBef>
                        <a:spcAft>
                          <a:spcPts val="700"/>
                        </a:spcAft>
                        <a:buClr>
                          <a:srgbClr val="FEFDDE"/>
                        </a:buClr>
                        <a:buFont typeface="Arial" charset="0"/>
                        <a:defRPr sz="2000">
                          <a:solidFill>
                            <a:srgbClr val="FEFDDE"/>
                          </a:solidFill>
                          <a:latin typeface="Arial" charset="0"/>
                        </a:defRPr>
                      </a:lvl3pPr>
                      <a:lvl4pPr marL="1600200" indent="-228600">
                        <a:lnSpc>
                          <a:spcPct val="90000"/>
                        </a:lnSpc>
                        <a:spcBef>
                          <a:spcPts val="1000"/>
                        </a:spcBef>
                        <a:spcAft>
                          <a:spcPts val="700"/>
                        </a:spcAft>
                        <a:buClr>
                          <a:srgbClr val="FEFDDE"/>
                        </a:buClr>
                        <a:buFont typeface="Arial" charset="0"/>
                        <a:defRPr>
                          <a:solidFill>
                            <a:srgbClr val="FEFDDE"/>
                          </a:solidFill>
                          <a:latin typeface="Arial" charset="0"/>
                        </a:defRPr>
                      </a:lvl4pPr>
                      <a:lvl5pPr marL="2057400" indent="-228600">
                        <a:lnSpc>
                          <a:spcPct val="90000"/>
                        </a:lnSpc>
                        <a:spcBef>
                          <a:spcPts val="1000"/>
                        </a:spcBef>
                        <a:spcAft>
                          <a:spcPts val="700"/>
                        </a:spcAft>
                        <a:buClr>
                          <a:srgbClr val="FEFDDE"/>
                        </a:buClr>
                        <a:buFont typeface="Arial" charset="0"/>
                        <a:defRPr sz="1600">
                          <a:solidFill>
                            <a:srgbClr val="FEFDDE"/>
                          </a:solidFill>
                          <a:latin typeface="Arial" charset="0"/>
                        </a:defRPr>
                      </a:lvl5pPr>
                      <a:lvl6pPr marL="25146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6pPr>
                      <a:lvl7pPr marL="29718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7pPr>
                      <a:lvl8pPr marL="34290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8pPr>
                      <a:lvl9pPr marL="38862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Calibri" panose="020F0502020204030204" pitchFamily="34" charset="0"/>
                          <a:ea typeface="MS PGothic" charset="-128"/>
                        </a:rPr>
                        <a:t>Recommended Regimens</a:t>
                      </a:r>
                      <a:endParaRPr kumimoji="0" lang="en-US" altLang="en-US" sz="2000" b="1" i="0" u="none" strike="noStrike" cap="none" normalizeH="0" baseline="30000" dirty="0">
                        <a:ln>
                          <a:noFill/>
                        </a:ln>
                        <a:solidFill>
                          <a:schemeClr val="tx1"/>
                        </a:solidFill>
                        <a:effectLst/>
                        <a:latin typeface="Calibri" panose="020F0502020204030204" pitchFamily="34" charset="0"/>
                        <a:ea typeface="MS PGothic" charset="-128"/>
                      </a:endParaRPr>
                    </a:p>
                  </a:txBody>
                  <a:tcPr marL="91407" marR="91407" marT="45616" marB="45616" anchor="b" horzOverflow="overflow">
                    <a:lnL>
                      <a:noFill/>
                    </a:lnL>
                    <a:lnR>
                      <a:noFill/>
                    </a:lnR>
                    <a:lnT>
                      <a:noFill/>
                    </a:lnT>
                    <a:lnB>
                      <a:noFill/>
                    </a:lnB>
                    <a:lnTlToBr>
                      <a:noFill/>
                    </a:lnTlToBr>
                    <a:lnBlToTr>
                      <a:noFill/>
                    </a:lnBlToTr>
                    <a:solidFill>
                      <a:schemeClr val="accent1"/>
                    </a:solidFill>
                  </a:tcPr>
                </a:tc>
                <a:extLst>
                  <a:ext uri="{0D108BD9-81ED-4DB2-BD59-A6C34878D82A}">
                    <a16:rowId xmlns:a16="http://schemas.microsoft.com/office/drawing/2014/main" val="10000"/>
                  </a:ext>
                </a:extLst>
              </a:tr>
              <a:tr h="242789">
                <a:tc>
                  <a:txBody>
                    <a:bodyPr/>
                    <a:lstStyle>
                      <a:lvl1pPr marL="171450" indent="-171450">
                        <a:lnSpc>
                          <a:spcPct val="90000"/>
                        </a:lnSpc>
                        <a:spcBef>
                          <a:spcPts val="1000"/>
                        </a:spcBef>
                        <a:spcAft>
                          <a:spcPts val="700"/>
                        </a:spcAft>
                        <a:buClr>
                          <a:srgbClr val="FEFDDE"/>
                        </a:buClr>
                        <a:buFont typeface="Wingdings" charset="2"/>
                        <a:defRPr sz="2200">
                          <a:solidFill>
                            <a:srgbClr val="FEFDDE"/>
                          </a:solidFill>
                          <a:latin typeface="Arial" charset="0"/>
                        </a:defRPr>
                      </a:lvl1pPr>
                      <a:lvl2pPr marL="742950" indent="-285750">
                        <a:lnSpc>
                          <a:spcPct val="90000"/>
                        </a:lnSpc>
                        <a:spcBef>
                          <a:spcPts val="1000"/>
                        </a:spcBef>
                        <a:spcAft>
                          <a:spcPts val="700"/>
                        </a:spcAft>
                        <a:buClr>
                          <a:srgbClr val="FEFDDE"/>
                        </a:buClr>
                        <a:buFont typeface="Arial" charset="0"/>
                        <a:defRPr sz="2000">
                          <a:solidFill>
                            <a:srgbClr val="FEFDDE"/>
                          </a:solidFill>
                          <a:latin typeface="Arial" charset="0"/>
                        </a:defRPr>
                      </a:lvl2pPr>
                      <a:lvl3pPr marL="1143000" indent="-228600">
                        <a:lnSpc>
                          <a:spcPct val="90000"/>
                        </a:lnSpc>
                        <a:spcBef>
                          <a:spcPts val="1000"/>
                        </a:spcBef>
                        <a:spcAft>
                          <a:spcPts val="700"/>
                        </a:spcAft>
                        <a:buClr>
                          <a:srgbClr val="FEFDDE"/>
                        </a:buClr>
                        <a:buFont typeface="Arial" charset="0"/>
                        <a:defRPr sz="2000">
                          <a:solidFill>
                            <a:srgbClr val="FEFDDE"/>
                          </a:solidFill>
                          <a:latin typeface="Arial" charset="0"/>
                        </a:defRPr>
                      </a:lvl3pPr>
                      <a:lvl4pPr marL="1600200" indent="-228600">
                        <a:lnSpc>
                          <a:spcPct val="90000"/>
                        </a:lnSpc>
                        <a:spcBef>
                          <a:spcPts val="1000"/>
                        </a:spcBef>
                        <a:spcAft>
                          <a:spcPts val="700"/>
                        </a:spcAft>
                        <a:buClr>
                          <a:srgbClr val="FEFDDE"/>
                        </a:buClr>
                        <a:buFont typeface="Arial" charset="0"/>
                        <a:defRPr>
                          <a:solidFill>
                            <a:srgbClr val="FEFDDE"/>
                          </a:solidFill>
                          <a:latin typeface="Arial" charset="0"/>
                        </a:defRPr>
                      </a:lvl4pPr>
                      <a:lvl5pPr marL="2057400" indent="-228600">
                        <a:lnSpc>
                          <a:spcPct val="90000"/>
                        </a:lnSpc>
                        <a:spcBef>
                          <a:spcPts val="1000"/>
                        </a:spcBef>
                        <a:spcAft>
                          <a:spcPts val="700"/>
                        </a:spcAft>
                        <a:buClr>
                          <a:srgbClr val="FEFDDE"/>
                        </a:buClr>
                        <a:buFont typeface="Arial" charset="0"/>
                        <a:defRPr sz="1600">
                          <a:solidFill>
                            <a:srgbClr val="FEFDDE"/>
                          </a:solidFill>
                          <a:latin typeface="Arial" charset="0"/>
                        </a:defRPr>
                      </a:lvl5pPr>
                      <a:lvl6pPr marL="25146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6pPr>
                      <a:lvl7pPr marL="29718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7pPr>
                      <a:lvl8pPr marL="34290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8pPr>
                      <a:lvl9pPr marL="38862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9p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1" i="0" u="none" strike="noStrike" cap="none" normalizeH="0" baseline="0" dirty="0">
                          <a:ln>
                            <a:noFill/>
                          </a:ln>
                          <a:solidFill>
                            <a:schemeClr val="bg2">
                              <a:lumMod val="10000"/>
                            </a:schemeClr>
                          </a:solidFill>
                          <a:effectLst/>
                          <a:latin typeface="Calibri" panose="020F0502020204030204" pitchFamily="34" charset="0"/>
                          <a:ea typeface="MS PGothic" charset="-128"/>
                        </a:rPr>
                        <a:t>BIC</a:t>
                      </a: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/FTC/TAF</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10001"/>
                  </a:ext>
                </a:extLst>
              </a:tr>
              <a:tr h="242789">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defRPr/>
                      </a:pPr>
                      <a:r>
                        <a:rPr kumimoji="0" lang="en-US" altLang="en-US" sz="2000" b="1" i="0" u="none" strike="noStrike" cap="none" normalizeH="0" baseline="0" dirty="0">
                          <a:ln>
                            <a:noFill/>
                          </a:ln>
                          <a:solidFill>
                            <a:schemeClr val="bg2">
                              <a:lumMod val="10000"/>
                            </a:schemeClr>
                          </a:solidFill>
                          <a:effectLst/>
                          <a:latin typeface="Calibri" panose="020F0502020204030204" pitchFamily="34" charset="0"/>
                          <a:ea typeface="MS PGothic" charset="-128"/>
                        </a:rPr>
                        <a:t>DTG</a:t>
                      </a: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 + XTC/TXF</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2668296207"/>
                  </a:ext>
                </a:extLst>
              </a:tr>
              <a:tr h="242789">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defRPr/>
                      </a:pP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Boosted </a:t>
                      </a:r>
                      <a:r>
                        <a:rPr kumimoji="0" lang="en-US" altLang="en-US" sz="2000" b="1" i="0" u="none" strike="noStrike" cap="none" normalizeH="0" baseline="0" dirty="0">
                          <a:ln>
                            <a:noFill/>
                          </a:ln>
                          <a:solidFill>
                            <a:schemeClr val="bg2">
                              <a:lumMod val="10000"/>
                            </a:schemeClr>
                          </a:solidFill>
                          <a:effectLst/>
                          <a:latin typeface="Calibri" panose="020F0502020204030204" pitchFamily="34" charset="0"/>
                          <a:ea typeface="MS PGothic" charset="-128"/>
                        </a:rPr>
                        <a:t>DRV</a:t>
                      </a:r>
                      <a:r>
                        <a:rPr kumimoji="0" lang="en-US" altLang="en-US" sz="2000" b="0" i="0" u="none" strike="noStrike" cap="none" normalizeH="0" baseline="0" dirty="0">
                          <a:ln>
                            <a:noFill/>
                          </a:ln>
                          <a:solidFill>
                            <a:schemeClr val="bg2">
                              <a:lumMod val="10000"/>
                            </a:schemeClr>
                          </a:solidFill>
                          <a:effectLst/>
                          <a:latin typeface="Calibri" panose="020F0502020204030204" pitchFamily="34" charset="0"/>
                          <a:ea typeface="MS PGothic" charset="-128"/>
                        </a:rPr>
                        <a:t> + XTC/TXF</a:t>
                      </a:r>
                    </a:p>
                  </a:txBody>
                  <a:tcPr marL="91407" marR="91407" marT="45616" marB="45616"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4179400494"/>
                  </a:ext>
                </a:extLst>
              </a:tr>
              <a:tr h="242789">
                <a:tc>
                  <a:txBody>
                    <a:bodyPr/>
                    <a:lstStyle>
                      <a:lvl1pPr marL="180975" indent="-180975">
                        <a:lnSpc>
                          <a:spcPct val="90000"/>
                        </a:lnSpc>
                        <a:spcBef>
                          <a:spcPts val="1000"/>
                        </a:spcBef>
                        <a:spcAft>
                          <a:spcPts val="700"/>
                        </a:spcAft>
                        <a:buClr>
                          <a:srgbClr val="FEFDDE"/>
                        </a:buClr>
                        <a:buFont typeface="Wingdings" charset="2"/>
                        <a:defRPr sz="2200">
                          <a:solidFill>
                            <a:srgbClr val="FEFDDE"/>
                          </a:solidFill>
                          <a:latin typeface="Arial" charset="0"/>
                        </a:defRPr>
                      </a:lvl1pPr>
                      <a:lvl2pPr marL="742950" indent="-285750">
                        <a:lnSpc>
                          <a:spcPct val="90000"/>
                        </a:lnSpc>
                        <a:spcBef>
                          <a:spcPts val="1000"/>
                        </a:spcBef>
                        <a:spcAft>
                          <a:spcPts val="700"/>
                        </a:spcAft>
                        <a:buClr>
                          <a:srgbClr val="FEFDDE"/>
                        </a:buClr>
                        <a:buFont typeface="Arial" charset="0"/>
                        <a:defRPr sz="2000">
                          <a:solidFill>
                            <a:srgbClr val="FEFDDE"/>
                          </a:solidFill>
                          <a:latin typeface="Arial" charset="0"/>
                        </a:defRPr>
                      </a:lvl2pPr>
                      <a:lvl3pPr marL="1143000" indent="-228600">
                        <a:lnSpc>
                          <a:spcPct val="90000"/>
                        </a:lnSpc>
                        <a:spcBef>
                          <a:spcPts val="1000"/>
                        </a:spcBef>
                        <a:spcAft>
                          <a:spcPts val="700"/>
                        </a:spcAft>
                        <a:buClr>
                          <a:srgbClr val="FEFDDE"/>
                        </a:buClr>
                        <a:buFont typeface="Arial" charset="0"/>
                        <a:defRPr sz="2000">
                          <a:solidFill>
                            <a:srgbClr val="FEFDDE"/>
                          </a:solidFill>
                          <a:latin typeface="Arial" charset="0"/>
                        </a:defRPr>
                      </a:lvl3pPr>
                      <a:lvl4pPr marL="1600200" indent="-228600">
                        <a:lnSpc>
                          <a:spcPct val="90000"/>
                        </a:lnSpc>
                        <a:spcBef>
                          <a:spcPts val="1000"/>
                        </a:spcBef>
                        <a:spcAft>
                          <a:spcPts val="700"/>
                        </a:spcAft>
                        <a:buClr>
                          <a:srgbClr val="FEFDDE"/>
                        </a:buClr>
                        <a:buFont typeface="Arial" charset="0"/>
                        <a:defRPr>
                          <a:solidFill>
                            <a:srgbClr val="FEFDDE"/>
                          </a:solidFill>
                          <a:latin typeface="Arial" charset="0"/>
                        </a:defRPr>
                      </a:lvl4pPr>
                      <a:lvl5pPr marL="2057400" indent="-228600">
                        <a:lnSpc>
                          <a:spcPct val="90000"/>
                        </a:lnSpc>
                        <a:spcBef>
                          <a:spcPts val="1000"/>
                        </a:spcBef>
                        <a:spcAft>
                          <a:spcPts val="700"/>
                        </a:spcAft>
                        <a:buClr>
                          <a:srgbClr val="FEFDDE"/>
                        </a:buClr>
                        <a:buFont typeface="Arial" charset="0"/>
                        <a:defRPr sz="1600">
                          <a:solidFill>
                            <a:srgbClr val="FEFDDE"/>
                          </a:solidFill>
                          <a:latin typeface="Arial" charset="0"/>
                        </a:defRPr>
                      </a:lvl5pPr>
                      <a:lvl6pPr marL="25146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6pPr>
                      <a:lvl7pPr marL="29718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7pPr>
                      <a:lvl8pPr marL="34290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8pPr>
                      <a:lvl9pPr marL="3886200" indent="-228600" eaLnBrk="0" fontAlgn="base" hangingPunct="0">
                        <a:lnSpc>
                          <a:spcPct val="90000"/>
                        </a:lnSpc>
                        <a:spcBef>
                          <a:spcPts val="1000"/>
                        </a:spcBef>
                        <a:spcAft>
                          <a:spcPts val="700"/>
                        </a:spcAft>
                        <a:buClr>
                          <a:srgbClr val="FEFDDE"/>
                        </a:buClr>
                        <a:buFont typeface="Arial" charset="0"/>
                        <a:defRPr sz="1600">
                          <a:solidFill>
                            <a:srgbClr val="FEFDDE"/>
                          </a:solidFill>
                          <a:latin typeface="Arial" charset="0"/>
                        </a:defRPr>
                      </a:lvl9p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1" i="0" u="none" strike="noStrike" cap="none" normalizeH="0" baseline="0" dirty="0">
                          <a:ln>
                            <a:noFill/>
                          </a:ln>
                          <a:solidFill>
                            <a:schemeClr val="tx1"/>
                          </a:solidFill>
                          <a:effectLst/>
                          <a:latin typeface="Calibri" panose="020F0502020204030204" pitchFamily="34" charset="0"/>
                          <a:ea typeface="MS PGothic" charset="-128"/>
                        </a:rPr>
                        <a:t>Regimens Not Recommended</a:t>
                      </a:r>
                    </a:p>
                  </a:txBody>
                  <a:tcPr marL="91407" marR="91407" marT="45616" marB="45616" horzOverflow="overflow">
                    <a:lnL>
                      <a:noFill/>
                    </a:lnL>
                    <a:lnR>
                      <a:noFill/>
                    </a:lnR>
                    <a:lnT>
                      <a:noFill/>
                    </a:lnT>
                    <a:lnB>
                      <a:noFill/>
                    </a:lnB>
                    <a:lnTlToBr>
                      <a:noFill/>
                    </a:lnTlToBr>
                    <a:lnBlToTr>
                      <a:noFill/>
                    </a:lnBlToTr>
                    <a:solidFill>
                      <a:schemeClr val="accent3"/>
                    </a:solidFill>
                  </a:tcPr>
                </a:tc>
                <a:extLst>
                  <a:ext uri="{0D108BD9-81ED-4DB2-BD59-A6C34878D82A}">
                    <a16:rowId xmlns:a16="http://schemas.microsoft.com/office/drawing/2014/main" val="27611242"/>
                  </a:ext>
                </a:extLst>
              </a:tr>
              <a:tr h="685727">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1" i="0" u="none" strike="noStrike" cap="none" normalizeH="0" baseline="0" dirty="0">
                          <a:ln>
                            <a:noFill/>
                          </a:ln>
                          <a:solidFill>
                            <a:schemeClr val="bg1"/>
                          </a:solidFill>
                          <a:effectLst/>
                          <a:latin typeface="Calibri" panose="020F0502020204030204" pitchFamily="34" charset="0"/>
                          <a:ea typeface="MS PGothic" charset="-128"/>
                        </a:rPr>
                        <a:t>DTG/3TC </a:t>
                      </a:r>
                      <a:r>
                        <a:rPr kumimoji="0" lang="en-US" altLang="en-US" sz="2000" b="0" i="0" u="none" strike="noStrike" cap="none" normalizeH="0" baseline="0" dirty="0">
                          <a:ln>
                            <a:noFill/>
                          </a:ln>
                          <a:solidFill>
                            <a:schemeClr val="bg1"/>
                          </a:solidFill>
                          <a:effectLst/>
                          <a:latin typeface="Calibri" panose="020F0502020204030204" pitchFamily="34" charset="0"/>
                          <a:ea typeface="MS PGothic" charset="-128"/>
                        </a:rPr>
                        <a:t>(requires evaluation of laboratory tests)</a:t>
                      </a:r>
                    </a:p>
                  </a:txBody>
                  <a:tcPr marL="91407" marR="91407" marT="45616" marB="45616" anchor="ctr"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4121225909"/>
                  </a:ext>
                </a:extLst>
              </a:tr>
              <a:tr h="539203">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defRPr/>
                      </a:pP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mn-cs"/>
                        </a:rPr>
                        <a:t>Regimens containing </a:t>
                      </a:r>
                      <a:r>
                        <a:rPr kumimoji="0" lang="en-US" altLang="en-US" sz="2000" b="1"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mn-cs"/>
                        </a:rPr>
                        <a:t>ABC</a:t>
                      </a: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S PGothic" charset="-128"/>
                          <a:cs typeface="+mn-cs"/>
                        </a:rPr>
                        <a:t> until HLA-B*5701 test results received</a:t>
                      </a:r>
                    </a:p>
                  </a:txBody>
                  <a:tcPr marL="91407" marR="91407" marT="45616" marB="45616" anchor="ctr"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3660671020"/>
                  </a:ext>
                </a:extLst>
              </a:tr>
              <a:tr h="429034">
                <a:tc>
                  <a:txBody>
                    <a:bodyPr/>
                    <a:lstStyle/>
                    <a:p>
                      <a:pPr marL="0" marR="0" lvl="0" indent="0" algn="ctr" defTabSz="914400" rtl="0" eaLnBrk="1" fontAlgn="base" latinLnBrk="0" hangingPunct="1">
                        <a:lnSpc>
                          <a:spcPct val="100000"/>
                        </a:lnSpc>
                        <a:spcBef>
                          <a:spcPct val="0"/>
                        </a:spcBef>
                        <a:spcAft>
                          <a:spcPct val="0"/>
                        </a:spcAft>
                        <a:buClr>
                          <a:srgbClr val="141415"/>
                        </a:buClr>
                        <a:buSzTx/>
                        <a:buFont typeface="Wingdings" charset="2"/>
                        <a:buNone/>
                        <a:tabLst/>
                      </a:pPr>
                      <a:r>
                        <a:rPr kumimoji="0" lang="en-US" altLang="en-US" sz="2000" b="1" i="0" u="none" strike="noStrike" cap="none" normalizeH="0" baseline="0" dirty="0">
                          <a:ln>
                            <a:noFill/>
                          </a:ln>
                          <a:solidFill>
                            <a:schemeClr val="bg1"/>
                          </a:solidFill>
                          <a:effectLst/>
                          <a:latin typeface="Calibri" panose="020F0502020204030204" pitchFamily="34" charset="0"/>
                          <a:ea typeface="MS PGothic" charset="-128"/>
                        </a:rPr>
                        <a:t>DOR</a:t>
                      </a:r>
                      <a:r>
                        <a:rPr kumimoji="0" lang="en-US" altLang="en-US" sz="2000" b="0" i="0" u="none" strike="noStrike" cap="none" normalizeH="0" baseline="0" dirty="0">
                          <a:ln>
                            <a:noFill/>
                          </a:ln>
                          <a:solidFill>
                            <a:schemeClr val="bg1"/>
                          </a:solidFill>
                          <a:effectLst/>
                          <a:latin typeface="Calibri" panose="020F0502020204030204" pitchFamily="34" charset="0"/>
                          <a:ea typeface="MS PGothic" charset="-128"/>
                        </a:rPr>
                        <a:t>-based ART (requires genotypic test results)</a:t>
                      </a:r>
                    </a:p>
                  </a:txBody>
                  <a:tcPr marL="91407" marR="91407" marT="45616" marB="45616" anchor="ctr" horzOverflow="overflow">
                    <a:lnL>
                      <a:noFill/>
                    </a:lnL>
                    <a:lnR>
                      <a:noFill/>
                    </a:lnR>
                    <a:lnT>
                      <a:noFill/>
                    </a:lnT>
                    <a:lnB>
                      <a:noFill/>
                    </a:lnB>
                    <a:lnTlToBr>
                      <a:noFill/>
                    </a:lnTlToBr>
                    <a:lnBlToTr>
                      <a:noFill/>
                    </a:lnBlToTr>
                    <a:solidFill>
                      <a:schemeClr val="tx2"/>
                    </a:solidFill>
                  </a:tcPr>
                </a:tc>
                <a:extLst>
                  <a:ext uri="{0D108BD9-81ED-4DB2-BD59-A6C34878D82A}">
                    <a16:rowId xmlns:a16="http://schemas.microsoft.com/office/drawing/2014/main" val="3856508106"/>
                  </a:ext>
                </a:extLst>
              </a:tr>
            </a:tbl>
          </a:graphicData>
        </a:graphic>
      </p:graphicFrame>
      <p:sp>
        <p:nvSpPr>
          <p:cNvPr id="5" name="Text Box 11">
            <a:extLst>
              <a:ext uri="{FF2B5EF4-FFF2-40B4-BE49-F238E27FC236}">
                <a16:creationId xmlns:a16="http://schemas.microsoft.com/office/drawing/2014/main" id="{6A69F16C-F96B-C09C-1E09-73CC01F0BB29}"/>
              </a:ext>
            </a:extLst>
          </p:cNvPr>
          <p:cNvSpPr txBox="1">
            <a:spLocks noChangeArrowheads="1"/>
          </p:cNvSpPr>
          <p:nvPr/>
        </p:nvSpPr>
        <p:spPr bwMode="auto">
          <a:xfrm>
            <a:off x="419102" y="6205836"/>
            <a:ext cx="74744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1. DHHS ART Guidelines. February 2024. 2. Gandhi. JAMA. 2023;329:63.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3. EACS Guidelines. v12.0. October 2023.</a:t>
            </a:r>
          </a:p>
        </p:txBody>
      </p:sp>
    </p:spTree>
    <p:custDataLst>
      <p:tags r:id="rId1"/>
    </p:custDataLst>
    <p:extLst>
      <p:ext uri="{BB962C8B-B14F-4D97-AF65-F5344CB8AC3E}">
        <p14:creationId xmlns:p14="http://schemas.microsoft.com/office/powerpoint/2010/main" val="335693514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2C21466-FFFB-4F13-91A6-CF5DEE85549D}"/>
              </a:ext>
            </a:extLst>
          </p:cNvPr>
          <p:cNvSpPr/>
          <p:nvPr/>
        </p:nvSpPr>
        <p:spPr bwMode="auto">
          <a:xfrm>
            <a:off x="604674" y="5614034"/>
            <a:ext cx="10461225" cy="636987"/>
          </a:xfrm>
          <a:prstGeom prst="roundRect">
            <a:avLst/>
          </a:prstGeom>
          <a:solidFill>
            <a:schemeClr val="accent5">
              <a:lumMod val="20000"/>
              <a:lumOff val="80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latin typeface="Calibri"/>
                <a:cs typeface="Calibri"/>
              </a:rPr>
              <a:t>NADIA: Second-line DTG vs DRV/RTV and TDF vs </a:t>
            </a:r>
            <a:br>
              <a:rPr lang="en-US" dirty="0">
                <a:latin typeface="Calibri"/>
                <a:cs typeface="Calibri"/>
              </a:rPr>
            </a:br>
            <a:r>
              <a:rPr lang="en-US" dirty="0">
                <a:latin typeface="Calibri"/>
                <a:cs typeface="Calibri"/>
              </a:rPr>
              <a:t>ZDV </a:t>
            </a:r>
            <a:r>
              <a:rPr lang="en-US" dirty="0"/>
              <a:t>After NNRTI Failure in Sub-Saharan Africa</a:t>
            </a:r>
            <a:endParaRPr lang="en-US" dirty="0">
              <a:latin typeface="Calibri"/>
              <a:cs typeface="Calibri"/>
            </a:endParaRPr>
          </a:p>
        </p:txBody>
      </p:sp>
      <p:sp>
        <p:nvSpPr>
          <p:cNvPr id="9" name="Content Placeholder 2">
            <a:extLst>
              <a:ext uri="{FF2B5EF4-FFF2-40B4-BE49-F238E27FC236}">
                <a16:creationId xmlns:a16="http://schemas.microsoft.com/office/drawing/2014/main" id="{5E0CC76D-FFDB-044F-848B-73D92EBBDC77}"/>
              </a:ext>
            </a:extLst>
          </p:cNvPr>
          <p:cNvSpPr>
            <a:spLocks noGrp="1"/>
          </p:cNvSpPr>
          <p:nvPr>
            <p:ph idx="1"/>
          </p:nvPr>
        </p:nvSpPr>
        <p:spPr/>
        <p:txBody>
          <a:bodyPr/>
          <a:lstStyle/>
          <a:p>
            <a:pPr>
              <a:spcAft>
                <a:spcPts val="600"/>
              </a:spcAft>
            </a:pPr>
            <a:r>
              <a:rPr lang="en-US" sz="2200" dirty="0">
                <a:solidFill>
                  <a:srgbClr val="000000"/>
                </a:solidFill>
              </a:rPr>
              <a:t>Multicenter, 2 x 2 randomized, open-label, noninferiority phase III trial</a:t>
            </a:r>
          </a:p>
        </p:txBody>
      </p:sp>
      <p:sp>
        <p:nvSpPr>
          <p:cNvPr id="8" name="Text Box 15">
            <a:extLst>
              <a:ext uri="{FF2B5EF4-FFF2-40B4-BE49-F238E27FC236}">
                <a16:creationId xmlns:a16="http://schemas.microsoft.com/office/drawing/2014/main" id="{27A7520A-126C-F840-85EA-3903F72CB2CF}"/>
              </a:ext>
            </a:extLst>
          </p:cNvPr>
          <p:cNvSpPr txBox="1">
            <a:spLocks noChangeArrowheads="1"/>
          </p:cNvSpPr>
          <p:nvPr/>
        </p:nvSpPr>
        <p:spPr bwMode="auto">
          <a:xfrm>
            <a:off x="412751" y="636516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Paton. NEJM. 2021;385:330. </a:t>
            </a:r>
          </a:p>
        </p:txBody>
      </p:sp>
      <p:sp>
        <p:nvSpPr>
          <p:cNvPr id="10" name="Rectangle 6">
            <a:extLst>
              <a:ext uri="{FF2B5EF4-FFF2-40B4-BE49-F238E27FC236}">
                <a16:creationId xmlns:a16="http://schemas.microsoft.com/office/drawing/2014/main" id="{153FAC30-416E-A648-BD69-82F2DFDE4083}"/>
              </a:ext>
            </a:extLst>
          </p:cNvPr>
          <p:cNvSpPr>
            <a:spLocks noChangeArrowheads="1"/>
          </p:cNvSpPr>
          <p:nvPr/>
        </p:nvSpPr>
        <p:spPr bwMode="auto">
          <a:xfrm>
            <a:off x="4083136" y="2287106"/>
            <a:ext cx="1999009" cy="873001"/>
          </a:xfrm>
          <a:prstGeom prst="rect">
            <a:avLst/>
          </a:prstGeom>
          <a:solidFill>
            <a:schemeClr val="accent1"/>
          </a:solidFill>
          <a:ln w="9525">
            <a:noFill/>
            <a:miter lim="800000"/>
            <a:headEnd/>
            <a:tailEnd/>
          </a:ln>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DTG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50 mg QD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235)</a:t>
            </a:r>
          </a:p>
        </p:txBody>
      </p:sp>
      <p:sp>
        <p:nvSpPr>
          <p:cNvPr id="11" name="Rectangle 7">
            <a:extLst>
              <a:ext uri="{FF2B5EF4-FFF2-40B4-BE49-F238E27FC236}">
                <a16:creationId xmlns:a16="http://schemas.microsoft.com/office/drawing/2014/main" id="{A84BB31F-29C6-AE4A-B582-C5679F93714D}"/>
              </a:ext>
            </a:extLst>
          </p:cNvPr>
          <p:cNvSpPr>
            <a:spLocks noChangeArrowheads="1"/>
          </p:cNvSpPr>
          <p:nvPr/>
        </p:nvSpPr>
        <p:spPr bwMode="auto">
          <a:xfrm>
            <a:off x="4083135" y="3447090"/>
            <a:ext cx="1999010" cy="875447"/>
          </a:xfrm>
          <a:prstGeom prst="rect">
            <a:avLst/>
          </a:prstGeom>
          <a:solidFill>
            <a:schemeClr val="accent3"/>
          </a:solidFill>
          <a:ln w="9525">
            <a:noFill/>
            <a:miter lim="800000"/>
            <a:headEnd/>
            <a:tailEnd/>
          </a:ln>
          <a:effectLst/>
        </p:spPr>
        <p:txBody>
          <a:bodyPr wrap="none" anchor="ctr"/>
          <a:lstStyle>
            <a:lvl1pPr>
              <a:defRPr sz="2400" b="1">
                <a:solidFill>
                  <a:schemeClr val="tx1"/>
                </a:solidFill>
                <a:latin typeface="Arial" panose="020B0604020202020204" pitchFamily="34" charset="0"/>
                <a:ea typeface="MS PGothic" panose="020B0600070205080204" pitchFamily="34" charset="-128"/>
              </a:defRPr>
            </a:lvl1pPr>
            <a:lvl2pPr marL="742950" indent="-285750">
              <a:defRPr sz="2400" b="1">
                <a:solidFill>
                  <a:schemeClr val="tx1"/>
                </a:solidFill>
                <a:latin typeface="Arial" panose="020B0604020202020204" pitchFamily="34" charset="0"/>
                <a:ea typeface="MS PGothic" panose="020B0600070205080204" pitchFamily="34" charset="-128"/>
              </a:defRPr>
            </a:lvl2pPr>
            <a:lvl3pPr marL="1143000" indent="-228600">
              <a:defRPr sz="2400" b="1">
                <a:solidFill>
                  <a:schemeClr val="tx1"/>
                </a:solidFill>
                <a:latin typeface="Arial" panose="020B0604020202020204" pitchFamily="34" charset="0"/>
                <a:ea typeface="MS PGothic" panose="020B0600070205080204" pitchFamily="34" charset="-128"/>
              </a:defRPr>
            </a:lvl3pPr>
            <a:lvl4pPr marL="1600200" indent="-228600">
              <a:defRPr sz="2400" b="1">
                <a:solidFill>
                  <a:schemeClr val="tx1"/>
                </a:solidFill>
                <a:latin typeface="Arial" panose="020B0604020202020204" pitchFamily="34" charset="0"/>
                <a:ea typeface="MS PGothic" panose="020B0600070205080204" pitchFamily="34" charset="-128"/>
              </a:defRPr>
            </a:lvl4pPr>
            <a:lvl5pPr marL="2057400" indent="-228600">
              <a:defRPr sz="2400"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DRV/RTV</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800 mg/100 mg QD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(n = 229)</a:t>
            </a:r>
          </a:p>
        </p:txBody>
      </p:sp>
      <p:sp>
        <p:nvSpPr>
          <p:cNvPr id="12" name="Line 53">
            <a:extLst>
              <a:ext uri="{FF2B5EF4-FFF2-40B4-BE49-F238E27FC236}">
                <a16:creationId xmlns:a16="http://schemas.microsoft.com/office/drawing/2014/main" id="{48934C29-A5E9-7547-AB5F-9751686A6703}"/>
              </a:ext>
            </a:extLst>
          </p:cNvPr>
          <p:cNvSpPr>
            <a:spLocks noChangeShapeType="1"/>
          </p:cNvSpPr>
          <p:nvPr/>
        </p:nvSpPr>
        <p:spPr bwMode="auto">
          <a:xfrm>
            <a:off x="3390809" y="3409456"/>
            <a:ext cx="466725" cy="350838"/>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 name="Line 54">
            <a:extLst>
              <a:ext uri="{FF2B5EF4-FFF2-40B4-BE49-F238E27FC236}">
                <a16:creationId xmlns:a16="http://schemas.microsoft.com/office/drawing/2014/main" id="{AFB1C721-F730-804C-BFEC-91550B175D5D}"/>
              </a:ext>
            </a:extLst>
          </p:cNvPr>
          <p:cNvSpPr>
            <a:spLocks noChangeShapeType="1"/>
          </p:cNvSpPr>
          <p:nvPr/>
        </p:nvSpPr>
        <p:spPr bwMode="auto">
          <a:xfrm flipV="1">
            <a:off x="3390809" y="2809382"/>
            <a:ext cx="466725" cy="347663"/>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 name="Rectangle 13">
            <a:extLst>
              <a:ext uri="{FF2B5EF4-FFF2-40B4-BE49-F238E27FC236}">
                <a16:creationId xmlns:a16="http://schemas.microsoft.com/office/drawing/2014/main" id="{58B3B82B-A34A-6343-B201-7BCBF82F9276}"/>
              </a:ext>
            </a:extLst>
          </p:cNvPr>
          <p:cNvSpPr/>
          <p:nvPr/>
        </p:nvSpPr>
        <p:spPr>
          <a:xfrm>
            <a:off x="604674" y="2610898"/>
            <a:ext cx="2560533" cy="1569660"/>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Patients with HIV receiving TDF + 3TC or FTC + NNRTI </a:t>
            </a:r>
            <a:b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for ≥6 mo with </a:t>
            </a:r>
            <a:b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treatment failure </a:t>
            </a:r>
            <a:b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(HIV-1 RNA ≥1000 c/mL x 2)</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(N = 464)</a:t>
            </a:r>
          </a:p>
        </p:txBody>
      </p:sp>
      <p:sp>
        <p:nvSpPr>
          <p:cNvPr id="16" name="Line 54">
            <a:extLst>
              <a:ext uri="{FF2B5EF4-FFF2-40B4-BE49-F238E27FC236}">
                <a16:creationId xmlns:a16="http://schemas.microsoft.com/office/drawing/2014/main" id="{1B2C9D54-EB69-BA48-AC2E-8832261C92FA}"/>
              </a:ext>
            </a:extLst>
          </p:cNvPr>
          <p:cNvSpPr>
            <a:spLocks noChangeShapeType="1"/>
          </p:cNvSpPr>
          <p:nvPr/>
        </p:nvSpPr>
        <p:spPr bwMode="auto">
          <a:xfrm flipV="1">
            <a:off x="10051455" y="3236496"/>
            <a:ext cx="374545" cy="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 name="TextBox 16">
            <a:extLst>
              <a:ext uri="{FF2B5EF4-FFF2-40B4-BE49-F238E27FC236}">
                <a16:creationId xmlns:a16="http://schemas.microsoft.com/office/drawing/2014/main" id="{A15B1977-C4E6-A248-AA3A-E0E8D8D5B154}"/>
              </a:ext>
            </a:extLst>
          </p:cNvPr>
          <p:cNvSpPr txBox="1"/>
          <p:nvPr/>
        </p:nvSpPr>
        <p:spPr bwMode="auto">
          <a:xfrm>
            <a:off x="10446547" y="2950869"/>
            <a:ext cx="131618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Follow-up for 96 wk</a:t>
            </a:r>
          </a:p>
        </p:txBody>
      </p:sp>
      <p:sp>
        <p:nvSpPr>
          <p:cNvPr id="31" name="Content Placeholder 2">
            <a:extLst>
              <a:ext uri="{FF2B5EF4-FFF2-40B4-BE49-F238E27FC236}">
                <a16:creationId xmlns:a16="http://schemas.microsoft.com/office/drawing/2014/main" id="{758925D8-6568-014B-BCE6-4A460DBDE2F4}"/>
              </a:ext>
            </a:extLst>
          </p:cNvPr>
          <p:cNvSpPr txBox="1">
            <a:spLocks/>
          </p:cNvSpPr>
          <p:nvPr/>
        </p:nvSpPr>
        <p:spPr bwMode="auto">
          <a:xfrm>
            <a:off x="604674" y="4718317"/>
            <a:ext cx="10877529" cy="1575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4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outcome: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Wk 48 HIV-1 RNA &lt;400 c/mL by FDA snapshot</a:t>
            </a:r>
          </a:p>
          <a:p>
            <a:pPr marL="342900" marR="0" lvl="0" indent="-342900" algn="l" defTabSz="914400" rtl="0" eaLnBrk="1" fontAlgn="base" latinLnBrk="0" hangingPunct="1">
              <a:lnSpc>
                <a:spcPct val="90000"/>
              </a:lnSpc>
              <a:spcBef>
                <a:spcPts val="1000"/>
              </a:spcBef>
              <a:spcAft>
                <a:spcPts val="4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Baseline characteristics: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CD4+ cell count &lt;200 cells/mm</a:t>
            </a:r>
            <a:r>
              <a:rPr kumimoji="0" lang="en-US" altLang="en-US" sz="2000" b="0" i="0" u="none" strike="noStrike" kern="0" cap="none" spc="0" normalizeH="0" baseline="30000" noProof="0" dirty="0">
                <a:ln>
                  <a:noFill/>
                </a:ln>
                <a:solidFill>
                  <a:srgbClr val="000000"/>
                </a:solidFill>
                <a:effectLst/>
                <a:uLnTx/>
                <a:uFillTx/>
                <a:latin typeface="Calibri" panose="020F0502020204030204" pitchFamily="34" charset="0"/>
                <a:ea typeface="+mn-ea"/>
                <a:cs typeface="+mn-cs"/>
              </a:rPr>
              <a:t>3</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51%; HIV-1 RNA ≥100,000 c/mL: 28%</a:t>
            </a:r>
          </a:p>
          <a:p>
            <a:pPr marL="342900" marR="0" lvl="0" indent="-342900" algn="l" defTabSz="914400" rtl="0" eaLnBrk="1" fontAlgn="base" latinLnBrk="0" hangingPunct="1">
              <a:lnSpc>
                <a:spcPct val="90000"/>
              </a:lnSpc>
              <a:spcBef>
                <a:spcPts val="1000"/>
              </a:spcBef>
              <a:spcAft>
                <a:spcPts val="4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Baseline resistance: K65R/N, 50%; </a:t>
            </a:r>
            <a:r>
              <a:rPr kumimoji="0" lang="en-US" altLang="en-US" sz="2000" b="1" i="0" u="none" strike="noStrike" kern="0" cap="none" spc="0" normalizeH="0" baseline="0" noProof="0" dirty="0">
                <a:ln>
                  <a:noFill/>
                </a:ln>
                <a:solidFill>
                  <a:srgbClr val="4DA1BB"/>
                </a:solidFill>
                <a:effectLst/>
                <a:uLnTx/>
                <a:uFillTx/>
                <a:latin typeface="Calibri" panose="020F0502020204030204" pitchFamily="34" charset="0"/>
                <a:ea typeface="+mn-ea"/>
                <a:cs typeface="+mn-cs"/>
              </a:rPr>
              <a:t>M184V/I, 86%; </a:t>
            </a: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intermediate/high TDF resistance, 58%; </a:t>
            </a:r>
            <a:b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intermediate/high ZDV resistance, 18%</a:t>
            </a:r>
          </a:p>
        </p:txBody>
      </p:sp>
      <p:sp>
        <p:nvSpPr>
          <p:cNvPr id="32" name="Line 54">
            <a:extLst>
              <a:ext uri="{FF2B5EF4-FFF2-40B4-BE49-F238E27FC236}">
                <a16:creationId xmlns:a16="http://schemas.microsoft.com/office/drawing/2014/main" id="{B4A43BE9-10EC-9F4F-90BE-129F0BEADA6C}"/>
              </a:ext>
            </a:extLst>
          </p:cNvPr>
          <p:cNvSpPr>
            <a:spLocks noChangeShapeType="1"/>
          </p:cNvSpPr>
          <p:nvPr/>
        </p:nvSpPr>
        <p:spPr bwMode="auto">
          <a:xfrm>
            <a:off x="3578587" y="2307966"/>
            <a:ext cx="0" cy="21600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 name="TextBox 32">
            <a:extLst>
              <a:ext uri="{FF2B5EF4-FFF2-40B4-BE49-F238E27FC236}">
                <a16:creationId xmlns:a16="http://schemas.microsoft.com/office/drawing/2014/main" id="{863B21AC-E767-4840-9C27-C66F4A4034E2}"/>
              </a:ext>
            </a:extLst>
          </p:cNvPr>
          <p:cNvSpPr txBox="1"/>
          <p:nvPr/>
        </p:nvSpPr>
        <p:spPr bwMode="auto">
          <a:xfrm>
            <a:off x="2742407" y="1949793"/>
            <a:ext cx="167235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Randomization 1</a:t>
            </a:r>
          </a:p>
        </p:txBody>
      </p:sp>
      <p:sp>
        <p:nvSpPr>
          <p:cNvPr id="28" name="Rectangle 6">
            <a:extLst>
              <a:ext uri="{FF2B5EF4-FFF2-40B4-BE49-F238E27FC236}">
                <a16:creationId xmlns:a16="http://schemas.microsoft.com/office/drawing/2014/main" id="{49C7E6D1-182A-E04C-9FB4-BEFAEC6752AD}"/>
              </a:ext>
            </a:extLst>
          </p:cNvPr>
          <p:cNvSpPr>
            <a:spLocks noChangeArrowheads="1"/>
          </p:cNvSpPr>
          <p:nvPr/>
        </p:nvSpPr>
        <p:spPr bwMode="auto">
          <a:xfrm>
            <a:off x="7157393" y="2021466"/>
            <a:ext cx="2869686" cy="525650"/>
          </a:xfrm>
          <a:prstGeom prst="rect">
            <a:avLst/>
          </a:prstGeom>
          <a:solidFill>
            <a:schemeClr val="accent4"/>
          </a:solidFill>
          <a:ln w="9525">
            <a:noFill/>
            <a:miter lim="800000"/>
            <a:headEnd/>
            <a:tailEnd/>
          </a:ln>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3TC/TDF</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300 mg/300 mg QD</a:t>
            </a:r>
          </a:p>
        </p:txBody>
      </p:sp>
      <p:sp>
        <p:nvSpPr>
          <p:cNvPr id="29" name="Rectangle 7">
            <a:extLst>
              <a:ext uri="{FF2B5EF4-FFF2-40B4-BE49-F238E27FC236}">
                <a16:creationId xmlns:a16="http://schemas.microsoft.com/office/drawing/2014/main" id="{3F61F665-9A28-3442-BDFB-47CAC8575159}"/>
              </a:ext>
            </a:extLst>
          </p:cNvPr>
          <p:cNvSpPr>
            <a:spLocks noChangeArrowheads="1"/>
          </p:cNvSpPr>
          <p:nvPr/>
        </p:nvSpPr>
        <p:spPr bwMode="auto">
          <a:xfrm>
            <a:off x="7157392" y="2629861"/>
            <a:ext cx="2869687" cy="527123"/>
          </a:xfrm>
          <a:prstGeom prst="rect">
            <a:avLst/>
          </a:prstGeom>
          <a:solidFill>
            <a:schemeClr val="accent6"/>
          </a:solidFill>
          <a:ln w="9525">
            <a:noFill/>
            <a:miter lim="800000"/>
            <a:headEnd/>
            <a:tailEnd/>
          </a:ln>
          <a:effectLst/>
        </p:spPr>
        <p:txBody>
          <a:bodyPr wrap="none" anchor="ctr"/>
          <a:lstStyle>
            <a:lvl1pPr>
              <a:defRPr sz="2400" b="1">
                <a:solidFill>
                  <a:schemeClr val="tx1"/>
                </a:solidFill>
                <a:latin typeface="Arial" panose="020B0604020202020204" pitchFamily="34" charset="0"/>
                <a:ea typeface="MS PGothic" panose="020B0600070205080204" pitchFamily="34" charset="-128"/>
              </a:defRPr>
            </a:lvl1pPr>
            <a:lvl2pPr marL="742950" indent="-285750">
              <a:defRPr sz="2400" b="1">
                <a:solidFill>
                  <a:schemeClr val="tx1"/>
                </a:solidFill>
                <a:latin typeface="Arial" panose="020B0604020202020204" pitchFamily="34" charset="0"/>
                <a:ea typeface="MS PGothic" panose="020B0600070205080204" pitchFamily="34" charset="-128"/>
              </a:defRPr>
            </a:lvl2pPr>
            <a:lvl3pPr marL="1143000" indent="-228600">
              <a:defRPr sz="2400" b="1">
                <a:solidFill>
                  <a:schemeClr val="tx1"/>
                </a:solidFill>
                <a:latin typeface="Arial" panose="020B0604020202020204" pitchFamily="34" charset="0"/>
                <a:ea typeface="MS PGothic" panose="020B0600070205080204" pitchFamily="34" charset="-128"/>
              </a:defRPr>
            </a:lvl3pPr>
            <a:lvl4pPr marL="1600200" indent="-228600">
              <a:defRPr sz="2400" b="1">
                <a:solidFill>
                  <a:schemeClr val="tx1"/>
                </a:solidFill>
                <a:latin typeface="Arial" panose="020B0604020202020204" pitchFamily="34" charset="0"/>
                <a:ea typeface="MS PGothic" panose="020B0600070205080204" pitchFamily="34" charset="-128"/>
              </a:defRPr>
            </a:lvl4pPr>
            <a:lvl5pPr marL="2057400" indent="-228600">
              <a:defRPr sz="2400"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3TC/ZDV*</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150 mg/300 mg BID</a:t>
            </a:r>
            <a:endParaRPr kumimoji="0" lang="en-US" sz="1600" b="0" i="0" u="none" strike="noStrike" kern="1200" cap="none" spc="0" normalizeH="0" baseline="3000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endParaRPr>
          </a:p>
        </p:txBody>
      </p:sp>
      <p:sp>
        <p:nvSpPr>
          <p:cNvPr id="39" name="Rectangle 6">
            <a:extLst>
              <a:ext uri="{FF2B5EF4-FFF2-40B4-BE49-F238E27FC236}">
                <a16:creationId xmlns:a16="http://schemas.microsoft.com/office/drawing/2014/main" id="{AB93CC00-DFD1-7C49-B05D-FE3FAB440587}"/>
              </a:ext>
            </a:extLst>
          </p:cNvPr>
          <p:cNvSpPr>
            <a:spLocks noChangeArrowheads="1"/>
          </p:cNvSpPr>
          <p:nvPr/>
        </p:nvSpPr>
        <p:spPr bwMode="auto">
          <a:xfrm>
            <a:off x="7157392" y="3326364"/>
            <a:ext cx="2869686" cy="525650"/>
          </a:xfrm>
          <a:prstGeom prst="rect">
            <a:avLst/>
          </a:prstGeom>
          <a:solidFill>
            <a:schemeClr val="accent4"/>
          </a:solidFill>
          <a:ln w="9525">
            <a:noFill/>
            <a:miter lim="800000"/>
            <a:headEnd/>
            <a:tailEnd/>
          </a:ln>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3TC/TDF</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300 mg/300 mg QD</a:t>
            </a: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 name="Rectangle 7">
            <a:extLst>
              <a:ext uri="{FF2B5EF4-FFF2-40B4-BE49-F238E27FC236}">
                <a16:creationId xmlns:a16="http://schemas.microsoft.com/office/drawing/2014/main" id="{FF728095-CC11-5841-91F0-4425EFD88E07}"/>
              </a:ext>
            </a:extLst>
          </p:cNvPr>
          <p:cNvSpPr>
            <a:spLocks noChangeArrowheads="1"/>
          </p:cNvSpPr>
          <p:nvPr/>
        </p:nvSpPr>
        <p:spPr bwMode="auto">
          <a:xfrm>
            <a:off x="7157391" y="3934759"/>
            <a:ext cx="2869687" cy="527123"/>
          </a:xfrm>
          <a:prstGeom prst="rect">
            <a:avLst/>
          </a:prstGeom>
          <a:solidFill>
            <a:schemeClr val="accent6"/>
          </a:solidFill>
          <a:ln w="9525">
            <a:noFill/>
            <a:miter lim="800000"/>
            <a:headEnd/>
            <a:tailEnd/>
          </a:ln>
          <a:effectLst/>
        </p:spPr>
        <p:txBody>
          <a:bodyPr wrap="none" anchor="ctr"/>
          <a:lstStyle>
            <a:lvl1pPr>
              <a:defRPr sz="2400" b="1">
                <a:solidFill>
                  <a:schemeClr val="tx1"/>
                </a:solidFill>
                <a:latin typeface="Arial" panose="020B0604020202020204" pitchFamily="34" charset="0"/>
                <a:ea typeface="MS PGothic" panose="020B0600070205080204" pitchFamily="34" charset="-128"/>
              </a:defRPr>
            </a:lvl1pPr>
            <a:lvl2pPr marL="742950" indent="-285750">
              <a:defRPr sz="2400" b="1">
                <a:solidFill>
                  <a:schemeClr val="tx1"/>
                </a:solidFill>
                <a:latin typeface="Arial" panose="020B0604020202020204" pitchFamily="34" charset="0"/>
                <a:ea typeface="MS PGothic" panose="020B0600070205080204" pitchFamily="34" charset="-128"/>
              </a:defRPr>
            </a:lvl2pPr>
            <a:lvl3pPr marL="1143000" indent="-228600">
              <a:defRPr sz="2400" b="1">
                <a:solidFill>
                  <a:schemeClr val="tx1"/>
                </a:solidFill>
                <a:latin typeface="Arial" panose="020B0604020202020204" pitchFamily="34" charset="0"/>
                <a:ea typeface="MS PGothic" panose="020B0600070205080204" pitchFamily="34" charset="-128"/>
              </a:defRPr>
            </a:lvl3pPr>
            <a:lvl4pPr marL="1600200" indent="-228600">
              <a:defRPr sz="2400" b="1">
                <a:solidFill>
                  <a:schemeClr val="tx1"/>
                </a:solidFill>
                <a:latin typeface="Arial" panose="020B0604020202020204" pitchFamily="34" charset="0"/>
                <a:ea typeface="MS PGothic" panose="020B0600070205080204" pitchFamily="34" charset="-128"/>
              </a:defRPr>
            </a:lvl4pPr>
            <a:lvl5pPr marL="2057400" indent="-228600">
              <a:defRPr sz="2400"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b="1">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3TC/ZDV*</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150 mg/300 mg BID</a:t>
            </a:r>
            <a:endParaRPr kumimoji="0" lang="en-US" sz="1600" b="0" i="0" u="none" strike="noStrike" kern="1200" cap="none" spc="0" normalizeH="0" baseline="3000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endParaRPr>
          </a:p>
        </p:txBody>
      </p:sp>
      <p:sp>
        <p:nvSpPr>
          <p:cNvPr id="3" name="TextBox 2">
            <a:extLst>
              <a:ext uri="{FF2B5EF4-FFF2-40B4-BE49-F238E27FC236}">
                <a16:creationId xmlns:a16="http://schemas.microsoft.com/office/drawing/2014/main" id="{9CB2E080-3748-304B-9C2D-308DAF32E098}"/>
              </a:ext>
            </a:extLst>
          </p:cNvPr>
          <p:cNvSpPr txBox="1"/>
          <p:nvPr/>
        </p:nvSpPr>
        <p:spPr bwMode="auto">
          <a:xfrm>
            <a:off x="7123102" y="4432687"/>
            <a:ext cx="28696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*TDF added to 3TC/ZDV if HBV coinfection.</a:t>
            </a:r>
          </a:p>
        </p:txBody>
      </p:sp>
      <p:sp>
        <p:nvSpPr>
          <p:cNvPr id="41" name="TextBox 40">
            <a:extLst>
              <a:ext uri="{FF2B5EF4-FFF2-40B4-BE49-F238E27FC236}">
                <a16:creationId xmlns:a16="http://schemas.microsoft.com/office/drawing/2014/main" id="{3A848103-5094-024C-BE77-C38F24BBFC8D}"/>
              </a:ext>
            </a:extLst>
          </p:cNvPr>
          <p:cNvSpPr txBox="1"/>
          <p:nvPr/>
        </p:nvSpPr>
        <p:spPr bwMode="auto">
          <a:xfrm>
            <a:off x="5569557" y="1951143"/>
            <a:ext cx="167235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Randomization 2</a:t>
            </a:r>
          </a:p>
        </p:txBody>
      </p:sp>
      <p:sp>
        <p:nvSpPr>
          <p:cNvPr id="42" name="Line 54">
            <a:extLst>
              <a:ext uri="{FF2B5EF4-FFF2-40B4-BE49-F238E27FC236}">
                <a16:creationId xmlns:a16="http://schemas.microsoft.com/office/drawing/2014/main" id="{9726649E-E38C-694F-80EA-870631FD248B}"/>
              </a:ext>
            </a:extLst>
          </p:cNvPr>
          <p:cNvSpPr>
            <a:spLocks noChangeShapeType="1"/>
          </p:cNvSpPr>
          <p:nvPr/>
        </p:nvSpPr>
        <p:spPr bwMode="auto">
          <a:xfrm>
            <a:off x="6506831" y="2237363"/>
            <a:ext cx="0" cy="21600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 name="Line 53">
            <a:extLst>
              <a:ext uri="{FF2B5EF4-FFF2-40B4-BE49-F238E27FC236}">
                <a16:creationId xmlns:a16="http://schemas.microsoft.com/office/drawing/2014/main" id="{041FC691-FB61-6E4C-9AE1-7F12B1FA57CB}"/>
              </a:ext>
            </a:extLst>
          </p:cNvPr>
          <p:cNvSpPr>
            <a:spLocks noChangeShapeType="1"/>
          </p:cNvSpPr>
          <p:nvPr/>
        </p:nvSpPr>
        <p:spPr bwMode="auto">
          <a:xfrm>
            <a:off x="6363751" y="2842224"/>
            <a:ext cx="556107" cy="20602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 name="Line 54">
            <a:extLst>
              <a:ext uri="{FF2B5EF4-FFF2-40B4-BE49-F238E27FC236}">
                <a16:creationId xmlns:a16="http://schemas.microsoft.com/office/drawing/2014/main" id="{B18B220A-92A4-7547-B543-011AEBC083E0}"/>
              </a:ext>
            </a:extLst>
          </p:cNvPr>
          <p:cNvSpPr>
            <a:spLocks noChangeShapeType="1"/>
          </p:cNvSpPr>
          <p:nvPr/>
        </p:nvSpPr>
        <p:spPr bwMode="auto">
          <a:xfrm flipV="1">
            <a:off x="6363751" y="2360504"/>
            <a:ext cx="509774" cy="229308"/>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5" name="Line 53">
            <a:extLst>
              <a:ext uri="{FF2B5EF4-FFF2-40B4-BE49-F238E27FC236}">
                <a16:creationId xmlns:a16="http://schemas.microsoft.com/office/drawing/2014/main" id="{2B58CF3D-9D7D-584C-92A9-A410828E942D}"/>
              </a:ext>
            </a:extLst>
          </p:cNvPr>
          <p:cNvSpPr>
            <a:spLocks noChangeShapeType="1"/>
          </p:cNvSpPr>
          <p:nvPr/>
        </p:nvSpPr>
        <p:spPr bwMode="auto">
          <a:xfrm>
            <a:off x="6389285" y="4020426"/>
            <a:ext cx="556107" cy="206020"/>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 name="Line 54">
            <a:extLst>
              <a:ext uri="{FF2B5EF4-FFF2-40B4-BE49-F238E27FC236}">
                <a16:creationId xmlns:a16="http://schemas.microsoft.com/office/drawing/2014/main" id="{77E3B57A-1353-4E42-B4B6-ADF1267D4ADC}"/>
              </a:ext>
            </a:extLst>
          </p:cNvPr>
          <p:cNvSpPr>
            <a:spLocks noChangeShapeType="1"/>
          </p:cNvSpPr>
          <p:nvPr/>
        </p:nvSpPr>
        <p:spPr bwMode="auto">
          <a:xfrm flipV="1">
            <a:off x="6389285" y="3538706"/>
            <a:ext cx="509774" cy="229308"/>
          </a:xfrm>
          <a:prstGeom prst="line">
            <a:avLst/>
          </a:prstGeom>
          <a:noFill/>
          <a:ln w="28575">
            <a:solidFill>
              <a:schemeClr val="bg1"/>
            </a:solidFill>
            <a:round/>
            <a:headEnd/>
            <a:tailEnd type="triangle" w="med" len="med"/>
          </a:ln>
          <a:extLst>
            <a:ext uri="{909E8E84-426E-40dd-AFC4-6F175D3DCCD1}">
              <a14:hiddenFill xmlns=""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09529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677D7-CBF2-4E8D-98BB-2CDC79273E8A}"/>
              </a:ext>
            </a:extLst>
          </p:cNvPr>
          <p:cNvSpPr>
            <a:spLocks noGrp="1"/>
          </p:cNvSpPr>
          <p:nvPr>
            <p:ph type="title"/>
          </p:nvPr>
        </p:nvSpPr>
        <p:spPr/>
        <p:txBody>
          <a:bodyPr/>
          <a:lstStyle/>
          <a:p>
            <a:r>
              <a:rPr lang="en-US" dirty="0"/>
              <a:t>NADIA: After NNRTI Failure, Second-line DTG or DRV/RTV + 2 NRTIs Effective Regardless of NRTI Activity </a:t>
            </a:r>
          </a:p>
        </p:txBody>
      </p:sp>
      <p:sp>
        <p:nvSpPr>
          <p:cNvPr id="4" name="Content Placeholder 3">
            <a:extLst>
              <a:ext uri="{FF2B5EF4-FFF2-40B4-BE49-F238E27FC236}">
                <a16:creationId xmlns:a16="http://schemas.microsoft.com/office/drawing/2014/main" id="{BD4B7E69-51F8-4D60-91BF-DF68F9761998}"/>
              </a:ext>
            </a:extLst>
          </p:cNvPr>
          <p:cNvSpPr>
            <a:spLocks noGrp="1"/>
          </p:cNvSpPr>
          <p:nvPr>
            <p:ph idx="1"/>
          </p:nvPr>
        </p:nvSpPr>
        <p:spPr>
          <a:xfrm>
            <a:off x="609759" y="1579840"/>
            <a:ext cx="10877529" cy="4429936"/>
          </a:xfrm>
        </p:spPr>
        <p:txBody>
          <a:bodyPr/>
          <a:lstStyle/>
          <a:p>
            <a:pPr>
              <a:spcAft>
                <a:spcPts val="0"/>
              </a:spcAft>
            </a:pPr>
            <a:endParaRPr lang="en-US" sz="2400" dirty="0"/>
          </a:p>
          <a:p>
            <a:pPr>
              <a:spcAft>
                <a:spcPts val="0"/>
              </a:spcAft>
            </a:pPr>
            <a:endParaRPr lang="en-US" sz="2400" dirty="0"/>
          </a:p>
          <a:p>
            <a:pPr>
              <a:spcAft>
                <a:spcPts val="0"/>
              </a:spcAft>
            </a:pPr>
            <a:endParaRPr lang="en-US" sz="2400" dirty="0"/>
          </a:p>
          <a:p>
            <a:pPr marL="0" indent="0">
              <a:spcAft>
                <a:spcPts val="0"/>
              </a:spcAft>
              <a:buNone/>
            </a:pPr>
            <a:endParaRPr lang="en-US" sz="2400" dirty="0"/>
          </a:p>
          <a:p>
            <a:pPr marL="0" indent="0">
              <a:spcAft>
                <a:spcPts val="0"/>
              </a:spcAft>
              <a:buNone/>
            </a:pPr>
            <a:endParaRPr lang="en-US" sz="2400" dirty="0"/>
          </a:p>
          <a:p>
            <a:pPr>
              <a:spcAft>
                <a:spcPts val="0"/>
              </a:spcAft>
            </a:pPr>
            <a:r>
              <a:rPr lang="en-US" sz="2200" dirty="0"/>
              <a:t>At Wk 48 and 96, noninferiority of DTG vs DRV/RTV</a:t>
            </a:r>
            <a:r>
              <a:rPr lang="en-US" sz="2200" baseline="30000" dirty="0"/>
              <a:t>1,2</a:t>
            </a:r>
          </a:p>
          <a:p>
            <a:pPr>
              <a:spcAft>
                <a:spcPts val="0"/>
              </a:spcAft>
            </a:pPr>
            <a:r>
              <a:rPr lang="en-US" sz="2200" dirty="0"/>
              <a:t>At Wk 96, </a:t>
            </a:r>
            <a:r>
              <a:rPr lang="en-US" sz="2200" b="1" dirty="0"/>
              <a:t>superiority of </a:t>
            </a:r>
            <a:r>
              <a:rPr lang="en-US" sz="2200" b="1" dirty="0">
                <a:solidFill>
                  <a:schemeClr val="accent4"/>
                </a:solidFill>
              </a:rPr>
              <a:t>TDF</a:t>
            </a:r>
            <a:r>
              <a:rPr lang="en-US" sz="2200" b="1" dirty="0"/>
              <a:t> vs </a:t>
            </a:r>
            <a:r>
              <a:rPr lang="en-US" sz="2200" b="1" dirty="0">
                <a:solidFill>
                  <a:schemeClr val="accent6"/>
                </a:solidFill>
              </a:rPr>
              <a:t>ZDV</a:t>
            </a:r>
            <a:r>
              <a:rPr lang="en-US" sz="2200" b="1" baseline="30000" dirty="0">
                <a:solidFill>
                  <a:schemeClr val="accent6"/>
                </a:solidFill>
              </a:rPr>
              <a:t>2</a:t>
            </a:r>
          </a:p>
          <a:p>
            <a:pPr lvl="1">
              <a:spcAft>
                <a:spcPts val="0"/>
              </a:spcAft>
            </a:pPr>
            <a:r>
              <a:rPr lang="en-US" sz="2000" dirty="0"/>
              <a:t>Resistance: </a:t>
            </a:r>
            <a:r>
              <a:rPr lang="en-US" sz="2000" b="1" dirty="0">
                <a:solidFill>
                  <a:schemeClr val="accent1"/>
                </a:solidFill>
              </a:rPr>
              <a:t>n = 9 in DTG arm</a:t>
            </a:r>
            <a:r>
              <a:rPr lang="en-US" sz="2000" dirty="0"/>
              <a:t>; </a:t>
            </a:r>
            <a:r>
              <a:rPr lang="en-US" sz="2000" b="1" dirty="0">
                <a:solidFill>
                  <a:schemeClr val="accent3"/>
                </a:solidFill>
              </a:rPr>
              <a:t>n = 0 in DRV/RTV arm </a:t>
            </a:r>
            <a:r>
              <a:rPr lang="en-US" sz="2000" dirty="0"/>
              <a:t>(</a:t>
            </a:r>
            <a:r>
              <a:rPr lang="en-US" sz="2000" i="1" dirty="0"/>
              <a:t>P</a:t>
            </a:r>
            <a:r>
              <a:rPr lang="en-US" sz="2000" dirty="0"/>
              <a:t> = .0023) </a:t>
            </a:r>
          </a:p>
          <a:p>
            <a:pPr lvl="1">
              <a:spcAft>
                <a:spcPts val="0"/>
              </a:spcAft>
            </a:pPr>
            <a:r>
              <a:rPr lang="en-US" sz="2000" dirty="0">
                <a:solidFill>
                  <a:schemeClr val="bg1"/>
                </a:solidFill>
              </a:rPr>
              <a:t>DTG and DRV/RTV both effective, </a:t>
            </a:r>
            <a:r>
              <a:rPr lang="en-US" sz="2000" b="1" dirty="0">
                <a:solidFill>
                  <a:schemeClr val="bg1"/>
                </a:solidFill>
              </a:rPr>
              <a:t>even with partially active NRTIs</a:t>
            </a:r>
          </a:p>
          <a:p>
            <a:pPr lvl="1">
              <a:spcAft>
                <a:spcPts val="0"/>
              </a:spcAft>
            </a:pPr>
            <a:r>
              <a:rPr lang="en-US" sz="2000" dirty="0">
                <a:solidFill>
                  <a:schemeClr val="bg1"/>
                </a:solidFill>
              </a:rPr>
              <a:t>3TC/TDF contributed to high levels of efficacy even with </a:t>
            </a:r>
            <a:r>
              <a:rPr lang="en-US" sz="2000" b="1" dirty="0">
                <a:solidFill>
                  <a:schemeClr val="bg1"/>
                </a:solidFill>
              </a:rPr>
              <a:t>K65R/N, </a:t>
            </a:r>
            <a:r>
              <a:rPr kumimoji="0" lang="en-US" sz="2000" b="1" i="0" u="none" strike="noStrike" kern="1200" cap="none" spc="0" normalizeH="0" baseline="0" noProof="0" dirty="0">
                <a:ln>
                  <a:noFill/>
                </a:ln>
                <a:solidFill>
                  <a:schemeClr val="bg1"/>
                </a:solidFill>
                <a:effectLst/>
                <a:uLnTx/>
                <a:uFillTx/>
                <a:cs typeface="Arial" panose="020B0604020202020204" pitchFamily="34" charset="0"/>
              </a:rPr>
              <a:t>M184V/I</a:t>
            </a:r>
          </a:p>
          <a:p>
            <a:pPr>
              <a:spcAft>
                <a:spcPts val="0"/>
              </a:spcAft>
            </a:pPr>
            <a:r>
              <a:rPr lang="en-US" sz="2200" kern="1200" dirty="0">
                <a:cs typeface="Arial" panose="020B0604020202020204" pitchFamily="34" charset="0"/>
              </a:rPr>
              <a:t>Similar results were found with second-line DTG + XTC/TXF in VISEND trial</a:t>
            </a:r>
            <a:r>
              <a:rPr lang="en-US" sz="2200" kern="1200" baseline="30000" dirty="0">
                <a:cs typeface="Arial" panose="020B0604020202020204" pitchFamily="34" charset="0"/>
              </a:rPr>
              <a:t>3</a:t>
            </a:r>
            <a:endParaRPr lang="en-US" sz="2200" baseline="30000" dirty="0"/>
          </a:p>
        </p:txBody>
      </p:sp>
      <p:sp>
        <p:nvSpPr>
          <p:cNvPr id="10" name="Text Box 15">
            <a:extLst>
              <a:ext uri="{FF2B5EF4-FFF2-40B4-BE49-F238E27FC236}">
                <a16:creationId xmlns:a16="http://schemas.microsoft.com/office/drawing/2014/main" id="{83290E74-97C4-4C5A-8A9C-37F208895299}"/>
              </a:ext>
            </a:extLst>
          </p:cNvPr>
          <p:cNvSpPr txBox="1">
            <a:spLocks noChangeArrowheads="1"/>
          </p:cNvSpPr>
          <p:nvPr/>
        </p:nvSpPr>
        <p:spPr bwMode="auto">
          <a:xfrm>
            <a:off x="402170" y="636643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fr-FR"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Paton. NEJM. 2021;385:330. 2.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Paton. Lancet HIV. 2022;9:e381. 3. Sivile. CROI 2023. Abstr 524.</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3" name="Rectangle 2">
            <a:extLst>
              <a:ext uri="{FF2B5EF4-FFF2-40B4-BE49-F238E27FC236}">
                <a16:creationId xmlns:a16="http://schemas.microsoft.com/office/drawing/2014/main" id="{CEA539AD-09F8-ACEE-673A-DCCEAABAF1C6}"/>
              </a:ext>
            </a:extLst>
          </p:cNvPr>
          <p:cNvSpPr/>
          <p:nvPr/>
        </p:nvSpPr>
        <p:spPr bwMode="auto">
          <a:xfrm>
            <a:off x="738004" y="5089006"/>
            <a:ext cx="7892288" cy="428232"/>
          </a:xfrm>
          <a:prstGeom prst="rect">
            <a:avLst/>
          </a:prstGeom>
          <a:noFill/>
          <a:ln w="28575">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aphicFrame>
        <p:nvGraphicFramePr>
          <p:cNvPr id="5" name="Group 3">
            <a:extLst>
              <a:ext uri="{FF2B5EF4-FFF2-40B4-BE49-F238E27FC236}">
                <a16:creationId xmlns:a16="http://schemas.microsoft.com/office/drawing/2014/main" id="{63959358-B4A3-5F06-203D-B4E2AACE6A3B}"/>
              </a:ext>
            </a:extLst>
          </p:cNvPr>
          <p:cNvGraphicFramePr>
            <a:graphicFrameLocks/>
          </p:cNvGraphicFramePr>
          <p:nvPr/>
        </p:nvGraphicFramePr>
        <p:xfrm>
          <a:off x="738004" y="1600200"/>
          <a:ext cx="10744199" cy="2194608"/>
        </p:xfrm>
        <a:graphic>
          <a:graphicData uri="http://schemas.openxmlformats.org/drawingml/2006/table">
            <a:tbl>
              <a:tblPr/>
              <a:tblGrid>
                <a:gridCol w="3245036">
                  <a:extLst>
                    <a:ext uri="{9D8B030D-6E8A-4147-A177-3AD203B41FA5}">
                      <a16:colId xmlns:a16="http://schemas.microsoft.com/office/drawing/2014/main" val="20000"/>
                    </a:ext>
                  </a:extLst>
                </a:gridCol>
                <a:gridCol w="1476737">
                  <a:extLst>
                    <a:ext uri="{9D8B030D-6E8A-4147-A177-3AD203B41FA5}">
                      <a16:colId xmlns:a16="http://schemas.microsoft.com/office/drawing/2014/main" val="20001"/>
                    </a:ext>
                  </a:extLst>
                </a:gridCol>
                <a:gridCol w="1454018">
                  <a:extLst>
                    <a:ext uri="{9D8B030D-6E8A-4147-A177-3AD203B41FA5}">
                      <a16:colId xmlns:a16="http://schemas.microsoft.com/office/drawing/2014/main" val="20002"/>
                    </a:ext>
                  </a:extLst>
                </a:gridCol>
                <a:gridCol w="761088">
                  <a:extLst>
                    <a:ext uri="{9D8B030D-6E8A-4147-A177-3AD203B41FA5}">
                      <a16:colId xmlns:a16="http://schemas.microsoft.com/office/drawing/2014/main" val="877748695"/>
                    </a:ext>
                  </a:extLst>
                </a:gridCol>
                <a:gridCol w="1522175">
                  <a:extLst>
                    <a:ext uri="{9D8B030D-6E8A-4147-A177-3AD203B41FA5}">
                      <a16:colId xmlns:a16="http://schemas.microsoft.com/office/drawing/2014/main" val="3515136400"/>
                    </a:ext>
                  </a:extLst>
                </a:gridCol>
                <a:gridCol w="1612767">
                  <a:extLst>
                    <a:ext uri="{9D8B030D-6E8A-4147-A177-3AD203B41FA5}">
                      <a16:colId xmlns:a16="http://schemas.microsoft.com/office/drawing/2014/main" val="4114987002"/>
                    </a:ext>
                  </a:extLst>
                </a:gridCol>
                <a:gridCol w="672378">
                  <a:extLst>
                    <a:ext uri="{9D8B030D-6E8A-4147-A177-3AD203B41FA5}">
                      <a16:colId xmlns:a16="http://schemas.microsoft.com/office/drawing/2014/main" val="3924763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Intention-to-Treat Outcomes,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DTG</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DRV/RTV</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1" u="none" strike="noStrike" cap="none" normalizeH="0" baseline="0" dirty="0">
                          <a:ln>
                            <a:noFill/>
                          </a:ln>
                          <a:solidFill>
                            <a:schemeClr val="tx1"/>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3TC/TDF</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3TC/ZDV</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1" u="none" strike="noStrike" cap="none" normalizeH="0" baseline="0" dirty="0">
                          <a:ln>
                            <a:noFill/>
                          </a:ln>
                          <a:solidFill>
                            <a:schemeClr val="tx1"/>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Wk 48 (primary outcome)</a:t>
                      </a:r>
                      <a:r>
                        <a:rPr kumimoji="0" lang="en-US" sz="1800" b="1" i="0" u="none" strike="noStrike" cap="none" normalizeH="0" baseline="30000" dirty="0">
                          <a:ln>
                            <a:noFill/>
                          </a:ln>
                          <a:solidFill>
                            <a:schemeClr val="bg2">
                              <a:lumMod val="10000"/>
                            </a:schemeClr>
                          </a:solidFill>
                          <a:effectLst/>
                          <a:latin typeface="Calibri" panose="020F0502020204030204" pitchFamily="34" charset="0"/>
                        </a:rPr>
                        <a:t>1</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sv-SE" sz="1800" b="0" i="0" u="none" strike="noStrike" cap="none" normalizeH="0" baseline="0" dirty="0">
                          <a:ln>
                            <a:noFill/>
                          </a:ln>
                          <a:solidFill>
                            <a:schemeClr val="bg2">
                              <a:lumMod val="10000"/>
                            </a:schemeClr>
                          </a:solidFill>
                          <a:effectLst/>
                          <a:latin typeface="Calibri" panose="020F0502020204030204" pitchFamily="34" charset="0"/>
                        </a:rPr>
                        <a:t>     HIV-1 RNA &lt;400 c/mL</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Wk 96</a:t>
                      </a:r>
                      <a:r>
                        <a:rPr kumimoji="0" lang="en-US" sz="1800" b="1" i="0" u="none" strike="noStrike" cap="none" normalizeH="0" baseline="30000" dirty="0">
                          <a:ln>
                            <a:noFill/>
                          </a:ln>
                          <a:solidFill>
                            <a:schemeClr val="bg2">
                              <a:lumMod val="10000"/>
                            </a:schemeClr>
                          </a:solidFill>
                          <a:effectLst/>
                          <a:latin typeface="Calibri" panose="020F0502020204030204" pitchFamily="34" charset="0"/>
                        </a:rPr>
                        <a:t>2</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sv-SE" sz="1800" b="0" i="0" u="none" strike="noStrike" cap="none" normalizeH="0" baseline="0" dirty="0">
                          <a:ln>
                            <a:noFill/>
                          </a:ln>
                          <a:solidFill>
                            <a:schemeClr val="bg2">
                              <a:lumMod val="10000"/>
                            </a:schemeClr>
                          </a:solidFill>
                          <a:effectLst/>
                          <a:latin typeface="Calibri" panose="020F0502020204030204" pitchFamily="34" charset="0"/>
                        </a:rPr>
                        <a:t>     HIV-1 RNA &lt;400 c/mL</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     HIV-1 RNA &lt;50 c/mL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89.8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6" name="Rectangle 5">
            <a:extLst>
              <a:ext uri="{FF2B5EF4-FFF2-40B4-BE49-F238E27FC236}">
                <a16:creationId xmlns:a16="http://schemas.microsoft.com/office/drawing/2014/main" id="{55BACDB7-0882-CD04-DBF8-1C5EEF234DE8}"/>
              </a:ext>
            </a:extLst>
          </p:cNvPr>
          <p:cNvSpPr/>
          <p:nvPr/>
        </p:nvSpPr>
        <p:spPr bwMode="auto">
          <a:xfrm>
            <a:off x="738004" y="3205113"/>
            <a:ext cx="10744199" cy="264559"/>
          </a:xfrm>
          <a:prstGeom prst="rect">
            <a:avLst/>
          </a:prstGeom>
          <a:noFill/>
          <a:ln w="38100">
            <a:solidFill>
              <a:schemeClr val="accent5"/>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089253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AD633-2880-C35A-F860-3D0AD8B3BDD5}"/>
              </a:ext>
            </a:extLst>
          </p:cNvPr>
          <p:cNvSpPr>
            <a:spLocks noGrp="1"/>
          </p:cNvSpPr>
          <p:nvPr>
            <p:ph type="title"/>
          </p:nvPr>
        </p:nvSpPr>
        <p:spPr/>
        <p:txBody>
          <a:bodyPr/>
          <a:lstStyle/>
          <a:p>
            <a:r>
              <a:rPr lang="en-US" dirty="0"/>
              <a:t>BICSTaR: Real-world Effectiveness of BIC/FTC/TAF in People Living With HIV at 12 Mo</a:t>
            </a:r>
          </a:p>
        </p:txBody>
      </p:sp>
      <p:sp>
        <p:nvSpPr>
          <p:cNvPr id="3" name="Content Placeholder 2">
            <a:extLst>
              <a:ext uri="{FF2B5EF4-FFF2-40B4-BE49-F238E27FC236}">
                <a16:creationId xmlns:a16="http://schemas.microsoft.com/office/drawing/2014/main" id="{3EAC75AA-E9BC-911E-7276-97BB295252C6}"/>
              </a:ext>
            </a:extLst>
          </p:cNvPr>
          <p:cNvSpPr>
            <a:spLocks noGrp="1"/>
          </p:cNvSpPr>
          <p:nvPr>
            <p:ph idx="1"/>
          </p:nvPr>
        </p:nvSpPr>
        <p:spPr/>
        <p:txBody>
          <a:bodyPr/>
          <a:lstStyle/>
          <a:p>
            <a:r>
              <a:rPr lang="en-US" sz="2400" dirty="0"/>
              <a:t>Prospective, observational cohort study of adults with HIV initiating BIC/FTC/TAF </a:t>
            </a:r>
            <a:br>
              <a:rPr lang="en-US" sz="2400" dirty="0"/>
            </a:br>
            <a:r>
              <a:rPr lang="en-US" sz="2400" dirty="0"/>
              <a:t>(N = 1509)</a:t>
            </a:r>
          </a:p>
          <a:p>
            <a:pPr lvl="1"/>
            <a:r>
              <a:rPr lang="en-US" sz="2200" dirty="0"/>
              <a:t>n = 279 treatment naive; n = 1230 treatment experienced</a:t>
            </a:r>
            <a:endParaRPr lang="en-US" sz="2400" dirty="0"/>
          </a:p>
          <a:p>
            <a:r>
              <a:rPr lang="en-US" sz="2400" dirty="0"/>
              <a:t>Primary endpoint: HIV-1 RNA &lt;50 c/mL</a:t>
            </a:r>
          </a:p>
        </p:txBody>
      </p:sp>
      <p:sp>
        <p:nvSpPr>
          <p:cNvPr id="4" name="Text Box 15">
            <a:extLst>
              <a:ext uri="{FF2B5EF4-FFF2-40B4-BE49-F238E27FC236}">
                <a16:creationId xmlns:a16="http://schemas.microsoft.com/office/drawing/2014/main" id="{4DAD7D39-8D3A-8B40-386F-E9A33C1CFBCE}"/>
              </a:ext>
            </a:extLst>
          </p:cNvPr>
          <p:cNvSpPr txBox="1">
            <a:spLocks noChangeArrowheads="1"/>
          </p:cNvSpPr>
          <p:nvPr/>
        </p:nvSpPr>
        <p:spPr bwMode="auto">
          <a:xfrm>
            <a:off x="402170" y="636643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Esser. HIV Med. 2024;25:440</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5" name="Group 32">
            <a:extLst>
              <a:ext uri="{FF2B5EF4-FFF2-40B4-BE49-F238E27FC236}">
                <a16:creationId xmlns:a16="http://schemas.microsoft.com/office/drawing/2014/main" id="{B8B59BAF-9553-BE2E-A5E6-8683A4AC976D}"/>
              </a:ext>
            </a:extLst>
          </p:cNvPr>
          <p:cNvGraphicFramePr>
            <a:graphicFrameLocks noGrp="1"/>
          </p:cNvGraphicFramePr>
          <p:nvPr>
            <p:extLst>
              <p:ext uri="{D42A27DB-BD31-4B8C-83A1-F6EECF244321}">
                <p14:modId xmlns:p14="http://schemas.microsoft.com/office/powerpoint/2010/main" val="1773551012"/>
              </p:ext>
            </p:extLst>
          </p:nvPr>
        </p:nvGraphicFramePr>
        <p:xfrm>
          <a:off x="1396313" y="3590945"/>
          <a:ext cx="9094574" cy="2103168"/>
        </p:xfrm>
        <a:graphic>
          <a:graphicData uri="http://schemas.openxmlformats.org/drawingml/2006/table">
            <a:tbl>
              <a:tblPr/>
              <a:tblGrid>
                <a:gridCol w="3496962">
                  <a:extLst>
                    <a:ext uri="{9D8B030D-6E8A-4147-A177-3AD203B41FA5}">
                      <a16:colId xmlns:a16="http://schemas.microsoft.com/office/drawing/2014/main" val="20001"/>
                    </a:ext>
                  </a:extLst>
                </a:gridCol>
                <a:gridCol w="2798806">
                  <a:extLst>
                    <a:ext uri="{9D8B030D-6E8A-4147-A177-3AD203B41FA5}">
                      <a16:colId xmlns:a16="http://schemas.microsoft.com/office/drawing/2014/main" val="20002"/>
                    </a:ext>
                  </a:extLst>
                </a:gridCol>
                <a:gridCol w="2798806">
                  <a:extLst>
                    <a:ext uri="{9D8B030D-6E8A-4147-A177-3AD203B41FA5}">
                      <a16:colId xmlns:a16="http://schemas.microsoft.com/office/drawing/2014/main" val="2996535165"/>
                    </a:ext>
                  </a:extLst>
                </a:gridCol>
              </a:tblGrid>
              <a:tr h="15808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s-ES" sz="2000" b="1" i="0" u="none" strike="noStrike" cap="none" normalizeH="0" baseline="0" dirty="0">
                          <a:ln>
                            <a:noFill/>
                          </a:ln>
                          <a:solidFill>
                            <a:schemeClr val="tx1"/>
                          </a:solidFill>
                          <a:effectLst/>
                          <a:latin typeface="Calibri" panose="020F0502020204030204" pitchFamily="34" charset="0"/>
                        </a:rPr>
                        <a:t>HIV-1 RNA &lt;50 c/mL</a:t>
                      </a:r>
                      <a:r>
                        <a:rPr kumimoji="0" lang="en-US" sz="2000" b="1" i="0" u="none" strike="noStrike" cap="none" normalizeH="0" baseline="0" dirty="0">
                          <a:ln>
                            <a:noFill/>
                          </a:ln>
                          <a:solidFill>
                            <a:schemeClr val="tx1"/>
                          </a:solidFill>
                          <a:effectLst/>
                          <a:latin typeface="Calibri" panose="020F0502020204030204" pitchFamily="34" charset="0"/>
                        </a:rPr>
                        <a:t> at 12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Treatment Naive</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(n = 236)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Treatment Experienced</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(n = 1008)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67426">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Overall,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221 (94)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977 (97)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M184V/I at baseline, n/N (%)</a:t>
                      </a:r>
                    </a:p>
                    <a:p>
                      <a:pPr marL="3540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Yes</a:t>
                      </a:r>
                    </a:p>
                    <a:p>
                      <a:pPr marL="3540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395"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endParaRPr kumimoji="0" lang="en-US" sz="2000" b="0" i="0" u="none" strike="noStrike" kern="1200" cap="none" normalizeH="0" baseline="0" dirty="0">
                        <a:ln>
                          <a:noFill/>
                        </a:ln>
                        <a:solidFill>
                          <a:schemeClr val="bg1"/>
                        </a:solidFill>
                        <a:effectLst/>
                        <a:latin typeface="Calibri" panose="020F0502020204030204" pitchFamily="34" charset="0"/>
                        <a:ea typeface="+mn-ea"/>
                        <a:cs typeface="+mn-cs"/>
                      </a:endParaRPr>
                    </a:p>
                    <a:p>
                      <a:pPr marL="112395"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N/A</a:t>
                      </a:r>
                    </a:p>
                    <a:p>
                      <a:pPr marL="112395"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N/A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395"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endParaRPr kumimoji="0" lang="en-US" sz="2000" b="0" i="0" u="none" strike="noStrike" kern="1200" cap="none" normalizeH="0" baseline="0" dirty="0">
                        <a:ln>
                          <a:noFill/>
                        </a:ln>
                        <a:solidFill>
                          <a:schemeClr val="bg1"/>
                        </a:solidFill>
                        <a:effectLst/>
                        <a:latin typeface="Calibri" panose="020F0502020204030204" pitchFamily="34" charset="0"/>
                        <a:ea typeface="+mn-ea"/>
                        <a:cs typeface="+mn-cs"/>
                      </a:endParaRPr>
                    </a:p>
                    <a:p>
                      <a:pPr marL="112395"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46/47 (97.8)</a:t>
                      </a:r>
                    </a:p>
                    <a:p>
                      <a:pPr marL="112395"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1"/>
                          </a:solidFill>
                          <a:effectLst/>
                          <a:latin typeface="Calibri" panose="020F0502020204030204" pitchFamily="34" charset="0"/>
                          <a:ea typeface="+mn-ea"/>
                          <a:cs typeface="+mn-cs"/>
                        </a:rPr>
                        <a:t>446/461 (96.7)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15986919"/>
                  </a:ext>
                </a:extLst>
              </a:tr>
            </a:tbl>
          </a:graphicData>
        </a:graphic>
      </p:graphicFrame>
    </p:spTree>
    <p:extLst>
      <p:ext uri="{BB962C8B-B14F-4D97-AF65-F5344CB8AC3E}">
        <p14:creationId xmlns:p14="http://schemas.microsoft.com/office/powerpoint/2010/main" val="40607754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7A6A7-1B95-45DD-9F65-DF43D2E9C1B7}"/>
              </a:ext>
            </a:extLst>
          </p:cNvPr>
          <p:cNvSpPr>
            <a:spLocks noGrp="1"/>
          </p:cNvSpPr>
          <p:nvPr>
            <p:ph type="title"/>
          </p:nvPr>
        </p:nvSpPr>
        <p:spPr/>
        <p:txBody>
          <a:bodyPr/>
          <a:lstStyle/>
          <a:p>
            <a:r>
              <a:rPr lang="en-US" altLang="en-US" dirty="0"/>
              <a:t>Study 380-4030: Switch From DTG to BIC in </a:t>
            </a:r>
            <a:br>
              <a:rPr lang="en-US" altLang="en-US" dirty="0"/>
            </a:br>
            <a:r>
              <a:rPr lang="en-US" altLang="en-US" dirty="0"/>
              <a:t>Patients With Viral Suppression</a:t>
            </a:r>
            <a:endParaRPr lang="en-US" dirty="0"/>
          </a:p>
        </p:txBody>
      </p:sp>
      <p:sp>
        <p:nvSpPr>
          <p:cNvPr id="3" name="Content Placeholder 2">
            <a:extLst>
              <a:ext uri="{FF2B5EF4-FFF2-40B4-BE49-F238E27FC236}">
                <a16:creationId xmlns:a16="http://schemas.microsoft.com/office/drawing/2014/main" id="{78552442-4ADD-426F-AD43-28D754465619}"/>
              </a:ext>
            </a:extLst>
          </p:cNvPr>
          <p:cNvSpPr>
            <a:spLocks noGrp="1"/>
          </p:cNvSpPr>
          <p:nvPr>
            <p:ph idx="1"/>
          </p:nvPr>
        </p:nvSpPr>
        <p:spPr/>
        <p:txBody>
          <a:bodyPr/>
          <a:lstStyle/>
          <a:p>
            <a:r>
              <a:rPr lang="en-US" sz="2200" dirty="0"/>
              <a:t>Preexisting NRTI resistance: 25% on BIC/FTC/TAF, 24% on DTG-based ART</a:t>
            </a:r>
          </a:p>
          <a:p>
            <a:pPr lvl="1"/>
            <a:r>
              <a:rPr lang="en-US" sz="2000" dirty="0"/>
              <a:t>HIV-1 RNA ≥50 c/mL not observed in any patient with preexisting NRTI resistance</a:t>
            </a:r>
          </a:p>
        </p:txBody>
      </p:sp>
      <p:sp>
        <p:nvSpPr>
          <p:cNvPr id="5" name="Text Box 11">
            <a:extLst>
              <a:ext uri="{FF2B5EF4-FFF2-40B4-BE49-F238E27FC236}">
                <a16:creationId xmlns:a16="http://schemas.microsoft.com/office/drawing/2014/main" id="{A8276FE8-9638-40C9-8CB5-CCCAD1E3E34E}"/>
              </a:ext>
            </a:extLst>
          </p:cNvPr>
          <p:cNvSpPr txBox="1">
            <a:spLocks noChangeArrowheads="1"/>
          </p:cNvSpPr>
          <p:nvPr/>
        </p:nvSpPr>
        <p:spPr bwMode="auto">
          <a:xfrm>
            <a:off x="405286" y="6367634"/>
            <a:ext cx="8010525"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Sax. CID. 2021;73;e485. Sax. IAS 2019. Abstr MOAB0105. </a:t>
            </a:r>
          </a:p>
        </p:txBody>
      </p:sp>
      <p:sp>
        <p:nvSpPr>
          <p:cNvPr id="12" name="TextBox 11">
            <a:extLst>
              <a:ext uri="{FF2B5EF4-FFF2-40B4-BE49-F238E27FC236}">
                <a16:creationId xmlns:a16="http://schemas.microsoft.com/office/drawing/2014/main" id="{8ED59039-0F63-4B16-A28B-28F33E25CD23}"/>
              </a:ext>
            </a:extLst>
          </p:cNvPr>
          <p:cNvSpPr txBox="1"/>
          <p:nvPr/>
        </p:nvSpPr>
        <p:spPr bwMode="auto">
          <a:xfrm>
            <a:off x="1233262" y="2646715"/>
            <a:ext cx="94674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Virologic Outcomes at Wk 48 (FDA Snapshot)</a:t>
            </a:r>
          </a:p>
        </p:txBody>
      </p:sp>
      <p:grpSp>
        <p:nvGrpSpPr>
          <p:cNvPr id="9" name="Group 8">
            <a:extLst>
              <a:ext uri="{FF2B5EF4-FFF2-40B4-BE49-F238E27FC236}">
                <a16:creationId xmlns:a16="http://schemas.microsoft.com/office/drawing/2014/main" id="{8D287100-00B0-4A8F-B299-A897ADB0F24D}"/>
              </a:ext>
            </a:extLst>
          </p:cNvPr>
          <p:cNvGrpSpPr/>
          <p:nvPr/>
        </p:nvGrpSpPr>
        <p:grpSpPr>
          <a:xfrm>
            <a:off x="403934" y="2796929"/>
            <a:ext cx="11519831" cy="3366804"/>
            <a:chOff x="473021" y="2194426"/>
            <a:chExt cx="11519831" cy="3366804"/>
          </a:xfrm>
        </p:grpSpPr>
        <p:grpSp>
          <p:nvGrpSpPr>
            <p:cNvPr id="4" name="Group 3">
              <a:extLst>
                <a:ext uri="{FF2B5EF4-FFF2-40B4-BE49-F238E27FC236}">
                  <a16:creationId xmlns:a16="http://schemas.microsoft.com/office/drawing/2014/main" id="{D897C0FD-ED1F-46AE-9DC3-1DE5AF0984D7}"/>
                </a:ext>
              </a:extLst>
            </p:cNvPr>
            <p:cNvGrpSpPr/>
            <p:nvPr/>
          </p:nvGrpSpPr>
          <p:grpSpPr>
            <a:xfrm>
              <a:off x="510227" y="2194426"/>
              <a:ext cx="11482625" cy="3366804"/>
              <a:chOff x="1085090" y="2237081"/>
              <a:chExt cx="10586723" cy="4068604"/>
            </a:xfrm>
          </p:grpSpPr>
          <p:cxnSp>
            <p:nvCxnSpPr>
              <p:cNvPr id="15" name="Straight Connector 14">
                <a:extLst>
                  <a:ext uri="{FF2B5EF4-FFF2-40B4-BE49-F238E27FC236}">
                    <a16:creationId xmlns:a16="http://schemas.microsoft.com/office/drawing/2014/main" id="{4F15FC41-A1BA-472A-9A57-89F1C245F004}"/>
                  </a:ext>
                </a:extLst>
              </p:cNvPr>
              <p:cNvCxnSpPr>
                <a:cxnSpLocks/>
              </p:cNvCxnSpPr>
              <p:nvPr/>
            </p:nvCxnSpPr>
            <p:spPr bwMode="auto">
              <a:xfrm flipV="1">
                <a:off x="1778403" y="2931737"/>
                <a:ext cx="0" cy="2686638"/>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ADC3420C-FC41-4FE6-AFC4-75CD945CAF73}"/>
                  </a:ext>
                </a:extLst>
              </p:cNvPr>
              <p:cNvCxnSpPr/>
              <p:nvPr/>
            </p:nvCxnSpPr>
            <p:spPr bwMode="auto">
              <a:xfrm flipH="1">
                <a:off x="1702986" y="294116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31C54E0C-3893-4788-82C4-255A405E1AE0}"/>
                  </a:ext>
                </a:extLst>
              </p:cNvPr>
              <p:cNvCxnSpPr/>
              <p:nvPr/>
            </p:nvCxnSpPr>
            <p:spPr bwMode="auto">
              <a:xfrm flipH="1">
                <a:off x="1702986" y="347660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C33E23E9-3044-46ED-8B84-91DF374721AC}"/>
                  </a:ext>
                </a:extLst>
              </p:cNvPr>
              <p:cNvCxnSpPr/>
              <p:nvPr/>
            </p:nvCxnSpPr>
            <p:spPr bwMode="auto">
              <a:xfrm flipH="1">
                <a:off x="1702986" y="401204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70A4055-AB4F-41A8-ABB2-B5A051C25624}"/>
                  </a:ext>
                </a:extLst>
              </p:cNvPr>
              <p:cNvCxnSpPr/>
              <p:nvPr/>
            </p:nvCxnSpPr>
            <p:spPr bwMode="auto">
              <a:xfrm flipH="1">
                <a:off x="1702986" y="454748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3D2DC5CE-9FC3-4CDB-BFBD-71DAF95FFB7E}"/>
                  </a:ext>
                </a:extLst>
              </p:cNvPr>
              <p:cNvCxnSpPr/>
              <p:nvPr/>
            </p:nvCxnSpPr>
            <p:spPr bwMode="auto">
              <a:xfrm flipH="1">
                <a:off x="1702986" y="5082931"/>
                <a:ext cx="64008" cy="0"/>
              </a:xfrm>
              <a:prstGeom prst="line">
                <a:avLst/>
              </a:prstGeom>
              <a:noFill/>
              <a:ln w="28575" cap="flat" cmpd="sng" algn="ctr">
                <a:solidFill>
                  <a:schemeClr val="bg1"/>
                </a:solidFill>
                <a:prstDash val="solid"/>
                <a:round/>
                <a:headEnd type="none" w="med" len="med"/>
                <a:tailEnd type="none" w="med" len="med"/>
              </a:ln>
              <a:effectLst/>
            </p:spPr>
          </p:cxnSp>
          <p:sp>
            <p:nvSpPr>
              <p:cNvPr id="33" name="TextBox 32">
                <a:extLst>
                  <a:ext uri="{FF2B5EF4-FFF2-40B4-BE49-F238E27FC236}">
                    <a16:creationId xmlns:a16="http://schemas.microsoft.com/office/drawing/2014/main" id="{DDEA13F9-4C4D-4BEB-9335-D1175600AA87}"/>
                  </a:ext>
                </a:extLst>
              </p:cNvPr>
              <p:cNvSpPr txBox="1"/>
              <p:nvPr/>
            </p:nvSpPr>
            <p:spPr bwMode="auto">
              <a:xfrm>
                <a:off x="9381311" y="2237081"/>
                <a:ext cx="2290502" cy="70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BIC/FTC/TAF (n = 284)</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DTG + FTC/TAF (n = 281)</a:t>
                </a:r>
              </a:p>
            </p:txBody>
          </p:sp>
          <p:sp>
            <p:nvSpPr>
              <p:cNvPr id="34" name="Rectangle 33">
                <a:extLst>
                  <a:ext uri="{FF2B5EF4-FFF2-40B4-BE49-F238E27FC236}">
                    <a16:creationId xmlns:a16="http://schemas.microsoft.com/office/drawing/2014/main" id="{3A9F56F6-ADBE-461E-9C36-7B6B4964B522}"/>
                  </a:ext>
                </a:extLst>
              </p:cNvPr>
              <p:cNvSpPr/>
              <p:nvPr/>
            </p:nvSpPr>
            <p:spPr bwMode="auto">
              <a:xfrm>
                <a:off x="9279443" y="2379186"/>
                <a:ext cx="134889" cy="176801"/>
              </a:xfrm>
              <a:prstGeom prst="rect">
                <a:avLst/>
              </a:prstGeom>
              <a:solidFill>
                <a:schemeClr val="accent1"/>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Rectangle 34">
                <a:extLst>
                  <a:ext uri="{FF2B5EF4-FFF2-40B4-BE49-F238E27FC236}">
                    <a16:creationId xmlns:a16="http://schemas.microsoft.com/office/drawing/2014/main" id="{3FBCCE40-D530-4851-BBB0-05E1E782639F}"/>
                  </a:ext>
                </a:extLst>
              </p:cNvPr>
              <p:cNvSpPr/>
              <p:nvPr/>
            </p:nvSpPr>
            <p:spPr bwMode="auto">
              <a:xfrm>
                <a:off x="9279443" y="2644148"/>
                <a:ext cx="134889" cy="176801"/>
              </a:xfrm>
              <a:prstGeom prst="rect">
                <a:avLst/>
              </a:prstGeom>
              <a:solidFill>
                <a:schemeClr val="accent3"/>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TextBox 36">
                <a:extLst>
                  <a:ext uri="{FF2B5EF4-FFF2-40B4-BE49-F238E27FC236}">
                    <a16:creationId xmlns:a16="http://schemas.microsoft.com/office/drawing/2014/main" id="{4B0015E5-0372-48BA-8ABB-6F01766808A4}"/>
                  </a:ext>
                </a:extLst>
              </p:cNvPr>
              <p:cNvSpPr txBox="1"/>
              <p:nvPr/>
            </p:nvSpPr>
            <p:spPr bwMode="auto">
              <a:xfrm>
                <a:off x="1131220" y="2754111"/>
                <a:ext cx="602109" cy="370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38" name="TextBox 37">
                <a:extLst>
                  <a:ext uri="{FF2B5EF4-FFF2-40B4-BE49-F238E27FC236}">
                    <a16:creationId xmlns:a16="http://schemas.microsoft.com/office/drawing/2014/main" id="{AE740C19-D883-48E3-955B-670DFEC8DAE2}"/>
                  </a:ext>
                </a:extLst>
              </p:cNvPr>
              <p:cNvSpPr txBox="1"/>
              <p:nvPr/>
            </p:nvSpPr>
            <p:spPr bwMode="auto">
              <a:xfrm>
                <a:off x="1131220" y="3289318"/>
                <a:ext cx="602109" cy="370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39" name="TextBox 38">
                <a:extLst>
                  <a:ext uri="{FF2B5EF4-FFF2-40B4-BE49-F238E27FC236}">
                    <a16:creationId xmlns:a16="http://schemas.microsoft.com/office/drawing/2014/main" id="{06581E20-63C5-4E4E-96F2-1FCAF6EB00C2}"/>
                  </a:ext>
                </a:extLst>
              </p:cNvPr>
              <p:cNvSpPr txBox="1"/>
              <p:nvPr/>
            </p:nvSpPr>
            <p:spPr bwMode="auto">
              <a:xfrm>
                <a:off x="1131220" y="3824523"/>
                <a:ext cx="602109" cy="370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40" name="TextBox 39">
                <a:extLst>
                  <a:ext uri="{FF2B5EF4-FFF2-40B4-BE49-F238E27FC236}">
                    <a16:creationId xmlns:a16="http://schemas.microsoft.com/office/drawing/2014/main" id="{D6BEEDF7-14DF-439A-A016-F4721073264C}"/>
                  </a:ext>
                </a:extLst>
              </p:cNvPr>
              <p:cNvSpPr txBox="1"/>
              <p:nvPr/>
            </p:nvSpPr>
            <p:spPr bwMode="auto">
              <a:xfrm>
                <a:off x="1085090" y="4359726"/>
                <a:ext cx="602109" cy="37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41" name="TextBox 40">
                <a:extLst>
                  <a:ext uri="{FF2B5EF4-FFF2-40B4-BE49-F238E27FC236}">
                    <a16:creationId xmlns:a16="http://schemas.microsoft.com/office/drawing/2014/main" id="{97819DB3-B2AF-4939-822B-D3A2603D0659}"/>
                  </a:ext>
                </a:extLst>
              </p:cNvPr>
              <p:cNvSpPr txBox="1"/>
              <p:nvPr/>
            </p:nvSpPr>
            <p:spPr bwMode="auto">
              <a:xfrm>
                <a:off x="1131220" y="4894935"/>
                <a:ext cx="602109" cy="370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42" name="TextBox 41">
                <a:extLst>
                  <a:ext uri="{FF2B5EF4-FFF2-40B4-BE49-F238E27FC236}">
                    <a16:creationId xmlns:a16="http://schemas.microsoft.com/office/drawing/2014/main" id="{82E1FE95-EA07-474D-BF1B-FCA52004BBEE}"/>
                  </a:ext>
                </a:extLst>
              </p:cNvPr>
              <p:cNvSpPr txBox="1"/>
              <p:nvPr/>
            </p:nvSpPr>
            <p:spPr bwMode="auto">
              <a:xfrm>
                <a:off x="1131220" y="5430144"/>
                <a:ext cx="602109" cy="370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3" name="TextBox 42">
                <a:extLst>
                  <a:ext uri="{FF2B5EF4-FFF2-40B4-BE49-F238E27FC236}">
                    <a16:creationId xmlns:a16="http://schemas.microsoft.com/office/drawing/2014/main" id="{236C33E3-2DDD-4324-9E28-F96817BE413F}"/>
                  </a:ext>
                </a:extLst>
              </p:cNvPr>
              <p:cNvSpPr txBox="1"/>
              <p:nvPr/>
            </p:nvSpPr>
            <p:spPr bwMode="auto">
              <a:xfrm>
                <a:off x="1812294" y="5599015"/>
                <a:ext cx="151576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Overall</a:t>
                </a:r>
              </a:p>
            </p:txBody>
          </p:sp>
          <p:sp>
            <p:nvSpPr>
              <p:cNvPr id="44" name="TextBox 43">
                <a:extLst>
                  <a:ext uri="{FF2B5EF4-FFF2-40B4-BE49-F238E27FC236}">
                    <a16:creationId xmlns:a16="http://schemas.microsoft.com/office/drawing/2014/main" id="{246F49D1-DA1C-4E5E-A134-850F3C23EFD6}"/>
                  </a:ext>
                </a:extLst>
              </p:cNvPr>
              <p:cNvSpPr txBox="1"/>
              <p:nvPr/>
            </p:nvSpPr>
            <p:spPr bwMode="auto">
              <a:xfrm>
                <a:off x="3194483" y="5599015"/>
                <a:ext cx="1770419"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K65R or ≥3 TAMs</a:t>
                </a:r>
              </a:p>
            </p:txBody>
          </p:sp>
          <p:sp>
            <p:nvSpPr>
              <p:cNvPr id="45" name="TextBox 44">
                <a:extLst>
                  <a:ext uri="{FF2B5EF4-FFF2-40B4-BE49-F238E27FC236}">
                    <a16:creationId xmlns:a16="http://schemas.microsoft.com/office/drawing/2014/main" id="{3BE22DEE-69A2-4FCF-BE4E-AF5B53BD2A35}"/>
                  </a:ext>
                </a:extLst>
              </p:cNvPr>
              <p:cNvSpPr txBox="1"/>
              <p:nvPr/>
            </p:nvSpPr>
            <p:spPr bwMode="auto">
              <a:xfrm>
                <a:off x="4717425" y="5599015"/>
                <a:ext cx="1770419" cy="70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Other NRTI Resistance</a:t>
                </a:r>
              </a:p>
            </p:txBody>
          </p:sp>
          <p:sp>
            <p:nvSpPr>
              <p:cNvPr id="46" name="TextBox 45">
                <a:extLst>
                  <a:ext uri="{FF2B5EF4-FFF2-40B4-BE49-F238E27FC236}">
                    <a16:creationId xmlns:a16="http://schemas.microsoft.com/office/drawing/2014/main" id="{CB639A76-2E5C-4191-B485-5302E5A2D18B}"/>
                  </a:ext>
                </a:extLst>
              </p:cNvPr>
              <p:cNvSpPr txBox="1"/>
              <p:nvPr/>
            </p:nvSpPr>
            <p:spPr bwMode="auto">
              <a:xfrm>
                <a:off x="6386982" y="5599015"/>
                <a:ext cx="1515768" cy="70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NRTI Resistance</a:t>
                </a:r>
              </a:p>
            </p:txBody>
          </p:sp>
          <p:sp>
            <p:nvSpPr>
              <p:cNvPr id="47" name="TextBox 46">
                <a:extLst>
                  <a:ext uri="{FF2B5EF4-FFF2-40B4-BE49-F238E27FC236}">
                    <a16:creationId xmlns:a16="http://schemas.microsoft.com/office/drawing/2014/main" id="{01FC671A-FC92-4F20-BC8F-37AED670BDA4}"/>
                  </a:ext>
                </a:extLst>
              </p:cNvPr>
              <p:cNvSpPr txBox="1"/>
              <p:nvPr/>
            </p:nvSpPr>
            <p:spPr bwMode="auto">
              <a:xfrm>
                <a:off x="7889397" y="5599015"/>
                <a:ext cx="151576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M184V/I</a:t>
                </a:r>
              </a:p>
            </p:txBody>
          </p:sp>
          <p:sp>
            <p:nvSpPr>
              <p:cNvPr id="48" name="TextBox 47">
                <a:extLst>
                  <a:ext uri="{FF2B5EF4-FFF2-40B4-BE49-F238E27FC236}">
                    <a16:creationId xmlns:a16="http://schemas.microsoft.com/office/drawing/2014/main" id="{93C2F97A-3F5B-4281-A430-A4BDA9414FAD}"/>
                  </a:ext>
                </a:extLst>
              </p:cNvPr>
              <p:cNvSpPr txBox="1"/>
              <p:nvPr/>
            </p:nvSpPr>
            <p:spPr bwMode="auto">
              <a:xfrm>
                <a:off x="9435780" y="5599015"/>
                <a:ext cx="1517502" cy="70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M184VI ± Other Resistance</a:t>
                </a:r>
              </a:p>
            </p:txBody>
          </p:sp>
          <p:grpSp>
            <p:nvGrpSpPr>
              <p:cNvPr id="51" name="Group 50">
                <a:extLst>
                  <a:ext uri="{FF2B5EF4-FFF2-40B4-BE49-F238E27FC236}">
                    <a16:creationId xmlns:a16="http://schemas.microsoft.com/office/drawing/2014/main" id="{208EF6C8-BD5C-4679-8433-2D4F56BF29AD}"/>
                  </a:ext>
                </a:extLst>
              </p:cNvPr>
              <p:cNvGrpSpPr/>
              <p:nvPr/>
            </p:nvGrpSpPr>
            <p:grpSpPr>
              <a:xfrm>
                <a:off x="1979629" y="3170486"/>
                <a:ext cx="1148544" cy="2447887"/>
                <a:chOff x="1979629" y="3170487"/>
                <a:chExt cx="1148544" cy="2447887"/>
              </a:xfrm>
            </p:grpSpPr>
            <p:sp>
              <p:nvSpPr>
                <p:cNvPr id="49" name="Rectangle 48">
                  <a:extLst>
                    <a:ext uri="{FF2B5EF4-FFF2-40B4-BE49-F238E27FC236}">
                      <a16:creationId xmlns:a16="http://schemas.microsoft.com/office/drawing/2014/main" id="{6A9645E0-60F4-4FA9-B43E-1076A3F2FB52}"/>
                    </a:ext>
                  </a:extLst>
                </p:cNvPr>
                <p:cNvSpPr/>
                <p:nvPr/>
              </p:nvSpPr>
              <p:spPr bwMode="auto">
                <a:xfrm>
                  <a:off x="1979629" y="3170487"/>
                  <a:ext cx="574272" cy="2447887"/>
                </a:xfrm>
                <a:prstGeom prst="rect">
                  <a:avLst/>
                </a:prstGeom>
                <a:solidFill>
                  <a:schemeClr val="accent1"/>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 name="Rectangle 49">
                  <a:extLst>
                    <a:ext uri="{FF2B5EF4-FFF2-40B4-BE49-F238E27FC236}">
                      <a16:creationId xmlns:a16="http://schemas.microsoft.com/office/drawing/2014/main" id="{730BFB49-30E6-45C0-A32B-45AF47DF1E29}"/>
                    </a:ext>
                  </a:extLst>
                </p:cNvPr>
                <p:cNvSpPr/>
                <p:nvPr/>
              </p:nvSpPr>
              <p:spPr bwMode="auto">
                <a:xfrm>
                  <a:off x="2553901" y="3289317"/>
                  <a:ext cx="574272" cy="2329057"/>
                </a:xfrm>
                <a:prstGeom prst="rect">
                  <a:avLst/>
                </a:prstGeom>
                <a:solidFill>
                  <a:schemeClr val="accent3"/>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2" name="Group 51">
                <a:extLst>
                  <a:ext uri="{FF2B5EF4-FFF2-40B4-BE49-F238E27FC236}">
                    <a16:creationId xmlns:a16="http://schemas.microsoft.com/office/drawing/2014/main" id="{FC59711B-FA7C-411D-9C54-2208566D1B8F}"/>
                  </a:ext>
                </a:extLst>
              </p:cNvPr>
              <p:cNvGrpSpPr/>
              <p:nvPr/>
            </p:nvGrpSpPr>
            <p:grpSpPr>
              <a:xfrm>
                <a:off x="3505450" y="3123444"/>
                <a:ext cx="1148544" cy="2495593"/>
                <a:chOff x="1979629" y="3123445"/>
                <a:chExt cx="1148544" cy="2495593"/>
              </a:xfrm>
            </p:grpSpPr>
            <p:sp>
              <p:nvSpPr>
                <p:cNvPr id="53" name="Rectangle 52">
                  <a:extLst>
                    <a:ext uri="{FF2B5EF4-FFF2-40B4-BE49-F238E27FC236}">
                      <a16:creationId xmlns:a16="http://schemas.microsoft.com/office/drawing/2014/main" id="{5B08F827-6603-4EBA-8A9F-4BA87A6CAC7B}"/>
                    </a:ext>
                  </a:extLst>
                </p:cNvPr>
                <p:cNvSpPr/>
                <p:nvPr/>
              </p:nvSpPr>
              <p:spPr bwMode="auto">
                <a:xfrm>
                  <a:off x="1979629" y="3123445"/>
                  <a:ext cx="574272" cy="2494930"/>
                </a:xfrm>
                <a:prstGeom prst="rect">
                  <a:avLst/>
                </a:prstGeom>
                <a:solidFill>
                  <a:schemeClr val="accent1"/>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 name="Rectangle 53">
                  <a:extLst>
                    <a:ext uri="{FF2B5EF4-FFF2-40B4-BE49-F238E27FC236}">
                      <a16:creationId xmlns:a16="http://schemas.microsoft.com/office/drawing/2014/main" id="{1C03AE30-FC9E-4196-89EF-981DEC1B08FE}"/>
                    </a:ext>
                  </a:extLst>
                </p:cNvPr>
                <p:cNvSpPr/>
                <p:nvPr/>
              </p:nvSpPr>
              <p:spPr bwMode="auto">
                <a:xfrm>
                  <a:off x="2553901" y="3132779"/>
                  <a:ext cx="574272" cy="2486259"/>
                </a:xfrm>
                <a:prstGeom prst="rect">
                  <a:avLst/>
                </a:prstGeom>
                <a:solidFill>
                  <a:schemeClr val="accent3"/>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5" name="Group 54">
                <a:extLst>
                  <a:ext uri="{FF2B5EF4-FFF2-40B4-BE49-F238E27FC236}">
                    <a16:creationId xmlns:a16="http://schemas.microsoft.com/office/drawing/2014/main" id="{4FF3FE4D-4B5A-422C-A79F-9E5E793EECC1}"/>
                  </a:ext>
                </a:extLst>
              </p:cNvPr>
              <p:cNvGrpSpPr/>
              <p:nvPr/>
            </p:nvGrpSpPr>
            <p:grpSpPr>
              <a:xfrm>
                <a:off x="5031271" y="3289316"/>
                <a:ext cx="1148544" cy="2329057"/>
                <a:chOff x="1979629" y="3289317"/>
                <a:chExt cx="1148544" cy="2329057"/>
              </a:xfrm>
            </p:grpSpPr>
            <p:sp>
              <p:nvSpPr>
                <p:cNvPr id="56" name="Rectangle 55">
                  <a:extLst>
                    <a:ext uri="{FF2B5EF4-FFF2-40B4-BE49-F238E27FC236}">
                      <a16:creationId xmlns:a16="http://schemas.microsoft.com/office/drawing/2014/main" id="{454AEFC0-2A74-4360-AB97-185C571AB56C}"/>
                    </a:ext>
                  </a:extLst>
                </p:cNvPr>
                <p:cNvSpPr/>
                <p:nvPr/>
              </p:nvSpPr>
              <p:spPr bwMode="auto">
                <a:xfrm>
                  <a:off x="1979629" y="3289317"/>
                  <a:ext cx="574272" cy="2329057"/>
                </a:xfrm>
                <a:prstGeom prst="rect">
                  <a:avLst/>
                </a:prstGeom>
                <a:solidFill>
                  <a:schemeClr val="accent1"/>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 name="Rectangle 56">
                  <a:extLst>
                    <a:ext uri="{FF2B5EF4-FFF2-40B4-BE49-F238E27FC236}">
                      <a16:creationId xmlns:a16="http://schemas.microsoft.com/office/drawing/2014/main" id="{682C3F97-C7AD-4DCC-BE71-B801B70C506A}"/>
                    </a:ext>
                  </a:extLst>
                </p:cNvPr>
                <p:cNvSpPr/>
                <p:nvPr/>
              </p:nvSpPr>
              <p:spPr bwMode="auto">
                <a:xfrm>
                  <a:off x="2553901" y="3289317"/>
                  <a:ext cx="574272" cy="2329057"/>
                </a:xfrm>
                <a:prstGeom prst="rect">
                  <a:avLst/>
                </a:prstGeom>
                <a:solidFill>
                  <a:schemeClr val="accent3"/>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8" name="Group 57">
                <a:extLst>
                  <a:ext uri="{FF2B5EF4-FFF2-40B4-BE49-F238E27FC236}">
                    <a16:creationId xmlns:a16="http://schemas.microsoft.com/office/drawing/2014/main" id="{29FECD5F-C19F-4239-9348-B6A13F68690C}"/>
                  </a:ext>
                </a:extLst>
              </p:cNvPr>
              <p:cNvGrpSpPr/>
              <p:nvPr/>
            </p:nvGrpSpPr>
            <p:grpSpPr>
              <a:xfrm>
                <a:off x="6557092" y="3170486"/>
                <a:ext cx="1148544" cy="2447887"/>
                <a:chOff x="1979629" y="3170487"/>
                <a:chExt cx="1148544" cy="2447887"/>
              </a:xfrm>
            </p:grpSpPr>
            <p:sp>
              <p:nvSpPr>
                <p:cNvPr id="59" name="Rectangle 58">
                  <a:extLst>
                    <a:ext uri="{FF2B5EF4-FFF2-40B4-BE49-F238E27FC236}">
                      <a16:creationId xmlns:a16="http://schemas.microsoft.com/office/drawing/2014/main" id="{53539ECD-EBAE-4F86-9F6C-79851EE3971F}"/>
                    </a:ext>
                  </a:extLst>
                </p:cNvPr>
                <p:cNvSpPr/>
                <p:nvPr/>
              </p:nvSpPr>
              <p:spPr bwMode="auto">
                <a:xfrm>
                  <a:off x="1979629" y="3170487"/>
                  <a:ext cx="574272" cy="2447887"/>
                </a:xfrm>
                <a:prstGeom prst="rect">
                  <a:avLst/>
                </a:prstGeom>
                <a:solidFill>
                  <a:schemeClr val="accent1"/>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 name="Rectangle 59">
                  <a:extLst>
                    <a:ext uri="{FF2B5EF4-FFF2-40B4-BE49-F238E27FC236}">
                      <a16:creationId xmlns:a16="http://schemas.microsoft.com/office/drawing/2014/main" id="{3F37AE71-2C93-4F80-93EC-71AD03DC82AD}"/>
                    </a:ext>
                  </a:extLst>
                </p:cNvPr>
                <p:cNvSpPr/>
                <p:nvPr/>
              </p:nvSpPr>
              <p:spPr bwMode="auto">
                <a:xfrm>
                  <a:off x="2553901" y="3346517"/>
                  <a:ext cx="574272" cy="2271854"/>
                </a:xfrm>
                <a:prstGeom prst="rect">
                  <a:avLst/>
                </a:prstGeom>
                <a:solidFill>
                  <a:schemeClr val="accent3"/>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1" name="Group 60">
                <a:extLst>
                  <a:ext uri="{FF2B5EF4-FFF2-40B4-BE49-F238E27FC236}">
                    <a16:creationId xmlns:a16="http://schemas.microsoft.com/office/drawing/2014/main" id="{181D6DFA-C91A-4924-B978-193000BD834A}"/>
                  </a:ext>
                </a:extLst>
              </p:cNvPr>
              <p:cNvGrpSpPr/>
              <p:nvPr/>
            </p:nvGrpSpPr>
            <p:grpSpPr>
              <a:xfrm>
                <a:off x="8082913" y="3170486"/>
                <a:ext cx="1148544" cy="2447887"/>
                <a:chOff x="1979629" y="3170487"/>
                <a:chExt cx="1148544" cy="2447887"/>
              </a:xfrm>
            </p:grpSpPr>
            <p:sp>
              <p:nvSpPr>
                <p:cNvPr id="62" name="Rectangle 61">
                  <a:extLst>
                    <a:ext uri="{FF2B5EF4-FFF2-40B4-BE49-F238E27FC236}">
                      <a16:creationId xmlns:a16="http://schemas.microsoft.com/office/drawing/2014/main" id="{BDBD3EEF-FBA9-40A7-8CA5-88EB1C815116}"/>
                    </a:ext>
                  </a:extLst>
                </p:cNvPr>
                <p:cNvSpPr/>
                <p:nvPr/>
              </p:nvSpPr>
              <p:spPr bwMode="auto">
                <a:xfrm>
                  <a:off x="1979629" y="3170487"/>
                  <a:ext cx="574272" cy="2447887"/>
                </a:xfrm>
                <a:prstGeom prst="rect">
                  <a:avLst/>
                </a:prstGeom>
                <a:solidFill>
                  <a:schemeClr val="accent1"/>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 name="Rectangle 62">
                  <a:extLst>
                    <a:ext uri="{FF2B5EF4-FFF2-40B4-BE49-F238E27FC236}">
                      <a16:creationId xmlns:a16="http://schemas.microsoft.com/office/drawing/2014/main" id="{477FCE77-E6B6-4151-A51D-A4E4D3A78763}"/>
                    </a:ext>
                  </a:extLst>
                </p:cNvPr>
                <p:cNvSpPr/>
                <p:nvPr/>
              </p:nvSpPr>
              <p:spPr bwMode="auto">
                <a:xfrm>
                  <a:off x="2553901" y="3289317"/>
                  <a:ext cx="574272" cy="2329057"/>
                </a:xfrm>
                <a:prstGeom prst="rect">
                  <a:avLst/>
                </a:prstGeom>
                <a:solidFill>
                  <a:schemeClr val="accent3"/>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4" name="Group 63">
                <a:extLst>
                  <a:ext uri="{FF2B5EF4-FFF2-40B4-BE49-F238E27FC236}">
                    <a16:creationId xmlns:a16="http://schemas.microsoft.com/office/drawing/2014/main" id="{194111AF-F60F-4383-BF24-F26FA11ACE46}"/>
                  </a:ext>
                </a:extLst>
              </p:cNvPr>
              <p:cNvGrpSpPr/>
              <p:nvPr/>
            </p:nvGrpSpPr>
            <p:grpSpPr>
              <a:xfrm>
                <a:off x="9608734" y="3289316"/>
                <a:ext cx="1148544" cy="2329057"/>
                <a:chOff x="1979629" y="3289317"/>
                <a:chExt cx="1148544" cy="2329057"/>
              </a:xfrm>
            </p:grpSpPr>
            <p:sp>
              <p:nvSpPr>
                <p:cNvPr id="65" name="Rectangle 64">
                  <a:extLst>
                    <a:ext uri="{FF2B5EF4-FFF2-40B4-BE49-F238E27FC236}">
                      <a16:creationId xmlns:a16="http://schemas.microsoft.com/office/drawing/2014/main" id="{568826E7-D7B0-4B96-9FA0-5DF98B783C92}"/>
                    </a:ext>
                  </a:extLst>
                </p:cNvPr>
                <p:cNvSpPr/>
                <p:nvPr/>
              </p:nvSpPr>
              <p:spPr bwMode="auto">
                <a:xfrm>
                  <a:off x="1979629" y="3289317"/>
                  <a:ext cx="574272" cy="2329057"/>
                </a:xfrm>
                <a:prstGeom prst="rect">
                  <a:avLst/>
                </a:prstGeom>
                <a:solidFill>
                  <a:schemeClr val="accent1"/>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 name="Rectangle 65">
                  <a:extLst>
                    <a:ext uri="{FF2B5EF4-FFF2-40B4-BE49-F238E27FC236}">
                      <a16:creationId xmlns:a16="http://schemas.microsoft.com/office/drawing/2014/main" id="{4FF52371-3409-446B-8A9C-0EBEFA91FF41}"/>
                    </a:ext>
                  </a:extLst>
                </p:cNvPr>
                <p:cNvSpPr/>
                <p:nvPr/>
              </p:nvSpPr>
              <p:spPr bwMode="auto">
                <a:xfrm>
                  <a:off x="2553901" y="3329355"/>
                  <a:ext cx="574272" cy="2289016"/>
                </a:xfrm>
                <a:prstGeom prst="rect">
                  <a:avLst/>
                </a:prstGeom>
                <a:solidFill>
                  <a:schemeClr val="accent3"/>
                </a:solidFill>
                <a:ln w="31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67" name="TextBox 66">
                <a:extLst>
                  <a:ext uri="{FF2B5EF4-FFF2-40B4-BE49-F238E27FC236}">
                    <a16:creationId xmlns:a16="http://schemas.microsoft.com/office/drawing/2014/main" id="{9361A37B-EB66-48E7-8227-65F48185AC1B}"/>
                  </a:ext>
                </a:extLst>
              </p:cNvPr>
              <p:cNvSpPr txBox="1"/>
              <p:nvPr/>
            </p:nvSpPr>
            <p:spPr bwMode="auto">
              <a:xfrm>
                <a:off x="1933198" y="2772748"/>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91</a:t>
                </a:r>
                <a:endParaRPr kumimoji="0" lang="en-US" sz="1600" b="1" i="0" u="none" strike="noStrike" kern="1200" cap="none" spc="0" normalizeH="0" baseline="0" noProof="0" dirty="0">
                  <a:ln>
                    <a:noFill/>
                  </a:ln>
                  <a:solidFill>
                    <a:srgbClr val="000000"/>
                  </a:solidFill>
                  <a:effectLst/>
                  <a:highlight>
                    <a:srgbClr val="FFFF00"/>
                  </a:highlight>
                  <a:uLnTx/>
                  <a:uFillTx/>
                  <a:latin typeface="Calibri" panose="020F0502020204030204" pitchFamily="34" charset="0"/>
                  <a:ea typeface="+mn-ea"/>
                  <a:cs typeface="Arial" panose="020B0604020202020204" pitchFamily="34" charset="0"/>
                </a:endParaRPr>
              </a:p>
            </p:txBody>
          </p:sp>
          <p:sp>
            <p:nvSpPr>
              <p:cNvPr id="68" name="TextBox 67">
                <a:extLst>
                  <a:ext uri="{FF2B5EF4-FFF2-40B4-BE49-F238E27FC236}">
                    <a16:creationId xmlns:a16="http://schemas.microsoft.com/office/drawing/2014/main" id="{6DFE113C-0775-44DE-A588-EB11DF47E059}"/>
                  </a:ext>
                </a:extLst>
              </p:cNvPr>
              <p:cNvSpPr txBox="1"/>
              <p:nvPr/>
            </p:nvSpPr>
            <p:spPr bwMode="auto">
              <a:xfrm>
                <a:off x="2538576" y="2908543"/>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85</a:t>
                </a:r>
              </a:p>
            </p:txBody>
          </p:sp>
          <p:sp>
            <p:nvSpPr>
              <p:cNvPr id="69" name="TextBox 68">
                <a:extLst>
                  <a:ext uri="{FF2B5EF4-FFF2-40B4-BE49-F238E27FC236}">
                    <a16:creationId xmlns:a16="http://schemas.microsoft.com/office/drawing/2014/main" id="{4F3516EB-815E-4399-B127-AAA154E59528}"/>
                  </a:ext>
                </a:extLst>
              </p:cNvPr>
              <p:cNvSpPr txBox="1"/>
              <p:nvPr/>
            </p:nvSpPr>
            <p:spPr bwMode="auto">
              <a:xfrm>
                <a:off x="3472617" y="2717434"/>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94</a:t>
                </a:r>
              </a:p>
            </p:txBody>
          </p:sp>
          <p:sp>
            <p:nvSpPr>
              <p:cNvPr id="70" name="TextBox 69">
                <a:extLst>
                  <a:ext uri="{FF2B5EF4-FFF2-40B4-BE49-F238E27FC236}">
                    <a16:creationId xmlns:a16="http://schemas.microsoft.com/office/drawing/2014/main" id="{A980B0D7-E111-44DD-A4B7-177F28245B59}"/>
                  </a:ext>
                </a:extLst>
              </p:cNvPr>
              <p:cNvSpPr txBox="1"/>
              <p:nvPr/>
            </p:nvSpPr>
            <p:spPr bwMode="auto">
              <a:xfrm>
                <a:off x="4022913" y="2709911"/>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93</a:t>
                </a:r>
              </a:p>
            </p:txBody>
          </p:sp>
          <p:sp>
            <p:nvSpPr>
              <p:cNvPr id="71" name="TextBox 70">
                <a:extLst>
                  <a:ext uri="{FF2B5EF4-FFF2-40B4-BE49-F238E27FC236}">
                    <a16:creationId xmlns:a16="http://schemas.microsoft.com/office/drawing/2014/main" id="{2121D417-DB63-4F7F-A4D4-63F82A8F1E37}"/>
                  </a:ext>
                </a:extLst>
              </p:cNvPr>
              <p:cNvSpPr txBox="1"/>
              <p:nvPr/>
            </p:nvSpPr>
            <p:spPr bwMode="auto">
              <a:xfrm>
                <a:off x="4996882" y="2870605"/>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87</a:t>
                </a:r>
              </a:p>
            </p:txBody>
          </p:sp>
          <p:sp>
            <p:nvSpPr>
              <p:cNvPr id="72" name="TextBox 71">
                <a:extLst>
                  <a:ext uri="{FF2B5EF4-FFF2-40B4-BE49-F238E27FC236}">
                    <a16:creationId xmlns:a16="http://schemas.microsoft.com/office/drawing/2014/main" id="{7D18C2A5-3D3F-4B12-8702-6E537EC15442}"/>
                  </a:ext>
                </a:extLst>
              </p:cNvPr>
              <p:cNvSpPr txBox="1"/>
              <p:nvPr/>
            </p:nvSpPr>
            <p:spPr bwMode="auto">
              <a:xfrm>
                <a:off x="5572710" y="2886968"/>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87</a:t>
                </a:r>
              </a:p>
            </p:txBody>
          </p:sp>
          <p:sp>
            <p:nvSpPr>
              <p:cNvPr id="73" name="TextBox 72">
                <a:extLst>
                  <a:ext uri="{FF2B5EF4-FFF2-40B4-BE49-F238E27FC236}">
                    <a16:creationId xmlns:a16="http://schemas.microsoft.com/office/drawing/2014/main" id="{163C4104-BCAC-42F7-B164-1D48BD0722C7}"/>
                  </a:ext>
                </a:extLst>
              </p:cNvPr>
              <p:cNvSpPr txBox="1"/>
              <p:nvPr/>
            </p:nvSpPr>
            <p:spPr bwMode="auto">
              <a:xfrm>
                <a:off x="6524259" y="2756953"/>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91</a:t>
                </a:r>
              </a:p>
            </p:txBody>
          </p:sp>
          <p:sp>
            <p:nvSpPr>
              <p:cNvPr id="74" name="TextBox 73">
                <a:extLst>
                  <a:ext uri="{FF2B5EF4-FFF2-40B4-BE49-F238E27FC236}">
                    <a16:creationId xmlns:a16="http://schemas.microsoft.com/office/drawing/2014/main" id="{67E69524-B922-4009-8E7A-431B5122C44D}"/>
                  </a:ext>
                </a:extLst>
              </p:cNvPr>
              <p:cNvSpPr txBox="1"/>
              <p:nvPr/>
            </p:nvSpPr>
            <p:spPr bwMode="auto">
              <a:xfrm>
                <a:off x="7086607" y="2931371"/>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85</a:t>
                </a:r>
              </a:p>
            </p:txBody>
          </p:sp>
          <p:sp>
            <p:nvSpPr>
              <p:cNvPr id="75" name="TextBox 74">
                <a:extLst>
                  <a:ext uri="{FF2B5EF4-FFF2-40B4-BE49-F238E27FC236}">
                    <a16:creationId xmlns:a16="http://schemas.microsoft.com/office/drawing/2014/main" id="{7EEBD5B1-8819-41FB-AB03-202DD4F35A90}"/>
                  </a:ext>
                </a:extLst>
              </p:cNvPr>
              <p:cNvSpPr txBox="1"/>
              <p:nvPr/>
            </p:nvSpPr>
            <p:spPr bwMode="auto">
              <a:xfrm>
                <a:off x="8050080" y="2765898"/>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91</a:t>
                </a:r>
              </a:p>
            </p:txBody>
          </p:sp>
          <p:sp>
            <p:nvSpPr>
              <p:cNvPr id="76" name="TextBox 75">
                <a:extLst>
                  <a:ext uri="{FF2B5EF4-FFF2-40B4-BE49-F238E27FC236}">
                    <a16:creationId xmlns:a16="http://schemas.microsoft.com/office/drawing/2014/main" id="{86FAA889-5141-4F09-8B2A-3D4B4D03AFD8}"/>
                  </a:ext>
                </a:extLst>
              </p:cNvPr>
              <p:cNvSpPr txBox="1"/>
              <p:nvPr/>
            </p:nvSpPr>
            <p:spPr bwMode="auto">
              <a:xfrm>
                <a:off x="8615485" y="2898656"/>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86</a:t>
                </a:r>
              </a:p>
            </p:txBody>
          </p:sp>
          <p:sp>
            <p:nvSpPr>
              <p:cNvPr id="77" name="TextBox 76">
                <a:extLst>
                  <a:ext uri="{FF2B5EF4-FFF2-40B4-BE49-F238E27FC236}">
                    <a16:creationId xmlns:a16="http://schemas.microsoft.com/office/drawing/2014/main" id="{82F592F6-2F8C-47C9-B634-2460B138C8CB}"/>
                  </a:ext>
                </a:extLst>
              </p:cNvPr>
              <p:cNvSpPr txBox="1"/>
              <p:nvPr/>
            </p:nvSpPr>
            <p:spPr bwMode="auto">
              <a:xfrm>
                <a:off x="9575901" y="2872232"/>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87</a:t>
                </a:r>
              </a:p>
            </p:txBody>
          </p:sp>
          <p:sp>
            <p:nvSpPr>
              <p:cNvPr id="78" name="TextBox 77">
                <a:extLst>
                  <a:ext uri="{FF2B5EF4-FFF2-40B4-BE49-F238E27FC236}">
                    <a16:creationId xmlns:a16="http://schemas.microsoft.com/office/drawing/2014/main" id="{8A95BC6D-E721-4C7E-AC06-1B2AA47A044B}"/>
                  </a:ext>
                </a:extLst>
              </p:cNvPr>
              <p:cNvSpPr txBox="1"/>
              <p:nvPr/>
            </p:nvSpPr>
            <p:spPr bwMode="auto">
              <a:xfrm>
                <a:off x="10129909" y="2918317"/>
                <a:ext cx="639938" cy="40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85</a:t>
                </a:r>
              </a:p>
            </p:txBody>
          </p:sp>
          <p:cxnSp>
            <p:nvCxnSpPr>
              <p:cNvPr id="10" name="Straight Connector 9">
                <a:extLst>
                  <a:ext uri="{FF2B5EF4-FFF2-40B4-BE49-F238E27FC236}">
                    <a16:creationId xmlns:a16="http://schemas.microsoft.com/office/drawing/2014/main" id="{452C0A2A-7CA9-46F4-B287-CE4EB62096EE}"/>
                  </a:ext>
                </a:extLst>
              </p:cNvPr>
              <p:cNvCxnSpPr/>
              <p:nvPr/>
            </p:nvCxnSpPr>
            <p:spPr bwMode="auto">
              <a:xfrm>
                <a:off x="1778403" y="5618375"/>
                <a:ext cx="916632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1C8BBEE4-0817-45F1-9FAC-9C402E992DD9}"/>
                  </a:ext>
                </a:extLst>
              </p:cNvPr>
              <p:cNvCxnSpPr/>
              <p:nvPr/>
            </p:nvCxnSpPr>
            <p:spPr bwMode="auto">
              <a:xfrm>
                <a:off x="1778403" y="56183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5057F2AF-BECA-417E-93CD-958A94E57553}"/>
                  </a:ext>
                </a:extLst>
              </p:cNvPr>
              <p:cNvCxnSpPr/>
              <p:nvPr/>
            </p:nvCxnSpPr>
            <p:spPr bwMode="auto">
              <a:xfrm>
                <a:off x="3305581" y="56183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9AB4C4A9-07BE-4714-9B04-593D501FE30C}"/>
                  </a:ext>
                </a:extLst>
              </p:cNvPr>
              <p:cNvCxnSpPr/>
              <p:nvPr/>
            </p:nvCxnSpPr>
            <p:spPr bwMode="auto">
              <a:xfrm>
                <a:off x="4832759" y="56183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FE74BFE8-7F77-4CBC-A94B-40D3FC3BF961}"/>
                  </a:ext>
                </a:extLst>
              </p:cNvPr>
              <p:cNvCxnSpPr/>
              <p:nvPr/>
            </p:nvCxnSpPr>
            <p:spPr bwMode="auto">
              <a:xfrm>
                <a:off x="6359937" y="56183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C0712C23-91EA-47A2-BB26-F0B00AAFF580}"/>
                  </a:ext>
                </a:extLst>
              </p:cNvPr>
              <p:cNvCxnSpPr/>
              <p:nvPr/>
            </p:nvCxnSpPr>
            <p:spPr bwMode="auto">
              <a:xfrm>
                <a:off x="7887115" y="56183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E7C7A3B-4BB6-44CF-8A7F-E567A542D2E5}"/>
                  </a:ext>
                </a:extLst>
              </p:cNvPr>
              <p:cNvCxnSpPr/>
              <p:nvPr/>
            </p:nvCxnSpPr>
            <p:spPr bwMode="auto">
              <a:xfrm>
                <a:off x="9414293" y="56183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0BE3699-0821-48D7-9ECC-10842C2E9EDB}"/>
                  </a:ext>
                </a:extLst>
              </p:cNvPr>
              <p:cNvCxnSpPr/>
              <p:nvPr/>
            </p:nvCxnSpPr>
            <p:spPr bwMode="auto">
              <a:xfrm>
                <a:off x="10941468" y="561837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442987D9-5F08-45A2-848B-12002D059E0D}"/>
                  </a:ext>
                </a:extLst>
              </p:cNvPr>
              <p:cNvCxnSpPr/>
              <p:nvPr/>
            </p:nvCxnSpPr>
            <p:spPr bwMode="auto">
              <a:xfrm flipH="1">
                <a:off x="1702986" y="5618375"/>
                <a:ext cx="64008" cy="0"/>
              </a:xfrm>
              <a:prstGeom prst="line">
                <a:avLst/>
              </a:prstGeom>
              <a:noFill/>
              <a:ln w="28575" cap="flat" cmpd="sng" algn="ctr">
                <a:solidFill>
                  <a:schemeClr val="bg1"/>
                </a:solidFill>
                <a:prstDash val="solid"/>
                <a:round/>
                <a:headEnd type="none" w="med" len="med"/>
                <a:tailEnd type="none" w="med" len="med"/>
              </a:ln>
              <a:effectLst/>
            </p:spPr>
          </p:cxnSp>
        </p:grpSp>
        <p:sp>
          <p:nvSpPr>
            <p:cNvPr id="81" name="TextBox 2">
              <a:extLst>
                <a:ext uri="{FF2B5EF4-FFF2-40B4-BE49-F238E27FC236}">
                  <a16:creationId xmlns:a16="http://schemas.microsoft.com/office/drawing/2014/main" id="{AEA34008-6FDE-4808-A539-3F5F4F9FD128}"/>
                </a:ext>
              </a:extLst>
            </p:cNvPr>
            <p:cNvSpPr txBox="1">
              <a:spLocks noChangeArrowheads="1"/>
            </p:cNvSpPr>
            <p:nvPr/>
          </p:nvSpPr>
          <p:spPr bwMode="auto">
            <a:xfrm rot="16200000">
              <a:off x="-869039" y="3724737"/>
              <a:ext cx="3022673"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4572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HIV-1 RNA &lt;20 c/mL</a:t>
              </a: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p>
          </p:txBody>
        </p:sp>
        <p:sp>
          <p:nvSpPr>
            <p:cNvPr id="83" name="TextBox 82">
              <a:extLst>
                <a:ext uri="{FF2B5EF4-FFF2-40B4-BE49-F238E27FC236}">
                  <a16:creationId xmlns:a16="http://schemas.microsoft.com/office/drawing/2014/main" id="{E7AA1CCC-A7D6-4F8E-A90A-0EFC3CADCA34}"/>
                </a:ext>
              </a:extLst>
            </p:cNvPr>
            <p:cNvSpPr txBox="1"/>
            <p:nvPr/>
          </p:nvSpPr>
          <p:spPr>
            <a:xfrm>
              <a:off x="1400034"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257/</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284</a:t>
              </a:r>
            </a:p>
          </p:txBody>
        </p:sp>
        <p:sp>
          <p:nvSpPr>
            <p:cNvPr id="84" name="TextBox 83">
              <a:extLst>
                <a:ext uri="{FF2B5EF4-FFF2-40B4-BE49-F238E27FC236}">
                  <a16:creationId xmlns:a16="http://schemas.microsoft.com/office/drawing/2014/main" id="{6418BA43-BC5C-43F3-8283-4480D64DC694}"/>
                </a:ext>
              </a:extLst>
            </p:cNvPr>
            <p:cNvSpPr txBox="1"/>
            <p:nvPr/>
          </p:nvSpPr>
          <p:spPr>
            <a:xfrm>
              <a:off x="2052843"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241/</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281</a:t>
              </a:r>
            </a:p>
          </p:txBody>
        </p:sp>
        <p:sp>
          <p:nvSpPr>
            <p:cNvPr id="85" name="TextBox 11">
              <a:extLst>
                <a:ext uri="{FF2B5EF4-FFF2-40B4-BE49-F238E27FC236}">
                  <a16:creationId xmlns:a16="http://schemas.microsoft.com/office/drawing/2014/main" id="{23E18C40-0781-46B1-974B-C471E4F1389B}"/>
                </a:ext>
              </a:extLst>
            </p:cNvPr>
            <p:cNvSpPr txBox="1">
              <a:spLocks noChangeArrowheads="1"/>
            </p:cNvSpPr>
            <p:nvPr/>
          </p:nvSpPr>
          <p:spPr bwMode="auto">
            <a:xfrm>
              <a:off x="1404708" y="4173879"/>
              <a:ext cx="822404" cy="33855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4572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n/N =</a:t>
              </a:r>
            </a:p>
          </p:txBody>
        </p:sp>
        <p:sp>
          <p:nvSpPr>
            <p:cNvPr id="86" name="TextBox 85">
              <a:extLst>
                <a:ext uri="{FF2B5EF4-FFF2-40B4-BE49-F238E27FC236}">
                  <a16:creationId xmlns:a16="http://schemas.microsoft.com/office/drawing/2014/main" id="{2C768151-A161-4203-A17B-580DB89FE3AE}"/>
                </a:ext>
              </a:extLst>
            </p:cNvPr>
            <p:cNvSpPr txBox="1"/>
            <p:nvPr/>
          </p:nvSpPr>
          <p:spPr>
            <a:xfrm>
              <a:off x="3082656"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15/</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16</a:t>
              </a:r>
            </a:p>
          </p:txBody>
        </p:sp>
        <p:sp>
          <p:nvSpPr>
            <p:cNvPr id="87" name="TextBox 86">
              <a:extLst>
                <a:ext uri="{FF2B5EF4-FFF2-40B4-BE49-F238E27FC236}">
                  <a16:creationId xmlns:a16="http://schemas.microsoft.com/office/drawing/2014/main" id="{C67C5BD1-B998-4FED-9E26-BE0DE3B28641}"/>
                </a:ext>
              </a:extLst>
            </p:cNvPr>
            <p:cNvSpPr txBox="1"/>
            <p:nvPr/>
          </p:nvSpPr>
          <p:spPr>
            <a:xfrm>
              <a:off x="3708169"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13/</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14</a:t>
              </a:r>
            </a:p>
          </p:txBody>
        </p:sp>
        <p:sp>
          <p:nvSpPr>
            <p:cNvPr id="88" name="TextBox 87">
              <a:extLst>
                <a:ext uri="{FF2B5EF4-FFF2-40B4-BE49-F238E27FC236}">
                  <a16:creationId xmlns:a16="http://schemas.microsoft.com/office/drawing/2014/main" id="{B81DD1C0-1664-4BB4-9597-527DC4BB59FD}"/>
                </a:ext>
              </a:extLst>
            </p:cNvPr>
            <p:cNvSpPr txBox="1"/>
            <p:nvPr/>
          </p:nvSpPr>
          <p:spPr>
            <a:xfrm>
              <a:off x="4741354"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48/</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55</a:t>
              </a:r>
            </a:p>
          </p:txBody>
        </p:sp>
        <p:sp>
          <p:nvSpPr>
            <p:cNvPr id="89" name="TextBox 88">
              <a:extLst>
                <a:ext uri="{FF2B5EF4-FFF2-40B4-BE49-F238E27FC236}">
                  <a16:creationId xmlns:a16="http://schemas.microsoft.com/office/drawing/2014/main" id="{B8B7B8AA-F407-4747-A875-FDC12CAD7CF2}"/>
                </a:ext>
              </a:extLst>
            </p:cNvPr>
            <p:cNvSpPr txBox="1"/>
            <p:nvPr/>
          </p:nvSpPr>
          <p:spPr>
            <a:xfrm>
              <a:off x="5366867"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46/</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53</a:t>
              </a:r>
            </a:p>
          </p:txBody>
        </p:sp>
        <p:sp>
          <p:nvSpPr>
            <p:cNvPr id="90" name="TextBox 89">
              <a:extLst>
                <a:ext uri="{FF2B5EF4-FFF2-40B4-BE49-F238E27FC236}">
                  <a16:creationId xmlns:a16="http://schemas.microsoft.com/office/drawing/2014/main" id="{2D134702-600F-4461-8BBA-1FBC30CA5532}"/>
                </a:ext>
              </a:extLst>
            </p:cNvPr>
            <p:cNvSpPr txBox="1"/>
            <p:nvPr/>
          </p:nvSpPr>
          <p:spPr>
            <a:xfrm>
              <a:off x="6383832"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194/</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213</a:t>
              </a:r>
            </a:p>
          </p:txBody>
        </p:sp>
        <p:sp>
          <p:nvSpPr>
            <p:cNvPr id="91" name="TextBox 90">
              <a:extLst>
                <a:ext uri="{FF2B5EF4-FFF2-40B4-BE49-F238E27FC236}">
                  <a16:creationId xmlns:a16="http://schemas.microsoft.com/office/drawing/2014/main" id="{25ABC022-B7A0-4138-B01A-63EEEC34F8FA}"/>
                </a:ext>
              </a:extLst>
            </p:cNvPr>
            <p:cNvSpPr txBox="1"/>
            <p:nvPr/>
          </p:nvSpPr>
          <p:spPr>
            <a:xfrm>
              <a:off x="7009345"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182/</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214</a:t>
              </a:r>
            </a:p>
          </p:txBody>
        </p:sp>
        <p:sp>
          <p:nvSpPr>
            <p:cNvPr id="92" name="TextBox 91">
              <a:extLst>
                <a:ext uri="{FF2B5EF4-FFF2-40B4-BE49-F238E27FC236}">
                  <a16:creationId xmlns:a16="http://schemas.microsoft.com/office/drawing/2014/main" id="{31D49AEC-9557-4ED0-8267-25278FFDB99E}"/>
                </a:ext>
              </a:extLst>
            </p:cNvPr>
            <p:cNvSpPr txBox="1"/>
            <p:nvPr/>
          </p:nvSpPr>
          <p:spPr>
            <a:xfrm>
              <a:off x="8036054"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216/</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237</a:t>
              </a:r>
            </a:p>
          </p:txBody>
        </p:sp>
        <p:sp>
          <p:nvSpPr>
            <p:cNvPr id="93" name="TextBox 92">
              <a:extLst>
                <a:ext uri="{FF2B5EF4-FFF2-40B4-BE49-F238E27FC236}">
                  <a16:creationId xmlns:a16="http://schemas.microsoft.com/office/drawing/2014/main" id="{23C88A0E-BD31-4A76-B974-E45C8D73CAC1}"/>
                </a:ext>
              </a:extLst>
            </p:cNvPr>
            <p:cNvSpPr txBox="1"/>
            <p:nvPr/>
          </p:nvSpPr>
          <p:spPr>
            <a:xfrm>
              <a:off x="8675215"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212/</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247</a:t>
              </a:r>
            </a:p>
          </p:txBody>
        </p:sp>
        <p:sp>
          <p:nvSpPr>
            <p:cNvPr id="94" name="TextBox 93">
              <a:extLst>
                <a:ext uri="{FF2B5EF4-FFF2-40B4-BE49-F238E27FC236}">
                  <a16:creationId xmlns:a16="http://schemas.microsoft.com/office/drawing/2014/main" id="{7609D5F8-319D-4D7C-97E3-35F163506E56}"/>
                </a:ext>
              </a:extLst>
            </p:cNvPr>
            <p:cNvSpPr txBox="1"/>
            <p:nvPr/>
          </p:nvSpPr>
          <p:spPr>
            <a:xfrm>
              <a:off x="9686829"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41/</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47</a:t>
              </a:r>
            </a:p>
          </p:txBody>
        </p:sp>
        <p:sp>
          <p:nvSpPr>
            <p:cNvPr id="95" name="TextBox 94">
              <a:extLst>
                <a:ext uri="{FF2B5EF4-FFF2-40B4-BE49-F238E27FC236}">
                  <a16:creationId xmlns:a16="http://schemas.microsoft.com/office/drawing/2014/main" id="{005684E3-8B8C-4FCD-B027-812794AF51BD}"/>
                </a:ext>
              </a:extLst>
            </p:cNvPr>
            <p:cNvSpPr txBox="1"/>
            <p:nvPr/>
          </p:nvSpPr>
          <p:spPr>
            <a:xfrm>
              <a:off x="10325990" y="4462286"/>
              <a:ext cx="747374" cy="584775"/>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29/</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34</a:t>
              </a:r>
            </a:p>
          </p:txBody>
        </p:sp>
      </p:grpSp>
    </p:spTree>
    <p:extLst>
      <p:ext uri="{BB962C8B-B14F-4D97-AF65-F5344CB8AC3E}">
        <p14:creationId xmlns:p14="http://schemas.microsoft.com/office/powerpoint/2010/main" val="2845411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47633-94AF-93E6-1851-3D5E5BABFE5C}"/>
              </a:ext>
            </a:extLst>
          </p:cNvPr>
          <p:cNvSpPr>
            <a:spLocks noGrp="1"/>
          </p:cNvSpPr>
          <p:nvPr>
            <p:ph type="title"/>
          </p:nvPr>
        </p:nvSpPr>
        <p:spPr/>
        <p:txBody>
          <a:bodyPr/>
          <a:lstStyle/>
          <a:p>
            <a:r>
              <a:rPr lang="en-US" sz="3600" b="1" dirty="0">
                <a:latin typeface="+mn-lt"/>
              </a:rPr>
              <a:t>Recommended Initial ART When </a:t>
            </a:r>
            <a:br>
              <a:rPr lang="en-US" sz="3600" b="1" dirty="0">
                <a:latin typeface="+mn-lt"/>
              </a:rPr>
            </a:br>
            <a:r>
              <a:rPr lang="en-US" sz="3600" b="1" dirty="0">
                <a:latin typeface="+mn-lt"/>
              </a:rPr>
              <a:t>HIV Acquired While Taking PrEP</a:t>
            </a:r>
            <a:endParaRPr lang="en-US" dirty="0"/>
          </a:p>
        </p:txBody>
      </p:sp>
      <p:graphicFrame>
        <p:nvGraphicFramePr>
          <p:cNvPr id="5" name="Group 3">
            <a:extLst>
              <a:ext uri="{FF2B5EF4-FFF2-40B4-BE49-F238E27FC236}">
                <a16:creationId xmlns:a16="http://schemas.microsoft.com/office/drawing/2014/main" id="{7475FA11-B0C9-8048-D89E-22B85CF9986E}"/>
              </a:ext>
            </a:extLst>
          </p:cNvPr>
          <p:cNvGraphicFramePr>
            <a:graphicFrameLocks/>
          </p:cNvGraphicFramePr>
          <p:nvPr>
            <p:extLst>
              <p:ext uri="{D42A27DB-BD31-4B8C-83A1-F6EECF244321}">
                <p14:modId xmlns:p14="http://schemas.microsoft.com/office/powerpoint/2010/main" val="2172079143"/>
              </p:ext>
            </p:extLst>
          </p:nvPr>
        </p:nvGraphicFramePr>
        <p:xfrm>
          <a:off x="713509" y="1605919"/>
          <a:ext cx="5232394" cy="1639684"/>
        </p:xfrm>
        <a:graphic>
          <a:graphicData uri="http://schemas.openxmlformats.org/drawingml/2006/table">
            <a:tbl>
              <a:tblPr>
                <a:effectLst/>
              </a:tblPr>
              <a:tblGrid>
                <a:gridCol w="5232394">
                  <a:extLst>
                    <a:ext uri="{9D8B030D-6E8A-4147-A177-3AD203B41FA5}">
                      <a16:colId xmlns:a16="http://schemas.microsoft.com/office/drawing/2014/main" val="20000"/>
                    </a:ext>
                  </a:extLst>
                </a:gridCol>
              </a:tblGrid>
              <a:tr h="50024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ts val="600"/>
                        </a:spcAft>
                        <a:buClr>
                          <a:schemeClr val="accent2"/>
                        </a:buClr>
                        <a:buSzTx/>
                        <a:buFont typeface="Wingdings" pitchFamily="2" charset="2"/>
                        <a:buNone/>
                        <a:tabLst/>
                      </a:pPr>
                      <a:r>
                        <a:rPr kumimoji="0" lang="en-GB" sz="2800" b="1" i="0" u="none" strike="noStrike" cap="none" normalizeH="0" baseline="0" dirty="0">
                          <a:ln>
                            <a:noFill/>
                          </a:ln>
                          <a:solidFill>
                            <a:schemeClr val="tx1"/>
                          </a:solidFill>
                          <a:effectLst/>
                          <a:latin typeface="+mn-lt"/>
                        </a:rPr>
                        <a:t>FTC/TDF or FTC/TAF PrEP</a:t>
                      </a:r>
                    </a:p>
                  </a:txBody>
                  <a:tcPr marL="121667" marR="121667"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194243456"/>
                  </a:ext>
                </a:extLst>
              </a:tr>
              <a:tr h="112152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457200" marR="0" lvl="0" indent="-457200" algn="l" defTabSz="914400" rtl="0" eaLnBrk="1" fontAlgn="base" latinLnBrk="0" hangingPunct="1">
                        <a:lnSpc>
                          <a:spcPct val="110000"/>
                        </a:lnSpc>
                        <a:spcBef>
                          <a:spcPct val="0"/>
                        </a:spcBef>
                        <a:spcAft>
                          <a:spcPts val="600"/>
                        </a:spcAft>
                        <a:buClr>
                          <a:schemeClr val="bg2">
                            <a:lumMod val="10000"/>
                          </a:schemeClr>
                        </a:buClr>
                        <a:buSzTx/>
                        <a:buFont typeface="Wingdings" panose="05000000000000000000" pitchFamily="2" charset="2"/>
                        <a:buChar char="§"/>
                        <a:tabLst/>
                        <a:defRPr/>
                      </a:pPr>
                      <a:r>
                        <a:rPr lang="en-US" sz="2400" b="0" dirty="0">
                          <a:solidFill>
                            <a:schemeClr val="bg1"/>
                          </a:solidFill>
                          <a:latin typeface="+mn-lt"/>
                        </a:rPr>
                        <a:t>BIC</a:t>
                      </a:r>
                      <a:r>
                        <a:rPr lang="en-US" sz="2400" dirty="0">
                          <a:solidFill>
                            <a:schemeClr val="bg1"/>
                          </a:solidFill>
                          <a:latin typeface="+mn-lt"/>
                        </a:rPr>
                        <a:t>/FTC/TAF </a:t>
                      </a:r>
                      <a:r>
                        <a:rPr lang="en-US" sz="2400" b="1" i="1" dirty="0">
                          <a:solidFill>
                            <a:schemeClr val="bg1"/>
                          </a:solidFill>
                          <a:latin typeface="+mn-lt"/>
                        </a:rPr>
                        <a:t>or</a:t>
                      </a:r>
                    </a:p>
                    <a:p>
                      <a:pPr marL="457200" marR="0" lvl="0" indent="-457200" algn="l" defTabSz="914400" rtl="0" eaLnBrk="1" fontAlgn="base" latinLnBrk="0" hangingPunct="1">
                        <a:lnSpc>
                          <a:spcPct val="110000"/>
                        </a:lnSpc>
                        <a:spcBef>
                          <a:spcPct val="0"/>
                        </a:spcBef>
                        <a:spcAft>
                          <a:spcPts val="600"/>
                        </a:spcAft>
                        <a:buClr>
                          <a:schemeClr val="bg2">
                            <a:lumMod val="10000"/>
                          </a:schemeClr>
                        </a:buClr>
                        <a:buSzTx/>
                        <a:buFont typeface="Wingdings" panose="05000000000000000000" pitchFamily="2" charset="2"/>
                        <a:buChar char="§"/>
                        <a:tabLst/>
                        <a:defRPr/>
                      </a:pPr>
                      <a:r>
                        <a:rPr lang="en-US" sz="2400" b="0" dirty="0">
                          <a:solidFill>
                            <a:schemeClr val="bg1"/>
                          </a:solidFill>
                          <a:latin typeface="+mn-lt"/>
                        </a:rPr>
                        <a:t>DTG</a:t>
                      </a:r>
                      <a:r>
                        <a:rPr lang="en-US" sz="2400" dirty="0">
                          <a:solidFill>
                            <a:schemeClr val="bg1"/>
                          </a:solidFill>
                          <a:latin typeface="+mn-lt"/>
                        </a:rPr>
                        <a:t> + XTC/TXF</a:t>
                      </a:r>
                    </a:p>
                  </a:txBody>
                  <a:tcPr marL="121667" marR="12166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a16="http://schemas.microsoft.com/office/drawing/2014/main" val="10002"/>
                  </a:ext>
                </a:extLst>
              </a:tr>
            </a:tbl>
          </a:graphicData>
        </a:graphic>
      </p:graphicFrame>
      <p:graphicFrame>
        <p:nvGraphicFramePr>
          <p:cNvPr id="6" name="Group 3">
            <a:extLst>
              <a:ext uri="{FF2B5EF4-FFF2-40B4-BE49-F238E27FC236}">
                <a16:creationId xmlns:a16="http://schemas.microsoft.com/office/drawing/2014/main" id="{CBCA93A8-C5A0-BA49-C95F-C72CCEA151C2}"/>
              </a:ext>
            </a:extLst>
          </p:cNvPr>
          <p:cNvGraphicFramePr>
            <a:graphicFrameLocks/>
          </p:cNvGraphicFramePr>
          <p:nvPr>
            <p:extLst>
              <p:ext uri="{D42A27DB-BD31-4B8C-83A1-F6EECF244321}">
                <p14:modId xmlns:p14="http://schemas.microsoft.com/office/powerpoint/2010/main" val="254108957"/>
              </p:ext>
            </p:extLst>
          </p:nvPr>
        </p:nvGraphicFramePr>
        <p:xfrm>
          <a:off x="6212679" y="1605919"/>
          <a:ext cx="5303520" cy="1621773"/>
        </p:xfrm>
        <a:graphic>
          <a:graphicData uri="http://schemas.openxmlformats.org/drawingml/2006/table">
            <a:tbl>
              <a:tblPr>
                <a:effectLst/>
              </a:tblPr>
              <a:tblGrid>
                <a:gridCol w="5303520">
                  <a:extLst>
                    <a:ext uri="{9D8B030D-6E8A-4147-A177-3AD203B41FA5}">
                      <a16:colId xmlns:a16="http://schemas.microsoft.com/office/drawing/2014/main" val="20000"/>
                    </a:ext>
                  </a:extLst>
                </a:gridCol>
              </a:tblGrid>
              <a:tr h="57152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ts val="600"/>
                        </a:spcAft>
                        <a:buClr>
                          <a:schemeClr val="accent2"/>
                        </a:buClr>
                        <a:buSzTx/>
                        <a:buFont typeface="Wingdings" pitchFamily="2" charset="2"/>
                        <a:buNone/>
                        <a:tabLst/>
                      </a:pPr>
                      <a:r>
                        <a:rPr kumimoji="0" lang="en-GB" sz="2800" b="1" i="0" u="none" strike="noStrike" cap="none" normalizeH="0" baseline="0" dirty="0">
                          <a:ln>
                            <a:noFill/>
                          </a:ln>
                          <a:solidFill>
                            <a:schemeClr val="tx1"/>
                          </a:solidFill>
                          <a:effectLst/>
                          <a:latin typeface="+mn-lt"/>
                        </a:rPr>
                        <a:t>Cabotegravir PrEP</a:t>
                      </a:r>
                    </a:p>
                  </a:txBody>
                  <a:tcPr marL="121667" marR="121667"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194243456"/>
                  </a:ext>
                </a:extLst>
              </a:tr>
              <a:tr h="1050248">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457200" marR="0" lvl="0" indent="-457200" algn="l" defTabSz="914400" rtl="0" eaLnBrk="1" fontAlgn="base" latinLnBrk="0" hangingPunct="1">
                        <a:lnSpc>
                          <a:spcPct val="110000"/>
                        </a:lnSpc>
                        <a:spcBef>
                          <a:spcPct val="0"/>
                        </a:spcBef>
                        <a:spcAft>
                          <a:spcPts val="600"/>
                        </a:spcAft>
                        <a:buClr>
                          <a:srgbClr val="E7E6E6">
                            <a:lumMod val="10000"/>
                          </a:srgbClr>
                        </a:buClr>
                        <a:buSzTx/>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mn-lt"/>
                          <a:ea typeface="+mn-ea"/>
                          <a:cs typeface="+mn-cs"/>
                        </a:rPr>
                        <a:t>(DRV/RTV or DRV/COBI) + XTC/TXF </a:t>
                      </a:r>
                    </a:p>
                    <a:p>
                      <a:pPr marL="0" marR="0" lvl="0" indent="0" algn="l" defTabSz="914400" rtl="0" eaLnBrk="1" fontAlgn="base" latinLnBrk="0" hangingPunct="1">
                        <a:lnSpc>
                          <a:spcPct val="110000"/>
                        </a:lnSpc>
                        <a:spcBef>
                          <a:spcPct val="0"/>
                        </a:spcBef>
                        <a:spcAft>
                          <a:spcPts val="600"/>
                        </a:spcAft>
                        <a:buClr>
                          <a:srgbClr val="E7E6E6">
                            <a:lumMod val="10000"/>
                          </a:srgbClr>
                        </a:buClr>
                        <a:buSzTx/>
                        <a:buFont typeface="Wingdings" panose="05000000000000000000" pitchFamily="2" charset="2"/>
                        <a:buNone/>
                        <a:tabLst/>
                        <a:defRPr/>
                      </a:pPr>
                      <a:endParaRPr kumimoji="0" lang="en-US" sz="2400" b="0" i="0" u="none" strike="noStrike" kern="1200" cap="none" spc="0" normalizeH="0" baseline="0" noProof="0" dirty="0">
                        <a:ln>
                          <a:noFill/>
                        </a:ln>
                        <a:solidFill>
                          <a:prstClr val="black"/>
                        </a:solidFill>
                        <a:effectLst/>
                        <a:uLnTx/>
                        <a:uFillTx/>
                        <a:latin typeface="+mn-lt"/>
                        <a:ea typeface="+mn-ea"/>
                        <a:cs typeface="+mn-cs"/>
                      </a:endParaRPr>
                    </a:p>
                  </a:txBody>
                  <a:tcPr marL="121667" marR="121667"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extLst>
                  <a:ext uri="{0D108BD9-81ED-4DB2-BD59-A6C34878D82A}">
                    <a16:rowId xmlns:a16="http://schemas.microsoft.com/office/drawing/2014/main" val="10002"/>
                  </a:ext>
                </a:extLst>
              </a:tr>
            </a:tbl>
          </a:graphicData>
        </a:graphic>
      </p:graphicFrame>
      <p:sp>
        <p:nvSpPr>
          <p:cNvPr id="7" name="TextBox 6">
            <a:extLst>
              <a:ext uri="{FF2B5EF4-FFF2-40B4-BE49-F238E27FC236}">
                <a16:creationId xmlns:a16="http://schemas.microsoft.com/office/drawing/2014/main" id="{DE95B1A6-883C-8EB9-D766-3CEB73CC99EF}"/>
              </a:ext>
            </a:extLst>
          </p:cNvPr>
          <p:cNvSpPr txBox="1"/>
          <p:nvPr/>
        </p:nvSpPr>
        <p:spPr>
          <a:xfrm>
            <a:off x="563412" y="3793934"/>
            <a:ext cx="1076498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Calibri" panose="020F0502020204030204"/>
                <a:ea typeface="+mn-ea"/>
                <a:cs typeface="Arial" panose="020B0604020202020204" pitchFamily="34" charset="0"/>
              </a:rPr>
              <a:t>Adjust regimen once results of HIV genotype return</a:t>
            </a:r>
          </a:p>
        </p:txBody>
      </p:sp>
      <p:sp>
        <p:nvSpPr>
          <p:cNvPr id="3" name="Text Box 15">
            <a:extLst>
              <a:ext uri="{FF2B5EF4-FFF2-40B4-BE49-F238E27FC236}">
                <a16:creationId xmlns:a16="http://schemas.microsoft.com/office/drawing/2014/main" id="{ABEE44FC-DA86-8257-42B0-82B17536DCB6}"/>
              </a:ext>
            </a:extLst>
          </p:cNvPr>
          <p:cNvSpPr txBox="1">
            <a:spLocks noChangeArrowheads="1"/>
          </p:cNvSpPr>
          <p:nvPr/>
        </p:nvSpPr>
        <p:spPr bwMode="auto">
          <a:xfrm>
            <a:off x="414232" y="6203406"/>
            <a:ext cx="7851317"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126"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clinicalinfo.hiv.gov/en/guidelines/adult-and-adolescent-arv/whats-new-guidelines.</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Gandhi. JAMA. 2023;329:63.</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686900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AB8AE-3040-40DD-AD5A-61C17F43E3B0}"/>
              </a:ext>
            </a:extLst>
          </p:cNvPr>
          <p:cNvSpPr>
            <a:spLocks noGrp="1"/>
          </p:cNvSpPr>
          <p:nvPr>
            <p:ph type="title"/>
          </p:nvPr>
        </p:nvSpPr>
        <p:spPr/>
        <p:txBody>
          <a:bodyPr/>
          <a:lstStyle/>
          <a:p>
            <a:r>
              <a:rPr lang="en-US" dirty="0"/>
              <a:t>Case Study</a:t>
            </a:r>
          </a:p>
        </p:txBody>
      </p:sp>
      <p:sp>
        <p:nvSpPr>
          <p:cNvPr id="7" name="Rectangle 1">
            <a:extLst>
              <a:ext uri="{FF2B5EF4-FFF2-40B4-BE49-F238E27FC236}">
                <a16:creationId xmlns:a16="http://schemas.microsoft.com/office/drawing/2014/main" id="{2074269D-EDAC-0199-691E-051C607E440F}"/>
              </a:ext>
            </a:extLst>
          </p:cNvPr>
          <p:cNvSpPr>
            <a:spLocks noChangeArrowheads="1"/>
          </p:cNvSpPr>
          <p:nvPr/>
        </p:nvSpPr>
        <p:spPr bwMode="auto">
          <a:xfrm>
            <a:off x="2463959" y="134175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 name="Content Placeholder 2">
            <a:extLst>
              <a:ext uri="{FF2B5EF4-FFF2-40B4-BE49-F238E27FC236}">
                <a16:creationId xmlns:a16="http://schemas.microsoft.com/office/drawing/2014/main" id="{4738EB8C-E3D3-5260-296C-39C721EAED9E}"/>
              </a:ext>
            </a:extLst>
          </p:cNvPr>
          <p:cNvSpPr>
            <a:spLocks noGrp="1"/>
          </p:cNvSpPr>
          <p:nvPr>
            <p:ph sz="half" idx="1"/>
          </p:nvPr>
        </p:nvSpPr>
        <p:spPr>
          <a:xfrm>
            <a:off x="601820" y="1510730"/>
            <a:ext cx="5027703" cy="4678738"/>
          </a:xfrm>
        </p:spPr>
        <p:txBody>
          <a:bodyPr/>
          <a:lstStyle/>
          <a:p>
            <a:r>
              <a:rPr lang="en-US" dirty="0"/>
              <a:t>27-yr-old cisgender man receiving FTC/TDF PrEP for past 2 yr</a:t>
            </a:r>
          </a:p>
          <a:p>
            <a:r>
              <a:rPr lang="en-US" dirty="0"/>
              <a:t>Presents for routine follow-up;</a:t>
            </a:r>
            <a:br>
              <a:rPr lang="en-US" dirty="0"/>
            </a:br>
            <a:r>
              <a:rPr lang="en-US" dirty="0"/>
              <a:t>fourth-generation HIV Ag/Ab test indeterminate</a:t>
            </a:r>
          </a:p>
          <a:p>
            <a:r>
              <a:rPr lang="en-US" dirty="0"/>
              <a:t>He is very concerned that he may have HIV</a:t>
            </a:r>
          </a:p>
        </p:txBody>
      </p:sp>
      <p:graphicFrame>
        <p:nvGraphicFramePr>
          <p:cNvPr id="4" name="Group 32">
            <a:extLst>
              <a:ext uri="{FF2B5EF4-FFF2-40B4-BE49-F238E27FC236}">
                <a16:creationId xmlns:a16="http://schemas.microsoft.com/office/drawing/2014/main" id="{24A0454C-2936-B98D-2E64-2EE9D3F27A77}"/>
              </a:ext>
            </a:extLst>
          </p:cNvPr>
          <p:cNvGraphicFramePr>
            <a:graphicFrameLocks noGrp="1"/>
          </p:cNvGraphicFramePr>
          <p:nvPr>
            <p:extLst>
              <p:ext uri="{D42A27DB-BD31-4B8C-83A1-F6EECF244321}">
                <p14:modId xmlns:p14="http://schemas.microsoft.com/office/powerpoint/2010/main" val="200996198"/>
              </p:ext>
            </p:extLst>
          </p:nvPr>
        </p:nvGraphicFramePr>
        <p:xfrm>
          <a:off x="5929022" y="1598194"/>
          <a:ext cx="5581880" cy="2773792"/>
        </p:xfrm>
        <a:graphic>
          <a:graphicData uri="http://schemas.openxmlformats.org/drawingml/2006/table">
            <a:tbl>
              <a:tblPr/>
              <a:tblGrid>
                <a:gridCol w="3023789">
                  <a:extLst>
                    <a:ext uri="{9D8B030D-6E8A-4147-A177-3AD203B41FA5}">
                      <a16:colId xmlns:a16="http://schemas.microsoft.com/office/drawing/2014/main" val="20001"/>
                    </a:ext>
                  </a:extLst>
                </a:gridCol>
                <a:gridCol w="2558091">
                  <a:extLst>
                    <a:ext uri="{9D8B030D-6E8A-4147-A177-3AD203B41FA5}">
                      <a16:colId xmlns:a16="http://schemas.microsoft.com/office/drawing/2014/main" val="20002"/>
                    </a:ext>
                  </a:extLst>
                </a:gridCol>
              </a:tblGrid>
              <a:tr h="152818">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Parameter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Result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67426">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1" i="0" u="none" strike="noStrike" kern="1200" cap="none" normalizeH="0" baseline="0" dirty="0">
                          <a:ln>
                            <a:noFill/>
                          </a:ln>
                          <a:solidFill>
                            <a:schemeClr val="accent3"/>
                          </a:solidFill>
                          <a:effectLst/>
                          <a:latin typeface="Calibri" panose="020F0502020204030204" pitchFamily="34" charset="0"/>
                          <a:ea typeface="+mn-ea"/>
                          <a:cs typeface="+mn-cs"/>
                        </a:rPr>
                        <a:t>HIV Ag/Ab</a:t>
                      </a:r>
                      <a:endParaRPr kumimoji="0" lang="en-US" sz="2000" b="1" i="0" u="none" strike="noStrike" kern="1200" cap="none" normalizeH="0" baseline="30000" dirty="0">
                        <a:ln>
                          <a:noFill/>
                        </a:ln>
                        <a:solidFill>
                          <a:schemeClr val="accent3"/>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1" i="0" u="none" strike="noStrike" kern="1200" cap="none" normalizeH="0" baseline="0" dirty="0">
                          <a:ln>
                            <a:noFill/>
                          </a:ln>
                          <a:solidFill>
                            <a:schemeClr val="accent3"/>
                          </a:solidFill>
                          <a:effectLst/>
                          <a:latin typeface="Calibri" panose="020F0502020204030204" pitchFamily="34" charset="0"/>
                          <a:ea typeface="+mn-ea"/>
                          <a:cs typeface="+mn-cs"/>
                        </a:rPr>
                        <a:t>Indeterminate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HBcAb/HBsAb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395"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a:ea typeface="+mn-ea"/>
                          <a:cs typeface="+mn-cs"/>
                        </a:rPr>
                        <a:t>Negative/</a:t>
                      </a:r>
                      <a:r>
                        <a:rPr lang="en-US" sz="2000" b="0" i="0" u="none" strike="noStrike" kern="1200" cap="none" normalizeH="0" baseline="0" dirty="0">
                          <a:ln>
                            <a:noFill/>
                          </a:ln>
                          <a:solidFill>
                            <a:schemeClr val="bg2">
                              <a:lumMod val="10000"/>
                            </a:schemeClr>
                          </a:solidFill>
                          <a:effectLst/>
                          <a:latin typeface="Calibri"/>
                          <a:ea typeface="+mn-ea"/>
                          <a:cs typeface="+mn-cs"/>
                        </a:rPr>
                        <a:t>immune</a:t>
                      </a:r>
                      <a:endPar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15986919"/>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HCV Ab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Negative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30172940"/>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SCr, mg/dL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54430435"/>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LDL/HDL, mg/dL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92/48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92630829"/>
                  </a:ext>
                </a:extLst>
              </a:tr>
              <a:tr h="152818">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BMI, kg/m</a:t>
                      </a:r>
                      <a:r>
                        <a:rPr kumimoji="0" lang="en-US" sz="20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40118642"/>
                  </a:ext>
                </a:extLst>
              </a:tr>
            </a:tbl>
          </a:graphicData>
        </a:graphic>
      </p:graphicFrame>
    </p:spTree>
    <p:extLst>
      <p:ext uri="{BB962C8B-B14F-4D97-AF65-F5344CB8AC3E}">
        <p14:creationId xmlns:p14="http://schemas.microsoft.com/office/powerpoint/2010/main" val="3815636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F72AB-508B-A2CF-707E-C75F9B45FE4D}"/>
              </a:ext>
            </a:extLst>
          </p:cNvPr>
          <p:cNvSpPr>
            <a:spLocks noGrp="1"/>
          </p:cNvSpPr>
          <p:nvPr>
            <p:ph type="title"/>
          </p:nvPr>
        </p:nvSpPr>
        <p:spPr>
          <a:xfrm>
            <a:off x="609759" y="238127"/>
            <a:ext cx="10872444" cy="710563"/>
          </a:xfrm>
        </p:spPr>
        <p:txBody>
          <a:bodyPr/>
          <a:lstStyle/>
          <a:p>
            <a:r>
              <a:rPr lang="en-US" dirty="0"/>
              <a:t>HIV-ASSIST</a:t>
            </a:r>
          </a:p>
        </p:txBody>
      </p:sp>
      <p:sp>
        <p:nvSpPr>
          <p:cNvPr id="3" name="Text Box 11">
            <a:extLst>
              <a:ext uri="{FF2B5EF4-FFF2-40B4-BE49-F238E27FC236}">
                <a16:creationId xmlns:a16="http://schemas.microsoft.com/office/drawing/2014/main" id="{78B4DD06-6FFE-AE58-09CA-54FA2556E5D5}"/>
              </a:ext>
            </a:extLst>
          </p:cNvPr>
          <p:cNvSpPr txBox="1">
            <a:spLocks noChangeArrowheads="1"/>
          </p:cNvSpPr>
          <p:nvPr/>
        </p:nvSpPr>
        <p:spPr bwMode="auto">
          <a:xfrm>
            <a:off x="433386" y="6366222"/>
            <a:ext cx="83469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hivassist.com</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6" name="Picture 5">
            <a:extLst>
              <a:ext uri="{FF2B5EF4-FFF2-40B4-BE49-F238E27FC236}">
                <a16:creationId xmlns:a16="http://schemas.microsoft.com/office/drawing/2014/main" id="{9CB8A623-A268-3489-7B16-7C4DD7C0EF3C}"/>
              </a:ext>
            </a:extLst>
          </p:cNvPr>
          <p:cNvPicPr>
            <a:picLocks noChangeAspect="1"/>
          </p:cNvPicPr>
          <p:nvPr/>
        </p:nvPicPr>
        <p:blipFill rotWithShape="1">
          <a:blip r:embed="rId3"/>
          <a:srcRect l="1258"/>
          <a:stretch/>
        </p:blipFill>
        <p:spPr>
          <a:xfrm>
            <a:off x="1148852" y="1064792"/>
            <a:ext cx="9894295" cy="5191125"/>
          </a:xfrm>
          <a:prstGeom prst="rect">
            <a:avLst/>
          </a:prstGeom>
        </p:spPr>
      </p:pic>
    </p:spTree>
    <p:extLst>
      <p:ext uri="{BB962C8B-B14F-4D97-AF65-F5344CB8AC3E}">
        <p14:creationId xmlns:p14="http://schemas.microsoft.com/office/powerpoint/2010/main" val="734774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3F0C0D4-814B-4D36-A20D-90BF5CAD9F44}"/>
              </a:ext>
            </a:extLst>
          </p:cNvPr>
          <p:cNvSpPr>
            <a:spLocks noGrp="1"/>
          </p:cNvSpPr>
          <p:nvPr>
            <p:ph type="title"/>
          </p:nvPr>
        </p:nvSpPr>
        <p:spPr>
          <a:solidFill>
            <a:schemeClr val="bg2"/>
          </a:solidFill>
        </p:spPr>
        <p:txBody>
          <a:bodyPr/>
          <a:lstStyle/>
          <a:p>
            <a:pPr lvl="0" fontAlgn="auto">
              <a:spcBef>
                <a:spcPts val="0"/>
              </a:spcBef>
              <a:spcAft>
                <a:spcPts val="0"/>
              </a:spcAft>
              <a:defRPr/>
            </a:pP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Assessment 1: </a:t>
            </a: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F</a:t>
            </a:r>
            <a:r>
              <a:rPr lang="en-US" sz="3200" kern="1200" dirty="0">
                <a:solidFill>
                  <a:srgbClr val="FFFFFF"/>
                </a:solidFill>
                <a:ea typeface="+mn-ea"/>
                <a:cs typeface="Calibri" panose="020F0502020204030204" pitchFamily="34" charset="0"/>
              </a:rPr>
              <a:t>or a person who seroconverts on FTC/TDF PrEP, what would be the next best step in the management of HIV?</a:t>
            </a:r>
            <a:endParaRPr lang="en-US" sz="3200" dirty="0"/>
          </a:p>
        </p:txBody>
      </p:sp>
      <p:sp>
        <p:nvSpPr>
          <p:cNvPr id="8" name="Content Placeholder 7">
            <a:extLst>
              <a:ext uri="{FF2B5EF4-FFF2-40B4-BE49-F238E27FC236}">
                <a16:creationId xmlns:a16="http://schemas.microsoft.com/office/drawing/2014/main" id="{EE6A8CD9-650D-4513-BF2A-E2EFAE7A3CB4}"/>
              </a:ext>
            </a:extLst>
          </p:cNvPr>
          <p:cNvSpPr>
            <a:spLocks noGrp="1"/>
          </p:cNvSpPr>
          <p:nvPr>
            <p:ph idx="1"/>
          </p:nvPr>
        </p:nvSpPr>
        <p:spPr/>
        <p:txBody>
          <a:bodyPr/>
          <a:lstStyle/>
          <a:p>
            <a:pPr marL="457200" indent="-457200">
              <a:buFont typeface="Arial" panose="020B0604020202020204" pitchFamily="34" charset="0"/>
              <a:buAutoNum type="alphaUcPeriod"/>
            </a:pPr>
            <a:r>
              <a:rPr lang="en-US" altLang="en-US" dirty="0"/>
              <a:t>Defer ART until results of HIV genotype have returned</a:t>
            </a:r>
          </a:p>
          <a:p>
            <a:pPr marL="457200" indent="-457200">
              <a:buFont typeface="Arial" panose="020B0604020202020204" pitchFamily="34" charset="0"/>
              <a:buAutoNum type="alphaUcPeriod"/>
            </a:pPr>
            <a:r>
              <a:rPr lang="en-US" altLang="en-US" dirty="0"/>
              <a:t>Rapid start with BIC/FTC/TAF</a:t>
            </a:r>
          </a:p>
          <a:p>
            <a:pPr marL="457200" indent="-457200">
              <a:buFont typeface="Arial" panose="020B0604020202020204" pitchFamily="34" charset="0"/>
              <a:buAutoNum type="alphaUcPeriod"/>
            </a:pPr>
            <a:r>
              <a:rPr lang="en-US" altLang="en-US" dirty="0"/>
              <a:t>Rapid start with DTG/3TC</a:t>
            </a:r>
          </a:p>
          <a:p>
            <a:pPr marL="457200" indent="-457200">
              <a:buFont typeface="Arial" panose="020B0604020202020204" pitchFamily="34" charset="0"/>
              <a:buAutoNum type="alphaUcPeriod"/>
            </a:pPr>
            <a:r>
              <a:rPr lang="en-US" altLang="en-US" dirty="0"/>
              <a:t>Rapid start with DRV/COBI/FTC/TAF</a:t>
            </a:r>
          </a:p>
        </p:txBody>
      </p:sp>
    </p:spTree>
    <p:extLst>
      <p:ext uri="{BB962C8B-B14F-4D97-AF65-F5344CB8AC3E}">
        <p14:creationId xmlns:p14="http://schemas.microsoft.com/office/powerpoint/2010/main" val="12106616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7">
            <a:extLst>
              <a:ext uri="{FF2B5EF4-FFF2-40B4-BE49-F238E27FC236}">
                <a16:creationId xmlns:a16="http://schemas.microsoft.com/office/drawing/2014/main" id="{E47660D5-2369-588B-ACA6-2249B64404CA}"/>
              </a:ext>
            </a:extLst>
          </p:cNvPr>
          <p:cNvSpPr>
            <a:spLocks noGrp="1"/>
          </p:cNvSpPr>
          <p:nvPr>
            <p:ph idx="1"/>
          </p:nvPr>
        </p:nvSpPr>
        <p:spPr>
          <a:xfrm>
            <a:off x="604675" y="1513047"/>
            <a:ext cx="10877529" cy="4650686"/>
          </a:xfrm>
        </p:spPr>
        <p:txBody>
          <a:bodyPr/>
          <a:lstStyle/>
          <a:p>
            <a:pPr marL="457200" indent="-457200">
              <a:buFont typeface="Arial" panose="020B0604020202020204" pitchFamily="34" charset="0"/>
              <a:buAutoNum type="alphaUcPeriod"/>
            </a:pPr>
            <a:r>
              <a:rPr lang="en-US" altLang="en-US" dirty="0"/>
              <a:t>Defer ART until results of HIV genotype have returned</a:t>
            </a:r>
          </a:p>
          <a:p>
            <a:pPr marL="457200" indent="-457200">
              <a:buFont typeface="Arial" panose="020B0604020202020204" pitchFamily="34" charset="0"/>
              <a:buAutoNum type="alphaUcPeriod"/>
            </a:pPr>
            <a:r>
              <a:rPr lang="en-US" altLang="en-US" dirty="0"/>
              <a:t>Rapid start with BIC/FTC/TAF</a:t>
            </a:r>
          </a:p>
          <a:p>
            <a:pPr marL="457200" indent="-457200">
              <a:buFont typeface="Arial" panose="020B0604020202020204" pitchFamily="34" charset="0"/>
              <a:buAutoNum type="alphaUcPeriod"/>
            </a:pPr>
            <a:r>
              <a:rPr lang="en-US" altLang="en-US" dirty="0"/>
              <a:t>Rapid start with DTG/3TC</a:t>
            </a:r>
          </a:p>
          <a:p>
            <a:pPr marL="457200" indent="-457200">
              <a:buFont typeface="Arial" panose="020B0604020202020204" pitchFamily="34" charset="0"/>
              <a:buAutoNum type="alphaUcPeriod"/>
            </a:pPr>
            <a:r>
              <a:rPr lang="en-US" altLang="en-US" dirty="0"/>
              <a:t>Rapid start with DRV/COBI/FTC/TAF</a:t>
            </a:r>
          </a:p>
        </p:txBody>
      </p:sp>
      <p:sp>
        <p:nvSpPr>
          <p:cNvPr id="30722" name="Title 1">
            <a:extLst>
              <a:ext uri="{FF2B5EF4-FFF2-40B4-BE49-F238E27FC236}">
                <a16:creationId xmlns:a16="http://schemas.microsoft.com/office/drawing/2014/main" id="{EC5AC496-6B35-47C8-BE6D-10E648DCF149}"/>
              </a:ext>
            </a:extLst>
          </p:cNvPr>
          <p:cNvSpPr>
            <a:spLocks noGrp="1"/>
          </p:cNvSpPr>
          <p:nvPr>
            <p:ph type="title"/>
          </p:nvPr>
        </p:nvSpPr>
        <p:spPr>
          <a:solidFill>
            <a:schemeClr val="bg2"/>
          </a:solidFill>
        </p:spPr>
        <p:txBody>
          <a:bodyPr/>
          <a:lstStyle/>
          <a:p>
            <a:r>
              <a:rPr lang="en-US" altLang="en-US" sz="3200" dirty="0">
                <a:solidFill>
                  <a:schemeClr val="tx1"/>
                </a:solidFill>
              </a:rPr>
              <a:t>Answer: </a:t>
            </a: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F</a:t>
            </a:r>
            <a:r>
              <a:rPr lang="en-US" sz="3200" kern="1200" dirty="0">
                <a:solidFill>
                  <a:srgbClr val="FFFFFF"/>
                </a:solidFill>
                <a:ea typeface="+mn-ea"/>
                <a:cs typeface="Calibri" panose="020F0502020204030204" pitchFamily="34" charset="0"/>
              </a:rPr>
              <a:t>or a person who seroconverts on FTC/TDF PrEP, </a:t>
            </a:r>
            <a:br>
              <a:rPr lang="en-US" sz="3200" kern="1200" dirty="0">
                <a:solidFill>
                  <a:srgbClr val="FFFFFF"/>
                </a:solidFill>
                <a:ea typeface="+mn-ea"/>
                <a:cs typeface="Calibri" panose="020F0502020204030204" pitchFamily="34" charset="0"/>
              </a:rPr>
            </a:br>
            <a:r>
              <a:rPr lang="en-US" sz="3200" kern="1200" dirty="0">
                <a:solidFill>
                  <a:srgbClr val="FFFFFF"/>
                </a:solidFill>
                <a:ea typeface="+mn-ea"/>
                <a:cs typeface="Calibri" panose="020F0502020204030204" pitchFamily="34" charset="0"/>
              </a:rPr>
              <a:t>what would be the next best step in the management of HIV?</a:t>
            </a:r>
            <a:endParaRPr lang="en-US" altLang="en-US" sz="3200" dirty="0">
              <a:solidFill>
                <a:schemeClr val="tx1"/>
              </a:solidFill>
            </a:endParaRPr>
          </a:p>
        </p:txBody>
      </p:sp>
      <p:sp>
        <p:nvSpPr>
          <p:cNvPr id="2" name="Rounded Rectangle 12">
            <a:extLst>
              <a:ext uri="{FF2B5EF4-FFF2-40B4-BE49-F238E27FC236}">
                <a16:creationId xmlns:a16="http://schemas.microsoft.com/office/drawing/2014/main" id="{6862E9BE-A29D-455B-87D1-B622726597A3}"/>
              </a:ext>
            </a:extLst>
          </p:cNvPr>
          <p:cNvSpPr/>
          <p:nvPr/>
        </p:nvSpPr>
        <p:spPr bwMode="auto">
          <a:xfrm>
            <a:off x="490651" y="2079470"/>
            <a:ext cx="6587532" cy="539826"/>
          </a:xfrm>
          <a:prstGeom prst="roundRect">
            <a:avLst/>
          </a:prstGeom>
          <a:noFill/>
          <a:ln w="28575">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5" name="Group 4">
            <a:extLst>
              <a:ext uri="{FF2B5EF4-FFF2-40B4-BE49-F238E27FC236}">
                <a16:creationId xmlns:a16="http://schemas.microsoft.com/office/drawing/2014/main" id="{7F4F6E40-A9DF-4A95-D618-920D032929C2}"/>
              </a:ext>
            </a:extLst>
          </p:cNvPr>
          <p:cNvGrpSpPr/>
          <p:nvPr/>
        </p:nvGrpSpPr>
        <p:grpSpPr>
          <a:xfrm>
            <a:off x="3564152" y="4238705"/>
            <a:ext cx="8220178" cy="1725064"/>
            <a:chOff x="3552722" y="4675736"/>
            <a:chExt cx="8220178" cy="1725064"/>
          </a:xfrm>
        </p:grpSpPr>
        <p:sp>
          <p:nvSpPr>
            <p:cNvPr id="3" name="Rounded Rectangle 10">
              <a:extLst>
                <a:ext uri="{FF2B5EF4-FFF2-40B4-BE49-F238E27FC236}">
                  <a16:creationId xmlns:a16="http://schemas.microsoft.com/office/drawing/2014/main" id="{A7EC62B5-393E-6E32-81B6-FA615DA4C0BD}"/>
                </a:ext>
              </a:extLst>
            </p:cNvPr>
            <p:cNvSpPr/>
            <p:nvPr/>
          </p:nvSpPr>
          <p:spPr bwMode="auto">
            <a:xfrm>
              <a:off x="3730587" y="4914275"/>
              <a:ext cx="8042313" cy="1486525"/>
            </a:xfrm>
            <a:prstGeom prst="roundRect">
              <a:avLst>
                <a:gd name="adj" fmla="val 7090"/>
              </a:avLst>
            </a:prstGeom>
            <a:solidFill>
              <a:schemeClr val="tx1"/>
            </a:solidFill>
            <a:ln w="22225">
              <a:solidFill>
                <a:schemeClr val="accent3"/>
              </a:solidFill>
              <a:miter lim="800000"/>
              <a:headEnd/>
              <a:tailEnd/>
            </a:ln>
            <a:effectLst>
              <a:outerShdw blurRad="595461" dist="50800" dir="5400000" sx="77000" sy="77000" algn="ctr" rotWithShape="0">
                <a:srgbClr val="000000"/>
              </a:outerShdw>
            </a:effectLst>
          </p:spPr>
          <p:txBody>
            <a:bodyPr wrap="square" tIns="274320" rtlCol="0" anchor="t">
              <a:spAutoFit/>
            </a:bodyPr>
            <a:lstStyle/>
            <a:p>
              <a:pPr marL="182563" marR="0" lvl="0" indent="-169863" algn="l" defTabSz="914400" rtl="0" eaLnBrk="1" fontAlgn="base" latinLnBrk="0" hangingPunct="1">
                <a:lnSpc>
                  <a:spcPct val="100000"/>
                </a:lnSpc>
                <a:spcBef>
                  <a:spcPts val="240"/>
                </a:spcBef>
                <a:spcAft>
                  <a:spcPct val="25000"/>
                </a:spcAft>
                <a:buClr>
                  <a:srgbClr val="000000"/>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 those eager to start ART, guidelines support starting treatment before genotypic results are known with ​boosted regimen containing BIC/FTC/TAF </a:t>
              </a:r>
              <a:r>
                <a:rPr kumimoji="0" lang="en-US" sz="2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or</a:t>
              </a: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DTG + XTC/TXF</a:t>
              </a:r>
            </a:p>
          </p:txBody>
        </p:sp>
        <p:sp>
          <p:nvSpPr>
            <p:cNvPr id="4" name="Rounded Rectangle 11">
              <a:extLst>
                <a:ext uri="{FF2B5EF4-FFF2-40B4-BE49-F238E27FC236}">
                  <a16:creationId xmlns:a16="http://schemas.microsoft.com/office/drawing/2014/main" id="{F9F5FAEB-AFC4-336B-0F59-2E3827118C38}"/>
                </a:ext>
              </a:extLst>
            </p:cNvPr>
            <p:cNvSpPr/>
            <p:nvPr/>
          </p:nvSpPr>
          <p:spPr bwMode="auto">
            <a:xfrm>
              <a:off x="3552722" y="4675736"/>
              <a:ext cx="1881809" cy="477078"/>
            </a:xfrm>
            <a:prstGeom prst="roundRect">
              <a:avLst>
                <a:gd name="adj" fmla="val 12627"/>
              </a:avLst>
            </a:prstGeom>
            <a:solidFill>
              <a:schemeClr val="accent3"/>
            </a:solidFill>
            <a:ln w="0">
              <a:noFill/>
              <a:miter lim="800000"/>
              <a:headEnd/>
              <a:tailEnd/>
            </a:ln>
            <a:effectLst/>
          </p:spPr>
          <p:txBody>
            <a:bodyPr lIns="0" tIns="0" rIns="0" bIns="0"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2400" b="1" i="0" u="none" strike="noStrike" kern="1200" cap="none" spc="10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RATIONALE</a:t>
              </a:r>
            </a:p>
          </p:txBody>
        </p:sp>
      </p:grpSp>
    </p:spTree>
    <p:extLst>
      <p:ext uri="{BB962C8B-B14F-4D97-AF65-F5344CB8AC3E}">
        <p14:creationId xmlns:p14="http://schemas.microsoft.com/office/powerpoint/2010/main" val="1561539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3F0C0D4-814B-4D36-A20D-90BF5CAD9F44}"/>
              </a:ext>
            </a:extLst>
          </p:cNvPr>
          <p:cNvSpPr>
            <a:spLocks noGrp="1"/>
          </p:cNvSpPr>
          <p:nvPr>
            <p:ph type="title"/>
          </p:nvPr>
        </p:nvSpPr>
        <p:spPr>
          <a:solidFill>
            <a:schemeClr val="bg2"/>
          </a:solidFill>
        </p:spPr>
        <p:txBody>
          <a:bodyPr/>
          <a:lstStyle/>
          <a:p>
            <a:pPr lvl="0" fontAlgn="auto">
              <a:spcBef>
                <a:spcPts val="0"/>
              </a:spcBef>
              <a:spcAft>
                <a:spcPts val="0"/>
              </a:spcAft>
              <a:defRPr/>
            </a:pP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Assessment 2: </a:t>
            </a: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F</a:t>
            </a:r>
            <a:r>
              <a:rPr lang="en-US" sz="3200" kern="1200" dirty="0">
                <a:solidFill>
                  <a:srgbClr val="FFFFFF"/>
                </a:solidFill>
                <a:ea typeface="+mn-ea"/>
                <a:cs typeface="Calibri" panose="020F0502020204030204" pitchFamily="34" charset="0"/>
              </a:rPr>
              <a:t>or a person who seroconverts on LA CAB PrEP, what would be the next best step in the management of HIV?</a:t>
            </a:r>
            <a:endParaRPr lang="en-US" sz="3200" dirty="0"/>
          </a:p>
        </p:txBody>
      </p:sp>
      <p:sp>
        <p:nvSpPr>
          <p:cNvPr id="8" name="Content Placeholder 7">
            <a:extLst>
              <a:ext uri="{FF2B5EF4-FFF2-40B4-BE49-F238E27FC236}">
                <a16:creationId xmlns:a16="http://schemas.microsoft.com/office/drawing/2014/main" id="{EE6A8CD9-650D-4513-BF2A-E2EFAE7A3CB4}"/>
              </a:ext>
            </a:extLst>
          </p:cNvPr>
          <p:cNvSpPr>
            <a:spLocks noGrp="1"/>
          </p:cNvSpPr>
          <p:nvPr>
            <p:ph idx="1"/>
          </p:nvPr>
        </p:nvSpPr>
        <p:spPr/>
        <p:txBody>
          <a:bodyPr/>
          <a:lstStyle/>
          <a:p>
            <a:pPr marL="457200" indent="-457200">
              <a:buFont typeface="Arial" panose="020B0604020202020204" pitchFamily="34" charset="0"/>
              <a:buAutoNum type="alphaUcPeriod"/>
            </a:pPr>
            <a:r>
              <a:rPr lang="en-US" altLang="en-US" dirty="0"/>
              <a:t>Defer ART until results of HIV genotype have returned</a:t>
            </a:r>
          </a:p>
          <a:p>
            <a:pPr marL="457200" indent="-457200">
              <a:buFont typeface="Arial" panose="020B0604020202020204" pitchFamily="34" charset="0"/>
              <a:buAutoNum type="alphaUcPeriod"/>
            </a:pPr>
            <a:r>
              <a:rPr lang="en-US" altLang="en-US" dirty="0"/>
              <a:t>Rapid start with BIC/FTC/TAF</a:t>
            </a:r>
          </a:p>
          <a:p>
            <a:pPr marL="457200" indent="-457200">
              <a:buFont typeface="Arial" panose="020B0604020202020204" pitchFamily="34" charset="0"/>
              <a:buAutoNum type="alphaUcPeriod"/>
            </a:pPr>
            <a:r>
              <a:rPr lang="en-US" altLang="en-US" dirty="0"/>
              <a:t>Rapid start with DTG/3TC</a:t>
            </a:r>
          </a:p>
          <a:p>
            <a:pPr marL="457200" indent="-457200">
              <a:buFont typeface="Arial" panose="020B0604020202020204" pitchFamily="34" charset="0"/>
              <a:buAutoNum type="alphaUcPeriod"/>
            </a:pPr>
            <a:r>
              <a:rPr lang="en-US" altLang="en-US" dirty="0"/>
              <a:t>Rapid start with DRV/COBI/FTC/TAF</a:t>
            </a:r>
          </a:p>
        </p:txBody>
      </p:sp>
    </p:spTree>
    <p:extLst>
      <p:ext uri="{BB962C8B-B14F-4D97-AF65-F5344CB8AC3E}">
        <p14:creationId xmlns:p14="http://schemas.microsoft.com/office/powerpoint/2010/main" val="42128516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7">
            <a:extLst>
              <a:ext uri="{FF2B5EF4-FFF2-40B4-BE49-F238E27FC236}">
                <a16:creationId xmlns:a16="http://schemas.microsoft.com/office/drawing/2014/main" id="{1DC42A3E-6FB1-67EB-254E-959C05088503}"/>
              </a:ext>
            </a:extLst>
          </p:cNvPr>
          <p:cNvSpPr>
            <a:spLocks noGrp="1"/>
          </p:cNvSpPr>
          <p:nvPr>
            <p:ph idx="1"/>
          </p:nvPr>
        </p:nvSpPr>
        <p:spPr>
          <a:xfrm>
            <a:off x="604675" y="1513047"/>
            <a:ext cx="10877529" cy="4650686"/>
          </a:xfrm>
        </p:spPr>
        <p:txBody>
          <a:bodyPr/>
          <a:lstStyle/>
          <a:p>
            <a:pPr marL="457200" indent="-457200">
              <a:buFont typeface="Arial" panose="020B0604020202020204" pitchFamily="34" charset="0"/>
              <a:buAutoNum type="alphaUcPeriod"/>
            </a:pPr>
            <a:r>
              <a:rPr lang="en-US" altLang="en-US" dirty="0"/>
              <a:t>Defer ART until results of HIV genotype have returned</a:t>
            </a:r>
          </a:p>
          <a:p>
            <a:pPr marL="457200" indent="-457200">
              <a:buFont typeface="Arial" panose="020B0604020202020204" pitchFamily="34" charset="0"/>
              <a:buAutoNum type="alphaUcPeriod"/>
            </a:pPr>
            <a:r>
              <a:rPr lang="en-US" altLang="en-US" dirty="0"/>
              <a:t>Rapid start with BIC/FTC/TAF</a:t>
            </a:r>
          </a:p>
          <a:p>
            <a:pPr marL="457200" indent="-457200">
              <a:buFont typeface="Arial" panose="020B0604020202020204" pitchFamily="34" charset="0"/>
              <a:buAutoNum type="alphaUcPeriod"/>
            </a:pPr>
            <a:r>
              <a:rPr lang="en-US" altLang="en-US" dirty="0"/>
              <a:t>Rapid start with DTG/3TC</a:t>
            </a:r>
          </a:p>
          <a:p>
            <a:pPr marL="457200" indent="-457200">
              <a:buFont typeface="Arial" panose="020B0604020202020204" pitchFamily="34" charset="0"/>
              <a:buAutoNum type="alphaUcPeriod"/>
            </a:pPr>
            <a:r>
              <a:rPr lang="en-US" altLang="en-US" dirty="0"/>
              <a:t>Rapid start with DRV/COBI/FTC/TAF</a:t>
            </a:r>
          </a:p>
        </p:txBody>
      </p:sp>
      <p:sp>
        <p:nvSpPr>
          <p:cNvPr id="30722" name="Title 1">
            <a:extLst>
              <a:ext uri="{FF2B5EF4-FFF2-40B4-BE49-F238E27FC236}">
                <a16:creationId xmlns:a16="http://schemas.microsoft.com/office/drawing/2014/main" id="{EC5AC496-6B35-47C8-BE6D-10E648DCF149}"/>
              </a:ext>
            </a:extLst>
          </p:cNvPr>
          <p:cNvSpPr>
            <a:spLocks noGrp="1"/>
          </p:cNvSpPr>
          <p:nvPr>
            <p:ph type="title"/>
          </p:nvPr>
        </p:nvSpPr>
        <p:spPr>
          <a:solidFill>
            <a:schemeClr val="bg2"/>
          </a:solidFill>
        </p:spPr>
        <p:txBody>
          <a:bodyPr/>
          <a:lstStyle/>
          <a:p>
            <a:r>
              <a:rPr lang="en-US" altLang="en-US" sz="3200" dirty="0">
                <a:solidFill>
                  <a:schemeClr val="tx1"/>
                </a:solidFill>
              </a:rPr>
              <a:t>Answer: </a:t>
            </a:r>
            <a:r>
              <a:rPr kumimoji="0" lang="en-US" sz="3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F</a:t>
            </a:r>
            <a:r>
              <a:rPr lang="en-US" sz="3200" kern="1200" dirty="0">
                <a:solidFill>
                  <a:srgbClr val="FFFFFF"/>
                </a:solidFill>
                <a:ea typeface="+mn-ea"/>
                <a:cs typeface="Calibri" panose="020F0502020204030204" pitchFamily="34" charset="0"/>
              </a:rPr>
              <a:t>or a person who seroconverts on LA CAB PrEP, </a:t>
            </a:r>
            <a:br>
              <a:rPr lang="en-US" sz="3200" kern="1200" dirty="0">
                <a:solidFill>
                  <a:srgbClr val="FFFFFF"/>
                </a:solidFill>
                <a:ea typeface="+mn-ea"/>
                <a:cs typeface="Calibri" panose="020F0502020204030204" pitchFamily="34" charset="0"/>
              </a:rPr>
            </a:br>
            <a:r>
              <a:rPr lang="en-US" sz="3200" kern="1200" dirty="0">
                <a:solidFill>
                  <a:srgbClr val="FFFFFF"/>
                </a:solidFill>
                <a:ea typeface="+mn-ea"/>
                <a:cs typeface="Calibri" panose="020F0502020204030204" pitchFamily="34" charset="0"/>
              </a:rPr>
              <a:t>what would be the next best step in the management of HIV?</a:t>
            </a:r>
            <a:endParaRPr lang="en-US" altLang="en-US" sz="3200" dirty="0">
              <a:solidFill>
                <a:schemeClr val="tx1"/>
              </a:solidFill>
            </a:endParaRPr>
          </a:p>
        </p:txBody>
      </p:sp>
      <p:sp>
        <p:nvSpPr>
          <p:cNvPr id="2" name="Rounded Rectangle 12">
            <a:extLst>
              <a:ext uri="{FF2B5EF4-FFF2-40B4-BE49-F238E27FC236}">
                <a16:creationId xmlns:a16="http://schemas.microsoft.com/office/drawing/2014/main" id="{6862E9BE-A29D-455B-87D1-B622726597A3}"/>
              </a:ext>
            </a:extLst>
          </p:cNvPr>
          <p:cNvSpPr/>
          <p:nvPr/>
        </p:nvSpPr>
        <p:spPr bwMode="auto">
          <a:xfrm>
            <a:off x="475420" y="3282870"/>
            <a:ext cx="6587532" cy="539826"/>
          </a:xfrm>
          <a:prstGeom prst="roundRect">
            <a:avLst/>
          </a:prstGeom>
          <a:noFill/>
          <a:ln w="28575">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7" name="Group 6">
            <a:extLst>
              <a:ext uri="{FF2B5EF4-FFF2-40B4-BE49-F238E27FC236}">
                <a16:creationId xmlns:a16="http://schemas.microsoft.com/office/drawing/2014/main" id="{6D0ED71C-1368-F414-46A9-CDF3E4072D8D}"/>
              </a:ext>
            </a:extLst>
          </p:cNvPr>
          <p:cNvGrpSpPr/>
          <p:nvPr/>
        </p:nvGrpSpPr>
        <p:grpSpPr>
          <a:xfrm>
            <a:off x="1724000" y="4160758"/>
            <a:ext cx="9145930" cy="2231229"/>
            <a:chOff x="3564230" y="4161579"/>
            <a:chExt cx="9145930" cy="2231229"/>
          </a:xfrm>
        </p:grpSpPr>
        <p:sp>
          <p:nvSpPr>
            <p:cNvPr id="3" name="Rounded Rectangle 10">
              <a:extLst>
                <a:ext uri="{FF2B5EF4-FFF2-40B4-BE49-F238E27FC236}">
                  <a16:creationId xmlns:a16="http://schemas.microsoft.com/office/drawing/2014/main" id="{A7EC62B5-393E-6E32-81B6-FA615DA4C0BD}"/>
                </a:ext>
              </a:extLst>
            </p:cNvPr>
            <p:cNvSpPr/>
            <p:nvPr/>
          </p:nvSpPr>
          <p:spPr bwMode="auto">
            <a:xfrm>
              <a:off x="3734145" y="4400118"/>
              <a:ext cx="8976015" cy="1992690"/>
            </a:xfrm>
            <a:prstGeom prst="roundRect">
              <a:avLst>
                <a:gd name="adj" fmla="val 7090"/>
              </a:avLst>
            </a:prstGeom>
            <a:solidFill>
              <a:schemeClr val="tx1"/>
            </a:solidFill>
            <a:ln w="22225">
              <a:solidFill>
                <a:schemeClr val="accent3"/>
              </a:solidFill>
              <a:miter lim="800000"/>
              <a:headEnd/>
              <a:tailEnd/>
            </a:ln>
            <a:effectLst>
              <a:outerShdw blurRad="595461" dist="50800" dir="5400000" sx="77000" sy="77000" algn="ctr" rotWithShape="0">
                <a:srgbClr val="000000"/>
              </a:outerShdw>
            </a:effectLst>
          </p:spPr>
          <p:txBody>
            <a:bodyPr wrap="square" tIns="274320" rtlCol="0" anchor="t">
              <a:spAutoFit/>
            </a:bodyPr>
            <a:lstStyle/>
            <a:p>
              <a:pPr marL="182563" marR="0" lvl="0" indent="-169863" algn="l" defTabSz="914400" rtl="0" eaLnBrk="1" fontAlgn="base" latinLnBrk="0" hangingPunct="1">
                <a:lnSpc>
                  <a:spcPct val="100000"/>
                </a:lnSpc>
                <a:spcBef>
                  <a:spcPts val="240"/>
                </a:spcBef>
                <a:spcAft>
                  <a:spcPct val="25000"/>
                </a:spcAft>
                <a:buClr>
                  <a:srgbClr val="000000"/>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 those eager to start ART, guidelines support starting treatment before genotypic results are known with a ​boosted regimen containing DRV and XTC/TXF ​</a:t>
              </a:r>
            </a:p>
            <a:p>
              <a:pPr marL="182563" marR="0" lvl="0" indent="-169863" algn="l" defTabSz="914400" rtl="0" eaLnBrk="1" fontAlgn="base" latinLnBrk="0" hangingPunct="1">
                <a:lnSpc>
                  <a:spcPct val="100000"/>
                </a:lnSpc>
                <a:spcBef>
                  <a:spcPts val="240"/>
                </a:spcBef>
                <a:spcAft>
                  <a:spcPct val="25000"/>
                </a:spcAft>
                <a:buClr>
                  <a:srgbClr val="000000"/>
                </a:buClr>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AVOID use of an INSTI-based regimen before the genotype is known </a:t>
              </a:r>
            </a:p>
          </p:txBody>
        </p:sp>
        <p:sp>
          <p:nvSpPr>
            <p:cNvPr id="4" name="Rounded Rectangle 11">
              <a:extLst>
                <a:ext uri="{FF2B5EF4-FFF2-40B4-BE49-F238E27FC236}">
                  <a16:creationId xmlns:a16="http://schemas.microsoft.com/office/drawing/2014/main" id="{F9F5FAEB-AFC4-336B-0F59-2E3827118C38}"/>
                </a:ext>
              </a:extLst>
            </p:cNvPr>
            <p:cNvSpPr/>
            <p:nvPr/>
          </p:nvSpPr>
          <p:spPr bwMode="auto">
            <a:xfrm>
              <a:off x="3564230" y="4161579"/>
              <a:ext cx="1881809" cy="477078"/>
            </a:xfrm>
            <a:prstGeom prst="roundRect">
              <a:avLst>
                <a:gd name="adj" fmla="val 12627"/>
              </a:avLst>
            </a:prstGeom>
            <a:solidFill>
              <a:schemeClr val="accent3"/>
            </a:solidFill>
            <a:ln w="0">
              <a:noFill/>
              <a:miter lim="800000"/>
              <a:headEnd/>
              <a:tailEnd/>
            </a:ln>
            <a:effectLst/>
          </p:spPr>
          <p:txBody>
            <a:bodyPr lIns="0" tIns="0" rIns="0" bIns="0"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2400" b="1" i="0" u="none" strike="noStrike" kern="1200" cap="none" spc="10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RATIONALE</a:t>
              </a:r>
            </a:p>
          </p:txBody>
        </p:sp>
      </p:grpSp>
    </p:spTree>
    <p:extLst>
      <p:ext uri="{BB962C8B-B14F-4D97-AF65-F5344CB8AC3E}">
        <p14:creationId xmlns:p14="http://schemas.microsoft.com/office/powerpoint/2010/main" val="22395865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57F20B-F3BB-D89E-D46D-8E93B8D78A8E}"/>
              </a:ext>
            </a:extLst>
          </p:cNvPr>
          <p:cNvSpPr>
            <a:spLocks noGrp="1"/>
          </p:cNvSpPr>
          <p:nvPr>
            <p:ph type="title"/>
          </p:nvPr>
        </p:nvSpPr>
        <p:spPr/>
        <p:txBody>
          <a:bodyPr/>
          <a:lstStyle/>
          <a:p>
            <a:r>
              <a:rPr lang="en-US" dirty="0"/>
              <a:t>Take-home Points</a:t>
            </a:r>
          </a:p>
        </p:txBody>
      </p:sp>
      <p:sp>
        <p:nvSpPr>
          <p:cNvPr id="5" name="Content Placeholder 4">
            <a:extLst>
              <a:ext uri="{FF2B5EF4-FFF2-40B4-BE49-F238E27FC236}">
                <a16:creationId xmlns:a16="http://schemas.microsoft.com/office/drawing/2014/main" id="{97CC1D53-6882-D3D9-BCE3-6982DFBB90F9}"/>
              </a:ext>
            </a:extLst>
          </p:cNvPr>
          <p:cNvSpPr>
            <a:spLocks noGrp="1"/>
          </p:cNvSpPr>
          <p:nvPr>
            <p:ph sz="half" idx="1"/>
          </p:nvPr>
        </p:nvSpPr>
        <p:spPr>
          <a:xfrm>
            <a:off x="601820" y="1396430"/>
            <a:ext cx="5309278" cy="4678738"/>
          </a:xfrm>
        </p:spPr>
        <p:txBody>
          <a:bodyPr/>
          <a:lstStyle/>
          <a:p>
            <a:r>
              <a:rPr lang="en-US" sz="2600" dirty="0"/>
              <a:t>PrEP is highly safe and effective, but indeterminate HIV diagnostic results, HIV seroconversions, and breakthrough infections are possible</a:t>
            </a:r>
          </a:p>
          <a:p>
            <a:pPr lvl="1"/>
            <a:r>
              <a:rPr lang="en-US" sz="2400" dirty="0"/>
              <a:t>Regular HIV screening required to identify cases early and mitigate risk of resistance</a:t>
            </a:r>
          </a:p>
          <a:p>
            <a:r>
              <a:rPr lang="en-US" sz="2600" dirty="0"/>
              <a:t>If cases are suspected, repeat serologic and HIV PCR testing to clarify diagnosis in a patient-centered way</a:t>
            </a:r>
          </a:p>
        </p:txBody>
      </p:sp>
      <p:sp>
        <p:nvSpPr>
          <p:cNvPr id="2" name="Content Placeholder 1">
            <a:extLst>
              <a:ext uri="{FF2B5EF4-FFF2-40B4-BE49-F238E27FC236}">
                <a16:creationId xmlns:a16="http://schemas.microsoft.com/office/drawing/2014/main" id="{9B6A4B81-8581-7C02-03E7-2B9D5D35D785}"/>
              </a:ext>
            </a:extLst>
          </p:cNvPr>
          <p:cNvSpPr>
            <a:spLocks noGrp="1"/>
          </p:cNvSpPr>
          <p:nvPr>
            <p:ph sz="half" idx="2"/>
          </p:nvPr>
        </p:nvSpPr>
        <p:spPr>
          <a:xfrm>
            <a:off x="6252634" y="1396430"/>
            <a:ext cx="5229570" cy="4679462"/>
          </a:xfrm>
        </p:spPr>
        <p:txBody>
          <a:bodyPr/>
          <a:lstStyle/>
          <a:p>
            <a:r>
              <a:rPr lang="en-US" sz="2600" dirty="0"/>
              <a:t>While awaiting repeat test results, use shared decision-making to decide among options to minimize resistance</a:t>
            </a:r>
          </a:p>
          <a:p>
            <a:pPr lvl="1"/>
            <a:r>
              <a:rPr lang="en-US" sz="2400" dirty="0"/>
              <a:t>Intensifying ART (rapid start)</a:t>
            </a:r>
          </a:p>
          <a:p>
            <a:pPr lvl="2">
              <a:buFont typeface="Wingdings" panose="05000000000000000000" pitchFamily="2" charset="2"/>
              <a:buChar char="§"/>
            </a:pPr>
            <a:r>
              <a:rPr lang="en-US" sz="2200" dirty="0"/>
              <a:t>BIC/FTC/TAF or DTG/XTC/TXF if FTC/TDF or FTC/TAF failure, </a:t>
            </a:r>
            <a:br>
              <a:rPr lang="en-US" sz="2200" dirty="0"/>
            </a:br>
            <a:r>
              <a:rPr lang="en-US" sz="2200" dirty="0"/>
              <a:t>DRV-based regimens if LA CAB failure</a:t>
            </a:r>
          </a:p>
          <a:p>
            <a:pPr lvl="1"/>
            <a:r>
              <a:rPr lang="en-US" sz="2400" dirty="0"/>
              <a:t>Continuing PrEP</a:t>
            </a:r>
          </a:p>
          <a:p>
            <a:pPr lvl="1"/>
            <a:r>
              <a:rPr lang="en-US" sz="2400" dirty="0"/>
              <a:t>Stopping PrEP</a:t>
            </a:r>
          </a:p>
          <a:p>
            <a:endParaRPr lang="en-US" dirty="0"/>
          </a:p>
        </p:txBody>
      </p:sp>
    </p:spTree>
    <p:extLst>
      <p:ext uri="{BB962C8B-B14F-4D97-AF65-F5344CB8AC3E}">
        <p14:creationId xmlns:p14="http://schemas.microsoft.com/office/powerpoint/2010/main" val="9313118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ART Class!</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Clinical Focus Modules </a:t>
            </a:r>
            <a:r>
              <a:rPr lang="en-US" sz="2200" b="0" dirty="0"/>
              <a:t>featuring case examples</a:t>
            </a:r>
          </a:p>
          <a:p>
            <a:pPr eaLnBrk="1" hangingPunct="1">
              <a:buClr>
                <a:schemeClr val="accent6"/>
              </a:buClr>
              <a:defRPr/>
            </a:pPr>
            <a:r>
              <a:rPr lang="en-US" sz="2200" dirty="0">
                <a:solidFill>
                  <a:schemeClr val="accent3"/>
                </a:solidFill>
              </a:rPr>
              <a:t>Peer Perspective Videos </a:t>
            </a:r>
            <a:r>
              <a:rPr lang="en-US" sz="2200" b="0" dirty="0"/>
              <a:t>where experts discuss individualized treatment options</a:t>
            </a:r>
          </a:p>
          <a:p>
            <a:pPr>
              <a:buClr>
                <a:schemeClr val="accent6"/>
              </a:buClr>
              <a:defRPr/>
            </a:pPr>
            <a:r>
              <a:rPr lang="en-US" sz="2200" dirty="0">
                <a:solidFill>
                  <a:srgbClr val="E1471D"/>
                </a:solidFill>
              </a:rPr>
              <a:t>ClinicalThought Commentaries </a:t>
            </a:r>
            <a:r>
              <a:rPr lang="en-US" sz="2200" b="0" dirty="0"/>
              <a:t>from HIV patient advocates</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ags/tag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3.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b439652-ab7c-4d46-b77a-1646f1f304c7">
      <Terms xmlns="http://schemas.microsoft.com/office/infopath/2007/PartnerControls"/>
    </lcf76f155ced4ddcb4097134ff3c332f>
    <TaxCatchAll xmlns="22fd6914-46d4-4c7e-bbad-46e82841b69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ct:contentTypeSchema xmlns:ct="http://schemas.microsoft.com/office/2006/metadata/contentType" xmlns:ma="http://schemas.microsoft.com/office/2006/metadata/properties/metaAttributes" ct:_="" ma:_="" ma:contentTypeName="Document" ma:contentTypeID="0x010100D5AF29C3F0491C4F9EC2CA0251073C55" ma:contentTypeVersion="12" ma:contentTypeDescription="Create a new document." ma:contentTypeScope="" ma:versionID="546f0a11e69db2ba1a533ea92bf0f6e8">
  <xsd:schema xmlns:xsd="http://www.w3.org/2001/XMLSchema" xmlns:xs="http://www.w3.org/2001/XMLSchema" xmlns:p="http://schemas.microsoft.com/office/2006/metadata/properties" xmlns:ns2="eb439652-ab7c-4d46-b77a-1646f1f304c7" xmlns:ns3="22fd6914-46d4-4c7e-bbad-46e82841b69d" targetNamespace="http://schemas.microsoft.com/office/2006/metadata/properties" ma:root="true" ma:fieldsID="ad379a7a8433d81995212a3c0ab82bf9" ns2:_="" ns3:_="">
    <xsd:import namespace="eb439652-ab7c-4d46-b77a-1646f1f304c7"/>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439652-ab7c-4d46-b77a-1646f1f304c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A55BC3-5A03-47C2-8EC3-D964C3B5E779}">
  <ds:schemaRefs>
    <ds:schemaRef ds:uri="http://purl.org/dc/terms/"/>
    <ds:schemaRef ds:uri="http://schemas.microsoft.com/office/infopath/2007/PartnerControls"/>
    <ds:schemaRef ds:uri="http://purl.org/dc/dcmitype/"/>
    <ds:schemaRef ds:uri="http://schemas.microsoft.com/office/2006/metadata/properties"/>
    <ds:schemaRef ds:uri="http://purl.org/dc/elements/1.1/"/>
    <ds:schemaRef ds:uri="22fd6914-46d4-4c7e-bbad-46e82841b69d"/>
    <ds:schemaRef ds:uri="http://www.w3.org/XML/1998/namespace"/>
    <ds:schemaRef ds:uri="http://schemas.microsoft.com/office/2006/documentManagement/types"/>
    <ds:schemaRef ds:uri="eb439652-ab7c-4d46-b77a-1646f1f304c7"/>
    <ds:schemaRef ds:uri="http://schemas.openxmlformats.org/package/2006/metadata/core-properties"/>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FED843A7-D542-433B-9595-315DC9486D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439652-ab7c-4d46-b77a-1646f1f304c7"/>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3719</TotalTime>
  <Words>3703</Words>
  <Application>Microsoft Office PowerPoint</Application>
  <PresentationFormat>Widescreen</PresentationFormat>
  <Paragraphs>506</Paragraphs>
  <Slides>28</Slides>
  <Notes>27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Roboto</vt:lpstr>
      <vt:lpstr>Times</vt:lpstr>
      <vt:lpstr>Times New Roman</vt:lpstr>
      <vt:lpstr>Wingdings</vt:lpstr>
      <vt:lpstr>2022_CCO_Template</vt:lpstr>
      <vt:lpstr>ART Initiation After HIV Seroconversion on PrEP</vt:lpstr>
      <vt:lpstr>Faculty and Disclosures</vt:lpstr>
      <vt:lpstr>Learning Objective</vt:lpstr>
      <vt:lpstr>For those providing patient care, how many people living with HIV do you provide care for in a typical week?</vt:lpstr>
      <vt:lpstr>Presurvey 1: For a person who seroconverts on FTC/TDF PrEP, what would be the next best step in the management of HIV?</vt:lpstr>
      <vt:lpstr>Presurvey 2: For a person who seroconverts on LA CAB PrEP, what would be the next best step in the management of HIV?</vt:lpstr>
      <vt:lpstr>Case Study</vt:lpstr>
      <vt:lpstr>HIV Seroconversion: Natural History</vt:lpstr>
      <vt:lpstr>Acute HIV Infection vs Long-Acting  Early Viral Inhibition With LA CAB PrEP</vt:lpstr>
      <vt:lpstr>HIV Monitoring on PrEP</vt:lpstr>
      <vt:lpstr>Management of Indeterminate HIV Ab/Ag test on PrEP</vt:lpstr>
      <vt:lpstr>Risk of Resistance With HIV Seroconversion on PrEP</vt:lpstr>
      <vt:lpstr>Improved Clinical Outcomes With Rapid ART Initiation</vt:lpstr>
      <vt:lpstr>Recommendations for Rapid ART</vt:lpstr>
      <vt:lpstr>Recommended Regimens for Rapid ART</vt:lpstr>
      <vt:lpstr>NADIA: Second-line DTG vs DRV/RTV and TDF vs  ZDV After NNRTI Failure in Sub-Saharan Africa</vt:lpstr>
      <vt:lpstr>NADIA: After NNRTI Failure, Second-line DTG or DRV/RTV + 2 NRTIs Effective Regardless of NRTI Activity </vt:lpstr>
      <vt:lpstr>BICSTaR: Real-world Effectiveness of BIC/FTC/TAF in People Living With HIV at 12 Mo</vt:lpstr>
      <vt:lpstr>Study 380-4030: Switch From DTG to BIC in  Patients With Viral Suppression</vt:lpstr>
      <vt:lpstr>Recommended Initial ART When  HIV Acquired While Taking PrEP</vt:lpstr>
      <vt:lpstr>Case Study</vt:lpstr>
      <vt:lpstr>HIV-ASSIST</vt:lpstr>
      <vt:lpstr>Assessment 1: For a person who seroconverts on FTC/TDF PrEP, what would be the next best step in the management of HIV?</vt:lpstr>
      <vt:lpstr>Answer: For a person who seroconverts on FTC/TDF PrEP,  what would be the next best step in the management of HIV?</vt:lpstr>
      <vt:lpstr>Assessment 2: For a person who seroconverts on LA CAB PrEP, what would be the next best step in the management of HIV?</vt:lpstr>
      <vt:lpstr>Answer: For a person who seroconverts on LA CAB PrEP,  what would be the next best step in the management of HIV?</vt:lpstr>
      <vt:lpstr>Take-home Points</vt:lpstr>
      <vt:lpstr>Go Online for More CCO  Coverage of ART Class!</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 Initiation After HIV Seroconversion on PrEP</dc:title>
  <dc:creator>Preferred User</dc:creator>
  <cp:lastModifiedBy>Valerie Wenzel</cp:lastModifiedBy>
  <cp:revision>125</cp:revision>
  <cp:lastPrinted>2016-09-26T20:21:49Z</cp:lastPrinted>
  <dcterms:created xsi:type="dcterms:W3CDTF">2005-05-27T15:08:01Z</dcterms:created>
  <dcterms:modified xsi:type="dcterms:W3CDTF">2024-06-21T13:48:08Z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0x010100D5AF29C3F0491C4F9EC2CA0251073C55</vt:lpwstr>
  </property>
  <property fmtid="{D5CDD505-2E9C-101B-9397-08002B2CF9AE}" pid="9" name="MediaServiceImageTags">
    <vt:lpwstr/>
  </property>
</Properties>
</file>