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5"/>
  </p:notesMasterIdLst>
  <p:handoutMasterIdLst>
    <p:handoutMasterId r:id="rId16"/>
  </p:handoutMasterIdLst>
  <p:sldIdLst>
    <p:sldId id="321" r:id="rId6"/>
    <p:sldId id="558" r:id="rId7"/>
    <p:sldId id="559" r:id="rId8"/>
    <p:sldId id="560" r:id="rId9"/>
    <p:sldId id="566" r:id="rId10"/>
    <p:sldId id="564" r:id="rId11"/>
    <p:sldId id="562" r:id="rId12"/>
    <p:sldId id="565" r:id="rId13"/>
    <p:sldId id="318" r:id="rId14"/>
  </p:sldIdLst>
  <p:sldSz cx="12192000" cy="6858000"/>
  <p:notesSz cx="7315200" cy="9601200"/>
  <p:custDataLst>
    <p:tags r:id="rId1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mber Williams" initials="AW" lastIdx="3" clrIdx="17">
    <p:extLst>
      <p:ext uri="{19B8F6BF-5375-455C-9EA6-DF929625EA0E}">
        <p15:presenceInfo xmlns:p15="http://schemas.microsoft.com/office/powerpoint/2012/main" userId="S::awilliams@cealliance.com::981bbddf-314c-40a4-aea3-441dcc545642" providerId="AD"/>
      </p:ext>
    </p:extLst>
  </p:cmAuthor>
  <p:cmAuthor id="19" name="Nicolle Rochino" initials="NR" lastIdx="9" clrIdx="18">
    <p:extLst>
      <p:ext uri="{19B8F6BF-5375-455C-9EA6-DF929625EA0E}">
        <p15:presenceInfo xmlns:p15="http://schemas.microsoft.com/office/powerpoint/2012/main" userId="S::nrochino@cealliance.com::4c37dfe7-ad61-47f6-91fb-42a0366ac35b" providerId="AD"/>
      </p:ext>
    </p:extLst>
  </p:cmAuthor>
  <p:cmAuthor id="20" name="Kemi Obajimi" initials="KO" lastIdx="1" clrIdx="19">
    <p:extLst>
      <p:ext uri="{19B8F6BF-5375-455C-9EA6-DF929625EA0E}">
        <p15:presenceInfo xmlns:p15="http://schemas.microsoft.com/office/powerpoint/2012/main" userId="S::kobajimi@clinicaloptions.com::81894e25-3cbc-45b7-be28-dda6fb8d19a9" providerId="AD"/>
      </p:ext>
    </p:extLst>
  </p:cmAuthor>
  <p:cmAuthor id="21" name="Timothy Quill" initials="TQ" lastIdx="3" clrIdx="20">
    <p:extLst>
      <p:ext uri="{19B8F6BF-5375-455C-9EA6-DF929625EA0E}">
        <p15:presenceInfo xmlns:p15="http://schemas.microsoft.com/office/powerpoint/2012/main" userId="S::tquill@clinicaloptions.com::b1dc6efb-2995-45e7-a306-57a2c67aa886" providerId="AD"/>
      </p:ext>
    </p:extLst>
  </p:cmAuthor>
  <p:cmAuthor id="22" name="Andrea Boecler" initials="AB" lastIdx="2" clrIdx="21">
    <p:extLst>
      <p:ext uri="{19B8F6BF-5375-455C-9EA6-DF929625EA0E}">
        <p15:presenceInfo xmlns:p15="http://schemas.microsoft.com/office/powerpoint/2012/main" userId="S::aboecler@clinicaloptions.com::28e82037-1239-4052-943b-ae184e0bc2af" providerId="AD"/>
      </p:ext>
    </p:extLst>
  </p:cmAuthor>
  <p:cmAuthor id="23" name="Dussadee Royal" initials="DR" lastIdx="1" clrIdx="2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B50E62-2C15-4F1C-BB2A-4BB83DD09E9E}" v="208" dt="2025-04-09T19:28:05.59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84" autoAdjust="0"/>
    <p:restoredTop sz="84860" autoAdjust="0"/>
  </p:normalViewPr>
  <p:slideViewPr>
    <p:cSldViewPr snapToGrid="0">
      <p:cViewPr varScale="1">
        <p:scale>
          <a:sx n="66" d="100"/>
          <a:sy n="66" d="100"/>
        </p:scale>
        <p:origin x="368" y="4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582691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NSCLC, non-small-cell lung cancer; OS, overall survival; PD, progressive disease;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676627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BICR, blinded independent central review; CNS, central nervous system; CT, chemotherapy; DoR, duration of response; ECOG, Eastern Cooperative Oncology Group; HRQoL, health-related quality of life; mets, metastases; NSCLC, non-small-cell lung cancer; ORR, objective response rate; OS, overall survival; PD, progressive disease; PFS, progression-free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68640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C1B3B-FC78-9EBF-950E-B547FDB574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9FEEBB-D82C-7419-272E-601F296A40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A02528-C7FD-AB8E-FCAD-C1A44AAF663D}"/>
              </a:ext>
            </a:extLst>
          </p:cNvPr>
          <p:cNvSpPr>
            <a:spLocks noGrp="1"/>
          </p:cNvSpPr>
          <p:nvPr>
            <p:ph type="body" idx="1"/>
          </p:nvPr>
        </p:nvSpPr>
        <p:spPr/>
        <p:txBody>
          <a:bodyPr/>
          <a:lstStyle/>
          <a:p>
            <a:r>
              <a:rPr lang="en-US" b="0" i="1" dirty="0"/>
              <a:t>CT, chemotherapy; ECOG, Eastern Cooperative Oncology Group; ITT, intent to treat; IQR, interquartile range; PS, performance status.</a:t>
            </a:r>
          </a:p>
        </p:txBody>
      </p:sp>
      <p:sp>
        <p:nvSpPr>
          <p:cNvPr id="4" name="Slide Number Placeholder 3">
            <a:extLst>
              <a:ext uri="{FF2B5EF4-FFF2-40B4-BE49-F238E27FC236}">
                <a16:creationId xmlns:a16="http://schemas.microsoft.com/office/drawing/2014/main" id="{54A0021F-B8DE-B7AE-5B6F-2364B3A64187}"/>
              </a:ext>
            </a:extLst>
          </p:cNvPr>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940840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first-line; 2L, second-line; CT, chemotherapy; DoR, duration of response; ORR, objective response rate; 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682461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2L, second-line; ALT, alanine transferase; CT, chemotherapy; NCI, National Cancer Institute;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5737665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2L, second-line; CT, chemotherapy; DoR, duration of response; NSCLC, non-small-cell lung cancer; PFS, progression-free survival;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115996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EMPOWER-Lung 1: Cemiplimab Continuation Plus Chemotherapy After Progression on 1L Cemiplimab Monotherapy in Advanced NSCLC</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7223"/>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41358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Independent Conference Highlights*</a:t>
            </a:r>
            <a:br>
              <a:rPr lang="en-US" sz="2200" b="1" kern="0" dirty="0">
                <a:latin typeface="Calibri" panose="020F0502020204030204" pitchFamily="34" charset="0"/>
                <a:ea typeface="+mj-ea"/>
                <a:cs typeface="+mj-cs"/>
              </a:rPr>
            </a:br>
            <a:r>
              <a:rPr lang="en-US" sz="1600" i="1" kern="0" dirty="0">
                <a:solidFill>
                  <a:schemeClr val="bg2"/>
                </a:solidFill>
                <a:latin typeface="Calibri"/>
                <a:ea typeface="+mj-ea"/>
                <a:cs typeface="Calibri"/>
              </a:rPr>
              <a:t>of the 2025 European Lung Cancer Congress, March 26-29,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2220"/>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712B-00FB-3E10-4D5C-4515E2518351}"/>
              </a:ext>
            </a:extLst>
          </p:cNvPr>
          <p:cNvSpPr>
            <a:spLocks noGrp="1"/>
          </p:cNvSpPr>
          <p:nvPr>
            <p:ph type="title"/>
          </p:nvPr>
        </p:nvSpPr>
        <p:spPr/>
        <p:txBody>
          <a:bodyPr/>
          <a:lstStyle/>
          <a:p>
            <a:r>
              <a:rPr lang="en-US" dirty="0"/>
              <a:t>EMPOWER-Lung 1 Cemiplimab After Progression: Background</a:t>
            </a:r>
          </a:p>
        </p:txBody>
      </p:sp>
      <p:sp>
        <p:nvSpPr>
          <p:cNvPr id="3" name="Content Placeholder 2">
            <a:extLst>
              <a:ext uri="{FF2B5EF4-FFF2-40B4-BE49-F238E27FC236}">
                <a16:creationId xmlns:a16="http://schemas.microsoft.com/office/drawing/2014/main" id="{FE5B8445-BD8A-542C-C3D7-CBCB9B5DF7AA}"/>
              </a:ext>
            </a:extLst>
          </p:cNvPr>
          <p:cNvSpPr>
            <a:spLocks noGrp="1"/>
          </p:cNvSpPr>
          <p:nvPr>
            <p:ph idx="1"/>
          </p:nvPr>
        </p:nvSpPr>
        <p:spPr/>
        <p:txBody>
          <a:bodyPr/>
          <a:lstStyle/>
          <a:p>
            <a:r>
              <a:rPr lang="en-US" sz="2600" dirty="0"/>
              <a:t>Retrospective CLARITY study investigated the clinical outcome with salvage CT after progression on an immune checkpoint inhibitor in 342 patients with advanced NSCLC treated in 20 centers in Italy from 11/2013 to 7/2019</a:t>
            </a:r>
            <a:r>
              <a:rPr lang="en-US" sz="2600" baseline="30000" dirty="0"/>
              <a:t>1</a:t>
            </a:r>
            <a:r>
              <a:rPr lang="en-US" sz="2600" dirty="0"/>
              <a:t>:</a:t>
            </a:r>
          </a:p>
          <a:p>
            <a:pPr lvl="1"/>
            <a:r>
              <a:rPr lang="en-US" sz="2400" dirty="0"/>
              <a:t>PFS: 4.1 mo (95% CI: 3.4-4.8)</a:t>
            </a:r>
          </a:p>
          <a:p>
            <a:pPr lvl="1"/>
            <a:r>
              <a:rPr lang="en-US" sz="2400" dirty="0"/>
              <a:t>OS: 6.8 mo (95% CI: 5.5-8.1)</a:t>
            </a:r>
          </a:p>
          <a:p>
            <a:r>
              <a:rPr lang="en-US" sz="2600" dirty="0"/>
              <a:t>Phase III EMPOWER-Lung 1 trial investigated anti–PD-1 antibody cemiplimab as monotherapy vs CT as first-line therapy</a:t>
            </a:r>
            <a:r>
              <a:rPr lang="en-US" sz="2600" baseline="30000" dirty="0"/>
              <a:t>2,3</a:t>
            </a:r>
          </a:p>
          <a:p>
            <a:pPr lvl="1"/>
            <a:r>
              <a:rPr lang="en-US" sz="2400" dirty="0"/>
              <a:t>Current exploratory analysis reports efficacy and safety results with continuation cemiplimab in combination with 4 cycles of CT following PD on first-line cemiplimab after 5 yr of follow-up</a:t>
            </a:r>
            <a:r>
              <a:rPr lang="en-US" sz="2400" baseline="30000" dirty="0"/>
              <a:t>4</a:t>
            </a:r>
          </a:p>
        </p:txBody>
      </p:sp>
      <p:sp>
        <p:nvSpPr>
          <p:cNvPr id="4" name="Text Box 11">
            <a:extLst>
              <a:ext uri="{FF2B5EF4-FFF2-40B4-BE49-F238E27FC236}">
                <a16:creationId xmlns:a16="http://schemas.microsoft.com/office/drawing/2014/main" id="{AD738821-5C06-D326-36A8-08CA22702BB2}"/>
              </a:ext>
            </a:extLst>
          </p:cNvPr>
          <p:cNvSpPr txBox="1">
            <a:spLocks noChangeArrowheads="1"/>
          </p:cNvSpPr>
          <p:nvPr/>
        </p:nvSpPr>
        <p:spPr bwMode="auto">
          <a:xfrm>
            <a:off x="414339" y="6385740"/>
            <a:ext cx="108724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Bersanelli. Lung Cancer. 2020;150. 2. Sezer. Lancet. 2021;397:592. 3. Ozguroglu. Lancet Oncol. 2023;24:989. 4. Garassino. ELCC 2025. Abstr 16P.</a:t>
            </a:r>
          </a:p>
        </p:txBody>
      </p:sp>
    </p:spTree>
    <p:extLst>
      <p:ext uri="{BB962C8B-B14F-4D97-AF65-F5344CB8AC3E}">
        <p14:creationId xmlns:p14="http://schemas.microsoft.com/office/powerpoint/2010/main" val="2803851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79707-6A13-4A60-B5E4-1E568E35F4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3292F6-1B82-7A1D-3F89-C7BD63BDD906}"/>
              </a:ext>
            </a:extLst>
          </p:cNvPr>
          <p:cNvSpPr>
            <a:spLocks noGrp="1"/>
          </p:cNvSpPr>
          <p:nvPr>
            <p:ph type="title"/>
          </p:nvPr>
        </p:nvSpPr>
        <p:spPr/>
        <p:txBody>
          <a:bodyPr/>
          <a:lstStyle/>
          <a:p>
            <a:r>
              <a:rPr lang="en-US" dirty="0"/>
              <a:t>EMPOWER-Lung 1 Cemiplimab After Progression: </a:t>
            </a:r>
            <a:br>
              <a:rPr lang="en-US" dirty="0"/>
            </a:br>
            <a:r>
              <a:rPr lang="en-US" dirty="0"/>
              <a:t>Study Design </a:t>
            </a:r>
          </a:p>
        </p:txBody>
      </p:sp>
      <p:sp>
        <p:nvSpPr>
          <p:cNvPr id="3" name="Content Placeholder 2">
            <a:extLst>
              <a:ext uri="{FF2B5EF4-FFF2-40B4-BE49-F238E27FC236}">
                <a16:creationId xmlns:a16="http://schemas.microsoft.com/office/drawing/2014/main" id="{BBF5A739-B14B-3226-7213-9628BB7BD96F}"/>
              </a:ext>
            </a:extLst>
          </p:cNvPr>
          <p:cNvSpPr>
            <a:spLocks noGrp="1"/>
          </p:cNvSpPr>
          <p:nvPr>
            <p:ph idx="1"/>
          </p:nvPr>
        </p:nvSpPr>
        <p:spPr/>
        <p:txBody>
          <a:bodyPr/>
          <a:lstStyle/>
          <a:p>
            <a:r>
              <a:rPr lang="en-US" sz="2400" dirty="0"/>
              <a:t>Randomized, multicenter, open-label phase III study (data cutoff: Jan 16, 2024)</a:t>
            </a:r>
          </a:p>
        </p:txBody>
      </p:sp>
      <p:sp>
        <p:nvSpPr>
          <p:cNvPr id="4" name="Text Box 11">
            <a:extLst>
              <a:ext uri="{FF2B5EF4-FFF2-40B4-BE49-F238E27FC236}">
                <a16:creationId xmlns:a16="http://schemas.microsoft.com/office/drawing/2014/main" id="{09141E6C-AC23-B29F-5F24-AE478CB07BB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Garassino. ELCC 2025. Abstr 16P. Ozguroglu. Lancet Oncol. 2023;24:989. NCT03088540. </a:t>
            </a:r>
          </a:p>
        </p:txBody>
      </p:sp>
      <p:sp>
        <p:nvSpPr>
          <p:cNvPr id="16" name="Content Placeholder 2">
            <a:extLst>
              <a:ext uri="{FF2B5EF4-FFF2-40B4-BE49-F238E27FC236}">
                <a16:creationId xmlns:a16="http://schemas.microsoft.com/office/drawing/2014/main" id="{579430DA-4A6C-7637-30A0-4074B33BC304}"/>
              </a:ext>
            </a:extLst>
          </p:cNvPr>
          <p:cNvSpPr txBox="1">
            <a:spLocks/>
          </p:cNvSpPr>
          <p:nvPr/>
        </p:nvSpPr>
        <p:spPr>
          <a:xfrm>
            <a:off x="601819" y="4834001"/>
            <a:ext cx="5309278" cy="37897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endpoints: </a:t>
            </a:r>
            <a:r>
              <a:rPr lang="en-US" sz="2000" b="0" kern="0" dirty="0"/>
              <a:t>OS, PFS</a:t>
            </a:r>
            <a:endParaRPr lang="en-US" sz="2000" b="1" kern="0" dirty="0"/>
          </a:p>
        </p:txBody>
      </p:sp>
      <p:sp>
        <p:nvSpPr>
          <p:cNvPr id="17" name="Content Placeholder 3">
            <a:extLst>
              <a:ext uri="{FF2B5EF4-FFF2-40B4-BE49-F238E27FC236}">
                <a16:creationId xmlns:a16="http://schemas.microsoft.com/office/drawing/2014/main" id="{E51F2E70-7D82-EDF0-7138-C006E90710C8}"/>
              </a:ext>
            </a:extLst>
          </p:cNvPr>
          <p:cNvSpPr txBox="1">
            <a:spLocks/>
          </p:cNvSpPr>
          <p:nvPr/>
        </p:nvSpPr>
        <p:spPr>
          <a:xfrm>
            <a:off x="5013433" y="4834668"/>
            <a:ext cx="6468770" cy="37902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 endpoints: </a:t>
            </a:r>
            <a:r>
              <a:rPr lang="en-US" sz="2000" b="0" kern="0" dirty="0"/>
              <a:t>ORR, DoR, HRQoL, safety</a:t>
            </a:r>
            <a:endParaRPr lang="en-US" sz="2000" b="1" kern="0" dirty="0"/>
          </a:p>
        </p:txBody>
      </p:sp>
      <p:sp>
        <p:nvSpPr>
          <p:cNvPr id="18" name="Content Placeholder 2">
            <a:extLst>
              <a:ext uri="{FF2B5EF4-FFF2-40B4-BE49-F238E27FC236}">
                <a16:creationId xmlns:a16="http://schemas.microsoft.com/office/drawing/2014/main" id="{95EEB7BF-5FC4-A955-EEE1-7B81ACE9456F}"/>
              </a:ext>
            </a:extLst>
          </p:cNvPr>
          <p:cNvSpPr txBox="1">
            <a:spLocks/>
          </p:cNvSpPr>
          <p:nvPr/>
        </p:nvSpPr>
        <p:spPr bwMode="auto">
          <a:xfrm>
            <a:off x="609759" y="5293780"/>
            <a:ext cx="10877529" cy="1182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300"/>
              </a:spcBef>
              <a:spcAft>
                <a:spcPts val="300"/>
              </a:spcAft>
            </a:pPr>
            <a:r>
              <a:rPr lang="en-US" sz="2000" kern="0" dirty="0"/>
              <a:t>5-yr follow-up: cemiplimab + CT </a:t>
            </a:r>
            <a:r>
              <a:rPr lang="en-US" sz="2000" b="0" kern="0" dirty="0"/>
              <a:t>after PD on cemiplimab (n = 73)</a:t>
            </a:r>
          </a:p>
          <a:p>
            <a:pPr lvl="1">
              <a:spcBef>
                <a:spcPts val="300"/>
              </a:spcBef>
              <a:spcAft>
                <a:spcPts val="300"/>
              </a:spcAft>
            </a:pPr>
            <a:r>
              <a:rPr lang="en-US" sz="1800" b="0" kern="0" dirty="0"/>
              <a:t>Patients had ≥1 dose of CT and 1 scan after PD</a:t>
            </a:r>
          </a:p>
          <a:p>
            <a:pPr lvl="1">
              <a:spcBef>
                <a:spcPts val="300"/>
              </a:spcBef>
              <a:spcAft>
                <a:spcPts val="300"/>
              </a:spcAft>
            </a:pPr>
            <a:r>
              <a:rPr lang="en-US" sz="1800" b="0" kern="0" dirty="0"/>
              <a:t>Response by BICR based on baseline of last scan before first CT dose</a:t>
            </a:r>
          </a:p>
        </p:txBody>
      </p:sp>
      <p:grpSp>
        <p:nvGrpSpPr>
          <p:cNvPr id="25" name="Group 24">
            <a:extLst>
              <a:ext uri="{FF2B5EF4-FFF2-40B4-BE49-F238E27FC236}">
                <a16:creationId xmlns:a16="http://schemas.microsoft.com/office/drawing/2014/main" id="{5CF456C5-515F-CAC3-0282-BE0B9FF131CB}"/>
              </a:ext>
            </a:extLst>
          </p:cNvPr>
          <p:cNvGrpSpPr/>
          <p:nvPr/>
        </p:nvGrpSpPr>
        <p:grpSpPr>
          <a:xfrm>
            <a:off x="671077" y="2075210"/>
            <a:ext cx="10806918" cy="2617409"/>
            <a:chOff x="857992" y="2075210"/>
            <a:chExt cx="10806918" cy="2617409"/>
          </a:xfrm>
        </p:grpSpPr>
        <p:sp>
          <p:nvSpPr>
            <p:cNvPr id="5" name="Text Box 45">
              <a:extLst>
                <a:ext uri="{FF2B5EF4-FFF2-40B4-BE49-F238E27FC236}">
                  <a16:creationId xmlns:a16="http://schemas.microsoft.com/office/drawing/2014/main" id="{6C570FC1-BA2A-D842-ACDE-9E98D3EE6B43}"/>
                </a:ext>
              </a:extLst>
            </p:cNvPr>
            <p:cNvSpPr txBox="1">
              <a:spLocks noChangeArrowheads="1"/>
            </p:cNvSpPr>
            <p:nvPr/>
          </p:nvSpPr>
          <p:spPr bwMode="auto">
            <a:xfrm>
              <a:off x="857992" y="2630516"/>
              <a:ext cx="307760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Adults with previously untreated advanced NSCLC; PD-L1 ≥50% and no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EGFR</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ALK</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ROS1</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 mutations;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smoking history (&gt;100 cigarettes/lifetime); </a:t>
              </a:r>
              <a:r>
                <a:rPr kumimoji="0" lang="en-US" altLang="en-US" sz="1600" b="0" u="none" strike="noStrike" kern="1200" cap="none" spc="0" normalizeH="0" baseline="0" noProof="0" dirty="0">
                  <a:ln>
                    <a:noFill/>
                  </a:ln>
                  <a:solidFill>
                    <a:srgbClr val="000000"/>
                  </a:solidFill>
                  <a:effectLst/>
                  <a:uLnTx/>
                  <a:uFillTx/>
                  <a:latin typeface="Calibri" panose="020F0502020204030204" pitchFamily="34" charset="0"/>
                  <a:cs typeface="+mn-cs"/>
                </a:rPr>
                <a:t>adequately treated, clinically stable CNS mets permitted;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000000"/>
                  </a:solidFill>
                  <a:latin typeface="Calibri" panose="020F0502020204030204" pitchFamily="34" charset="0"/>
                  <a:cs typeface="+mn-cs"/>
                </a:rPr>
                <a:t>(N = 712)</a:t>
              </a:r>
              <a:endParaRPr kumimoji="0" lang="en-US" altLang="en-US" sz="1600" b="0" i="0" u="none" strike="noStrike" kern="1200" cap="none" spc="0" normalizeH="0" baseline="30000" noProof="0" dirty="0">
                <a:ln>
                  <a:noFill/>
                </a:ln>
                <a:solidFill>
                  <a:srgbClr val="000000"/>
                </a:solidFill>
                <a:effectLst/>
                <a:uLnTx/>
                <a:uFillTx/>
                <a:latin typeface="Calibri" panose="020F0502020204030204" pitchFamily="34" charset="0"/>
                <a:cs typeface="+mn-cs"/>
              </a:endParaRPr>
            </a:p>
          </p:txBody>
        </p:sp>
        <p:sp>
          <p:nvSpPr>
            <p:cNvPr id="6" name="Rectangle 49">
              <a:extLst>
                <a:ext uri="{FF2B5EF4-FFF2-40B4-BE49-F238E27FC236}">
                  <a16:creationId xmlns:a16="http://schemas.microsoft.com/office/drawing/2014/main" id="{6CBB4113-DCC4-845D-D903-3666DC2F03A7}"/>
                </a:ext>
              </a:extLst>
            </p:cNvPr>
            <p:cNvSpPr>
              <a:spLocks noChangeArrowheads="1"/>
            </p:cNvSpPr>
            <p:nvPr/>
          </p:nvSpPr>
          <p:spPr bwMode="auto">
            <a:xfrm>
              <a:off x="4669068" y="2627719"/>
              <a:ext cx="2853863"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cs typeface="+mn-cs"/>
                </a:rPr>
                <a:t>Cemiplimab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350 mg Q3W IV </a:t>
              </a:r>
              <a:r>
                <a:rPr lang="en-US" altLang="en-US" sz="1600" b="0" dirty="0">
                  <a:solidFill>
                    <a:srgbClr val="FFFFFF"/>
                  </a:solidFill>
                  <a:latin typeface="Calibri" panose="020F0502020204030204" pitchFamily="34" charset="0"/>
                  <a:cs typeface="+mn-cs"/>
                </a:rPr>
                <a:t>until PD or 108 wk</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FFFFFF"/>
                  </a:solidFill>
                  <a:latin typeface="Calibri" panose="020F0502020204030204" pitchFamily="34" charset="0"/>
                  <a:cs typeface="+mn-cs"/>
                </a:rPr>
                <a:t>(n = 357)</a:t>
              </a:r>
            </a:p>
          </p:txBody>
        </p:sp>
        <p:sp>
          <p:nvSpPr>
            <p:cNvPr id="7" name="Rectangle 50">
              <a:extLst>
                <a:ext uri="{FF2B5EF4-FFF2-40B4-BE49-F238E27FC236}">
                  <a16:creationId xmlns:a16="http://schemas.microsoft.com/office/drawing/2014/main" id="{5F62CA55-7A3C-4D85-CAAA-EDF92F5EC420}"/>
                </a:ext>
              </a:extLst>
            </p:cNvPr>
            <p:cNvSpPr>
              <a:spLocks noChangeArrowheads="1"/>
            </p:cNvSpPr>
            <p:nvPr/>
          </p:nvSpPr>
          <p:spPr bwMode="auto">
            <a:xfrm>
              <a:off x="4669067" y="3760436"/>
              <a:ext cx="2853861"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cs typeface="+mn-cs"/>
                </a:rPr>
                <a:t>Chemotherapy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of investigator’s choice for 4-6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rPr>
                <a:t>(n = </a:t>
              </a:r>
              <a:r>
                <a:rPr lang="en-US" altLang="en-US" sz="1600" b="0" dirty="0">
                  <a:solidFill>
                    <a:srgbClr val="FFFFFF"/>
                  </a:solidFill>
                  <a:latin typeface="Calibri" panose="020F0502020204030204" pitchFamily="34" charset="0"/>
                  <a:cs typeface="+mn-cs"/>
                </a:rPr>
                <a:t>355)</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cs typeface="+mn-cs"/>
              </a:endParaRPr>
            </a:p>
          </p:txBody>
        </p:sp>
        <p:sp>
          <p:nvSpPr>
            <p:cNvPr id="8" name="Line 53">
              <a:extLst>
                <a:ext uri="{FF2B5EF4-FFF2-40B4-BE49-F238E27FC236}">
                  <a16:creationId xmlns:a16="http://schemas.microsoft.com/office/drawing/2014/main" id="{0F8ACA88-35EC-6564-E005-B03DB39BE58D}"/>
                </a:ext>
              </a:extLst>
            </p:cNvPr>
            <p:cNvSpPr>
              <a:spLocks noChangeShapeType="1"/>
            </p:cNvSpPr>
            <p:nvPr/>
          </p:nvSpPr>
          <p:spPr bwMode="auto">
            <a:xfrm>
              <a:off x="3935596" y="381839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9" name="Line 54">
              <a:extLst>
                <a:ext uri="{FF2B5EF4-FFF2-40B4-BE49-F238E27FC236}">
                  <a16:creationId xmlns:a16="http://schemas.microsoft.com/office/drawing/2014/main" id="{B5891E36-13C8-3087-FE03-397F269226F7}"/>
                </a:ext>
              </a:extLst>
            </p:cNvPr>
            <p:cNvSpPr>
              <a:spLocks noChangeShapeType="1"/>
            </p:cNvSpPr>
            <p:nvPr/>
          </p:nvSpPr>
          <p:spPr bwMode="auto">
            <a:xfrm flipV="1">
              <a:off x="3935596" y="299347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 name="Rectangle 46">
              <a:extLst>
                <a:ext uri="{FF2B5EF4-FFF2-40B4-BE49-F238E27FC236}">
                  <a16:creationId xmlns:a16="http://schemas.microsoft.com/office/drawing/2014/main" id="{83723236-A7FA-5B3C-20B5-41C5FFB9A069}"/>
                </a:ext>
              </a:extLst>
            </p:cNvPr>
            <p:cNvSpPr>
              <a:spLocks noChangeArrowheads="1"/>
            </p:cNvSpPr>
            <p:nvPr/>
          </p:nvSpPr>
          <p:spPr bwMode="auto">
            <a:xfrm>
              <a:off x="7972878" y="2606616"/>
              <a:ext cx="20398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600" i="1" dirty="0">
                  <a:solidFill>
                    <a:srgbClr val="000000"/>
                  </a:solidFill>
                  <a:latin typeface="Calibri" panose="020F0502020204030204" pitchFamily="34" charset="0"/>
                  <a:cs typeface="+mn-cs"/>
                </a:rPr>
                <a:t>PD: </a:t>
              </a:r>
              <a:r>
                <a:rPr lang="en-US" altLang="en-US" sz="1600" b="0" i="1" dirty="0">
                  <a:solidFill>
                    <a:srgbClr val="000000"/>
                  </a:solidFill>
                  <a:latin typeface="Calibri" panose="020F0502020204030204" pitchFamily="34" charset="0"/>
                  <a:cs typeface="+mn-cs"/>
                </a:rPr>
                <a:t>May continue cemiplimab + 4 cycles of chemotherapy</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11" name="Rectangle 46">
              <a:extLst>
                <a:ext uri="{FF2B5EF4-FFF2-40B4-BE49-F238E27FC236}">
                  <a16:creationId xmlns:a16="http://schemas.microsoft.com/office/drawing/2014/main" id="{72C72C20-0F09-6225-E17E-B5ACDF1A6351}"/>
                </a:ext>
              </a:extLst>
            </p:cNvPr>
            <p:cNvSpPr>
              <a:spLocks noChangeArrowheads="1"/>
            </p:cNvSpPr>
            <p:nvPr/>
          </p:nvSpPr>
          <p:spPr bwMode="auto">
            <a:xfrm>
              <a:off x="7880847" y="3901952"/>
              <a:ext cx="24229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altLang="en-US" sz="1600" i="1" dirty="0">
                  <a:solidFill>
                    <a:srgbClr val="000000"/>
                  </a:solidFill>
                  <a:latin typeface="Calibri" panose="020F0502020204030204" pitchFamily="34" charset="0"/>
                  <a:cs typeface="+mn-cs"/>
                </a:rPr>
                <a:t>PD: </a:t>
              </a:r>
              <a:r>
                <a:rPr lang="en-US" altLang="en-US" sz="1600" b="0" i="1" dirty="0">
                  <a:solidFill>
                    <a:srgbClr val="000000"/>
                  </a:solidFill>
                  <a:latin typeface="Calibri" panose="020F0502020204030204" pitchFamily="34" charset="0"/>
                  <a:cs typeface="+mn-cs"/>
                </a:rPr>
                <a:t>Crossover allowed to cemiplimab monotherapy</a:t>
              </a:r>
              <a:endPar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sp>
          <p:nvSpPr>
            <p:cNvPr id="12" name="Rectangle 46">
              <a:extLst>
                <a:ext uri="{FF2B5EF4-FFF2-40B4-BE49-F238E27FC236}">
                  <a16:creationId xmlns:a16="http://schemas.microsoft.com/office/drawing/2014/main" id="{92C84AEF-D948-2E33-DF39-F3CAB6CC664F}"/>
                </a:ext>
              </a:extLst>
            </p:cNvPr>
            <p:cNvSpPr>
              <a:spLocks noChangeArrowheads="1"/>
            </p:cNvSpPr>
            <p:nvPr/>
          </p:nvSpPr>
          <p:spPr bwMode="auto">
            <a:xfrm>
              <a:off x="2187027" y="2075210"/>
              <a:ext cx="41194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400" b="0" i="1" dirty="0">
                  <a:solidFill>
                    <a:srgbClr val="000000"/>
                  </a:solidFill>
                  <a:latin typeface="Calibri" panose="020F0502020204030204" pitchFamily="34" charset="0"/>
                  <a:cs typeface="+mn-cs"/>
                </a:rPr>
                <a:t>Stratified by histology (squamous vs nonsquamous), region (Europe vs Asia vs rest of world)</a:t>
              </a:r>
              <a:endPar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cs typeface="+mn-cs"/>
              </a:endParaRPr>
            </a:p>
          </p:txBody>
        </p:sp>
        <p:cxnSp>
          <p:nvCxnSpPr>
            <p:cNvPr id="13" name="Straight Arrow Connector 12">
              <a:extLst>
                <a:ext uri="{FF2B5EF4-FFF2-40B4-BE49-F238E27FC236}">
                  <a16:creationId xmlns:a16="http://schemas.microsoft.com/office/drawing/2014/main" id="{C0BE04FD-0E75-00B7-8E01-0B14CA9936C2}"/>
                </a:ext>
              </a:extLst>
            </p:cNvPr>
            <p:cNvCxnSpPr>
              <a:cxnSpLocks/>
            </p:cNvCxnSpPr>
            <p:nvPr/>
          </p:nvCxnSpPr>
          <p:spPr bwMode="auto">
            <a:xfrm rot="10800000" flipV="1">
              <a:off x="4246747" y="2674399"/>
              <a:ext cx="0" cy="365760"/>
            </a:xfrm>
            <a:prstGeom prst="straightConnector1">
              <a:avLst/>
            </a:prstGeom>
            <a:noFill/>
            <a:ln w="28575" cap="flat" cmpd="sng" algn="ctr">
              <a:solidFill>
                <a:schemeClr val="bg1"/>
              </a:solidFill>
              <a:prstDash val="sysDot"/>
              <a:round/>
              <a:headEnd type="none" w="med" len="med"/>
              <a:tailEnd type="triangle"/>
            </a:ln>
            <a:effectLst/>
          </p:spPr>
        </p:cxnSp>
        <p:cxnSp>
          <p:nvCxnSpPr>
            <p:cNvPr id="14" name="Straight Arrow Connector 13">
              <a:extLst>
                <a:ext uri="{FF2B5EF4-FFF2-40B4-BE49-F238E27FC236}">
                  <a16:creationId xmlns:a16="http://schemas.microsoft.com/office/drawing/2014/main" id="{6237AB4A-95FF-93F1-135C-812F5926BB60}"/>
                </a:ext>
              </a:extLst>
            </p:cNvPr>
            <p:cNvCxnSpPr>
              <a:cxnSpLocks/>
            </p:cNvCxnSpPr>
            <p:nvPr/>
          </p:nvCxnSpPr>
          <p:spPr bwMode="auto">
            <a:xfrm>
              <a:off x="7592194" y="3018590"/>
              <a:ext cx="246153" cy="2"/>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Connector: Elbow 14">
              <a:extLst>
                <a:ext uri="{FF2B5EF4-FFF2-40B4-BE49-F238E27FC236}">
                  <a16:creationId xmlns:a16="http://schemas.microsoft.com/office/drawing/2014/main" id="{9F575013-850A-3B78-C89C-082656C55A5F}"/>
                </a:ext>
              </a:extLst>
            </p:cNvPr>
            <p:cNvCxnSpPr>
              <a:cxnSpLocks/>
            </p:cNvCxnSpPr>
            <p:nvPr/>
          </p:nvCxnSpPr>
          <p:spPr bwMode="auto">
            <a:xfrm flipV="1">
              <a:off x="7586990" y="3181575"/>
              <a:ext cx="1" cy="1005840"/>
            </a:xfrm>
            <a:prstGeom prst="bentConnector3">
              <a:avLst>
                <a:gd name="adj1" fmla="val 22860100000"/>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2A65A1FB-D9AD-B62A-E2E0-C977173BAF33}"/>
                </a:ext>
              </a:extLst>
            </p:cNvPr>
            <p:cNvCxnSpPr>
              <a:cxnSpLocks/>
            </p:cNvCxnSpPr>
            <p:nvPr/>
          </p:nvCxnSpPr>
          <p:spPr bwMode="auto">
            <a:xfrm>
              <a:off x="9995897" y="3022113"/>
              <a:ext cx="246153" cy="2"/>
            </a:xfrm>
            <a:prstGeom prst="straightConnector1">
              <a:avLst/>
            </a:prstGeom>
            <a:noFill/>
            <a:ln w="28575" cap="flat" cmpd="sng" algn="ctr">
              <a:solidFill>
                <a:schemeClr val="bg1"/>
              </a:solidFill>
              <a:prstDash val="solid"/>
              <a:round/>
              <a:headEnd type="none" w="med" len="med"/>
              <a:tailEnd type="triangle"/>
            </a:ln>
            <a:effectLst/>
          </p:spPr>
        </p:cxnSp>
        <p:sp>
          <p:nvSpPr>
            <p:cNvPr id="21" name="Rectangle 46">
              <a:extLst>
                <a:ext uri="{FF2B5EF4-FFF2-40B4-BE49-F238E27FC236}">
                  <a16:creationId xmlns:a16="http://schemas.microsoft.com/office/drawing/2014/main" id="{1C9938D4-063A-E206-422F-A9FA7796996F}"/>
                </a:ext>
              </a:extLst>
            </p:cNvPr>
            <p:cNvSpPr>
              <a:spLocks noChangeArrowheads="1"/>
            </p:cNvSpPr>
            <p:nvPr/>
          </p:nvSpPr>
          <p:spPr bwMode="auto">
            <a:xfrm>
              <a:off x="10118973" y="2828773"/>
              <a:ext cx="15459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dirty="0">
                  <a:solidFill>
                    <a:srgbClr val="000000"/>
                  </a:solidFill>
                  <a:latin typeface="Calibri" panose="020F0502020204030204" pitchFamily="34" charset="0"/>
                  <a:cs typeface="+mn-cs"/>
                </a:rPr>
                <a:t>Follow-up</a:t>
              </a:r>
            </a:p>
          </p:txBody>
        </p:sp>
        <p:sp>
          <p:nvSpPr>
            <p:cNvPr id="24" name="Rectangle 23">
              <a:extLst>
                <a:ext uri="{FF2B5EF4-FFF2-40B4-BE49-F238E27FC236}">
                  <a16:creationId xmlns:a16="http://schemas.microsoft.com/office/drawing/2014/main" id="{2C90BDB0-1D55-9F43-3FD9-A7C5DC36E181}"/>
                </a:ext>
              </a:extLst>
            </p:cNvPr>
            <p:cNvSpPr/>
            <p:nvPr/>
          </p:nvSpPr>
          <p:spPr bwMode="auto">
            <a:xfrm>
              <a:off x="7963269" y="2606616"/>
              <a:ext cx="3620652" cy="865647"/>
            </a:xfrm>
            <a:prstGeom prst="rect">
              <a:avLst/>
            </a:prstGeom>
            <a:noFill/>
            <a:ln w="38100">
              <a:solidFill>
                <a:schemeClr val="accent4"/>
              </a:solidFill>
              <a:headEnd/>
              <a:tailEnd/>
            </a:ln>
          </p:spPr>
          <p:style>
            <a:lnRef idx="2">
              <a:schemeClr val="dk1"/>
            </a:lnRef>
            <a:fillRef idx="1">
              <a:schemeClr val="lt1"/>
            </a:fillRef>
            <a:effectRef idx="0">
              <a:schemeClr val="dk1"/>
            </a:effectRef>
            <a:fontRef idx="minor">
              <a:schemeClr val="dk1"/>
            </a:fontRef>
          </p:style>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 name="TextBox 18">
            <a:extLst>
              <a:ext uri="{FF2B5EF4-FFF2-40B4-BE49-F238E27FC236}">
                <a16:creationId xmlns:a16="http://schemas.microsoft.com/office/drawing/2014/main" id="{2FE317C5-F32B-D978-0ED4-7EEFAAE419CF}"/>
              </a:ext>
            </a:extLst>
          </p:cNvPr>
          <p:cNvSpPr txBox="1"/>
          <p:nvPr/>
        </p:nvSpPr>
        <p:spPr bwMode="auto">
          <a:xfrm>
            <a:off x="3639683" y="3392345"/>
            <a:ext cx="622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Tree>
    <p:extLst>
      <p:ext uri="{BB962C8B-B14F-4D97-AF65-F5344CB8AC3E}">
        <p14:creationId xmlns:p14="http://schemas.microsoft.com/office/powerpoint/2010/main" val="3977743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2753C-8E89-CAA8-16B8-025AEE841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EC1E06-BA7C-CE66-D924-5361C7C44636}"/>
              </a:ext>
            </a:extLst>
          </p:cNvPr>
          <p:cNvSpPr>
            <a:spLocks noGrp="1"/>
          </p:cNvSpPr>
          <p:nvPr>
            <p:ph type="title"/>
          </p:nvPr>
        </p:nvSpPr>
        <p:spPr/>
        <p:txBody>
          <a:bodyPr/>
          <a:lstStyle/>
          <a:p>
            <a:r>
              <a:rPr lang="en-US" dirty="0"/>
              <a:t>EMPOWER-Lung 1 Cemiplimab After Progression: Baseline Characteristics</a:t>
            </a:r>
          </a:p>
        </p:txBody>
      </p:sp>
      <p:sp>
        <p:nvSpPr>
          <p:cNvPr id="4" name="Text Box 11">
            <a:extLst>
              <a:ext uri="{FF2B5EF4-FFF2-40B4-BE49-F238E27FC236}">
                <a16:creationId xmlns:a16="http://schemas.microsoft.com/office/drawing/2014/main" id="{602DDBFF-AE1C-6CA3-6790-CDA5466F244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Garassino. ELCC 2025. Abstr 16P.</a:t>
            </a:r>
          </a:p>
        </p:txBody>
      </p:sp>
      <p:graphicFrame>
        <p:nvGraphicFramePr>
          <p:cNvPr id="8" name="Group 3">
            <a:extLst>
              <a:ext uri="{FF2B5EF4-FFF2-40B4-BE49-F238E27FC236}">
                <a16:creationId xmlns:a16="http://schemas.microsoft.com/office/drawing/2014/main" id="{EB6C38CC-026D-0D88-032B-AEA726548101}"/>
              </a:ext>
            </a:extLst>
          </p:cNvPr>
          <p:cNvGraphicFramePr>
            <a:graphicFrameLocks/>
          </p:cNvGraphicFramePr>
          <p:nvPr>
            <p:extLst>
              <p:ext uri="{D42A27DB-BD31-4B8C-83A1-F6EECF244321}">
                <p14:modId xmlns:p14="http://schemas.microsoft.com/office/powerpoint/2010/main" val="493946302"/>
              </p:ext>
            </p:extLst>
          </p:nvPr>
        </p:nvGraphicFramePr>
        <p:xfrm>
          <a:off x="723900" y="1508579"/>
          <a:ext cx="10767221" cy="4663456"/>
        </p:xfrm>
        <a:graphic>
          <a:graphicData uri="http://schemas.openxmlformats.org/drawingml/2006/table">
            <a:tbl>
              <a:tblPr/>
              <a:tblGrid>
                <a:gridCol w="4054083">
                  <a:extLst>
                    <a:ext uri="{9D8B030D-6E8A-4147-A177-3AD203B41FA5}">
                      <a16:colId xmlns:a16="http://schemas.microsoft.com/office/drawing/2014/main" val="20000"/>
                    </a:ext>
                  </a:extLst>
                </a:gridCol>
                <a:gridCol w="3356569">
                  <a:extLst>
                    <a:ext uri="{9D8B030D-6E8A-4147-A177-3AD203B41FA5}">
                      <a16:colId xmlns:a16="http://schemas.microsoft.com/office/drawing/2014/main" val="20001"/>
                    </a:ext>
                  </a:extLst>
                </a:gridCol>
                <a:gridCol w="3356569">
                  <a:extLst>
                    <a:ext uri="{9D8B030D-6E8A-4147-A177-3AD203B41FA5}">
                      <a16:colId xmlns:a16="http://schemas.microsoft.com/office/drawing/2014/main" val="4112079759"/>
                    </a:ext>
                  </a:extLst>
                </a:gridCol>
              </a:tblGrid>
              <a:tr h="513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Characteristics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Cemiplimab ITT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tx1"/>
                          </a:solidFill>
                          <a:effectLst/>
                          <a:latin typeface="Calibri" panose="020F0502020204030204" pitchFamily="34" charset="0"/>
                        </a:rPr>
                        <a:t>(n =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Continued Cemiplimab + CT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3867">
                <a:tc>
                  <a:txBody>
                    <a:bodyPr/>
                    <a:lstStyle/>
                    <a:p>
                      <a:pPr algn="l" fontAlgn="ctr"/>
                      <a:r>
                        <a:rPr lang="en-US" sz="1500" b="0" i="0" u="none" strike="noStrike" dirty="0">
                          <a:solidFill>
                            <a:srgbClr val="000000"/>
                          </a:solidFill>
                          <a:effectLst/>
                          <a:latin typeface="+mj-lt"/>
                        </a:rPr>
                        <a:t>Median age, yr (IQR)</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63.0 (58.0-69.0)</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64.0 (58.0-69.0)</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≥65 yr, n (%)</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157 (44.0)</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35 (47.9)</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0055959"/>
                  </a:ext>
                </a:extLst>
              </a:tr>
              <a:tr h="213867">
                <a:tc>
                  <a:txBody>
                    <a:bodyPr/>
                    <a:lstStyle/>
                    <a:p>
                      <a:pPr algn="l" fontAlgn="ctr"/>
                      <a:r>
                        <a:rPr lang="en-US" sz="1500" b="0" i="0" u="none" strike="noStrike" dirty="0">
                          <a:solidFill>
                            <a:srgbClr val="000000"/>
                          </a:solidFill>
                          <a:effectLst/>
                          <a:latin typeface="+mj-lt"/>
                        </a:rPr>
                        <a:t>Male, n (%)</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313 (87.7)</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64 (87.7)</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12137196"/>
                  </a:ext>
                </a:extLst>
              </a:tr>
              <a:tr h="213867">
                <a:tc>
                  <a:txBody>
                    <a:bodyPr/>
                    <a:lstStyle/>
                    <a:p>
                      <a:pPr algn="l" fontAlgn="ctr"/>
                      <a:r>
                        <a:rPr lang="en-US" sz="1500" b="0" i="0" u="none" strike="noStrike" dirty="0">
                          <a:solidFill>
                            <a:srgbClr val="000000"/>
                          </a:solidFill>
                          <a:effectLst/>
                          <a:latin typeface="+mj-lt"/>
                        </a:rPr>
                        <a:t>ECOG PS, n (%)</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endParaRPr lang="en-US" sz="1500" b="0" i="0" u="none" strike="noStrike" dirty="0">
                        <a:solidFill>
                          <a:srgbClr val="000000"/>
                        </a:solidFill>
                        <a:effectLst/>
                        <a:latin typeface="+mj-lt"/>
                      </a:endParaRP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8805650"/>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96 (26.9)</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24 (32.9)</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48313455"/>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1</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261 (73.1)</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49 (67.1)</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61680262"/>
                  </a:ext>
                </a:extLst>
              </a:tr>
              <a:tr h="213867">
                <a:tc>
                  <a:txBody>
                    <a:bodyPr/>
                    <a:lstStyle/>
                    <a:p>
                      <a:pPr algn="l" fontAlgn="ctr"/>
                      <a:r>
                        <a:rPr lang="en-US" sz="1500" b="0" i="0" u="none" strike="noStrike" dirty="0">
                          <a:solidFill>
                            <a:srgbClr val="000000"/>
                          </a:solidFill>
                          <a:effectLst/>
                          <a:latin typeface="+mj-lt"/>
                        </a:rPr>
                        <a:t>Histology, n (%)</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endParaRPr lang="en-US" sz="1500" b="0" i="0" u="none" strike="noStrike" dirty="0">
                        <a:solidFill>
                          <a:srgbClr val="000000"/>
                        </a:solidFill>
                        <a:effectLst/>
                        <a:latin typeface="+mj-lt"/>
                      </a:endParaRP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67700350"/>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Squamous</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160 (44.8)</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39 (53.4)</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46272199"/>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Nonsquamous</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197 (55.2)</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34 (46.6)</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16029848"/>
                  </a:ext>
                </a:extLst>
              </a:tr>
              <a:tr h="213867">
                <a:tc>
                  <a:txBody>
                    <a:bodyPr/>
                    <a:lstStyle/>
                    <a:p>
                      <a:pPr algn="l" fontAlgn="ctr"/>
                      <a:r>
                        <a:rPr lang="en-US" sz="1500" b="0" i="0" u="none" strike="noStrike" dirty="0">
                          <a:solidFill>
                            <a:srgbClr val="000000"/>
                          </a:solidFill>
                          <a:effectLst/>
                          <a:latin typeface="+mj-lt"/>
                        </a:rPr>
                        <a:t>Cancer stage at screening, n (%)</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endParaRPr lang="en-US" sz="1500" b="0" i="0" u="none" strike="noStrike" dirty="0">
                        <a:solidFill>
                          <a:srgbClr val="000000"/>
                        </a:solidFill>
                        <a:effectLst/>
                        <a:latin typeface="+mj-lt"/>
                      </a:endParaRP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48464"/>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IIIB</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52 (14.6)</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10 (13.7)</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6357695"/>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IIIC</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11 (3.1)</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2 (2.7)</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44186666"/>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IV</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294 (82.4)</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fontAlgn="b"/>
                      <a:r>
                        <a:rPr lang="en-US" sz="1500" b="0" i="0" u="none" strike="noStrike" dirty="0">
                          <a:solidFill>
                            <a:srgbClr val="000000"/>
                          </a:solidFill>
                          <a:effectLst/>
                          <a:latin typeface="+mj-lt"/>
                        </a:rPr>
                        <a:t> 61 (83.6)</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1738865"/>
                  </a:ext>
                </a:extLst>
              </a:tr>
              <a:tr h="213867">
                <a:tc>
                  <a:txBody>
                    <a:bodyPr/>
                    <a:lstStyle/>
                    <a:p>
                      <a:pPr algn="l" fontAlgn="ctr"/>
                      <a:r>
                        <a:rPr lang="en-US" sz="1500" b="0" i="0" u="none" strike="noStrike" dirty="0">
                          <a:solidFill>
                            <a:srgbClr val="000000"/>
                          </a:solidFill>
                          <a:effectLst/>
                          <a:latin typeface="+mj-lt"/>
                        </a:rPr>
                        <a:t>PD-L1 expression level, n (%)</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endParaRPr lang="en-US" sz="1500" b="0" i="0" u="none" strike="noStrike" dirty="0">
                        <a:solidFill>
                          <a:srgbClr val="000000"/>
                        </a:solidFill>
                        <a:effectLst/>
                        <a:latin typeface="+mj-lt"/>
                      </a:endParaRP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0145186"/>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≥50% to ≤60%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96 (26.9)</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27 (37.0)</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57297623"/>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&gt;60% to &lt;90%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89 (24.9)</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27 (37.0)</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9876823"/>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≥90%</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99 (27.7)</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15 (20.5)</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66412830"/>
                  </a:ext>
                </a:extLst>
              </a:tr>
              <a:tr h="21386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rgbClr val="000000"/>
                          </a:solidFill>
                          <a:effectLst/>
                          <a:latin typeface="+mj-lt"/>
                        </a:rPr>
                        <a:t>&lt;50% or unknown </a:t>
                      </a:r>
                    </a:p>
                  </a:txBody>
                  <a:tcPr marL="118872" marR="118872"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73 (20.4)</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fontAlgn="b"/>
                      <a:r>
                        <a:rPr lang="en-US" sz="1500" b="0" i="0" u="none" strike="noStrike" dirty="0">
                          <a:solidFill>
                            <a:srgbClr val="000000"/>
                          </a:solidFill>
                          <a:effectLst/>
                          <a:latin typeface="+mj-lt"/>
                        </a:rPr>
                        <a:t> 4 (5.5)</a:t>
                      </a:r>
                    </a:p>
                  </a:txBody>
                  <a:tcPr marL="118872" marR="118872"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4406022"/>
                  </a:ext>
                </a:extLst>
              </a:tr>
            </a:tbl>
          </a:graphicData>
        </a:graphic>
      </p:graphicFrame>
    </p:spTree>
    <p:extLst>
      <p:ext uri="{BB962C8B-B14F-4D97-AF65-F5344CB8AC3E}">
        <p14:creationId xmlns:p14="http://schemas.microsoft.com/office/powerpoint/2010/main" val="4125912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386D0-3235-49EB-D20A-F9161C309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ACE55-527D-FD0F-FBFE-AA89A51834C3}"/>
              </a:ext>
            </a:extLst>
          </p:cNvPr>
          <p:cNvSpPr>
            <a:spLocks noGrp="1"/>
          </p:cNvSpPr>
          <p:nvPr>
            <p:ph type="title"/>
          </p:nvPr>
        </p:nvSpPr>
        <p:spPr/>
        <p:txBody>
          <a:bodyPr/>
          <a:lstStyle/>
          <a:p>
            <a:r>
              <a:rPr lang="en-US" dirty="0"/>
              <a:t>EMPOWER-Lung 1 Cemiplimab After Progression: Response, PFS, and OS</a:t>
            </a:r>
          </a:p>
        </p:txBody>
      </p:sp>
      <p:sp>
        <p:nvSpPr>
          <p:cNvPr id="43" name="Content Placeholder 42">
            <a:extLst>
              <a:ext uri="{FF2B5EF4-FFF2-40B4-BE49-F238E27FC236}">
                <a16:creationId xmlns:a16="http://schemas.microsoft.com/office/drawing/2014/main" id="{2BA2BBEA-4F31-42CF-068C-5768648839C3}"/>
              </a:ext>
            </a:extLst>
          </p:cNvPr>
          <p:cNvSpPr>
            <a:spLocks noGrp="1"/>
          </p:cNvSpPr>
          <p:nvPr>
            <p:ph sz="half" idx="2"/>
          </p:nvPr>
        </p:nvSpPr>
        <p:spPr>
          <a:xfrm>
            <a:off x="6252634" y="5593425"/>
            <a:ext cx="5229570" cy="715010"/>
          </a:xfrm>
        </p:spPr>
        <p:txBody>
          <a:bodyPr/>
          <a:lstStyle/>
          <a:p>
            <a:r>
              <a:rPr lang="en-US" sz="2000" dirty="0"/>
              <a:t>Patient responses with 2L therapy were irrespective of 1L responses</a:t>
            </a:r>
            <a:endParaRPr lang="en-US" sz="2400" dirty="0"/>
          </a:p>
        </p:txBody>
      </p:sp>
      <p:sp>
        <p:nvSpPr>
          <p:cNvPr id="4" name="Text Box 11">
            <a:extLst>
              <a:ext uri="{FF2B5EF4-FFF2-40B4-BE49-F238E27FC236}">
                <a16:creationId xmlns:a16="http://schemas.microsoft.com/office/drawing/2014/main" id="{2D8BF0A0-A1F6-6D90-5A7C-119E4ED4E6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Garassino. ELCC 2025. Abstr 16P. Reproduced with permission.</a:t>
            </a:r>
          </a:p>
        </p:txBody>
      </p:sp>
      <p:sp>
        <p:nvSpPr>
          <p:cNvPr id="9" name="TextBox 8">
            <a:extLst>
              <a:ext uri="{FF2B5EF4-FFF2-40B4-BE49-F238E27FC236}">
                <a16:creationId xmlns:a16="http://schemas.microsoft.com/office/drawing/2014/main" id="{57A98703-AF47-6959-8D93-4FC272C73C11}"/>
              </a:ext>
            </a:extLst>
          </p:cNvPr>
          <p:cNvSpPr txBox="1"/>
          <p:nvPr/>
        </p:nvSpPr>
        <p:spPr bwMode="auto">
          <a:xfrm>
            <a:off x="8867419" y="1491437"/>
            <a:ext cx="6693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a:t>
            </a:r>
          </a:p>
        </p:txBody>
      </p:sp>
      <p:sp>
        <p:nvSpPr>
          <p:cNvPr id="13" name="TextBox 12">
            <a:extLst>
              <a:ext uri="{FF2B5EF4-FFF2-40B4-BE49-F238E27FC236}">
                <a16:creationId xmlns:a16="http://schemas.microsoft.com/office/drawing/2014/main" id="{BC128DA7-4917-BAD2-7022-79C4D161A00F}"/>
              </a:ext>
            </a:extLst>
          </p:cNvPr>
          <p:cNvSpPr txBox="1"/>
          <p:nvPr/>
        </p:nvSpPr>
        <p:spPr bwMode="auto">
          <a:xfrm rot="16200000">
            <a:off x="5209305" y="2985807"/>
            <a:ext cx="23454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probability (%)</a:t>
            </a:r>
          </a:p>
        </p:txBody>
      </p:sp>
      <p:graphicFrame>
        <p:nvGraphicFramePr>
          <p:cNvPr id="8" name="Group 3">
            <a:extLst>
              <a:ext uri="{FF2B5EF4-FFF2-40B4-BE49-F238E27FC236}">
                <a16:creationId xmlns:a16="http://schemas.microsoft.com/office/drawing/2014/main" id="{EF54A707-F352-393A-3ADA-63265AE2C990}"/>
              </a:ext>
            </a:extLst>
          </p:cNvPr>
          <p:cNvGraphicFramePr>
            <a:graphicFrameLocks/>
          </p:cNvGraphicFramePr>
          <p:nvPr>
            <p:extLst>
              <p:ext uri="{D42A27DB-BD31-4B8C-83A1-F6EECF244321}">
                <p14:modId xmlns:p14="http://schemas.microsoft.com/office/powerpoint/2010/main" val="326078465"/>
              </p:ext>
            </p:extLst>
          </p:nvPr>
        </p:nvGraphicFramePr>
        <p:xfrm>
          <a:off x="1101274" y="3872357"/>
          <a:ext cx="4787890" cy="1463040"/>
        </p:xfrm>
        <a:graphic>
          <a:graphicData uri="http://schemas.openxmlformats.org/drawingml/2006/table">
            <a:tbl>
              <a:tblPr/>
              <a:tblGrid>
                <a:gridCol w="2130288">
                  <a:extLst>
                    <a:ext uri="{9D8B030D-6E8A-4147-A177-3AD203B41FA5}">
                      <a16:colId xmlns:a16="http://schemas.microsoft.com/office/drawing/2014/main" val="20000"/>
                    </a:ext>
                  </a:extLst>
                </a:gridCol>
                <a:gridCol w="1328801">
                  <a:extLst>
                    <a:ext uri="{9D8B030D-6E8A-4147-A177-3AD203B41FA5}">
                      <a16:colId xmlns:a16="http://schemas.microsoft.com/office/drawing/2014/main" val="3662819272"/>
                    </a:ext>
                  </a:extLst>
                </a:gridCol>
                <a:gridCol w="1328801">
                  <a:extLst>
                    <a:ext uri="{9D8B030D-6E8A-4147-A177-3AD203B41FA5}">
                      <a16:colId xmlns:a16="http://schemas.microsoft.com/office/drawing/2014/main" val="747370567"/>
                    </a:ext>
                  </a:extLst>
                </a:gridCol>
              </a:tblGrid>
              <a:tr h="23606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DoR</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Cemiplimab Therapy</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14352402"/>
                  </a:ext>
                </a:extLst>
              </a:tr>
              <a:tr h="365276">
                <a:tc vMerge="1">
                  <a:txBody>
                    <a:bodyPr/>
                    <a:lstStyle/>
                    <a:p>
                      <a:endParaRPr dirty="0"/>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Initial (1L)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With CT (2L) (n = 20)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3"/>
                  </a:ext>
                </a:extLst>
              </a:tr>
              <a:tr h="23606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Median DoR, mo (95% CI)</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(4.2-10.5)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(6.0-19.3)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8675177"/>
                  </a:ext>
                </a:extLst>
              </a:tr>
              <a:tr h="236068">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6-mo DoR rate,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011373"/>
                  </a:ext>
                </a:extLst>
              </a:tr>
              <a:tr h="236068">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12-mo DoR rate,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7729672"/>
                  </a:ext>
                </a:extLst>
              </a:tr>
            </a:tbl>
          </a:graphicData>
        </a:graphic>
      </p:graphicFrame>
      <p:sp>
        <p:nvSpPr>
          <p:cNvPr id="10" name="Content Placeholder 2">
            <a:extLst>
              <a:ext uri="{FF2B5EF4-FFF2-40B4-BE49-F238E27FC236}">
                <a16:creationId xmlns:a16="http://schemas.microsoft.com/office/drawing/2014/main" id="{8CEBFA18-1A68-0724-20B8-1A0FA7E66698}"/>
              </a:ext>
            </a:extLst>
          </p:cNvPr>
          <p:cNvSpPr>
            <a:spLocks noGrp="1"/>
          </p:cNvSpPr>
          <p:nvPr>
            <p:ph sz="half" idx="1"/>
          </p:nvPr>
        </p:nvSpPr>
        <p:spPr>
          <a:xfrm>
            <a:off x="630089" y="5393271"/>
            <a:ext cx="5309278" cy="1139653"/>
          </a:xfrm>
        </p:spPr>
        <p:txBody>
          <a:bodyPr/>
          <a:lstStyle/>
          <a:p>
            <a:pPr>
              <a:spcBef>
                <a:spcPts val="0"/>
              </a:spcBef>
              <a:spcAft>
                <a:spcPts val="600"/>
              </a:spcAft>
            </a:pPr>
            <a:r>
              <a:rPr lang="en-US" sz="1600" dirty="0"/>
              <a:t>Median OS from randomization: 27.4 mo</a:t>
            </a:r>
          </a:p>
          <a:p>
            <a:pPr lvl="1">
              <a:spcBef>
                <a:spcPts val="0"/>
              </a:spcBef>
              <a:spcAft>
                <a:spcPts val="600"/>
              </a:spcAft>
            </a:pPr>
            <a:r>
              <a:rPr lang="en-US" sz="1600" dirty="0"/>
              <a:t>Includes 15.1 mo after added chemotherapy</a:t>
            </a:r>
          </a:p>
          <a:p>
            <a:pPr lvl="1">
              <a:spcBef>
                <a:spcPts val="0"/>
              </a:spcBef>
              <a:spcAft>
                <a:spcPts val="600"/>
              </a:spcAft>
            </a:pPr>
            <a:r>
              <a:rPr lang="en-US" sz="1600" dirty="0"/>
              <a:t>Similar to overall study OS (23.4 months) </a:t>
            </a:r>
          </a:p>
        </p:txBody>
      </p:sp>
      <p:graphicFrame>
        <p:nvGraphicFramePr>
          <p:cNvPr id="11" name="Table 10">
            <a:extLst>
              <a:ext uri="{FF2B5EF4-FFF2-40B4-BE49-F238E27FC236}">
                <a16:creationId xmlns:a16="http://schemas.microsoft.com/office/drawing/2014/main" id="{29002459-0789-F706-1EF9-029273DD8B92}"/>
              </a:ext>
            </a:extLst>
          </p:cNvPr>
          <p:cNvGraphicFramePr>
            <a:graphicFrameLocks noGrp="1"/>
          </p:cNvGraphicFramePr>
          <p:nvPr>
            <p:extLst>
              <p:ext uri="{D42A27DB-BD31-4B8C-83A1-F6EECF244321}">
                <p14:modId xmlns:p14="http://schemas.microsoft.com/office/powerpoint/2010/main" val="1004866654"/>
              </p:ext>
            </p:extLst>
          </p:nvPr>
        </p:nvGraphicFramePr>
        <p:xfrm>
          <a:off x="8091152" y="1739529"/>
          <a:ext cx="3466878" cy="1112520"/>
        </p:xfrm>
        <a:graphic>
          <a:graphicData uri="http://schemas.openxmlformats.org/drawingml/2006/table">
            <a:tbl>
              <a:tblPr firstRow="1" bandRow="1">
                <a:tableStyleId>{93296810-A885-4BE3-A3E7-6D5BEEA58F35}</a:tableStyleId>
              </a:tblPr>
              <a:tblGrid>
                <a:gridCol w="1733439">
                  <a:extLst>
                    <a:ext uri="{9D8B030D-6E8A-4147-A177-3AD203B41FA5}">
                      <a16:colId xmlns:a16="http://schemas.microsoft.com/office/drawing/2014/main" val="448860884"/>
                    </a:ext>
                  </a:extLst>
                </a:gridCol>
                <a:gridCol w="1733439">
                  <a:extLst>
                    <a:ext uri="{9D8B030D-6E8A-4147-A177-3AD203B41FA5}">
                      <a16:colId xmlns:a16="http://schemas.microsoft.com/office/drawing/2014/main" val="1344837573"/>
                    </a:ext>
                  </a:extLst>
                </a:gridCol>
              </a:tblGrid>
              <a:tr h="370840">
                <a:tc>
                  <a:txBody>
                    <a:bodyPr/>
                    <a:lstStyle/>
                    <a:p>
                      <a:endParaRPr lang="en-US" sz="1200" dirty="0">
                        <a:solidFill>
                          <a:schemeClr val="bg1"/>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Median PFS, mo (95% CI)</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81707728"/>
                  </a:ext>
                </a:extLst>
              </a:tr>
              <a:tr h="370840">
                <a:tc>
                  <a:txBody>
                    <a:bodyPr/>
                    <a:lstStyle/>
                    <a:p>
                      <a:r>
                        <a:rPr lang="en-US" sz="1200" b="1" dirty="0">
                          <a:solidFill>
                            <a:schemeClr val="accent1"/>
                          </a:solidFill>
                        </a:rPr>
                        <a:t>Initial cemiplimab monotherapy (1L)</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4.8 (4.2-6.2)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500605860"/>
                  </a:ext>
                </a:extLst>
              </a:tr>
              <a:tr h="370840">
                <a:tc>
                  <a:txBody>
                    <a:bodyPr/>
                    <a:lstStyle/>
                    <a:p>
                      <a:r>
                        <a:rPr lang="en-US" sz="1200" b="1" dirty="0">
                          <a:solidFill>
                            <a:schemeClr val="accent4"/>
                          </a:solidFill>
                        </a:rPr>
                        <a:t>After added CT (2L)</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200" dirty="0">
                          <a:solidFill>
                            <a:schemeClr val="bg1"/>
                          </a:solidFill>
                        </a:rPr>
                        <a:t>6.4 (6.1-9.1)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80939112"/>
                  </a:ext>
                </a:extLst>
              </a:tr>
            </a:tbl>
          </a:graphicData>
        </a:graphic>
      </p:graphicFrame>
      <p:sp>
        <p:nvSpPr>
          <p:cNvPr id="3" name="TextBox 2">
            <a:extLst>
              <a:ext uri="{FF2B5EF4-FFF2-40B4-BE49-F238E27FC236}">
                <a16:creationId xmlns:a16="http://schemas.microsoft.com/office/drawing/2014/main" id="{142D7658-0A6C-2FD5-4A48-60FFDD32BBE7}"/>
              </a:ext>
            </a:extLst>
          </p:cNvPr>
          <p:cNvSpPr txBox="1"/>
          <p:nvPr/>
        </p:nvSpPr>
        <p:spPr bwMode="auto">
          <a:xfrm rot="16200000">
            <a:off x="202401" y="2334908"/>
            <a:ext cx="175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ORR, % (95% CI)</a:t>
            </a:r>
          </a:p>
        </p:txBody>
      </p:sp>
      <p:sp>
        <p:nvSpPr>
          <p:cNvPr id="14" name="TextBox 13">
            <a:extLst>
              <a:ext uri="{FF2B5EF4-FFF2-40B4-BE49-F238E27FC236}">
                <a16:creationId xmlns:a16="http://schemas.microsoft.com/office/drawing/2014/main" id="{C8BFBC8F-D479-8E21-8D2D-8B43F1FF44C8}"/>
              </a:ext>
            </a:extLst>
          </p:cNvPr>
          <p:cNvSpPr txBox="1"/>
          <p:nvPr/>
        </p:nvSpPr>
        <p:spPr bwMode="auto">
          <a:xfrm>
            <a:off x="1584959" y="3367870"/>
            <a:ext cx="20421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Initial </a:t>
            </a:r>
            <a:r>
              <a:rPr lang="en-US" sz="1400" dirty="0" err="1">
                <a:solidFill>
                  <a:schemeClr val="bg1"/>
                </a:solidFill>
                <a:latin typeface="Calibri" panose="020F0502020204030204" pitchFamily="34" charset="0"/>
              </a:rPr>
              <a:t>cemiplimab</a:t>
            </a:r>
            <a:r>
              <a:rPr lang="en-US" sz="1400" dirty="0">
                <a:solidFill>
                  <a:schemeClr val="bg1"/>
                </a:solidFill>
                <a:latin typeface="Calibri" panose="020F0502020204030204" pitchFamily="34" charset="0"/>
              </a:rPr>
              <a:t> monotherapy (1L)</a:t>
            </a:r>
          </a:p>
        </p:txBody>
      </p:sp>
      <p:sp>
        <p:nvSpPr>
          <p:cNvPr id="15" name="TextBox 14">
            <a:extLst>
              <a:ext uri="{FF2B5EF4-FFF2-40B4-BE49-F238E27FC236}">
                <a16:creationId xmlns:a16="http://schemas.microsoft.com/office/drawing/2014/main" id="{7D76B6DC-703E-4B33-23A7-3C57EB46F010}"/>
              </a:ext>
            </a:extLst>
          </p:cNvPr>
          <p:cNvSpPr txBox="1"/>
          <p:nvPr/>
        </p:nvSpPr>
        <p:spPr bwMode="auto">
          <a:xfrm>
            <a:off x="3755074" y="3367870"/>
            <a:ext cx="20421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After added chemotherapy (2L)</a:t>
            </a:r>
          </a:p>
        </p:txBody>
      </p:sp>
      <p:grpSp>
        <p:nvGrpSpPr>
          <p:cNvPr id="21" name="Group 20">
            <a:extLst>
              <a:ext uri="{FF2B5EF4-FFF2-40B4-BE49-F238E27FC236}">
                <a16:creationId xmlns:a16="http://schemas.microsoft.com/office/drawing/2014/main" id="{73F53A97-90A2-2FC3-7826-AD526651A734}"/>
              </a:ext>
            </a:extLst>
          </p:cNvPr>
          <p:cNvGrpSpPr/>
          <p:nvPr/>
        </p:nvGrpSpPr>
        <p:grpSpPr>
          <a:xfrm>
            <a:off x="1199321" y="1472097"/>
            <a:ext cx="367408" cy="2085113"/>
            <a:chOff x="1199321" y="1472097"/>
            <a:chExt cx="367408" cy="2085113"/>
          </a:xfrm>
        </p:grpSpPr>
        <p:sp>
          <p:nvSpPr>
            <p:cNvPr id="6" name="TextBox 5">
              <a:extLst>
                <a:ext uri="{FF2B5EF4-FFF2-40B4-BE49-F238E27FC236}">
                  <a16:creationId xmlns:a16="http://schemas.microsoft.com/office/drawing/2014/main" id="{3374290D-AA2D-2957-4ABB-99CC1A3B28BE}"/>
                </a:ext>
              </a:extLst>
            </p:cNvPr>
            <p:cNvSpPr txBox="1"/>
            <p:nvPr/>
          </p:nvSpPr>
          <p:spPr bwMode="auto">
            <a:xfrm>
              <a:off x="1199321" y="14720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6" name="TextBox 15">
              <a:extLst>
                <a:ext uri="{FF2B5EF4-FFF2-40B4-BE49-F238E27FC236}">
                  <a16:creationId xmlns:a16="http://schemas.microsoft.com/office/drawing/2014/main" id="{1344A4A1-C9E9-6194-7E99-014EDC3F156F}"/>
                </a:ext>
              </a:extLst>
            </p:cNvPr>
            <p:cNvSpPr txBox="1"/>
            <p:nvPr/>
          </p:nvSpPr>
          <p:spPr bwMode="auto">
            <a:xfrm>
              <a:off x="1199321" y="182077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AE24BB07-11CC-619D-83D5-24857E8648F5}"/>
                </a:ext>
              </a:extLst>
            </p:cNvPr>
            <p:cNvSpPr txBox="1"/>
            <p:nvPr/>
          </p:nvSpPr>
          <p:spPr bwMode="auto">
            <a:xfrm>
              <a:off x="1199321" y="218642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8" name="TextBox 17">
              <a:extLst>
                <a:ext uri="{FF2B5EF4-FFF2-40B4-BE49-F238E27FC236}">
                  <a16:creationId xmlns:a16="http://schemas.microsoft.com/office/drawing/2014/main" id="{056C45FD-2668-FC0D-9A08-7C7971433992}"/>
                </a:ext>
              </a:extLst>
            </p:cNvPr>
            <p:cNvSpPr txBox="1"/>
            <p:nvPr/>
          </p:nvSpPr>
          <p:spPr bwMode="auto">
            <a:xfrm>
              <a:off x="1199321" y="253510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9" name="TextBox 18">
              <a:extLst>
                <a:ext uri="{FF2B5EF4-FFF2-40B4-BE49-F238E27FC236}">
                  <a16:creationId xmlns:a16="http://schemas.microsoft.com/office/drawing/2014/main" id="{4527ED80-426F-6CE0-B8C7-C13426372A56}"/>
                </a:ext>
              </a:extLst>
            </p:cNvPr>
            <p:cNvSpPr txBox="1"/>
            <p:nvPr/>
          </p:nvSpPr>
          <p:spPr bwMode="auto">
            <a:xfrm>
              <a:off x="1199321" y="290075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 name="TextBox 19">
              <a:extLst>
                <a:ext uri="{FF2B5EF4-FFF2-40B4-BE49-F238E27FC236}">
                  <a16:creationId xmlns:a16="http://schemas.microsoft.com/office/drawing/2014/main" id="{CA856B8B-B58F-7AE9-24EE-2BA21B7D22F3}"/>
                </a:ext>
              </a:extLst>
            </p:cNvPr>
            <p:cNvSpPr txBox="1"/>
            <p:nvPr/>
          </p:nvSpPr>
          <p:spPr bwMode="auto">
            <a:xfrm>
              <a:off x="1290692" y="32494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22" name="Freeform: Shape 21">
            <a:extLst>
              <a:ext uri="{FF2B5EF4-FFF2-40B4-BE49-F238E27FC236}">
                <a16:creationId xmlns:a16="http://schemas.microsoft.com/office/drawing/2014/main" id="{7D3F57DF-0993-A299-81E0-869F5B95E03C}"/>
              </a:ext>
            </a:extLst>
          </p:cNvPr>
          <p:cNvSpPr/>
          <p:nvPr/>
        </p:nvSpPr>
        <p:spPr bwMode="auto">
          <a:xfrm>
            <a:off x="1595438" y="1624013"/>
            <a:ext cx="4252912" cy="1790700"/>
          </a:xfrm>
          <a:custGeom>
            <a:avLst/>
            <a:gdLst>
              <a:gd name="connsiteX0" fmla="*/ 0 w 4252912"/>
              <a:gd name="connsiteY0" fmla="*/ 0 h 1790700"/>
              <a:gd name="connsiteX1" fmla="*/ 0 w 4252912"/>
              <a:gd name="connsiteY1" fmla="*/ 1790700 h 1790700"/>
              <a:gd name="connsiteX2" fmla="*/ 4252912 w 4252912"/>
              <a:gd name="connsiteY2" fmla="*/ 1790700 h 1790700"/>
            </a:gdLst>
            <a:ahLst/>
            <a:cxnLst>
              <a:cxn ang="0">
                <a:pos x="connsiteX0" y="connsiteY0"/>
              </a:cxn>
              <a:cxn ang="0">
                <a:pos x="connsiteX1" y="connsiteY1"/>
              </a:cxn>
              <a:cxn ang="0">
                <a:pos x="connsiteX2" y="connsiteY2"/>
              </a:cxn>
            </a:cxnLst>
            <a:rect l="l" t="t" r="r" b="b"/>
            <a:pathLst>
              <a:path w="4252912" h="1790700">
                <a:moveTo>
                  <a:pt x="0" y="0"/>
                </a:moveTo>
                <a:lnTo>
                  <a:pt x="0" y="1790700"/>
                </a:lnTo>
                <a:lnTo>
                  <a:pt x="4252912" y="1790700"/>
                </a:lnTo>
              </a:path>
            </a:pathLst>
          </a:custGeom>
          <a:noFill/>
          <a:ln w="28575">
            <a:solidFill>
              <a:schemeClr val="bg1"/>
            </a:solidFill>
            <a:miter lim="800000"/>
            <a:headEnd/>
            <a:tailEnd/>
          </a:ln>
        </p:spPr>
        <p:txBody>
          <a:bodyPr rtlCol="0" anchor="ctr"/>
          <a:lstStyle/>
          <a:p>
            <a:pPr algn="ctr"/>
            <a:endParaRPr lang="en-US"/>
          </a:p>
        </p:txBody>
      </p:sp>
      <p:grpSp>
        <p:nvGrpSpPr>
          <p:cNvPr id="30" name="Group 29">
            <a:extLst>
              <a:ext uri="{FF2B5EF4-FFF2-40B4-BE49-F238E27FC236}">
                <a16:creationId xmlns:a16="http://schemas.microsoft.com/office/drawing/2014/main" id="{C00868D2-8CA2-B108-899C-D6C6AAF363D2}"/>
              </a:ext>
            </a:extLst>
          </p:cNvPr>
          <p:cNvGrpSpPr/>
          <p:nvPr/>
        </p:nvGrpSpPr>
        <p:grpSpPr>
          <a:xfrm>
            <a:off x="1519238" y="1624013"/>
            <a:ext cx="90488" cy="1790325"/>
            <a:chOff x="1370156" y="1624013"/>
            <a:chExt cx="450563" cy="1790325"/>
          </a:xfrm>
        </p:grpSpPr>
        <p:cxnSp>
          <p:nvCxnSpPr>
            <p:cNvPr id="24" name="Straight Connector 23">
              <a:extLst>
                <a:ext uri="{FF2B5EF4-FFF2-40B4-BE49-F238E27FC236}">
                  <a16:creationId xmlns:a16="http://schemas.microsoft.com/office/drawing/2014/main" id="{C1B04425-3A88-3F16-3347-39D4735B149E}"/>
                </a:ext>
              </a:extLst>
            </p:cNvPr>
            <p:cNvCxnSpPr>
              <a:cxnSpLocks/>
            </p:cNvCxnSpPr>
            <p:nvPr/>
          </p:nvCxnSpPr>
          <p:spPr bwMode="auto">
            <a:xfrm>
              <a:off x="1370156" y="162401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9E8E1CF-51D9-34CB-2E38-287B5A26B3AF}"/>
                </a:ext>
              </a:extLst>
            </p:cNvPr>
            <p:cNvCxnSpPr>
              <a:cxnSpLocks/>
            </p:cNvCxnSpPr>
            <p:nvPr/>
          </p:nvCxnSpPr>
          <p:spPr bwMode="auto">
            <a:xfrm>
              <a:off x="1370156" y="198207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A88EB3D-30B4-2757-D116-639E1121228A}"/>
                </a:ext>
              </a:extLst>
            </p:cNvPr>
            <p:cNvCxnSpPr>
              <a:cxnSpLocks/>
            </p:cNvCxnSpPr>
            <p:nvPr/>
          </p:nvCxnSpPr>
          <p:spPr bwMode="auto">
            <a:xfrm>
              <a:off x="1370156" y="234014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A0D718E-30D1-769D-C7A8-0BC3E0F6EB0A}"/>
                </a:ext>
              </a:extLst>
            </p:cNvPr>
            <p:cNvCxnSpPr>
              <a:cxnSpLocks/>
            </p:cNvCxnSpPr>
            <p:nvPr/>
          </p:nvCxnSpPr>
          <p:spPr bwMode="auto">
            <a:xfrm>
              <a:off x="1370156" y="269820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797477A-6955-259A-D73A-B4F0B20C7C06}"/>
                </a:ext>
              </a:extLst>
            </p:cNvPr>
            <p:cNvCxnSpPr>
              <a:cxnSpLocks/>
            </p:cNvCxnSpPr>
            <p:nvPr/>
          </p:nvCxnSpPr>
          <p:spPr bwMode="auto">
            <a:xfrm>
              <a:off x="1370156" y="305627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F87AADF-E8D2-BDB0-524A-85A9D04C1B7F}"/>
                </a:ext>
              </a:extLst>
            </p:cNvPr>
            <p:cNvCxnSpPr>
              <a:cxnSpLocks/>
            </p:cNvCxnSpPr>
            <p:nvPr/>
          </p:nvCxnSpPr>
          <p:spPr bwMode="auto">
            <a:xfrm>
              <a:off x="1370156" y="3414338"/>
              <a:ext cx="450563" cy="0"/>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9B446B23-1CDE-0EA6-FAED-0BBF7AFD07EC}"/>
              </a:ext>
            </a:extLst>
          </p:cNvPr>
          <p:cNvSpPr txBox="1"/>
          <p:nvPr/>
        </p:nvSpPr>
        <p:spPr bwMode="auto">
          <a:xfrm>
            <a:off x="3455152" y="1484240"/>
            <a:ext cx="5998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ORR</a:t>
            </a:r>
          </a:p>
        </p:txBody>
      </p:sp>
      <p:sp>
        <p:nvSpPr>
          <p:cNvPr id="32" name="Rectangle 31">
            <a:extLst>
              <a:ext uri="{FF2B5EF4-FFF2-40B4-BE49-F238E27FC236}">
                <a16:creationId xmlns:a16="http://schemas.microsoft.com/office/drawing/2014/main" id="{9018EDDE-507C-D17B-E367-5B807311ED1A}"/>
              </a:ext>
            </a:extLst>
          </p:cNvPr>
          <p:cNvSpPr/>
          <p:nvPr/>
        </p:nvSpPr>
        <p:spPr bwMode="auto">
          <a:xfrm>
            <a:off x="2114033" y="2128552"/>
            <a:ext cx="1054946" cy="1285784"/>
          </a:xfrm>
          <a:prstGeom prst="rect">
            <a:avLst/>
          </a:prstGeom>
          <a:solidFill>
            <a:schemeClr val="accent1"/>
          </a:solidFill>
          <a:ln w="0">
            <a:noFill/>
            <a:miter lim="800000"/>
            <a:headEnd/>
            <a:tailEnd/>
          </a:ln>
        </p:spPr>
        <p:txBody>
          <a:bodyPr rtlCol="0" anchor="ctr"/>
          <a:lstStyle/>
          <a:p>
            <a:pPr algn="ctr" eaLnBrk="1" hangingPunct="1">
              <a:spcBef>
                <a:spcPts val="0"/>
              </a:spcBef>
              <a:spcAft>
                <a:spcPts val="0"/>
              </a:spcAft>
              <a:buClr>
                <a:schemeClr val="folHlink"/>
              </a:buClr>
              <a:buNone/>
            </a:pPr>
            <a:r>
              <a:rPr lang="en-US" sz="1400" dirty="0">
                <a:solidFill>
                  <a:schemeClr val="tx1"/>
                </a:solidFill>
                <a:latin typeface="Calibri" panose="020F0502020204030204" pitchFamily="34" charset="0"/>
              </a:rPr>
              <a:t>35.6%</a:t>
            </a:r>
          </a:p>
          <a:p>
            <a:pPr algn="ctr" eaLnBrk="1" hangingPunct="1">
              <a:spcBef>
                <a:spcPts val="0"/>
              </a:spcBef>
              <a:spcAft>
                <a:spcPts val="0"/>
              </a:spcAft>
              <a:buClr>
                <a:schemeClr val="folHlink"/>
              </a:buClr>
              <a:buNone/>
            </a:pPr>
            <a:r>
              <a:rPr lang="en-US" sz="1400" b="0" dirty="0">
                <a:latin typeface="Calibri" panose="020F0502020204030204" pitchFamily="34" charset="0"/>
              </a:rPr>
              <a:t>(24.7-47.7)</a:t>
            </a:r>
            <a:endParaRPr lang="en-US" sz="14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29094A66-B6AB-C57A-0CEB-1E1A26C3DC11}"/>
              </a:ext>
            </a:extLst>
          </p:cNvPr>
          <p:cNvSpPr/>
          <p:nvPr/>
        </p:nvSpPr>
        <p:spPr bwMode="auto">
          <a:xfrm>
            <a:off x="4240374" y="2128552"/>
            <a:ext cx="1054946" cy="1285784"/>
          </a:xfrm>
          <a:prstGeom prst="rect">
            <a:avLst/>
          </a:prstGeom>
          <a:solidFill>
            <a:schemeClr val="accent4"/>
          </a:solidFill>
          <a:ln w="0">
            <a:noFill/>
            <a:miter lim="800000"/>
            <a:headEnd/>
            <a:tailEnd/>
          </a:ln>
        </p:spPr>
        <p:txBody>
          <a:bodyPr rtlCol="0" anchor="ctr"/>
          <a:lstStyle/>
          <a:p>
            <a:pPr algn="ctr" eaLnBrk="1" hangingPunct="1">
              <a:spcBef>
                <a:spcPts val="0"/>
              </a:spcBef>
              <a:spcAft>
                <a:spcPts val="0"/>
              </a:spcAft>
              <a:buClr>
                <a:schemeClr val="folHlink"/>
              </a:buClr>
              <a:buNone/>
            </a:pPr>
            <a:r>
              <a:rPr lang="en-US" sz="1400" dirty="0">
                <a:solidFill>
                  <a:schemeClr val="tx1"/>
                </a:solidFill>
                <a:latin typeface="Calibri" panose="020F0502020204030204" pitchFamily="34" charset="0"/>
              </a:rPr>
              <a:t>27.4%</a:t>
            </a:r>
          </a:p>
          <a:p>
            <a:pPr algn="ctr" eaLnBrk="1" hangingPunct="1">
              <a:spcBef>
                <a:spcPts val="0"/>
              </a:spcBef>
              <a:spcAft>
                <a:spcPts val="0"/>
              </a:spcAft>
              <a:buClr>
                <a:schemeClr val="folHlink"/>
              </a:buClr>
              <a:buNone/>
            </a:pPr>
            <a:r>
              <a:rPr lang="en-US" sz="1400" b="0" dirty="0">
                <a:latin typeface="Calibri" panose="020F0502020204030204" pitchFamily="34" charset="0"/>
              </a:rPr>
              <a:t>(17.6-39.1)</a:t>
            </a:r>
            <a:endParaRPr lang="en-US" sz="1400" b="0" dirty="0">
              <a:solidFill>
                <a:schemeClr val="tx1"/>
              </a:solidFill>
              <a:latin typeface="Calibri" panose="020F0502020204030204" pitchFamily="34" charset="0"/>
            </a:endParaRPr>
          </a:p>
        </p:txBody>
      </p:sp>
      <p:grpSp>
        <p:nvGrpSpPr>
          <p:cNvPr id="38" name="Group 37">
            <a:extLst>
              <a:ext uri="{FF2B5EF4-FFF2-40B4-BE49-F238E27FC236}">
                <a16:creationId xmlns:a16="http://schemas.microsoft.com/office/drawing/2014/main" id="{BC5CE24F-B703-956D-104A-BF4185FEF0DC}"/>
              </a:ext>
            </a:extLst>
          </p:cNvPr>
          <p:cNvGrpSpPr/>
          <p:nvPr/>
        </p:nvGrpSpPr>
        <p:grpSpPr>
          <a:xfrm>
            <a:off x="1593057" y="3400047"/>
            <a:ext cx="4255293" cy="72742"/>
            <a:chOff x="1593057" y="3077325"/>
            <a:chExt cx="4255293" cy="581090"/>
          </a:xfrm>
        </p:grpSpPr>
        <p:cxnSp>
          <p:nvCxnSpPr>
            <p:cNvPr id="35" name="Straight Connector 34">
              <a:extLst>
                <a:ext uri="{FF2B5EF4-FFF2-40B4-BE49-F238E27FC236}">
                  <a16:creationId xmlns:a16="http://schemas.microsoft.com/office/drawing/2014/main" id="{BC5A857C-C01B-72AF-8906-DB2278EFAC05}"/>
                </a:ext>
              </a:extLst>
            </p:cNvPr>
            <p:cNvCxnSpPr>
              <a:cxnSpLocks/>
            </p:cNvCxnSpPr>
            <p:nvPr/>
          </p:nvCxnSpPr>
          <p:spPr bwMode="auto">
            <a:xfrm>
              <a:off x="1593057" y="3077325"/>
              <a:ext cx="0" cy="58109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F8E60B0-ABBC-532F-D1BF-2C73975982BA}"/>
                </a:ext>
              </a:extLst>
            </p:cNvPr>
            <p:cNvCxnSpPr>
              <a:cxnSpLocks/>
            </p:cNvCxnSpPr>
            <p:nvPr/>
          </p:nvCxnSpPr>
          <p:spPr bwMode="auto">
            <a:xfrm>
              <a:off x="3717131" y="3077325"/>
              <a:ext cx="0" cy="58109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E68698E-0C84-5C41-9BAD-FE4A5B85CA67}"/>
                </a:ext>
              </a:extLst>
            </p:cNvPr>
            <p:cNvCxnSpPr>
              <a:cxnSpLocks/>
            </p:cNvCxnSpPr>
            <p:nvPr/>
          </p:nvCxnSpPr>
          <p:spPr bwMode="auto">
            <a:xfrm>
              <a:off x="5848350" y="3077325"/>
              <a:ext cx="0" cy="581090"/>
            </a:xfrm>
            <a:prstGeom prst="line">
              <a:avLst/>
            </a:prstGeom>
            <a:noFill/>
            <a:ln w="28575" cap="flat" cmpd="sng" algn="ctr">
              <a:solidFill>
                <a:schemeClr val="bg1"/>
              </a:solidFill>
              <a:prstDash val="solid"/>
              <a:round/>
              <a:headEnd type="none" w="med" len="med"/>
              <a:tailEnd type="none" w="med" len="med"/>
            </a:ln>
            <a:effectLst/>
          </p:spPr>
        </p:cxnSp>
      </p:grpSp>
      <p:sp>
        <p:nvSpPr>
          <p:cNvPr id="39" name="TextBox 38">
            <a:extLst>
              <a:ext uri="{FF2B5EF4-FFF2-40B4-BE49-F238E27FC236}">
                <a16:creationId xmlns:a16="http://schemas.microsoft.com/office/drawing/2014/main" id="{49FCD2BF-37E5-2880-2A0B-6774140D8940}"/>
              </a:ext>
            </a:extLst>
          </p:cNvPr>
          <p:cNvSpPr txBox="1"/>
          <p:nvPr/>
        </p:nvSpPr>
        <p:spPr bwMode="auto">
          <a:xfrm>
            <a:off x="6473273" y="146900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D3D7C5EC-E40D-E76C-10F4-DCD72C9FBE86}"/>
              </a:ext>
            </a:extLst>
          </p:cNvPr>
          <p:cNvSpPr txBox="1"/>
          <p:nvPr/>
        </p:nvSpPr>
        <p:spPr bwMode="auto">
          <a:xfrm>
            <a:off x="6473273" y="207869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41" name="TextBox 40">
            <a:extLst>
              <a:ext uri="{FF2B5EF4-FFF2-40B4-BE49-F238E27FC236}">
                <a16:creationId xmlns:a16="http://schemas.microsoft.com/office/drawing/2014/main" id="{CF90BE06-C40B-64F1-F87C-A74F49FCBC29}"/>
              </a:ext>
            </a:extLst>
          </p:cNvPr>
          <p:cNvSpPr txBox="1"/>
          <p:nvPr/>
        </p:nvSpPr>
        <p:spPr bwMode="auto">
          <a:xfrm>
            <a:off x="6473273" y="268839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44" name="TextBox 43">
            <a:extLst>
              <a:ext uri="{FF2B5EF4-FFF2-40B4-BE49-F238E27FC236}">
                <a16:creationId xmlns:a16="http://schemas.microsoft.com/office/drawing/2014/main" id="{F513BE6D-2F6E-246A-70F4-CB3E02D9BF33}"/>
              </a:ext>
            </a:extLst>
          </p:cNvPr>
          <p:cNvSpPr txBox="1"/>
          <p:nvPr/>
        </p:nvSpPr>
        <p:spPr bwMode="auto">
          <a:xfrm>
            <a:off x="6473273" y="329808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45" name="TextBox 44">
            <a:extLst>
              <a:ext uri="{FF2B5EF4-FFF2-40B4-BE49-F238E27FC236}">
                <a16:creationId xmlns:a16="http://schemas.microsoft.com/office/drawing/2014/main" id="{8B57DB3B-31EF-06E4-10BA-86B3E7344E85}"/>
              </a:ext>
            </a:extLst>
          </p:cNvPr>
          <p:cNvSpPr txBox="1"/>
          <p:nvPr/>
        </p:nvSpPr>
        <p:spPr bwMode="auto">
          <a:xfrm>
            <a:off x="6473273" y="391583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46" name="TextBox 45">
            <a:extLst>
              <a:ext uri="{FF2B5EF4-FFF2-40B4-BE49-F238E27FC236}">
                <a16:creationId xmlns:a16="http://schemas.microsoft.com/office/drawing/2014/main" id="{3B2223DD-A92D-24AB-ADCB-347C06DF3985}"/>
              </a:ext>
            </a:extLst>
          </p:cNvPr>
          <p:cNvSpPr txBox="1"/>
          <p:nvPr/>
        </p:nvSpPr>
        <p:spPr bwMode="auto">
          <a:xfrm>
            <a:off x="6609527" y="452553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308996F1-270B-E885-940E-C04E3EA90FFC}"/>
              </a:ext>
            </a:extLst>
          </p:cNvPr>
          <p:cNvSpPr txBox="1"/>
          <p:nvPr/>
        </p:nvSpPr>
        <p:spPr bwMode="auto">
          <a:xfrm>
            <a:off x="8967860" y="491594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grpSp>
        <p:nvGrpSpPr>
          <p:cNvPr id="70" name="Group 69">
            <a:extLst>
              <a:ext uri="{FF2B5EF4-FFF2-40B4-BE49-F238E27FC236}">
                <a16:creationId xmlns:a16="http://schemas.microsoft.com/office/drawing/2014/main" id="{E229164C-C790-B07E-E7F3-57AB0E43D791}"/>
              </a:ext>
            </a:extLst>
          </p:cNvPr>
          <p:cNvGrpSpPr/>
          <p:nvPr/>
        </p:nvGrpSpPr>
        <p:grpSpPr>
          <a:xfrm>
            <a:off x="6743729" y="4726983"/>
            <a:ext cx="4714405" cy="307777"/>
            <a:chOff x="6743729" y="4843961"/>
            <a:chExt cx="4714405" cy="307777"/>
          </a:xfrm>
        </p:grpSpPr>
        <p:sp>
          <p:nvSpPr>
            <p:cNvPr id="48" name="TextBox 47">
              <a:extLst>
                <a:ext uri="{FF2B5EF4-FFF2-40B4-BE49-F238E27FC236}">
                  <a16:creationId xmlns:a16="http://schemas.microsoft.com/office/drawing/2014/main" id="{3AD63800-DCE8-6875-CFA1-F1939D58316C}"/>
                </a:ext>
              </a:extLst>
            </p:cNvPr>
            <p:cNvSpPr txBox="1"/>
            <p:nvPr/>
          </p:nvSpPr>
          <p:spPr bwMode="auto">
            <a:xfrm>
              <a:off x="6743729" y="484396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A724D1D4-C432-964E-3CCE-11F02ECCB3A3}"/>
                </a:ext>
              </a:extLst>
            </p:cNvPr>
            <p:cNvSpPr txBox="1"/>
            <p:nvPr/>
          </p:nvSpPr>
          <p:spPr bwMode="auto">
            <a:xfrm>
              <a:off x="6950565" y="484396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50" name="TextBox 49">
              <a:extLst>
                <a:ext uri="{FF2B5EF4-FFF2-40B4-BE49-F238E27FC236}">
                  <a16:creationId xmlns:a16="http://schemas.microsoft.com/office/drawing/2014/main" id="{F63C6C00-CC44-DF3D-9D4A-B3EE2A5C75A1}"/>
                </a:ext>
              </a:extLst>
            </p:cNvPr>
            <p:cNvSpPr txBox="1"/>
            <p:nvPr/>
          </p:nvSpPr>
          <p:spPr bwMode="auto">
            <a:xfrm>
              <a:off x="7166873" y="484396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04EF0949-B4E7-F814-B255-D2BBE79CFAC4}"/>
                </a:ext>
              </a:extLst>
            </p:cNvPr>
            <p:cNvSpPr txBox="1"/>
            <p:nvPr/>
          </p:nvSpPr>
          <p:spPr bwMode="auto">
            <a:xfrm>
              <a:off x="7373709" y="484396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1FBC4D34-AB52-F45C-3A0F-5BC1CB0D2B13}"/>
                </a:ext>
              </a:extLst>
            </p:cNvPr>
            <p:cNvSpPr txBox="1"/>
            <p:nvPr/>
          </p:nvSpPr>
          <p:spPr bwMode="auto">
            <a:xfrm>
              <a:off x="7579757" y="484396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3" name="TextBox 52">
              <a:extLst>
                <a:ext uri="{FF2B5EF4-FFF2-40B4-BE49-F238E27FC236}">
                  <a16:creationId xmlns:a16="http://schemas.microsoft.com/office/drawing/2014/main" id="{E325F618-EEC1-91A5-D215-4E20AB95AC93}"/>
                </a:ext>
              </a:extLst>
            </p:cNvPr>
            <p:cNvSpPr txBox="1"/>
            <p:nvPr/>
          </p:nvSpPr>
          <p:spPr bwMode="auto">
            <a:xfrm>
              <a:off x="7740908"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4" name="TextBox 53">
              <a:extLst>
                <a:ext uri="{FF2B5EF4-FFF2-40B4-BE49-F238E27FC236}">
                  <a16:creationId xmlns:a16="http://schemas.microsoft.com/office/drawing/2014/main" id="{2477CE1E-DE3D-9D83-11DA-691E16F904FD}"/>
                </a:ext>
              </a:extLst>
            </p:cNvPr>
            <p:cNvSpPr txBox="1"/>
            <p:nvPr/>
          </p:nvSpPr>
          <p:spPr bwMode="auto">
            <a:xfrm>
              <a:off x="7957216"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E1C5F903-5230-D23D-B5DD-FC446439FA13}"/>
                </a:ext>
              </a:extLst>
            </p:cNvPr>
            <p:cNvSpPr txBox="1"/>
            <p:nvPr/>
          </p:nvSpPr>
          <p:spPr bwMode="auto">
            <a:xfrm>
              <a:off x="8164052"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56" name="TextBox 55">
              <a:extLst>
                <a:ext uri="{FF2B5EF4-FFF2-40B4-BE49-F238E27FC236}">
                  <a16:creationId xmlns:a16="http://schemas.microsoft.com/office/drawing/2014/main" id="{3D9D442B-1E25-0945-5078-045FC4F3721B}"/>
                </a:ext>
              </a:extLst>
            </p:cNvPr>
            <p:cNvSpPr txBox="1"/>
            <p:nvPr/>
          </p:nvSpPr>
          <p:spPr bwMode="auto">
            <a:xfrm>
              <a:off x="8370888"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FED64001-3946-B5E0-348C-F188E4AF984F}"/>
                </a:ext>
              </a:extLst>
            </p:cNvPr>
            <p:cNvSpPr txBox="1"/>
            <p:nvPr/>
          </p:nvSpPr>
          <p:spPr bwMode="auto">
            <a:xfrm>
              <a:off x="8587196"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8" name="TextBox 57">
              <a:extLst>
                <a:ext uri="{FF2B5EF4-FFF2-40B4-BE49-F238E27FC236}">
                  <a16:creationId xmlns:a16="http://schemas.microsoft.com/office/drawing/2014/main" id="{DE0E81E0-B57D-20FA-31A1-F19A63C2B233}"/>
                </a:ext>
              </a:extLst>
            </p:cNvPr>
            <p:cNvSpPr txBox="1"/>
            <p:nvPr/>
          </p:nvSpPr>
          <p:spPr bwMode="auto">
            <a:xfrm>
              <a:off x="8794032"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9" name="TextBox 58">
              <a:extLst>
                <a:ext uri="{FF2B5EF4-FFF2-40B4-BE49-F238E27FC236}">
                  <a16:creationId xmlns:a16="http://schemas.microsoft.com/office/drawing/2014/main" id="{2BFB09BE-49AE-5F50-1177-B0308C3353B5}"/>
                </a:ext>
              </a:extLst>
            </p:cNvPr>
            <p:cNvSpPr txBox="1"/>
            <p:nvPr/>
          </p:nvSpPr>
          <p:spPr bwMode="auto">
            <a:xfrm>
              <a:off x="9000464"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60" name="TextBox 59">
              <a:extLst>
                <a:ext uri="{FF2B5EF4-FFF2-40B4-BE49-F238E27FC236}">
                  <a16:creationId xmlns:a16="http://schemas.microsoft.com/office/drawing/2014/main" id="{325BF08B-656A-14BD-8AE9-A45F39E7D435}"/>
                </a:ext>
              </a:extLst>
            </p:cNvPr>
            <p:cNvSpPr txBox="1"/>
            <p:nvPr/>
          </p:nvSpPr>
          <p:spPr bwMode="auto">
            <a:xfrm>
              <a:off x="9207300"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1" name="TextBox 60">
              <a:extLst>
                <a:ext uri="{FF2B5EF4-FFF2-40B4-BE49-F238E27FC236}">
                  <a16:creationId xmlns:a16="http://schemas.microsoft.com/office/drawing/2014/main" id="{EC4406A7-971A-9BF9-DB00-0D5AF3F17122}"/>
                </a:ext>
              </a:extLst>
            </p:cNvPr>
            <p:cNvSpPr txBox="1"/>
            <p:nvPr/>
          </p:nvSpPr>
          <p:spPr bwMode="auto">
            <a:xfrm>
              <a:off x="9414136"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62" name="TextBox 61">
              <a:extLst>
                <a:ext uri="{FF2B5EF4-FFF2-40B4-BE49-F238E27FC236}">
                  <a16:creationId xmlns:a16="http://schemas.microsoft.com/office/drawing/2014/main" id="{1E7FB42F-AA43-34FB-E520-1994A9C44E03}"/>
                </a:ext>
              </a:extLst>
            </p:cNvPr>
            <p:cNvSpPr txBox="1"/>
            <p:nvPr/>
          </p:nvSpPr>
          <p:spPr bwMode="auto">
            <a:xfrm>
              <a:off x="9630444"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63" name="TextBox 62">
              <a:extLst>
                <a:ext uri="{FF2B5EF4-FFF2-40B4-BE49-F238E27FC236}">
                  <a16:creationId xmlns:a16="http://schemas.microsoft.com/office/drawing/2014/main" id="{A9D96BFB-39C1-4634-5190-A9194CD5FAD4}"/>
                </a:ext>
              </a:extLst>
            </p:cNvPr>
            <p:cNvSpPr txBox="1"/>
            <p:nvPr/>
          </p:nvSpPr>
          <p:spPr bwMode="auto">
            <a:xfrm>
              <a:off x="9837280"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4" name="TextBox 63">
              <a:extLst>
                <a:ext uri="{FF2B5EF4-FFF2-40B4-BE49-F238E27FC236}">
                  <a16:creationId xmlns:a16="http://schemas.microsoft.com/office/drawing/2014/main" id="{008FF308-3C91-E9B9-BB5D-B9E98E0C2723}"/>
                </a:ext>
              </a:extLst>
            </p:cNvPr>
            <p:cNvSpPr txBox="1"/>
            <p:nvPr/>
          </p:nvSpPr>
          <p:spPr bwMode="auto">
            <a:xfrm>
              <a:off x="10042036"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65" name="TextBox 64">
              <a:extLst>
                <a:ext uri="{FF2B5EF4-FFF2-40B4-BE49-F238E27FC236}">
                  <a16:creationId xmlns:a16="http://schemas.microsoft.com/office/drawing/2014/main" id="{ECDF7610-C847-7D49-FBB6-C1C040B8D321}"/>
                </a:ext>
              </a:extLst>
            </p:cNvPr>
            <p:cNvSpPr txBox="1"/>
            <p:nvPr/>
          </p:nvSpPr>
          <p:spPr bwMode="auto">
            <a:xfrm>
              <a:off x="10248872"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66" name="TextBox 65">
              <a:extLst>
                <a:ext uri="{FF2B5EF4-FFF2-40B4-BE49-F238E27FC236}">
                  <a16:creationId xmlns:a16="http://schemas.microsoft.com/office/drawing/2014/main" id="{C20B5437-9CCE-0C6A-F085-DBF33D859AFE}"/>
                </a:ext>
              </a:extLst>
            </p:cNvPr>
            <p:cNvSpPr txBox="1"/>
            <p:nvPr/>
          </p:nvSpPr>
          <p:spPr bwMode="auto">
            <a:xfrm>
              <a:off x="10455708"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7" name="TextBox 66">
              <a:extLst>
                <a:ext uri="{FF2B5EF4-FFF2-40B4-BE49-F238E27FC236}">
                  <a16:creationId xmlns:a16="http://schemas.microsoft.com/office/drawing/2014/main" id="{C368F957-C846-2B11-993A-A91CE04D3CFD}"/>
                </a:ext>
              </a:extLst>
            </p:cNvPr>
            <p:cNvSpPr txBox="1"/>
            <p:nvPr/>
          </p:nvSpPr>
          <p:spPr bwMode="auto">
            <a:xfrm>
              <a:off x="10672016"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68" name="TextBox 67">
              <a:extLst>
                <a:ext uri="{FF2B5EF4-FFF2-40B4-BE49-F238E27FC236}">
                  <a16:creationId xmlns:a16="http://schemas.microsoft.com/office/drawing/2014/main" id="{586A55A3-6EF6-4DEC-7B49-DDA39786D803}"/>
                </a:ext>
              </a:extLst>
            </p:cNvPr>
            <p:cNvSpPr txBox="1"/>
            <p:nvPr/>
          </p:nvSpPr>
          <p:spPr bwMode="auto">
            <a:xfrm>
              <a:off x="10878852"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9E8C8D28-AF43-26B7-9D55-7B9FE511CFE1}"/>
                </a:ext>
              </a:extLst>
            </p:cNvPr>
            <p:cNvSpPr txBox="1"/>
            <p:nvPr/>
          </p:nvSpPr>
          <p:spPr bwMode="auto">
            <a:xfrm>
              <a:off x="11090726" y="48439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grpSp>
      <p:grpSp>
        <p:nvGrpSpPr>
          <p:cNvPr id="71" name="Group 70">
            <a:extLst>
              <a:ext uri="{FF2B5EF4-FFF2-40B4-BE49-F238E27FC236}">
                <a16:creationId xmlns:a16="http://schemas.microsoft.com/office/drawing/2014/main" id="{C51D73C5-F587-5737-C32C-D241FE296D79}"/>
              </a:ext>
            </a:extLst>
          </p:cNvPr>
          <p:cNvGrpSpPr/>
          <p:nvPr/>
        </p:nvGrpSpPr>
        <p:grpSpPr>
          <a:xfrm>
            <a:off x="6517245" y="5105138"/>
            <a:ext cx="4888792" cy="424732"/>
            <a:chOff x="6517245" y="4843961"/>
            <a:chExt cx="4888792" cy="424732"/>
          </a:xfrm>
        </p:grpSpPr>
        <p:sp>
          <p:nvSpPr>
            <p:cNvPr id="72" name="TextBox 71">
              <a:extLst>
                <a:ext uri="{FF2B5EF4-FFF2-40B4-BE49-F238E27FC236}">
                  <a16:creationId xmlns:a16="http://schemas.microsoft.com/office/drawing/2014/main" id="{FD99C7B8-9F2B-877D-0813-F8224544D727}"/>
                </a:ext>
              </a:extLst>
            </p:cNvPr>
            <p:cNvSpPr txBox="1"/>
            <p:nvPr/>
          </p:nvSpPr>
          <p:spPr bwMode="auto">
            <a:xfrm>
              <a:off x="6710867"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73</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73</a:t>
              </a:r>
            </a:p>
          </p:txBody>
        </p:sp>
        <p:sp>
          <p:nvSpPr>
            <p:cNvPr id="73" name="TextBox 72">
              <a:extLst>
                <a:ext uri="{FF2B5EF4-FFF2-40B4-BE49-F238E27FC236}">
                  <a16:creationId xmlns:a16="http://schemas.microsoft.com/office/drawing/2014/main" id="{09F8BEAE-05EF-5A86-0FFA-C009074EC36B}"/>
                </a:ext>
              </a:extLst>
            </p:cNvPr>
            <p:cNvSpPr txBox="1"/>
            <p:nvPr/>
          </p:nvSpPr>
          <p:spPr bwMode="auto">
            <a:xfrm>
              <a:off x="6917703"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68</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71</a:t>
              </a:r>
            </a:p>
          </p:txBody>
        </p:sp>
        <p:sp>
          <p:nvSpPr>
            <p:cNvPr id="74" name="TextBox 73">
              <a:extLst>
                <a:ext uri="{FF2B5EF4-FFF2-40B4-BE49-F238E27FC236}">
                  <a16:creationId xmlns:a16="http://schemas.microsoft.com/office/drawing/2014/main" id="{BC40FDCF-C746-7610-BE6B-48D750380CD8}"/>
                </a:ext>
              </a:extLst>
            </p:cNvPr>
            <p:cNvSpPr txBox="1"/>
            <p:nvPr/>
          </p:nvSpPr>
          <p:spPr bwMode="auto">
            <a:xfrm>
              <a:off x="7134011"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52</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55</a:t>
              </a:r>
            </a:p>
          </p:txBody>
        </p:sp>
        <p:sp>
          <p:nvSpPr>
            <p:cNvPr id="75" name="TextBox 74">
              <a:extLst>
                <a:ext uri="{FF2B5EF4-FFF2-40B4-BE49-F238E27FC236}">
                  <a16:creationId xmlns:a16="http://schemas.microsoft.com/office/drawing/2014/main" id="{BA60F146-D472-0901-7B63-803478054D9E}"/>
                </a:ext>
              </a:extLst>
            </p:cNvPr>
            <p:cNvSpPr txBox="1"/>
            <p:nvPr/>
          </p:nvSpPr>
          <p:spPr bwMode="auto">
            <a:xfrm>
              <a:off x="7340847"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35</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44</a:t>
              </a:r>
            </a:p>
          </p:txBody>
        </p:sp>
        <p:sp>
          <p:nvSpPr>
            <p:cNvPr id="76" name="TextBox 75">
              <a:extLst>
                <a:ext uri="{FF2B5EF4-FFF2-40B4-BE49-F238E27FC236}">
                  <a16:creationId xmlns:a16="http://schemas.microsoft.com/office/drawing/2014/main" id="{5B04EF46-C1F4-234C-2B49-95BE9D9B8F4D}"/>
                </a:ext>
              </a:extLst>
            </p:cNvPr>
            <p:cNvSpPr txBox="1"/>
            <p:nvPr/>
          </p:nvSpPr>
          <p:spPr bwMode="auto">
            <a:xfrm>
              <a:off x="7546895"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25</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29</a:t>
              </a:r>
            </a:p>
          </p:txBody>
        </p:sp>
        <p:sp>
          <p:nvSpPr>
            <p:cNvPr id="77" name="TextBox 76">
              <a:extLst>
                <a:ext uri="{FF2B5EF4-FFF2-40B4-BE49-F238E27FC236}">
                  <a16:creationId xmlns:a16="http://schemas.microsoft.com/office/drawing/2014/main" id="{3DBBDA8A-3B87-5D13-C26A-7FA5AE9B9263}"/>
                </a:ext>
              </a:extLst>
            </p:cNvPr>
            <p:cNvSpPr txBox="1"/>
            <p:nvPr/>
          </p:nvSpPr>
          <p:spPr bwMode="auto">
            <a:xfrm>
              <a:off x="7753732"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17</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22</a:t>
              </a:r>
            </a:p>
          </p:txBody>
        </p:sp>
        <p:sp>
          <p:nvSpPr>
            <p:cNvPr id="78" name="TextBox 77">
              <a:extLst>
                <a:ext uri="{FF2B5EF4-FFF2-40B4-BE49-F238E27FC236}">
                  <a16:creationId xmlns:a16="http://schemas.microsoft.com/office/drawing/2014/main" id="{0DDBB1E8-48B0-A832-169B-0E8A0F7C54D5}"/>
                </a:ext>
              </a:extLst>
            </p:cNvPr>
            <p:cNvSpPr txBox="1"/>
            <p:nvPr/>
          </p:nvSpPr>
          <p:spPr bwMode="auto">
            <a:xfrm>
              <a:off x="7970040"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17</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18</a:t>
              </a:r>
            </a:p>
          </p:txBody>
        </p:sp>
        <p:sp>
          <p:nvSpPr>
            <p:cNvPr id="79" name="TextBox 78">
              <a:extLst>
                <a:ext uri="{FF2B5EF4-FFF2-40B4-BE49-F238E27FC236}">
                  <a16:creationId xmlns:a16="http://schemas.microsoft.com/office/drawing/2014/main" id="{82165446-FF46-02AC-7590-878B9B03D6DE}"/>
                </a:ext>
              </a:extLst>
            </p:cNvPr>
            <p:cNvSpPr txBox="1"/>
            <p:nvPr/>
          </p:nvSpPr>
          <p:spPr bwMode="auto">
            <a:xfrm>
              <a:off x="8176876"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9</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13</a:t>
              </a:r>
            </a:p>
          </p:txBody>
        </p:sp>
        <p:sp>
          <p:nvSpPr>
            <p:cNvPr id="80" name="TextBox 79">
              <a:extLst>
                <a:ext uri="{FF2B5EF4-FFF2-40B4-BE49-F238E27FC236}">
                  <a16:creationId xmlns:a16="http://schemas.microsoft.com/office/drawing/2014/main" id="{FB0CF4EB-554E-C992-6C26-2B429BD141AE}"/>
                </a:ext>
              </a:extLst>
            </p:cNvPr>
            <p:cNvSpPr txBox="1"/>
            <p:nvPr/>
          </p:nvSpPr>
          <p:spPr bwMode="auto">
            <a:xfrm>
              <a:off x="8383712" y="4843961"/>
              <a:ext cx="3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81" name="TextBox 80">
              <a:extLst>
                <a:ext uri="{FF2B5EF4-FFF2-40B4-BE49-F238E27FC236}">
                  <a16:creationId xmlns:a16="http://schemas.microsoft.com/office/drawing/2014/main" id="{8686FB26-9E7F-AC3B-094A-76A10072AF53}"/>
                </a:ext>
              </a:extLst>
            </p:cNvPr>
            <p:cNvSpPr txBox="1"/>
            <p:nvPr/>
          </p:nvSpPr>
          <p:spPr bwMode="auto">
            <a:xfrm>
              <a:off x="8639293"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2</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9</a:t>
              </a:r>
            </a:p>
          </p:txBody>
        </p:sp>
        <p:sp>
          <p:nvSpPr>
            <p:cNvPr id="82" name="TextBox 81">
              <a:extLst>
                <a:ext uri="{FF2B5EF4-FFF2-40B4-BE49-F238E27FC236}">
                  <a16:creationId xmlns:a16="http://schemas.microsoft.com/office/drawing/2014/main" id="{82E50B94-8C96-4CE2-32A2-6A853BF3F94A}"/>
                </a:ext>
              </a:extLst>
            </p:cNvPr>
            <p:cNvSpPr txBox="1"/>
            <p:nvPr/>
          </p:nvSpPr>
          <p:spPr bwMode="auto">
            <a:xfrm>
              <a:off x="8846129"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8</a:t>
              </a:r>
            </a:p>
          </p:txBody>
        </p:sp>
        <p:sp>
          <p:nvSpPr>
            <p:cNvPr id="83" name="TextBox 82">
              <a:extLst>
                <a:ext uri="{FF2B5EF4-FFF2-40B4-BE49-F238E27FC236}">
                  <a16:creationId xmlns:a16="http://schemas.microsoft.com/office/drawing/2014/main" id="{E1972D1D-70E8-7750-B00A-9AE4DC16D577}"/>
                </a:ext>
              </a:extLst>
            </p:cNvPr>
            <p:cNvSpPr txBox="1"/>
            <p:nvPr/>
          </p:nvSpPr>
          <p:spPr bwMode="auto">
            <a:xfrm>
              <a:off x="9052561"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8</a:t>
              </a:r>
            </a:p>
          </p:txBody>
        </p:sp>
        <p:sp>
          <p:nvSpPr>
            <p:cNvPr id="84" name="TextBox 83">
              <a:extLst>
                <a:ext uri="{FF2B5EF4-FFF2-40B4-BE49-F238E27FC236}">
                  <a16:creationId xmlns:a16="http://schemas.microsoft.com/office/drawing/2014/main" id="{934A2ED2-CA24-5CD5-8987-5D9F13B3CD7C}"/>
                </a:ext>
              </a:extLst>
            </p:cNvPr>
            <p:cNvSpPr txBox="1"/>
            <p:nvPr/>
          </p:nvSpPr>
          <p:spPr bwMode="auto">
            <a:xfrm>
              <a:off x="9259397"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a:t>
              </a:r>
            </a:p>
          </p:txBody>
        </p:sp>
        <p:sp>
          <p:nvSpPr>
            <p:cNvPr id="85" name="TextBox 84">
              <a:extLst>
                <a:ext uri="{FF2B5EF4-FFF2-40B4-BE49-F238E27FC236}">
                  <a16:creationId xmlns:a16="http://schemas.microsoft.com/office/drawing/2014/main" id="{E1ECAEDE-EF30-56C2-A74B-B7F0252DCFF7}"/>
                </a:ext>
              </a:extLst>
            </p:cNvPr>
            <p:cNvSpPr txBox="1"/>
            <p:nvPr/>
          </p:nvSpPr>
          <p:spPr bwMode="auto">
            <a:xfrm>
              <a:off x="9466233"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5</a:t>
              </a:r>
            </a:p>
          </p:txBody>
        </p:sp>
        <p:sp>
          <p:nvSpPr>
            <p:cNvPr id="86" name="TextBox 85">
              <a:extLst>
                <a:ext uri="{FF2B5EF4-FFF2-40B4-BE49-F238E27FC236}">
                  <a16:creationId xmlns:a16="http://schemas.microsoft.com/office/drawing/2014/main" id="{D6670C12-A149-050D-FE0A-6D504F683E9A}"/>
                </a:ext>
              </a:extLst>
            </p:cNvPr>
            <p:cNvSpPr txBox="1"/>
            <p:nvPr/>
          </p:nvSpPr>
          <p:spPr bwMode="auto">
            <a:xfrm>
              <a:off x="9682541"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a:t>
              </a:r>
            </a:p>
          </p:txBody>
        </p:sp>
        <p:sp>
          <p:nvSpPr>
            <p:cNvPr id="87" name="TextBox 86">
              <a:extLst>
                <a:ext uri="{FF2B5EF4-FFF2-40B4-BE49-F238E27FC236}">
                  <a16:creationId xmlns:a16="http://schemas.microsoft.com/office/drawing/2014/main" id="{A3B1A7C0-4E5B-9D4C-155D-F8D44D742F1B}"/>
                </a:ext>
              </a:extLst>
            </p:cNvPr>
            <p:cNvSpPr txBox="1"/>
            <p:nvPr/>
          </p:nvSpPr>
          <p:spPr bwMode="auto">
            <a:xfrm>
              <a:off x="9889377"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a:t>
              </a:r>
            </a:p>
          </p:txBody>
        </p:sp>
        <p:sp>
          <p:nvSpPr>
            <p:cNvPr id="88" name="TextBox 87">
              <a:extLst>
                <a:ext uri="{FF2B5EF4-FFF2-40B4-BE49-F238E27FC236}">
                  <a16:creationId xmlns:a16="http://schemas.microsoft.com/office/drawing/2014/main" id="{432B92A3-23B8-6B2C-8CDF-78D290BDA756}"/>
                </a:ext>
              </a:extLst>
            </p:cNvPr>
            <p:cNvSpPr txBox="1"/>
            <p:nvPr/>
          </p:nvSpPr>
          <p:spPr bwMode="auto">
            <a:xfrm>
              <a:off x="10094133"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a:t>
              </a:r>
            </a:p>
          </p:txBody>
        </p:sp>
        <p:sp>
          <p:nvSpPr>
            <p:cNvPr id="89" name="TextBox 88">
              <a:extLst>
                <a:ext uri="{FF2B5EF4-FFF2-40B4-BE49-F238E27FC236}">
                  <a16:creationId xmlns:a16="http://schemas.microsoft.com/office/drawing/2014/main" id="{FA41973C-E82F-635C-C2F3-BC628E31BA20}"/>
                </a:ext>
              </a:extLst>
            </p:cNvPr>
            <p:cNvSpPr txBox="1"/>
            <p:nvPr/>
          </p:nvSpPr>
          <p:spPr bwMode="auto">
            <a:xfrm>
              <a:off x="10300969"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4</a:t>
              </a:r>
            </a:p>
          </p:txBody>
        </p:sp>
        <p:sp>
          <p:nvSpPr>
            <p:cNvPr id="90" name="TextBox 89">
              <a:extLst>
                <a:ext uri="{FF2B5EF4-FFF2-40B4-BE49-F238E27FC236}">
                  <a16:creationId xmlns:a16="http://schemas.microsoft.com/office/drawing/2014/main" id="{A223918E-4AA6-CA2F-D5C0-81D34832C913}"/>
                </a:ext>
              </a:extLst>
            </p:cNvPr>
            <p:cNvSpPr txBox="1"/>
            <p:nvPr/>
          </p:nvSpPr>
          <p:spPr bwMode="auto">
            <a:xfrm>
              <a:off x="10507805"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a:t>
              </a:r>
            </a:p>
          </p:txBody>
        </p:sp>
        <p:sp>
          <p:nvSpPr>
            <p:cNvPr id="91" name="TextBox 90">
              <a:extLst>
                <a:ext uri="{FF2B5EF4-FFF2-40B4-BE49-F238E27FC236}">
                  <a16:creationId xmlns:a16="http://schemas.microsoft.com/office/drawing/2014/main" id="{E3D1CB85-97E5-7A3B-8D6E-B6DBB4DA61AF}"/>
                </a:ext>
              </a:extLst>
            </p:cNvPr>
            <p:cNvSpPr txBox="1"/>
            <p:nvPr/>
          </p:nvSpPr>
          <p:spPr bwMode="auto">
            <a:xfrm>
              <a:off x="10724113"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a:t>
              </a:r>
            </a:p>
          </p:txBody>
        </p:sp>
        <p:sp>
          <p:nvSpPr>
            <p:cNvPr id="92" name="TextBox 91">
              <a:extLst>
                <a:ext uri="{FF2B5EF4-FFF2-40B4-BE49-F238E27FC236}">
                  <a16:creationId xmlns:a16="http://schemas.microsoft.com/office/drawing/2014/main" id="{7F06D978-B835-9147-105D-09003F9936F2}"/>
                </a:ext>
              </a:extLst>
            </p:cNvPr>
            <p:cNvSpPr txBox="1"/>
            <p:nvPr/>
          </p:nvSpPr>
          <p:spPr bwMode="auto">
            <a:xfrm>
              <a:off x="10930949"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a:t>
              </a:r>
            </a:p>
          </p:txBody>
        </p:sp>
        <p:sp>
          <p:nvSpPr>
            <p:cNvPr id="93" name="TextBox 92">
              <a:extLst>
                <a:ext uri="{FF2B5EF4-FFF2-40B4-BE49-F238E27FC236}">
                  <a16:creationId xmlns:a16="http://schemas.microsoft.com/office/drawing/2014/main" id="{79B6A905-9B7E-DA37-F53E-C8DB4C37D063}"/>
                </a:ext>
              </a:extLst>
            </p:cNvPr>
            <p:cNvSpPr txBox="1"/>
            <p:nvPr/>
          </p:nvSpPr>
          <p:spPr bwMode="auto">
            <a:xfrm>
              <a:off x="11142823" y="4843961"/>
              <a:ext cx="26321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B8186E29-1DF1-43CE-4B32-1E5E6B103EB7}"/>
                </a:ext>
              </a:extLst>
            </p:cNvPr>
            <p:cNvSpPr txBox="1"/>
            <p:nvPr/>
          </p:nvSpPr>
          <p:spPr bwMode="auto">
            <a:xfrm>
              <a:off x="6517245" y="4843961"/>
              <a:ext cx="327334"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dirty="0">
                  <a:solidFill>
                    <a:schemeClr val="accent1"/>
                  </a:solidFill>
                  <a:latin typeface="Calibri" panose="020F0502020204030204" pitchFamily="34" charset="0"/>
                </a:rPr>
                <a:t>1L</a:t>
              </a:r>
            </a:p>
            <a:p>
              <a:pPr algn="ctr">
                <a:lnSpc>
                  <a:spcPct val="90000"/>
                </a:lnSpc>
                <a:spcBef>
                  <a:spcPts val="0"/>
                </a:spcBef>
                <a:spcAft>
                  <a:spcPct val="0"/>
                </a:spcAft>
                <a:buClrTx/>
                <a:buFontTx/>
                <a:buNone/>
              </a:pPr>
              <a:r>
                <a:rPr lang="en-US" sz="1200" dirty="0">
                  <a:solidFill>
                    <a:schemeClr val="accent4"/>
                  </a:solidFill>
                  <a:latin typeface="Calibri" panose="020F0502020204030204" pitchFamily="34" charset="0"/>
                </a:rPr>
                <a:t>2L</a:t>
              </a:r>
            </a:p>
          </p:txBody>
        </p:sp>
      </p:grpSp>
      <p:sp>
        <p:nvSpPr>
          <p:cNvPr id="94" name="TextBox 93">
            <a:extLst>
              <a:ext uri="{FF2B5EF4-FFF2-40B4-BE49-F238E27FC236}">
                <a16:creationId xmlns:a16="http://schemas.microsoft.com/office/drawing/2014/main" id="{154F9146-6FAD-7B4B-54C6-B57E6A613D4E}"/>
              </a:ext>
            </a:extLst>
          </p:cNvPr>
          <p:cNvSpPr txBox="1"/>
          <p:nvPr/>
        </p:nvSpPr>
        <p:spPr bwMode="auto">
          <a:xfrm>
            <a:off x="6516290" y="4936564"/>
            <a:ext cx="11584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a:t>
            </a:r>
          </a:p>
        </p:txBody>
      </p:sp>
      <p:sp>
        <p:nvSpPr>
          <p:cNvPr id="96" name="Freeform: Shape 95">
            <a:extLst>
              <a:ext uri="{FF2B5EF4-FFF2-40B4-BE49-F238E27FC236}">
                <a16:creationId xmlns:a16="http://schemas.microsoft.com/office/drawing/2014/main" id="{C6D511DD-C199-A1FA-64CA-9DE39ED80DA6}"/>
              </a:ext>
            </a:extLst>
          </p:cNvPr>
          <p:cNvSpPr/>
          <p:nvPr/>
        </p:nvSpPr>
        <p:spPr bwMode="auto">
          <a:xfrm>
            <a:off x="6881812" y="1624013"/>
            <a:ext cx="4524375" cy="3067050"/>
          </a:xfrm>
          <a:custGeom>
            <a:avLst/>
            <a:gdLst>
              <a:gd name="connsiteX0" fmla="*/ 0 w 4624388"/>
              <a:gd name="connsiteY0" fmla="*/ 0 h 3067050"/>
              <a:gd name="connsiteX1" fmla="*/ 0 w 4624388"/>
              <a:gd name="connsiteY1" fmla="*/ 3067050 h 3067050"/>
              <a:gd name="connsiteX2" fmla="*/ 4624388 w 4624388"/>
              <a:gd name="connsiteY2" fmla="*/ 3067050 h 3067050"/>
            </a:gdLst>
            <a:ahLst/>
            <a:cxnLst>
              <a:cxn ang="0">
                <a:pos x="connsiteX0" y="connsiteY0"/>
              </a:cxn>
              <a:cxn ang="0">
                <a:pos x="connsiteX1" y="connsiteY1"/>
              </a:cxn>
              <a:cxn ang="0">
                <a:pos x="connsiteX2" y="connsiteY2"/>
              </a:cxn>
            </a:cxnLst>
            <a:rect l="l" t="t" r="r" b="b"/>
            <a:pathLst>
              <a:path w="4624388" h="3067050">
                <a:moveTo>
                  <a:pt x="0" y="0"/>
                </a:moveTo>
                <a:lnTo>
                  <a:pt x="0" y="3067050"/>
                </a:lnTo>
                <a:lnTo>
                  <a:pt x="4624388" y="3067050"/>
                </a:lnTo>
              </a:path>
            </a:pathLst>
          </a:custGeom>
          <a:noFill/>
          <a:ln w="28575">
            <a:solidFill>
              <a:schemeClr val="bg1"/>
            </a:solidFill>
            <a:miter lim="800000"/>
            <a:headEnd/>
            <a:tailEnd/>
          </a:ln>
        </p:spPr>
        <p:txBody>
          <a:bodyPr rtlCol="0" anchor="ctr"/>
          <a:lstStyle/>
          <a:p>
            <a:pPr algn="ctr"/>
            <a:endParaRPr lang="en-US"/>
          </a:p>
        </p:txBody>
      </p:sp>
      <p:grpSp>
        <p:nvGrpSpPr>
          <p:cNvPr id="97" name="Group 96">
            <a:extLst>
              <a:ext uri="{FF2B5EF4-FFF2-40B4-BE49-F238E27FC236}">
                <a16:creationId xmlns:a16="http://schemas.microsoft.com/office/drawing/2014/main" id="{72C362C1-30E8-54EA-7A55-3F060A360AB6}"/>
              </a:ext>
            </a:extLst>
          </p:cNvPr>
          <p:cNvGrpSpPr/>
          <p:nvPr/>
        </p:nvGrpSpPr>
        <p:grpSpPr>
          <a:xfrm>
            <a:off x="6819902" y="1624011"/>
            <a:ext cx="73208" cy="3067052"/>
            <a:chOff x="1370156" y="1624013"/>
            <a:chExt cx="450563" cy="1790325"/>
          </a:xfrm>
        </p:grpSpPr>
        <p:cxnSp>
          <p:nvCxnSpPr>
            <p:cNvPr id="98" name="Straight Connector 97">
              <a:extLst>
                <a:ext uri="{FF2B5EF4-FFF2-40B4-BE49-F238E27FC236}">
                  <a16:creationId xmlns:a16="http://schemas.microsoft.com/office/drawing/2014/main" id="{FF4CF4EB-AD74-48F7-6A80-DBAE052C935E}"/>
                </a:ext>
              </a:extLst>
            </p:cNvPr>
            <p:cNvCxnSpPr>
              <a:cxnSpLocks/>
            </p:cNvCxnSpPr>
            <p:nvPr/>
          </p:nvCxnSpPr>
          <p:spPr bwMode="auto">
            <a:xfrm>
              <a:off x="1370156" y="162401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EF05CBF-31F2-34F0-3FD3-32837E6B7B2F}"/>
                </a:ext>
              </a:extLst>
            </p:cNvPr>
            <p:cNvCxnSpPr>
              <a:cxnSpLocks/>
            </p:cNvCxnSpPr>
            <p:nvPr/>
          </p:nvCxnSpPr>
          <p:spPr bwMode="auto">
            <a:xfrm>
              <a:off x="1370156" y="198207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CEE8B7A-185D-B94C-8630-918C812C68A5}"/>
                </a:ext>
              </a:extLst>
            </p:cNvPr>
            <p:cNvCxnSpPr>
              <a:cxnSpLocks/>
            </p:cNvCxnSpPr>
            <p:nvPr/>
          </p:nvCxnSpPr>
          <p:spPr bwMode="auto">
            <a:xfrm>
              <a:off x="1370156" y="234014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AFE7B82-A4EF-6A48-8C0C-FFB7CA49EA39}"/>
                </a:ext>
              </a:extLst>
            </p:cNvPr>
            <p:cNvCxnSpPr>
              <a:cxnSpLocks/>
            </p:cNvCxnSpPr>
            <p:nvPr/>
          </p:nvCxnSpPr>
          <p:spPr bwMode="auto">
            <a:xfrm>
              <a:off x="1370156" y="269820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EA03F0AB-A459-99A2-261C-C2F8EA9E042B}"/>
                </a:ext>
              </a:extLst>
            </p:cNvPr>
            <p:cNvCxnSpPr>
              <a:cxnSpLocks/>
            </p:cNvCxnSpPr>
            <p:nvPr/>
          </p:nvCxnSpPr>
          <p:spPr bwMode="auto">
            <a:xfrm>
              <a:off x="1370156" y="305627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8A567DA-5666-9742-E1C6-1DF88BFCCCAF}"/>
                </a:ext>
              </a:extLst>
            </p:cNvPr>
            <p:cNvCxnSpPr>
              <a:cxnSpLocks/>
            </p:cNvCxnSpPr>
            <p:nvPr/>
          </p:nvCxnSpPr>
          <p:spPr bwMode="auto">
            <a:xfrm>
              <a:off x="1370156" y="3414338"/>
              <a:ext cx="4505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DFFD5A8D-A26F-76EA-0DBC-8D01B833CD2A}"/>
              </a:ext>
            </a:extLst>
          </p:cNvPr>
          <p:cNvGrpSpPr/>
          <p:nvPr/>
        </p:nvGrpSpPr>
        <p:grpSpPr>
          <a:xfrm rot="5400000">
            <a:off x="7362318" y="4214309"/>
            <a:ext cx="85727" cy="1039235"/>
            <a:chOff x="1370156" y="1624013"/>
            <a:chExt cx="450563" cy="1790325"/>
          </a:xfrm>
        </p:grpSpPr>
        <p:cxnSp>
          <p:nvCxnSpPr>
            <p:cNvPr id="105" name="Straight Connector 104">
              <a:extLst>
                <a:ext uri="{FF2B5EF4-FFF2-40B4-BE49-F238E27FC236}">
                  <a16:creationId xmlns:a16="http://schemas.microsoft.com/office/drawing/2014/main" id="{C77A8EF7-5388-87B2-DFE0-CABA01C9BBC5}"/>
                </a:ext>
              </a:extLst>
            </p:cNvPr>
            <p:cNvCxnSpPr>
              <a:cxnSpLocks/>
            </p:cNvCxnSpPr>
            <p:nvPr/>
          </p:nvCxnSpPr>
          <p:spPr bwMode="auto">
            <a:xfrm>
              <a:off x="1370156" y="162401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6AAFBD4-7B8D-7C9F-6C2F-649E996839FA}"/>
                </a:ext>
              </a:extLst>
            </p:cNvPr>
            <p:cNvCxnSpPr>
              <a:cxnSpLocks/>
            </p:cNvCxnSpPr>
            <p:nvPr/>
          </p:nvCxnSpPr>
          <p:spPr bwMode="auto">
            <a:xfrm>
              <a:off x="1370156" y="198207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D900D8B-71A9-F184-D12F-C01395C0721E}"/>
                </a:ext>
              </a:extLst>
            </p:cNvPr>
            <p:cNvCxnSpPr>
              <a:cxnSpLocks/>
            </p:cNvCxnSpPr>
            <p:nvPr/>
          </p:nvCxnSpPr>
          <p:spPr bwMode="auto">
            <a:xfrm>
              <a:off x="1370156" y="234014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4706287-2564-A516-7F29-9FE36E2D1239}"/>
                </a:ext>
              </a:extLst>
            </p:cNvPr>
            <p:cNvCxnSpPr>
              <a:cxnSpLocks/>
            </p:cNvCxnSpPr>
            <p:nvPr/>
          </p:nvCxnSpPr>
          <p:spPr bwMode="auto">
            <a:xfrm>
              <a:off x="1370156" y="269820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AAD8228-A0BC-9654-0223-2075E54DE454}"/>
                </a:ext>
              </a:extLst>
            </p:cNvPr>
            <p:cNvCxnSpPr>
              <a:cxnSpLocks/>
            </p:cNvCxnSpPr>
            <p:nvPr/>
          </p:nvCxnSpPr>
          <p:spPr bwMode="auto">
            <a:xfrm>
              <a:off x="1370156" y="305627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9E6E6D5-AA1B-D342-D7CC-131F22C0435A}"/>
                </a:ext>
              </a:extLst>
            </p:cNvPr>
            <p:cNvCxnSpPr>
              <a:cxnSpLocks/>
            </p:cNvCxnSpPr>
            <p:nvPr/>
          </p:nvCxnSpPr>
          <p:spPr bwMode="auto">
            <a:xfrm>
              <a:off x="1370156" y="3414338"/>
              <a:ext cx="4505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D23F0D14-9EC5-F0EB-CAA1-403A3267E08A}"/>
              </a:ext>
            </a:extLst>
          </p:cNvPr>
          <p:cNvGrpSpPr/>
          <p:nvPr/>
        </p:nvGrpSpPr>
        <p:grpSpPr>
          <a:xfrm rot="5400000">
            <a:off x="8624348" y="4214309"/>
            <a:ext cx="85728" cy="1039235"/>
            <a:chOff x="1370156" y="1624013"/>
            <a:chExt cx="450563" cy="1790325"/>
          </a:xfrm>
        </p:grpSpPr>
        <p:cxnSp>
          <p:nvCxnSpPr>
            <p:cNvPr id="112" name="Straight Connector 111">
              <a:extLst>
                <a:ext uri="{FF2B5EF4-FFF2-40B4-BE49-F238E27FC236}">
                  <a16:creationId xmlns:a16="http://schemas.microsoft.com/office/drawing/2014/main" id="{CC9BF908-C1BD-7107-691D-5D36971E82D7}"/>
                </a:ext>
              </a:extLst>
            </p:cNvPr>
            <p:cNvCxnSpPr>
              <a:cxnSpLocks/>
            </p:cNvCxnSpPr>
            <p:nvPr/>
          </p:nvCxnSpPr>
          <p:spPr bwMode="auto">
            <a:xfrm>
              <a:off x="1370156" y="162401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A09FCF8-64AC-0357-E632-3A5D0F89F2EC}"/>
                </a:ext>
              </a:extLst>
            </p:cNvPr>
            <p:cNvCxnSpPr>
              <a:cxnSpLocks/>
            </p:cNvCxnSpPr>
            <p:nvPr/>
          </p:nvCxnSpPr>
          <p:spPr bwMode="auto">
            <a:xfrm>
              <a:off x="1370156" y="198207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7A3DC48-BE39-1126-A743-1AAE4BAA468E}"/>
                </a:ext>
              </a:extLst>
            </p:cNvPr>
            <p:cNvCxnSpPr>
              <a:cxnSpLocks/>
            </p:cNvCxnSpPr>
            <p:nvPr/>
          </p:nvCxnSpPr>
          <p:spPr bwMode="auto">
            <a:xfrm>
              <a:off x="1370156" y="234014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98ACC6C-8C84-5326-60AD-A9764F7FE5A7}"/>
                </a:ext>
              </a:extLst>
            </p:cNvPr>
            <p:cNvCxnSpPr>
              <a:cxnSpLocks/>
            </p:cNvCxnSpPr>
            <p:nvPr/>
          </p:nvCxnSpPr>
          <p:spPr bwMode="auto">
            <a:xfrm>
              <a:off x="1370156" y="269820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F75A510-2B8D-3517-ED76-AB27DFA1B3D2}"/>
                </a:ext>
              </a:extLst>
            </p:cNvPr>
            <p:cNvCxnSpPr>
              <a:cxnSpLocks/>
            </p:cNvCxnSpPr>
            <p:nvPr/>
          </p:nvCxnSpPr>
          <p:spPr bwMode="auto">
            <a:xfrm>
              <a:off x="1370156" y="305627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BEB318F-BF66-D621-744E-1B7E2D98C46D}"/>
                </a:ext>
              </a:extLst>
            </p:cNvPr>
            <p:cNvCxnSpPr>
              <a:cxnSpLocks/>
            </p:cNvCxnSpPr>
            <p:nvPr/>
          </p:nvCxnSpPr>
          <p:spPr bwMode="auto">
            <a:xfrm>
              <a:off x="1370156" y="3414338"/>
              <a:ext cx="4505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F99CB6B8-3EB2-2058-B85F-167EAFD9CD16}"/>
              </a:ext>
            </a:extLst>
          </p:cNvPr>
          <p:cNvGrpSpPr/>
          <p:nvPr/>
        </p:nvGrpSpPr>
        <p:grpSpPr>
          <a:xfrm rot="5400000">
            <a:off x="9866265" y="4214310"/>
            <a:ext cx="85729" cy="1039235"/>
            <a:chOff x="1370156" y="1624013"/>
            <a:chExt cx="450563" cy="1790325"/>
          </a:xfrm>
        </p:grpSpPr>
        <p:cxnSp>
          <p:nvCxnSpPr>
            <p:cNvPr id="119" name="Straight Connector 118">
              <a:extLst>
                <a:ext uri="{FF2B5EF4-FFF2-40B4-BE49-F238E27FC236}">
                  <a16:creationId xmlns:a16="http://schemas.microsoft.com/office/drawing/2014/main" id="{E6CCD924-4108-8038-B3DA-6C7C0DBCD340}"/>
                </a:ext>
              </a:extLst>
            </p:cNvPr>
            <p:cNvCxnSpPr>
              <a:cxnSpLocks/>
            </p:cNvCxnSpPr>
            <p:nvPr/>
          </p:nvCxnSpPr>
          <p:spPr bwMode="auto">
            <a:xfrm>
              <a:off x="1370156" y="162401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59461D6-6A87-EC00-97D5-1FFE333FEAEE}"/>
                </a:ext>
              </a:extLst>
            </p:cNvPr>
            <p:cNvCxnSpPr>
              <a:cxnSpLocks/>
            </p:cNvCxnSpPr>
            <p:nvPr/>
          </p:nvCxnSpPr>
          <p:spPr bwMode="auto">
            <a:xfrm>
              <a:off x="1370156" y="198207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04D128B-F710-B246-A2E8-6704E83EB058}"/>
                </a:ext>
              </a:extLst>
            </p:cNvPr>
            <p:cNvCxnSpPr>
              <a:cxnSpLocks/>
            </p:cNvCxnSpPr>
            <p:nvPr/>
          </p:nvCxnSpPr>
          <p:spPr bwMode="auto">
            <a:xfrm>
              <a:off x="1370156" y="234014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54791FB-CC2C-8AF4-ACF4-E594B6D45114}"/>
                </a:ext>
              </a:extLst>
            </p:cNvPr>
            <p:cNvCxnSpPr>
              <a:cxnSpLocks/>
            </p:cNvCxnSpPr>
            <p:nvPr/>
          </p:nvCxnSpPr>
          <p:spPr bwMode="auto">
            <a:xfrm>
              <a:off x="1370156" y="269820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8BFA6989-54FC-7D92-97B1-DC19E9472DDE}"/>
                </a:ext>
              </a:extLst>
            </p:cNvPr>
            <p:cNvCxnSpPr>
              <a:cxnSpLocks/>
            </p:cNvCxnSpPr>
            <p:nvPr/>
          </p:nvCxnSpPr>
          <p:spPr bwMode="auto">
            <a:xfrm>
              <a:off x="1370156" y="305627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DC2B1E5-AFEB-383F-FBE9-FBC3A3618520}"/>
                </a:ext>
              </a:extLst>
            </p:cNvPr>
            <p:cNvCxnSpPr>
              <a:cxnSpLocks/>
            </p:cNvCxnSpPr>
            <p:nvPr/>
          </p:nvCxnSpPr>
          <p:spPr bwMode="auto">
            <a:xfrm>
              <a:off x="1370156" y="3414338"/>
              <a:ext cx="4505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84C05673-5852-D1CE-A60A-9B9A9FE1E406}"/>
              </a:ext>
            </a:extLst>
          </p:cNvPr>
          <p:cNvGrpSpPr/>
          <p:nvPr/>
        </p:nvGrpSpPr>
        <p:grpSpPr>
          <a:xfrm rot="5400000">
            <a:off x="10920448" y="4422157"/>
            <a:ext cx="85729" cy="623541"/>
            <a:chOff x="1370156" y="2340143"/>
            <a:chExt cx="450563" cy="1074195"/>
          </a:xfrm>
        </p:grpSpPr>
        <p:cxnSp>
          <p:nvCxnSpPr>
            <p:cNvPr id="128" name="Straight Connector 127">
              <a:extLst>
                <a:ext uri="{FF2B5EF4-FFF2-40B4-BE49-F238E27FC236}">
                  <a16:creationId xmlns:a16="http://schemas.microsoft.com/office/drawing/2014/main" id="{F73C4F94-2E87-2FE3-CDD0-A550B66BDD5C}"/>
                </a:ext>
              </a:extLst>
            </p:cNvPr>
            <p:cNvCxnSpPr>
              <a:cxnSpLocks/>
            </p:cNvCxnSpPr>
            <p:nvPr/>
          </p:nvCxnSpPr>
          <p:spPr bwMode="auto">
            <a:xfrm>
              <a:off x="1370156" y="234014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5F35337-7B4A-3F88-DA25-AF582B0B1CAC}"/>
                </a:ext>
              </a:extLst>
            </p:cNvPr>
            <p:cNvCxnSpPr>
              <a:cxnSpLocks/>
            </p:cNvCxnSpPr>
            <p:nvPr/>
          </p:nvCxnSpPr>
          <p:spPr bwMode="auto">
            <a:xfrm>
              <a:off x="1370156" y="2698208"/>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12DF183-9181-040C-3784-1F39C976AD92}"/>
                </a:ext>
              </a:extLst>
            </p:cNvPr>
            <p:cNvCxnSpPr>
              <a:cxnSpLocks/>
            </p:cNvCxnSpPr>
            <p:nvPr/>
          </p:nvCxnSpPr>
          <p:spPr bwMode="auto">
            <a:xfrm>
              <a:off x="1370156" y="3056273"/>
              <a:ext cx="450563"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4AD7253-AADD-8247-8901-1A0E82B7FCC6}"/>
                </a:ext>
              </a:extLst>
            </p:cNvPr>
            <p:cNvCxnSpPr>
              <a:cxnSpLocks/>
            </p:cNvCxnSpPr>
            <p:nvPr/>
          </p:nvCxnSpPr>
          <p:spPr bwMode="auto">
            <a:xfrm>
              <a:off x="1370156" y="3414338"/>
              <a:ext cx="450563" cy="0"/>
            </a:xfrm>
            <a:prstGeom prst="line">
              <a:avLst/>
            </a:prstGeom>
            <a:noFill/>
            <a:ln w="28575" cap="flat" cmpd="sng" algn="ctr">
              <a:solidFill>
                <a:schemeClr val="bg1"/>
              </a:solidFill>
              <a:prstDash val="solid"/>
              <a:round/>
              <a:headEnd type="none" w="med" len="med"/>
              <a:tailEnd type="none" w="med" len="med"/>
            </a:ln>
            <a:effectLst/>
          </p:spPr>
        </p:cxnSp>
      </p:grpSp>
      <p:sp>
        <p:nvSpPr>
          <p:cNvPr id="132" name="TextBox 131">
            <a:extLst>
              <a:ext uri="{FF2B5EF4-FFF2-40B4-BE49-F238E27FC236}">
                <a16:creationId xmlns:a16="http://schemas.microsoft.com/office/drawing/2014/main" id="{9EA13798-C3DB-5201-B7E4-67F2BFEB0B46}"/>
              </a:ext>
            </a:extLst>
          </p:cNvPr>
          <p:cNvSpPr txBox="1"/>
          <p:nvPr/>
        </p:nvSpPr>
        <p:spPr bwMode="auto">
          <a:xfrm>
            <a:off x="7349418" y="2289073"/>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4"/>
                </a:solidFill>
                <a:latin typeface="Calibri" panose="020F0502020204030204" pitchFamily="34" charset="0"/>
              </a:rPr>
              <a:t>65.4%</a:t>
            </a:r>
          </a:p>
        </p:txBody>
      </p:sp>
      <p:sp>
        <p:nvSpPr>
          <p:cNvPr id="133" name="TextBox 132">
            <a:extLst>
              <a:ext uri="{FF2B5EF4-FFF2-40B4-BE49-F238E27FC236}">
                <a16:creationId xmlns:a16="http://schemas.microsoft.com/office/drawing/2014/main" id="{35D53E45-59E2-2B3B-C60F-BA585EACEFBE}"/>
              </a:ext>
            </a:extLst>
          </p:cNvPr>
          <p:cNvSpPr txBox="1"/>
          <p:nvPr/>
        </p:nvSpPr>
        <p:spPr bwMode="auto">
          <a:xfrm>
            <a:off x="8025693" y="3367870"/>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4"/>
                </a:solidFill>
                <a:latin typeface="Calibri" panose="020F0502020204030204" pitchFamily="34" charset="0"/>
              </a:rPr>
              <a:t>28.8%</a:t>
            </a:r>
          </a:p>
        </p:txBody>
      </p:sp>
      <p:sp>
        <p:nvSpPr>
          <p:cNvPr id="134" name="TextBox 133">
            <a:extLst>
              <a:ext uri="{FF2B5EF4-FFF2-40B4-BE49-F238E27FC236}">
                <a16:creationId xmlns:a16="http://schemas.microsoft.com/office/drawing/2014/main" id="{EA2DF0B5-007E-68AF-099F-F253E9EF419B}"/>
              </a:ext>
            </a:extLst>
          </p:cNvPr>
          <p:cNvSpPr txBox="1"/>
          <p:nvPr/>
        </p:nvSpPr>
        <p:spPr bwMode="auto">
          <a:xfrm>
            <a:off x="6885749" y="3252622"/>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47.9%</a:t>
            </a:r>
          </a:p>
        </p:txBody>
      </p:sp>
      <p:sp>
        <p:nvSpPr>
          <p:cNvPr id="135" name="TextBox 134">
            <a:extLst>
              <a:ext uri="{FF2B5EF4-FFF2-40B4-BE49-F238E27FC236}">
                <a16:creationId xmlns:a16="http://schemas.microsoft.com/office/drawing/2014/main" id="{C2821181-6DFB-15E9-D69A-613A73F8203C}"/>
              </a:ext>
            </a:extLst>
          </p:cNvPr>
          <p:cNvSpPr txBox="1"/>
          <p:nvPr/>
        </p:nvSpPr>
        <p:spPr bwMode="auto">
          <a:xfrm>
            <a:off x="7524065" y="4004644"/>
            <a:ext cx="6383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23.3%</a:t>
            </a:r>
          </a:p>
        </p:txBody>
      </p:sp>
      <p:cxnSp>
        <p:nvCxnSpPr>
          <p:cNvPr id="137" name="Straight Connector 136">
            <a:extLst>
              <a:ext uri="{FF2B5EF4-FFF2-40B4-BE49-F238E27FC236}">
                <a16:creationId xmlns:a16="http://schemas.microsoft.com/office/drawing/2014/main" id="{18F99E05-12D8-F4C2-A7CE-259AC54D7BC3}"/>
              </a:ext>
            </a:extLst>
          </p:cNvPr>
          <p:cNvCxnSpPr/>
          <p:nvPr/>
        </p:nvCxnSpPr>
        <p:spPr bwMode="auto">
          <a:xfrm>
            <a:off x="7518617" y="2688392"/>
            <a:ext cx="0" cy="537232"/>
          </a:xfrm>
          <a:prstGeom prst="line">
            <a:avLst/>
          </a:prstGeom>
          <a:noFill/>
          <a:ln w="28575" cap="flat" cmpd="sng" algn="ctr">
            <a:solidFill>
              <a:schemeClr val="accent4"/>
            </a:solidFill>
            <a:prstDash val="sysDot"/>
            <a:round/>
            <a:headEnd type="none" w="med" len="med"/>
            <a:tailEnd type="none" w="med" len="med"/>
          </a:ln>
          <a:effectLst/>
        </p:spPr>
      </p:cxnSp>
      <p:cxnSp>
        <p:nvCxnSpPr>
          <p:cNvPr id="138" name="Straight Connector 137">
            <a:extLst>
              <a:ext uri="{FF2B5EF4-FFF2-40B4-BE49-F238E27FC236}">
                <a16:creationId xmlns:a16="http://schemas.microsoft.com/office/drawing/2014/main" id="{F86744BC-EA4C-5C80-3D7F-06BEF9E8CD40}"/>
              </a:ext>
            </a:extLst>
          </p:cNvPr>
          <p:cNvCxnSpPr>
            <a:cxnSpLocks/>
          </p:cNvCxnSpPr>
          <p:nvPr/>
        </p:nvCxnSpPr>
        <p:spPr bwMode="auto">
          <a:xfrm>
            <a:off x="7518617" y="3237233"/>
            <a:ext cx="0" cy="1442187"/>
          </a:xfrm>
          <a:prstGeom prst="line">
            <a:avLst/>
          </a:prstGeom>
          <a:noFill/>
          <a:ln w="28575" cap="flat" cmpd="sng" algn="ctr">
            <a:solidFill>
              <a:schemeClr val="accent1"/>
            </a:solidFill>
            <a:prstDash val="sysDot"/>
            <a:round/>
            <a:headEnd type="none" w="med" len="med"/>
            <a:tailEnd type="none" w="med" len="med"/>
          </a:ln>
          <a:effectLst/>
        </p:spPr>
      </p:cxnSp>
      <p:cxnSp>
        <p:nvCxnSpPr>
          <p:cNvPr id="140" name="Straight Connector 139">
            <a:extLst>
              <a:ext uri="{FF2B5EF4-FFF2-40B4-BE49-F238E27FC236}">
                <a16:creationId xmlns:a16="http://schemas.microsoft.com/office/drawing/2014/main" id="{FB43B482-DD30-48A8-9C7B-EF7B0F8059D5}"/>
              </a:ext>
            </a:extLst>
          </p:cNvPr>
          <p:cNvCxnSpPr>
            <a:cxnSpLocks/>
          </p:cNvCxnSpPr>
          <p:nvPr/>
        </p:nvCxnSpPr>
        <p:spPr bwMode="auto">
          <a:xfrm>
            <a:off x="8143329" y="4004644"/>
            <a:ext cx="0" cy="674776"/>
          </a:xfrm>
          <a:prstGeom prst="line">
            <a:avLst/>
          </a:prstGeom>
          <a:noFill/>
          <a:ln w="28575" cap="flat" cmpd="sng" algn="ctr">
            <a:solidFill>
              <a:schemeClr val="accent1"/>
            </a:solidFill>
            <a:prstDash val="sysDot"/>
            <a:round/>
            <a:headEnd type="none" w="med" len="med"/>
            <a:tailEnd type="none" w="med" len="med"/>
          </a:ln>
          <a:effectLst/>
        </p:spPr>
      </p:cxnSp>
      <p:cxnSp>
        <p:nvCxnSpPr>
          <p:cNvPr id="142" name="Straight Connector 141">
            <a:extLst>
              <a:ext uri="{FF2B5EF4-FFF2-40B4-BE49-F238E27FC236}">
                <a16:creationId xmlns:a16="http://schemas.microsoft.com/office/drawing/2014/main" id="{FED8F411-7CE4-96B3-F7DF-E088CCCEA0BD}"/>
              </a:ext>
            </a:extLst>
          </p:cNvPr>
          <p:cNvCxnSpPr>
            <a:cxnSpLocks/>
          </p:cNvCxnSpPr>
          <p:nvPr/>
        </p:nvCxnSpPr>
        <p:spPr bwMode="auto">
          <a:xfrm>
            <a:off x="8143329" y="3852261"/>
            <a:ext cx="0" cy="152383"/>
          </a:xfrm>
          <a:prstGeom prst="line">
            <a:avLst/>
          </a:prstGeom>
          <a:noFill/>
          <a:ln w="28575" cap="flat" cmpd="sng" algn="ctr">
            <a:solidFill>
              <a:schemeClr val="accent4"/>
            </a:solidFill>
            <a:prstDash val="sysDot"/>
            <a:round/>
            <a:headEnd type="none" w="med" len="med"/>
            <a:tailEnd type="none" w="med" len="med"/>
          </a:ln>
          <a:effectLst/>
        </p:spPr>
      </p:cxnSp>
      <p:sp>
        <p:nvSpPr>
          <p:cNvPr id="144" name="Freeform: Shape 143">
            <a:extLst>
              <a:ext uri="{FF2B5EF4-FFF2-40B4-BE49-F238E27FC236}">
                <a16:creationId xmlns:a16="http://schemas.microsoft.com/office/drawing/2014/main" id="{EFE0D647-33D4-31EB-AF2C-7E96AC848C31}"/>
              </a:ext>
            </a:extLst>
          </p:cNvPr>
          <p:cNvSpPr/>
          <p:nvPr/>
        </p:nvSpPr>
        <p:spPr bwMode="auto">
          <a:xfrm>
            <a:off x="6896100" y="1609725"/>
            <a:ext cx="1990725" cy="3067050"/>
          </a:xfrm>
          <a:custGeom>
            <a:avLst/>
            <a:gdLst>
              <a:gd name="connsiteX0" fmla="*/ 0 w 1990725"/>
              <a:gd name="connsiteY0" fmla="*/ 0 h 3067050"/>
              <a:gd name="connsiteX1" fmla="*/ 185738 w 1990725"/>
              <a:gd name="connsiteY1" fmla="*/ 0 h 3067050"/>
              <a:gd name="connsiteX2" fmla="*/ 185738 w 1990725"/>
              <a:gd name="connsiteY2" fmla="*/ 209550 h 3067050"/>
              <a:gd name="connsiteX3" fmla="*/ 200025 w 1990725"/>
              <a:gd name="connsiteY3" fmla="*/ 209550 h 3067050"/>
              <a:gd name="connsiteX4" fmla="*/ 200025 w 1990725"/>
              <a:gd name="connsiteY4" fmla="*/ 304800 h 3067050"/>
              <a:gd name="connsiteX5" fmla="*/ 204788 w 1990725"/>
              <a:gd name="connsiteY5" fmla="*/ 304800 h 3067050"/>
              <a:gd name="connsiteX6" fmla="*/ 204788 w 1990725"/>
              <a:gd name="connsiteY6" fmla="*/ 400050 h 3067050"/>
              <a:gd name="connsiteX7" fmla="*/ 204788 w 1990725"/>
              <a:gd name="connsiteY7" fmla="*/ 400050 h 3067050"/>
              <a:gd name="connsiteX8" fmla="*/ 204788 w 1990725"/>
              <a:gd name="connsiteY8" fmla="*/ 695325 h 3067050"/>
              <a:gd name="connsiteX9" fmla="*/ 214313 w 1990725"/>
              <a:gd name="connsiteY9" fmla="*/ 695325 h 3067050"/>
              <a:gd name="connsiteX10" fmla="*/ 214313 w 1990725"/>
              <a:gd name="connsiteY10" fmla="*/ 733425 h 3067050"/>
              <a:gd name="connsiteX11" fmla="*/ 233363 w 1990725"/>
              <a:gd name="connsiteY11" fmla="*/ 733425 h 3067050"/>
              <a:gd name="connsiteX12" fmla="*/ 233363 w 1990725"/>
              <a:gd name="connsiteY12" fmla="*/ 785813 h 3067050"/>
              <a:gd name="connsiteX13" fmla="*/ 266700 w 1990725"/>
              <a:gd name="connsiteY13" fmla="*/ 785813 h 3067050"/>
              <a:gd name="connsiteX14" fmla="*/ 266700 w 1990725"/>
              <a:gd name="connsiteY14" fmla="*/ 819150 h 3067050"/>
              <a:gd name="connsiteX15" fmla="*/ 366713 w 1990725"/>
              <a:gd name="connsiteY15" fmla="*/ 819150 h 3067050"/>
              <a:gd name="connsiteX16" fmla="*/ 366713 w 1990725"/>
              <a:gd name="connsiteY16" fmla="*/ 852488 h 3067050"/>
              <a:gd name="connsiteX17" fmla="*/ 395288 w 1990725"/>
              <a:gd name="connsiteY17" fmla="*/ 852488 h 3067050"/>
              <a:gd name="connsiteX18" fmla="*/ 395288 w 1990725"/>
              <a:gd name="connsiteY18" fmla="*/ 885825 h 3067050"/>
              <a:gd name="connsiteX19" fmla="*/ 404813 w 1990725"/>
              <a:gd name="connsiteY19" fmla="*/ 885825 h 3067050"/>
              <a:gd name="connsiteX20" fmla="*/ 404813 w 1990725"/>
              <a:gd name="connsiteY20" fmla="*/ 952500 h 3067050"/>
              <a:gd name="connsiteX21" fmla="*/ 419100 w 1990725"/>
              <a:gd name="connsiteY21" fmla="*/ 952500 h 3067050"/>
              <a:gd name="connsiteX22" fmla="*/ 419100 w 1990725"/>
              <a:gd name="connsiteY22" fmla="*/ 990600 h 3067050"/>
              <a:gd name="connsiteX23" fmla="*/ 428625 w 1990725"/>
              <a:gd name="connsiteY23" fmla="*/ 990600 h 3067050"/>
              <a:gd name="connsiteX24" fmla="*/ 428625 w 1990725"/>
              <a:gd name="connsiteY24" fmla="*/ 1323975 h 3067050"/>
              <a:gd name="connsiteX25" fmla="*/ 438150 w 1990725"/>
              <a:gd name="connsiteY25" fmla="*/ 1314450 h 3067050"/>
              <a:gd name="connsiteX26" fmla="*/ 438150 w 1990725"/>
              <a:gd name="connsiteY26" fmla="*/ 1400175 h 3067050"/>
              <a:gd name="connsiteX27" fmla="*/ 452438 w 1990725"/>
              <a:gd name="connsiteY27" fmla="*/ 1400175 h 3067050"/>
              <a:gd name="connsiteX28" fmla="*/ 452438 w 1990725"/>
              <a:gd name="connsiteY28" fmla="*/ 1443038 h 3067050"/>
              <a:gd name="connsiteX29" fmla="*/ 461963 w 1990725"/>
              <a:gd name="connsiteY29" fmla="*/ 1443038 h 3067050"/>
              <a:gd name="connsiteX30" fmla="*/ 461963 w 1990725"/>
              <a:gd name="connsiteY30" fmla="*/ 1528763 h 3067050"/>
              <a:gd name="connsiteX31" fmla="*/ 490538 w 1990725"/>
              <a:gd name="connsiteY31" fmla="*/ 1528763 h 3067050"/>
              <a:gd name="connsiteX32" fmla="*/ 490538 w 1990725"/>
              <a:gd name="connsiteY32" fmla="*/ 1581150 h 3067050"/>
              <a:gd name="connsiteX33" fmla="*/ 514350 w 1990725"/>
              <a:gd name="connsiteY33" fmla="*/ 1581150 h 3067050"/>
              <a:gd name="connsiteX34" fmla="*/ 514350 w 1990725"/>
              <a:gd name="connsiteY34" fmla="*/ 1614488 h 3067050"/>
              <a:gd name="connsiteX35" fmla="*/ 623888 w 1990725"/>
              <a:gd name="connsiteY35" fmla="*/ 1614488 h 3067050"/>
              <a:gd name="connsiteX36" fmla="*/ 623888 w 1990725"/>
              <a:gd name="connsiteY36" fmla="*/ 1785938 h 3067050"/>
              <a:gd name="connsiteX37" fmla="*/ 647700 w 1990725"/>
              <a:gd name="connsiteY37" fmla="*/ 1785938 h 3067050"/>
              <a:gd name="connsiteX38" fmla="*/ 647700 w 1990725"/>
              <a:gd name="connsiteY38" fmla="*/ 1905000 h 3067050"/>
              <a:gd name="connsiteX39" fmla="*/ 657225 w 1990725"/>
              <a:gd name="connsiteY39" fmla="*/ 1905000 h 3067050"/>
              <a:gd name="connsiteX40" fmla="*/ 657225 w 1990725"/>
              <a:gd name="connsiteY40" fmla="*/ 1957388 h 3067050"/>
              <a:gd name="connsiteX41" fmla="*/ 661988 w 1990725"/>
              <a:gd name="connsiteY41" fmla="*/ 1957388 h 3067050"/>
              <a:gd name="connsiteX42" fmla="*/ 661988 w 1990725"/>
              <a:gd name="connsiteY42" fmla="*/ 1990725 h 3067050"/>
              <a:gd name="connsiteX43" fmla="*/ 714375 w 1990725"/>
              <a:gd name="connsiteY43" fmla="*/ 1990725 h 3067050"/>
              <a:gd name="connsiteX44" fmla="*/ 714375 w 1990725"/>
              <a:gd name="connsiteY44" fmla="*/ 2024063 h 3067050"/>
              <a:gd name="connsiteX45" fmla="*/ 852488 w 1990725"/>
              <a:gd name="connsiteY45" fmla="*/ 2024063 h 3067050"/>
              <a:gd name="connsiteX46" fmla="*/ 852488 w 1990725"/>
              <a:gd name="connsiteY46" fmla="*/ 2095500 h 3067050"/>
              <a:gd name="connsiteX47" fmla="*/ 852488 w 1990725"/>
              <a:gd name="connsiteY47" fmla="*/ 2095500 h 3067050"/>
              <a:gd name="connsiteX48" fmla="*/ 852488 w 1990725"/>
              <a:gd name="connsiteY48" fmla="*/ 2200275 h 3067050"/>
              <a:gd name="connsiteX49" fmla="*/ 857250 w 1990725"/>
              <a:gd name="connsiteY49" fmla="*/ 2195513 h 3067050"/>
              <a:gd name="connsiteX50" fmla="*/ 857250 w 1990725"/>
              <a:gd name="connsiteY50" fmla="*/ 2286000 h 3067050"/>
              <a:gd name="connsiteX51" fmla="*/ 871538 w 1990725"/>
              <a:gd name="connsiteY51" fmla="*/ 2286000 h 3067050"/>
              <a:gd name="connsiteX52" fmla="*/ 871538 w 1990725"/>
              <a:gd name="connsiteY52" fmla="*/ 2376488 h 3067050"/>
              <a:gd name="connsiteX53" fmla="*/ 1281113 w 1990725"/>
              <a:gd name="connsiteY53" fmla="*/ 2376488 h 3067050"/>
              <a:gd name="connsiteX54" fmla="*/ 1281113 w 1990725"/>
              <a:gd name="connsiteY54" fmla="*/ 2405063 h 3067050"/>
              <a:gd name="connsiteX55" fmla="*/ 1290638 w 1990725"/>
              <a:gd name="connsiteY55" fmla="*/ 2405063 h 3067050"/>
              <a:gd name="connsiteX56" fmla="*/ 1290638 w 1990725"/>
              <a:gd name="connsiteY56" fmla="*/ 2576513 h 3067050"/>
              <a:gd name="connsiteX57" fmla="*/ 1314450 w 1990725"/>
              <a:gd name="connsiteY57" fmla="*/ 2576513 h 3067050"/>
              <a:gd name="connsiteX58" fmla="*/ 1314450 w 1990725"/>
              <a:gd name="connsiteY58" fmla="*/ 2614613 h 3067050"/>
              <a:gd name="connsiteX59" fmla="*/ 1390650 w 1990725"/>
              <a:gd name="connsiteY59" fmla="*/ 2614613 h 3067050"/>
              <a:gd name="connsiteX60" fmla="*/ 1390650 w 1990725"/>
              <a:gd name="connsiteY60" fmla="*/ 2662238 h 3067050"/>
              <a:gd name="connsiteX61" fmla="*/ 1423988 w 1990725"/>
              <a:gd name="connsiteY61" fmla="*/ 2662238 h 3067050"/>
              <a:gd name="connsiteX62" fmla="*/ 1423988 w 1990725"/>
              <a:gd name="connsiteY62" fmla="*/ 2690813 h 3067050"/>
              <a:gd name="connsiteX63" fmla="*/ 1452563 w 1990725"/>
              <a:gd name="connsiteY63" fmla="*/ 2690813 h 3067050"/>
              <a:gd name="connsiteX64" fmla="*/ 1452563 w 1990725"/>
              <a:gd name="connsiteY64" fmla="*/ 2752725 h 3067050"/>
              <a:gd name="connsiteX65" fmla="*/ 1504950 w 1990725"/>
              <a:gd name="connsiteY65" fmla="*/ 2752725 h 3067050"/>
              <a:gd name="connsiteX66" fmla="*/ 1504950 w 1990725"/>
              <a:gd name="connsiteY66" fmla="*/ 2781300 h 3067050"/>
              <a:gd name="connsiteX67" fmla="*/ 1590675 w 1990725"/>
              <a:gd name="connsiteY67" fmla="*/ 2781300 h 3067050"/>
              <a:gd name="connsiteX68" fmla="*/ 1590675 w 1990725"/>
              <a:gd name="connsiteY68" fmla="*/ 2819400 h 3067050"/>
              <a:gd name="connsiteX69" fmla="*/ 1600200 w 1990725"/>
              <a:gd name="connsiteY69" fmla="*/ 2819400 h 3067050"/>
              <a:gd name="connsiteX70" fmla="*/ 1600200 w 1990725"/>
              <a:gd name="connsiteY70" fmla="*/ 2857500 h 3067050"/>
              <a:gd name="connsiteX71" fmla="*/ 1700213 w 1990725"/>
              <a:gd name="connsiteY71" fmla="*/ 2857500 h 3067050"/>
              <a:gd name="connsiteX72" fmla="*/ 1700213 w 1990725"/>
              <a:gd name="connsiteY72" fmla="*/ 2905125 h 3067050"/>
              <a:gd name="connsiteX73" fmla="*/ 1724025 w 1990725"/>
              <a:gd name="connsiteY73" fmla="*/ 2905125 h 3067050"/>
              <a:gd name="connsiteX74" fmla="*/ 1724025 w 1990725"/>
              <a:gd name="connsiteY74" fmla="*/ 2957513 h 3067050"/>
              <a:gd name="connsiteX75" fmla="*/ 1771650 w 1990725"/>
              <a:gd name="connsiteY75" fmla="*/ 2957513 h 3067050"/>
              <a:gd name="connsiteX76" fmla="*/ 1771650 w 1990725"/>
              <a:gd name="connsiteY76" fmla="*/ 2995613 h 3067050"/>
              <a:gd name="connsiteX77" fmla="*/ 1957388 w 1990725"/>
              <a:gd name="connsiteY77" fmla="*/ 2995613 h 3067050"/>
              <a:gd name="connsiteX78" fmla="*/ 1957388 w 1990725"/>
              <a:gd name="connsiteY78" fmla="*/ 3043238 h 3067050"/>
              <a:gd name="connsiteX79" fmla="*/ 1990725 w 1990725"/>
              <a:gd name="connsiteY79" fmla="*/ 3043238 h 3067050"/>
              <a:gd name="connsiteX80" fmla="*/ 1990725 w 1990725"/>
              <a:gd name="connsiteY80" fmla="*/ 3067050 h 306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1990725" h="3067050">
                <a:moveTo>
                  <a:pt x="0" y="0"/>
                </a:moveTo>
                <a:lnTo>
                  <a:pt x="185738" y="0"/>
                </a:lnTo>
                <a:lnTo>
                  <a:pt x="185738" y="209550"/>
                </a:lnTo>
                <a:lnTo>
                  <a:pt x="200025" y="209550"/>
                </a:lnTo>
                <a:lnTo>
                  <a:pt x="200025" y="304800"/>
                </a:lnTo>
                <a:lnTo>
                  <a:pt x="204788" y="304800"/>
                </a:lnTo>
                <a:lnTo>
                  <a:pt x="204788" y="400050"/>
                </a:lnTo>
                <a:lnTo>
                  <a:pt x="204788" y="400050"/>
                </a:lnTo>
                <a:lnTo>
                  <a:pt x="204788" y="695325"/>
                </a:lnTo>
                <a:lnTo>
                  <a:pt x="214313" y="695325"/>
                </a:lnTo>
                <a:lnTo>
                  <a:pt x="214313" y="733425"/>
                </a:lnTo>
                <a:lnTo>
                  <a:pt x="233363" y="733425"/>
                </a:lnTo>
                <a:lnTo>
                  <a:pt x="233363" y="785813"/>
                </a:lnTo>
                <a:lnTo>
                  <a:pt x="266700" y="785813"/>
                </a:lnTo>
                <a:lnTo>
                  <a:pt x="266700" y="819150"/>
                </a:lnTo>
                <a:lnTo>
                  <a:pt x="366713" y="819150"/>
                </a:lnTo>
                <a:lnTo>
                  <a:pt x="366713" y="852488"/>
                </a:lnTo>
                <a:lnTo>
                  <a:pt x="395288" y="852488"/>
                </a:lnTo>
                <a:lnTo>
                  <a:pt x="395288" y="885825"/>
                </a:lnTo>
                <a:lnTo>
                  <a:pt x="404813" y="885825"/>
                </a:lnTo>
                <a:lnTo>
                  <a:pt x="404813" y="952500"/>
                </a:lnTo>
                <a:lnTo>
                  <a:pt x="419100" y="952500"/>
                </a:lnTo>
                <a:lnTo>
                  <a:pt x="419100" y="990600"/>
                </a:lnTo>
                <a:lnTo>
                  <a:pt x="428625" y="990600"/>
                </a:lnTo>
                <a:lnTo>
                  <a:pt x="428625" y="1323975"/>
                </a:lnTo>
                <a:lnTo>
                  <a:pt x="438150" y="1314450"/>
                </a:lnTo>
                <a:lnTo>
                  <a:pt x="438150" y="1400175"/>
                </a:lnTo>
                <a:lnTo>
                  <a:pt x="452438" y="1400175"/>
                </a:lnTo>
                <a:lnTo>
                  <a:pt x="452438" y="1443038"/>
                </a:lnTo>
                <a:lnTo>
                  <a:pt x="461963" y="1443038"/>
                </a:lnTo>
                <a:lnTo>
                  <a:pt x="461963" y="1528763"/>
                </a:lnTo>
                <a:lnTo>
                  <a:pt x="490538" y="1528763"/>
                </a:lnTo>
                <a:lnTo>
                  <a:pt x="490538" y="1581150"/>
                </a:lnTo>
                <a:lnTo>
                  <a:pt x="514350" y="1581150"/>
                </a:lnTo>
                <a:lnTo>
                  <a:pt x="514350" y="1614488"/>
                </a:lnTo>
                <a:lnTo>
                  <a:pt x="623888" y="1614488"/>
                </a:lnTo>
                <a:lnTo>
                  <a:pt x="623888" y="1785938"/>
                </a:lnTo>
                <a:lnTo>
                  <a:pt x="647700" y="1785938"/>
                </a:lnTo>
                <a:lnTo>
                  <a:pt x="647700" y="1905000"/>
                </a:lnTo>
                <a:lnTo>
                  <a:pt x="657225" y="1905000"/>
                </a:lnTo>
                <a:lnTo>
                  <a:pt x="657225" y="1957388"/>
                </a:lnTo>
                <a:lnTo>
                  <a:pt x="661988" y="1957388"/>
                </a:lnTo>
                <a:lnTo>
                  <a:pt x="661988" y="1990725"/>
                </a:lnTo>
                <a:lnTo>
                  <a:pt x="714375" y="1990725"/>
                </a:lnTo>
                <a:lnTo>
                  <a:pt x="714375" y="2024063"/>
                </a:lnTo>
                <a:lnTo>
                  <a:pt x="852488" y="2024063"/>
                </a:lnTo>
                <a:lnTo>
                  <a:pt x="852488" y="2095500"/>
                </a:lnTo>
                <a:lnTo>
                  <a:pt x="852488" y="2095500"/>
                </a:lnTo>
                <a:lnTo>
                  <a:pt x="852488" y="2200275"/>
                </a:lnTo>
                <a:lnTo>
                  <a:pt x="857250" y="2195513"/>
                </a:lnTo>
                <a:lnTo>
                  <a:pt x="857250" y="2286000"/>
                </a:lnTo>
                <a:lnTo>
                  <a:pt x="871538" y="2286000"/>
                </a:lnTo>
                <a:lnTo>
                  <a:pt x="871538" y="2376488"/>
                </a:lnTo>
                <a:lnTo>
                  <a:pt x="1281113" y="2376488"/>
                </a:lnTo>
                <a:lnTo>
                  <a:pt x="1281113" y="2405063"/>
                </a:lnTo>
                <a:lnTo>
                  <a:pt x="1290638" y="2405063"/>
                </a:lnTo>
                <a:lnTo>
                  <a:pt x="1290638" y="2576513"/>
                </a:lnTo>
                <a:lnTo>
                  <a:pt x="1314450" y="2576513"/>
                </a:lnTo>
                <a:lnTo>
                  <a:pt x="1314450" y="2614613"/>
                </a:lnTo>
                <a:lnTo>
                  <a:pt x="1390650" y="2614613"/>
                </a:lnTo>
                <a:lnTo>
                  <a:pt x="1390650" y="2662238"/>
                </a:lnTo>
                <a:lnTo>
                  <a:pt x="1423988" y="2662238"/>
                </a:lnTo>
                <a:lnTo>
                  <a:pt x="1423988" y="2690813"/>
                </a:lnTo>
                <a:lnTo>
                  <a:pt x="1452563" y="2690813"/>
                </a:lnTo>
                <a:lnTo>
                  <a:pt x="1452563" y="2752725"/>
                </a:lnTo>
                <a:lnTo>
                  <a:pt x="1504950" y="2752725"/>
                </a:lnTo>
                <a:lnTo>
                  <a:pt x="1504950" y="2781300"/>
                </a:lnTo>
                <a:lnTo>
                  <a:pt x="1590675" y="2781300"/>
                </a:lnTo>
                <a:lnTo>
                  <a:pt x="1590675" y="2819400"/>
                </a:lnTo>
                <a:lnTo>
                  <a:pt x="1600200" y="2819400"/>
                </a:lnTo>
                <a:lnTo>
                  <a:pt x="1600200" y="2857500"/>
                </a:lnTo>
                <a:lnTo>
                  <a:pt x="1700213" y="2857500"/>
                </a:lnTo>
                <a:lnTo>
                  <a:pt x="1700213" y="2905125"/>
                </a:lnTo>
                <a:lnTo>
                  <a:pt x="1724025" y="2905125"/>
                </a:lnTo>
                <a:lnTo>
                  <a:pt x="1724025" y="2957513"/>
                </a:lnTo>
                <a:lnTo>
                  <a:pt x="1771650" y="2957513"/>
                </a:lnTo>
                <a:lnTo>
                  <a:pt x="1771650" y="2995613"/>
                </a:lnTo>
                <a:lnTo>
                  <a:pt x="1957388" y="2995613"/>
                </a:lnTo>
                <a:lnTo>
                  <a:pt x="1957388" y="3043238"/>
                </a:lnTo>
                <a:lnTo>
                  <a:pt x="1990725" y="3043238"/>
                </a:lnTo>
                <a:lnTo>
                  <a:pt x="1990725" y="3067050"/>
                </a:lnTo>
              </a:path>
            </a:pathLst>
          </a:custGeom>
          <a:noFill/>
          <a:ln w="28575">
            <a:solidFill>
              <a:schemeClr val="accent1"/>
            </a:solidFill>
            <a:miter lim="800000"/>
            <a:headEnd/>
            <a:tailEnd/>
          </a:ln>
        </p:spPr>
        <p:txBody>
          <a:bodyPr rtlCol="0" anchor="ctr"/>
          <a:lstStyle/>
          <a:p>
            <a:pPr algn="ctr"/>
            <a:endParaRPr lang="en-US"/>
          </a:p>
        </p:txBody>
      </p:sp>
      <p:sp>
        <p:nvSpPr>
          <p:cNvPr id="145" name="Freeform: Shape 144">
            <a:extLst>
              <a:ext uri="{FF2B5EF4-FFF2-40B4-BE49-F238E27FC236}">
                <a16:creationId xmlns:a16="http://schemas.microsoft.com/office/drawing/2014/main" id="{46C4771E-809E-F65E-F5F6-07B54AC48314}"/>
              </a:ext>
            </a:extLst>
          </p:cNvPr>
          <p:cNvSpPr/>
          <p:nvPr/>
        </p:nvSpPr>
        <p:spPr bwMode="auto">
          <a:xfrm>
            <a:off x="7519988" y="2728913"/>
            <a:ext cx="3552825" cy="1943100"/>
          </a:xfrm>
          <a:custGeom>
            <a:avLst/>
            <a:gdLst>
              <a:gd name="connsiteX0" fmla="*/ 3552825 w 3552825"/>
              <a:gd name="connsiteY0" fmla="*/ 1943100 h 1943100"/>
              <a:gd name="connsiteX1" fmla="*/ 3552825 w 3552825"/>
              <a:gd name="connsiteY1" fmla="*/ 1652587 h 1943100"/>
              <a:gd name="connsiteX2" fmla="*/ 1833562 w 3552825"/>
              <a:gd name="connsiteY2" fmla="*/ 1652587 h 1943100"/>
              <a:gd name="connsiteX3" fmla="*/ 1833562 w 3552825"/>
              <a:gd name="connsiteY3" fmla="*/ 1595437 h 1943100"/>
              <a:gd name="connsiteX4" fmla="*/ 1766887 w 3552825"/>
              <a:gd name="connsiteY4" fmla="*/ 1595437 h 1943100"/>
              <a:gd name="connsiteX5" fmla="*/ 1766887 w 3552825"/>
              <a:gd name="connsiteY5" fmla="*/ 1543050 h 1943100"/>
              <a:gd name="connsiteX6" fmla="*/ 1323975 w 3552825"/>
              <a:gd name="connsiteY6" fmla="*/ 1543050 h 1943100"/>
              <a:gd name="connsiteX7" fmla="*/ 1323975 w 3552825"/>
              <a:gd name="connsiteY7" fmla="*/ 1500187 h 1943100"/>
              <a:gd name="connsiteX8" fmla="*/ 1200150 w 3552825"/>
              <a:gd name="connsiteY8" fmla="*/ 1500187 h 1943100"/>
              <a:gd name="connsiteX9" fmla="*/ 1200150 w 3552825"/>
              <a:gd name="connsiteY9" fmla="*/ 1438275 h 1943100"/>
              <a:gd name="connsiteX10" fmla="*/ 1176337 w 3552825"/>
              <a:gd name="connsiteY10" fmla="*/ 1438275 h 1943100"/>
              <a:gd name="connsiteX11" fmla="*/ 1176337 w 3552825"/>
              <a:gd name="connsiteY11" fmla="*/ 1333500 h 1943100"/>
              <a:gd name="connsiteX12" fmla="*/ 852487 w 3552825"/>
              <a:gd name="connsiteY12" fmla="*/ 1333500 h 1943100"/>
              <a:gd name="connsiteX13" fmla="*/ 852487 w 3552825"/>
              <a:gd name="connsiteY13" fmla="*/ 1295400 h 1943100"/>
              <a:gd name="connsiteX14" fmla="*/ 790575 w 3552825"/>
              <a:gd name="connsiteY14" fmla="*/ 1295400 h 1943100"/>
              <a:gd name="connsiteX15" fmla="*/ 790575 w 3552825"/>
              <a:gd name="connsiteY15" fmla="*/ 1238250 h 1943100"/>
              <a:gd name="connsiteX16" fmla="*/ 776287 w 3552825"/>
              <a:gd name="connsiteY16" fmla="*/ 1238250 h 1943100"/>
              <a:gd name="connsiteX17" fmla="*/ 776287 w 3552825"/>
              <a:gd name="connsiteY17" fmla="*/ 1190625 h 1943100"/>
              <a:gd name="connsiteX18" fmla="*/ 704850 w 3552825"/>
              <a:gd name="connsiteY18" fmla="*/ 1190625 h 1943100"/>
              <a:gd name="connsiteX19" fmla="*/ 704850 w 3552825"/>
              <a:gd name="connsiteY19" fmla="*/ 1143000 h 1943100"/>
              <a:gd name="connsiteX20" fmla="*/ 623887 w 3552825"/>
              <a:gd name="connsiteY20" fmla="*/ 1143000 h 1943100"/>
              <a:gd name="connsiteX21" fmla="*/ 623887 w 3552825"/>
              <a:gd name="connsiteY21" fmla="*/ 1095375 h 1943100"/>
              <a:gd name="connsiteX22" fmla="*/ 528637 w 3552825"/>
              <a:gd name="connsiteY22" fmla="*/ 1095375 h 1943100"/>
              <a:gd name="connsiteX23" fmla="*/ 528637 w 3552825"/>
              <a:gd name="connsiteY23" fmla="*/ 1038225 h 1943100"/>
              <a:gd name="connsiteX24" fmla="*/ 457200 w 3552825"/>
              <a:gd name="connsiteY24" fmla="*/ 1038225 h 1943100"/>
              <a:gd name="connsiteX25" fmla="*/ 457200 w 3552825"/>
              <a:gd name="connsiteY25" fmla="*/ 976312 h 1943100"/>
              <a:gd name="connsiteX26" fmla="*/ 447675 w 3552825"/>
              <a:gd name="connsiteY26" fmla="*/ 976312 h 1943100"/>
              <a:gd name="connsiteX27" fmla="*/ 447675 w 3552825"/>
              <a:gd name="connsiteY27" fmla="*/ 942975 h 1943100"/>
              <a:gd name="connsiteX28" fmla="*/ 361950 w 3552825"/>
              <a:gd name="connsiteY28" fmla="*/ 942975 h 1943100"/>
              <a:gd name="connsiteX29" fmla="*/ 361950 w 3552825"/>
              <a:gd name="connsiteY29" fmla="*/ 876300 h 1943100"/>
              <a:gd name="connsiteX30" fmla="*/ 342900 w 3552825"/>
              <a:gd name="connsiteY30" fmla="*/ 876300 h 1943100"/>
              <a:gd name="connsiteX31" fmla="*/ 342900 w 3552825"/>
              <a:gd name="connsiteY31" fmla="*/ 842962 h 1943100"/>
              <a:gd name="connsiteX32" fmla="*/ 323850 w 3552825"/>
              <a:gd name="connsiteY32" fmla="*/ 842962 h 1943100"/>
              <a:gd name="connsiteX33" fmla="*/ 323850 w 3552825"/>
              <a:gd name="connsiteY33" fmla="*/ 804862 h 1943100"/>
              <a:gd name="connsiteX34" fmla="*/ 309562 w 3552825"/>
              <a:gd name="connsiteY34" fmla="*/ 804862 h 1943100"/>
              <a:gd name="connsiteX35" fmla="*/ 309562 w 3552825"/>
              <a:gd name="connsiteY35" fmla="*/ 742950 h 1943100"/>
              <a:gd name="connsiteX36" fmla="*/ 242887 w 3552825"/>
              <a:gd name="connsiteY36" fmla="*/ 742950 h 1943100"/>
              <a:gd name="connsiteX37" fmla="*/ 242887 w 3552825"/>
              <a:gd name="connsiteY37" fmla="*/ 709612 h 1943100"/>
              <a:gd name="connsiteX38" fmla="*/ 233362 w 3552825"/>
              <a:gd name="connsiteY38" fmla="*/ 709612 h 1943100"/>
              <a:gd name="connsiteX39" fmla="*/ 233362 w 3552825"/>
              <a:gd name="connsiteY39" fmla="*/ 661987 h 1943100"/>
              <a:gd name="connsiteX40" fmla="*/ 219075 w 3552825"/>
              <a:gd name="connsiteY40" fmla="*/ 661987 h 1943100"/>
              <a:gd name="connsiteX41" fmla="*/ 219075 w 3552825"/>
              <a:gd name="connsiteY41" fmla="*/ 604837 h 1943100"/>
              <a:gd name="connsiteX42" fmla="*/ 66675 w 3552825"/>
              <a:gd name="connsiteY42" fmla="*/ 604837 h 1943100"/>
              <a:gd name="connsiteX43" fmla="*/ 66675 w 3552825"/>
              <a:gd name="connsiteY43" fmla="*/ 552450 h 1943100"/>
              <a:gd name="connsiteX44" fmla="*/ 57150 w 3552825"/>
              <a:gd name="connsiteY44" fmla="*/ 552450 h 1943100"/>
              <a:gd name="connsiteX45" fmla="*/ 57150 w 3552825"/>
              <a:gd name="connsiteY45" fmla="*/ 509587 h 1943100"/>
              <a:gd name="connsiteX46" fmla="*/ 42862 w 3552825"/>
              <a:gd name="connsiteY46" fmla="*/ 509587 h 1943100"/>
              <a:gd name="connsiteX47" fmla="*/ 42862 w 3552825"/>
              <a:gd name="connsiteY47" fmla="*/ 471487 h 1943100"/>
              <a:gd name="connsiteX48" fmla="*/ 28575 w 3552825"/>
              <a:gd name="connsiteY48" fmla="*/ 471487 h 1943100"/>
              <a:gd name="connsiteX49" fmla="*/ 28575 w 3552825"/>
              <a:gd name="connsiteY49" fmla="*/ 366712 h 1943100"/>
              <a:gd name="connsiteX50" fmla="*/ 19050 w 3552825"/>
              <a:gd name="connsiteY50" fmla="*/ 366712 h 1943100"/>
              <a:gd name="connsiteX51" fmla="*/ 19050 w 3552825"/>
              <a:gd name="connsiteY51" fmla="*/ 71437 h 1943100"/>
              <a:gd name="connsiteX52" fmla="*/ 0 w 3552825"/>
              <a:gd name="connsiteY52" fmla="*/ 71437 h 1943100"/>
              <a:gd name="connsiteX53" fmla="*/ 0 w 3552825"/>
              <a:gd name="connsiteY53"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552825" h="1943100">
                <a:moveTo>
                  <a:pt x="3552825" y="1943100"/>
                </a:moveTo>
                <a:lnTo>
                  <a:pt x="3552825" y="1652587"/>
                </a:lnTo>
                <a:lnTo>
                  <a:pt x="1833562" y="1652587"/>
                </a:lnTo>
                <a:lnTo>
                  <a:pt x="1833562" y="1595437"/>
                </a:lnTo>
                <a:lnTo>
                  <a:pt x="1766887" y="1595437"/>
                </a:lnTo>
                <a:lnTo>
                  <a:pt x="1766887" y="1543050"/>
                </a:lnTo>
                <a:lnTo>
                  <a:pt x="1323975" y="1543050"/>
                </a:lnTo>
                <a:lnTo>
                  <a:pt x="1323975" y="1500187"/>
                </a:lnTo>
                <a:lnTo>
                  <a:pt x="1200150" y="1500187"/>
                </a:lnTo>
                <a:lnTo>
                  <a:pt x="1200150" y="1438275"/>
                </a:lnTo>
                <a:lnTo>
                  <a:pt x="1176337" y="1438275"/>
                </a:lnTo>
                <a:lnTo>
                  <a:pt x="1176337" y="1333500"/>
                </a:lnTo>
                <a:lnTo>
                  <a:pt x="852487" y="1333500"/>
                </a:lnTo>
                <a:lnTo>
                  <a:pt x="852487" y="1295400"/>
                </a:lnTo>
                <a:lnTo>
                  <a:pt x="790575" y="1295400"/>
                </a:lnTo>
                <a:lnTo>
                  <a:pt x="790575" y="1238250"/>
                </a:lnTo>
                <a:lnTo>
                  <a:pt x="776287" y="1238250"/>
                </a:lnTo>
                <a:lnTo>
                  <a:pt x="776287" y="1190625"/>
                </a:lnTo>
                <a:lnTo>
                  <a:pt x="704850" y="1190625"/>
                </a:lnTo>
                <a:lnTo>
                  <a:pt x="704850" y="1143000"/>
                </a:lnTo>
                <a:lnTo>
                  <a:pt x="623887" y="1143000"/>
                </a:lnTo>
                <a:lnTo>
                  <a:pt x="623887" y="1095375"/>
                </a:lnTo>
                <a:lnTo>
                  <a:pt x="528637" y="1095375"/>
                </a:lnTo>
                <a:lnTo>
                  <a:pt x="528637" y="1038225"/>
                </a:lnTo>
                <a:lnTo>
                  <a:pt x="457200" y="1038225"/>
                </a:lnTo>
                <a:lnTo>
                  <a:pt x="457200" y="976312"/>
                </a:lnTo>
                <a:lnTo>
                  <a:pt x="447675" y="976312"/>
                </a:lnTo>
                <a:lnTo>
                  <a:pt x="447675" y="942975"/>
                </a:lnTo>
                <a:lnTo>
                  <a:pt x="361950" y="942975"/>
                </a:lnTo>
                <a:lnTo>
                  <a:pt x="361950" y="876300"/>
                </a:lnTo>
                <a:lnTo>
                  <a:pt x="342900" y="876300"/>
                </a:lnTo>
                <a:lnTo>
                  <a:pt x="342900" y="842962"/>
                </a:lnTo>
                <a:lnTo>
                  <a:pt x="323850" y="842962"/>
                </a:lnTo>
                <a:lnTo>
                  <a:pt x="323850" y="804862"/>
                </a:lnTo>
                <a:lnTo>
                  <a:pt x="309562" y="804862"/>
                </a:lnTo>
                <a:lnTo>
                  <a:pt x="309562" y="742950"/>
                </a:lnTo>
                <a:lnTo>
                  <a:pt x="242887" y="742950"/>
                </a:lnTo>
                <a:lnTo>
                  <a:pt x="242887" y="709612"/>
                </a:lnTo>
                <a:lnTo>
                  <a:pt x="233362" y="709612"/>
                </a:lnTo>
                <a:lnTo>
                  <a:pt x="233362" y="661987"/>
                </a:lnTo>
                <a:lnTo>
                  <a:pt x="219075" y="661987"/>
                </a:lnTo>
                <a:lnTo>
                  <a:pt x="219075" y="604837"/>
                </a:lnTo>
                <a:lnTo>
                  <a:pt x="66675" y="604837"/>
                </a:lnTo>
                <a:lnTo>
                  <a:pt x="66675" y="552450"/>
                </a:lnTo>
                <a:lnTo>
                  <a:pt x="57150" y="552450"/>
                </a:lnTo>
                <a:lnTo>
                  <a:pt x="57150" y="509587"/>
                </a:lnTo>
                <a:lnTo>
                  <a:pt x="42862" y="509587"/>
                </a:lnTo>
                <a:lnTo>
                  <a:pt x="42862" y="471487"/>
                </a:lnTo>
                <a:lnTo>
                  <a:pt x="28575" y="471487"/>
                </a:lnTo>
                <a:lnTo>
                  <a:pt x="28575" y="366712"/>
                </a:lnTo>
                <a:lnTo>
                  <a:pt x="19050" y="366712"/>
                </a:lnTo>
                <a:lnTo>
                  <a:pt x="19050" y="71437"/>
                </a:lnTo>
                <a:lnTo>
                  <a:pt x="0" y="71437"/>
                </a:lnTo>
                <a:lnTo>
                  <a:pt x="0" y="0"/>
                </a:lnTo>
              </a:path>
            </a:pathLst>
          </a:custGeom>
          <a:noFill/>
          <a:ln w="28575">
            <a:solidFill>
              <a:schemeClr val="accent4"/>
            </a:solidFill>
            <a:miter lim="800000"/>
            <a:headEnd/>
            <a:tailEnd/>
          </a:ln>
        </p:spPr>
        <p:txBody>
          <a:bodyPr rtlCol="0" anchor="ctr"/>
          <a:lstStyle/>
          <a:p>
            <a:pPr algn="ctr"/>
            <a:endParaRPr lang="en-US"/>
          </a:p>
        </p:txBody>
      </p:sp>
      <p:sp>
        <p:nvSpPr>
          <p:cNvPr id="146" name="Freeform: Shape 145">
            <a:extLst>
              <a:ext uri="{FF2B5EF4-FFF2-40B4-BE49-F238E27FC236}">
                <a16:creationId xmlns:a16="http://schemas.microsoft.com/office/drawing/2014/main" id="{38783BD2-D427-CBC1-77DC-C3334BF09F73}"/>
              </a:ext>
            </a:extLst>
          </p:cNvPr>
          <p:cNvSpPr/>
          <p:nvPr/>
        </p:nvSpPr>
        <p:spPr bwMode="auto">
          <a:xfrm>
            <a:off x="6902450" y="1628775"/>
            <a:ext cx="612775" cy="1162050"/>
          </a:xfrm>
          <a:custGeom>
            <a:avLst/>
            <a:gdLst>
              <a:gd name="connsiteX0" fmla="*/ 0 w 612775"/>
              <a:gd name="connsiteY0" fmla="*/ 0 h 1162050"/>
              <a:gd name="connsiteX1" fmla="*/ 92075 w 612775"/>
              <a:gd name="connsiteY1" fmla="*/ 0 h 1162050"/>
              <a:gd name="connsiteX2" fmla="*/ 92075 w 612775"/>
              <a:gd name="connsiteY2" fmla="*/ 41275 h 1162050"/>
              <a:gd name="connsiteX3" fmla="*/ 203200 w 612775"/>
              <a:gd name="connsiteY3" fmla="*/ 41275 h 1162050"/>
              <a:gd name="connsiteX4" fmla="*/ 203200 w 612775"/>
              <a:gd name="connsiteY4" fmla="*/ 212725 h 1162050"/>
              <a:gd name="connsiteX5" fmla="*/ 225425 w 612775"/>
              <a:gd name="connsiteY5" fmla="*/ 212725 h 1162050"/>
              <a:gd name="connsiteX6" fmla="*/ 225425 w 612775"/>
              <a:gd name="connsiteY6" fmla="*/ 260350 h 1162050"/>
              <a:gd name="connsiteX7" fmla="*/ 247650 w 612775"/>
              <a:gd name="connsiteY7" fmla="*/ 260350 h 1162050"/>
              <a:gd name="connsiteX8" fmla="*/ 247650 w 612775"/>
              <a:gd name="connsiteY8" fmla="*/ 330200 h 1162050"/>
              <a:gd name="connsiteX9" fmla="*/ 263525 w 612775"/>
              <a:gd name="connsiteY9" fmla="*/ 330200 h 1162050"/>
              <a:gd name="connsiteX10" fmla="*/ 263525 w 612775"/>
              <a:gd name="connsiteY10" fmla="*/ 450850 h 1162050"/>
              <a:gd name="connsiteX11" fmla="*/ 311150 w 612775"/>
              <a:gd name="connsiteY11" fmla="*/ 450850 h 1162050"/>
              <a:gd name="connsiteX12" fmla="*/ 311150 w 612775"/>
              <a:gd name="connsiteY12" fmla="*/ 460375 h 1162050"/>
              <a:gd name="connsiteX13" fmla="*/ 361950 w 612775"/>
              <a:gd name="connsiteY13" fmla="*/ 460375 h 1162050"/>
              <a:gd name="connsiteX14" fmla="*/ 361950 w 612775"/>
              <a:gd name="connsiteY14" fmla="*/ 517525 h 1162050"/>
              <a:gd name="connsiteX15" fmla="*/ 371475 w 612775"/>
              <a:gd name="connsiteY15" fmla="*/ 517525 h 1162050"/>
              <a:gd name="connsiteX16" fmla="*/ 371475 w 612775"/>
              <a:gd name="connsiteY16" fmla="*/ 603250 h 1162050"/>
              <a:gd name="connsiteX17" fmla="*/ 415925 w 612775"/>
              <a:gd name="connsiteY17" fmla="*/ 603250 h 1162050"/>
              <a:gd name="connsiteX18" fmla="*/ 415925 w 612775"/>
              <a:gd name="connsiteY18" fmla="*/ 682625 h 1162050"/>
              <a:gd name="connsiteX19" fmla="*/ 441325 w 612775"/>
              <a:gd name="connsiteY19" fmla="*/ 682625 h 1162050"/>
              <a:gd name="connsiteX20" fmla="*/ 441325 w 612775"/>
              <a:gd name="connsiteY20" fmla="*/ 742950 h 1162050"/>
              <a:gd name="connsiteX21" fmla="*/ 447675 w 612775"/>
              <a:gd name="connsiteY21" fmla="*/ 742950 h 1162050"/>
              <a:gd name="connsiteX22" fmla="*/ 447675 w 612775"/>
              <a:gd name="connsiteY22" fmla="*/ 835025 h 1162050"/>
              <a:gd name="connsiteX23" fmla="*/ 473075 w 612775"/>
              <a:gd name="connsiteY23" fmla="*/ 835025 h 1162050"/>
              <a:gd name="connsiteX24" fmla="*/ 473075 w 612775"/>
              <a:gd name="connsiteY24" fmla="*/ 869950 h 1162050"/>
              <a:gd name="connsiteX25" fmla="*/ 501650 w 612775"/>
              <a:gd name="connsiteY25" fmla="*/ 869950 h 1162050"/>
              <a:gd name="connsiteX26" fmla="*/ 501650 w 612775"/>
              <a:gd name="connsiteY26" fmla="*/ 927100 h 1162050"/>
              <a:gd name="connsiteX27" fmla="*/ 517525 w 612775"/>
              <a:gd name="connsiteY27" fmla="*/ 927100 h 1162050"/>
              <a:gd name="connsiteX28" fmla="*/ 517525 w 612775"/>
              <a:gd name="connsiteY28" fmla="*/ 971550 h 1162050"/>
              <a:gd name="connsiteX29" fmla="*/ 555625 w 612775"/>
              <a:gd name="connsiteY29" fmla="*/ 971550 h 1162050"/>
              <a:gd name="connsiteX30" fmla="*/ 555625 w 612775"/>
              <a:gd name="connsiteY30" fmla="*/ 1016000 h 1162050"/>
              <a:gd name="connsiteX31" fmla="*/ 568325 w 612775"/>
              <a:gd name="connsiteY31" fmla="*/ 1016000 h 1162050"/>
              <a:gd name="connsiteX32" fmla="*/ 568325 w 612775"/>
              <a:gd name="connsiteY32" fmla="*/ 1057275 h 1162050"/>
              <a:gd name="connsiteX33" fmla="*/ 612775 w 612775"/>
              <a:gd name="connsiteY33" fmla="*/ 1057275 h 1162050"/>
              <a:gd name="connsiteX34" fmla="*/ 612775 w 612775"/>
              <a:gd name="connsiteY34" fmla="*/ 1162050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12775" h="1162050">
                <a:moveTo>
                  <a:pt x="0" y="0"/>
                </a:moveTo>
                <a:lnTo>
                  <a:pt x="92075" y="0"/>
                </a:lnTo>
                <a:lnTo>
                  <a:pt x="92075" y="41275"/>
                </a:lnTo>
                <a:lnTo>
                  <a:pt x="203200" y="41275"/>
                </a:lnTo>
                <a:lnTo>
                  <a:pt x="203200" y="212725"/>
                </a:lnTo>
                <a:lnTo>
                  <a:pt x="225425" y="212725"/>
                </a:lnTo>
                <a:lnTo>
                  <a:pt x="225425" y="260350"/>
                </a:lnTo>
                <a:lnTo>
                  <a:pt x="247650" y="260350"/>
                </a:lnTo>
                <a:lnTo>
                  <a:pt x="247650" y="330200"/>
                </a:lnTo>
                <a:lnTo>
                  <a:pt x="263525" y="330200"/>
                </a:lnTo>
                <a:lnTo>
                  <a:pt x="263525" y="450850"/>
                </a:lnTo>
                <a:lnTo>
                  <a:pt x="311150" y="450850"/>
                </a:lnTo>
                <a:lnTo>
                  <a:pt x="311150" y="460375"/>
                </a:lnTo>
                <a:lnTo>
                  <a:pt x="361950" y="460375"/>
                </a:lnTo>
                <a:lnTo>
                  <a:pt x="361950" y="517525"/>
                </a:lnTo>
                <a:lnTo>
                  <a:pt x="371475" y="517525"/>
                </a:lnTo>
                <a:lnTo>
                  <a:pt x="371475" y="603250"/>
                </a:lnTo>
                <a:lnTo>
                  <a:pt x="415925" y="603250"/>
                </a:lnTo>
                <a:lnTo>
                  <a:pt x="415925" y="682625"/>
                </a:lnTo>
                <a:lnTo>
                  <a:pt x="441325" y="682625"/>
                </a:lnTo>
                <a:lnTo>
                  <a:pt x="441325" y="742950"/>
                </a:lnTo>
                <a:lnTo>
                  <a:pt x="447675" y="742950"/>
                </a:lnTo>
                <a:lnTo>
                  <a:pt x="447675" y="835025"/>
                </a:lnTo>
                <a:lnTo>
                  <a:pt x="473075" y="835025"/>
                </a:lnTo>
                <a:lnTo>
                  <a:pt x="473075" y="869950"/>
                </a:lnTo>
                <a:lnTo>
                  <a:pt x="501650" y="869950"/>
                </a:lnTo>
                <a:lnTo>
                  <a:pt x="501650" y="927100"/>
                </a:lnTo>
                <a:lnTo>
                  <a:pt x="517525" y="927100"/>
                </a:lnTo>
                <a:lnTo>
                  <a:pt x="517525" y="971550"/>
                </a:lnTo>
                <a:lnTo>
                  <a:pt x="555625" y="971550"/>
                </a:lnTo>
                <a:lnTo>
                  <a:pt x="555625" y="1016000"/>
                </a:lnTo>
                <a:lnTo>
                  <a:pt x="568325" y="1016000"/>
                </a:lnTo>
                <a:lnTo>
                  <a:pt x="568325" y="1057275"/>
                </a:lnTo>
                <a:lnTo>
                  <a:pt x="612775" y="1057275"/>
                </a:lnTo>
                <a:lnTo>
                  <a:pt x="612775" y="1162050"/>
                </a:lnTo>
              </a:path>
            </a:pathLst>
          </a:custGeom>
          <a:noFill/>
          <a:ln w="28575">
            <a:solidFill>
              <a:schemeClr val="accent4"/>
            </a:solidFill>
            <a:miter lim="800000"/>
            <a:headEnd/>
            <a:tailEnd/>
          </a:ln>
        </p:spPr>
        <p:txBody>
          <a:bodyPr rtlCol="0" anchor="ctr"/>
          <a:lstStyle/>
          <a:p>
            <a:pPr algn="ctr"/>
            <a:endParaRPr lang="en-US"/>
          </a:p>
        </p:txBody>
      </p:sp>
      <p:grpSp>
        <p:nvGrpSpPr>
          <p:cNvPr id="156" name="Group 155">
            <a:extLst>
              <a:ext uri="{FF2B5EF4-FFF2-40B4-BE49-F238E27FC236}">
                <a16:creationId xmlns:a16="http://schemas.microsoft.com/office/drawing/2014/main" id="{FF11D747-AAF7-E54D-3D96-CEC18B74DB36}"/>
              </a:ext>
            </a:extLst>
          </p:cNvPr>
          <p:cNvGrpSpPr/>
          <p:nvPr/>
        </p:nvGrpSpPr>
        <p:grpSpPr>
          <a:xfrm>
            <a:off x="7207561" y="2029734"/>
            <a:ext cx="3584264" cy="2411116"/>
            <a:chOff x="7207561" y="2029734"/>
            <a:chExt cx="3584264" cy="2411116"/>
          </a:xfrm>
        </p:grpSpPr>
        <p:cxnSp>
          <p:nvCxnSpPr>
            <p:cNvPr id="148" name="Straight Connector 147">
              <a:extLst>
                <a:ext uri="{FF2B5EF4-FFF2-40B4-BE49-F238E27FC236}">
                  <a16:creationId xmlns:a16="http://schemas.microsoft.com/office/drawing/2014/main" id="{6F34EFA5-D188-7979-B2DE-45C021CEB11D}"/>
                </a:ext>
              </a:extLst>
            </p:cNvPr>
            <p:cNvCxnSpPr/>
            <p:nvPr/>
          </p:nvCxnSpPr>
          <p:spPr bwMode="auto">
            <a:xfrm>
              <a:off x="7207561" y="2029734"/>
              <a:ext cx="0" cy="98818"/>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37969C0-10E0-7C77-E9AF-B8E9FA7B64FE}"/>
                </a:ext>
              </a:extLst>
            </p:cNvPr>
            <p:cNvCxnSpPr/>
            <p:nvPr/>
          </p:nvCxnSpPr>
          <p:spPr bwMode="auto">
            <a:xfrm>
              <a:off x="7940442" y="3626238"/>
              <a:ext cx="0" cy="98818"/>
            </a:xfrm>
            <a:prstGeom prst="line">
              <a:avLst/>
            </a:prstGeom>
            <a:noFill/>
            <a:ln w="28575"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F0D97F8-BB54-68C0-CB98-E76408DD5E4F}"/>
                </a:ext>
              </a:extLst>
            </p:cNvPr>
            <p:cNvCxnSpPr/>
            <p:nvPr/>
          </p:nvCxnSpPr>
          <p:spPr bwMode="auto">
            <a:xfrm>
              <a:off x="8200792" y="3817018"/>
              <a:ext cx="0" cy="98818"/>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5186EA20-BD0D-0A4E-E177-1822F3EC0F29}"/>
                </a:ext>
              </a:extLst>
            </p:cNvPr>
            <p:cNvCxnSpPr/>
            <p:nvPr/>
          </p:nvCxnSpPr>
          <p:spPr bwMode="auto">
            <a:xfrm>
              <a:off x="9296400" y="4281339"/>
              <a:ext cx="0" cy="98818"/>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D542024-4EBF-DB1D-2B59-77DB7DA95C0E}"/>
                </a:ext>
              </a:extLst>
            </p:cNvPr>
            <p:cNvCxnSpPr/>
            <p:nvPr/>
          </p:nvCxnSpPr>
          <p:spPr bwMode="auto">
            <a:xfrm>
              <a:off x="9709150" y="4342032"/>
              <a:ext cx="0" cy="98818"/>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1D9A0C4-928C-C802-BC0F-9755DAE854EB}"/>
                </a:ext>
              </a:extLst>
            </p:cNvPr>
            <p:cNvCxnSpPr/>
            <p:nvPr/>
          </p:nvCxnSpPr>
          <p:spPr bwMode="auto">
            <a:xfrm>
              <a:off x="10607675" y="4342032"/>
              <a:ext cx="0" cy="98818"/>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3AEF53E-C83F-406D-DFC2-EABBA3246408}"/>
                </a:ext>
              </a:extLst>
            </p:cNvPr>
            <p:cNvCxnSpPr/>
            <p:nvPr/>
          </p:nvCxnSpPr>
          <p:spPr bwMode="auto">
            <a:xfrm>
              <a:off x="10775950" y="4342032"/>
              <a:ext cx="0" cy="98818"/>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EB63BA50-6E2D-1EAD-F8B2-EDBFA5F4AE25}"/>
                </a:ext>
              </a:extLst>
            </p:cNvPr>
            <p:cNvCxnSpPr/>
            <p:nvPr/>
          </p:nvCxnSpPr>
          <p:spPr bwMode="auto">
            <a:xfrm>
              <a:off x="10791825" y="4342032"/>
              <a:ext cx="0" cy="98818"/>
            </a:xfrm>
            <a:prstGeom prst="line">
              <a:avLst/>
            </a:prstGeom>
            <a:noFill/>
            <a:ln w="28575" cap="flat" cmpd="sng" algn="ctr">
              <a:solidFill>
                <a:schemeClr val="accent4"/>
              </a:solidFill>
              <a:prstDash val="solid"/>
              <a:round/>
              <a:headEnd type="none" w="med" len="med"/>
              <a:tailEnd type="none" w="med" len="med"/>
            </a:ln>
            <a:effectLst/>
          </p:spPr>
        </p:cxnSp>
      </p:grpSp>
    </p:spTree>
    <p:extLst>
      <p:ext uri="{BB962C8B-B14F-4D97-AF65-F5344CB8AC3E}">
        <p14:creationId xmlns:p14="http://schemas.microsoft.com/office/powerpoint/2010/main" val="2110840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7F108-7EDE-FF4F-9DBC-34CCE41870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3F4EA-F575-5978-2FBA-AF44BFE51444}"/>
              </a:ext>
            </a:extLst>
          </p:cNvPr>
          <p:cNvSpPr>
            <a:spLocks noGrp="1"/>
          </p:cNvSpPr>
          <p:nvPr>
            <p:ph type="title"/>
          </p:nvPr>
        </p:nvSpPr>
        <p:spPr/>
        <p:txBody>
          <a:bodyPr/>
          <a:lstStyle/>
          <a:p>
            <a:r>
              <a:rPr lang="en-US" dirty="0"/>
              <a:t>EMPOWER-Lung 1 Cemiplimab After Progression: Safety</a:t>
            </a:r>
          </a:p>
        </p:txBody>
      </p:sp>
      <p:sp>
        <p:nvSpPr>
          <p:cNvPr id="4" name="Text Box 11">
            <a:extLst>
              <a:ext uri="{FF2B5EF4-FFF2-40B4-BE49-F238E27FC236}">
                <a16:creationId xmlns:a16="http://schemas.microsoft.com/office/drawing/2014/main" id="{78D75347-EAED-D1A8-FF09-36301D334F6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Garassino. ELCC 2025. Abstr 16P.</a:t>
            </a:r>
          </a:p>
        </p:txBody>
      </p:sp>
      <p:graphicFrame>
        <p:nvGraphicFramePr>
          <p:cNvPr id="5" name="Group 3">
            <a:extLst>
              <a:ext uri="{FF2B5EF4-FFF2-40B4-BE49-F238E27FC236}">
                <a16:creationId xmlns:a16="http://schemas.microsoft.com/office/drawing/2014/main" id="{6BDA6052-351C-F9D8-4E59-0BD1DA6EE736}"/>
              </a:ext>
            </a:extLst>
          </p:cNvPr>
          <p:cNvGraphicFramePr>
            <a:graphicFrameLocks/>
          </p:cNvGraphicFramePr>
          <p:nvPr>
            <p:extLst>
              <p:ext uri="{D42A27DB-BD31-4B8C-83A1-F6EECF244321}">
                <p14:modId xmlns:p14="http://schemas.microsoft.com/office/powerpoint/2010/main" val="2685072697"/>
              </p:ext>
            </p:extLst>
          </p:nvPr>
        </p:nvGraphicFramePr>
        <p:xfrm>
          <a:off x="735304" y="1403948"/>
          <a:ext cx="4046571" cy="3781001"/>
        </p:xfrm>
        <a:graphic>
          <a:graphicData uri="http://schemas.openxmlformats.org/drawingml/2006/table">
            <a:tbl>
              <a:tblPr/>
              <a:tblGrid>
                <a:gridCol w="2306476">
                  <a:extLst>
                    <a:ext uri="{9D8B030D-6E8A-4147-A177-3AD203B41FA5}">
                      <a16:colId xmlns:a16="http://schemas.microsoft.com/office/drawing/2014/main" val="20000"/>
                    </a:ext>
                  </a:extLst>
                </a:gridCol>
                <a:gridCol w="1740095">
                  <a:extLst>
                    <a:ext uri="{9D8B030D-6E8A-4147-A177-3AD203B41FA5}">
                      <a16:colId xmlns:a16="http://schemas.microsoft.com/office/drawing/2014/main" val="1575884373"/>
                    </a:ext>
                  </a:extLst>
                </a:gridCol>
              </a:tblGrid>
              <a:tr h="8061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Continued Cemiplimab + CT </a:t>
                      </a:r>
                      <a:r>
                        <a:rPr kumimoji="0" lang="en-GB" sz="1600" b="1" i="0" u="none" strike="noStrike" cap="none" normalizeH="0" baseline="0" dirty="0">
                          <a:ln>
                            <a:noFill/>
                          </a:ln>
                          <a:solidFill>
                            <a:schemeClr val="tx1"/>
                          </a:solidFill>
                          <a:effectLst/>
                          <a:latin typeface="Calibri" panose="020F0502020204030204" pitchFamily="34" charset="0"/>
                        </a:rPr>
                        <a:t>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73)</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105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duration of exposure, wk (range)</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26.7 (3.0-117.7)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543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TEAEs, n (%)</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3"/>
                  </a:ext>
                </a:extLst>
              </a:tr>
              <a:tr h="27543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(90.4)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8675177"/>
                  </a:ext>
                </a:extLst>
              </a:tr>
              <a:tr h="27543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NCI grade 3-5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(35.6)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7011373"/>
                  </a:ext>
                </a:extLst>
              </a:tr>
              <a:tr h="27543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TEAEs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(27.4)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7729672"/>
                  </a:ext>
                </a:extLst>
              </a:tr>
              <a:tr h="510553">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study treatment discontinuation</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(5.5)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5811277"/>
                  </a:ext>
                </a:extLst>
              </a:tr>
              <a:tr h="510553">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Let to a dose delay or infusion interruption</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(31.5)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8477201"/>
                  </a:ext>
                </a:extLst>
              </a:tr>
              <a:tr h="275430">
                <a:tc>
                  <a:txBody>
                    <a:bodyPr/>
                    <a:lstStyle/>
                    <a:p>
                      <a:pPr marL="0"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(4.1)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28511137"/>
                  </a:ext>
                </a:extLst>
              </a:tr>
            </a:tbl>
          </a:graphicData>
        </a:graphic>
      </p:graphicFrame>
      <p:graphicFrame>
        <p:nvGraphicFramePr>
          <p:cNvPr id="8" name="Group 3">
            <a:extLst>
              <a:ext uri="{FF2B5EF4-FFF2-40B4-BE49-F238E27FC236}">
                <a16:creationId xmlns:a16="http://schemas.microsoft.com/office/drawing/2014/main" id="{B279D942-709A-2936-A79B-B91800966E6D}"/>
              </a:ext>
            </a:extLst>
          </p:cNvPr>
          <p:cNvGraphicFramePr>
            <a:graphicFrameLocks/>
          </p:cNvGraphicFramePr>
          <p:nvPr>
            <p:extLst>
              <p:ext uri="{D42A27DB-BD31-4B8C-83A1-F6EECF244321}">
                <p14:modId xmlns:p14="http://schemas.microsoft.com/office/powerpoint/2010/main" val="2948452801"/>
              </p:ext>
            </p:extLst>
          </p:nvPr>
        </p:nvGraphicFramePr>
        <p:xfrm>
          <a:off x="4949661" y="1403948"/>
          <a:ext cx="6529552" cy="4843953"/>
        </p:xfrm>
        <a:graphic>
          <a:graphicData uri="http://schemas.openxmlformats.org/drawingml/2006/table">
            <a:tbl>
              <a:tblPr/>
              <a:tblGrid>
                <a:gridCol w="1688260">
                  <a:extLst>
                    <a:ext uri="{9D8B030D-6E8A-4147-A177-3AD203B41FA5}">
                      <a16:colId xmlns:a16="http://schemas.microsoft.com/office/drawing/2014/main" val="20000"/>
                    </a:ext>
                  </a:extLst>
                </a:gridCol>
                <a:gridCol w="1222310">
                  <a:extLst>
                    <a:ext uri="{9D8B030D-6E8A-4147-A177-3AD203B41FA5}">
                      <a16:colId xmlns:a16="http://schemas.microsoft.com/office/drawing/2014/main" val="20001"/>
                    </a:ext>
                  </a:extLst>
                </a:gridCol>
                <a:gridCol w="1175657">
                  <a:extLst>
                    <a:ext uri="{9D8B030D-6E8A-4147-A177-3AD203B41FA5}">
                      <a16:colId xmlns:a16="http://schemas.microsoft.com/office/drawing/2014/main" val="408137334"/>
                    </a:ext>
                  </a:extLst>
                </a:gridCol>
                <a:gridCol w="1240971">
                  <a:extLst>
                    <a:ext uri="{9D8B030D-6E8A-4147-A177-3AD203B41FA5}">
                      <a16:colId xmlns:a16="http://schemas.microsoft.com/office/drawing/2014/main" val="4112079759"/>
                    </a:ext>
                  </a:extLst>
                </a:gridCol>
                <a:gridCol w="1202354">
                  <a:extLst>
                    <a:ext uri="{9D8B030D-6E8A-4147-A177-3AD203B41FA5}">
                      <a16:colId xmlns:a16="http://schemas.microsoft.com/office/drawing/2014/main" val="4246236376"/>
                    </a:ext>
                  </a:extLst>
                </a:gridCol>
              </a:tblGrid>
              <a:tr h="61940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TEAEs in ≥10% 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Initial Cemiplimab (1L)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Cemiplimab + CT (2L)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0225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Grades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Grades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Grades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Grades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869245415"/>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67700350"/>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46272199"/>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6029848"/>
                  </a:ext>
                </a:extLst>
              </a:tr>
              <a:tr h="472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248464"/>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6357695"/>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44186666"/>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1738865"/>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Hypothyroidism</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0145186"/>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7297623"/>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Hemoptysis</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9876823"/>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6412830"/>
                  </a:ext>
                </a:extLst>
              </a:tr>
              <a:tr h="2527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18288" marB="1828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34406022"/>
                  </a:ext>
                </a:extLst>
              </a:tr>
            </a:tbl>
          </a:graphicData>
        </a:graphic>
      </p:graphicFrame>
    </p:spTree>
    <p:extLst>
      <p:ext uri="{BB962C8B-B14F-4D97-AF65-F5344CB8AC3E}">
        <p14:creationId xmlns:p14="http://schemas.microsoft.com/office/powerpoint/2010/main" val="1074570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643AD-9436-EE49-3545-04136D3A7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A20063-3D63-D11B-4955-9C9F586D12BE}"/>
              </a:ext>
            </a:extLst>
          </p:cNvPr>
          <p:cNvSpPr>
            <a:spLocks noGrp="1"/>
          </p:cNvSpPr>
          <p:nvPr>
            <p:ph type="title"/>
          </p:nvPr>
        </p:nvSpPr>
        <p:spPr/>
        <p:txBody>
          <a:bodyPr/>
          <a:lstStyle/>
          <a:p>
            <a:r>
              <a:rPr lang="en-US" dirty="0"/>
              <a:t>EMPOWER-Lung 1 Cemiplimab After Progression: Investigators’ Conclusions</a:t>
            </a:r>
          </a:p>
        </p:txBody>
      </p:sp>
      <p:sp>
        <p:nvSpPr>
          <p:cNvPr id="3" name="Content Placeholder 2">
            <a:extLst>
              <a:ext uri="{FF2B5EF4-FFF2-40B4-BE49-F238E27FC236}">
                <a16:creationId xmlns:a16="http://schemas.microsoft.com/office/drawing/2014/main" id="{AC5ECB2F-1AEF-42BB-B786-17F53A6249EC}"/>
              </a:ext>
            </a:extLst>
          </p:cNvPr>
          <p:cNvSpPr>
            <a:spLocks noGrp="1"/>
          </p:cNvSpPr>
          <p:nvPr>
            <p:ph idx="1"/>
          </p:nvPr>
        </p:nvSpPr>
        <p:spPr/>
        <p:txBody>
          <a:bodyPr/>
          <a:lstStyle/>
          <a:p>
            <a:r>
              <a:rPr lang="en-US" sz="2600" dirty="0"/>
              <a:t>Exploratory analysis of phase III EMPOWER-Lung 1 trial suggested that continuation of cemiplimab beyond progression with addition of 4 cycles of CT prolonged median PFS compared with historical data for 2L CT alone after progression on single agent immune checkpoint inhibitor in patients with advanced NSCLC</a:t>
            </a:r>
            <a:r>
              <a:rPr lang="en-US" sz="2600" baseline="30000" dirty="0"/>
              <a:t>1,2</a:t>
            </a:r>
          </a:p>
          <a:p>
            <a:pPr lvl="1"/>
            <a:r>
              <a:rPr lang="en-US" dirty="0"/>
              <a:t>Median PFS: 6.4 mo</a:t>
            </a:r>
          </a:p>
          <a:p>
            <a:pPr lvl="1"/>
            <a:r>
              <a:rPr lang="en-US" dirty="0"/>
              <a:t>Median DoR: 11.5 mo</a:t>
            </a:r>
          </a:p>
          <a:p>
            <a:r>
              <a:rPr lang="en-US" sz="2600" dirty="0"/>
              <a:t>No new safety signals were reported</a:t>
            </a:r>
            <a:r>
              <a:rPr lang="en-US" sz="2600" baseline="30000" dirty="0"/>
              <a:t>1</a:t>
            </a:r>
            <a:endParaRPr lang="en-US" sz="2600" dirty="0"/>
          </a:p>
          <a:p>
            <a:r>
              <a:rPr lang="en-US" sz="2600" dirty="0"/>
              <a:t>Investigators conclude that initiating treatment with frontline cemiplimab monotherapy avoids early use of CT without negatively affecting PFS or OS</a:t>
            </a:r>
            <a:r>
              <a:rPr lang="en-US" sz="2600" baseline="30000" dirty="0"/>
              <a:t>1</a:t>
            </a:r>
            <a:endParaRPr lang="en-US" sz="2600" dirty="0"/>
          </a:p>
        </p:txBody>
      </p:sp>
      <p:sp>
        <p:nvSpPr>
          <p:cNvPr id="4" name="Text Box 11">
            <a:extLst>
              <a:ext uri="{FF2B5EF4-FFF2-40B4-BE49-F238E27FC236}">
                <a16:creationId xmlns:a16="http://schemas.microsoft.com/office/drawing/2014/main" id="{4561DE42-54FD-68C4-9F1B-ACA16C6B1B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Garassino. ELCC 2025. Abstr 16P. 2. Bersanelli. Lung Cancer. 2020;150.</a:t>
            </a:r>
          </a:p>
        </p:txBody>
      </p:sp>
    </p:spTree>
    <p:extLst>
      <p:ext uri="{BB962C8B-B14F-4D97-AF65-F5344CB8AC3E}">
        <p14:creationId xmlns:p14="http://schemas.microsoft.com/office/powerpoint/2010/main" val="1912278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Lung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CME/CE-certified Expert Analysis </a:t>
            </a:r>
            <a:r>
              <a:rPr lang="en-US" sz="2200" b="0" dirty="0"/>
              <a:t>and </a:t>
            </a:r>
            <a:r>
              <a:rPr lang="en-US" sz="2200" dirty="0">
                <a:solidFill>
                  <a:schemeClr val="accent3"/>
                </a:solidFill>
              </a:rPr>
              <a:t>ClinicalThought commentary </a:t>
            </a:r>
            <a:r>
              <a:rPr lang="en-US" sz="2200" b="0" dirty="0"/>
              <a:t>featuring expert faculty insights on clinical implications of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a509113-294d-4b11-88c8-4f5eb38e6826">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64FB13553B82744A9528F7F8DAF109A8" ma:contentTypeVersion="11" ma:contentTypeDescription="Create a new document." ma:contentTypeScope="" ma:versionID="097b4ed3eb909deb2e9889a9f091096d">
  <xsd:schema xmlns:xsd="http://www.w3.org/2001/XMLSchema" xmlns:xs="http://www.w3.org/2001/XMLSchema" xmlns:p="http://schemas.microsoft.com/office/2006/metadata/properties" xmlns:ns2="ba509113-294d-4b11-88c8-4f5eb38e6826" xmlns:ns3="22fd6914-46d4-4c7e-bbad-46e82841b69d" targetNamespace="http://schemas.microsoft.com/office/2006/metadata/properties" ma:root="true" ma:fieldsID="4b49b7d9ba4cd9adb8aeaf0dc095b90f" ns2:_="" ns3:_="">
    <xsd:import namespace="ba509113-294d-4b11-88c8-4f5eb38e6826"/>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a509113-294d-4b11-88c8-4f5eb38e68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22fd6914-46d4-4c7e-bbad-46e82841b69d"/>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ba509113-294d-4b11-88c8-4f5eb38e6826"/>
    <ds:schemaRef ds:uri="http://purl.org/dc/term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1EF302F6-DC8D-4B43-99BF-5183F1F464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a509113-294d-4b11-88c8-4f5eb38e6826"/>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1395</TotalTime>
  <Words>1684</Words>
  <Application>Microsoft Office PowerPoint</Application>
  <PresentationFormat>Widescreen</PresentationFormat>
  <Paragraphs>335</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EMPOWER-Lung 1: Cemiplimab Continuation Plus Chemotherapy After Progression on 1L Cemiplimab Monotherapy in Advanced NSCLC</vt:lpstr>
      <vt:lpstr>About These Slides</vt:lpstr>
      <vt:lpstr>EMPOWER-Lung 1 Cemiplimab After Progression: Background</vt:lpstr>
      <vt:lpstr>EMPOWER-Lung 1 Cemiplimab After Progression:  Study Design </vt:lpstr>
      <vt:lpstr>EMPOWER-Lung 1 Cemiplimab After Progression: Baseline Characteristics</vt:lpstr>
      <vt:lpstr>EMPOWER-Lung 1 Cemiplimab After Progression: Response, PFS, and OS</vt:lpstr>
      <vt:lpstr>EMPOWER-Lung 1 Cemiplimab After Progression: Safety</vt:lpstr>
      <vt:lpstr>EMPOWER-Lung 1 Cemiplimab After Progression: Investigators’ Conclusions</vt:lpstr>
      <vt:lpstr>Go Online for More CCO  Coverage of Lung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EMPOWER-Lung 1: Cemiplimab Continuation Plus Chemotherapy After Progression on 1L Cemiplimab Monotherapy in Advanced NSCLC</dc:title>
  <dc:creator>Preferred User</dc:creator>
  <cp:lastModifiedBy>Valerie Wenzel</cp:lastModifiedBy>
  <cp:revision>4</cp:revision>
  <cp:lastPrinted>2016-09-26T20:21:49Z</cp:lastPrinted>
  <dcterms:created xsi:type="dcterms:W3CDTF">2005-05-27T15:08:01Z</dcterms:created>
  <dcterms:modified xsi:type="dcterms:W3CDTF">2025-05-23T15:55:13Z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0x01010064FB13553B82744A9528F7F8DAF109A8</vt:lpwstr>
  </property>
  <property fmtid="{D5CDD505-2E9C-101B-9397-08002B2CF9AE}" pid="9" name="MediaServiceImageTags">
    <vt:lpwstr/>
  </property>
</Properties>
</file>