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0"/>
  </p:notesMasterIdLst>
  <p:handoutMasterIdLst>
    <p:handoutMasterId r:id="rId21"/>
  </p:handoutMasterIdLst>
  <p:sldIdLst>
    <p:sldId id="321" r:id="rId11"/>
    <p:sldId id="556" r:id="rId12"/>
    <p:sldId id="559" r:id="rId13"/>
    <p:sldId id="573" r:id="rId14"/>
    <p:sldId id="560" r:id="rId15"/>
    <p:sldId id="574" r:id="rId16"/>
    <p:sldId id="578" r:id="rId17"/>
    <p:sldId id="576"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Jill Sakai" initials="JS" lastIdx="2" clrIdx="13">
    <p:extLst>
      <p:ext uri="{19B8F6BF-5375-455C-9EA6-DF929625EA0E}">
        <p15:presenceInfo xmlns:p15="http://schemas.microsoft.com/office/powerpoint/2012/main" userId="Jill Sakai" providerId="None"/>
      </p:ext>
    </p:extLst>
  </p:cmAuthor>
  <p:cmAuthor id="15" name="Gordon Kelley" initials="GK" lastIdx="11" clrIdx="14">
    <p:extLst>
      <p:ext uri="{19B8F6BF-5375-455C-9EA6-DF929625EA0E}">
        <p15:presenceInfo xmlns:p15="http://schemas.microsoft.com/office/powerpoint/2012/main" userId="S::gkelley@clinicaloptions.com::7e3d11cf-7436-4611-80d7-51121a63678e" providerId="AD"/>
      </p:ext>
    </p:extLst>
  </p:cmAuthor>
  <p:cmAuthor id="16" name="CLINICALOPTIONS\mbecker" initials="C" lastIdx="1" clrIdx="15">
    <p:extLst>
      <p:ext uri="{19B8F6BF-5375-455C-9EA6-DF929625EA0E}">
        <p15:presenceInfo xmlns:p15="http://schemas.microsoft.com/office/powerpoint/2012/main" userId="CLINICALOPTIONS\mbecker" providerId="None"/>
      </p:ext>
    </p:extLst>
  </p:cmAuthor>
  <p:cmAuthor id="17" name="CLINICALOPTIONS\tquill" initials="C" lastIdx="4" clrIdx="16">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E0C6AB-AAC5-4DB9-B702-986417AF3EDB}" v="13" dt="2021-12-16T16:06:2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398" autoAdjust="0"/>
  </p:normalViewPr>
  <p:slideViewPr>
    <p:cSldViewPr snapToGrid="0" showGuides="1">
      <p:cViewPr varScale="1">
        <p:scale>
          <a:sx n="103" d="100"/>
          <a:sy n="103" d="100"/>
        </p:scale>
        <p:origin x="114" y="9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tags" Target="tags/tag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914568347349661E-2"/>
          <c:y val="9.535317355602814E-2"/>
          <c:w val="0.91012070639599718"/>
          <c:h val="0.72592038169597817"/>
        </c:manualLayout>
      </c:layout>
      <c:barChart>
        <c:barDir val="col"/>
        <c:grouping val="clustered"/>
        <c:varyColors val="0"/>
        <c:ser>
          <c:idx val="0"/>
          <c:order val="0"/>
          <c:tx>
            <c:strRef>
              <c:f>Sheet1!$B$1</c:f>
              <c:strCache>
                <c:ptCount val="1"/>
                <c:pt idx="0">
                  <c:v>Grade 0</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4"/>
                <c:pt idx="0">
                  <c:v>Category 1</c:v>
                </c:pt>
                <c:pt idx="1">
                  <c:v>Category 2</c:v>
                </c:pt>
                <c:pt idx="2">
                  <c:v>Category 3</c:v>
                </c:pt>
                <c:pt idx="3">
                  <c:v>Category 4</c:v>
                </c:pt>
              </c:strCache>
            </c:strRef>
          </c:cat>
          <c:val>
            <c:numRef>
              <c:f>Sheet1!$B$2:$B$10</c:f>
              <c:numCache>
                <c:formatCode>General</c:formatCode>
                <c:ptCount val="9"/>
                <c:pt idx="0">
                  <c:v>4</c:v>
                </c:pt>
                <c:pt idx="1">
                  <c:v>6</c:v>
                </c:pt>
                <c:pt idx="2">
                  <c:v>6</c:v>
                </c:pt>
                <c:pt idx="3">
                  <c:v>4</c:v>
                </c:pt>
                <c:pt idx="4">
                  <c:v>2</c:v>
                </c:pt>
                <c:pt idx="5">
                  <c:v>2</c:v>
                </c:pt>
                <c:pt idx="6">
                  <c:v>5</c:v>
                </c:pt>
                <c:pt idx="7">
                  <c:v>6</c:v>
                </c:pt>
                <c:pt idx="8">
                  <c:v>6</c:v>
                </c:pt>
              </c:numCache>
            </c:numRef>
          </c:val>
          <c:extLst>
            <c:ext xmlns:c16="http://schemas.microsoft.com/office/drawing/2014/chart" uri="{C3380CC4-5D6E-409C-BE32-E72D297353CC}">
              <c16:uniqueId val="{00000000-9B08-4C6C-9A1C-94588F202C1B}"/>
            </c:ext>
          </c:extLst>
        </c:ser>
        <c:ser>
          <c:idx val="1"/>
          <c:order val="1"/>
          <c:tx>
            <c:strRef>
              <c:f>Sheet1!$C$1</c:f>
              <c:strCache>
                <c:ptCount val="1"/>
                <c:pt idx="0">
                  <c:v>Grade 1</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4"/>
                <c:pt idx="0">
                  <c:v>Category 1</c:v>
                </c:pt>
                <c:pt idx="1">
                  <c:v>Category 2</c:v>
                </c:pt>
                <c:pt idx="2">
                  <c:v>Category 3</c:v>
                </c:pt>
                <c:pt idx="3">
                  <c:v>Category 4</c:v>
                </c:pt>
              </c:strCache>
            </c:strRef>
          </c:cat>
          <c:val>
            <c:numRef>
              <c:f>Sheet1!$C$2:$C$10</c:f>
              <c:numCache>
                <c:formatCode>General</c:formatCode>
                <c:ptCount val="9"/>
                <c:pt idx="0">
                  <c:v>1</c:v>
                </c:pt>
                <c:pt idx="1">
                  <c:v>0</c:v>
                </c:pt>
                <c:pt idx="2">
                  <c:v>0</c:v>
                </c:pt>
                <c:pt idx="3">
                  <c:v>0</c:v>
                </c:pt>
                <c:pt idx="4">
                  <c:v>4</c:v>
                </c:pt>
                <c:pt idx="5">
                  <c:v>4</c:v>
                </c:pt>
                <c:pt idx="6">
                  <c:v>1</c:v>
                </c:pt>
                <c:pt idx="7">
                  <c:v>0</c:v>
                </c:pt>
                <c:pt idx="8">
                  <c:v>0</c:v>
                </c:pt>
              </c:numCache>
            </c:numRef>
          </c:val>
          <c:extLst>
            <c:ext xmlns:c16="http://schemas.microsoft.com/office/drawing/2014/chart" uri="{C3380CC4-5D6E-409C-BE32-E72D297353CC}">
              <c16:uniqueId val="{00000001-9B08-4C6C-9A1C-94588F202C1B}"/>
            </c:ext>
          </c:extLst>
        </c:ser>
        <c:ser>
          <c:idx val="2"/>
          <c:order val="2"/>
          <c:tx>
            <c:strRef>
              <c:f>Sheet1!$D$1</c:f>
              <c:strCache>
                <c:ptCount val="1"/>
                <c:pt idx="0">
                  <c:v>Grade 2</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4"/>
                <c:pt idx="0">
                  <c:v>Category 1</c:v>
                </c:pt>
                <c:pt idx="1">
                  <c:v>Category 2</c:v>
                </c:pt>
                <c:pt idx="2">
                  <c:v>Category 3</c:v>
                </c:pt>
                <c:pt idx="3">
                  <c:v>Category 4</c:v>
                </c:pt>
              </c:strCache>
            </c:strRef>
          </c:cat>
          <c:val>
            <c:numRef>
              <c:f>Sheet1!$D$2:$D$10</c:f>
              <c:numCache>
                <c:formatCode>General</c:formatCode>
                <c:ptCount val="9"/>
                <c:pt idx="0">
                  <c:v>1</c:v>
                </c:pt>
                <c:pt idx="1">
                  <c:v>0</c:v>
                </c:pt>
                <c:pt idx="2">
                  <c:v>0</c:v>
                </c:pt>
                <c:pt idx="3">
                  <c:v>2</c:v>
                </c:pt>
                <c:pt idx="4">
                  <c:v>0</c:v>
                </c:pt>
                <c:pt idx="5">
                  <c:v>0</c:v>
                </c:pt>
                <c:pt idx="6">
                  <c:v>0</c:v>
                </c:pt>
                <c:pt idx="7">
                  <c:v>0</c:v>
                </c:pt>
                <c:pt idx="8">
                  <c:v>0</c:v>
                </c:pt>
              </c:numCache>
            </c:numRef>
          </c:val>
          <c:extLst>
            <c:ext xmlns:c16="http://schemas.microsoft.com/office/drawing/2014/chart" uri="{C3380CC4-5D6E-409C-BE32-E72D297353CC}">
              <c16:uniqueId val="{00000002-9B08-4C6C-9A1C-94588F202C1B}"/>
            </c:ext>
          </c:extLst>
        </c:ser>
        <c:ser>
          <c:idx val="3"/>
          <c:order val="3"/>
          <c:tx>
            <c:strRef>
              <c:f>Sheet1!$E$1</c:f>
              <c:strCache>
                <c:ptCount val="1"/>
                <c:pt idx="0">
                  <c:v>Grade 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4"/>
                <c:pt idx="0">
                  <c:v>Category 1</c:v>
                </c:pt>
                <c:pt idx="1">
                  <c:v>Category 2</c:v>
                </c:pt>
                <c:pt idx="2">
                  <c:v>Category 3</c:v>
                </c:pt>
                <c:pt idx="3">
                  <c:v>Category 4</c:v>
                </c:pt>
              </c:strCache>
            </c:strRef>
          </c:cat>
          <c:val>
            <c:numRef>
              <c:f>Sheet1!$E$2:$E$10</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4-9B08-4C6C-9A1C-94588F202C1B}"/>
            </c:ext>
          </c:extLst>
        </c:ser>
        <c:dLbls>
          <c:dLblPos val="outEnd"/>
          <c:showLegendKey val="0"/>
          <c:showVal val="1"/>
          <c:showCatName val="0"/>
          <c:showSerName val="0"/>
          <c:showPercent val="0"/>
          <c:showBubbleSize val="0"/>
        </c:dLbls>
        <c:gapWidth val="219"/>
        <c:overlap val="-27"/>
        <c:axId val="602903472"/>
        <c:axId val="602903888"/>
      </c:barChart>
      <c:catAx>
        <c:axId val="602903472"/>
        <c:scaling>
          <c:orientation val="minMax"/>
        </c:scaling>
        <c:delete val="1"/>
        <c:axPos val="b"/>
        <c:numFmt formatCode="General" sourceLinked="1"/>
        <c:majorTickMark val="none"/>
        <c:minorTickMark val="none"/>
        <c:tickLblPos val="nextTo"/>
        <c:crossAx val="602903888"/>
        <c:crosses val="autoZero"/>
        <c:auto val="1"/>
        <c:lblAlgn val="ctr"/>
        <c:lblOffset val="100"/>
        <c:noMultiLvlLbl val="0"/>
      </c:catAx>
      <c:valAx>
        <c:axId val="60290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602903472"/>
        <c:crosses val="autoZero"/>
        <c:crossBetween val="between"/>
      </c:valAx>
      <c:spPr>
        <a:noFill/>
        <a:ln>
          <a:noFill/>
        </a:ln>
        <a:effectLst/>
      </c:spPr>
    </c:plotArea>
    <c:legend>
      <c:legendPos val="b"/>
      <c:layout>
        <c:manualLayout>
          <c:xMode val="edge"/>
          <c:yMode val="edge"/>
          <c:x val="0.20755883066335951"/>
          <c:y val="1.2145071767555499E-2"/>
          <c:w val="0.63256714734455688"/>
          <c:h val="5.925242149542864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transplantation; Len/Dex, lenalidomide/dexamethasone; MM, multiple myeloma; NDMM, newly diagnosed multiple myeloma;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5179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transplantation; Len/Dex, lenalidomide/dexamethasone; MM, multiple myeloma; NDMM, newly diagnosed multiple myeloma;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528009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DLT, dose-limiting toxicity; ECOG, Eastern Cooperative Oncology Group; Len/Dex, lenalidomide/dexamethasone; NDMM, newly diagnosed multiple myeloma; PS, performance status; R-ISS, revised International Scoring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575206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DLT, dose-limiting toxicity; Len/Dex, lenalidomide/dexamethasone; NDMM, newly diagnosed multiple myeloma;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41171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Len/Dex, lenalidomide/dexamethasone; NDMM, newly diagnosed multiple myeloma; OD, oculus dextrus (right eye); OS, oculus sinister (left eye).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011789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ASCT, autologous stem cell transplantation; Len/Dex, lenalidomide/dexamethasone; NDMM, newly diagnosed multiple myeloma.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37097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12/16/2021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9.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39.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I/II Study: Belantamab Mafodotin With Lenalidomide + Dexamethasone in Transplant-Ineligible Newly Diagnosed Multiple Myeloma</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dirty="0"/>
              <a:t>Belantamab Mafodotin + Len/Dex in Myeloma: Background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1019878" cy="4650686"/>
          </a:xfrm>
        </p:spPr>
        <p:txBody>
          <a:bodyPr/>
          <a:lstStyle/>
          <a:p>
            <a:r>
              <a:rPr lang="en-US" sz="2400" dirty="0"/>
              <a:t>Addition of third agent to standard lenalidomide/dexamethasone backbone shown to improve rates and depth of response for ASCT-ineligible patients with NDMM</a:t>
            </a:r>
          </a:p>
          <a:p>
            <a:r>
              <a:rPr lang="en-US" sz="2400" dirty="0"/>
              <a:t>Belantamab mafodotin: first-in-class ADC targeting BCMA, eliminates MM cells by a multimodal MoA (direct cytotoxic kill and systemic anti-MM tumor response)</a:t>
            </a:r>
            <a:r>
              <a:rPr lang="en-US" sz="2400" baseline="30000" dirty="0"/>
              <a:t>1-3</a:t>
            </a:r>
            <a:r>
              <a:rPr lang="en-US" sz="2400" dirty="0"/>
              <a:t> </a:t>
            </a:r>
          </a:p>
          <a:p>
            <a:pPr lvl="1"/>
            <a:r>
              <a:rPr lang="en-US" sz="2200" dirty="0"/>
              <a:t>FDA approved for patients with R/R MM who have received ≥4 previous therapies, including a CD38 </a:t>
            </a:r>
            <a:r>
              <a:rPr lang="en-US" sz="2200" dirty="0" err="1"/>
              <a:t>mAb</a:t>
            </a:r>
            <a:r>
              <a:rPr lang="en-US" sz="2200" dirty="0"/>
              <a:t>, a PI, and an IMiD (accelerated approval) based on phase II DREAMM-2</a:t>
            </a:r>
            <a:r>
              <a:rPr lang="en-US" sz="2200" baseline="30000" dirty="0"/>
              <a:t>4,5</a:t>
            </a:r>
          </a:p>
          <a:p>
            <a:r>
              <a:rPr lang="en-US" sz="2400" dirty="0"/>
              <a:t>Preclinical evidence suggests possible synergy between belantamab mafodotin and lenalidomide with no overlapping toxicities</a:t>
            </a:r>
          </a:p>
          <a:p>
            <a:r>
              <a:rPr lang="en-US" sz="2400" dirty="0"/>
              <a:t>Current study evaluated safety and activity of belantamab mafodotin in combination with lenalidomide/dexamethasone in ASCT-ineligible patients with NDMM</a:t>
            </a:r>
            <a:r>
              <a:rPr lang="en-US" sz="2400" baseline="30000" dirty="0"/>
              <a:t>6</a:t>
            </a:r>
          </a:p>
        </p:txBody>
      </p:sp>
      <p:sp>
        <p:nvSpPr>
          <p:cNvPr id="11" name="Text Box 15">
            <a:extLst>
              <a:ext uri="{FF2B5EF4-FFF2-40B4-BE49-F238E27FC236}">
                <a16:creationId xmlns:a16="http://schemas.microsoft.com/office/drawing/2014/main" id="{9CB540B7-AECE-7D4A-9BF5-502AA7848D58}"/>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Tai. Blood. 2014:123:3128. 2. Tai. Immunotherapy. 2015;7:1187. 3. Monte de Oca. Mol Cancer </a:t>
            </a:r>
            <a:r>
              <a:rPr lang="en-US" altLang="en-US" sz="1200" b="0" spc="-10" dirty="0" err="1">
                <a:solidFill>
                  <a:schemeClr val="bg2"/>
                </a:solidFill>
                <a:latin typeface="Calibri" panose="020F0502020204030204" pitchFamily="34" charset="0"/>
              </a:rPr>
              <a:t>Ther</a:t>
            </a:r>
            <a:r>
              <a:rPr lang="en-US" altLang="en-US" sz="1200" b="0" spc="-10" dirty="0">
                <a:solidFill>
                  <a:schemeClr val="bg2"/>
                </a:solidFill>
                <a:latin typeface="Calibri" panose="020F0502020204030204" pitchFamily="34" charset="0"/>
              </a:rPr>
              <a:t>. 2021;20:1941. 4. Lonial. Lancet Oncol. 2020;21:207. 5. Lonial. Cancer. 2021;127:4198. 6. </a:t>
            </a:r>
            <a:r>
              <a:rPr lang="en-US" altLang="en-US" sz="1200" b="0" spc="-10" dirty="0" err="1">
                <a:solidFill>
                  <a:schemeClr val="bg2"/>
                </a:solidFill>
                <a:latin typeface="Calibri" panose="020F0502020204030204" pitchFamily="34" charset="0"/>
              </a:rPr>
              <a:t>Terpos</a:t>
            </a:r>
            <a:r>
              <a:rPr lang="en-US" altLang="en-US" sz="1200" b="0" spc="-10" dirty="0">
                <a:solidFill>
                  <a:schemeClr val="bg2"/>
                </a:solidFill>
                <a:latin typeface="Calibri" panose="020F0502020204030204" pitchFamily="34" charset="0"/>
              </a:rPr>
              <a:t>. ASH 2021. Abstr 2736.</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Belantamab Mafodotin + Len/Dex in NDMM: </a:t>
            </a:r>
            <a:br>
              <a:rPr lang="en-US" dirty="0"/>
            </a:br>
            <a:r>
              <a:rPr lang="en-US" dirty="0"/>
              <a:t>Study Design</a:t>
            </a:r>
            <a:endParaRPr lang="en-US" altLang="en-US"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10718" y="3289101"/>
            <a:ext cx="27149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ASCT-ineligible patients with newly diagnosed MM</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18)</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3" y="2248520"/>
            <a:ext cx="3790950" cy="89798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Belantamab mafodotin </a:t>
            </a:r>
            <a:r>
              <a:rPr lang="en-US" altLang="en-US" sz="1800" b="0" dirty="0">
                <a:solidFill>
                  <a:schemeClr val="tx1"/>
                </a:solidFill>
                <a:latin typeface="Calibri" panose="020F0502020204030204" pitchFamily="34" charset="0"/>
              </a:rPr>
              <a:t>2.5 mg/kg Q8W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Lenalidomide + Dexamethason</a:t>
            </a:r>
            <a:r>
              <a:rPr lang="en-US" altLang="en-US" sz="1800" b="0" dirty="0">
                <a:solidFill>
                  <a:schemeClr val="tx1"/>
                </a:solidFill>
                <a:latin typeface="Calibri" panose="020F0502020204030204" pitchFamily="34" charset="0"/>
              </a:rPr>
              <a:t>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6)</a:t>
            </a:r>
            <a:endParaRPr lang="en-US" altLang="en-US" sz="1800" dirty="0">
              <a:solidFill>
                <a:schemeClr val="tx1"/>
              </a:solidFill>
              <a:latin typeface="Calibri" panose="020F050202020403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3246777" y="3714778"/>
            <a:ext cx="622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46777" y="412618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25715" y="297829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063F1466-BC59-9941-B846-1F4715ABF0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Terpos. ASH 2021. Abstr 2736.</a:t>
            </a:r>
            <a:endParaRPr lang="en-US" altLang="en-US" sz="1200" b="0" dirty="0">
              <a:solidFill>
                <a:schemeClr val="bg2"/>
              </a:solidFill>
              <a:latin typeface="Calibri" panose="020F0502020204030204" pitchFamily="34" charset="0"/>
            </a:endParaRPr>
          </a:p>
        </p:txBody>
      </p:sp>
      <p:sp>
        <p:nvSpPr>
          <p:cNvPr id="20" name="Content Placeholder 2">
            <a:extLst>
              <a:ext uri="{FF2B5EF4-FFF2-40B4-BE49-F238E27FC236}">
                <a16:creationId xmlns:a16="http://schemas.microsoft.com/office/drawing/2014/main" id="{95B2BDEE-CE71-D74A-A23E-C4FC90AEC7A5}"/>
              </a:ext>
            </a:extLst>
          </p:cNvPr>
          <p:cNvSpPr txBox="1">
            <a:spLocks/>
          </p:cNvSpPr>
          <p:nvPr/>
        </p:nvSpPr>
        <p:spPr>
          <a:xfrm>
            <a:off x="604675" y="1513047"/>
            <a:ext cx="10877529"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Open-label, single-center phase I/II dose-finding and dose-expansion study</a:t>
            </a:r>
          </a:p>
        </p:txBody>
      </p:sp>
      <p:sp>
        <p:nvSpPr>
          <p:cNvPr id="21" name="Rectangle 49">
            <a:extLst>
              <a:ext uri="{FF2B5EF4-FFF2-40B4-BE49-F238E27FC236}">
                <a16:creationId xmlns:a16="http://schemas.microsoft.com/office/drawing/2014/main" id="{B66998DC-F410-8045-8C93-9AEC23C293F7}"/>
              </a:ext>
            </a:extLst>
          </p:cNvPr>
          <p:cNvSpPr>
            <a:spLocks noChangeArrowheads="1"/>
          </p:cNvSpPr>
          <p:nvPr/>
        </p:nvSpPr>
        <p:spPr bwMode="auto">
          <a:xfrm>
            <a:off x="4024313" y="3241392"/>
            <a:ext cx="3790950" cy="897988"/>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Belantamab mafodotin </a:t>
            </a:r>
            <a:r>
              <a:rPr lang="en-US" altLang="en-US" sz="1800" b="0" dirty="0">
                <a:solidFill>
                  <a:schemeClr val="tx1"/>
                </a:solidFill>
                <a:latin typeface="Calibri" panose="020F0502020204030204" pitchFamily="34" charset="0"/>
              </a:rPr>
              <a:t>1.9 mg/kg Q8W</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Lenalidomide </a:t>
            </a:r>
            <a:r>
              <a:rPr lang="en-US" altLang="en-US" sz="1800" b="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Dexamethason</a:t>
            </a:r>
            <a:r>
              <a:rPr lang="en-US" altLang="en-US" sz="1800" b="0" dirty="0">
                <a:solidFill>
                  <a:schemeClr val="tx1"/>
                </a:solidFill>
                <a:latin typeface="Calibri" panose="020F0502020204030204" pitchFamily="34" charset="0"/>
              </a:rPr>
              <a:t>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6)</a:t>
            </a:r>
          </a:p>
        </p:txBody>
      </p:sp>
      <p:sp>
        <p:nvSpPr>
          <p:cNvPr id="22" name="Rectangle 49">
            <a:extLst>
              <a:ext uri="{FF2B5EF4-FFF2-40B4-BE49-F238E27FC236}">
                <a16:creationId xmlns:a16="http://schemas.microsoft.com/office/drawing/2014/main" id="{7EE6F778-CDC0-8240-BEBE-3B001BF9FBE0}"/>
              </a:ext>
            </a:extLst>
          </p:cNvPr>
          <p:cNvSpPr>
            <a:spLocks noChangeArrowheads="1"/>
          </p:cNvSpPr>
          <p:nvPr/>
        </p:nvSpPr>
        <p:spPr bwMode="auto">
          <a:xfrm>
            <a:off x="4024313" y="4264376"/>
            <a:ext cx="3790950" cy="897988"/>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Belantamab mafodotin </a:t>
            </a:r>
            <a:r>
              <a:rPr lang="en-US" altLang="en-US" sz="1800" b="0" dirty="0">
                <a:solidFill>
                  <a:schemeClr val="tx1"/>
                </a:solidFill>
                <a:latin typeface="Calibri" panose="020F0502020204030204" pitchFamily="34" charset="0"/>
              </a:rPr>
              <a:t>1.4 mg/kg Q8W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Lenalidomide </a:t>
            </a:r>
            <a:r>
              <a:rPr lang="en-US" altLang="en-US" sz="1800" b="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Dexamethason</a:t>
            </a:r>
            <a:r>
              <a:rPr lang="en-US" altLang="en-US" sz="1800" b="0" dirty="0">
                <a:solidFill>
                  <a:schemeClr val="tx1"/>
                </a:solidFill>
                <a:latin typeface="Calibri" panose="020F0502020204030204" pitchFamily="34" charset="0"/>
              </a:rPr>
              <a:t>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6)</a:t>
            </a:r>
            <a:endParaRPr lang="en-US" altLang="en-US" sz="1800" dirty="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7C11C069-BA4C-D949-AB1C-777FCD4D2818}"/>
              </a:ext>
            </a:extLst>
          </p:cNvPr>
          <p:cNvSpPr txBox="1"/>
          <p:nvPr/>
        </p:nvSpPr>
        <p:spPr bwMode="auto">
          <a:xfrm>
            <a:off x="604675" y="2080672"/>
            <a:ext cx="31770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2200" dirty="0">
                <a:solidFill>
                  <a:schemeClr val="bg1"/>
                </a:solidFill>
                <a:latin typeface="Calibri" panose="020F0502020204030204" pitchFamily="34" charset="0"/>
              </a:rPr>
              <a:t>Part 1: Dose Finding</a:t>
            </a:r>
          </a:p>
        </p:txBody>
      </p:sp>
      <p:sp>
        <p:nvSpPr>
          <p:cNvPr id="27" name="Line 52">
            <a:extLst>
              <a:ext uri="{FF2B5EF4-FFF2-40B4-BE49-F238E27FC236}">
                <a16:creationId xmlns:a16="http://schemas.microsoft.com/office/drawing/2014/main" id="{EB0E2042-7C0A-DA40-A658-B464E92EF14F}"/>
              </a:ext>
            </a:extLst>
          </p:cNvPr>
          <p:cNvSpPr>
            <a:spLocks noChangeShapeType="1"/>
          </p:cNvSpPr>
          <p:nvPr/>
        </p:nvSpPr>
        <p:spPr bwMode="auto">
          <a:xfrm>
            <a:off x="7974767" y="3690318"/>
            <a:ext cx="43281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9" name="Rectangle 49">
            <a:extLst>
              <a:ext uri="{FF2B5EF4-FFF2-40B4-BE49-F238E27FC236}">
                <a16:creationId xmlns:a16="http://schemas.microsoft.com/office/drawing/2014/main" id="{52F12CC0-2C65-864F-9D6A-725E27B7C84A}"/>
              </a:ext>
            </a:extLst>
          </p:cNvPr>
          <p:cNvSpPr>
            <a:spLocks noChangeArrowheads="1"/>
          </p:cNvSpPr>
          <p:nvPr/>
        </p:nvSpPr>
        <p:spPr bwMode="auto">
          <a:xfrm>
            <a:off x="8542372" y="2248520"/>
            <a:ext cx="1812006" cy="89798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Enrollment of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more patients</a:t>
            </a:r>
            <a:endParaRPr lang="en-US" altLang="en-US" sz="1800" dirty="0">
              <a:solidFill>
                <a:schemeClr val="tx1"/>
              </a:solidFill>
              <a:latin typeface="Calibri" panose="020F0502020204030204" pitchFamily="34" charset="0"/>
            </a:endParaRPr>
          </a:p>
        </p:txBody>
      </p:sp>
      <p:sp>
        <p:nvSpPr>
          <p:cNvPr id="30" name="Rectangle 49">
            <a:extLst>
              <a:ext uri="{FF2B5EF4-FFF2-40B4-BE49-F238E27FC236}">
                <a16:creationId xmlns:a16="http://schemas.microsoft.com/office/drawing/2014/main" id="{D480DEEE-6A5A-164D-A1ED-8FDA8CF35CCC}"/>
              </a:ext>
            </a:extLst>
          </p:cNvPr>
          <p:cNvSpPr>
            <a:spLocks noChangeArrowheads="1"/>
          </p:cNvSpPr>
          <p:nvPr/>
        </p:nvSpPr>
        <p:spPr bwMode="auto">
          <a:xfrm>
            <a:off x="8542372" y="3241324"/>
            <a:ext cx="1812006" cy="897988"/>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Enrollment of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more patients</a:t>
            </a:r>
            <a:endParaRPr lang="en-US" altLang="en-US" sz="1800" dirty="0">
              <a:solidFill>
                <a:schemeClr val="tx1"/>
              </a:solidFill>
              <a:latin typeface="Calibri" panose="020F0502020204030204" pitchFamily="34" charset="0"/>
            </a:endParaRPr>
          </a:p>
        </p:txBody>
      </p:sp>
      <p:sp>
        <p:nvSpPr>
          <p:cNvPr id="31" name="Rectangle 49">
            <a:extLst>
              <a:ext uri="{FF2B5EF4-FFF2-40B4-BE49-F238E27FC236}">
                <a16:creationId xmlns:a16="http://schemas.microsoft.com/office/drawing/2014/main" id="{7BD862E2-794C-DC4F-832A-1F1BE991933A}"/>
              </a:ext>
            </a:extLst>
          </p:cNvPr>
          <p:cNvSpPr>
            <a:spLocks noChangeArrowheads="1"/>
          </p:cNvSpPr>
          <p:nvPr/>
        </p:nvSpPr>
        <p:spPr bwMode="auto">
          <a:xfrm>
            <a:off x="8542372" y="4260926"/>
            <a:ext cx="1812006" cy="897988"/>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Enrollment of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more patients</a:t>
            </a:r>
            <a:endParaRPr lang="en-US" altLang="en-US" sz="1800" dirty="0">
              <a:solidFill>
                <a:schemeClr val="tx1"/>
              </a:solidFill>
              <a:latin typeface="Calibri" panose="020F0502020204030204" pitchFamily="34" charset="0"/>
            </a:endParaRPr>
          </a:p>
        </p:txBody>
      </p:sp>
      <p:sp>
        <p:nvSpPr>
          <p:cNvPr id="32" name="Line 52">
            <a:extLst>
              <a:ext uri="{FF2B5EF4-FFF2-40B4-BE49-F238E27FC236}">
                <a16:creationId xmlns:a16="http://schemas.microsoft.com/office/drawing/2014/main" id="{53C6EFA8-ED23-9543-82C5-3E59F7CFBFC4}"/>
              </a:ext>
            </a:extLst>
          </p:cNvPr>
          <p:cNvSpPr>
            <a:spLocks noChangeShapeType="1"/>
          </p:cNvSpPr>
          <p:nvPr/>
        </p:nvSpPr>
        <p:spPr bwMode="auto">
          <a:xfrm>
            <a:off x="7974767" y="4709920"/>
            <a:ext cx="43281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3" name="Line 52">
            <a:extLst>
              <a:ext uri="{FF2B5EF4-FFF2-40B4-BE49-F238E27FC236}">
                <a16:creationId xmlns:a16="http://schemas.microsoft.com/office/drawing/2014/main" id="{972DE80A-A7ED-A842-8773-E26D6841B1AD}"/>
              </a:ext>
            </a:extLst>
          </p:cNvPr>
          <p:cNvSpPr>
            <a:spLocks noChangeShapeType="1"/>
          </p:cNvSpPr>
          <p:nvPr/>
        </p:nvSpPr>
        <p:spPr bwMode="auto">
          <a:xfrm>
            <a:off x="7974767" y="2702751"/>
            <a:ext cx="43281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4" name="Content Placeholder 2">
            <a:extLst>
              <a:ext uri="{FF2B5EF4-FFF2-40B4-BE49-F238E27FC236}">
                <a16:creationId xmlns:a16="http://schemas.microsoft.com/office/drawing/2014/main" id="{80E653F2-60CD-EA47-8B82-AFCBED995818}"/>
              </a:ext>
            </a:extLst>
          </p:cNvPr>
          <p:cNvSpPr txBox="1">
            <a:spLocks/>
          </p:cNvSpPr>
          <p:nvPr/>
        </p:nvSpPr>
        <p:spPr>
          <a:xfrm>
            <a:off x="608269" y="5278353"/>
            <a:ext cx="10877529" cy="89277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Part 1 objectives include analysis of safety profile of 3 belantamab mafodotin dosing schemes, determination of recommended phase II dose, and ORR</a:t>
            </a:r>
          </a:p>
          <a:p>
            <a:r>
              <a:rPr lang="en-US" sz="2000" b="0" kern="0" dirty="0"/>
              <a:t>Part 2: dose-expansion phase (not shown)</a:t>
            </a:r>
          </a:p>
        </p:txBody>
      </p:sp>
      <p:sp>
        <p:nvSpPr>
          <p:cNvPr id="3" name="TextBox 2">
            <a:extLst>
              <a:ext uri="{FF2B5EF4-FFF2-40B4-BE49-F238E27FC236}">
                <a16:creationId xmlns:a16="http://schemas.microsoft.com/office/drawing/2014/main" id="{452B2BBC-786E-4A08-B353-5F0AE98D135B}"/>
              </a:ext>
            </a:extLst>
          </p:cNvPr>
          <p:cNvSpPr txBox="1"/>
          <p:nvPr/>
        </p:nvSpPr>
        <p:spPr bwMode="auto">
          <a:xfrm>
            <a:off x="7742673" y="2208304"/>
            <a:ext cx="8722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Safety review</a:t>
            </a:r>
          </a:p>
        </p:txBody>
      </p:sp>
      <p:sp>
        <p:nvSpPr>
          <p:cNvPr id="24" name="TextBox 23">
            <a:extLst>
              <a:ext uri="{FF2B5EF4-FFF2-40B4-BE49-F238E27FC236}">
                <a16:creationId xmlns:a16="http://schemas.microsoft.com/office/drawing/2014/main" id="{F5508042-0458-44C8-8228-D88CA86A70AF}"/>
              </a:ext>
            </a:extLst>
          </p:cNvPr>
          <p:cNvSpPr txBox="1"/>
          <p:nvPr/>
        </p:nvSpPr>
        <p:spPr bwMode="auto">
          <a:xfrm>
            <a:off x="7752049" y="3191411"/>
            <a:ext cx="8722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Safety review</a:t>
            </a:r>
          </a:p>
        </p:txBody>
      </p:sp>
      <p:sp>
        <p:nvSpPr>
          <p:cNvPr id="25" name="TextBox 24">
            <a:extLst>
              <a:ext uri="{FF2B5EF4-FFF2-40B4-BE49-F238E27FC236}">
                <a16:creationId xmlns:a16="http://schemas.microsoft.com/office/drawing/2014/main" id="{43593E05-C9F4-4E3D-B572-DF75D5535463}"/>
              </a:ext>
            </a:extLst>
          </p:cNvPr>
          <p:cNvSpPr txBox="1"/>
          <p:nvPr/>
        </p:nvSpPr>
        <p:spPr bwMode="auto">
          <a:xfrm>
            <a:off x="7736723" y="4208180"/>
            <a:ext cx="8722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Safety review</a:t>
            </a:r>
          </a:p>
        </p:txBody>
      </p:sp>
    </p:spTree>
    <p:extLst>
      <p:ext uri="{BB962C8B-B14F-4D97-AF65-F5344CB8AC3E}">
        <p14:creationId xmlns:p14="http://schemas.microsoft.com/office/powerpoint/2010/main" val="2158910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Belantamab Mafodotin + Len/Dex in NDMM: </a:t>
            </a:r>
            <a:br>
              <a:rPr lang="en-US" dirty="0"/>
            </a:br>
            <a:r>
              <a:rPr lang="en-US" dirty="0"/>
              <a:t>Baseline Characteristics and Disposition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EB60C5CE-1DF6-AB49-B214-474FE7E84C6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Terpos. ASH 2021. Abstr 2736.</a:t>
            </a:r>
            <a:endParaRPr lang="en-US" altLang="en-US" sz="1200" b="0" dirty="0">
              <a:solidFill>
                <a:schemeClr val="bg2"/>
              </a:solidFill>
              <a:latin typeface="Calibri" panose="020F0502020204030204" pitchFamily="34" charset="0"/>
            </a:endParaRPr>
          </a:p>
        </p:txBody>
      </p:sp>
      <p:graphicFrame>
        <p:nvGraphicFramePr>
          <p:cNvPr id="12" name="Group 32">
            <a:extLst>
              <a:ext uri="{FF2B5EF4-FFF2-40B4-BE49-F238E27FC236}">
                <a16:creationId xmlns:a16="http://schemas.microsoft.com/office/drawing/2014/main" id="{896846B9-D13C-BA48-ADC9-02075DB90ADB}"/>
              </a:ext>
            </a:extLst>
          </p:cNvPr>
          <p:cNvGraphicFramePr>
            <a:graphicFrameLocks/>
          </p:cNvGraphicFramePr>
          <p:nvPr>
            <p:extLst>
              <p:ext uri="{D42A27DB-BD31-4B8C-83A1-F6EECF244321}">
                <p14:modId xmlns:p14="http://schemas.microsoft.com/office/powerpoint/2010/main" val="1518804510"/>
              </p:ext>
            </p:extLst>
          </p:nvPr>
        </p:nvGraphicFramePr>
        <p:xfrm>
          <a:off x="724481" y="1598348"/>
          <a:ext cx="5016473" cy="4480672"/>
        </p:xfrm>
        <a:graphic>
          <a:graphicData uri="http://schemas.openxmlformats.org/drawingml/2006/table">
            <a:tbl>
              <a:tblPr/>
              <a:tblGrid>
                <a:gridCol w="2995336">
                  <a:extLst>
                    <a:ext uri="{9D8B030D-6E8A-4147-A177-3AD203B41FA5}">
                      <a16:colId xmlns:a16="http://schemas.microsoft.com/office/drawing/2014/main" val="20000"/>
                    </a:ext>
                  </a:extLst>
                </a:gridCol>
                <a:gridCol w="2021137">
                  <a:extLst>
                    <a:ext uri="{9D8B030D-6E8A-4147-A177-3AD203B41FA5}">
                      <a16:colId xmlns:a16="http://schemas.microsoft.com/office/drawing/2014/main" val="2000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(65-82)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 (55.6/44.4)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Lytic bone lesions,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(50.0)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7017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R-ISS,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(72.2)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6820095"/>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High-risk cytogenetics*,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4517734"/>
                  </a:ext>
                </a:extLst>
              </a:tr>
            </a:tbl>
          </a:graphicData>
        </a:graphic>
      </p:graphicFrame>
      <p:sp>
        <p:nvSpPr>
          <p:cNvPr id="13" name="Content Placeholder 2">
            <a:extLst>
              <a:ext uri="{FF2B5EF4-FFF2-40B4-BE49-F238E27FC236}">
                <a16:creationId xmlns:a16="http://schemas.microsoft.com/office/drawing/2014/main" id="{F9F2ED11-D97D-F945-95A2-55D86ED9EB45}"/>
              </a:ext>
            </a:extLst>
          </p:cNvPr>
          <p:cNvSpPr txBox="1">
            <a:spLocks/>
          </p:cNvSpPr>
          <p:nvPr/>
        </p:nvSpPr>
        <p:spPr bwMode="auto">
          <a:xfrm>
            <a:off x="6360411" y="1513077"/>
            <a:ext cx="5398202" cy="4256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Median: 4 cycles (range: 2-5)</a:t>
            </a:r>
          </a:p>
          <a:p>
            <a:r>
              <a:rPr lang="en-US" sz="2400" b="0" kern="0" dirty="0"/>
              <a:t>All 18 patients completed DLT observation period (specific grade ≥3 AEs during first treatment cycle)</a:t>
            </a:r>
          </a:p>
          <a:p>
            <a:r>
              <a:rPr lang="en-US" sz="2400" b="0" kern="0" dirty="0"/>
              <a:t>1 patient discontinued treatment due to fatal pneumonia considered unrelated to study treatment</a:t>
            </a:r>
          </a:p>
        </p:txBody>
      </p:sp>
      <p:sp>
        <p:nvSpPr>
          <p:cNvPr id="10" name="TextBox 9">
            <a:extLst>
              <a:ext uri="{FF2B5EF4-FFF2-40B4-BE49-F238E27FC236}">
                <a16:creationId xmlns:a16="http://schemas.microsoft.com/office/drawing/2014/main" id="{16423273-3371-42D9-AEB7-8B0140878D43}"/>
              </a:ext>
            </a:extLst>
          </p:cNvPr>
          <p:cNvSpPr txBox="1"/>
          <p:nvPr/>
        </p:nvSpPr>
        <p:spPr bwMode="auto">
          <a:xfrm>
            <a:off x="641917" y="6064374"/>
            <a:ext cx="5181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del(17p), t(4;14), or t(14;16).</a:t>
            </a:r>
          </a:p>
        </p:txBody>
      </p:sp>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dirty="0"/>
              <a:t>Belantamab Mafodotin + Len/Dex in NDMM: Safety</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763111579"/>
              </p:ext>
            </p:extLst>
          </p:nvPr>
        </p:nvGraphicFramePr>
        <p:xfrm>
          <a:off x="727076" y="1604964"/>
          <a:ext cx="10736261" cy="3932032"/>
        </p:xfrm>
        <a:graphic>
          <a:graphicData uri="http://schemas.openxmlformats.org/drawingml/2006/table">
            <a:tbl>
              <a:tblPr/>
              <a:tblGrid>
                <a:gridCol w="3263033">
                  <a:extLst>
                    <a:ext uri="{9D8B030D-6E8A-4147-A177-3AD203B41FA5}">
                      <a16:colId xmlns:a16="http://schemas.microsoft.com/office/drawing/2014/main" val="20000"/>
                    </a:ext>
                  </a:extLst>
                </a:gridCol>
                <a:gridCol w="2119746">
                  <a:extLst>
                    <a:ext uri="{9D8B030D-6E8A-4147-A177-3AD203B41FA5}">
                      <a16:colId xmlns:a16="http://schemas.microsoft.com/office/drawing/2014/main" val="20001"/>
                    </a:ext>
                  </a:extLst>
                </a:gridCol>
                <a:gridCol w="1884218">
                  <a:extLst>
                    <a:ext uri="{9D8B030D-6E8A-4147-A177-3AD203B41FA5}">
                      <a16:colId xmlns:a16="http://schemas.microsoft.com/office/drawing/2014/main" val="20002"/>
                    </a:ext>
                  </a:extLst>
                </a:gridCol>
                <a:gridCol w="1787236">
                  <a:extLst>
                    <a:ext uri="{9D8B030D-6E8A-4147-A177-3AD203B41FA5}">
                      <a16:colId xmlns:a16="http://schemas.microsoft.com/office/drawing/2014/main" val="3912959006"/>
                    </a:ext>
                  </a:extLst>
                </a:gridCol>
                <a:gridCol w="1682028">
                  <a:extLst>
                    <a:ext uri="{9D8B030D-6E8A-4147-A177-3AD203B41FA5}">
                      <a16:colId xmlns:a16="http://schemas.microsoft.com/office/drawing/2014/main" val="2306726559"/>
                    </a:ext>
                  </a:extLst>
                </a:gridCol>
              </a:tblGrid>
              <a:tr h="2569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2.5 mg/kg</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1.9 mg/kg</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1.4 mg/kg</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(88.9)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(83.3)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(100.0)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(83.3)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Nonserious TEAE of 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(50.0)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Fatal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 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 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996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Most frequent grade 3/4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69839070"/>
                  </a:ext>
                </a:extLst>
              </a:tr>
            </a:tbl>
          </a:graphicData>
        </a:graphic>
      </p:graphicFrame>
      <p:grpSp>
        <p:nvGrpSpPr>
          <p:cNvPr id="9" name="Group 8">
            <a:extLst>
              <a:ext uri="{FF2B5EF4-FFF2-40B4-BE49-F238E27FC236}">
                <a16:creationId xmlns:a16="http://schemas.microsoft.com/office/drawing/2014/main" id="{208D3371-BC37-4C7A-BDED-C8BB29E12278}"/>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223C559-3074-4B67-9CD5-ABF2B29D0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28226E1C-613D-487B-A2B8-C20B946802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1CA897E4-4C56-8744-9ABC-66B2248E29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Terpos. ASH 2021. Abstr 2736.</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78433AE0-F48F-F747-A347-8F7BC7C7F3A8}"/>
              </a:ext>
            </a:extLst>
          </p:cNvPr>
          <p:cNvSpPr txBox="1"/>
          <p:nvPr/>
        </p:nvSpPr>
        <p:spPr bwMode="auto">
          <a:xfrm>
            <a:off x="727076" y="5536996"/>
            <a:ext cx="5181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Grade 5 pneumonia considered unrelated to study treatment. </a:t>
            </a:r>
          </a:p>
        </p:txBody>
      </p:sp>
      <p:sp>
        <p:nvSpPr>
          <p:cNvPr id="13" name="Content Placeholder 2">
            <a:extLst>
              <a:ext uri="{FF2B5EF4-FFF2-40B4-BE49-F238E27FC236}">
                <a16:creationId xmlns:a16="http://schemas.microsoft.com/office/drawing/2014/main" id="{B8AA8A03-71A1-3F48-83B1-0AC8A4F9676E}"/>
              </a:ext>
            </a:extLst>
          </p:cNvPr>
          <p:cNvSpPr txBox="1">
            <a:spLocks/>
          </p:cNvSpPr>
          <p:nvPr/>
        </p:nvSpPr>
        <p:spPr>
          <a:xfrm>
            <a:off x="604675" y="5855939"/>
            <a:ext cx="10877529" cy="3632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2 patients had dose reduction; 1 had dose delay</a:t>
            </a:r>
          </a:p>
        </p:txBody>
      </p:sp>
    </p:spTree>
    <p:extLst>
      <p:ext uri="{BB962C8B-B14F-4D97-AF65-F5344CB8AC3E}">
        <p14:creationId xmlns:p14="http://schemas.microsoft.com/office/powerpoint/2010/main" val="171060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D6C0729-6FA1-48EB-BAE1-F5BEC963C1E6}"/>
              </a:ext>
            </a:extLst>
          </p:cNvPr>
          <p:cNvCxnSpPr>
            <a:cxnSpLocks/>
          </p:cNvCxnSpPr>
          <p:nvPr/>
        </p:nvCxnSpPr>
        <p:spPr bwMode="auto">
          <a:xfrm flipV="1">
            <a:off x="8496049" y="2049878"/>
            <a:ext cx="0" cy="3859900"/>
          </a:xfrm>
          <a:prstGeom prst="line">
            <a:avLst/>
          </a:prstGeom>
          <a:noFill/>
          <a:ln w="28575" cap="flat" cmpd="sng" algn="ctr">
            <a:solidFill>
              <a:schemeClr val="tx2"/>
            </a:solidFill>
            <a:prstDash val="sysDot"/>
            <a:round/>
            <a:headEnd type="none" w="med" len="med"/>
            <a:tailEnd type="none" w="med" len="med"/>
          </a:ln>
          <a:effectLst/>
        </p:spPr>
      </p:cxnSp>
      <p:cxnSp>
        <p:nvCxnSpPr>
          <p:cNvPr id="17" name="Straight Connector 16">
            <a:extLst>
              <a:ext uri="{FF2B5EF4-FFF2-40B4-BE49-F238E27FC236}">
                <a16:creationId xmlns:a16="http://schemas.microsoft.com/office/drawing/2014/main" id="{05106B8D-5B09-4948-94EE-EA4A44248DAA}"/>
              </a:ext>
            </a:extLst>
          </p:cNvPr>
          <p:cNvCxnSpPr>
            <a:cxnSpLocks/>
          </p:cNvCxnSpPr>
          <p:nvPr/>
        </p:nvCxnSpPr>
        <p:spPr bwMode="auto">
          <a:xfrm flipV="1">
            <a:off x="10118609" y="2049878"/>
            <a:ext cx="0" cy="3859900"/>
          </a:xfrm>
          <a:prstGeom prst="line">
            <a:avLst/>
          </a:prstGeom>
          <a:noFill/>
          <a:ln w="28575" cap="flat" cmpd="sng" algn="ctr">
            <a:solidFill>
              <a:schemeClr val="tx2"/>
            </a:solidFill>
            <a:prstDash val="sysDot"/>
            <a:round/>
            <a:headEnd type="none" w="med" len="med"/>
            <a:tailEnd type="none" w="med" len="med"/>
          </a:ln>
          <a:effectLst/>
        </p:spPr>
      </p:cxnSp>
      <p:graphicFrame>
        <p:nvGraphicFramePr>
          <p:cNvPr id="23" name="Chart 22">
            <a:extLst>
              <a:ext uri="{FF2B5EF4-FFF2-40B4-BE49-F238E27FC236}">
                <a16:creationId xmlns:a16="http://schemas.microsoft.com/office/drawing/2014/main" id="{06F3FFF5-CF13-402B-B465-B73A2C2F7237}"/>
              </a:ext>
            </a:extLst>
          </p:cNvPr>
          <p:cNvGraphicFramePr/>
          <p:nvPr>
            <p:extLst>
              <p:ext uri="{D42A27DB-BD31-4B8C-83A1-F6EECF244321}">
                <p14:modId xmlns:p14="http://schemas.microsoft.com/office/powerpoint/2010/main" val="3997935664"/>
              </p:ext>
            </p:extLst>
          </p:nvPr>
        </p:nvGraphicFramePr>
        <p:xfrm>
          <a:off x="6563866" y="1634321"/>
          <a:ext cx="5326644" cy="4123072"/>
        </p:xfrm>
        <a:graphic>
          <a:graphicData uri="http://schemas.openxmlformats.org/drawingml/2006/chart">
            <c:chart xmlns:c="http://schemas.openxmlformats.org/drawingml/2006/chart" xmlns:r="http://schemas.openxmlformats.org/officeDocument/2006/relationships" r:id="rId3"/>
          </a:graphicData>
        </a:graphic>
      </p:graphicFrame>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dirty="0"/>
              <a:t>Belantamab Mafodotin + Len/Dex in NDMM: </a:t>
            </a:r>
            <a:br>
              <a:rPr lang="en-US" dirty="0"/>
            </a:br>
            <a:r>
              <a:rPr lang="en-US" dirty="0"/>
              <a:t>Baseline Ocular Characteristics and Ocular AEs</a:t>
            </a:r>
            <a:endParaRPr lang="en-US" altLang="en-US" dirty="0"/>
          </a:p>
        </p:txBody>
      </p:sp>
      <p:grpSp>
        <p:nvGrpSpPr>
          <p:cNvPr id="9" name="Group 8">
            <a:extLst>
              <a:ext uri="{FF2B5EF4-FFF2-40B4-BE49-F238E27FC236}">
                <a16:creationId xmlns:a16="http://schemas.microsoft.com/office/drawing/2014/main" id="{208D3371-BC37-4C7A-BDED-C8BB29E12278}"/>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223C559-3074-4B67-9CD5-ABF2B29D0E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28226E1C-613D-487B-A2B8-C20B946802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1CA897E4-4C56-8744-9ABC-66B2248E29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Terpos. ASH 2021. Abstr 2736. Reproduced with permission.</a:t>
            </a:r>
            <a:endParaRPr lang="en-US" altLang="en-US" sz="1200" b="0" dirty="0">
              <a:solidFill>
                <a:schemeClr val="bg2"/>
              </a:solidFill>
              <a:latin typeface="Calibri" panose="020F0502020204030204" pitchFamily="34" charset="0"/>
            </a:endParaRPr>
          </a:p>
        </p:txBody>
      </p:sp>
      <p:sp>
        <p:nvSpPr>
          <p:cNvPr id="13" name="Content Placeholder 2">
            <a:extLst>
              <a:ext uri="{FF2B5EF4-FFF2-40B4-BE49-F238E27FC236}">
                <a16:creationId xmlns:a16="http://schemas.microsoft.com/office/drawing/2014/main" id="{B8AA8A03-71A1-3F48-83B1-0AC8A4F9676E}"/>
              </a:ext>
            </a:extLst>
          </p:cNvPr>
          <p:cNvSpPr txBox="1">
            <a:spLocks/>
          </p:cNvSpPr>
          <p:nvPr/>
        </p:nvSpPr>
        <p:spPr>
          <a:xfrm>
            <a:off x="6572964" y="5991846"/>
            <a:ext cx="5308449" cy="3632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No grade ≥3 ocular toxicities</a:t>
            </a:r>
          </a:p>
        </p:txBody>
      </p:sp>
      <p:graphicFrame>
        <p:nvGraphicFramePr>
          <p:cNvPr id="15" name="Group 32">
            <a:extLst>
              <a:ext uri="{FF2B5EF4-FFF2-40B4-BE49-F238E27FC236}">
                <a16:creationId xmlns:a16="http://schemas.microsoft.com/office/drawing/2014/main" id="{9F126EC7-FAC4-0D4A-A761-EDBBFE3342F4}"/>
              </a:ext>
            </a:extLst>
          </p:cNvPr>
          <p:cNvGraphicFramePr>
            <a:graphicFrameLocks noGrp="1"/>
          </p:cNvGraphicFramePr>
          <p:nvPr>
            <p:extLst>
              <p:ext uri="{D42A27DB-BD31-4B8C-83A1-F6EECF244321}">
                <p14:modId xmlns:p14="http://schemas.microsoft.com/office/powerpoint/2010/main" val="1257688456"/>
              </p:ext>
            </p:extLst>
          </p:nvPr>
        </p:nvGraphicFramePr>
        <p:xfrm>
          <a:off x="726418" y="1600200"/>
          <a:ext cx="5308450" cy="4450176"/>
        </p:xfrm>
        <a:graphic>
          <a:graphicData uri="http://schemas.openxmlformats.org/drawingml/2006/table">
            <a:tbl>
              <a:tblPr/>
              <a:tblGrid>
                <a:gridCol w="1832206">
                  <a:extLst>
                    <a:ext uri="{9D8B030D-6E8A-4147-A177-3AD203B41FA5}">
                      <a16:colId xmlns:a16="http://schemas.microsoft.com/office/drawing/2014/main" val="20000"/>
                    </a:ext>
                  </a:extLst>
                </a:gridCol>
                <a:gridCol w="1108472">
                  <a:extLst>
                    <a:ext uri="{9D8B030D-6E8A-4147-A177-3AD203B41FA5}">
                      <a16:colId xmlns:a16="http://schemas.microsoft.com/office/drawing/2014/main" val="20002"/>
                    </a:ext>
                  </a:extLst>
                </a:gridCol>
                <a:gridCol w="1196754">
                  <a:extLst>
                    <a:ext uri="{9D8B030D-6E8A-4147-A177-3AD203B41FA5}">
                      <a16:colId xmlns:a16="http://schemas.microsoft.com/office/drawing/2014/main" val="3912959006"/>
                    </a:ext>
                  </a:extLst>
                </a:gridCol>
                <a:gridCol w="1171018">
                  <a:extLst>
                    <a:ext uri="{9D8B030D-6E8A-4147-A177-3AD203B41FA5}">
                      <a16:colId xmlns:a16="http://schemas.microsoft.com/office/drawing/2014/main" val="2306726559"/>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Ocular Characteristic,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2.5 mg/kg</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1.9 mg/kg</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1.4 mg/kg</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Cataract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Normal corneal epithelium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Normal intraocular pressure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Normal dilated fundoscopic exam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0511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corrected visual acuity 20/30 or better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3155183"/>
                  </a:ext>
                </a:extLst>
              </a:tr>
            </a:tbl>
          </a:graphicData>
        </a:graphic>
      </p:graphicFrame>
      <p:sp>
        <p:nvSpPr>
          <p:cNvPr id="4" name="TextBox 3">
            <a:extLst>
              <a:ext uri="{FF2B5EF4-FFF2-40B4-BE49-F238E27FC236}">
                <a16:creationId xmlns:a16="http://schemas.microsoft.com/office/drawing/2014/main" id="{4698144B-1343-4F65-89C4-FAA36066358C}"/>
              </a:ext>
            </a:extLst>
          </p:cNvPr>
          <p:cNvSpPr txBox="1"/>
          <p:nvPr/>
        </p:nvSpPr>
        <p:spPr bwMode="auto">
          <a:xfrm>
            <a:off x="6841433" y="1355286"/>
            <a:ext cx="4742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Ocular AEs</a:t>
            </a:r>
          </a:p>
        </p:txBody>
      </p:sp>
      <p:sp>
        <p:nvSpPr>
          <p:cNvPr id="2" name="TextBox 1">
            <a:extLst>
              <a:ext uri="{FF2B5EF4-FFF2-40B4-BE49-F238E27FC236}">
                <a16:creationId xmlns:a16="http://schemas.microsoft.com/office/drawing/2014/main" id="{C6CBA940-DA7F-4F01-AC22-B50D75A5EC33}"/>
              </a:ext>
            </a:extLst>
          </p:cNvPr>
          <p:cNvSpPr txBox="1"/>
          <p:nvPr/>
        </p:nvSpPr>
        <p:spPr bwMode="auto">
          <a:xfrm>
            <a:off x="7053483" y="5433095"/>
            <a:ext cx="1199431"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Keratopathy</a:t>
            </a:r>
          </a:p>
        </p:txBody>
      </p:sp>
      <p:sp>
        <p:nvSpPr>
          <p:cNvPr id="14" name="TextBox 13">
            <a:extLst>
              <a:ext uri="{FF2B5EF4-FFF2-40B4-BE49-F238E27FC236}">
                <a16:creationId xmlns:a16="http://schemas.microsoft.com/office/drawing/2014/main" id="{2BC36F78-763E-4EA9-B6B6-23392E19634F}"/>
              </a:ext>
            </a:extLst>
          </p:cNvPr>
          <p:cNvSpPr txBox="1"/>
          <p:nvPr/>
        </p:nvSpPr>
        <p:spPr bwMode="auto">
          <a:xfrm>
            <a:off x="8691135" y="5433095"/>
            <a:ext cx="1202572" cy="584775"/>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Decreased </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visual acuity</a:t>
            </a:r>
          </a:p>
        </p:txBody>
      </p:sp>
      <p:sp>
        <p:nvSpPr>
          <p:cNvPr id="16" name="TextBox 15">
            <a:extLst>
              <a:ext uri="{FF2B5EF4-FFF2-40B4-BE49-F238E27FC236}">
                <a16:creationId xmlns:a16="http://schemas.microsoft.com/office/drawing/2014/main" id="{0C50710C-80DE-40B6-8BBB-001B8C21280C}"/>
              </a:ext>
            </a:extLst>
          </p:cNvPr>
          <p:cNvSpPr txBox="1"/>
          <p:nvPr/>
        </p:nvSpPr>
        <p:spPr bwMode="auto">
          <a:xfrm>
            <a:off x="10252722" y="5433095"/>
            <a:ext cx="1331326"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Blurred vision</a:t>
            </a:r>
          </a:p>
        </p:txBody>
      </p:sp>
      <p:sp>
        <p:nvSpPr>
          <p:cNvPr id="18" name="TextBox 17">
            <a:extLst>
              <a:ext uri="{FF2B5EF4-FFF2-40B4-BE49-F238E27FC236}">
                <a16:creationId xmlns:a16="http://schemas.microsoft.com/office/drawing/2014/main" id="{56712445-40E2-42F5-96D4-0B2319ED197B}"/>
              </a:ext>
            </a:extLst>
          </p:cNvPr>
          <p:cNvSpPr txBox="1"/>
          <p:nvPr/>
        </p:nvSpPr>
        <p:spPr bwMode="auto">
          <a:xfrm>
            <a:off x="6841433"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2.5 </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25" name="TextBox 24">
            <a:extLst>
              <a:ext uri="{FF2B5EF4-FFF2-40B4-BE49-F238E27FC236}">
                <a16:creationId xmlns:a16="http://schemas.microsoft.com/office/drawing/2014/main" id="{3C8BE275-20C3-43B2-B0D4-01CAE40B8F34}"/>
              </a:ext>
            </a:extLst>
          </p:cNvPr>
          <p:cNvSpPr txBox="1"/>
          <p:nvPr/>
        </p:nvSpPr>
        <p:spPr bwMode="auto">
          <a:xfrm>
            <a:off x="7366159"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26" name="TextBox 25">
            <a:extLst>
              <a:ext uri="{FF2B5EF4-FFF2-40B4-BE49-F238E27FC236}">
                <a16:creationId xmlns:a16="http://schemas.microsoft.com/office/drawing/2014/main" id="{C81AD750-2AAC-4A2A-8C82-EDC56210F188}"/>
              </a:ext>
            </a:extLst>
          </p:cNvPr>
          <p:cNvSpPr txBox="1"/>
          <p:nvPr/>
        </p:nvSpPr>
        <p:spPr bwMode="auto">
          <a:xfrm>
            <a:off x="7931218"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27" name="TextBox 26">
            <a:extLst>
              <a:ext uri="{FF2B5EF4-FFF2-40B4-BE49-F238E27FC236}">
                <a16:creationId xmlns:a16="http://schemas.microsoft.com/office/drawing/2014/main" id="{85C12833-0023-44E6-A5C8-A7C92BD075F3}"/>
              </a:ext>
            </a:extLst>
          </p:cNvPr>
          <p:cNvSpPr txBox="1"/>
          <p:nvPr/>
        </p:nvSpPr>
        <p:spPr bwMode="auto">
          <a:xfrm>
            <a:off x="8465905"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2.5 </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28" name="TextBox 27">
            <a:extLst>
              <a:ext uri="{FF2B5EF4-FFF2-40B4-BE49-F238E27FC236}">
                <a16:creationId xmlns:a16="http://schemas.microsoft.com/office/drawing/2014/main" id="{088954FB-8763-4551-9F45-BE69D805D2A0}"/>
              </a:ext>
            </a:extLst>
          </p:cNvPr>
          <p:cNvSpPr txBox="1"/>
          <p:nvPr/>
        </p:nvSpPr>
        <p:spPr bwMode="auto">
          <a:xfrm>
            <a:off x="8990631"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29" name="TextBox 28">
            <a:extLst>
              <a:ext uri="{FF2B5EF4-FFF2-40B4-BE49-F238E27FC236}">
                <a16:creationId xmlns:a16="http://schemas.microsoft.com/office/drawing/2014/main" id="{5BDF6274-669A-4865-B6AB-A9A88930FC3A}"/>
              </a:ext>
            </a:extLst>
          </p:cNvPr>
          <p:cNvSpPr txBox="1"/>
          <p:nvPr/>
        </p:nvSpPr>
        <p:spPr bwMode="auto">
          <a:xfrm>
            <a:off x="9555690"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30" name="TextBox 29">
            <a:extLst>
              <a:ext uri="{FF2B5EF4-FFF2-40B4-BE49-F238E27FC236}">
                <a16:creationId xmlns:a16="http://schemas.microsoft.com/office/drawing/2014/main" id="{782B4FE3-EBE9-480E-BECF-9DF3F8A2BBB0}"/>
              </a:ext>
            </a:extLst>
          </p:cNvPr>
          <p:cNvSpPr txBox="1"/>
          <p:nvPr/>
        </p:nvSpPr>
        <p:spPr bwMode="auto">
          <a:xfrm>
            <a:off x="10090030"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2.5 </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31" name="TextBox 30">
            <a:extLst>
              <a:ext uri="{FF2B5EF4-FFF2-40B4-BE49-F238E27FC236}">
                <a16:creationId xmlns:a16="http://schemas.microsoft.com/office/drawing/2014/main" id="{2A30EA51-C2A9-42E9-A1B5-C52FF0143878}"/>
              </a:ext>
            </a:extLst>
          </p:cNvPr>
          <p:cNvSpPr txBox="1"/>
          <p:nvPr/>
        </p:nvSpPr>
        <p:spPr bwMode="auto">
          <a:xfrm>
            <a:off x="10614756"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sp>
        <p:nvSpPr>
          <p:cNvPr id="32" name="TextBox 31">
            <a:extLst>
              <a:ext uri="{FF2B5EF4-FFF2-40B4-BE49-F238E27FC236}">
                <a16:creationId xmlns:a16="http://schemas.microsoft.com/office/drawing/2014/main" id="{17EE2DA6-590B-4DBD-AE6B-83D1FEE3050D}"/>
              </a:ext>
            </a:extLst>
          </p:cNvPr>
          <p:cNvSpPr txBox="1"/>
          <p:nvPr/>
        </p:nvSpPr>
        <p:spPr bwMode="auto">
          <a:xfrm>
            <a:off x="11179815" y="5072480"/>
            <a:ext cx="587725" cy="46166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mg/kg</a:t>
            </a:r>
          </a:p>
        </p:txBody>
      </p:sp>
      <p:cxnSp>
        <p:nvCxnSpPr>
          <p:cNvPr id="33" name="Straight Connector 32">
            <a:extLst>
              <a:ext uri="{FF2B5EF4-FFF2-40B4-BE49-F238E27FC236}">
                <a16:creationId xmlns:a16="http://schemas.microsoft.com/office/drawing/2014/main" id="{FE316BFC-1521-4526-B28F-44DCA3988793}"/>
              </a:ext>
            </a:extLst>
          </p:cNvPr>
          <p:cNvCxnSpPr/>
          <p:nvPr/>
        </p:nvCxnSpPr>
        <p:spPr bwMode="auto">
          <a:xfrm>
            <a:off x="6791192" y="5011482"/>
            <a:ext cx="493776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DA3CB90-69F9-4790-9972-4137157BEAD5}"/>
              </a:ext>
            </a:extLst>
          </p:cNvPr>
          <p:cNvCxnSpPr/>
          <p:nvPr/>
        </p:nvCxnSpPr>
        <p:spPr bwMode="auto">
          <a:xfrm>
            <a:off x="7426791" y="5022240"/>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6E0E47-653F-4EC8-8496-88E31131AAB7}"/>
              </a:ext>
            </a:extLst>
          </p:cNvPr>
          <p:cNvCxnSpPr/>
          <p:nvPr/>
        </p:nvCxnSpPr>
        <p:spPr bwMode="auto">
          <a:xfrm>
            <a:off x="7966134" y="5022240"/>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156A8A7-95E9-4227-9945-23AD36F3099C}"/>
              </a:ext>
            </a:extLst>
          </p:cNvPr>
          <p:cNvCxnSpPr/>
          <p:nvPr/>
        </p:nvCxnSpPr>
        <p:spPr bwMode="auto">
          <a:xfrm>
            <a:off x="8505477" y="5022240"/>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A628882-BD0F-49A9-BB79-CB3BEC00EED5}"/>
              </a:ext>
            </a:extLst>
          </p:cNvPr>
          <p:cNvCxnSpPr/>
          <p:nvPr/>
        </p:nvCxnSpPr>
        <p:spPr bwMode="auto">
          <a:xfrm>
            <a:off x="9044820" y="5022240"/>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0702D3C-B61D-4E8C-8777-14CE04F925C8}"/>
              </a:ext>
            </a:extLst>
          </p:cNvPr>
          <p:cNvCxnSpPr>
            <a:cxnSpLocks/>
          </p:cNvCxnSpPr>
          <p:nvPr/>
        </p:nvCxnSpPr>
        <p:spPr bwMode="auto">
          <a:xfrm>
            <a:off x="9584163" y="5022240"/>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8BE8D97-D018-45EF-98FE-9AD33AE7A7C4}"/>
              </a:ext>
            </a:extLst>
          </p:cNvPr>
          <p:cNvCxnSpPr>
            <a:cxnSpLocks/>
          </p:cNvCxnSpPr>
          <p:nvPr/>
        </p:nvCxnSpPr>
        <p:spPr bwMode="auto">
          <a:xfrm>
            <a:off x="10123506" y="5022240"/>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63FE1B2-E582-4487-82D9-70B8B586285B}"/>
              </a:ext>
            </a:extLst>
          </p:cNvPr>
          <p:cNvCxnSpPr>
            <a:cxnSpLocks/>
          </p:cNvCxnSpPr>
          <p:nvPr/>
        </p:nvCxnSpPr>
        <p:spPr bwMode="auto">
          <a:xfrm>
            <a:off x="10662849" y="5022240"/>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D00E3F4-2B2D-4CB6-9611-FEF3033D71F1}"/>
              </a:ext>
            </a:extLst>
          </p:cNvPr>
          <p:cNvCxnSpPr>
            <a:cxnSpLocks/>
          </p:cNvCxnSpPr>
          <p:nvPr/>
        </p:nvCxnSpPr>
        <p:spPr bwMode="auto">
          <a:xfrm>
            <a:off x="11202194" y="5022240"/>
            <a:ext cx="0" cy="10972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6DF4D589-1119-4E88-8E85-7DCAA8A2635C}"/>
              </a:ext>
            </a:extLst>
          </p:cNvPr>
          <p:cNvSpPr txBox="1"/>
          <p:nvPr/>
        </p:nvSpPr>
        <p:spPr bwMode="auto">
          <a:xfrm rot="16200000">
            <a:off x="5851403" y="3358662"/>
            <a:ext cx="1133387"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Patients (n)</a:t>
            </a:r>
          </a:p>
        </p:txBody>
      </p:sp>
    </p:spTree>
    <p:extLst>
      <p:ext uri="{BB962C8B-B14F-4D97-AF65-F5344CB8AC3E}">
        <p14:creationId xmlns:p14="http://schemas.microsoft.com/office/powerpoint/2010/main" val="410045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Belantamab Mafodotin + Len/Dex in NDMM: Conclusions</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600" dirty="0"/>
              <a:t>In ASCT-ineligible patients with NDMM, the combination of belantamab mafodotin + lenalidomide/dexamethasone appears safe</a:t>
            </a:r>
          </a:p>
          <a:p>
            <a:pPr lvl="1"/>
            <a:r>
              <a:rPr lang="en-US" sz="2400" dirty="0"/>
              <a:t>No new safety signals</a:t>
            </a:r>
          </a:p>
          <a:p>
            <a:pPr lvl="1"/>
            <a:r>
              <a:rPr lang="en-US" sz="2400" dirty="0"/>
              <a:t>Ocular AEs within expected frequency</a:t>
            </a:r>
          </a:p>
          <a:p>
            <a:r>
              <a:rPr lang="en-US" sz="2600" dirty="0"/>
              <a:t>Investigators suggest that belantamab mafodotin + lenalidomide/dexamethasone can be safely administered in ASCT-ineligible patients with NDMM </a:t>
            </a:r>
          </a:p>
          <a:p>
            <a:r>
              <a:rPr lang="en-US" sz="2600" dirty="0"/>
              <a:t>Study enrollment is ongoing, and additional safety and efficacy analyses will be conducted with larger patient numbers</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CB540B7-AECE-7D4A-9BF5-502AA7848D5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Terpos. ASH 2021. Abstr 2736.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754873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56M7VY3CDVN5-1021365179-2</_dlc_DocId>
    <_dlc_DocIdUrl xmlns="d54cbe69-32bd-412a-b004-9152f949605e">
      <Url>https://intranet.clinicaloptions.com/mews/oncology/ONC_2021_ASH_CF_(PRP4549)/MM_2736_Terpos/_layouts/15/DocIdRedir.aspx?ID=56M7VY3CDVN5-1021365179-2</Url>
      <Description>56M7VY3CDVN5-1021365179-2</Description>
    </_dlc_DocIdUrl>
    <Document_x0020_Category xmlns="c7a1c21e-940b-4f4b-990f-794b60d144c0">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083DF1BB4279EC47A709406A66830666" ma:contentTypeVersion="1" ma:contentTypeDescription="Create a new document." ma:contentTypeScope="" ma:versionID="0feeb80a4f6e9ac3dbf6a9fa3e156c5a">
  <xsd:schema xmlns:xsd="http://www.w3.org/2001/XMLSchema" xmlns:xs="http://www.w3.org/2001/XMLSchema" xmlns:p="http://schemas.microsoft.com/office/2006/metadata/properties" xmlns:ns2="d54cbe69-32bd-412a-b004-9152f949605e" xmlns:ns3="c7a1c21e-940b-4f4b-990f-794b60d144c0" targetNamespace="http://schemas.microsoft.com/office/2006/metadata/properties" ma:root="true" ma:fieldsID="be54e566adf0d38b0123cd07ea719571" ns2:_="" ns3:_="">
    <xsd:import namespace="d54cbe69-32bd-412a-b004-9152f949605e"/>
    <xsd:import namespace="c7a1c21e-940b-4f4b-990f-794b60d144c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7a1c21e-940b-4f4b-990f-794b60d144c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schemas.microsoft.com/office/infopath/2007/PartnerControls"/>
    <ds:schemaRef ds:uri="http://schemas.microsoft.com/office/2006/documentManagement/types"/>
    <ds:schemaRef ds:uri="c7a1c21e-940b-4f4b-990f-794b60d144c0"/>
    <ds:schemaRef ds:uri="http://purl.org/dc/terms/"/>
    <ds:schemaRef ds:uri="http://purl.org/dc/elements/1.1/"/>
    <ds:schemaRef ds:uri="http://schemas.openxmlformats.org/package/2006/metadata/core-properties"/>
    <ds:schemaRef ds:uri="d54cbe69-32bd-412a-b004-9152f949605e"/>
    <ds:schemaRef ds:uri="http://www.w3.org/XML/1998/namespace"/>
    <ds:schemaRef ds:uri="http://purl.org/dc/dcmityp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AC5BDE4F-964D-442F-8C73-B99EE9049B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7a1c21e-940b-4f4b-990f-794b60d144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7400</TotalTime>
  <Words>1550</Words>
  <Application>Microsoft Office PowerPoint</Application>
  <PresentationFormat>Widescreen</PresentationFormat>
  <Paragraphs>244</Paragraphs>
  <Slides>9</Slides>
  <Notes>8</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9</vt:i4>
      </vt:variant>
    </vt:vector>
  </HeadingPairs>
  <TitlesOfParts>
    <vt:vector size="18"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I/II Study: Belantamab Mafodotin With Lenalidomide + Dexamethasone in Transplant-Ineligible Newly Diagnosed Multiple Myeloma</vt:lpstr>
      <vt:lpstr>About These Slides</vt:lpstr>
      <vt:lpstr>Belantamab Mafodotin + Len/Dex in Myeloma: Background</vt:lpstr>
      <vt:lpstr>Belantamab Mafodotin + Len/Dex in NDMM:  Study Design</vt:lpstr>
      <vt:lpstr>Belantamab Mafodotin + Len/Dex in NDMM:  Baseline Characteristics and Disposition</vt:lpstr>
      <vt:lpstr>Belantamab Mafodotin + Len/Dex in NDMM: Safety</vt:lpstr>
      <vt:lpstr>Belantamab Mafodotin + Len/Dex in NDMM:  Baseline Ocular Characteristics and Ocular AEs</vt:lpstr>
      <vt:lpstr>Belantamab Mafodotin + Len/Dex in NDMM: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Study: Belantamab Mafodotin With Lenalidomide + Dexamethasone in Transplant-Ineligible Newly Diagnosed Multiple Myeloma</dc:title>
  <dc:creator>Preferred User</dc:creator>
  <cp:lastModifiedBy>nkolenko@clinicaloptions.com</cp:lastModifiedBy>
  <cp:revision>599</cp:revision>
  <cp:lastPrinted>2016-09-26T20:21:49Z</cp:lastPrinted>
  <dcterms:created xsi:type="dcterms:W3CDTF">2005-05-27T15:08:01Z</dcterms:created>
  <dcterms:modified xsi:type="dcterms:W3CDTF">2021-12-16T20:52:53Z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aa74c0a2-57b3-4de4-a040-51e8f5c649af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0x010100083DF1BB4279EC47A709406A66830666</vt:lpwstr>
  </property>
</Properties>
</file>