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308" r:id="rId8"/>
    <p:sldId id="547" r:id="rId9"/>
    <p:sldId id="556" r:id="rId10"/>
    <p:sldId id="555" r:id="rId11"/>
    <p:sldId id="550" r:id="rId12"/>
    <p:sldId id="557" r:id="rId13"/>
    <p:sldId id="552"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8"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7" clrIdx="16">
    <p:extLst>
      <p:ext uri="{19B8F6BF-5375-455C-9EA6-DF929625EA0E}">
        <p15:presenceInfo xmlns:p15="http://schemas.microsoft.com/office/powerpoint/2012/main" userId="S::vcarter@clinicaloptions.com::9ce73b1e-6b1e-4cab-b34f-91637f33dd50" providerId="AD"/>
      </p:ext>
    </p:extLst>
  </p:cmAuthor>
  <p:cmAuthor id="18" name="Christy Seals" initials="CS" lastIdx="1" clrIdx="17">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ES-SCLC, extensive-stage small-cell lung cancer.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980072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CBR, clinical benefit rate; CNS, central nervous system; DoR, duration of response; ECOG, Eastern Cooperative Oncology Group; ES-SCLC, extensive-stage small-cell lung cancer; ORR, objective response rate; OS, overall survival; PD, progressive disease; PFS, progression-free survival; PS, performance status.</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119052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ECOG, Eastern Cooperative Oncology Group; ES-SCLC, extensive-stage small-cell lung cancer; PD, progressive disease; PR, partial response; PS, performance status; SD, stable disease.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480098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CBR, clinical benefit rate; CR, complete response; DCR, disease control rate; DoR, duration of response; ES-SCLC, extensive-stage small-cell lung cancer; ORR, objective response rate; PD, progressive disease; PR, partial response; SD, stable disease.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641921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ES-SCLC, extensive-stage small-cell lung cancer; TEAE, treatment-emergent adverse event.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740418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DCR, disease control rate; DoR, duration of response; ES-SCLC, extensive-stage small-cell lung cancer; ORR, objective response rate; TEAE, treatment-emergent adverse event.</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945490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TROPiCS-03 Phase II Basket Trial: </a:t>
            </a:r>
            <a:br>
              <a:rPr lang="en-US" dirty="0"/>
            </a:br>
            <a:r>
              <a:rPr lang="en-US" dirty="0"/>
              <a:t>Sacituzumab Govitecan as Second-line </a:t>
            </a:r>
            <a:br>
              <a:rPr lang="en-US" dirty="0"/>
            </a:br>
            <a:r>
              <a:rPr lang="en-US" dirty="0"/>
              <a:t>Therapy for Extensive-Stage Small-Cell Lung Cancer</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7"/>
            <a:ext cx="10872444" cy="1103313"/>
          </a:xfrm>
        </p:spPr>
        <p:txBody>
          <a:bodyPr/>
          <a:lstStyle/>
          <a:p>
            <a:r>
              <a:rPr lang="en-US" dirty="0"/>
              <a:t>TROPiCS-03 ES-SCLC Cohort: Background </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838" y="1512888"/>
            <a:ext cx="10874375" cy="4651375"/>
          </a:xfrm>
        </p:spPr>
        <p:txBody>
          <a:bodyPr/>
          <a:lstStyle/>
          <a:p>
            <a:r>
              <a:rPr lang="en-US" dirty="0"/>
              <a:t>There are few treatment options for patients with relapsed ES-SCLC1</a:t>
            </a:r>
          </a:p>
          <a:p>
            <a:r>
              <a:rPr lang="en-US" dirty="0"/>
              <a:t>Sacituzumab govitecan is Trop2-directed antibody‒drug conjugate </a:t>
            </a:r>
            <a:br>
              <a:rPr lang="en-US" dirty="0"/>
            </a:br>
            <a:r>
              <a:rPr lang="en-US" dirty="0"/>
              <a:t>approved for use in select patients with previously treated advanced or metastatic triple-negative breast cancer, HR+/HER2- breast cancer, and urothelial cancer</a:t>
            </a:r>
            <a:r>
              <a:rPr lang="en-US" baseline="30000" dirty="0"/>
              <a:t>2</a:t>
            </a:r>
          </a:p>
          <a:p>
            <a:r>
              <a:rPr lang="en-US" dirty="0"/>
              <a:t>Multicohort TROPiCS-03 basket study is evaluating sacituzumab govitecan in patients with metastatic or locally advanced solid tumors</a:t>
            </a:r>
            <a:r>
              <a:rPr lang="en-US" baseline="30000" dirty="0"/>
              <a:t>3</a:t>
            </a:r>
            <a:r>
              <a:rPr lang="en-US" dirty="0"/>
              <a:t> </a:t>
            </a:r>
          </a:p>
          <a:p>
            <a:pPr lvl="1"/>
            <a:r>
              <a:rPr lang="en-US" dirty="0"/>
              <a:t>Current analysis reports outcomes in patients with previously treated ES-SCLC after median follow-up of 5.1 mo (range: 1.9-12.2 mo)</a:t>
            </a:r>
            <a:r>
              <a:rPr lang="en-US" baseline="30000" dirty="0"/>
              <a:t>4</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201074"/>
            <a:ext cx="82047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NCCN. Clinical practice guidelines in oncology: SCLC. v.1.2024. nccn.org.</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2. Sacituzumab govitecan PI. 3. NCT03964727. 4. Dowlati. ESMO 2023. Abstr 199MO. </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7"/>
            <a:ext cx="10872444" cy="1103313"/>
          </a:xfrm>
        </p:spPr>
        <p:txBody>
          <a:bodyPr/>
          <a:lstStyle/>
          <a:p>
            <a:r>
              <a:rPr lang="en-US" dirty="0"/>
              <a:t>TROPiCS-03 ES-SCLC Cohort: Study Design</a:t>
            </a:r>
          </a:p>
        </p:txBody>
      </p:sp>
      <p:sp>
        <p:nvSpPr>
          <p:cNvPr id="6" name="Content Placeholder 4">
            <a:extLst>
              <a:ext uri="{FF2B5EF4-FFF2-40B4-BE49-F238E27FC236}">
                <a16:creationId xmlns:a16="http://schemas.microsoft.com/office/drawing/2014/main" id="{C13E64BC-0313-41C5-CE18-357C699BD269}"/>
              </a:ext>
            </a:extLst>
          </p:cNvPr>
          <p:cNvSpPr>
            <a:spLocks noGrp="1"/>
          </p:cNvSpPr>
          <p:nvPr>
            <p:ph idx="1"/>
          </p:nvPr>
        </p:nvSpPr>
        <p:spPr>
          <a:xfrm>
            <a:off x="604675" y="1513047"/>
            <a:ext cx="10877529" cy="4650686"/>
          </a:xfrm>
        </p:spPr>
        <p:txBody>
          <a:bodyPr/>
          <a:lstStyle/>
          <a:p>
            <a:r>
              <a:rPr lang="en-US" sz="2600" dirty="0"/>
              <a:t>Open-label, multicohort phase II study</a:t>
            </a:r>
          </a:p>
          <a:p>
            <a:endParaRPr lang="en-US" sz="2600" dirty="0"/>
          </a:p>
          <a:p>
            <a:endParaRPr lang="en-US" sz="2600" dirty="0"/>
          </a:p>
          <a:p>
            <a:endParaRPr lang="en-US" sz="2600" dirty="0"/>
          </a:p>
          <a:p>
            <a:pPr marL="0" indent="0">
              <a:buNone/>
            </a:pPr>
            <a:br>
              <a:rPr lang="en-US" sz="2600" dirty="0"/>
            </a:br>
            <a:endParaRPr lang="en-US" sz="2600" dirty="0"/>
          </a:p>
          <a:p>
            <a:r>
              <a:rPr lang="en-US" sz="2600" b="1" dirty="0"/>
              <a:t>Primary endpoint: </a:t>
            </a:r>
            <a:r>
              <a:rPr lang="en-US" sz="2600" dirty="0"/>
              <a:t>ORR by investigator assessment</a:t>
            </a:r>
          </a:p>
          <a:p>
            <a:r>
              <a:rPr lang="en-US" sz="2600" b="1" dirty="0"/>
              <a:t>Key secondary endpoints: </a:t>
            </a:r>
            <a:r>
              <a:rPr lang="en-US" sz="2600" dirty="0"/>
              <a:t>DoR, CBR, PFS by investigator assessment; ORR, DoR, CBR, PFS by BICR; OS; safety</a:t>
            </a:r>
          </a:p>
        </p:txBody>
      </p:sp>
      <p:sp>
        <p:nvSpPr>
          <p:cNvPr id="5" name="Text Box 11">
            <a:extLst>
              <a:ext uri="{FF2B5EF4-FFF2-40B4-BE49-F238E27FC236}">
                <a16:creationId xmlns:a16="http://schemas.microsoft.com/office/drawing/2014/main" id="{13B42ADD-5309-B653-C90A-6AC2AEE8A05F}"/>
              </a:ext>
            </a:extLst>
          </p:cNvPr>
          <p:cNvSpPr txBox="1">
            <a:spLocks noChangeArrowheads="1"/>
          </p:cNvSpPr>
          <p:nvPr/>
        </p:nvSpPr>
        <p:spPr bwMode="auto">
          <a:xfrm>
            <a:off x="434003" y="636607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Dowlati. ESMO 2023. Abstr 199MO. </a:t>
            </a:r>
          </a:p>
        </p:txBody>
      </p:sp>
      <p:sp>
        <p:nvSpPr>
          <p:cNvPr id="7" name="Text Box 45">
            <a:extLst>
              <a:ext uri="{FF2B5EF4-FFF2-40B4-BE49-F238E27FC236}">
                <a16:creationId xmlns:a16="http://schemas.microsoft.com/office/drawing/2014/main" id="{003419FA-DCB6-EB5A-F44F-322CE4CF83EA}"/>
              </a:ext>
            </a:extLst>
          </p:cNvPr>
          <p:cNvSpPr txBox="1">
            <a:spLocks noChangeArrowheads="1"/>
          </p:cNvSpPr>
          <p:nvPr/>
        </p:nvSpPr>
        <p:spPr bwMode="auto">
          <a:xfrm>
            <a:off x="520700" y="2183216"/>
            <a:ext cx="3569519"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ES-SCLC with PD after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prior line of platinum-based chemotherapy and anti</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PD-1/PD-L1 therapy; measurable disease;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ECOG PS 0-1; no known active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CNS metastases and/or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carcinomatous meningitis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40)</a:t>
            </a:r>
          </a:p>
        </p:txBody>
      </p:sp>
      <p:sp>
        <p:nvSpPr>
          <p:cNvPr id="8" name="Rectangle 49">
            <a:extLst>
              <a:ext uri="{FF2B5EF4-FFF2-40B4-BE49-F238E27FC236}">
                <a16:creationId xmlns:a16="http://schemas.microsoft.com/office/drawing/2014/main" id="{2AF06490-F3B9-D048-DC00-0EE340043B6E}"/>
              </a:ext>
            </a:extLst>
          </p:cNvPr>
          <p:cNvSpPr>
            <a:spLocks noChangeArrowheads="1"/>
          </p:cNvSpPr>
          <p:nvPr/>
        </p:nvSpPr>
        <p:spPr bwMode="auto">
          <a:xfrm>
            <a:off x="4797095" y="2769065"/>
            <a:ext cx="3698606" cy="113662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Sacituzumab Govitecan </a:t>
            </a:r>
            <a:r>
              <a:rPr lang="en-US" altLang="en-US" sz="1800" b="0" dirty="0">
                <a:solidFill>
                  <a:srgbClr val="FFFFFF"/>
                </a:solidFill>
                <a:latin typeface="Calibri" panose="020F0502020204030204" pitchFamily="34" charset="0"/>
                <a:cs typeface="+mn-cs"/>
              </a:rPr>
              <a:t>10 mg/kg IV </a:t>
            </a:r>
          </a:p>
          <a:p>
            <a:pPr lvl="0" algn="ctr"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on Day 1, 8 of 21-day cycles</a:t>
            </a:r>
          </a:p>
        </p:txBody>
      </p:sp>
      <p:sp>
        <p:nvSpPr>
          <p:cNvPr id="15" name="Line 54">
            <a:extLst>
              <a:ext uri="{FF2B5EF4-FFF2-40B4-BE49-F238E27FC236}">
                <a16:creationId xmlns:a16="http://schemas.microsoft.com/office/drawing/2014/main" id="{4A9FF640-F7C1-51B2-0224-0D96EF0CA908}"/>
              </a:ext>
            </a:extLst>
          </p:cNvPr>
          <p:cNvSpPr>
            <a:spLocks noChangeShapeType="1"/>
          </p:cNvSpPr>
          <p:nvPr/>
        </p:nvSpPr>
        <p:spPr bwMode="auto">
          <a:xfrm flipV="1">
            <a:off x="4082225" y="3337378"/>
            <a:ext cx="526747"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3" name="Line 54">
            <a:extLst>
              <a:ext uri="{FF2B5EF4-FFF2-40B4-BE49-F238E27FC236}">
                <a16:creationId xmlns:a16="http://schemas.microsoft.com/office/drawing/2014/main" id="{F1D317B5-9D30-5EC7-378D-B0CD9318B163}"/>
              </a:ext>
            </a:extLst>
          </p:cNvPr>
          <p:cNvSpPr>
            <a:spLocks noChangeShapeType="1"/>
          </p:cNvSpPr>
          <p:nvPr/>
        </p:nvSpPr>
        <p:spPr bwMode="auto">
          <a:xfrm flipV="1">
            <a:off x="8627180" y="3337378"/>
            <a:ext cx="526747"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4" name="Text Box 45">
            <a:extLst>
              <a:ext uri="{FF2B5EF4-FFF2-40B4-BE49-F238E27FC236}">
                <a16:creationId xmlns:a16="http://schemas.microsoft.com/office/drawing/2014/main" id="{4D114F14-DFBF-FF94-B3A9-CC4DC4B34168}"/>
              </a:ext>
            </a:extLst>
          </p:cNvPr>
          <p:cNvSpPr txBox="1">
            <a:spLocks noChangeArrowheads="1"/>
          </p:cNvSpPr>
          <p:nvPr/>
        </p:nvSpPr>
        <p:spPr bwMode="auto">
          <a:xfrm>
            <a:off x="9104672" y="3014213"/>
            <a:ext cx="227622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Until PD or</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800" b="0" i="1" dirty="0">
                <a:solidFill>
                  <a:srgbClr val="000000"/>
                </a:solidFill>
                <a:latin typeface="Calibri" panose="020F0502020204030204" pitchFamily="34" charset="0"/>
                <a:cs typeface="+mn-cs"/>
              </a:rPr>
              <a:t>unacceptable toxicity</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82201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7"/>
            <a:ext cx="10872444" cy="1103313"/>
          </a:xfrm>
        </p:spPr>
        <p:txBody>
          <a:bodyPr/>
          <a:lstStyle/>
          <a:p>
            <a:r>
              <a:rPr lang="en-US" dirty="0"/>
              <a:t>TROPiCS-03 ES-SCLC Cohort: Baseline Characteristics and Treatment Exposure</a:t>
            </a:r>
          </a:p>
        </p:txBody>
      </p:sp>
      <p:sp>
        <p:nvSpPr>
          <p:cNvPr id="9" name="Content Placeholder 8">
            <a:extLst>
              <a:ext uri="{FF2B5EF4-FFF2-40B4-BE49-F238E27FC236}">
                <a16:creationId xmlns:a16="http://schemas.microsoft.com/office/drawing/2014/main" id="{4894BAF8-EC2F-9A9E-1398-F95D927BC9C2}"/>
              </a:ext>
            </a:extLst>
          </p:cNvPr>
          <p:cNvSpPr>
            <a:spLocks noGrp="1"/>
          </p:cNvSpPr>
          <p:nvPr>
            <p:ph idx="1"/>
          </p:nvPr>
        </p:nvSpPr>
        <p:spPr>
          <a:xfrm>
            <a:off x="6243484" y="4188542"/>
            <a:ext cx="5238904" cy="1975721"/>
          </a:xfrm>
        </p:spPr>
        <p:txBody>
          <a:bodyPr/>
          <a:lstStyle/>
          <a:p>
            <a:r>
              <a:rPr lang="en-US" dirty="0"/>
              <a:t>PD was most common reason for discontinuation</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Dowlati. ESMO 2023. Abstr 199MO. </a:t>
            </a:r>
          </a:p>
        </p:txBody>
      </p:sp>
      <p:graphicFrame>
        <p:nvGraphicFramePr>
          <p:cNvPr id="3" name="Group 3">
            <a:extLst>
              <a:ext uri="{FF2B5EF4-FFF2-40B4-BE49-F238E27FC236}">
                <a16:creationId xmlns:a16="http://schemas.microsoft.com/office/drawing/2014/main" id="{7D5C2974-3041-113D-B4AA-5A4DE7572005}"/>
              </a:ext>
            </a:extLst>
          </p:cNvPr>
          <p:cNvGraphicFramePr>
            <a:graphicFrameLocks/>
          </p:cNvGraphicFramePr>
          <p:nvPr>
            <p:extLst>
              <p:ext uri="{D42A27DB-BD31-4B8C-83A1-F6EECF244321}">
                <p14:modId xmlns:p14="http://schemas.microsoft.com/office/powerpoint/2010/main" val="2855162401"/>
              </p:ext>
            </p:extLst>
          </p:nvPr>
        </p:nvGraphicFramePr>
        <p:xfrm>
          <a:off x="723900" y="1603375"/>
          <a:ext cx="5372100" cy="4678739"/>
        </p:xfrm>
        <a:graphic>
          <a:graphicData uri="http://schemas.openxmlformats.org/drawingml/2006/table">
            <a:tbl>
              <a:tblPr/>
              <a:tblGrid>
                <a:gridCol w="3218835">
                  <a:extLst>
                    <a:ext uri="{9D8B030D-6E8A-4147-A177-3AD203B41FA5}">
                      <a16:colId xmlns:a16="http://schemas.microsoft.com/office/drawing/2014/main" val="20000"/>
                    </a:ext>
                  </a:extLst>
                </a:gridCol>
                <a:gridCol w="2153265">
                  <a:extLst>
                    <a:ext uri="{9D8B030D-6E8A-4147-A177-3AD203B41FA5}">
                      <a16:colId xmlns:a16="http://schemas.microsoft.com/office/drawing/2014/main" val="20001"/>
                    </a:ext>
                  </a:extLst>
                </a:gridCol>
              </a:tblGrid>
              <a:tr h="367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7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(48-79)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417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137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93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 or former smoker,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367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3711379"/>
                  </a:ext>
                </a:extLst>
              </a:tr>
              <a:tr h="367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IV at initial diagnosis,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5153831"/>
                  </a:ext>
                </a:extLst>
              </a:tr>
              <a:tr h="1137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response to last prior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anticancer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52097129"/>
                  </a:ext>
                </a:extLst>
              </a:tr>
            </a:tbl>
          </a:graphicData>
        </a:graphic>
      </p:graphicFrame>
      <p:graphicFrame>
        <p:nvGraphicFramePr>
          <p:cNvPr id="6" name="Group 3">
            <a:extLst>
              <a:ext uri="{FF2B5EF4-FFF2-40B4-BE49-F238E27FC236}">
                <a16:creationId xmlns:a16="http://schemas.microsoft.com/office/drawing/2014/main" id="{E1B5D250-C81F-DAE6-378E-F400285E4365}"/>
              </a:ext>
            </a:extLst>
          </p:cNvPr>
          <p:cNvGraphicFramePr>
            <a:graphicFrameLocks/>
          </p:cNvGraphicFramePr>
          <p:nvPr>
            <p:extLst>
              <p:ext uri="{D42A27DB-BD31-4B8C-83A1-F6EECF244321}">
                <p14:modId xmlns:p14="http://schemas.microsoft.com/office/powerpoint/2010/main" val="1791298701"/>
              </p:ext>
            </p:extLst>
          </p:nvPr>
        </p:nvGraphicFramePr>
        <p:xfrm>
          <a:off x="6252634" y="1600902"/>
          <a:ext cx="5229570" cy="2072704"/>
        </p:xfrm>
        <a:graphic>
          <a:graphicData uri="http://schemas.openxmlformats.org/drawingml/2006/table">
            <a:tbl>
              <a:tblPr/>
              <a:tblGrid>
                <a:gridCol w="3196166">
                  <a:extLst>
                    <a:ext uri="{9D8B030D-6E8A-4147-A177-3AD203B41FA5}">
                      <a16:colId xmlns:a16="http://schemas.microsoft.com/office/drawing/2014/main" val="20000"/>
                    </a:ext>
                  </a:extLst>
                </a:gridCol>
                <a:gridCol w="2033404">
                  <a:extLst>
                    <a:ext uri="{9D8B030D-6E8A-4147-A177-3AD203B41FA5}">
                      <a16:colId xmlns:a16="http://schemas.microsoft.com/office/drawing/2014/main" val="20001"/>
                    </a:ext>
                  </a:extLst>
                </a:gridCol>
              </a:tblGrid>
              <a:tr h="1838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Treatment Exposure/Disposition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38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treatment,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(0-11.8)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38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number of cycles received,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59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 study treatment,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54513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TROPiCS-03 ES-SCLC Cohort: Efficacy</a:t>
            </a:r>
            <a:br>
              <a:rPr lang="en-US" dirty="0"/>
            </a:br>
            <a:r>
              <a:rPr lang="en-US" dirty="0"/>
              <a:t>(Investigator Assessed)</a:t>
            </a:r>
          </a:p>
        </p:txBody>
      </p:sp>
      <p:sp>
        <p:nvSpPr>
          <p:cNvPr id="8" name="Content Placeholder 7">
            <a:extLst>
              <a:ext uri="{FF2B5EF4-FFF2-40B4-BE49-F238E27FC236}">
                <a16:creationId xmlns:a16="http://schemas.microsoft.com/office/drawing/2014/main" id="{0FFBEBF7-E6BF-6EF1-BF21-C17B5D18E0DF}"/>
              </a:ext>
            </a:extLst>
          </p:cNvPr>
          <p:cNvSpPr>
            <a:spLocks noGrp="1"/>
          </p:cNvSpPr>
          <p:nvPr>
            <p:ph idx="1"/>
          </p:nvPr>
        </p:nvSpPr>
        <p:spPr>
          <a:xfrm>
            <a:off x="604675" y="5132438"/>
            <a:ext cx="10877529" cy="1199535"/>
          </a:xfrm>
        </p:spPr>
        <p:txBody>
          <a:bodyPr/>
          <a:lstStyle/>
          <a:p>
            <a:pPr>
              <a:spcBef>
                <a:spcPts val="400"/>
              </a:spcBef>
              <a:spcAft>
                <a:spcPts val="100"/>
              </a:spcAft>
            </a:pPr>
            <a:r>
              <a:rPr lang="en-US" sz="2400" dirty="0"/>
              <a:t>Proportion of patients with postbaseline tumor assessments with tumor reduction:</a:t>
            </a:r>
          </a:p>
          <a:p>
            <a:pPr lvl="1">
              <a:spcBef>
                <a:spcPts val="400"/>
              </a:spcBef>
              <a:spcAft>
                <a:spcPts val="100"/>
              </a:spcAft>
            </a:pPr>
            <a:r>
              <a:rPr lang="en-US" sz="2400" dirty="0"/>
              <a:t>Any reduction: 77%</a:t>
            </a:r>
          </a:p>
          <a:p>
            <a:pPr lvl="1">
              <a:spcBef>
                <a:spcPts val="400"/>
              </a:spcBef>
              <a:spcAft>
                <a:spcPts val="100"/>
              </a:spcAft>
            </a:pPr>
            <a:r>
              <a:rPr lang="en-US" sz="2400" dirty="0"/>
              <a:t>&gt;30% reduction: 43%</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Dowlati. ESMO 2023. Abstr 199MO. </a:t>
            </a:r>
          </a:p>
        </p:txBody>
      </p:sp>
      <p:graphicFrame>
        <p:nvGraphicFramePr>
          <p:cNvPr id="3" name="Group 3">
            <a:extLst>
              <a:ext uri="{FF2B5EF4-FFF2-40B4-BE49-F238E27FC236}">
                <a16:creationId xmlns:a16="http://schemas.microsoft.com/office/drawing/2014/main" id="{4EC54FBC-195E-964D-B122-E273C1E510C8}"/>
              </a:ext>
            </a:extLst>
          </p:cNvPr>
          <p:cNvGraphicFramePr>
            <a:graphicFrameLocks/>
          </p:cNvGraphicFramePr>
          <p:nvPr>
            <p:extLst>
              <p:ext uri="{D42A27DB-BD31-4B8C-83A1-F6EECF244321}">
                <p14:modId xmlns:p14="http://schemas.microsoft.com/office/powerpoint/2010/main" val="1145041030"/>
              </p:ext>
            </p:extLst>
          </p:nvPr>
        </p:nvGraphicFramePr>
        <p:xfrm>
          <a:off x="709796" y="1603375"/>
          <a:ext cx="10772407" cy="3395526"/>
        </p:xfrm>
        <a:graphic>
          <a:graphicData uri="http://schemas.openxmlformats.org/drawingml/2006/table">
            <a:tbl>
              <a:tblPr/>
              <a:tblGrid>
                <a:gridCol w="5517980">
                  <a:extLst>
                    <a:ext uri="{9D8B030D-6E8A-4147-A177-3AD203B41FA5}">
                      <a16:colId xmlns:a16="http://schemas.microsoft.com/office/drawing/2014/main" val="20000"/>
                    </a:ext>
                  </a:extLst>
                </a:gridCol>
                <a:gridCol w="5254427">
                  <a:extLst>
                    <a:ext uri="{9D8B030D-6E8A-4147-A177-3AD203B41FA5}">
                      <a16:colId xmlns:a16="http://schemas.microsoft.com/office/drawing/2014/main" val="20001"/>
                    </a:ext>
                  </a:extLst>
                </a:gridCol>
              </a:tblGrid>
              <a:tr h="3112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90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(confirmed CR + PR),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(20-56)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744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 (confirmed)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90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(confirmed CR + PR + SD),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 (69-96)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77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CBR (confirmed CR + PR + SD ≥6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(23-59)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2690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(2.7-NR)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9784995"/>
                  </a:ext>
                </a:extLst>
              </a:tr>
              <a:tr h="2690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6-mo DoR,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(14-89)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110469"/>
                  </a:ext>
                </a:extLst>
              </a:tr>
            </a:tbl>
          </a:graphicData>
        </a:graphic>
      </p:graphicFrame>
    </p:spTree>
    <p:extLst>
      <p:ext uri="{BB962C8B-B14F-4D97-AF65-F5344CB8AC3E}">
        <p14:creationId xmlns:p14="http://schemas.microsoft.com/office/powerpoint/2010/main" val="3303789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TROPiCS-03 ES-SCLC Cohort: Safety</a:t>
            </a:r>
            <a:endParaRPr lang="en-US" b="0" dirty="0"/>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Dowlati. ESMO 2023. Abstr 199MO. </a:t>
            </a:r>
          </a:p>
        </p:txBody>
      </p:sp>
      <p:graphicFrame>
        <p:nvGraphicFramePr>
          <p:cNvPr id="3" name="Group 3">
            <a:extLst>
              <a:ext uri="{FF2B5EF4-FFF2-40B4-BE49-F238E27FC236}">
                <a16:creationId xmlns:a16="http://schemas.microsoft.com/office/drawing/2014/main" id="{7D5C2974-3041-113D-B4AA-5A4DE7572005}"/>
              </a:ext>
            </a:extLst>
          </p:cNvPr>
          <p:cNvGraphicFramePr>
            <a:graphicFrameLocks/>
          </p:cNvGraphicFramePr>
          <p:nvPr>
            <p:extLst>
              <p:ext uri="{D42A27DB-BD31-4B8C-83A1-F6EECF244321}">
                <p14:modId xmlns:p14="http://schemas.microsoft.com/office/powerpoint/2010/main" val="1769950846"/>
              </p:ext>
            </p:extLst>
          </p:nvPr>
        </p:nvGraphicFramePr>
        <p:xfrm>
          <a:off x="723900" y="1603375"/>
          <a:ext cx="5301339" cy="3810112"/>
        </p:xfrm>
        <a:graphic>
          <a:graphicData uri="http://schemas.openxmlformats.org/drawingml/2006/table">
            <a:tbl>
              <a:tblPr/>
              <a:tblGrid>
                <a:gridCol w="2885992">
                  <a:extLst>
                    <a:ext uri="{9D8B030D-6E8A-4147-A177-3AD203B41FA5}">
                      <a16:colId xmlns:a16="http://schemas.microsoft.com/office/drawing/2014/main" val="20000"/>
                    </a:ext>
                  </a:extLst>
                </a:gridCol>
                <a:gridCol w="2415347">
                  <a:extLst>
                    <a:ext uri="{9D8B030D-6E8A-4147-A177-3AD203B41FA5}">
                      <a16:colId xmlns:a16="http://schemas.microsoft.com/office/drawing/2014/main" val="20001"/>
                    </a:ext>
                  </a:extLst>
                </a:gridCol>
              </a:tblGrid>
              <a:tr h="1814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068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cause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068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cause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62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cause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3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1814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3711379"/>
                  </a:ext>
                </a:extLst>
              </a:tr>
              <a:tr h="1814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5153831"/>
                  </a:ext>
                </a:extLst>
              </a:tr>
            </a:tbl>
          </a:graphicData>
        </a:graphic>
      </p:graphicFrame>
      <p:graphicFrame>
        <p:nvGraphicFramePr>
          <p:cNvPr id="8" name="Group 3">
            <a:extLst>
              <a:ext uri="{FF2B5EF4-FFF2-40B4-BE49-F238E27FC236}">
                <a16:creationId xmlns:a16="http://schemas.microsoft.com/office/drawing/2014/main" id="{8006D531-AC31-638D-F441-09908A09CFA7}"/>
              </a:ext>
            </a:extLst>
          </p:cNvPr>
          <p:cNvGraphicFramePr>
            <a:graphicFrameLocks/>
          </p:cNvGraphicFramePr>
          <p:nvPr>
            <p:extLst>
              <p:ext uri="{D42A27DB-BD31-4B8C-83A1-F6EECF244321}">
                <p14:modId xmlns:p14="http://schemas.microsoft.com/office/powerpoint/2010/main" val="3011823568"/>
              </p:ext>
            </p:extLst>
          </p:nvPr>
        </p:nvGraphicFramePr>
        <p:xfrm>
          <a:off x="6349940" y="1622425"/>
          <a:ext cx="5129273" cy="4267392"/>
        </p:xfrm>
        <a:graphic>
          <a:graphicData uri="http://schemas.openxmlformats.org/drawingml/2006/table">
            <a:tbl>
              <a:tblPr/>
              <a:tblGrid>
                <a:gridCol w="1918315">
                  <a:extLst>
                    <a:ext uri="{9D8B030D-6E8A-4147-A177-3AD203B41FA5}">
                      <a16:colId xmlns:a16="http://schemas.microsoft.com/office/drawing/2014/main" val="20000"/>
                    </a:ext>
                  </a:extLst>
                </a:gridCol>
                <a:gridCol w="1605479">
                  <a:extLst>
                    <a:ext uri="{9D8B030D-6E8A-4147-A177-3AD203B41FA5}">
                      <a16:colId xmlns:a16="http://schemas.microsoft.com/office/drawing/2014/main" val="20001"/>
                    </a:ext>
                  </a:extLst>
                </a:gridCol>
                <a:gridCol w="1605479">
                  <a:extLst>
                    <a:ext uri="{9D8B030D-6E8A-4147-A177-3AD203B41FA5}">
                      <a16:colId xmlns:a16="http://schemas.microsoft.com/office/drawing/2014/main" val="982503327"/>
                    </a:ext>
                  </a:extLst>
                </a:gridCol>
              </a:tblGrid>
              <a:tr h="2500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in ≥15%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57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57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29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47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1447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3711379"/>
                  </a:ext>
                </a:extLst>
              </a:tr>
              <a:tr h="2104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5153831"/>
                  </a:ext>
                </a:extLst>
              </a:tr>
              <a:tr h="1447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67970857"/>
                  </a:ext>
                </a:extLst>
              </a:tr>
              <a:tr h="1447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3480705"/>
                  </a:ext>
                </a:extLst>
              </a:tr>
              <a:tr h="1447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07127873"/>
                  </a:ext>
                </a:extLst>
              </a:tr>
              <a:tr h="1447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8197122"/>
                  </a:ext>
                </a:extLst>
              </a:tr>
              <a:tr h="1447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Hypomagnesemia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1162595"/>
                  </a:ext>
                </a:extLst>
              </a:tr>
            </a:tbl>
          </a:graphicData>
        </a:graphic>
      </p:graphicFrame>
    </p:spTree>
    <p:extLst>
      <p:ext uri="{BB962C8B-B14F-4D97-AF65-F5344CB8AC3E}">
        <p14:creationId xmlns:p14="http://schemas.microsoft.com/office/powerpoint/2010/main" val="2433507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7"/>
            <a:ext cx="10872444" cy="1103313"/>
          </a:xfrm>
        </p:spPr>
        <p:txBody>
          <a:bodyPr/>
          <a:lstStyle/>
          <a:p>
            <a:r>
              <a:rPr lang="en-US" dirty="0"/>
              <a:t>TROPiCS-03 ES-SCLC Cohort: 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838" y="1512888"/>
            <a:ext cx="11169650" cy="4651375"/>
          </a:xfrm>
        </p:spPr>
        <p:txBody>
          <a:bodyPr/>
          <a:lstStyle/>
          <a:p>
            <a:r>
              <a:rPr lang="en-US" sz="2400" dirty="0"/>
              <a:t>Sacituzumab govitecan showed promising efficacy as second-line therapy for patients with ES-SCLC after platinum-based chemotherapy and anti‒PD-1/PD-L1 therapy</a:t>
            </a:r>
          </a:p>
          <a:p>
            <a:pPr lvl="1"/>
            <a:r>
              <a:rPr lang="en-US" sz="2200" dirty="0"/>
              <a:t>Confirmed ORR: 37%; 6-mo DoR: 63%</a:t>
            </a:r>
          </a:p>
          <a:p>
            <a:pPr lvl="1"/>
            <a:r>
              <a:rPr lang="en-US" sz="2200" dirty="0"/>
              <a:t>DCR: 87%</a:t>
            </a:r>
          </a:p>
          <a:p>
            <a:r>
              <a:rPr lang="en-US" sz="2400" dirty="0"/>
              <a:t>Safety was manageable and consistent with known safety profile of sacituzumab govitecan in other tumor types</a:t>
            </a:r>
          </a:p>
          <a:p>
            <a:pPr lvl="1"/>
            <a:r>
              <a:rPr lang="en-US" sz="2200" dirty="0"/>
              <a:t>Most common TEAEs of any grade: diarrhea and neutropenia </a:t>
            </a:r>
          </a:p>
          <a:p>
            <a:pPr lvl="1"/>
            <a:r>
              <a:rPr lang="en-US" sz="2200" dirty="0"/>
              <a:t>No TEAEs led to discontinuation or death at this reporting</a:t>
            </a:r>
          </a:p>
          <a:p>
            <a:r>
              <a:rPr lang="en-US" sz="2400" dirty="0"/>
              <a:t>Results warrant continued investigation</a:t>
            </a:r>
          </a:p>
          <a:p>
            <a:pPr lvl="1"/>
            <a:r>
              <a:rPr lang="en-US" sz="2200" dirty="0"/>
              <a:t>Study is ongoing, and results in this ES-SCLC patient cohort will be updated</a:t>
            </a:r>
          </a:p>
        </p:txBody>
      </p:sp>
      <p:sp>
        <p:nvSpPr>
          <p:cNvPr id="5" name="Text Box 11">
            <a:extLst>
              <a:ext uri="{FF2B5EF4-FFF2-40B4-BE49-F238E27FC236}">
                <a16:creationId xmlns:a16="http://schemas.microsoft.com/office/drawing/2014/main" id="{CABBDDF4-75B8-55F4-8EF9-7BD58463093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Dowlati. ESMO 2023. Abstr 199MO. </a:t>
            </a:r>
          </a:p>
        </p:txBody>
      </p:sp>
    </p:spTree>
    <p:extLst>
      <p:ext uri="{BB962C8B-B14F-4D97-AF65-F5344CB8AC3E}">
        <p14:creationId xmlns:p14="http://schemas.microsoft.com/office/powerpoint/2010/main" val="3302649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BA73_Al-Batran" id="{2FE9BBD0-9336-A344-983E-E97595656561}" vid="{86E17CC5-4B80-4040-9FAC-081C3CBBE8B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F946E1F52462C4D9F79ECC858EADCAD" ma:contentTypeVersion="1" ma:contentTypeDescription="Create a new document." ma:contentTypeScope="" ma:versionID="9f2edf57a0e82b13c5ff98a5851ff83b">
  <xsd:schema xmlns:xsd="http://www.w3.org/2001/XMLSchema" xmlns:xs="http://www.w3.org/2001/XMLSchema" xmlns:p="http://schemas.microsoft.com/office/2006/metadata/properties" xmlns:ns2="d54cbe69-32bd-412a-b004-9152f949605e" xmlns:ns3="55477bab-5188-4d6d-99e3-b5eb900bf257" targetNamespace="http://schemas.microsoft.com/office/2006/metadata/properties" ma:root="true" ma:fieldsID="66b8402ddedc172babe057dd79d9cb8b" ns2:_="" ns3:_="">
    <xsd:import namespace="d54cbe69-32bd-412a-b004-9152f949605e"/>
    <xsd:import namespace="55477bab-5188-4d6d-99e3-b5eb900bf25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5477bab-5188-4d6d-99e3-b5eb900bf25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56M7VY3CDVN5-904902937-1</_dlc_DocId>
    <_dlc_DocIdUrl xmlns="d54cbe69-32bd-412a-b004-9152f949605e">
      <Url>https://intranet.clinicaloptions.com/mews/oncology/ONC_2023_ESMO_CF_(PRP6560)/1990MO_Dowlati/_layouts/15/DocIdRedir.aspx?ID=56M7VY3CDVN5-904902937-1</Url>
      <Description>56M7VY3CDVN5-904902937-1</Description>
    </_dlc_DocIdUrl>
    <Document_x0020_Category xmlns="55477bab-5188-4d6d-99e3-b5eb900bf257">Conference Capsule Slides</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88F63483-041A-43C5-B41B-925536261A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5477bab-5188-4d6d-99e3-b5eb900bf2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purl.org/dc/dcmitype/"/>
    <ds:schemaRef ds:uri="d54cbe69-32bd-412a-b004-9152f949605e"/>
    <ds:schemaRef ds:uri="http://schemas.microsoft.com/office/2006/metadata/properties"/>
    <ds:schemaRef ds:uri="http://purl.org/dc/elements/1.1/"/>
    <ds:schemaRef ds:uri="http://schemas.microsoft.com/office/2006/documentManagement/types"/>
    <ds:schemaRef ds:uri="55477bab-5188-4d6d-99e3-b5eb900bf257"/>
    <ds:schemaRef ds:uri="http://schemas.openxmlformats.org/package/2006/metadata/core-properties"/>
    <ds:schemaRef ds:uri="http://schemas.microsoft.com/office/infopath/2007/PartnerControls"/>
    <ds:schemaRef ds:uri="http://www.w3.org/XML/1998/namespace"/>
    <ds:schemaRef ds:uri="http://purl.org/dc/terms/"/>
  </ds:schemaRefs>
</ds:datastoreItem>
</file>

<file path=customXml/itemProps5.xml><?xml version="1.0" encoding="utf-8"?>
<ds:datastoreItem xmlns:ds="http://schemas.openxmlformats.org/officeDocument/2006/customXml" ds:itemID="{234E74AA-5437-4670-96B8-828025788B4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2022_CCO_Template</Template>
  <TotalTime>1417</TotalTime>
  <Words>1341</Words>
  <Application>Microsoft Office PowerPoint</Application>
  <PresentationFormat>Widescreen</PresentationFormat>
  <Paragraphs>192</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TROPiCS-03 Phase II Basket Trial:  Sacituzumab Govitecan as Second-line  Therapy for Extensive-Stage Small-Cell Lung Cancer</vt:lpstr>
      <vt:lpstr>About These Slides</vt:lpstr>
      <vt:lpstr>TROPiCS-03 ES-SCLC Cohort: Background </vt:lpstr>
      <vt:lpstr>TROPiCS-03 ES-SCLC Cohort: Study Design</vt:lpstr>
      <vt:lpstr>TROPiCS-03 ES-SCLC Cohort: Baseline Characteristics and Treatment Exposure</vt:lpstr>
      <vt:lpstr>TROPiCS-03 ES-SCLC Cohort: Efficacy (Investigator Assessed)</vt:lpstr>
      <vt:lpstr>TROPiCS-03 ES-SCLC Cohort: Safety</vt:lpstr>
      <vt:lpstr>TROPiCS-03 ES-SCLC Cohort: Investigators’ Conclusions</vt:lpstr>
      <vt:lpstr>Go Online for More CCO  Coverage of ESMO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TROPiCS-03 Phase II Basket Trial: Sacituzumab Govitecan as Second-line Therapy for Extensive-Stage Small-Cell Lung Cancer</dc:title>
  <dc:creator>Mindy Tanzola</dc:creator>
  <cp:lastModifiedBy>nkolenko@clinicaloptions.com</cp:lastModifiedBy>
  <cp:revision>5</cp:revision>
  <cp:lastPrinted>2016-09-26T20:21:49Z</cp:lastPrinted>
  <dcterms:created xsi:type="dcterms:W3CDTF">2023-10-22T00:23:03Z</dcterms:created>
  <dcterms:modified xsi:type="dcterms:W3CDTF">2023-10-24T19:40:56Z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bb99f1f5-5321-41b8-bb4b-513a4a6982b3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0x0101009F946E1F52462C4D9F79ECC858EADCAD</vt:lpwstr>
  </property>
  <property fmtid="{D5CDD505-2E9C-101B-9397-08002B2CF9AE}" pid="9" name="MediaServiceImageTags">
    <vt:lpwstr/>
  </property>
</Properties>
</file>