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 id="2147484668" r:id="rId7"/>
  </p:sldMasterIdLst>
  <p:notesMasterIdLst>
    <p:notesMasterId r:id="rId19"/>
  </p:notesMasterIdLst>
  <p:handoutMasterIdLst>
    <p:handoutMasterId r:id="rId20"/>
  </p:handoutMasterIdLst>
  <p:sldIdLst>
    <p:sldId id="321" r:id="rId8"/>
    <p:sldId id="308" r:id="rId9"/>
    <p:sldId id="544" r:id="rId10"/>
    <p:sldId id="545" r:id="rId11"/>
    <p:sldId id="552" r:id="rId12"/>
    <p:sldId id="562" r:id="rId13"/>
    <p:sldId id="564" r:id="rId14"/>
    <p:sldId id="567" r:id="rId15"/>
    <p:sldId id="571" r:id="rId16"/>
    <p:sldId id="568" r:id="rId17"/>
    <p:sldId id="553" r:id="rId18"/>
  </p:sldIdLst>
  <p:sldSz cx="12192000" cy="6858000"/>
  <p:notesSz cx="7315200" cy="9601200"/>
  <p:custDataLst>
    <p:tags r:id="rId21"/>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64"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E25281B-19CD-D229-D467-B8F3C30CC670}" name="Angeline Metilda" initials="AM" userId="S::Angeline.Metilda@extentia.com::ed87727e-52b6-4fa5-8589-5ec96b7728b7" providerId="AD"/>
  <p188:author id="{3A880627-937B-931E-5FBC-5DC0BC732A34}" name="CLINICALOPTIONS\tquill" initials="C" userId="CLINICALOPTIONS\tquill" providerId="None"/>
  <p188:author id="{44045570-6CCC-EB6A-29FB-B2E29A9D40EA}" name="CLINICALOPTIONS\jconstanzo" initials="C" userId="CLINICALOPTIONS\jconstanzo" providerId="None"/>
  <p188:author id="{3CB1E8BA-9204-E1AA-A488-9864D6FB7E39}" name="Christy Seals" initials="CS" userId="S::cseals@clinicaloptions.com::0852e532-1f9e-4bbf-9b56-be19a9543a31" providerId="AD"/>
  <p188:author id="{9A13D3F1-E397-F431-59EA-2E5163B08BBF}" name="Bing-E Xu" initials="BEX" userId="87a7fe42d5b00958" providerId="Windows Liv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3"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2"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0"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aboecler@clinicaloptions.com" initials="a" lastIdx="1" clrIdx="14">
    <p:extLst>
      <p:ext uri="{19B8F6BF-5375-455C-9EA6-DF929625EA0E}">
        <p15:presenceInfo xmlns:p15="http://schemas.microsoft.com/office/powerpoint/2012/main" userId="aboecler@clinicaloptions.co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764" autoAdjust="0"/>
    <p:restoredTop sz="77976" autoAdjust="0"/>
  </p:normalViewPr>
  <p:slideViewPr>
    <p:cSldViewPr snapToGrid="0">
      <p:cViewPr varScale="1">
        <p:scale>
          <a:sx n="59" d="100"/>
          <a:sy n="59" d="100"/>
        </p:scale>
        <p:origin x="856" y="52"/>
      </p:cViewPr>
      <p:guideLst>
        <p:guide orient="horz" pos="4128"/>
        <p:guide orient="horz" pos="1008"/>
        <p:guide orient="horz" pos="4032"/>
        <p:guide orient="horz" pos="151"/>
        <p:guide orient="horz" pos="264"/>
        <p:guide orient="horz" pos="3912"/>
        <p:guide orient="horz"/>
        <p:guide pos="329"/>
        <p:guide pos="7407"/>
        <p:guide pos="3864"/>
        <p:guide pos="453"/>
        <p:guide pos="7248"/>
      </p:guideLst>
    </p:cSldViewPr>
  </p:slideViewPr>
  <p:notesTextViewPr>
    <p:cViewPr>
      <p:scale>
        <a:sx n="1" d="1"/>
        <a:sy n="1" d="1"/>
      </p:scale>
      <p:origin x="0" y="0"/>
    </p:cViewPr>
  </p:notesTextViewPr>
  <p:sorterViewPr>
    <p:cViewPr>
      <p:scale>
        <a:sx n="100" d="100"/>
        <a:sy n="100" d="100"/>
      </p:scale>
      <p:origin x="0" y="-6192"/>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Master" Target="slideMasters/slideMaster2.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4.xml"/><Relationship Id="rId24" Type="http://schemas.openxmlformats.org/officeDocument/2006/relationships/viewProps" Target="viewProps.xml"/><Relationship Id="rId5" Type="http://schemas.openxmlformats.org/officeDocument/2006/relationships/customXml" Target="../customXml/item5.xml"/><Relationship Id="rId15" Type="http://schemas.openxmlformats.org/officeDocument/2006/relationships/slide" Target="slides/slide8.xml"/><Relationship Id="rId23" Type="http://schemas.openxmlformats.org/officeDocument/2006/relationships/presProps" Target="presProps.xml"/><Relationship Id="rId10" Type="http://schemas.openxmlformats.org/officeDocument/2006/relationships/slide" Target="slides/slide3.xml"/><Relationship Id="rId19"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commentAuthors" Target="commentAuthors.xml"/><Relationship Id="rId27" Type="http://schemas.microsoft.com/office/2018/10/relationships/authors" Targe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AML, acute myeloid leukemia.</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23905897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AML, acute myeloid leukemia; Aza, a</a:t>
            </a:r>
            <a:r>
              <a:rPr lang="en-US" altLang="en-US" i="1" dirty="0"/>
              <a:t>zacitidine; HSCT, hematopoietic stem cell transplant; OS, overall survival; R/R, relapsed/refractory; Ven, venetoclax.</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31690506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i="1" dirty="0">
                <a:latin typeface="Arial" panose="020B0604020202020204" pitchFamily="34" charset="0"/>
                <a:cs typeface="Arial" panose="020B0604020202020204" pitchFamily="34" charset="0"/>
              </a:rPr>
              <a:t>AML, acute myeloid leukemia; </a:t>
            </a:r>
            <a:r>
              <a:rPr lang="en-US" i="1" dirty="0"/>
              <a:t>Aza, a</a:t>
            </a:r>
            <a:r>
              <a:rPr lang="en-US" altLang="en-US" i="1" dirty="0"/>
              <a:t>zacitidine; </a:t>
            </a:r>
            <a:r>
              <a:rPr lang="en-IN" b="0" i="1" dirty="0">
                <a:solidFill>
                  <a:srgbClr val="000000"/>
                </a:solidFill>
                <a:effectLst/>
                <a:latin typeface="Arial" panose="020B0604020202020204" pitchFamily="34" charset="0"/>
                <a:cs typeface="Arial" panose="020B0604020202020204" pitchFamily="34" charset="0"/>
              </a:rPr>
              <a:t>CMML, chronic myelomonocytic leukemia; CR, </a:t>
            </a:r>
            <a:r>
              <a:rPr lang="en-US" b="0" i="1" dirty="0">
                <a:solidFill>
                  <a:srgbClr val="000000"/>
                </a:solidFill>
                <a:effectLst/>
                <a:latin typeface="Arial" panose="020B0604020202020204" pitchFamily="34" charset="0"/>
                <a:cs typeface="Arial" panose="020B0604020202020204" pitchFamily="34" charset="0"/>
              </a:rPr>
              <a:t>complete response; </a:t>
            </a:r>
            <a:r>
              <a:rPr lang="en-IN" b="0" i="1" dirty="0">
                <a:solidFill>
                  <a:srgbClr val="000000"/>
                </a:solidFill>
                <a:effectLst/>
                <a:latin typeface="Arial" panose="020B0604020202020204" pitchFamily="34" charset="0"/>
                <a:cs typeface="Arial" panose="020B0604020202020204" pitchFamily="34" charset="0"/>
              </a:rPr>
              <a:t>CRi, </a:t>
            </a:r>
            <a:r>
              <a:rPr lang="en-US" b="0" i="1" dirty="0">
                <a:solidFill>
                  <a:srgbClr val="000000"/>
                </a:solidFill>
                <a:effectLst/>
                <a:latin typeface="Arial" panose="020B0604020202020204" pitchFamily="34" charset="0"/>
                <a:cs typeface="Arial" panose="020B0604020202020204" pitchFamily="34" charset="0"/>
              </a:rPr>
              <a:t>complete response with incomplete hematologic recovery</a:t>
            </a:r>
            <a:r>
              <a:rPr lang="en-IN" b="0" i="1" dirty="0">
                <a:solidFill>
                  <a:srgbClr val="000000"/>
                </a:solidFill>
                <a:effectLst/>
                <a:latin typeface="Arial" panose="020B0604020202020204" pitchFamily="34" charset="0"/>
                <a:cs typeface="Arial" panose="020B0604020202020204" pitchFamily="34" charset="0"/>
              </a:rPr>
              <a:t>; CT, chemotherapy; </a:t>
            </a:r>
            <a:r>
              <a:rPr lang="en-IN" i="1" dirty="0">
                <a:latin typeface="Arial" panose="020B0604020202020204" pitchFamily="34" charset="0"/>
                <a:cs typeface="Arial" panose="020B0604020202020204" pitchFamily="34" charset="0"/>
              </a:rPr>
              <a:t>MDS, </a:t>
            </a:r>
            <a:r>
              <a:rPr lang="en-IN" b="0" i="1" dirty="0">
                <a:solidFill>
                  <a:srgbClr val="000000"/>
                </a:solidFill>
                <a:effectLst/>
                <a:latin typeface="Arial" panose="020B0604020202020204" pitchFamily="34" charset="0"/>
                <a:cs typeface="Arial" panose="020B0604020202020204" pitchFamily="34" charset="0"/>
              </a:rPr>
              <a:t>myelodysplastic syndromes; MRD, measurable residual disease; OS, overall survival; R/R, relapsed/refractory; Ven, venetoclax.</a:t>
            </a:r>
            <a:endParaRPr lang="en-IN" i="1"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40349296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i="1" dirty="0">
                <a:latin typeface="Arial" panose="020B0604020202020204" pitchFamily="34" charset="0"/>
                <a:cs typeface="Arial" panose="020B0604020202020204" pitchFamily="34" charset="0"/>
              </a:rPr>
              <a:t>AML, acute myeloid leukemia; </a:t>
            </a:r>
            <a:r>
              <a:rPr lang="en-US" i="1" dirty="0"/>
              <a:t>Aza, a</a:t>
            </a:r>
            <a:r>
              <a:rPr lang="en-US" altLang="en-US" i="1" dirty="0"/>
              <a:t>zacitidine; </a:t>
            </a:r>
            <a:r>
              <a:rPr lang="en-IN" b="0" i="1" dirty="0">
                <a:solidFill>
                  <a:srgbClr val="000000"/>
                </a:solidFill>
                <a:effectLst/>
                <a:latin typeface="Arial" panose="020B0604020202020204" pitchFamily="34" charset="0"/>
                <a:cs typeface="Arial" panose="020B0604020202020204" pitchFamily="34" charset="0"/>
              </a:rPr>
              <a:t>CMML,  chronic myelomonocytic leukemia; HMA, hypomethylating agent; HSCT, h</a:t>
            </a:r>
            <a:r>
              <a:rPr lang="en-IN" b="0" i="1" dirty="0">
                <a:solidFill>
                  <a:srgbClr val="202124"/>
                </a:solidFill>
                <a:effectLst/>
                <a:latin typeface="Arial" panose="020B0604020202020204" pitchFamily="34" charset="0"/>
                <a:cs typeface="Arial" panose="020B0604020202020204" pitchFamily="34" charset="0"/>
              </a:rPr>
              <a:t>ematopoietic stem cell transplant; </a:t>
            </a:r>
            <a:r>
              <a:rPr lang="en-IN" b="0" i="1" dirty="0">
                <a:solidFill>
                  <a:srgbClr val="000000"/>
                </a:solidFill>
                <a:effectLst/>
                <a:latin typeface="Arial" panose="020B0604020202020204" pitchFamily="34" charset="0"/>
                <a:cs typeface="Arial" panose="020B0604020202020204" pitchFamily="34" charset="0"/>
              </a:rPr>
              <a:t>MDS, myelodysplastic syndromes; R/R, relapsed/refractory; tx, therapy; Ven, venetoclax.</a:t>
            </a:r>
            <a:endParaRPr lang="en-IN"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38822372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latin typeface="Arial" panose="020B0604020202020204" pitchFamily="34" charset="0"/>
                <a:cs typeface="Arial" panose="020B0604020202020204" pitchFamily="34" charset="0"/>
              </a:rPr>
              <a:t>AML, acute myeloid leukemia; Aza, a</a:t>
            </a:r>
            <a:r>
              <a:rPr lang="en-US" altLang="en-US" i="1" dirty="0">
                <a:latin typeface="Arial" panose="020B0604020202020204" pitchFamily="34" charset="0"/>
                <a:cs typeface="Arial" panose="020B0604020202020204" pitchFamily="34" charset="0"/>
              </a:rPr>
              <a:t>zacitidine; BM, bone marrow; </a:t>
            </a:r>
            <a:r>
              <a:rPr lang="en-IN" b="0" i="1" dirty="0">
                <a:solidFill>
                  <a:srgbClr val="000000"/>
                </a:solidFill>
                <a:effectLst/>
                <a:latin typeface="Arial" panose="020B0604020202020204" pitchFamily="34" charset="0"/>
                <a:cs typeface="Arial" panose="020B0604020202020204" pitchFamily="34" charset="0"/>
              </a:rPr>
              <a:t>CR, </a:t>
            </a:r>
            <a:r>
              <a:rPr lang="en-US" b="0" i="1" dirty="0">
                <a:solidFill>
                  <a:srgbClr val="000000"/>
                </a:solidFill>
                <a:effectLst/>
                <a:latin typeface="Arial" panose="020B0604020202020204" pitchFamily="34" charset="0"/>
                <a:cs typeface="Arial" panose="020B0604020202020204" pitchFamily="34" charset="0"/>
              </a:rPr>
              <a:t>complete response; CRi, complete response with incomplete hematologic recovery;</a:t>
            </a:r>
            <a:r>
              <a:rPr lang="en-IN" b="0" i="1" dirty="0">
                <a:solidFill>
                  <a:srgbClr val="202124"/>
                </a:solidFill>
                <a:effectLst/>
                <a:latin typeface="Arial" panose="020B0604020202020204" pitchFamily="34" charset="0"/>
                <a:cs typeface="Arial" panose="020B0604020202020204" pitchFamily="34" charset="0"/>
              </a:rPr>
              <a:t> </a:t>
            </a:r>
            <a:r>
              <a:rPr lang="en-US" i="1" dirty="0"/>
              <a:t>mCRc, </a:t>
            </a:r>
            <a:r>
              <a:rPr lang="en-US" b="0" i="1" dirty="0">
                <a:solidFill>
                  <a:srgbClr val="212121"/>
                </a:solidFill>
                <a:effectLst/>
                <a:latin typeface="BlinkMacSystemFont"/>
              </a:rPr>
              <a:t>modified composite complete response;</a:t>
            </a:r>
            <a:r>
              <a:rPr lang="en-US" altLang="en-US" i="1" dirty="0"/>
              <a:t> </a:t>
            </a:r>
            <a:r>
              <a:rPr lang="en-US" altLang="en-US" i="1" dirty="0">
                <a:latin typeface="Arial" panose="020B0604020202020204" pitchFamily="34" charset="0"/>
                <a:cs typeface="Arial" panose="020B0604020202020204" pitchFamily="34" charset="0"/>
              </a:rPr>
              <a:t>MLFS, </a:t>
            </a:r>
            <a:r>
              <a:rPr lang="en-IN" b="0" i="1" dirty="0">
                <a:solidFill>
                  <a:srgbClr val="000000"/>
                </a:solidFill>
                <a:effectLst/>
                <a:latin typeface="Arial" panose="020B0604020202020204" pitchFamily="34" charset="0"/>
                <a:cs typeface="Arial" panose="020B0604020202020204" pitchFamily="34" charset="0"/>
              </a:rPr>
              <a:t>morphologic leukemia-free state; PR, partial response; R/R, relapsed/refractory; Ven, venetoclax.</a:t>
            </a:r>
            <a:endParaRPr lang="en-IN" i="1"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5503235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latin typeface="Arial" panose="020B0604020202020204" pitchFamily="34" charset="0"/>
                <a:cs typeface="Arial" panose="020B0604020202020204" pitchFamily="34" charset="0"/>
              </a:rPr>
              <a:t>AML, acute myeloid leukemia; Aza, a</a:t>
            </a:r>
            <a:r>
              <a:rPr lang="en-US" altLang="en-US" i="1" dirty="0">
                <a:latin typeface="Arial" panose="020B0604020202020204" pitchFamily="34" charset="0"/>
                <a:cs typeface="Arial" panose="020B0604020202020204" pitchFamily="34" charset="0"/>
              </a:rPr>
              <a:t>zacitidine; </a:t>
            </a:r>
            <a:r>
              <a:rPr lang="en-US" i="1" dirty="0"/>
              <a:t>HMA, hypermethylating agent; HSCT, hematopoietic stem cell transplant; RFS, relapse-free survival; OS, overall survival; NR, not reached; Ven, venetoclax.</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21455945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AE, adverse event; AML, acute myeloid leukemia; Aza, a</a:t>
            </a:r>
            <a:r>
              <a:rPr lang="en-US" altLang="en-US" i="1" dirty="0"/>
              <a:t>zacitidine; DIC, disseminated intravascular coagulation; GU, genitourinary; R/R, </a:t>
            </a:r>
            <a:r>
              <a:rPr kumimoji="0" lang="en-US" sz="1200" b="0" i="1" u="none" strike="noStrike" cap="none" normalizeH="0" baseline="0" dirty="0">
                <a:ln>
                  <a:noFill/>
                </a:ln>
                <a:solidFill>
                  <a:schemeClr val="tx1"/>
                </a:solidFill>
                <a:effectLst/>
                <a:latin typeface="Calibri" panose="020F0502020204030204" pitchFamily="34" charset="0"/>
              </a:rPr>
              <a:t>relapsed/refractory; </a:t>
            </a:r>
            <a:r>
              <a:rPr lang="en-US" altLang="en-US" b="0" i="1" dirty="0"/>
              <a:t>Ven, venetoclax.</a:t>
            </a:r>
            <a:endParaRPr lang="en-US" b="0" i="1" dirty="0"/>
          </a:p>
          <a:p>
            <a:endParaRPr lang="en-IN"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42500395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AML, acute myeloid leukemia; ANC, absolute neutrophil count; Aza, a</a:t>
            </a:r>
            <a:r>
              <a:rPr lang="en-US" altLang="en-US" i="1" dirty="0"/>
              <a:t>zacitidine; R/R, relapsed/refractory; Ven, venetoclax.</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41798630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AML, acute myeloid leukemia; Aza, a</a:t>
            </a:r>
            <a:r>
              <a:rPr lang="en-US" altLang="en-US" i="1" dirty="0"/>
              <a:t>zacitidine; BM, bone marrow; </a:t>
            </a:r>
            <a:r>
              <a:rPr lang="en-US" i="1" dirty="0"/>
              <a:t>CR, complete response; mCRc, </a:t>
            </a:r>
            <a:r>
              <a:rPr lang="en-US" b="0" i="1" dirty="0">
                <a:solidFill>
                  <a:srgbClr val="212121"/>
                </a:solidFill>
                <a:effectLst/>
                <a:latin typeface="BlinkMacSystemFont"/>
              </a:rPr>
              <a:t>modified composite complete response; </a:t>
            </a:r>
            <a:r>
              <a:rPr lang="en-US" i="1" dirty="0"/>
              <a:t>MRD, measurable residual disease; OS, overall survival; R/R, relapsed/refractory; tx, therapy; </a:t>
            </a:r>
            <a:r>
              <a:rPr lang="en-US" altLang="en-US" i="1" dirty="0"/>
              <a:t>Ven, venetoclax.</a:t>
            </a:r>
            <a:endParaRPr lang="en-US" i="1" dirty="0"/>
          </a:p>
          <a:p>
            <a:endParaRPr lang="en-IN"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546504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1" name="Picture 20" descr="Icon&#10;&#10;Description automatically generated">
            <a:extLst>
              <a:ext uri="{FF2B5EF4-FFF2-40B4-BE49-F238E27FC236}">
                <a16:creationId xmlns:a16="http://schemas.microsoft.com/office/drawing/2014/main" id="{C84825E9-B87F-902C-0A9B-54BF88485A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0" y="5754237"/>
            <a:ext cx="2307156" cy="798963"/>
          </a:xfrm>
          <a:prstGeom prst="rect">
            <a:avLst/>
          </a:prstGeom>
        </p:spPr>
      </p:pic>
    </p:spTree>
    <p:extLst>
      <p:ext uri="{BB962C8B-B14F-4D97-AF65-F5344CB8AC3E}">
        <p14:creationId xmlns:p14="http://schemas.microsoft.com/office/powerpoint/2010/main" val="2578901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700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05802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5AE0D20-52C4-48A2-89D4-172F2B1999E4}"/>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0" name="Rectangle 55">
            <a:extLst>
              <a:ext uri="{FF2B5EF4-FFF2-40B4-BE49-F238E27FC236}">
                <a16:creationId xmlns:a16="http://schemas.microsoft.com/office/drawing/2014/main" id="{BF36614D-B8F2-481E-A87C-8DAC5BE9301F}"/>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3" name="Straight Connector 22">
            <a:extLst>
              <a:ext uri="{FF2B5EF4-FFF2-40B4-BE49-F238E27FC236}">
                <a16:creationId xmlns:a16="http://schemas.microsoft.com/office/drawing/2014/main" id="{26515A54-8674-49F7-B1B4-23E0F7F8AB6D}"/>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7" name="Picture 6" descr="A picture containing graphical user interface&#10;&#10;Description automatically generated">
            <a:extLst>
              <a:ext uri="{FF2B5EF4-FFF2-40B4-BE49-F238E27FC236}">
                <a16:creationId xmlns:a16="http://schemas.microsoft.com/office/drawing/2014/main" id="{1AE0BAE1-3D36-4D10-A7AD-BD8590621F2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2" y="5361711"/>
            <a:ext cx="2307155" cy="1231685"/>
          </a:xfrm>
          <a:prstGeom prst="rect">
            <a:avLst/>
          </a:prstGeom>
        </p:spPr>
      </p:pic>
    </p:spTree>
    <p:extLst>
      <p:ext uri="{BB962C8B-B14F-4D97-AF65-F5344CB8AC3E}">
        <p14:creationId xmlns:p14="http://schemas.microsoft.com/office/powerpoint/2010/main" val="30964532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198333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7" name="Picture 6" descr="A picture containing icon&#10;&#10;Description automatically generated">
            <a:extLst>
              <a:ext uri="{FF2B5EF4-FFF2-40B4-BE49-F238E27FC236}">
                <a16:creationId xmlns:a16="http://schemas.microsoft.com/office/drawing/2014/main" id="{04DEA507-47F0-47F5-8FDD-F2A67A5FC6F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9" name="Straight Connector 8">
            <a:extLst>
              <a:ext uri="{FF2B5EF4-FFF2-40B4-BE49-F238E27FC236}">
                <a16:creationId xmlns:a16="http://schemas.microsoft.com/office/drawing/2014/main" id="{CA1E1C1F-8052-4D46-95F6-4763DA532C1B}"/>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93540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462985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164330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121205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426050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F15D22"/>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2" name="Picture 11" descr="A picture containing icon&#10;&#10;Description automatically generated">
            <a:extLst>
              <a:ext uri="{FF2B5EF4-FFF2-40B4-BE49-F238E27FC236}">
                <a16:creationId xmlns:a16="http://schemas.microsoft.com/office/drawing/2014/main" id="{192E0BE1-26BC-407D-B1CF-75415D998CC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13" name="Rectangle 12">
            <a:extLst>
              <a:ext uri="{FF2B5EF4-FFF2-40B4-BE49-F238E27FC236}">
                <a16:creationId xmlns:a16="http://schemas.microsoft.com/office/drawing/2014/main" id="{4986DC48-4FA6-4EE5-809A-311FCAB745D3}"/>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5" name="Straight Connector 14">
            <a:extLst>
              <a:ext uri="{FF2B5EF4-FFF2-40B4-BE49-F238E27FC236}">
                <a16:creationId xmlns:a16="http://schemas.microsoft.com/office/drawing/2014/main" id="{5199828E-9944-45B0-9FE6-AFE44FC8F08F}"/>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4696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5" Type="http://schemas.openxmlformats.org/officeDocument/2006/relationships/slideLayout" Target="../slideLayouts/slideLayout18.xml"/><Relationship Id="rId4" Type="http://schemas.openxmlformats.org/officeDocument/2006/relationships/slideLayout" Target="../slideLayouts/slideLayout17.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A23480E7-968A-48C7-8C6C-4C950E843AED}"/>
              </a:ext>
            </a:extLst>
          </p:cNvPr>
          <p:cNvCxnSpPr/>
          <p:nvPr userDrawn="1"/>
        </p:nvCxnSpPr>
        <p:spPr>
          <a:xfrm>
            <a:off x="1" y="674353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3783582026"/>
      </p:ext>
    </p:extLst>
  </p:cSld>
  <p:clrMap bg1="dk2" tx1="lt1" bg2="dk1" tx2="lt2" accent1="accent1" accent2="accent2" accent3="accent3" accent4="accent4" accent5="accent5" accent6="accent6" hlink="hlink" folHlink="folHlink"/>
  <p:sldLayoutIdLst>
    <p:sldLayoutId id="2147484669" r:id="rId1"/>
    <p:sldLayoutId id="2147484670" r:id="rId2"/>
    <p:sldLayoutId id="2147484671" r:id="rId3"/>
    <p:sldLayoutId id="2147484672" r:id="rId4"/>
    <p:sldLayoutId id="2147484673" r:id="rId5"/>
    <p:sldLayoutId id="2147484674" r:id="rId6"/>
    <p:sldLayoutId id="2147484675" r:id="rId7"/>
    <p:sldLayoutId id="2147484676"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hyperlink" Target="http://www.clinicaloptions.com/" TargetMode="Externa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11.xml"/><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725677" y="409576"/>
            <a:ext cx="10212833" cy="2882265"/>
          </a:xfrm>
        </p:spPr>
        <p:txBody>
          <a:bodyPr>
            <a:normAutofit/>
          </a:bodyPr>
          <a:lstStyle/>
          <a:p>
            <a:r>
              <a:rPr lang="en-US" altLang="en-US" sz="4000" dirty="0"/>
              <a:t>Phase I/II Trial of Triplet Combination of Gilteritinib + Azacitidine/Venetoclax in Patients With </a:t>
            </a:r>
            <a:r>
              <a:rPr lang="en-US" altLang="en-US" sz="4000" i="1" dirty="0"/>
              <a:t>FLT3</a:t>
            </a:r>
            <a:r>
              <a:rPr lang="en-US" altLang="en-US" sz="4000" dirty="0"/>
              <a:t>-Mutated AML: Updated Results</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23602"/>
            <a:ext cx="738062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AbbVie, Amgen, AstraZeneca, Epizyme, GSK, Incyte Corporation,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Jazz Pharmaceuticals, Karyopharm Therapeutics Inc., Novartis Pharmaceuticals Corporation, Sanofi, and Seagen.</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2022 ASH Annual Meeting; December 10-13, 2022;</a:t>
            </a:r>
            <a:br>
              <a:rPr lang="en-US" sz="1600" i="1" kern="0" dirty="0">
                <a:solidFill>
                  <a:schemeClr val="bg2"/>
                </a:solidFill>
                <a:latin typeface="Calibri"/>
                <a:ea typeface="+mj-ea"/>
                <a:cs typeface="Calibri"/>
              </a:rPr>
            </a:br>
            <a:r>
              <a:rPr lang="en-US" sz="1600" i="1" kern="0" dirty="0">
                <a:solidFill>
                  <a:schemeClr val="bg2"/>
                </a:solidFill>
                <a:latin typeface="Calibri"/>
                <a:ea typeface="+mj-ea"/>
                <a:cs typeface="Calibri"/>
              </a:rPr>
              <a:t>New Orleans, Louisiana</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13E224FD-C927-4EDF-9BB4-96EBF76A22D9}"/>
              </a:ext>
            </a:extLst>
          </p:cNvPr>
          <p:cNvGrpSpPr/>
          <p:nvPr/>
        </p:nvGrpSpPr>
        <p:grpSpPr>
          <a:xfrm>
            <a:off x="4156075" y="3332497"/>
            <a:ext cx="3479671" cy="613720"/>
            <a:chOff x="4156075" y="3332497"/>
            <a:chExt cx="3479671" cy="613720"/>
          </a:xfrm>
        </p:grpSpPr>
        <p:pic>
          <p:nvPicPr>
            <p:cNvPr id="8" name="Picture 7" descr="Icon&#10;&#10;Description automatically generated">
              <a:extLst>
                <a:ext uri="{FF2B5EF4-FFF2-40B4-BE49-F238E27FC236}">
                  <a16:creationId xmlns:a16="http://schemas.microsoft.com/office/drawing/2014/main" id="{9E34FEE4-F9F9-4459-A7E6-C1A99CD298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5528" cy="275490"/>
            </a:xfrm>
            <a:prstGeom prst="rect">
              <a:avLst/>
            </a:prstGeom>
          </p:spPr>
        </p:pic>
        <p:sp>
          <p:nvSpPr>
            <p:cNvPr id="11" name="Rectangle 7">
              <a:extLst>
                <a:ext uri="{FF2B5EF4-FFF2-40B4-BE49-F238E27FC236}">
                  <a16:creationId xmlns:a16="http://schemas.microsoft.com/office/drawing/2014/main" id="{C088BEA5-FC90-4DD6-A5B2-8FECE2031CAB}"/>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5"/>
                </a:rPr>
                <a:t>clinicaloptions.com</a:t>
              </a:r>
              <a:endParaRPr lang="en-US" altLang="en-US" sz="2000" b="0" dirty="0">
                <a:solidFill>
                  <a:schemeClr val="bg2"/>
                </a:solidFill>
                <a:latin typeface="Calibri" panose="020F050202020403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Phase I/II of </a:t>
            </a:r>
            <a:r>
              <a:rPr lang="en-US" altLang="en-US" sz="3600" dirty="0"/>
              <a:t>Gilteritinib + Aza and Ven </a:t>
            </a:r>
            <a:r>
              <a:rPr lang="en-US" dirty="0"/>
              <a:t>in </a:t>
            </a:r>
            <a:br>
              <a:rPr lang="en-US" dirty="0"/>
            </a:br>
            <a:r>
              <a:rPr lang="en-US" i="1" dirty="0"/>
              <a:t>FLT3</a:t>
            </a:r>
            <a:r>
              <a:rPr lang="en-US" dirty="0"/>
              <a:t>-Mutated AML: Background</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a:xfrm>
            <a:off x="604676" y="1459257"/>
            <a:ext cx="10574954" cy="4650686"/>
          </a:xfrm>
        </p:spPr>
        <p:txBody>
          <a:bodyPr/>
          <a:lstStyle/>
          <a:p>
            <a:r>
              <a:rPr lang="en-US" altLang="en-US" sz="2200" i="1" dirty="0"/>
              <a:t>FLT3</a:t>
            </a:r>
            <a:r>
              <a:rPr lang="en-US" altLang="en-US" sz="2200" dirty="0"/>
              <a:t> mutations are detected in approximately one third of patients with newly diagnosed AML</a:t>
            </a:r>
            <a:r>
              <a:rPr lang="en-US" altLang="en-US" sz="2200" baseline="30000" dirty="0"/>
              <a:t>1,2</a:t>
            </a:r>
          </a:p>
          <a:p>
            <a:pPr lvl="1"/>
            <a:r>
              <a:rPr lang="en-US" altLang="en-US" sz="2000" i="1" dirty="0"/>
              <a:t>FLT3</a:t>
            </a:r>
            <a:r>
              <a:rPr lang="en-US" altLang="en-US" sz="2000" dirty="0"/>
              <a:t> mutations have both prognostic and therapeutic impact</a:t>
            </a:r>
          </a:p>
          <a:p>
            <a:pPr lvl="1"/>
            <a:r>
              <a:rPr lang="en-US" altLang="en-US" sz="2000" dirty="0"/>
              <a:t>HSCT indicated at first remission, targeting with FLT3 inhibitors regardless of mutation </a:t>
            </a:r>
            <a:br>
              <a:rPr lang="en-US" altLang="en-US" sz="2000" dirty="0"/>
            </a:br>
            <a:r>
              <a:rPr lang="en-US" altLang="en-US" sz="2000" dirty="0"/>
              <a:t>(ITD or TKD)</a:t>
            </a:r>
          </a:p>
          <a:p>
            <a:r>
              <a:rPr lang="en-US" altLang="en-US" sz="2200" dirty="0"/>
              <a:t>Gilteritinib is a potent FLT3 inhibitor with activity (response and OS) in R/R </a:t>
            </a:r>
            <a:r>
              <a:rPr lang="en-US" altLang="en-US" sz="2200" i="1" dirty="0"/>
              <a:t>FLT3</a:t>
            </a:r>
            <a:r>
              <a:rPr lang="en-US" altLang="en-US" sz="2200" dirty="0"/>
              <a:t>-mutated AML</a:t>
            </a:r>
            <a:r>
              <a:rPr lang="en-US" altLang="en-US" sz="2200" baseline="30000" dirty="0"/>
              <a:t>3</a:t>
            </a:r>
          </a:p>
          <a:p>
            <a:r>
              <a:rPr lang="en-US" altLang="en-US" sz="2200" dirty="0"/>
              <a:t>Azacitidine + venetoclax is standard of care in older, unfit patients, but outcomes are suboptimal in patients with </a:t>
            </a:r>
            <a:r>
              <a:rPr lang="en-US" altLang="en-US" sz="2200" i="1" dirty="0"/>
              <a:t>FLT3</a:t>
            </a:r>
            <a:r>
              <a:rPr lang="en-US" altLang="en-US" sz="2200" dirty="0"/>
              <a:t>-mutated AML</a:t>
            </a:r>
            <a:r>
              <a:rPr lang="en-US" altLang="en-US" sz="2200" baseline="30000" dirty="0"/>
              <a:t>4</a:t>
            </a:r>
          </a:p>
          <a:p>
            <a:r>
              <a:rPr lang="en-US" altLang="en-US" sz="2200" dirty="0"/>
              <a:t>Current analysis reports updated efficacy/safety data from phase I/II trial evaluating </a:t>
            </a:r>
            <a:br>
              <a:rPr lang="en-US" altLang="en-US" sz="2200" dirty="0"/>
            </a:br>
            <a:r>
              <a:rPr lang="en-US" altLang="en-US" sz="2200" dirty="0"/>
              <a:t>triplet combination of gilteritinib in combination with azacitidine and venetoclax in patients with </a:t>
            </a:r>
            <a:r>
              <a:rPr kumimoji="0" lang="en-US" altLang="en-US" sz="2200" b="0" i="1" u="none" strike="noStrike" kern="0" cap="none" spc="0" normalizeH="0" baseline="0" noProof="0" dirty="0">
                <a:ln>
                  <a:noFill/>
                </a:ln>
                <a:solidFill>
                  <a:srgbClr val="000000"/>
                </a:solidFill>
                <a:effectLst/>
                <a:uLnTx/>
                <a:uFillTx/>
                <a:latin typeface="Calibri" panose="020F0502020204030204" pitchFamily="34" charset="0"/>
                <a:ea typeface="+mn-ea"/>
                <a:cs typeface="+mn-cs"/>
              </a:rPr>
              <a:t>FLT3</a:t>
            </a:r>
            <a:r>
              <a:rPr kumimoji="0" lang="en-US" alt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-mutated AML</a:t>
            </a:r>
            <a:r>
              <a:rPr lang="en-US" altLang="en-US" sz="2200" baseline="30000" dirty="0">
                <a:solidFill>
                  <a:srgbClr val="000000"/>
                </a:solidFill>
              </a:rPr>
              <a:t>5</a:t>
            </a:r>
            <a:r>
              <a:rPr lang="en-US" altLang="en-US" sz="2200" dirty="0"/>
              <a:t>  </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204249"/>
            <a:ext cx="7853362" cy="461665"/>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1. Frohling. Blood. 2002;100:4372. </a:t>
            </a:r>
            <a:r>
              <a:rPr lang="fr-FR" altLang="en-US" sz="1200" b="0" spc="-10" dirty="0">
                <a:solidFill>
                  <a:schemeClr val="bg2"/>
                </a:solidFill>
                <a:latin typeface="Calibri" panose="020F0502020204030204" pitchFamily="34" charset="0"/>
              </a:rPr>
              <a:t>2. Ravandi. Leuk Res. 2010;34:752. 3. </a:t>
            </a:r>
            <a:r>
              <a:rPr lang="en-US" altLang="en-US" sz="1200" b="0" spc="-10" dirty="0">
                <a:solidFill>
                  <a:schemeClr val="bg2"/>
                </a:solidFill>
                <a:latin typeface="Calibri" panose="020F0502020204030204" pitchFamily="34" charset="0"/>
              </a:rPr>
              <a:t>Perl. NEJM. 2019;381:1728. </a:t>
            </a:r>
            <a:br>
              <a:rPr lang="en-US" altLang="en-US" sz="1200" b="0" spc="-10" dirty="0">
                <a:solidFill>
                  <a:schemeClr val="bg2"/>
                </a:solidFill>
                <a:latin typeface="Calibri" panose="020F0502020204030204" pitchFamily="34" charset="0"/>
              </a:rPr>
            </a:br>
            <a:r>
              <a:rPr lang="en-US" altLang="en-US" sz="1200" b="0" spc="-10" dirty="0">
                <a:solidFill>
                  <a:schemeClr val="bg2"/>
                </a:solidFill>
                <a:latin typeface="Calibri" panose="020F0502020204030204" pitchFamily="34" charset="0"/>
              </a:rPr>
              <a:t>4. Konopleva. Clin Cancer Res. 2022;28:2744. 5. Short. ASH 2022. Abstr 831.</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2585650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ectangle 49">
            <a:extLst>
              <a:ext uri="{FF2B5EF4-FFF2-40B4-BE49-F238E27FC236}">
                <a16:creationId xmlns:a16="http://schemas.microsoft.com/office/drawing/2014/main" id="{1DF5AD4D-9F7E-6D91-4EFB-3279361C208E}"/>
              </a:ext>
            </a:extLst>
          </p:cNvPr>
          <p:cNvSpPr>
            <a:spLocks noChangeArrowheads="1"/>
          </p:cNvSpPr>
          <p:nvPr/>
        </p:nvSpPr>
        <p:spPr bwMode="auto">
          <a:xfrm>
            <a:off x="3893574" y="1925148"/>
            <a:ext cx="3159531" cy="1601416"/>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Azacitidine</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 75 mg/m</a:t>
            </a:r>
            <a:r>
              <a:rPr kumimoji="0" lang="en-US" altLang="en-US" sz="16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mn-cs"/>
              </a:rPr>
              <a:t>2</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 IV/SC on D1-7</a:t>
            </a:r>
          </a:p>
          <a:p>
            <a:pPr marL="0" marR="0" lvl="0" indent="0" algn="ctr" defTabSz="914400" rtl="0" eaLnBrk="1" fontAlgn="auto" latinLnBrk="0" hangingPunct="1">
              <a:lnSpc>
                <a:spcPct val="100000"/>
              </a:lnSpc>
              <a:spcBef>
                <a:spcPct val="0"/>
              </a:spcBef>
              <a:spcAft>
                <a:spcPct val="0"/>
              </a:spcAft>
              <a:buClrTx/>
              <a:buSzTx/>
              <a:buFontTx/>
              <a:buNone/>
              <a:tabLst/>
              <a:defRPr/>
            </a:pPr>
            <a:r>
              <a:rPr lang="en-US" altLang="en-US" sz="1600" b="0" dirty="0">
                <a:solidFill>
                  <a:srgbClr val="FFFFFF"/>
                </a:solidFill>
                <a:latin typeface="Calibri" panose="020F0502020204030204" pitchFamily="34" charset="0"/>
                <a:cs typeface="+mn-cs"/>
              </a:rPr>
              <a:t>+</a:t>
            </a:r>
            <a:b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altLang="en-US" sz="160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Venetoclax* </a:t>
            </a:r>
            <a:r>
              <a:rPr lang="en-US" altLang="en-US" sz="1600" b="0" dirty="0">
                <a:solidFill>
                  <a:srgbClr val="FFFFFF"/>
                </a:solidFill>
                <a:latin typeface="Calibri" panose="020F0502020204030204" pitchFamily="34" charset="0"/>
                <a:cs typeface="+mn-cs"/>
              </a:rPr>
              <a:t>D1-28</a:t>
            </a:r>
            <a:br>
              <a:rPr kumimoji="0" lang="en-US" altLang="en-US" sz="160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(bone marrow on D14</a:t>
            </a:r>
            <a:r>
              <a:rPr kumimoji="0" lang="en-US" altLang="en-US" sz="1600" b="0" i="0" u="none" strike="noStrike" kern="1200" cap="none" spc="0" normalizeH="0" baseline="30000" noProof="0" dirty="0">
                <a:ln>
                  <a:noFill/>
                </a:ln>
                <a:solidFill>
                  <a:srgbClr val="FFFFFF"/>
                </a:solidFill>
                <a:effectLst/>
                <a:uLnTx/>
                <a:uFillTx/>
                <a:latin typeface="+mn-lt"/>
              </a:rPr>
              <a:t>†</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a:t>
            </a:r>
          </a:p>
          <a:p>
            <a:pPr marL="0" marR="0" lvl="0" indent="0" algn="ctr" defTabSz="914400" rtl="0" eaLnBrk="1" fontAlgn="auto" latinLnBrk="0" hangingPunct="1">
              <a:lnSpc>
                <a:spcPct val="100000"/>
              </a:lnSpc>
              <a:spcBef>
                <a:spcPct val="0"/>
              </a:spcBef>
              <a:spcAft>
                <a:spcPct val="0"/>
              </a:spcAft>
              <a:buClrTx/>
              <a:buSzTx/>
              <a:buFontTx/>
              <a:buNone/>
              <a:tabLst/>
              <a:defRPr/>
            </a:pPr>
            <a:r>
              <a:rPr lang="en-US" altLang="en-US" sz="1600" b="0" dirty="0">
                <a:solidFill>
                  <a:srgbClr val="FFFFFF"/>
                </a:solidFill>
                <a:latin typeface="Calibri" panose="020F0502020204030204" pitchFamily="34" charset="0"/>
                <a:cs typeface="+mn-cs"/>
              </a:rPr>
              <a:t>+</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Gilteritinib</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 80-120 mg on D1-28</a:t>
            </a:r>
            <a:endParaRPr kumimoji="0" lang="en-US" altLang="en-US" sz="160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Phase I/II of </a:t>
            </a:r>
            <a:r>
              <a:rPr lang="en-US" altLang="en-US" sz="3600" dirty="0"/>
              <a:t>Gilteritinib + Aza and Ven </a:t>
            </a:r>
            <a:r>
              <a:rPr lang="en-US" dirty="0"/>
              <a:t>in </a:t>
            </a:r>
            <a:br>
              <a:rPr lang="en-US" dirty="0"/>
            </a:br>
            <a:r>
              <a:rPr lang="en-US" i="1" dirty="0"/>
              <a:t>FLT3</a:t>
            </a:r>
            <a:r>
              <a:rPr lang="en-US" dirty="0"/>
              <a:t>-Mutated AML: Study Design</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Short. ASH 2021. Abstr 696. Short. ASH 2022. Abstr 831.</a:t>
            </a:r>
            <a:endParaRPr lang="en-US" altLang="en-US" sz="1200" b="0" dirty="0">
              <a:solidFill>
                <a:schemeClr val="bg2"/>
              </a:solidFill>
              <a:latin typeface="Calibri" panose="020F0502020204030204" pitchFamily="34" charset="0"/>
            </a:endParaRPr>
          </a:p>
        </p:txBody>
      </p:sp>
      <p:sp>
        <p:nvSpPr>
          <p:cNvPr id="34" name="Content Placeholder 2">
            <a:extLst>
              <a:ext uri="{FF2B5EF4-FFF2-40B4-BE49-F238E27FC236}">
                <a16:creationId xmlns:a16="http://schemas.microsoft.com/office/drawing/2014/main" id="{AFAC3676-FF6B-5931-8A0F-9FE5E1B2C009}"/>
              </a:ext>
            </a:extLst>
          </p:cNvPr>
          <p:cNvSpPr txBox="1">
            <a:spLocks/>
          </p:cNvSpPr>
          <p:nvPr/>
        </p:nvSpPr>
        <p:spPr bwMode="auto">
          <a:xfrm>
            <a:off x="604675" y="4664397"/>
            <a:ext cx="10647854" cy="1657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Bef>
                <a:spcPts val="500"/>
              </a:spcBef>
              <a:spcAft>
                <a:spcPts val="400"/>
              </a:spcAft>
            </a:pPr>
            <a:r>
              <a:rPr lang="en-US" sz="2000" b="0" kern="0" dirty="0">
                <a:ea typeface="Calibri" panose="020F0502020204030204" pitchFamily="34" charset="0"/>
                <a:cs typeface="Calibri" panose="020F0502020204030204" pitchFamily="34" charset="0"/>
              </a:rPr>
              <a:t>2 cohorts: one for </a:t>
            </a:r>
            <a:r>
              <a:rPr lang="en-US" sz="2000" b="0" i="1" baseline="0" dirty="0">
                <a:effectLst/>
                <a:ea typeface="Calibri" panose="020F0502020204030204" pitchFamily="34" charset="0"/>
                <a:cs typeface="Calibri" panose="020F0502020204030204" pitchFamily="34" charset="0"/>
              </a:rPr>
              <a:t>FLT3</a:t>
            </a:r>
            <a:r>
              <a:rPr lang="en-US" sz="2000" b="0" baseline="0" dirty="0">
                <a:effectLst/>
                <a:ea typeface="Calibri" panose="020F0502020204030204" pitchFamily="34" charset="0"/>
                <a:cs typeface="Calibri" panose="020F0502020204030204" pitchFamily="34" charset="0"/>
              </a:rPr>
              <a:t>-mutated</a:t>
            </a:r>
            <a:r>
              <a:rPr lang="en-US" sz="2000" b="0" kern="0" dirty="0">
                <a:ea typeface="Calibri" panose="020F0502020204030204" pitchFamily="34" charset="0"/>
                <a:cs typeface="Calibri" panose="020F0502020204030204" pitchFamily="34" charset="0"/>
              </a:rPr>
              <a:t> R/R AML or high-risk MDS or CMML and the other for </a:t>
            </a:r>
            <a:br>
              <a:rPr lang="en-US" sz="2000" b="0" kern="0" dirty="0">
                <a:ea typeface="Calibri" panose="020F0502020204030204" pitchFamily="34" charset="0"/>
                <a:cs typeface="Calibri" panose="020F0502020204030204" pitchFamily="34" charset="0"/>
              </a:rPr>
            </a:br>
            <a:r>
              <a:rPr lang="en-US" sz="2000" b="0" kern="0" dirty="0">
                <a:ea typeface="Calibri" panose="020F0502020204030204" pitchFamily="34" charset="0"/>
                <a:cs typeface="Calibri" panose="020F0502020204030204" pitchFamily="34" charset="0"/>
              </a:rPr>
              <a:t>patients with newly diagnosed </a:t>
            </a:r>
            <a:r>
              <a:rPr lang="en-US" sz="2000" b="0" i="1" baseline="0" dirty="0">
                <a:effectLst/>
                <a:ea typeface="Calibri" panose="020F0502020204030204" pitchFamily="34" charset="0"/>
                <a:cs typeface="Calibri" panose="020F0502020204030204" pitchFamily="34" charset="0"/>
              </a:rPr>
              <a:t>FLT3</a:t>
            </a:r>
            <a:r>
              <a:rPr lang="en-US" sz="2000" b="0" baseline="0" dirty="0">
                <a:effectLst/>
                <a:ea typeface="Calibri" panose="020F0502020204030204" pitchFamily="34" charset="0"/>
                <a:cs typeface="Calibri" panose="020F0502020204030204" pitchFamily="34" charset="0"/>
              </a:rPr>
              <a:t>-mutated AML unfit for intensive CT</a:t>
            </a:r>
            <a:endParaRPr lang="en-US" sz="2000" b="0" kern="0" dirty="0">
              <a:ea typeface="Calibri" panose="020F0502020204030204" pitchFamily="34" charset="0"/>
              <a:cs typeface="Calibri" panose="020F0502020204030204" pitchFamily="34" charset="0"/>
            </a:endParaRPr>
          </a:p>
          <a:p>
            <a:pPr>
              <a:spcBef>
                <a:spcPts val="500"/>
              </a:spcBef>
              <a:spcAft>
                <a:spcPts val="400"/>
              </a:spcAft>
            </a:pPr>
            <a:r>
              <a:rPr lang="en-US" sz="2000" kern="0" dirty="0">
                <a:ea typeface="Calibri" panose="020F0502020204030204" pitchFamily="34" charset="0"/>
                <a:cs typeface="Calibri" panose="020F0502020204030204" pitchFamily="34" charset="0"/>
              </a:rPr>
              <a:t>Primary endpoints: </a:t>
            </a:r>
            <a:r>
              <a:rPr lang="en-US" sz="2000" b="0" kern="0" dirty="0">
                <a:ea typeface="Calibri" panose="020F0502020204030204" pitchFamily="34" charset="0"/>
                <a:cs typeface="Calibri" panose="020F0502020204030204" pitchFamily="34" charset="0"/>
              </a:rPr>
              <a:t>MTD of gilteritinib in combination (phase I), CR/CRi rate (phase II)</a:t>
            </a:r>
          </a:p>
          <a:p>
            <a:pPr lvl="1">
              <a:spcBef>
                <a:spcPts val="500"/>
              </a:spcBef>
              <a:spcAft>
                <a:spcPts val="400"/>
              </a:spcAft>
            </a:pPr>
            <a:r>
              <a:rPr lang="en-US" sz="1600" b="0" kern="0" dirty="0">
                <a:latin typeface="Calibri" panose="020F0502020204030204" pitchFamily="34" charset="0"/>
                <a:sym typeface="Wingdings" panose="05000000000000000000" pitchFamily="2" charset="2"/>
              </a:rPr>
              <a:t>Gilteritinib at 80-mg dose was chosen for phase II expansion</a:t>
            </a:r>
            <a:r>
              <a:rPr lang="en-US" sz="1600" b="0" kern="0" baseline="30000" dirty="0">
                <a:ea typeface="Calibri" panose="020F0502020204030204" pitchFamily="34" charset="0"/>
                <a:cs typeface="Calibri" panose="020F0502020204030204" pitchFamily="34" charset="0"/>
              </a:rPr>
              <a:t>1</a:t>
            </a:r>
          </a:p>
          <a:p>
            <a:pPr>
              <a:spcBef>
                <a:spcPts val="500"/>
              </a:spcBef>
              <a:spcAft>
                <a:spcPts val="400"/>
              </a:spcAft>
            </a:pPr>
            <a:r>
              <a:rPr lang="en-US" sz="2000" kern="0" dirty="0">
                <a:ea typeface="Calibri" panose="020F0502020204030204" pitchFamily="34" charset="0"/>
                <a:cs typeface="Calibri" panose="020F0502020204030204" pitchFamily="34" charset="0"/>
              </a:rPr>
              <a:t>Secondary endpoints: </a:t>
            </a:r>
            <a:r>
              <a:rPr lang="en-US" sz="2000" b="0" kern="0" dirty="0">
                <a:ea typeface="Calibri" panose="020F0502020204030204" pitchFamily="34" charset="0"/>
                <a:cs typeface="Calibri" panose="020F0502020204030204" pitchFamily="34" charset="0"/>
              </a:rPr>
              <a:t>CR rate, MRD negativity rate, duration of response, OS, safety</a:t>
            </a:r>
          </a:p>
        </p:txBody>
      </p:sp>
      <p:sp>
        <p:nvSpPr>
          <p:cNvPr id="36" name="Text Box 23">
            <a:extLst>
              <a:ext uri="{FF2B5EF4-FFF2-40B4-BE49-F238E27FC236}">
                <a16:creationId xmlns:a16="http://schemas.microsoft.com/office/drawing/2014/main" id="{719659F1-2B13-88BF-302E-93D865ECCD93}"/>
              </a:ext>
            </a:extLst>
          </p:cNvPr>
          <p:cNvSpPr txBox="1">
            <a:spLocks noChangeArrowheads="1"/>
          </p:cNvSpPr>
          <p:nvPr/>
        </p:nvSpPr>
        <p:spPr bwMode="auto">
          <a:xfrm>
            <a:off x="550885" y="1750410"/>
            <a:ext cx="2850743"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GB" altLang="en-US" sz="1600" b="0" dirty="0">
                <a:solidFill>
                  <a:srgbClr val="000000"/>
                </a:solidFill>
                <a:latin typeface="Calibri" panose="020F0502020204030204" pitchFamily="34" charset="0"/>
              </a:rPr>
              <a:t>Patients with R</a:t>
            </a: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 </a:t>
            </a:r>
            <a:r>
              <a:rPr kumimoji="0" lang="en-GB" alt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FLT3</a:t>
            </a: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-mutated (</a:t>
            </a: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FLT3-ITD</a:t>
            </a: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or </a:t>
            </a: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FLT3 D835</a:t>
            </a: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mutations allowed), </a:t>
            </a: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AML or high-risk MDS, or CMML; </a:t>
            </a:r>
            <a:b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newly diagnosed </a:t>
            </a:r>
            <a:r>
              <a:rPr kumimoji="0" lang="en-GB" alt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FLT3</a:t>
            </a: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-mutated </a:t>
            </a:r>
            <a:b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AML unfit for intensive CT</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lang="en-GB" altLang="en-US" sz="1600" b="0" dirty="0">
                <a:solidFill>
                  <a:srgbClr val="000000"/>
                </a:solidFill>
                <a:latin typeface="Calibri" panose="020F0502020204030204" pitchFamily="34" charset="0"/>
              </a:rPr>
              <a:t>f</a:t>
            </a: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rontline: N = 27;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R/R: N = 20)</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9" name="TextBox 38">
            <a:extLst>
              <a:ext uri="{FF2B5EF4-FFF2-40B4-BE49-F238E27FC236}">
                <a16:creationId xmlns:a16="http://schemas.microsoft.com/office/drawing/2014/main" id="{0C0F187C-B2B2-CC90-5655-435392509FE6}"/>
              </a:ext>
            </a:extLst>
          </p:cNvPr>
          <p:cNvSpPr txBox="1"/>
          <p:nvPr/>
        </p:nvSpPr>
        <p:spPr bwMode="auto">
          <a:xfrm>
            <a:off x="4411011" y="1531516"/>
            <a:ext cx="216570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Induction</a:t>
            </a:r>
          </a:p>
        </p:txBody>
      </p:sp>
      <p:sp>
        <p:nvSpPr>
          <p:cNvPr id="41" name="Line 52">
            <a:extLst>
              <a:ext uri="{FF2B5EF4-FFF2-40B4-BE49-F238E27FC236}">
                <a16:creationId xmlns:a16="http://schemas.microsoft.com/office/drawing/2014/main" id="{A02F2546-FF16-AFA9-8893-1AE21C066972}"/>
              </a:ext>
            </a:extLst>
          </p:cNvPr>
          <p:cNvSpPr>
            <a:spLocks noChangeShapeType="1"/>
          </p:cNvSpPr>
          <p:nvPr/>
        </p:nvSpPr>
        <p:spPr bwMode="auto">
          <a:xfrm>
            <a:off x="3428735" y="2681226"/>
            <a:ext cx="36576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44" name="Line 52">
            <a:extLst>
              <a:ext uri="{FF2B5EF4-FFF2-40B4-BE49-F238E27FC236}">
                <a16:creationId xmlns:a16="http://schemas.microsoft.com/office/drawing/2014/main" id="{240AB64A-A423-8D62-8524-E4AE727CFF5F}"/>
              </a:ext>
            </a:extLst>
          </p:cNvPr>
          <p:cNvSpPr>
            <a:spLocks noChangeShapeType="1"/>
          </p:cNvSpPr>
          <p:nvPr/>
        </p:nvSpPr>
        <p:spPr bwMode="auto">
          <a:xfrm>
            <a:off x="7121929" y="2681226"/>
            <a:ext cx="635723"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49" name="TextBox 48">
            <a:extLst>
              <a:ext uri="{FF2B5EF4-FFF2-40B4-BE49-F238E27FC236}">
                <a16:creationId xmlns:a16="http://schemas.microsoft.com/office/drawing/2014/main" id="{2A74B798-12C4-FD99-F704-90B4275F677F}"/>
              </a:ext>
            </a:extLst>
          </p:cNvPr>
          <p:cNvSpPr txBox="1"/>
          <p:nvPr/>
        </p:nvSpPr>
        <p:spPr bwMode="auto">
          <a:xfrm>
            <a:off x="3839784" y="3471607"/>
            <a:ext cx="3443141"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*Venetoclax ramp-up during cycle 1: 100 mg on D1, 200 mg on D2, and 400 mg on D3+. </a:t>
            </a:r>
            <a:br>
              <a:rPr lang="en-US" sz="1400" b="0" dirty="0">
                <a:solidFill>
                  <a:schemeClr val="bg1"/>
                </a:solidFill>
                <a:latin typeface="Calibri" panose="020F0502020204030204" pitchFamily="34" charset="0"/>
              </a:rPr>
            </a:br>
            <a:r>
              <a:rPr lang="en-US" sz="1400" b="0" baseline="30000" dirty="0">
                <a:solidFill>
                  <a:schemeClr val="bg1"/>
                </a:solidFill>
                <a:latin typeface="+mn-lt"/>
              </a:rPr>
              <a:t>†</a:t>
            </a:r>
            <a:r>
              <a:rPr lang="en-US" sz="1400" b="0" dirty="0">
                <a:solidFill>
                  <a:schemeClr val="bg1"/>
                </a:solidFill>
                <a:latin typeface="Calibri" panose="020F0502020204030204" pitchFamily="34" charset="0"/>
              </a:rPr>
              <a:t>If blasts &lt;5% or insufficient marrow on C1D14, venetoclax held (both cohorts) and gilteritinib held (frontline only).</a:t>
            </a:r>
          </a:p>
        </p:txBody>
      </p:sp>
      <p:sp>
        <p:nvSpPr>
          <p:cNvPr id="51" name="Line 33">
            <a:extLst>
              <a:ext uri="{FF2B5EF4-FFF2-40B4-BE49-F238E27FC236}">
                <a16:creationId xmlns:a16="http://schemas.microsoft.com/office/drawing/2014/main" id="{9BD1CE60-3366-A82F-9F83-E6255229666B}"/>
              </a:ext>
            </a:extLst>
          </p:cNvPr>
          <p:cNvSpPr>
            <a:spLocks noChangeShapeType="1"/>
          </p:cNvSpPr>
          <p:nvPr/>
        </p:nvSpPr>
        <p:spPr bwMode="auto">
          <a:xfrm>
            <a:off x="9280119" y="2085511"/>
            <a:ext cx="411821"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2" name="Rectangle 49">
            <a:extLst>
              <a:ext uri="{FF2B5EF4-FFF2-40B4-BE49-F238E27FC236}">
                <a16:creationId xmlns:a16="http://schemas.microsoft.com/office/drawing/2014/main" id="{6E8D873D-BA48-71A9-97FA-6BD30040B1D4}"/>
              </a:ext>
            </a:extLst>
          </p:cNvPr>
          <p:cNvSpPr>
            <a:spLocks noChangeArrowheads="1"/>
          </p:cNvSpPr>
          <p:nvPr/>
        </p:nvSpPr>
        <p:spPr bwMode="auto">
          <a:xfrm>
            <a:off x="7827037" y="1900847"/>
            <a:ext cx="3159531" cy="1657065"/>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Azacitidine</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 75 mg/m</a:t>
            </a:r>
            <a:r>
              <a:rPr kumimoji="0" lang="en-US" altLang="en-US" sz="16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mn-cs"/>
              </a:rPr>
              <a:t>2</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 IV/SC on D1-5</a:t>
            </a:r>
          </a:p>
          <a:p>
            <a:pPr marL="0" marR="0" lvl="0" indent="0" algn="ctr" defTabSz="914400" rtl="0" eaLnBrk="1" fontAlgn="auto" latinLnBrk="0" hangingPunct="1">
              <a:lnSpc>
                <a:spcPct val="100000"/>
              </a:lnSpc>
              <a:spcBef>
                <a:spcPct val="0"/>
              </a:spcBef>
              <a:spcAft>
                <a:spcPct val="0"/>
              </a:spcAft>
              <a:buClrTx/>
              <a:buSzTx/>
              <a:buFontTx/>
              <a:buNone/>
              <a:tabLst/>
              <a:defRPr/>
            </a:pPr>
            <a:r>
              <a:rPr lang="en-US" altLang="en-US" sz="1600" b="0" dirty="0">
                <a:solidFill>
                  <a:srgbClr val="FFFFFF"/>
                </a:solidFill>
                <a:latin typeface="Calibri" panose="020F0502020204030204" pitchFamily="34" charset="0"/>
                <a:cs typeface="+mn-cs"/>
              </a:rPr>
              <a:t>+</a:t>
            </a:r>
            <a:b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altLang="en-US" sz="160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Venetoclax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400 mg </a:t>
            </a:r>
            <a:r>
              <a:rPr lang="en-US" altLang="en-US" sz="1600" b="0" dirty="0">
                <a:solidFill>
                  <a:srgbClr val="FFFFFF"/>
                </a:solidFill>
                <a:latin typeface="Calibri" panose="020F0502020204030204" pitchFamily="34" charset="0"/>
                <a:cs typeface="+mn-cs"/>
              </a:rPr>
              <a:t>D1-7</a:t>
            </a:r>
            <a:br>
              <a:rPr kumimoji="0" lang="en-US" altLang="en-US" sz="160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lang="en-US" altLang="en-US" sz="1600" b="0" dirty="0">
                <a:solidFill>
                  <a:srgbClr val="FFFFFF"/>
                </a:solidFill>
                <a:latin typeface="Calibri" panose="020F0502020204030204" pitchFamily="34" charset="0"/>
                <a:cs typeface="+mn-cs"/>
              </a:rPr>
              <a:t>+</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Gilteritinib</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 80-120 mg on D1-28</a:t>
            </a:r>
            <a:endParaRPr kumimoji="0" lang="en-US" altLang="en-US" sz="160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3" name="TextBox 52">
            <a:extLst>
              <a:ext uri="{FF2B5EF4-FFF2-40B4-BE49-F238E27FC236}">
                <a16:creationId xmlns:a16="http://schemas.microsoft.com/office/drawing/2014/main" id="{B02D4538-00E3-A368-9215-6E6B78CAF363}"/>
              </a:ext>
            </a:extLst>
          </p:cNvPr>
          <p:cNvSpPr txBox="1"/>
          <p:nvPr/>
        </p:nvSpPr>
        <p:spPr bwMode="auto">
          <a:xfrm>
            <a:off x="7827037" y="1531515"/>
            <a:ext cx="312566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Consolidation (Up to 24 Cycles)</a:t>
            </a:r>
          </a:p>
        </p:txBody>
      </p:sp>
    </p:spTree>
    <p:extLst>
      <p:ext uri="{BB962C8B-B14F-4D97-AF65-F5344CB8AC3E}">
        <p14:creationId xmlns:p14="http://schemas.microsoft.com/office/powerpoint/2010/main" val="7121260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Phase I/II of </a:t>
            </a:r>
            <a:r>
              <a:rPr lang="en-US" altLang="en-US" sz="3600" dirty="0"/>
              <a:t>Gilteritinib + Aza and Ven </a:t>
            </a:r>
            <a:r>
              <a:rPr lang="en-US" dirty="0"/>
              <a:t>in </a:t>
            </a:r>
            <a:br>
              <a:rPr lang="en-US" dirty="0"/>
            </a:br>
            <a:r>
              <a:rPr lang="en-US" i="1" dirty="0"/>
              <a:t>FLT3</a:t>
            </a:r>
            <a:r>
              <a:rPr lang="en-US" dirty="0"/>
              <a:t>-Mutated AML: Patient Characteristics</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Short. ASH 2022. Abstr 831.</a:t>
            </a:r>
            <a:endParaRPr lang="en-US" altLang="en-US" sz="1200" b="0" dirty="0">
              <a:solidFill>
                <a:schemeClr val="bg2"/>
              </a:solidFill>
              <a:latin typeface="Calibri" panose="020F0502020204030204" pitchFamily="34" charset="0"/>
            </a:endParaRPr>
          </a:p>
        </p:txBody>
      </p:sp>
      <p:graphicFrame>
        <p:nvGraphicFramePr>
          <p:cNvPr id="2" name="Group 3">
            <a:extLst>
              <a:ext uri="{FF2B5EF4-FFF2-40B4-BE49-F238E27FC236}">
                <a16:creationId xmlns:a16="http://schemas.microsoft.com/office/drawing/2014/main" id="{CBFEC25E-7841-38E6-DE0A-8DFB4CA44E11}"/>
              </a:ext>
            </a:extLst>
          </p:cNvPr>
          <p:cNvGraphicFramePr>
            <a:graphicFrameLocks/>
          </p:cNvGraphicFramePr>
          <p:nvPr>
            <p:extLst>
              <p:ext uri="{D42A27DB-BD31-4B8C-83A1-F6EECF244321}">
                <p14:modId xmlns:p14="http://schemas.microsoft.com/office/powerpoint/2010/main" val="1586622637"/>
              </p:ext>
            </p:extLst>
          </p:nvPr>
        </p:nvGraphicFramePr>
        <p:xfrm>
          <a:off x="719137" y="1600200"/>
          <a:ext cx="4821461" cy="3291904"/>
        </p:xfrm>
        <a:graphic>
          <a:graphicData uri="http://schemas.openxmlformats.org/drawingml/2006/table">
            <a:tbl>
              <a:tblPr/>
              <a:tblGrid>
                <a:gridCol w="1828120">
                  <a:extLst>
                    <a:ext uri="{9D8B030D-6E8A-4147-A177-3AD203B41FA5}">
                      <a16:colId xmlns:a16="http://schemas.microsoft.com/office/drawing/2014/main" val="20000"/>
                    </a:ext>
                  </a:extLst>
                </a:gridCol>
                <a:gridCol w="1718125">
                  <a:extLst>
                    <a:ext uri="{9D8B030D-6E8A-4147-A177-3AD203B41FA5}">
                      <a16:colId xmlns:a16="http://schemas.microsoft.com/office/drawing/2014/main" val="20002"/>
                    </a:ext>
                  </a:extLst>
                </a:gridCol>
                <a:gridCol w="1275216">
                  <a:extLst>
                    <a:ext uri="{9D8B030D-6E8A-4147-A177-3AD203B41FA5}">
                      <a16:colId xmlns:a16="http://schemas.microsoft.com/office/drawing/2014/main" val="20003"/>
                    </a:ext>
                  </a:extLst>
                </a:gridCol>
              </a:tblGrid>
              <a:tr h="20366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Frontline (n = 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R/R (n = 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0366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Age in yr, median (range)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≥60 yr,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≥75 yr,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(18-86)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26 (96)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 (30)</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(19-90)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 (80)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(20)</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20366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Diagnosis,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AML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MDS/CMML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MS PGothic" panose="020B0600070205080204" pitchFamily="34" charset="-128"/>
                        </a:rPr>
                        <a:t>27 (100)</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MS PGothic" panose="020B0600070205080204" pitchFamily="34" charset="-128"/>
                        </a:rPr>
                        <a:t>0</a:t>
                      </a:r>
                    </a:p>
                  </a:txBody>
                  <a:tcPr marL="45720" marR="45720" marT="18288" marB="1828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MS PGothic" panose="020B0600070205080204" pitchFamily="34" charset="-128"/>
                        </a:rPr>
                        <a:t>19 (95)</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MS PGothic" panose="020B0600070205080204" pitchFamily="34" charset="-128"/>
                        </a:rPr>
                        <a:t>1 (5)</a:t>
                      </a:r>
                    </a:p>
                  </a:txBody>
                  <a:tcPr marL="45720" marR="45720" marT="18288" marB="1828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3"/>
                  </a:ext>
                </a:extLst>
              </a:tr>
              <a:tr h="48878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Cytogenetics,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Diploid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Adverse risk</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Others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MS PGothic" panose="020B0600070205080204" pitchFamily="34" charset="-128"/>
                        </a:rPr>
                        <a:t>18 (67)</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MS PGothic" panose="020B0600070205080204" pitchFamily="34" charset="-128"/>
                        </a:rPr>
                        <a:t>3 (11)</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MS PGothic" panose="020B0600070205080204" pitchFamily="34" charset="-128"/>
                        </a:rPr>
                        <a:t>6 (22)</a:t>
                      </a:r>
                    </a:p>
                  </a:txBody>
                  <a:tcPr marL="45720" marR="45720" marT="18288" marB="1828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MS PGothic" panose="020B0600070205080204" pitchFamily="34" charset="-128"/>
                        </a:rPr>
                        <a:t>8 (40)</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MS PGothic" panose="020B0600070205080204" pitchFamily="34" charset="-128"/>
                        </a:rPr>
                        <a:t>7 (35)</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MS PGothic" panose="020B0600070205080204" pitchFamily="34" charset="-128"/>
                        </a:rPr>
                        <a:t>5 (25)</a:t>
                      </a:r>
                    </a:p>
                  </a:txBody>
                  <a:tcPr marL="45720" marR="45720" marT="18288" marB="1828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graphicFrame>
        <p:nvGraphicFramePr>
          <p:cNvPr id="3" name="Group 3">
            <a:extLst>
              <a:ext uri="{FF2B5EF4-FFF2-40B4-BE49-F238E27FC236}">
                <a16:creationId xmlns:a16="http://schemas.microsoft.com/office/drawing/2014/main" id="{4FF30FC0-E47C-AD9F-A983-34DF08B2D7E2}"/>
              </a:ext>
            </a:extLst>
          </p:cNvPr>
          <p:cNvGraphicFramePr>
            <a:graphicFrameLocks/>
          </p:cNvGraphicFramePr>
          <p:nvPr>
            <p:extLst>
              <p:ext uri="{D42A27DB-BD31-4B8C-83A1-F6EECF244321}">
                <p14:modId xmlns:p14="http://schemas.microsoft.com/office/powerpoint/2010/main" val="721672164"/>
              </p:ext>
            </p:extLst>
          </p:nvPr>
        </p:nvGraphicFramePr>
        <p:xfrm>
          <a:off x="5774334" y="1600200"/>
          <a:ext cx="5740527" cy="4389248"/>
        </p:xfrm>
        <a:graphic>
          <a:graphicData uri="http://schemas.openxmlformats.org/drawingml/2006/table">
            <a:tbl>
              <a:tblPr/>
              <a:tblGrid>
                <a:gridCol w="2543403">
                  <a:extLst>
                    <a:ext uri="{9D8B030D-6E8A-4147-A177-3AD203B41FA5}">
                      <a16:colId xmlns:a16="http://schemas.microsoft.com/office/drawing/2014/main" val="20000"/>
                    </a:ext>
                  </a:extLst>
                </a:gridCol>
                <a:gridCol w="1743079">
                  <a:extLst>
                    <a:ext uri="{9D8B030D-6E8A-4147-A177-3AD203B41FA5}">
                      <a16:colId xmlns:a16="http://schemas.microsoft.com/office/drawing/2014/main" val="20002"/>
                    </a:ext>
                  </a:extLst>
                </a:gridCol>
                <a:gridCol w="1454045">
                  <a:extLst>
                    <a:ext uri="{9D8B030D-6E8A-4147-A177-3AD203B41FA5}">
                      <a16:colId xmlns:a16="http://schemas.microsoft.com/office/drawing/2014/main" val="20003"/>
                    </a:ext>
                  </a:extLst>
                </a:gridCol>
              </a:tblGrid>
              <a:tr h="20366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Frontline (n = 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R/R (n = 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0366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1" u="none" strike="noStrike" cap="none" normalizeH="0" baseline="0" dirty="0">
                          <a:ln>
                            <a:noFill/>
                          </a:ln>
                          <a:solidFill>
                            <a:schemeClr val="bg2">
                              <a:lumMod val="10000"/>
                            </a:schemeClr>
                          </a:solidFill>
                          <a:effectLst/>
                          <a:latin typeface="Calibri" panose="020F0502020204030204" pitchFamily="34" charset="0"/>
                        </a:rPr>
                        <a:t>FLT3</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mutation type,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1" u="none" strike="noStrike" cap="none" normalizeH="0" baseline="0" dirty="0">
                          <a:ln>
                            <a:noFill/>
                          </a:ln>
                          <a:solidFill>
                            <a:schemeClr val="bg2">
                              <a:lumMod val="10000"/>
                            </a:schemeClr>
                          </a:solidFill>
                          <a:effectLst/>
                          <a:latin typeface="Calibri" panose="020F0502020204030204" pitchFamily="34" charset="0"/>
                        </a:rPr>
                        <a:t>ITD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1" u="none" strike="noStrike" cap="none" normalizeH="0" baseline="0" dirty="0">
                          <a:ln>
                            <a:noFill/>
                          </a:ln>
                          <a:solidFill>
                            <a:schemeClr val="bg2">
                              <a:lumMod val="10000"/>
                            </a:schemeClr>
                          </a:solidFill>
                          <a:effectLst/>
                          <a:latin typeface="Calibri" panose="020F0502020204030204" pitchFamily="34" charset="0"/>
                        </a:rPr>
                        <a:t>TKD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1" u="none" strike="noStrike" cap="none" normalizeH="0" baseline="0" dirty="0">
                          <a:ln>
                            <a:noFill/>
                          </a:ln>
                          <a:solidFill>
                            <a:schemeClr val="bg2">
                              <a:lumMod val="10000"/>
                            </a:schemeClr>
                          </a:solidFill>
                          <a:effectLst/>
                          <a:latin typeface="Calibri" panose="020F0502020204030204" pitchFamily="34" charset="0"/>
                        </a:rPr>
                        <a:t>ITD </a:t>
                      </a: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r>
                        <a:rPr kumimoji="0" lang="en-US" sz="1600" b="0" i="1" u="none" strike="noStrike" cap="none" normalizeH="0" baseline="0" dirty="0">
                          <a:ln>
                            <a:noFill/>
                          </a:ln>
                          <a:solidFill>
                            <a:schemeClr val="bg2">
                              <a:lumMod val="10000"/>
                            </a:schemeClr>
                          </a:solidFill>
                          <a:effectLst/>
                          <a:latin typeface="Calibri" panose="020F0502020204030204" pitchFamily="34" charset="0"/>
                        </a:rPr>
                        <a:t> TKD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MS PGothic" panose="020B0600070205080204" pitchFamily="34" charset="-128"/>
                        </a:rPr>
                        <a:t>19 (70)</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MS PGothic" panose="020B0600070205080204" pitchFamily="34" charset="-128"/>
                        </a:rPr>
                        <a:t>8 (30)</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MS PGothic" panose="020B0600070205080204" pitchFamily="34" charset="-128"/>
                        </a:rPr>
                        <a:t>0</a:t>
                      </a:r>
                    </a:p>
                  </a:txBody>
                  <a:tcPr marL="45720" marR="45720" marT="18288" marB="1828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MS PGothic" panose="020B0600070205080204" pitchFamily="34" charset="-128"/>
                        </a:rPr>
                        <a:t>9 (45)</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MS PGothic" panose="020B0600070205080204" pitchFamily="34" charset="-128"/>
                        </a:rPr>
                        <a:t>7 (35)</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MS PGothic" panose="020B0600070205080204" pitchFamily="34" charset="-128"/>
                        </a:rPr>
                        <a:t>4 (20)</a:t>
                      </a:r>
                    </a:p>
                  </a:txBody>
                  <a:tcPr marL="45720" marR="45720" marT="18288" marB="1828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20366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1" u="none" strike="noStrike" cap="none" normalizeH="0" baseline="0" dirty="0">
                          <a:ln>
                            <a:noFill/>
                          </a:ln>
                          <a:solidFill>
                            <a:schemeClr val="bg2">
                              <a:lumMod val="10000"/>
                            </a:schemeClr>
                          </a:solidFill>
                          <a:effectLst/>
                          <a:latin typeface="Calibri" panose="020F0502020204030204" pitchFamily="34" charset="0"/>
                        </a:rPr>
                        <a:t>FLT3</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allelic ratio,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(range)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1"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ITD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1"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TKD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MS PGothic" panose="020B0600070205080204" pitchFamily="34" charset="-128"/>
                        </a:rPr>
                        <a:t>0.21 (0.04-3.35)</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MS PGothic" panose="020B0600070205080204" pitchFamily="34" charset="-128"/>
                        </a:rPr>
                        <a:t>0.65 (0.03-1.34)</a:t>
                      </a:r>
                    </a:p>
                  </a:txBody>
                  <a:tcPr marL="45720" marR="45720" marT="18288" marB="1828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MS PGothic" panose="020B0600070205080204" pitchFamily="34" charset="-128"/>
                        </a:rPr>
                        <a:t>0.36 (0.03-15.7)</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MS PGothic" panose="020B0600070205080204" pitchFamily="34" charset="-128"/>
                        </a:rPr>
                        <a:t>0.59 (0.01-1.81)</a:t>
                      </a:r>
                    </a:p>
                  </a:txBody>
                  <a:tcPr marL="45720" marR="45720" marT="18288" marB="1828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3"/>
                  </a:ext>
                </a:extLst>
              </a:tr>
              <a:tr h="203665">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No. of prior tx, </a:t>
                      </a:r>
                      <a:b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b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median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MS PGothic" panose="020B0600070205080204" pitchFamily="34" charset="-128"/>
                        </a:rPr>
                        <a:t>--</a:t>
                      </a:r>
                    </a:p>
                  </a:txBody>
                  <a:tcPr marL="45720" marR="45720"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a:spcBef>
                          <a:spcPct val="20000"/>
                        </a:spcBef>
                        <a:defRPr sz="2800">
                          <a:solidFill>
                            <a:schemeClr val="tx1"/>
                          </a:solidFill>
                          <a:latin typeface="Arial" panose="020B0604020202020204" pitchFamily="34" charset="0"/>
                          <a:ea typeface="MS PGothic" panose="020B0600070205080204" pitchFamily="34" charset="-128"/>
                        </a:defRPr>
                      </a:lvl1pPr>
                      <a:lvl2pPr marL="742950" indent="-285750">
                        <a:spcBef>
                          <a:spcPct val="20000"/>
                        </a:spcBef>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defRPr sz="2000">
                          <a:solidFill>
                            <a:schemeClr val="tx1"/>
                          </a:solidFill>
                          <a:latin typeface="Arial" panose="020B0604020202020204" pitchFamily="34" charset="0"/>
                          <a:ea typeface="MS PGothic" panose="020B0600070205080204" pitchFamily="34" charset="-128"/>
                        </a:defRPr>
                      </a:lvl3pPr>
                      <a:lvl4pPr marL="1600200" indent="-228600">
                        <a:spcBef>
                          <a:spcPct val="20000"/>
                        </a:spcBef>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MS PGothic" panose="020B0600070205080204" pitchFamily="34" charset="-128"/>
                        </a:rPr>
                        <a:t>2 (1-5)</a:t>
                      </a:r>
                    </a:p>
                  </a:txBody>
                  <a:tcPr marL="45720" marR="45720"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853875184"/>
                  </a:ext>
                </a:extLst>
              </a:tr>
              <a:tr h="203665">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Prior </a:t>
                      </a:r>
                      <a:r>
                        <a:rPr kumimoji="0" lang="en-US" sz="1600" b="0" i="1"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FLT3</a:t>
                      </a: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 inhibitor,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MS PGothic" panose="020B0600070205080204" pitchFamily="34" charset="-128"/>
                        </a:rPr>
                        <a:t>--</a:t>
                      </a:r>
                    </a:p>
                  </a:txBody>
                  <a:tcPr marL="45720" marR="45720"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MS PGothic" panose="020B0600070205080204" pitchFamily="34" charset="-128"/>
                        </a:rPr>
                        <a:t>6 (30)</a:t>
                      </a:r>
                    </a:p>
                  </a:txBody>
                  <a:tcPr marL="45720" marR="45720"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4055514612"/>
                  </a:ext>
                </a:extLst>
              </a:tr>
              <a:tr h="203665">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Prior gilteritinib,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MS PGothic" panose="020B0600070205080204" pitchFamily="34" charset="-128"/>
                        </a:rPr>
                        <a:t>--</a:t>
                      </a:r>
                    </a:p>
                  </a:txBody>
                  <a:tcPr marL="45720" marR="45720"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MS PGothic" panose="020B0600070205080204" pitchFamily="34" charset="-128"/>
                        </a:rPr>
                        <a:t>2 (10)</a:t>
                      </a:r>
                    </a:p>
                  </a:txBody>
                  <a:tcPr marL="45720" marR="45720"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24927040"/>
                  </a:ext>
                </a:extLst>
              </a:tr>
              <a:tr h="203665">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Prior HMA + Ven,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MS PGothic" panose="020B0600070205080204" pitchFamily="34" charset="-128"/>
                        </a:rPr>
                        <a:t>--</a:t>
                      </a:r>
                    </a:p>
                  </a:txBody>
                  <a:tcPr marL="45720" marR="45720"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MS PGothic" panose="020B0600070205080204" pitchFamily="34" charset="-128"/>
                        </a:rPr>
                        <a:t>8 (40)</a:t>
                      </a:r>
                    </a:p>
                  </a:txBody>
                  <a:tcPr marL="45720" marR="45720"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3740907036"/>
                  </a:ext>
                </a:extLst>
              </a:tr>
              <a:tr h="203665">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Prior HSCT,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MS PGothic" panose="020B0600070205080204" pitchFamily="34" charset="-128"/>
                        </a:rPr>
                        <a:t>--</a:t>
                      </a:r>
                    </a:p>
                  </a:txBody>
                  <a:tcPr marL="45720" marR="45720"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a:ln>
                            <a:noFill/>
                          </a:ln>
                          <a:solidFill>
                            <a:schemeClr val="bg1"/>
                          </a:solidFill>
                          <a:effectLst/>
                          <a:latin typeface="Calibri" panose="020F0502020204030204" pitchFamily="34" charset="0"/>
                          <a:ea typeface="MS PGothic" panose="020B0600070205080204" pitchFamily="34" charset="-128"/>
                        </a:rPr>
                        <a:t>5 (25)</a:t>
                      </a:r>
                    </a:p>
                  </a:txBody>
                  <a:tcPr marL="45720" marR="45720"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929365753"/>
                  </a:ext>
                </a:extLst>
              </a:tr>
            </a:tbl>
          </a:graphicData>
        </a:graphic>
      </p:graphicFrame>
    </p:spTree>
    <p:extLst>
      <p:ext uri="{BB962C8B-B14F-4D97-AF65-F5344CB8AC3E}">
        <p14:creationId xmlns:p14="http://schemas.microsoft.com/office/powerpoint/2010/main" val="16905570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Phase I/II of </a:t>
            </a:r>
            <a:r>
              <a:rPr lang="en-US" altLang="en-US" sz="3600" dirty="0"/>
              <a:t>Gilteritinib + Aza and Ven </a:t>
            </a:r>
            <a:r>
              <a:rPr lang="en-US" dirty="0"/>
              <a:t>in </a:t>
            </a:r>
            <a:br>
              <a:rPr lang="en-US" dirty="0"/>
            </a:br>
            <a:r>
              <a:rPr lang="en-US" i="1" dirty="0"/>
              <a:t>FLT3</a:t>
            </a:r>
            <a:r>
              <a:rPr lang="en-US" dirty="0"/>
              <a:t>-Mutated AML: Responses</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Short. ASH 2022. Abstr 831.</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2" name="Group 3">
            <a:extLst>
              <a:ext uri="{FF2B5EF4-FFF2-40B4-BE49-F238E27FC236}">
                <a16:creationId xmlns:a16="http://schemas.microsoft.com/office/drawing/2014/main" id="{CBFEC25E-7841-38E6-DE0A-8DFB4CA44E11}"/>
              </a:ext>
            </a:extLst>
          </p:cNvPr>
          <p:cNvGraphicFramePr>
            <a:graphicFrameLocks/>
          </p:cNvGraphicFramePr>
          <p:nvPr>
            <p:extLst>
              <p:ext uri="{D42A27DB-BD31-4B8C-83A1-F6EECF244321}">
                <p14:modId xmlns:p14="http://schemas.microsoft.com/office/powerpoint/2010/main" val="3265131468"/>
              </p:ext>
            </p:extLst>
          </p:nvPr>
        </p:nvGraphicFramePr>
        <p:xfrm>
          <a:off x="1341998" y="1600200"/>
          <a:ext cx="9507999" cy="2651840"/>
        </p:xfrm>
        <a:graphic>
          <a:graphicData uri="http://schemas.openxmlformats.org/drawingml/2006/table">
            <a:tbl>
              <a:tblPr/>
              <a:tblGrid>
                <a:gridCol w="3169333">
                  <a:extLst>
                    <a:ext uri="{9D8B030D-6E8A-4147-A177-3AD203B41FA5}">
                      <a16:colId xmlns:a16="http://schemas.microsoft.com/office/drawing/2014/main" val="20000"/>
                    </a:ext>
                  </a:extLst>
                </a:gridCol>
                <a:gridCol w="3169333">
                  <a:extLst>
                    <a:ext uri="{9D8B030D-6E8A-4147-A177-3AD203B41FA5}">
                      <a16:colId xmlns:a16="http://schemas.microsoft.com/office/drawing/2014/main" val="20002"/>
                    </a:ext>
                  </a:extLst>
                </a:gridCol>
                <a:gridCol w="3169333">
                  <a:extLst>
                    <a:ext uri="{9D8B030D-6E8A-4147-A177-3AD203B41FA5}">
                      <a16:colId xmlns:a16="http://schemas.microsoft.com/office/drawing/2014/main" val="20003"/>
                    </a:ext>
                  </a:extLst>
                </a:gridCol>
              </a:tblGrid>
              <a:tr h="24550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Response,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Frontline (n = 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R/R (n = 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79786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mCRc (CR/CRi/MLFS)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CRi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MLFS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27 (100)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25 (92)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(4)</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14 (70)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 (20)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 (15)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 (35)</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24550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bg1"/>
                          </a:solidFill>
                          <a:effectLst/>
                          <a:latin typeface="Calibri" panose="020F0502020204030204" pitchFamily="34" charset="0"/>
                          <a:ea typeface="MS PGothic" panose="020B0600070205080204" pitchFamily="34" charset="-128"/>
                        </a:rPr>
                        <a:t>0</a:t>
                      </a:r>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bg1"/>
                          </a:solidFill>
                          <a:effectLst/>
                          <a:latin typeface="Calibri" panose="020F0502020204030204" pitchFamily="34" charset="0"/>
                          <a:ea typeface="MS PGothic" panose="020B0600070205080204" pitchFamily="34" charset="-128"/>
                        </a:rPr>
                        <a:t>1 (5)</a:t>
                      </a:r>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3"/>
                  </a:ext>
                </a:extLst>
              </a:tr>
              <a:tr h="24550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No response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bg1"/>
                          </a:solidFill>
                          <a:effectLst/>
                          <a:latin typeface="Calibri" panose="020F0502020204030204" pitchFamily="34" charset="0"/>
                          <a:ea typeface="MS PGothic" panose="020B0600070205080204" pitchFamily="34" charset="-128"/>
                        </a:rPr>
                        <a:t>0</a:t>
                      </a:r>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bg1"/>
                          </a:solidFill>
                          <a:effectLst/>
                          <a:latin typeface="Calibri" panose="020F0502020204030204" pitchFamily="34" charset="0"/>
                          <a:ea typeface="MS PGothic" panose="020B0600070205080204" pitchFamily="34" charset="-128"/>
                        </a:rPr>
                        <a:t>5 (25)</a:t>
                      </a:r>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4550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Early death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bg1"/>
                          </a:solidFill>
                          <a:effectLst/>
                          <a:latin typeface="Calibri" panose="020F0502020204030204" pitchFamily="34" charset="0"/>
                          <a:ea typeface="MS PGothic" panose="020B0600070205080204" pitchFamily="34" charset="-128"/>
                        </a:rPr>
                        <a:t>0</a:t>
                      </a:r>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bg1"/>
                          </a:solidFill>
                          <a:effectLst/>
                          <a:latin typeface="Calibri" panose="020F0502020204030204" pitchFamily="34" charset="0"/>
                          <a:ea typeface="MS PGothic" panose="020B0600070205080204" pitchFamily="34" charset="-128"/>
                        </a:rPr>
                        <a:t>0</a:t>
                      </a:r>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486960798"/>
                  </a:ext>
                </a:extLst>
              </a:tr>
            </a:tbl>
          </a:graphicData>
        </a:graphic>
      </p:graphicFrame>
      <p:sp>
        <p:nvSpPr>
          <p:cNvPr id="5" name="TextBox 4">
            <a:extLst>
              <a:ext uri="{FF2B5EF4-FFF2-40B4-BE49-F238E27FC236}">
                <a16:creationId xmlns:a16="http://schemas.microsoft.com/office/drawing/2014/main" id="{5938AE14-48F8-A0DB-0D4C-386FB4A1279A}"/>
              </a:ext>
            </a:extLst>
          </p:cNvPr>
          <p:cNvSpPr txBox="1"/>
          <p:nvPr/>
        </p:nvSpPr>
        <p:spPr bwMode="auto">
          <a:xfrm>
            <a:off x="1341998" y="4303971"/>
            <a:ext cx="62220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*PR in 1 patient with extramedullary-only disease (assessed by PET scan).</a:t>
            </a:r>
          </a:p>
        </p:txBody>
      </p:sp>
      <p:sp>
        <p:nvSpPr>
          <p:cNvPr id="3" name="TextBox 2">
            <a:extLst>
              <a:ext uri="{FF2B5EF4-FFF2-40B4-BE49-F238E27FC236}">
                <a16:creationId xmlns:a16="http://schemas.microsoft.com/office/drawing/2014/main" id="{1F9D2AD5-7589-EC0E-9738-93BD43E937B7}"/>
              </a:ext>
            </a:extLst>
          </p:cNvPr>
          <p:cNvSpPr txBox="1"/>
          <p:nvPr/>
        </p:nvSpPr>
        <p:spPr bwMode="auto">
          <a:xfrm>
            <a:off x="609759" y="4586092"/>
            <a:ext cx="11244942"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sz="2000" b="0" dirty="0">
                <a:solidFill>
                  <a:schemeClr val="bg1"/>
                </a:solidFill>
                <a:latin typeface="Calibri" panose="020F0502020204030204" pitchFamily="34" charset="0"/>
              </a:rPr>
              <a:t>Early BM responses seen in</a:t>
            </a:r>
            <a:r>
              <a:rPr kumimoji="0" lang="en-US" sz="2000" b="0" i="0" u="none" strike="noStrike" cap="none" normalizeH="0" baseline="0" dirty="0">
                <a:ln>
                  <a:noFill/>
                </a:ln>
                <a:solidFill>
                  <a:schemeClr val="bg2">
                    <a:lumMod val="10000"/>
                  </a:schemeClr>
                </a:solidFill>
                <a:effectLst/>
                <a:latin typeface="Calibri" panose="020F0502020204030204" pitchFamily="34" charset="0"/>
              </a:rPr>
              <a:t> 67% and 47% of patients with </a:t>
            </a:r>
            <a:r>
              <a:rPr lang="en-US" sz="2000" b="0" dirty="0">
                <a:solidFill>
                  <a:schemeClr val="bg2">
                    <a:lumMod val="10000"/>
                  </a:schemeClr>
                </a:solidFill>
                <a:latin typeface="Calibri" panose="020F0502020204030204" pitchFamily="34" charset="0"/>
              </a:rPr>
              <a:t>f</a:t>
            </a:r>
            <a:r>
              <a:rPr kumimoji="0" lang="en-US" sz="2000" b="0" i="0" u="none" strike="noStrike" cap="none" normalizeH="0" baseline="0" dirty="0">
                <a:ln>
                  <a:noFill/>
                </a:ln>
                <a:solidFill>
                  <a:schemeClr val="bg2">
                    <a:lumMod val="10000"/>
                  </a:schemeClr>
                </a:solidFill>
                <a:effectLst/>
                <a:latin typeface="Calibri" panose="020F0502020204030204" pitchFamily="34" charset="0"/>
              </a:rPr>
              <a:t>rontline and R/R disease, respectively</a:t>
            </a:r>
            <a:endParaRPr lang="en-US" sz="2000" b="0" dirty="0">
              <a:solidFill>
                <a:schemeClr val="bg1"/>
              </a:solidFill>
              <a:latin typeface="Calibri" panose="020F0502020204030204" pitchFamily="34" charset="0"/>
            </a:endParaRPr>
          </a:p>
          <a:p>
            <a:pPr marL="285750" indent="-285750">
              <a:spcBef>
                <a:spcPct val="50000"/>
              </a:spcBef>
              <a:buFont typeface="Wingdings" panose="05000000000000000000" pitchFamily="2" charset="2"/>
              <a:buChar char="§"/>
            </a:pPr>
            <a:r>
              <a:rPr lang="en-IN" sz="2000" b="0" dirty="0">
                <a:solidFill>
                  <a:schemeClr val="bg1"/>
                </a:solidFill>
                <a:latin typeface="Calibri" panose="020F0502020204030204" pitchFamily="34" charset="0"/>
              </a:rPr>
              <a:t>High mCRc rates seen across disease subgroups, including</a:t>
            </a:r>
            <a:r>
              <a:rPr lang="en-US" sz="2000" b="0" dirty="0">
                <a:solidFill>
                  <a:schemeClr val="bg1"/>
                </a:solidFill>
                <a:latin typeface="Calibri" panose="020F0502020204030204" pitchFamily="34" charset="0"/>
              </a:rPr>
              <a:t> no </a:t>
            </a:r>
            <a:r>
              <a:rPr kumimoji="0" lang="en-US" altLang="en-US" sz="2000" b="0" u="none" strike="noStrike" cap="none" normalizeH="0" baseline="0" dirty="0">
                <a:ln>
                  <a:noFill/>
                </a:ln>
                <a:solidFill>
                  <a:schemeClr val="bg1"/>
                </a:solidFill>
                <a:effectLst/>
                <a:latin typeface="Calibri" panose="020F0502020204030204" pitchFamily="34" charset="0"/>
                <a:ea typeface="Calibri" panose="020F0502020204030204" pitchFamily="34" charset="0"/>
                <a:cs typeface="Calibri" panose="020F0502020204030204" pitchFamily="34" charset="0"/>
              </a:rPr>
              <a:t>prior </a:t>
            </a:r>
            <a:r>
              <a:rPr kumimoji="0" lang="en-US" altLang="en-US" sz="2000" b="0" i="0" u="none" strike="noStrike" cap="none" normalizeH="0" baseline="0" dirty="0">
                <a:ln>
                  <a:noFill/>
                </a:ln>
                <a:solidFill>
                  <a:schemeClr val="bg1"/>
                </a:solidFill>
                <a:effectLst/>
                <a:latin typeface="Calibri" panose="020F0502020204030204" pitchFamily="34" charset="0"/>
                <a:ea typeface="Calibri" panose="020F0502020204030204" pitchFamily="34" charset="0"/>
                <a:cs typeface="Calibri" panose="020F0502020204030204" pitchFamily="34" charset="0"/>
              </a:rPr>
              <a:t>FLT3</a:t>
            </a:r>
            <a:r>
              <a:rPr kumimoji="0" lang="en-US" altLang="en-US" sz="2000" b="0" u="none" strike="noStrike" cap="none" normalizeH="0" baseline="0" dirty="0">
                <a:ln>
                  <a:noFill/>
                </a:ln>
                <a:solidFill>
                  <a:schemeClr val="bg1"/>
                </a:solidFill>
                <a:effectLst/>
                <a:latin typeface="Calibri" panose="020F0502020204030204" pitchFamily="34" charset="0"/>
                <a:ea typeface="Calibri" panose="020F0502020204030204" pitchFamily="34" charset="0"/>
                <a:cs typeface="Calibri" panose="020F0502020204030204" pitchFamily="34" charset="0"/>
              </a:rPr>
              <a:t> inhibitor (71%), prior </a:t>
            </a:r>
            <a:br>
              <a:rPr kumimoji="0" lang="en-US" altLang="en-US" sz="2000" b="0" u="none" strike="noStrike" cap="none" normalizeH="0" baseline="0" dirty="0">
                <a:ln>
                  <a:noFill/>
                </a:ln>
                <a:solidFill>
                  <a:schemeClr val="bg1"/>
                </a:solidFill>
                <a:effectLst/>
                <a:latin typeface="Calibri" panose="020F0502020204030204" pitchFamily="34" charset="0"/>
                <a:ea typeface="Calibri" panose="020F0502020204030204" pitchFamily="34" charset="0"/>
                <a:cs typeface="Calibri" panose="020F0502020204030204" pitchFamily="34" charset="0"/>
              </a:rPr>
            </a:br>
            <a:r>
              <a:rPr kumimoji="0" lang="en-US" altLang="en-US" sz="2000" b="0" u="none" strike="noStrike" cap="none" normalizeH="0" baseline="0" dirty="0">
                <a:ln>
                  <a:noFill/>
                </a:ln>
                <a:solidFill>
                  <a:schemeClr val="bg1"/>
                </a:solidFill>
                <a:effectLst/>
                <a:latin typeface="Calibri" panose="020F0502020204030204" pitchFamily="34" charset="0"/>
                <a:ea typeface="Calibri" panose="020F0502020204030204" pitchFamily="34" charset="0"/>
                <a:cs typeface="Calibri" panose="020F0502020204030204" pitchFamily="34" charset="0"/>
              </a:rPr>
              <a:t>HMA + </a:t>
            </a:r>
            <a:r>
              <a:rPr lang="en-US" altLang="en-US" sz="2000" b="0" dirty="0">
                <a:solidFill>
                  <a:schemeClr val="bg1"/>
                </a:solidFill>
                <a:latin typeface="Calibri" panose="020F0502020204030204" pitchFamily="34" charset="0"/>
                <a:ea typeface="Calibri" panose="020F0502020204030204" pitchFamily="34" charset="0"/>
                <a:cs typeface="Calibri" panose="020F0502020204030204" pitchFamily="34" charset="0"/>
              </a:rPr>
              <a:t>venetoclax</a:t>
            </a:r>
            <a:r>
              <a:rPr kumimoji="0" lang="en-US" altLang="en-US" sz="2000" b="0" u="none" strike="noStrike" cap="none" normalizeH="0" baseline="0" dirty="0">
                <a:ln>
                  <a:noFill/>
                </a:ln>
                <a:solidFill>
                  <a:schemeClr val="bg1"/>
                </a:solidFill>
                <a:effectLst/>
                <a:latin typeface="Calibri" panose="020F0502020204030204" pitchFamily="34" charset="0"/>
                <a:ea typeface="Calibri" panose="020F0502020204030204" pitchFamily="34" charset="0"/>
                <a:cs typeface="Calibri" panose="020F0502020204030204" pitchFamily="34" charset="0"/>
              </a:rPr>
              <a:t> (62%), and </a:t>
            </a:r>
            <a:r>
              <a:rPr kumimoji="0" lang="en-US" altLang="en-US" sz="2000" b="0" i="1" u="none" strike="noStrike" cap="none" normalizeH="0" baseline="0" dirty="0">
                <a:ln>
                  <a:noFill/>
                </a:ln>
                <a:solidFill>
                  <a:schemeClr val="bg1"/>
                </a:solidFill>
                <a:effectLst/>
                <a:latin typeface="Calibri" panose="020F0502020204030204" pitchFamily="34" charset="0"/>
                <a:ea typeface="Calibri" panose="020F0502020204030204" pitchFamily="34" charset="0"/>
                <a:cs typeface="Calibri" panose="020F0502020204030204" pitchFamily="34" charset="0"/>
              </a:rPr>
              <a:t>FLT3</a:t>
            </a:r>
            <a:r>
              <a:rPr kumimoji="0" lang="en-US" altLang="en-US" sz="2000" b="0" u="none" strike="noStrike" cap="none" normalizeH="0" baseline="0" dirty="0">
                <a:ln>
                  <a:noFill/>
                </a:ln>
                <a:solidFill>
                  <a:schemeClr val="bg1"/>
                </a:solidFill>
                <a:effectLst/>
                <a:latin typeface="Calibri" panose="020F0502020204030204" pitchFamily="34" charset="0"/>
                <a:ea typeface="Calibri" panose="020F0502020204030204" pitchFamily="34" charset="0"/>
                <a:cs typeface="Calibri" panose="020F0502020204030204" pitchFamily="34" charset="0"/>
              </a:rPr>
              <a:t> TKD mutated (57%)</a:t>
            </a:r>
          </a:p>
          <a:p>
            <a:pPr marL="285750" indent="-285750">
              <a:spcBef>
                <a:spcPct val="50000"/>
              </a:spcBef>
              <a:buFont typeface="Wingdings" panose="05000000000000000000" pitchFamily="2" charset="2"/>
              <a:buChar char="§"/>
            </a:pPr>
            <a:r>
              <a:rPr kumimoji="0" lang="en-US" altLang="en-US" sz="2000" b="0" u="none" strike="noStrike" cap="none" normalizeH="0" baseline="0" dirty="0">
                <a:ln>
                  <a:noFill/>
                </a:ln>
                <a:solidFill>
                  <a:schemeClr val="bg1"/>
                </a:solidFill>
                <a:effectLst/>
                <a:latin typeface="Calibri" panose="020F0502020204030204" pitchFamily="34" charset="0"/>
                <a:ea typeface="Calibri" panose="020F0502020204030204" pitchFamily="34" charset="0"/>
                <a:cs typeface="Calibri" panose="020F0502020204030204" pitchFamily="34" charset="0"/>
              </a:rPr>
              <a:t>Frontline vs R/R cohort MRD- was 82% vs 43% by flow cytometry and 89% vs 57% by PCR, respectively</a:t>
            </a:r>
            <a:endParaRPr lang="en-IN" b="0" dirty="0">
              <a:solidFill>
                <a:schemeClr val="bg1"/>
              </a:solidFill>
              <a:latin typeface="Calibri" panose="020F0502020204030204" pitchFamily="34" charset="0"/>
            </a:endParaRPr>
          </a:p>
        </p:txBody>
      </p:sp>
    </p:spTree>
    <p:extLst>
      <p:ext uri="{BB962C8B-B14F-4D97-AF65-F5344CB8AC3E}">
        <p14:creationId xmlns:p14="http://schemas.microsoft.com/office/powerpoint/2010/main" val="3230513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Phase I/II of </a:t>
            </a:r>
            <a:r>
              <a:rPr lang="en-US" altLang="en-US" sz="3600" dirty="0"/>
              <a:t>Gilteritinib + Aza and Ven </a:t>
            </a:r>
            <a:r>
              <a:rPr lang="en-US" dirty="0"/>
              <a:t>in </a:t>
            </a:r>
            <a:br>
              <a:rPr lang="en-US" dirty="0"/>
            </a:br>
            <a:r>
              <a:rPr lang="en-US" i="1" dirty="0"/>
              <a:t>FLT3</a:t>
            </a:r>
            <a:r>
              <a:rPr lang="en-US" dirty="0"/>
              <a:t>-Mutated AML: Efficacy Summary</a:t>
            </a:r>
            <a:endParaRPr lang="en-US" altLang="en-US" dirty="0"/>
          </a:p>
        </p:txBody>
      </p:sp>
      <p:graphicFrame>
        <p:nvGraphicFramePr>
          <p:cNvPr id="13" name="Group 3">
            <a:extLst>
              <a:ext uri="{FF2B5EF4-FFF2-40B4-BE49-F238E27FC236}">
                <a16:creationId xmlns:a16="http://schemas.microsoft.com/office/drawing/2014/main" id="{C27427F1-943B-ED9C-CBFB-A44F02248A9D}"/>
              </a:ext>
            </a:extLst>
          </p:cNvPr>
          <p:cNvGraphicFramePr>
            <a:graphicFrameLocks/>
          </p:cNvGraphicFramePr>
          <p:nvPr>
            <p:extLst>
              <p:ext uri="{D42A27DB-BD31-4B8C-83A1-F6EECF244321}">
                <p14:modId xmlns:p14="http://schemas.microsoft.com/office/powerpoint/2010/main" val="1435441297"/>
              </p:ext>
            </p:extLst>
          </p:nvPr>
        </p:nvGraphicFramePr>
        <p:xfrm>
          <a:off x="551095" y="1341440"/>
          <a:ext cx="5469598" cy="4297760"/>
        </p:xfrm>
        <a:graphic>
          <a:graphicData uri="http://schemas.openxmlformats.org/drawingml/2006/table">
            <a:tbl>
              <a:tblPr/>
              <a:tblGrid>
                <a:gridCol w="2714964">
                  <a:extLst>
                    <a:ext uri="{9D8B030D-6E8A-4147-A177-3AD203B41FA5}">
                      <a16:colId xmlns:a16="http://schemas.microsoft.com/office/drawing/2014/main" val="20000"/>
                    </a:ext>
                  </a:extLst>
                </a:gridCol>
                <a:gridCol w="1377317">
                  <a:extLst>
                    <a:ext uri="{9D8B030D-6E8A-4147-A177-3AD203B41FA5}">
                      <a16:colId xmlns:a16="http://schemas.microsoft.com/office/drawing/2014/main" val="20002"/>
                    </a:ext>
                  </a:extLst>
                </a:gridCol>
                <a:gridCol w="1377317">
                  <a:extLst>
                    <a:ext uri="{9D8B030D-6E8A-4147-A177-3AD203B41FA5}">
                      <a16:colId xmlns:a16="http://schemas.microsoft.com/office/drawing/2014/main" val="20003"/>
                    </a:ext>
                  </a:extLst>
                </a:gridCol>
              </a:tblGrid>
              <a:tr h="46694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Parameter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Frontline Cohort*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R/R Cohort</a:t>
                      </a:r>
                      <a:r>
                        <a:rPr kumimoji="0" lang="en-US" sz="1400" b="1" i="0" u="none" strike="noStrike" cap="none" normalizeH="0" baseline="30000" dirty="0">
                          <a:ln>
                            <a:noFill/>
                          </a:ln>
                          <a:solidFill>
                            <a:schemeClr val="tx1"/>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85146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RFS, n</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mo</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mo, %</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yr,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27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74</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85146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OS,</a:t>
                      </a:r>
                      <a:r>
                        <a:rPr kumimoji="0" lang="en-US" sz="1400" b="1" i="0" u="none" strike="noStrike" cap="none" normalizeH="0" baseline="30000" dirty="0">
                          <a:ln>
                            <a:noFill/>
                          </a:ln>
                          <a:solidFill>
                            <a:schemeClr val="bg2">
                              <a:lumMod val="10000"/>
                            </a:schemeClr>
                          </a:solidFill>
                          <a:effectLst/>
                          <a:latin typeface="Calibri" panose="020F0502020204030204" pitchFamily="34" charset="0"/>
                        </a:rPr>
                        <a:t>‡</a:t>
                      </a:r>
                      <a:r>
                        <a:rPr kumimoji="0" lang="en-US" sz="1400" b="1" i="0" u="none" strike="noStrike" cap="none" normalizeH="0" baseline="0" dirty="0">
                          <a:ln>
                            <a:noFill/>
                          </a:ln>
                          <a:solidFill>
                            <a:schemeClr val="bg2">
                              <a:lumMod val="10000"/>
                            </a:schemeClr>
                          </a:solidFill>
                          <a:effectLst/>
                          <a:latin typeface="Calibri" panose="020F0502020204030204" pitchFamily="34" charset="0"/>
                        </a:rPr>
                        <a:t> n</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mo</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mo, %</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yr,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400" b="1" i="0" u="none" strike="noStrike" cap="none" normalizeH="0" baseline="0" dirty="0">
                          <a:ln>
                            <a:noFill/>
                          </a:ln>
                          <a:solidFill>
                            <a:schemeClr val="bg1"/>
                          </a:solidFill>
                          <a:effectLst/>
                          <a:latin typeface="Calibri" panose="020F0502020204030204" pitchFamily="34" charset="0"/>
                          <a:ea typeface="MS PGothic" panose="020B0600070205080204" pitchFamily="34" charset="-128"/>
                        </a:rPr>
                        <a:t>27</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bg1"/>
                          </a:solidFill>
                          <a:effectLst/>
                          <a:latin typeface="Calibri" panose="020F0502020204030204" pitchFamily="34" charset="0"/>
                          <a:ea typeface="MS PGothic" panose="020B0600070205080204" pitchFamily="34" charset="-128"/>
                        </a:rPr>
                        <a:t>NR</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bg1"/>
                          </a:solidFill>
                          <a:effectLst/>
                          <a:latin typeface="Calibri" panose="020F0502020204030204" pitchFamily="34" charset="0"/>
                          <a:ea typeface="MS PGothic" panose="020B0600070205080204" pitchFamily="34" charset="-128"/>
                        </a:rPr>
                        <a:t>96</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bg1"/>
                          </a:solidFill>
                          <a:effectLst/>
                          <a:latin typeface="Calibri" panose="020F0502020204030204" pitchFamily="34" charset="0"/>
                          <a:ea typeface="MS PGothic" panose="020B0600070205080204" pitchFamily="34" charset="-128"/>
                        </a:rPr>
                        <a:t>85</a:t>
                      </a:r>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400" b="1" i="0" u="none" strike="noStrike" cap="none" normalizeH="0" baseline="0" dirty="0">
                          <a:ln>
                            <a:noFill/>
                          </a:ln>
                          <a:solidFill>
                            <a:schemeClr val="bg1"/>
                          </a:solidFill>
                          <a:effectLst/>
                          <a:latin typeface="Calibri" panose="020F0502020204030204" pitchFamily="34" charset="0"/>
                          <a:ea typeface="MS PGothic" panose="020B0600070205080204" pitchFamily="34" charset="-128"/>
                        </a:rPr>
                        <a:t>20</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bg1"/>
                          </a:solidFill>
                          <a:effectLst/>
                          <a:latin typeface="Calibri" panose="020F0502020204030204" pitchFamily="34" charset="0"/>
                          <a:ea typeface="MS PGothic" panose="020B0600070205080204" pitchFamily="34" charset="-128"/>
                        </a:rPr>
                        <a:t>5.8</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bg1"/>
                          </a:solidFill>
                          <a:effectLst/>
                          <a:latin typeface="Calibri" panose="020F0502020204030204" pitchFamily="34" charset="0"/>
                          <a:ea typeface="MS PGothic" panose="020B0600070205080204" pitchFamily="34" charset="-128"/>
                        </a:rPr>
                        <a:t>48</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bg1"/>
                          </a:solidFill>
                          <a:effectLst/>
                          <a:latin typeface="Calibri" panose="020F0502020204030204" pitchFamily="34" charset="0"/>
                          <a:ea typeface="MS PGothic" panose="020B0600070205080204" pitchFamily="34" charset="-128"/>
                        </a:rPr>
                        <a:t>30</a:t>
                      </a:r>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85146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OS if previous HMA + Ven </a:t>
                      </a:r>
                      <a:br>
                        <a:rPr kumimoji="0" lang="en-US" sz="1400" b="1" i="0" u="none" strike="noStrike" cap="none" normalizeH="0" baseline="0" dirty="0">
                          <a:ln>
                            <a:noFill/>
                          </a:ln>
                          <a:solidFill>
                            <a:schemeClr val="bg2">
                              <a:lumMod val="10000"/>
                            </a:schemeClr>
                          </a:solidFill>
                          <a:effectLst/>
                          <a:latin typeface="Calibri" panose="020F0502020204030204" pitchFamily="34" charset="0"/>
                        </a:rPr>
                      </a:br>
                      <a:r>
                        <a:rPr kumimoji="0" lang="en-US" sz="1400" b="1" i="0" u="none" strike="noStrike" cap="none" normalizeH="0" baseline="0" dirty="0">
                          <a:ln>
                            <a:noFill/>
                          </a:ln>
                          <a:solidFill>
                            <a:schemeClr val="bg2">
                              <a:lumMod val="10000"/>
                            </a:schemeClr>
                          </a:solidFill>
                          <a:effectLst/>
                          <a:latin typeface="Calibri" panose="020F0502020204030204" pitchFamily="34" charset="0"/>
                        </a:rPr>
                        <a:t>and/or gilterinib, n </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mo</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mo,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en-US" sz="1400" b="0" i="0" u="none" strike="noStrike" cap="none" normalizeH="0" baseline="0" dirty="0">
                        <a:ln>
                          <a:noFill/>
                        </a:ln>
                        <a:solidFill>
                          <a:schemeClr val="bg1"/>
                        </a:solidFill>
                        <a:effectLst/>
                        <a:latin typeface="Calibri" panose="020F0502020204030204" pitchFamily="34" charset="0"/>
                        <a:ea typeface="MS PGothic" panose="020B0600070205080204" pitchFamily="34" charset="-128"/>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bg1"/>
                          </a:solidFill>
                          <a:effectLst/>
                          <a:latin typeface="Calibri" panose="020F0502020204030204" pitchFamily="34" charset="0"/>
                          <a:ea typeface="MS PGothic" panose="020B0600070205080204" pitchFamily="34" charset="-128"/>
                        </a:rPr>
                        <a:t>--</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bg1"/>
                          </a:solidFill>
                          <a:effectLst/>
                          <a:latin typeface="Calibri" panose="020F0502020204030204" pitchFamily="34" charset="0"/>
                          <a:ea typeface="MS PGothic" panose="020B0600070205080204" pitchFamily="34" charset="-128"/>
                        </a:rPr>
                        <a:t>--</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bg1"/>
                          </a:solidFill>
                          <a:effectLst/>
                          <a:latin typeface="Calibri" panose="020F0502020204030204" pitchFamily="34" charset="0"/>
                          <a:ea typeface="MS PGothic" panose="020B0600070205080204" pitchFamily="34" charset="-128"/>
                        </a:rPr>
                        <a:t>--</a:t>
                      </a:r>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en-US" sz="1400" b="0" i="0" u="none" strike="noStrike" cap="none" normalizeH="0" baseline="0" dirty="0">
                        <a:ln>
                          <a:noFill/>
                        </a:ln>
                        <a:solidFill>
                          <a:schemeClr val="bg1"/>
                        </a:solidFill>
                        <a:effectLst/>
                        <a:latin typeface="Calibri" panose="020F0502020204030204" pitchFamily="34" charset="0"/>
                        <a:ea typeface="MS PGothic" panose="020B0600070205080204" pitchFamily="34" charset="-128"/>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400" b="1" i="0" u="none" strike="noStrike" cap="none" normalizeH="0" baseline="0" dirty="0">
                          <a:ln>
                            <a:noFill/>
                          </a:ln>
                          <a:solidFill>
                            <a:schemeClr val="bg1"/>
                          </a:solidFill>
                          <a:effectLst/>
                          <a:latin typeface="Calibri" panose="020F0502020204030204" pitchFamily="34" charset="0"/>
                          <a:ea typeface="MS PGothic" panose="020B0600070205080204" pitchFamily="34" charset="-128"/>
                        </a:rPr>
                        <a:t>10</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bg1"/>
                          </a:solidFill>
                          <a:effectLst/>
                          <a:latin typeface="Calibri" panose="020F0502020204030204" pitchFamily="34" charset="0"/>
                          <a:ea typeface="MS PGothic" panose="020B0600070205080204" pitchFamily="34" charset="-128"/>
                        </a:rPr>
                        <a:t>4.8</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bg1"/>
                          </a:solidFill>
                          <a:effectLst/>
                          <a:latin typeface="Calibri" panose="020F0502020204030204" pitchFamily="34" charset="0"/>
                          <a:ea typeface="MS PGothic" panose="020B0600070205080204" pitchFamily="34" charset="-128"/>
                        </a:rPr>
                        <a:t>22</a:t>
                      </a:r>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85146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OS if no previous HMA + Ven and/or gilterinib, n </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mo</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mo,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en-US" sz="1400" b="0" i="0" u="none" strike="noStrike" cap="none" normalizeH="0" baseline="0" dirty="0">
                        <a:ln>
                          <a:noFill/>
                        </a:ln>
                        <a:solidFill>
                          <a:schemeClr val="bg1"/>
                        </a:solidFill>
                        <a:effectLst/>
                        <a:latin typeface="Calibri" panose="020F0502020204030204" pitchFamily="34" charset="0"/>
                        <a:ea typeface="MS PGothic" panose="020B0600070205080204" pitchFamily="34" charset="-128"/>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bg1"/>
                          </a:solidFill>
                          <a:effectLst/>
                          <a:latin typeface="Calibri" panose="020F0502020204030204" pitchFamily="34" charset="0"/>
                          <a:ea typeface="MS PGothic" panose="020B0600070205080204" pitchFamily="34" charset="-128"/>
                        </a:rPr>
                        <a:t>--</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bg1"/>
                          </a:solidFill>
                          <a:effectLst/>
                          <a:latin typeface="Calibri" panose="020F0502020204030204" pitchFamily="34" charset="0"/>
                          <a:ea typeface="MS PGothic" panose="020B0600070205080204" pitchFamily="34" charset="-128"/>
                        </a:rPr>
                        <a:t>--</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bg1"/>
                          </a:solidFill>
                          <a:effectLst/>
                          <a:latin typeface="Calibri" panose="020F0502020204030204" pitchFamily="34" charset="0"/>
                          <a:ea typeface="MS PGothic" panose="020B0600070205080204" pitchFamily="34" charset="-128"/>
                        </a:rPr>
                        <a:t>--</a:t>
                      </a:r>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en-US" sz="1400" b="0" i="0" u="none" strike="noStrike" cap="none" normalizeH="0" baseline="0" dirty="0">
                        <a:ln>
                          <a:noFill/>
                        </a:ln>
                        <a:solidFill>
                          <a:schemeClr val="bg1"/>
                        </a:solidFill>
                        <a:effectLst/>
                        <a:latin typeface="Calibri" panose="020F0502020204030204" pitchFamily="34" charset="0"/>
                        <a:ea typeface="MS PGothic" panose="020B0600070205080204" pitchFamily="34" charset="-128"/>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bg1"/>
                          </a:solidFill>
                          <a:effectLst/>
                          <a:latin typeface="Calibri" panose="020F0502020204030204" pitchFamily="34" charset="0"/>
                          <a:ea typeface="MS PGothic" panose="020B0600070205080204" pitchFamily="34" charset="-128"/>
                        </a:rPr>
                        <a:t>10</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bg1"/>
                          </a:solidFill>
                          <a:effectLst/>
                          <a:latin typeface="Calibri" panose="020F0502020204030204" pitchFamily="34" charset="0"/>
                          <a:ea typeface="MS PGothic" panose="020B0600070205080204" pitchFamily="34" charset="-128"/>
                        </a:rPr>
                        <a:t>10.5</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bg1"/>
                          </a:solidFill>
                          <a:effectLst/>
                          <a:latin typeface="Calibri" panose="020F0502020204030204" pitchFamily="34" charset="0"/>
                          <a:ea typeface="MS PGothic" panose="020B0600070205080204" pitchFamily="34" charset="-128"/>
                        </a:rPr>
                        <a:t>70</a:t>
                      </a:r>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407431909"/>
                  </a:ext>
                </a:extLst>
              </a:tr>
            </a:tbl>
          </a:graphicData>
        </a:graphic>
      </p:graphicFrame>
      <p:sp>
        <p:nvSpPr>
          <p:cNvPr id="14" name="Text Box 15">
            <a:extLst>
              <a:ext uri="{FF2B5EF4-FFF2-40B4-BE49-F238E27FC236}">
                <a16:creationId xmlns:a16="http://schemas.microsoft.com/office/drawing/2014/main" id="{A830FF81-CF5E-3BD2-B3E2-8318CAF85891}"/>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Short. ASH 2022. Abstr 831.</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15" name="TextBox 14">
            <a:extLst>
              <a:ext uri="{FF2B5EF4-FFF2-40B4-BE49-F238E27FC236}">
                <a16:creationId xmlns:a16="http://schemas.microsoft.com/office/drawing/2014/main" id="{D5358BC2-992D-E431-0C69-995C34E3DF69}"/>
              </a:ext>
            </a:extLst>
          </p:cNvPr>
          <p:cNvSpPr txBox="1"/>
          <p:nvPr/>
        </p:nvSpPr>
        <p:spPr bwMode="auto">
          <a:xfrm>
            <a:off x="466713" y="5673171"/>
            <a:ext cx="582372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200" b="0" dirty="0">
                <a:solidFill>
                  <a:schemeClr val="bg1"/>
                </a:solidFill>
                <a:latin typeface="Calibri" panose="020F0502020204030204" pitchFamily="34" charset="0"/>
              </a:rPr>
              <a:t>*Median follow-up: 12 mo (range: 1.5-24+). </a:t>
            </a:r>
            <a:r>
              <a:rPr lang="en-US" sz="1200" b="0" baseline="30000" dirty="0">
                <a:solidFill>
                  <a:schemeClr val="bg1"/>
                </a:solidFill>
                <a:latin typeface="Calibri" panose="020F0502020204030204" pitchFamily="34" charset="0"/>
              </a:rPr>
              <a:t>†</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rPr>
              <a:t>Median follow-up: 27 mo (range: 1.1-33.2+). </a:t>
            </a:r>
            <a:r>
              <a:rPr lang="en-US" sz="1200" b="0" baseline="30000" dirty="0">
                <a:solidFill>
                  <a:srgbClr val="000000"/>
                </a:solidFill>
                <a:latin typeface="Calibri" panose="020F0502020204030204" pitchFamily="34" charset="0"/>
              </a:rPr>
              <a:t>‡</a:t>
            </a:r>
            <a:r>
              <a:rPr lang="en-US" sz="1200" b="0" dirty="0">
                <a:solidFill>
                  <a:srgbClr val="000000"/>
                </a:solidFill>
                <a:latin typeface="Calibri" panose="020F0502020204030204" pitchFamily="34" charset="0"/>
              </a:rPr>
              <a:t>4 deaths reported: 1 patient died while in CR, 1 post HSCT (at 7 mo), and 2 post relapse </a:t>
            </a:r>
            <a:br>
              <a:rPr lang="en-US" sz="1200" b="0" dirty="0">
                <a:solidFill>
                  <a:srgbClr val="000000"/>
                </a:solidFill>
                <a:latin typeface="Calibri" panose="020F0502020204030204" pitchFamily="34" charset="0"/>
              </a:rPr>
            </a:br>
            <a:r>
              <a:rPr lang="en-US" sz="1200" b="0" dirty="0">
                <a:solidFill>
                  <a:srgbClr val="000000"/>
                </a:solidFill>
                <a:latin typeface="Calibri" panose="020F0502020204030204" pitchFamily="34" charset="0"/>
              </a:rPr>
              <a:t>(at 9.5 and 13.6 mo).</a:t>
            </a: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ndParaRPr>
          </a:p>
        </p:txBody>
      </p:sp>
      <p:graphicFrame>
        <p:nvGraphicFramePr>
          <p:cNvPr id="16" name="Group 3">
            <a:extLst>
              <a:ext uri="{FF2B5EF4-FFF2-40B4-BE49-F238E27FC236}">
                <a16:creationId xmlns:a16="http://schemas.microsoft.com/office/drawing/2014/main" id="{07FD4D92-DA37-B491-3969-6F54FB7BF358}"/>
              </a:ext>
            </a:extLst>
          </p:cNvPr>
          <p:cNvGraphicFramePr>
            <a:graphicFrameLocks/>
          </p:cNvGraphicFramePr>
          <p:nvPr>
            <p:extLst>
              <p:ext uri="{D42A27DB-BD31-4B8C-83A1-F6EECF244321}">
                <p14:modId xmlns:p14="http://schemas.microsoft.com/office/powerpoint/2010/main" val="2823807151"/>
              </p:ext>
            </p:extLst>
          </p:nvPr>
        </p:nvGraphicFramePr>
        <p:xfrm>
          <a:off x="6273066" y="1341440"/>
          <a:ext cx="5598705" cy="2956624"/>
        </p:xfrm>
        <a:graphic>
          <a:graphicData uri="http://schemas.openxmlformats.org/drawingml/2006/table">
            <a:tbl>
              <a:tblPr/>
              <a:tblGrid>
                <a:gridCol w="2072643">
                  <a:extLst>
                    <a:ext uri="{9D8B030D-6E8A-4147-A177-3AD203B41FA5}">
                      <a16:colId xmlns:a16="http://schemas.microsoft.com/office/drawing/2014/main" val="20000"/>
                    </a:ext>
                  </a:extLst>
                </a:gridCol>
                <a:gridCol w="1763031">
                  <a:extLst>
                    <a:ext uri="{9D8B030D-6E8A-4147-A177-3AD203B41FA5}">
                      <a16:colId xmlns:a16="http://schemas.microsoft.com/office/drawing/2014/main" val="20002"/>
                    </a:ext>
                  </a:extLst>
                </a:gridCol>
                <a:gridCol w="1763031">
                  <a:extLst>
                    <a:ext uri="{9D8B030D-6E8A-4147-A177-3AD203B41FA5}">
                      <a16:colId xmlns:a16="http://schemas.microsoft.com/office/drawing/2014/main" val="20003"/>
                    </a:ext>
                  </a:extLst>
                </a:gridCol>
              </a:tblGrid>
              <a:tr h="26143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Parameter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Frontline Cohort*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R/R Cohort</a:t>
                      </a:r>
                      <a:r>
                        <a:rPr kumimoji="0" lang="en-US" sz="1600" b="1" i="0" u="none" strike="noStrike" cap="none" normalizeH="0" baseline="30000" dirty="0">
                          <a:ln>
                            <a:noFill/>
                          </a:ln>
                          <a:solidFill>
                            <a:schemeClr val="tx1"/>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73673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OS by </a:t>
                      </a:r>
                      <a:r>
                        <a:rPr kumimoji="0" lang="en-US" sz="1400" b="1" i="1" u="none" strike="noStrike" cap="none" normalizeH="0" baseline="0" dirty="0">
                          <a:ln>
                            <a:noFill/>
                          </a:ln>
                          <a:solidFill>
                            <a:schemeClr val="bg2">
                              <a:lumMod val="10000"/>
                            </a:schemeClr>
                          </a:solidFill>
                          <a:effectLst/>
                          <a:latin typeface="Calibri" panose="020F0502020204030204" pitchFamily="34" charset="0"/>
                        </a:rPr>
                        <a:t>FLT3</a:t>
                      </a:r>
                      <a:r>
                        <a:rPr kumimoji="0" lang="en-US" sz="1400" b="1" i="0" u="none" strike="noStrike" cap="none" normalizeH="0" baseline="0" dirty="0">
                          <a:ln>
                            <a:noFill/>
                          </a:ln>
                          <a:solidFill>
                            <a:schemeClr val="bg2">
                              <a:lumMod val="10000"/>
                            </a:schemeClr>
                          </a:solidFill>
                          <a:effectLst/>
                          <a:latin typeface="Calibri" panose="020F0502020204030204" pitchFamily="34" charset="0"/>
                        </a:rPr>
                        <a:t> ITD, n  </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mo </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mo, %</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yr,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400" b="1" i="0" u="none" strike="noStrike" cap="none" normalizeH="0" baseline="0" dirty="0">
                          <a:ln>
                            <a:noFill/>
                          </a:ln>
                          <a:solidFill>
                            <a:schemeClr val="bg1"/>
                          </a:solidFill>
                          <a:effectLst/>
                          <a:latin typeface="Calibri" panose="020F0502020204030204" pitchFamily="34" charset="0"/>
                          <a:ea typeface="MS PGothic" panose="020B0600070205080204" pitchFamily="34" charset="-128"/>
                        </a:rPr>
                        <a:t>19</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bg1"/>
                          </a:solidFill>
                          <a:effectLst/>
                          <a:latin typeface="Calibri" panose="020F0502020204030204" pitchFamily="34" charset="0"/>
                          <a:ea typeface="MS PGothic" panose="020B0600070205080204" pitchFamily="34" charset="-128"/>
                        </a:rPr>
                        <a:t>NR</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bg1"/>
                          </a:solidFill>
                          <a:effectLst/>
                          <a:latin typeface="Calibri" panose="020F0502020204030204" pitchFamily="34" charset="0"/>
                          <a:ea typeface="MS PGothic" panose="020B0600070205080204" pitchFamily="34" charset="-128"/>
                        </a:rPr>
                        <a:t>95</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bg1"/>
                          </a:solidFill>
                          <a:effectLst/>
                          <a:latin typeface="Calibri" panose="020F0502020204030204" pitchFamily="34" charset="0"/>
                          <a:ea typeface="MS PGothic" panose="020B0600070205080204" pitchFamily="34" charset="-128"/>
                        </a:rPr>
                        <a:t>79</a:t>
                      </a:r>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400" b="1" i="0" u="none" strike="noStrike" cap="none" normalizeH="0" baseline="0" dirty="0">
                          <a:ln>
                            <a:noFill/>
                          </a:ln>
                          <a:solidFill>
                            <a:schemeClr val="bg1"/>
                          </a:solidFill>
                          <a:effectLst/>
                          <a:latin typeface="Calibri" panose="020F0502020204030204" pitchFamily="34" charset="0"/>
                          <a:ea typeface="MS PGothic" panose="020B0600070205080204" pitchFamily="34" charset="-128"/>
                        </a:rPr>
                        <a:t>9</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bg1"/>
                          </a:solidFill>
                          <a:effectLst/>
                          <a:latin typeface="Calibri" panose="020F0502020204030204" pitchFamily="34" charset="0"/>
                          <a:ea typeface="MS PGothic" panose="020B0600070205080204" pitchFamily="34" charset="-128"/>
                        </a:rPr>
                        <a:t>8.0</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bg1"/>
                          </a:solidFill>
                          <a:effectLst/>
                          <a:latin typeface="Calibri" panose="020F0502020204030204" pitchFamily="34" charset="0"/>
                          <a:ea typeface="MS PGothic" panose="020B0600070205080204" pitchFamily="34" charset="-128"/>
                        </a:rPr>
                        <a:t>50</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bg1"/>
                          </a:solidFill>
                          <a:effectLst/>
                          <a:latin typeface="Calibri" panose="020F0502020204030204" pitchFamily="34" charset="0"/>
                          <a:ea typeface="MS PGothic" panose="020B0600070205080204" pitchFamily="34" charset="-128"/>
                        </a:rPr>
                        <a:t>--</a:t>
                      </a:r>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73673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OS by </a:t>
                      </a:r>
                      <a:r>
                        <a:rPr kumimoji="0" lang="en-US" sz="1400" b="1" i="1" u="none" strike="noStrike" cap="none" normalizeH="0" baseline="0" dirty="0">
                          <a:ln>
                            <a:noFill/>
                          </a:ln>
                          <a:solidFill>
                            <a:schemeClr val="bg2">
                              <a:lumMod val="10000"/>
                            </a:schemeClr>
                          </a:solidFill>
                          <a:effectLst/>
                          <a:latin typeface="Calibri" panose="020F0502020204030204" pitchFamily="34" charset="0"/>
                        </a:rPr>
                        <a:t>FLT3</a:t>
                      </a:r>
                      <a:r>
                        <a:rPr kumimoji="0" lang="en-US" sz="1400" b="1" i="0" u="none" strike="noStrike" cap="none" normalizeH="0" baseline="0" dirty="0">
                          <a:ln>
                            <a:noFill/>
                          </a:ln>
                          <a:solidFill>
                            <a:schemeClr val="bg2">
                              <a:lumMod val="10000"/>
                            </a:schemeClr>
                          </a:solidFill>
                          <a:effectLst/>
                          <a:latin typeface="Calibri" panose="020F0502020204030204" pitchFamily="34" charset="0"/>
                        </a:rPr>
                        <a:t> TKD, n  </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mo </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mo, %</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yr,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400" b="1" i="0" u="none" strike="noStrike" cap="none" normalizeH="0" baseline="0" dirty="0">
                          <a:ln>
                            <a:noFill/>
                          </a:ln>
                          <a:solidFill>
                            <a:schemeClr val="bg1"/>
                          </a:solidFill>
                          <a:effectLst/>
                          <a:latin typeface="Calibri" panose="020F0502020204030204" pitchFamily="34" charset="0"/>
                          <a:ea typeface="MS PGothic" panose="020B0600070205080204" pitchFamily="34" charset="-128"/>
                        </a:rPr>
                        <a:t>8</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bg1"/>
                          </a:solidFill>
                          <a:effectLst/>
                          <a:latin typeface="Calibri" panose="020F0502020204030204" pitchFamily="34" charset="0"/>
                          <a:ea typeface="MS PGothic" panose="020B0600070205080204" pitchFamily="34" charset="-128"/>
                        </a:rPr>
                        <a:t>NR</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bg1"/>
                          </a:solidFill>
                          <a:effectLst/>
                          <a:latin typeface="Calibri" panose="020F0502020204030204" pitchFamily="34" charset="0"/>
                          <a:ea typeface="MS PGothic" panose="020B0600070205080204" pitchFamily="34" charset="-128"/>
                        </a:rPr>
                        <a:t>100</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bg1"/>
                          </a:solidFill>
                          <a:effectLst/>
                          <a:latin typeface="Calibri" panose="020F0502020204030204" pitchFamily="34" charset="0"/>
                          <a:ea typeface="MS PGothic" panose="020B0600070205080204" pitchFamily="34" charset="-128"/>
                        </a:rPr>
                        <a:t>100</a:t>
                      </a:r>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400" b="1" i="0" u="none" strike="noStrike" cap="none" normalizeH="0" baseline="0" dirty="0">
                          <a:ln>
                            <a:noFill/>
                          </a:ln>
                          <a:solidFill>
                            <a:schemeClr val="bg1"/>
                          </a:solidFill>
                          <a:effectLst/>
                          <a:latin typeface="Calibri" panose="020F0502020204030204" pitchFamily="34" charset="0"/>
                          <a:ea typeface="MS PGothic" panose="020B0600070205080204" pitchFamily="34" charset="-128"/>
                        </a:rPr>
                        <a:t>7</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bg1"/>
                          </a:solidFill>
                          <a:effectLst/>
                          <a:latin typeface="Calibri" panose="020F0502020204030204" pitchFamily="34" charset="0"/>
                          <a:ea typeface="MS PGothic" panose="020B0600070205080204" pitchFamily="34" charset="-128"/>
                        </a:rPr>
                        <a:t>5.2</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bg1"/>
                          </a:solidFill>
                          <a:effectLst/>
                          <a:latin typeface="Calibri" panose="020F0502020204030204" pitchFamily="34" charset="0"/>
                          <a:ea typeface="MS PGothic" panose="020B0600070205080204" pitchFamily="34" charset="-128"/>
                        </a:rPr>
                        <a:t>43</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bg1"/>
                          </a:solidFill>
                          <a:effectLst/>
                          <a:latin typeface="Calibri" panose="020F0502020204030204" pitchFamily="34" charset="0"/>
                          <a:ea typeface="MS PGothic" panose="020B0600070205080204" pitchFamily="34" charset="-128"/>
                        </a:rPr>
                        <a:t>--</a:t>
                      </a:r>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398664194"/>
                  </a:ext>
                </a:extLst>
              </a:tr>
              <a:tr h="57037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OS </a:t>
                      </a:r>
                      <a:r>
                        <a:rPr kumimoji="0" lang="en-US" sz="1400" b="1" i="1" u="none" strike="noStrike" cap="none" normalizeH="0" baseline="0" dirty="0">
                          <a:ln>
                            <a:noFill/>
                          </a:ln>
                          <a:solidFill>
                            <a:schemeClr val="bg2">
                              <a:lumMod val="10000"/>
                            </a:schemeClr>
                          </a:solidFill>
                          <a:effectLst/>
                          <a:latin typeface="Calibri" panose="020F0502020204030204" pitchFamily="34" charset="0"/>
                        </a:rPr>
                        <a:t>by FLT3 </a:t>
                      </a:r>
                      <a:r>
                        <a:rPr kumimoji="0" lang="en-US" sz="1400" b="1" i="0" u="none" strike="noStrike" cap="none" normalizeH="0" baseline="0" dirty="0">
                          <a:ln>
                            <a:noFill/>
                          </a:ln>
                          <a:solidFill>
                            <a:schemeClr val="bg2">
                              <a:lumMod val="10000"/>
                            </a:schemeClr>
                          </a:solidFill>
                          <a:effectLst/>
                          <a:latin typeface="Calibri" panose="020F0502020204030204" pitchFamily="34" charset="0"/>
                        </a:rPr>
                        <a:t>ITD + TKD, n  </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mo </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mo,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bg1"/>
                          </a:solidFill>
                          <a:effectLst/>
                          <a:latin typeface="Calibri" panose="020F0502020204030204" pitchFamily="34" charset="0"/>
                          <a:ea typeface="MS PGothic" panose="020B0600070205080204" pitchFamily="34" charset="-128"/>
                        </a:rPr>
                        <a:t>--</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bg1"/>
                          </a:solidFill>
                          <a:effectLst/>
                          <a:latin typeface="Calibri" panose="020F0502020204030204" pitchFamily="34" charset="0"/>
                          <a:ea typeface="MS PGothic" panose="020B0600070205080204" pitchFamily="34" charset="-128"/>
                        </a:rPr>
                        <a:t>--</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bg1"/>
                          </a:solidFill>
                          <a:effectLst/>
                          <a:latin typeface="Calibri" panose="020F0502020204030204" pitchFamily="34" charset="0"/>
                          <a:ea typeface="MS PGothic" panose="020B0600070205080204" pitchFamily="34" charset="-128"/>
                        </a:rPr>
                        <a:t>--</a:t>
                      </a:r>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400" b="1" i="0" u="none" strike="noStrike" cap="none" normalizeH="0" baseline="0" dirty="0">
                          <a:ln>
                            <a:noFill/>
                          </a:ln>
                          <a:solidFill>
                            <a:schemeClr val="bg1"/>
                          </a:solidFill>
                          <a:effectLst/>
                          <a:latin typeface="Calibri" panose="020F0502020204030204" pitchFamily="34" charset="0"/>
                          <a:ea typeface="MS PGothic" panose="020B0600070205080204" pitchFamily="34" charset="-128"/>
                        </a:rPr>
                        <a:t>4</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bg1"/>
                          </a:solidFill>
                          <a:effectLst/>
                          <a:latin typeface="Calibri" panose="020F0502020204030204" pitchFamily="34" charset="0"/>
                          <a:ea typeface="MS PGothic" panose="020B0600070205080204" pitchFamily="34" charset="-128"/>
                        </a:rPr>
                        <a:t>8.1</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bg1"/>
                          </a:solidFill>
                          <a:effectLst/>
                          <a:latin typeface="Calibri" panose="020F0502020204030204" pitchFamily="34" charset="0"/>
                          <a:ea typeface="MS PGothic" panose="020B0600070205080204" pitchFamily="34" charset="-128"/>
                        </a:rPr>
                        <a:t>50</a:t>
                      </a:r>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127592676"/>
                  </a:ext>
                </a:extLst>
              </a:tr>
            </a:tbl>
          </a:graphicData>
        </a:graphic>
      </p:graphicFrame>
      <p:sp>
        <p:nvSpPr>
          <p:cNvPr id="17" name="TextBox 16">
            <a:extLst>
              <a:ext uri="{FF2B5EF4-FFF2-40B4-BE49-F238E27FC236}">
                <a16:creationId xmlns:a16="http://schemas.microsoft.com/office/drawing/2014/main" id="{46722CEA-D773-38A1-3213-48BE856E52BA}"/>
              </a:ext>
            </a:extLst>
          </p:cNvPr>
          <p:cNvSpPr txBox="1"/>
          <p:nvPr/>
        </p:nvSpPr>
        <p:spPr bwMode="auto">
          <a:xfrm>
            <a:off x="6188686" y="4324445"/>
            <a:ext cx="4956236" cy="2139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sz="1400" b="0" dirty="0">
                <a:solidFill>
                  <a:schemeClr val="bg1"/>
                </a:solidFill>
                <a:latin typeface="Calibri" panose="020F0502020204030204" pitchFamily="34" charset="0"/>
              </a:rPr>
              <a:t>In patients with no previous HSCT (n = 14), median OS, 6-mo OS, and 12-mo OS were NR, 100%, and 91%, respectively</a:t>
            </a:r>
          </a:p>
          <a:p>
            <a:pPr marL="285750" indent="-285750">
              <a:spcBef>
                <a:spcPct val="50000"/>
              </a:spcBef>
              <a:buFont typeface="Wingdings" panose="05000000000000000000" pitchFamily="2" charset="2"/>
              <a:buChar char="§"/>
            </a:pPr>
            <a:r>
              <a:rPr lang="en-US" sz="1400" b="0" dirty="0">
                <a:solidFill>
                  <a:schemeClr val="bg1"/>
                </a:solidFill>
                <a:latin typeface="Calibri" panose="020F0502020204030204" pitchFamily="34" charset="0"/>
              </a:rPr>
              <a:t>In patients with previous HSCT (n = 7), median OS, 6-mo OS, and 12-mo OS were NR, 100%, and 80%, respectively</a:t>
            </a:r>
          </a:p>
          <a:p>
            <a:pPr marL="285750" indent="-285750">
              <a:spcBef>
                <a:spcPct val="50000"/>
              </a:spcBef>
              <a:buFont typeface="Wingdings" panose="05000000000000000000" pitchFamily="2" charset="2"/>
              <a:buChar char="§"/>
            </a:pPr>
            <a:r>
              <a:rPr lang="en-US" sz="1400" b="0" dirty="0">
                <a:solidFill>
                  <a:schemeClr val="bg1"/>
                </a:solidFill>
                <a:latin typeface="Calibri" panose="020F0502020204030204" pitchFamily="34" charset="0"/>
              </a:rPr>
              <a:t>In patients aged &lt;75 (n = 19), median OS, 6-mo OS, and </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1-yr OS were NR, 95%, and 80%, respectively</a:t>
            </a:r>
          </a:p>
          <a:p>
            <a:pPr marL="285750" indent="-285750">
              <a:spcBef>
                <a:spcPct val="50000"/>
              </a:spcBef>
              <a:buFont typeface="Wingdings" panose="05000000000000000000" pitchFamily="2" charset="2"/>
              <a:buChar char="§"/>
            </a:pPr>
            <a:r>
              <a:rPr lang="en-US" sz="1400" b="0" dirty="0">
                <a:solidFill>
                  <a:schemeClr val="bg1"/>
                </a:solidFill>
                <a:latin typeface="Calibri" panose="020F0502020204030204" pitchFamily="34" charset="0"/>
              </a:rPr>
              <a:t>In patients aged ≥75 (n = 8), median OS, 6-mo OS, and </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1-yr OS were NR, 100%, and 100%, respectively</a:t>
            </a:r>
          </a:p>
        </p:txBody>
      </p:sp>
    </p:spTree>
    <p:extLst>
      <p:ext uri="{BB962C8B-B14F-4D97-AF65-F5344CB8AC3E}">
        <p14:creationId xmlns:p14="http://schemas.microsoft.com/office/powerpoint/2010/main" val="15843262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Phase I/II of </a:t>
            </a:r>
            <a:r>
              <a:rPr lang="en-US" altLang="en-US" sz="3600" dirty="0"/>
              <a:t>Gilteritinib + Aza and Ven </a:t>
            </a:r>
            <a:r>
              <a:rPr lang="en-US" dirty="0"/>
              <a:t>in </a:t>
            </a:r>
            <a:br>
              <a:rPr lang="en-US" dirty="0"/>
            </a:br>
            <a:r>
              <a:rPr lang="en-US" i="1" dirty="0"/>
              <a:t>FLT3</a:t>
            </a:r>
            <a:r>
              <a:rPr lang="en-US" dirty="0"/>
              <a:t>-Mutated AML: Safety</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Short. ASH 2022. Abstr 831.</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2" name="Group 3">
            <a:extLst>
              <a:ext uri="{FF2B5EF4-FFF2-40B4-BE49-F238E27FC236}">
                <a16:creationId xmlns:a16="http://schemas.microsoft.com/office/drawing/2014/main" id="{CBFEC25E-7841-38E6-DE0A-8DFB4CA44E11}"/>
              </a:ext>
            </a:extLst>
          </p:cNvPr>
          <p:cNvGraphicFramePr>
            <a:graphicFrameLocks/>
          </p:cNvGraphicFramePr>
          <p:nvPr>
            <p:extLst>
              <p:ext uri="{D42A27DB-BD31-4B8C-83A1-F6EECF244321}">
                <p14:modId xmlns:p14="http://schemas.microsoft.com/office/powerpoint/2010/main" val="2739360567"/>
              </p:ext>
            </p:extLst>
          </p:nvPr>
        </p:nvGraphicFramePr>
        <p:xfrm>
          <a:off x="719138" y="1474464"/>
          <a:ext cx="10787060" cy="4695362"/>
        </p:xfrm>
        <a:graphic>
          <a:graphicData uri="http://schemas.openxmlformats.org/drawingml/2006/table">
            <a:tbl>
              <a:tblPr/>
              <a:tblGrid>
                <a:gridCol w="3595688">
                  <a:extLst>
                    <a:ext uri="{9D8B030D-6E8A-4147-A177-3AD203B41FA5}">
                      <a16:colId xmlns:a16="http://schemas.microsoft.com/office/drawing/2014/main" val="20000"/>
                    </a:ext>
                  </a:extLst>
                </a:gridCol>
                <a:gridCol w="1198562">
                  <a:extLst>
                    <a:ext uri="{9D8B030D-6E8A-4147-A177-3AD203B41FA5}">
                      <a16:colId xmlns:a16="http://schemas.microsoft.com/office/drawing/2014/main" val="20002"/>
                    </a:ext>
                  </a:extLst>
                </a:gridCol>
                <a:gridCol w="1198562">
                  <a:extLst>
                    <a:ext uri="{9D8B030D-6E8A-4147-A177-3AD203B41FA5}">
                      <a16:colId xmlns:a16="http://schemas.microsoft.com/office/drawing/2014/main" val="2498165436"/>
                    </a:ext>
                  </a:extLst>
                </a:gridCol>
                <a:gridCol w="1198562">
                  <a:extLst>
                    <a:ext uri="{9D8B030D-6E8A-4147-A177-3AD203B41FA5}">
                      <a16:colId xmlns:a16="http://schemas.microsoft.com/office/drawing/2014/main" val="458076224"/>
                    </a:ext>
                  </a:extLst>
                </a:gridCol>
                <a:gridCol w="1198562">
                  <a:extLst>
                    <a:ext uri="{9D8B030D-6E8A-4147-A177-3AD203B41FA5}">
                      <a16:colId xmlns:a16="http://schemas.microsoft.com/office/drawing/2014/main" val="20003"/>
                    </a:ext>
                  </a:extLst>
                </a:gridCol>
                <a:gridCol w="1198562">
                  <a:extLst>
                    <a:ext uri="{9D8B030D-6E8A-4147-A177-3AD203B41FA5}">
                      <a16:colId xmlns:a16="http://schemas.microsoft.com/office/drawing/2014/main" val="2784460613"/>
                    </a:ext>
                  </a:extLst>
                </a:gridCol>
                <a:gridCol w="1198562">
                  <a:extLst>
                    <a:ext uri="{9D8B030D-6E8A-4147-A177-3AD203B41FA5}">
                      <a16:colId xmlns:a16="http://schemas.microsoft.com/office/drawing/2014/main" val="3832236759"/>
                    </a:ext>
                  </a:extLst>
                </a:gridCol>
              </a:tblGrid>
              <a:tr h="265014">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600" b="1" i="0" u="none" strike="noStrike" cap="none" normalizeH="0" baseline="0" dirty="0">
                        <a:ln>
                          <a:noFill/>
                        </a:ln>
                        <a:solidFill>
                          <a:schemeClr val="tx1"/>
                        </a:solidFill>
                        <a:effectLst/>
                        <a:latin typeface="Calibri" panose="020F0502020204030204" pitchFamily="34" charset="0"/>
                      </a:endParaRP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AEs,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Frontline (n = 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endParaRPr lang="en-US"/>
                    </a:p>
                  </a:txBody>
                  <a:tcPr/>
                </a:tc>
                <a:tc hMerge="1">
                  <a:txBody>
                    <a:bodyPr/>
                    <a:lstStyle/>
                    <a:p>
                      <a:endParaRPr lang="en-US"/>
                    </a:p>
                  </a:txBody>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R/R (n = 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265014">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extLst>
                  <a:ext uri="{0D108BD9-81ED-4DB2-BD59-A6C34878D82A}">
                    <a16:rowId xmlns:a16="http://schemas.microsoft.com/office/drawing/2014/main" val="3681717013"/>
                  </a:ext>
                </a:extLst>
              </a:tr>
              <a:tr h="265014">
                <a:tc>
                  <a:txBody>
                    <a:bodyPr/>
                    <a:lstStyle/>
                    <a:p>
                      <a:pPr marL="0" marR="0">
                        <a:lnSpc>
                          <a:spcPct val="107000"/>
                        </a:lnSpc>
                        <a:spcBef>
                          <a:spcPts val="0"/>
                        </a:spcBef>
                        <a:spcAft>
                          <a:spcPts val="0"/>
                        </a:spcAft>
                      </a:pPr>
                      <a:r>
                        <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Acute kidney injury</a:t>
                      </a:r>
                      <a:endParaRPr lang="en-US" sz="1600" b="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 (4)</a:t>
                      </a:r>
                      <a:endParaRPr lang="en-US" sz="1600" b="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0</a:t>
                      </a:r>
                      <a:endParaRPr lang="en-US" sz="1600" b="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0</a:t>
                      </a:r>
                      <a:endParaRPr lang="en-US" sz="1600" b="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 (5)</a:t>
                      </a:r>
                      <a:endParaRPr lang="en-US" sz="1600" b="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0</a:t>
                      </a:r>
                      <a:endParaRPr lang="en-US" sz="1600" b="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0</a:t>
                      </a:r>
                      <a:endParaRPr lang="en-US" sz="1600" b="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265014">
                <a:tc>
                  <a:txBody>
                    <a:bodyPr/>
                    <a:lstStyle/>
                    <a:p>
                      <a:pPr marL="0" marR="0">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Altered mental status</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0</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0</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0</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1 (5)</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0</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0</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3"/>
                  </a:ext>
                </a:extLst>
              </a:tr>
              <a:tr h="265014">
                <a:tc>
                  <a:txBody>
                    <a:bodyPr/>
                    <a:lstStyle/>
                    <a:p>
                      <a:pPr marL="0" marR="0">
                        <a:lnSpc>
                          <a:spcPct val="107000"/>
                        </a:lnSpc>
                        <a:spcBef>
                          <a:spcPts val="0"/>
                        </a:spcBef>
                        <a:spcAft>
                          <a:spcPts val="0"/>
                        </a:spcAft>
                      </a:pPr>
                      <a:r>
                        <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Atrial fibrillation</a:t>
                      </a:r>
                      <a:endParaRPr lang="en-US" sz="1600" b="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0</a:t>
                      </a:r>
                      <a:endParaRPr lang="en-US" sz="1600" b="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0</a:t>
                      </a:r>
                      <a:endParaRPr lang="en-US" sz="1600" b="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0</a:t>
                      </a:r>
                      <a:endParaRPr lang="en-US" sz="1600" b="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 (5)</a:t>
                      </a:r>
                      <a:endParaRPr lang="en-US" sz="1600" b="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0</a:t>
                      </a:r>
                      <a:endParaRPr lang="en-US" sz="1600" b="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0</a:t>
                      </a:r>
                      <a:endParaRPr lang="en-US" sz="1600" b="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69144">
                <a:tc>
                  <a:txBody>
                    <a:bodyPr/>
                    <a:lstStyle/>
                    <a:p>
                      <a:pPr marL="0" marR="0">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Cardiac enzyme elevation</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0</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0</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0</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1 (5)</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0</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0</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486960798"/>
                  </a:ext>
                </a:extLst>
              </a:tr>
              <a:tr h="269144">
                <a:tc>
                  <a:txBody>
                    <a:bodyPr/>
                    <a:lstStyle/>
                    <a:p>
                      <a:pPr marL="0" marR="0">
                        <a:lnSpc>
                          <a:spcPct val="107000"/>
                        </a:lnSpc>
                        <a:spcBef>
                          <a:spcPts val="0"/>
                        </a:spcBef>
                        <a:spcAft>
                          <a:spcPts val="0"/>
                        </a:spcAft>
                      </a:pPr>
                      <a:r>
                        <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DIC</a:t>
                      </a:r>
                      <a:endParaRPr lang="en-US" sz="1600" b="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0</a:t>
                      </a:r>
                      <a:endParaRPr lang="en-US" sz="1600" b="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0</a:t>
                      </a:r>
                      <a:endParaRPr lang="en-US" sz="1600" b="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0</a:t>
                      </a:r>
                      <a:endParaRPr lang="en-US" sz="1600" b="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0</a:t>
                      </a:r>
                      <a:endParaRPr lang="en-US" sz="1600" b="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0</a:t>
                      </a:r>
                      <a:endParaRPr lang="en-US" sz="1600" b="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 (5)</a:t>
                      </a:r>
                      <a:endParaRPr lang="en-US" sz="1600" b="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08146757"/>
                  </a:ext>
                </a:extLst>
              </a:tr>
              <a:tr h="269144">
                <a:tc>
                  <a:txBody>
                    <a:bodyPr/>
                    <a:lstStyle/>
                    <a:p>
                      <a:pPr marL="0" marR="0">
                        <a:lnSpc>
                          <a:spcPct val="107000"/>
                        </a:lnSpc>
                        <a:spcBef>
                          <a:spcPts val="0"/>
                        </a:spcBef>
                        <a:spcAft>
                          <a:spcPts val="0"/>
                        </a:spcAft>
                      </a:pPr>
                      <a:r>
                        <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Febrile neutropenia</a:t>
                      </a:r>
                      <a:endParaRPr lang="en-US" sz="1600" b="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 (4)</a:t>
                      </a:r>
                      <a:endParaRPr lang="en-US" sz="1600" b="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0</a:t>
                      </a:r>
                      <a:endParaRPr lang="en-US" sz="1600" b="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0</a:t>
                      </a:r>
                      <a:endParaRPr lang="en-US" sz="1600" b="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5 (25)</a:t>
                      </a:r>
                      <a:endParaRPr lang="en-US" sz="1600" b="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0</a:t>
                      </a:r>
                      <a:endParaRPr lang="en-US" sz="1600" b="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0</a:t>
                      </a:r>
                      <a:endParaRPr lang="en-US" sz="1600" b="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843397061"/>
                  </a:ext>
                </a:extLst>
              </a:tr>
              <a:tr h="269144">
                <a:tc>
                  <a:txBody>
                    <a:bodyPr/>
                    <a:lstStyle/>
                    <a:p>
                      <a:pPr marL="0" marR="0">
                        <a:lnSpc>
                          <a:spcPct val="107000"/>
                        </a:lnSpc>
                        <a:spcBef>
                          <a:spcPts val="0"/>
                        </a:spcBef>
                        <a:spcAft>
                          <a:spcPts val="0"/>
                        </a:spcAft>
                      </a:pPr>
                      <a:r>
                        <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GU bleeding</a:t>
                      </a:r>
                      <a:endParaRPr lang="en-US" sz="1600" b="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0</a:t>
                      </a:r>
                      <a:endParaRPr lang="en-US" sz="1600" b="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0</a:t>
                      </a:r>
                      <a:endParaRPr lang="en-US" sz="1600" b="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0</a:t>
                      </a:r>
                      <a:endParaRPr lang="en-US" sz="1600" b="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2 (10)</a:t>
                      </a:r>
                      <a:endParaRPr lang="en-US" sz="1600" b="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 (5)</a:t>
                      </a:r>
                      <a:endParaRPr lang="en-US" sz="1600" b="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0</a:t>
                      </a:r>
                      <a:endParaRPr lang="en-US" sz="1600" b="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943315786"/>
                  </a:ext>
                </a:extLst>
              </a:tr>
              <a:tr h="269144">
                <a:tc>
                  <a:txBody>
                    <a:bodyPr/>
                    <a:lstStyle/>
                    <a:p>
                      <a:pPr marL="0" marR="0">
                        <a:lnSpc>
                          <a:spcPct val="107000"/>
                        </a:lnSpc>
                        <a:spcBef>
                          <a:spcPts val="0"/>
                        </a:spcBef>
                        <a:spcAft>
                          <a:spcPts val="0"/>
                        </a:spcAft>
                      </a:pPr>
                      <a:r>
                        <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Hypotension</a:t>
                      </a:r>
                      <a:endParaRPr lang="en-US" sz="1600" b="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0</a:t>
                      </a:r>
                      <a:endParaRPr lang="en-US" sz="1600" b="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0</a:t>
                      </a:r>
                      <a:endParaRPr lang="en-US" sz="1600" b="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0</a:t>
                      </a:r>
                      <a:endParaRPr lang="en-US" sz="1600" b="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2 (10)</a:t>
                      </a:r>
                      <a:endParaRPr lang="en-US" sz="1600" b="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 (5)</a:t>
                      </a:r>
                      <a:endParaRPr lang="en-US" sz="1600" b="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0</a:t>
                      </a:r>
                      <a:endParaRPr lang="en-US" sz="1600" b="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724243437"/>
                  </a:ext>
                </a:extLst>
              </a:tr>
              <a:tr h="269144">
                <a:tc>
                  <a:txBody>
                    <a:bodyPr/>
                    <a:lstStyle/>
                    <a:p>
                      <a:pPr marL="0" marR="0">
                        <a:lnSpc>
                          <a:spcPct val="107000"/>
                        </a:lnSpc>
                        <a:spcBef>
                          <a:spcPts val="0"/>
                        </a:spcBef>
                        <a:spcAft>
                          <a:spcPts val="0"/>
                        </a:spcAft>
                      </a:pPr>
                      <a:r>
                        <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Infection</a:t>
                      </a:r>
                      <a:endParaRPr lang="en-US" sz="1600" b="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5 (18)</a:t>
                      </a:r>
                      <a:endParaRPr lang="en-US" sz="1600" b="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0</a:t>
                      </a:r>
                      <a:endParaRPr lang="en-US" sz="1600" b="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 (4)</a:t>
                      </a:r>
                      <a:endParaRPr lang="en-US" sz="1600" b="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9 (45)</a:t>
                      </a:r>
                      <a:endParaRPr lang="en-US" sz="1600" b="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0</a:t>
                      </a:r>
                      <a:endParaRPr lang="en-US" sz="1600" b="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2 (10)</a:t>
                      </a:r>
                      <a:endParaRPr lang="en-US" sz="1600" b="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86253122"/>
                  </a:ext>
                </a:extLst>
              </a:tr>
              <a:tr h="269144">
                <a:tc>
                  <a:txBody>
                    <a:bodyPr/>
                    <a:lstStyle/>
                    <a:p>
                      <a:pPr marL="0" marR="0">
                        <a:lnSpc>
                          <a:spcPct val="107000"/>
                        </a:lnSpc>
                        <a:spcBef>
                          <a:spcPts val="0"/>
                        </a:spcBef>
                        <a:spcAft>
                          <a:spcPts val="0"/>
                        </a:spcAft>
                      </a:pPr>
                      <a:r>
                        <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Intracranial hemorrhage</a:t>
                      </a:r>
                      <a:endParaRPr lang="en-US" sz="1600" b="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0</a:t>
                      </a:r>
                      <a:endParaRPr lang="en-US" sz="1600" b="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0</a:t>
                      </a:r>
                      <a:endParaRPr lang="en-US" sz="1600" b="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0</a:t>
                      </a:r>
                      <a:endParaRPr lang="en-US" sz="1600" b="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0</a:t>
                      </a:r>
                      <a:endParaRPr lang="en-US" sz="1600" b="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0</a:t>
                      </a:r>
                      <a:endParaRPr lang="en-US" sz="1600" b="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 (5)</a:t>
                      </a:r>
                      <a:endParaRPr lang="en-US" sz="1600" b="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43516329"/>
                  </a:ext>
                </a:extLst>
              </a:tr>
              <a:tr h="269144">
                <a:tc>
                  <a:txBody>
                    <a:bodyPr/>
                    <a:lstStyle/>
                    <a:p>
                      <a:pPr marL="0" marR="0">
                        <a:lnSpc>
                          <a:spcPct val="107000"/>
                        </a:lnSpc>
                        <a:spcBef>
                          <a:spcPts val="0"/>
                        </a:spcBef>
                        <a:spcAft>
                          <a:spcPts val="0"/>
                        </a:spcAft>
                      </a:pPr>
                      <a:r>
                        <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Nausea/vomiting</a:t>
                      </a:r>
                      <a:endParaRPr lang="en-US" sz="1600" b="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 (4)</a:t>
                      </a:r>
                      <a:endParaRPr lang="en-US" sz="1600" b="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0</a:t>
                      </a:r>
                      <a:endParaRPr lang="en-US" sz="1600" b="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0</a:t>
                      </a:r>
                      <a:endParaRPr lang="en-US" sz="1600" b="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0</a:t>
                      </a:r>
                      <a:endParaRPr lang="en-US" sz="1600" b="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0</a:t>
                      </a:r>
                      <a:endParaRPr lang="en-US" sz="1600" b="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0</a:t>
                      </a:r>
                      <a:endParaRPr lang="en-US" sz="1600" b="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197380142"/>
                  </a:ext>
                </a:extLst>
              </a:tr>
              <a:tr h="269144">
                <a:tc>
                  <a:txBody>
                    <a:bodyPr/>
                    <a:lstStyle/>
                    <a:p>
                      <a:pPr marL="0" marR="0">
                        <a:lnSpc>
                          <a:spcPct val="107000"/>
                        </a:lnSpc>
                        <a:spcBef>
                          <a:spcPts val="0"/>
                        </a:spcBef>
                        <a:spcAft>
                          <a:spcPts val="0"/>
                        </a:spcAft>
                      </a:pPr>
                      <a:r>
                        <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QT prolongation</a:t>
                      </a:r>
                      <a:endParaRPr lang="en-US" sz="1600" b="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 (4)</a:t>
                      </a:r>
                      <a:endParaRPr lang="en-US" sz="1600" b="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0</a:t>
                      </a:r>
                      <a:endParaRPr lang="en-US" sz="1600" b="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0</a:t>
                      </a:r>
                      <a:endParaRPr lang="en-US" sz="1600" b="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0</a:t>
                      </a:r>
                      <a:endParaRPr lang="en-US" sz="1600" b="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0</a:t>
                      </a:r>
                      <a:endParaRPr lang="en-US" sz="1600" b="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0</a:t>
                      </a:r>
                      <a:endParaRPr lang="en-US" sz="1600" b="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272141208"/>
                  </a:ext>
                </a:extLst>
              </a:tr>
              <a:tr h="269144">
                <a:tc>
                  <a:txBody>
                    <a:bodyPr/>
                    <a:lstStyle/>
                    <a:p>
                      <a:pPr marL="0" marR="0">
                        <a:lnSpc>
                          <a:spcPct val="107000"/>
                        </a:lnSpc>
                        <a:spcBef>
                          <a:spcPts val="0"/>
                        </a:spcBef>
                        <a:spcAft>
                          <a:spcPts val="0"/>
                        </a:spcAft>
                      </a:pPr>
                      <a:r>
                        <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Sepsis</a:t>
                      </a:r>
                      <a:endParaRPr lang="en-US" sz="1600" b="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0</a:t>
                      </a:r>
                      <a:endParaRPr lang="en-US" sz="1600" b="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0</a:t>
                      </a:r>
                      <a:endParaRPr lang="en-US" sz="1600" b="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0</a:t>
                      </a:r>
                      <a:endParaRPr lang="en-US" sz="1600" b="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4 (20)</a:t>
                      </a:r>
                      <a:endParaRPr lang="en-US" sz="1600" b="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 (5)</a:t>
                      </a:r>
                      <a:endParaRPr lang="en-US" sz="1600" b="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0</a:t>
                      </a:r>
                      <a:endParaRPr lang="en-US" sz="1600" b="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64200625"/>
                  </a:ext>
                </a:extLst>
              </a:tr>
              <a:tr h="269144">
                <a:tc>
                  <a:txBody>
                    <a:bodyPr/>
                    <a:lstStyle/>
                    <a:p>
                      <a:pPr marL="0" marR="0">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Small bowel obstruction</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1 (4)</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0</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0</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0</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0</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0</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539198012"/>
                  </a:ext>
                </a:extLst>
              </a:tr>
              <a:tr h="269144">
                <a:tc>
                  <a:txBody>
                    <a:bodyPr/>
                    <a:lstStyle/>
                    <a:p>
                      <a:pPr marL="0" marR="0">
                        <a:lnSpc>
                          <a:spcPct val="107000"/>
                        </a:lnSpc>
                        <a:spcBef>
                          <a:spcPts val="0"/>
                        </a:spcBef>
                        <a:spcAft>
                          <a:spcPts val="0"/>
                        </a:spcAft>
                      </a:pPr>
                      <a:r>
                        <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Tumor lysis syndrome</a:t>
                      </a:r>
                      <a:endParaRPr lang="en-US" sz="1600" b="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 (4)</a:t>
                      </a:r>
                      <a:endParaRPr lang="en-US" sz="1600" b="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0</a:t>
                      </a:r>
                      <a:endParaRPr lang="en-US" sz="1600" b="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0</a:t>
                      </a:r>
                      <a:endParaRPr lang="en-US" sz="1600" b="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 (5)</a:t>
                      </a:r>
                      <a:endParaRPr lang="en-US" sz="1600" b="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0</a:t>
                      </a:r>
                      <a:endParaRPr lang="en-US" sz="1600" b="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7000"/>
                        </a:lnSpc>
                        <a:spcBef>
                          <a:spcPts val="0"/>
                        </a:spcBef>
                        <a:spcAft>
                          <a:spcPts val="0"/>
                        </a:spcAft>
                      </a:pPr>
                      <a:r>
                        <a:rPr lang="en-US" sz="1600" b="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0</a:t>
                      </a:r>
                      <a:endParaRPr lang="en-US" sz="1600" b="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280068425"/>
                  </a:ext>
                </a:extLst>
              </a:tr>
            </a:tbl>
          </a:graphicData>
        </a:graphic>
      </p:graphicFrame>
    </p:spTree>
    <p:extLst>
      <p:ext uri="{BB962C8B-B14F-4D97-AF65-F5344CB8AC3E}">
        <p14:creationId xmlns:p14="http://schemas.microsoft.com/office/powerpoint/2010/main" val="16423707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0F490BB-88E2-4FD3-2EB7-4A9934BF9E15}"/>
              </a:ext>
            </a:extLst>
          </p:cNvPr>
          <p:cNvSpPr>
            <a:spLocks noGrp="1"/>
          </p:cNvSpPr>
          <p:nvPr>
            <p:ph sz="half" idx="2"/>
          </p:nvPr>
        </p:nvSpPr>
        <p:spPr/>
        <p:txBody>
          <a:bodyPr/>
          <a:lstStyle/>
          <a:p>
            <a:pPr>
              <a:spcBef>
                <a:spcPts val="400"/>
              </a:spcBef>
              <a:spcAft>
                <a:spcPts val="200"/>
              </a:spcAft>
            </a:pPr>
            <a:r>
              <a:rPr lang="en-IN" sz="2400" dirty="0"/>
              <a:t>Dose reductions in consolidation cycles</a:t>
            </a:r>
          </a:p>
          <a:p>
            <a:pPr lvl="1">
              <a:spcBef>
                <a:spcPts val="400"/>
              </a:spcBef>
              <a:spcAft>
                <a:spcPts val="200"/>
              </a:spcAft>
            </a:pPr>
            <a:r>
              <a:rPr lang="en-IN" sz="2400" dirty="0"/>
              <a:t>Frontline cohort: 54% (13 of 24) had to dose reduce</a:t>
            </a:r>
          </a:p>
          <a:p>
            <a:pPr lvl="2">
              <a:spcBef>
                <a:spcPts val="400"/>
              </a:spcBef>
              <a:spcAft>
                <a:spcPts val="200"/>
              </a:spcAft>
              <a:buFont typeface="Wingdings" panose="05000000000000000000" pitchFamily="2" charset="2"/>
              <a:buChar char="§"/>
            </a:pPr>
            <a:r>
              <a:rPr lang="en-IN" sz="2000" dirty="0"/>
              <a:t>Azacitidine: 38% (n = 9); venetoclax: 33% (n = 8); gilteritinib: 33% (n = 8)</a:t>
            </a:r>
          </a:p>
          <a:p>
            <a:pPr lvl="1">
              <a:spcBef>
                <a:spcPts val="400"/>
              </a:spcBef>
              <a:spcAft>
                <a:spcPts val="200"/>
              </a:spcAft>
            </a:pPr>
            <a:r>
              <a:rPr lang="en-IN" sz="2400" dirty="0"/>
              <a:t>R/R cohort: 36% (5 of 14) had to dose reduce</a:t>
            </a:r>
          </a:p>
          <a:p>
            <a:pPr lvl="2">
              <a:spcBef>
                <a:spcPts val="400"/>
              </a:spcBef>
              <a:spcAft>
                <a:spcPts val="200"/>
              </a:spcAft>
              <a:buFont typeface="Wingdings" panose="05000000000000000000" pitchFamily="2" charset="2"/>
              <a:buChar char="§"/>
            </a:pPr>
            <a:r>
              <a:rPr lang="en-IN" sz="2000" dirty="0"/>
              <a:t>Azacitidine: 21% (n = 3); venetoclax: 21% (n = 3); gilteritinib: 14% (n = 2)</a:t>
            </a:r>
          </a:p>
          <a:p>
            <a:endParaRPr lang="en-US" dirty="0"/>
          </a:p>
        </p:txBody>
      </p:sp>
      <p:sp>
        <p:nvSpPr>
          <p:cNvPr id="2" name="Title 1">
            <a:extLst>
              <a:ext uri="{FF2B5EF4-FFF2-40B4-BE49-F238E27FC236}">
                <a16:creationId xmlns:a16="http://schemas.microsoft.com/office/drawing/2014/main" id="{A5C53DC2-71EF-10B2-5E3E-7B8715FD1B44}"/>
              </a:ext>
            </a:extLst>
          </p:cNvPr>
          <p:cNvSpPr>
            <a:spLocks noGrp="1"/>
          </p:cNvSpPr>
          <p:nvPr>
            <p:ph type="title"/>
          </p:nvPr>
        </p:nvSpPr>
        <p:spPr/>
        <p:txBody>
          <a:bodyPr/>
          <a:lstStyle/>
          <a:p>
            <a:r>
              <a:rPr lang="en-US" dirty="0"/>
              <a:t>Phase I/II of </a:t>
            </a:r>
            <a:r>
              <a:rPr lang="en-US" altLang="en-US" sz="3600" dirty="0"/>
              <a:t>Gilteritinib + Aza and Ven </a:t>
            </a:r>
            <a:r>
              <a:rPr lang="en-US" dirty="0"/>
              <a:t>in </a:t>
            </a:r>
            <a:br>
              <a:rPr lang="en-US" dirty="0"/>
            </a:br>
            <a:r>
              <a:rPr lang="en-US" i="1" dirty="0"/>
              <a:t>FLT3</a:t>
            </a:r>
            <a:r>
              <a:rPr lang="en-US" dirty="0"/>
              <a:t>-Mutated AML: Safety During Consolidation Cycles</a:t>
            </a:r>
            <a:endParaRPr lang="en-IN" dirty="0"/>
          </a:p>
        </p:txBody>
      </p:sp>
      <p:sp>
        <p:nvSpPr>
          <p:cNvPr id="3" name="Content Placeholder 2">
            <a:extLst>
              <a:ext uri="{FF2B5EF4-FFF2-40B4-BE49-F238E27FC236}">
                <a16:creationId xmlns:a16="http://schemas.microsoft.com/office/drawing/2014/main" id="{272755C8-8581-57D3-0507-415022A6C4D8}"/>
              </a:ext>
            </a:extLst>
          </p:cNvPr>
          <p:cNvSpPr>
            <a:spLocks noGrp="1"/>
          </p:cNvSpPr>
          <p:nvPr>
            <p:ph sz="half" idx="1"/>
          </p:nvPr>
        </p:nvSpPr>
        <p:spPr/>
        <p:txBody>
          <a:bodyPr/>
          <a:lstStyle/>
          <a:p>
            <a:pPr>
              <a:spcBef>
                <a:spcPts val="400"/>
              </a:spcBef>
              <a:spcAft>
                <a:spcPts val="200"/>
              </a:spcAft>
            </a:pPr>
            <a:r>
              <a:rPr lang="en-IN" sz="2400" dirty="0"/>
              <a:t>Hematologic recovery in cycle 1/2 (frontline patients)</a:t>
            </a:r>
          </a:p>
          <a:p>
            <a:pPr lvl="1">
              <a:spcBef>
                <a:spcPts val="400"/>
              </a:spcBef>
              <a:spcAft>
                <a:spcPts val="200"/>
              </a:spcAft>
            </a:pPr>
            <a:r>
              <a:rPr lang="en-IN" sz="2400" dirty="0"/>
              <a:t>ANC persisted &gt;500 in 43% patients, &gt;1000 in 33% patients</a:t>
            </a:r>
          </a:p>
          <a:p>
            <a:pPr lvl="2">
              <a:spcBef>
                <a:spcPts val="400"/>
              </a:spcBef>
              <a:spcAft>
                <a:spcPts val="200"/>
              </a:spcAft>
              <a:buFont typeface="Wingdings" panose="05000000000000000000" pitchFamily="2" charset="2"/>
              <a:buChar char="§"/>
            </a:pPr>
            <a:r>
              <a:rPr lang="en-IN" sz="2000" dirty="0"/>
              <a:t>Median time to &gt;1000 recovery in cycle 1: 39 days </a:t>
            </a:r>
          </a:p>
          <a:p>
            <a:pPr lvl="2">
              <a:spcBef>
                <a:spcPts val="400"/>
              </a:spcBef>
              <a:spcAft>
                <a:spcPts val="200"/>
              </a:spcAft>
              <a:buFont typeface="Wingdings" panose="05000000000000000000" pitchFamily="2" charset="2"/>
              <a:buChar char="§"/>
            </a:pPr>
            <a:r>
              <a:rPr lang="en-IN" sz="2000" dirty="0"/>
              <a:t>Median time to &gt;1000 recovery in cycle 2: 43 days</a:t>
            </a:r>
          </a:p>
          <a:p>
            <a:pPr lvl="1">
              <a:spcBef>
                <a:spcPts val="400"/>
              </a:spcBef>
              <a:spcAft>
                <a:spcPts val="200"/>
              </a:spcAft>
            </a:pPr>
            <a:r>
              <a:rPr lang="en-IN" sz="2400" dirty="0"/>
              <a:t>Platelets persisted &gt;50K in 67% patients, &gt;100K in 48% patients</a:t>
            </a:r>
          </a:p>
          <a:p>
            <a:pPr lvl="2">
              <a:spcBef>
                <a:spcPts val="400"/>
              </a:spcBef>
              <a:spcAft>
                <a:spcPts val="200"/>
              </a:spcAft>
              <a:buFont typeface="Wingdings" panose="05000000000000000000" pitchFamily="2" charset="2"/>
              <a:buChar char="§"/>
            </a:pPr>
            <a:r>
              <a:rPr lang="en-IN" sz="2000" dirty="0"/>
              <a:t>Median time to &gt;1000 in cycle 1:       33 days</a:t>
            </a:r>
          </a:p>
          <a:p>
            <a:pPr lvl="2">
              <a:spcBef>
                <a:spcPts val="400"/>
              </a:spcBef>
              <a:spcAft>
                <a:spcPts val="200"/>
              </a:spcAft>
              <a:buFont typeface="Wingdings" panose="05000000000000000000" pitchFamily="2" charset="2"/>
              <a:buChar char="§"/>
            </a:pPr>
            <a:r>
              <a:rPr lang="en-IN" sz="2000" dirty="0"/>
              <a:t>Median time to &gt;100K in cycle 2: </a:t>
            </a:r>
            <a:br>
              <a:rPr lang="en-IN" sz="2000" dirty="0"/>
            </a:br>
            <a:r>
              <a:rPr lang="en-IN" sz="2000" dirty="0"/>
              <a:t>30 days</a:t>
            </a:r>
          </a:p>
          <a:p>
            <a:endParaRPr lang="en-IN" dirty="0"/>
          </a:p>
        </p:txBody>
      </p:sp>
      <p:sp>
        <p:nvSpPr>
          <p:cNvPr id="4" name="Text Box 15">
            <a:extLst>
              <a:ext uri="{FF2B5EF4-FFF2-40B4-BE49-F238E27FC236}">
                <a16:creationId xmlns:a16="http://schemas.microsoft.com/office/drawing/2014/main" id="{74C65FE7-3AC5-E33C-4392-E3F240F26725}"/>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Short. ASH 2022. Abstr 831.</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6" name="Group 5">
            <a:extLst>
              <a:ext uri="{FF2B5EF4-FFF2-40B4-BE49-F238E27FC236}">
                <a16:creationId xmlns:a16="http://schemas.microsoft.com/office/drawing/2014/main" id="{FC25B6D7-9C91-46C0-5562-91BA01B83127}"/>
              </a:ext>
            </a:extLst>
          </p:cNvPr>
          <p:cNvGrpSpPr/>
          <p:nvPr/>
        </p:nvGrpSpPr>
        <p:grpSpPr>
          <a:xfrm>
            <a:off x="9392911" y="6212702"/>
            <a:ext cx="2488502" cy="450134"/>
            <a:chOff x="9392911" y="6212702"/>
            <a:chExt cx="2488502" cy="450134"/>
          </a:xfrm>
        </p:grpSpPr>
        <p:pic>
          <p:nvPicPr>
            <p:cNvPr id="7" name="Picture 6" descr="Icon&#10;&#10;Description automatically generated">
              <a:extLst>
                <a:ext uri="{FF2B5EF4-FFF2-40B4-BE49-F238E27FC236}">
                  <a16:creationId xmlns:a16="http://schemas.microsoft.com/office/drawing/2014/main" id="{0022DD70-494F-F6BD-EFC8-B5C51F01C1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8" name="Rectangle 8">
              <a:extLst>
                <a:ext uri="{FF2B5EF4-FFF2-40B4-BE49-F238E27FC236}">
                  <a16:creationId xmlns:a16="http://schemas.microsoft.com/office/drawing/2014/main" id="{BFD08951-B162-F521-8DB3-82895B8DB58B}"/>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243498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C39405B-C60F-E7E3-77CD-64812378FA16}"/>
              </a:ext>
            </a:extLst>
          </p:cNvPr>
          <p:cNvSpPr>
            <a:spLocks noGrp="1"/>
          </p:cNvSpPr>
          <p:nvPr>
            <p:ph idx="1"/>
          </p:nvPr>
        </p:nvSpPr>
        <p:spPr>
          <a:xfrm>
            <a:off x="604675" y="1556079"/>
            <a:ext cx="10877529" cy="4650686"/>
          </a:xfrm>
        </p:spPr>
        <p:txBody>
          <a:bodyPr/>
          <a:lstStyle/>
          <a:p>
            <a:pPr>
              <a:spcBef>
                <a:spcPts val="600"/>
              </a:spcBef>
              <a:spcAft>
                <a:spcPts val="0"/>
              </a:spcAft>
              <a:buSzPct val="100000"/>
            </a:pPr>
            <a:r>
              <a:rPr lang="en-US" sz="2400" kern="0" dirty="0">
                <a:latin typeface="Calibri" panose="020F0502020204030204" pitchFamily="34" charset="0"/>
              </a:rPr>
              <a:t>In this updated analysis, Aza</a:t>
            </a:r>
            <a:r>
              <a:rPr lang="en-US" sz="2400" dirty="0"/>
              <a:t> + </a:t>
            </a:r>
            <a:r>
              <a:rPr lang="en-US" sz="2400" kern="0" dirty="0">
                <a:latin typeface="Calibri" panose="020F0502020204030204" pitchFamily="34" charset="0"/>
              </a:rPr>
              <a:t>Ven + gilteritinib triplet yielded high rates of mCRc in frontline (100%) and R/R (70%) </a:t>
            </a:r>
            <a:r>
              <a:rPr lang="en-US" sz="2400" i="1" kern="0" dirty="0">
                <a:latin typeface="Calibri" panose="020F0502020204030204" pitchFamily="34" charset="0"/>
              </a:rPr>
              <a:t>FLT3</a:t>
            </a:r>
            <a:r>
              <a:rPr lang="en-US" sz="2400" kern="0" dirty="0">
                <a:latin typeface="Calibri" panose="020F0502020204030204" pitchFamily="34" charset="0"/>
              </a:rPr>
              <a:t>-mutated AML</a:t>
            </a:r>
          </a:p>
          <a:p>
            <a:pPr lvl="1">
              <a:spcBef>
                <a:spcPts val="600"/>
              </a:spcBef>
              <a:spcAft>
                <a:spcPts val="0"/>
              </a:spcAft>
              <a:buSzPct val="100000"/>
            </a:pPr>
            <a:r>
              <a:rPr lang="en-US" sz="2400" kern="0" dirty="0">
                <a:latin typeface="Calibri" panose="020F0502020204030204" pitchFamily="34" charset="0"/>
              </a:rPr>
              <a:t>Frontline cohort CR rate was 92%, and flow cytometry MRD- rate was 82% </a:t>
            </a:r>
          </a:p>
          <a:p>
            <a:pPr>
              <a:spcBef>
                <a:spcPts val="600"/>
              </a:spcBef>
              <a:spcAft>
                <a:spcPts val="0"/>
              </a:spcAft>
              <a:buSzPct val="100000"/>
            </a:pPr>
            <a:r>
              <a:rPr lang="en-US" sz="2400" dirty="0"/>
              <a:t>Encouraging </a:t>
            </a:r>
            <a:r>
              <a:rPr lang="en-US" sz="2400" kern="0" dirty="0">
                <a:latin typeface="Calibri" panose="020F0502020204030204" pitchFamily="34" charset="0"/>
              </a:rPr>
              <a:t>response durability in frontline cohort, regardless of age or type of </a:t>
            </a:r>
            <a:r>
              <a:rPr lang="en-US" sz="2400" i="1" kern="0" dirty="0">
                <a:latin typeface="Calibri" panose="020F0502020204030204" pitchFamily="34" charset="0"/>
              </a:rPr>
              <a:t>FLT3</a:t>
            </a:r>
            <a:r>
              <a:rPr lang="en-US" sz="2400" kern="0" dirty="0">
                <a:latin typeface="Calibri" panose="020F0502020204030204" pitchFamily="34" charset="0"/>
              </a:rPr>
              <a:t> mutation</a:t>
            </a:r>
          </a:p>
          <a:p>
            <a:pPr lvl="1">
              <a:spcBef>
                <a:spcPts val="600"/>
              </a:spcBef>
              <a:spcAft>
                <a:spcPts val="0"/>
              </a:spcAft>
              <a:buSzPct val="100000"/>
            </a:pPr>
            <a:r>
              <a:rPr lang="en-US" sz="2400" dirty="0"/>
              <a:t>Estimated 1-yr OS rate: 85%</a:t>
            </a:r>
          </a:p>
          <a:p>
            <a:pPr>
              <a:spcBef>
                <a:spcPts val="600"/>
              </a:spcBef>
              <a:spcAft>
                <a:spcPts val="0"/>
              </a:spcAft>
              <a:buSzPct val="100000"/>
            </a:pPr>
            <a:r>
              <a:rPr lang="en-US" sz="2400" kern="0" dirty="0">
                <a:latin typeface="Calibri" panose="020F0502020204030204" pitchFamily="34" charset="0"/>
              </a:rPr>
              <a:t>Myelosuppression, although common, was manageable with mitigation strategies, including:</a:t>
            </a:r>
          </a:p>
          <a:p>
            <a:pPr lvl="1">
              <a:spcBef>
                <a:spcPts val="600"/>
              </a:spcBef>
              <a:spcAft>
                <a:spcPts val="0"/>
              </a:spcAft>
              <a:buSzPct val="100000"/>
            </a:pPr>
            <a:r>
              <a:rPr lang="en-US" sz="2400" dirty="0"/>
              <a:t>Gilterinib dose of 80 mg</a:t>
            </a:r>
          </a:p>
          <a:p>
            <a:pPr lvl="1">
              <a:spcBef>
                <a:spcPts val="600"/>
              </a:spcBef>
              <a:spcAft>
                <a:spcPts val="0"/>
              </a:spcAft>
              <a:buSzPct val="100000"/>
            </a:pPr>
            <a:r>
              <a:rPr lang="en-US" sz="2400" dirty="0"/>
              <a:t>BM assessment at Day 14 to inform Ven/gilterinib course</a:t>
            </a:r>
          </a:p>
          <a:p>
            <a:pPr lvl="1">
              <a:spcBef>
                <a:spcPts val="600"/>
              </a:spcBef>
              <a:spcAft>
                <a:spcPts val="0"/>
              </a:spcAft>
              <a:buSzPct val="100000"/>
            </a:pPr>
            <a:r>
              <a:rPr lang="en-US" sz="2400" kern="0" dirty="0">
                <a:latin typeface="Calibri" panose="020F0502020204030204" pitchFamily="34" charset="0"/>
              </a:rPr>
              <a:t>Consolidation phase tapering of Aza/Ven</a:t>
            </a:r>
          </a:p>
          <a:p>
            <a:pPr>
              <a:spcBef>
                <a:spcPts val="600"/>
              </a:spcBef>
              <a:spcAft>
                <a:spcPts val="0"/>
              </a:spcAft>
              <a:buSzPct val="100000"/>
            </a:pPr>
            <a:endParaRPr lang="en-US" sz="3200" kern="0" dirty="0">
              <a:latin typeface="Calibri" panose="020F0502020204030204" pitchFamily="34" charset="0"/>
            </a:endParaRPr>
          </a:p>
          <a:p>
            <a:pPr>
              <a:spcBef>
                <a:spcPts val="900"/>
              </a:spcBef>
              <a:buSzPct val="100000"/>
            </a:pPr>
            <a:endParaRPr lang="en-US" kern="0" dirty="0">
              <a:latin typeface="Calibri" panose="020F0502020204030204" pitchFamily="34" charset="0"/>
            </a:endParaRPr>
          </a:p>
        </p:txBody>
      </p:sp>
      <p:sp>
        <p:nvSpPr>
          <p:cNvPr id="4" name="Text Box 15">
            <a:extLst>
              <a:ext uri="{FF2B5EF4-FFF2-40B4-BE49-F238E27FC236}">
                <a16:creationId xmlns:a16="http://schemas.microsoft.com/office/drawing/2014/main" id="{DBAA670F-A245-9914-75BD-479BB716C461}"/>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Short. ASH 2022. Abstr 831.</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5" name="Title 4">
            <a:extLst>
              <a:ext uri="{FF2B5EF4-FFF2-40B4-BE49-F238E27FC236}">
                <a16:creationId xmlns:a16="http://schemas.microsoft.com/office/drawing/2014/main" id="{E7E249FF-C738-8B97-1A3A-7308E3E43C0C}"/>
              </a:ext>
            </a:extLst>
          </p:cNvPr>
          <p:cNvSpPr>
            <a:spLocks noGrp="1"/>
          </p:cNvSpPr>
          <p:nvPr>
            <p:ph type="title"/>
          </p:nvPr>
        </p:nvSpPr>
        <p:spPr/>
        <p:txBody>
          <a:bodyPr/>
          <a:lstStyle/>
          <a:p>
            <a:r>
              <a:rPr lang="en-US" dirty="0"/>
              <a:t>Phase I/II of </a:t>
            </a:r>
            <a:r>
              <a:rPr lang="en-US" altLang="en-US" sz="3600" dirty="0"/>
              <a:t>Gilteritinib + Aza and Ven </a:t>
            </a:r>
            <a:r>
              <a:rPr lang="en-US" dirty="0"/>
              <a:t>in </a:t>
            </a:r>
            <a:br>
              <a:rPr lang="en-US" dirty="0"/>
            </a:br>
            <a:r>
              <a:rPr lang="en-US" i="1" dirty="0"/>
              <a:t>FLT3</a:t>
            </a:r>
            <a:r>
              <a:rPr lang="en-US" dirty="0"/>
              <a:t>-Mutated AML: Investigators’ Conclusions</a:t>
            </a:r>
            <a:endParaRPr lang="en-IN" dirty="0"/>
          </a:p>
        </p:txBody>
      </p:sp>
    </p:spTree>
    <p:extLst>
      <p:ext uri="{BB962C8B-B14F-4D97-AF65-F5344CB8AC3E}">
        <p14:creationId xmlns:p14="http://schemas.microsoft.com/office/powerpoint/2010/main" val="7909331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p:txBody>
          <a:bodyPr/>
          <a:lstStyle/>
          <a:p>
            <a:r>
              <a:rPr lang="en-US" dirty="0">
                <a:solidFill>
                  <a:srgbClr val="E1471D"/>
                </a:solidFill>
                <a:hlinkClick r:id="rId3"/>
              </a:rPr>
              <a:t>clinicaloptions.com/</a:t>
            </a:r>
            <a:r>
              <a:rPr lang="en-US" u="sng" dirty="0">
                <a:solidFill>
                  <a:srgbClr val="E1471D"/>
                </a:solidFill>
                <a:hlinkClick r:id="rId3"/>
              </a:rPr>
              <a:t>oncology</a:t>
            </a:r>
            <a:endParaRPr lang="en-US" u="sng" dirty="0">
              <a:solidFill>
                <a:srgbClr val="E1471D"/>
              </a:solidFill>
            </a:endParaRPr>
          </a:p>
          <a:p>
            <a:endParaRPr lang="en-US" dirty="0"/>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ASH 2022!</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2" name="Content Placeholder 1">
            <a:extLst>
              <a:ext uri="{FF2B5EF4-FFF2-40B4-BE49-F238E27FC236}">
                <a16:creationId xmlns:a16="http://schemas.microsoft.com/office/drawing/2014/main" id="{9B341F70-966F-4AE0-9891-86B5E504500D}"/>
              </a:ext>
            </a:extLst>
          </p:cNvPr>
          <p:cNvSpPr>
            <a:spLocks noGrp="1"/>
          </p:cNvSpPr>
          <p:nvPr>
            <p:ph sz="quarter" idx="10"/>
          </p:nvPr>
        </p:nvSpPr>
        <p:spPr/>
        <p:txBody>
          <a:bodyPr/>
          <a:lstStyle/>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Short slideset summaries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and </a:t>
            </a: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additional CME-certified analyses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with expert faculty commentary on key studies in:</a:t>
            </a:r>
          </a:p>
          <a:p>
            <a:pPr marL="342900" indent="-342900">
              <a:spcBef>
                <a:spcPts val="600"/>
              </a:spcBef>
              <a:spcAft>
                <a:spcPts val="0"/>
              </a:spcAft>
              <a:buFont typeface="Wingdings" pitchFamily="2" charset="2"/>
              <a:buChar char="§"/>
              <a:defRPr/>
            </a:pPr>
            <a:r>
              <a:rPr lang="en-US" sz="2000" b="0" dirty="0">
                <a:solidFill>
                  <a:schemeClr val="bg1"/>
                </a:solidFill>
              </a:rPr>
              <a:t>Acute and chronic leukemias </a:t>
            </a:r>
          </a:p>
          <a:p>
            <a:pPr marL="342900" indent="-342900">
              <a:spcBef>
                <a:spcPts val="600"/>
              </a:spcBef>
              <a:spcAft>
                <a:spcPts val="0"/>
              </a:spcAft>
              <a:buFont typeface="Wingdings" pitchFamily="2" charset="2"/>
              <a:buChar char="§"/>
              <a:defRPr/>
            </a:pPr>
            <a:r>
              <a:rPr lang="en-US" sz="2000" b="0" dirty="0">
                <a:solidFill>
                  <a:schemeClr val="bg1"/>
                </a:solidFill>
              </a:rPr>
              <a:t>Lymphomas and chronic lymphocytic leukemia</a:t>
            </a:r>
          </a:p>
          <a:p>
            <a:pPr marL="342900" indent="-342900">
              <a:spcBef>
                <a:spcPts val="600"/>
              </a:spcBef>
              <a:spcAft>
                <a:spcPts val="0"/>
              </a:spcAft>
              <a:buFont typeface="Wingdings" pitchFamily="2" charset="2"/>
              <a:buChar char="§"/>
              <a:defRPr/>
            </a:pPr>
            <a:r>
              <a:rPr lang="en-US" sz="2000" b="0" dirty="0">
                <a:solidFill>
                  <a:schemeClr val="bg1"/>
                </a:solidFill>
              </a:rPr>
              <a:t>Myelodysplastic syndromes and myeloproliferative neoplasms</a:t>
            </a:r>
          </a:p>
          <a:p>
            <a:pPr marL="342900" indent="-342900">
              <a:spcBef>
                <a:spcPts val="600"/>
              </a:spcBef>
              <a:spcAft>
                <a:spcPts val="0"/>
              </a:spcAft>
              <a:buFont typeface="Wingdings" pitchFamily="2" charset="2"/>
              <a:buChar char="§"/>
              <a:defRPr/>
            </a:pPr>
            <a:r>
              <a:rPr lang="en-US" sz="2000" b="0" dirty="0">
                <a:solidFill>
                  <a:schemeClr val="bg1"/>
                </a:solidFill>
              </a:rPr>
              <a:t>Myeloma</a:t>
            </a:r>
          </a:p>
          <a:p>
            <a:pPr marL="342900" indent="-342900">
              <a:spcBef>
                <a:spcPts val="600"/>
              </a:spcBef>
              <a:spcAft>
                <a:spcPts val="0"/>
              </a:spcAft>
              <a:buFont typeface="Wingdings" pitchFamily="2" charset="2"/>
              <a:buChar char="§"/>
              <a:defRPr/>
            </a:pPr>
            <a:r>
              <a:rPr lang="en-US" sz="2000" b="0" dirty="0">
                <a:solidFill>
                  <a:schemeClr val="bg1"/>
                </a:solidFill>
              </a:rPr>
              <a:t>Nonmalignant hematology</a:t>
            </a:r>
          </a:p>
          <a:p>
            <a:endParaRPr lang="en-US" dirty="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4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LongProperties xmlns="http://schemas.microsoft.com/office/2006/metadata/longProperties"/>
</file>

<file path=customXml/item3.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56M7VY3CDVN5-1599654745-1</_dlc_DocId>
    <_dlc_DocIdUrl xmlns="d54cbe69-32bd-412a-b004-9152f949605e">
      <Url>https://intranet.clinicaloptions.com/mews/oncology/ONC_2022_ASH_CF_(5667)/LEUK_831_Short/_layouts/15/DocIdRedir.aspx?ID=56M7VY3CDVN5-1599654745-1</Url>
      <Description>56M7VY3CDVN5-1599654745-1</Description>
    </_dlc_DocIdUrl>
    <Document_x0020_Category xmlns="487b9db9-a1ac-47a8-8475-c977295c2943">Conference Capsule Slides</Document_x0020_Category>
  </documentManagement>
</p:properti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5.xml><?xml version="1.0" encoding="utf-8"?>
<ct:contentTypeSchema xmlns:ct="http://schemas.microsoft.com/office/2006/metadata/contentType" xmlns:ma="http://schemas.microsoft.com/office/2006/metadata/properties/metaAttributes" ct:_="" ma:_="" ma:contentTypeName="Document" ma:contentTypeID="0x010100CDB75D085776A44888AC7670E4D17BE7" ma:contentTypeVersion="1" ma:contentTypeDescription="Create a new document." ma:contentTypeScope="" ma:versionID="b6ca8c6afa3ef3303dafa25eccbec2dc">
  <xsd:schema xmlns:xsd="http://www.w3.org/2001/XMLSchema" xmlns:xs="http://www.w3.org/2001/XMLSchema" xmlns:p="http://schemas.microsoft.com/office/2006/metadata/properties" xmlns:ns2="d54cbe69-32bd-412a-b004-9152f949605e" xmlns:ns3="487b9db9-a1ac-47a8-8475-c977295c2943" targetNamespace="http://schemas.microsoft.com/office/2006/metadata/properties" ma:root="true" ma:fieldsID="5e10ef0085744aa98a40fac59befe5cc" ns2:_="" ns3:_="">
    <xsd:import namespace="d54cbe69-32bd-412a-b004-9152f949605e"/>
    <xsd:import namespace="487b9db9-a1ac-47a8-8475-c977295c2943"/>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487b9db9-a1ac-47a8-8475-c977295c2943"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2.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3.xml><?xml version="1.0" encoding="utf-8"?>
<ds:datastoreItem xmlns:ds="http://schemas.openxmlformats.org/officeDocument/2006/customXml" ds:itemID="{5BA55BC3-5A03-47C2-8EC3-D964C3B5E779}">
  <ds:schemaRefs>
    <ds:schemaRef ds:uri="http://schemas.microsoft.com/office/2006/metadata/properties"/>
    <ds:schemaRef ds:uri="http://purl.org/dc/terms/"/>
    <ds:schemaRef ds:uri="http://www.w3.org/XML/1998/namespace"/>
    <ds:schemaRef ds:uri="http://purl.org/dc/elements/1.1/"/>
    <ds:schemaRef ds:uri="d54cbe69-32bd-412a-b004-9152f949605e"/>
    <ds:schemaRef ds:uri="http://schemas.microsoft.com/office/2006/documentManagement/types"/>
    <ds:schemaRef ds:uri="http://purl.org/dc/dcmitype/"/>
    <ds:schemaRef ds:uri="http://schemas.microsoft.com/office/infopath/2007/PartnerControls"/>
    <ds:schemaRef ds:uri="http://schemas.openxmlformats.org/package/2006/metadata/core-properties"/>
    <ds:schemaRef ds:uri="487b9db9-a1ac-47a8-8475-c977295c2943"/>
  </ds:schemaRefs>
</ds:datastoreItem>
</file>

<file path=customXml/itemProps4.xml><?xml version="1.0" encoding="utf-8"?>
<ds:datastoreItem xmlns:ds="http://schemas.openxmlformats.org/officeDocument/2006/customXml" ds:itemID="{7CB9A37D-DDD4-438A-A0AF-411FF8A85DD4}">
  <ds:schemaRefs>
    <ds:schemaRef ds:uri="http://schemas.microsoft.com/sharepoint/events"/>
  </ds:schemaRefs>
</ds:datastoreItem>
</file>

<file path=customXml/itemProps5.xml><?xml version="1.0" encoding="utf-8"?>
<ds:datastoreItem xmlns:ds="http://schemas.openxmlformats.org/officeDocument/2006/customXml" ds:itemID="{1AE05558-28D9-41F5-A72C-252A06AB818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487b9db9-a1ac-47a8-8475-c977295c294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5052</TotalTime>
  <Words>2572</Words>
  <Application>Microsoft Office PowerPoint</Application>
  <PresentationFormat>Widescreen</PresentationFormat>
  <Paragraphs>398</Paragraphs>
  <Slides>11</Slides>
  <Notes>11</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11</vt:i4>
      </vt:variant>
    </vt:vector>
  </HeadingPairs>
  <TitlesOfParts>
    <vt:vector size="18" baseType="lpstr">
      <vt:lpstr>Arial</vt:lpstr>
      <vt:lpstr>BlinkMacSystemFont</vt:lpstr>
      <vt:lpstr>Calibri</vt:lpstr>
      <vt:lpstr>Times</vt:lpstr>
      <vt:lpstr>Wingdings</vt:lpstr>
      <vt:lpstr>2022_CCO_Template</vt:lpstr>
      <vt:lpstr>4_2017_HTAA_Diabetes</vt:lpstr>
      <vt:lpstr>Phase I/II Trial of Triplet Combination of Gilteritinib + Azacitidine/Venetoclax in Patients With FLT3-Mutated AML: Updated Results</vt:lpstr>
      <vt:lpstr>About These Slides</vt:lpstr>
      <vt:lpstr>Phase I/II of Gilteritinib + Aza and Ven in  FLT3-Mutated AML: Background</vt:lpstr>
      <vt:lpstr>Phase I/II of Gilteritinib + Aza and Ven in  FLT3-Mutated AML: Study Design</vt:lpstr>
      <vt:lpstr>Phase I/II of Gilteritinib + Aza and Ven in  FLT3-Mutated AML: Patient Characteristics</vt:lpstr>
      <vt:lpstr>Phase I/II of Gilteritinib + Aza and Ven in  FLT3-Mutated AML: Responses</vt:lpstr>
      <vt:lpstr>Phase I/II of Gilteritinib + Aza and Ven in  FLT3-Mutated AML: Efficacy Summary</vt:lpstr>
      <vt:lpstr>Phase I/II of Gilteritinib + Aza and Ven in  FLT3-Mutated AML: Safety</vt:lpstr>
      <vt:lpstr>Phase I/II of Gilteritinib + Aza and Ven in  FLT3-Mutated AML: Safety During Consolidation Cycles</vt:lpstr>
      <vt:lpstr>Phase I/II of Gilteritinib + Aza and Ven in  FLT3-Mutated AML: Investigators’ Conclusions</vt:lpstr>
      <vt:lpstr>Go Online for More CCO  Coverage of ASH 2022!</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Phase I/II Trial of Triplet Combination of Gilteritinib + Azacitidine/Venetoclax in Patients With FLT3-Mutated AML: Updated Results</dc:title>
  <dc:creator>Preferred User</dc:creator>
  <cp:lastModifiedBy>Jessica Buckley</cp:lastModifiedBy>
  <cp:revision>62</cp:revision>
  <cp:lastPrinted>2016-09-26T20:21:49Z</cp:lastPrinted>
  <dcterms:created xsi:type="dcterms:W3CDTF">2005-05-27T15:08:01Z</dcterms:created>
  <dcterms:modified xsi:type="dcterms:W3CDTF">2022-12-15T16:52:03Z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7ff03a65-52ec-4a87-a57e-c2d2fe861bef</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0x010100CDB75D085776A44888AC7670E4D17BE7</vt:lpwstr>
  </property>
  <property fmtid="{D5CDD505-2E9C-101B-9397-08002B2CF9AE}" pid="9" name="MediaServiceImageTags">
    <vt:lpwstr/>
  </property>
</Properties>
</file>