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5"/>
  </p:sldMasterIdLst>
  <p:notesMasterIdLst>
    <p:notesMasterId r:id="rId45"/>
  </p:notesMasterIdLst>
  <p:sldIdLst>
    <p:sldId id="690" r:id="rId6"/>
    <p:sldId id="1396" r:id="rId7"/>
    <p:sldId id="294" r:id="rId8"/>
    <p:sldId id="272" r:id="rId9"/>
    <p:sldId id="681" r:id="rId10"/>
    <p:sldId id="688" r:id="rId11"/>
    <p:sldId id="680" r:id="rId12"/>
    <p:sldId id="715" r:id="rId13"/>
    <p:sldId id="716" r:id="rId14"/>
    <p:sldId id="378" r:id="rId15"/>
    <p:sldId id="385" r:id="rId16"/>
    <p:sldId id="386" r:id="rId17"/>
    <p:sldId id="273" r:id="rId18"/>
    <p:sldId id="693" r:id="rId19"/>
    <p:sldId id="694" r:id="rId20"/>
    <p:sldId id="695" r:id="rId21"/>
    <p:sldId id="696" r:id="rId22"/>
    <p:sldId id="697" r:id="rId23"/>
    <p:sldId id="698" r:id="rId24"/>
    <p:sldId id="699" r:id="rId25"/>
    <p:sldId id="468" r:id="rId26"/>
    <p:sldId id="333" r:id="rId27"/>
    <p:sldId id="701" r:id="rId28"/>
    <p:sldId id="717" r:id="rId29"/>
    <p:sldId id="718" r:id="rId30"/>
    <p:sldId id="719" r:id="rId31"/>
    <p:sldId id="329" r:id="rId32"/>
    <p:sldId id="720" r:id="rId33"/>
    <p:sldId id="721" r:id="rId34"/>
    <p:sldId id="722" r:id="rId35"/>
    <p:sldId id="323" r:id="rId36"/>
    <p:sldId id="705" r:id="rId37"/>
    <p:sldId id="723" r:id="rId38"/>
    <p:sldId id="724" r:id="rId39"/>
    <p:sldId id="725" r:id="rId40"/>
    <p:sldId id="726" r:id="rId41"/>
    <p:sldId id="727" r:id="rId42"/>
    <p:sldId id="689" r:id="rId43"/>
    <p:sldId id="3203"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36"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888"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rtwright" initials="MC" lastIdx="46" clrIdx="0">
    <p:extLst>
      <p:ext uri="{19B8F6BF-5375-455C-9EA6-DF929625EA0E}">
        <p15:presenceInfo xmlns:p15="http://schemas.microsoft.com/office/powerpoint/2012/main" userId="S::mcartwright@clinicaloptions.com::aaeaf566-570c-41b1-9c90-11c8d9ac162b" providerId="AD"/>
      </p:ext>
    </p:extLst>
  </p:cmAuthor>
  <p:cmAuthor id="2" name="Kiran D. Mir-Hudgeons" initials="KDM" lastIdx="54" clrIdx="1">
    <p:extLst>
      <p:ext uri="{19B8F6BF-5375-455C-9EA6-DF929625EA0E}">
        <p15:presenceInfo xmlns:p15="http://schemas.microsoft.com/office/powerpoint/2012/main" userId="S::kmirhudgeons@clinicaloptions.com::988cb7e1-0640-4c3c-b602-3f8e18ce9544" providerId="AD"/>
      </p:ext>
    </p:extLst>
  </p:cmAuthor>
  <p:cmAuthor id="3" name="Timothy Quill" initials="TQ" lastIdx="29" clrIdx="2">
    <p:extLst>
      <p:ext uri="{19B8F6BF-5375-455C-9EA6-DF929625EA0E}">
        <p15:presenceInfo xmlns:p15="http://schemas.microsoft.com/office/powerpoint/2012/main" userId="S::tquill@clinicaloptions.com::b1dc6efb-2995-45e7-a306-57a2c67aa886" providerId="AD"/>
      </p:ext>
    </p:extLst>
  </p:cmAuthor>
  <p:cmAuthor id="4" name="Terrence Fagan" initials="TF" lastIdx="8" clrIdx="3">
    <p:extLst>
      <p:ext uri="{19B8F6BF-5375-455C-9EA6-DF929625EA0E}">
        <p15:presenceInfo xmlns:p15="http://schemas.microsoft.com/office/powerpoint/2012/main" userId="S::tfagan@clinicaloptions.com::6b543a43-2034-4a4a-856a-43baa52402be" providerId="AD"/>
      </p:ext>
    </p:extLst>
  </p:cmAuthor>
  <p:cmAuthor id="5" name="Andrea Boecler" initials="AB" lastIdx="17" clrIdx="4">
    <p:extLst>
      <p:ext uri="{19B8F6BF-5375-455C-9EA6-DF929625EA0E}">
        <p15:presenceInfo xmlns:p15="http://schemas.microsoft.com/office/powerpoint/2012/main" userId="Andrea Boecl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83625" autoAdjust="0"/>
  </p:normalViewPr>
  <p:slideViewPr>
    <p:cSldViewPr snapToGrid="0">
      <p:cViewPr varScale="1">
        <p:scale>
          <a:sx n="109" d="100"/>
          <a:sy n="109" d="100"/>
        </p:scale>
        <p:origin x="546" y="96"/>
      </p:cViewPr>
      <p:guideLst>
        <p:guide pos="3840"/>
        <p:guide pos="336"/>
        <p:guide pos="456"/>
        <p:guide pos="7224"/>
        <p:guide pos="7392"/>
        <p:guide orient="horz" pos="144"/>
        <p:guide orient="horz" pos="240"/>
        <p:guide orient="horz" pos="1008"/>
        <p:guide orient="horz" pos="3888"/>
        <p:guide orient="horz" pos="4032"/>
        <p:guide orient="horz" pos="4128"/>
      </p:guideLst>
    </p:cSldViewPr>
  </p:slideViewPr>
  <p:notesTextViewPr>
    <p:cViewPr>
      <p:scale>
        <a:sx n="1" d="1"/>
        <a:sy n="1" d="1"/>
      </p:scale>
      <p:origin x="0" y="0"/>
    </p:cViewPr>
  </p:notesTextViewPr>
  <p:sorterViewPr>
    <p:cViewPr>
      <p:scale>
        <a:sx n="100" d="100"/>
        <a:sy n="100" d="100"/>
      </p:scale>
      <p:origin x="0" y="-8730"/>
    </p:cViewPr>
  </p:sorter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0CA26C-D64A-4AE0-895D-F2FE3D25E6A3}" type="datetimeFigureOut">
              <a:rPr lang="en-US" smtClean="0"/>
              <a:t>3/24/2020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CF3EE6-04BC-441D-8E4D-428A3F8C3CF4}" type="slidenum">
              <a:rPr lang="en-US" smtClean="0"/>
              <a:t>‹#›</a:t>
            </a:fld>
            <a:endParaRPr lang="en-US" dirty="0"/>
          </a:p>
        </p:txBody>
      </p:sp>
    </p:spTree>
    <p:extLst>
      <p:ext uri="{BB962C8B-B14F-4D97-AF65-F5344CB8AC3E}">
        <p14:creationId xmlns:p14="http://schemas.microsoft.com/office/powerpoint/2010/main" val="3355545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1</a:t>
            </a:fld>
            <a:endParaRPr lang="en-US" dirty="0"/>
          </a:p>
        </p:txBody>
      </p:sp>
    </p:spTree>
    <p:extLst>
      <p:ext uri="{BB962C8B-B14F-4D97-AF65-F5344CB8AC3E}">
        <p14:creationId xmlns:p14="http://schemas.microsoft.com/office/powerpoint/2010/main" val="1579372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771EE086-81D2-4E32-AC82-5E673A3A2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anose="02020603050405020304" pitchFamily="18" charset="0"/>
              </a:defRPr>
            </a:lvl1pPr>
            <a:lvl2pPr marL="742950" indent="-285750">
              <a:spcBef>
                <a:spcPct val="30000"/>
              </a:spcBef>
              <a:defRPr sz="1200">
                <a:solidFill>
                  <a:schemeClr val="tx1"/>
                </a:solidFill>
                <a:latin typeface="Times" panose="02020603050405020304" pitchFamily="18" charset="0"/>
              </a:defRPr>
            </a:lvl2pPr>
            <a:lvl3pPr marL="1143000" indent="-228600">
              <a:spcBef>
                <a:spcPct val="30000"/>
              </a:spcBef>
              <a:defRPr sz="1200">
                <a:solidFill>
                  <a:schemeClr val="tx1"/>
                </a:solidFill>
                <a:latin typeface="Times" panose="02020603050405020304" pitchFamily="18" charset="0"/>
              </a:defRPr>
            </a:lvl3pPr>
            <a:lvl4pPr marL="1600200" indent="-228600">
              <a:spcBef>
                <a:spcPct val="30000"/>
              </a:spcBef>
              <a:defRPr sz="1200">
                <a:solidFill>
                  <a:schemeClr val="tx1"/>
                </a:solidFill>
                <a:latin typeface="Times" panose="02020603050405020304" pitchFamily="18" charset="0"/>
              </a:defRPr>
            </a:lvl4pPr>
            <a:lvl5pPr marL="2057400" indent="-228600">
              <a:spcBef>
                <a:spcPct val="30000"/>
              </a:spcBef>
              <a:defRPr sz="1200">
                <a:solidFill>
                  <a:schemeClr val="tx1"/>
                </a:solidFill>
                <a:latin typeface="Times" panose="02020603050405020304" pitchFamily="18" charset="0"/>
              </a:defRPr>
            </a:lvl5pPr>
            <a:lvl6pPr marL="2514600" indent="-228600" eaLnBrk="0" fontAlgn="base" hangingPunct="0">
              <a:spcBef>
                <a:spcPct val="30000"/>
              </a:spcBef>
              <a:spcAft>
                <a:spcPct val="0"/>
              </a:spcAft>
              <a:defRPr sz="1200">
                <a:solidFill>
                  <a:schemeClr val="tx1"/>
                </a:solidFill>
                <a:latin typeface="Times" panose="02020603050405020304" pitchFamily="18" charset="0"/>
              </a:defRPr>
            </a:lvl6pPr>
            <a:lvl7pPr marL="2971800" indent="-228600" eaLnBrk="0" fontAlgn="base" hangingPunct="0">
              <a:spcBef>
                <a:spcPct val="30000"/>
              </a:spcBef>
              <a:spcAft>
                <a:spcPct val="0"/>
              </a:spcAft>
              <a:defRPr sz="1200">
                <a:solidFill>
                  <a:schemeClr val="tx1"/>
                </a:solidFill>
                <a:latin typeface="Times" panose="02020603050405020304" pitchFamily="18" charset="0"/>
              </a:defRPr>
            </a:lvl7pPr>
            <a:lvl8pPr marL="3429000" indent="-228600" eaLnBrk="0" fontAlgn="base" hangingPunct="0">
              <a:spcBef>
                <a:spcPct val="30000"/>
              </a:spcBef>
              <a:spcAft>
                <a:spcPct val="0"/>
              </a:spcAft>
              <a:defRPr sz="1200">
                <a:solidFill>
                  <a:schemeClr val="tx1"/>
                </a:solidFill>
                <a:latin typeface="Times" panose="02020603050405020304" pitchFamily="18" charset="0"/>
              </a:defRPr>
            </a:lvl8pPr>
            <a:lvl9pPr marL="3886200" indent="-228600" eaLnBrk="0" fontAlgn="base" hangingPunct="0">
              <a:spcBef>
                <a:spcPct val="30000"/>
              </a:spcBef>
              <a:spcAft>
                <a:spcPct val="0"/>
              </a:spcAft>
              <a:defRPr sz="1200">
                <a:solidFill>
                  <a:schemeClr val="tx1"/>
                </a:solidFill>
                <a:latin typeface="Times" panose="02020603050405020304" pitchFamily="18" charset="0"/>
              </a:defRPr>
            </a:lvl9pPr>
          </a:lstStyle>
          <a:p>
            <a:pPr>
              <a:spcBef>
                <a:spcPct val="0"/>
              </a:spcBef>
            </a:pPr>
            <a:fld id="{4D5F0EF4-B55F-48E9-ABE9-DB67583C6506}" type="slidenum">
              <a:rPr lang="en-US" altLang="en-US" smtClean="0">
                <a:latin typeface="Arial" panose="020B0604020202020204" pitchFamily="34" charset="0"/>
              </a:rPr>
              <a:pPr>
                <a:spcBef>
                  <a:spcPct val="0"/>
                </a:spcBef>
              </a:pPr>
              <a:t>2</a:t>
            </a:fld>
            <a:endParaRPr lang="en-US" altLang="en-US" dirty="0">
              <a:latin typeface="Arial" panose="020B0604020202020204" pitchFamily="34" charset="0"/>
            </a:endParaRPr>
          </a:p>
        </p:txBody>
      </p:sp>
      <p:sp>
        <p:nvSpPr>
          <p:cNvPr id="9219" name="Rectangle 2">
            <a:extLst>
              <a:ext uri="{FF2B5EF4-FFF2-40B4-BE49-F238E27FC236}">
                <a16:creationId xmlns:a16="http://schemas.microsoft.com/office/drawing/2014/main" id="{8D7686E7-2547-4FD7-AEB1-3604A27829B7}"/>
              </a:ext>
            </a:extLst>
          </p:cNvPr>
          <p:cNvSpPr>
            <a:spLocks noGrp="1" noRot="1" noChangeAspect="1" noChangeArrowheads="1" noTextEdit="1"/>
          </p:cNvSpPr>
          <p:nvPr>
            <p:ph type="sldImg"/>
          </p:nvPr>
        </p:nvSpPr>
        <p:spPr>
          <a:xfrm>
            <a:off x="458788" y="720725"/>
            <a:ext cx="6400800" cy="3600450"/>
          </a:xfrm>
          <a:ln/>
        </p:spPr>
      </p:sp>
      <p:sp>
        <p:nvSpPr>
          <p:cNvPr id="9220" name="Rectangle 3">
            <a:extLst>
              <a:ext uri="{FF2B5EF4-FFF2-40B4-BE49-F238E27FC236}">
                <a16:creationId xmlns:a16="http://schemas.microsoft.com/office/drawing/2014/main" id="{3C318666-5FD0-402C-B547-F94A839E8108}"/>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3252734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1" dirty="0">
                <a:latin typeface="Times New Roman" pitchFamily="18" charset="0"/>
              </a:rPr>
              <a:t>CTCL, cutaneous T-cell lymphoma; MF, </a:t>
            </a:r>
            <a:r>
              <a:rPr lang="en-US" sz="1200" i="1" dirty="0">
                <a:latin typeface="Times New Roman" pitchFamily="18" charset="0"/>
              </a:rPr>
              <a:t>m</a:t>
            </a:r>
            <a:r>
              <a:rPr lang="en-US" altLang="en-US" sz="1200" i="1" dirty="0"/>
              <a:t>ycosis fungoides; </a:t>
            </a:r>
            <a:r>
              <a:rPr lang="en-US" i="1" dirty="0">
                <a:latin typeface="Times New Roman" pitchFamily="18" charset="0"/>
              </a:rPr>
              <a:t>NK, natural killer; WHO-EORTC, World Health Organization/European Organisation for Research and Treatment of Cancer.</a:t>
            </a:r>
          </a:p>
        </p:txBody>
      </p:sp>
      <p:sp>
        <p:nvSpPr>
          <p:cNvPr id="553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330" eaLnBrk="0" hangingPunct="0">
              <a:defRPr sz="2300" b="1">
                <a:solidFill>
                  <a:schemeClr val="tx1"/>
                </a:solidFill>
                <a:latin typeface="Times New Roman" pitchFamily="18" charset="0"/>
                <a:ea typeface="MS PGothic" pitchFamily="34" charset="-128"/>
              </a:defRPr>
            </a:lvl1pPr>
            <a:lvl2pPr marL="716108" indent="-275427" defTabSz="930330" eaLnBrk="0" hangingPunct="0">
              <a:defRPr sz="2300" b="1">
                <a:solidFill>
                  <a:schemeClr val="tx1"/>
                </a:solidFill>
                <a:latin typeface="Times New Roman" pitchFamily="18" charset="0"/>
                <a:ea typeface="MS PGothic" pitchFamily="34" charset="-128"/>
              </a:defRPr>
            </a:lvl2pPr>
            <a:lvl3pPr marL="1101706" indent="-220341" defTabSz="930330" eaLnBrk="0" hangingPunct="0">
              <a:defRPr sz="2300" b="1">
                <a:solidFill>
                  <a:schemeClr val="tx1"/>
                </a:solidFill>
                <a:latin typeface="Times New Roman" pitchFamily="18" charset="0"/>
                <a:ea typeface="MS PGothic" pitchFamily="34" charset="-128"/>
              </a:defRPr>
            </a:lvl3pPr>
            <a:lvl4pPr marL="1542388" indent="-220341" defTabSz="930330" eaLnBrk="0" hangingPunct="0">
              <a:defRPr sz="2300" b="1">
                <a:solidFill>
                  <a:schemeClr val="tx1"/>
                </a:solidFill>
                <a:latin typeface="Times New Roman" pitchFamily="18" charset="0"/>
                <a:ea typeface="MS PGothic" pitchFamily="34" charset="-128"/>
              </a:defRPr>
            </a:lvl4pPr>
            <a:lvl5pPr marL="1983071" indent="-220341" defTabSz="930330" eaLnBrk="0" hangingPunct="0">
              <a:defRPr sz="2300" b="1">
                <a:solidFill>
                  <a:schemeClr val="tx1"/>
                </a:solidFill>
                <a:latin typeface="Times New Roman" pitchFamily="18" charset="0"/>
                <a:ea typeface="MS PGothic" pitchFamily="34" charset="-128"/>
              </a:defRPr>
            </a:lvl5pPr>
            <a:lvl6pPr marL="2423753" indent="-220341" defTabSz="930330" eaLnBrk="0" fontAlgn="base" hangingPunct="0">
              <a:spcBef>
                <a:spcPct val="0"/>
              </a:spcBef>
              <a:spcAft>
                <a:spcPct val="0"/>
              </a:spcAft>
              <a:defRPr sz="2300" b="1">
                <a:solidFill>
                  <a:schemeClr val="tx1"/>
                </a:solidFill>
                <a:latin typeface="Times New Roman" pitchFamily="18" charset="0"/>
                <a:ea typeface="MS PGothic" pitchFamily="34" charset="-128"/>
              </a:defRPr>
            </a:lvl6pPr>
            <a:lvl7pPr marL="2864435" indent="-220341" defTabSz="930330" eaLnBrk="0" fontAlgn="base" hangingPunct="0">
              <a:spcBef>
                <a:spcPct val="0"/>
              </a:spcBef>
              <a:spcAft>
                <a:spcPct val="0"/>
              </a:spcAft>
              <a:defRPr sz="2300" b="1">
                <a:solidFill>
                  <a:schemeClr val="tx1"/>
                </a:solidFill>
                <a:latin typeface="Times New Roman" pitchFamily="18" charset="0"/>
                <a:ea typeface="MS PGothic" pitchFamily="34" charset="-128"/>
              </a:defRPr>
            </a:lvl7pPr>
            <a:lvl8pPr marL="3305117" indent="-220341" defTabSz="930330" eaLnBrk="0" fontAlgn="base" hangingPunct="0">
              <a:spcBef>
                <a:spcPct val="0"/>
              </a:spcBef>
              <a:spcAft>
                <a:spcPct val="0"/>
              </a:spcAft>
              <a:defRPr sz="2300" b="1">
                <a:solidFill>
                  <a:schemeClr val="tx1"/>
                </a:solidFill>
                <a:latin typeface="Times New Roman" pitchFamily="18" charset="0"/>
                <a:ea typeface="MS PGothic" pitchFamily="34" charset="-128"/>
              </a:defRPr>
            </a:lvl8pPr>
            <a:lvl9pPr marL="3745800" indent="-220341" defTabSz="930330" eaLnBrk="0" fontAlgn="base" hangingPunct="0">
              <a:spcBef>
                <a:spcPct val="0"/>
              </a:spcBef>
              <a:spcAft>
                <a:spcPct val="0"/>
              </a:spcAft>
              <a:defRPr sz="2300" b="1">
                <a:solidFill>
                  <a:schemeClr val="tx1"/>
                </a:solidFill>
                <a:latin typeface="Times New Roman" pitchFamily="18" charset="0"/>
                <a:ea typeface="MS PGothic" pitchFamily="34" charset="-128"/>
              </a:defRPr>
            </a:lvl9pPr>
          </a:lstStyle>
          <a:p>
            <a:pPr marL="0" marR="0" lvl="0" indent="0" algn="r" defTabSz="930330" rtl="0" eaLnBrk="1" fontAlgn="auto" latinLnBrk="0" hangingPunct="1">
              <a:lnSpc>
                <a:spcPct val="100000"/>
              </a:lnSpc>
              <a:spcBef>
                <a:spcPts val="0"/>
              </a:spcBef>
              <a:spcAft>
                <a:spcPts val="0"/>
              </a:spcAft>
              <a:buClrTx/>
              <a:buSzTx/>
              <a:buFontTx/>
              <a:buNone/>
              <a:tabLst/>
              <a:defRPr/>
            </a:pPr>
            <a:fld id="{949331F0-F3A6-4A50-AE84-6440E46E6A48}" type="slidenum">
              <a:rPr kumimoji="0" lang="en-US" sz="1100" b="0" i="0" u="none" strike="noStrike" kern="1200" cap="none" spc="0" normalizeH="0" baseline="0" noProof="0">
                <a:ln>
                  <a:noFill/>
                </a:ln>
                <a:solidFill>
                  <a:srgbClr val="000000"/>
                </a:solidFill>
                <a:effectLst/>
                <a:uLnTx/>
                <a:uFillTx/>
                <a:latin typeface="Times New Roman" pitchFamily="18" charset="0"/>
                <a:ea typeface="MS PGothic" pitchFamily="34" charset="-128"/>
                <a:cs typeface="+mn-cs"/>
              </a:rPr>
              <a:pPr marL="0" marR="0" lvl="0" indent="0" algn="r" defTabSz="930330" rtl="0" eaLnBrk="1" fontAlgn="auto" latinLnBrk="0" hangingPunct="1">
                <a:lnSpc>
                  <a:spcPct val="100000"/>
                </a:lnSpc>
                <a:spcBef>
                  <a:spcPts val="0"/>
                </a:spcBef>
                <a:spcAft>
                  <a:spcPts val="0"/>
                </a:spcAft>
                <a:buClrTx/>
                <a:buSzTx/>
                <a:buFontTx/>
                <a:buNone/>
                <a:tabLst/>
                <a:defRPr/>
              </a:pPr>
              <a:t>4</a:t>
            </a:fld>
            <a:endParaRPr kumimoji="0" lang="en-US" sz="1100" b="0" i="0" u="none" strike="noStrike" kern="1200" cap="none" spc="0" normalizeH="0" baseline="0" noProof="0" dirty="0">
              <a:ln>
                <a:noFill/>
              </a:ln>
              <a:solidFill>
                <a:srgbClr val="000000"/>
              </a:solidFill>
              <a:effectLst/>
              <a:uLnTx/>
              <a:uFillTx/>
              <a:latin typeface="Times New Roman" pitchFamily="18" charset="0"/>
              <a:ea typeface="MS PGothic" pitchFamily="34" charset="-128"/>
              <a:cs typeface="+mn-cs"/>
            </a:endParaRPr>
          </a:p>
        </p:txBody>
      </p:sp>
    </p:spTree>
    <p:extLst>
      <p:ext uri="{BB962C8B-B14F-4D97-AF65-F5344CB8AC3E}">
        <p14:creationId xmlns:p14="http://schemas.microsoft.com/office/powerpoint/2010/main" val="3964917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A19EA-EE6F-4468-9302-9D899FBEA28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r>
              <a:rPr lang="en-US" i="1" dirty="0">
                <a:latin typeface="Times New Roman" pitchFamily="18" charset="0"/>
              </a:rPr>
              <a:t>CTCL, cutaneous T-cell lymphoma.</a:t>
            </a:r>
            <a:endParaRPr lang="en-US" dirty="0"/>
          </a:p>
        </p:txBody>
      </p:sp>
    </p:spTree>
    <p:extLst>
      <p:ext uri="{BB962C8B-B14F-4D97-AF65-F5344CB8AC3E}">
        <p14:creationId xmlns:p14="http://schemas.microsoft.com/office/powerpoint/2010/main" val="860390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Times New Roman" pitchFamily="18" charset="0"/>
              </a:rPr>
              <a:t>CTCL, cutaneous T-cell lymphoma; </a:t>
            </a:r>
            <a:r>
              <a:rPr lang="en-US" i="1" dirty="0"/>
              <a:t>LN, lymph nodes; NCI, National Cancer Institute.</a:t>
            </a:r>
          </a:p>
        </p:txBody>
      </p:sp>
      <p:sp>
        <p:nvSpPr>
          <p:cNvPr id="4" name="Slide Number Placeholder 3"/>
          <p:cNvSpPr>
            <a:spLocks noGrp="1"/>
          </p:cNvSpPr>
          <p:nvPr>
            <p:ph type="sldNum" sz="quarter" idx="5"/>
          </p:nvPr>
        </p:nvSpPr>
        <p:spPr/>
        <p:txBody>
          <a:bodyPr/>
          <a:lstStyle/>
          <a:p>
            <a:fld id="{EACF3EE6-04BC-441D-8E4D-428A3F8C3CF4}" type="slidenum">
              <a:rPr lang="en-US" smtClean="0"/>
              <a:t>6</a:t>
            </a:fld>
            <a:endParaRPr lang="en-US" dirty="0"/>
          </a:p>
        </p:txBody>
      </p:sp>
    </p:spTree>
    <p:extLst>
      <p:ext uri="{BB962C8B-B14F-4D97-AF65-F5344CB8AC3E}">
        <p14:creationId xmlns:p14="http://schemas.microsoft.com/office/powerpoint/2010/main" val="3187507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Times New Roman" pitchFamily="18" charset="0"/>
              </a:rPr>
              <a:t>CTCL, cutaneous T-cell lymphoma.</a:t>
            </a:r>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7</a:t>
            </a:fld>
            <a:endParaRPr lang="en-US" dirty="0"/>
          </a:p>
        </p:txBody>
      </p:sp>
    </p:spTree>
    <p:extLst>
      <p:ext uri="{BB962C8B-B14F-4D97-AF65-F5344CB8AC3E}">
        <p14:creationId xmlns:p14="http://schemas.microsoft.com/office/powerpoint/2010/main" val="2413494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LDH, lactate dehydrogenase; MF, </a:t>
            </a:r>
            <a:r>
              <a:rPr lang="en-US" sz="1200" b="0" i="1" kern="1200" dirty="0">
                <a:solidFill>
                  <a:schemeClr val="tx1"/>
                </a:solidFill>
                <a:effectLst/>
                <a:latin typeface="+mn-lt"/>
                <a:ea typeface="+mn-ea"/>
                <a:cs typeface="+mn-cs"/>
              </a:rPr>
              <a:t>mycosis fungoides; </a:t>
            </a:r>
            <a:r>
              <a:rPr lang="en-US" i="1" dirty="0"/>
              <a:t>SS, </a:t>
            </a:r>
            <a:r>
              <a:rPr lang="en-US" sz="1200" b="0" i="1" kern="1200" dirty="0">
                <a:solidFill>
                  <a:schemeClr val="tx1"/>
                </a:solidFill>
                <a:effectLst/>
                <a:latin typeface="+mn-lt"/>
                <a:ea typeface="+mn-ea"/>
                <a:cs typeface="+mn-cs"/>
              </a:rPr>
              <a:t>Sézary syndrome.</a:t>
            </a:r>
            <a:endParaRPr lang="en-US" i="1" dirty="0"/>
          </a:p>
        </p:txBody>
      </p:sp>
      <p:sp>
        <p:nvSpPr>
          <p:cNvPr id="4" name="Slide Number Placeholder 3"/>
          <p:cNvSpPr>
            <a:spLocks noGrp="1"/>
          </p:cNvSpPr>
          <p:nvPr>
            <p:ph type="sldNum" sz="quarter" idx="5"/>
          </p:nvPr>
        </p:nvSpPr>
        <p:spPr/>
        <p:txBody>
          <a:bodyPr/>
          <a:lstStyle/>
          <a:p>
            <a:fld id="{EACF3EE6-04BC-441D-8E4D-428A3F8C3CF4}" type="slidenum">
              <a:rPr lang="en-US" smtClean="0"/>
              <a:t>8</a:t>
            </a:fld>
            <a:endParaRPr lang="en-US" dirty="0"/>
          </a:p>
        </p:txBody>
      </p:sp>
    </p:spTree>
    <p:extLst>
      <p:ext uri="{BB962C8B-B14F-4D97-AF65-F5344CB8AC3E}">
        <p14:creationId xmlns:p14="http://schemas.microsoft.com/office/powerpoint/2010/main" val="1879158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1" dirty="0">
                <a:latin typeface="Times New Roman" pitchFamily="18" charset="0"/>
              </a:rPr>
              <a:t>CTCL, cutaneous T-cell lymphoma; </a:t>
            </a:r>
            <a:r>
              <a:rPr lang="en-US" i="1" dirty="0"/>
              <a:t>MF, </a:t>
            </a:r>
            <a:r>
              <a:rPr lang="en-US" sz="1200" b="0" i="1" kern="1200" dirty="0">
                <a:solidFill>
                  <a:schemeClr val="tx1"/>
                </a:solidFill>
                <a:effectLst/>
                <a:latin typeface="+mn-lt"/>
                <a:ea typeface="+mn-ea"/>
                <a:cs typeface="+mn-cs"/>
              </a:rPr>
              <a:t>mycosis fungoides; SD, stable disease; </a:t>
            </a:r>
            <a:r>
              <a:rPr lang="en-US" i="1" dirty="0"/>
              <a:t>SS, </a:t>
            </a:r>
            <a:r>
              <a:rPr lang="en-US" sz="1200" b="0" i="1" kern="1200" dirty="0">
                <a:solidFill>
                  <a:schemeClr val="tx1"/>
                </a:solidFill>
                <a:effectLst/>
                <a:latin typeface="+mn-lt"/>
                <a:ea typeface="+mn-ea"/>
                <a:cs typeface="+mn-cs"/>
              </a:rPr>
              <a:t>Sézary syndrome.</a:t>
            </a:r>
            <a:endParaRPr lang="en-US" i="1" dirty="0">
              <a:latin typeface="Times New Roman" pitchFamily="18" charset="0"/>
            </a:endParaRPr>
          </a:p>
        </p:txBody>
      </p:sp>
      <p:sp>
        <p:nvSpPr>
          <p:cNvPr id="737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330" eaLnBrk="0" hangingPunct="0">
              <a:defRPr sz="2300" b="1">
                <a:solidFill>
                  <a:schemeClr val="tx1"/>
                </a:solidFill>
                <a:latin typeface="Times New Roman" pitchFamily="18" charset="0"/>
                <a:ea typeface="MS PGothic" pitchFamily="34" charset="-128"/>
              </a:defRPr>
            </a:lvl1pPr>
            <a:lvl2pPr marL="716108" indent="-275427" defTabSz="930330" eaLnBrk="0" hangingPunct="0">
              <a:defRPr sz="2300" b="1">
                <a:solidFill>
                  <a:schemeClr val="tx1"/>
                </a:solidFill>
                <a:latin typeface="Times New Roman" pitchFamily="18" charset="0"/>
                <a:ea typeface="MS PGothic" pitchFamily="34" charset="-128"/>
              </a:defRPr>
            </a:lvl2pPr>
            <a:lvl3pPr marL="1101706" indent="-220341" defTabSz="930330" eaLnBrk="0" hangingPunct="0">
              <a:defRPr sz="2300" b="1">
                <a:solidFill>
                  <a:schemeClr val="tx1"/>
                </a:solidFill>
                <a:latin typeface="Times New Roman" pitchFamily="18" charset="0"/>
                <a:ea typeface="MS PGothic" pitchFamily="34" charset="-128"/>
              </a:defRPr>
            </a:lvl3pPr>
            <a:lvl4pPr marL="1542388" indent="-220341" defTabSz="930330" eaLnBrk="0" hangingPunct="0">
              <a:defRPr sz="2300" b="1">
                <a:solidFill>
                  <a:schemeClr val="tx1"/>
                </a:solidFill>
                <a:latin typeface="Times New Roman" pitchFamily="18" charset="0"/>
                <a:ea typeface="MS PGothic" pitchFamily="34" charset="-128"/>
              </a:defRPr>
            </a:lvl4pPr>
            <a:lvl5pPr marL="1983071" indent="-220341" defTabSz="930330" eaLnBrk="0" hangingPunct="0">
              <a:defRPr sz="2300" b="1">
                <a:solidFill>
                  <a:schemeClr val="tx1"/>
                </a:solidFill>
                <a:latin typeface="Times New Roman" pitchFamily="18" charset="0"/>
                <a:ea typeface="MS PGothic" pitchFamily="34" charset="-128"/>
              </a:defRPr>
            </a:lvl5pPr>
            <a:lvl6pPr marL="2423753" indent="-220341" defTabSz="930330" eaLnBrk="0" fontAlgn="base" hangingPunct="0">
              <a:spcBef>
                <a:spcPct val="0"/>
              </a:spcBef>
              <a:spcAft>
                <a:spcPct val="0"/>
              </a:spcAft>
              <a:defRPr sz="2300" b="1">
                <a:solidFill>
                  <a:schemeClr val="tx1"/>
                </a:solidFill>
                <a:latin typeface="Times New Roman" pitchFamily="18" charset="0"/>
                <a:ea typeface="MS PGothic" pitchFamily="34" charset="-128"/>
              </a:defRPr>
            </a:lvl6pPr>
            <a:lvl7pPr marL="2864435" indent="-220341" defTabSz="930330" eaLnBrk="0" fontAlgn="base" hangingPunct="0">
              <a:spcBef>
                <a:spcPct val="0"/>
              </a:spcBef>
              <a:spcAft>
                <a:spcPct val="0"/>
              </a:spcAft>
              <a:defRPr sz="2300" b="1">
                <a:solidFill>
                  <a:schemeClr val="tx1"/>
                </a:solidFill>
                <a:latin typeface="Times New Roman" pitchFamily="18" charset="0"/>
                <a:ea typeface="MS PGothic" pitchFamily="34" charset="-128"/>
              </a:defRPr>
            </a:lvl7pPr>
            <a:lvl8pPr marL="3305117" indent="-220341" defTabSz="930330" eaLnBrk="0" fontAlgn="base" hangingPunct="0">
              <a:spcBef>
                <a:spcPct val="0"/>
              </a:spcBef>
              <a:spcAft>
                <a:spcPct val="0"/>
              </a:spcAft>
              <a:defRPr sz="2300" b="1">
                <a:solidFill>
                  <a:schemeClr val="tx1"/>
                </a:solidFill>
                <a:latin typeface="Times New Roman" pitchFamily="18" charset="0"/>
                <a:ea typeface="MS PGothic" pitchFamily="34" charset="-128"/>
              </a:defRPr>
            </a:lvl8pPr>
            <a:lvl9pPr marL="3745800" indent="-220341" defTabSz="930330" eaLnBrk="0" fontAlgn="base" hangingPunct="0">
              <a:spcBef>
                <a:spcPct val="0"/>
              </a:spcBef>
              <a:spcAft>
                <a:spcPct val="0"/>
              </a:spcAft>
              <a:defRPr sz="2300" b="1">
                <a:solidFill>
                  <a:schemeClr val="tx1"/>
                </a:solidFill>
                <a:latin typeface="Times New Roman" pitchFamily="18" charset="0"/>
                <a:ea typeface="MS PGothic" pitchFamily="34" charset="-128"/>
              </a:defRPr>
            </a:lvl9pPr>
          </a:lstStyle>
          <a:p>
            <a:pPr marL="0" marR="0" lvl="0" indent="0" algn="r" defTabSz="930330" rtl="0" eaLnBrk="1" fontAlgn="auto" latinLnBrk="0" hangingPunct="1">
              <a:lnSpc>
                <a:spcPct val="100000"/>
              </a:lnSpc>
              <a:spcBef>
                <a:spcPts val="0"/>
              </a:spcBef>
              <a:spcAft>
                <a:spcPts val="0"/>
              </a:spcAft>
              <a:buClrTx/>
              <a:buSzTx/>
              <a:buFontTx/>
              <a:buNone/>
              <a:tabLst/>
              <a:defRPr/>
            </a:pPr>
            <a:fld id="{F3D37BC8-16A9-4ADA-9E52-3B8BD2EA2C6A}" type="slidenum">
              <a:rPr kumimoji="0" lang="en-US" sz="1100" b="0" i="0" u="none" strike="noStrike" kern="1200" cap="none" spc="0" normalizeH="0" baseline="0" noProof="0">
                <a:ln>
                  <a:noFill/>
                </a:ln>
                <a:solidFill>
                  <a:srgbClr val="000000"/>
                </a:solidFill>
                <a:effectLst/>
                <a:uLnTx/>
                <a:uFillTx/>
                <a:latin typeface="Times New Roman" pitchFamily="18" charset="0"/>
                <a:ea typeface="MS PGothic" pitchFamily="34" charset="-128"/>
                <a:cs typeface="+mn-cs"/>
              </a:rPr>
              <a:pPr marL="0" marR="0" lvl="0" indent="0" algn="r" defTabSz="930330" rtl="0" eaLnBrk="1" fontAlgn="auto" latinLnBrk="0" hangingPunct="1">
                <a:lnSpc>
                  <a:spcPct val="100000"/>
                </a:lnSpc>
                <a:spcBef>
                  <a:spcPts val="0"/>
                </a:spcBef>
                <a:spcAft>
                  <a:spcPts val="0"/>
                </a:spcAft>
                <a:buClrTx/>
                <a:buSzTx/>
                <a:buFontTx/>
                <a:buNone/>
                <a:tabLst/>
                <a:defRPr/>
              </a:pPr>
              <a:t>9</a:t>
            </a:fld>
            <a:endParaRPr kumimoji="0" lang="en-US" sz="1100" b="0" i="0" u="none" strike="noStrike" kern="1200" cap="none" spc="0" normalizeH="0" baseline="0" noProof="0" dirty="0">
              <a:ln>
                <a:noFill/>
              </a:ln>
              <a:solidFill>
                <a:srgbClr val="000000"/>
              </a:solidFill>
              <a:effectLst/>
              <a:uLnTx/>
              <a:uFillTx/>
              <a:latin typeface="Times New Roman" pitchFamily="18" charset="0"/>
              <a:ea typeface="MS PGothic" pitchFamily="34" charset="-128"/>
              <a:cs typeface="+mn-cs"/>
            </a:endParaRPr>
          </a:p>
        </p:txBody>
      </p:sp>
    </p:spTree>
    <p:extLst>
      <p:ext uri="{BB962C8B-B14F-4D97-AF65-F5344CB8AC3E}">
        <p14:creationId xmlns:p14="http://schemas.microsoft.com/office/powerpoint/2010/main" val="4222691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BSA, body surface area.</a:t>
            </a:r>
          </a:p>
        </p:txBody>
      </p:sp>
      <p:sp>
        <p:nvSpPr>
          <p:cNvPr id="5837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83" eaLnBrk="0" hangingPunct="0">
              <a:defRPr sz="2300" b="1">
                <a:solidFill>
                  <a:schemeClr val="tx1"/>
                </a:solidFill>
                <a:latin typeface="Times New Roman" pitchFamily="18" charset="0"/>
                <a:ea typeface="MS PGothic" pitchFamily="34" charset="-128"/>
              </a:defRPr>
            </a:lvl1pPr>
            <a:lvl2pPr marL="702756" indent="-270291" defTabSz="912983" eaLnBrk="0" hangingPunct="0">
              <a:defRPr sz="2300" b="1">
                <a:solidFill>
                  <a:schemeClr val="tx1"/>
                </a:solidFill>
                <a:latin typeface="Times New Roman" pitchFamily="18" charset="0"/>
                <a:ea typeface="MS PGothic" pitchFamily="34" charset="-128"/>
              </a:defRPr>
            </a:lvl2pPr>
            <a:lvl3pPr marL="1081164" indent="-216233" defTabSz="912983" eaLnBrk="0" hangingPunct="0">
              <a:defRPr sz="2300" b="1">
                <a:solidFill>
                  <a:schemeClr val="tx1"/>
                </a:solidFill>
                <a:latin typeface="Times New Roman" pitchFamily="18" charset="0"/>
                <a:ea typeface="MS PGothic" pitchFamily="34" charset="-128"/>
              </a:defRPr>
            </a:lvl3pPr>
            <a:lvl4pPr marL="1513629" indent="-216233" defTabSz="912983" eaLnBrk="0" hangingPunct="0">
              <a:defRPr sz="2300" b="1">
                <a:solidFill>
                  <a:schemeClr val="tx1"/>
                </a:solidFill>
                <a:latin typeface="Times New Roman" pitchFamily="18" charset="0"/>
                <a:ea typeface="MS PGothic" pitchFamily="34" charset="-128"/>
              </a:defRPr>
            </a:lvl4pPr>
            <a:lvl5pPr marL="1946095" indent="-216233" defTabSz="912983" eaLnBrk="0" hangingPunct="0">
              <a:defRPr sz="2300" b="1">
                <a:solidFill>
                  <a:schemeClr val="tx1"/>
                </a:solidFill>
                <a:latin typeface="Times New Roman" pitchFamily="18" charset="0"/>
                <a:ea typeface="MS PGothic" pitchFamily="34" charset="-128"/>
              </a:defRPr>
            </a:lvl5pPr>
            <a:lvl6pPr marL="2378560" indent="-216233" defTabSz="912983" eaLnBrk="0" fontAlgn="base" hangingPunct="0">
              <a:spcBef>
                <a:spcPct val="0"/>
              </a:spcBef>
              <a:spcAft>
                <a:spcPct val="0"/>
              </a:spcAft>
              <a:defRPr sz="2300" b="1">
                <a:solidFill>
                  <a:schemeClr val="tx1"/>
                </a:solidFill>
                <a:latin typeface="Times New Roman" pitchFamily="18" charset="0"/>
                <a:ea typeface="MS PGothic" pitchFamily="34" charset="-128"/>
              </a:defRPr>
            </a:lvl6pPr>
            <a:lvl7pPr marL="2811026" indent="-216233" defTabSz="912983" eaLnBrk="0" fontAlgn="base" hangingPunct="0">
              <a:spcBef>
                <a:spcPct val="0"/>
              </a:spcBef>
              <a:spcAft>
                <a:spcPct val="0"/>
              </a:spcAft>
              <a:defRPr sz="2300" b="1">
                <a:solidFill>
                  <a:schemeClr val="tx1"/>
                </a:solidFill>
                <a:latin typeface="Times New Roman" pitchFamily="18" charset="0"/>
                <a:ea typeface="MS PGothic" pitchFamily="34" charset="-128"/>
              </a:defRPr>
            </a:lvl7pPr>
            <a:lvl8pPr marL="3243491" indent="-216233" defTabSz="912983" eaLnBrk="0" fontAlgn="base" hangingPunct="0">
              <a:spcBef>
                <a:spcPct val="0"/>
              </a:spcBef>
              <a:spcAft>
                <a:spcPct val="0"/>
              </a:spcAft>
              <a:defRPr sz="2300" b="1">
                <a:solidFill>
                  <a:schemeClr val="tx1"/>
                </a:solidFill>
                <a:latin typeface="Times New Roman" pitchFamily="18" charset="0"/>
                <a:ea typeface="MS PGothic" pitchFamily="34" charset="-128"/>
              </a:defRPr>
            </a:lvl8pPr>
            <a:lvl9pPr marL="3675957" indent="-216233" defTabSz="912983" eaLnBrk="0" fontAlgn="base" hangingPunct="0">
              <a:spcBef>
                <a:spcPct val="0"/>
              </a:spcBef>
              <a:spcAft>
                <a:spcPct val="0"/>
              </a:spcAft>
              <a:defRPr sz="2300" b="1">
                <a:solidFill>
                  <a:schemeClr val="tx1"/>
                </a:solidFill>
                <a:latin typeface="Times New Roman" pitchFamily="18" charset="0"/>
                <a:ea typeface="MS PGothic" pitchFamily="34" charset="-128"/>
              </a:defRPr>
            </a:lvl9pPr>
          </a:lstStyle>
          <a:p>
            <a:pPr marL="0" marR="0" lvl="0" indent="0" algn="r" defTabSz="912983" rtl="0" eaLnBrk="1" fontAlgn="auto" latinLnBrk="0" hangingPunct="1">
              <a:lnSpc>
                <a:spcPct val="100000"/>
              </a:lnSpc>
              <a:spcBef>
                <a:spcPts val="0"/>
              </a:spcBef>
              <a:spcAft>
                <a:spcPts val="0"/>
              </a:spcAft>
              <a:buClrTx/>
              <a:buSzTx/>
              <a:buFontTx/>
              <a:buNone/>
              <a:tabLst/>
              <a:defRPr/>
            </a:pPr>
            <a:fld id="{FE7AD3C9-D591-4637-B92C-9545B4C968B8}" type="slidenum">
              <a:rPr kumimoji="0" lang="en-US" sz="1100" b="0" i="0" u="none" strike="noStrike" kern="1200" cap="none" spc="0" normalizeH="0" baseline="0" noProof="0">
                <a:ln>
                  <a:noFill/>
                </a:ln>
                <a:solidFill>
                  <a:srgbClr val="000000"/>
                </a:solidFill>
                <a:effectLst/>
                <a:uLnTx/>
                <a:uFillTx/>
                <a:latin typeface="Times New Roman" pitchFamily="18" charset="0"/>
                <a:ea typeface="MS PGothic" pitchFamily="34" charset="-128"/>
                <a:cs typeface="+mn-cs"/>
              </a:rPr>
              <a:pPr marL="0" marR="0" lvl="0" indent="0" algn="r" defTabSz="912983" rtl="0" eaLnBrk="1" fontAlgn="auto" latinLnBrk="0" hangingPunct="1">
                <a:lnSpc>
                  <a:spcPct val="100000"/>
                </a:lnSpc>
                <a:spcBef>
                  <a:spcPts val="0"/>
                </a:spcBef>
                <a:spcAft>
                  <a:spcPts val="0"/>
                </a:spcAft>
                <a:buClrTx/>
                <a:buSzTx/>
                <a:buFontTx/>
                <a:buNone/>
                <a:tabLst/>
                <a:defRPr/>
              </a:pPr>
              <a:t>10</a:t>
            </a:fld>
            <a:endParaRPr kumimoji="0" lang="en-US" sz="1100" b="0" i="0" u="none" strike="noStrike" kern="1200" cap="none" spc="0" normalizeH="0" baseline="0" noProof="0" dirty="0">
              <a:ln>
                <a:noFill/>
              </a:ln>
              <a:solidFill>
                <a:srgbClr val="000000"/>
              </a:solidFill>
              <a:effectLst/>
              <a:uLnTx/>
              <a:uFillTx/>
              <a:latin typeface="Times New Roman" pitchFamily="18" charset="0"/>
              <a:ea typeface="MS PGothic" pitchFamily="34" charset="-128"/>
              <a:cs typeface="+mn-cs"/>
            </a:endParaRPr>
          </a:p>
        </p:txBody>
      </p:sp>
    </p:spTree>
    <p:extLst>
      <p:ext uri="{BB962C8B-B14F-4D97-AF65-F5344CB8AC3E}">
        <p14:creationId xmlns:p14="http://schemas.microsoft.com/office/powerpoint/2010/main" val="3796788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11</a:t>
            </a:fld>
            <a:endParaRPr lang="en-US" dirty="0"/>
          </a:p>
        </p:txBody>
      </p:sp>
    </p:spTree>
    <p:extLst>
      <p:ext uri="{BB962C8B-B14F-4D97-AF65-F5344CB8AC3E}">
        <p14:creationId xmlns:p14="http://schemas.microsoft.com/office/powerpoint/2010/main" val="2932749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1" dirty="0">
                <a:latin typeface="Times New Roman" pitchFamily="18" charset="0"/>
              </a:rPr>
              <a:t>BSA, body surface area; LN, lymph node; TCR GR, T-cell receptor gene rearrangement.</a:t>
            </a:r>
          </a:p>
        </p:txBody>
      </p:sp>
      <p:sp>
        <p:nvSpPr>
          <p:cNvPr id="6451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83" eaLnBrk="0" hangingPunct="0">
              <a:defRPr sz="2300" b="1">
                <a:solidFill>
                  <a:schemeClr val="tx1"/>
                </a:solidFill>
                <a:latin typeface="Times New Roman" pitchFamily="18" charset="0"/>
                <a:ea typeface="MS PGothic" pitchFamily="34" charset="-128"/>
              </a:defRPr>
            </a:lvl1pPr>
            <a:lvl2pPr marL="702756" indent="-270291" defTabSz="912983" eaLnBrk="0" hangingPunct="0">
              <a:defRPr sz="2300" b="1">
                <a:solidFill>
                  <a:schemeClr val="tx1"/>
                </a:solidFill>
                <a:latin typeface="Times New Roman" pitchFamily="18" charset="0"/>
                <a:ea typeface="MS PGothic" pitchFamily="34" charset="-128"/>
              </a:defRPr>
            </a:lvl2pPr>
            <a:lvl3pPr marL="1081164" indent="-216233" defTabSz="912983" eaLnBrk="0" hangingPunct="0">
              <a:defRPr sz="2300" b="1">
                <a:solidFill>
                  <a:schemeClr val="tx1"/>
                </a:solidFill>
                <a:latin typeface="Times New Roman" pitchFamily="18" charset="0"/>
                <a:ea typeface="MS PGothic" pitchFamily="34" charset="-128"/>
              </a:defRPr>
            </a:lvl3pPr>
            <a:lvl4pPr marL="1513629" indent="-216233" defTabSz="912983" eaLnBrk="0" hangingPunct="0">
              <a:defRPr sz="2300" b="1">
                <a:solidFill>
                  <a:schemeClr val="tx1"/>
                </a:solidFill>
                <a:latin typeface="Times New Roman" pitchFamily="18" charset="0"/>
                <a:ea typeface="MS PGothic" pitchFamily="34" charset="-128"/>
              </a:defRPr>
            </a:lvl4pPr>
            <a:lvl5pPr marL="1946095" indent="-216233" defTabSz="912983" eaLnBrk="0" hangingPunct="0">
              <a:defRPr sz="2300" b="1">
                <a:solidFill>
                  <a:schemeClr val="tx1"/>
                </a:solidFill>
                <a:latin typeface="Times New Roman" pitchFamily="18" charset="0"/>
                <a:ea typeface="MS PGothic" pitchFamily="34" charset="-128"/>
              </a:defRPr>
            </a:lvl5pPr>
            <a:lvl6pPr marL="2378560" indent="-216233" defTabSz="912983" eaLnBrk="0" fontAlgn="base" hangingPunct="0">
              <a:spcBef>
                <a:spcPct val="0"/>
              </a:spcBef>
              <a:spcAft>
                <a:spcPct val="0"/>
              </a:spcAft>
              <a:defRPr sz="2300" b="1">
                <a:solidFill>
                  <a:schemeClr val="tx1"/>
                </a:solidFill>
                <a:latin typeface="Times New Roman" pitchFamily="18" charset="0"/>
                <a:ea typeface="MS PGothic" pitchFamily="34" charset="-128"/>
              </a:defRPr>
            </a:lvl6pPr>
            <a:lvl7pPr marL="2811026" indent="-216233" defTabSz="912983" eaLnBrk="0" fontAlgn="base" hangingPunct="0">
              <a:spcBef>
                <a:spcPct val="0"/>
              </a:spcBef>
              <a:spcAft>
                <a:spcPct val="0"/>
              </a:spcAft>
              <a:defRPr sz="2300" b="1">
                <a:solidFill>
                  <a:schemeClr val="tx1"/>
                </a:solidFill>
                <a:latin typeface="Times New Roman" pitchFamily="18" charset="0"/>
                <a:ea typeface="MS PGothic" pitchFamily="34" charset="-128"/>
              </a:defRPr>
            </a:lvl7pPr>
            <a:lvl8pPr marL="3243491" indent="-216233" defTabSz="912983" eaLnBrk="0" fontAlgn="base" hangingPunct="0">
              <a:spcBef>
                <a:spcPct val="0"/>
              </a:spcBef>
              <a:spcAft>
                <a:spcPct val="0"/>
              </a:spcAft>
              <a:defRPr sz="2300" b="1">
                <a:solidFill>
                  <a:schemeClr val="tx1"/>
                </a:solidFill>
                <a:latin typeface="Times New Roman" pitchFamily="18" charset="0"/>
                <a:ea typeface="MS PGothic" pitchFamily="34" charset="-128"/>
              </a:defRPr>
            </a:lvl8pPr>
            <a:lvl9pPr marL="3675957" indent="-216233" defTabSz="912983" eaLnBrk="0" fontAlgn="base" hangingPunct="0">
              <a:spcBef>
                <a:spcPct val="0"/>
              </a:spcBef>
              <a:spcAft>
                <a:spcPct val="0"/>
              </a:spcAft>
              <a:defRPr sz="2300" b="1">
                <a:solidFill>
                  <a:schemeClr val="tx1"/>
                </a:solidFill>
                <a:latin typeface="Times New Roman" pitchFamily="18" charset="0"/>
                <a:ea typeface="MS PGothic" pitchFamily="34" charset="-128"/>
              </a:defRPr>
            </a:lvl9pPr>
          </a:lstStyle>
          <a:p>
            <a:pPr marL="0" marR="0" lvl="0" indent="0" algn="r" defTabSz="912983" rtl="0" eaLnBrk="1" fontAlgn="auto" latinLnBrk="0" hangingPunct="1">
              <a:lnSpc>
                <a:spcPct val="100000"/>
              </a:lnSpc>
              <a:spcBef>
                <a:spcPts val="0"/>
              </a:spcBef>
              <a:spcAft>
                <a:spcPts val="0"/>
              </a:spcAft>
              <a:buClrTx/>
              <a:buSzTx/>
              <a:buFontTx/>
              <a:buNone/>
              <a:tabLst/>
              <a:defRPr/>
            </a:pPr>
            <a:fld id="{804653F6-9A6B-4E78-9DB5-F2CE59CCEAF8}" type="slidenum">
              <a:rPr kumimoji="0" lang="en-US" sz="1100" b="0" i="0" u="none" strike="noStrike" kern="1200" cap="none" spc="0" normalizeH="0" baseline="0" noProof="0">
                <a:ln>
                  <a:noFill/>
                </a:ln>
                <a:solidFill>
                  <a:srgbClr val="000000"/>
                </a:solidFill>
                <a:effectLst/>
                <a:uLnTx/>
                <a:uFillTx/>
                <a:latin typeface="Times New Roman" pitchFamily="18" charset="0"/>
                <a:ea typeface="MS PGothic" pitchFamily="34" charset="-128"/>
                <a:cs typeface="+mn-cs"/>
              </a:rPr>
              <a:pPr marL="0" marR="0" lvl="0" indent="0" algn="r" defTabSz="912983" rtl="0" eaLnBrk="1" fontAlgn="auto" latinLnBrk="0" hangingPunct="1">
                <a:lnSpc>
                  <a:spcPct val="100000"/>
                </a:lnSpc>
                <a:spcBef>
                  <a:spcPts val="0"/>
                </a:spcBef>
                <a:spcAft>
                  <a:spcPts val="0"/>
                </a:spcAft>
                <a:buClrTx/>
                <a:buSzTx/>
                <a:buFontTx/>
                <a:buNone/>
                <a:tabLst/>
                <a:defRPr/>
              </a:pPr>
              <a:t>12</a:t>
            </a:fld>
            <a:endParaRPr kumimoji="0" lang="en-US" sz="1100" b="0" i="0" u="none" strike="noStrike" kern="1200" cap="none" spc="0" normalizeH="0" baseline="0" noProof="0" dirty="0">
              <a:ln>
                <a:noFill/>
              </a:ln>
              <a:solidFill>
                <a:srgbClr val="000000"/>
              </a:solidFill>
              <a:effectLst/>
              <a:uLnTx/>
              <a:uFillTx/>
              <a:latin typeface="Times New Roman" pitchFamily="18" charset="0"/>
              <a:ea typeface="MS PGothic" pitchFamily="34" charset="-128"/>
              <a:cs typeface="+mn-cs"/>
            </a:endParaRPr>
          </a:p>
        </p:txBody>
      </p:sp>
    </p:spTree>
    <p:extLst>
      <p:ext uri="{BB962C8B-B14F-4D97-AF65-F5344CB8AC3E}">
        <p14:creationId xmlns:p14="http://schemas.microsoft.com/office/powerpoint/2010/main" val="3995043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381000" y="685800"/>
            <a:ext cx="6096000" cy="3429000"/>
          </a:xfrm>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i="1" dirty="0">
              <a:latin typeface="Arial" pitchFamily="34" charset="0"/>
              <a:ea typeface="ヒラギノ角ゴ Pro W3"/>
              <a:cs typeface="ヒラギノ角ゴ Pro W3"/>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ヒラギノ角ゴ Pro W3"/>
                <a:cs typeface="ヒラギノ角ゴ Pro W3"/>
              </a:defRPr>
            </a:lvl1pPr>
            <a:lvl2pPr marL="702756" indent="-270291">
              <a:defRPr sz="1900">
                <a:solidFill>
                  <a:schemeClr val="tx1"/>
                </a:solidFill>
                <a:latin typeface="Arial" pitchFamily="34" charset="0"/>
                <a:ea typeface="ヒラギノ角ゴ Pro W3"/>
                <a:cs typeface="ヒラギノ角ゴ Pro W3"/>
              </a:defRPr>
            </a:lvl2pPr>
            <a:lvl3pPr marL="1081164" indent="-216233">
              <a:defRPr sz="1900">
                <a:solidFill>
                  <a:schemeClr val="tx1"/>
                </a:solidFill>
                <a:latin typeface="Arial" pitchFamily="34" charset="0"/>
                <a:ea typeface="ヒラギノ角ゴ Pro W3"/>
                <a:cs typeface="ヒラギノ角ゴ Pro W3"/>
              </a:defRPr>
            </a:lvl3pPr>
            <a:lvl4pPr marL="1513629" indent="-216233">
              <a:defRPr sz="1900">
                <a:solidFill>
                  <a:schemeClr val="tx1"/>
                </a:solidFill>
                <a:latin typeface="Arial" pitchFamily="34" charset="0"/>
                <a:ea typeface="ヒラギノ角ゴ Pro W3"/>
                <a:cs typeface="ヒラギノ角ゴ Pro W3"/>
              </a:defRPr>
            </a:lvl4pPr>
            <a:lvl5pPr marL="1946095" indent="-216233">
              <a:defRPr sz="1900">
                <a:solidFill>
                  <a:schemeClr val="tx1"/>
                </a:solidFill>
                <a:latin typeface="Arial" pitchFamily="34" charset="0"/>
                <a:ea typeface="ヒラギノ角ゴ Pro W3"/>
                <a:cs typeface="ヒラギノ角ゴ Pro W3"/>
              </a:defRPr>
            </a:lvl5pPr>
            <a:lvl6pPr marL="2378560" indent="-216233" eaLnBrk="0" fontAlgn="base" hangingPunct="0">
              <a:spcBef>
                <a:spcPct val="0"/>
              </a:spcBef>
              <a:spcAft>
                <a:spcPct val="0"/>
              </a:spcAft>
              <a:defRPr sz="1900">
                <a:solidFill>
                  <a:schemeClr val="tx1"/>
                </a:solidFill>
                <a:latin typeface="Arial" pitchFamily="34" charset="0"/>
                <a:ea typeface="ヒラギノ角ゴ Pro W3"/>
                <a:cs typeface="ヒラギノ角ゴ Pro W3"/>
              </a:defRPr>
            </a:lvl6pPr>
            <a:lvl7pPr marL="2811026" indent="-216233" eaLnBrk="0" fontAlgn="base" hangingPunct="0">
              <a:spcBef>
                <a:spcPct val="0"/>
              </a:spcBef>
              <a:spcAft>
                <a:spcPct val="0"/>
              </a:spcAft>
              <a:defRPr sz="1900">
                <a:solidFill>
                  <a:schemeClr val="tx1"/>
                </a:solidFill>
                <a:latin typeface="Arial" pitchFamily="34" charset="0"/>
                <a:ea typeface="ヒラギノ角ゴ Pro W3"/>
                <a:cs typeface="ヒラギノ角ゴ Pro W3"/>
              </a:defRPr>
            </a:lvl7pPr>
            <a:lvl8pPr marL="3243491" indent="-216233" eaLnBrk="0" fontAlgn="base" hangingPunct="0">
              <a:spcBef>
                <a:spcPct val="0"/>
              </a:spcBef>
              <a:spcAft>
                <a:spcPct val="0"/>
              </a:spcAft>
              <a:defRPr sz="1900">
                <a:solidFill>
                  <a:schemeClr val="tx1"/>
                </a:solidFill>
                <a:latin typeface="Arial" pitchFamily="34" charset="0"/>
                <a:ea typeface="ヒラギノ角ゴ Pro W3"/>
                <a:cs typeface="ヒラギノ角ゴ Pro W3"/>
              </a:defRPr>
            </a:lvl8pPr>
            <a:lvl9pPr marL="3675957" indent="-216233" eaLnBrk="0" fontAlgn="base" hangingPunct="0">
              <a:spcBef>
                <a:spcPct val="0"/>
              </a:spcBef>
              <a:spcAft>
                <a:spcPct val="0"/>
              </a:spcAft>
              <a:defRPr sz="1900">
                <a:solidFill>
                  <a:schemeClr val="tx1"/>
                </a:solidFill>
                <a:latin typeface="Arial" pitchFamily="34" charset="0"/>
                <a:ea typeface="ヒラギノ角ゴ Pro W3"/>
                <a:cs typeface="ヒラギノ角ゴ Pro W3"/>
              </a:defRPr>
            </a:lvl9pPr>
          </a:lstStyle>
          <a:p>
            <a:fld id="{276EED87-75F1-425B-B5C0-E3A8EBC850E6}" type="slidenum">
              <a:rPr lang="en-US" altLang="en-US" sz="1200">
                <a:solidFill>
                  <a:prstClr val="black"/>
                </a:solidFill>
              </a:rPr>
              <a:pPr/>
              <a:t>13</a:t>
            </a:fld>
            <a:endParaRPr lang="en-US" altLang="en-US" sz="1200" dirty="0">
              <a:solidFill>
                <a:prstClr val="black"/>
              </a:solidFill>
            </a:endParaRPr>
          </a:p>
        </p:txBody>
      </p:sp>
    </p:spTree>
    <p:extLst>
      <p:ext uri="{BB962C8B-B14F-4D97-AF65-F5344CB8AC3E}">
        <p14:creationId xmlns:p14="http://schemas.microsoft.com/office/powerpoint/2010/main" val="3842818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Times New Roman" pitchFamily="18" charset="0"/>
              </a:rPr>
              <a:t>BM, bone marrow; CTCL, cutaneous T-cell lymphoma; FNA, fine needle aspiration; ISCL, </a:t>
            </a:r>
            <a:r>
              <a:rPr lang="en-US" sz="1200" b="0" i="1" kern="1200" dirty="0">
                <a:solidFill>
                  <a:schemeClr val="tx1"/>
                </a:solidFill>
                <a:effectLst/>
                <a:latin typeface="+mn-lt"/>
                <a:ea typeface="+mn-ea"/>
                <a:cs typeface="+mn-cs"/>
              </a:rPr>
              <a:t>International Society for Cutaneous Lymphomas;</a:t>
            </a:r>
            <a:r>
              <a:rPr lang="en-US" i="1" dirty="0">
                <a:latin typeface="Times New Roman" pitchFamily="18" charset="0"/>
              </a:rPr>
              <a:t> LN, lymph node.</a:t>
            </a:r>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14</a:t>
            </a:fld>
            <a:endParaRPr lang="en-US" dirty="0"/>
          </a:p>
        </p:txBody>
      </p:sp>
    </p:spTree>
    <p:extLst>
      <p:ext uri="{BB962C8B-B14F-4D97-AF65-F5344CB8AC3E}">
        <p14:creationId xmlns:p14="http://schemas.microsoft.com/office/powerpoint/2010/main" val="1748250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MF, </a:t>
            </a:r>
            <a:r>
              <a:rPr lang="en-US" sz="1200" b="0" i="1" kern="1200" dirty="0">
                <a:solidFill>
                  <a:schemeClr val="tx1"/>
                </a:solidFill>
                <a:effectLst/>
                <a:latin typeface="+mn-lt"/>
                <a:ea typeface="+mn-ea"/>
                <a:cs typeface="+mn-cs"/>
              </a:rPr>
              <a:t>mycosis fungoides; </a:t>
            </a:r>
            <a:r>
              <a:rPr lang="en-US" i="1" dirty="0"/>
              <a:t>SS, </a:t>
            </a:r>
            <a:r>
              <a:rPr lang="en-US" sz="1200" b="0" i="1" kern="1200" dirty="0">
                <a:solidFill>
                  <a:schemeClr val="tx1"/>
                </a:solidFill>
                <a:effectLst/>
                <a:latin typeface="+mn-lt"/>
                <a:ea typeface="+mn-ea"/>
                <a:cs typeface="+mn-cs"/>
              </a:rPr>
              <a:t>Sézary syndrome; </a:t>
            </a:r>
            <a:r>
              <a:rPr lang="en-US" i="1" dirty="0"/>
              <a:t>TSEBT, </a:t>
            </a:r>
            <a:r>
              <a:rPr lang="en-US" sz="1200" b="0" i="1" kern="1200" dirty="0">
                <a:solidFill>
                  <a:schemeClr val="tx1"/>
                </a:solidFill>
                <a:effectLst/>
                <a:latin typeface="+mn-lt"/>
                <a:ea typeface="+mn-ea"/>
                <a:cs typeface="+mn-cs"/>
              </a:rPr>
              <a:t>total skin electron beam therapy.</a:t>
            </a:r>
          </a:p>
          <a:p>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15</a:t>
            </a:fld>
            <a:endParaRPr lang="en-US" dirty="0"/>
          </a:p>
        </p:txBody>
      </p:sp>
    </p:spTree>
    <p:extLst>
      <p:ext uri="{BB962C8B-B14F-4D97-AF65-F5344CB8AC3E}">
        <p14:creationId xmlns:p14="http://schemas.microsoft.com/office/powerpoint/2010/main" val="3831354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ECP, e</a:t>
            </a:r>
            <a:r>
              <a:rPr lang="en-US" sz="1200" b="0" i="1" kern="1200" dirty="0">
                <a:solidFill>
                  <a:schemeClr val="tx1"/>
                </a:solidFill>
                <a:effectLst/>
                <a:latin typeface="+mn-lt"/>
                <a:ea typeface="+mn-ea"/>
                <a:cs typeface="+mn-cs"/>
              </a:rPr>
              <a:t>xtracorporeal photopheresis; IFN, interferon; </a:t>
            </a:r>
            <a:r>
              <a:rPr lang="en-US" i="1" dirty="0"/>
              <a:t>TSEBT, </a:t>
            </a:r>
            <a:r>
              <a:rPr lang="en-US" sz="1200" b="0" i="1" kern="1200" dirty="0">
                <a:solidFill>
                  <a:schemeClr val="tx1"/>
                </a:solidFill>
                <a:effectLst/>
                <a:latin typeface="+mn-lt"/>
                <a:ea typeface="+mn-ea"/>
                <a:cs typeface="+mn-cs"/>
              </a:rPr>
              <a:t>total skin electron beam therapy.</a:t>
            </a:r>
          </a:p>
          <a:p>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16</a:t>
            </a:fld>
            <a:endParaRPr lang="en-US" dirty="0"/>
          </a:p>
        </p:txBody>
      </p:sp>
    </p:spTree>
    <p:extLst>
      <p:ext uri="{BB962C8B-B14F-4D97-AF65-F5344CB8AC3E}">
        <p14:creationId xmlns:p14="http://schemas.microsoft.com/office/powerpoint/2010/main" val="2551769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ECP, e</a:t>
            </a:r>
            <a:r>
              <a:rPr lang="en-US" sz="1200" b="0" i="1" kern="1200" dirty="0">
                <a:solidFill>
                  <a:schemeClr val="tx1"/>
                </a:solidFill>
                <a:effectLst/>
                <a:latin typeface="+mn-lt"/>
                <a:ea typeface="+mn-ea"/>
                <a:cs typeface="+mn-cs"/>
              </a:rPr>
              <a:t>xtracorporeal photopheresis; </a:t>
            </a:r>
            <a:r>
              <a:rPr lang="en-US" i="1" dirty="0"/>
              <a:t>MF, </a:t>
            </a:r>
            <a:r>
              <a:rPr lang="en-US" sz="1200" b="0" i="1" kern="1200" dirty="0">
                <a:solidFill>
                  <a:schemeClr val="tx1"/>
                </a:solidFill>
                <a:effectLst/>
                <a:latin typeface="+mn-lt"/>
                <a:ea typeface="+mn-ea"/>
                <a:cs typeface="+mn-cs"/>
              </a:rPr>
              <a:t>mycosis fungoides; </a:t>
            </a:r>
            <a:r>
              <a:rPr lang="en-US" i="1" dirty="0"/>
              <a:t>SS, </a:t>
            </a:r>
            <a:r>
              <a:rPr lang="en-US" sz="1200" b="0" i="1" kern="1200" dirty="0">
                <a:solidFill>
                  <a:schemeClr val="tx1"/>
                </a:solidFill>
                <a:effectLst/>
                <a:latin typeface="+mn-lt"/>
                <a:ea typeface="+mn-ea"/>
                <a:cs typeface="+mn-cs"/>
              </a:rPr>
              <a:t>Sézary syndrome.</a:t>
            </a:r>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17</a:t>
            </a:fld>
            <a:endParaRPr lang="en-US" dirty="0"/>
          </a:p>
        </p:txBody>
      </p:sp>
    </p:spTree>
    <p:extLst>
      <p:ext uri="{BB962C8B-B14F-4D97-AF65-F5344CB8AC3E}">
        <p14:creationId xmlns:p14="http://schemas.microsoft.com/office/powerpoint/2010/main" val="1977008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ECP, e</a:t>
            </a:r>
            <a:r>
              <a:rPr lang="en-US" sz="1200" b="0" i="1" kern="1200" dirty="0">
                <a:solidFill>
                  <a:schemeClr val="tx1"/>
                </a:solidFill>
                <a:effectLst/>
                <a:latin typeface="+mn-lt"/>
                <a:ea typeface="+mn-ea"/>
                <a:cs typeface="+mn-cs"/>
              </a:rPr>
              <a:t>xtracorporeal photopheresis.</a:t>
            </a:r>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18</a:t>
            </a:fld>
            <a:endParaRPr lang="en-US" dirty="0"/>
          </a:p>
        </p:txBody>
      </p:sp>
    </p:spTree>
    <p:extLst>
      <p:ext uri="{BB962C8B-B14F-4D97-AF65-F5344CB8AC3E}">
        <p14:creationId xmlns:p14="http://schemas.microsoft.com/office/powerpoint/2010/main" val="427679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ECP, e</a:t>
            </a:r>
            <a:r>
              <a:rPr lang="en-US" sz="1200" b="0" i="1" kern="1200" dirty="0">
                <a:solidFill>
                  <a:schemeClr val="tx1"/>
                </a:solidFill>
                <a:effectLst/>
                <a:latin typeface="+mn-lt"/>
                <a:ea typeface="+mn-ea"/>
                <a:cs typeface="+mn-cs"/>
              </a:rPr>
              <a:t>xtracorporeal photopheresis; IFN, interferon; </a:t>
            </a:r>
            <a:r>
              <a:rPr lang="en-US" i="1" dirty="0"/>
              <a:t>TSEBT, </a:t>
            </a:r>
            <a:r>
              <a:rPr lang="en-US" sz="1200" b="0" i="1" kern="1200" dirty="0">
                <a:solidFill>
                  <a:schemeClr val="tx1"/>
                </a:solidFill>
                <a:effectLst/>
                <a:latin typeface="+mn-lt"/>
                <a:ea typeface="+mn-ea"/>
                <a:cs typeface="+mn-cs"/>
              </a:rPr>
              <a:t>total skin electron beam therapy.</a:t>
            </a:r>
          </a:p>
          <a:p>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19</a:t>
            </a:fld>
            <a:endParaRPr lang="en-US" dirty="0"/>
          </a:p>
        </p:txBody>
      </p:sp>
    </p:spTree>
    <p:extLst>
      <p:ext uri="{BB962C8B-B14F-4D97-AF65-F5344CB8AC3E}">
        <p14:creationId xmlns:p14="http://schemas.microsoft.com/office/powerpoint/2010/main" val="5471642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Times New Roman" pitchFamily="18" charset="0"/>
              </a:rPr>
              <a:t>CTCL, cutaneous T-cell lymphoma; DoR, duration of response.</a:t>
            </a:r>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20</a:t>
            </a:fld>
            <a:endParaRPr lang="en-US" dirty="0"/>
          </a:p>
        </p:txBody>
      </p:sp>
    </p:spTree>
    <p:extLst>
      <p:ext uri="{BB962C8B-B14F-4D97-AF65-F5344CB8AC3E}">
        <p14:creationId xmlns:p14="http://schemas.microsoft.com/office/powerpoint/2010/main" val="3732633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i="1" dirty="0"/>
              <a:t>MMAE, monomethyl auristatin E, sALCL, </a:t>
            </a:r>
            <a:r>
              <a:rPr lang="en-US" sz="1200" b="0" i="1" kern="1200" dirty="0">
                <a:solidFill>
                  <a:schemeClr val="tx1"/>
                </a:solidFill>
                <a:effectLst/>
                <a:latin typeface="+mn-lt"/>
                <a:ea typeface="+mn-ea"/>
                <a:cs typeface="+mn-cs"/>
              </a:rPr>
              <a:t>systemic anaplastic large-cell lymphoma.</a:t>
            </a:r>
          </a:p>
          <a:p>
            <a:endParaRPr lang="en-US" dirty="0"/>
          </a:p>
        </p:txBody>
      </p:sp>
      <p:sp>
        <p:nvSpPr>
          <p:cNvPr id="4" name="Slide Number Placeholder 3"/>
          <p:cNvSpPr>
            <a:spLocks noGrp="1"/>
          </p:cNvSpPr>
          <p:nvPr>
            <p:ph type="sldNum" sz="quarter" idx="5"/>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020AA5F-4D79-43D4-B37E-BBDEE2102F51}"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21</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981779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ECOG, Eastern Cooperative Oncology Group; MF, </a:t>
            </a:r>
            <a:r>
              <a:rPr lang="en-US" i="1" dirty="0"/>
              <a:t>mycosis fungoides;</a:t>
            </a:r>
            <a:r>
              <a:rPr lang="en-US" i="1" baseline="0" dirty="0"/>
              <a:t> ORR4, ORR lasting ≥ 4 months</a:t>
            </a:r>
            <a:r>
              <a:rPr lang="en-US" i="0" baseline="0" dirty="0"/>
              <a:t>; </a:t>
            </a:r>
            <a:r>
              <a:rPr lang="en-US" i="1" dirty="0"/>
              <a:t>pcALCL, primary cutaneous anaplastic large-cell lymphoma; PN, peripheral neuropathy;</a:t>
            </a:r>
            <a:r>
              <a:rPr lang="en-US" i="1" baseline="0" dirty="0"/>
              <a:t> PS, performance status</a:t>
            </a:r>
            <a:r>
              <a:rPr lang="en-US" i="1" dirty="0"/>
              <a:t>; QoL, quality</a:t>
            </a:r>
            <a:r>
              <a:rPr lang="en-US" i="1" baseline="0" dirty="0"/>
              <a:t> of life; TTNT, time to next therapy.</a:t>
            </a:r>
            <a:endParaRPr lang="en-US" i="1" dirty="0"/>
          </a:p>
        </p:txBody>
      </p:sp>
      <p:sp>
        <p:nvSpPr>
          <p:cNvPr id="4" name="Slide Number Placeholder 3"/>
          <p:cNvSpPr>
            <a:spLocks noGrp="1"/>
          </p:cNvSpPr>
          <p:nvPr>
            <p:ph type="sldNum" sz="quarter" idx="10"/>
          </p:nvPr>
        </p:nvSpPr>
        <p:spPr/>
        <p:txBody>
          <a:bodyPr/>
          <a:lstStyle/>
          <a:p>
            <a:pPr>
              <a:defRPr/>
            </a:pPr>
            <a:fld id="{1E111996-DAB2-4E24-A600-D06D6988324F}" type="slidenum">
              <a:rPr lang="en-US" altLang="en-US" smtClean="0"/>
              <a:pPr>
                <a:defRPr/>
              </a:pPr>
              <a:t>22</a:t>
            </a:fld>
            <a:endParaRPr lang="en-US" altLang="en-US" dirty="0"/>
          </a:p>
        </p:txBody>
      </p:sp>
    </p:spTree>
    <p:extLst>
      <p:ext uri="{BB962C8B-B14F-4D97-AF65-F5344CB8AC3E}">
        <p14:creationId xmlns:p14="http://schemas.microsoft.com/office/powerpoint/2010/main" val="27589345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ECOG, Eastern Cooperative Oncology Group; MF, </a:t>
            </a:r>
            <a:r>
              <a:rPr lang="en-US" i="1" dirty="0"/>
              <a:t>mycosis fungoides;</a:t>
            </a:r>
            <a:r>
              <a:rPr lang="en-US" i="1" baseline="0" dirty="0"/>
              <a:t> </a:t>
            </a:r>
            <a:r>
              <a:rPr lang="en-US" i="1" dirty="0"/>
              <a:t>pcALCL, primary cutaneous anaplastic large-cell lymphoma; </a:t>
            </a:r>
            <a:r>
              <a:rPr lang="en-US" i="1" baseline="0" dirty="0"/>
              <a:t>PS, performance status</a:t>
            </a:r>
            <a:r>
              <a:rPr lang="en-US" i="1" dirty="0"/>
              <a:t>; </a:t>
            </a:r>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23</a:t>
            </a:fld>
            <a:endParaRPr lang="en-US" dirty="0"/>
          </a:p>
        </p:txBody>
      </p:sp>
    </p:spTree>
    <p:extLst>
      <p:ext uri="{BB962C8B-B14F-4D97-AF65-F5344CB8AC3E}">
        <p14:creationId xmlns:p14="http://schemas.microsoft.com/office/powerpoint/2010/main" val="850776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mSWAT, modified severity-weighted assessment tool; pcALCL, primary cutaneous anaplastic large-cell lymphoma.</a:t>
            </a:r>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24</a:t>
            </a:fld>
            <a:endParaRPr lang="en-US" dirty="0"/>
          </a:p>
        </p:txBody>
      </p:sp>
    </p:spTree>
    <p:extLst>
      <p:ext uri="{BB962C8B-B14F-4D97-AF65-F5344CB8AC3E}">
        <p14:creationId xmlns:p14="http://schemas.microsoft.com/office/powerpoint/2010/main" val="20356450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LCT, large-cell transformation; MF, mycosis fungoides; </a:t>
            </a:r>
            <a:r>
              <a:rPr lang="en-US" i="1" baseline="0" dirty="0"/>
              <a:t>ORR4, ORR lasting ≥ 4 months</a:t>
            </a:r>
            <a:r>
              <a:rPr lang="en-US" i="0" baseline="0" dirty="0"/>
              <a:t>.</a:t>
            </a:r>
            <a:endParaRPr lang="en-US" i="1" dirty="0"/>
          </a:p>
        </p:txBody>
      </p:sp>
      <p:sp>
        <p:nvSpPr>
          <p:cNvPr id="4" name="Slide Number Placeholder 3"/>
          <p:cNvSpPr>
            <a:spLocks noGrp="1"/>
          </p:cNvSpPr>
          <p:nvPr>
            <p:ph type="sldNum" sz="quarter" idx="5"/>
          </p:nvPr>
        </p:nvSpPr>
        <p:spPr/>
        <p:txBody>
          <a:bodyPr/>
          <a:lstStyle/>
          <a:p>
            <a:fld id="{EACF3EE6-04BC-441D-8E4D-428A3F8C3CF4}" type="slidenum">
              <a:rPr lang="en-US" smtClean="0"/>
              <a:t>26</a:t>
            </a:fld>
            <a:endParaRPr lang="en-US" dirty="0"/>
          </a:p>
        </p:txBody>
      </p:sp>
    </p:spTree>
    <p:extLst>
      <p:ext uri="{BB962C8B-B14F-4D97-AF65-F5344CB8AC3E}">
        <p14:creationId xmlns:p14="http://schemas.microsoft.com/office/powerpoint/2010/main" val="1687002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NA, not applicable; ORR4, </a:t>
            </a:r>
            <a:r>
              <a:rPr lang="en-US" i="1" baseline="0" dirty="0"/>
              <a:t>ORR lasting ≥ 4 months</a:t>
            </a:r>
            <a:r>
              <a:rPr lang="en-US" i="1" dirty="0"/>
              <a:t>; pcALCL, </a:t>
            </a:r>
            <a:r>
              <a:rPr lang="en-US" sz="1200" b="0" i="1" kern="1200" dirty="0">
                <a:solidFill>
                  <a:schemeClr val="tx1"/>
                </a:solidFill>
                <a:effectLst/>
                <a:latin typeface="+mn-lt"/>
                <a:ea typeface="+mn-ea"/>
                <a:cs typeface="+mn-cs"/>
              </a:rPr>
              <a:t>primary cutaneous anaplastic large-cell lymphoma.</a:t>
            </a:r>
            <a:endParaRPr lang="en-US" i="1" dirty="0"/>
          </a:p>
        </p:txBody>
      </p:sp>
      <p:sp>
        <p:nvSpPr>
          <p:cNvPr id="4" name="Slide Number Placeholder 3"/>
          <p:cNvSpPr>
            <a:spLocks noGrp="1"/>
          </p:cNvSpPr>
          <p:nvPr>
            <p:ph type="sldNum" sz="quarter" idx="5"/>
          </p:nvPr>
        </p:nvSpPr>
        <p:spPr/>
        <p:txBody>
          <a:bodyPr/>
          <a:lstStyle/>
          <a:p>
            <a:fld id="{EACF3EE6-04BC-441D-8E4D-428A3F8C3CF4}" type="slidenum">
              <a:rPr lang="en-US" smtClean="0"/>
              <a:t>27</a:t>
            </a:fld>
            <a:endParaRPr lang="en-US" dirty="0"/>
          </a:p>
        </p:txBody>
      </p:sp>
    </p:spTree>
    <p:extLst>
      <p:ext uri="{BB962C8B-B14F-4D97-AF65-F5344CB8AC3E}">
        <p14:creationId xmlns:p14="http://schemas.microsoft.com/office/powerpoint/2010/main" val="18114128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Bex, bexarotene; BV, </a:t>
            </a:r>
            <a:r>
              <a:rPr lang="en-US" sz="1200" i="1" dirty="0">
                <a:solidFill>
                  <a:schemeClr val="bg1"/>
                </a:solidFill>
                <a:latin typeface="Calibri" panose="020F0502020204030204" pitchFamily="34" charset="0"/>
              </a:rPr>
              <a:t>brentuximab vedotin; MTX, methotrexate.</a:t>
            </a:r>
            <a:endParaRPr lang="en-US" i="1" dirty="0"/>
          </a:p>
        </p:txBody>
      </p:sp>
      <p:sp>
        <p:nvSpPr>
          <p:cNvPr id="4" name="Slide Number Placeholder 3"/>
          <p:cNvSpPr>
            <a:spLocks noGrp="1"/>
          </p:cNvSpPr>
          <p:nvPr>
            <p:ph type="sldNum" sz="quarter" idx="5"/>
          </p:nvPr>
        </p:nvSpPr>
        <p:spPr/>
        <p:txBody>
          <a:bodyPr/>
          <a:lstStyle/>
          <a:p>
            <a:fld id="{EACF3EE6-04BC-441D-8E4D-428A3F8C3CF4}" type="slidenum">
              <a:rPr lang="en-US" smtClean="0"/>
              <a:t>28</a:t>
            </a:fld>
            <a:endParaRPr lang="en-US" dirty="0"/>
          </a:p>
        </p:txBody>
      </p:sp>
    </p:spTree>
    <p:extLst>
      <p:ext uri="{BB962C8B-B14F-4D97-AF65-F5344CB8AC3E}">
        <p14:creationId xmlns:p14="http://schemas.microsoft.com/office/powerpoint/2010/main" val="1996823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Times New Roman" pitchFamily="18" charset="0"/>
              </a:rPr>
              <a:t>AD, atopic dermatitis; CTCL, cutaneous T-cell lymphoma; </a:t>
            </a:r>
            <a:r>
              <a:rPr lang="en-US" i="1" dirty="0"/>
              <a:t>MF, </a:t>
            </a:r>
            <a:r>
              <a:rPr lang="en-US" sz="1200" b="0" i="1" kern="1200" dirty="0">
                <a:solidFill>
                  <a:schemeClr val="tx1"/>
                </a:solidFill>
                <a:effectLst/>
                <a:latin typeface="+mn-lt"/>
                <a:ea typeface="+mn-ea"/>
                <a:cs typeface="+mn-cs"/>
              </a:rPr>
              <a:t>mycosis fungoides; </a:t>
            </a:r>
            <a:r>
              <a:rPr lang="en-US" i="1" dirty="0"/>
              <a:t>SS, </a:t>
            </a:r>
            <a:r>
              <a:rPr lang="en-US" sz="1200" b="0" i="1" kern="1200" dirty="0">
                <a:solidFill>
                  <a:schemeClr val="tx1"/>
                </a:solidFill>
                <a:effectLst/>
                <a:latin typeface="+mn-lt"/>
                <a:ea typeface="+mn-ea"/>
                <a:cs typeface="+mn-cs"/>
              </a:rPr>
              <a:t>Sézary syndrome.</a:t>
            </a:r>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30</a:t>
            </a:fld>
            <a:endParaRPr lang="en-US" dirty="0"/>
          </a:p>
        </p:txBody>
      </p:sp>
    </p:spTree>
    <p:extLst>
      <p:ext uri="{BB962C8B-B14F-4D97-AF65-F5344CB8AC3E}">
        <p14:creationId xmlns:p14="http://schemas.microsoft.com/office/powerpoint/2010/main" val="18653266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QoL, quality of life.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E111996-DAB2-4E24-A600-D06D6988324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434590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estimable.</a:t>
            </a:r>
          </a:p>
        </p:txBody>
      </p:sp>
      <p:sp>
        <p:nvSpPr>
          <p:cNvPr id="4" name="Slide Number Placeholder 3"/>
          <p:cNvSpPr>
            <a:spLocks noGrp="1"/>
          </p:cNvSpPr>
          <p:nvPr>
            <p:ph type="sldNum" sz="quarter" idx="5"/>
          </p:nvPr>
        </p:nvSpPr>
        <p:spPr/>
        <p:txBody>
          <a:bodyPr/>
          <a:lstStyle/>
          <a:p>
            <a:fld id="{EACF3EE6-04BC-441D-8E4D-428A3F8C3CF4}" type="slidenum">
              <a:rPr lang="en-US" smtClean="0"/>
              <a:t>32</a:t>
            </a:fld>
            <a:endParaRPr lang="en-US" dirty="0"/>
          </a:p>
        </p:txBody>
      </p:sp>
    </p:spTree>
    <p:extLst>
      <p:ext uri="{BB962C8B-B14F-4D97-AF65-F5344CB8AC3E}">
        <p14:creationId xmlns:p14="http://schemas.microsoft.com/office/powerpoint/2010/main" val="30802532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mSWAT, modified severity-weighted assessment tool.</a:t>
            </a:r>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33</a:t>
            </a:fld>
            <a:endParaRPr lang="en-US" dirty="0"/>
          </a:p>
        </p:txBody>
      </p:sp>
    </p:spTree>
    <p:extLst>
      <p:ext uri="{BB962C8B-B14F-4D97-AF65-F5344CB8AC3E}">
        <p14:creationId xmlns:p14="http://schemas.microsoft.com/office/powerpoint/2010/main" val="15884715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CDF, </a:t>
            </a:r>
            <a:r>
              <a:rPr lang="en-US" sz="1200" b="0" i="1" u="none" strike="noStrike" kern="1200" dirty="0">
                <a:solidFill>
                  <a:schemeClr val="tx1"/>
                </a:solidFill>
                <a:effectLst/>
                <a:latin typeface="+mn-lt"/>
                <a:ea typeface="+mn-ea"/>
                <a:cs typeface="+mn-cs"/>
              </a:rPr>
              <a:t>cumulative distribution function.</a:t>
            </a:r>
            <a:endParaRPr lang="en-US" i="1" dirty="0"/>
          </a:p>
        </p:txBody>
      </p:sp>
      <p:sp>
        <p:nvSpPr>
          <p:cNvPr id="4" name="Slide Number Placeholder 3"/>
          <p:cNvSpPr>
            <a:spLocks noGrp="1"/>
          </p:cNvSpPr>
          <p:nvPr>
            <p:ph type="sldNum" sz="quarter" idx="5"/>
          </p:nvPr>
        </p:nvSpPr>
        <p:spPr/>
        <p:txBody>
          <a:bodyPr/>
          <a:lstStyle/>
          <a:p>
            <a:fld id="{EACF3EE6-04BC-441D-8E4D-428A3F8C3CF4}" type="slidenum">
              <a:rPr lang="en-US" smtClean="0"/>
              <a:t>35</a:t>
            </a:fld>
            <a:endParaRPr lang="en-US" dirty="0"/>
          </a:p>
        </p:txBody>
      </p:sp>
    </p:spTree>
    <p:extLst>
      <p:ext uri="{BB962C8B-B14F-4D97-AF65-F5344CB8AC3E}">
        <p14:creationId xmlns:p14="http://schemas.microsoft.com/office/powerpoint/2010/main" val="3209561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MF, </a:t>
            </a:r>
            <a:r>
              <a:rPr lang="en-US" sz="1200" b="0" i="1" kern="1200" dirty="0">
                <a:solidFill>
                  <a:schemeClr val="tx1"/>
                </a:solidFill>
                <a:effectLst/>
                <a:latin typeface="+mn-lt"/>
                <a:ea typeface="+mn-ea"/>
                <a:cs typeface="+mn-cs"/>
              </a:rPr>
              <a:t>mycosis fungoides; </a:t>
            </a:r>
            <a:r>
              <a:rPr lang="en-US" i="1" dirty="0"/>
              <a:t>SS, </a:t>
            </a:r>
            <a:r>
              <a:rPr lang="en-US" sz="1200" b="0" i="1" kern="1200" dirty="0">
                <a:solidFill>
                  <a:schemeClr val="tx1"/>
                </a:solidFill>
                <a:effectLst/>
                <a:latin typeface="+mn-lt"/>
                <a:ea typeface="+mn-ea"/>
                <a:cs typeface="+mn-cs"/>
              </a:rPr>
              <a:t>Sézary syndrome</a:t>
            </a:r>
            <a:endParaRPr lang="en-US" dirty="0"/>
          </a:p>
        </p:txBody>
      </p:sp>
      <p:sp>
        <p:nvSpPr>
          <p:cNvPr id="4" name="Slide Number Placeholder 3"/>
          <p:cNvSpPr>
            <a:spLocks noGrp="1"/>
          </p:cNvSpPr>
          <p:nvPr>
            <p:ph type="sldNum" sz="quarter" idx="5"/>
          </p:nvPr>
        </p:nvSpPr>
        <p:spPr/>
        <p:txBody>
          <a:bodyPr/>
          <a:lstStyle/>
          <a:p>
            <a:fld id="{EACF3EE6-04BC-441D-8E4D-428A3F8C3CF4}" type="slidenum">
              <a:rPr lang="en-US" smtClean="0"/>
              <a:t>38</a:t>
            </a:fld>
            <a:endParaRPr lang="en-US" dirty="0"/>
          </a:p>
        </p:txBody>
      </p:sp>
    </p:spTree>
    <p:extLst>
      <p:ext uri="{BB962C8B-B14F-4D97-AF65-F5344CB8AC3E}">
        <p14:creationId xmlns:p14="http://schemas.microsoft.com/office/powerpoint/2010/main" val="39594942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44753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29118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1900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1753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4564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637927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6760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0922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378276389"/>
      </p:ext>
    </p:extLst>
  </p:cSld>
  <p:clrMap bg1="dk2" tx1="lt1" bg2="dk1"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www.clinicaloptions.com/" TargetMode="External"/><Relationship Id="rId5" Type="http://schemas.openxmlformats.org/officeDocument/2006/relationships/image" Target="../media/image3.jp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hyperlink" Target="http://www.clinicaloptions.com/" TargetMode="External"/><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 Id="rId1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www.clinicaloptions.com/" TargetMode="External"/><Relationship Id="rId3" Type="http://schemas.openxmlformats.org/officeDocument/2006/relationships/image" Target="../media/image18.jpeg"/><Relationship Id="rId7"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8" Type="http://schemas.openxmlformats.org/officeDocument/2006/relationships/hyperlink" Target="http://www.clinicaloptions.com/" TargetMode="External"/><Relationship Id="rId3" Type="http://schemas.openxmlformats.org/officeDocument/2006/relationships/image" Target="../media/image22.jpeg"/><Relationship Id="rId7"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hyperlink" Target="http://www.clinicaloptions.com/" TargetMode="External"/><Relationship Id="rId5" Type="http://schemas.openxmlformats.org/officeDocument/2006/relationships/image" Target="../media/image3.jp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clinicaloptions.com/" TargetMode="External"/><Relationship Id="rId5" Type="http://schemas.openxmlformats.org/officeDocument/2006/relationships/image" Target="../media/image3.jp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6A8805-4BDF-4BAF-AA16-64395ABA7AC1}"/>
              </a:ext>
            </a:extLst>
          </p:cNvPr>
          <p:cNvSpPr>
            <a:spLocks noGrp="1"/>
          </p:cNvSpPr>
          <p:nvPr>
            <p:ph type="ctrTitle"/>
          </p:nvPr>
        </p:nvSpPr>
        <p:spPr>
          <a:xfrm>
            <a:off x="609601" y="1600200"/>
            <a:ext cx="10858500" cy="2057400"/>
          </a:xfrm>
        </p:spPr>
        <p:txBody>
          <a:bodyPr/>
          <a:lstStyle/>
          <a:p>
            <a:r>
              <a:rPr lang="en-US" altLang="en-US" sz="4000" dirty="0"/>
              <a:t>New Systemic Therapies for Mycosis Fungoides and Sézary Syndrome</a:t>
            </a:r>
            <a:endParaRPr lang="en-US" sz="4000" dirty="0"/>
          </a:p>
        </p:txBody>
      </p:sp>
      <p:sp>
        <p:nvSpPr>
          <p:cNvPr id="6" name="Text Box 21">
            <a:extLst>
              <a:ext uri="{FF2B5EF4-FFF2-40B4-BE49-F238E27FC236}">
                <a16:creationId xmlns:a16="http://schemas.microsoft.com/office/drawing/2014/main" id="{57007636-0905-450C-918E-2C98F0493ED7}"/>
              </a:ext>
            </a:extLst>
          </p:cNvPr>
          <p:cNvSpPr txBox="1">
            <a:spLocks noChangeArrowheads="1"/>
          </p:cNvSpPr>
          <p:nvPr/>
        </p:nvSpPr>
        <p:spPr bwMode="auto">
          <a:xfrm>
            <a:off x="423864" y="638915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nchorCtr="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Kyowa Kirin, Inc.</a:t>
            </a:r>
          </a:p>
        </p:txBody>
      </p:sp>
    </p:spTree>
    <p:extLst>
      <p:ext uri="{BB962C8B-B14F-4D97-AF65-F5344CB8AC3E}">
        <p14:creationId xmlns:p14="http://schemas.microsoft.com/office/powerpoint/2010/main" val="1737840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1156C4F-2BDD-4952-BD71-9EA31A8E0F9A}"/>
              </a:ext>
            </a:extLst>
          </p:cNvPr>
          <p:cNvSpPr>
            <a:spLocks noGrp="1"/>
          </p:cNvSpPr>
          <p:nvPr>
            <p:ph type="title"/>
          </p:nvPr>
        </p:nvSpPr>
        <p:spPr>
          <a:xfrm>
            <a:off x="612618" y="238957"/>
            <a:ext cx="10866782" cy="1103026"/>
          </a:xfrm>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9CCD41FF-EE54-4AE5-AAF2-3CDE2DCBC425}"/>
              </a:ext>
            </a:extLst>
          </p:cNvPr>
          <p:cNvSpPr>
            <a:spLocks noGrp="1" noChangeArrowheads="1"/>
          </p:cNvSpPr>
          <p:nvPr>
            <p:ph idx="1"/>
          </p:nvPr>
        </p:nvSpPr>
        <p:spPr>
          <a:xfrm>
            <a:off x="607858" y="1513388"/>
            <a:ext cx="10871543" cy="4650164"/>
          </a:xfrm>
        </p:spPr>
        <p:txBody>
          <a:bodyPr/>
          <a:lstStyle/>
          <a:p>
            <a:pPr marL="345971" indent="-345971">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1999"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C6BD2E22-EE25-4E23-BE32-24A2D2333FD6}"/>
              </a:ext>
            </a:extLst>
          </p:cNvPr>
          <p:cNvGrpSpPr>
            <a:grpSpLocks/>
          </p:cNvGrpSpPr>
          <p:nvPr/>
        </p:nvGrpSpPr>
        <p:grpSpPr bwMode="auto">
          <a:xfrm>
            <a:off x="4083545" y="3364823"/>
            <a:ext cx="3478765" cy="640406"/>
            <a:chOff x="6219799" y="6145018"/>
            <a:chExt cx="3479437" cy="641926"/>
          </a:xfrm>
        </p:grpSpPr>
        <p:sp>
          <p:nvSpPr>
            <p:cNvPr id="8" name="Rectangle 7">
              <a:extLst>
                <a:ext uri="{FF2B5EF4-FFF2-40B4-BE49-F238E27FC236}">
                  <a16:creationId xmlns:a16="http://schemas.microsoft.com/office/drawing/2014/main" id="{B3FD001E-F7CB-44D1-92B6-80E552B417B8}"/>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999" b="0" dirty="0">
                  <a:solidFill>
                    <a:schemeClr val="bg2"/>
                  </a:solidFill>
                  <a:latin typeface="Calibri" panose="020F0502020204030204" pitchFamily="34" charset="0"/>
                </a:rPr>
                <a:t>Slide credit: </a:t>
              </a:r>
              <a:r>
                <a:rPr lang="en-US" altLang="en-US" sz="1999" b="0" dirty="0">
                  <a:solidFill>
                    <a:srgbClr val="E1471D"/>
                  </a:solidFill>
                  <a:latin typeface="Calibri" panose="020F0502020204030204" pitchFamily="34" charset="0"/>
                  <a:hlinkClick r:id="rId4"/>
                </a:rPr>
                <a:t>clinicaloptions.com</a:t>
              </a:r>
              <a:endParaRPr lang="en-US" altLang="en-US" sz="1999" b="0" dirty="0">
                <a:solidFill>
                  <a:srgbClr val="E1471D"/>
                </a:solidFill>
                <a:latin typeface="Calibri" panose="020F0502020204030204" pitchFamily="34" charset="0"/>
              </a:endParaRPr>
            </a:p>
          </p:txBody>
        </p:sp>
        <p:pic>
          <p:nvPicPr>
            <p:cNvPr id="9" name="Picture 8">
              <a:extLst>
                <a:ext uri="{FF2B5EF4-FFF2-40B4-BE49-F238E27FC236}">
                  <a16:creationId xmlns:a16="http://schemas.microsoft.com/office/drawing/2014/main" id="{F9948225-C9F2-4210-B32C-5C36B81985AB}"/>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26803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Program Directors</a:t>
            </a:r>
          </a:p>
        </p:txBody>
      </p:sp>
      <p:sp>
        <p:nvSpPr>
          <p:cNvPr id="5" name="Rectangle 3">
            <a:extLst>
              <a:ext uri="{FF2B5EF4-FFF2-40B4-BE49-F238E27FC236}">
                <a16:creationId xmlns:a16="http://schemas.microsoft.com/office/drawing/2014/main" id="{C3ADD279-B5C4-4EFC-895A-46F0B74CF450}"/>
              </a:ext>
            </a:extLst>
          </p:cNvPr>
          <p:cNvSpPr>
            <a:spLocks noGrp="1" noChangeArrowheads="1"/>
          </p:cNvSpPr>
          <p:nvPr>
            <p:ph sz="half" idx="1"/>
          </p:nvPr>
        </p:nvSpPr>
        <p:spPr/>
        <p:txBody>
          <a:bodyPr/>
          <a:lstStyle/>
          <a:p>
            <a:pPr marL="0" indent="0">
              <a:buNone/>
            </a:pPr>
            <a:r>
              <a:rPr lang="en-US" altLang="en-US" b="1" dirty="0">
                <a:solidFill>
                  <a:srgbClr val="E1471D"/>
                </a:solidFill>
              </a:rPr>
              <a:t>Francine Foss, MD</a:t>
            </a:r>
            <a:br>
              <a:rPr lang="en-US" altLang="en-US" b="1" dirty="0">
                <a:solidFill>
                  <a:srgbClr val="E1471D"/>
                </a:solidFill>
              </a:rPr>
            </a:br>
            <a:r>
              <a:rPr lang="en-US" altLang="en-US" sz="2400" i="1" dirty="0"/>
              <a:t>Professor of Medicine and Dermatology</a:t>
            </a:r>
            <a:br>
              <a:rPr lang="en-US" altLang="en-US" sz="2400" i="1" dirty="0"/>
            </a:br>
            <a:r>
              <a:rPr lang="en-US" altLang="en-US" sz="2400" dirty="0"/>
              <a:t>Yale Cancer Center</a:t>
            </a:r>
            <a:br>
              <a:rPr lang="en-US" altLang="en-US" sz="2400" i="1" dirty="0"/>
            </a:br>
            <a:r>
              <a:rPr lang="en-US" altLang="en-US" sz="2400" dirty="0"/>
              <a:t>Yale University School of Medicine</a:t>
            </a:r>
            <a:br>
              <a:rPr lang="en-US" altLang="en-US" sz="2400" dirty="0"/>
            </a:br>
            <a:r>
              <a:rPr lang="en-US" altLang="en-US" sz="2400" dirty="0"/>
              <a:t>New Haven, Connecticut</a:t>
            </a:r>
          </a:p>
          <a:p>
            <a:pPr marL="0" indent="0">
              <a:buNone/>
            </a:pPr>
            <a:r>
              <a:rPr lang="en-US" altLang="en-US" sz="2400" b="1" dirty="0">
                <a:solidFill>
                  <a:srgbClr val="E1471D"/>
                </a:solidFill>
              </a:rPr>
              <a:t>Francine Foss, MD, </a:t>
            </a:r>
            <a:r>
              <a:rPr lang="en-US" altLang="en-US" sz="2400" dirty="0"/>
              <a:t>has disclosed that she has received consulting fees from Mallinkrodt and Miragen and fees for non-CME/CE services from Seattle Genetics and Spectrum.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Autofit/>
          </a:bodyPr>
          <a:lstStyle/>
          <a:p>
            <a:r>
              <a:rPr lang="en-US" dirty="0"/>
              <a:t>WHO-EORTC Classification of Cutaneous T-Cell and </a:t>
            </a:r>
            <a:br>
              <a:rPr lang="en-US" dirty="0"/>
            </a:br>
            <a:r>
              <a:rPr lang="en-US" dirty="0"/>
              <a:t>NK-Cell Lymphomas</a:t>
            </a:r>
          </a:p>
        </p:txBody>
      </p:sp>
      <p:pic>
        <p:nvPicPr>
          <p:cNvPr id="5" name="Picture 6">
            <a:extLst>
              <a:ext uri="{FF2B5EF4-FFF2-40B4-BE49-F238E27FC236}">
                <a16:creationId xmlns:a16="http://schemas.microsoft.com/office/drawing/2014/main" id="{974A4D37-3DD2-45E2-BC6E-D536724E2D7F}"/>
              </a:ext>
            </a:extLst>
          </p:cNvPr>
          <p:cNvPicPr>
            <a:picLocks noChangeAspect="1" noChangeArrowheads="1"/>
          </p:cNvPicPr>
          <p:nvPr/>
        </p:nvPicPr>
        <p:blipFill>
          <a:blip r:embed="rId3" cstate="print"/>
          <a:srcRect/>
          <a:stretch>
            <a:fillRect/>
          </a:stretch>
        </p:blipFill>
        <p:spPr bwMode="auto">
          <a:xfrm>
            <a:off x="9151979" y="2471869"/>
            <a:ext cx="2398791" cy="3718324"/>
          </a:xfrm>
          <a:prstGeom prst="rect">
            <a:avLst/>
          </a:prstGeom>
          <a:noFill/>
          <a:ln w="9525">
            <a:noFill/>
            <a:miter lim="800000"/>
            <a:headEnd/>
            <a:tailEnd/>
          </a:ln>
        </p:spPr>
      </p:pic>
      <p:pic>
        <p:nvPicPr>
          <p:cNvPr id="8" name="Picture 4"/>
          <p:cNvPicPr>
            <a:picLocks noChangeAspect="1" noChangeArrowheads="1"/>
          </p:cNvPicPr>
          <p:nvPr/>
        </p:nvPicPr>
        <p:blipFill>
          <a:blip r:embed="rId4" cstate="print"/>
          <a:srcRect/>
          <a:stretch>
            <a:fillRect/>
          </a:stretch>
        </p:blipFill>
        <p:spPr bwMode="auto">
          <a:xfrm>
            <a:off x="8046459" y="1600200"/>
            <a:ext cx="1641920" cy="1461125"/>
          </a:xfrm>
          <a:prstGeom prst="rect">
            <a:avLst/>
          </a:prstGeom>
          <a:solidFill>
            <a:srgbClr val="FFFFFF"/>
          </a:solidFill>
          <a:ln w="9525">
            <a:noFill/>
            <a:miter lim="800000"/>
            <a:headEnd/>
            <a:tailEnd/>
          </a:ln>
          <a:scene3d>
            <a:camera prst="orthographicFront"/>
            <a:lightRig rig="threePt" dir="t"/>
          </a:scene3d>
          <a:sp3d>
            <a:bevelT prst="relaxedInset"/>
          </a:sp3d>
        </p:spPr>
      </p:pic>
      <p:graphicFrame>
        <p:nvGraphicFramePr>
          <p:cNvPr id="14" name="Group 32">
            <a:extLst>
              <a:ext uri="{FF2B5EF4-FFF2-40B4-BE49-F238E27FC236}">
                <a16:creationId xmlns:a16="http://schemas.microsoft.com/office/drawing/2014/main" id="{003F411A-1097-45B9-BBD3-751D6892C53E}"/>
              </a:ext>
            </a:extLst>
          </p:cNvPr>
          <p:cNvGraphicFramePr>
            <a:graphicFrameLocks noGrp="1"/>
          </p:cNvGraphicFramePr>
          <p:nvPr>
            <p:extLst>
              <p:ext uri="{D42A27DB-BD31-4B8C-83A1-F6EECF244321}">
                <p14:modId xmlns:p14="http://schemas.microsoft.com/office/powerpoint/2010/main" val="2896936763"/>
              </p:ext>
            </p:extLst>
          </p:nvPr>
        </p:nvGraphicFramePr>
        <p:xfrm>
          <a:off x="727077" y="1604963"/>
          <a:ext cx="6245224" cy="4663712"/>
        </p:xfrm>
        <a:graphic>
          <a:graphicData uri="http://schemas.openxmlformats.org/drawingml/2006/table">
            <a:tbl>
              <a:tblPr/>
              <a:tblGrid>
                <a:gridCol w="6245224">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Cutaneous T-Cell and NK-Cell Lymphomas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Mycosis fungoides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MF variants and subtypes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457200" marR="0" lvl="1"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Folliculotropic MF</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457200" marR="0" lvl="1"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Pagetoid reticulosis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0">
                <a:tc>
                  <a:txBody>
                    <a:bodyPr/>
                    <a:lstStyle/>
                    <a:p>
                      <a:pPr marL="457200" marR="0" lvl="1" indent="0" algn="l" defTabSz="914400" rtl="0" eaLnBrk="1" fontAlgn="base" latinLnBrk="0" hangingPunct="1">
                        <a:lnSpc>
                          <a:spcPct val="100000"/>
                        </a:lnSpc>
                        <a:spcBef>
                          <a:spcPct val="0"/>
                        </a:spcBef>
                        <a:spcAft>
                          <a:spcPct val="25000"/>
                        </a:spcAft>
                        <a:buClrTx/>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Granulomatous slack skin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24022922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Sézary syndrome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4313386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Adult T-cell leukemia/lymphoma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39520275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Primary cutaneous CD30</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lymphoproliferative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543800287"/>
                  </a:ext>
                </a:extLst>
              </a:tr>
              <a:tr h="0">
                <a:tc>
                  <a:txBody>
                    <a:bodyPr/>
                    <a:lstStyle/>
                    <a:p>
                      <a:pPr marL="457200" marR="0" lvl="1"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Primary cutaneous anaplastic large cell lymphoma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804770168"/>
                  </a:ext>
                </a:extLst>
              </a:tr>
              <a:tr h="0">
                <a:tc>
                  <a:txBody>
                    <a:bodyPr/>
                    <a:lstStyle/>
                    <a:p>
                      <a:pPr marL="457200" marR="0" lvl="1" indent="0" algn="l" defTabSz="914400" rtl="0" eaLnBrk="1" fontAlgn="base" latinLnBrk="0" hangingPunct="1">
                        <a:lnSpc>
                          <a:spcPct val="100000"/>
                        </a:lnSpc>
                        <a:spcBef>
                          <a:spcPct val="0"/>
                        </a:spcBef>
                        <a:spcAft>
                          <a:spcPct val="25000"/>
                        </a:spcAft>
                        <a:buClrTx/>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Lymphomatoid papulosis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22712069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Subcutaneous panniculitis-like T-cell lymphoma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5069844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Extranodal NK/T-cell lymphoma, nasal type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6593141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Primary cutaneous peripheral T-cell lymphoma, unspecified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918067771"/>
                  </a:ext>
                </a:extLst>
              </a:tr>
              <a:tr h="0">
                <a:tc>
                  <a:txBody>
                    <a:bodyPr/>
                    <a:lstStyle/>
                    <a:p>
                      <a:pPr marL="457200" marR="0" lvl="1"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Primary cutaneous aggressive epidermotropic CD8</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T-cell lymphoma (provisional)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26709496"/>
                  </a:ext>
                </a:extLst>
              </a:tr>
              <a:tr h="0">
                <a:tc>
                  <a:txBody>
                    <a:bodyPr/>
                    <a:lstStyle/>
                    <a:p>
                      <a:pPr marL="457200" marR="0" lvl="1"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Cutaneous </a:t>
                      </a:r>
                      <a:r>
                        <a:rPr kumimoji="0" lang="el-GR" sz="1200" b="0" i="0" u="none" strike="noStrike" cap="none" normalizeH="0" baseline="0" dirty="0">
                          <a:ln>
                            <a:noFill/>
                          </a:ln>
                          <a:solidFill>
                            <a:schemeClr val="bg2">
                              <a:lumMod val="10000"/>
                            </a:schemeClr>
                          </a:solidFill>
                          <a:effectLst/>
                          <a:latin typeface="Calibri" panose="020F0502020204030204" pitchFamily="34" charset="0"/>
                        </a:rPr>
                        <a:t>γ</a:t>
                      </a: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r>
                        <a:rPr kumimoji="0" lang="el-GR" sz="1200" b="0" i="0" u="none" strike="noStrike" cap="none" normalizeH="0" baseline="0" dirty="0">
                          <a:ln>
                            <a:noFill/>
                          </a:ln>
                          <a:solidFill>
                            <a:schemeClr val="bg2">
                              <a:lumMod val="10000"/>
                            </a:schemeClr>
                          </a:solidFill>
                          <a:effectLst/>
                          <a:latin typeface="Calibri" panose="020F0502020204030204" pitchFamily="34" charset="0"/>
                        </a:rPr>
                        <a:t>δ</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T-cell lymphoma (provisional)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75364245"/>
                  </a:ext>
                </a:extLst>
              </a:tr>
              <a:tr h="0">
                <a:tc>
                  <a:txBody>
                    <a:bodyPr/>
                    <a:lstStyle/>
                    <a:p>
                      <a:pPr marL="457200" marR="0" lvl="1" indent="0" algn="l" defTabSz="914400" rtl="0" eaLnBrk="1" fontAlgn="base" latinLnBrk="0" hangingPunct="1">
                        <a:lnSpc>
                          <a:spcPct val="100000"/>
                        </a:lnSpc>
                        <a:spcBef>
                          <a:spcPct val="0"/>
                        </a:spcBef>
                        <a:spcAft>
                          <a:spcPct val="25000"/>
                        </a:spcAft>
                        <a:buClrTx/>
                        <a:buSzTx/>
                        <a:buFontTx/>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Primary cutaneous CD4</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small/medium-sized pleomorphic T-cell lymphoma (provisional)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89160199"/>
                  </a:ext>
                </a:extLst>
              </a:tr>
            </a:tbl>
          </a:graphicData>
        </a:graphic>
      </p:graphicFrame>
      <p:sp>
        <p:nvSpPr>
          <p:cNvPr id="17" name="Text Box 15">
            <a:extLst>
              <a:ext uri="{FF2B5EF4-FFF2-40B4-BE49-F238E27FC236}">
                <a16:creationId xmlns:a16="http://schemas.microsoft.com/office/drawing/2014/main" id="{9A62523D-1D8A-4B92-9E69-F5AAF0177154}"/>
              </a:ext>
            </a:extLst>
          </p:cNvPr>
          <p:cNvSpPr txBox="1">
            <a:spLocks noChangeArrowheads="1"/>
          </p:cNvSpPr>
          <p:nvPr/>
        </p:nvSpPr>
        <p:spPr bwMode="auto">
          <a:xfrm>
            <a:off x="447255"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Willemze. Blood. 2005;105:3768.</a:t>
            </a:r>
            <a:endParaRPr lang="en-US" altLang="en-US" sz="1200" b="0" dirty="0">
              <a:solidFill>
                <a:schemeClr val="bg2"/>
              </a:solidFill>
              <a:latin typeface="Calibri" panose="020F0502020204030204" pitchFamily="34" charset="0"/>
              <a:cs typeface="+mn-cs"/>
            </a:endParaRPr>
          </a:p>
        </p:txBody>
      </p:sp>
      <p:grpSp>
        <p:nvGrpSpPr>
          <p:cNvPr id="18" name="Group 7">
            <a:extLst>
              <a:ext uri="{FF2B5EF4-FFF2-40B4-BE49-F238E27FC236}">
                <a16:creationId xmlns:a16="http://schemas.microsoft.com/office/drawing/2014/main" id="{F0E05A9A-504A-4F53-B71D-14C14CB5CCBE}"/>
              </a:ext>
            </a:extLst>
          </p:cNvPr>
          <p:cNvGrpSpPr>
            <a:grpSpLocks/>
          </p:cNvGrpSpPr>
          <p:nvPr/>
        </p:nvGrpSpPr>
        <p:grpSpPr bwMode="auto">
          <a:xfrm>
            <a:off x="9389569" y="6216652"/>
            <a:ext cx="2488502" cy="447822"/>
            <a:chOff x="9527309" y="3551529"/>
            <a:chExt cx="2488502" cy="448324"/>
          </a:xfrm>
        </p:grpSpPr>
        <p:pic>
          <p:nvPicPr>
            <p:cNvPr id="19" name="Picture 9">
              <a:extLst>
                <a:ext uri="{FF2B5EF4-FFF2-40B4-BE49-F238E27FC236}">
                  <a16:creationId xmlns:a16="http://schemas.microsoft.com/office/drawing/2014/main" id="{F024C590-ACBB-471C-A215-6B6FC0524E4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60C68F92-EDE3-4A49-B6F6-319FA94A6C3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99350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4"/>
          <p:cNvSpPr>
            <a:spLocks noGrp="1" noChangeArrowheads="1"/>
          </p:cNvSpPr>
          <p:nvPr>
            <p:ph type="title"/>
          </p:nvPr>
        </p:nvSpPr>
        <p:spPr>
          <a:xfrm>
            <a:off x="609759" y="238127"/>
            <a:ext cx="10872444" cy="1103313"/>
          </a:xfrm>
        </p:spPr>
        <p:txBody>
          <a:bodyPr>
            <a:noAutofit/>
          </a:bodyPr>
          <a:lstStyle/>
          <a:p>
            <a:r>
              <a:rPr lang="en-US" dirty="0"/>
              <a:t>CTCL: A Myriad of Clinical Manifestations</a:t>
            </a:r>
          </a:p>
        </p:txBody>
      </p:sp>
      <p:pic>
        <p:nvPicPr>
          <p:cNvPr id="39940" name="Picture 9" descr="scan35"/>
          <p:cNvPicPr>
            <a:picLocks noGrp="1" noChangeAspect="1" noChangeArrowheads="1"/>
          </p:cNvPicPr>
          <p:nvPr>
            <p:ph sz="quarter" idx="4294967295"/>
          </p:nvPr>
        </p:nvPicPr>
        <p:blipFill>
          <a:blip r:embed="rId3" cstate="print"/>
          <a:srcRect/>
          <a:stretch>
            <a:fillRect/>
          </a:stretch>
        </p:blipFill>
        <p:spPr>
          <a:xfrm>
            <a:off x="10378892" y="1527194"/>
            <a:ext cx="1103312" cy="1660525"/>
          </a:xfrm>
        </p:spPr>
      </p:pic>
      <p:pic>
        <p:nvPicPr>
          <p:cNvPr id="39941" name="Picture 11" descr="scan23"/>
          <p:cNvPicPr>
            <a:picLocks noGrp="1" noChangeAspect="1" noChangeArrowheads="1"/>
          </p:cNvPicPr>
          <p:nvPr>
            <p:ph sz="quarter" idx="4294967295"/>
          </p:nvPr>
        </p:nvPicPr>
        <p:blipFill rotWithShape="1">
          <a:blip r:embed="rId4" cstate="print"/>
          <a:srcRect t="22383"/>
          <a:stretch/>
        </p:blipFill>
        <p:spPr>
          <a:xfrm>
            <a:off x="10240779" y="4728493"/>
            <a:ext cx="1241425" cy="1449387"/>
          </a:xfrm>
        </p:spPr>
      </p:pic>
      <p:sp>
        <p:nvSpPr>
          <p:cNvPr id="39942" name="Text Box 13"/>
          <p:cNvSpPr txBox="1">
            <a:spLocks noChangeArrowheads="1"/>
          </p:cNvSpPr>
          <p:nvPr/>
        </p:nvSpPr>
        <p:spPr bwMode="auto">
          <a:xfrm>
            <a:off x="687125" y="2212397"/>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dirty="0"/>
              <a:t>T1</a:t>
            </a:r>
          </a:p>
        </p:txBody>
      </p:sp>
      <p:sp>
        <p:nvSpPr>
          <p:cNvPr id="39945" name="Text Box 16"/>
          <p:cNvSpPr txBox="1">
            <a:spLocks noChangeArrowheads="1"/>
          </p:cNvSpPr>
          <p:nvPr/>
        </p:nvSpPr>
        <p:spPr bwMode="auto">
          <a:xfrm>
            <a:off x="9342866" y="4205864"/>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dirty="0"/>
              <a:t>T4</a:t>
            </a:r>
          </a:p>
        </p:txBody>
      </p:sp>
      <p:pic>
        <p:nvPicPr>
          <p:cNvPr id="17" name="Picture 9" descr="Sezary 1b 4 06 06"/>
          <p:cNvPicPr>
            <a:picLocks noChangeAspect="1" noChangeArrowheads="1"/>
          </p:cNvPicPr>
          <p:nvPr/>
        </p:nvPicPr>
        <p:blipFill>
          <a:blip r:embed="rId5" cstate="print"/>
          <a:srcRect/>
          <a:stretch>
            <a:fillRect/>
          </a:stretch>
        </p:blipFill>
        <p:spPr bwMode="auto">
          <a:xfrm>
            <a:off x="1135233" y="1527194"/>
            <a:ext cx="1287096" cy="1739739"/>
          </a:xfrm>
          <a:prstGeom prst="rect">
            <a:avLst/>
          </a:prstGeom>
          <a:solidFill>
            <a:srgbClr val="FFFFFF"/>
          </a:solidFill>
          <a:ln w="9525">
            <a:noFill/>
            <a:miter lim="800000"/>
            <a:headEnd/>
            <a:tailEnd/>
          </a:ln>
          <a:scene3d>
            <a:camera prst="orthographicFront"/>
            <a:lightRig rig="threePt" dir="t"/>
          </a:scene3d>
          <a:sp3d>
            <a:bevelT prst="relaxedInset"/>
          </a:sp3d>
        </p:spPr>
      </p:pic>
      <p:sp>
        <p:nvSpPr>
          <p:cNvPr id="3" name="TextBox 2"/>
          <p:cNvSpPr txBox="1"/>
          <p:nvPr/>
        </p:nvSpPr>
        <p:spPr>
          <a:xfrm>
            <a:off x="5561374" y="4701072"/>
            <a:ext cx="11775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dirty="0"/>
              <a:t>Sézary cell</a:t>
            </a:r>
          </a:p>
        </p:txBody>
      </p:sp>
      <p:pic>
        <p:nvPicPr>
          <p:cNvPr id="18" name="Picture 9">
            <a:extLst>
              <a:ext uri="{FF2B5EF4-FFF2-40B4-BE49-F238E27FC236}">
                <a16:creationId xmlns:a16="http://schemas.microsoft.com/office/drawing/2014/main" id="{7F2887F1-EB30-48F9-A10D-2914DE9C0BC4}"/>
              </a:ext>
            </a:extLst>
          </p:cNvPr>
          <p:cNvPicPr>
            <a:picLocks noChangeAspect="1" noChangeArrowheads="1"/>
          </p:cNvPicPr>
          <p:nvPr/>
        </p:nvPicPr>
        <p:blipFill>
          <a:blip r:embed="rId6" cstate="print"/>
          <a:srcRect/>
          <a:stretch>
            <a:fillRect/>
          </a:stretch>
        </p:blipFill>
        <p:spPr bwMode="auto">
          <a:xfrm>
            <a:off x="3095316" y="4506241"/>
            <a:ext cx="2043645" cy="1671639"/>
          </a:xfrm>
          <a:prstGeom prst="rect">
            <a:avLst/>
          </a:prstGeom>
          <a:solidFill>
            <a:srgbClr val="FFFFFF"/>
          </a:solidFill>
          <a:ln w="9525">
            <a:noFill/>
            <a:miter lim="800000"/>
            <a:headEnd/>
            <a:tailEnd/>
          </a:ln>
          <a:scene3d>
            <a:camera prst="orthographicFront"/>
            <a:lightRig rig="threePt" dir="t"/>
          </a:scene3d>
          <a:sp3d>
            <a:bevelT prst="relaxedInset"/>
          </a:sp3d>
        </p:spPr>
      </p:pic>
      <p:pic>
        <p:nvPicPr>
          <p:cNvPr id="20" name="Picture 4" descr="K:\IMG_4759.JPG">
            <a:extLst>
              <a:ext uri="{FF2B5EF4-FFF2-40B4-BE49-F238E27FC236}">
                <a16:creationId xmlns:a16="http://schemas.microsoft.com/office/drawing/2014/main" id="{C8633681-ABEE-4798-91C1-7B5D11C3469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51961" y="4581469"/>
            <a:ext cx="1197308" cy="159641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PAX_ppt4"/>
          <p:cNvPicPr>
            <a:picLocks noChangeAspect="1" noChangeArrowheads="1"/>
          </p:cNvPicPr>
          <p:nvPr/>
        </p:nvPicPr>
        <p:blipFill>
          <a:blip r:embed="rId8" cstate="print"/>
          <a:srcRect/>
          <a:stretch>
            <a:fillRect/>
          </a:stretch>
        </p:blipFill>
        <p:spPr bwMode="auto">
          <a:xfrm>
            <a:off x="5577431" y="5109176"/>
            <a:ext cx="1145453" cy="1068704"/>
          </a:xfrm>
          <a:prstGeom prst="rect">
            <a:avLst/>
          </a:prstGeom>
          <a:solidFill>
            <a:srgbClr val="FFFFFF"/>
          </a:solidFill>
          <a:ln w="9525">
            <a:noFill/>
            <a:miter lim="800000"/>
            <a:headEnd/>
            <a:tailEnd/>
          </a:ln>
          <a:scene3d>
            <a:camera prst="orthographicFront"/>
            <a:lightRig rig="threePt" dir="t"/>
          </a:scene3d>
          <a:sp3d>
            <a:bevelT prst="relaxedInset"/>
          </a:sp3d>
        </p:spPr>
      </p:pic>
      <p:pic>
        <p:nvPicPr>
          <p:cNvPr id="22" name="Picture 7" descr="Slide 17"/>
          <p:cNvPicPr>
            <a:picLocks noChangeAspect="1" noChangeArrowheads="1"/>
          </p:cNvPicPr>
          <p:nvPr/>
        </p:nvPicPr>
        <p:blipFill rotWithShape="1">
          <a:blip r:embed="rId9" cstate="print"/>
          <a:srcRect t="8475" b="9152"/>
          <a:stretch/>
        </p:blipFill>
        <p:spPr bwMode="auto">
          <a:xfrm>
            <a:off x="576171" y="4857953"/>
            <a:ext cx="1800853" cy="1319927"/>
          </a:xfrm>
          <a:prstGeom prst="rect">
            <a:avLst/>
          </a:prstGeom>
          <a:solidFill>
            <a:srgbClr val="FFFFFF"/>
          </a:solidFill>
          <a:ln w="9525">
            <a:noFill/>
            <a:miter lim="800000"/>
            <a:headEnd/>
            <a:tailEnd/>
          </a:ln>
          <a:scene3d>
            <a:camera prst="orthographicFront"/>
            <a:lightRig rig="threePt" dir="t"/>
          </a:scene3d>
          <a:sp3d>
            <a:bevelT prst="relaxedInset"/>
          </a:sp3d>
        </p:spPr>
      </p:pic>
      <p:pic>
        <p:nvPicPr>
          <p:cNvPr id="23" name="Picture 6" descr="C:\Users\Francine\Pictures\2015-10-25 fran iphone october 2015\fran iphone october 2015 352.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75819" y="2938969"/>
            <a:ext cx="1168903" cy="116890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4" name="Picture 2" descr="08"/>
          <p:cNvPicPr>
            <a:picLocks noChangeAspect="1" noChangeArrowheads="1"/>
          </p:cNvPicPr>
          <p:nvPr/>
        </p:nvPicPr>
        <p:blipFill>
          <a:blip r:embed="rId11" cstate="print"/>
          <a:stretch>
            <a:fillRect/>
          </a:stretch>
        </p:blipFill>
        <p:spPr bwMode="auto">
          <a:xfrm>
            <a:off x="7534583" y="4990456"/>
            <a:ext cx="1327272" cy="1187424"/>
          </a:xfrm>
          <a:prstGeom prst="rect">
            <a:avLst/>
          </a:prstGeom>
          <a:solidFill>
            <a:srgbClr val="FFFFFF"/>
          </a:solidFill>
          <a:ln w="9525">
            <a:noFill/>
            <a:miter lim="800000"/>
            <a:headEnd/>
            <a:tailEnd/>
          </a:ln>
          <a:scene3d>
            <a:camera prst="orthographicFront"/>
            <a:lightRig rig="threePt" dir="t"/>
          </a:scene3d>
          <a:sp3d>
            <a:bevelT prst="relaxedInset"/>
          </a:sp3d>
        </p:spPr>
      </p:pic>
      <p:sp>
        <p:nvSpPr>
          <p:cNvPr id="25" name="Text Box 13">
            <a:extLst>
              <a:ext uri="{FF2B5EF4-FFF2-40B4-BE49-F238E27FC236}">
                <a16:creationId xmlns:a16="http://schemas.microsoft.com/office/drawing/2014/main" id="{EACB062B-9CE8-493E-94AD-F830146D5555}"/>
              </a:ext>
            </a:extLst>
          </p:cNvPr>
          <p:cNvSpPr txBox="1">
            <a:spLocks noChangeArrowheads="1"/>
          </p:cNvSpPr>
          <p:nvPr/>
        </p:nvSpPr>
        <p:spPr bwMode="auto">
          <a:xfrm>
            <a:off x="1268848" y="3346962"/>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dirty="0"/>
              <a:t>T2</a:t>
            </a:r>
          </a:p>
        </p:txBody>
      </p:sp>
      <p:sp>
        <p:nvSpPr>
          <p:cNvPr id="26" name="Text Box 13">
            <a:extLst>
              <a:ext uri="{FF2B5EF4-FFF2-40B4-BE49-F238E27FC236}">
                <a16:creationId xmlns:a16="http://schemas.microsoft.com/office/drawing/2014/main" id="{02CA0C68-7D6E-4D13-8C80-063E55729D74}"/>
              </a:ext>
            </a:extLst>
          </p:cNvPr>
          <p:cNvSpPr txBox="1">
            <a:spLocks noChangeArrowheads="1"/>
          </p:cNvSpPr>
          <p:nvPr/>
        </p:nvSpPr>
        <p:spPr bwMode="auto">
          <a:xfrm>
            <a:off x="9352521" y="2172790"/>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dirty="0"/>
              <a:t>T3</a:t>
            </a:r>
          </a:p>
        </p:txBody>
      </p:sp>
      <p:sp>
        <p:nvSpPr>
          <p:cNvPr id="27" name="Text Box 15">
            <a:extLst>
              <a:ext uri="{FF2B5EF4-FFF2-40B4-BE49-F238E27FC236}">
                <a16:creationId xmlns:a16="http://schemas.microsoft.com/office/drawing/2014/main" id="{89DAA0DB-3E3F-4792-9B9B-A9FDF9E0A6CC}"/>
              </a:ext>
            </a:extLst>
          </p:cNvPr>
          <p:cNvSpPr txBox="1">
            <a:spLocks noChangeArrowheads="1"/>
          </p:cNvSpPr>
          <p:nvPr/>
        </p:nvSpPr>
        <p:spPr bwMode="auto">
          <a:xfrm>
            <a:off x="430003"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Zackheim. J Am Acad Dermatol. 1999;40:418.</a:t>
            </a:r>
            <a:endParaRPr lang="en-US" altLang="en-US" sz="1200" b="0" dirty="0">
              <a:solidFill>
                <a:schemeClr val="bg2"/>
              </a:solidFill>
              <a:latin typeface="Calibri" panose="020F0502020204030204" pitchFamily="34" charset="0"/>
              <a:cs typeface="+mn-cs"/>
            </a:endParaRPr>
          </a:p>
        </p:txBody>
      </p:sp>
      <p:grpSp>
        <p:nvGrpSpPr>
          <p:cNvPr id="28" name="Group 7">
            <a:extLst>
              <a:ext uri="{FF2B5EF4-FFF2-40B4-BE49-F238E27FC236}">
                <a16:creationId xmlns:a16="http://schemas.microsoft.com/office/drawing/2014/main" id="{4B53B952-B424-458E-BB84-4EAEC8D58573}"/>
              </a:ext>
            </a:extLst>
          </p:cNvPr>
          <p:cNvGrpSpPr>
            <a:grpSpLocks/>
          </p:cNvGrpSpPr>
          <p:nvPr/>
        </p:nvGrpSpPr>
        <p:grpSpPr bwMode="auto">
          <a:xfrm>
            <a:off x="9389569" y="6216652"/>
            <a:ext cx="2488502" cy="447822"/>
            <a:chOff x="9527309" y="3551529"/>
            <a:chExt cx="2488502" cy="448324"/>
          </a:xfrm>
        </p:grpSpPr>
        <p:pic>
          <p:nvPicPr>
            <p:cNvPr id="29" name="Picture 9">
              <a:extLst>
                <a:ext uri="{FF2B5EF4-FFF2-40B4-BE49-F238E27FC236}">
                  <a16:creationId xmlns:a16="http://schemas.microsoft.com/office/drawing/2014/main" id="{AF979657-692B-47CB-B578-10A147EE7904}"/>
                </a:ext>
              </a:extLst>
            </p:cNvPr>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 name="Rectangle 8">
              <a:extLst>
                <a:ext uri="{FF2B5EF4-FFF2-40B4-BE49-F238E27FC236}">
                  <a16:creationId xmlns:a16="http://schemas.microsoft.com/office/drawing/2014/main" id="{D4F2AED1-3FAC-4F4E-B8D8-7F212D9E39E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13"/>
                </a:rPr>
                <a:t>clinicaloptions.com</a:t>
              </a:r>
              <a:endParaRPr lang="en-US" altLang="en-US" sz="1400" b="0" dirty="0">
                <a:solidFill>
                  <a:schemeClr val="bg2"/>
                </a:solidFill>
                <a:latin typeface="Calibri" panose="020F0502020204030204" pitchFamily="34" charset="0"/>
              </a:endParaRPr>
            </a:p>
          </p:txBody>
        </p:sp>
      </p:grpSp>
      <p:pic>
        <p:nvPicPr>
          <p:cNvPr id="34" name="Picture 7" descr="scan37">
            <a:extLst>
              <a:ext uri="{FF2B5EF4-FFF2-40B4-BE49-F238E27FC236}">
                <a16:creationId xmlns:a16="http://schemas.microsoft.com/office/drawing/2014/main" id="{DADF8232-9B82-411C-9FB6-B7B673E92CE8}"/>
              </a:ext>
            </a:extLst>
          </p:cNvPr>
          <p:cNvPicPr>
            <a:picLocks noGrp="1" noChangeAspect="1" noChangeArrowheads="1"/>
          </p:cNvPicPr>
          <p:nvPr>
            <p:ph sz="quarter" idx="1"/>
          </p:nvPr>
        </p:nvPicPr>
        <p:blipFill>
          <a:blip r:embed="rId14" cstate="print"/>
          <a:srcRect/>
          <a:stretch>
            <a:fillRect/>
          </a:stretch>
        </p:blipFill>
        <p:spPr>
          <a:xfrm>
            <a:off x="638659" y="3669839"/>
            <a:ext cx="1675876" cy="1134528"/>
          </a:xfrm>
        </p:spPr>
      </p:pic>
      <p:graphicFrame>
        <p:nvGraphicFramePr>
          <p:cNvPr id="36" name="Group 3">
            <a:extLst>
              <a:ext uri="{FF2B5EF4-FFF2-40B4-BE49-F238E27FC236}">
                <a16:creationId xmlns:a16="http://schemas.microsoft.com/office/drawing/2014/main" id="{0ED1C283-7920-4E25-A0A9-2D35C2AEDE5B}"/>
              </a:ext>
            </a:extLst>
          </p:cNvPr>
          <p:cNvGraphicFramePr>
            <a:graphicFrameLocks/>
          </p:cNvGraphicFramePr>
          <p:nvPr>
            <p:extLst>
              <p:ext uri="{D42A27DB-BD31-4B8C-83A1-F6EECF244321}">
                <p14:modId xmlns:p14="http://schemas.microsoft.com/office/powerpoint/2010/main" val="2202897610"/>
              </p:ext>
            </p:extLst>
          </p:nvPr>
        </p:nvGraphicFramePr>
        <p:xfrm>
          <a:off x="3409157" y="1610437"/>
          <a:ext cx="5373687" cy="2407920"/>
        </p:xfrm>
        <a:graphic>
          <a:graphicData uri="http://schemas.openxmlformats.org/drawingml/2006/table">
            <a:tbl>
              <a:tblPr/>
              <a:tblGrid>
                <a:gridCol w="718343">
                  <a:extLst>
                    <a:ext uri="{9D8B030D-6E8A-4147-A177-3AD203B41FA5}">
                      <a16:colId xmlns:a16="http://schemas.microsoft.com/office/drawing/2014/main" val="20000"/>
                    </a:ext>
                  </a:extLst>
                </a:gridCol>
                <a:gridCol w="3073400">
                  <a:extLst>
                    <a:ext uri="{9D8B030D-6E8A-4147-A177-3AD203B41FA5}">
                      <a16:colId xmlns:a16="http://schemas.microsoft.com/office/drawing/2014/main" val="20001"/>
                    </a:ext>
                  </a:extLst>
                </a:gridCol>
                <a:gridCol w="1581944">
                  <a:extLst>
                    <a:ext uri="{9D8B030D-6E8A-4147-A177-3AD203B41FA5}">
                      <a16:colId xmlns:a16="http://schemas.microsoft.com/office/drawing/2014/main" val="20002"/>
                    </a:ext>
                  </a:extLst>
                </a:gridCol>
              </a:tblGrid>
              <a:tr h="2855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Skin Stage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Description</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10-Yr Relative Survival,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855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T1</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Patches, papules, or plaques covering &lt; 10% of the skin surface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55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T2</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Patches, papules, or plaques covering ≥ 10% of the skin surface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653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Tumors (≥ 1)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653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Generalized erythroderma</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25566402"/>
                  </a:ext>
                </a:extLst>
              </a:tr>
            </a:tbl>
          </a:graphicData>
        </a:graphic>
      </p:graphicFrame>
    </p:spTree>
    <p:extLst>
      <p:ext uri="{BB962C8B-B14F-4D97-AF65-F5344CB8AC3E}">
        <p14:creationId xmlns:p14="http://schemas.microsoft.com/office/powerpoint/2010/main" val="2948667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9D37C-3B23-4EBE-80ED-300EF34CD820}"/>
              </a:ext>
            </a:extLst>
          </p:cNvPr>
          <p:cNvSpPr>
            <a:spLocks noGrp="1"/>
          </p:cNvSpPr>
          <p:nvPr>
            <p:ph type="title"/>
          </p:nvPr>
        </p:nvSpPr>
        <p:spPr/>
        <p:txBody>
          <a:bodyPr>
            <a:normAutofit/>
          </a:bodyPr>
          <a:lstStyle/>
          <a:p>
            <a:r>
              <a:rPr lang="en-US" sz="3600" dirty="0"/>
              <a:t>CTCL: Staging of Disease by Sites</a:t>
            </a:r>
          </a:p>
        </p:txBody>
      </p:sp>
      <p:sp>
        <p:nvSpPr>
          <p:cNvPr id="4" name="Slide Number Placeholder 3">
            <a:extLst>
              <a:ext uri="{FF2B5EF4-FFF2-40B4-BE49-F238E27FC236}">
                <a16:creationId xmlns:a16="http://schemas.microsoft.com/office/drawing/2014/main" id="{9502B9CF-656E-4A84-AE72-37B32E9B59F5}"/>
              </a:ext>
            </a:extLst>
          </p:cNvPr>
          <p:cNvSpPr>
            <a:spLocks noGrp="1"/>
          </p:cNvSpPr>
          <p:nvPr>
            <p:ph type="sldNum" sz="quarter" idx="4294967295"/>
          </p:nvPr>
        </p:nvSpPr>
        <p:spPr>
          <a:xfrm>
            <a:off x="9448800" y="6356350"/>
            <a:ext cx="2743200" cy="365125"/>
          </a:xfrm>
          <a:prstGeom prst="rect">
            <a:avLst/>
          </a:prstGeom>
        </p:spPr>
        <p:txBody>
          <a:bodyPr/>
          <a:lstStyle/>
          <a:p>
            <a:pPr defTabSz="609570"/>
            <a:fld id="{081D65DC-5E42-4244-8C6D-0DA3C782411A}" type="slidenum">
              <a:rPr lang="en-US"/>
              <a:pPr defTabSz="609570"/>
              <a:t>6</a:t>
            </a:fld>
            <a:endParaRPr lang="en-US" dirty="0"/>
          </a:p>
        </p:txBody>
      </p:sp>
      <p:sp>
        <p:nvSpPr>
          <p:cNvPr id="10" name="Text Box 15">
            <a:extLst>
              <a:ext uri="{FF2B5EF4-FFF2-40B4-BE49-F238E27FC236}">
                <a16:creationId xmlns:a16="http://schemas.microsoft.com/office/drawing/2014/main" id="{B8788AF9-3878-4E83-9526-AAB6F71E248C}"/>
              </a:ext>
            </a:extLst>
          </p:cNvPr>
          <p:cNvSpPr txBox="1">
            <a:spLocks noChangeArrowheads="1"/>
          </p:cNvSpPr>
          <p:nvPr/>
        </p:nvSpPr>
        <p:spPr bwMode="auto">
          <a:xfrm>
            <a:off x="438629"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Olsen. Blood. 2007;110:1713. Olsen. JCO. 2011;29:2598. Scarisbrick. Eur J Cancer. 2018;93:47.</a:t>
            </a:r>
            <a:endParaRPr lang="en-US" altLang="en-US" sz="1200" b="0" dirty="0">
              <a:solidFill>
                <a:schemeClr val="bg2"/>
              </a:solidFill>
              <a:latin typeface="Calibri" panose="020F0502020204030204" pitchFamily="34" charset="0"/>
              <a:cs typeface="+mn-cs"/>
            </a:endParaRPr>
          </a:p>
        </p:txBody>
      </p:sp>
      <p:grpSp>
        <p:nvGrpSpPr>
          <p:cNvPr id="11" name="Group 7">
            <a:extLst>
              <a:ext uri="{FF2B5EF4-FFF2-40B4-BE49-F238E27FC236}">
                <a16:creationId xmlns:a16="http://schemas.microsoft.com/office/drawing/2014/main" id="{0B9665BC-3C2B-44B5-9B56-B6F5895A0D77}"/>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E7567EFF-15A5-409B-9C46-263E36B7A62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096F4FC3-A432-4838-A65E-DEAE8A3D765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5" name="Group 32">
            <a:extLst>
              <a:ext uri="{FF2B5EF4-FFF2-40B4-BE49-F238E27FC236}">
                <a16:creationId xmlns:a16="http://schemas.microsoft.com/office/drawing/2014/main" id="{4CDF202E-8DDF-4D02-A1E2-193BBF2D3FB8}"/>
              </a:ext>
            </a:extLst>
          </p:cNvPr>
          <p:cNvGraphicFramePr>
            <a:graphicFrameLocks noGrp="1"/>
          </p:cNvGraphicFramePr>
          <p:nvPr>
            <p:extLst>
              <p:ext uri="{D42A27DB-BD31-4B8C-83A1-F6EECF244321}">
                <p14:modId xmlns:p14="http://schemas.microsoft.com/office/powerpoint/2010/main" val="2489715101"/>
              </p:ext>
            </p:extLst>
          </p:nvPr>
        </p:nvGraphicFramePr>
        <p:xfrm>
          <a:off x="710503" y="1610437"/>
          <a:ext cx="5376672" cy="4389312"/>
        </p:xfrm>
        <a:graphic>
          <a:graphicData uri="http://schemas.openxmlformats.org/drawingml/2006/table">
            <a:tbl>
              <a:tblPr/>
              <a:tblGrid>
                <a:gridCol w="771524">
                  <a:extLst>
                    <a:ext uri="{9D8B030D-6E8A-4147-A177-3AD203B41FA5}">
                      <a16:colId xmlns:a16="http://schemas.microsoft.com/office/drawing/2014/main" val="20000"/>
                    </a:ext>
                  </a:extLst>
                </a:gridCol>
                <a:gridCol w="584200">
                  <a:extLst>
                    <a:ext uri="{9D8B030D-6E8A-4147-A177-3AD203B41FA5}">
                      <a16:colId xmlns:a16="http://schemas.microsoft.com/office/drawing/2014/main" val="3491741495"/>
                    </a:ext>
                  </a:extLst>
                </a:gridCol>
                <a:gridCol w="4020948">
                  <a:extLst>
                    <a:ext uri="{9D8B030D-6E8A-4147-A177-3AD203B41FA5}">
                      <a16:colId xmlns:a16="http://schemas.microsoft.com/office/drawing/2014/main" val="20001"/>
                    </a:ext>
                  </a:extLst>
                </a:gridCol>
              </a:tblGrid>
              <a:tr h="0">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TNMB Stages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Description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53467">
                <a:tc rowSpan="6">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Skin*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Limited patches, papules, and/or plaques covering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&lt; 10% of the skin surface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Patches, papules, or plaques covering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 10% of the skin surface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72194126"/>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T2a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Patch only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17422450"/>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T2b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Plaque ± patch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7237805"/>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 1 tumors (≥ 1 cm diameter)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66381484"/>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Confluence of erythema covering ≥ 80% body surface area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83907474"/>
                  </a:ext>
                </a:extLst>
              </a:tr>
              <a:tr h="0">
                <a:tc rowSpan="5">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Node</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 clinically abnormal LNs; biopsy not required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Clinically abnormal LNs; histopathology Dutch grade 1 or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NCI LN</a:t>
                      </a:r>
                      <a:r>
                        <a:rPr kumimoji="0" lang="en-US" sz="1200" b="0" i="0" u="none" strike="noStrike" cap="none" normalizeH="0" baseline="-25000" dirty="0">
                          <a:ln>
                            <a:noFill/>
                          </a:ln>
                          <a:solidFill>
                            <a:schemeClr val="bg2">
                              <a:lumMod val="10000"/>
                            </a:schemeClr>
                          </a:solidFill>
                          <a:effectLst/>
                          <a:latin typeface="Calibri" panose="020F0502020204030204" pitchFamily="34" charset="0"/>
                        </a:rPr>
                        <a:t>0-2</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2743414"/>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Clinically abnormal LNs; histopathology Dutch grade 2 or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NCI LN</a:t>
                      </a:r>
                      <a:r>
                        <a:rPr kumimoji="0" lang="en-US" sz="1200" b="0" i="0" u="none" strike="noStrike" cap="none" normalizeH="0" baseline="-25000" dirty="0">
                          <a:ln>
                            <a:noFill/>
                          </a:ln>
                          <a:solidFill>
                            <a:schemeClr val="bg2">
                              <a:lumMod val="10000"/>
                            </a:schemeClr>
                          </a:solidFill>
                          <a:effectLst/>
                          <a:latin typeface="Calibri" panose="020F0502020204030204" pitchFamily="34" charset="0"/>
                        </a:rPr>
                        <a:t>3</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6230612"/>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Clinically abnormal LNs; histopathology Dutch grade 3/4 or NCI LN</a:t>
                      </a:r>
                      <a:r>
                        <a:rPr kumimoji="0" lang="en-US" sz="1200" b="0" i="0" u="none" strike="noStrike" cap="none" normalizeH="0" baseline="-25000" dirty="0">
                          <a:ln>
                            <a:noFill/>
                          </a:ln>
                          <a:solidFill>
                            <a:schemeClr val="bg2">
                              <a:lumMod val="10000"/>
                            </a:schemeClr>
                          </a:solidFill>
                          <a:effectLst/>
                          <a:latin typeface="Calibri" panose="020F0502020204030204" pitchFamily="34" charset="0"/>
                        </a:rPr>
                        <a:t>4</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clone positive or negative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13663389"/>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NX</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Clinically abnormal LNs without histologic confirmation or inability to fully characterize the histologic subcategories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7657770"/>
                  </a:ext>
                </a:extLst>
              </a:tr>
            </a:tbl>
          </a:graphicData>
        </a:graphic>
      </p:graphicFrame>
      <p:graphicFrame>
        <p:nvGraphicFramePr>
          <p:cNvPr id="16" name="Group 32">
            <a:extLst>
              <a:ext uri="{FF2B5EF4-FFF2-40B4-BE49-F238E27FC236}">
                <a16:creationId xmlns:a16="http://schemas.microsoft.com/office/drawing/2014/main" id="{3E77B569-E1A3-4BED-B17F-68B5DD75EFE1}"/>
              </a:ext>
            </a:extLst>
          </p:cNvPr>
          <p:cNvGraphicFramePr>
            <a:graphicFrameLocks noGrp="1"/>
          </p:cNvGraphicFramePr>
          <p:nvPr>
            <p:extLst>
              <p:ext uri="{D42A27DB-BD31-4B8C-83A1-F6EECF244321}">
                <p14:modId xmlns:p14="http://schemas.microsoft.com/office/powerpoint/2010/main" val="740015287"/>
              </p:ext>
            </p:extLst>
          </p:nvPr>
        </p:nvGraphicFramePr>
        <p:xfrm>
          <a:off x="6358128" y="1610437"/>
          <a:ext cx="5376672" cy="3566272"/>
        </p:xfrm>
        <a:graphic>
          <a:graphicData uri="http://schemas.openxmlformats.org/drawingml/2006/table">
            <a:tbl>
              <a:tblPr/>
              <a:tblGrid>
                <a:gridCol w="771524">
                  <a:extLst>
                    <a:ext uri="{9D8B030D-6E8A-4147-A177-3AD203B41FA5}">
                      <a16:colId xmlns:a16="http://schemas.microsoft.com/office/drawing/2014/main" val="20000"/>
                    </a:ext>
                  </a:extLst>
                </a:gridCol>
                <a:gridCol w="584200">
                  <a:extLst>
                    <a:ext uri="{9D8B030D-6E8A-4147-A177-3AD203B41FA5}">
                      <a16:colId xmlns:a16="http://schemas.microsoft.com/office/drawing/2014/main" val="3491741495"/>
                    </a:ext>
                  </a:extLst>
                </a:gridCol>
                <a:gridCol w="4020948">
                  <a:extLst>
                    <a:ext uri="{9D8B030D-6E8A-4147-A177-3AD203B41FA5}">
                      <a16:colId xmlns:a16="http://schemas.microsoft.com/office/drawing/2014/main" val="20001"/>
                    </a:ext>
                  </a:extLst>
                </a:gridCol>
              </a:tblGrid>
              <a:tr h="0">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TNMB Stages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Description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rowSpan="3">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Visceral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 visceral involvement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Visceral involvement (must have pathology confirmation and organ involved should be specified)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7055528"/>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MX</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Abnormal visceral site; no histologic confirmation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7762698"/>
                  </a:ext>
                </a:extLst>
              </a:tr>
              <a:tr h="0">
                <a:tc rowSpan="3">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Blood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B0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Absence of significant blood involvement: ≤ 5% of peripheral blood lymphocytes are atypical (Sézary) cells or &lt; 250/</a:t>
                      </a:r>
                      <a:r>
                        <a:rPr kumimoji="0" lang="el-GR" sz="1200" b="0" i="0" u="none" strike="noStrike" cap="none" normalizeH="0" baseline="0" dirty="0">
                          <a:ln>
                            <a:noFill/>
                          </a:ln>
                          <a:solidFill>
                            <a:schemeClr val="bg2">
                              <a:lumMod val="10000"/>
                            </a:schemeClr>
                          </a:solidFill>
                          <a:effectLst/>
                          <a:latin typeface="Calibri" panose="020F0502020204030204" pitchFamily="34" charset="0"/>
                        </a:rPr>
                        <a:t>μ</a:t>
                      </a:r>
                      <a:r>
                        <a:rPr kumimoji="0" lang="en-US" sz="1200" b="0" i="0" u="none" strike="noStrike" cap="none" normalizeH="0" baseline="0" dirty="0">
                          <a:ln>
                            <a:noFill/>
                          </a:ln>
                          <a:solidFill>
                            <a:schemeClr val="bg2">
                              <a:lumMod val="10000"/>
                            </a:schemeClr>
                          </a:solidFill>
                          <a:effectLst/>
                          <a:latin typeface="Calibri" panose="020F0502020204030204" pitchFamily="34" charset="0"/>
                        </a:rPr>
                        <a:t>L are atypical (Sézary) cells or &lt; 15% CD4</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CD26</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or CD4</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CD7</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cells of total lymphocytes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B1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Low blood tumor burden: &gt; 5% of peripheral blood lymphocytes are atypical (Sézary) cells or ≥ 15% CD4</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CD26</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or CD4</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CD7</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cells of total lymphocytes but do not meet the criteria of B0 or B2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31805071"/>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B2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High blood tumor burden: positive clone</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with ≥ 1000/</a:t>
                      </a:r>
                      <a:r>
                        <a:rPr kumimoji="0" lang="el-GR" sz="1200" b="0" i="0" u="none" strike="noStrike" cap="none" normalizeH="0" baseline="0" dirty="0">
                          <a:ln>
                            <a:noFill/>
                          </a:ln>
                          <a:solidFill>
                            <a:schemeClr val="bg2">
                              <a:lumMod val="10000"/>
                            </a:schemeClr>
                          </a:solidFill>
                          <a:effectLst/>
                          <a:latin typeface="Calibri" panose="020F0502020204030204" pitchFamily="34" charset="0"/>
                        </a:rPr>
                        <a:t>μ</a:t>
                      </a:r>
                      <a:r>
                        <a:rPr kumimoji="0" lang="en-US" sz="1200" b="0" i="0" u="none" strike="noStrike" cap="none" normalizeH="0" baseline="0" dirty="0">
                          <a:ln>
                            <a:noFill/>
                          </a:ln>
                          <a:solidFill>
                            <a:schemeClr val="bg2">
                              <a:lumMod val="10000"/>
                            </a:schemeClr>
                          </a:solidFill>
                          <a:effectLst/>
                          <a:latin typeface="Calibri" panose="020F0502020204030204" pitchFamily="34" charset="0"/>
                        </a:rPr>
                        <a:t>L Sézary cells, CD4</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CD26</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cells, or CD4</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CD7</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cells or CD4/CD8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 10, CD4</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CD7</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cells ≥ 40%, or CD4</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CD26</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cells ≥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64855838"/>
                  </a:ext>
                </a:extLst>
              </a:tr>
            </a:tbl>
          </a:graphicData>
        </a:graphic>
      </p:graphicFrame>
      <p:sp>
        <p:nvSpPr>
          <p:cNvPr id="19" name="Text Box 30">
            <a:extLst>
              <a:ext uri="{FF2B5EF4-FFF2-40B4-BE49-F238E27FC236}">
                <a16:creationId xmlns:a16="http://schemas.microsoft.com/office/drawing/2014/main" id="{8F36B05E-B684-4407-84D7-B34123D607B0}"/>
              </a:ext>
            </a:extLst>
          </p:cNvPr>
          <p:cNvSpPr txBox="1">
            <a:spLocks noChangeArrowheads="1"/>
          </p:cNvSpPr>
          <p:nvPr/>
        </p:nvSpPr>
        <p:spPr bwMode="auto">
          <a:xfrm>
            <a:off x="6358128" y="5160297"/>
            <a:ext cx="5411788" cy="1274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5000"/>
              </a:spcBef>
              <a:spcAft>
                <a:spcPct val="25000"/>
              </a:spcAft>
              <a:buClr>
                <a:schemeClr val="folHlink"/>
              </a:buClr>
              <a:buNone/>
            </a:pPr>
            <a:r>
              <a:rPr lang="en-US" altLang="en-US" sz="1100" dirty="0">
                <a:solidFill>
                  <a:schemeClr val="bg1"/>
                </a:solidFill>
                <a:latin typeface="Calibri" panose="020F0502020204030204" pitchFamily="34" charset="0"/>
              </a:rPr>
              <a:t>*Patch defined as any-size lesion without induration or significant elevation above surrounding uninvolved skin; pokiloderma may be present. Plaques defined as any-size lesion that is elevated or indurated; crusting or pokiloderma may be present. Tumor defined as any solid or nodular lesion ≥ 1 cm in diameter with evidence of deep infiltration in skin and/or vertical growth. †LNs considered abnormal if &gt; 1.5 cm in diameter. </a:t>
            </a:r>
            <a:r>
              <a:rPr lang="en-US" altLang="en-US" sz="1100" baseline="30000" dirty="0">
                <a:solidFill>
                  <a:schemeClr val="bg1"/>
                </a:solidFill>
                <a:latin typeface="Calibri" panose="020F0502020204030204" pitchFamily="34" charset="0"/>
              </a:rPr>
              <a:t>‡</a:t>
            </a:r>
            <a:r>
              <a:rPr lang="en-US" altLang="en-US" sz="1100" dirty="0">
                <a:solidFill>
                  <a:schemeClr val="bg1"/>
                </a:solidFill>
                <a:latin typeface="Calibri" panose="020F0502020204030204" pitchFamily="34" charset="0"/>
              </a:rPr>
              <a:t>Clone in blood should match that of skin. Relevance of isolated clone in blood or one not matching clone in skin still to be determined.</a:t>
            </a:r>
          </a:p>
        </p:txBody>
      </p:sp>
    </p:spTree>
    <p:extLst>
      <p:ext uri="{BB962C8B-B14F-4D97-AF65-F5344CB8AC3E}">
        <p14:creationId xmlns:p14="http://schemas.microsoft.com/office/powerpoint/2010/main" val="2558803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9D37C-3B23-4EBE-80ED-300EF34CD820}"/>
              </a:ext>
            </a:extLst>
          </p:cNvPr>
          <p:cNvSpPr>
            <a:spLocks noGrp="1"/>
          </p:cNvSpPr>
          <p:nvPr>
            <p:ph type="title"/>
          </p:nvPr>
        </p:nvSpPr>
        <p:spPr>
          <a:xfrm>
            <a:off x="609759" y="238127"/>
            <a:ext cx="10872444" cy="1103313"/>
          </a:xfrm>
        </p:spPr>
        <p:txBody>
          <a:bodyPr>
            <a:normAutofit/>
          </a:bodyPr>
          <a:lstStyle/>
          <a:p>
            <a:r>
              <a:rPr lang="en-US" dirty="0"/>
              <a:t>TNM Staging for CTCL</a:t>
            </a:r>
          </a:p>
        </p:txBody>
      </p:sp>
      <p:sp>
        <p:nvSpPr>
          <p:cNvPr id="10" name="Slide Number Placeholder 3">
            <a:extLst>
              <a:ext uri="{FF2B5EF4-FFF2-40B4-BE49-F238E27FC236}">
                <a16:creationId xmlns:a16="http://schemas.microsoft.com/office/drawing/2014/main" id="{8D6F347B-C7D0-42C5-B0AE-942B91E4C85F}"/>
              </a:ext>
            </a:extLst>
          </p:cNvPr>
          <p:cNvSpPr txBox="1">
            <a:spLocks/>
          </p:cNvSpPr>
          <p:nvPr/>
        </p:nvSpPr>
        <p:spPr>
          <a:xfrm>
            <a:off x="94488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70"/>
            <a:fld id="{081D65DC-5E42-4244-8C6D-0DA3C782411A}" type="slidenum">
              <a:rPr lang="en-US" smtClean="0"/>
              <a:pPr defTabSz="609570"/>
              <a:t>7</a:t>
            </a:fld>
            <a:endParaRPr lang="en-US" dirty="0"/>
          </a:p>
        </p:txBody>
      </p:sp>
      <p:sp>
        <p:nvSpPr>
          <p:cNvPr id="11" name="Text Box 15">
            <a:extLst>
              <a:ext uri="{FF2B5EF4-FFF2-40B4-BE49-F238E27FC236}">
                <a16:creationId xmlns:a16="http://schemas.microsoft.com/office/drawing/2014/main" id="{2AA35269-4191-43F8-BF65-B61918FA622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Olsen. Blood. 2007;110:1713. </a:t>
            </a:r>
            <a:endParaRPr lang="en-US" altLang="en-US" sz="1200" b="0" dirty="0">
              <a:solidFill>
                <a:schemeClr val="bg2"/>
              </a:solidFill>
              <a:latin typeface="Calibri" panose="020F0502020204030204" pitchFamily="34" charset="0"/>
              <a:cs typeface="+mn-cs"/>
            </a:endParaRPr>
          </a:p>
        </p:txBody>
      </p:sp>
      <p:graphicFrame>
        <p:nvGraphicFramePr>
          <p:cNvPr id="12" name="Group 32">
            <a:extLst>
              <a:ext uri="{FF2B5EF4-FFF2-40B4-BE49-F238E27FC236}">
                <a16:creationId xmlns:a16="http://schemas.microsoft.com/office/drawing/2014/main" id="{B3537D1C-D9AA-4714-A2CF-4B53D0AD87A3}"/>
              </a:ext>
            </a:extLst>
          </p:cNvPr>
          <p:cNvGraphicFramePr>
            <a:graphicFrameLocks noGrp="1"/>
          </p:cNvGraphicFramePr>
          <p:nvPr>
            <p:extLst>
              <p:ext uri="{D42A27DB-BD31-4B8C-83A1-F6EECF244321}">
                <p14:modId xmlns:p14="http://schemas.microsoft.com/office/powerpoint/2010/main" val="1725018176"/>
              </p:ext>
            </p:extLst>
          </p:nvPr>
        </p:nvGraphicFramePr>
        <p:xfrm>
          <a:off x="727076" y="1604963"/>
          <a:ext cx="10736260" cy="3993056"/>
        </p:xfrm>
        <a:graphic>
          <a:graphicData uri="http://schemas.openxmlformats.org/drawingml/2006/table">
            <a:tbl>
              <a:tblPr/>
              <a:tblGrid>
                <a:gridCol w="2393495">
                  <a:extLst>
                    <a:ext uri="{9D8B030D-6E8A-4147-A177-3AD203B41FA5}">
                      <a16:colId xmlns:a16="http://schemas.microsoft.com/office/drawing/2014/main" val="20000"/>
                    </a:ext>
                  </a:extLst>
                </a:gridCol>
                <a:gridCol w="3512458">
                  <a:extLst>
                    <a:ext uri="{9D8B030D-6E8A-4147-A177-3AD203B41FA5}">
                      <a16:colId xmlns:a16="http://schemas.microsoft.com/office/drawing/2014/main" val="20001"/>
                    </a:ext>
                  </a:extLst>
                </a:gridCol>
                <a:gridCol w="1262742">
                  <a:extLst>
                    <a:ext uri="{9D8B030D-6E8A-4147-A177-3AD203B41FA5}">
                      <a16:colId xmlns:a16="http://schemas.microsoft.com/office/drawing/2014/main" val="20002"/>
                    </a:ext>
                  </a:extLst>
                </a:gridCol>
                <a:gridCol w="1420313">
                  <a:extLst>
                    <a:ext uri="{9D8B030D-6E8A-4147-A177-3AD203B41FA5}">
                      <a16:colId xmlns:a16="http://schemas.microsoft.com/office/drawing/2014/main" val="2863803550"/>
                    </a:ext>
                  </a:extLst>
                </a:gridCol>
                <a:gridCol w="2147252">
                  <a:extLst>
                    <a:ext uri="{9D8B030D-6E8A-4147-A177-3AD203B41FA5}">
                      <a16:colId xmlns:a16="http://schemas.microsoft.com/office/drawing/2014/main" val="1343070745"/>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Clinical Stage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 (Skin)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(Node)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M (Visceral)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B (Blood Involvement)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IA (limited skin involvement)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 (patches, papules, and/or plaques covering &lt; 10% of the skin surface)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IB (skin-only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T2 (patches, papules, or plaques covering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 10% of the skin surface)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IIB (tumor-stage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T3 (</a:t>
                      </a:r>
                      <a:r>
                        <a:rPr kumimoji="0" lang="de-DE" sz="1400" b="0" i="0" u="none" strike="noStrike" cap="none" normalizeH="0" baseline="0" dirty="0">
                          <a:ln>
                            <a:noFill/>
                          </a:ln>
                          <a:solidFill>
                            <a:schemeClr val="bg2">
                              <a:lumMod val="10000"/>
                            </a:schemeClr>
                          </a:solidFill>
                          <a:effectLst/>
                          <a:latin typeface="Calibri" panose="020F0502020204030204" pitchFamily="34" charset="0"/>
                        </a:rPr>
                        <a:t>≥ 1 tumors [≥ 1 cm diameter])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 (erythrodermic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 (confluence of erythema covering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 80% body surface area)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45729919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IIIB (erythrodermic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43486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IVA</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7608551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IVA</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7351379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IVB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16042577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Large-cell transformation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09962065"/>
                  </a:ext>
                </a:extLst>
              </a:tr>
            </a:tbl>
          </a:graphicData>
        </a:graphic>
      </p:graphicFrame>
      <p:grpSp>
        <p:nvGrpSpPr>
          <p:cNvPr id="13" name="Group 7">
            <a:extLst>
              <a:ext uri="{FF2B5EF4-FFF2-40B4-BE49-F238E27FC236}">
                <a16:creationId xmlns:a16="http://schemas.microsoft.com/office/drawing/2014/main" id="{15C9AC44-36AA-43C7-85E7-92C4F2441938}"/>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FA20EB45-8C4B-4B2F-BD89-BC3CE7C4FBB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290DE465-9EE6-4F65-BF10-CE29B3D6FD0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26670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9A83E320-5347-4BE8-9C35-79339F06E38E}"/>
              </a:ext>
            </a:extLst>
          </p:cNvPr>
          <p:cNvSpPr txBox="1"/>
          <p:nvPr/>
        </p:nvSpPr>
        <p:spPr bwMode="auto">
          <a:xfrm>
            <a:off x="7392214" y="3564002"/>
            <a:ext cx="2904858" cy="707886"/>
          </a:xfrm>
          <a:prstGeom prst="rect">
            <a:avLst/>
          </a:prstGeom>
          <a:solidFill>
            <a:schemeClr val="tx1"/>
          </a:solidFill>
          <a:ln>
            <a:noFill/>
          </a:ln>
        </p:spPr>
        <p:txBody>
          <a:bodyPr wrap="square" rtlCol="0">
            <a:spAutoFit/>
          </a:bodyPr>
          <a:lstStyle/>
          <a:p>
            <a:pPr algn="l" defTabSz="1317625">
              <a:lnSpc>
                <a:spcPct val="100000"/>
              </a:lnSpc>
              <a:spcBef>
                <a:spcPct val="50000"/>
              </a:spcBef>
              <a:spcAft>
                <a:spcPct val="0"/>
              </a:spcAft>
              <a:buClrTx/>
              <a:buFontTx/>
              <a:buNone/>
              <a:tabLst>
                <a:tab pos="1201738" algn="l"/>
                <a:tab pos="2062163" algn="l"/>
              </a:tabLst>
            </a:pPr>
            <a:r>
              <a:rPr lang="en-US" sz="1000" b="1" dirty="0">
                <a:solidFill>
                  <a:schemeClr val="bg1"/>
                </a:solidFill>
                <a:latin typeface="Calibri" panose="020F0502020204030204" pitchFamily="34" charset="0"/>
              </a:rPr>
              <a:t>Risk Group	No. Variables*	</a:t>
            </a:r>
            <a:r>
              <a:rPr lang="en-US" sz="1000" b="1" i="1" dirty="0">
                <a:solidFill>
                  <a:schemeClr val="bg1"/>
                </a:solidFill>
                <a:latin typeface="Calibri" panose="020F0502020204030204" pitchFamily="34" charset="0"/>
              </a:rPr>
              <a:t>P </a:t>
            </a:r>
            <a:r>
              <a:rPr lang="en-US" sz="1000" b="1" dirty="0">
                <a:solidFill>
                  <a:schemeClr val="bg1"/>
                </a:solidFill>
                <a:latin typeface="Calibri" panose="020F0502020204030204" pitchFamily="34" charset="0"/>
              </a:rPr>
              <a:t>Value</a:t>
            </a:r>
            <a:br>
              <a:rPr lang="en-US" sz="1000" b="1"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Low (n = 327)	0-1	</a:t>
            </a:r>
            <a:br>
              <a:rPr lang="en-US" sz="100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Intermediate (n = 329)	2	&lt; .001</a:t>
            </a:r>
            <a:br>
              <a:rPr lang="en-US" sz="1000" b="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High (n = 201)	3-4	&lt; .001</a:t>
            </a:r>
            <a:endParaRPr lang="en-US" sz="1000" b="0" dirty="0">
              <a:solidFill>
                <a:schemeClr val="bg1"/>
              </a:solidFill>
              <a:latin typeface="Calibri" panose="020F0502020204030204" pitchFamily="34" charset="0"/>
            </a:endParaRPr>
          </a:p>
        </p:txBody>
      </p:sp>
      <p:grpSp>
        <p:nvGrpSpPr>
          <p:cNvPr id="92" name="Group 91">
            <a:extLst>
              <a:ext uri="{FF2B5EF4-FFF2-40B4-BE49-F238E27FC236}">
                <a16:creationId xmlns:a16="http://schemas.microsoft.com/office/drawing/2014/main" id="{4E8248CE-E0DE-4F42-9C7B-0A940FAF786E}"/>
              </a:ext>
            </a:extLst>
          </p:cNvPr>
          <p:cNvGrpSpPr/>
          <p:nvPr/>
        </p:nvGrpSpPr>
        <p:grpSpPr>
          <a:xfrm>
            <a:off x="1438275" y="1766888"/>
            <a:ext cx="4191000" cy="1738312"/>
            <a:chOff x="1438275" y="1766888"/>
            <a:chExt cx="4191000" cy="1738312"/>
          </a:xfrm>
        </p:grpSpPr>
        <p:sp>
          <p:nvSpPr>
            <p:cNvPr id="90" name="Freeform: Shape 89">
              <a:extLst>
                <a:ext uri="{FF2B5EF4-FFF2-40B4-BE49-F238E27FC236}">
                  <a16:creationId xmlns:a16="http://schemas.microsoft.com/office/drawing/2014/main" id="{C78B8EA4-204C-4805-9111-17A674D8DA20}"/>
                </a:ext>
              </a:extLst>
            </p:cNvPr>
            <p:cNvSpPr/>
            <p:nvPr/>
          </p:nvSpPr>
          <p:spPr bwMode="auto">
            <a:xfrm>
              <a:off x="2605088" y="2552700"/>
              <a:ext cx="3024187" cy="952500"/>
            </a:xfrm>
            <a:custGeom>
              <a:avLst/>
              <a:gdLst>
                <a:gd name="connsiteX0" fmla="*/ 3024187 w 3024187"/>
                <a:gd name="connsiteY0" fmla="*/ 952500 h 952500"/>
                <a:gd name="connsiteX1" fmla="*/ 2533650 w 3024187"/>
                <a:gd name="connsiteY1" fmla="*/ 952500 h 952500"/>
                <a:gd name="connsiteX2" fmla="*/ 2533650 w 3024187"/>
                <a:gd name="connsiteY2" fmla="*/ 876300 h 952500"/>
                <a:gd name="connsiteX3" fmla="*/ 2057400 w 3024187"/>
                <a:gd name="connsiteY3" fmla="*/ 876300 h 952500"/>
                <a:gd name="connsiteX4" fmla="*/ 2057400 w 3024187"/>
                <a:gd name="connsiteY4" fmla="*/ 814388 h 952500"/>
                <a:gd name="connsiteX5" fmla="*/ 1938337 w 3024187"/>
                <a:gd name="connsiteY5" fmla="*/ 814388 h 952500"/>
                <a:gd name="connsiteX6" fmla="*/ 1938337 w 3024187"/>
                <a:gd name="connsiteY6" fmla="*/ 814388 h 952500"/>
                <a:gd name="connsiteX7" fmla="*/ 1938337 w 3024187"/>
                <a:gd name="connsiteY7" fmla="*/ 776288 h 952500"/>
                <a:gd name="connsiteX8" fmla="*/ 1881187 w 3024187"/>
                <a:gd name="connsiteY8" fmla="*/ 776288 h 952500"/>
                <a:gd name="connsiteX9" fmla="*/ 1881187 w 3024187"/>
                <a:gd name="connsiteY9" fmla="*/ 723900 h 952500"/>
                <a:gd name="connsiteX10" fmla="*/ 1804987 w 3024187"/>
                <a:gd name="connsiteY10" fmla="*/ 723900 h 952500"/>
                <a:gd name="connsiteX11" fmla="*/ 1804987 w 3024187"/>
                <a:gd name="connsiteY11" fmla="*/ 685800 h 952500"/>
                <a:gd name="connsiteX12" fmla="*/ 1681162 w 3024187"/>
                <a:gd name="connsiteY12" fmla="*/ 685800 h 952500"/>
                <a:gd name="connsiteX13" fmla="*/ 1681162 w 3024187"/>
                <a:gd name="connsiteY13" fmla="*/ 661988 h 952500"/>
                <a:gd name="connsiteX14" fmla="*/ 1457325 w 3024187"/>
                <a:gd name="connsiteY14" fmla="*/ 661988 h 952500"/>
                <a:gd name="connsiteX15" fmla="*/ 1457325 w 3024187"/>
                <a:gd name="connsiteY15" fmla="*/ 619125 h 952500"/>
                <a:gd name="connsiteX16" fmla="*/ 1285875 w 3024187"/>
                <a:gd name="connsiteY16" fmla="*/ 619125 h 952500"/>
                <a:gd name="connsiteX17" fmla="*/ 1285875 w 3024187"/>
                <a:gd name="connsiteY17" fmla="*/ 576263 h 952500"/>
                <a:gd name="connsiteX18" fmla="*/ 1195387 w 3024187"/>
                <a:gd name="connsiteY18" fmla="*/ 576263 h 952500"/>
                <a:gd name="connsiteX19" fmla="*/ 1195387 w 3024187"/>
                <a:gd name="connsiteY19" fmla="*/ 538163 h 952500"/>
                <a:gd name="connsiteX20" fmla="*/ 1071562 w 3024187"/>
                <a:gd name="connsiteY20" fmla="*/ 538163 h 952500"/>
                <a:gd name="connsiteX21" fmla="*/ 1071562 w 3024187"/>
                <a:gd name="connsiteY21" fmla="*/ 500063 h 952500"/>
                <a:gd name="connsiteX22" fmla="*/ 1033462 w 3024187"/>
                <a:gd name="connsiteY22" fmla="*/ 500063 h 952500"/>
                <a:gd name="connsiteX23" fmla="*/ 1033462 w 3024187"/>
                <a:gd name="connsiteY23" fmla="*/ 428625 h 952500"/>
                <a:gd name="connsiteX24" fmla="*/ 942975 w 3024187"/>
                <a:gd name="connsiteY24" fmla="*/ 428625 h 952500"/>
                <a:gd name="connsiteX25" fmla="*/ 942975 w 3024187"/>
                <a:gd name="connsiteY25" fmla="*/ 347663 h 952500"/>
                <a:gd name="connsiteX26" fmla="*/ 838200 w 3024187"/>
                <a:gd name="connsiteY26" fmla="*/ 347663 h 952500"/>
                <a:gd name="connsiteX27" fmla="*/ 838200 w 3024187"/>
                <a:gd name="connsiteY27" fmla="*/ 300038 h 952500"/>
                <a:gd name="connsiteX28" fmla="*/ 790575 w 3024187"/>
                <a:gd name="connsiteY28" fmla="*/ 300038 h 952500"/>
                <a:gd name="connsiteX29" fmla="*/ 790575 w 3024187"/>
                <a:gd name="connsiteY29" fmla="*/ 280988 h 952500"/>
                <a:gd name="connsiteX30" fmla="*/ 638175 w 3024187"/>
                <a:gd name="connsiteY30" fmla="*/ 280988 h 952500"/>
                <a:gd name="connsiteX31" fmla="*/ 638175 w 3024187"/>
                <a:gd name="connsiteY31" fmla="*/ 247650 h 952500"/>
                <a:gd name="connsiteX32" fmla="*/ 581025 w 3024187"/>
                <a:gd name="connsiteY32" fmla="*/ 247650 h 952500"/>
                <a:gd name="connsiteX33" fmla="*/ 581025 w 3024187"/>
                <a:gd name="connsiteY33" fmla="*/ 214313 h 952500"/>
                <a:gd name="connsiteX34" fmla="*/ 433387 w 3024187"/>
                <a:gd name="connsiteY34" fmla="*/ 214313 h 952500"/>
                <a:gd name="connsiteX35" fmla="*/ 433387 w 3024187"/>
                <a:gd name="connsiteY35" fmla="*/ 180975 h 952500"/>
                <a:gd name="connsiteX36" fmla="*/ 390525 w 3024187"/>
                <a:gd name="connsiteY36" fmla="*/ 180975 h 952500"/>
                <a:gd name="connsiteX37" fmla="*/ 390525 w 3024187"/>
                <a:gd name="connsiteY37" fmla="*/ 119063 h 952500"/>
                <a:gd name="connsiteX38" fmla="*/ 319087 w 3024187"/>
                <a:gd name="connsiteY38" fmla="*/ 119063 h 952500"/>
                <a:gd name="connsiteX39" fmla="*/ 319087 w 3024187"/>
                <a:gd name="connsiteY39" fmla="*/ 90488 h 952500"/>
                <a:gd name="connsiteX40" fmla="*/ 247650 w 3024187"/>
                <a:gd name="connsiteY40" fmla="*/ 90488 h 952500"/>
                <a:gd name="connsiteX41" fmla="*/ 247650 w 3024187"/>
                <a:gd name="connsiteY41" fmla="*/ 66675 h 952500"/>
                <a:gd name="connsiteX42" fmla="*/ 200025 w 3024187"/>
                <a:gd name="connsiteY42" fmla="*/ 66675 h 952500"/>
                <a:gd name="connsiteX43" fmla="*/ 200025 w 3024187"/>
                <a:gd name="connsiteY43" fmla="*/ 38100 h 952500"/>
                <a:gd name="connsiteX44" fmla="*/ 128587 w 3024187"/>
                <a:gd name="connsiteY44" fmla="*/ 38100 h 952500"/>
                <a:gd name="connsiteX45" fmla="*/ 128587 w 3024187"/>
                <a:gd name="connsiteY45" fmla="*/ 0 h 952500"/>
                <a:gd name="connsiteX46" fmla="*/ 71437 w 3024187"/>
                <a:gd name="connsiteY46" fmla="*/ 0 h 952500"/>
                <a:gd name="connsiteX47" fmla="*/ 71437 w 3024187"/>
                <a:gd name="connsiteY47" fmla="*/ 0 h 952500"/>
                <a:gd name="connsiteX48" fmla="*/ 0 w 3024187"/>
                <a:gd name="connsiteY48"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024187" h="952500">
                  <a:moveTo>
                    <a:pt x="3024187" y="952500"/>
                  </a:moveTo>
                  <a:lnTo>
                    <a:pt x="2533650" y="952500"/>
                  </a:lnTo>
                  <a:lnTo>
                    <a:pt x="2533650" y="876300"/>
                  </a:lnTo>
                  <a:lnTo>
                    <a:pt x="2057400" y="876300"/>
                  </a:lnTo>
                  <a:lnTo>
                    <a:pt x="2057400" y="814388"/>
                  </a:lnTo>
                  <a:lnTo>
                    <a:pt x="1938337" y="814388"/>
                  </a:lnTo>
                  <a:lnTo>
                    <a:pt x="1938337" y="814388"/>
                  </a:lnTo>
                  <a:lnTo>
                    <a:pt x="1938337" y="776288"/>
                  </a:lnTo>
                  <a:lnTo>
                    <a:pt x="1881187" y="776288"/>
                  </a:lnTo>
                  <a:lnTo>
                    <a:pt x="1881187" y="723900"/>
                  </a:lnTo>
                  <a:lnTo>
                    <a:pt x="1804987" y="723900"/>
                  </a:lnTo>
                  <a:lnTo>
                    <a:pt x="1804987" y="685800"/>
                  </a:lnTo>
                  <a:lnTo>
                    <a:pt x="1681162" y="685800"/>
                  </a:lnTo>
                  <a:lnTo>
                    <a:pt x="1681162" y="661988"/>
                  </a:lnTo>
                  <a:lnTo>
                    <a:pt x="1457325" y="661988"/>
                  </a:lnTo>
                  <a:lnTo>
                    <a:pt x="1457325" y="619125"/>
                  </a:lnTo>
                  <a:lnTo>
                    <a:pt x="1285875" y="619125"/>
                  </a:lnTo>
                  <a:lnTo>
                    <a:pt x="1285875" y="576263"/>
                  </a:lnTo>
                  <a:lnTo>
                    <a:pt x="1195387" y="576263"/>
                  </a:lnTo>
                  <a:lnTo>
                    <a:pt x="1195387" y="538163"/>
                  </a:lnTo>
                  <a:lnTo>
                    <a:pt x="1071562" y="538163"/>
                  </a:lnTo>
                  <a:lnTo>
                    <a:pt x="1071562" y="500063"/>
                  </a:lnTo>
                  <a:lnTo>
                    <a:pt x="1033462" y="500063"/>
                  </a:lnTo>
                  <a:lnTo>
                    <a:pt x="1033462" y="428625"/>
                  </a:lnTo>
                  <a:lnTo>
                    <a:pt x="942975" y="428625"/>
                  </a:lnTo>
                  <a:lnTo>
                    <a:pt x="942975" y="347663"/>
                  </a:lnTo>
                  <a:lnTo>
                    <a:pt x="838200" y="347663"/>
                  </a:lnTo>
                  <a:lnTo>
                    <a:pt x="838200" y="300038"/>
                  </a:lnTo>
                  <a:lnTo>
                    <a:pt x="790575" y="300038"/>
                  </a:lnTo>
                  <a:lnTo>
                    <a:pt x="790575" y="280988"/>
                  </a:lnTo>
                  <a:lnTo>
                    <a:pt x="638175" y="280988"/>
                  </a:lnTo>
                  <a:lnTo>
                    <a:pt x="638175" y="247650"/>
                  </a:lnTo>
                  <a:lnTo>
                    <a:pt x="581025" y="247650"/>
                  </a:lnTo>
                  <a:lnTo>
                    <a:pt x="581025" y="214313"/>
                  </a:lnTo>
                  <a:lnTo>
                    <a:pt x="433387" y="214313"/>
                  </a:lnTo>
                  <a:lnTo>
                    <a:pt x="433387" y="180975"/>
                  </a:lnTo>
                  <a:lnTo>
                    <a:pt x="390525" y="180975"/>
                  </a:lnTo>
                  <a:lnTo>
                    <a:pt x="390525" y="119063"/>
                  </a:lnTo>
                  <a:lnTo>
                    <a:pt x="319087" y="119063"/>
                  </a:lnTo>
                  <a:lnTo>
                    <a:pt x="319087" y="90488"/>
                  </a:lnTo>
                  <a:lnTo>
                    <a:pt x="247650" y="90488"/>
                  </a:lnTo>
                  <a:lnTo>
                    <a:pt x="247650" y="66675"/>
                  </a:lnTo>
                  <a:lnTo>
                    <a:pt x="200025" y="66675"/>
                  </a:lnTo>
                  <a:lnTo>
                    <a:pt x="200025" y="38100"/>
                  </a:lnTo>
                  <a:lnTo>
                    <a:pt x="128587" y="38100"/>
                  </a:lnTo>
                  <a:lnTo>
                    <a:pt x="128587" y="0"/>
                  </a:lnTo>
                  <a:lnTo>
                    <a:pt x="71437" y="0"/>
                  </a:lnTo>
                  <a:lnTo>
                    <a:pt x="71437"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91" name="Freeform: Shape 90">
              <a:extLst>
                <a:ext uri="{FF2B5EF4-FFF2-40B4-BE49-F238E27FC236}">
                  <a16:creationId xmlns:a16="http://schemas.microsoft.com/office/drawing/2014/main" id="{FE9AE78E-56D7-452F-946C-FA888469D236}"/>
                </a:ext>
              </a:extLst>
            </p:cNvPr>
            <p:cNvSpPr/>
            <p:nvPr/>
          </p:nvSpPr>
          <p:spPr bwMode="auto">
            <a:xfrm>
              <a:off x="1438275" y="1766888"/>
              <a:ext cx="1185863" cy="795337"/>
            </a:xfrm>
            <a:custGeom>
              <a:avLst/>
              <a:gdLst>
                <a:gd name="connsiteX0" fmla="*/ 0 w 1185863"/>
                <a:gd name="connsiteY0" fmla="*/ 0 h 795337"/>
                <a:gd name="connsiteX1" fmla="*/ 71438 w 1185863"/>
                <a:gd name="connsiteY1" fmla="*/ 0 h 795337"/>
                <a:gd name="connsiteX2" fmla="*/ 71438 w 1185863"/>
                <a:gd name="connsiteY2" fmla="*/ 0 h 795337"/>
                <a:gd name="connsiteX3" fmla="*/ 104775 w 1185863"/>
                <a:gd name="connsiteY3" fmla="*/ 33337 h 795337"/>
                <a:gd name="connsiteX4" fmla="*/ 138113 w 1185863"/>
                <a:gd name="connsiteY4" fmla="*/ 66675 h 795337"/>
                <a:gd name="connsiteX5" fmla="*/ 228600 w 1185863"/>
                <a:gd name="connsiteY5" fmla="*/ 66675 h 795337"/>
                <a:gd name="connsiteX6" fmla="*/ 228600 w 1185863"/>
                <a:gd name="connsiteY6" fmla="*/ 128587 h 795337"/>
                <a:gd name="connsiteX7" fmla="*/ 280988 w 1185863"/>
                <a:gd name="connsiteY7" fmla="*/ 128587 h 795337"/>
                <a:gd name="connsiteX8" fmla="*/ 280988 w 1185863"/>
                <a:gd name="connsiteY8" fmla="*/ 180975 h 795337"/>
                <a:gd name="connsiteX9" fmla="*/ 338138 w 1185863"/>
                <a:gd name="connsiteY9" fmla="*/ 180975 h 795337"/>
                <a:gd name="connsiteX10" fmla="*/ 338138 w 1185863"/>
                <a:gd name="connsiteY10" fmla="*/ 228600 h 795337"/>
                <a:gd name="connsiteX11" fmla="*/ 376238 w 1185863"/>
                <a:gd name="connsiteY11" fmla="*/ 228600 h 795337"/>
                <a:gd name="connsiteX12" fmla="*/ 376238 w 1185863"/>
                <a:gd name="connsiteY12" fmla="*/ 247650 h 795337"/>
                <a:gd name="connsiteX13" fmla="*/ 428625 w 1185863"/>
                <a:gd name="connsiteY13" fmla="*/ 247650 h 795337"/>
                <a:gd name="connsiteX14" fmla="*/ 428625 w 1185863"/>
                <a:gd name="connsiteY14" fmla="*/ 247650 h 795337"/>
                <a:gd name="connsiteX15" fmla="*/ 504825 w 1185863"/>
                <a:gd name="connsiteY15" fmla="*/ 247650 h 795337"/>
                <a:gd name="connsiteX16" fmla="*/ 504825 w 1185863"/>
                <a:gd name="connsiteY16" fmla="*/ 309562 h 795337"/>
                <a:gd name="connsiteX17" fmla="*/ 561975 w 1185863"/>
                <a:gd name="connsiteY17" fmla="*/ 309562 h 795337"/>
                <a:gd name="connsiteX18" fmla="*/ 561975 w 1185863"/>
                <a:gd name="connsiteY18" fmla="*/ 347662 h 795337"/>
                <a:gd name="connsiteX19" fmla="*/ 600075 w 1185863"/>
                <a:gd name="connsiteY19" fmla="*/ 347662 h 795337"/>
                <a:gd name="connsiteX20" fmla="*/ 600075 w 1185863"/>
                <a:gd name="connsiteY20" fmla="*/ 347662 h 795337"/>
                <a:gd name="connsiteX21" fmla="*/ 633413 w 1185863"/>
                <a:gd name="connsiteY21" fmla="*/ 381000 h 795337"/>
                <a:gd name="connsiteX22" fmla="*/ 633413 w 1185863"/>
                <a:gd name="connsiteY22" fmla="*/ 400050 h 795337"/>
                <a:gd name="connsiteX23" fmla="*/ 733425 w 1185863"/>
                <a:gd name="connsiteY23" fmla="*/ 400050 h 795337"/>
                <a:gd name="connsiteX24" fmla="*/ 733425 w 1185863"/>
                <a:gd name="connsiteY24" fmla="*/ 400050 h 795337"/>
                <a:gd name="connsiteX25" fmla="*/ 771525 w 1185863"/>
                <a:gd name="connsiteY25" fmla="*/ 438150 h 795337"/>
                <a:gd name="connsiteX26" fmla="*/ 771525 w 1185863"/>
                <a:gd name="connsiteY26" fmla="*/ 461962 h 795337"/>
                <a:gd name="connsiteX27" fmla="*/ 823913 w 1185863"/>
                <a:gd name="connsiteY27" fmla="*/ 461962 h 795337"/>
                <a:gd name="connsiteX28" fmla="*/ 866775 w 1185863"/>
                <a:gd name="connsiteY28" fmla="*/ 461962 h 795337"/>
                <a:gd name="connsiteX29" fmla="*/ 866775 w 1185863"/>
                <a:gd name="connsiteY29" fmla="*/ 509587 h 795337"/>
                <a:gd name="connsiteX30" fmla="*/ 909638 w 1185863"/>
                <a:gd name="connsiteY30" fmla="*/ 509587 h 795337"/>
                <a:gd name="connsiteX31" fmla="*/ 909638 w 1185863"/>
                <a:gd name="connsiteY31" fmla="*/ 542925 h 795337"/>
                <a:gd name="connsiteX32" fmla="*/ 938213 w 1185863"/>
                <a:gd name="connsiteY32" fmla="*/ 542925 h 795337"/>
                <a:gd name="connsiteX33" fmla="*/ 938213 w 1185863"/>
                <a:gd name="connsiteY33" fmla="*/ 581025 h 795337"/>
                <a:gd name="connsiteX34" fmla="*/ 985838 w 1185863"/>
                <a:gd name="connsiteY34" fmla="*/ 581025 h 795337"/>
                <a:gd name="connsiteX35" fmla="*/ 1004888 w 1185863"/>
                <a:gd name="connsiteY35" fmla="*/ 600075 h 795337"/>
                <a:gd name="connsiteX36" fmla="*/ 1038225 w 1185863"/>
                <a:gd name="connsiteY36" fmla="*/ 600075 h 795337"/>
                <a:gd name="connsiteX37" fmla="*/ 1038225 w 1185863"/>
                <a:gd name="connsiteY37" fmla="*/ 638175 h 795337"/>
                <a:gd name="connsiteX38" fmla="*/ 1071563 w 1185863"/>
                <a:gd name="connsiteY38" fmla="*/ 638175 h 795337"/>
                <a:gd name="connsiteX39" fmla="*/ 1071563 w 1185863"/>
                <a:gd name="connsiteY39" fmla="*/ 671512 h 795337"/>
                <a:gd name="connsiteX40" fmla="*/ 1119188 w 1185863"/>
                <a:gd name="connsiteY40" fmla="*/ 671512 h 795337"/>
                <a:gd name="connsiteX41" fmla="*/ 1119188 w 1185863"/>
                <a:gd name="connsiteY41" fmla="*/ 700087 h 795337"/>
                <a:gd name="connsiteX42" fmla="*/ 1147763 w 1185863"/>
                <a:gd name="connsiteY42" fmla="*/ 700087 h 795337"/>
                <a:gd name="connsiteX43" fmla="*/ 1147763 w 1185863"/>
                <a:gd name="connsiteY43" fmla="*/ 738187 h 795337"/>
                <a:gd name="connsiteX44" fmla="*/ 1147763 w 1185863"/>
                <a:gd name="connsiteY44" fmla="*/ 738187 h 795337"/>
                <a:gd name="connsiteX45" fmla="*/ 1185863 w 1185863"/>
                <a:gd name="connsiteY45" fmla="*/ 738187 h 795337"/>
                <a:gd name="connsiteX46" fmla="*/ 1185863 w 1185863"/>
                <a:gd name="connsiteY46" fmla="*/ 795337 h 795337"/>
                <a:gd name="connsiteX47" fmla="*/ 1185863 w 1185863"/>
                <a:gd name="connsiteY47" fmla="*/ 795337 h 79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85863" h="795337">
                  <a:moveTo>
                    <a:pt x="0" y="0"/>
                  </a:moveTo>
                  <a:lnTo>
                    <a:pt x="71438" y="0"/>
                  </a:lnTo>
                  <a:lnTo>
                    <a:pt x="71438" y="0"/>
                  </a:lnTo>
                  <a:lnTo>
                    <a:pt x="104775" y="33337"/>
                  </a:lnTo>
                  <a:lnTo>
                    <a:pt x="138113" y="66675"/>
                  </a:lnTo>
                  <a:lnTo>
                    <a:pt x="228600" y="66675"/>
                  </a:lnTo>
                  <a:lnTo>
                    <a:pt x="228600" y="128587"/>
                  </a:lnTo>
                  <a:lnTo>
                    <a:pt x="280988" y="128587"/>
                  </a:lnTo>
                  <a:lnTo>
                    <a:pt x="280988" y="180975"/>
                  </a:lnTo>
                  <a:lnTo>
                    <a:pt x="338138" y="180975"/>
                  </a:lnTo>
                  <a:lnTo>
                    <a:pt x="338138" y="228600"/>
                  </a:lnTo>
                  <a:lnTo>
                    <a:pt x="376238" y="228600"/>
                  </a:lnTo>
                  <a:lnTo>
                    <a:pt x="376238" y="247650"/>
                  </a:lnTo>
                  <a:lnTo>
                    <a:pt x="428625" y="247650"/>
                  </a:lnTo>
                  <a:lnTo>
                    <a:pt x="428625" y="247650"/>
                  </a:lnTo>
                  <a:lnTo>
                    <a:pt x="504825" y="247650"/>
                  </a:lnTo>
                  <a:lnTo>
                    <a:pt x="504825" y="309562"/>
                  </a:lnTo>
                  <a:lnTo>
                    <a:pt x="561975" y="309562"/>
                  </a:lnTo>
                  <a:lnTo>
                    <a:pt x="561975" y="347662"/>
                  </a:lnTo>
                  <a:lnTo>
                    <a:pt x="600075" y="347662"/>
                  </a:lnTo>
                  <a:lnTo>
                    <a:pt x="600075" y="347662"/>
                  </a:lnTo>
                  <a:lnTo>
                    <a:pt x="633413" y="381000"/>
                  </a:lnTo>
                  <a:lnTo>
                    <a:pt x="633413" y="400050"/>
                  </a:lnTo>
                  <a:lnTo>
                    <a:pt x="733425" y="400050"/>
                  </a:lnTo>
                  <a:lnTo>
                    <a:pt x="733425" y="400050"/>
                  </a:lnTo>
                  <a:lnTo>
                    <a:pt x="771525" y="438150"/>
                  </a:lnTo>
                  <a:lnTo>
                    <a:pt x="771525" y="461962"/>
                  </a:lnTo>
                  <a:lnTo>
                    <a:pt x="823913" y="461962"/>
                  </a:lnTo>
                  <a:lnTo>
                    <a:pt x="866775" y="461962"/>
                  </a:lnTo>
                  <a:lnTo>
                    <a:pt x="866775" y="509587"/>
                  </a:lnTo>
                  <a:lnTo>
                    <a:pt x="909638" y="509587"/>
                  </a:lnTo>
                  <a:lnTo>
                    <a:pt x="909638" y="542925"/>
                  </a:lnTo>
                  <a:lnTo>
                    <a:pt x="938213" y="542925"/>
                  </a:lnTo>
                  <a:lnTo>
                    <a:pt x="938213" y="581025"/>
                  </a:lnTo>
                  <a:lnTo>
                    <a:pt x="985838" y="581025"/>
                  </a:lnTo>
                  <a:lnTo>
                    <a:pt x="1004888" y="600075"/>
                  </a:lnTo>
                  <a:lnTo>
                    <a:pt x="1038225" y="600075"/>
                  </a:lnTo>
                  <a:lnTo>
                    <a:pt x="1038225" y="638175"/>
                  </a:lnTo>
                  <a:lnTo>
                    <a:pt x="1071563" y="638175"/>
                  </a:lnTo>
                  <a:lnTo>
                    <a:pt x="1071563" y="671512"/>
                  </a:lnTo>
                  <a:lnTo>
                    <a:pt x="1119188" y="671512"/>
                  </a:lnTo>
                  <a:lnTo>
                    <a:pt x="1119188" y="700087"/>
                  </a:lnTo>
                  <a:lnTo>
                    <a:pt x="1147763" y="700087"/>
                  </a:lnTo>
                  <a:lnTo>
                    <a:pt x="1147763" y="738187"/>
                  </a:lnTo>
                  <a:lnTo>
                    <a:pt x="1147763" y="738187"/>
                  </a:lnTo>
                  <a:lnTo>
                    <a:pt x="1185863" y="738187"/>
                  </a:lnTo>
                  <a:lnTo>
                    <a:pt x="1185863" y="795337"/>
                  </a:lnTo>
                  <a:lnTo>
                    <a:pt x="1185863" y="795337"/>
                  </a:lnTo>
                </a:path>
              </a:pathLst>
            </a:custGeom>
            <a:noFill/>
            <a:ln w="28575">
              <a:solidFill>
                <a:schemeClr val="accent4"/>
              </a:solidFill>
              <a:miter lim="800000"/>
              <a:headEnd/>
              <a:tailEnd/>
            </a:ln>
          </p:spPr>
          <p:txBody>
            <a:bodyPr rtlCol="0" anchor="ctr"/>
            <a:lstStyle/>
            <a:p>
              <a:pPr algn="ctr"/>
              <a:endParaRPr lang="en-US" dirty="0"/>
            </a:p>
          </p:txBody>
        </p:sp>
      </p:grpSp>
      <p:sp>
        <p:nvSpPr>
          <p:cNvPr id="2" name="Title 1"/>
          <p:cNvSpPr>
            <a:spLocks noGrp="1"/>
          </p:cNvSpPr>
          <p:nvPr>
            <p:ph type="title"/>
          </p:nvPr>
        </p:nvSpPr>
        <p:spPr/>
        <p:txBody>
          <a:bodyPr/>
          <a:lstStyle/>
          <a:p>
            <a:r>
              <a:rPr lang="en-US" dirty="0"/>
              <a:t>Outcomes in Advanced-Stage MF and SS: </a:t>
            </a:r>
            <a:br>
              <a:rPr lang="en-US" dirty="0"/>
            </a:br>
            <a:r>
              <a:rPr lang="en-US" dirty="0"/>
              <a:t>CLIC Retrospective Study to Identify Prognostic Factors</a:t>
            </a:r>
          </a:p>
        </p:txBody>
      </p:sp>
      <p:sp>
        <p:nvSpPr>
          <p:cNvPr id="20" name="Text Box 15">
            <a:extLst>
              <a:ext uri="{FF2B5EF4-FFF2-40B4-BE49-F238E27FC236}">
                <a16:creationId xmlns:a16="http://schemas.microsoft.com/office/drawing/2014/main" id="{146D08AC-71AA-4EE5-B38B-8A373816AE7A}"/>
              </a:ext>
            </a:extLst>
          </p:cNvPr>
          <p:cNvSpPr txBox="1">
            <a:spLocks noChangeArrowheads="1"/>
          </p:cNvSpPr>
          <p:nvPr/>
        </p:nvSpPr>
        <p:spPr bwMode="auto">
          <a:xfrm>
            <a:off x="448611" y="636202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Scarisbrick. JCO. 2015;33:3766.</a:t>
            </a:r>
            <a:endParaRPr lang="en-US" altLang="en-US" sz="1200" b="0" dirty="0">
              <a:solidFill>
                <a:schemeClr val="bg2"/>
              </a:solidFill>
              <a:latin typeface="Calibri" panose="020F0502020204030204" pitchFamily="34" charset="0"/>
              <a:cs typeface="+mn-cs"/>
            </a:endParaRPr>
          </a:p>
        </p:txBody>
      </p:sp>
      <p:grpSp>
        <p:nvGrpSpPr>
          <p:cNvPr id="21" name="Group 7">
            <a:extLst>
              <a:ext uri="{FF2B5EF4-FFF2-40B4-BE49-F238E27FC236}">
                <a16:creationId xmlns:a16="http://schemas.microsoft.com/office/drawing/2014/main" id="{5F1A5E11-8668-49AA-AF65-ACB22A79362B}"/>
              </a:ext>
            </a:extLst>
          </p:cNvPr>
          <p:cNvGrpSpPr>
            <a:grpSpLocks/>
          </p:cNvGrpSpPr>
          <p:nvPr/>
        </p:nvGrpSpPr>
        <p:grpSpPr bwMode="auto">
          <a:xfrm>
            <a:off x="9389569" y="6216652"/>
            <a:ext cx="2488502" cy="447822"/>
            <a:chOff x="9527309" y="3551529"/>
            <a:chExt cx="2488502" cy="448324"/>
          </a:xfrm>
        </p:grpSpPr>
        <p:pic>
          <p:nvPicPr>
            <p:cNvPr id="22" name="Picture 9">
              <a:extLst>
                <a:ext uri="{FF2B5EF4-FFF2-40B4-BE49-F238E27FC236}">
                  <a16:creationId xmlns:a16="http://schemas.microsoft.com/office/drawing/2014/main" id="{1EAF3C9E-ABBA-4C1E-A4A5-9EE5325F388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A853342E-61C0-4E06-B226-9DE3E6EFE7E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8" name="TextBox 17">
            <a:extLst>
              <a:ext uri="{FF2B5EF4-FFF2-40B4-BE49-F238E27FC236}">
                <a16:creationId xmlns:a16="http://schemas.microsoft.com/office/drawing/2014/main" id="{FA1723C9-A529-4FA6-9B9A-94B9FD3B2E43}"/>
              </a:ext>
            </a:extLst>
          </p:cNvPr>
          <p:cNvSpPr txBox="1"/>
          <p:nvPr/>
        </p:nvSpPr>
        <p:spPr bwMode="auto">
          <a:xfrm>
            <a:off x="7082117" y="1492800"/>
            <a:ext cx="41914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OS by Risk Group</a:t>
            </a:r>
          </a:p>
        </p:txBody>
      </p:sp>
      <p:sp>
        <p:nvSpPr>
          <p:cNvPr id="25" name="TextBox 24">
            <a:extLst>
              <a:ext uri="{FF2B5EF4-FFF2-40B4-BE49-F238E27FC236}">
                <a16:creationId xmlns:a16="http://schemas.microsoft.com/office/drawing/2014/main" id="{EB76CB10-2943-459E-B4FA-94D4C0245E19}"/>
              </a:ext>
            </a:extLst>
          </p:cNvPr>
          <p:cNvSpPr txBox="1"/>
          <p:nvPr/>
        </p:nvSpPr>
        <p:spPr bwMode="auto">
          <a:xfrm>
            <a:off x="1434354" y="1492800"/>
            <a:ext cx="41596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OS by Stage</a:t>
            </a:r>
          </a:p>
        </p:txBody>
      </p:sp>
      <p:sp>
        <p:nvSpPr>
          <p:cNvPr id="27" name="Text Box 30">
            <a:extLst>
              <a:ext uri="{FF2B5EF4-FFF2-40B4-BE49-F238E27FC236}">
                <a16:creationId xmlns:a16="http://schemas.microsoft.com/office/drawing/2014/main" id="{A8DC3B1C-793C-47F9-9069-A9E7AD1BE995}"/>
              </a:ext>
            </a:extLst>
          </p:cNvPr>
          <p:cNvSpPr txBox="1">
            <a:spLocks noChangeArrowheads="1"/>
          </p:cNvSpPr>
          <p:nvPr/>
        </p:nvSpPr>
        <p:spPr bwMode="auto">
          <a:xfrm>
            <a:off x="6252634" y="5058457"/>
            <a:ext cx="5334528"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*Variables: stage IV, elevated LDH, age &gt; 60 yrs, large-cell transformation in skin.</a:t>
            </a:r>
            <a:endParaRPr lang="en-US" altLang="en-US" sz="1400" dirty="0">
              <a:solidFill>
                <a:schemeClr val="bg1"/>
              </a:solidFill>
              <a:latin typeface="Calibri" panose="020F0502020204030204" pitchFamily="34" charset="0"/>
            </a:endParaRPr>
          </a:p>
        </p:txBody>
      </p:sp>
      <p:sp>
        <p:nvSpPr>
          <p:cNvPr id="28" name="Content Placeholder 5">
            <a:extLst>
              <a:ext uri="{FF2B5EF4-FFF2-40B4-BE49-F238E27FC236}">
                <a16:creationId xmlns:a16="http://schemas.microsoft.com/office/drawing/2014/main" id="{034ADEFC-1D9A-45DC-8D4A-6B2436A87D9D}"/>
              </a:ext>
            </a:extLst>
          </p:cNvPr>
          <p:cNvSpPr txBox="1">
            <a:spLocks/>
          </p:cNvSpPr>
          <p:nvPr/>
        </p:nvSpPr>
        <p:spPr bwMode="auto">
          <a:xfrm>
            <a:off x="604838" y="5073432"/>
            <a:ext cx="5334529" cy="132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000" kern="0" dirty="0"/>
              <a:t>Prognostic factors associated with OS</a:t>
            </a:r>
          </a:p>
          <a:p>
            <a:pPr lvl="1"/>
            <a:r>
              <a:rPr lang="en-US" sz="1800" kern="0" dirty="0"/>
              <a:t>Stage IV</a:t>
            </a:r>
          </a:p>
          <a:p>
            <a:pPr lvl="1"/>
            <a:r>
              <a:rPr lang="en-US" sz="1800" kern="0" dirty="0"/>
              <a:t>Elevated LDH</a:t>
            </a:r>
            <a:endParaRPr lang="en-US" sz="2000" kern="0" dirty="0"/>
          </a:p>
        </p:txBody>
      </p:sp>
      <p:sp>
        <p:nvSpPr>
          <p:cNvPr id="29" name="Content Placeholder 5">
            <a:extLst>
              <a:ext uri="{FF2B5EF4-FFF2-40B4-BE49-F238E27FC236}">
                <a16:creationId xmlns:a16="http://schemas.microsoft.com/office/drawing/2014/main" id="{58BA3933-D002-46BB-A56F-8F62AE722880}"/>
              </a:ext>
            </a:extLst>
          </p:cNvPr>
          <p:cNvSpPr txBox="1">
            <a:spLocks/>
          </p:cNvSpPr>
          <p:nvPr/>
        </p:nvSpPr>
        <p:spPr bwMode="auto">
          <a:xfrm>
            <a:off x="3189491" y="5575697"/>
            <a:ext cx="4096680" cy="1090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lvl="1"/>
            <a:r>
              <a:rPr lang="en-US" sz="1800" kern="0" dirty="0"/>
              <a:t>Age &gt; 60 yrs</a:t>
            </a:r>
          </a:p>
          <a:p>
            <a:pPr lvl="1"/>
            <a:r>
              <a:rPr lang="en-US" sz="1800" kern="0" dirty="0"/>
              <a:t>Large-cell transformation in skin</a:t>
            </a:r>
          </a:p>
          <a:p>
            <a:endParaRPr lang="en-US" sz="2000" kern="0" dirty="0"/>
          </a:p>
        </p:txBody>
      </p:sp>
      <p:cxnSp>
        <p:nvCxnSpPr>
          <p:cNvPr id="4" name="Straight Connector 3">
            <a:extLst>
              <a:ext uri="{FF2B5EF4-FFF2-40B4-BE49-F238E27FC236}">
                <a16:creationId xmlns:a16="http://schemas.microsoft.com/office/drawing/2014/main" id="{8FF74767-B491-4699-9591-5B2FCF7D1B40}"/>
              </a:ext>
            </a:extLst>
          </p:cNvPr>
          <p:cNvCxnSpPr/>
          <p:nvPr/>
        </p:nvCxnSpPr>
        <p:spPr bwMode="auto">
          <a:xfrm>
            <a:off x="1425389" y="4312023"/>
            <a:ext cx="4159622"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204E625F-3719-485C-B80B-D9AED30D5F78}"/>
              </a:ext>
            </a:extLst>
          </p:cNvPr>
          <p:cNvCxnSpPr>
            <a:cxnSpLocks/>
          </p:cNvCxnSpPr>
          <p:nvPr/>
        </p:nvCxnSpPr>
        <p:spPr bwMode="auto">
          <a:xfrm flipV="1">
            <a:off x="1434354" y="1755609"/>
            <a:ext cx="0" cy="2556414"/>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D75E76F-3799-4259-997E-AF32D72147DA}"/>
              </a:ext>
            </a:extLst>
          </p:cNvPr>
          <p:cNvCxnSpPr>
            <a:cxnSpLocks/>
          </p:cNvCxnSpPr>
          <p:nvPr/>
        </p:nvCxnSpPr>
        <p:spPr bwMode="auto">
          <a:xfrm flipH="1">
            <a:off x="1362635" y="1755610"/>
            <a:ext cx="7171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94C3F0C-023C-4FBF-8B45-1948978D7E2A}"/>
              </a:ext>
            </a:extLst>
          </p:cNvPr>
          <p:cNvCxnSpPr>
            <a:cxnSpLocks/>
          </p:cNvCxnSpPr>
          <p:nvPr/>
        </p:nvCxnSpPr>
        <p:spPr bwMode="auto">
          <a:xfrm flipH="1">
            <a:off x="1362635" y="2266893"/>
            <a:ext cx="71719"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CBB0EE1-20D1-43C9-93A2-37CE178A4CDB}"/>
              </a:ext>
            </a:extLst>
          </p:cNvPr>
          <p:cNvCxnSpPr>
            <a:cxnSpLocks/>
          </p:cNvCxnSpPr>
          <p:nvPr/>
        </p:nvCxnSpPr>
        <p:spPr bwMode="auto">
          <a:xfrm flipH="1">
            <a:off x="1362635" y="2778176"/>
            <a:ext cx="71719"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7822CF6-F246-45BA-8854-97A3FF78FF26}"/>
              </a:ext>
            </a:extLst>
          </p:cNvPr>
          <p:cNvCxnSpPr>
            <a:cxnSpLocks/>
          </p:cNvCxnSpPr>
          <p:nvPr/>
        </p:nvCxnSpPr>
        <p:spPr bwMode="auto">
          <a:xfrm flipH="1">
            <a:off x="1362635" y="3289459"/>
            <a:ext cx="71719"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A4EB23E-936B-4D6E-BB22-B12BCED47A91}"/>
              </a:ext>
            </a:extLst>
          </p:cNvPr>
          <p:cNvCxnSpPr>
            <a:cxnSpLocks/>
          </p:cNvCxnSpPr>
          <p:nvPr/>
        </p:nvCxnSpPr>
        <p:spPr bwMode="auto">
          <a:xfrm flipH="1">
            <a:off x="1362635" y="3800742"/>
            <a:ext cx="7171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5BC33B8-FA6C-471B-89D8-499D4AEE3F21}"/>
              </a:ext>
            </a:extLst>
          </p:cNvPr>
          <p:cNvCxnSpPr>
            <a:cxnSpLocks/>
          </p:cNvCxnSpPr>
          <p:nvPr/>
        </p:nvCxnSpPr>
        <p:spPr bwMode="auto">
          <a:xfrm flipH="1">
            <a:off x="1362635" y="4312023"/>
            <a:ext cx="7171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82F6039-1A19-4B7E-9E64-16F4E8DBE58E}"/>
              </a:ext>
            </a:extLst>
          </p:cNvPr>
          <p:cNvCxnSpPr/>
          <p:nvPr/>
        </p:nvCxnSpPr>
        <p:spPr bwMode="auto">
          <a:xfrm>
            <a:off x="1425389" y="4312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76C1171-39D0-406B-BBEA-807A3254DFB9}"/>
              </a:ext>
            </a:extLst>
          </p:cNvPr>
          <p:cNvCxnSpPr/>
          <p:nvPr/>
        </p:nvCxnSpPr>
        <p:spPr bwMode="auto">
          <a:xfrm>
            <a:off x="2371166" y="4312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F65FCBA-B69D-4B52-BCA9-8EF9859D4CB6}"/>
              </a:ext>
            </a:extLst>
          </p:cNvPr>
          <p:cNvCxnSpPr/>
          <p:nvPr/>
        </p:nvCxnSpPr>
        <p:spPr bwMode="auto">
          <a:xfrm>
            <a:off x="3316943" y="4312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6585A4E-A0F6-44C6-A292-577D2E21E295}"/>
              </a:ext>
            </a:extLst>
          </p:cNvPr>
          <p:cNvCxnSpPr/>
          <p:nvPr/>
        </p:nvCxnSpPr>
        <p:spPr bwMode="auto">
          <a:xfrm>
            <a:off x="4262720" y="4312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F0225AC-CD0F-4B49-85BD-F055A3844531}"/>
              </a:ext>
            </a:extLst>
          </p:cNvPr>
          <p:cNvCxnSpPr/>
          <p:nvPr/>
        </p:nvCxnSpPr>
        <p:spPr bwMode="auto">
          <a:xfrm>
            <a:off x="5208495" y="4312023"/>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 name="TextBox 13">
            <a:extLst>
              <a:ext uri="{FF2B5EF4-FFF2-40B4-BE49-F238E27FC236}">
                <a16:creationId xmlns:a16="http://schemas.microsoft.com/office/drawing/2014/main" id="{D3B4AEE4-A6F1-4D41-AF32-8662AF69FBFF}"/>
              </a:ext>
            </a:extLst>
          </p:cNvPr>
          <p:cNvSpPr txBox="1"/>
          <p:nvPr/>
        </p:nvSpPr>
        <p:spPr bwMode="auto">
          <a:xfrm rot="16200000">
            <a:off x="-483882" y="2849151"/>
            <a:ext cx="2556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15" name="TextBox 14">
            <a:extLst>
              <a:ext uri="{FF2B5EF4-FFF2-40B4-BE49-F238E27FC236}">
                <a16:creationId xmlns:a16="http://schemas.microsoft.com/office/drawing/2014/main" id="{97C91F34-D78C-444E-89DE-63112E78D133}"/>
              </a:ext>
            </a:extLst>
          </p:cNvPr>
          <p:cNvSpPr txBox="1"/>
          <p:nvPr/>
        </p:nvSpPr>
        <p:spPr bwMode="auto">
          <a:xfrm>
            <a:off x="847413" y="1563023"/>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7" name="TextBox 36">
            <a:extLst>
              <a:ext uri="{FF2B5EF4-FFF2-40B4-BE49-F238E27FC236}">
                <a16:creationId xmlns:a16="http://schemas.microsoft.com/office/drawing/2014/main" id="{C4ADBD05-9CD5-44EA-97A5-B325D28EE729}"/>
              </a:ext>
            </a:extLst>
          </p:cNvPr>
          <p:cNvSpPr txBox="1"/>
          <p:nvPr/>
        </p:nvSpPr>
        <p:spPr bwMode="auto">
          <a:xfrm>
            <a:off x="847413" y="2077674"/>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8" name="TextBox 37">
            <a:extLst>
              <a:ext uri="{FF2B5EF4-FFF2-40B4-BE49-F238E27FC236}">
                <a16:creationId xmlns:a16="http://schemas.microsoft.com/office/drawing/2014/main" id="{9E2891D3-107B-46C7-9E60-280ED3BF1804}"/>
              </a:ext>
            </a:extLst>
          </p:cNvPr>
          <p:cNvSpPr txBox="1"/>
          <p:nvPr/>
        </p:nvSpPr>
        <p:spPr bwMode="auto">
          <a:xfrm>
            <a:off x="847413" y="2592325"/>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9" name="TextBox 38">
            <a:extLst>
              <a:ext uri="{FF2B5EF4-FFF2-40B4-BE49-F238E27FC236}">
                <a16:creationId xmlns:a16="http://schemas.microsoft.com/office/drawing/2014/main" id="{5F6F9942-4D77-4595-9FA5-7F4E0D9E8B14}"/>
              </a:ext>
            </a:extLst>
          </p:cNvPr>
          <p:cNvSpPr txBox="1"/>
          <p:nvPr/>
        </p:nvSpPr>
        <p:spPr bwMode="auto">
          <a:xfrm>
            <a:off x="847413" y="3106976"/>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0" name="TextBox 39">
            <a:extLst>
              <a:ext uri="{FF2B5EF4-FFF2-40B4-BE49-F238E27FC236}">
                <a16:creationId xmlns:a16="http://schemas.microsoft.com/office/drawing/2014/main" id="{B9139686-D287-48FC-8A29-7A30B1F8A586}"/>
              </a:ext>
            </a:extLst>
          </p:cNvPr>
          <p:cNvSpPr txBox="1"/>
          <p:nvPr/>
        </p:nvSpPr>
        <p:spPr bwMode="auto">
          <a:xfrm>
            <a:off x="847413" y="3621627"/>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1" name="TextBox 40">
            <a:extLst>
              <a:ext uri="{FF2B5EF4-FFF2-40B4-BE49-F238E27FC236}">
                <a16:creationId xmlns:a16="http://schemas.microsoft.com/office/drawing/2014/main" id="{735451BE-5474-4DCD-B675-63A61B393CE1}"/>
              </a:ext>
            </a:extLst>
          </p:cNvPr>
          <p:cNvSpPr txBox="1"/>
          <p:nvPr/>
        </p:nvSpPr>
        <p:spPr bwMode="auto">
          <a:xfrm>
            <a:off x="847413" y="4136278"/>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2" name="TextBox 41">
            <a:extLst>
              <a:ext uri="{FF2B5EF4-FFF2-40B4-BE49-F238E27FC236}">
                <a16:creationId xmlns:a16="http://schemas.microsoft.com/office/drawing/2014/main" id="{51C3260E-A4CD-481A-AD23-2AA3410CE521}"/>
              </a:ext>
            </a:extLst>
          </p:cNvPr>
          <p:cNvSpPr txBox="1"/>
          <p:nvPr/>
        </p:nvSpPr>
        <p:spPr bwMode="auto">
          <a:xfrm>
            <a:off x="1425389" y="4661831"/>
            <a:ext cx="378309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Mos</a:t>
            </a:r>
          </a:p>
        </p:txBody>
      </p:sp>
      <p:sp>
        <p:nvSpPr>
          <p:cNvPr id="43" name="TextBox 42">
            <a:extLst>
              <a:ext uri="{FF2B5EF4-FFF2-40B4-BE49-F238E27FC236}">
                <a16:creationId xmlns:a16="http://schemas.microsoft.com/office/drawing/2014/main" id="{45E63F9B-F0AF-4002-B826-BB589CDFEA9A}"/>
              </a:ext>
            </a:extLst>
          </p:cNvPr>
          <p:cNvSpPr txBox="1"/>
          <p:nvPr/>
        </p:nvSpPr>
        <p:spPr bwMode="auto">
          <a:xfrm>
            <a:off x="4922802" y="4341274"/>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4" name="TextBox 43">
            <a:extLst>
              <a:ext uri="{FF2B5EF4-FFF2-40B4-BE49-F238E27FC236}">
                <a16:creationId xmlns:a16="http://schemas.microsoft.com/office/drawing/2014/main" id="{21535C7D-3385-48FA-811E-978E5C73034B}"/>
              </a:ext>
            </a:extLst>
          </p:cNvPr>
          <p:cNvSpPr txBox="1"/>
          <p:nvPr/>
        </p:nvSpPr>
        <p:spPr bwMode="auto">
          <a:xfrm>
            <a:off x="1148670" y="4341274"/>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424DA1CC-B6F3-4007-A534-4D55A7C503A0}"/>
              </a:ext>
            </a:extLst>
          </p:cNvPr>
          <p:cNvSpPr txBox="1"/>
          <p:nvPr/>
        </p:nvSpPr>
        <p:spPr bwMode="auto">
          <a:xfrm>
            <a:off x="2092203" y="4341274"/>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6" name="TextBox 45">
            <a:extLst>
              <a:ext uri="{FF2B5EF4-FFF2-40B4-BE49-F238E27FC236}">
                <a16:creationId xmlns:a16="http://schemas.microsoft.com/office/drawing/2014/main" id="{E7E21DFC-74A3-4765-AC4B-114F191B11F8}"/>
              </a:ext>
            </a:extLst>
          </p:cNvPr>
          <p:cNvSpPr txBox="1"/>
          <p:nvPr/>
        </p:nvSpPr>
        <p:spPr bwMode="auto">
          <a:xfrm>
            <a:off x="3035736" y="4341274"/>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C0DB11CF-1348-4079-B94F-A0EFFCD1BC18}"/>
              </a:ext>
            </a:extLst>
          </p:cNvPr>
          <p:cNvSpPr txBox="1"/>
          <p:nvPr/>
        </p:nvSpPr>
        <p:spPr bwMode="auto">
          <a:xfrm>
            <a:off x="3979269" y="4341274"/>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4839D800-6C70-406C-AE39-55CB762C886F}"/>
              </a:ext>
            </a:extLst>
          </p:cNvPr>
          <p:cNvSpPr txBox="1"/>
          <p:nvPr/>
        </p:nvSpPr>
        <p:spPr bwMode="auto">
          <a:xfrm>
            <a:off x="1760316" y="3217824"/>
            <a:ext cx="233920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III (n = 320), </a:t>
            </a: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 .624</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IIB (n = 457)</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IVA (n = 463), </a:t>
            </a: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 .003</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IVB (n = 35), </a:t>
            </a: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 .008</a:t>
            </a:r>
            <a:endParaRPr lang="en-US" sz="1600" b="0" dirty="0">
              <a:solidFill>
                <a:schemeClr val="bg1"/>
              </a:solidFill>
              <a:latin typeface="Calibri" panose="020F0502020204030204" pitchFamily="34" charset="0"/>
            </a:endParaRPr>
          </a:p>
        </p:txBody>
      </p:sp>
      <p:cxnSp>
        <p:nvCxnSpPr>
          <p:cNvPr id="49" name="Straight Connector 48">
            <a:extLst>
              <a:ext uri="{FF2B5EF4-FFF2-40B4-BE49-F238E27FC236}">
                <a16:creationId xmlns:a16="http://schemas.microsoft.com/office/drawing/2014/main" id="{F1F17D91-1B04-4266-866E-34C1392C1703}"/>
              </a:ext>
            </a:extLst>
          </p:cNvPr>
          <p:cNvCxnSpPr/>
          <p:nvPr/>
        </p:nvCxnSpPr>
        <p:spPr bwMode="auto">
          <a:xfrm flipH="1">
            <a:off x="1559859" y="3380253"/>
            <a:ext cx="242564" cy="0"/>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B94438B-6552-4FBF-9A4E-D32AD37EEC4F}"/>
              </a:ext>
            </a:extLst>
          </p:cNvPr>
          <p:cNvCxnSpPr/>
          <p:nvPr/>
        </p:nvCxnSpPr>
        <p:spPr bwMode="auto">
          <a:xfrm flipH="1">
            <a:off x="1559859" y="3632261"/>
            <a:ext cx="242564" cy="0"/>
          </a:xfrm>
          <a:prstGeom prst="line">
            <a:avLst/>
          </a:prstGeom>
          <a:noFill/>
          <a:ln w="28575"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76959CB-738B-453B-B215-AA934D304D9A}"/>
              </a:ext>
            </a:extLst>
          </p:cNvPr>
          <p:cNvCxnSpPr/>
          <p:nvPr/>
        </p:nvCxnSpPr>
        <p:spPr bwMode="auto">
          <a:xfrm flipH="1">
            <a:off x="1559859" y="3884269"/>
            <a:ext cx="242564" cy="0"/>
          </a:xfrm>
          <a:prstGeom prst="line">
            <a:avLst/>
          </a:prstGeom>
          <a:noFill/>
          <a:ln w="28575" cap="flat" cmpd="sng" algn="ctr">
            <a:solidFill>
              <a:schemeClr val="accent4"/>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37563A1-9D1E-4A2F-8047-0ED74E81BC41}"/>
              </a:ext>
            </a:extLst>
          </p:cNvPr>
          <p:cNvCxnSpPr/>
          <p:nvPr/>
        </p:nvCxnSpPr>
        <p:spPr bwMode="auto">
          <a:xfrm flipH="1">
            <a:off x="1559859" y="4136278"/>
            <a:ext cx="242564" cy="0"/>
          </a:xfrm>
          <a:prstGeom prst="line">
            <a:avLst/>
          </a:prstGeom>
          <a:noFill/>
          <a:ln w="28575" cap="flat" cmpd="sng" algn="ctr">
            <a:solidFill>
              <a:schemeClr val="accent5"/>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2CB27F5-8355-4107-B523-01081CC4594F}"/>
              </a:ext>
            </a:extLst>
          </p:cNvPr>
          <p:cNvCxnSpPr/>
          <p:nvPr/>
        </p:nvCxnSpPr>
        <p:spPr bwMode="auto">
          <a:xfrm>
            <a:off x="7057287" y="4312023"/>
            <a:ext cx="415962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A50262A-ACD2-4171-A808-2612877208EF}"/>
              </a:ext>
            </a:extLst>
          </p:cNvPr>
          <p:cNvCxnSpPr>
            <a:cxnSpLocks/>
          </p:cNvCxnSpPr>
          <p:nvPr/>
        </p:nvCxnSpPr>
        <p:spPr bwMode="auto">
          <a:xfrm flipV="1">
            <a:off x="7066252" y="1755609"/>
            <a:ext cx="0" cy="2556414"/>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64BA372-E608-4A62-AF11-3DB8FACB127C}"/>
              </a:ext>
            </a:extLst>
          </p:cNvPr>
          <p:cNvCxnSpPr>
            <a:cxnSpLocks/>
          </p:cNvCxnSpPr>
          <p:nvPr/>
        </p:nvCxnSpPr>
        <p:spPr bwMode="auto">
          <a:xfrm flipH="1">
            <a:off x="6994533" y="1755610"/>
            <a:ext cx="7171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AD2C12E-0FEB-405F-8A2E-B98023AEA895}"/>
              </a:ext>
            </a:extLst>
          </p:cNvPr>
          <p:cNvCxnSpPr>
            <a:cxnSpLocks/>
          </p:cNvCxnSpPr>
          <p:nvPr/>
        </p:nvCxnSpPr>
        <p:spPr bwMode="auto">
          <a:xfrm flipH="1">
            <a:off x="6994533" y="2266893"/>
            <a:ext cx="7171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5C6ED68-BC63-4C00-8DC0-BE639CB56A0F}"/>
              </a:ext>
            </a:extLst>
          </p:cNvPr>
          <p:cNvCxnSpPr>
            <a:cxnSpLocks/>
          </p:cNvCxnSpPr>
          <p:nvPr/>
        </p:nvCxnSpPr>
        <p:spPr bwMode="auto">
          <a:xfrm flipH="1">
            <a:off x="6994533" y="2778176"/>
            <a:ext cx="7171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74D1FE7-67EC-47C7-9BF0-3927A206A460}"/>
              </a:ext>
            </a:extLst>
          </p:cNvPr>
          <p:cNvCxnSpPr>
            <a:cxnSpLocks/>
          </p:cNvCxnSpPr>
          <p:nvPr/>
        </p:nvCxnSpPr>
        <p:spPr bwMode="auto">
          <a:xfrm flipH="1">
            <a:off x="6994533" y="3289459"/>
            <a:ext cx="7171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DC95C39-F75F-4B02-8003-C917E7EF305C}"/>
              </a:ext>
            </a:extLst>
          </p:cNvPr>
          <p:cNvCxnSpPr>
            <a:cxnSpLocks/>
          </p:cNvCxnSpPr>
          <p:nvPr/>
        </p:nvCxnSpPr>
        <p:spPr bwMode="auto">
          <a:xfrm flipH="1">
            <a:off x="6994533" y="3800742"/>
            <a:ext cx="7171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5F16BC4-D977-460B-A149-6CB14A1DD49A}"/>
              </a:ext>
            </a:extLst>
          </p:cNvPr>
          <p:cNvCxnSpPr>
            <a:cxnSpLocks/>
          </p:cNvCxnSpPr>
          <p:nvPr/>
        </p:nvCxnSpPr>
        <p:spPr bwMode="auto">
          <a:xfrm flipH="1">
            <a:off x="6994533" y="4312023"/>
            <a:ext cx="71719"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9514955-B6CA-48D2-B23A-54467E5E4B30}"/>
              </a:ext>
            </a:extLst>
          </p:cNvPr>
          <p:cNvCxnSpPr/>
          <p:nvPr/>
        </p:nvCxnSpPr>
        <p:spPr bwMode="auto">
          <a:xfrm>
            <a:off x="7057287" y="4312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EAF55A1-F99D-4391-A455-6108413BB0F5}"/>
              </a:ext>
            </a:extLst>
          </p:cNvPr>
          <p:cNvCxnSpPr/>
          <p:nvPr/>
        </p:nvCxnSpPr>
        <p:spPr bwMode="auto">
          <a:xfrm>
            <a:off x="8003064" y="4312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F1A1F07-7A5B-467E-BAE9-90C1C951C4D7}"/>
              </a:ext>
            </a:extLst>
          </p:cNvPr>
          <p:cNvCxnSpPr/>
          <p:nvPr/>
        </p:nvCxnSpPr>
        <p:spPr bwMode="auto">
          <a:xfrm>
            <a:off x="8948841" y="4312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21DBA67-EBD7-4886-A795-D7E81B62EF67}"/>
              </a:ext>
            </a:extLst>
          </p:cNvPr>
          <p:cNvCxnSpPr/>
          <p:nvPr/>
        </p:nvCxnSpPr>
        <p:spPr bwMode="auto">
          <a:xfrm>
            <a:off x="9894618" y="4312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4D94D3A7-D4BB-481B-9556-191B1AAC3A81}"/>
              </a:ext>
            </a:extLst>
          </p:cNvPr>
          <p:cNvCxnSpPr/>
          <p:nvPr/>
        </p:nvCxnSpPr>
        <p:spPr bwMode="auto">
          <a:xfrm>
            <a:off x="10840393" y="4312023"/>
            <a:ext cx="0" cy="64008"/>
          </a:xfrm>
          <a:prstGeom prst="line">
            <a:avLst/>
          </a:prstGeom>
          <a:noFill/>
          <a:ln w="28575" cap="flat" cmpd="sng" algn="ctr">
            <a:solidFill>
              <a:schemeClr val="bg1"/>
            </a:solidFill>
            <a:prstDash val="solid"/>
            <a:round/>
            <a:headEnd type="none" w="med" len="med"/>
            <a:tailEnd type="none" w="med" len="med"/>
          </a:ln>
          <a:effectLst/>
        </p:spPr>
      </p:cxnSp>
      <p:sp>
        <p:nvSpPr>
          <p:cNvPr id="67" name="TextBox 66">
            <a:extLst>
              <a:ext uri="{FF2B5EF4-FFF2-40B4-BE49-F238E27FC236}">
                <a16:creationId xmlns:a16="http://schemas.microsoft.com/office/drawing/2014/main" id="{24C16C6F-40E4-460D-AFD4-ECD4AD81D1DD}"/>
              </a:ext>
            </a:extLst>
          </p:cNvPr>
          <p:cNvSpPr txBox="1"/>
          <p:nvPr/>
        </p:nvSpPr>
        <p:spPr bwMode="auto">
          <a:xfrm rot="16200000">
            <a:off x="5148016" y="2849151"/>
            <a:ext cx="2556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68" name="TextBox 67">
            <a:extLst>
              <a:ext uri="{FF2B5EF4-FFF2-40B4-BE49-F238E27FC236}">
                <a16:creationId xmlns:a16="http://schemas.microsoft.com/office/drawing/2014/main" id="{E46A5B3F-AFDA-423F-BC61-9842ABB5D04D}"/>
              </a:ext>
            </a:extLst>
          </p:cNvPr>
          <p:cNvSpPr txBox="1"/>
          <p:nvPr/>
        </p:nvSpPr>
        <p:spPr bwMode="auto">
          <a:xfrm>
            <a:off x="6479311" y="1563023"/>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9" name="TextBox 68">
            <a:extLst>
              <a:ext uri="{FF2B5EF4-FFF2-40B4-BE49-F238E27FC236}">
                <a16:creationId xmlns:a16="http://schemas.microsoft.com/office/drawing/2014/main" id="{8F7AE9F6-E164-43AF-9809-FD77F7CE4A42}"/>
              </a:ext>
            </a:extLst>
          </p:cNvPr>
          <p:cNvSpPr txBox="1"/>
          <p:nvPr/>
        </p:nvSpPr>
        <p:spPr bwMode="auto">
          <a:xfrm>
            <a:off x="6479311" y="2077674"/>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70" name="TextBox 69">
            <a:extLst>
              <a:ext uri="{FF2B5EF4-FFF2-40B4-BE49-F238E27FC236}">
                <a16:creationId xmlns:a16="http://schemas.microsoft.com/office/drawing/2014/main" id="{C8717076-C6B9-4688-96D4-79966FB11EBB}"/>
              </a:ext>
            </a:extLst>
          </p:cNvPr>
          <p:cNvSpPr txBox="1"/>
          <p:nvPr/>
        </p:nvSpPr>
        <p:spPr bwMode="auto">
          <a:xfrm>
            <a:off x="6479311" y="2592325"/>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71" name="TextBox 70">
            <a:extLst>
              <a:ext uri="{FF2B5EF4-FFF2-40B4-BE49-F238E27FC236}">
                <a16:creationId xmlns:a16="http://schemas.microsoft.com/office/drawing/2014/main" id="{3CD2FC12-AF3A-4400-9C6D-BCB2105540DC}"/>
              </a:ext>
            </a:extLst>
          </p:cNvPr>
          <p:cNvSpPr txBox="1"/>
          <p:nvPr/>
        </p:nvSpPr>
        <p:spPr bwMode="auto">
          <a:xfrm>
            <a:off x="6479311" y="3106976"/>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72" name="TextBox 71">
            <a:extLst>
              <a:ext uri="{FF2B5EF4-FFF2-40B4-BE49-F238E27FC236}">
                <a16:creationId xmlns:a16="http://schemas.microsoft.com/office/drawing/2014/main" id="{F9C266BC-A21E-4EB8-8EA9-14C8ED62C78B}"/>
              </a:ext>
            </a:extLst>
          </p:cNvPr>
          <p:cNvSpPr txBox="1"/>
          <p:nvPr/>
        </p:nvSpPr>
        <p:spPr bwMode="auto">
          <a:xfrm>
            <a:off x="6479311" y="3621627"/>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73" name="TextBox 72">
            <a:extLst>
              <a:ext uri="{FF2B5EF4-FFF2-40B4-BE49-F238E27FC236}">
                <a16:creationId xmlns:a16="http://schemas.microsoft.com/office/drawing/2014/main" id="{4B0A71C5-58BC-4844-83AC-CAAC8AC8416B}"/>
              </a:ext>
            </a:extLst>
          </p:cNvPr>
          <p:cNvSpPr txBox="1"/>
          <p:nvPr/>
        </p:nvSpPr>
        <p:spPr bwMode="auto">
          <a:xfrm>
            <a:off x="6479311" y="4136278"/>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4" name="TextBox 73">
            <a:extLst>
              <a:ext uri="{FF2B5EF4-FFF2-40B4-BE49-F238E27FC236}">
                <a16:creationId xmlns:a16="http://schemas.microsoft.com/office/drawing/2014/main" id="{0D3ABFE5-203B-4817-BF4C-1C5CBFB4A7F5}"/>
              </a:ext>
            </a:extLst>
          </p:cNvPr>
          <p:cNvSpPr txBox="1"/>
          <p:nvPr/>
        </p:nvSpPr>
        <p:spPr bwMode="auto">
          <a:xfrm>
            <a:off x="7057287" y="4661831"/>
            <a:ext cx="378309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Mos</a:t>
            </a:r>
          </a:p>
        </p:txBody>
      </p:sp>
      <p:sp>
        <p:nvSpPr>
          <p:cNvPr id="75" name="TextBox 74">
            <a:extLst>
              <a:ext uri="{FF2B5EF4-FFF2-40B4-BE49-F238E27FC236}">
                <a16:creationId xmlns:a16="http://schemas.microsoft.com/office/drawing/2014/main" id="{06960567-3C7E-4246-A568-0BF532C2595E}"/>
              </a:ext>
            </a:extLst>
          </p:cNvPr>
          <p:cNvSpPr txBox="1"/>
          <p:nvPr/>
        </p:nvSpPr>
        <p:spPr bwMode="auto">
          <a:xfrm>
            <a:off x="10554700" y="4341274"/>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76" name="TextBox 75">
            <a:extLst>
              <a:ext uri="{FF2B5EF4-FFF2-40B4-BE49-F238E27FC236}">
                <a16:creationId xmlns:a16="http://schemas.microsoft.com/office/drawing/2014/main" id="{C2660480-5DA7-4B25-8E32-A01E8D48D413}"/>
              </a:ext>
            </a:extLst>
          </p:cNvPr>
          <p:cNvSpPr txBox="1"/>
          <p:nvPr/>
        </p:nvSpPr>
        <p:spPr bwMode="auto">
          <a:xfrm>
            <a:off x="6780568" y="4341274"/>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7" name="TextBox 76">
            <a:extLst>
              <a:ext uri="{FF2B5EF4-FFF2-40B4-BE49-F238E27FC236}">
                <a16:creationId xmlns:a16="http://schemas.microsoft.com/office/drawing/2014/main" id="{00FC4CC5-7CDC-4D92-A2AD-F58BB1DA9D1B}"/>
              </a:ext>
            </a:extLst>
          </p:cNvPr>
          <p:cNvSpPr txBox="1"/>
          <p:nvPr/>
        </p:nvSpPr>
        <p:spPr bwMode="auto">
          <a:xfrm>
            <a:off x="7724101" y="4341274"/>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78" name="TextBox 77">
            <a:extLst>
              <a:ext uri="{FF2B5EF4-FFF2-40B4-BE49-F238E27FC236}">
                <a16:creationId xmlns:a16="http://schemas.microsoft.com/office/drawing/2014/main" id="{34DF6805-43FA-4ACA-AC7B-ACAD08B241AD}"/>
              </a:ext>
            </a:extLst>
          </p:cNvPr>
          <p:cNvSpPr txBox="1"/>
          <p:nvPr/>
        </p:nvSpPr>
        <p:spPr bwMode="auto">
          <a:xfrm>
            <a:off x="8667634" y="4341274"/>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79" name="TextBox 78">
            <a:extLst>
              <a:ext uri="{FF2B5EF4-FFF2-40B4-BE49-F238E27FC236}">
                <a16:creationId xmlns:a16="http://schemas.microsoft.com/office/drawing/2014/main" id="{64B11C7B-FAF2-4718-9340-4C62E4914D8B}"/>
              </a:ext>
            </a:extLst>
          </p:cNvPr>
          <p:cNvSpPr txBox="1"/>
          <p:nvPr/>
        </p:nvSpPr>
        <p:spPr bwMode="auto">
          <a:xfrm>
            <a:off x="9611167" y="4341274"/>
            <a:ext cx="571367" cy="37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cxnSp>
        <p:nvCxnSpPr>
          <p:cNvPr id="85" name="Straight Connector 84">
            <a:extLst>
              <a:ext uri="{FF2B5EF4-FFF2-40B4-BE49-F238E27FC236}">
                <a16:creationId xmlns:a16="http://schemas.microsoft.com/office/drawing/2014/main" id="{9DCADF13-E32A-4629-9300-12765F8FD17F}"/>
              </a:ext>
            </a:extLst>
          </p:cNvPr>
          <p:cNvCxnSpPr/>
          <p:nvPr/>
        </p:nvCxnSpPr>
        <p:spPr bwMode="auto">
          <a:xfrm flipH="1">
            <a:off x="7178595" y="3857933"/>
            <a:ext cx="242564" cy="0"/>
          </a:xfrm>
          <a:prstGeom prst="line">
            <a:avLst/>
          </a:prstGeom>
          <a:noFill/>
          <a:ln w="28575" cap="flat" cmpd="sng" algn="ctr">
            <a:solidFill>
              <a:schemeClr val="accent1"/>
            </a:solidFill>
            <a:prstDash val="solid"/>
            <a:round/>
            <a:headEnd type="none" w="med" len="med"/>
            <a:tailEnd type="none" w="med" len="med"/>
          </a:ln>
          <a:effectLst/>
        </p:spPr>
      </p:cxnSp>
      <p:sp>
        <p:nvSpPr>
          <p:cNvPr id="89" name="Freeform: Shape 88">
            <a:extLst>
              <a:ext uri="{FF2B5EF4-FFF2-40B4-BE49-F238E27FC236}">
                <a16:creationId xmlns:a16="http://schemas.microsoft.com/office/drawing/2014/main" id="{58C09B48-3E34-4AF0-A61B-81A2EDD9378B}"/>
              </a:ext>
            </a:extLst>
          </p:cNvPr>
          <p:cNvSpPr/>
          <p:nvPr/>
        </p:nvSpPr>
        <p:spPr bwMode="auto">
          <a:xfrm>
            <a:off x="1462088" y="1795463"/>
            <a:ext cx="4110037" cy="1304925"/>
          </a:xfrm>
          <a:custGeom>
            <a:avLst/>
            <a:gdLst>
              <a:gd name="connsiteX0" fmla="*/ 4110037 w 4110037"/>
              <a:gd name="connsiteY0" fmla="*/ 1304925 h 1304925"/>
              <a:gd name="connsiteX1" fmla="*/ 3433762 w 4110037"/>
              <a:gd name="connsiteY1" fmla="*/ 1304925 h 1304925"/>
              <a:gd name="connsiteX2" fmla="*/ 3433762 w 4110037"/>
              <a:gd name="connsiteY2" fmla="*/ 1252537 h 1304925"/>
              <a:gd name="connsiteX3" fmla="*/ 3176587 w 4110037"/>
              <a:gd name="connsiteY3" fmla="*/ 1252537 h 1304925"/>
              <a:gd name="connsiteX4" fmla="*/ 3176587 w 4110037"/>
              <a:gd name="connsiteY4" fmla="*/ 1219200 h 1304925"/>
              <a:gd name="connsiteX5" fmla="*/ 3133725 w 4110037"/>
              <a:gd name="connsiteY5" fmla="*/ 1219200 h 1304925"/>
              <a:gd name="connsiteX6" fmla="*/ 3133725 w 4110037"/>
              <a:gd name="connsiteY6" fmla="*/ 1166812 h 1304925"/>
              <a:gd name="connsiteX7" fmla="*/ 3071812 w 4110037"/>
              <a:gd name="connsiteY7" fmla="*/ 1166812 h 1304925"/>
              <a:gd name="connsiteX8" fmla="*/ 3071812 w 4110037"/>
              <a:gd name="connsiteY8" fmla="*/ 1133475 h 1304925"/>
              <a:gd name="connsiteX9" fmla="*/ 3014662 w 4110037"/>
              <a:gd name="connsiteY9" fmla="*/ 1133475 h 1304925"/>
              <a:gd name="connsiteX10" fmla="*/ 3014662 w 4110037"/>
              <a:gd name="connsiteY10" fmla="*/ 1109662 h 1304925"/>
              <a:gd name="connsiteX11" fmla="*/ 2900362 w 4110037"/>
              <a:gd name="connsiteY11" fmla="*/ 1109662 h 1304925"/>
              <a:gd name="connsiteX12" fmla="*/ 2900362 w 4110037"/>
              <a:gd name="connsiteY12" fmla="*/ 1062037 h 1304925"/>
              <a:gd name="connsiteX13" fmla="*/ 2652712 w 4110037"/>
              <a:gd name="connsiteY13" fmla="*/ 1062037 h 1304925"/>
              <a:gd name="connsiteX14" fmla="*/ 2652712 w 4110037"/>
              <a:gd name="connsiteY14" fmla="*/ 1000125 h 1304925"/>
              <a:gd name="connsiteX15" fmla="*/ 2557462 w 4110037"/>
              <a:gd name="connsiteY15" fmla="*/ 1000125 h 1304925"/>
              <a:gd name="connsiteX16" fmla="*/ 2557462 w 4110037"/>
              <a:gd name="connsiteY16" fmla="*/ 962025 h 1304925"/>
              <a:gd name="connsiteX17" fmla="*/ 2328862 w 4110037"/>
              <a:gd name="connsiteY17" fmla="*/ 962025 h 1304925"/>
              <a:gd name="connsiteX18" fmla="*/ 2328862 w 4110037"/>
              <a:gd name="connsiteY18" fmla="*/ 919162 h 1304925"/>
              <a:gd name="connsiteX19" fmla="*/ 2266950 w 4110037"/>
              <a:gd name="connsiteY19" fmla="*/ 919162 h 1304925"/>
              <a:gd name="connsiteX20" fmla="*/ 2266950 w 4110037"/>
              <a:gd name="connsiteY20" fmla="*/ 871537 h 1304925"/>
              <a:gd name="connsiteX21" fmla="*/ 1971675 w 4110037"/>
              <a:gd name="connsiteY21" fmla="*/ 871537 h 1304925"/>
              <a:gd name="connsiteX22" fmla="*/ 1971675 w 4110037"/>
              <a:gd name="connsiteY22" fmla="*/ 828675 h 1304925"/>
              <a:gd name="connsiteX23" fmla="*/ 1890712 w 4110037"/>
              <a:gd name="connsiteY23" fmla="*/ 828675 h 1304925"/>
              <a:gd name="connsiteX24" fmla="*/ 1890712 w 4110037"/>
              <a:gd name="connsiteY24" fmla="*/ 804862 h 1304925"/>
              <a:gd name="connsiteX25" fmla="*/ 1819275 w 4110037"/>
              <a:gd name="connsiteY25" fmla="*/ 804862 h 1304925"/>
              <a:gd name="connsiteX26" fmla="*/ 1819275 w 4110037"/>
              <a:gd name="connsiteY26" fmla="*/ 771525 h 1304925"/>
              <a:gd name="connsiteX27" fmla="*/ 1690687 w 4110037"/>
              <a:gd name="connsiteY27" fmla="*/ 771525 h 1304925"/>
              <a:gd name="connsiteX28" fmla="*/ 1690687 w 4110037"/>
              <a:gd name="connsiteY28" fmla="*/ 742950 h 1304925"/>
              <a:gd name="connsiteX29" fmla="*/ 1652587 w 4110037"/>
              <a:gd name="connsiteY29" fmla="*/ 742950 h 1304925"/>
              <a:gd name="connsiteX30" fmla="*/ 1652587 w 4110037"/>
              <a:gd name="connsiteY30" fmla="*/ 742950 h 1304925"/>
              <a:gd name="connsiteX31" fmla="*/ 1652587 w 4110037"/>
              <a:gd name="connsiteY31" fmla="*/ 719137 h 1304925"/>
              <a:gd name="connsiteX32" fmla="*/ 1576387 w 4110037"/>
              <a:gd name="connsiteY32" fmla="*/ 719137 h 1304925"/>
              <a:gd name="connsiteX33" fmla="*/ 1576387 w 4110037"/>
              <a:gd name="connsiteY33" fmla="*/ 676275 h 1304925"/>
              <a:gd name="connsiteX34" fmla="*/ 1504950 w 4110037"/>
              <a:gd name="connsiteY34" fmla="*/ 676275 h 1304925"/>
              <a:gd name="connsiteX35" fmla="*/ 1504950 w 4110037"/>
              <a:gd name="connsiteY35" fmla="*/ 623887 h 1304925"/>
              <a:gd name="connsiteX36" fmla="*/ 1433512 w 4110037"/>
              <a:gd name="connsiteY36" fmla="*/ 623887 h 1304925"/>
              <a:gd name="connsiteX37" fmla="*/ 1433512 w 4110037"/>
              <a:gd name="connsiteY37" fmla="*/ 590550 h 1304925"/>
              <a:gd name="connsiteX38" fmla="*/ 1338262 w 4110037"/>
              <a:gd name="connsiteY38" fmla="*/ 590550 h 1304925"/>
              <a:gd name="connsiteX39" fmla="*/ 1338262 w 4110037"/>
              <a:gd name="connsiteY39" fmla="*/ 552450 h 1304925"/>
              <a:gd name="connsiteX40" fmla="*/ 1185862 w 4110037"/>
              <a:gd name="connsiteY40" fmla="*/ 552450 h 1304925"/>
              <a:gd name="connsiteX41" fmla="*/ 1185862 w 4110037"/>
              <a:gd name="connsiteY41" fmla="*/ 519112 h 1304925"/>
              <a:gd name="connsiteX42" fmla="*/ 1133475 w 4110037"/>
              <a:gd name="connsiteY42" fmla="*/ 519112 h 1304925"/>
              <a:gd name="connsiteX43" fmla="*/ 1133475 w 4110037"/>
              <a:gd name="connsiteY43" fmla="*/ 476250 h 1304925"/>
              <a:gd name="connsiteX44" fmla="*/ 1057275 w 4110037"/>
              <a:gd name="connsiteY44" fmla="*/ 476250 h 1304925"/>
              <a:gd name="connsiteX45" fmla="*/ 1057275 w 4110037"/>
              <a:gd name="connsiteY45" fmla="*/ 476250 h 1304925"/>
              <a:gd name="connsiteX46" fmla="*/ 995362 w 4110037"/>
              <a:gd name="connsiteY46" fmla="*/ 476250 h 1304925"/>
              <a:gd name="connsiteX47" fmla="*/ 995362 w 4110037"/>
              <a:gd name="connsiteY47" fmla="*/ 414337 h 1304925"/>
              <a:gd name="connsiteX48" fmla="*/ 914400 w 4110037"/>
              <a:gd name="connsiteY48" fmla="*/ 414337 h 1304925"/>
              <a:gd name="connsiteX49" fmla="*/ 914400 w 4110037"/>
              <a:gd name="connsiteY49" fmla="*/ 371475 h 1304925"/>
              <a:gd name="connsiteX50" fmla="*/ 852487 w 4110037"/>
              <a:gd name="connsiteY50" fmla="*/ 371475 h 1304925"/>
              <a:gd name="connsiteX51" fmla="*/ 852487 w 4110037"/>
              <a:gd name="connsiteY51" fmla="*/ 333375 h 1304925"/>
              <a:gd name="connsiteX52" fmla="*/ 809625 w 4110037"/>
              <a:gd name="connsiteY52" fmla="*/ 333375 h 1304925"/>
              <a:gd name="connsiteX53" fmla="*/ 809625 w 4110037"/>
              <a:gd name="connsiteY53" fmla="*/ 304800 h 1304925"/>
              <a:gd name="connsiteX54" fmla="*/ 614362 w 4110037"/>
              <a:gd name="connsiteY54" fmla="*/ 304800 h 1304925"/>
              <a:gd name="connsiteX55" fmla="*/ 614362 w 4110037"/>
              <a:gd name="connsiteY55" fmla="*/ 247650 h 1304925"/>
              <a:gd name="connsiteX56" fmla="*/ 557212 w 4110037"/>
              <a:gd name="connsiteY56" fmla="*/ 247650 h 1304925"/>
              <a:gd name="connsiteX57" fmla="*/ 557212 w 4110037"/>
              <a:gd name="connsiteY57" fmla="*/ 228600 h 1304925"/>
              <a:gd name="connsiteX58" fmla="*/ 409575 w 4110037"/>
              <a:gd name="connsiteY58" fmla="*/ 228600 h 1304925"/>
              <a:gd name="connsiteX59" fmla="*/ 409575 w 4110037"/>
              <a:gd name="connsiteY59" fmla="*/ 185737 h 1304925"/>
              <a:gd name="connsiteX60" fmla="*/ 342900 w 4110037"/>
              <a:gd name="connsiteY60" fmla="*/ 185737 h 1304925"/>
              <a:gd name="connsiteX61" fmla="*/ 342900 w 4110037"/>
              <a:gd name="connsiteY61" fmla="*/ 138112 h 1304925"/>
              <a:gd name="connsiteX62" fmla="*/ 242887 w 4110037"/>
              <a:gd name="connsiteY62" fmla="*/ 138112 h 1304925"/>
              <a:gd name="connsiteX63" fmla="*/ 242887 w 4110037"/>
              <a:gd name="connsiteY63" fmla="*/ 100012 h 1304925"/>
              <a:gd name="connsiteX64" fmla="*/ 128587 w 4110037"/>
              <a:gd name="connsiteY64" fmla="*/ 100012 h 1304925"/>
              <a:gd name="connsiteX65" fmla="*/ 128587 w 4110037"/>
              <a:gd name="connsiteY65" fmla="*/ 66675 h 1304925"/>
              <a:gd name="connsiteX66" fmla="*/ 71437 w 4110037"/>
              <a:gd name="connsiteY66" fmla="*/ 66675 h 1304925"/>
              <a:gd name="connsiteX67" fmla="*/ 71437 w 4110037"/>
              <a:gd name="connsiteY67" fmla="*/ 0 h 1304925"/>
              <a:gd name="connsiteX68" fmla="*/ 0 w 4110037"/>
              <a:gd name="connsiteY68" fmla="*/ 0 h 1304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110037" h="1304925">
                <a:moveTo>
                  <a:pt x="4110037" y="1304925"/>
                </a:moveTo>
                <a:lnTo>
                  <a:pt x="3433762" y="1304925"/>
                </a:lnTo>
                <a:lnTo>
                  <a:pt x="3433762" y="1252537"/>
                </a:lnTo>
                <a:lnTo>
                  <a:pt x="3176587" y="1252537"/>
                </a:lnTo>
                <a:lnTo>
                  <a:pt x="3176587" y="1219200"/>
                </a:lnTo>
                <a:lnTo>
                  <a:pt x="3133725" y="1219200"/>
                </a:lnTo>
                <a:lnTo>
                  <a:pt x="3133725" y="1166812"/>
                </a:lnTo>
                <a:lnTo>
                  <a:pt x="3071812" y="1166812"/>
                </a:lnTo>
                <a:lnTo>
                  <a:pt x="3071812" y="1133475"/>
                </a:lnTo>
                <a:lnTo>
                  <a:pt x="3014662" y="1133475"/>
                </a:lnTo>
                <a:lnTo>
                  <a:pt x="3014662" y="1109662"/>
                </a:lnTo>
                <a:lnTo>
                  <a:pt x="2900362" y="1109662"/>
                </a:lnTo>
                <a:lnTo>
                  <a:pt x="2900362" y="1062037"/>
                </a:lnTo>
                <a:lnTo>
                  <a:pt x="2652712" y="1062037"/>
                </a:lnTo>
                <a:lnTo>
                  <a:pt x="2652712" y="1000125"/>
                </a:lnTo>
                <a:lnTo>
                  <a:pt x="2557462" y="1000125"/>
                </a:lnTo>
                <a:lnTo>
                  <a:pt x="2557462" y="962025"/>
                </a:lnTo>
                <a:lnTo>
                  <a:pt x="2328862" y="962025"/>
                </a:lnTo>
                <a:lnTo>
                  <a:pt x="2328862" y="919162"/>
                </a:lnTo>
                <a:lnTo>
                  <a:pt x="2266950" y="919162"/>
                </a:lnTo>
                <a:lnTo>
                  <a:pt x="2266950" y="871537"/>
                </a:lnTo>
                <a:lnTo>
                  <a:pt x="1971675" y="871537"/>
                </a:lnTo>
                <a:lnTo>
                  <a:pt x="1971675" y="828675"/>
                </a:lnTo>
                <a:lnTo>
                  <a:pt x="1890712" y="828675"/>
                </a:lnTo>
                <a:lnTo>
                  <a:pt x="1890712" y="804862"/>
                </a:lnTo>
                <a:lnTo>
                  <a:pt x="1819275" y="804862"/>
                </a:lnTo>
                <a:lnTo>
                  <a:pt x="1819275" y="771525"/>
                </a:lnTo>
                <a:lnTo>
                  <a:pt x="1690687" y="771525"/>
                </a:lnTo>
                <a:lnTo>
                  <a:pt x="1690687" y="742950"/>
                </a:lnTo>
                <a:lnTo>
                  <a:pt x="1652587" y="742950"/>
                </a:lnTo>
                <a:lnTo>
                  <a:pt x="1652587" y="742950"/>
                </a:lnTo>
                <a:lnTo>
                  <a:pt x="1652587" y="719137"/>
                </a:lnTo>
                <a:lnTo>
                  <a:pt x="1576387" y="719137"/>
                </a:lnTo>
                <a:lnTo>
                  <a:pt x="1576387" y="676275"/>
                </a:lnTo>
                <a:lnTo>
                  <a:pt x="1504950" y="676275"/>
                </a:lnTo>
                <a:lnTo>
                  <a:pt x="1504950" y="623887"/>
                </a:lnTo>
                <a:lnTo>
                  <a:pt x="1433512" y="623887"/>
                </a:lnTo>
                <a:lnTo>
                  <a:pt x="1433512" y="590550"/>
                </a:lnTo>
                <a:lnTo>
                  <a:pt x="1338262" y="590550"/>
                </a:lnTo>
                <a:lnTo>
                  <a:pt x="1338262" y="552450"/>
                </a:lnTo>
                <a:lnTo>
                  <a:pt x="1185862" y="552450"/>
                </a:lnTo>
                <a:lnTo>
                  <a:pt x="1185862" y="519112"/>
                </a:lnTo>
                <a:lnTo>
                  <a:pt x="1133475" y="519112"/>
                </a:lnTo>
                <a:lnTo>
                  <a:pt x="1133475" y="476250"/>
                </a:lnTo>
                <a:lnTo>
                  <a:pt x="1057275" y="476250"/>
                </a:lnTo>
                <a:lnTo>
                  <a:pt x="1057275" y="476250"/>
                </a:lnTo>
                <a:lnTo>
                  <a:pt x="995362" y="476250"/>
                </a:lnTo>
                <a:lnTo>
                  <a:pt x="995362" y="414337"/>
                </a:lnTo>
                <a:lnTo>
                  <a:pt x="914400" y="414337"/>
                </a:lnTo>
                <a:lnTo>
                  <a:pt x="914400" y="371475"/>
                </a:lnTo>
                <a:lnTo>
                  <a:pt x="852487" y="371475"/>
                </a:lnTo>
                <a:lnTo>
                  <a:pt x="852487" y="333375"/>
                </a:lnTo>
                <a:lnTo>
                  <a:pt x="809625" y="333375"/>
                </a:lnTo>
                <a:lnTo>
                  <a:pt x="809625" y="304800"/>
                </a:lnTo>
                <a:lnTo>
                  <a:pt x="614362" y="304800"/>
                </a:lnTo>
                <a:lnTo>
                  <a:pt x="614362" y="247650"/>
                </a:lnTo>
                <a:lnTo>
                  <a:pt x="557212" y="247650"/>
                </a:lnTo>
                <a:lnTo>
                  <a:pt x="557212" y="228600"/>
                </a:lnTo>
                <a:lnTo>
                  <a:pt x="409575" y="228600"/>
                </a:lnTo>
                <a:lnTo>
                  <a:pt x="409575" y="185737"/>
                </a:lnTo>
                <a:lnTo>
                  <a:pt x="342900" y="185737"/>
                </a:lnTo>
                <a:lnTo>
                  <a:pt x="342900" y="138112"/>
                </a:lnTo>
                <a:lnTo>
                  <a:pt x="242887" y="138112"/>
                </a:lnTo>
                <a:lnTo>
                  <a:pt x="242887" y="100012"/>
                </a:lnTo>
                <a:lnTo>
                  <a:pt x="128587" y="100012"/>
                </a:lnTo>
                <a:lnTo>
                  <a:pt x="128587" y="66675"/>
                </a:lnTo>
                <a:lnTo>
                  <a:pt x="71437" y="66675"/>
                </a:lnTo>
                <a:lnTo>
                  <a:pt x="71437"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88" name="Freeform: Shape 87">
            <a:extLst>
              <a:ext uri="{FF2B5EF4-FFF2-40B4-BE49-F238E27FC236}">
                <a16:creationId xmlns:a16="http://schemas.microsoft.com/office/drawing/2014/main" id="{3CF036A6-B7EF-42E9-BDDD-8DCB3241173D}"/>
              </a:ext>
            </a:extLst>
          </p:cNvPr>
          <p:cNvSpPr/>
          <p:nvPr/>
        </p:nvSpPr>
        <p:spPr bwMode="auto">
          <a:xfrm>
            <a:off x="1476375" y="1757363"/>
            <a:ext cx="4086225" cy="1252537"/>
          </a:xfrm>
          <a:custGeom>
            <a:avLst/>
            <a:gdLst>
              <a:gd name="connsiteX0" fmla="*/ 4086225 w 4086225"/>
              <a:gd name="connsiteY0" fmla="*/ 1252537 h 1252537"/>
              <a:gd name="connsiteX1" fmla="*/ 3400425 w 4086225"/>
              <a:gd name="connsiteY1" fmla="*/ 1252537 h 1252537"/>
              <a:gd name="connsiteX2" fmla="*/ 3400425 w 4086225"/>
              <a:gd name="connsiteY2" fmla="*/ 1185862 h 1252537"/>
              <a:gd name="connsiteX3" fmla="*/ 2909888 w 4086225"/>
              <a:gd name="connsiteY3" fmla="*/ 1185862 h 1252537"/>
              <a:gd name="connsiteX4" fmla="*/ 2909888 w 4086225"/>
              <a:gd name="connsiteY4" fmla="*/ 1143000 h 1252537"/>
              <a:gd name="connsiteX5" fmla="*/ 2886075 w 4086225"/>
              <a:gd name="connsiteY5" fmla="*/ 1143000 h 1252537"/>
              <a:gd name="connsiteX6" fmla="*/ 2886075 w 4086225"/>
              <a:gd name="connsiteY6" fmla="*/ 1143000 h 1252537"/>
              <a:gd name="connsiteX7" fmla="*/ 2843212 w 4086225"/>
              <a:gd name="connsiteY7" fmla="*/ 1100137 h 1252537"/>
              <a:gd name="connsiteX8" fmla="*/ 2805113 w 4086225"/>
              <a:gd name="connsiteY8" fmla="*/ 1062038 h 1252537"/>
              <a:gd name="connsiteX9" fmla="*/ 2681288 w 4086225"/>
              <a:gd name="connsiteY9" fmla="*/ 1062038 h 1252537"/>
              <a:gd name="connsiteX10" fmla="*/ 2681288 w 4086225"/>
              <a:gd name="connsiteY10" fmla="*/ 1023937 h 1252537"/>
              <a:gd name="connsiteX11" fmla="*/ 2657475 w 4086225"/>
              <a:gd name="connsiteY11" fmla="*/ 1023937 h 1252537"/>
              <a:gd name="connsiteX12" fmla="*/ 2657475 w 4086225"/>
              <a:gd name="connsiteY12" fmla="*/ 995362 h 1252537"/>
              <a:gd name="connsiteX13" fmla="*/ 2409825 w 4086225"/>
              <a:gd name="connsiteY13" fmla="*/ 995362 h 1252537"/>
              <a:gd name="connsiteX14" fmla="*/ 2409825 w 4086225"/>
              <a:gd name="connsiteY14" fmla="*/ 947737 h 1252537"/>
              <a:gd name="connsiteX15" fmla="*/ 2347913 w 4086225"/>
              <a:gd name="connsiteY15" fmla="*/ 947737 h 1252537"/>
              <a:gd name="connsiteX16" fmla="*/ 2347913 w 4086225"/>
              <a:gd name="connsiteY16" fmla="*/ 914400 h 1252537"/>
              <a:gd name="connsiteX17" fmla="*/ 2162175 w 4086225"/>
              <a:gd name="connsiteY17" fmla="*/ 914400 h 1252537"/>
              <a:gd name="connsiteX18" fmla="*/ 2162175 w 4086225"/>
              <a:gd name="connsiteY18" fmla="*/ 881062 h 1252537"/>
              <a:gd name="connsiteX19" fmla="*/ 2062163 w 4086225"/>
              <a:gd name="connsiteY19" fmla="*/ 881062 h 1252537"/>
              <a:gd name="connsiteX20" fmla="*/ 2062163 w 4086225"/>
              <a:gd name="connsiteY20" fmla="*/ 847725 h 1252537"/>
              <a:gd name="connsiteX21" fmla="*/ 2019300 w 4086225"/>
              <a:gd name="connsiteY21" fmla="*/ 847725 h 1252537"/>
              <a:gd name="connsiteX22" fmla="*/ 2019300 w 4086225"/>
              <a:gd name="connsiteY22" fmla="*/ 823912 h 1252537"/>
              <a:gd name="connsiteX23" fmla="*/ 1962150 w 4086225"/>
              <a:gd name="connsiteY23" fmla="*/ 823912 h 1252537"/>
              <a:gd name="connsiteX24" fmla="*/ 1962150 w 4086225"/>
              <a:gd name="connsiteY24" fmla="*/ 823912 h 1252537"/>
              <a:gd name="connsiteX25" fmla="*/ 1962150 w 4086225"/>
              <a:gd name="connsiteY25" fmla="*/ 800100 h 1252537"/>
              <a:gd name="connsiteX26" fmla="*/ 1876425 w 4086225"/>
              <a:gd name="connsiteY26" fmla="*/ 800100 h 1252537"/>
              <a:gd name="connsiteX27" fmla="*/ 1876425 w 4086225"/>
              <a:gd name="connsiteY27" fmla="*/ 762000 h 1252537"/>
              <a:gd name="connsiteX28" fmla="*/ 1795463 w 4086225"/>
              <a:gd name="connsiteY28" fmla="*/ 762000 h 1252537"/>
              <a:gd name="connsiteX29" fmla="*/ 1795463 w 4086225"/>
              <a:gd name="connsiteY29" fmla="*/ 714375 h 1252537"/>
              <a:gd name="connsiteX30" fmla="*/ 1714500 w 4086225"/>
              <a:gd name="connsiteY30" fmla="*/ 714375 h 1252537"/>
              <a:gd name="connsiteX31" fmla="*/ 1714500 w 4086225"/>
              <a:gd name="connsiteY31" fmla="*/ 676275 h 1252537"/>
              <a:gd name="connsiteX32" fmla="*/ 1690688 w 4086225"/>
              <a:gd name="connsiteY32" fmla="*/ 676275 h 1252537"/>
              <a:gd name="connsiteX33" fmla="*/ 1690688 w 4086225"/>
              <a:gd name="connsiteY33" fmla="*/ 647700 h 1252537"/>
              <a:gd name="connsiteX34" fmla="*/ 1609725 w 4086225"/>
              <a:gd name="connsiteY34" fmla="*/ 647700 h 1252537"/>
              <a:gd name="connsiteX35" fmla="*/ 1609725 w 4086225"/>
              <a:gd name="connsiteY35" fmla="*/ 619125 h 1252537"/>
              <a:gd name="connsiteX36" fmla="*/ 1495425 w 4086225"/>
              <a:gd name="connsiteY36" fmla="*/ 619125 h 1252537"/>
              <a:gd name="connsiteX37" fmla="*/ 1495425 w 4086225"/>
              <a:gd name="connsiteY37" fmla="*/ 590550 h 1252537"/>
              <a:gd name="connsiteX38" fmla="*/ 1419225 w 4086225"/>
              <a:gd name="connsiteY38" fmla="*/ 590550 h 1252537"/>
              <a:gd name="connsiteX39" fmla="*/ 1419225 w 4086225"/>
              <a:gd name="connsiteY39" fmla="*/ 538162 h 1252537"/>
              <a:gd name="connsiteX40" fmla="*/ 1209675 w 4086225"/>
              <a:gd name="connsiteY40" fmla="*/ 538162 h 1252537"/>
              <a:gd name="connsiteX41" fmla="*/ 1209675 w 4086225"/>
              <a:gd name="connsiteY41" fmla="*/ 519112 h 1252537"/>
              <a:gd name="connsiteX42" fmla="*/ 1066800 w 4086225"/>
              <a:gd name="connsiteY42" fmla="*/ 519112 h 1252537"/>
              <a:gd name="connsiteX43" fmla="*/ 1066800 w 4086225"/>
              <a:gd name="connsiteY43" fmla="*/ 495300 h 1252537"/>
              <a:gd name="connsiteX44" fmla="*/ 985838 w 4086225"/>
              <a:gd name="connsiteY44" fmla="*/ 495300 h 1252537"/>
              <a:gd name="connsiteX45" fmla="*/ 985838 w 4086225"/>
              <a:gd name="connsiteY45" fmla="*/ 466725 h 1252537"/>
              <a:gd name="connsiteX46" fmla="*/ 876300 w 4086225"/>
              <a:gd name="connsiteY46" fmla="*/ 466725 h 1252537"/>
              <a:gd name="connsiteX47" fmla="*/ 876300 w 4086225"/>
              <a:gd name="connsiteY47" fmla="*/ 438150 h 1252537"/>
              <a:gd name="connsiteX48" fmla="*/ 833438 w 4086225"/>
              <a:gd name="connsiteY48" fmla="*/ 438150 h 1252537"/>
              <a:gd name="connsiteX49" fmla="*/ 833438 w 4086225"/>
              <a:gd name="connsiteY49" fmla="*/ 438150 h 1252537"/>
              <a:gd name="connsiteX50" fmla="*/ 833438 w 4086225"/>
              <a:gd name="connsiteY50" fmla="*/ 395287 h 1252537"/>
              <a:gd name="connsiteX51" fmla="*/ 700088 w 4086225"/>
              <a:gd name="connsiteY51" fmla="*/ 395287 h 1252537"/>
              <a:gd name="connsiteX52" fmla="*/ 700088 w 4086225"/>
              <a:gd name="connsiteY52" fmla="*/ 357187 h 1252537"/>
              <a:gd name="connsiteX53" fmla="*/ 642938 w 4086225"/>
              <a:gd name="connsiteY53" fmla="*/ 357187 h 1252537"/>
              <a:gd name="connsiteX54" fmla="*/ 642938 w 4086225"/>
              <a:gd name="connsiteY54" fmla="*/ 323850 h 1252537"/>
              <a:gd name="connsiteX55" fmla="*/ 585788 w 4086225"/>
              <a:gd name="connsiteY55" fmla="*/ 323850 h 1252537"/>
              <a:gd name="connsiteX56" fmla="*/ 585788 w 4086225"/>
              <a:gd name="connsiteY56" fmla="*/ 295275 h 1252537"/>
              <a:gd name="connsiteX57" fmla="*/ 547688 w 4086225"/>
              <a:gd name="connsiteY57" fmla="*/ 295275 h 1252537"/>
              <a:gd name="connsiteX58" fmla="*/ 547688 w 4086225"/>
              <a:gd name="connsiteY58" fmla="*/ 295275 h 1252537"/>
              <a:gd name="connsiteX59" fmla="*/ 561975 w 4086225"/>
              <a:gd name="connsiteY59" fmla="*/ 280988 h 1252537"/>
              <a:gd name="connsiteX60" fmla="*/ 428625 w 4086225"/>
              <a:gd name="connsiteY60" fmla="*/ 280988 h 1252537"/>
              <a:gd name="connsiteX61" fmla="*/ 428625 w 4086225"/>
              <a:gd name="connsiteY61" fmla="*/ 238125 h 1252537"/>
              <a:gd name="connsiteX62" fmla="*/ 371475 w 4086225"/>
              <a:gd name="connsiteY62" fmla="*/ 238125 h 1252537"/>
              <a:gd name="connsiteX63" fmla="*/ 371475 w 4086225"/>
              <a:gd name="connsiteY63" fmla="*/ 209550 h 1252537"/>
              <a:gd name="connsiteX64" fmla="*/ 328613 w 4086225"/>
              <a:gd name="connsiteY64" fmla="*/ 209550 h 1252537"/>
              <a:gd name="connsiteX65" fmla="*/ 328613 w 4086225"/>
              <a:gd name="connsiteY65" fmla="*/ 176212 h 1252537"/>
              <a:gd name="connsiteX66" fmla="*/ 247650 w 4086225"/>
              <a:gd name="connsiteY66" fmla="*/ 176212 h 1252537"/>
              <a:gd name="connsiteX67" fmla="*/ 247650 w 4086225"/>
              <a:gd name="connsiteY67" fmla="*/ 123825 h 1252537"/>
              <a:gd name="connsiteX68" fmla="*/ 171450 w 4086225"/>
              <a:gd name="connsiteY68" fmla="*/ 123825 h 1252537"/>
              <a:gd name="connsiteX69" fmla="*/ 171450 w 4086225"/>
              <a:gd name="connsiteY69" fmla="*/ 90487 h 1252537"/>
              <a:gd name="connsiteX70" fmla="*/ 109538 w 4086225"/>
              <a:gd name="connsiteY70" fmla="*/ 90487 h 1252537"/>
              <a:gd name="connsiteX71" fmla="*/ 109538 w 4086225"/>
              <a:gd name="connsiteY71" fmla="*/ 42862 h 1252537"/>
              <a:gd name="connsiteX72" fmla="*/ 0 w 4086225"/>
              <a:gd name="connsiteY72" fmla="*/ 42862 h 1252537"/>
              <a:gd name="connsiteX73" fmla="*/ 0 w 4086225"/>
              <a:gd name="connsiteY73" fmla="*/ 0 h 1252537"/>
              <a:gd name="connsiteX0" fmla="*/ 4086225 w 4086225"/>
              <a:gd name="connsiteY0" fmla="*/ 1252537 h 1252537"/>
              <a:gd name="connsiteX1" fmla="*/ 3400425 w 4086225"/>
              <a:gd name="connsiteY1" fmla="*/ 1252537 h 1252537"/>
              <a:gd name="connsiteX2" fmla="*/ 3400425 w 4086225"/>
              <a:gd name="connsiteY2" fmla="*/ 1185862 h 1252537"/>
              <a:gd name="connsiteX3" fmla="*/ 2909888 w 4086225"/>
              <a:gd name="connsiteY3" fmla="*/ 1185862 h 1252537"/>
              <a:gd name="connsiteX4" fmla="*/ 2909888 w 4086225"/>
              <a:gd name="connsiteY4" fmla="*/ 1143000 h 1252537"/>
              <a:gd name="connsiteX5" fmla="*/ 2886075 w 4086225"/>
              <a:gd name="connsiteY5" fmla="*/ 1143000 h 1252537"/>
              <a:gd name="connsiteX6" fmla="*/ 2886075 w 4086225"/>
              <a:gd name="connsiteY6" fmla="*/ 1143000 h 1252537"/>
              <a:gd name="connsiteX7" fmla="*/ 2800349 w 4086225"/>
              <a:gd name="connsiteY7" fmla="*/ 1109662 h 1252537"/>
              <a:gd name="connsiteX8" fmla="*/ 2805113 w 4086225"/>
              <a:gd name="connsiteY8" fmla="*/ 1062038 h 1252537"/>
              <a:gd name="connsiteX9" fmla="*/ 2681288 w 4086225"/>
              <a:gd name="connsiteY9" fmla="*/ 1062038 h 1252537"/>
              <a:gd name="connsiteX10" fmla="*/ 2681288 w 4086225"/>
              <a:gd name="connsiteY10" fmla="*/ 1023937 h 1252537"/>
              <a:gd name="connsiteX11" fmla="*/ 2657475 w 4086225"/>
              <a:gd name="connsiteY11" fmla="*/ 1023937 h 1252537"/>
              <a:gd name="connsiteX12" fmla="*/ 2657475 w 4086225"/>
              <a:gd name="connsiteY12" fmla="*/ 995362 h 1252537"/>
              <a:gd name="connsiteX13" fmla="*/ 2409825 w 4086225"/>
              <a:gd name="connsiteY13" fmla="*/ 995362 h 1252537"/>
              <a:gd name="connsiteX14" fmla="*/ 2409825 w 4086225"/>
              <a:gd name="connsiteY14" fmla="*/ 947737 h 1252537"/>
              <a:gd name="connsiteX15" fmla="*/ 2347913 w 4086225"/>
              <a:gd name="connsiteY15" fmla="*/ 947737 h 1252537"/>
              <a:gd name="connsiteX16" fmla="*/ 2347913 w 4086225"/>
              <a:gd name="connsiteY16" fmla="*/ 914400 h 1252537"/>
              <a:gd name="connsiteX17" fmla="*/ 2162175 w 4086225"/>
              <a:gd name="connsiteY17" fmla="*/ 914400 h 1252537"/>
              <a:gd name="connsiteX18" fmla="*/ 2162175 w 4086225"/>
              <a:gd name="connsiteY18" fmla="*/ 881062 h 1252537"/>
              <a:gd name="connsiteX19" fmla="*/ 2062163 w 4086225"/>
              <a:gd name="connsiteY19" fmla="*/ 881062 h 1252537"/>
              <a:gd name="connsiteX20" fmla="*/ 2062163 w 4086225"/>
              <a:gd name="connsiteY20" fmla="*/ 847725 h 1252537"/>
              <a:gd name="connsiteX21" fmla="*/ 2019300 w 4086225"/>
              <a:gd name="connsiteY21" fmla="*/ 847725 h 1252537"/>
              <a:gd name="connsiteX22" fmla="*/ 2019300 w 4086225"/>
              <a:gd name="connsiteY22" fmla="*/ 823912 h 1252537"/>
              <a:gd name="connsiteX23" fmla="*/ 1962150 w 4086225"/>
              <a:gd name="connsiteY23" fmla="*/ 823912 h 1252537"/>
              <a:gd name="connsiteX24" fmla="*/ 1962150 w 4086225"/>
              <a:gd name="connsiteY24" fmla="*/ 823912 h 1252537"/>
              <a:gd name="connsiteX25" fmla="*/ 1962150 w 4086225"/>
              <a:gd name="connsiteY25" fmla="*/ 800100 h 1252537"/>
              <a:gd name="connsiteX26" fmla="*/ 1876425 w 4086225"/>
              <a:gd name="connsiteY26" fmla="*/ 800100 h 1252537"/>
              <a:gd name="connsiteX27" fmla="*/ 1876425 w 4086225"/>
              <a:gd name="connsiteY27" fmla="*/ 762000 h 1252537"/>
              <a:gd name="connsiteX28" fmla="*/ 1795463 w 4086225"/>
              <a:gd name="connsiteY28" fmla="*/ 762000 h 1252537"/>
              <a:gd name="connsiteX29" fmla="*/ 1795463 w 4086225"/>
              <a:gd name="connsiteY29" fmla="*/ 714375 h 1252537"/>
              <a:gd name="connsiteX30" fmla="*/ 1714500 w 4086225"/>
              <a:gd name="connsiteY30" fmla="*/ 714375 h 1252537"/>
              <a:gd name="connsiteX31" fmla="*/ 1714500 w 4086225"/>
              <a:gd name="connsiteY31" fmla="*/ 676275 h 1252537"/>
              <a:gd name="connsiteX32" fmla="*/ 1690688 w 4086225"/>
              <a:gd name="connsiteY32" fmla="*/ 676275 h 1252537"/>
              <a:gd name="connsiteX33" fmla="*/ 1690688 w 4086225"/>
              <a:gd name="connsiteY33" fmla="*/ 647700 h 1252537"/>
              <a:gd name="connsiteX34" fmla="*/ 1609725 w 4086225"/>
              <a:gd name="connsiteY34" fmla="*/ 647700 h 1252537"/>
              <a:gd name="connsiteX35" fmla="*/ 1609725 w 4086225"/>
              <a:gd name="connsiteY35" fmla="*/ 619125 h 1252537"/>
              <a:gd name="connsiteX36" fmla="*/ 1495425 w 4086225"/>
              <a:gd name="connsiteY36" fmla="*/ 619125 h 1252537"/>
              <a:gd name="connsiteX37" fmla="*/ 1495425 w 4086225"/>
              <a:gd name="connsiteY37" fmla="*/ 590550 h 1252537"/>
              <a:gd name="connsiteX38" fmla="*/ 1419225 w 4086225"/>
              <a:gd name="connsiteY38" fmla="*/ 590550 h 1252537"/>
              <a:gd name="connsiteX39" fmla="*/ 1419225 w 4086225"/>
              <a:gd name="connsiteY39" fmla="*/ 538162 h 1252537"/>
              <a:gd name="connsiteX40" fmla="*/ 1209675 w 4086225"/>
              <a:gd name="connsiteY40" fmla="*/ 538162 h 1252537"/>
              <a:gd name="connsiteX41" fmla="*/ 1209675 w 4086225"/>
              <a:gd name="connsiteY41" fmla="*/ 519112 h 1252537"/>
              <a:gd name="connsiteX42" fmla="*/ 1066800 w 4086225"/>
              <a:gd name="connsiteY42" fmla="*/ 519112 h 1252537"/>
              <a:gd name="connsiteX43" fmla="*/ 1066800 w 4086225"/>
              <a:gd name="connsiteY43" fmla="*/ 495300 h 1252537"/>
              <a:gd name="connsiteX44" fmla="*/ 985838 w 4086225"/>
              <a:gd name="connsiteY44" fmla="*/ 495300 h 1252537"/>
              <a:gd name="connsiteX45" fmla="*/ 985838 w 4086225"/>
              <a:gd name="connsiteY45" fmla="*/ 466725 h 1252537"/>
              <a:gd name="connsiteX46" fmla="*/ 876300 w 4086225"/>
              <a:gd name="connsiteY46" fmla="*/ 466725 h 1252537"/>
              <a:gd name="connsiteX47" fmla="*/ 876300 w 4086225"/>
              <a:gd name="connsiteY47" fmla="*/ 438150 h 1252537"/>
              <a:gd name="connsiteX48" fmla="*/ 833438 w 4086225"/>
              <a:gd name="connsiteY48" fmla="*/ 438150 h 1252537"/>
              <a:gd name="connsiteX49" fmla="*/ 833438 w 4086225"/>
              <a:gd name="connsiteY49" fmla="*/ 438150 h 1252537"/>
              <a:gd name="connsiteX50" fmla="*/ 833438 w 4086225"/>
              <a:gd name="connsiteY50" fmla="*/ 395287 h 1252537"/>
              <a:gd name="connsiteX51" fmla="*/ 700088 w 4086225"/>
              <a:gd name="connsiteY51" fmla="*/ 395287 h 1252537"/>
              <a:gd name="connsiteX52" fmla="*/ 700088 w 4086225"/>
              <a:gd name="connsiteY52" fmla="*/ 357187 h 1252537"/>
              <a:gd name="connsiteX53" fmla="*/ 642938 w 4086225"/>
              <a:gd name="connsiteY53" fmla="*/ 357187 h 1252537"/>
              <a:gd name="connsiteX54" fmla="*/ 642938 w 4086225"/>
              <a:gd name="connsiteY54" fmla="*/ 323850 h 1252537"/>
              <a:gd name="connsiteX55" fmla="*/ 585788 w 4086225"/>
              <a:gd name="connsiteY55" fmla="*/ 323850 h 1252537"/>
              <a:gd name="connsiteX56" fmla="*/ 585788 w 4086225"/>
              <a:gd name="connsiteY56" fmla="*/ 295275 h 1252537"/>
              <a:gd name="connsiteX57" fmla="*/ 547688 w 4086225"/>
              <a:gd name="connsiteY57" fmla="*/ 295275 h 1252537"/>
              <a:gd name="connsiteX58" fmla="*/ 547688 w 4086225"/>
              <a:gd name="connsiteY58" fmla="*/ 295275 h 1252537"/>
              <a:gd name="connsiteX59" fmla="*/ 561975 w 4086225"/>
              <a:gd name="connsiteY59" fmla="*/ 280988 h 1252537"/>
              <a:gd name="connsiteX60" fmla="*/ 428625 w 4086225"/>
              <a:gd name="connsiteY60" fmla="*/ 280988 h 1252537"/>
              <a:gd name="connsiteX61" fmla="*/ 428625 w 4086225"/>
              <a:gd name="connsiteY61" fmla="*/ 238125 h 1252537"/>
              <a:gd name="connsiteX62" fmla="*/ 371475 w 4086225"/>
              <a:gd name="connsiteY62" fmla="*/ 238125 h 1252537"/>
              <a:gd name="connsiteX63" fmla="*/ 371475 w 4086225"/>
              <a:gd name="connsiteY63" fmla="*/ 209550 h 1252537"/>
              <a:gd name="connsiteX64" fmla="*/ 328613 w 4086225"/>
              <a:gd name="connsiteY64" fmla="*/ 209550 h 1252537"/>
              <a:gd name="connsiteX65" fmla="*/ 328613 w 4086225"/>
              <a:gd name="connsiteY65" fmla="*/ 176212 h 1252537"/>
              <a:gd name="connsiteX66" fmla="*/ 247650 w 4086225"/>
              <a:gd name="connsiteY66" fmla="*/ 176212 h 1252537"/>
              <a:gd name="connsiteX67" fmla="*/ 247650 w 4086225"/>
              <a:gd name="connsiteY67" fmla="*/ 123825 h 1252537"/>
              <a:gd name="connsiteX68" fmla="*/ 171450 w 4086225"/>
              <a:gd name="connsiteY68" fmla="*/ 123825 h 1252537"/>
              <a:gd name="connsiteX69" fmla="*/ 171450 w 4086225"/>
              <a:gd name="connsiteY69" fmla="*/ 90487 h 1252537"/>
              <a:gd name="connsiteX70" fmla="*/ 109538 w 4086225"/>
              <a:gd name="connsiteY70" fmla="*/ 90487 h 1252537"/>
              <a:gd name="connsiteX71" fmla="*/ 109538 w 4086225"/>
              <a:gd name="connsiteY71" fmla="*/ 42862 h 1252537"/>
              <a:gd name="connsiteX72" fmla="*/ 0 w 4086225"/>
              <a:gd name="connsiteY72" fmla="*/ 42862 h 1252537"/>
              <a:gd name="connsiteX73" fmla="*/ 0 w 4086225"/>
              <a:gd name="connsiteY73" fmla="*/ 0 h 1252537"/>
              <a:gd name="connsiteX0" fmla="*/ 4086225 w 4086225"/>
              <a:gd name="connsiteY0" fmla="*/ 1252537 h 1252537"/>
              <a:gd name="connsiteX1" fmla="*/ 3400425 w 4086225"/>
              <a:gd name="connsiteY1" fmla="*/ 1252537 h 1252537"/>
              <a:gd name="connsiteX2" fmla="*/ 3400425 w 4086225"/>
              <a:gd name="connsiteY2" fmla="*/ 1185862 h 1252537"/>
              <a:gd name="connsiteX3" fmla="*/ 2909888 w 4086225"/>
              <a:gd name="connsiteY3" fmla="*/ 1185862 h 1252537"/>
              <a:gd name="connsiteX4" fmla="*/ 2909888 w 4086225"/>
              <a:gd name="connsiteY4" fmla="*/ 1143000 h 1252537"/>
              <a:gd name="connsiteX5" fmla="*/ 2886075 w 4086225"/>
              <a:gd name="connsiteY5" fmla="*/ 1143000 h 1252537"/>
              <a:gd name="connsiteX6" fmla="*/ 2905125 w 4086225"/>
              <a:gd name="connsiteY6" fmla="*/ 1109662 h 1252537"/>
              <a:gd name="connsiteX7" fmla="*/ 2800349 w 4086225"/>
              <a:gd name="connsiteY7" fmla="*/ 1109662 h 1252537"/>
              <a:gd name="connsiteX8" fmla="*/ 2805113 w 4086225"/>
              <a:gd name="connsiteY8" fmla="*/ 1062038 h 1252537"/>
              <a:gd name="connsiteX9" fmla="*/ 2681288 w 4086225"/>
              <a:gd name="connsiteY9" fmla="*/ 1062038 h 1252537"/>
              <a:gd name="connsiteX10" fmla="*/ 2681288 w 4086225"/>
              <a:gd name="connsiteY10" fmla="*/ 1023937 h 1252537"/>
              <a:gd name="connsiteX11" fmla="*/ 2657475 w 4086225"/>
              <a:gd name="connsiteY11" fmla="*/ 1023937 h 1252537"/>
              <a:gd name="connsiteX12" fmla="*/ 2657475 w 4086225"/>
              <a:gd name="connsiteY12" fmla="*/ 995362 h 1252537"/>
              <a:gd name="connsiteX13" fmla="*/ 2409825 w 4086225"/>
              <a:gd name="connsiteY13" fmla="*/ 995362 h 1252537"/>
              <a:gd name="connsiteX14" fmla="*/ 2409825 w 4086225"/>
              <a:gd name="connsiteY14" fmla="*/ 947737 h 1252537"/>
              <a:gd name="connsiteX15" fmla="*/ 2347913 w 4086225"/>
              <a:gd name="connsiteY15" fmla="*/ 947737 h 1252537"/>
              <a:gd name="connsiteX16" fmla="*/ 2347913 w 4086225"/>
              <a:gd name="connsiteY16" fmla="*/ 914400 h 1252537"/>
              <a:gd name="connsiteX17" fmla="*/ 2162175 w 4086225"/>
              <a:gd name="connsiteY17" fmla="*/ 914400 h 1252537"/>
              <a:gd name="connsiteX18" fmla="*/ 2162175 w 4086225"/>
              <a:gd name="connsiteY18" fmla="*/ 881062 h 1252537"/>
              <a:gd name="connsiteX19" fmla="*/ 2062163 w 4086225"/>
              <a:gd name="connsiteY19" fmla="*/ 881062 h 1252537"/>
              <a:gd name="connsiteX20" fmla="*/ 2062163 w 4086225"/>
              <a:gd name="connsiteY20" fmla="*/ 847725 h 1252537"/>
              <a:gd name="connsiteX21" fmla="*/ 2019300 w 4086225"/>
              <a:gd name="connsiteY21" fmla="*/ 847725 h 1252537"/>
              <a:gd name="connsiteX22" fmla="*/ 2019300 w 4086225"/>
              <a:gd name="connsiteY22" fmla="*/ 823912 h 1252537"/>
              <a:gd name="connsiteX23" fmla="*/ 1962150 w 4086225"/>
              <a:gd name="connsiteY23" fmla="*/ 823912 h 1252537"/>
              <a:gd name="connsiteX24" fmla="*/ 1962150 w 4086225"/>
              <a:gd name="connsiteY24" fmla="*/ 823912 h 1252537"/>
              <a:gd name="connsiteX25" fmla="*/ 1962150 w 4086225"/>
              <a:gd name="connsiteY25" fmla="*/ 800100 h 1252537"/>
              <a:gd name="connsiteX26" fmla="*/ 1876425 w 4086225"/>
              <a:gd name="connsiteY26" fmla="*/ 800100 h 1252537"/>
              <a:gd name="connsiteX27" fmla="*/ 1876425 w 4086225"/>
              <a:gd name="connsiteY27" fmla="*/ 762000 h 1252537"/>
              <a:gd name="connsiteX28" fmla="*/ 1795463 w 4086225"/>
              <a:gd name="connsiteY28" fmla="*/ 762000 h 1252537"/>
              <a:gd name="connsiteX29" fmla="*/ 1795463 w 4086225"/>
              <a:gd name="connsiteY29" fmla="*/ 714375 h 1252537"/>
              <a:gd name="connsiteX30" fmla="*/ 1714500 w 4086225"/>
              <a:gd name="connsiteY30" fmla="*/ 714375 h 1252537"/>
              <a:gd name="connsiteX31" fmla="*/ 1714500 w 4086225"/>
              <a:gd name="connsiteY31" fmla="*/ 676275 h 1252537"/>
              <a:gd name="connsiteX32" fmla="*/ 1690688 w 4086225"/>
              <a:gd name="connsiteY32" fmla="*/ 676275 h 1252537"/>
              <a:gd name="connsiteX33" fmla="*/ 1690688 w 4086225"/>
              <a:gd name="connsiteY33" fmla="*/ 647700 h 1252537"/>
              <a:gd name="connsiteX34" fmla="*/ 1609725 w 4086225"/>
              <a:gd name="connsiteY34" fmla="*/ 647700 h 1252537"/>
              <a:gd name="connsiteX35" fmla="*/ 1609725 w 4086225"/>
              <a:gd name="connsiteY35" fmla="*/ 619125 h 1252537"/>
              <a:gd name="connsiteX36" fmla="*/ 1495425 w 4086225"/>
              <a:gd name="connsiteY36" fmla="*/ 619125 h 1252537"/>
              <a:gd name="connsiteX37" fmla="*/ 1495425 w 4086225"/>
              <a:gd name="connsiteY37" fmla="*/ 590550 h 1252537"/>
              <a:gd name="connsiteX38" fmla="*/ 1419225 w 4086225"/>
              <a:gd name="connsiteY38" fmla="*/ 590550 h 1252537"/>
              <a:gd name="connsiteX39" fmla="*/ 1419225 w 4086225"/>
              <a:gd name="connsiteY39" fmla="*/ 538162 h 1252537"/>
              <a:gd name="connsiteX40" fmla="*/ 1209675 w 4086225"/>
              <a:gd name="connsiteY40" fmla="*/ 538162 h 1252537"/>
              <a:gd name="connsiteX41" fmla="*/ 1209675 w 4086225"/>
              <a:gd name="connsiteY41" fmla="*/ 519112 h 1252537"/>
              <a:gd name="connsiteX42" fmla="*/ 1066800 w 4086225"/>
              <a:gd name="connsiteY42" fmla="*/ 519112 h 1252537"/>
              <a:gd name="connsiteX43" fmla="*/ 1066800 w 4086225"/>
              <a:gd name="connsiteY43" fmla="*/ 495300 h 1252537"/>
              <a:gd name="connsiteX44" fmla="*/ 985838 w 4086225"/>
              <a:gd name="connsiteY44" fmla="*/ 495300 h 1252537"/>
              <a:gd name="connsiteX45" fmla="*/ 985838 w 4086225"/>
              <a:gd name="connsiteY45" fmla="*/ 466725 h 1252537"/>
              <a:gd name="connsiteX46" fmla="*/ 876300 w 4086225"/>
              <a:gd name="connsiteY46" fmla="*/ 466725 h 1252537"/>
              <a:gd name="connsiteX47" fmla="*/ 876300 w 4086225"/>
              <a:gd name="connsiteY47" fmla="*/ 438150 h 1252537"/>
              <a:gd name="connsiteX48" fmla="*/ 833438 w 4086225"/>
              <a:gd name="connsiteY48" fmla="*/ 438150 h 1252537"/>
              <a:gd name="connsiteX49" fmla="*/ 833438 w 4086225"/>
              <a:gd name="connsiteY49" fmla="*/ 438150 h 1252537"/>
              <a:gd name="connsiteX50" fmla="*/ 833438 w 4086225"/>
              <a:gd name="connsiteY50" fmla="*/ 395287 h 1252537"/>
              <a:gd name="connsiteX51" fmla="*/ 700088 w 4086225"/>
              <a:gd name="connsiteY51" fmla="*/ 395287 h 1252537"/>
              <a:gd name="connsiteX52" fmla="*/ 700088 w 4086225"/>
              <a:gd name="connsiteY52" fmla="*/ 357187 h 1252537"/>
              <a:gd name="connsiteX53" fmla="*/ 642938 w 4086225"/>
              <a:gd name="connsiteY53" fmla="*/ 357187 h 1252537"/>
              <a:gd name="connsiteX54" fmla="*/ 642938 w 4086225"/>
              <a:gd name="connsiteY54" fmla="*/ 323850 h 1252537"/>
              <a:gd name="connsiteX55" fmla="*/ 585788 w 4086225"/>
              <a:gd name="connsiteY55" fmla="*/ 323850 h 1252537"/>
              <a:gd name="connsiteX56" fmla="*/ 585788 w 4086225"/>
              <a:gd name="connsiteY56" fmla="*/ 295275 h 1252537"/>
              <a:gd name="connsiteX57" fmla="*/ 547688 w 4086225"/>
              <a:gd name="connsiteY57" fmla="*/ 295275 h 1252537"/>
              <a:gd name="connsiteX58" fmla="*/ 547688 w 4086225"/>
              <a:gd name="connsiteY58" fmla="*/ 295275 h 1252537"/>
              <a:gd name="connsiteX59" fmla="*/ 561975 w 4086225"/>
              <a:gd name="connsiteY59" fmla="*/ 280988 h 1252537"/>
              <a:gd name="connsiteX60" fmla="*/ 428625 w 4086225"/>
              <a:gd name="connsiteY60" fmla="*/ 280988 h 1252537"/>
              <a:gd name="connsiteX61" fmla="*/ 428625 w 4086225"/>
              <a:gd name="connsiteY61" fmla="*/ 238125 h 1252537"/>
              <a:gd name="connsiteX62" fmla="*/ 371475 w 4086225"/>
              <a:gd name="connsiteY62" fmla="*/ 238125 h 1252537"/>
              <a:gd name="connsiteX63" fmla="*/ 371475 w 4086225"/>
              <a:gd name="connsiteY63" fmla="*/ 209550 h 1252537"/>
              <a:gd name="connsiteX64" fmla="*/ 328613 w 4086225"/>
              <a:gd name="connsiteY64" fmla="*/ 209550 h 1252537"/>
              <a:gd name="connsiteX65" fmla="*/ 328613 w 4086225"/>
              <a:gd name="connsiteY65" fmla="*/ 176212 h 1252537"/>
              <a:gd name="connsiteX66" fmla="*/ 247650 w 4086225"/>
              <a:gd name="connsiteY66" fmla="*/ 176212 h 1252537"/>
              <a:gd name="connsiteX67" fmla="*/ 247650 w 4086225"/>
              <a:gd name="connsiteY67" fmla="*/ 123825 h 1252537"/>
              <a:gd name="connsiteX68" fmla="*/ 171450 w 4086225"/>
              <a:gd name="connsiteY68" fmla="*/ 123825 h 1252537"/>
              <a:gd name="connsiteX69" fmla="*/ 171450 w 4086225"/>
              <a:gd name="connsiteY69" fmla="*/ 90487 h 1252537"/>
              <a:gd name="connsiteX70" fmla="*/ 109538 w 4086225"/>
              <a:gd name="connsiteY70" fmla="*/ 90487 h 1252537"/>
              <a:gd name="connsiteX71" fmla="*/ 109538 w 4086225"/>
              <a:gd name="connsiteY71" fmla="*/ 42862 h 1252537"/>
              <a:gd name="connsiteX72" fmla="*/ 0 w 4086225"/>
              <a:gd name="connsiteY72" fmla="*/ 42862 h 1252537"/>
              <a:gd name="connsiteX73" fmla="*/ 0 w 4086225"/>
              <a:gd name="connsiteY73" fmla="*/ 0 h 1252537"/>
              <a:gd name="connsiteX0" fmla="*/ 4086225 w 4086225"/>
              <a:gd name="connsiteY0" fmla="*/ 1252537 h 1252537"/>
              <a:gd name="connsiteX1" fmla="*/ 3400425 w 4086225"/>
              <a:gd name="connsiteY1" fmla="*/ 1252537 h 1252537"/>
              <a:gd name="connsiteX2" fmla="*/ 3400425 w 4086225"/>
              <a:gd name="connsiteY2" fmla="*/ 1185862 h 1252537"/>
              <a:gd name="connsiteX3" fmla="*/ 2909888 w 4086225"/>
              <a:gd name="connsiteY3" fmla="*/ 1185862 h 1252537"/>
              <a:gd name="connsiteX4" fmla="*/ 2909888 w 4086225"/>
              <a:gd name="connsiteY4" fmla="*/ 1143000 h 1252537"/>
              <a:gd name="connsiteX5" fmla="*/ 2909888 w 4086225"/>
              <a:gd name="connsiteY5" fmla="*/ 1143000 h 1252537"/>
              <a:gd name="connsiteX6" fmla="*/ 2905125 w 4086225"/>
              <a:gd name="connsiteY6" fmla="*/ 1109662 h 1252537"/>
              <a:gd name="connsiteX7" fmla="*/ 2800349 w 4086225"/>
              <a:gd name="connsiteY7" fmla="*/ 1109662 h 1252537"/>
              <a:gd name="connsiteX8" fmla="*/ 2805113 w 4086225"/>
              <a:gd name="connsiteY8" fmla="*/ 1062038 h 1252537"/>
              <a:gd name="connsiteX9" fmla="*/ 2681288 w 4086225"/>
              <a:gd name="connsiteY9" fmla="*/ 1062038 h 1252537"/>
              <a:gd name="connsiteX10" fmla="*/ 2681288 w 4086225"/>
              <a:gd name="connsiteY10" fmla="*/ 1023937 h 1252537"/>
              <a:gd name="connsiteX11" fmla="*/ 2657475 w 4086225"/>
              <a:gd name="connsiteY11" fmla="*/ 1023937 h 1252537"/>
              <a:gd name="connsiteX12" fmla="*/ 2657475 w 4086225"/>
              <a:gd name="connsiteY12" fmla="*/ 995362 h 1252537"/>
              <a:gd name="connsiteX13" fmla="*/ 2409825 w 4086225"/>
              <a:gd name="connsiteY13" fmla="*/ 995362 h 1252537"/>
              <a:gd name="connsiteX14" fmla="*/ 2409825 w 4086225"/>
              <a:gd name="connsiteY14" fmla="*/ 947737 h 1252537"/>
              <a:gd name="connsiteX15" fmla="*/ 2347913 w 4086225"/>
              <a:gd name="connsiteY15" fmla="*/ 947737 h 1252537"/>
              <a:gd name="connsiteX16" fmla="*/ 2347913 w 4086225"/>
              <a:gd name="connsiteY16" fmla="*/ 914400 h 1252537"/>
              <a:gd name="connsiteX17" fmla="*/ 2162175 w 4086225"/>
              <a:gd name="connsiteY17" fmla="*/ 914400 h 1252537"/>
              <a:gd name="connsiteX18" fmla="*/ 2162175 w 4086225"/>
              <a:gd name="connsiteY18" fmla="*/ 881062 h 1252537"/>
              <a:gd name="connsiteX19" fmla="*/ 2062163 w 4086225"/>
              <a:gd name="connsiteY19" fmla="*/ 881062 h 1252537"/>
              <a:gd name="connsiteX20" fmla="*/ 2062163 w 4086225"/>
              <a:gd name="connsiteY20" fmla="*/ 847725 h 1252537"/>
              <a:gd name="connsiteX21" fmla="*/ 2019300 w 4086225"/>
              <a:gd name="connsiteY21" fmla="*/ 847725 h 1252537"/>
              <a:gd name="connsiteX22" fmla="*/ 2019300 w 4086225"/>
              <a:gd name="connsiteY22" fmla="*/ 823912 h 1252537"/>
              <a:gd name="connsiteX23" fmla="*/ 1962150 w 4086225"/>
              <a:gd name="connsiteY23" fmla="*/ 823912 h 1252537"/>
              <a:gd name="connsiteX24" fmla="*/ 1962150 w 4086225"/>
              <a:gd name="connsiteY24" fmla="*/ 823912 h 1252537"/>
              <a:gd name="connsiteX25" fmla="*/ 1962150 w 4086225"/>
              <a:gd name="connsiteY25" fmla="*/ 800100 h 1252537"/>
              <a:gd name="connsiteX26" fmla="*/ 1876425 w 4086225"/>
              <a:gd name="connsiteY26" fmla="*/ 800100 h 1252537"/>
              <a:gd name="connsiteX27" fmla="*/ 1876425 w 4086225"/>
              <a:gd name="connsiteY27" fmla="*/ 762000 h 1252537"/>
              <a:gd name="connsiteX28" fmla="*/ 1795463 w 4086225"/>
              <a:gd name="connsiteY28" fmla="*/ 762000 h 1252537"/>
              <a:gd name="connsiteX29" fmla="*/ 1795463 w 4086225"/>
              <a:gd name="connsiteY29" fmla="*/ 714375 h 1252537"/>
              <a:gd name="connsiteX30" fmla="*/ 1714500 w 4086225"/>
              <a:gd name="connsiteY30" fmla="*/ 714375 h 1252537"/>
              <a:gd name="connsiteX31" fmla="*/ 1714500 w 4086225"/>
              <a:gd name="connsiteY31" fmla="*/ 676275 h 1252537"/>
              <a:gd name="connsiteX32" fmla="*/ 1690688 w 4086225"/>
              <a:gd name="connsiteY32" fmla="*/ 676275 h 1252537"/>
              <a:gd name="connsiteX33" fmla="*/ 1690688 w 4086225"/>
              <a:gd name="connsiteY33" fmla="*/ 647700 h 1252537"/>
              <a:gd name="connsiteX34" fmla="*/ 1609725 w 4086225"/>
              <a:gd name="connsiteY34" fmla="*/ 647700 h 1252537"/>
              <a:gd name="connsiteX35" fmla="*/ 1609725 w 4086225"/>
              <a:gd name="connsiteY35" fmla="*/ 619125 h 1252537"/>
              <a:gd name="connsiteX36" fmla="*/ 1495425 w 4086225"/>
              <a:gd name="connsiteY36" fmla="*/ 619125 h 1252537"/>
              <a:gd name="connsiteX37" fmla="*/ 1495425 w 4086225"/>
              <a:gd name="connsiteY37" fmla="*/ 590550 h 1252537"/>
              <a:gd name="connsiteX38" fmla="*/ 1419225 w 4086225"/>
              <a:gd name="connsiteY38" fmla="*/ 590550 h 1252537"/>
              <a:gd name="connsiteX39" fmla="*/ 1419225 w 4086225"/>
              <a:gd name="connsiteY39" fmla="*/ 538162 h 1252537"/>
              <a:gd name="connsiteX40" fmla="*/ 1209675 w 4086225"/>
              <a:gd name="connsiteY40" fmla="*/ 538162 h 1252537"/>
              <a:gd name="connsiteX41" fmla="*/ 1209675 w 4086225"/>
              <a:gd name="connsiteY41" fmla="*/ 519112 h 1252537"/>
              <a:gd name="connsiteX42" fmla="*/ 1066800 w 4086225"/>
              <a:gd name="connsiteY42" fmla="*/ 519112 h 1252537"/>
              <a:gd name="connsiteX43" fmla="*/ 1066800 w 4086225"/>
              <a:gd name="connsiteY43" fmla="*/ 495300 h 1252537"/>
              <a:gd name="connsiteX44" fmla="*/ 985838 w 4086225"/>
              <a:gd name="connsiteY44" fmla="*/ 495300 h 1252537"/>
              <a:gd name="connsiteX45" fmla="*/ 985838 w 4086225"/>
              <a:gd name="connsiteY45" fmla="*/ 466725 h 1252537"/>
              <a:gd name="connsiteX46" fmla="*/ 876300 w 4086225"/>
              <a:gd name="connsiteY46" fmla="*/ 466725 h 1252537"/>
              <a:gd name="connsiteX47" fmla="*/ 876300 w 4086225"/>
              <a:gd name="connsiteY47" fmla="*/ 438150 h 1252537"/>
              <a:gd name="connsiteX48" fmla="*/ 833438 w 4086225"/>
              <a:gd name="connsiteY48" fmla="*/ 438150 h 1252537"/>
              <a:gd name="connsiteX49" fmla="*/ 833438 w 4086225"/>
              <a:gd name="connsiteY49" fmla="*/ 438150 h 1252537"/>
              <a:gd name="connsiteX50" fmla="*/ 833438 w 4086225"/>
              <a:gd name="connsiteY50" fmla="*/ 395287 h 1252537"/>
              <a:gd name="connsiteX51" fmla="*/ 700088 w 4086225"/>
              <a:gd name="connsiteY51" fmla="*/ 395287 h 1252537"/>
              <a:gd name="connsiteX52" fmla="*/ 700088 w 4086225"/>
              <a:gd name="connsiteY52" fmla="*/ 357187 h 1252537"/>
              <a:gd name="connsiteX53" fmla="*/ 642938 w 4086225"/>
              <a:gd name="connsiteY53" fmla="*/ 357187 h 1252537"/>
              <a:gd name="connsiteX54" fmla="*/ 642938 w 4086225"/>
              <a:gd name="connsiteY54" fmla="*/ 323850 h 1252537"/>
              <a:gd name="connsiteX55" fmla="*/ 585788 w 4086225"/>
              <a:gd name="connsiteY55" fmla="*/ 323850 h 1252537"/>
              <a:gd name="connsiteX56" fmla="*/ 585788 w 4086225"/>
              <a:gd name="connsiteY56" fmla="*/ 295275 h 1252537"/>
              <a:gd name="connsiteX57" fmla="*/ 547688 w 4086225"/>
              <a:gd name="connsiteY57" fmla="*/ 295275 h 1252537"/>
              <a:gd name="connsiteX58" fmla="*/ 547688 w 4086225"/>
              <a:gd name="connsiteY58" fmla="*/ 295275 h 1252537"/>
              <a:gd name="connsiteX59" fmla="*/ 561975 w 4086225"/>
              <a:gd name="connsiteY59" fmla="*/ 280988 h 1252537"/>
              <a:gd name="connsiteX60" fmla="*/ 428625 w 4086225"/>
              <a:gd name="connsiteY60" fmla="*/ 280988 h 1252537"/>
              <a:gd name="connsiteX61" fmla="*/ 428625 w 4086225"/>
              <a:gd name="connsiteY61" fmla="*/ 238125 h 1252537"/>
              <a:gd name="connsiteX62" fmla="*/ 371475 w 4086225"/>
              <a:gd name="connsiteY62" fmla="*/ 238125 h 1252537"/>
              <a:gd name="connsiteX63" fmla="*/ 371475 w 4086225"/>
              <a:gd name="connsiteY63" fmla="*/ 209550 h 1252537"/>
              <a:gd name="connsiteX64" fmla="*/ 328613 w 4086225"/>
              <a:gd name="connsiteY64" fmla="*/ 209550 h 1252537"/>
              <a:gd name="connsiteX65" fmla="*/ 328613 w 4086225"/>
              <a:gd name="connsiteY65" fmla="*/ 176212 h 1252537"/>
              <a:gd name="connsiteX66" fmla="*/ 247650 w 4086225"/>
              <a:gd name="connsiteY66" fmla="*/ 176212 h 1252537"/>
              <a:gd name="connsiteX67" fmla="*/ 247650 w 4086225"/>
              <a:gd name="connsiteY67" fmla="*/ 123825 h 1252537"/>
              <a:gd name="connsiteX68" fmla="*/ 171450 w 4086225"/>
              <a:gd name="connsiteY68" fmla="*/ 123825 h 1252537"/>
              <a:gd name="connsiteX69" fmla="*/ 171450 w 4086225"/>
              <a:gd name="connsiteY69" fmla="*/ 90487 h 1252537"/>
              <a:gd name="connsiteX70" fmla="*/ 109538 w 4086225"/>
              <a:gd name="connsiteY70" fmla="*/ 90487 h 1252537"/>
              <a:gd name="connsiteX71" fmla="*/ 109538 w 4086225"/>
              <a:gd name="connsiteY71" fmla="*/ 42862 h 1252537"/>
              <a:gd name="connsiteX72" fmla="*/ 0 w 4086225"/>
              <a:gd name="connsiteY72" fmla="*/ 42862 h 1252537"/>
              <a:gd name="connsiteX73" fmla="*/ 0 w 4086225"/>
              <a:gd name="connsiteY73" fmla="*/ 0 h 1252537"/>
              <a:gd name="connsiteX0" fmla="*/ 4086225 w 4086225"/>
              <a:gd name="connsiteY0" fmla="*/ 1252537 h 1252537"/>
              <a:gd name="connsiteX1" fmla="*/ 3400425 w 4086225"/>
              <a:gd name="connsiteY1" fmla="*/ 1252537 h 1252537"/>
              <a:gd name="connsiteX2" fmla="*/ 3400425 w 4086225"/>
              <a:gd name="connsiteY2" fmla="*/ 1185862 h 1252537"/>
              <a:gd name="connsiteX3" fmla="*/ 2909888 w 4086225"/>
              <a:gd name="connsiteY3" fmla="*/ 1185862 h 1252537"/>
              <a:gd name="connsiteX4" fmla="*/ 2909888 w 4086225"/>
              <a:gd name="connsiteY4" fmla="*/ 1143000 h 1252537"/>
              <a:gd name="connsiteX5" fmla="*/ 2909888 w 4086225"/>
              <a:gd name="connsiteY5" fmla="*/ 1143000 h 1252537"/>
              <a:gd name="connsiteX6" fmla="*/ 2895600 w 4086225"/>
              <a:gd name="connsiteY6" fmla="*/ 1114425 h 1252537"/>
              <a:gd name="connsiteX7" fmla="*/ 2800349 w 4086225"/>
              <a:gd name="connsiteY7" fmla="*/ 1109662 h 1252537"/>
              <a:gd name="connsiteX8" fmla="*/ 2805113 w 4086225"/>
              <a:gd name="connsiteY8" fmla="*/ 1062038 h 1252537"/>
              <a:gd name="connsiteX9" fmla="*/ 2681288 w 4086225"/>
              <a:gd name="connsiteY9" fmla="*/ 1062038 h 1252537"/>
              <a:gd name="connsiteX10" fmla="*/ 2681288 w 4086225"/>
              <a:gd name="connsiteY10" fmla="*/ 1023937 h 1252537"/>
              <a:gd name="connsiteX11" fmla="*/ 2657475 w 4086225"/>
              <a:gd name="connsiteY11" fmla="*/ 1023937 h 1252537"/>
              <a:gd name="connsiteX12" fmla="*/ 2657475 w 4086225"/>
              <a:gd name="connsiteY12" fmla="*/ 995362 h 1252537"/>
              <a:gd name="connsiteX13" fmla="*/ 2409825 w 4086225"/>
              <a:gd name="connsiteY13" fmla="*/ 995362 h 1252537"/>
              <a:gd name="connsiteX14" fmla="*/ 2409825 w 4086225"/>
              <a:gd name="connsiteY14" fmla="*/ 947737 h 1252537"/>
              <a:gd name="connsiteX15" fmla="*/ 2347913 w 4086225"/>
              <a:gd name="connsiteY15" fmla="*/ 947737 h 1252537"/>
              <a:gd name="connsiteX16" fmla="*/ 2347913 w 4086225"/>
              <a:gd name="connsiteY16" fmla="*/ 914400 h 1252537"/>
              <a:gd name="connsiteX17" fmla="*/ 2162175 w 4086225"/>
              <a:gd name="connsiteY17" fmla="*/ 914400 h 1252537"/>
              <a:gd name="connsiteX18" fmla="*/ 2162175 w 4086225"/>
              <a:gd name="connsiteY18" fmla="*/ 881062 h 1252537"/>
              <a:gd name="connsiteX19" fmla="*/ 2062163 w 4086225"/>
              <a:gd name="connsiteY19" fmla="*/ 881062 h 1252537"/>
              <a:gd name="connsiteX20" fmla="*/ 2062163 w 4086225"/>
              <a:gd name="connsiteY20" fmla="*/ 847725 h 1252537"/>
              <a:gd name="connsiteX21" fmla="*/ 2019300 w 4086225"/>
              <a:gd name="connsiteY21" fmla="*/ 847725 h 1252537"/>
              <a:gd name="connsiteX22" fmla="*/ 2019300 w 4086225"/>
              <a:gd name="connsiteY22" fmla="*/ 823912 h 1252537"/>
              <a:gd name="connsiteX23" fmla="*/ 1962150 w 4086225"/>
              <a:gd name="connsiteY23" fmla="*/ 823912 h 1252537"/>
              <a:gd name="connsiteX24" fmla="*/ 1962150 w 4086225"/>
              <a:gd name="connsiteY24" fmla="*/ 823912 h 1252537"/>
              <a:gd name="connsiteX25" fmla="*/ 1962150 w 4086225"/>
              <a:gd name="connsiteY25" fmla="*/ 800100 h 1252537"/>
              <a:gd name="connsiteX26" fmla="*/ 1876425 w 4086225"/>
              <a:gd name="connsiteY26" fmla="*/ 800100 h 1252537"/>
              <a:gd name="connsiteX27" fmla="*/ 1876425 w 4086225"/>
              <a:gd name="connsiteY27" fmla="*/ 762000 h 1252537"/>
              <a:gd name="connsiteX28" fmla="*/ 1795463 w 4086225"/>
              <a:gd name="connsiteY28" fmla="*/ 762000 h 1252537"/>
              <a:gd name="connsiteX29" fmla="*/ 1795463 w 4086225"/>
              <a:gd name="connsiteY29" fmla="*/ 714375 h 1252537"/>
              <a:gd name="connsiteX30" fmla="*/ 1714500 w 4086225"/>
              <a:gd name="connsiteY30" fmla="*/ 714375 h 1252537"/>
              <a:gd name="connsiteX31" fmla="*/ 1714500 w 4086225"/>
              <a:gd name="connsiteY31" fmla="*/ 676275 h 1252537"/>
              <a:gd name="connsiteX32" fmla="*/ 1690688 w 4086225"/>
              <a:gd name="connsiteY32" fmla="*/ 676275 h 1252537"/>
              <a:gd name="connsiteX33" fmla="*/ 1690688 w 4086225"/>
              <a:gd name="connsiteY33" fmla="*/ 647700 h 1252537"/>
              <a:gd name="connsiteX34" fmla="*/ 1609725 w 4086225"/>
              <a:gd name="connsiteY34" fmla="*/ 647700 h 1252537"/>
              <a:gd name="connsiteX35" fmla="*/ 1609725 w 4086225"/>
              <a:gd name="connsiteY35" fmla="*/ 619125 h 1252537"/>
              <a:gd name="connsiteX36" fmla="*/ 1495425 w 4086225"/>
              <a:gd name="connsiteY36" fmla="*/ 619125 h 1252537"/>
              <a:gd name="connsiteX37" fmla="*/ 1495425 w 4086225"/>
              <a:gd name="connsiteY37" fmla="*/ 590550 h 1252537"/>
              <a:gd name="connsiteX38" fmla="*/ 1419225 w 4086225"/>
              <a:gd name="connsiteY38" fmla="*/ 590550 h 1252537"/>
              <a:gd name="connsiteX39" fmla="*/ 1419225 w 4086225"/>
              <a:gd name="connsiteY39" fmla="*/ 538162 h 1252537"/>
              <a:gd name="connsiteX40" fmla="*/ 1209675 w 4086225"/>
              <a:gd name="connsiteY40" fmla="*/ 538162 h 1252537"/>
              <a:gd name="connsiteX41" fmla="*/ 1209675 w 4086225"/>
              <a:gd name="connsiteY41" fmla="*/ 519112 h 1252537"/>
              <a:gd name="connsiteX42" fmla="*/ 1066800 w 4086225"/>
              <a:gd name="connsiteY42" fmla="*/ 519112 h 1252537"/>
              <a:gd name="connsiteX43" fmla="*/ 1066800 w 4086225"/>
              <a:gd name="connsiteY43" fmla="*/ 495300 h 1252537"/>
              <a:gd name="connsiteX44" fmla="*/ 985838 w 4086225"/>
              <a:gd name="connsiteY44" fmla="*/ 495300 h 1252537"/>
              <a:gd name="connsiteX45" fmla="*/ 985838 w 4086225"/>
              <a:gd name="connsiteY45" fmla="*/ 466725 h 1252537"/>
              <a:gd name="connsiteX46" fmla="*/ 876300 w 4086225"/>
              <a:gd name="connsiteY46" fmla="*/ 466725 h 1252537"/>
              <a:gd name="connsiteX47" fmla="*/ 876300 w 4086225"/>
              <a:gd name="connsiteY47" fmla="*/ 438150 h 1252537"/>
              <a:gd name="connsiteX48" fmla="*/ 833438 w 4086225"/>
              <a:gd name="connsiteY48" fmla="*/ 438150 h 1252537"/>
              <a:gd name="connsiteX49" fmla="*/ 833438 w 4086225"/>
              <a:gd name="connsiteY49" fmla="*/ 438150 h 1252537"/>
              <a:gd name="connsiteX50" fmla="*/ 833438 w 4086225"/>
              <a:gd name="connsiteY50" fmla="*/ 395287 h 1252537"/>
              <a:gd name="connsiteX51" fmla="*/ 700088 w 4086225"/>
              <a:gd name="connsiteY51" fmla="*/ 395287 h 1252537"/>
              <a:gd name="connsiteX52" fmla="*/ 700088 w 4086225"/>
              <a:gd name="connsiteY52" fmla="*/ 357187 h 1252537"/>
              <a:gd name="connsiteX53" fmla="*/ 642938 w 4086225"/>
              <a:gd name="connsiteY53" fmla="*/ 357187 h 1252537"/>
              <a:gd name="connsiteX54" fmla="*/ 642938 w 4086225"/>
              <a:gd name="connsiteY54" fmla="*/ 323850 h 1252537"/>
              <a:gd name="connsiteX55" fmla="*/ 585788 w 4086225"/>
              <a:gd name="connsiteY55" fmla="*/ 323850 h 1252537"/>
              <a:gd name="connsiteX56" fmla="*/ 585788 w 4086225"/>
              <a:gd name="connsiteY56" fmla="*/ 295275 h 1252537"/>
              <a:gd name="connsiteX57" fmla="*/ 547688 w 4086225"/>
              <a:gd name="connsiteY57" fmla="*/ 295275 h 1252537"/>
              <a:gd name="connsiteX58" fmla="*/ 547688 w 4086225"/>
              <a:gd name="connsiteY58" fmla="*/ 295275 h 1252537"/>
              <a:gd name="connsiteX59" fmla="*/ 561975 w 4086225"/>
              <a:gd name="connsiteY59" fmla="*/ 280988 h 1252537"/>
              <a:gd name="connsiteX60" fmla="*/ 428625 w 4086225"/>
              <a:gd name="connsiteY60" fmla="*/ 280988 h 1252537"/>
              <a:gd name="connsiteX61" fmla="*/ 428625 w 4086225"/>
              <a:gd name="connsiteY61" fmla="*/ 238125 h 1252537"/>
              <a:gd name="connsiteX62" fmla="*/ 371475 w 4086225"/>
              <a:gd name="connsiteY62" fmla="*/ 238125 h 1252537"/>
              <a:gd name="connsiteX63" fmla="*/ 371475 w 4086225"/>
              <a:gd name="connsiteY63" fmla="*/ 209550 h 1252537"/>
              <a:gd name="connsiteX64" fmla="*/ 328613 w 4086225"/>
              <a:gd name="connsiteY64" fmla="*/ 209550 h 1252537"/>
              <a:gd name="connsiteX65" fmla="*/ 328613 w 4086225"/>
              <a:gd name="connsiteY65" fmla="*/ 176212 h 1252537"/>
              <a:gd name="connsiteX66" fmla="*/ 247650 w 4086225"/>
              <a:gd name="connsiteY66" fmla="*/ 176212 h 1252537"/>
              <a:gd name="connsiteX67" fmla="*/ 247650 w 4086225"/>
              <a:gd name="connsiteY67" fmla="*/ 123825 h 1252537"/>
              <a:gd name="connsiteX68" fmla="*/ 171450 w 4086225"/>
              <a:gd name="connsiteY68" fmla="*/ 123825 h 1252537"/>
              <a:gd name="connsiteX69" fmla="*/ 171450 w 4086225"/>
              <a:gd name="connsiteY69" fmla="*/ 90487 h 1252537"/>
              <a:gd name="connsiteX70" fmla="*/ 109538 w 4086225"/>
              <a:gd name="connsiteY70" fmla="*/ 90487 h 1252537"/>
              <a:gd name="connsiteX71" fmla="*/ 109538 w 4086225"/>
              <a:gd name="connsiteY71" fmla="*/ 42862 h 1252537"/>
              <a:gd name="connsiteX72" fmla="*/ 0 w 4086225"/>
              <a:gd name="connsiteY72" fmla="*/ 42862 h 1252537"/>
              <a:gd name="connsiteX73" fmla="*/ 0 w 4086225"/>
              <a:gd name="connsiteY73" fmla="*/ 0 h 1252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086225" h="1252537">
                <a:moveTo>
                  <a:pt x="4086225" y="1252537"/>
                </a:moveTo>
                <a:lnTo>
                  <a:pt x="3400425" y="1252537"/>
                </a:lnTo>
                <a:lnTo>
                  <a:pt x="3400425" y="1185862"/>
                </a:lnTo>
                <a:lnTo>
                  <a:pt x="2909888" y="1185862"/>
                </a:lnTo>
                <a:lnTo>
                  <a:pt x="2909888" y="1143000"/>
                </a:lnTo>
                <a:lnTo>
                  <a:pt x="2909888" y="1143000"/>
                </a:lnTo>
                <a:cubicBezTo>
                  <a:pt x="2907507" y="1138238"/>
                  <a:pt x="2913856" y="1119981"/>
                  <a:pt x="2895600" y="1114425"/>
                </a:cubicBezTo>
                <a:cubicBezTo>
                  <a:pt x="2877344" y="1108869"/>
                  <a:pt x="2815430" y="1118393"/>
                  <a:pt x="2800349" y="1109662"/>
                </a:cubicBezTo>
                <a:cubicBezTo>
                  <a:pt x="2785268" y="1100931"/>
                  <a:pt x="2803525" y="1077913"/>
                  <a:pt x="2805113" y="1062038"/>
                </a:cubicBezTo>
                <a:lnTo>
                  <a:pt x="2681288" y="1062038"/>
                </a:lnTo>
                <a:lnTo>
                  <a:pt x="2681288" y="1023937"/>
                </a:lnTo>
                <a:lnTo>
                  <a:pt x="2657475" y="1023937"/>
                </a:lnTo>
                <a:lnTo>
                  <a:pt x="2657475" y="995362"/>
                </a:lnTo>
                <a:lnTo>
                  <a:pt x="2409825" y="995362"/>
                </a:lnTo>
                <a:lnTo>
                  <a:pt x="2409825" y="947737"/>
                </a:lnTo>
                <a:lnTo>
                  <a:pt x="2347913" y="947737"/>
                </a:lnTo>
                <a:lnTo>
                  <a:pt x="2347913" y="914400"/>
                </a:lnTo>
                <a:lnTo>
                  <a:pt x="2162175" y="914400"/>
                </a:lnTo>
                <a:lnTo>
                  <a:pt x="2162175" y="881062"/>
                </a:lnTo>
                <a:lnTo>
                  <a:pt x="2062163" y="881062"/>
                </a:lnTo>
                <a:lnTo>
                  <a:pt x="2062163" y="847725"/>
                </a:lnTo>
                <a:lnTo>
                  <a:pt x="2019300" y="847725"/>
                </a:lnTo>
                <a:lnTo>
                  <a:pt x="2019300" y="823912"/>
                </a:lnTo>
                <a:lnTo>
                  <a:pt x="1962150" y="823912"/>
                </a:lnTo>
                <a:lnTo>
                  <a:pt x="1962150" y="823912"/>
                </a:lnTo>
                <a:lnTo>
                  <a:pt x="1962150" y="800100"/>
                </a:lnTo>
                <a:lnTo>
                  <a:pt x="1876425" y="800100"/>
                </a:lnTo>
                <a:lnTo>
                  <a:pt x="1876425" y="762000"/>
                </a:lnTo>
                <a:lnTo>
                  <a:pt x="1795463" y="762000"/>
                </a:lnTo>
                <a:lnTo>
                  <a:pt x="1795463" y="714375"/>
                </a:lnTo>
                <a:lnTo>
                  <a:pt x="1714500" y="714375"/>
                </a:lnTo>
                <a:lnTo>
                  <a:pt x="1714500" y="676275"/>
                </a:lnTo>
                <a:lnTo>
                  <a:pt x="1690688" y="676275"/>
                </a:lnTo>
                <a:lnTo>
                  <a:pt x="1690688" y="647700"/>
                </a:lnTo>
                <a:lnTo>
                  <a:pt x="1609725" y="647700"/>
                </a:lnTo>
                <a:lnTo>
                  <a:pt x="1609725" y="619125"/>
                </a:lnTo>
                <a:lnTo>
                  <a:pt x="1495425" y="619125"/>
                </a:lnTo>
                <a:lnTo>
                  <a:pt x="1495425" y="590550"/>
                </a:lnTo>
                <a:lnTo>
                  <a:pt x="1419225" y="590550"/>
                </a:lnTo>
                <a:lnTo>
                  <a:pt x="1419225" y="538162"/>
                </a:lnTo>
                <a:lnTo>
                  <a:pt x="1209675" y="538162"/>
                </a:lnTo>
                <a:lnTo>
                  <a:pt x="1209675" y="519112"/>
                </a:lnTo>
                <a:lnTo>
                  <a:pt x="1066800" y="519112"/>
                </a:lnTo>
                <a:lnTo>
                  <a:pt x="1066800" y="495300"/>
                </a:lnTo>
                <a:lnTo>
                  <a:pt x="985838" y="495300"/>
                </a:lnTo>
                <a:lnTo>
                  <a:pt x="985838" y="466725"/>
                </a:lnTo>
                <a:lnTo>
                  <a:pt x="876300" y="466725"/>
                </a:lnTo>
                <a:lnTo>
                  <a:pt x="876300" y="438150"/>
                </a:lnTo>
                <a:lnTo>
                  <a:pt x="833438" y="438150"/>
                </a:lnTo>
                <a:lnTo>
                  <a:pt x="833438" y="438150"/>
                </a:lnTo>
                <a:lnTo>
                  <a:pt x="833438" y="395287"/>
                </a:lnTo>
                <a:lnTo>
                  <a:pt x="700088" y="395287"/>
                </a:lnTo>
                <a:lnTo>
                  <a:pt x="700088" y="357187"/>
                </a:lnTo>
                <a:lnTo>
                  <a:pt x="642938" y="357187"/>
                </a:lnTo>
                <a:lnTo>
                  <a:pt x="642938" y="323850"/>
                </a:lnTo>
                <a:lnTo>
                  <a:pt x="585788" y="323850"/>
                </a:lnTo>
                <a:lnTo>
                  <a:pt x="585788" y="295275"/>
                </a:lnTo>
                <a:lnTo>
                  <a:pt x="547688" y="295275"/>
                </a:lnTo>
                <a:lnTo>
                  <a:pt x="547688" y="295275"/>
                </a:lnTo>
                <a:lnTo>
                  <a:pt x="561975" y="280988"/>
                </a:lnTo>
                <a:lnTo>
                  <a:pt x="428625" y="280988"/>
                </a:lnTo>
                <a:lnTo>
                  <a:pt x="428625" y="238125"/>
                </a:lnTo>
                <a:lnTo>
                  <a:pt x="371475" y="238125"/>
                </a:lnTo>
                <a:lnTo>
                  <a:pt x="371475" y="209550"/>
                </a:lnTo>
                <a:lnTo>
                  <a:pt x="328613" y="209550"/>
                </a:lnTo>
                <a:lnTo>
                  <a:pt x="328613" y="176212"/>
                </a:lnTo>
                <a:lnTo>
                  <a:pt x="247650" y="176212"/>
                </a:lnTo>
                <a:lnTo>
                  <a:pt x="247650" y="123825"/>
                </a:lnTo>
                <a:lnTo>
                  <a:pt x="171450" y="123825"/>
                </a:lnTo>
                <a:lnTo>
                  <a:pt x="171450" y="90487"/>
                </a:lnTo>
                <a:lnTo>
                  <a:pt x="109538" y="90487"/>
                </a:lnTo>
                <a:lnTo>
                  <a:pt x="109538" y="42862"/>
                </a:lnTo>
                <a:lnTo>
                  <a:pt x="0" y="42862"/>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93" name="Freeform: Shape 92">
            <a:extLst>
              <a:ext uri="{FF2B5EF4-FFF2-40B4-BE49-F238E27FC236}">
                <a16:creationId xmlns:a16="http://schemas.microsoft.com/office/drawing/2014/main" id="{91B16F3D-E288-4E44-BCA7-3055C1D183EA}"/>
              </a:ext>
            </a:extLst>
          </p:cNvPr>
          <p:cNvSpPr/>
          <p:nvPr/>
        </p:nvSpPr>
        <p:spPr bwMode="auto">
          <a:xfrm>
            <a:off x="1452563" y="1762125"/>
            <a:ext cx="3886200" cy="1885950"/>
          </a:xfrm>
          <a:custGeom>
            <a:avLst/>
            <a:gdLst>
              <a:gd name="connsiteX0" fmla="*/ 3886200 w 3886200"/>
              <a:gd name="connsiteY0" fmla="*/ 1885950 h 1885950"/>
              <a:gd name="connsiteX1" fmla="*/ 3305175 w 3886200"/>
              <a:gd name="connsiteY1" fmla="*/ 1885950 h 1885950"/>
              <a:gd name="connsiteX2" fmla="*/ 3305175 w 3886200"/>
              <a:gd name="connsiteY2" fmla="*/ 1547813 h 1885950"/>
              <a:gd name="connsiteX3" fmla="*/ 2324100 w 3886200"/>
              <a:gd name="connsiteY3" fmla="*/ 1547813 h 1885950"/>
              <a:gd name="connsiteX4" fmla="*/ 2324100 w 3886200"/>
              <a:gd name="connsiteY4" fmla="*/ 1404938 h 1885950"/>
              <a:gd name="connsiteX5" fmla="*/ 1533525 w 3886200"/>
              <a:gd name="connsiteY5" fmla="*/ 1404938 h 1885950"/>
              <a:gd name="connsiteX6" fmla="*/ 1533525 w 3886200"/>
              <a:gd name="connsiteY6" fmla="*/ 1266825 h 1885950"/>
              <a:gd name="connsiteX7" fmla="*/ 1266825 w 3886200"/>
              <a:gd name="connsiteY7" fmla="*/ 1266825 h 1885950"/>
              <a:gd name="connsiteX8" fmla="*/ 1266825 w 3886200"/>
              <a:gd name="connsiteY8" fmla="*/ 1162050 h 1885950"/>
              <a:gd name="connsiteX9" fmla="*/ 1052512 w 3886200"/>
              <a:gd name="connsiteY9" fmla="*/ 1162050 h 1885950"/>
              <a:gd name="connsiteX10" fmla="*/ 1052512 w 3886200"/>
              <a:gd name="connsiteY10" fmla="*/ 1076325 h 1885950"/>
              <a:gd name="connsiteX11" fmla="*/ 1033462 w 3886200"/>
              <a:gd name="connsiteY11" fmla="*/ 1076325 h 1885950"/>
              <a:gd name="connsiteX12" fmla="*/ 1033462 w 3886200"/>
              <a:gd name="connsiteY12" fmla="*/ 990600 h 1885950"/>
              <a:gd name="connsiteX13" fmla="*/ 1000125 w 3886200"/>
              <a:gd name="connsiteY13" fmla="*/ 990600 h 1885950"/>
              <a:gd name="connsiteX14" fmla="*/ 1000125 w 3886200"/>
              <a:gd name="connsiteY14" fmla="*/ 890588 h 1885950"/>
              <a:gd name="connsiteX15" fmla="*/ 742950 w 3886200"/>
              <a:gd name="connsiteY15" fmla="*/ 890588 h 1885950"/>
              <a:gd name="connsiteX16" fmla="*/ 742950 w 3886200"/>
              <a:gd name="connsiteY16" fmla="*/ 800100 h 1885950"/>
              <a:gd name="connsiteX17" fmla="*/ 709612 w 3886200"/>
              <a:gd name="connsiteY17" fmla="*/ 800100 h 1885950"/>
              <a:gd name="connsiteX18" fmla="*/ 709612 w 3886200"/>
              <a:gd name="connsiteY18" fmla="*/ 709613 h 1885950"/>
              <a:gd name="connsiteX19" fmla="*/ 623887 w 3886200"/>
              <a:gd name="connsiteY19" fmla="*/ 709613 h 1885950"/>
              <a:gd name="connsiteX20" fmla="*/ 623887 w 3886200"/>
              <a:gd name="connsiteY20" fmla="*/ 628650 h 1885950"/>
              <a:gd name="connsiteX21" fmla="*/ 623887 w 3886200"/>
              <a:gd name="connsiteY21" fmla="*/ 628650 h 1885950"/>
              <a:gd name="connsiteX22" fmla="*/ 623887 w 3886200"/>
              <a:gd name="connsiteY22" fmla="*/ 547688 h 1885950"/>
              <a:gd name="connsiteX23" fmla="*/ 428625 w 3886200"/>
              <a:gd name="connsiteY23" fmla="*/ 547688 h 1885950"/>
              <a:gd name="connsiteX24" fmla="*/ 428625 w 3886200"/>
              <a:gd name="connsiteY24" fmla="*/ 461963 h 1885950"/>
              <a:gd name="connsiteX25" fmla="*/ 361950 w 3886200"/>
              <a:gd name="connsiteY25" fmla="*/ 461963 h 1885950"/>
              <a:gd name="connsiteX26" fmla="*/ 361950 w 3886200"/>
              <a:gd name="connsiteY26" fmla="*/ 304800 h 1885950"/>
              <a:gd name="connsiteX27" fmla="*/ 309562 w 3886200"/>
              <a:gd name="connsiteY27" fmla="*/ 304800 h 1885950"/>
              <a:gd name="connsiteX28" fmla="*/ 309562 w 3886200"/>
              <a:gd name="connsiteY28" fmla="*/ 61913 h 1885950"/>
              <a:gd name="connsiteX29" fmla="*/ 0 w 3886200"/>
              <a:gd name="connsiteY29" fmla="*/ 61913 h 1885950"/>
              <a:gd name="connsiteX30" fmla="*/ 0 w 3886200"/>
              <a:gd name="connsiteY30" fmla="*/ 0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86200" h="1885950">
                <a:moveTo>
                  <a:pt x="3886200" y="1885950"/>
                </a:moveTo>
                <a:lnTo>
                  <a:pt x="3305175" y="1885950"/>
                </a:lnTo>
                <a:lnTo>
                  <a:pt x="3305175" y="1547813"/>
                </a:lnTo>
                <a:lnTo>
                  <a:pt x="2324100" y="1547813"/>
                </a:lnTo>
                <a:lnTo>
                  <a:pt x="2324100" y="1404938"/>
                </a:lnTo>
                <a:lnTo>
                  <a:pt x="1533525" y="1404938"/>
                </a:lnTo>
                <a:lnTo>
                  <a:pt x="1533525" y="1266825"/>
                </a:lnTo>
                <a:lnTo>
                  <a:pt x="1266825" y="1266825"/>
                </a:lnTo>
                <a:lnTo>
                  <a:pt x="1266825" y="1162050"/>
                </a:lnTo>
                <a:lnTo>
                  <a:pt x="1052512" y="1162050"/>
                </a:lnTo>
                <a:lnTo>
                  <a:pt x="1052512" y="1076325"/>
                </a:lnTo>
                <a:lnTo>
                  <a:pt x="1033462" y="1076325"/>
                </a:lnTo>
                <a:lnTo>
                  <a:pt x="1033462" y="990600"/>
                </a:lnTo>
                <a:lnTo>
                  <a:pt x="1000125" y="990600"/>
                </a:lnTo>
                <a:lnTo>
                  <a:pt x="1000125" y="890588"/>
                </a:lnTo>
                <a:lnTo>
                  <a:pt x="742950" y="890588"/>
                </a:lnTo>
                <a:lnTo>
                  <a:pt x="742950" y="800100"/>
                </a:lnTo>
                <a:lnTo>
                  <a:pt x="709612" y="800100"/>
                </a:lnTo>
                <a:lnTo>
                  <a:pt x="709612" y="709613"/>
                </a:lnTo>
                <a:lnTo>
                  <a:pt x="623887" y="709613"/>
                </a:lnTo>
                <a:lnTo>
                  <a:pt x="623887" y="628650"/>
                </a:lnTo>
                <a:lnTo>
                  <a:pt x="623887" y="628650"/>
                </a:lnTo>
                <a:lnTo>
                  <a:pt x="623887" y="547688"/>
                </a:lnTo>
                <a:lnTo>
                  <a:pt x="428625" y="547688"/>
                </a:lnTo>
                <a:lnTo>
                  <a:pt x="428625" y="461963"/>
                </a:lnTo>
                <a:lnTo>
                  <a:pt x="361950" y="461963"/>
                </a:lnTo>
                <a:lnTo>
                  <a:pt x="361950" y="304800"/>
                </a:lnTo>
                <a:lnTo>
                  <a:pt x="309562" y="304800"/>
                </a:lnTo>
                <a:lnTo>
                  <a:pt x="309562" y="61913"/>
                </a:lnTo>
                <a:lnTo>
                  <a:pt x="0" y="61913"/>
                </a:lnTo>
                <a:lnTo>
                  <a:pt x="0" y="0"/>
                </a:lnTo>
              </a:path>
            </a:pathLst>
          </a:custGeom>
          <a:noFill/>
          <a:ln w="28575">
            <a:solidFill>
              <a:schemeClr val="accent5"/>
            </a:solidFill>
            <a:miter lim="800000"/>
            <a:headEnd/>
            <a:tailEnd/>
          </a:ln>
        </p:spPr>
        <p:txBody>
          <a:bodyPr rtlCol="0" anchor="ctr"/>
          <a:lstStyle/>
          <a:p>
            <a:pPr algn="ctr"/>
            <a:endParaRPr lang="en-US" dirty="0"/>
          </a:p>
        </p:txBody>
      </p:sp>
      <p:sp>
        <p:nvSpPr>
          <p:cNvPr id="94" name="Freeform: Shape 93">
            <a:extLst>
              <a:ext uri="{FF2B5EF4-FFF2-40B4-BE49-F238E27FC236}">
                <a16:creationId xmlns:a16="http://schemas.microsoft.com/office/drawing/2014/main" id="{58FD995F-7F41-4F1D-9416-DCF799D34EE3}"/>
              </a:ext>
            </a:extLst>
          </p:cNvPr>
          <p:cNvSpPr/>
          <p:nvPr/>
        </p:nvSpPr>
        <p:spPr bwMode="auto">
          <a:xfrm>
            <a:off x="7081838" y="1757363"/>
            <a:ext cx="4148137" cy="1009650"/>
          </a:xfrm>
          <a:custGeom>
            <a:avLst/>
            <a:gdLst>
              <a:gd name="connsiteX0" fmla="*/ 4148137 w 4148137"/>
              <a:gd name="connsiteY0" fmla="*/ 1009650 h 1009650"/>
              <a:gd name="connsiteX1" fmla="*/ 3262312 w 4148137"/>
              <a:gd name="connsiteY1" fmla="*/ 1009650 h 1009650"/>
              <a:gd name="connsiteX2" fmla="*/ 3262312 w 4148137"/>
              <a:gd name="connsiteY2" fmla="*/ 976312 h 1009650"/>
              <a:gd name="connsiteX3" fmla="*/ 3205162 w 4148137"/>
              <a:gd name="connsiteY3" fmla="*/ 976312 h 1009650"/>
              <a:gd name="connsiteX4" fmla="*/ 3205162 w 4148137"/>
              <a:gd name="connsiteY4" fmla="*/ 923925 h 1009650"/>
              <a:gd name="connsiteX5" fmla="*/ 2952750 w 4148137"/>
              <a:gd name="connsiteY5" fmla="*/ 923925 h 1009650"/>
              <a:gd name="connsiteX6" fmla="*/ 2952750 w 4148137"/>
              <a:gd name="connsiteY6" fmla="*/ 862012 h 1009650"/>
              <a:gd name="connsiteX7" fmla="*/ 2886075 w 4148137"/>
              <a:gd name="connsiteY7" fmla="*/ 862012 h 1009650"/>
              <a:gd name="connsiteX8" fmla="*/ 2886075 w 4148137"/>
              <a:gd name="connsiteY8" fmla="*/ 823912 h 1009650"/>
              <a:gd name="connsiteX9" fmla="*/ 2705100 w 4148137"/>
              <a:gd name="connsiteY9" fmla="*/ 823912 h 1009650"/>
              <a:gd name="connsiteX10" fmla="*/ 2705100 w 4148137"/>
              <a:gd name="connsiteY10" fmla="*/ 823912 h 1009650"/>
              <a:gd name="connsiteX11" fmla="*/ 2705100 w 4148137"/>
              <a:gd name="connsiteY11" fmla="*/ 823912 h 1009650"/>
              <a:gd name="connsiteX12" fmla="*/ 2705100 w 4148137"/>
              <a:gd name="connsiteY12" fmla="*/ 785812 h 1009650"/>
              <a:gd name="connsiteX13" fmla="*/ 2443162 w 4148137"/>
              <a:gd name="connsiteY13" fmla="*/ 785812 h 1009650"/>
              <a:gd name="connsiteX14" fmla="*/ 2443162 w 4148137"/>
              <a:gd name="connsiteY14" fmla="*/ 766762 h 1009650"/>
              <a:gd name="connsiteX15" fmla="*/ 2276475 w 4148137"/>
              <a:gd name="connsiteY15" fmla="*/ 766762 h 1009650"/>
              <a:gd name="connsiteX16" fmla="*/ 2276475 w 4148137"/>
              <a:gd name="connsiteY16" fmla="*/ 747712 h 1009650"/>
              <a:gd name="connsiteX17" fmla="*/ 2247900 w 4148137"/>
              <a:gd name="connsiteY17" fmla="*/ 747712 h 1009650"/>
              <a:gd name="connsiteX18" fmla="*/ 2247900 w 4148137"/>
              <a:gd name="connsiteY18" fmla="*/ 728662 h 1009650"/>
              <a:gd name="connsiteX19" fmla="*/ 2076450 w 4148137"/>
              <a:gd name="connsiteY19" fmla="*/ 728662 h 1009650"/>
              <a:gd name="connsiteX20" fmla="*/ 2076450 w 4148137"/>
              <a:gd name="connsiteY20" fmla="*/ 700087 h 1009650"/>
              <a:gd name="connsiteX21" fmla="*/ 2014537 w 4148137"/>
              <a:gd name="connsiteY21" fmla="*/ 700087 h 1009650"/>
              <a:gd name="connsiteX22" fmla="*/ 2014537 w 4148137"/>
              <a:gd name="connsiteY22" fmla="*/ 681037 h 1009650"/>
              <a:gd name="connsiteX23" fmla="*/ 1924050 w 4148137"/>
              <a:gd name="connsiteY23" fmla="*/ 681037 h 1009650"/>
              <a:gd name="connsiteX24" fmla="*/ 1924050 w 4148137"/>
              <a:gd name="connsiteY24" fmla="*/ 661987 h 1009650"/>
              <a:gd name="connsiteX25" fmla="*/ 1852612 w 4148137"/>
              <a:gd name="connsiteY25" fmla="*/ 661987 h 1009650"/>
              <a:gd name="connsiteX26" fmla="*/ 1852612 w 4148137"/>
              <a:gd name="connsiteY26" fmla="*/ 642937 h 1009650"/>
              <a:gd name="connsiteX27" fmla="*/ 1766887 w 4148137"/>
              <a:gd name="connsiteY27" fmla="*/ 642937 h 1009650"/>
              <a:gd name="connsiteX28" fmla="*/ 1766887 w 4148137"/>
              <a:gd name="connsiteY28" fmla="*/ 595312 h 1009650"/>
              <a:gd name="connsiteX29" fmla="*/ 1643062 w 4148137"/>
              <a:gd name="connsiteY29" fmla="*/ 595312 h 1009650"/>
              <a:gd name="connsiteX30" fmla="*/ 1643062 w 4148137"/>
              <a:gd name="connsiteY30" fmla="*/ 547687 h 1009650"/>
              <a:gd name="connsiteX31" fmla="*/ 1604962 w 4148137"/>
              <a:gd name="connsiteY31" fmla="*/ 547687 h 1009650"/>
              <a:gd name="connsiteX32" fmla="*/ 1604962 w 4148137"/>
              <a:gd name="connsiteY32" fmla="*/ 547687 h 1009650"/>
              <a:gd name="connsiteX33" fmla="*/ 1576387 w 4148137"/>
              <a:gd name="connsiteY33" fmla="*/ 519112 h 1009650"/>
              <a:gd name="connsiteX34" fmla="*/ 1576387 w 4148137"/>
              <a:gd name="connsiteY34" fmla="*/ 471487 h 1009650"/>
              <a:gd name="connsiteX35" fmla="*/ 1509712 w 4148137"/>
              <a:gd name="connsiteY35" fmla="*/ 471487 h 1009650"/>
              <a:gd name="connsiteX36" fmla="*/ 1509712 w 4148137"/>
              <a:gd name="connsiteY36" fmla="*/ 447675 h 1009650"/>
              <a:gd name="connsiteX37" fmla="*/ 1462087 w 4148137"/>
              <a:gd name="connsiteY37" fmla="*/ 447675 h 1009650"/>
              <a:gd name="connsiteX38" fmla="*/ 1462087 w 4148137"/>
              <a:gd name="connsiteY38" fmla="*/ 428625 h 1009650"/>
              <a:gd name="connsiteX39" fmla="*/ 1395412 w 4148137"/>
              <a:gd name="connsiteY39" fmla="*/ 428625 h 1009650"/>
              <a:gd name="connsiteX40" fmla="*/ 1395412 w 4148137"/>
              <a:gd name="connsiteY40" fmla="*/ 414337 h 1009650"/>
              <a:gd name="connsiteX41" fmla="*/ 1338262 w 4148137"/>
              <a:gd name="connsiteY41" fmla="*/ 414337 h 1009650"/>
              <a:gd name="connsiteX42" fmla="*/ 1338262 w 4148137"/>
              <a:gd name="connsiteY42" fmla="*/ 395287 h 1009650"/>
              <a:gd name="connsiteX43" fmla="*/ 1247775 w 4148137"/>
              <a:gd name="connsiteY43" fmla="*/ 395287 h 1009650"/>
              <a:gd name="connsiteX44" fmla="*/ 1247775 w 4148137"/>
              <a:gd name="connsiteY44" fmla="*/ 381000 h 1009650"/>
              <a:gd name="connsiteX45" fmla="*/ 1195387 w 4148137"/>
              <a:gd name="connsiteY45" fmla="*/ 381000 h 1009650"/>
              <a:gd name="connsiteX46" fmla="*/ 1195387 w 4148137"/>
              <a:gd name="connsiteY46" fmla="*/ 357187 h 1009650"/>
              <a:gd name="connsiteX47" fmla="*/ 1147762 w 4148137"/>
              <a:gd name="connsiteY47" fmla="*/ 357187 h 1009650"/>
              <a:gd name="connsiteX48" fmla="*/ 1147762 w 4148137"/>
              <a:gd name="connsiteY48" fmla="*/ 333375 h 1009650"/>
              <a:gd name="connsiteX49" fmla="*/ 1057275 w 4148137"/>
              <a:gd name="connsiteY49" fmla="*/ 333375 h 1009650"/>
              <a:gd name="connsiteX50" fmla="*/ 1057275 w 4148137"/>
              <a:gd name="connsiteY50" fmla="*/ 333375 h 1009650"/>
              <a:gd name="connsiteX51" fmla="*/ 1057275 w 4148137"/>
              <a:gd name="connsiteY51" fmla="*/ 290512 h 1009650"/>
              <a:gd name="connsiteX52" fmla="*/ 914400 w 4148137"/>
              <a:gd name="connsiteY52" fmla="*/ 290512 h 1009650"/>
              <a:gd name="connsiteX53" fmla="*/ 914400 w 4148137"/>
              <a:gd name="connsiteY53" fmla="*/ 271462 h 1009650"/>
              <a:gd name="connsiteX54" fmla="*/ 847725 w 4148137"/>
              <a:gd name="connsiteY54" fmla="*/ 271462 h 1009650"/>
              <a:gd name="connsiteX55" fmla="*/ 847725 w 4148137"/>
              <a:gd name="connsiteY55" fmla="*/ 252412 h 1009650"/>
              <a:gd name="connsiteX56" fmla="*/ 738187 w 4148137"/>
              <a:gd name="connsiteY56" fmla="*/ 252412 h 1009650"/>
              <a:gd name="connsiteX57" fmla="*/ 738187 w 4148137"/>
              <a:gd name="connsiteY57" fmla="*/ 223837 h 1009650"/>
              <a:gd name="connsiteX58" fmla="*/ 690562 w 4148137"/>
              <a:gd name="connsiteY58" fmla="*/ 223837 h 1009650"/>
              <a:gd name="connsiteX59" fmla="*/ 690562 w 4148137"/>
              <a:gd name="connsiteY59" fmla="*/ 185737 h 1009650"/>
              <a:gd name="connsiteX60" fmla="*/ 619125 w 4148137"/>
              <a:gd name="connsiteY60" fmla="*/ 185737 h 1009650"/>
              <a:gd name="connsiteX61" fmla="*/ 619125 w 4148137"/>
              <a:gd name="connsiteY61" fmla="*/ 157162 h 1009650"/>
              <a:gd name="connsiteX62" fmla="*/ 528637 w 4148137"/>
              <a:gd name="connsiteY62" fmla="*/ 157162 h 1009650"/>
              <a:gd name="connsiteX63" fmla="*/ 528637 w 4148137"/>
              <a:gd name="connsiteY63" fmla="*/ 123825 h 1009650"/>
              <a:gd name="connsiteX64" fmla="*/ 400050 w 4148137"/>
              <a:gd name="connsiteY64" fmla="*/ 123825 h 1009650"/>
              <a:gd name="connsiteX65" fmla="*/ 400050 w 4148137"/>
              <a:gd name="connsiteY65" fmla="*/ 104775 h 1009650"/>
              <a:gd name="connsiteX66" fmla="*/ 323850 w 4148137"/>
              <a:gd name="connsiteY66" fmla="*/ 104775 h 1009650"/>
              <a:gd name="connsiteX67" fmla="*/ 323850 w 4148137"/>
              <a:gd name="connsiteY67" fmla="*/ 80962 h 1009650"/>
              <a:gd name="connsiteX68" fmla="*/ 238125 w 4148137"/>
              <a:gd name="connsiteY68" fmla="*/ 80962 h 1009650"/>
              <a:gd name="connsiteX69" fmla="*/ 238125 w 4148137"/>
              <a:gd name="connsiteY69" fmla="*/ 61912 h 1009650"/>
              <a:gd name="connsiteX70" fmla="*/ 166687 w 4148137"/>
              <a:gd name="connsiteY70" fmla="*/ 61912 h 1009650"/>
              <a:gd name="connsiteX71" fmla="*/ 166687 w 4148137"/>
              <a:gd name="connsiteY71" fmla="*/ 61912 h 1009650"/>
              <a:gd name="connsiteX72" fmla="*/ 104775 w 4148137"/>
              <a:gd name="connsiteY72" fmla="*/ 61912 h 1009650"/>
              <a:gd name="connsiteX73" fmla="*/ 104775 w 4148137"/>
              <a:gd name="connsiteY73" fmla="*/ 19050 h 1009650"/>
              <a:gd name="connsiteX74" fmla="*/ 47625 w 4148137"/>
              <a:gd name="connsiteY74" fmla="*/ 19050 h 1009650"/>
              <a:gd name="connsiteX75" fmla="*/ 47625 w 4148137"/>
              <a:gd name="connsiteY75" fmla="*/ 0 h 1009650"/>
              <a:gd name="connsiteX76" fmla="*/ 0 w 4148137"/>
              <a:gd name="connsiteY76" fmla="*/ 0 h 1009650"/>
              <a:gd name="connsiteX0" fmla="*/ 4148137 w 4148137"/>
              <a:gd name="connsiteY0" fmla="*/ 1009650 h 1009650"/>
              <a:gd name="connsiteX1" fmla="*/ 3262312 w 4148137"/>
              <a:gd name="connsiteY1" fmla="*/ 1009650 h 1009650"/>
              <a:gd name="connsiteX2" fmla="*/ 3262312 w 4148137"/>
              <a:gd name="connsiteY2" fmla="*/ 976312 h 1009650"/>
              <a:gd name="connsiteX3" fmla="*/ 3205162 w 4148137"/>
              <a:gd name="connsiteY3" fmla="*/ 976312 h 1009650"/>
              <a:gd name="connsiteX4" fmla="*/ 3205162 w 4148137"/>
              <a:gd name="connsiteY4" fmla="*/ 923925 h 1009650"/>
              <a:gd name="connsiteX5" fmla="*/ 2952750 w 4148137"/>
              <a:gd name="connsiteY5" fmla="*/ 923925 h 1009650"/>
              <a:gd name="connsiteX6" fmla="*/ 2952750 w 4148137"/>
              <a:gd name="connsiteY6" fmla="*/ 862012 h 1009650"/>
              <a:gd name="connsiteX7" fmla="*/ 2886075 w 4148137"/>
              <a:gd name="connsiteY7" fmla="*/ 862012 h 1009650"/>
              <a:gd name="connsiteX8" fmla="*/ 2886075 w 4148137"/>
              <a:gd name="connsiteY8" fmla="*/ 823912 h 1009650"/>
              <a:gd name="connsiteX9" fmla="*/ 2705100 w 4148137"/>
              <a:gd name="connsiteY9" fmla="*/ 823912 h 1009650"/>
              <a:gd name="connsiteX10" fmla="*/ 2705100 w 4148137"/>
              <a:gd name="connsiteY10" fmla="*/ 823912 h 1009650"/>
              <a:gd name="connsiteX11" fmla="*/ 2705100 w 4148137"/>
              <a:gd name="connsiteY11" fmla="*/ 823912 h 1009650"/>
              <a:gd name="connsiteX12" fmla="*/ 2705100 w 4148137"/>
              <a:gd name="connsiteY12" fmla="*/ 785812 h 1009650"/>
              <a:gd name="connsiteX13" fmla="*/ 2443162 w 4148137"/>
              <a:gd name="connsiteY13" fmla="*/ 785812 h 1009650"/>
              <a:gd name="connsiteX14" fmla="*/ 2443162 w 4148137"/>
              <a:gd name="connsiteY14" fmla="*/ 766762 h 1009650"/>
              <a:gd name="connsiteX15" fmla="*/ 2276475 w 4148137"/>
              <a:gd name="connsiteY15" fmla="*/ 766762 h 1009650"/>
              <a:gd name="connsiteX16" fmla="*/ 2276475 w 4148137"/>
              <a:gd name="connsiteY16" fmla="*/ 747712 h 1009650"/>
              <a:gd name="connsiteX17" fmla="*/ 2247900 w 4148137"/>
              <a:gd name="connsiteY17" fmla="*/ 747712 h 1009650"/>
              <a:gd name="connsiteX18" fmla="*/ 2247900 w 4148137"/>
              <a:gd name="connsiteY18" fmla="*/ 728662 h 1009650"/>
              <a:gd name="connsiteX19" fmla="*/ 2076450 w 4148137"/>
              <a:gd name="connsiteY19" fmla="*/ 728662 h 1009650"/>
              <a:gd name="connsiteX20" fmla="*/ 2076450 w 4148137"/>
              <a:gd name="connsiteY20" fmla="*/ 700087 h 1009650"/>
              <a:gd name="connsiteX21" fmla="*/ 2014537 w 4148137"/>
              <a:gd name="connsiteY21" fmla="*/ 700087 h 1009650"/>
              <a:gd name="connsiteX22" fmla="*/ 2014537 w 4148137"/>
              <a:gd name="connsiteY22" fmla="*/ 681037 h 1009650"/>
              <a:gd name="connsiteX23" fmla="*/ 1924050 w 4148137"/>
              <a:gd name="connsiteY23" fmla="*/ 681037 h 1009650"/>
              <a:gd name="connsiteX24" fmla="*/ 1924050 w 4148137"/>
              <a:gd name="connsiteY24" fmla="*/ 661987 h 1009650"/>
              <a:gd name="connsiteX25" fmla="*/ 1852612 w 4148137"/>
              <a:gd name="connsiteY25" fmla="*/ 661987 h 1009650"/>
              <a:gd name="connsiteX26" fmla="*/ 1852612 w 4148137"/>
              <a:gd name="connsiteY26" fmla="*/ 642937 h 1009650"/>
              <a:gd name="connsiteX27" fmla="*/ 1766887 w 4148137"/>
              <a:gd name="connsiteY27" fmla="*/ 642937 h 1009650"/>
              <a:gd name="connsiteX28" fmla="*/ 1766887 w 4148137"/>
              <a:gd name="connsiteY28" fmla="*/ 595312 h 1009650"/>
              <a:gd name="connsiteX29" fmla="*/ 1643062 w 4148137"/>
              <a:gd name="connsiteY29" fmla="*/ 595312 h 1009650"/>
              <a:gd name="connsiteX30" fmla="*/ 1643062 w 4148137"/>
              <a:gd name="connsiteY30" fmla="*/ 547687 h 1009650"/>
              <a:gd name="connsiteX31" fmla="*/ 1604962 w 4148137"/>
              <a:gd name="connsiteY31" fmla="*/ 547687 h 1009650"/>
              <a:gd name="connsiteX32" fmla="*/ 1604962 w 4148137"/>
              <a:gd name="connsiteY32" fmla="*/ 547687 h 1009650"/>
              <a:gd name="connsiteX33" fmla="*/ 1576387 w 4148137"/>
              <a:gd name="connsiteY33" fmla="*/ 519112 h 1009650"/>
              <a:gd name="connsiteX34" fmla="*/ 1576387 w 4148137"/>
              <a:gd name="connsiteY34" fmla="*/ 471487 h 1009650"/>
              <a:gd name="connsiteX35" fmla="*/ 1509712 w 4148137"/>
              <a:gd name="connsiteY35" fmla="*/ 471487 h 1009650"/>
              <a:gd name="connsiteX36" fmla="*/ 1509712 w 4148137"/>
              <a:gd name="connsiteY36" fmla="*/ 447675 h 1009650"/>
              <a:gd name="connsiteX37" fmla="*/ 1462087 w 4148137"/>
              <a:gd name="connsiteY37" fmla="*/ 447675 h 1009650"/>
              <a:gd name="connsiteX38" fmla="*/ 1462087 w 4148137"/>
              <a:gd name="connsiteY38" fmla="*/ 428625 h 1009650"/>
              <a:gd name="connsiteX39" fmla="*/ 1395412 w 4148137"/>
              <a:gd name="connsiteY39" fmla="*/ 428625 h 1009650"/>
              <a:gd name="connsiteX40" fmla="*/ 1395412 w 4148137"/>
              <a:gd name="connsiteY40" fmla="*/ 414337 h 1009650"/>
              <a:gd name="connsiteX41" fmla="*/ 1338262 w 4148137"/>
              <a:gd name="connsiteY41" fmla="*/ 414337 h 1009650"/>
              <a:gd name="connsiteX42" fmla="*/ 1338262 w 4148137"/>
              <a:gd name="connsiteY42" fmla="*/ 395287 h 1009650"/>
              <a:gd name="connsiteX43" fmla="*/ 1247775 w 4148137"/>
              <a:gd name="connsiteY43" fmla="*/ 395287 h 1009650"/>
              <a:gd name="connsiteX44" fmla="*/ 1247775 w 4148137"/>
              <a:gd name="connsiteY44" fmla="*/ 381000 h 1009650"/>
              <a:gd name="connsiteX45" fmla="*/ 1195387 w 4148137"/>
              <a:gd name="connsiteY45" fmla="*/ 381000 h 1009650"/>
              <a:gd name="connsiteX46" fmla="*/ 1195387 w 4148137"/>
              <a:gd name="connsiteY46" fmla="*/ 357187 h 1009650"/>
              <a:gd name="connsiteX47" fmla="*/ 1147762 w 4148137"/>
              <a:gd name="connsiteY47" fmla="*/ 357187 h 1009650"/>
              <a:gd name="connsiteX48" fmla="*/ 1147762 w 4148137"/>
              <a:gd name="connsiteY48" fmla="*/ 333375 h 1009650"/>
              <a:gd name="connsiteX49" fmla="*/ 1057275 w 4148137"/>
              <a:gd name="connsiteY49" fmla="*/ 333375 h 1009650"/>
              <a:gd name="connsiteX50" fmla="*/ 1057275 w 4148137"/>
              <a:gd name="connsiteY50" fmla="*/ 333375 h 1009650"/>
              <a:gd name="connsiteX51" fmla="*/ 1057275 w 4148137"/>
              <a:gd name="connsiteY51" fmla="*/ 290512 h 1009650"/>
              <a:gd name="connsiteX52" fmla="*/ 914400 w 4148137"/>
              <a:gd name="connsiteY52" fmla="*/ 290512 h 1009650"/>
              <a:gd name="connsiteX53" fmla="*/ 914400 w 4148137"/>
              <a:gd name="connsiteY53" fmla="*/ 271462 h 1009650"/>
              <a:gd name="connsiteX54" fmla="*/ 847725 w 4148137"/>
              <a:gd name="connsiteY54" fmla="*/ 271462 h 1009650"/>
              <a:gd name="connsiteX55" fmla="*/ 847725 w 4148137"/>
              <a:gd name="connsiteY55" fmla="*/ 252412 h 1009650"/>
              <a:gd name="connsiteX56" fmla="*/ 738187 w 4148137"/>
              <a:gd name="connsiteY56" fmla="*/ 252412 h 1009650"/>
              <a:gd name="connsiteX57" fmla="*/ 738187 w 4148137"/>
              <a:gd name="connsiteY57" fmla="*/ 223837 h 1009650"/>
              <a:gd name="connsiteX58" fmla="*/ 690562 w 4148137"/>
              <a:gd name="connsiteY58" fmla="*/ 223837 h 1009650"/>
              <a:gd name="connsiteX59" fmla="*/ 690562 w 4148137"/>
              <a:gd name="connsiteY59" fmla="*/ 185737 h 1009650"/>
              <a:gd name="connsiteX60" fmla="*/ 619125 w 4148137"/>
              <a:gd name="connsiteY60" fmla="*/ 185737 h 1009650"/>
              <a:gd name="connsiteX61" fmla="*/ 619125 w 4148137"/>
              <a:gd name="connsiteY61" fmla="*/ 157162 h 1009650"/>
              <a:gd name="connsiteX62" fmla="*/ 528637 w 4148137"/>
              <a:gd name="connsiteY62" fmla="*/ 157162 h 1009650"/>
              <a:gd name="connsiteX63" fmla="*/ 528637 w 4148137"/>
              <a:gd name="connsiteY63" fmla="*/ 123825 h 1009650"/>
              <a:gd name="connsiteX64" fmla="*/ 400050 w 4148137"/>
              <a:gd name="connsiteY64" fmla="*/ 123825 h 1009650"/>
              <a:gd name="connsiteX65" fmla="*/ 400050 w 4148137"/>
              <a:gd name="connsiteY65" fmla="*/ 104775 h 1009650"/>
              <a:gd name="connsiteX66" fmla="*/ 323850 w 4148137"/>
              <a:gd name="connsiteY66" fmla="*/ 104775 h 1009650"/>
              <a:gd name="connsiteX67" fmla="*/ 323850 w 4148137"/>
              <a:gd name="connsiteY67" fmla="*/ 80962 h 1009650"/>
              <a:gd name="connsiteX68" fmla="*/ 238125 w 4148137"/>
              <a:gd name="connsiteY68" fmla="*/ 80962 h 1009650"/>
              <a:gd name="connsiteX69" fmla="*/ 238125 w 4148137"/>
              <a:gd name="connsiteY69" fmla="*/ 61912 h 1009650"/>
              <a:gd name="connsiteX70" fmla="*/ 166687 w 4148137"/>
              <a:gd name="connsiteY70" fmla="*/ 61912 h 1009650"/>
              <a:gd name="connsiteX71" fmla="*/ 166687 w 4148137"/>
              <a:gd name="connsiteY71" fmla="*/ 61912 h 1009650"/>
              <a:gd name="connsiteX72" fmla="*/ 104775 w 4148137"/>
              <a:gd name="connsiteY72" fmla="*/ 61912 h 1009650"/>
              <a:gd name="connsiteX73" fmla="*/ 123825 w 4148137"/>
              <a:gd name="connsiteY73" fmla="*/ 4762 h 1009650"/>
              <a:gd name="connsiteX74" fmla="*/ 47625 w 4148137"/>
              <a:gd name="connsiteY74" fmla="*/ 19050 h 1009650"/>
              <a:gd name="connsiteX75" fmla="*/ 47625 w 4148137"/>
              <a:gd name="connsiteY75" fmla="*/ 0 h 1009650"/>
              <a:gd name="connsiteX76" fmla="*/ 0 w 4148137"/>
              <a:gd name="connsiteY76" fmla="*/ 0 h 1009650"/>
              <a:gd name="connsiteX0" fmla="*/ 4148137 w 4148137"/>
              <a:gd name="connsiteY0" fmla="*/ 1009650 h 1009650"/>
              <a:gd name="connsiteX1" fmla="*/ 3262312 w 4148137"/>
              <a:gd name="connsiteY1" fmla="*/ 1009650 h 1009650"/>
              <a:gd name="connsiteX2" fmla="*/ 3262312 w 4148137"/>
              <a:gd name="connsiteY2" fmla="*/ 976312 h 1009650"/>
              <a:gd name="connsiteX3" fmla="*/ 3205162 w 4148137"/>
              <a:gd name="connsiteY3" fmla="*/ 976312 h 1009650"/>
              <a:gd name="connsiteX4" fmla="*/ 3205162 w 4148137"/>
              <a:gd name="connsiteY4" fmla="*/ 923925 h 1009650"/>
              <a:gd name="connsiteX5" fmla="*/ 2952750 w 4148137"/>
              <a:gd name="connsiteY5" fmla="*/ 923925 h 1009650"/>
              <a:gd name="connsiteX6" fmla="*/ 2952750 w 4148137"/>
              <a:gd name="connsiteY6" fmla="*/ 862012 h 1009650"/>
              <a:gd name="connsiteX7" fmla="*/ 2886075 w 4148137"/>
              <a:gd name="connsiteY7" fmla="*/ 862012 h 1009650"/>
              <a:gd name="connsiteX8" fmla="*/ 2886075 w 4148137"/>
              <a:gd name="connsiteY8" fmla="*/ 823912 h 1009650"/>
              <a:gd name="connsiteX9" fmla="*/ 2705100 w 4148137"/>
              <a:gd name="connsiteY9" fmla="*/ 823912 h 1009650"/>
              <a:gd name="connsiteX10" fmla="*/ 2705100 w 4148137"/>
              <a:gd name="connsiteY10" fmla="*/ 823912 h 1009650"/>
              <a:gd name="connsiteX11" fmla="*/ 2705100 w 4148137"/>
              <a:gd name="connsiteY11" fmla="*/ 823912 h 1009650"/>
              <a:gd name="connsiteX12" fmla="*/ 2705100 w 4148137"/>
              <a:gd name="connsiteY12" fmla="*/ 785812 h 1009650"/>
              <a:gd name="connsiteX13" fmla="*/ 2443162 w 4148137"/>
              <a:gd name="connsiteY13" fmla="*/ 785812 h 1009650"/>
              <a:gd name="connsiteX14" fmla="*/ 2443162 w 4148137"/>
              <a:gd name="connsiteY14" fmla="*/ 766762 h 1009650"/>
              <a:gd name="connsiteX15" fmla="*/ 2276475 w 4148137"/>
              <a:gd name="connsiteY15" fmla="*/ 766762 h 1009650"/>
              <a:gd name="connsiteX16" fmla="*/ 2276475 w 4148137"/>
              <a:gd name="connsiteY16" fmla="*/ 747712 h 1009650"/>
              <a:gd name="connsiteX17" fmla="*/ 2247900 w 4148137"/>
              <a:gd name="connsiteY17" fmla="*/ 747712 h 1009650"/>
              <a:gd name="connsiteX18" fmla="*/ 2247900 w 4148137"/>
              <a:gd name="connsiteY18" fmla="*/ 728662 h 1009650"/>
              <a:gd name="connsiteX19" fmla="*/ 2076450 w 4148137"/>
              <a:gd name="connsiteY19" fmla="*/ 728662 h 1009650"/>
              <a:gd name="connsiteX20" fmla="*/ 2076450 w 4148137"/>
              <a:gd name="connsiteY20" fmla="*/ 700087 h 1009650"/>
              <a:gd name="connsiteX21" fmla="*/ 2014537 w 4148137"/>
              <a:gd name="connsiteY21" fmla="*/ 700087 h 1009650"/>
              <a:gd name="connsiteX22" fmla="*/ 2014537 w 4148137"/>
              <a:gd name="connsiteY22" fmla="*/ 681037 h 1009650"/>
              <a:gd name="connsiteX23" fmla="*/ 1924050 w 4148137"/>
              <a:gd name="connsiteY23" fmla="*/ 681037 h 1009650"/>
              <a:gd name="connsiteX24" fmla="*/ 1924050 w 4148137"/>
              <a:gd name="connsiteY24" fmla="*/ 661987 h 1009650"/>
              <a:gd name="connsiteX25" fmla="*/ 1852612 w 4148137"/>
              <a:gd name="connsiteY25" fmla="*/ 661987 h 1009650"/>
              <a:gd name="connsiteX26" fmla="*/ 1852612 w 4148137"/>
              <a:gd name="connsiteY26" fmla="*/ 642937 h 1009650"/>
              <a:gd name="connsiteX27" fmla="*/ 1766887 w 4148137"/>
              <a:gd name="connsiteY27" fmla="*/ 642937 h 1009650"/>
              <a:gd name="connsiteX28" fmla="*/ 1766887 w 4148137"/>
              <a:gd name="connsiteY28" fmla="*/ 595312 h 1009650"/>
              <a:gd name="connsiteX29" fmla="*/ 1643062 w 4148137"/>
              <a:gd name="connsiteY29" fmla="*/ 595312 h 1009650"/>
              <a:gd name="connsiteX30" fmla="*/ 1643062 w 4148137"/>
              <a:gd name="connsiteY30" fmla="*/ 547687 h 1009650"/>
              <a:gd name="connsiteX31" fmla="*/ 1604962 w 4148137"/>
              <a:gd name="connsiteY31" fmla="*/ 547687 h 1009650"/>
              <a:gd name="connsiteX32" fmla="*/ 1604962 w 4148137"/>
              <a:gd name="connsiteY32" fmla="*/ 547687 h 1009650"/>
              <a:gd name="connsiteX33" fmla="*/ 1576387 w 4148137"/>
              <a:gd name="connsiteY33" fmla="*/ 519112 h 1009650"/>
              <a:gd name="connsiteX34" fmla="*/ 1576387 w 4148137"/>
              <a:gd name="connsiteY34" fmla="*/ 471487 h 1009650"/>
              <a:gd name="connsiteX35" fmla="*/ 1509712 w 4148137"/>
              <a:gd name="connsiteY35" fmla="*/ 471487 h 1009650"/>
              <a:gd name="connsiteX36" fmla="*/ 1509712 w 4148137"/>
              <a:gd name="connsiteY36" fmla="*/ 447675 h 1009650"/>
              <a:gd name="connsiteX37" fmla="*/ 1462087 w 4148137"/>
              <a:gd name="connsiteY37" fmla="*/ 447675 h 1009650"/>
              <a:gd name="connsiteX38" fmla="*/ 1462087 w 4148137"/>
              <a:gd name="connsiteY38" fmla="*/ 428625 h 1009650"/>
              <a:gd name="connsiteX39" fmla="*/ 1395412 w 4148137"/>
              <a:gd name="connsiteY39" fmla="*/ 428625 h 1009650"/>
              <a:gd name="connsiteX40" fmla="*/ 1395412 w 4148137"/>
              <a:gd name="connsiteY40" fmla="*/ 414337 h 1009650"/>
              <a:gd name="connsiteX41" fmla="*/ 1338262 w 4148137"/>
              <a:gd name="connsiteY41" fmla="*/ 414337 h 1009650"/>
              <a:gd name="connsiteX42" fmla="*/ 1338262 w 4148137"/>
              <a:gd name="connsiteY42" fmla="*/ 395287 h 1009650"/>
              <a:gd name="connsiteX43" fmla="*/ 1247775 w 4148137"/>
              <a:gd name="connsiteY43" fmla="*/ 395287 h 1009650"/>
              <a:gd name="connsiteX44" fmla="*/ 1247775 w 4148137"/>
              <a:gd name="connsiteY44" fmla="*/ 381000 h 1009650"/>
              <a:gd name="connsiteX45" fmla="*/ 1195387 w 4148137"/>
              <a:gd name="connsiteY45" fmla="*/ 381000 h 1009650"/>
              <a:gd name="connsiteX46" fmla="*/ 1195387 w 4148137"/>
              <a:gd name="connsiteY46" fmla="*/ 357187 h 1009650"/>
              <a:gd name="connsiteX47" fmla="*/ 1147762 w 4148137"/>
              <a:gd name="connsiteY47" fmla="*/ 357187 h 1009650"/>
              <a:gd name="connsiteX48" fmla="*/ 1147762 w 4148137"/>
              <a:gd name="connsiteY48" fmla="*/ 333375 h 1009650"/>
              <a:gd name="connsiteX49" fmla="*/ 1057275 w 4148137"/>
              <a:gd name="connsiteY49" fmla="*/ 333375 h 1009650"/>
              <a:gd name="connsiteX50" fmla="*/ 1057275 w 4148137"/>
              <a:gd name="connsiteY50" fmla="*/ 333375 h 1009650"/>
              <a:gd name="connsiteX51" fmla="*/ 1057275 w 4148137"/>
              <a:gd name="connsiteY51" fmla="*/ 290512 h 1009650"/>
              <a:gd name="connsiteX52" fmla="*/ 914400 w 4148137"/>
              <a:gd name="connsiteY52" fmla="*/ 290512 h 1009650"/>
              <a:gd name="connsiteX53" fmla="*/ 914400 w 4148137"/>
              <a:gd name="connsiteY53" fmla="*/ 271462 h 1009650"/>
              <a:gd name="connsiteX54" fmla="*/ 847725 w 4148137"/>
              <a:gd name="connsiteY54" fmla="*/ 271462 h 1009650"/>
              <a:gd name="connsiteX55" fmla="*/ 847725 w 4148137"/>
              <a:gd name="connsiteY55" fmla="*/ 252412 h 1009650"/>
              <a:gd name="connsiteX56" fmla="*/ 738187 w 4148137"/>
              <a:gd name="connsiteY56" fmla="*/ 252412 h 1009650"/>
              <a:gd name="connsiteX57" fmla="*/ 738187 w 4148137"/>
              <a:gd name="connsiteY57" fmla="*/ 223837 h 1009650"/>
              <a:gd name="connsiteX58" fmla="*/ 690562 w 4148137"/>
              <a:gd name="connsiteY58" fmla="*/ 223837 h 1009650"/>
              <a:gd name="connsiteX59" fmla="*/ 690562 w 4148137"/>
              <a:gd name="connsiteY59" fmla="*/ 185737 h 1009650"/>
              <a:gd name="connsiteX60" fmla="*/ 619125 w 4148137"/>
              <a:gd name="connsiteY60" fmla="*/ 185737 h 1009650"/>
              <a:gd name="connsiteX61" fmla="*/ 619125 w 4148137"/>
              <a:gd name="connsiteY61" fmla="*/ 157162 h 1009650"/>
              <a:gd name="connsiteX62" fmla="*/ 528637 w 4148137"/>
              <a:gd name="connsiteY62" fmla="*/ 157162 h 1009650"/>
              <a:gd name="connsiteX63" fmla="*/ 528637 w 4148137"/>
              <a:gd name="connsiteY63" fmla="*/ 123825 h 1009650"/>
              <a:gd name="connsiteX64" fmla="*/ 400050 w 4148137"/>
              <a:gd name="connsiteY64" fmla="*/ 123825 h 1009650"/>
              <a:gd name="connsiteX65" fmla="*/ 400050 w 4148137"/>
              <a:gd name="connsiteY65" fmla="*/ 104775 h 1009650"/>
              <a:gd name="connsiteX66" fmla="*/ 323850 w 4148137"/>
              <a:gd name="connsiteY66" fmla="*/ 104775 h 1009650"/>
              <a:gd name="connsiteX67" fmla="*/ 323850 w 4148137"/>
              <a:gd name="connsiteY67" fmla="*/ 80962 h 1009650"/>
              <a:gd name="connsiteX68" fmla="*/ 238125 w 4148137"/>
              <a:gd name="connsiteY68" fmla="*/ 80962 h 1009650"/>
              <a:gd name="connsiteX69" fmla="*/ 238125 w 4148137"/>
              <a:gd name="connsiteY69" fmla="*/ 61912 h 1009650"/>
              <a:gd name="connsiteX70" fmla="*/ 166687 w 4148137"/>
              <a:gd name="connsiteY70" fmla="*/ 61912 h 1009650"/>
              <a:gd name="connsiteX71" fmla="*/ 171449 w 4148137"/>
              <a:gd name="connsiteY71" fmla="*/ 52387 h 1009650"/>
              <a:gd name="connsiteX72" fmla="*/ 104775 w 4148137"/>
              <a:gd name="connsiteY72" fmla="*/ 61912 h 1009650"/>
              <a:gd name="connsiteX73" fmla="*/ 123825 w 4148137"/>
              <a:gd name="connsiteY73" fmla="*/ 4762 h 1009650"/>
              <a:gd name="connsiteX74" fmla="*/ 47625 w 4148137"/>
              <a:gd name="connsiteY74" fmla="*/ 19050 h 1009650"/>
              <a:gd name="connsiteX75" fmla="*/ 47625 w 4148137"/>
              <a:gd name="connsiteY75" fmla="*/ 0 h 1009650"/>
              <a:gd name="connsiteX76" fmla="*/ 0 w 4148137"/>
              <a:gd name="connsiteY76" fmla="*/ 0 h 1009650"/>
              <a:gd name="connsiteX0" fmla="*/ 4148137 w 4148137"/>
              <a:gd name="connsiteY0" fmla="*/ 1009650 h 1009650"/>
              <a:gd name="connsiteX1" fmla="*/ 3262312 w 4148137"/>
              <a:gd name="connsiteY1" fmla="*/ 1009650 h 1009650"/>
              <a:gd name="connsiteX2" fmla="*/ 3262312 w 4148137"/>
              <a:gd name="connsiteY2" fmla="*/ 976312 h 1009650"/>
              <a:gd name="connsiteX3" fmla="*/ 3205162 w 4148137"/>
              <a:gd name="connsiteY3" fmla="*/ 976312 h 1009650"/>
              <a:gd name="connsiteX4" fmla="*/ 3205162 w 4148137"/>
              <a:gd name="connsiteY4" fmla="*/ 923925 h 1009650"/>
              <a:gd name="connsiteX5" fmla="*/ 2952750 w 4148137"/>
              <a:gd name="connsiteY5" fmla="*/ 923925 h 1009650"/>
              <a:gd name="connsiteX6" fmla="*/ 2952750 w 4148137"/>
              <a:gd name="connsiteY6" fmla="*/ 862012 h 1009650"/>
              <a:gd name="connsiteX7" fmla="*/ 2886075 w 4148137"/>
              <a:gd name="connsiteY7" fmla="*/ 862012 h 1009650"/>
              <a:gd name="connsiteX8" fmla="*/ 2886075 w 4148137"/>
              <a:gd name="connsiteY8" fmla="*/ 823912 h 1009650"/>
              <a:gd name="connsiteX9" fmla="*/ 2705100 w 4148137"/>
              <a:gd name="connsiteY9" fmla="*/ 823912 h 1009650"/>
              <a:gd name="connsiteX10" fmla="*/ 2705100 w 4148137"/>
              <a:gd name="connsiteY10" fmla="*/ 823912 h 1009650"/>
              <a:gd name="connsiteX11" fmla="*/ 2705100 w 4148137"/>
              <a:gd name="connsiteY11" fmla="*/ 823912 h 1009650"/>
              <a:gd name="connsiteX12" fmla="*/ 2705100 w 4148137"/>
              <a:gd name="connsiteY12" fmla="*/ 785812 h 1009650"/>
              <a:gd name="connsiteX13" fmla="*/ 2443162 w 4148137"/>
              <a:gd name="connsiteY13" fmla="*/ 785812 h 1009650"/>
              <a:gd name="connsiteX14" fmla="*/ 2443162 w 4148137"/>
              <a:gd name="connsiteY14" fmla="*/ 766762 h 1009650"/>
              <a:gd name="connsiteX15" fmla="*/ 2276475 w 4148137"/>
              <a:gd name="connsiteY15" fmla="*/ 766762 h 1009650"/>
              <a:gd name="connsiteX16" fmla="*/ 2276475 w 4148137"/>
              <a:gd name="connsiteY16" fmla="*/ 747712 h 1009650"/>
              <a:gd name="connsiteX17" fmla="*/ 2247900 w 4148137"/>
              <a:gd name="connsiteY17" fmla="*/ 747712 h 1009650"/>
              <a:gd name="connsiteX18" fmla="*/ 2247900 w 4148137"/>
              <a:gd name="connsiteY18" fmla="*/ 728662 h 1009650"/>
              <a:gd name="connsiteX19" fmla="*/ 2076450 w 4148137"/>
              <a:gd name="connsiteY19" fmla="*/ 728662 h 1009650"/>
              <a:gd name="connsiteX20" fmla="*/ 2076450 w 4148137"/>
              <a:gd name="connsiteY20" fmla="*/ 700087 h 1009650"/>
              <a:gd name="connsiteX21" fmla="*/ 2014537 w 4148137"/>
              <a:gd name="connsiteY21" fmla="*/ 700087 h 1009650"/>
              <a:gd name="connsiteX22" fmla="*/ 2014537 w 4148137"/>
              <a:gd name="connsiteY22" fmla="*/ 681037 h 1009650"/>
              <a:gd name="connsiteX23" fmla="*/ 1924050 w 4148137"/>
              <a:gd name="connsiteY23" fmla="*/ 681037 h 1009650"/>
              <a:gd name="connsiteX24" fmla="*/ 1924050 w 4148137"/>
              <a:gd name="connsiteY24" fmla="*/ 661987 h 1009650"/>
              <a:gd name="connsiteX25" fmla="*/ 1852612 w 4148137"/>
              <a:gd name="connsiteY25" fmla="*/ 661987 h 1009650"/>
              <a:gd name="connsiteX26" fmla="*/ 1852612 w 4148137"/>
              <a:gd name="connsiteY26" fmla="*/ 642937 h 1009650"/>
              <a:gd name="connsiteX27" fmla="*/ 1766887 w 4148137"/>
              <a:gd name="connsiteY27" fmla="*/ 642937 h 1009650"/>
              <a:gd name="connsiteX28" fmla="*/ 1766887 w 4148137"/>
              <a:gd name="connsiteY28" fmla="*/ 595312 h 1009650"/>
              <a:gd name="connsiteX29" fmla="*/ 1643062 w 4148137"/>
              <a:gd name="connsiteY29" fmla="*/ 595312 h 1009650"/>
              <a:gd name="connsiteX30" fmla="*/ 1643062 w 4148137"/>
              <a:gd name="connsiteY30" fmla="*/ 547687 h 1009650"/>
              <a:gd name="connsiteX31" fmla="*/ 1604962 w 4148137"/>
              <a:gd name="connsiteY31" fmla="*/ 547687 h 1009650"/>
              <a:gd name="connsiteX32" fmla="*/ 1604962 w 4148137"/>
              <a:gd name="connsiteY32" fmla="*/ 547687 h 1009650"/>
              <a:gd name="connsiteX33" fmla="*/ 1576387 w 4148137"/>
              <a:gd name="connsiteY33" fmla="*/ 519112 h 1009650"/>
              <a:gd name="connsiteX34" fmla="*/ 1576387 w 4148137"/>
              <a:gd name="connsiteY34" fmla="*/ 471487 h 1009650"/>
              <a:gd name="connsiteX35" fmla="*/ 1509712 w 4148137"/>
              <a:gd name="connsiteY35" fmla="*/ 471487 h 1009650"/>
              <a:gd name="connsiteX36" fmla="*/ 1509712 w 4148137"/>
              <a:gd name="connsiteY36" fmla="*/ 447675 h 1009650"/>
              <a:gd name="connsiteX37" fmla="*/ 1462087 w 4148137"/>
              <a:gd name="connsiteY37" fmla="*/ 447675 h 1009650"/>
              <a:gd name="connsiteX38" fmla="*/ 1462087 w 4148137"/>
              <a:gd name="connsiteY38" fmla="*/ 428625 h 1009650"/>
              <a:gd name="connsiteX39" fmla="*/ 1395412 w 4148137"/>
              <a:gd name="connsiteY39" fmla="*/ 428625 h 1009650"/>
              <a:gd name="connsiteX40" fmla="*/ 1395412 w 4148137"/>
              <a:gd name="connsiteY40" fmla="*/ 414337 h 1009650"/>
              <a:gd name="connsiteX41" fmla="*/ 1338262 w 4148137"/>
              <a:gd name="connsiteY41" fmla="*/ 414337 h 1009650"/>
              <a:gd name="connsiteX42" fmla="*/ 1338262 w 4148137"/>
              <a:gd name="connsiteY42" fmla="*/ 395287 h 1009650"/>
              <a:gd name="connsiteX43" fmla="*/ 1247775 w 4148137"/>
              <a:gd name="connsiteY43" fmla="*/ 395287 h 1009650"/>
              <a:gd name="connsiteX44" fmla="*/ 1247775 w 4148137"/>
              <a:gd name="connsiteY44" fmla="*/ 381000 h 1009650"/>
              <a:gd name="connsiteX45" fmla="*/ 1195387 w 4148137"/>
              <a:gd name="connsiteY45" fmla="*/ 381000 h 1009650"/>
              <a:gd name="connsiteX46" fmla="*/ 1195387 w 4148137"/>
              <a:gd name="connsiteY46" fmla="*/ 357187 h 1009650"/>
              <a:gd name="connsiteX47" fmla="*/ 1147762 w 4148137"/>
              <a:gd name="connsiteY47" fmla="*/ 357187 h 1009650"/>
              <a:gd name="connsiteX48" fmla="*/ 1147762 w 4148137"/>
              <a:gd name="connsiteY48" fmla="*/ 333375 h 1009650"/>
              <a:gd name="connsiteX49" fmla="*/ 1057275 w 4148137"/>
              <a:gd name="connsiteY49" fmla="*/ 333375 h 1009650"/>
              <a:gd name="connsiteX50" fmla="*/ 1057275 w 4148137"/>
              <a:gd name="connsiteY50" fmla="*/ 333375 h 1009650"/>
              <a:gd name="connsiteX51" fmla="*/ 1057275 w 4148137"/>
              <a:gd name="connsiteY51" fmla="*/ 290512 h 1009650"/>
              <a:gd name="connsiteX52" fmla="*/ 914400 w 4148137"/>
              <a:gd name="connsiteY52" fmla="*/ 290512 h 1009650"/>
              <a:gd name="connsiteX53" fmla="*/ 914400 w 4148137"/>
              <a:gd name="connsiteY53" fmla="*/ 271462 h 1009650"/>
              <a:gd name="connsiteX54" fmla="*/ 847725 w 4148137"/>
              <a:gd name="connsiteY54" fmla="*/ 271462 h 1009650"/>
              <a:gd name="connsiteX55" fmla="*/ 847725 w 4148137"/>
              <a:gd name="connsiteY55" fmla="*/ 252412 h 1009650"/>
              <a:gd name="connsiteX56" fmla="*/ 738187 w 4148137"/>
              <a:gd name="connsiteY56" fmla="*/ 252412 h 1009650"/>
              <a:gd name="connsiteX57" fmla="*/ 738187 w 4148137"/>
              <a:gd name="connsiteY57" fmla="*/ 223837 h 1009650"/>
              <a:gd name="connsiteX58" fmla="*/ 690562 w 4148137"/>
              <a:gd name="connsiteY58" fmla="*/ 223837 h 1009650"/>
              <a:gd name="connsiteX59" fmla="*/ 690562 w 4148137"/>
              <a:gd name="connsiteY59" fmla="*/ 185737 h 1009650"/>
              <a:gd name="connsiteX60" fmla="*/ 619125 w 4148137"/>
              <a:gd name="connsiteY60" fmla="*/ 185737 h 1009650"/>
              <a:gd name="connsiteX61" fmla="*/ 619125 w 4148137"/>
              <a:gd name="connsiteY61" fmla="*/ 157162 h 1009650"/>
              <a:gd name="connsiteX62" fmla="*/ 528637 w 4148137"/>
              <a:gd name="connsiteY62" fmla="*/ 157162 h 1009650"/>
              <a:gd name="connsiteX63" fmla="*/ 528637 w 4148137"/>
              <a:gd name="connsiteY63" fmla="*/ 123825 h 1009650"/>
              <a:gd name="connsiteX64" fmla="*/ 400050 w 4148137"/>
              <a:gd name="connsiteY64" fmla="*/ 123825 h 1009650"/>
              <a:gd name="connsiteX65" fmla="*/ 400050 w 4148137"/>
              <a:gd name="connsiteY65" fmla="*/ 104775 h 1009650"/>
              <a:gd name="connsiteX66" fmla="*/ 323850 w 4148137"/>
              <a:gd name="connsiteY66" fmla="*/ 104775 h 1009650"/>
              <a:gd name="connsiteX67" fmla="*/ 323850 w 4148137"/>
              <a:gd name="connsiteY67" fmla="*/ 80962 h 1009650"/>
              <a:gd name="connsiteX68" fmla="*/ 238125 w 4148137"/>
              <a:gd name="connsiteY68" fmla="*/ 80962 h 1009650"/>
              <a:gd name="connsiteX69" fmla="*/ 238125 w 4148137"/>
              <a:gd name="connsiteY69" fmla="*/ 61912 h 1009650"/>
              <a:gd name="connsiteX70" fmla="*/ 166687 w 4148137"/>
              <a:gd name="connsiteY70" fmla="*/ 61912 h 1009650"/>
              <a:gd name="connsiteX71" fmla="*/ 171449 w 4148137"/>
              <a:gd name="connsiteY71" fmla="*/ 52387 h 1009650"/>
              <a:gd name="connsiteX72" fmla="*/ 138113 w 4148137"/>
              <a:gd name="connsiteY72" fmla="*/ 47624 h 1009650"/>
              <a:gd name="connsiteX73" fmla="*/ 123825 w 4148137"/>
              <a:gd name="connsiteY73" fmla="*/ 4762 h 1009650"/>
              <a:gd name="connsiteX74" fmla="*/ 47625 w 4148137"/>
              <a:gd name="connsiteY74" fmla="*/ 19050 h 1009650"/>
              <a:gd name="connsiteX75" fmla="*/ 47625 w 4148137"/>
              <a:gd name="connsiteY75" fmla="*/ 0 h 1009650"/>
              <a:gd name="connsiteX76" fmla="*/ 0 w 4148137"/>
              <a:gd name="connsiteY76" fmla="*/ 0 h 1009650"/>
              <a:gd name="connsiteX0" fmla="*/ 4148137 w 4148137"/>
              <a:gd name="connsiteY0" fmla="*/ 1009650 h 1009650"/>
              <a:gd name="connsiteX1" fmla="*/ 3262312 w 4148137"/>
              <a:gd name="connsiteY1" fmla="*/ 1009650 h 1009650"/>
              <a:gd name="connsiteX2" fmla="*/ 3262312 w 4148137"/>
              <a:gd name="connsiteY2" fmla="*/ 976312 h 1009650"/>
              <a:gd name="connsiteX3" fmla="*/ 3205162 w 4148137"/>
              <a:gd name="connsiteY3" fmla="*/ 976312 h 1009650"/>
              <a:gd name="connsiteX4" fmla="*/ 3205162 w 4148137"/>
              <a:gd name="connsiteY4" fmla="*/ 923925 h 1009650"/>
              <a:gd name="connsiteX5" fmla="*/ 2952750 w 4148137"/>
              <a:gd name="connsiteY5" fmla="*/ 923925 h 1009650"/>
              <a:gd name="connsiteX6" fmla="*/ 2952750 w 4148137"/>
              <a:gd name="connsiteY6" fmla="*/ 862012 h 1009650"/>
              <a:gd name="connsiteX7" fmla="*/ 2886075 w 4148137"/>
              <a:gd name="connsiteY7" fmla="*/ 862012 h 1009650"/>
              <a:gd name="connsiteX8" fmla="*/ 2886075 w 4148137"/>
              <a:gd name="connsiteY8" fmla="*/ 823912 h 1009650"/>
              <a:gd name="connsiteX9" fmla="*/ 2705100 w 4148137"/>
              <a:gd name="connsiteY9" fmla="*/ 823912 h 1009650"/>
              <a:gd name="connsiteX10" fmla="*/ 2705100 w 4148137"/>
              <a:gd name="connsiteY10" fmla="*/ 823912 h 1009650"/>
              <a:gd name="connsiteX11" fmla="*/ 2705100 w 4148137"/>
              <a:gd name="connsiteY11" fmla="*/ 823912 h 1009650"/>
              <a:gd name="connsiteX12" fmla="*/ 2705100 w 4148137"/>
              <a:gd name="connsiteY12" fmla="*/ 785812 h 1009650"/>
              <a:gd name="connsiteX13" fmla="*/ 2443162 w 4148137"/>
              <a:gd name="connsiteY13" fmla="*/ 785812 h 1009650"/>
              <a:gd name="connsiteX14" fmla="*/ 2443162 w 4148137"/>
              <a:gd name="connsiteY14" fmla="*/ 766762 h 1009650"/>
              <a:gd name="connsiteX15" fmla="*/ 2276475 w 4148137"/>
              <a:gd name="connsiteY15" fmla="*/ 766762 h 1009650"/>
              <a:gd name="connsiteX16" fmla="*/ 2276475 w 4148137"/>
              <a:gd name="connsiteY16" fmla="*/ 747712 h 1009650"/>
              <a:gd name="connsiteX17" fmla="*/ 2247900 w 4148137"/>
              <a:gd name="connsiteY17" fmla="*/ 747712 h 1009650"/>
              <a:gd name="connsiteX18" fmla="*/ 2247900 w 4148137"/>
              <a:gd name="connsiteY18" fmla="*/ 728662 h 1009650"/>
              <a:gd name="connsiteX19" fmla="*/ 2076450 w 4148137"/>
              <a:gd name="connsiteY19" fmla="*/ 728662 h 1009650"/>
              <a:gd name="connsiteX20" fmla="*/ 2076450 w 4148137"/>
              <a:gd name="connsiteY20" fmla="*/ 700087 h 1009650"/>
              <a:gd name="connsiteX21" fmla="*/ 2014537 w 4148137"/>
              <a:gd name="connsiteY21" fmla="*/ 700087 h 1009650"/>
              <a:gd name="connsiteX22" fmla="*/ 2014537 w 4148137"/>
              <a:gd name="connsiteY22" fmla="*/ 681037 h 1009650"/>
              <a:gd name="connsiteX23" fmla="*/ 1924050 w 4148137"/>
              <a:gd name="connsiteY23" fmla="*/ 681037 h 1009650"/>
              <a:gd name="connsiteX24" fmla="*/ 1924050 w 4148137"/>
              <a:gd name="connsiteY24" fmla="*/ 661987 h 1009650"/>
              <a:gd name="connsiteX25" fmla="*/ 1852612 w 4148137"/>
              <a:gd name="connsiteY25" fmla="*/ 661987 h 1009650"/>
              <a:gd name="connsiteX26" fmla="*/ 1852612 w 4148137"/>
              <a:gd name="connsiteY26" fmla="*/ 642937 h 1009650"/>
              <a:gd name="connsiteX27" fmla="*/ 1766887 w 4148137"/>
              <a:gd name="connsiteY27" fmla="*/ 642937 h 1009650"/>
              <a:gd name="connsiteX28" fmla="*/ 1766887 w 4148137"/>
              <a:gd name="connsiteY28" fmla="*/ 595312 h 1009650"/>
              <a:gd name="connsiteX29" fmla="*/ 1643062 w 4148137"/>
              <a:gd name="connsiteY29" fmla="*/ 595312 h 1009650"/>
              <a:gd name="connsiteX30" fmla="*/ 1643062 w 4148137"/>
              <a:gd name="connsiteY30" fmla="*/ 547687 h 1009650"/>
              <a:gd name="connsiteX31" fmla="*/ 1604962 w 4148137"/>
              <a:gd name="connsiteY31" fmla="*/ 547687 h 1009650"/>
              <a:gd name="connsiteX32" fmla="*/ 1604962 w 4148137"/>
              <a:gd name="connsiteY32" fmla="*/ 547687 h 1009650"/>
              <a:gd name="connsiteX33" fmla="*/ 1576387 w 4148137"/>
              <a:gd name="connsiteY33" fmla="*/ 519112 h 1009650"/>
              <a:gd name="connsiteX34" fmla="*/ 1576387 w 4148137"/>
              <a:gd name="connsiteY34" fmla="*/ 471487 h 1009650"/>
              <a:gd name="connsiteX35" fmla="*/ 1509712 w 4148137"/>
              <a:gd name="connsiteY35" fmla="*/ 471487 h 1009650"/>
              <a:gd name="connsiteX36" fmla="*/ 1509712 w 4148137"/>
              <a:gd name="connsiteY36" fmla="*/ 447675 h 1009650"/>
              <a:gd name="connsiteX37" fmla="*/ 1462087 w 4148137"/>
              <a:gd name="connsiteY37" fmla="*/ 447675 h 1009650"/>
              <a:gd name="connsiteX38" fmla="*/ 1462087 w 4148137"/>
              <a:gd name="connsiteY38" fmla="*/ 428625 h 1009650"/>
              <a:gd name="connsiteX39" fmla="*/ 1395412 w 4148137"/>
              <a:gd name="connsiteY39" fmla="*/ 428625 h 1009650"/>
              <a:gd name="connsiteX40" fmla="*/ 1395412 w 4148137"/>
              <a:gd name="connsiteY40" fmla="*/ 414337 h 1009650"/>
              <a:gd name="connsiteX41" fmla="*/ 1338262 w 4148137"/>
              <a:gd name="connsiteY41" fmla="*/ 414337 h 1009650"/>
              <a:gd name="connsiteX42" fmla="*/ 1338262 w 4148137"/>
              <a:gd name="connsiteY42" fmla="*/ 395287 h 1009650"/>
              <a:gd name="connsiteX43" fmla="*/ 1247775 w 4148137"/>
              <a:gd name="connsiteY43" fmla="*/ 395287 h 1009650"/>
              <a:gd name="connsiteX44" fmla="*/ 1247775 w 4148137"/>
              <a:gd name="connsiteY44" fmla="*/ 381000 h 1009650"/>
              <a:gd name="connsiteX45" fmla="*/ 1195387 w 4148137"/>
              <a:gd name="connsiteY45" fmla="*/ 381000 h 1009650"/>
              <a:gd name="connsiteX46" fmla="*/ 1195387 w 4148137"/>
              <a:gd name="connsiteY46" fmla="*/ 357187 h 1009650"/>
              <a:gd name="connsiteX47" fmla="*/ 1147762 w 4148137"/>
              <a:gd name="connsiteY47" fmla="*/ 357187 h 1009650"/>
              <a:gd name="connsiteX48" fmla="*/ 1147762 w 4148137"/>
              <a:gd name="connsiteY48" fmla="*/ 333375 h 1009650"/>
              <a:gd name="connsiteX49" fmla="*/ 1057275 w 4148137"/>
              <a:gd name="connsiteY49" fmla="*/ 333375 h 1009650"/>
              <a:gd name="connsiteX50" fmla="*/ 1057275 w 4148137"/>
              <a:gd name="connsiteY50" fmla="*/ 333375 h 1009650"/>
              <a:gd name="connsiteX51" fmla="*/ 1057275 w 4148137"/>
              <a:gd name="connsiteY51" fmla="*/ 290512 h 1009650"/>
              <a:gd name="connsiteX52" fmla="*/ 914400 w 4148137"/>
              <a:gd name="connsiteY52" fmla="*/ 290512 h 1009650"/>
              <a:gd name="connsiteX53" fmla="*/ 914400 w 4148137"/>
              <a:gd name="connsiteY53" fmla="*/ 271462 h 1009650"/>
              <a:gd name="connsiteX54" fmla="*/ 847725 w 4148137"/>
              <a:gd name="connsiteY54" fmla="*/ 271462 h 1009650"/>
              <a:gd name="connsiteX55" fmla="*/ 847725 w 4148137"/>
              <a:gd name="connsiteY55" fmla="*/ 252412 h 1009650"/>
              <a:gd name="connsiteX56" fmla="*/ 738187 w 4148137"/>
              <a:gd name="connsiteY56" fmla="*/ 252412 h 1009650"/>
              <a:gd name="connsiteX57" fmla="*/ 738187 w 4148137"/>
              <a:gd name="connsiteY57" fmla="*/ 223837 h 1009650"/>
              <a:gd name="connsiteX58" fmla="*/ 690562 w 4148137"/>
              <a:gd name="connsiteY58" fmla="*/ 223837 h 1009650"/>
              <a:gd name="connsiteX59" fmla="*/ 690562 w 4148137"/>
              <a:gd name="connsiteY59" fmla="*/ 185737 h 1009650"/>
              <a:gd name="connsiteX60" fmla="*/ 619125 w 4148137"/>
              <a:gd name="connsiteY60" fmla="*/ 185737 h 1009650"/>
              <a:gd name="connsiteX61" fmla="*/ 619125 w 4148137"/>
              <a:gd name="connsiteY61" fmla="*/ 157162 h 1009650"/>
              <a:gd name="connsiteX62" fmla="*/ 528637 w 4148137"/>
              <a:gd name="connsiteY62" fmla="*/ 157162 h 1009650"/>
              <a:gd name="connsiteX63" fmla="*/ 528637 w 4148137"/>
              <a:gd name="connsiteY63" fmla="*/ 123825 h 1009650"/>
              <a:gd name="connsiteX64" fmla="*/ 400050 w 4148137"/>
              <a:gd name="connsiteY64" fmla="*/ 123825 h 1009650"/>
              <a:gd name="connsiteX65" fmla="*/ 400050 w 4148137"/>
              <a:gd name="connsiteY65" fmla="*/ 104775 h 1009650"/>
              <a:gd name="connsiteX66" fmla="*/ 323850 w 4148137"/>
              <a:gd name="connsiteY66" fmla="*/ 104775 h 1009650"/>
              <a:gd name="connsiteX67" fmla="*/ 323850 w 4148137"/>
              <a:gd name="connsiteY67" fmla="*/ 80962 h 1009650"/>
              <a:gd name="connsiteX68" fmla="*/ 238125 w 4148137"/>
              <a:gd name="connsiteY68" fmla="*/ 80962 h 1009650"/>
              <a:gd name="connsiteX69" fmla="*/ 238125 w 4148137"/>
              <a:gd name="connsiteY69" fmla="*/ 61912 h 1009650"/>
              <a:gd name="connsiteX70" fmla="*/ 166687 w 4148137"/>
              <a:gd name="connsiteY70" fmla="*/ 61912 h 1009650"/>
              <a:gd name="connsiteX71" fmla="*/ 171449 w 4148137"/>
              <a:gd name="connsiteY71" fmla="*/ 52387 h 1009650"/>
              <a:gd name="connsiteX72" fmla="*/ 138113 w 4148137"/>
              <a:gd name="connsiteY72" fmla="*/ 47624 h 1009650"/>
              <a:gd name="connsiteX73" fmla="*/ 123825 w 4148137"/>
              <a:gd name="connsiteY73" fmla="*/ 4762 h 1009650"/>
              <a:gd name="connsiteX74" fmla="*/ 47625 w 4148137"/>
              <a:gd name="connsiteY74" fmla="*/ 19050 h 1009650"/>
              <a:gd name="connsiteX75" fmla="*/ 47625 w 4148137"/>
              <a:gd name="connsiteY75" fmla="*/ 0 h 1009650"/>
              <a:gd name="connsiteX76" fmla="*/ 0 w 4148137"/>
              <a:gd name="connsiteY76" fmla="*/ 0 h 1009650"/>
              <a:gd name="connsiteX0" fmla="*/ 4148137 w 4148137"/>
              <a:gd name="connsiteY0" fmla="*/ 1009650 h 1009650"/>
              <a:gd name="connsiteX1" fmla="*/ 3262312 w 4148137"/>
              <a:gd name="connsiteY1" fmla="*/ 1009650 h 1009650"/>
              <a:gd name="connsiteX2" fmla="*/ 3262312 w 4148137"/>
              <a:gd name="connsiteY2" fmla="*/ 976312 h 1009650"/>
              <a:gd name="connsiteX3" fmla="*/ 3205162 w 4148137"/>
              <a:gd name="connsiteY3" fmla="*/ 976312 h 1009650"/>
              <a:gd name="connsiteX4" fmla="*/ 3205162 w 4148137"/>
              <a:gd name="connsiteY4" fmla="*/ 923925 h 1009650"/>
              <a:gd name="connsiteX5" fmla="*/ 2952750 w 4148137"/>
              <a:gd name="connsiteY5" fmla="*/ 923925 h 1009650"/>
              <a:gd name="connsiteX6" fmla="*/ 2952750 w 4148137"/>
              <a:gd name="connsiteY6" fmla="*/ 862012 h 1009650"/>
              <a:gd name="connsiteX7" fmla="*/ 2886075 w 4148137"/>
              <a:gd name="connsiteY7" fmla="*/ 862012 h 1009650"/>
              <a:gd name="connsiteX8" fmla="*/ 2886075 w 4148137"/>
              <a:gd name="connsiteY8" fmla="*/ 823912 h 1009650"/>
              <a:gd name="connsiteX9" fmla="*/ 2705100 w 4148137"/>
              <a:gd name="connsiteY9" fmla="*/ 823912 h 1009650"/>
              <a:gd name="connsiteX10" fmla="*/ 2705100 w 4148137"/>
              <a:gd name="connsiteY10" fmla="*/ 823912 h 1009650"/>
              <a:gd name="connsiteX11" fmla="*/ 2705100 w 4148137"/>
              <a:gd name="connsiteY11" fmla="*/ 823912 h 1009650"/>
              <a:gd name="connsiteX12" fmla="*/ 2705100 w 4148137"/>
              <a:gd name="connsiteY12" fmla="*/ 785812 h 1009650"/>
              <a:gd name="connsiteX13" fmla="*/ 2443162 w 4148137"/>
              <a:gd name="connsiteY13" fmla="*/ 785812 h 1009650"/>
              <a:gd name="connsiteX14" fmla="*/ 2443162 w 4148137"/>
              <a:gd name="connsiteY14" fmla="*/ 766762 h 1009650"/>
              <a:gd name="connsiteX15" fmla="*/ 2276475 w 4148137"/>
              <a:gd name="connsiteY15" fmla="*/ 766762 h 1009650"/>
              <a:gd name="connsiteX16" fmla="*/ 2276475 w 4148137"/>
              <a:gd name="connsiteY16" fmla="*/ 747712 h 1009650"/>
              <a:gd name="connsiteX17" fmla="*/ 2247900 w 4148137"/>
              <a:gd name="connsiteY17" fmla="*/ 747712 h 1009650"/>
              <a:gd name="connsiteX18" fmla="*/ 2247900 w 4148137"/>
              <a:gd name="connsiteY18" fmla="*/ 728662 h 1009650"/>
              <a:gd name="connsiteX19" fmla="*/ 2076450 w 4148137"/>
              <a:gd name="connsiteY19" fmla="*/ 728662 h 1009650"/>
              <a:gd name="connsiteX20" fmla="*/ 2076450 w 4148137"/>
              <a:gd name="connsiteY20" fmla="*/ 700087 h 1009650"/>
              <a:gd name="connsiteX21" fmla="*/ 2014537 w 4148137"/>
              <a:gd name="connsiteY21" fmla="*/ 700087 h 1009650"/>
              <a:gd name="connsiteX22" fmla="*/ 2014537 w 4148137"/>
              <a:gd name="connsiteY22" fmla="*/ 681037 h 1009650"/>
              <a:gd name="connsiteX23" fmla="*/ 1924050 w 4148137"/>
              <a:gd name="connsiteY23" fmla="*/ 681037 h 1009650"/>
              <a:gd name="connsiteX24" fmla="*/ 1924050 w 4148137"/>
              <a:gd name="connsiteY24" fmla="*/ 661987 h 1009650"/>
              <a:gd name="connsiteX25" fmla="*/ 1852612 w 4148137"/>
              <a:gd name="connsiteY25" fmla="*/ 661987 h 1009650"/>
              <a:gd name="connsiteX26" fmla="*/ 1852612 w 4148137"/>
              <a:gd name="connsiteY26" fmla="*/ 642937 h 1009650"/>
              <a:gd name="connsiteX27" fmla="*/ 1766887 w 4148137"/>
              <a:gd name="connsiteY27" fmla="*/ 642937 h 1009650"/>
              <a:gd name="connsiteX28" fmla="*/ 1766887 w 4148137"/>
              <a:gd name="connsiteY28" fmla="*/ 595312 h 1009650"/>
              <a:gd name="connsiteX29" fmla="*/ 1643062 w 4148137"/>
              <a:gd name="connsiteY29" fmla="*/ 595312 h 1009650"/>
              <a:gd name="connsiteX30" fmla="*/ 1643062 w 4148137"/>
              <a:gd name="connsiteY30" fmla="*/ 547687 h 1009650"/>
              <a:gd name="connsiteX31" fmla="*/ 1604962 w 4148137"/>
              <a:gd name="connsiteY31" fmla="*/ 547687 h 1009650"/>
              <a:gd name="connsiteX32" fmla="*/ 1604962 w 4148137"/>
              <a:gd name="connsiteY32" fmla="*/ 547687 h 1009650"/>
              <a:gd name="connsiteX33" fmla="*/ 1576387 w 4148137"/>
              <a:gd name="connsiteY33" fmla="*/ 519112 h 1009650"/>
              <a:gd name="connsiteX34" fmla="*/ 1576387 w 4148137"/>
              <a:gd name="connsiteY34" fmla="*/ 471487 h 1009650"/>
              <a:gd name="connsiteX35" fmla="*/ 1509712 w 4148137"/>
              <a:gd name="connsiteY35" fmla="*/ 471487 h 1009650"/>
              <a:gd name="connsiteX36" fmla="*/ 1509712 w 4148137"/>
              <a:gd name="connsiteY36" fmla="*/ 447675 h 1009650"/>
              <a:gd name="connsiteX37" fmla="*/ 1462087 w 4148137"/>
              <a:gd name="connsiteY37" fmla="*/ 447675 h 1009650"/>
              <a:gd name="connsiteX38" fmla="*/ 1462087 w 4148137"/>
              <a:gd name="connsiteY38" fmla="*/ 428625 h 1009650"/>
              <a:gd name="connsiteX39" fmla="*/ 1395412 w 4148137"/>
              <a:gd name="connsiteY39" fmla="*/ 428625 h 1009650"/>
              <a:gd name="connsiteX40" fmla="*/ 1395412 w 4148137"/>
              <a:gd name="connsiteY40" fmla="*/ 414337 h 1009650"/>
              <a:gd name="connsiteX41" fmla="*/ 1338262 w 4148137"/>
              <a:gd name="connsiteY41" fmla="*/ 414337 h 1009650"/>
              <a:gd name="connsiteX42" fmla="*/ 1338262 w 4148137"/>
              <a:gd name="connsiteY42" fmla="*/ 395287 h 1009650"/>
              <a:gd name="connsiteX43" fmla="*/ 1247775 w 4148137"/>
              <a:gd name="connsiteY43" fmla="*/ 395287 h 1009650"/>
              <a:gd name="connsiteX44" fmla="*/ 1247775 w 4148137"/>
              <a:gd name="connsiteY44" fmla="*/ 381000 h 1009650"/>
              <a:gd name="connsiteX45" fmla="*/ 1195387 w 4148137"/>
              <a:gd name="connsiteY45" fmla="*/ 381000 h 1009650"/>
              <a:gd name="connsiteX46" fmla="*/ 1195387 w 4148137"/>
              <a:gd name="connsiteY46" fmla="*/ 357187 h 1009650"/>
              <a:gd name="connsiteX47" fmla="*/ 1147762 w 4148137"/>
              <a:gd name="connsiteY47" fmla="*/ 357187 h 1009650"/>
              <a:gd name="connsiteX48" fmla="*/ 1147762 w 4148137"/>
              <a:gd name="connsiteY48" fmla="*/ 333375 h 1009650"/>
              <a:gd name="connsiteX49" fmla="*/ 1057275 w 4148137"/>
              <a:gd name="connsiteY49" fmla="*/ 333375 h 1009650"/>
              <a:gd name="connsiteX50" fmla="*/ 1057275 w 4148137"/>
              <a:gd name="connsiteY50" fmla="*/ 333375 h 1009650"/>
              <a:gd name="connsiteX51" fmla="*/ 1057275 w 4148137"/>
              <a:gd name="connsiteY51" fmla="*/ 290512 h 1009650"/>
              <a:gd name="connsiteX52" fmla="*/ 914400 w 4148137"/>
              <a:gd name="connsiteY52" fmla="*/ 290512 h 1009650"/>
              <a:gd name="connsiteX53" fmla="*/ 914400 w 4148137"/>
              <a:gd name="connsiteY53" fmla="*/ 271462 h 1009650"/>
              <a:gd name="connsiteX54" fmla="*/ 847725 w 4148137"/>
              <a:gd name="connsiteY54" fmla="*/ 271462 h 1009650"/>
              <a:gd name="connsiteX55" fmla="*/ 847725 w 4148137"/>
              <a:gd name="connsiteY55" fmla="*/ 252412 h 1009650"/>
              <a:gd name="connsiteX56" fmla="*/ 738187 w 4148137"/>
              <a:gd name="connsiteY56" fmla="*/ 252412 h 1009650"/>
              <a:gd name="connsiteX57" fmla="*/ 738187 w 4148137"/>
              <a:gd name="connsiteY57" fmla="*/ 223837 h 1009650"/>
              <a:gd name="connsiteX58" fmla="*/ 690562 w 4148137"/>
              <a:gd name="connsiteY58" fmla="*/ 223837 h 1009650"/>
              <a:gd name="connsiteX59" fmla="*/ 690562 w 4148137"/>
              <a:gd name="connsiteY59" fmla="*/ 185737 h 1009650"/>
              <a:gd name="connsiteX60" fmla="*/ 619125 w 4148137"/>
              <a:gd name="connsiteY60" fmla="*/ 185737 h 1009650"/>
              <a:gd name="connsiteX61" fmla="*/ 619125 w 4148137"/>
              <a:gd name="connsiteY61" fmla="*/ 157162 h 1009650"/>
              <a:gd name="connsiteX62" fmla="*/ 528637 w 4148137"/>
              <a:gd name="connsiteY62" fmla="*/ 157162 h 1009650"/>
              <a:gd name="connsiteX63" fmla="*/ 528637 w 4148137"/>
              <a:gd name="connsiteY63" fmla="*/ 123825 h 1009650"/>
              <a:gd name="connsiteX64" fmla="*/ 400050 w 4148137"/>
              <a:gd name="connsiteY64" fmla="*/ 123825 h 1009650"/>
              <a:gd name="connsiteX65" fmla="*/ 400050 w 4148137"/>
              <a:gd name="connsiteY65" fmla="*/ 104775 h 1009650"/>
              <a:gd name="connsiteX66" fmla="*/ 323850 w 4148137"/>
              <a:gd name="connsiteY66" fmla="*/ 104775 h 1009650"/>
              <a:gd name="connsiteX67" fmla="*/ 323850 w 4148137"/>
              <a:gd name="connsiteY67" fmla="*/ 80962 h 1009650"/>
              <a:gd name="connsiteX68" fmla="*/ 238125 w 4148137"/>
              <a:gd name="connsiteY68" fmla="*/ 80962 h 1009650"/>
              <a:gd name="connsiteX69" fmla="*/ 238125 w 4148137"/>
              <a:gd name="connsiteY69" fmla="*/ 61912 h 1009650"/>
              <a:gd name="connsiteX70" fmla="*/ 166687 w 4148137"/>
              <a:gd name="connsiteY70" fmla="*/ 61912 h 1009650"/>
              <a:gd name="connsiteX71" fmla="*/ 171449 w 4148137"/>
              <a:gd name="connsiteY71" fmla="*/ 52387 h 1009650"/>
              <a:gd name="connsiteX72" fmla="*/ 138113 w 4148137"/>
              <a:gd name="connsiteY72" fmla="*/ 47624 h 1009650"/>
              <a:gd name="connsiteX73" fmla="*/ 123825 w 4148137"/>
              <a:gd name="connsiteY73" fmla="*/ 19049 h 1009650"/>
              <a:gd name="connsiteX74" fmla="*/ 47625 w 4148137"/>
              <a:gd name="connsiteY74" fmla="*/ 19050 h 1009650"/>
              <a:gd name="connsiteX75" fmla="*/ 47625 w 4148137"/>
              <a:gd name="connsiteY75" fmla="*/ 0 h 1009650"/>
              <a:gd name="connsiteX76" fmla="*/ 0 w 4148137"/>
              <a:gd name="connsiteY76" fmla="*/ 0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148137" h="1009650">
                <a:moveTo>
                  <a:pt x="4148137" y="1009650"/>
                </a:moveTo>
                <a:lnTo>
                  <a:pt x="3262312" y="1009650"/>
                </a:lnTo>
                <a:lnTo>
                  <a:pt x="3262312" y="976312"/>
                </a:lnTo>
                <a:lnTo>
                  <a:pt x="3205162" y="976312"/>
                </a:lnTo>
                <a:lnTo>
                  <a:pt x="3205162" y="923925"/>
                </a:lnTo>
                <a:lnTo>
                  <a:pt x="2952750" y="923925"/>
                </a:lnTo>
                <a:lnTo>
                  <a:pt x="2952750" y="862012"/>
                </a:lnTo>
                <a:lnTo>
                  <a:pt x="2886075" y="862012"/>
                </a:lnTo>
                <a:lnTo>
                  <a:pt x="2886075" y="823912"/>
                </a:lnTo>
                <a:lnTo>
                  <a:pt x="2705100" y="823912"/>
                </a:lnTo>
                <a:lnTo>
                  <a:pt x="2705100" y="823912"/>
                </a:lnTo>
                <a:lnTo>
                  <a:pt x="2705100" y="823912"/>
                </a:lnTo>
                <a:lnTo>
                  <a:pt x="2705100" y="785812"/>
                </a:lnTo>
                <a:lnTo>
                  <a:pt x="2443162" y="785812"/>
                </a:lnTo>
                <a:lnTo>
                  <a:pt x="2443162" y="766762"/>
                </a:lnTo>
                <a:lnTo>
                  <a:pt x="2276475" y="766762"/>
                </a:lnTo>
                <a:lnTo>
                  <a:pt x="2276475" y="747712"/>
                </a:lnTo>
                <a:lnTo>
                  <a:pt x="2247900" y="747712"/>
                </a:lnTo>
                <a:lnTo>
                  <a:pt x="2247900" y="728662"/>
                </a:lnTo>
                <a:lnTo>
                  <a:pt x="2076450" y="728662"/>
                </a:lnTo>
                <a:lnTo>
                  <a:pt x="2076450" y="700087"/>
                </a:lnTo>
                <a:lnTo>
                  <a:pt x="2014537" y="700087"/>
                </a:lnTo>
                <a:lnTo>
                  <a:pt x="2014537" y="681037"/>
                </a:lnTo>
                <a:lnTo>
                  <a:pt x="1924050" y="681037"/>
                </a:lnTo>
                <a:lnTo>
                  <a:pt x="1924050" y="661987"/>
                </a:lnTo>
                <a:lnTo>
                  <a:pt x="1852612" y="661987"/>
                </a:lnTo>
                <a:lnTo>
                  <a:pt x="1852612" y="642937"/>
                </a:lnTo>
                <a:lnTo>
                  <a:pt x="1766887" y="642937"/>
                </a:lnTo>
                <a:lnTo>
                  <a:pt x="1766887" y="595312"/>
                </a:lnTo>
                <a:lnTo>
                  <a:pt x="1643062" y="595312"/>
                </a:lnTo>
                <a:lnTo>
                  <a:pt x="1643062" y="547687"/>
                </a:lnTo>
                <a:lnTo>
                  <a:pt x="1604962" y="547687"/>
                </a:lnTo>
                <a:lnTo>
                  <a:pt x="1604962" y="547687"/>
                </a:lnTo>
                <a:lnTo>
                  <a:pt x="1576387" y="519112"/>
                </a:lnTo>
                <a:lnTo>
                  <a:pt x="1576387" y="471487"/>
                </a:lnTo>
                <a:lnTo>
                  <a:pt x="1509712" y="471487"/>
                </a:lnTo>
                <a:lnTo>
                  <a:pt x="1509712" y="447675"/>
                </a:lnTo>
                <a:lnTo>
                  <a:pt x="1462087" y="447675"/>
                </a:lnTo>
                <a:lnTo>
                  <a:pt x="1462087" y="428625"/>
                </a:lnTo>
                <a:lnTo>
                  <a:pt x="1395412" y="428625"/>
                </a:lnTo>
                <a:lnTo>
                  <a:pt x="1395412" y="414337"/>
                </a:lnTo>
                <a:lnTo>
                  <a:pt x="1338262" y="414337"/>
                </a:lnTo>
                <a:lnTo>
                  <a:pt x="1338262" y="395287"/>
                </a:lnTo>
                <a:lnTo>
                  <a:pt x="1247775" y="395287"/>
                </a:lnTo>
                <a:lnTo>
                  <a:pt x="1247775" y="381000"/>
                </a:lnTo>
                <a:lnTo>
                  <a:pt x="1195387" y="381000"/>
                </a:lnTo>
                <a:lnTo>
                  <a:pt x="1195387" y="357187"/>
                </a:lnTo>
                <a:lnTo>
                  <a:pt x="1147762" y="357187"/>
                </a:lnTo>
                <a:lnTo>
                  <a:pt x="1147762" y="333375"/>
                </a:lnTo>
                <a:lnTo>
                  <a:pt x="1057275" y="333375"/>
                </a:lnTo>
                <a:lnTo>
                  <a:pt x="1057275" y="333375"/>
                </a:lnTo>
                <a:lnTo>
                  <a:pt x="1057275" y="290512"/>
                </a:lnTo>
                <a:lnTo>
                  <a:pt x="914400" y="290512"/>
                </a:lnTo>
                <a:lnTo>
                  <a:pt x="914400" y="271462"/>
                </a:lnTo>
                <a:lnTo>
                  <a:pt x="847725" y="271462"/>
                </a:lnTo>
                <a:lnTo>
                  <a:pt x="847725" y="252412"/>
                </a:lnTo>
                <a:lnTo>
                  <a:pt x="738187" y="252412"/>
                </a:lnTo>
                <a:lnTo>
                  <a:pt x="738187" y="223837"/>
                </a:lnTo>
                <a:lnTo>
                  <a:pt x="690562" y="223837"/>
                </a:lnTo>
                <a:lnTo>
                  <a:pt x="690562" y="185737"/>
                </a:lnTo>
                <a:lnTo>
                  <a:pt x="619125" y="185737"/>
                </a:lnTo>
                <a:lnTo>
                  <a:pt x="619125" y="157162"/>
                </a:lnTo>
                <a:lnTo>
                  <a:pt x="528637" y="157162"/>
                </a:lnTo>
                <a:lnTo>
                  <a:pt x="528637" y="123825"/>
                </a:lnTo>
                <a:lnTo>
                  <a:pt x="400050" y="123825"/>
                </a:lnTo>
                <a:lnTo>
                  <a:pt x="400050" y="104775"/>
                </a:lnTo>
                <a:lnTo>
                  <a:pt x="323850" y="104775"/>
                </a:lnTo>
                <a:lnTo>
                  <a:pt x="323850" y="80962"/>
                </a:lnTo>
                <a:lnTo>
                  <a:pt x="238125" y="80962"/>
                </a:lnTo>
                <a:lnTo>
                  <a:pt x="238125" y="61912"/>
                </a:lnTo>
                <a:cubicBezTo>
                  <a:pt x="214312" y="61912"/>
                  <a:pt x="177800" y="63499"/>
                  <a:pt x="166687" y="61912"/>
                </a:cubicBezTo>
                <a:cubicBezTo>
                  <a:pt x="155574" y="60325"/>
                  <a:pt x="176211" y="54768"/>
                  <a:pt x="171449" y="52387"/>
                </a:cubicBezTo>
                <a:cubicBezTo>
                  <a:pt x="166687" y="50006"/>
                  <a:pt x="149225" y="49212"/>
                  <a:pt x="138113" y="47624"/>
                </a:cubicBezTo>
                <a:lnTo>
                  <a:pt x="123825" y="19049"/>
                </a:lnTo>
                <a:lnTo>
                  <a:pt x="47625" y="19050"/>
                </a:lnTo>
                <a:lnTo>
                  <a:pt x="4762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95" name="Freeform: Shape 94">
            <a:extLst>
              <a:ext uri="{FF2B5EF4-FFF2-40B4-BE49-F238E27FC236}">
                <a16:creationId xmlns:a16="http://schemas.microsoft.com/office/drawing/2014/main" id="{2B428593-6345-4F73-B2B8-5909969FFE02}"/>
              </a:ext>
            </a:extLst>
          </p:cNvPr>
          <p:cNvSpPr/>
          <p:nvPr/>
        </p:nvSpPr>
        <p:spPr bwMode="auto">
          <a:xfrm>
            <a:off x="7110413" y="1781175"/>
            <a:ext cx="4124325" cy="1585913"/>
          </a:xfrm>
          <a:custGeom>
            <a:avLst/>
            <a:gdLst>
              <a:gd name="connsiteX0" fmla="*/ 4124325 w 4124325"/>
              <a:gd name="connsiteY0" fmla="*/ 1585913 h 1585913"/>
              <a:gd name="connsiteX1" fmla="*/ 3052762 w 4124325"/>
              <a:gd name="connsiteY1" fmla="*/ 1585913 h 1585913"/>
              <a:gd name="connsiteX2" fmla="*/ 3052762 w 4124325"/>
              <a:gd name="connsiteY2" fmla="*/ 1552575 h 1585913"/>
              <a:gd name="connsiteX3" fmla="*/ 2947987 w 4124325"/>
              <a:gd name="connsiteY3" fmla="*/ 1552575 h 1585913"/>
              <a:gd name="connsiteX4" fmla="*/ 2947987 w 4124325"/>
              <a:gd name="connsiteY4" fmla="*/ 1476375 h 1585913"/>
              <a:gd name="connsiteX5" fmla="*/ 2852737 w 4124325"/>
              <a:gd name="connsiteY5" fmla="*/ 1476375 h 1585913"/>
              <a:gd name="connsiteX6" fmla="*/ 2852737 w 4124325"/>
              <a:gd name="connsiteY6" fmla="*/ 1457325 h 1585913"/>
              <a:gd name="connsiteX7" fmla="*/ 2805112 w 4124325"/>
              <a:gd name="connsiteY7" fmla="*/ 1457325 h 1585913"/>
              <a:gd name="connsiteX8" fmla="*/ 2805112 w 4124325"/>
              <a:gd name="connsiteY8" fmla="*/ 1419225 h 1585913"/>
              <a:gd name="connsiteX9" fmla="*/ 2590800 w 4124325"/>
              <a:gd name="connsiteY9" fmla="*/ 1419225 h 1585913"/>
              <a:gd name="connsiteX10" fmla="*/ 2590800 w 4124325"/>
              <a:gd name="connsiteY10" fmla="*/ 1390650 h 1585913"/>
              <a:gd name="connsiteX11" fmla="*/ 2381250 w 4124325"/>
              <a:gd name="connsiteY11" fmla="*/ 1390650 h 1585913"/>
              <a:gd name="connsiteX12" fmla="*/ 2381250 w 4124325"/>
              <a:gd name="connsiteY12" fmla="*/ 1371600 h 1585913"/>
              <a:gd name="connsiteX13" fmla="*/ 2328862 w 4124325"/>
              <a:gd name="connsiteY13" fmla="*/ 1371600 h 1585913"/>
              <a:gd name="connsiteX14" fmla="*/ 2328862 w 4124325"/>
              <a:gd name="connsiteY14" fmla="*/ 1338263 h 1585913"/>
              <a:gd name="connsiteX15" fmla="*/ 2190750 w 4124325"/>
              <a:gd name="connsiteY15" fmla="*/ 1338263 h 1585913"/>
              <a:gd name="connsiteX16" fmla="*/ 2190750 w 4124325"/>
              <a:gd name="connsiteY16" fmla="*/ 1295400 h 1585913"/>
              <a:gd name="connsiteX17" fmla="*/ 2162175 w 4124325"/>
              <a:gd name="connsiteY17" fmla="*/ 1295400 h 1585913"/>
              <a:gd name="connsiteX18" fmla="*/ 2162175 w 4124325"/>
              <a:gd name="connsiteY18" fmla="*/ 1247775 h 1585913"/>
              <a:gd name="connsiteX19" fmla="*/ 2105025 w 4124325"/>
              <a:gd name="connsiteY19" fmla="*/ 1247775 h 1585913"/>
              <a:gd name="connsiteX20" fmla="*/ 2105025 w 4124325"/>
              <a:gd name="connsiteY20" fmla="*/ 1223963 h 1585913"/>
              <a:gd name="connsiteX21" fmla="*/ 2052637 w 4124325"/>
              <a:gd name="connsiteY21" fmla="*/ 1223963 h 1585913"/>
              <a:gd name="connsiteX22" fmla="*/ 2052637 w 4124325"/>
              <a:gd name="connsiteY22" fmla="*/ 1190625 h 1585913"/>
              <a:gd name="connsiteX23" fmla="*/ 1985962 w 4124325"/>
              <a:gd name="connsiteY23" fmla="*/ 1190625 h 1585913"/>
              <a:gd name="connsiteX24" fmla="*/ 1985962 w 4124325"/>
              <a:gd name="connsiteY24" fmla="*/ 1157288 h 1585913"/>
              <a:gd name="connsiteX25" fmla="*/ 1957387 w 4124325"/>
              <a:gd name="connsiteY25" fmla="*/ 1157288 h 1585913"/>
              <a:gd name="connsiteX26" fmla="*/ 1957387 w 4124325"/>
              <a:gd name="connsiteY26" fmla="*/ 1114425 h 1585913"/>
              <a:gd name="connsiteX27" fmla="*/ 1895475 w 4124325"/>
              <a:gd name="connsiteY27" fmla="*/ 1114425 h 1585913"/>
              <a:gd name="connsiteX28" fmla="*/ 1895475 w 4124325"/>
              <a:gd name="connsiteY28" fmla="*/ 1085850 h 1585913"/>
              <a:gd name="connsiteX29" fmla="*/ 1852612 w 4124325"/>
              <a:gd name="connsiteY29" fmla="*/ 1085850 h 1585913"/>
              <a:gd name="connsiteX30" fmla="*/ 1852612 w 4124325"/>
              <a:gd name="connsiteY30" fmla="*/ 1057275 h 1585913"/>
              <a:gd name="connsiteX31" fmla="*/ 1809750 w 4124325"/>
              <a:gd name="connsiteY31" fmla="*/ 1057275 h 1585913"/>
              <a:gd name="connsiteX32" fmla="*/ 1809750 w 4124325"/>
              <a:gd name="connsiteY32" fmla="*/ 1057275 h 1585913"/>
              <a:gd name="connsiteX33" fmla="*/ 1781175 w 4124325"/>
              <a:gd name="connsiteY33" fmla="*/ 1028700 h 1585913"/>
              <a:gd name="connsiteX34" fmla="*/ 1766887 w 4124325"/>
              <a:gd name="connsiteY34" fmla="*/ 1014412 h 1585913"/>
              <a:gd name="connsiteX35" fmla="*/ 1724025 w 4124325"/>
              <a:gd name="connsiteY35" fmla="*/ 1014412 h 1585913"/>
              <a:gd name="connsiteX36" fmla="*/ 1724025 w 4124325"/>
              <a:gd name="connsiteY36" fmla="*/ 1014412 h 1585913"/>
              <a:gd name="connsiteX37" fmla="*/ 1724025 w 4124325"/>
              <a:gd name="connsiteY37" fmla="*/ 966788 h 1585913"/>
              <a:gd name="connsiteX38" fmla="*/ 1662112 w 4124325"/>
              <a:gd name="connsiteY38" fmla="*/ 966788 h 1585913"/>
              <a:gd name="connsiteX39" fmla="*/ 1662112 w 4124325"/>
              <a:gd name="connsiteY39" fmla="*/ 933450 h 1585913"/>
              <a:gd name="connsiteX40" fmla="*/ 1557337 w 4124325"/>
              <a:gd name="connsiteY40" fmla="*/ 933450 h 1585913"/>
              <a:gd name="connsiteX41" fmla="*/ 1557337 w 4124325"/>
              <a:gd name="connsiteY41" fmla="*/ 900113 h 1585913"/>
              <a:gd name="connsiteX42" fmla="*/ 1500187 w 4124325"/>
              <a:gd name="connsiteY42" fmla="*/ 900113 h 1585913"/>
              <a:gd name="connsiteX43" fmla="*/ 1500187 w 4124325"/>
              <a:gd name="connsiteY43" fmla="*/ 857250 h 1585913"/>
              <a:gd name="connsiteX44" fmla="*/ 1452562 w 4124325"/>
              <a:gd name="connsiteY44" fmla="*/ 857250 h 1585913"/>
              <a:gd name="connsiteX45" fmla="*/ 1452562 w 4124325"/>
              <a:gd name="connsiteY45" fmla="*/ 809625 h 1585913"/>
              <a:gd name="connsiteX46" fmla="*/ 1404937 w 4124325"/>
              <a:gd name="connsiteY46" fmla="*/ 809625 h 1585913"/>
              <a:gd name="connsiteX47" fmla="*/ 1404937 w 4124325"/>
              <a:gd name="connsiteY47" fmla="*/ 781050 h 1585913"/>
              <a:gd name="connsiteX48" fmla="*/ 1185862 w 4124325"/>
              <a:gd name="connsiteY48" fmla="*/ 781050 h 1585913"/>
              <a:gd name="connsiteX49" fmla="*/ 1185862 w 4124325"/>
              <a:gd name="connsiteY49" fmla="*/ 752475 h 1585913"/>
              <a:gd name="connsiteX50" fmla="*/ 1152525 w 4124325"/>
              <a:gd name="connsiteY50" fmla="*/ 752475 h 1585913"/>
              <a:gd name="connsiteX51" fmla="*/ 1152525 w 4124325"/>
              <a:gd name="connsiteY51" fmla="*/ 704850 h 1585913"/>
              <a:gd name="connsiteX52" fmla="*/ 1095375 w 4124325"/>
              <a:gd name="connsiteY52" fmla="*/ 704850 h 1585913"/>
              <a:gd name="connsiteX53" fmla="*/ 1095375 w 4124325"/>
              <a:gd name="connsiteY53" fmla="*/ 676275 h 1585913"/>
              <a:gd name="connsiteX54" fmla="*/ 1062037 w 4124325"/>
              <a:gd name="connsiteY54" fmla="*/ 676275 h 1585913"/>
              <a:gd name="connsiteX55" fmla="*/ 1062037 w 4124325"/>
              <a:gd name="connsiteY55" fmla="*/ 657225 h 1585913"/>
              <a:gd name="connsiteX56" fmla="*/ 1000125 w 4124325"/>
              <a:gd name="connsiteY56" fmla="*/ 657225 h 1585913"/>
              <a:gd name="connsiteX57" fmla="*/ 1000125 w 4124325"/>
              <a:gd name="connsiteY57" fmla="*/ 638175 h 1585913"/>
              <a:gd name="connsiteX58" fmla="*/ 942975 w 4124325"/>
              <a:gd name="connsiteY58" fmla="*/ 638175 h 1585913"/>
              <a:gd name="connsiteX59" fmla="*/ 942975 w 4124325"/>
              <a:gd name="connsiteY59" fmla="*/ 600075 h 1585913"/>
              <a:gd name="connsiteX60" fmla="*/ 914400 w 4124325"/>
              <a:gd name="connsiteY60" fmla="*/ 600075 h 1585913"/>
              <a:gd name="connsiteX61" fmla="*/ 914400 w 4124325"/>
              <a:gd name="connsiteY61" fmla="*/ 557213 h 1585913"/>
              <a:gd name="connsiteX62" fmla="*/ 871537 w 4124325"/>
              <a:gd name="connsiteY62" fmla="*/ 557213 h 1585913"/>
              <a:gd name="connsiteX63" fmla="*/ 871537 w 4124325"/>
              <a:gd name="connsiteY63" fmla="*/ 557213 h 1585913"/>
              <a:gd name="connsiteX64" fmla="*/ 833437 w 4124325"/>
              <a:gd name="connsiteY64" fmla="*/ 519113 h 1585913"/>
              <a:gd name="connsiteX65" fmla="*/ 833437 w 4124325"/>
              <a:gd name="connsiteY65" fmla="*/ 519113 h 1585913"/>
              <a:gd name="connsiteX66" fmla="*/ 833437 w 4124325"/>
              <a:gd name="connsiteY66" fmla="*/ 490538 h 1585913"/>
              <a:gd name="connsiteX67" fmla="*/ 771525 w 4124325"/>
              <a:gd name="connsiteY67" fmla="*/ 490538 h 1585913"/>
              <a:gd name="connsiteX68" fmla="*/ 771525 w 4124325"/>
              <a:gd name="connsiteY68" fmla="*/ 471488 h 1585913"/>
              <a:gd name="connsiteX69" fmla="*/ 709612 w 4124325"/>
              <a:gd name="connsiteY69" fmla="*/ 471488 h 1585913"/>
              <a:gd name="connsiteX70" fmla="*/ 709612 w 4124325"/>
              <a:gd name="connsiteY70" fmla="*/ 438150 h 1585913"/>
              <a:gd name="connsiteX71" fmla="*/ 600075 w 4124325"/>
              <a:gd name="connsiteY71" fmla="*/ 438150 h 1585913"/>
              <a:gd name="connsiteX72" fmla="*/ 600075 w 4124325"/>
              <a:gd name="connsiteY72" fmla="*/ 409575 h 1585913"/>
              <a:gd name="connsiteX73" fmla="*/ 533400 w 4124325"/>
              <a:gd name="connsiteY73" fmla="*/ 409575 h 1585913"/>
              <a:gd name="connsiteX74" fmla="*/ 533400 w 4124325"/>
              <a:gd name="connsiteY74" fmla="*/ 409575 h 1585913"/>
              <a:gd name="connsiteX75" fmla="*/ 533400 w 4124325"/>
              <a:gd name="connsiteY75" fmla="*/ 371475 h 1585913"/>
              <a:gd name="connsiteX76" fmla="*/ 442912 w 4124325"/>
              <a:gd name="connsiteY76" fmla="*/ 371475 h 1585913"/>
              <a:gd name="connsiteX77" fmla="*/ 442912 w 4124325"/>
              <a:gd name="connsiteY77" fmla="*/ 323850 h 1585913"/>
              <a:gd name="connsiteX78" fmla="*/ 400050 w 4124325"/>
              <a:gd name="connsiteY78" fmla="*/ 323850 h 1585913"/>
              <a:gd name="connsiteX79" fmla="*/ 400050 w 4124325"/>
              <a:gd name="connsiteY79" fmla="*/ 271463 h 1585913"/>
              <a:gd name="connsiteX80" fmla="*/ 357187 w 4124325"/>
              <a:gd name="connsiteY80" fmla="*/ 271463 h 1585913"/>
              <a:gd name="connsiteX81" fmla="*/ 357187 w 4124325"/>
              <a:gd name="connsiteY81" fmla="*/ 228600 h 1585913"/>
              <a:gd name="connsiteX82" fmla="*/ 357187 w 4124325"/>
              <a:gd name="connsiteY82" fmla="*/ 228600 h 1585913"/>
              <a:gd name="connsiteX83" fmla="*/ 328612 w 4124325"/>
              <a:gd name="connsiteY83" fmla="*/ 200025 h 1585913"/>
              <a:gd name="connsiteX84" fmla="*/ 280987 w 4124325"/>
              <a:gd name="connsiteY84" fmla="*/ 200025 h 1585913"/>
              <a:gd name="connsiteX85" fmla="*/ 280987 w 4124325"/>
              <a:gd name="connsiteY85" fmla="*/ 138113 h 1585913"/>
              <a:gd name="connsiteX86" fmla="*/ 257175 w 4124325"/>
              <a:gd name="connsiteY86" fmla="*/ 138113 h 1585913"/>
              <a:gd name="connsiteX87" fmla="*/ 257175 w 4124325"/>
              <a:gd name="connsiteY87" fmla="*/ 85725 h 1585913"/>
              <a:gd name="connsiteX88" fmla="*/ 138112 w 4124325"/>
              <a:gd name="connsiteY88" fmla="*/ 85725 h 1585913"/>
              <a:gd name="connsiteX89" fmla="*/ 138112 w 4124325"/>
              <a:gd name="connsiteY89" fmla="*/ 85725 h 1585913"/>
              <a:gd name="connsiteX90" fmla="*/ 100012 w 4124325"/>
              <a:gd name="connsiteY90" fmla="*/ 47625 h 1585913"/>
              <a:gd name="connsiteX91" fmla="*/ 100012 w 4124325"/>
              <a:gd name="connsiteY91" fmla="*/ 0 h 1585913"/>
              <a:gd name="connsiteX92" fmla="*/ 0 w 4124325"/>
              <a:gd name="connsiteY92" fmla="*/ 0 h 158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4124325" h="1585913">
                <a:moveTo>
                  <a:pt x="4124325" y="1585913"/>
                </a:moveTo>
                <a:lnTo>
                  <a:pt x="3052762" y="1585913"/>
                </a:lnTo>
                <a:lnTo>
                  <a:pt x="3052762" y="1552575"/>
                </a:lnTo>
                <a:lnTo>
                  <a:pt x="2947987" y="1552575"/>
                </a:lnTo>
                <a:lnTo>
                  <a:pt x="2947987" y="1476375"/>
                </a:lnTo>
                <a:lnTo>
                  <a:pt x="2852737" y="1476375"/>
                </a:lnTo>
                <a:lnTo>
                  <a:pt x="2852737" y="1457325"/>
                </a:lnTo>
                <a:lnTo>
                  <a:pt x="2805112" y="1457325"/>
                </a:lnTo>
                <a:lnTo>
                  <a:pt x="2805112" y="1419225"/>
                </a:lnTo>
                <a:lnTo>
                  <a:pt x="2590800" y="1419225"/>
                </a:lnTo>
                <a:lnTo>
                  <a:pt x="2590800" y="1390650"/>
                </a:lnTo>
                <a:lnTo>
                  <a:pt x="2381250" y="1390650"/>
                </a:lnTo>
                <a:lnTo>
                  <a:pt x="2381250" y="1371600"/>
                </a:lnTo>
                <a:lnTo>
                  <a:pt x="2328862" y="1371600"/>
                </a:lnTo>
                <a:lnTo>
                  <a:pt x="2328862" y="1338263"/>
                </a:lnTo>
                <a:lnTo>
                  <a:pt x="2190750" y="1338263"/>
                </a:lnTo>
                <a:lnTo>
                  <a:pt x="2190750" y="1295400"/>
                </a:lnTo>
                <a:lnTo>
                  <a:pt x="2162175" y="1295400"/>
                </a:lnTo>
                <a:lnTo>
                  <a:pt x="2162175" y="1247775"/>
                </a:lnTo>
                <a:lnTo>
                  <a:pt x="2105025" y="1247775"/>
                </a:lnTo>
                <a:lnTo>
                  <a:pt x="2105025" y="1223963"/>
                </a:lnTo>
                <a:lnTo>
                  <a:pt x="2052637" y="1223963"/>
                </a:lnTo>
                <a:lnTo>
                  <a:pt x="2052637" y="1190625"/>
                </a:lnTo>
                <a:lnTo>
                  <a:pt x="1985962" y="1190625"/>
                </a:lnTo>
                <a:lnTo>
                  <a:pt x="1985962" y="1157288"/>
                </a:lnTo>
                <a:lnTo>
                  <a:pt x="1957387" y="1157288"/>
                </a:lnTo>
                <a:lnTo>
                  <a:pt x="1957387" y="1114425"/>
                </a:lnTo>
                <a:lnTo>
                  <a:pt x="1895475" y="1114425"/>
                </a:lnTo>
                <a:lnTo>
                  <a:pt x="1895475" y="1085850"/>
                </a:lnTo>
                <a:lnTo>
                  <a:pt x="1852612" y="1085850"/>
                </a:lnTo>
                <a:lnTo>
                  <a:pt x="1852612" y="1057275"/>
                </a:lnTo>
                <a:lnTo>
                  <a:pt x="1809750" y="1057275"/>
                </a:lnTo>
                <a:lnTo>
                  <a:pt x="1809750" y="1057275"/>
                </a:lnTo>
                <a:lnTo>
                  <a:pt x="1781175" y="1028700"/>
                </a:lnTo>
                <a:lnTo>
                  <a:pt x="1766887" y="1014412"/>
                </a:lnTo>
                <a:lnTo>
                  <a:pt x="1724025" y="1014412"/>
                </a:lnTo>
                <a:lnTo>
                  <a:pt x="1724025" y="1014412"/>
                </a:lnTo>
                <a:lnTo>
                  <a:pt x="1724025" y="966788"/>
                </a:lnTo>
                <a:lnTo>
                  <a:pt x="1662112" y="966788"/>
                </a:lnTo>
                <a:lnTo>
                  <a:pt x="1662112" y="933450"/>
                </a:lnTo>
                <a:lnTo>
                  <a:pt x="1557337" y="933450"/>
                </a:lnTo>
                <a:lnTo>
                  <a:pt x="1557337" y="900113"/>
                </a:lnTo>
                <a:lnTo>
                  <a:pt x="1500187" y="900113"/>
                </a:lnTo>
                <a:lnTo>
                  <a:pt x="1500187" y="857250"/>
                </a:lnTo>
                <a:lnTo>
                  <a:pt x="1452562" y="857250"/>
                </a:lnTo>
                <a:lnTo>
                  <a:pt x="1452562" y="809625"/>
                </a:lnTo>
                <a:lnTo>
                  <a:pt x="1404937" y="809625"/>
                </a:lnTo>
                <a:lnTo>
                  <a:pt x="1404937" y="781050"/>
                </a:lnTo>
                <a:lnTo>
                  <a:pt x="1185862" y="781050"/>
                </a:lnTo>
                <a:lnTo>
                  <a:pt x="1185862" y="752475"/>
                </a:lnTo>
                <a:lnTo>
                  <a:pt x="1152525" y="752475"/>
                </a:lnTo>
                <a:lnTo>
                  <a:pt x="1152525" y="704850"/>
                </a:lnTo>
                <a:lnTo>
                  <a:pt x="1095375" y="704850"/>
                </a:lnTo>
                <a:lnTo>
                  <a:pt x="1095375" y="676275"/>
                </a:lnTo>
                <a:lnTo>
                  <a:pt x="1062037" y="676275"/>
                </a:lnTo>
                <a:lnTo>
                  <a:pt x="1062037" y="657225"/>
                </a:lnTo>
                <a:lnTo>
                  <a:pt x="1000125" y="657225"/>
                </a:lnTo>
                <a:lnTo>
                  <a:pt x="1000125" y="638175"/>
                </a:lnTo>
                <a:lnTo>
                  <a:pt x="942975" y="638175"/>
                </a:lnTo>
                <a:lnTo>
                  <a:pt x="942975" y="600075"/>
                </a:lnTo>
                <a:lnTo>
                  <a:pt x="914400" y="600075"/>
                </a:lnTo>
                <a:lnTo>
                  <a:pt x="914400" y="557213"/>
                </a:lnTo>
                <a:lnTo>
                  <a:pt x="871537" y="557213"/>
                </a:lnTo>
                <a:lnTo>
                  <a:pt x="871537" y="557213"/>
                </a:lnTo>
                <a:lnTo>
                  <a:pt x="833437" y="519113"/>
                </a:lnTo>
                <a:lnTo>
                  <a:pt x="833437" y="519113"/>
                </a:lnTo>
                <a:lnTo>
                  <a:pt x="833437" y="490538"/>
                </a:lnTo>
                <a:lnTo>
                  <a:pt x="771525" y="490538"/>
                </a:lnTo>
                <a:lnTo>
                  <a:pt x="771525" y="471488"/>
                </a:lnTo>
                <a:lnTo>
                  <a:pt x="709612" y="471488"/>
                </a:lnTo>
                <a:lnTo>
                  <a:pt x="709612" y="438150"/>
                </a:lnTo>
                <a:lnTo>
                  <a:pt x="600075" y="438150"/>
                </a:lnTo>
                <a:lnTo>
                  <a:pt x="600075" y="409575"/>
                </a:lnTo>
                <a:lnTo>
                  <a:pt x="533400" y="409575"/>
                </a:lnTo>
                <a:lnTo>
                  <a:pt x="533400" y="409575"/>
                </a:lnTo>
                <a:lnTo>
                  <a:pt x="533400" y="371475"/>
                </a:lnTo>
                <a:lnTo>
                  <a:pt x="442912" y="371475"/>
                </a:lnTo>
                <a:lnTo>
                  <a:pt x="442912" y="323850"/>
                </a:lnTo>
                <a:lnTo>
                  <a:pt x="400050" y="323850"/>
                </a:lnTo>
                <a:lnTo>
                  <a:pt x="400050" y="271463"/>
                </a:lnTo>
                <a:lnTo>
                  <a:pt x="357187" y="271463"/>
                </a:lnTo>
                <a:lnTo>
                  <a:pt x="357187" y="228600"/>
                </a:lnTo>
                <a:lnTo>
                  <a:pt x="357187" y="228600"/>
                </a:lnTo>
                <a:lnTo>
                  <a:pt x="328612" y="200025"/>
                </a:lnTo>
                <a:lnTo>
                  <a:pt x="280987" y="200025"/>
                </a:lnTo>
                <a:lnTo>
                  <a:pt x="280987" y="138113"/>
                </a:lnTo>
                <a:lnTo>
                  <a:pt x="257175" y="138113"/>
                </a:lnTo>
                <a:lnTo>
                  <a:pt x="257175" y="85725"/>
                </a:lnTo>
                <a:lnTo>
                  <a:pt x="138112" y="85725"/>
                </a:lnTo>
                <a:lnTo>
                  <a:pt x="138112" y="85725"/>
                </a:lnTo>
                <a:lnTo>
                  <a:pt x="100012" y="47625"/>
                </a:lnTo>
                <a:lnTo>
                  <a:pt x="100012"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025" name="Freeform: Shape 1024">
            <a:extLst>
              <a:ext uri="{FF2B5EF4-FFF2-40B4-BE49-F238E27FC236}">
                <a16:creationId xmlns:a16="http://schemas.microsoft.com/office/drawing/2014/main" id="{2DED1727-EFC9-4030-A887-EFFD08ECA1CE}"/>
              </a:ext>
            </a:extLst>
          </p:cNvPr>
          <p:cNvSpPr/>
          <p:nvPr/>
        </p:nvSpPr>
        <p:spPr bwMode="auto">
          <a:xfrm>
            <a:off x="7077075" y="1776413"/>
            <a:ext cx="4114800" cy="2043112"/>
          </a:xfrm>
          <a:custGeom>
            <a:avLst/>
            <a:gdLst>
              <a:gd name="connsiteX0" fmla="*/ 4114800 w 4114800"/>
              <a:gd name="connsiteY0" fmla="*/ 2043112 h 2043112"/>
              <a:gd name="connsiteX1" fmla="*/ 3719513 w 4114800"/>
              <a:gd name="connsiteY1" fmla="*/ 2043112 h 2043112"/>
              <a:gd name="connsiteX2" fmla="*/ 3719513 w 4114800"/>
              <a:gd name="connsiteY2" fmla="*/ 1938337 h 2043112"/>
              <a:gd name="connsiteX3" fmla="*/ 3057525 w 4114800"/>
              <a:gd name="connsiteY3" fmla="*/ 1938337 h 2043112"/>
              <a:gd name="connsiteX4" fmla="*/ 3057525 w 4114800"/>
              <a:gd name="connsiteY4" fmla="*/ 1885950 h 2043112"/>
              <a:gd name="connsiteX5" fmla="*/ 2971800 w 4114800"/>
              <a:gd name="connsiteY5" fmla="*/ 1885950 h 2043112"/>
              <a:gd name="connsiteX6" fmla="*/ 2971800 w 4114800"/>
              <a:gd name="connsiteY6" fmla="*/ 1833562 h 2043112"/>
              <a:gd name="connsiteX7" fmla="*/ 2719388 w 4114800"/>
              <a:gd name="connsiteY7" fmla="*/ 1833562 h 2043112"/>
              <a:gd name="connsiteX8" fmla="*/ 2719388 w 4114800"/>
              <a:gd name="connsiteY8" fmla="*/ 1795462 h 2043112"/>
              <a:gd name="connsiteX9" fmla="*/ 2686050 w 4114800"/>
              <a:gd name="connsiteY9" fmla="*/ 1795462 h 2043112"/>
              <a:gd name="connsiteX10" fmla="*/ 2686050 w 4114800"/>
              <a:gd name="connsiteY10" fmla="*/ 1752600 h 2043112"/>
              <a:gd name="connsiteX11" fmla="*/ 2638425 w 4114800"/>
              <a:gd name="connsiteY11" fmla="*/ 1752600 h 2043112"/>
              <a:gd name="connsiteX12" fmla="*/ 2638425 w 4114800"/>
              <a:gd name="connsiteY12" fmla="*/ 1709737 h 2043112"/>
              <a:gd name="connsiteX13" fmla="*/ 2571750 w 4114800"/>
              <a:gd name="connsiteY13" fmla="*/ 1709737 h 2043112"/>
              <a:gd name="connsiteX14" fmla="*/ 2571750 w 4114800"/>
              <a:gd name="connsiteY14" fmla="*/ 1662112 h 2043112"/>
              <a:gd name="connsiteX15" fmla="*/ 2476500 w 4114800"/>
              <a:gd name="connsiteY15" fmla="*/ 1662112 h 2043112"/>
              <a:gd name="connsiteX16" fmla="*/ 2476500 w 4114800"/>
              <a:gd name="connsiteY16" fmla="*/ 1662112 h 2043112"/>
              <a:gd name="connsiteX17" fmla="*/ 2476500 w 4114800"/>
              <a:gd name="connsiteY17" fmla="*/ 1614487 h 2043112"/>
              <a:gd name="connsiteX18" fmla="*/ 2366963 w 4114800"/>
              <a:gd name="connsiteY18" fmla="*/ 1614487 h 2043112"/>
              <a:gd name="connsiteX19" fmla="*/ 2366963 w 4114800"/>
              <a:gd name="connsiteY19" fmla="*/ 1581150 h 2043112"/>
              <a:gd name="connsiteX20" fmla="*/ 2366963 w 4114800"/>
              <a:gd name="connsiteY20" fmla="*/ 1562100 h 2043112"/>
              <a:gd name="connsiteX21" fmla="*/ 2338388 w 4114800"/>
              <a:gd name="connsiteY21" fmla="*/ 1562100 h 2043112"/>
              <a:gd name="connsiteX22" fmla="*/ 2338388 w 4114800"/>
              <a:gd name="connsiteY22" fmla="*/ 1543050 h 2043112"/>
              <a:gd name="connsiteX23" fmla="*/ 2224088 w 4114800"/>
              <a:gd name="connsiteY23" fmla="*/ 1543050 h 2043112"/>
              <a:gd name="connsiteX24" fmla="*/ 2224088 w 4114800"/>
              <a:gd name="connsiteY24" fmla="*/ 1504950 h 2043112"/>
              <a:gd name="connsiteX25" fmla="*/ 2143125 w 4114800"/>
              <a:gd name="connsiteY25" fmla="*/ 1504950 h 2043112"/>
              <a:gd name="connsiteX26" fmla="*/ 2143125 w 4114800"/>
              <a:gd name="connsiteY26" fmla="*/ 1452562 h 2043112"/>
              <a:gd name="connsiteX27" fmla="*/ 2109788 w 4114800"/>
              <a:gd name="connsiteY27" fmla="*/ 1452562 h 2043112"/>
              <a:gd name="connsiteX28" fmla="*/ 2109788 w 4114800"/>
              <a:gd name="connsiteY28" fmla="*/ 1395412 h 2043112"/>
              <a:gd name="connsiteX29" fmla="*/ 1971675 w 4114800"/>
              <a:gd name="connsiteY29" fmla="*/ 1395412 h 2043112"/>
              <a:gd name="connsiteX30" fmla="*/ 1971675 w 4114800"/>
              <a:gd name="connsiteY30" fmla="*/ 1352550 h 2043112"/>
              <a:gd name="connsiteX31" fmla="*/ 1762125 w 4114800"/>
              <a:gd name="connsiteY31" fmla="*/ 1352550 h 2043112"/>
              <a:gd name="connsiteX32" fmla="*/ 1762125 w 4114800"/>
              <a:gd name="connsiteY32" fmla="*/ 1300162 h 2043112"/>
              <a:gd name="connsiteX33" fmla="*/ 1614488 w 4114800"/>
              <a:gd name="connsiteY33" fmla="*/ 1300162 h 2043112"/>
              <a:gd name="connsiteX34" fmla="*/ 1614488 w 4114800"/>
              <a:gd name="connsiteY34" fmla="*/ 1247775 h 2043112"/>
              <a:gd name="connsiteX35" fmla="*/ 1533525 w 4114800"/>
              <a:gd name="connsiteY35" fmla="*/ 1247775 h 2043112"/>
              <a:gd name="connsiteX36" fmla="*/ 1533525 w 4114800"/>
              <a:gd name="connsiteY36" fmla="*/ 1209675 h 2043112"/>
              <a:gd name="connsiteX37" fmla="*/ 1471613 w 4114800"/>
              <a:gd name="connsiteY37" fmla="*/ 1209675 h 2043112"/>
              <a:gd name="connsiteX38" fmla="*/ 1471613 w 4114800"/>
              <a:gd name="connsiteY38" fmla="*/ 1185862 h 2043112"/>
              <a:gd name="connsiteX39" fmla="*/ 1419225 w 4114800"/>
              <a:gd name="connsiteY39" fmla="*/ 1185862 h 2043112"/>
              <a:gd name="connsiteX40" fmla="*/ 1419225 w 4114800"/>
              <a:gd name="connsiteY40" fmla="*/ 1157287 h 2043112"/>
              <a:gd name="connsiteX41" fmla="*/ 1352550 w 4114800"/>
              <a:gd name="connsiteY41" fmla="*/ 1157287 h 2043112"/>
              <a:gd name="connsiteX42" fmla="*/ 1352550 w 4114800"/>
              <a:gd name="connsiteY42" fmla="*/ 1100137 h 2043112"/>
              <a:gd name="connsiteX43" fmla="*/ 1304925 w 4114800"/>
              <a:gd name="connsiteY43" fmla="*/ 1100137 h 2043112"/>
              <a:gd name="connsiteX44" fmla="*/ 1304925 w 4114800"/>
              <a:gd name="connsiteY44" fmla="*/ 1066800 h 2043112"/>
              <a:gd name="connsiteX45" fmla="*/ 1281113 w 4114800"/>
              <a:gd name="connsiteY45" fmla="*/ 1066800 h 2043112"/>
              <a:gd name="connsiteX46" fmla="*/ 1281113 w 4114800"/>
              <a:gd name="connsiteY46" fmla="*/ 1042987 h 2043112"/>
              <a:gd name="connsiteX47" fmla="*/ 1228725 w 4114800"/>
              <a:gd name="connsiteY47" fmla="*/ 1042987 h 2043112"/>
              <a:gd name="connsiteX48" fmla="*/ 1228725 w 4114800"/>
              <a:gd name="connsiteY48" fmla="*/ 1014412 h 2043112"/>
              <a:gd name="connsiteX49" fmla="*/ 1147763 w 4114800"/>
              <a:gd name="connsiteY49" fmla="*/ 1014412 h 2043112"/>
              <a:gd name="connsiteX50" fmla="*/ 1147763 w 4114800"/>
              <a:gd name="connsiteY50" fmla="*/ 942975 h 2043112"/>
              <a:gd name="connsiteX51" fmla="*/ 1100138 w 4114800"/>
              <a:gd name="connsiteY51" fmla="*/ 942975 h 2043112"/>
              <a:gd name="connsiteX52" fmla="*/ 1100138 w 4114800"/>
              <a:gd name="connsiteY52" fmla="*/ 885825 h 2043112"/>
              <a:gd name="connsiteX53" fmla="*/ 1071563 w 4114800"/>
              <a:gd name="connsiteY53" fmla="*/ 885825 h 2043112"/>
              <a:gd name="connsiteX54" fmla="*/ 1071563 w 4114800"/>
              <a:gd name="connsiteY54" fmla="*/ 852487 h 2043112"/>
              <a:gd name="connsiteX55" fmla="*/ 1009650 w 4114800"/>
              <a:gd name="connsiteY55" fmla="*/ 852487 h 2043112"/>
              <a:gd name="connsiteX56" fmla="*/ 1009650 w 4114800"/>
              <a:gd name="connsiteY56" fmla="*/ 781050 h 2043112"/>
              <a:gd name="connsiteX57" fmla="*/ 952500 w 4114800"/>
              <a:gd name="connsiteY57" fmla="*/ 781050 h 2043112"/>
              <a:gd name="connsiteX58" fmla="*/ 952500 w 4114800"/>
              <a:gd name="connsiteY58" fmla="*/ 738187 h 2043112"/>
              <a:gd name="connsiteX59" fmla="*/ 919163 w 4114800"/>
              <a:gd name="connsiteY59" fmla="*/ 738187 h 2043112"/>
              <a:gd name="connsiteX60" fmla="*/ 919163 w 4114800"/>
              <a:gd name="connsiteY60" fmla="*/ 700087 h 2043112"/>
              <a:gd name="connsiteX61" fmla="*/ 885825 w 4114800"/>
              <a:gd name="connsiteY61" fmla="*/ 700087 h 2043112"/>
              <a:gd name="connsiteX62" fmla="*/ 885825 w 4114800"/>
              <a:gd name="connsiteY62" fmla="*/ 652462 h 2043112"/>
              <a:gd name="connsiteX63" fmla="*/ 828675 w 4114800"/>
              <a:gd name="connsiteY63" fmla="*/ 652462 h 2043112"/>
              <a:gd name="connsiteX64" fmla="*/ 828675 w 4114800"/>
              <a:gd name="connsiteY64" fmla="*/ 619125 h 2043112"/>
              <a:gd name="connsiteX65" fmla="*/ 771525 w 4114800"/>
              <a:gd name="connsiteY65" fmla="*/ 619125 h 2043112"/>
              <a:gd name="connsiteX66" fmla="*/ 771525 w 4114800"/>
              <a:gd name="connsiteY66" fmla="*/ 576262 h 2043112"/>
              <a:gd name="connsiteX67" fmla="*/ 738188 w 4114800"/>
              <a:gd name="connsiteY67" fmla="*/ 576262 h 2043112"/>
              <a:gd name="connsiteX68" fmla="*/ 738188 w 4114800"/>
              <a:gd name="connsiteY68" fmla="*/ 542925 h 2043112"/>
              <a:gd name="connsiteX69" fmla="*/ 700088 w 4114800"/>
              <a:gd name="connsiteY69" fmla="*/ 542925 h 2043112"/>
              <a:gd name="connsiteX70" fmla="*/ 700088 w 4114800"/>
              <a:gd name="connsiteY70" fmla="*/ 519112 h 2043112"/>
              <a:gd name="connsiteX71" fmla="*/ 633413 w 4114800"/>
              <a:gd name="connsiteY71" fmla="*/ 519112 h 2043112"/>
              <a:gd name="connsiteX72" fmla="*/ 633413 w 4114800"/>
              <a:gd name="connsiteY72" fmla="*/ 471487 h 2043112"/>
              <a:gd name="connsiteX73" fmla="*/ 633413 w 4114800"/>
              <a:gd name="connsiteY73" fmla="*/ 471487 h 2043112"/>
              <a:gd name="connsiteX74" fmla="*/ 633413 w 4114800"/>
              <a:gd name="connsiteY74" fmla="*/ 452437 h 2043112"/>
              <a:gd name="connsiteX75" fmla="*/ 585788 w 4114800"/>
              <a:gd name="connsiteY75" fmla="*/ 452437 h 2043112"/>
              <a:gd name="connsiteX76" fmla="*/ 585788 w 4114800"/>
              <a:gd name="connsiteY76" fmla="*/ 361950 h 2043112"/>
              <a:gd name="connsiteX77" fmla="*/ 495300 w 4114800"/>
              <a:gd name="connsiteY77" fmla="*/ 361950 h 2043112"/>
              <a:gd name="connsiteX78" fmla="*/ 495300 w 4114800"/>
              <a:gd name="connsiteY78" fmla="*/ 314325 h 2043112"/>
              <a:gd name="connsiteX79" fmla="*/ 414338 w 4114800"/>
              <a:gd name="connsiteY79" fmla="*/ 314325 h 2043112"/>
              <a:gd name="connsiteX80" fmla="*/ 414338 w 4114800"/>
              <a:gd name="connsiteY80" fmla="*/ 295275 h 2043112"/>
              <a:gd name="connsiteX81" fmla="*/ 366713 w 4114800"/>
              <a:gd name="connsiteY81" fmla="*/ 295275 h 2043112"/>
              <a:gd name="connsiteX82" fmla="*/ 366713 w 4114800"/>
              <a:gd name="connsiteY82" fmla="*/ 242887 h 2043112"/>
              <a:gd name="connsiteX83" fmla="*/ 314325 w 4114800"/>
              <a:gd name="connsiteY83" fmla="*/ 242887 h 2043112"/>
              <a:gd name="connsiteX84" fmla="*/ 314325 w 4114800"/>
              <a:gd name="connsiteY84" fmla="*/ 200025 h 2043112"/>
              <a:gd name="connsiteX85" fmla="*/ 314325 w 4114800"/>
              <a:gd name="connsiteY85" fmla="*/ 200025 h 2043112"/>
              <a:gd name="connsiteX86" fmla="*/ 276225 w 4114800"/>
              <a:gd name="connsiteY86" fmla="*/ 161925 h 2043112"/>
              <a:gd name="connsiteX87" fmla="*/ 209550 w 4114800"/>
              <a:gd name="connsiteY87" fmla="*/ 161925 h 2043112"/>
              <a:gd name="connsiteX88" fmla="*/ 209550 w 4114800"/>
              <a:gd name="connsiteY88" fmla="*/ 66675 h 2043112"/>
              <a:gd name="connsiteX89" fmla="*/ 142875 w 4114800"/>
              <a:gd name="connsiteY89" fmla="*/ 66675 h 2043112"/>
              <a:gd name="connsiteX90" fmla="*/ 142875 w 4114800"/>
              <a:gd name="connsiteY90" fmla="*/ 38100 h 2043112"/>
              <a:gd name="connsiteX91" fmla="*/ 80963 w 4114800"/>
              <a:gd name="connsiteY91" fmla="*/ 38100 h 2043112"/>
              <a:gd name="connsiteX92" fmla="*/ 80963 w 4114800"/>
              <a:gd name="connsiteY92" fmla="*/ 0 h 2043112"/>
              <a:gd name="connsiteX93" fmla="*/ 0 w 4114800"/>
              <a:gd name="connsiteY93" fmla="*/ 0 h 2043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114800" h="2043112">
                <a:moveTo>
                  <a:pt x="4114800" y="2043112"/>
                </a:moveTo>
                <a:lnTo>
                  <a:pt x="3719513" y="2043112"/>
                </a:lnTo>
                <a:lnTo>
                  <a:pt x="3719513" y="1938337"/>
                </a:lnTo>
                <a:lnTo>
                  <a:pt x="3057525" y="1938337"/>
                </a:lnTo>
                <a:lnTo>
                  <a:pt x="3057525" y="1885950"/>
                </a:lnTo>
                <a:lnTo>
                  <a:pt x="2971800" y="1885950"/>
                </a:lnTo>
                <a:lnTo>
                  <a:pt x="2971800" y="1833562"/>
                </a:lnTo>
                <a:lnTo>
                  <a:pt x="2719388" y="1833562"/>
                </a:lnTo>
                <a:lnTo>
                  <a:pt x="2719388" y="1795462"/>
                </a:lnTo>
                <a:lnTo>
                  <a:pt x="2686050" y="1795462"/>
                </a:lnTo>
                <a:lnTo>
                  <a:pt x="2686050" y="1752600"/>
                </a:lnTo>
                <a:lnTo>
                  <a:pt x="2638425" y="1752600"/>
                </a:lnTo>
                <a:lnTo>
                  <a:pt x="2638425" y="1709737"/>
                </a:lnTo>
                <a:lnTo>
                  <a:pt x="2571750" y="1709737"/>
                </a:lnTo>
                <a:lnTo>
                  <a:pt x="2571750" y="1662112"/>
                </a:lnTo>
                <a:lnTo>
                  <a:pt x="2476500" y="1662112"/>
                </a:lnTo>
                <a:lnTo>
                  <a:pt x="2476500" y="1662112"/>
                </a:lnTo>
                <a:lnTo>
                  <a:pt x="2476500" y="1614487"/>
                </a:lnTo>
                <a:lnTo>
                  <a:pt x="2366963" y="1614487"/>
                </a:lnTo>
                <a:lnTo>
                  <a:pt x="2366963" y="1581150"/>
                </a:lnTo>
                <a:lnTo>
                  <a:pt x="2366963" y="1562100"/>
                </a:lnTo>
                <a:lnTo>
                  <a:pt x="2338388" y="1562100"/>
                </a:lnTo>
                <a:lnTo>
                  <a:pt x="2338388" y="1543050"/>
                </a:lnTo>
                <a:lnTo>
                  <a:pt x="2224088" y="1543050"/>
                </a:lnTo>
                <a:lnTo>
                  <a:pt x="2224088" y="1504950"/>
                </a:lnTo>
                <a:lnTo>
                  <a:pt x="2143125" y="1504950"/>
                </a:lnTo>
                <a:lnTo>
                  <a:pt x="2143125" y="1452562"/>
                </a:lnTo>
                <a:lnTo>
                  <a:pt x="2109788" y="1452562"/>
                </a:lnTo>
                <a:lnTo>
                  <a:pt x="2109788" y="1395412"/>
                </a:lnTo>
                <a:lnTo>
                  <a:pt x="1971675" y="1395412"/>
                </a:lnTo>
                <a:lnTo>
                  <a:pt x="1971675" y="1352550"/>
                </a:lnTo>
                <a:lnTo>
                  <a:pt x="1762125" y="1352550"/>
                </a:lnTo>
                <a:lnTo>
                  <a:pt x="1762125" y="1300162"/>
                </a:lnTo>
                <a:lnTo>
                  <a:pt x="1614488" y="1300162"/>
                </a:lnTo>
                <a:lnTo>
                  <a:pt x="1614488" y="1247775"/>
                </a:lnTo>
                <a:lnTo>
                  <a:pt x="1533525" y="1247775"/>
                </a:lnTo>
                <a:lnTo>
                  <a:pt x="1533525" y="1209675"/>
                </a:lnTo>
                <a:lnTo>
                  <a:pt x="1471613" y="1209675"/>
                </a:lnTo>
                <a:lnTo>
                  <a:pt x="1471613" y="1185862"/>
                </a:lnTo>
                <a:lnTo>
                  <a:pt x="1419225" y="1185862"/>
                </a:lnTo>
                <a:lnTo>
                  <a:pt x="1419225" y="1157287"/>
                </a:lnTo>
                <a:lnTo>
                  <a:pt x="1352550" y="1157287"/>
                </a:lnTo>
                <a:lnTo>
                  <a:pt x="1352550" y="1100137"/>
                </a:lnTo>
                <a:lnTo>
                  <a:pt x="1304925" y="1100137"/>
                </a:lnTo>
                <a:lnTo>
                  <a:pt x="1304925" y="1066800"/>
                </a:lnTo>
                <a:lnTo>
                  <a:pt x="1281113" y="1066800"/>
                </a:lnTo>
                <a:lnTo>
                  <a:pt x="1281113" y="1042987"/>
                </a:lnTo>
                <a:lnTo>
                  <a:pt x="1228725" y="1042987"/>
                </a:lnTo>
                <a:lnTo>
                  <a:pt x="1228725" y="1014412"/>
                </a:lnTo>
                <a:lnTo>
                  <a:pt x="1147763" y="1014412"/>
                </a:lnTo>
                <a:lnTo>
                  <a:pt x="1147763" y="942975"/>
                </a:lnTo>
                <a:lnTo>
                  <a:pt x="1100138" y="942975"/>
                </a:lnTo>
                <a:lnTo>
                  <a:pt x="1100138" y="885825"/>
                </a:lnTo>
                <a:lnTo>
                  <a:pt x="1071563" y="885825"/>
                </a:lnTo>
                <a:lnTo>
                  <a:pt x="1071563" y="852487"/>
                </a:lnTo>
                <a:lnTo>
                  <a:pt x="1009650" y="852487"/>
                </a:lnTo>
                <a:lnTo>
                  <a:pt x="1009650" y="781050"/>
                </a:lnTo>
                <a:lnTo>
                  <a:pt x="952500" y="781050"/>
                </a:lnTo>
                <a:lnTo>
                  <a:pt x="952500" y="738187"/>
                </a:lnTo>
                <a:lnTo>
                  <a:pt x="919163" y="738187"/>
                </a:lnTo>
                <a:lnTo>
                  <a:pt x="919163" y="700087"/>
                </a:lnTo>
                <a:lnTo>
                  <a:pt x="885825" y="700087"/>
                </a:lnTo>
                <a:lnTo>
                  <a:pt x="885825" y="652462"/>
                </a:lnTo>
                <a:lnTo>
                  <a:pt x="828675" y="652462"/>
                </a:lnTo>
                <a:lnTo>
                  <a:pt x="828675" y="619125"/>
                </a:lnTo>
                <a:lnTo>
                  <a:pt x="771525" y="619125"/>
                </a:lnTo>
                <a:lnTo>
                  <a:pt x="771525" y="576262"/>
                </a:lnTo>
                <a:lnTo>
                  <a:pt x="738188" y="576262"/>
                </a:lnTo>
                <a:lnTo>
                  <a:pt x="738188" y="542925"/>
                </a:lnTo>
                <a:lnTo>
                  <a:pt x="700088" y="542925"/>
                </a:lnTo>
                <a:lnTo>
                  <a:pt x="700088" y="519112"/>
                </a:lnTo>
                <a:lnTo>
                  <a:pt x="633413" y="519112"/>
                </a:lnTo>
                <a:lnTo>
                  <a:pt x="633413" y="471487"/>
                </a:lnTo>
                <a:lnTo>
                  <a:pt x="633413" y="471487"/>
                </a:lnTo>
                <a:lnTo>
                  <a:pt x="633413" y="452437"/>
                </a:lnTo>
                <a:lnTo>
                  <a:pt x="585788" y="452437"/>
                </a:lnTo>
                <a:lnTo>
                  <a:pt x="585788" y="361950"/>
                </a:lnTo>
                <a:lnTo>
                  <a:pt x="495300" y="361950"/>
                </a:lnTo>
                <a:lnTo>
                  <a:pt x="495300" y="314325"/>
                </a:lnTo>
                <a:lnTo>
                  <a:pt x="414338" y="314325"/>
                </a:lnTo>
                <a:lnTo>
                  <a:pt x="414338" y="295275"/>
                </a:lnTo>
                <a:lnTo>
                  <a:pt x="366713" y="295275"/>
                </a:lnTo>
                <a:lnTo>
                  <a:pt x="366713" y="242887"/>
                </a:lnTo>
                <a:lnTo>
                  <a:pt x="314325" y="242887"/>
                </a:lnTo>
                <a:lnTo>
                  <a:pt x="314325" y="200025"/>
                </a:lnTo>
                <a:lnTo>
                  <a:pt x="314325" y="200025"/>
                </a:lnTo>
                <a:lnTo>
                  <a:pt x="276225" y="161925"/>
                </a:lnTo>
                <a:lnTo>
                  <a:pt x="209550" y="161925"/>
                </a:lnTo>
                <a:lnTo>
                  <a:pt x="209550" y="66675"/>
                </a:lnTo>
                <a:lnTo>
                  <a:pt x="142875" y="66675"/>
                </a:lnTo>
                <a:lnTo>
                  <a:pt x="142875" y="38100"/>
                </a:lnTo>
                <a:lnTo>
                  <a:pt x="80963" y="38100"/>
                </a:lnTo>
                <a:lnTo>
                  <a:pt x="80963" y="0"/>
                </a:lnTo>
                <a:lnTo>
                  <a:pt x="0" y="0"/>
                </a:lnTo>
              </a:path>
            </a:pathLst>
          </a:custGeom>
          <a:noFill/>
          <a:ln w="28575">
            <a:solidFill>
              <a:schemeClr val="accent4"/>
            </a:solidFill>
            <a:miter lim="800000"/>
            <a:headEnd/>
            <a:tailEnd/>
          </a:ln>
        </p:spPr>
        <p:txBody>
          <a:bodyPr rtlCol="0" anchor="ctr"/>
          <a:lstStyle/>
          <a:p>
            <a:pPr algn="ctr"/>
            <a:endParaRPr lang="en-US" dirty="0"/>
          </a:p>
        </p:txBody>
      </p:sp>
      <p:cxnSp>
        <p:nvCxnSpPr>
          <p:cNvPr id="80" name="Straight Connector 79">
            <a:extLst>
              <a:ext uri="{FF2B5EF4-FFF2-40B4-BE49-F238E27FC236}">
                <a16:creationId xmlns:a16="http://schemas.microsoft.com/office/drawing/2014/main" id="{22D4740B-AFCD-4582-9639-2BD54B67E1F3}"/>
              </a:ext>
            </a:extLst>
          </p:cNvPr>
          <p:cNvCxnSpPr/>
          <p:nvPr/>
        </p:nvCxnSpPr>
        <p:spPr bwMode="auto">
          <a:xfrm flipH="1">
            <a:off x="7178595" y="3993350"/>
            <a:ext cx="242564" cy="0"/>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AA09028-E49D-460A-B2B6-53BB78AA4E11}"/>
              </a:ext>
            </a:extLst>
          </p:cNvPr>
          <p:cNvCxnSpPr/>
          <p:nvPr/>
        </p:nvCxnSpPr>
        <p:spPr bwMode="auto">
          <a:xfrm flipH="1">
            <a:off x="7178595" y="4136278"/>
            <a:ext cx="242564" cy="0"/>
          </a:xfrm>
          <a:prstGeom prst="line">
            <a:avLst/>
          </a:prstGeom>
          <a:noFill/>
          <a:ln w="28575" cap="flat" cmpd="sng" algn="ctr">
            <a:solidFill>
              <a:schemeClr val="accent4"/>
            </a:solidFill>
            <a:prstDash val="solid"/>
            <a:round/>
            <a:headEnd type="none" w="med" len="med"/>
            <a:tailEnd type="none" w="med" len="med"/>
          </a:ln>
          <a:effectLst/>
        </p:spPr>
      </p:cxnSp>
    </p:spTree>
    <p:extLst>
      <p:ext uri="{BB962C8B-B14F-4D97-AF65-F5344CB8AC3E}">
        <p14:creationId xmlns:p14="http://schemas.microsoft.com/office/powerpoint/2010/main" val="56283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t>Management of CTCL and Risk for Progression</a:t>
            </a:r>
          </a:p>
        </p:txBody>
      </p:sp>
      <p:sp>
        <p:nvSpPr>
          <p:cNvPr id="31747" name="Content Placeholder 4"/>
          <p:cNvSpPr>
            <a:spLocks noGrp="1"/>
          </p:cNvSpPr>
          <p:nvPr>
            <p:ph idx="1"/>
          </p:nvPr>
        </p:nvSpPr>
        <p:spPr>
          <a:xfrm>
            <a:off x="604675" y="1513047"/>
            <a:ext cx="6952571" cy="4650686"/>
          </a:xfrm>
        </p:spPr>
        <p:txBody>
          <a:bodyPr/>
          <a:lstStyle/>
          <a:p>
            <a:r>
              <a:rPr lang="en-US" sz="2200" dirty="0"/>
              <a:t>MF is immunologically responsive</a:t>
            </a:r>
          </a:p>
          <a:p>
            <a:r>
              <a:rPr lang="en-US" sz="2200" dirty="0"/>
              <a:t>Multiple therapies necessary over disease </a:t>
            </a:r>
            <a:br>
              <a:rPr lang="en-US" sz="2200" dirty="0"/>
            </a:br>
            <a:r>
              <a:rPr lang="en-US" sz="2200" dirty="0"/>
              <a:t>course</a:t>
            </a:r>
          </a:p>
          <a:p>
            <a:r>
              <a:rPr lang="en-US" sz="2200" dirty="0"/>
              <a:t>Although FDA has approved multiple </a:t>
            </a:r>
            <a:br>
              <a:rPr lang="en-US" sz="2200" dirty="0"/>
            </a:br>
            <a:r>
              <a:rPr lang="en-US" sz="2200" dirty="0"/>
              <a:t>therapies, there is an unmet need for many </a:t>
            </a:r>
            <a:br>
              <a:rPr lang="en-US" sz="2200" dirty="0"/>
            </a:br>
            <a:r>
              <a:rPr lang="en-US" sz="2200" dirty="0"/>
              <a:t>patients because most progress over time</a:t>
            </a:r>
          </a:p>
          <a:p>
            <a:r>
              <a:rPr lang="en-US" sz="2200" dirty="0"/>
              <a:t>SD is a meaningful endpoint because </a:t>
            </a:r>
            <a:br>
              <a:rPr lang="en-US" sz="2200" dirty="0"/>
            </a:br>
            <a:r>
              <a:rPr lang="en-US" sz="2200" dirty="0"/>
              <a:t>provides relief of pruritus, improvement in </a:t>
            </a:r>
            <a:br>
              <a:rPr lang="en-US" sz="2200" dirty="0"/>
            </a:br>
            <a:r>
              <a:rPr lang="en-US" sz="2200" dirty="0"/>
              <a:t>skin symptoms</a:t>
            </a:r>
          </a:p>
          <a:p>
            <a:r>
              <a:rPr lang="en-US" sz="2200" dirty="0"/>
              <a:t>Infections a major cause of morbidity and </a:t>
            </a:r>
            <a:br>
              <a:rPr lang="en-US" sz="2200" dirty="0"/>
            </a:br>
            <a:r>
              <a:rPr lang="en-US" sz="2200" dirty="0"/>
              <a:t>mortality</a:t>
            </a:r>
          </a:p>
          <a:p>
            <a:pPr lvl="1"/>
            <a:r>
              <a:rPr lang="en-US" sz="2000" dirty="0"/>
              <a:t>Immunosuppressive therapy should be avoided if feasible</a:t>
            </a:r>
          </a:p>
        </p:txBody>
      </p:sp>
      <p:sp>
        <p:nvSpPr>
          <p:cNvPr id="15" name="Text Box 15">
            <a:extLst>
              <a:ext uri="{FF2B5EF4-FFF2-40B4-BE49-F238E27FC236}">
                <a16:creationId xmlns:a16="http://schemas.microsoft.com/office/drawing/2014/main" id="{89D319A5-B90C-4BF3-B2BA-3F07803CE0F0}"/>
              </a:ext>
            </a:extLst>
          </p:cNvPr>
          <p:cNvSpPr txBox="1">
            <a:spLocks noChangeArrowheads="1"/>
          </p:cNvSpPr>
          <p:nvPr/>
        </p:nvSpPr>
        <p:spPr bwMode="auto">
          <a:xfrm>
            <a:off x="448611" y="636202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Kim. Arch Derm</a:t>
            </a:r>
            <a:r>
              <a:rPr lang="en-US" altLang="en-US" sz="1200" b="0" spc="-10" dirty="0">
                <a:solidFill>
                  <a:schemeClr val="bg2"/>
                </a:solidFill>
                <a:latin typeface="Calibri" panose="020F0502020204030204" pitchFamily="34" charset="0"/>
              </a:rPr>
              <a:t>atol. 2003;139:857.</a:t>
            </a:r>
            <a:endParaRPr lang="en-US" altLang="en-US" sz="1200" b="0" dirty="0">
              <a:solidFill>
                <a:schemeClr val="bg2"/>
              </a:solidFill>
              <a:latin typeface="Calibri" panose="020F0502020204030204" pitchFamily="34" charset="0"/>
              <a:cs typeface="+mn-cs"/>
            </a:endParaRPr>
          </a:p>
        </p:txBody>
      </p:sp>
      <p:grpSp>
        <p:nvGrpSpPr>
          <p:cNvPr id="16" name="Group 7">
            <a:extLst>
              <a:ext uri="{FF2B5EF4-FFF2-40B4-BE49-F238E27FC236}">
                <a16:creationId xmlns:a16="http://schemas.microsoft.com/office/drawing/2014/main" id="{1E4BFFAF-7893-4959-8D5B-8A9BDBCEC866}"/>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330C860C-D5D9-4F76-9E9E-6DF808A0346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84C23F55-820B-4691-9946-9EBB8F0E25C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Box 13">
            <a:extLst>
              <a:ext uri="{FF2B5EF4-FFF2-40B4-BE49-F238E27FC236}">
                <a16:creationId xmlns:a16="http://schemas.microsoft.com/office/drawing/2014/main" id="{9DFF52C2-6CBF-4C3B-BE68-A720B443498E}"/>
              </a:ext>
            </a:extLst>
          </p:cNvPr>
          <p:cNvSpPr txBox="1"/>
          <p:nvPr/>
        </p:nvSpPr>
        <p:spPr bwMode="auto">
          <a:xfrm>
            <a:off x="6949439" y="1672539"/>
            <a:ext cx="4624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Risk for Progression in MF and SS by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T Classification at Diagnosis (N = 525)</a:t>
            </a:r>
          </a:p>
        </p:txBody>
      </p:sp>
      <p:cxnSp>
        <p:nvCxnSpPr>
          <p:cNvPr id="4" name="Straight Connector 3">
            <a:extLst>
              <a:ext uri="{FF2B5EF4-FFF2-40B4-BE49-F238E27FC236}">
                <a16:creationId xmlns:a16="http://schemas.microsoft.com/office/drawing/2014/main" id="{A2B8D58E-F591-402D-9B5A-408A33F0C8CC}"/>
              </a:ext>
            </a:extLst>
          </p:cNvPr>
          <p:cNvCxnSpPr/>
          <p:nvPr/>
        </p:nvCxnSpPr>
        <p:spPr bwMode="auto">
          <a:xfrm>
            <a:off x="6949439" y="5075099"/>
            <a:ext cx="4624204"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A6F76BB9-4498-42B2-A549-AD1580C6DB82}"/>
              </a:ext>
            </a:extLst>
          </p:cNvPr>
          <p:cNvCxnSpPr>
            <a:cxnSpLocks/>
          </p:cNvCxnSpPr>
          <p:nvPr/>
        </p:nvCxnSpPr>
        <p:spPr bwMode="auto">
          <a:xfrm flipV="1">
            <a:off x="6949439" y="2327836"/>
            <a:ext cx="0" cy="2747263"/>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DC6D5099-64B3-46DB-886C-D2308FA6ECBD}"/>
              </a:ext>
            </a:extLst>
          </p:cNvPr>
          <p:cNvCxnSpPr/>
          <p:nvPr/>
        </p:nvCxnSpPr>
        <p:spPr bwMode="auto">
          <a:xfrm flipH="1">
            <a:off x="6885432" y="23369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98025AB-2A3D-4968-A7B1-2D92B8B0906C}"/>
              </a:ext>
            </a:extLst>
          </p:cNvPr>
          <p:cNvCxnSpPr/>
          <p:nvPr/>
        </p:nvCxnSpPr>
        <p:spPr bwMode="auto">
          <a:xfrm flipH="1">
            <a:off x="6885432" y="28846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A0A53A1-6088-4665-A50D-51A3B23324AC}"/>
              </a:ext>
            </a:extLst>
          </p:cNvPr>
          <p:cNvCxnSpPr/>
          <p:nvPr/>
        </p:nvCxnSpPr>
        <p:spPr bwMode="auto">
          <a:xfrm flipH="1">
            <a:off x="6885432" y="34322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FC875E1-2823-4E05-A866-95E8543D252A}"/>
              </a:ext>
            </a:extLst>
          </p:cNvPr>
          <p:cNvCxnSpPr/>
          <p:nvPr/>
        </p:nvCxnSpPr>
        <p:spPr bwMode="auto">
          <a:xfrm flipH="1">
            <a:off x="6885432" y="39798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346D7B2-E32B-4410-A30F-C2E7C5D2D582}"/>
              </a:ext>
            </a:extLst>
          </p:cNvPr>
          <p:cNvCxnSpPr/>
          <p:nvPr/>
        </p:nvCxnSpPr>
        <p:spPr bwMode="auto">
          <a:xfrm flipH="1">
            <a:off x="6885432" y="45274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3A0EB98-C08B-442F-858F-60DBF5F77BE5}"/>
              </a:ext>
            </a:extLst>
          </p:cNvPr>
          <p:cNvCxnSpPr/>
          <p:nvPr/>
        </p:nvCxnSpPr>
        <p:spPr bwMode="auto">
          <a:xfrm flipH="1">
            <a:off x="6885432" y="5075099"/>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1304EEF4-0322-4BCE-8ECB-E5C97DD93F9D}"/>
              </a:ext>
            </a:extLst>
          </p:cNvPr>
          <p:cNvSpPr txBox="1"/>
          <p:nvPr/>
        </p:nvSpPr>
        <p:spPr bwMode="auto">
          <a:xfrm>
            <a:off x="6379464" y="2156982"/>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3BA835CA-A5EF-4F34-83EB-6C3922B39C16}"/>
              </a:ext>
            </a:extLst>
          </p:cNvPr>
          <p:cNvSpPr txBox="1"/>
          <p:nvPr/>
        </p:nvSpPr>
        <p:spPr bwMode="auto">
          <a:xfrm>
            <a:off x="6379464" y="2701586"/>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7" name="TextBox 26">
            <a:extLst>
              <a:ext uri="{FF2B5EF4-FFF2-40B4-BE49-F238E27FC236}">
                <a16:creationId xmlns:a16="http://schemas.microsoft.com/office/drawing/2014/main" id="{BA9632A3-F83C-4483-BB8D-8F47D061345D}"/>
              </a:ext>
            </a:extLst>
          </p:cNvPr>
          <p:cNvSpPr txBox="1"/>
          <p:nvPr/>
        </p:nvSpPr>
        <p:spPr bwMode="auto">
          <a:xfrm>
            <a:off x="6379464" y="3246190"/>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8" name="TextBox 27">
            <a:extLst>
              <a:ext uri="{FF2B5EF4-FFF2-40B4-BE49-F238E27FC236}">
                <a16:creationId xmlns:a16="http://schemas.microsoft.com/office/drawing/2014/main" id="{2B75B1BA-343D-4939-937D-D1EEEB59C12B}"/>
              </a:ext>
            </a:extLst>
          </p:cNvPr>
          <p:cNvSpPr txBox="1"/>
          <p:nvPr/>
        </p:nvSpPr>
        <p:spPr bwMode="auto">
          <a:xfrm>
            <a:off x="6379464" y="3790794"/>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DCD77A39-66B9-4CBD-BF2E-71A709248A57}"/>
              </a:ext>
            </a:extLst>
          </p:cNvPr>
          <p:cNvSpPr txBox="1"/>
          <p:nvPr/>
        </p:nvSpPr>
        <p:spPr bwMode="auto">
          <a:xfrm>
            <a:off x="6379464" y="4335398"/>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1937EBFD-905C-4FF6-967B-C8AC4952D129}"/>
              </a:ext>
            </a:extLst>
          </p:cNvPr>
          <p:cNvSpPr txBox="1"/>
          <p:nvPr/>
        </p:nvSpPr>
        <p:spPr bwMode="auto">
          <a:xfrm>
            <a:off x="6379464" y="4880001"/>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FF563330-8CC7-4C59-80EB-80B31EEECFE8}"/>
              </a:ext>
            </a:extLst>
          </p:cNvPr>
          <p:cNvSpPr txBox="1"/>
          <p:nvPr/>
        </p:nvSpPr>
        <p:spPr bwMode="auto">
          <a:xfrm rot="16200000">
            <a:off x="4978665" y="3521372"/>
            <a:ext cx="27381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a:t>
            </a:r>
          </a:p>
        </p:txBody>
      </p:sp>
      <p:sp>
        <p:nvSpPr>
          <p:cNvPr id="32" name="TextBox 31">
            <a:extLst>
              <a:ext uri="{FF2B5EF4-FFF2-40B4-BE49-F238E27FC236}">
                <a16:creationId xmlns:a16="http://schemas.microsoft.com/office/drawing/2014/main" id="{A363F1A0-1543-4EAF-872C-5F3D427A774C}"/>
              </a:ext>
            </a:extLst>
          </p:cNvPr>
          <p:cNvSpPr txBox="1"/>
          <p:nvPr/>
        </p:nvSpPr>
        <p:spPr bwMode="auto">
          <a:xfrm>
            <a:off x="6949439" y="5405530"/>
            <a:ext cx="44256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Yrs</a:t>
            </a:r>
          </a:p>
        </p:txBody>
      </p:sp>
      <p:cxnSp>
        <p:nvCxnSpPr>
          <p:cNvPr id="12" name="Straight Connector 11">
            <a:extLst>
              <a:ext uri="{FF2B5EF4-FFF2-40B4-BE49-F238E27FC236}">
                <a16:creationId xmlns:a16="http://schemas.microsoft.com/office/drawing/2014/main" id="{FE8C00ED-E904-4887-9A21-C80950D5A5E3}"/>
              </a:ext>
            </a:extLst>
          </p:cNvPr>
          <p:cNvCxnSpPr/>
          <p:nvPr/>
        </p:nvCxnSpPr>
        <p:spPr bwMode="auto">
          <a:xfrm>
            <a:off x="6949439" y="50738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4B10EF4-4199-4695-A0FD-D8F2A0E740B2}"/>
              </a:ext>
            </a:extLst>
          </p:cNvPr>
          <p:cNvCxnSpPr/>
          <p:nvPr/>
        </p:nvCxnSpPr>
        <p:spPr bwMode="auto">
          <a:xfrm>
            <a:off x="7392009" y="50738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62DA2BB-FAC5-4A19-A79A-EABD51ACBAE4}"/>
              </a:ext>
            </a:extLst>
          </p:cNvPr>
          <p:cNvCxnSpPr/>
          <p:nvPr/>
        </p:nvCxnSpPr>
        <p:spPr bwMode="auto">
          <a:xfrm>
            <a:off x="7834579" y="50738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9150F88-2C9B-4DBC-BAA6-39B84D9604F1}"/>
              </a:ext>
            </a:extLst>
          </p:cNvPr>
          <p:cNvCxnSpPr/>
          <p:nvPr/>
        </p:nvCxnSpPr>
        <p:spPr bwMode="auto">
          <a:xfrm>
            <a:off x="8277149" y="50738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DB34DA4-7094-4BC6-B1A3-69FFD9ED192A}"/>
              </a:ext>
            </a:extLst>
          </p:cNvPr>
          <p:cNvCxnSpPr/>
          <p:nvPr/>
        </p:nvCxnSpPr>
        <p:spPr bwMode="auto">
          <a:xfrm>
            <a:off x="8719719" y="50738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0B15A09-9450-48D1-9D58-D76DB878B48C}"/>
              </a:ext>
            </a:extLst>
          </p:cNvPr>
          <p:cNvCxnSpPr/>
          <p:nvPr/>
        </p:nvCxnSpPr>
        <p:spPr bwMode="auto">
          <a:xfrm>
            <a:off x="9162289" y="50738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AEE921A-3C18-415A-B0CD-7CEF80307300}"/>
              </a:ext>
            </a:extLst>
          </p:cNvPr>
          <p:cNvCxnSpPr/>
          <p:nvPr/>
        </p:nvCxnSpPr>
        <p:spPr bwMode="auto">
          <a:xfrm>
            <a:off x="9604859" y="50738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F1B0BD7-84B3-4356-9343-AE58E985614F}"/>
              </a:ext>
            </a:extLst>
          </p:cNvPr>
          <p:cNvCxnSpPr/>
          <p:nvPr/>
        </p:nvCxnSpPr>
        <p:spPr bwMode="auto">
          <a:xfrm>
            <a:off x="10047429" y="50738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EAF4252-83AC-467D-BA17-25C797A9CB4B}"/>
              </a:ext>
            </a:extLst>
          </p:cNvPr>
          <p:cNvCxnSpPr/>
          <p:nvPr/>
        </p:nvCxnSpPr>
        <p:spPr bwMode="auto">
          <a:xfrm>
            <a:off x="10489999" y="50738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E9BF130-9F8A-417B-A8AA-3ED464723227}"/>
              </a:ext>
            </a:extLst>
          </p:cNvPr>
          <p:cNvCxnSpPr/>
          <p:nvPr/>
        </p:nvCxnSpPr>
        <p:spPr bwMode="auto">
          <a:xfrm>
            <a:off x="10932569" y="50738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A5BCB2B-0089-4C6F-B972-0249ABABE857}"/>
              </a:ext>
            </a:extLst>
          </p:cNvPr>
          <p:cNvCxnSpPr/>
          <p:nvPr/>
        </p:nvCxnSpPr>
        <p:spPr bwMode="auto">
          <a:xfrm>
            <a:off x="11375136" y="5073811"/>
            <a:ext cx="0" cy="64008"/>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1544BE0E-79E5-49AD-98B0-CBCE3012AB4A}"/>
              </a:ext>
            </a:extLst>
          </p:cNvPr>
          <p:cNvSpPr txBox="1"/>
          <p:nvPr/>
        </p:nvSpPr>
        <p:spPr bwMode="auto">
          <a:xfrm>
            <a:off x="11108435" y="5076065"/>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6" name="TextBox 45">
            <a:extLst>
              <a:ext uri="{FF2B5EF4-FFF2-40B4-BE49-F238E27FC236}">
                <a16:creationId xmlns:a16="http://schemas.microsoft.com/office/drawing/2014/main" id="{A359255C-750F-4BD0-BFF9-1B468EBB30B8}"/>
              </a:ext>
            </a:extLst>
          </p:cNvPr>
          <p:cNvSpPr txBox="1"/>
          <p:nvPr/>
        </p:nvSpPr>
        <p:spPr bwMode="auto">
          <a:xfrm>
            <a:off x="6681081" y="5076065"/>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431DC399-B8D4-4A0D-9B01-6FB943F125BA}"/>
              </a:ext>
            </a:extLst>
          </p:cNvPr>
          <p:cNvSpPr txBox="1"/>
          <p:nvPr/>
        </p:nvSpPr>
        <p:spPr bwMode="auto">
          <a:xfrm>
            <a:off x="7123816" y="5076065"/>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48" name="TextBox 47">
            <a:extLst>
              <a:ext uri="{FF2B5EF4-FFF2-40B4-BE49-F238E27FC236}">
                <a16:creationId xmlns:a16="http://schemas.microsoft.com/office/drawing/2014/main" id="{B03FAAA6-5407-40C0-B973-001F1B6A77E3}"/>
              </a:ext>
            </a:extLst>
          </p:cNvPr>
          <p:cNvSpPr txBox="1"/>
          <p:nvPr/>
        </p:nvSpPr>
        <p:spPr bwMode="auto">
          <a:xfrm>
            <a:off x="7566551" y="5076065"/>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49" name="TextBox 48">
            <a:extLst>
              <a:ext uri="{FF2B5EF4-FFF2-40B4-BE49-F238E27FC236}">
                <a16:creationId xmlns:a16="http://schemas.microsoft.com/office/drawing/2014/main" id="{A828B0C0-08B6-4F3A-9DC3-0813688ACCF1}"/>
              </a:ext>
            </a:extLst>
          </p:cNvPr>
          <p:cNvSpPr txBox="1"/>
          <p:nvPr/>
        </p:nvSpPr>
        <p:spPr bwMode="auto">
          <a:xfrm>
            <a:off x="8009286" y="5076065"/>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0" name="TextBox 49">
            <a:extLst>
              <a:ext uri="{FF2B5EF4-FFF2-40B4-BE49-F238E27FC236}">
                <a16:creationId xmlns:a16="http://schemas.microsoft.com/office/drawing/2014/main" id="{9E7477F3-F428-433A-933F-A3A07C52F10A}"/>
              </a:ext>
            </a:extLst>
          </p:cNvPr>
          <p:cNvSpPr txBox="1"/>
          <p:nvPr/>
        </p:nvSpPr>
        <p:spPr bwMode="auto">
          <a:xfrm>
            <a:off x="8452021" y="5076065"/>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51" name="TextBox 50">
            <a:extLst>
              <a:ext uri="{FF2B5EF4-FFF2-40B4-BE49-F238E27FC236}">
                <a16:creationId xmlns:a16="http://schemas.microsoft.com/office/drawing/2014/main" id="{6E00861F-804C-4EDD-8C3B-03B4576C32DB}"/>
              </a:ext>
            </a:extLst>
          </p:cNvPr>
          <p:cNvSpPr txBox="1"/>
          <p:nvPr/>
        </p:nvSpPr>
        <p:spPr bwMode="auto">
          <a:xfrm>
            <a:off x="8894756" y="5076065"/>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2" name="TextBox 51">
            <a:extLst>
              <a:ext uri="{FF2B5EF4-FFF2-40B4-BE49-F238E27FC236}">
                <a16:creationId xmlns:a16="http://schemas.microsoft.com/office/drawing/2014/main" id="{CDC79460-ECED-40F3-96DB-D9B6D1129302}"/>
              </a:ext>
            </a:extLst>
          </p:cNvPr>
          <p:cNvSpPr txBox="1"/>
          <p:nvPr/>
        </p:nvSpPr>
        <p:spPr bwMode="auto">
          <a:xfrm>
            <a:off x="9337491" y="5076065"/>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3" name="TextBox 52">
            <a:extLst>
              <a:ext uri="{FF2B5EF4-FFF2-40B4-BE49-F238E27FC236}">
                <a16:creationId xmlns:a16="http://schemas.microsoft.com/office/drawing/2014/main" id="{B6FDC181-27F6-4256-810B-6DE608E4136F}"/>
              </a:ext>
            </a:extLst>
          </p:cNvPr>
          <p:cNvSpPr txBox="1"/>
          <p:nvPr/>
        </p:nvSpPr>
        <p:spPr bwMode="auto">
          <a:xfrm>
            <a:off x="9780226" y="5076065"/>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54" name="TextBox 53">
            <a:extLst>
              <a:ext uri="{FF2B5EF4-FFF2-40B4-BE49-F238E27FC236}">
                <a16:creationId xmlns:a16="http://schemas.microsoft.com/office/drawing/2014/main" id="{9EB2B3C8-6F53-4D75-92E5-F1485DB690A7}"/>
              </a:ext>
            </a:extLst>
          </p:cNvPr>
          <p:cNvSpPr txBox="1"/>
          <p:nvPr/>
        </p:nvSpPr>
        <p:spPr bwMode="auto">
          <a:xfrm>
            <a:off x="10222961" y="5076065"/>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55" name="TextBox 54">
            <a:extLst>
              <a:ext uri="{FF2B5EF4-FFF2-40B4-BE49-F238E27FC236}">
                <a16:creationId xmlns:a16="http://schemas.microsoft.com/office/drawing/2014/main" id="{78FC0220-623C-43CE-A89A-DF64C5B12FE0}"/>
              </a:ext>
            </a:extLst>
          </p:cNvPr>
          <p:cNvSpPr txBox="1"/>
          <p:nvPr/>
        </p:nvSpPr>
        <p:spPr bwMode="auto">
          <a:xfrm>
            <a:off x="10665696" y="5076065"/>
            <a:ext cx="55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48D6518F-2808-4A2D-B1E8-84269E28A25B}"/>
              </a:ext>
            </a:extLst>
          </p:cNvPr>
          <p:cNvSpPr txBox="1"/>
          <p:nvPr/>
        </p:nvSpPr>
        <p:spPr bwMode="auto">
          <a:xfrm>
            <a:off x="9227654" y="2553746"/>
            <a:ext cx="11797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T3 (n = 96)</a:t>
            </a:r>
          </a:p>
        </p:txBody>
      </p:sp>
      <p:sp>
        <p:nvSpPr>
          <p:cNvPr id="57" name="TextBox 56">
            <a:extLst>
              <a:ext uri="{FF2B5EF4-FFF2-40B4-BE49-F238E27FC236}">
                <a16:creationId xmlns:a16="http://schemas.microsoft.com/office/drawing/2014/main" id="{6D7E4BD3-5B8C-4D88-B46A-7BC0A587E001}"/>
              </a:ext>
            </a:extLst>
          </p:cNvPr>
          <p:cNvSpPr txBox="1"/>
          <p:nvPr/>
        </p:nvSpPr>
        <p:spPr bwMode="auto">
          <a:xfrm>
            <a:off x="9227654" y="3038812"/>
            <a:ext cx="11797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T4 (n = 78)</a:t>
            </a:r>
          </a:p>
        </p:txBody>
      </p:sp>
      <p:sp>
        <p:nvSpPr>
          <p:cNvPr id="58" name="TextBox 57">
            <a:extLst>
              <a:ext uri="{FF2B5EF4-FFF2-40B4-BE49-F238E27FC236}">
                <a16:creationId xmlns:a16="http://schemas.microsoft.com/office/drawing/2014/main" id="{3524D536-7A0A-49EC-95D6-68D932A4CE27}"/>
              </a:ext>
            </a:extLst>
          </p:cNvPr>
          <p:cNvSpPr txBox="1"/>
          <p:nvPr/>
        </p:nvSpPr>
        <p:spPr bwMode="auto">
          <a:xfrm>
            <a:off x="9227654" y="3685844"/>
            <a:ext cx="11797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T2 (n = 192)</a:t>
            </a:r>
          </a:p>
        </p:txBody>
      </p:sp>
      <p:sp>
        <p:nvSpPr>
          <p:cNvPr id="59" name="TextBox 58">
            <a:extLst>
              <a:ext uri="{FF2B5EF4-FFF2-40B4-BE49-F238E27FC236}">
                <a16:creationId xmlns:a16="http://schemas.microsoft.com/office/drawing/2014/main" id="{09BD802E-D9BB-4CDC-A753-5F472A60A756}"/>
              </a:ext>
            </a:extLst>
          </p:cNvPr>
          <p:cNvSpPr txBox="1"/>
          <p:nvPr/>
        </p:nvSpPr>
        <p:spPr bwMode="auto">
          <a:xfrm>
            <a:off x="9227654" y="4251892"/>
            <a:ext cx="11797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T1 (n = 159)</a:t>
            </a:r>
          </a:p>
        </p:txBody>
      </p:sp>
      <p:sp>
        <p:nvSpPr>
          <p:cNvPr id="61" name="Freeform: Shape 60">
            <a:extLst>
              <a:ext uri="{FF2B5EF4-FFF2-40B4-BE49-F238E27FC236}">
                <a16:creationId xmlns:a16="http://schemas.microsoft.com/office/drawing/2014/main" id="{88A26E37-B423-45CD-A55D-1678B8BD8877}"/>
              </a:ext>
            </a:extLst>
          </p:cNvPr>
          <p:cNvSpPr/>
          <p:nvPr/>
        </p:nvSpPr>
        <p:spPr bwMode="auto">
          <a:xfrm>
            <a:off x="7009448" y="2955227"/>
            <a:ext cx="4381500" cy="2095500"/>
          </a:xfrm>
          <a:custGeom>
            <a:avLst/>
            <a:gdLst>
              <a:gd name="connsiteX0" fmla="*/ 4381500 w 4381500"/>
              <a:gd name="connsiteY0" fmla="*/ 0 h 2095500"/>
              <a:gd name="connsiteX1" fmla="*/ 3767137 w 4381500"/>
              <a:gd name="connsiteY1" fmla="*/ 0 h 2095500"/>
              <a:gd name="connsiteX2" fmla="*/ 3767137 w 4381500"/>
              <a:gd name="connsiteY2" fmla="*/ 157162 h 2095500"/>
              <a:gd name="connsiteX3" fmla="*/ 3719512 w 4381500"/>
              <a:gd name="connsiteY3" fmla="*/ 157162 h 2095500"/>
              <a:gd name="connsiteX4" fmla="*/ 3719512 w 4381500"/>
              <a:gd name="connsiteY4" fmla="*/ 300037 h 2095500"/>
              <a:gd name="connsiteX5" fmla="*/ 3600450 w 4381500"/>
              <a:gd name="connsiteY5" fmla="*/ 300037 h 2095500"/>
              <a:gd name="connsiteX6" fmla="*/ 3600450 w 4381500"/>
              <a:gd name="connsiteY6" fmla="*/ 447675 h 2095500"/>
              <a:gd name="connsiteX7" fmla="*/ 2962275 w 4381500"/>
              <a:gd name="connsiteY7" fmla="*/ 447675 h 2095500"/>
              <a:gd name="connsiteX8" fmla="*/ 2962275 w 4381500"/>
              <a:gd name="connsiteY8" fmla="*/ 561975 h 2095500"/>
              <a:gd name="connsiteX9" fmla="*/ 2043112 w 4381500"/>
              <a:gd name="connsiteY9" fmla="*/ 561975 h 2095500"/>
              <a:gd name="connsiteX10" fmla="*/ 2043112 w 4381500"/>
              <a:gd name="connsiteY10" fmla="*/ 633412 h 2095500"/>
              <a:gd name="connsiteX11" fmla="*/ 1419225 w 4381500"/>
              <a:gd name="connsiteY11" fmla="*/ 633412 h 2095500"/>
              <a:gd name="connsiteX12" fmla="*/ 1419225 w 4381500"/>
              <a:gd name="connsiteY12" fmla="*/ 690562 h 2095500"/>
              <a:gd name="connsiteX13" fmla="*/ 1228725 w 4381500"/>
              <a:gd name="connsiteY13" fmla="*/ 690562 h 2095500"/>
              <a:gd name="connsiteX14" fmla="*/ 1228725 w 4381500"/>
              <a:gd name="connsiteY14" fmla="*/ 742950 h 2095500"/>
              <a:gd name="connsiteX15" fmla="*/ 1057275 w 4381500"/>
              <a:gd name="connsiteY15" fmla="*/ 742950 h 2095500"/>
              <a:gd name="connsiteX16" fmla="*/ 1057275 w 4381500"/>
              <a:gd name="connsiteY16" fmla="*/ 790575 h 2095500"/>
              <a:gd name="connsiteX17" fmla="*/ 876300 w 4381500"/>
              <a:gd name="connsiteY17" fmla="*/ 790575 h 2095500"/>
              <a:gd name="connsiteX18" fmla="*/ 876300 w 4381500"/>
              <a:gd name="connsiteY18" fmla="*/ 847725 h 2095500"/>
              <a:gd name="connsiteX19" fmla="*/ 823912 w 4381500"/>
              <a:gd name="connsiteY19" fmla="*/ 847725 h 2095500"/>
              <a:gd name="connsiteX20" fmla="*/ 823912 w 4381500"/>
              <a:gd name="connsiteY20" fmla="*/ 900112 h 2095500"/>
              <a:gd name="connsiteX21" fmla="*/ 766762 w 4381500"/>
              <a:gd name="connsiteY21" fmla="*/ 900112 h 2095500"/>
              <a:gd name="connsiteX22" fmla="*/ 766762 w 4381500"/>
              <a:gd name="connsiteY22" fmla="*/ 947737 h 2095500"/>
              <a:gd name="connsiteX23" fmla="*/ 742950 w 4381500"/>
              <a:gd name="connsiteY23" fmla="*/ 947737 h 2095500"/>
              <a:gd name="connsiteX24" fmla="*/ 742950 w 4381500"/>
              <a:gd name="connsiteY24" fmla="*/ 981075 h 2095500"/>
              <a:gd name="connsiteX25" fmla="*/ 719137 w 4381500"/>
              <a:gd name="connsiteY25" fmla="*/ 981075 h 2095500"/>
              <a:gd name="connsiteX26" fmla="*/ 719137 w 4381500"/>
              <a:gd name="connsiteY26" fmla="*/ 1023937 h 2095500"/>
              <a:gd name="connsiteX27" fmla="*/ 695325 w 4381500"/>
              <a:gd name="connsiteY27" fmla="*/ 1023937 h 2095500"/>
              <a:gd name="connsiteX28" fmla="*/ 695325 w 4381500"/>
              <a:gd name="connsiteY28" fmla="*/ 1062037 h 2095500"/>
              <a:gd name="connsiteX29" fmla="*/ 614362 w 4381500"/>
              <a:gd name="connsiteY29" fmla="*/ 1062037 h 2095500"/>
              <a:gd name="connsiteX30" fmla="*/ 614362 w 4381500"/>
              <a:gd name="connsiteY30" fmla="*/ 1104900 h 2095500"/>
              <a:gd name="connsiteX31" fmla="*/ 495300 w 4381500"/>
              <a:gd name="connsiteY31" fmla="*/ 1104900 h 2095500"/>
              <a:gd name="connsiteX32" fmla="*/ 495300 w 4381500"/>
              <a:gd name="connsiteY32" fmla="*/ 1190625 h 2095500"/>
              <a:gd name="connsiteX33" fmla="*/ 461962 w 4381500"/>
              <a:gd name="connsiteY33" fmla="*/ 1190625 h 2095500"/>
              <a:gd name="connsiteX34" fmla="*/ 461962 w 4381500"/>
              <a:gd name="connsiteY34" fmla="*/ 1233487 h 2095500"/>
              <a:gd name="connsiteX35" fmla="*/ 400050 w 4381500"/>
              <a:gd name="connsiteY35" fmla="*/ 1233487 h 2095500"/>
              <a:gd name="connsiteX36" fmla="*/ 400050 w 4381500"/>
              <a:gd name="connsiteY36" fmla="*/ 1314450 h 2095500"/>
              <a:gd name="connsiteX37" fmla="*/ 319087 w 4381500"/>
              <a:gd name="connsiteY37" fmla="*/ 1314450 h 2095500"/>
              <a:gd name="connsiteX38" fmla="*/ 319087 w 4381500"/>
              <a:gd name="connsiteY38" fmla="*/ 1366837 h 2095500"/>
              <a:gd name="connsiteX39" fmla="*/ 300037 w 4381500"/>
              <a:gd name="connsiteY39" fmla="*/ 1366837 h 2095500"/>
              <a:gd name="connsiteX40" fmla="*/ 300037 w 4381500"/>
              <a:gd name="connsiteY40" fmla="*/ 1447800 h 2095500"/>
              <a:gd name="connsiteX41" fmla="*/ 219075 w 4381500"/>
              <a:gd name="connsiteY41" fmla="*/ 1447800 h 2095500"/>
              <a:gd name="connsiteX42" fmla="*/ 219075 w 4381500"/>
              <a:gd name="connsiteY42" fmla="*/ 1471612 h 2095500"/>
              <a:gd name="connsiteX43" fmla="*/ 200025 w 4381500"/>
              <a:gd name="connsiteY43" fmla="*/ 1471612 h 2095500"/>
              <a:gd name="connsiteX44" fmla="*/ 200025 w 4381500"/>
              <a:gd name="connsiteY44" fmla="*/ 1471612 h 2095500"/>
              <a:gd name="connsiteX45" fmla="*/ 200025 w 4381500"/>
              <a:gd name="connsiteY45" fmla="*/ 1509712 h 2095500"/>
              <a:gd name="connsiteX46" fmla="*/ 200025 w 4381500"/>
              <a:gd name="connsiteY46" fmla="*/ 1562100 h 2095500"/>
              <a:gd name="connsiteX47" fmla="*/ 161925 w 4381500"/>
              <a:gd name="connsiteY47" fmla="*/ 1562100 h 2095500"/>
              <a:gd name="connsiteX48" fmla="*/ 161925 w 4381500"/>
              <a:gd name="connsiteY48" fmla="*/ 1685925 h 2095500"/>
              <a:gd name="connsiteX49" fmla="*/ 128587 w 4381500"/>
              <a:gd name="connsiteY49" fmla="*/ 1685925 h 2095500"/>
              <a:gd name="connsiteX50" fmla="*/ 128587 w 4381500"/>
              <a:gd name="connsiteY50" fmla="*/ 1733550 h 2095500"/>
              <a:gd name="connsiteX51" fmla="*/ 57150 w 4381500"/>
              <a:gd name="connsiteY51" fmla="*/ 1733550 h 2095500"/>
              <a:gd name="connsiteX52" fmla="*/ 57150 w 4381500"/>
              <a:gd name="connsiteY52" fmla="*/ 1966912 h 2095500"/>
              <a:gd name="connsiteX53" fmla="*/ 0 w 4381500"/>
              <a:gd name="connsiteY53" fmla="*/ 1966912 h 2095500"/>
              <a:gd name="connsiteX54" fmla="*/ 0 w 4381500"/>
              <a:gd name="connsiteY54" fmla="*/ 2095500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1500" h="2095500">
                <a:moveTo>
                  <a:pt x="4381500" y="0"/>
                </a:moveTo>
                <a:lnTo>
                  <a:pt x="3767137" y="0"/>
                </a:lnTo>
                <a:lnTo>
                  <a:pt x="3767137" y="157162"/>
                </a:lnTo>
                <a:lnTo>
                  <a:pt x="3719512" y="157162"/>
                </a:lnTo>
                <a:lnTo>
                  <a:pt x="3719512" y="300037"/>
                </a:lnTo>
                <a:lnTo>
                  <a:pt x="3600450" y="300037"/>
                </a:lnTo>
                <a:lnTo>
                  <a:pt x="3600450" y="447675"/>
                </a:lnTo>
                <a:lnTo>
                  <a:pt x="2962275" y="447675"/>
                </a:lnTo>
                <a:lnTo>
                  <a:pt x="2962275" y="561975"/>
                </a:lnTo>
                <a:lnTo>
                  <a:pt x="2043112" y="561975"/>
                </a:lnTo>
                <a:lnTo>
                  <a:pt x="2043112" y="633412"/>
                </a:lnTo>
                <a:lnTo>
                  <a:pt x="1419225" y="633412"/>
                </a:lnTo>
                <a:lnTo>
                  <a:pt x="1419225" y="690562"/>
                </a:lnTo>
                <a:lnTo>
                  <a:pt x="1228725" y="690562"/>
                </a:lnTo>
                <a:lnTo>
                  <a:pt x="1228725" y="742950"/>
                </a:lnTo>
                <a:lnTo>
                  <a:pt x="1057275" y="742950"/>
                </a:lnTo>
                <a:lnTo>
                  <a:pt x="1057275" y="790575"/>
                </a:lnTo>
                <a:lnTo>
                  <a:pt x="876300" y="790575"/>
                </a:lnTo>
                <a:lnTo>
                  <a:pt x="876300" y="847725"/>
                </a:lnTo>
                <a:lnTo>
                  <a:pt x="823912" y="847725"/>
                </a:lnTo>
                <a:lnTo>
                  <a:pt x="823912" y="900112"/>
                </a:lnTo>
                <a:lnTo>
                  <a:pt x="766762" y="900112"/>
                </a:lnTo>
                <a:lnTo>
                  <a:pt x="766762" y="947737"/>
                </a:lnTo>
                <a:lnTo>
                  <a:pt x="742950" y="947737"/>
                </a:lnTo>
                <a:lnTo>
                  <a:pt x="742950" y="981075"/>
                </a:lnTo>
                <a:lnTo>
                  <a:pt x="719137" y="981075"/>
                </a:lnTo>
                <a:lnTo>
                  <a:pt x="719137" y="1023937"/>
                </a:lnTo>
                <a:lnTo>
                  <a:pt x="695325" y="1023937"/>
                </a:lnTo>
                <a:lnTo>
                  <a:pt x="695325" y="1062037"/>
                </a:lnTo>
                <a:lnTo>
                  <a:pt x="614362" y="1062037"/>
                </a:lnTo>
                <a:lnTo>
                  <a:pt x="614362" y="1104900"/>
                </a:lnTo>
                <a:lnTo>
                  <a:pt x="495300" y="1104900"/>
                </a:lnTo>
                <a:lnTo>
                  <a:pt x="495300" y="1190625"/>
                </a:lnTo>
                <a:lnTo>
                  <a:pt x="461962" y="1190625"/>
                </a:lnTo>
                <a:lnTo>
                  <a:pt x="461962" y="1233487"/>
                </a:lnTo>
                <a:lnTo>
                  <a:pt x="400050" y="1233487"/>
                </a:lnTo>
                <a:lnTo>
                  <a:pt x="400050" y="1314450"/>
                </a:lnTo>
                <a:lnTo>
                  <a:pt x="319087" y="1314450"/>
                </a:lnTo>
                <a:lnTo>
                  <a:pt x="319087" y="1366837"/>
                </a:lnTo>
                <a:lnTo>
                  <a:pt x="300037" y="1366837"/>
                </a:lnTo>
                <a:lnTo>
                  <a:pt x="300037" y="1447800"/>
                </a:lnTo>
                <a:lnTo>
                  <a:pt x="219075" y="1447800"/>
                </a:lnTo>
                <a:lnTo>
                  <a:pt x="219075" y="1471612"/>
                </a:lnTo>
                <a:lnTo>
                  <a:pt x="200025" y="1471612"/>
                </a:lnTo>
                <a:lnTo>
                  <a:pt x="200025" y="1471612"/>
                </a:lnTo>
                <a:lnTo>
                  <a:pt x="200025" y="1509712"/>
                </a:lnTo>
                <a:lnTo>
                  <a:pt x="200025" y="1562100"/>
                </a:lnTo>
                <a:lnTo>
                  <a:pt x="161925" y="1562100"/>
                </a:lnTo>
                <a:lnTo>
                  <a:pt x="161925" y="1685925"/>
                </a:lnTo>
                <a:lnTo>
                  <a:pt x="128587" y="1685925"/>
                </a:lnTo>
                <a:lnTo>
                  <a:pt x="128587" y="1733550"/>
                </a:lnTo>
                <a:lnTo>
                  <a:pt x="57150" y="1733550"/>
                </a:lnTo>
                <a:lnTo>
                  <a:pt x="57150" y="1966912"/>
                </a:lnTo>
                <a:lnTo>
                  <a:pt x="0" y="1966912"/>
                </a:lnTo>
                <a:lnTo>
                  <a:pt x="0" y="2095500"/>
                </a:lnTo>
              </a:path>
            </a:pathLst>
          </a:custGeom>
          <a:noFill/>
          <a:ln w="28575">
            <a:solidFill>
              <a:schemeClr val="accent3"/>
            </a:solidFill>
            <a:miter lim="800000"/>
            <a:headEnd/>
            <a:tailEnd/>
          </a:ln>
        </p:spPr>
        <p:txBody>
          <a:bodyPr rtlCol="0" anchor="ctr"/>
          <a:lstStyle/>
          <a:p>
            <a:pPr algn="ctr"/>
            <a:endParaRPr lang="en-US" dirty="0"/>
          </a:p>
        </p:txBody>
      </p:sp>
      <p:grpSp>
        <p:nvGrpSpPr>
          <p:cNvPr id="60" name="Group 59">
            <a:extLst>
              <a:ext uri="{FF2B5EF4-FFF2-40B4-BE49-F238E27FC236}">
                <a16:creationId xmlns:a16="http://schemas.microsoft.com/office/drawing/2014/main" id="{EEF50AE1-D8B2-4A5D-BE74-F8C533FC5046}"/>
              </a:ext>
            </a:extLst>
          </p:cNvPr>
          <p:cNvGrpSpPr/>
          <p:nvPr/>
        </p:nvGrpSpPr>
        <p:grpSpPr>
          <a:xfrm>
            <a:off x="6968490" y="2866491"/>
            <a:ext cx="4429125" cy="2203285"/>
            <a:chOff x="6877050" y="2790825"/>
            <a:chExt cx="4429125" cy="2224088"/>
          </a:xfrm>
        </p:grpSpPr>
        <p:sp>
          <p:nvSpPr>
            <p:cNvPr id="33" name="Freeform: Shape 32">
              <a:extLst>
                <a:ext uri="{FF2B5EF4-FFF2-40B4-BE49-F238E27FC236}">
                  <a16:creationId xmlns:a16="http://schemas.microsoft.com/office/drawing/2014/main" id="{CF08973B-B6A4-4D14-9384-027C70F0A7F3}"/>
                </a:ext>
              </a:extLst>
            </p:cNvPr>
            <p:cNvSpPr/>
            <p:nvPr/>
          </p:nvSpPr>
          <p:spPr bwMode="auto">
            <a:xfrm>
              <a:off x="7000875" y="2790825"/>
              <a:ext cx="4305300" cy="1871663"/>
            </a:xfrm>
            <a:custGeom>
              <a:avLst/>
              <a:gdLst>
                <a:gd name="connsiteX0" fmla="*/ 4305300 w 4305300"/>
                <a:gd name="connsiteY0" fmla="*/ 0 h 1871663"/>
                <a:gd name="connsiteX1" fmla="*/ 3267075 w 4305300"/>
                <a:gd name="connsiteY1" fmla="*/ 0 h 1871663"/>
                <a:gd name="connsiteX2" fmla="*/ 3267075 w 4305300"/>
                <a:gd name="connsiteY2" fmla="*/ 114300 h 1871663"/>
                <a:gd name="connsiteX3" fmla="*/ 2695575 w 4305300"/>
                <a:gd name="connsiteY3" fmla="*/ 114300 h 1871663"/>
                <a:gd name="connsiteX4" fmla="*/ 2695575 w 4305300"/>
                <a:gd name="connsiteY4" fmla="*/ 190500 h 1871663"/>
                <a:gd name="connsiteX5" fmla="*/ 2233613 w 4305300"/>
                <a:gd name="connsiteY5" fmla="*/ 190500 h 1871663"/>
                <a:gd name="connsiteX6" fmla="*/ 2233613 w 4305300"/>
                <a:gd name="connsiteY6" fmla="*/ 252413 h 1871663"/>
                <a:gd name="connsiteX7" fmla="*/ 2066925 w 4305300"/>
                <a:gd name="connsiteY7" fmla="*/ 252413 h 1871663"/>
                <a:gd name="connsiteX8" fmla="*/ 2066925 w 4305300"/>
                <a:gd name="connsiteY8" fmla="*/ 309563 h 1871663"/>
                <a:gd name="connsiteX9" fmla="*/ 1843088 w 4305300"/>
                <a:gd name="connsiteY9" fmla="*/ 309563 h 1871663"/>
                <a:gd name="connsiteX10" fmla="*/ 1843088 w 4305300"/>
                <a:gd name="connsiteY10" fmla="*/ 357188 h 1871663"/>
                <a:gd name="connsiteX11" fmla="*/ 1576388 w 4305300"/>
                <a:gd name="connsiteY11" fmla="*/ 357188 h 1871663"/>
                <a:gd name="connsiteX12" fmla="*/ 1576388 w 4305300"/>
                <a:gd name="connsiteY12" fmla="*/ 404813 h 1871663"/>
                <a:gd name="connsiteX13" fmla="*/ 1266825 w 4305300"/>
                <a:gd name="connsiteY13" fmla="*/ 404813 h 1871663"/>
                <a:gd name="connsiteX14" fmla="*/ 1266825 w 4305300"/>
                <a:gd name="connsiteY14" fmla="*/ 452438 h 1871663"/>
                <a:gd name="connsiteX15" fmla="*/ 1085850 w 4305300"/>
                <a:gd name="connsiteY15" fmla="*/ 452438 h 1871663"/>
                <a:gd name="connsiteX16" fmla="*/ 1085850 w 4305300"/>
                <a:gd name="connsiteY16" fmla="*/ 504825 h 1871663"/>
                <a:gd name="connsiteX17" fmla="*/ 1071563 w 4305300"/>
                <a:gd name="connsiteY17" fmla="*/ 504825 h 1871663"/>
                <a:gd name="connsiteX18" fmla="*/ 1071563 w 4305300"/>
                <a:gd name="connsiteY18" fmla="*/ 547688 h 1871663"/>
                <a:gd name="connsiteX19" fmla="*/ 1047750 w 4305300"/>
                <a:gd name="connsiteY19" fmla="*/ 547688 h 1871663"/>
                <a:gd name="connsiteX20" fmla="*/ 1047750 w 4305300"/>
                <a:gd name="connsiteY20" fmla="*/ 614363 h 1871663"/>
                <a:gd name="connsiteX21" fmla="*/ 1033463 w 4305300"/>
                <a:gd name="connsiteY21" fmla="*/ 614363 h 1871663"/>
                <a:gd name="connsiteX22" fmla="*/ 1033463 w 4305300"/>
                <a:gd name="connsiteY22" fmla="*/ 661988 h 1871663"/>
                <a:gd name="connsiteX23" fmla="*/ 942975 w 4305300"/>
                <a:gd name="connsiteY23" fmla="*/ 661988 h 1871663"/>
                <a:gd name="connsiteX24" fmla="*/ 942975 w 4305300"/>
                <a:gd name="connsiteY24" fmla="*/ 700088 h 1871663"/>
                <a:gd name="connsiteX25" fmla="*/ 690563 w 4305300"/>
                <a:gd name="connsiteY25" fmla="*/ 700088 h 1871663"/>
                <a:gd name="connsiteX26" fmla="*/ 690563 w 4305300"/>
                <a:gd name="connsiteY26" fmla="*/ 738188 h 1871663"/>
                <a:gd name="connsiteX27" fmla="*/ 657225 w 4305300"/>
                <a:gd name="connsiteY27" fmla="*/ 738188 h 1871663"/>
                <a:gd name="connsiteX28" fmla="*/ 657225 w 4305300"/>
                <a:gd name="connsiteY28" fmla="*/ 776288 h 1871663"/>
                <a:gd name="connsiteX29" fmla="*/ 619125 w 4305300"/>
                <a:gd name="connsiteY29" fmla="*/ 776288 h 1871663"/>
                <a:gd name="connsiteX30" fmla="*/ 619125 w 4305300"/>
                <a:gd name="connsiteY30" fmla="*/ 809625 h 1871663"/>
                <a:gd name="connsiteX31" fmla="*/ 585788 w 4305300"/>
                <a:gd name="connsiteY31" fmla="*/ 809625 h 1871663"/>
                <a:gd name="connsiteX32" fmla="*/ 585788 w 4305300"/>
                <a:gd name="connsiteY32" fmla="*/ 852488 h 1871663"/>
                <a:gd name="connsiteX33" fmla="*/ 547688 w 4305300"/>
                <a:gd name="connsiteY33" fmla="*/ 852488 h 1871663"/>
                <a:gd name="connsiteX34" fmla="*/ 547688 w 4305300"/>
                <a:gd name="connsiteY34" fmla="*/ 890588 h 1871663"/>
                <a:gd name="connsiteX35" fmla="*/ 528638 w 4305300"/>
                <a:gd name="connsiteY35" fmla="*/ 890588 h 1871663"/>
                <a:gd name="connsiteX36" fmla="*/ 528638 w 4305300"/>
                <a:gd name="connsiteY36" fmla="*/ 933450 h 1871663"/>
                <a:gd name="connsiteX37" fmla="*/ 509588 w 4305300"/>
                <a:gd name="connsiteY37" fmla="*/ 933450 h 1871663"/>
                <a:gd name="connsiteX38" fmla="*/ 509588 w 4305300"/>
                <a:gd name="connsiteY38" fmla="*/ 990600 h 1871663"/>
                <a:gd name="connsiteX39" fmla="*/ 490538 w 4305300"/>
                <a:gd name="connsiteY39" fmla="*/ 990600 h 1871663"/>
                <a:gd name="connsiteX40" fmla="*/ 490538 w 4305300"/>
                <a:gd name="connsiteY40" fmla="*/ 1023938 h 1871663"/>
                <a:gd name="connsiteX41" fmla="*/ 447675 w 4305300"/>
                <a:gd name="connsiteY41" fmla="*/ 1023938 h 1871663"/>
                <a:gd name="connsiteX42" fmla="*/ 447675 w 4305300"/>
                <a:gd name="connsiteY42" fmla="*/ 1062038 h 1871663"/>
                <a:gd name="connsiteX43" fmla="*/ 390525 w 4305300"/>
                <a:gd name="connsiteY43" fmla="*/ 1062038 h 1871663"/>
                <a:gd name="connsiteX44" fmla="*/ 390525 w 4305300"/>
                <a:gd name="connsiteY44" fmla="*/ 1133475 h 1871663"/>
                <a:gd name="connsiteX45" fmla="*/ 357188 w 4305300"/>
                <a:gd name="connsiteY45" fmla="*/ 1133475 h 1871663"/>
                <a:gd name="connsiteX46" fmla="*/ 357188 w 4305300"/>
                <a:gd name="connsiteY46" fmla="*/ 1176338 h 1871663"/>
                <a:gd name="connsiteX47" fmla="*/ 338138 w 4305300"/>
                <a:gd name="connsiteY47" fmla="*/ 1176338 h 1871663"/>
                <a:gd name="connsiteX48" fmla="*/ 338138 w 4305300"/>
                <a:gd name="connsiteY48" fmla="*/ 1262063 h 1871663"/>
                <a:gd name="connsiteX49" fmla="*/ 304800 w 4305300"/>
                <a:gd name="connsiteY49" fmla="*/ 1262063 h 1871663"/>
                <a:gd name="connsiteX50" fmla="*/ 304800 w 4305300"/>
                <a:gd name="connsiteY50" fmla="*/ 1300163 h 1871663"/>
                <a:gd name="connsiteX51" fmla="*/ 261938 w 4305300"/>
                <a:gd name="connsiteY51" fmla="*/ 1300163 h 1871663"/>
                <a:gd name="connsiteX52" fmla="*/ 261938 w 4305300"/>
                <a:gd name="connsiteY52" fmla="*/ 1352550 h 1871663"/>
                <a:gd name="connsiteX53" fmla="*/ 247650 w 4305300"/>
                <a:gd name="connsiteY53" fmla="*/ 1352550 h 1871663"/>
                <a:gd name="connsiteX54" fmla="*/ 247650 w 4305300"/>
                <a:gd name="connsiteY54" fmla="*/ 1419225 h 1871663"/>
                <a:gd name="connsiteX55" fmla="*/ 233363 w 4305300"/>
                <a:gd name="connsiteY55" fmla="*/ 1419225 h 1871663"/>
                <a:gd name="connsiteX56" fmla="*/ 233363 w 4305300"/>
                <a:gd name="connsiteY56" fmla="*/ 1466850 h 1871663"/>
                <a:gd name="connsiteX57" fmla="*/ 233363 w 4305300"/>
                <a:gd name="connsiteY57" fmla="*/ 1466850 h 1871663"/>
                <a:gd name="connsiteX58" fmla="*/ 190500 w 4305300"/>
                <a:gd name="connsiteY58" fmla="*/ 1466850 h 1871663"/>
                <a:gd name="connsiteX59" fmla="*/ 190500 w 4305300"/>
                <a:gd name="connsiteY59" fmla="*/ 1543050 h 1871663"/>
                <a:gd name="connsiteX60" fmla="*/ 147638 w 4305300"/>
                <a:gd name="connsiteY60" fmla="*/ 1543050 h 1871663"/>
                <a:gd name="connsiteX61" fmla="*/ 147638 w 4305300"/>
                <a:gd name="connsiteY61" fmla="*/ 1614488 h 1871663"/>
                <a:gd name="connsiteX62" fmla="*/ 66675 w 4305300"/>
                <a:gd name="connsiteY62" fmla="*/ 1614488 h 1871663"/>
                <a:gd name="connsiteX63" fmla="*/ 66675 w 4305300"/>
                <a:gd name="connsiteY63" fmla="*/ 1785938 h 1871663"/>
                <a:gd name="connsiteX64" fmla="*/ 33338 w 4305300"/>
                <a:gd name="connsiteY64" fmla="*/ 1785938 h 1871663"/>
                <a:gd name="connsiteX65" fmla="*/ 33338 w 4305300"/>
                <a:gd name="connsiteY65" fmla="*/ 1871663 h 1871663"/>
                <a:gd name="connsiteX66" fmla="*/ 0 w 4305300"/>
                <a:gd name="connsiteY66" fmla="*/ 1871663 h 1871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305300" h="1871663">
                  <a:moveTo>
                    <a:pt x="4305300" y="0"/>
                  </a:moveTo>
                  <a:lnTo>
                    <a:pt x="3267075" y="0"/>
                  </a:lnTo>
                  <a:lnTo>
                    <a:pt x="3267075" y="114300"/>
                  </a:lnTo>
                  <a:lnTo>
                    <a:pt x="2695575" y="114300"/>
                  </a:lnTo>
                  <a:lnTo>
                    <a:pt x="2695575" y="190500"/>
                  </a:lnTo>
                  <a:lnTo>
                    <a:pt x="2233613" y="190500"/>
                  </a:lnTo>
                  <a:lnTo>
                    <a:pt x="2233613" y="252413"/>
                  </a:lnTo>
                  <a:lnTo>
                    <a:pt x="2066925" y="252413"/>
                  </a:lnTo>
                  <a:lnTo>
                    <a:pt x="2066925" y="309563"/>
                  </a:lnTo>
                  <a:lnTo>
                    <a:pt x="1843088" y="309563"/>
                  </a:lnTo>
                  <a:lnTo>
                    <a:pt x="1843088" y="357188"/>
                  </a:lnTo>
                  <a:lnTo>
                    <a:pt x="1576388" y="357188"/>
                  </a:lnTo>
                  <a:lnTo>
                    <a:pt x="1576388" y="404813"/>
                  </a:lnTo>
                  <a:lnTo>
                    <a:pt x="1266825" y="404813"/>
                  </a:lnTo>
                  <a:lnTo>
                    <a:pt x="1266825" y="452438"/>
                  </a:lnTo>
                  <a:lnTo>
                    <a:pt x="1085850" y="452438"/>
                  </a:lnTo>
                  <a:lnTo>
                    <a:pt x="1085850" y="504825"/>
                  </a:lnTo>
                  <a:lnTo>
                    <a:pt x="1071563" y="504825"/>
                  </a:lnTo>
                  <a:lnTo>
                    <a:pt x="1071563" y="547688"/>
                  </a:lnTo>
                  <a:lnTo>
                    <a:pt x="1047750" y="547688"/>
                  </a:lnTo>
                  <a:lnTo>
                    <a:pt x="1047750" y="614363"/>
                  </a:lnTo>
                  <a:lnTo>
                    <a:pt x="1033463" y="614363"/>
                  </a:lnTo>
                  <a:lnTo>
                    <a:pt x="1033463" y="661988"/>
                  </a:lnTo>
                  <a:lnTo>
                    <a:pt x="942975" y="661988"/>
                  </a:lnTo>
                  <a:lnTo>
                    <a:pt x="942975" y="700088"/>
                  </a:lnTo>
                  <a:lnTo>
                    <a:pt x="690563" y="700088"/>
                  </a:lnTo>
                  <a:lnTo>
                    <a:pt x="690563" y="738188"/>
                  </a:lnTo>
                  <a:lnTo>
                    <a:pt x="657225" y="738188"/>
                  </a:lnTo>
                  <a:lnTo>
                    <a:pt x="657225" y="776288"/>
                  </a:lnTo>
                  <a:lnTo>
                    <a:pt x="619125" y="776288"/>
                  </a:lnTo>
                  <a:lnTo>
                    <a:pt x="619125" y="809625"/>
                  </a:lnTo>
                  <a:lnTo>
                    <a:pt x="585788" y="809625"/>
                  </a:lnTo>
                  <a:lnTo>
                    <a:pt x="585788" y="852488"/>
                  </a:lnTo>
                  <a:lnTo>
                    <a:pt x="547688" y="852488"/>
                  </a:lnTo>
                  <a:lnTo>
                    <a:pt x="547688" y="890588"/>
                  </a:lnTo>
                  <a:lnTo>
                    <a:pt x="528638" y="890588"/>
                  </a:lnTo>
                  <a:lnTo>
                    <a:pt x="528638" y="933450"/>
                  </a:lnTo>
                  <a:lnTo>
                    <a:pt x="509588" y="933450"/>
                  </a:lnTo>
                  <a:lnTo>
                    <a:pt x="509588" y="990600"/>
                  </a:lnTo>
                  <a:lnTo>
                    <a:pt x="490538" y="990600"/>
                  </a:lnTo>
                  <a:lnTo>
                    <a:pt x="490538" y="1023938"/>
                  </a:lnTo>
                  <a:lnTo>
                    <a:pt x="447675" y="1023938"/>
                  </a:lnTo>
                  <a:lnTo>
                    <a:pt x="447675" y="1062038"/>
                  </a:lnTo>
                  <a:lnTo>
                    <a:pt x="390525" y="1062038"/>
                  </a:lnTo>
                  <a:lnTo>
                    <a:pt x="390525" y="1133475"/>
                  </a:lnTo>
                  <a:lnTo>
                    <a:pt x="357188" y="1133475"/>
                  </a:lnTo>
                  <a:lnTo>
                    <a:pt x="357188" y="1176338"/>
                  </a:lnTo>
                  <a:lnTo>
                    <a:pt x="338138" y="1176338"/>
                  </a:lnTo>
                  <a:lnTo>
                    <a:pt x="338138" y="1262063"/>
                  </a:lnTo>
                  <a:lnTo>
                    <a:pt x="304800" y="1262063"/>
                  </a:lnTo>
                  <a:lnTo>
                    <a:pt x="304800" y="1300163"/>
                  </a:lnTo>
                  <a:lnTo>
                    <a:pt x="261938" y="1300163"/>
                  </a:lnTo>
                  <a:lnTo>
                    <a:pt x="261938" y="1352550"/>
                  </a:lnTo>
                  <a:lnTo>
                    <a:pt x="247650" y="1352550"/>
                  </a:lnTo>
                  <a:lnTo>
                    <a:pt x="247650" y="1419225"/>
                  </a:lnTo>
                  <a:lnTo>
                    <a:pt x="233363" y="1419225"/>
                  </a:lnTo>
                  <a:lnTo>
                    <a:pt x="233363" y="1466850"/>
                  </a:lnTo>
                  <a:lnTo>
                    <a:pt x="233363" y="1466850"/>
                  </a:lnTo>
                  <a:lnTo>
                    <a:pt x="190500" y="1466850"/>
                  </a:lnTo>
                  <a:lnTo>
                    <a:pt x="190500" y="1543050"/>
                  </a:lnTo>
                  <a:lnTo>
                    <a:pt x="147638" y="1543050"/>
                  </a:lnTo>
                  <a:lnTo>
                    <a:pt x="147638" y="1614488"/>
                  </a:lnTo>
                  <a:lnTo>
                    <a:pt x="66675" y="1614488"/>
                  </a:lnTo>
                  <a:lnTo>
                    <a:pt x="66675" y="1785938"/>
                  </a:lnTo>
                  <a:lnTo>
                    <a:pt x="33338" y="1785938"/>
                  </a:lnTo>
                  <a:lnTo>
                    <a:pt x="33338" y="1871663"/>
                  </a:lnTo>
                  <a:lnTo>
                    <a:pt x="0" y="1871663"/>
                  </a:lnTo>
                </a:path>
              </a:pathLst>
            </a:custGeom>
            <a:noFill/>
            <a:ln w="28575">
              <a:solidFill>
                <a:schemeClr val="accent1"/>
              </a:solidFill>
              <a:miter lim="800000"/>
              <a:headEnd/>
              <a:tailEnd/>
            </a:ln>
          </p:spPr>
          <p:txBody>
            <a:bodyPr rtlCol="0" anchor="ctr"/>
            <a:lstStyle/>
            <a:p>
              <a:pPr algn="ctr"/>
              <a:endParaRPr lang="en-US" dirty="0"/>
            </a:p>
          </p:txBody>
        </p:sp>
        <p:sp>
          <p:nvSpPr>
            <p:cNvPr id="34" name="Freeform: Shape 33">
              <a:extLst>
                <a:ext uri="{FF2B5EF4-FFF2-40B4-BE49-F238E27FC236}">
                  <a16:creationId xmlns:a16="http://schemas.microsoft.com/office/drawing/2014/main" id="{6F5BF0C5-A6CD-4489-A5C8-3AF4198A6ABE}"/>
                </a:ext>
              </a:extLst>
            </p:cNvPr>
            <p:cNvSpPr/>
            <p:nvPr/>
          </p:nvSpPr>
          <p:spPr bwMode="auto">
            <a:xfrm>
              <a:off x="6877050" y="4652963"/>
              <a:ext cx="133350" cy="361950"/>
            </a:xfrm>
            <a:custGeom>
              <a:avLst/>
              <a:gdLst>
                <a:gd name="connsiteX0" fmla="*/ 0 w 133350"/>
                <a:gd name="connsiteY0" fmla="*/ 361950 h 361950"/>
                <a:gd name="connsiteX1" fmla="*/ 4763 w 133350"/>
                <a:gd name="connsiteY1" fmla="*/ 309562 h 361950"/>
                <a:gd name="connsiteX2" fmla="*/ 42863 w 133350"/>
                <a:gd name="connsiteY2" fmla="*/ 309562 h 361950"/>
                <a:gd name="connsiteX3" fmla="*/ 38100 w 133350"/>
                <a:gd name="connsiteY3" fmla="*/ 233362 h 361950"/>
                <a:gd name="connsiteX4" fmla="*/ 76200 w 133350"/>
                <a:gd name="connsiteY4" fmla="*/ 223837 h 361950"/>
                <a:gd name="connsiteX5" fmla="*/ 85725 w 133350"/>
                <a:gd name="connsiteY5" fmla="*/ 161925 h 361950"/>
                <a:gd name="connsiteX6" fmla="*/ 100013 w 133350"/>
                <a:gd name="connsiteY6" fmla="*/ 71437 h 361950"/>
                <a:gd name="connsiteX7" fmla="*/ 123825 w 133350"/>
                <a:gd name="connsiteY7" fmla="*/ 71437 h 361950"/>
                <a:gd name="connsiteX8" fmla="*/ 133350 w 133350"/>
                <a:gd name="connsiteY8"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50" h="361950">
                  <a:moveTo>
                    <a:pt x="0" y="361950"/>
                  </a:moveTo>
                  <a:lnTo>
                    <a:pt x="4763" y="309562"/>
                  </a:lnTo>
                  <a:lnTo>
                    <a:pt x="42863" y="309562"/>
                  </a:lnTo>
                  <a:lnTo>
                    <a:pt x="38100" y="233362"/>
                  </a:lnTo>
                  <a:lnTo>
                    <a:pt x="76200" y="223837"/>
                  </a:lnTo>
                  <a:lnTo>
                    <a:pt x="85725" y="161925"/>
                  </a:lnTo>
                  <a:lnTo>
                    <a:pt x="100013" y="71437"/>
                  </a:lnTo>
                  <a:lnTo>
                    <a:pt x="123825" y="71437"/>
                  </a:lnTo>
                  <a:lnTo>
                    <a:pt x="133350" y="0"/>
                  </a:lnTo>
                </a:path>
              </a:pathLst>
            </a:custGeom>
            <a:noFill/>
            <a:ln w="28575">
              <a:solidFill>
                <a:schemeClr val="accent1"/>
              </a:solidFill>
              <a:miter lim="800000"/>
              <a:headEnd/>
              <a:tailEnd/>
            </a:ln>
          </p:spPr>
          <p:txBody>
            <a:bodyPr rtlCol="0" anchor="ctr"/>
            <a:lstStyle/>
            <a:p>
              <a:pPr algn="ctr"/>
              <a:endParaRPr lang="en-US" dirty="0"/>
            </a:p>
          </p:txBody>
        </p:sp>
      </p:grpSp>
      <p:sp>
        <p:nvSpPr>
          <p:cNvPr id="62" name="Freeform: Shape 61">
            <a:extLst>
              <a:ext uri="{FF2B5EF4-FFF2-40B4-BE49-F238E27FC236}">
                <a16:creationId xmlns:a16="http://schemas.microsoft.com/office/drawing/2014/main" id="{70B45DE4-E9B7-4389-BD20-C325F2AAE28F}"/>
              </a:ext>
            </a:extLst>
          </p:cNvPr>
          <p:cNvSpPr/>
          <p:nvPr/>
        </p:nvSpPr>
        <p:spPr bwMode="auto">
          <a:xfrm>
            <a:off x="7021831" y="3983928"/>
            <a:ext cx="4371975" cy="1076325"/>
          </a:xfrm>
          <a:custGeom>
            <a:avLst/>
            <a:gdLst>
              <a:gd name="connsiteX0" fmla="*/ 4371975 w 4371975"/>
              <a:gd name="connsiteY0" fmla="*/ 0 h 1076325"/>
              <a:gd name="connsiteX1" fmla="*/ 3862387 w 4371975"/>
              <a:gd name="connsiteY1" fmla="*/ 0 h 1076325"/>
              <a:gd name="connsiteX2" fmla="*/ 3862387 w 4371975"/>
              <a:gd name="connsiteY2" fmla="*/ 52387 h 1076325"/>
              <a:gd name="connsiteX3" fmla="*/ 3319462 w 4371975"/>
              <a:gd name="connsiteY3" fmla="*/ 52387 h 1076325"/>
              <a:gd name="connsiteX4" fmla="*/ 3319462 w 4371975"/>
              <a:gd name="connsiteY4" fmla="*/ 95250 h 1076325"/>
              <a:gd name="connsiteX5" fmla="*/ 2628900 w 4371975"/>
              <a:gd name="connsiteY5" fmla="*/ 95250 h 1076325"/>
              <a:gd name="connsiteX6" fmla="*/ 2628900 w 4371975"/>
              <a:gd name="connsiteY6" fmla="*/ 133350 h 1076325"/>
              <a:gd name="connsiteX7" fmla="*/ 2452687 w 4371975"/>
              <a:gd name="connsiteY7" fmla="*/ 133350 h 1076325"/>
              <a:gd name="connsiteX8" fmla="*/ 2452687 w 4371975"/>
              <a:gd name="connsiteY8" fmla="*/ 157162 h 1076325"/>
              <a:gd name="connsiteX9" fmla="*/ 2271712 w 4371975"/>
              <a:gd name="connsiteY9" fmla="*/ 157162 h 1076325"/>
              <a:gd name="connsiteX10" fmla="*/ 2271712 w 4371975"/>
              <a:gd name="connsiteY10" fmla="*/ 200025 h 1076325"/>
              <a:gd name="connsiteX11" fmla="*/ 2266950 w 4371975"/>
              <a:gd name="connsiteY11" fmla="*/ 200025 h 1076325"/>
              <a:gd name="connsiteX12" fmla="*/ 2266950 w 4371975"/>
              <a:gd name="connsiteY12" fmla="*/ 200025 h 1076325"/>
              <a:gd name="connsiteX13" fmla="*/ 2266950 w 4371975"/>
              <a:gd name="connsiteY13" fmla="*/ 233362 h 1076325"/>
              <a:gd name="connsiteX14" fmla="*/ 2143125 w 4371975"/>
              <a:gd name="connsiteY14" fmla="*/ 233362 h 1076325"/>
              <a:gd name="connsiteX15" fmla="*/ 2143125 w 4371975"/>
              <a:gd name="connsiteY15" fmla="*/ 252412 h 1076325"/>
              <a:gd name="connsiteX16" fmla="*/ 1914525 w 4371975"/>
              <a:gd name="connsiteY16" fmla="*/ 252412 h 1076325"/>
              <a:gd name="connsiteX17" fmla="*/ 1914525 w 4371975"/>
              <a:gd name="connsiteY17" fmla="*/ 333375 h 1076325"/>
              <a:gd name="connsiteX18" fmla="*/ 1733550 w 4371975"/>
              <a:gd name="connsiteY18" fmla="*/ 333375 h 1076325"/>
              <a:gd name="connsiteX19" fmla="*/ 1733550 w 4371975"/>
              <a:gd name="connsiteY19" fmla="*/ 352425 h 1076325"/>
              <a:gd name="connsiteX20" fmla="*/ 1676400 w 4371975"/>
              <a:gd name="connsiteY20" fmla="*/ 352425 h 1076325"/>
              <a:gd name="connsiteX21" fmla="*/ 1676400 w 4371975"/>
              <a:gd name="connsiteY21" fmla="*/ 352425 h 1076325"/>
              <a:gd name="connsiteX22" fmla="*/ 1643063 w 4371975"/>
              <a:gd name="connsiteY22" fmla="*/ 385762 h 1076325"/>
              <a:gd name="connsiteX23" fmla="*/ 1643063 w 4371975"/>
              <a:gd name="connsiteY23" fmla="*/ 414337 h 1076325"/>
              <a:gd name="connsiteX24" fmla="*/ 1485900 w 4371975"/>
              <a:gd name="connsiteY24" fmla="*/ 414337 h 1076325"/>
              <a:gd name="connsiteX25" fmla="*/ 1485900 w 4371975"/>
              <a:gd name="connsiteY25" fmla="*/ 438150 h 1076325"/>
              <a:gd name="connsiteX26" fmla="*/ 1171575 w 4371975"/>
              <a:gd name="connsiteY26" fmla="*/ 438150 h 1076325"/>
              <a:gd name="connsiteX27" fmla="*/ 1171575 w 4371975"/>
              <a:gd name="connsiteY27" fmla="*/ 476250 h 1076325"/>
              <a:gd name="connsiteX28" fmla="*/ 1066800 w 4371975"/>
              <a:gd name="connsiteY28" fmla="*/ 476250 h 1076325"/>
              <a:gd name="connsiteX29" fmla="*/ 1066800 w 4371975"/>
              <a:gd name="connsiteY29" fmla="*/ 500062 h 1076325"/>
              <a:gd name="connsiteX30" fmla="*/ 947737 w 4371975"/>
              <a:gd name="connsiteY30" fmla="*/ 500062 h 1076325"/>
              <a:gd name="connsiteX31" fmla="*/ 947737 w 4371975"/>
              <a:gd name="connsiteY31" fmla="*/ 547687 h 1076325"/>
              <a:gd name="connsiteX32" fmla="*/ 909637 w 4371975"/>
              <a:gd name="connsiteY32" fmla="*/ 547687 h 1076325"/>
              <a:gd name="connsiteX33" fmla="*/ 909637 w 4371975"/>
              <a:gd name="connsiteY33" fmla="*/ 576262 h 1076325"/>
              <a:gd name="connsiteX34" fmla="*/ 866775 w 4371975"/>
              <a:gd name="connsiteY34" fmla="*/ 576262 h 1076325"/>
              <a:gd name="connsiteX35" fmla="*/ 866775 w 4371975"/>
              <a:gd name="connsiteY35" fmla="*/ 595312 h 1076325"/>
              <a:gd name="connsiteX36" fmla="*/ 723900 w 4371975"/>
              <a:gd name="connsiteY36" fmla="*/ 595312 h 1076325"/>
              <a:gd name="connsiteX37" fmla="*/ 723900 w 4371975"/>
              <a:gd name="connsiteY37" fmla="*/ 661987 h 1076325"/>
              <a:gd name="connsiteX38" fmla="*/ 642937 w 4371975"/>
              <a:gd name="connsiteY38" fmla="*/ 661987 h 1076325"/>
              <a:gd name="connsiteX39" fmla="*/ 642937 w 4371975"/>
              <a:gd name="connsiteY39" fmla="*/ 661987 h 1076325"/>
              <a:gd name="connsiteX40" fmla="*/ 642937 w 4371975"/>
              <a:gd name="connsiteY40" fmla="*/ 704850 h 1076325"/>
              <a:gd name="connsiteX41" fmla="*/ 409575 w 4371975"/>
              <a:gd name="connsiteY41" fmla="*/ 704850 h 1076325"/>
              <a:gd name="connsiteX42" fmla="*/ 404812 w 4371975"/>
              <a:gd name="connsiteY42" fmla="*/ 709613 h 1076325"/>
              <a:gd name="connsiteX43" fmla="*/ 347662 w 4371975"/>
              <a:gd name="connsiteY43" fmla="*/ 709613 h 1076325"/>
              <a:gd name="connsiteX44" fmla="*/ 347662 w 4371975"/>
              <a:gd name="connsiteY44" fmla="*/ 738187 h 1076325"/>
              <a:gd name="connsiteX45" fmla="*/ 261937 w 4371975"/>
              <a:gd name="connsiteY45" fmla="*/ 738187 h 1076325"/>
              <a:gd name="connsiteX46" fmla="*/ 261937 w 4371975"/>
              <a:gd name="connsiteY46" fmla="*/ 757237 h 1076325"/>
              <a:gd name="connsiteX47" fmla="*/ 209550 w 4371975"/>
              <a:gd name="connsiteY47" fmla="*/ 757237 h 1076325"/>
              <a:gd name="connsiteX48" fmla="*/ 209550 w 4371975"/>
              <a:gd name="connsiteY48" fmla="*/ 804862 h 1076325"/>
              <a:gd name="connsiteX49" fmla="*/ 176212 w 4371975"/>
              <a:gd name="connsiteY49" fmla="*/ 804862 h 1076325"/>
              <a:gd name="connsiteX50" fmla="*/ 176212 w 4371975"/>
              <a:gd name="connsiteY50" fmla="*/ 847725 h 1076325"/>
              <a:gd name="connsiteX51" fmla="*/ 152400 w 4371975"/>
              <a:gd name="connsiteY51" fmla="*/ 847725 h 1076325"/>
              <a:gd name="connsiteX52" fmla="*/ 152400 w 4371975"/>
              <a:gd name="connsiteY52" fmla="*/ 890587 h 1076325"/>
              <a:gd name="connsiteX53" fmla="*/ 100012 w 4371975"/>
              <a:gd name="connsiteY53" fmla="*/ 890587 h 1076325"/>
              <a:gd name="connsiteX54" fmla="*/ 100012 w 4371975"/>
              <a:gd name="connsiteY54" fmla="*/ 890587 h 1076325"/>
              <a:gd name="connsiteX55" fmla="*/ 42862 w 4371975"/>
              <a:gd name="connsiteY55" fmla="*/ 890587 h 1076325"/>
              <a:gd name="connsiteX56" fmla="*/ 42862 w 4371975"/>
              <a:gd name="connsiteY56" fmla="*/ 1009650 h 1076325"/>
              <a:gd name="connsiteX57" fmla="*/ 0 w 4371975"/>
              <a:gd name="connsiteY57" fmla="*/ 1009650 h 1076325"/>
              <a:gd name="connsiteX58" fmla="*/ 0 w 4371975"/>
              <a:gd name="connsiteY58" fmla="*/ 1076325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371975" h="1076325">
                <a:moveTo>
                  <a:pt x="4371975" y="0"/>
                </a:moveTo>
                <a:lnTo>
                  <a:pt x="3862387" y="0"/>
                </a:lnTo>
                <a:lnTo>
                  <a:pt x="3862387" y="52387"/>
                </a:lnTo>
                <a:lnTo>
                  <a:pt x="3319462" y="52387"/>
                </a:lnTo>
                <a:lnTo>
                  <a:pt x="3319462" y="95250"/>
                </a:lnTo>
                <a:lnTo>
                  <a:pt x="2628900" y="95250"/>
                </a:lnTo>
                <a:lnTo>
                  <a:pt x="2628900" y="133350"/>
                </a:lnTo>
                <a:lnTo>
                  <a:pt x="2452687" y="133350"/>
                </a:lnTo>
                <a:lnTo>
                  <a:pt x="2452687" y="157162"/>
                </a:lnTo>
                <a:lnTo>
                  <a:pt x="2271712" y="157162"/>
                </a:lnTo>
                <a:lnTo>
                  <a:pt x="2271712" y="200025"/>
                </a:lnTo>
                <a:lnTo>
                  <a:pt x="2266950" y="200025"/>
                </a:lnTo>
                <a:lnTo>
                  <a:pt x="2266950" y="200025"/>
                </a:lnTo>
                <a:lnTo>
                  <a:pt x="2266950" y="233362"/>
                </a:lnTo>
                <a:lnTo>
                  <a:pt x="2143125" y="233362"/>
                </a:lnTo>
                <a:lnTo>
                  <a:pt x="2143125" y="252412"/>
                </a:lnTo>
                <a:lnTo>
                  <a:pt x="1914525" y="252412"/>
                </a:lnTo>
                <a:lnTo>
                  <a:pt x="1914525" y="333375"/>
                </a:lnTo>
                <a:lnTo>
                  <a:pt x="1733550" y="333375"/>
                </a:lnTo>
                <a:lnTo>
                  <a:pt x="1733550" y="352425"/>
                </a:lnTo>
                <a:lnTo>
                  <a:pt x="1676400" y="352425"/>
                </a:lnTo>
                <a:lnTo>
                  <a:pt x="1676400" y="352425"/>
                </a:lnTo>
                <a:lnTo>
                  <a:pt x="1643063" y="385762"/>
                </a:lnTo>
                <a:lnTo>
                  <a:pt x="1643063" y="414337"/>
                </a:lnTo>
                <a:lnTo>
                  <a:pt x="1485900" y="414337"/>
                </a:lnTo>
                <a:lnTo>
                  <a:pt x="1485900" y="438150"/>
                </a:lnTo>
                <a:lnTo>
                  <a:pt x="1171575" y="438150"/>
                </a:lnTo>
                <a:lnTo>
                  <a:pt x="1171575" y="476250"/>
                </a:lnTo>
                <a:lnTo>
                  <a:pt x="1066800" y="476250"/>
                </a:lnTo>
                <a:lnTo>
                  <a:pt x="1066800" y="500062"/>
                </a:lnTo>
                <a:lnTo>
                  <a:pt x="947737" y="500062"/>
                </a:lnTo>
                <a:lnTo>
                  <a:pt x="947737" y="547687"/>
                </a:lnTo>
                <a:lnTo>
                  <a:pt x="909637" y="547687"/>
                </a:lnTo>
                <a:lnTo>
                  <a:pt x="909637" y="576262"/>
                </a:lnTo>
                <a:lnTo>
                  <a:pt x="866775" y="576262"/>
                </a:lnTo>
                <a:lnTo>
                  <a:pt x="866775" y="595312"/>
                </a:lnTo>
                <a:lnTo>
                  <a:pt x="723900" y="595312"/>
                </a:lnTo>
                <a:lnTo>
                  <a:pt x="723900" y="661987"/>
                </a:lnTo>
                <a:lnTo>
                  <a:pt x="642937" y="661987"/>
                </a:lnTo>
                <a:lnTo>
                  <a:pt x="642937" y="661987"/>
                </a:lnTo>
                <a:lnTo>
                  <a:pt x="642937" y="704850"/>
                </a:lnTo>
                <a:lnTo>
                  <a:pt x="409575" y="704850"/>
                </a:lnTo>
                <a:lnTo>
                  <a:pt x="404812" y="709613"/>
                </a:lnTo>
                <a:lnTo>
                  <a:pt x="347662" y="709613"/>
                </a:lnTo>
                <a:lnTo>
                  <a:pt x="347662" y="738187"/>
                </a:lnTo>
                <a:lnTo>
                  <a:pt x="261937" y="738187"/>
                </a:lnTo>
                <a:lnTo>
                  <a:pt x="261937" y="757237"/>
                </a:lnTo>
                <a:lnTo>
                  <a:pt x="209550" y="757237"/>
                </a:lnTo>
                <a:lnTo>
                  <a:pt x="209550" y="804862"/>
                </a:lnTo>
                <a:lnTo>
                  <a:pt x="176212" y="804862"/>
                </a:lnTo>
                <a:lnTo>
                  <a:pt x="176212" y="847725"/>
                </a:lnTo>
                <a:lnTo>
                  <a:pt x="152400" y="847725"/>
                </a:lnTo>
                <a:lnTo>
                  <a:pt x="152400" y="890587"/>
                </a:lnTo>
                <a:lnTo>
                  <a:pt x="100012" y="890587"/>
                </a:lnTo>
                <a:lnTo>
                  <a:pt x="100012" y="890587"/>
                </a:lnTo>
                <a:lnTo>
                  <a:pt x="42862" y="890587"/>
                </a:lnTo>
                <a:lnTo>
                  <a:pt x="42862" y="1009650"/>
                </a:lnTo>
                <a:lnTo>
                  <a:pt x="0" y="1009650"/>
                </a:lnTo>
                <a:lnTo>
                  <a:pt x="0" y="1076325"/>
                </a:lnTo>
              </a:path>
            </a:pathLst>
          </a:custGeom>
          <a:noFill/>
          <a:ln w="28575">
            <a:solidFill>
              <a:schemeClr val="accent4"/>
            </a:solidFill>
            <a:miter lim="800000"/>
            <a:headEnd/>
            <a:tailEnd/>
          </a:ln>
        </p:spPr>
        <p:txBody>
          <a:bodyPr rtlCol="0" anchor="ctr"/>
          <a:lstStyle/>
          <a:p>
            <a:pPr algn="ctr"/>
            <a:endParaRPr lang="en-US" dirty="0"/>
          </a:p>
        </p:txBody>
      </p:sp>
      <p:grpSp>
        <p:nvGrpSpPr>
          <p:cNvPr id="31745" name="Group 31744">
            <a:extLst>
              <a:ext uri="{FF2B5EF4-FFF2-40B4-BE49-F238E27FC236}">
                <a16:creationId xmlns:a16="http://schemas.microsoft.com/office/drawing/2014/main" id="{3CA05E8B-C464-4043-AEC7-705BD054C8D0}"/>
              </a:ext>
            </a:extLst>
          </p:cNvPr>
          <p:cNvGrpSpPr/>
          <p:nvPr/>
        </p:nvGrpSpPr>
        <p:grpSpPr>
          <a:xfrm>
            <a:off x="6968490" y="4643058"/>
            <a:ext cx="4386263" cy="433388"/>
            <a:chOff x="6877050" y="4581525"/>
            <a:chExt cx="4386263" cy="433388"/>
          </a:xfrm>
        </p:grpSpPr>
        <p:sp>
          <p:nvSpPr>
            <p:cNvPr id="63" name="Freeform: Shape 62">
              <a:extLst>
                <a:ext uri="{FF2B5EF4-FFF2-40B4-BE49-F238E27FC236}">
                  <a16:creationId xmlns:a16="http://schemas.microsoft.com/office/drawing/2014/main" id="{430011B0-C2AF-4D84-B93D-F4AE5BEDB0C2}"/>
                </a:ext>
              </a:extLst>
            </p:cNvPr>
            <p:cNvSpPr/>
            <p:nvPr/>
          </p:nvSpPr>
          <p:spPr bwMode="auto">
            <a:xfrm>
              <a:off x="7762875" y="4581525"/>
              <a:ext cx="3500438" cy="204788"/>
            </a:xfrm>
            <a:custGeom>
              <a:avLst/>
              <a:gdLst>
                <a:gd name="connsiteX0" fmla="*/ 3500438 w 3500438"/>
                <a:gd name="connsiteY0" fmla="*/ 0 h 204788"/>
                <a:gd name="connsiteX1" fmla="*/ 1995488 w 3500438"/>
                <a:gd name="connsiteY1" fmla="*/ 0 h 204788"/>
                <a:gd name="connsiteX2" fmla="*/ 1995488 w 3500438"/>
                <a:gd name="connsiteY2" fmla="*/ 47625 h 204788"/>
                <a:gd name="connsiteX3" fmla="*/ 1743075 w 3500438"/>
                <a:gd name="connsiteY3" fmla="*/ 47625 h 204788"/>
                <a:gd name="connsiteX4" fmla="*/ 1743075 w 3500438"/>
                <a:gd name="connsiteY4" fmla="*/ 85725 h 204788"/>
                <a:gd name="connsiteX5" fmla="*/ 1147763 w 3500438"/>
                <a:gd name="connsiteY5" fmla="*/ 85725 h 204788"/>
                <a:gd name="connsiteX6" fmla="*/ 1147763 w 3500438"/>
                <a:gd name="connsiteY6" fmla="*/ 128588 h 204788"/>
                <a:gd name="connsiteX7" fmla="*/ 723900 w 3500438"/>
                <a:gd name="connsiteY7" fmla="*/ 128588 h 204788"/>
                <a:gd name="connsiteX8" fmla="*/ 723900 w 3500438"/>
                <a:gd name="connsiteY8" fmla="*/ 128588 h 204788"/>
                <a:gd name="connsiteX9" fmla="*/ 723900 w 3500438"/>
                <a:gd name="connsiteY9" fmla="*/ 128588 h 204788"/>
                <a:gd name="connsiteX10" fmla="*/ 723900 w 3500438"/>
                <a:gd name="connsiteY10" fmla="*/ 128588 h 204788"/>
                <a:gd name="connsiteX11" fmla="*/ 723900 w 3500438"/>
                <a:gd name="connsiteY11" fmla="*/ 161925 h 204788"/>
                <a:gd name="connsiteX12" fmla="*/ 481013 w 3500438"/>
                <a:gd name="connsiteY12" fmla="*/ 161925 h 204788"/>
                <a:gd name="connsiteX13" fmla="*/ 481013 w 3500438"/>
                <a:gd name="connsiteY13" fmla="*/ 180975 h 204788"/>
                <a:gd name="connsiteX14" fmla="*/ 76200 w 3500438"/>
                <a:gd name="connsiteY14" fmla="*/ 180975 h 204788"/>
                <a:gd name="connsiteX15" fmla="*/ 76200 w 3500438"/>
                <a:gd name="connsiteY15" fmla="*/ 204788 h 204788"/>
                <a:gd name="connsiteX16" fmla="*/ 0 w 3500438"/>
                <a:gd name="connsiteY16" fmla="*/ 204788 h 204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00438" h="204788">
                  <a:moveTo>
                    <a:pt x="3500438" y="0"/>
                  </a:moveTo>
                  <a:lnTo>
                    <a:pt x="1995488" y="0"/>
                  </a:lnTo>
                  <a:lnTo>
                    <a:pt x="1995488" y="47625"/>
                  </a:lnTo>
                  <a:lnTo>
                    <a:pt x="1743075" y="47625"/>
                  </a:lnTo>
                  <a:lnTo>
                    <a:pt x="1743075" y="85725"/>
                  </a:lnTo>
                  <a:lnTo>
                    <a:pt x="1147763" y="85725"/>
                  </a:lnTo>
                  <a:lnTo>
                    <a:pt x="1147763" y="128588"/>
                  </a:lnTo>
                  <a:lnTo>
                    <a:pt x="723900" y="128588"/>
                  </a:lnTo>
                  <a:lnTo>
                    <a:pt x="723900" y="128588"/>
                  </a:lnTo>
                  <a:lnTo>
                    <a:pt x="723900" y="128588"/>
                  </a:lnTo>
                  <a:lnTo>
                    <a:pt x="723900" y="128588"/>
                  </a:lnTo>
                  <a:lnTo>
                    <a:pt x="723900" y="161925"/>
                  </a:lnTo>
                  <a:lnTo>
                    <a:pt x="481013" y="161925"/>
                  </a:lnTo>
                  <a:lnTo>
                    <a:pt x="481013" y="180975"/>
                  </a:lnTo>
                  <a:lnTo>
                    <a:pt x="76200" y="180975"/>
                  </a:lnTo>
                  <a:lnTo>
                    <a:pt x="76200" y="204788"/>
                  </a:lnTo>
                  <a:lnTo>
                    <a:pt x="0" y="204788"/>
                  </a:lnTo>
                </a:path>
              </a:pathLst>
            </a:custGeom>
            <a:noFill/>
            <a:ln w="28575">
              <a:solidFill>
                <a:schemeClr val="accent5"/>
              </a:solidFill>
              <a:miter lim="800000"/>
              <a:headEnd/>
              <a:tailEnd/>
            </a:ln>
          </p:spPr>
          <p:txBody>
            <a:bodyPr rtlCol="0" anchor="ctr"/>
            <a:lstStyle/>
            <a:p>
              <a:pPr algn="ctr"/>
              <a:endParaRPr lang="en-US" dirty="0"/>
            </a:p>
          </p:txBody>
        </p:sp>
        <p:sp>
          <p:nvSpPr>
            <p:cNvPr id="31744" name="Freeform: Shape 31743">
              <a:extLst>
                <a:ext uri="{FF2B5EF4-FFF2-40B4-BE49-F238E27FC236}">
                  <a16:creationId xmlns:a16="http://schemas.microsoft.com/office/drawing/2014/main" id="{379D5028-9215-41D3-8A9F-20AFB2A077A6}"/>
                </a:ext>
              </a:extLst>
            </p:cNvPr>
            <p:cNvSpPr/>
            <p:nvPr/>
          </p:nvSpPr>
          <p:spPr bwMode="auto">
            <a:xfrm>
              <a:off x="6877050" y="4805363"/>
              <a:ext cx="900113" cy="209550"/>
            </a:xfrm>
            <a:custGeom>
              <a:avLst/>
              <a:gdLst>
                <a:gd name="connsiteX0" fmla="*/ 0 w 900113"/>
                <a:gd name="connsiteY0" fmla="*/ 209550 h 209550"/>
                <a:gd name="connsiteX1" fmla="*/ 228600 w 900113"/>
                <a:gd name="connsiteY1" fmla="*/ 209550 h 209550"/>
                <a:gd name="connsiteX2" fmla="*/ 228600 w 900113"/>
                <a:gd name="connsiteY2" fmla="*/ 180975 h 209550"/>
                <a:gd name="connsiteX3" fmla="*/ 266700 w 900113"/>
                <a:gd name="connsiteY3" fmla="*/ 180975 h 209550"/>
                <a:gd name="connsiteX4" fmla="*/ 266700 w 900113"/>
                <a:gd name="connsiteY4" fmla="*/ 161925 h 209550"/>
                <a:gd name="connsiteX5" fmla="*/ 304800 w 900113"/>
                <a:gd name="connsiteY5" fmla="*/ 161925 h 209550"/>
                <a:gd name="connsiteX6" fmla="*/ 304800 w 900113"/>
                <a:gd name="connsiteY6" fmla="*/ 119062 h 209550"/>
                <a:gd name="connsiteX7" fmla="*/ 352425 w 900113"/>
                <a:gd name="connsiteY7" fmla="*/ 119062 h 209550"/>
                <a:gd name="connsiteX8" fmla="*/ 352425 w 900113"/>
                <a:gd name="connsiteY8" fmla="*/ 71437 h 209550"/>
                <a:gd name="connsiteX9" fmla="*/ 390525 w 900113"/>
                <a:gd name="connsiteY9" fmla="*/ 71437 h 209550"/>
                <a:gd name="connsiteX10" fmla="*/ 390525 w 900113"/>
                <a:gd name="connsiteY10" fmla="*/ 42862 h 209550"/>
                <a:gd name="connsiteX11" fmla="*/ 457200 w 900113"/>
                <a:gd name="connsiteY11" fmla="*/ 42862 h 209550"/>
                <a:gd name="connsiteX12" fmla="*/ 457200 w 900113"/>
                <a:gd name="connsiteY12" fmla="*/ 19050 h 209550"/>
                <a:gd name="connsiteX13" fmla="*/ 485775 w 900113"/>
                <a:gd name="connsiteY13" fmla="*/ 19050 h 209550"/>
                <a:gd name="connsiteX14" fmla="*/ 485775 w 900113"/>
                <a:gd name="connsiteY14" fmla="*/ 0 h 209550"/>
                <a:gd name="connsiteX15" fmla="*/ 900113 w 900113"/>
                <a:gd name="connsiteY15"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0113" h="209550">
                  <a:moveTo>
                    <a:pt x="0" y="209550"/>
                  </a:moveTo>
                  <a:lnTo>
                    <a:pt x="228600" y="209550"/>
                  </a:lnTo>
                  <a:lnTo>
                    <a:pt x="228600" y="180975"/>
                  </a:lnTo>
                  <a:lnTo>
                    <a:pt x="266700" y="180975"/>
                  </a:lnTo>
                  <a:lnTo>
                    <a:pt x="266700" y="161925"/>
                  </a:lnTo>
                  <a:lnTo>
                    <a:pt x="304800" y="161925"/>
                  </a:lnTo>
                  <a:lnTo>
                    <a:pt x="304800" y="119062"/>
                  </a:lnTo>
                  <a:lnTo>
                    <a:pt x="352425" y="119062"/>
                  </a:lnTo>
                  <a:lnTo>
                    <a:pt x="352425" y="71437"/>
                  </a:lnTo>
                  <a:lnTo>
                    <a:pt x="390525" y="71437"/>
                  </a:lnTo>
                  <a:lnTo>
                    <a:pt x="390525" y="42862"/>
                  </a:lnTo>
                  <a:lnTo>
                    <a:pt x="457200" y="42862"/>
                  </a:lnTo>
                  <a:lnTo>
                    <a:pt x="457200" y="19050"/>
                  </a:lnTo>
                  <a:lnTo>
                    <a:pt x="485775" y="19050"/>
                  </a:lnTo>
                  <a:lnTo>
                    <a:pt x="485775" y="0"/>
                  </a:lnTo>
                  <a:lnTo>
                    <a:pt x="900113" y="0"/>
                  </a:lnTo>
                </a:path>
              </a:pathLst>
            </a:custGeom>
            <a:noFill/>
            <a:ln w="28575">
              <a:solidFill>
                <a:schemeClr val="accent5"/>
              </a:solidFill>
              <a:miter lim="800000"/>
              <a:headEnd/>
              <a:tailEnd/>
            </a:ln>
          </p:spPr>
          <p:txBody>
            <a:bodyPr rtlCol="0" anchor="ctr"/>
            <a:lstStyle/>
            <a:p>
              <a:pPr algn="ctr"/>
              <a:endParaRPr lang="en-US" dirty="0"/>
            </a:p>
          </p:txBody>
        </p:sp>
      </p:grpSp>
      <p:grpSp>
        <p:nvGrpSpPr>
          <p:cNvPr id="31750" name="Group 31749">
            <a:extLst>
              <a:ext uri="{FF2B5EF4-FFF2-40B4-BE49-F238E27FC236}">
                <a16:creationId xmlns:a16="http://schemas.microsoft.com/office/drawing/2014/main" id="{62BF33B1-5DEC-4C6E-9D8F-A77C88DF5BCB}"/>
              </a:ext>
            </a:extLst>
          </p:cNvPr>
          <p:cNvGrpSpPr/>
          <p:nvPr/>
        </p:nvGrpSpPr>
        <p:grpSpPr>
          <a:xfrm>
            <a:off x="7513303" y="2794254"/>
            <a:ext cx="3874616" cy="1147577"/>
            <a:chOff x="7406623" y="2724150"/>
            <a:chExt cx="3874616" cy="1147577"/>
          </a:xfrm>
        </p:grpSpPr>
        <p:cxnSp>
          <p:nvCxnSpPr>
            <p:cNvPr id="31749" name="Straight Connector 31748">
              <a:extLst>
                <a:ext uri="{FF2B5EF4-FFF2-40B4-BE49-F238E27FC236}">
                  <a16:creationId xmlns:a16="http://schemas.microsoft.com/office/drawing/2014/main" id="{531DECE2-C7F8-48E9-A2B2-B7D2746CC7DA}"/>
                </a:ext>
              </a:extLst>
            </p:cNvPr>
            <p:cNvCxnSpPr/>
            <p:nvPr/>
          </p:nvCxnSpPr>
          <p:spPr bwMode="auto">
            <a:xfrm>
              <a:off x="7406623" y="3805052"/>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F626217-0A18-4F06-A75E-61DF271E95F6}"/>
                </a:ext>
              </a:extLst>
            </p:cNvPr>
            <p:cNvCxnSpPr/>
            <p:nvPr/>
          </p:nvCxnSpPr>
          <p:spPr bwMode="auto">
            <a:xfrm>
              <a:off x="7629199" y="3503509"/>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44A43955-1820-4ADE-9248-DA924BF7D299}"/>
                </a:ext>
              </a:extLst>
            </p:cNvPr>
            <p:cNvCxnSpPr/>
            <p:nvPr/>
          </p:nvCxnSpPr>
          <p:spPr bwMode="auto">
            <a:xfrm>
              <a:off x="7720260" y="3429000"/>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1D6FFC26-1B72-4D8F-974B-D38D6618EBF5}"/>
                </a:ext>
              </a:extLst>
            </p:cNvPr>
            <p:cNvCxnSpPr/>
            <p:nvPr/>
          </p:nvCxnSpPr>
          <p:spPr bwMode="auto">
            <a:xfrm>
              <a:off x="7759046" y="3432071"/>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978239F-F06E-4025-B6DD-6CE45CB55BC8}"/>
                </a:ext>
              </a:extLst>
            </p:cNvPr>
            <p:cNvCxnSpPr/>
            <p:nvPr/>
          </p:nvCxnSpPr>
          <p:spPr bwMode="auto">
            <a:xfrm>
              <a:off x="7968596" y="3395662"/>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BD23777-9D2E-4A40-B14B-A52FBF4C2C81}"/>
                </a:ext>
              </a:extLst>
            </p:cNvPr>
            <p:cNvCxnSpPr/>
            <p:nvPr/>
          </p:nvCxnSpPr>
          <p:spPr bwMode="auto">
            <a:xfrm>
              <a:off x="8301973" y="3124651"/>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9B6C76E5-3663-41DC-8D14-9D5A5C36E8CE}"/>
                </a:ext>
              </a:extLst>
            </p:cNvPr>
            <p:cNvCxnSpPr/>
            <p:nvPr/>
          </p:nvCxnSpPr>
          <p:spPr bwMode="auto">
            <a:xfrm>
              <a:off x="8525806" y="3124651"/>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09330416-CF81-40E4-A902-E838BBB535FB}"/>
                </a:ext>
              </a:extLst>
            </p:cNvPr>
            <p:cNvCxnSpPr/>
            <p:nvPr/>
          </p:nvCxnSpPr>
          <p:spPr bwMode="auto">
            <a:xfrm>
              <a:off x="8628279" y="3091764"/>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7723456-AFC9-4031-8601-97FA19E1EA2D}"/>
                </a:ext>
              </a:extLst>
            </p:cNvPr>
            <p:cNvCxnSpPr/>
            <p:nvPr/>
          </p:nvCxnSpPr>
          <p:spPr bwMode="auto">
            <a:xfrm>
              <a:off x="8809010" y="3086550"/>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9043D91-224A-464C-80E8-8712D0ABCEC1}"/>
                </a:ext>
              </a:extLst>
            </p:cNvPr>
            <p:cNvCxnSpPr/>
            <p:nvPr/>
          </p:nvCxnSpPr>
          <p:spPr bwMode="auto">
            <a:xfrm>
              <a:off x="8881490" y="3043686"/>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3934E39-A3A9-4F39-8FF7-A2A374575929}"/>
                </a:ext>
              </a:extLst>
            </p:cNvPr>
            <p:cNvCxnSpPr/>
            <p:nvPr/>
          </p:nvCxnSpPr>
          <p:spPr bwMode="auto">
            <a:xfrm>
              <a:off x="8986265" y="3043686"/>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E11018E-C290-4323-BFAE-7052DCE7770B}"/>
                </a:ext>
              </a:extLst>
            </p:cNvPr>
            <p:cNvCxnSpPr/>
            <p:nvPr/>
          </p:nvCxnSpPr>
          <p:spPr bwMode="auto">
            <a:xfrm>
              <a:off x="9527135" y="2905126"/>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BAEFF32-2C3D-491A-B894-D96797590BAC}"/>
                </a:ext>
              </a:extLst>
            </p:cNvPr>
            <p:cNvCxnSpPr/>
            <p:nvPr/>
          </p:nvCxnSpPr>
          <p:spPr bwMode="auto">
            <a:xfrm>
              <a:off x="9589047" y="2905126"/>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4547A0B0-2A3C-44D0-9AEC-BE2F9F4874FF}"/>
                </a:ext>
              </a:extLst>
            </p:cNvPr>
            <p:cNvCxnSpPr/>
            <p:nvPr/>
          </p:nvCxnSpPr>
          <p:spPr bwMode="auto">
            <a:xfrm>
              <a:off x="9825022" y="2832673"/>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0A41227-E347-4FD4-9479-0FB209525EB4}"/>
                </a:ext>
              </a:extLst>
            </p:cNvPr>
            <p:cNvCxnSpPr/>
            <p:nvPr/>
          </p:nvCxnSpPr>
          <p:spPr bwMode="auto">
            <a:xfrm>
              <a:off x="10198649" y="2837436"/>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BFAE39CD-9B16-4719-9BCF-E21449209BEA}"/>
                </a:ext>
              </a:extLst>
            </p:cNvPr>
            <p:cNvCxnSpPr/>
            <p:nvPr/>
          </p:nvCxnSpPr>
          <p:spPr bwMode="auto">
            <a:xfrm>
              <a:off x="10538288" y="2724150"/>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1C5C43DF-AFB9-42EE-8BA9-D5844371E077}"/>
                </a:ext>
              </a:extLst>
            </p:cNvPr>
            <p:cNvCxnSpPr/>
            <p:nvPr/>
          </p:nvCxnSpPr>
          <p:spPr bwMode="auto">
            <a:xfrm>
              <a:off x="11190051" y="2724150"/>
              <a:ext cx="0" cy="66675"/>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C80B8A1-2B50-4782-9A4A-D8A27C16301C}"/>
                </a:ext>
              </a:extLst>
            </p:cNvPr>
            <p:cNvCxnSpPr/>
            <p:nvPr/>
          </p:nvCxnSpPr>
          <p:spPr bwMode="auto">
            <a:xfrm>
              <a:off x="11281239" y="2724150"/>
              <a:ext cx="0" cy="666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51" name="Group 31750">
            <a:extLst>
              <a:ext uri="{FF2B5EF4-FFF2-40B4-BE49-F238E27FC236}">
                <a16:creationId xmlns:a16="http://schemas.microsoft.com/office/drawing/2014/main" id="{291A562B-A18C-4BED-BBE6-B6E73D842B89}"/>
              </a:ext>
            </a:extLst>
          </p:cNvPr>
          <p:cNvGrpSpPr/>
          <p:nvPr/>
        </p:nvGrpSpPr>
        <p:grpSpPr>
          <a:xfrm>
            <a:off x="7379012" y="2897063"/>
            <a:ext cx="4003598" cy="1369118"/>
            <a:chOff x="7272332" y="2842199"/>
            <a:chExt cx="4003598" cy="1369118"/>
          </a:xfrm>
        </p:grpSpPr>
        <p:cxnSp>
          <p:nvCxnSpPr>
            <p:cNvPr id="92" name="Straight Connector 91">
              <a:extLst>
                <a:ext uri="{FF2B5EF4-FFF2-40B4-BE49-F238E27FC236}">
                  <a16:creationId xmlns:a16="http://schemas.microsoft.com/office/drawing/2014/main" id="{454092A7-580A-4B51-8400-6AAC37C44259}"/>
                </a:ext>
              </a:extLst>
            </p:cNvPr>
            <p:cNvCxnSpPr/>
            <p:nvPr/>
          </p:nvCxnSpPr>
          <p:spPr bwMode="auto">
            <a:xfrm>
              <a:off x="7272332" y="4144642"/>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C38E205B-04D2-4617-A3E4-461B0914A467}"/>
                </a:ext>
              </a:extLst>
            </p:cNvPr>
            <p:cNvCxnSpPr/>
            <p:nvPr/>
          </p:nvCxnSpPr>
          <p:spPr bwMode="auto">
            <a:xfrm>
              <a:off x="7547719" y="3895725"/>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1E4457B-6BD9-472B-B4DF-ED747B3F2555}"/>
                </a:ext>
              </a:extLst>
            </p:cNvPr>
            <p:cNvCxnSpPr/>
            <p:nvPr/>
          </p:nvCxnSpPr>
          <p:spPr bwMode="auto">
            <a:xfrm>
              <a:off x="7809656" y="3630980"/>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F0D1EAE7-331D-431F-AA10-A83D26526063}"/>
                </a:ext>
              </a:extLst>
            </p:cNvPr>
            <p:cNvCxnSpPr/>
            <p:nvPr/>
          </p:nvCxnSpPr>
          <p:spPr bwMode="auto">
            <a:xfrm>
              <a:off x="7888425" y="3630980"/>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2303BB1B-1128-4B24-B54D-D67BB39DC880}"/>
                </a:ext>
              </a:extLst>
            </p:cNvPr>
            <p:cNvCxnSpPr/>
            <p:nvPr/>
          </p:nvCxnSpPr>
          <p:spPr bwMode="auto">
            <a:xfrm>
              <a:off x="7989787" y="3583357"/>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E4130A7-8189-4F1E-B26A-B2C1BAF7006C}"/>
                </a:ext>
              </a:extLst>
            </p:cNvPr>
            <p:cNvCxnSpPr/>
            <p:nvPr/>
          </p:nvCxnSpPr>
          <p:spPr bwMode="auto">
            <a:xfrm>
              <a:off x="8185709" y="3527320"/>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2816114-404C-4235-86DC-FAF5A90F4FF8}"/>
                </a:ext>
              </a:extLst>
            </p:cNvPr>
            <p:cNvCxnSpPr/>
            <p:nvPr/>
          </p:nvCxnSpPr>
          <p:spPr bwMode="auto">
            <a:xfrm>
              <a:off x="8497755" y="3470171"/>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032FB3E-9035-4AA5-A83B-433739EFEA35}"/>
                </a:ext>
              </a:extLst>
            </p:cNvPr>
            <p:cNvCxnSpPr/>
            <p:nvPr/>
          </p:nvCxnSpPr>
          <p:spPr bwMode="auto">
            <a:xfrm>
              <a:off x="8538404" y="3474934"/>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7ECB8A0-61F0-4473-971C-245638FC7DB7}"/>
                </a:ext>
              </a:extLst>
            </p:cNvPr>
            <p:cNvCxnSpPr/>
            <p:nvPr/>
          </p:nvCxnSpPr>
          <p:spPr bwMode="auto">
            <a:xfrm>
              <a:off x="8656857" y="3465408"/>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9C9A1E1-28BB-4A76-B6DD-1BC07B93601E}"/>
                </a:ext>
              </a:extLst>
            </p:cNvPr>
            <p:cNvCxnSpPr/>
            <p:nvPr/>
          </p:nvCxnSpPr>
          <p:spPr bwMode="auto">
            <a:xfrm>
              <a:off x="8762242" y="3460645"/>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A9300D60-3129-43D1-9FB2-E1975B6F0EF0}"/>
                </a:ext>
              </a:extLst>
            </p:cNvPr>
            <p:cNvCxnSpPr/>
            <p:nvPr/>
          </p:nvCxnSpPr>
          <p:spPr bwMode="auto">
            <a:xfrm>
              <a:off x="8826371" y="3462337"/>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5EB33F4-C354-413A-9C9A-C58045E2B41D}"/>
                </a:ext>
              </a:extLst>
            </p:cNvPr>
            <p:cNvCxnSpPr/>
            <p:nvPr/>
          </p:nvCxnSpPr>
          <p:spPr bwMode="auto">
            <a:xfrm>
              <a:off x="9188320" y="3395662"/>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64CD2C7-0BFA-4DD3-8E38-48789644C746}"/>
                </a:ext>
              </a:extLst>
            </p:cNvPr>
            <p:cNvCxnSpPr/>
            <p:nvPr/>
          </p:nvCxnSpPr>
          <p:spPr bwMode="auto">
            <a:xfrm>
              <a:off x="9500589" y="3400423"/>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63441124-7764-49AD-A846-232CEF02BAF0}"/>
                </a:ext>
              </a:extLst>
            </p:cNvPr>
            <p:cNvCxnSpPr/>
            <p:nvPr/>
          </p:nvCxnSpPr>
          <p:spPr bwMode="auto">
            <a:xfrm>
              <a:off x="9762527" y="3395660"/>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8F49F42-E43D-491A-9260-A8818A0DDA1E}"/>
                </a:ext>
              </a:extLst>
            </p:cNvPr>
            <p:cNvCxnSpPr/>
            <p:nvPr/>
          </p:nvCxnSpPr>
          <p:spPr bwMode="auto">
            <a:xfrm>
              <a:off x="9876827" y="3276597"/>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0DB28CF-DCDB-4E5D-B0A3-F29F57D16651}"/>
                </a:ext>
              </a:extLst>
            </p:cNvPr>
            <p:cNvCxnSpPr/>
            <p:nvPr/>
          </p:nvCxnSpPr>
          <p:spPr bwMode="auto">
            <a:xfrm>
              <a:off x="10217701" y="3281359"/>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41E5729-90F6-4509-8E8D-4B61CB7937E2}"/>
                </a:ext>
              </a:extLst>
            </p:cNvPr>
            <p:cNvCxnSpPr/>
            <p:nvPr/>
          </p:nvCxnSpPr>
          <p:spPr bwMode="auto">
            <a:xfrm>
              <a:off x="10424702" y="3276596"/>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5FFAD51E-8B80-4048-AF8C-5BCE658DFED6}"/>
                </a:ext>
              </a:extLst>
            </p:cNvPr>
            <p:cNvCxnSpPr/>
            <p:nvPr/>
          </p:nvCxnSpPr>
          <p:spPr bwMode="auto">
            <a:xfrm>
              <a:off x="11275930" y="2842199"/>
              <a:ext cx="0" cy="666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53" name="Group 31752">
            <a:extLst>
              <a:ext uri="{FF2B5EF4-FFF2-40B4-BE49-F238E27FC236}">
                <a16:creationId xmlns:a16="http://schemas.microsoft.com/office/drawing/2014/main" id="{BF3EC1BB-D01B-410B-B72E-03931539F458}"/>
              </a:ext>
            </a:extLst>
          </p:cNvPr>
          <p:cNvGrpSpPr/>
          <p:nvPr/>
        </p:nvGrpSpPr>
        <p:grpSpPr>
          <a:xfrm>
            <a:off x="7088503" y="3907725"/>
            <a:ext cx="4286253" cy="809627"/>
            <a:chOff x="6981823" y="3852861"/>
            <a:chExt cx="4286253" cy="809627"/>
          </a:xfrm>
        </p:grpSpPr>
        <p:cxnSp>
          <p:nvCxnSpPr>
            <p:cNvPr id="91" name="Straight Connector 90">
              <a:extLst>
                <a:ext uri="{FF2B5EF4-FFF2-40B4-BE49-F238E27FC236}">
                  <a16:creationId xmlns:a16="http://schemas.microsoft.com/office/drawing/2014/main" id="{9F21E040-B233-453F-9475-71F55A1EF12F}"/>
                </a:ext>
              </a:extLst>
            </p:cNvPr>
            <p:cNvCxnSpPr/>
            <p:nvPr/>
          </p:nvCxnSpPr>
          <p:spPr bwMode="auto">
            <a:xfrm>
              <a:off x="6981823" y="4576762"/>
              <a:ext cx="0" cy="66675"/>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723E219-3531-4FEE-A0DD-F6932C5E7F19}"/>
                </a:ext>
              </a:extLst>
            </p:cNvPr>
            <p:cNvCxnSpPr/>
            <p:nvPr/>
          </p:nvCxnSpPr>
          <p:spPr bwMode="auto">
            <a:xfrm>
              <a:off x="7212563" y="4595813"/>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E90AC658-EF53-46BB-9EB8-4C5741154490}"/>
                </a:ext>
              </a:extLst>
            </p:cNvPr>
            <p:cNvCxnSpPr/>
            <p:nvPr/>
          </p:nvCxnSpPr>
          <p:spPr bwMode="auto">
            <a:xfrm>
              <a:off x="11268076" y="3857625"/>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FA829360-7D70-44C6-904D-6FE3744DE51A}"/>
                </a:ext>
              </a:extLst>
            </p:cNvPr>
            <p:cNvCxnSpPr/>
            <p:nvPr/>
          </p:nvCxnSpPr>
          <p:spPr bwMode="auto">
            <a:xfrm>
              <a:off x="11220766" y="3852863"/>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D595CD1-6C15-4059-8296-EF3B8372FBD1}"/>
                </a:ext>
              </a:extLst>
            </p:cNvPr>
            <p:cNvCxnSpPr/>
            <p:nvPr/>
          </p:nvCxnSpPr>
          <p:spPr bwMode="auto">
            <a:xfrm>
              <a:off x="11127277" y="3862387"/>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F6CC093-B6E5-48B7-B138-779188A2382A}"/>
                </a:ext>
              </a:extLst>
            </p:cNvPr>
            <p:cNvCxnSpPr/>
            <p:nvPr/>
          </p:nvCxnSpPr>
          <p:spPr bwMode="auto">
            <a:xfrm>
              <a:off x="10917727" y="3852862"/>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16A1E8E1-42A6-4B0A-95F7-7D2A04393774}"/>
                </a:ext>
              </a:extLst>
            </p:cNvPr>
            <p:cNvCxnSpPr/>
            <p:nvPr/>
          </p:nvCxnSpPr>
          <p:spPr bwMode="auto">
            <a:xfrm>
              <a:off x="10943618" y="3852861"/>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1CE05A3-DEDA-4797-B3FE-85C2A1AFE880}"/>
                </a:ext>
              </a:extLst>
            </p:cNvPr>
            <p:cNvCxnSpPr/>
            <p:nvPr/>
          </p:nvCxnSpPr>
          <p:spPr bwMode="auto">
            <a:xfrm>
              <a:off x="10689305" y="3919536"/>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E0F4DF70-F568-4FA8-9AAF-03EAC80F3888}"/>
                </a:ext>
              </a:extLst>
            </p:cNvPr>
            <p:cNvCxnSpPr/>
            <p:nvPr/>
          </p:nvCxnSpPr>
          <p:spPr bwMode="auto">
            <a:xfrm>
              <a:off x="7291611" y="4583191"/>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2D8AE03-2140-4C70-AC74-F46DF180218D}"/>
                </a:ext>
              </a:extLst>
            </p:cNvPr>
            <p:cNvCxnSpPr/>
            <p:nvPr/>
          </p:nvCxnSpPr>
          <p:spPr bwMode="auto">
            <a:xfrm>
              <a:off x="7332092" y="4564140"/>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14F91E4E-492F-4D8D-BF97-27BD79BE69C0}"/>
                </a:ext>
              </a:extLst>
            </p:cNvPr>
            <p:cNvCxnSpPr/>
            <p:nvPr/>
          </p:nvCxnSpPr>
          <p:spPr bwMode="auto">
            <a:xfrm>
              <a:off x="7367811" y="4561045"/>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B01307A-7E60-49CA-96A5-DAE11D5B39EA}"/>
                </a:ext>
              </a:extLst>
            </p:cNvPr>
            <p:cNvCxnSpPr/>
            <p:nvPr/>
          </p:nvCxnSpPr>
          <p:spPr bwMode="auto">
            <a:xfrm>
              <a:off x="7435423" y="4561044"/>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26CA058-68F9-4898-95F1-658B0F3FFFD5}"/>
                </a:ext>
              </a:extLst>
            </p:cNvPr>
            <p:cNvCxnSpPr/>
            <p:nvPr/>
          </p:nvCxnSpPr>
          <p:spPr bwMode="auto">
            <a:xfrm>
              <a:off x="7475111" y="4569137"/>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16597AE7-B69C-4689-BBD7-8BC57EAC4EAB}"/>
                </a:ext>
              </a:extLst>
            </p:cNvPr>
            <p:cNvCxnSpPr/>
            <p:nvPr/>
          </p:nvCxnSpPr>
          <p:spPr bwMode="auto">
            <a:xfrm>
              <a:off x="7604449" y="4511753"/>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E04B6A99-4F74-482B-AE59-3C38F04CE3C3}"/>
                </a:ext>
              </a:extLst>
            </p:cNvPr>
            <p:cNvCxnSpPr/>
            <p:nvPr/>
          </p:nvCxnSpPr>
          <p:spPr bwMode="auto">
            <a:xfrm>
              <a:off x="7648251" y="4457700"/>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9E65A32-E632-469F-B0FA-92CE9A5BC5BC}"/>
                </a:ext>
              </a:extLst>
            </p:cNvPr>
            <p:cNvCxnSpPr/>
            <p:nvPr/>
          </p:nvCxnSpPr>
          <p:spPr bwMode="auto">
            <a:xfrm>
              <a:off x="7676131" y="4458326"/>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95A20E0-61A5-4B72-8A25-DAA6CBA43AF7}"/>
                </a:ext>
              </a:extLst>
            </p:cNvPr>
            <p:cNvCxnSpPr/>
            <p:nvPr/>
          </p:nvCxnSpPr>
          <p:spPr bwMode="auto">
            <a:xfrm>
              <a:off x="7720260" y="4457699"/>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6413631-7605-4CE0-B220-097E77BBB7FE}"/>
                </a:ext>
              </a:extLst>
            </p:cNvPr>
            <p:cNvCxnSpPr/>
            <p:nvPr/>
          </p:nvCxnSpPr>
          <p:spPr bwMode="auto">
            <a:xfrm>
              <a:off x="8152616" y="4290060"/>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42A735B-DE4D-4C87-BF90-26363E01C7A2}"/>
                </a:ext>
              </a:extLst>
            </p:cNvPr>
            <p:cNvCxnSpPr/>
            <p:nvPr/>
          </p:nvCxnSpPr>
          <p:spPr bwMode="auto">
            <a:xfrm>
              <a:off x="8211274" y="4290058"/>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DECE7C7A-69C0-41ED-B83E-ECA09D6555FA}"/>
                </a:ext>
              </a:extLst>
            </p:cNvPr>
            <p:cNvCxnSpPr/>
            <p:nvPr/>
          </p:nvCxnSpPr>
          <p:spPr bwMode="auto">
            <a:xfrm>
              <a:off x="8278882" y="4290058"/>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B8F16A1B-847D-4EE4-ABF9-8154772F7226}"/>
                </a:ext>
              </a:extLst>
            </p:cNvPr>
            <p:cNvCxnSpPr/>
            <p:nvPr/>
          </p:nvCxnSpPr>
          <p:spPr bwMode="auto">
            <a:xfrm>
              <a:off x="8306736" y="4290058"/>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F326B321-8E35-4A22-8D62-478C6F83E3C4}"/>
                </a:ext>
              </a:extLst>
            </p:cNvPr>
            <p:cNvCxnSpPr/>
            <p:nvPr/>
          </p:nvCxnSpPr>
          <p:spPr bwMode="auto">
            <a:xfrm>
              <a:off x="8438506" y="4275773"/>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778D243-5DBE-4DDB-B82B-0957BEE0E6DF}"/>
                </a:ext>
              </a:extLst>
            </p:cNvPr>
            <p:cNvCxnSpPr/>
            <p:nvPr/>
          </p:nvCxnSpPr>
          <p:spPr bwMode="auto">
            <a:xfrm>
              <a:off x="8628279" y="4194809"/>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1FEB63E-F6DC-4DE4-B37A-4BBBE60E006C}"/>
                </a:ext>
              </a:extLst>
            </p:cNvPr>
            <p:cNvCxnSpPr/>
            <p:nvPr/>
          </p:nvCxnSpPr>
          <p:spPr bwMode="auto">
            <a:xfrm>
              <a:off x="8690919" y="4197028"/>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106C4D71-8FEA-4E3B-9175-3F58D7C65415}"/>
                </a:ext>
              </a:extLst>
            </p:cNvPr>
            <p:cNvCxnSpPr/>
            <p:nvPr/>
          </p:nvCxnSpPr>
          <p:spPr bwMode="auto">
            <a:xfrm>
              <a:off x="8747309" y="4194808"/>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000278C-0721-484B-8D02-796D641EDDF8}"/>
                </a:ext>
              </a:extLst>
            </p:cNvPr>
            <p:cNvCxnSpPr/>
            <p:nvPr/>
          </p:nvCxnSpPr>
          <p:spPr bwMode="auto">
            <a:xfrm>
              <a:off x="8802672" y="4185282"/>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DAFB093-87DF-4CCB-A2F0-B674C71E6B20}"/>
                </a:ext>
              </a:extLst>
            </p:cNvPr>
            <p:cNvCxnSpPr/>
            <p:nvPr/>
          </p:nvCxnSpPr>
          <p:spPr bwMode="auto">
            <a:xfrm>
              <a:off x="9082208" y="4088757"/>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FC775503-C99C-4994-8053-9EA5C222DA36}"/>
                </a:ext>
              </a:extLst>
            </p:cNvPr>
            <p:cNvCxnSpPr/>
            <p:nvPr/>
          </p:nvCxnSpPr>
          <p:spPr bwMode="auto">
            <a:xfrm>
              <a:off x="8837469" y="4128133"/>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8DB4CF07-7D7B-4FAB-B097-E008343B3A15}"/>
                </a:ext>
              </a:extLst>
            </p:cNvPr>
            <p:cNvCxnSpPr/>
            <p:nvPr/>
          </p:nvCxnSpPr>
          <p:spPr bwMode="auto">
            <a:xfrm>
              <a:off x="8935684" y="4122094"/>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474A122-B558-4BE1-A8DD-9B331057350D}"/>
                </a:ext>
              </a:extLst>
            </p:cNvPr>
            <p:cNvCxnSpPr/>
            <p:nvPr/>
          </p:nvCxnSpPr>
          <p:spPr bwMode="auto">
            <a:xfrm>
              <a:off x="8478703" y="4278304"/>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435FD48-668D-4402-A05F-55897D052AEE}"/>
                </a:ext>
              </a:extLst>
            </p:cNvPr>
            <p:cNvCxnSpPr/>
            <p:nvPr/>
          </p:nvCxnSpPr>
          <p:spPr bwMode="auto">
            <a:xfrm>
              <a:off x="8013843" y="4342493"/>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00E2EDEC-1AE5-4161-A0BD-8D418725067D}"/>
                </a:ext>
              </a:extLst>
            </p:cNvPr>
            <p:cNvCxnSpPr/>
            <p:nvPr/>
          </p:nvCxnSpPr>
          <p:spPr bwMode="auto">
            <a:xfrm>
              <a:off x="9276081" y="4019535"/>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3012935-8BB4-42F4-BA81-29CD5D122451}"/>
                </a:ext>
              </a:extLst>
            </p:cNvPr>
            <p:cNvCxnSpPr/>
            <p:nvPr/>
          </p:nvCxnSpPr>
          <p:spPr bwMode="auto">
            <a:xfrm>
              <a:off x="9433244" y="3995707"/>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2C938851-DA34-4EAD-9038-1D7BAFEC684B}"/>
                </a:ext>
              </a:extLst>
            </p:cNvPr>
            <p:cNvCxnSpPr/>
            <p:nvPr/>
          </p:nvCxnSpPr>
          <p:spPr bwMode="auto">
            <a:xfrm>
              <a:off x="9543995" y="3969534"/>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7C90A694-C5F3-41FB-8E7A-5815AB8B9B47}"/>
                </a:ext>
              </a:extLst>
            </p:cNvPr>
            <p:cNvCxnSpPr/>
            <p:nvPr/>
          </p:nvCxnSpPr>
          <p:spPr bwMode="auto">
            <a:xfrm>
              <a:off x="9712545" y="3962369"/>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8EDC6348-B092-43B4-A516-164D48C6E6F9}"/>
                </a:ext>
              </a:extLst>
            </p:cNvPr>
            <p:cNvCxnSpPr/>
            <p:nvPr/>
          </p:nvCxnSpPr>
          <p:spPr bwMode="auto">
            <a:xfrm>
              <a:off x="10241752" y="3929031"/>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D20FDF2-68DF-485E-BFE4-51B35A6671FA}"/>
                </a:ext>
              </a:extLst>
            </p:cNvPr>
            <p:cNvCxnSpPr/>
            <p:nvPr/>
          </p:nvCxnSpPr>
          <p:spPr bwMode="auto">
            <a:xfrm>
              <a:off x="10334969" y="3926670"/>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4821D524-175B-4719-8D54-E7EE2693CBD5}"/>
                </a:ext>
              </a:extLst>
            </p:cNvPr>
            <p:cNvCxnSpPr/>
            <p:nvPr/>
          </p:nvCxnSpPr>
          <p:spPr bwMode="auto">
            <a:xfrm>
              <a:off x="10398559" y="3931433"/>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EF42981F-9048-4E14-8EF2-630CC84ED09B}"/>
                </a:ext>
              </a:extLst>
            </p:cNvPr>
            <p:cNvCxnSpPr/>
            <p:nvPr/>
          </p:nvCxnSpPr>
          <p:spPr bwMode="auto">
            <a:xfrm>
              <a:off x="10454031" y="3924301"/>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EDA2CAD1-8241-440F-8CD0-90E88CF0F3D6}"/>
                </a:ext>
              </a:extLst>
            </p:cNvPr>
            <p:cNvCxnSpPr/>
            <p:nvPr/>
          </p:nvCxnSpPr>
          <p:spPr bwMode="auto">
            <a:xfrm>
              <a:off x="10519580" y="3926670"/>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A3EEEA12-AF7F-41E9-8643-11BFFC770EF8}"/>
                </a:ext>
              </a:extLst>
            </p:cNvPr>
            <p:cNvCxnSpPr/>
            <p:nvPr/>
          </p:nvCxnSpPr>
          <p:spPr bwMode="auto">
            <a:xfrm>
              <a:off x="7926588" y="4369581"/>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FB5136AB-3C1E-41D8-8F64-BAE1AAB105FC}"/>
                </a:ext>
              </a:extLst>
            </p:cNvPr>
            <p:cNvCxnSpPr/>
            <p:nvPr/>
          </p:nvCxnSpPr>
          <p:spPr bwMode="auto">
            <a:xfrm>
              <a:off x="7538193" y="4554848"/>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9AE01F50-CECC-4BDE-98BB-2E9C637B4651}"/>
                </a:ext>
              </a:extLst>
            </p:cNvPr>
            <p:cNvCxnSpPr/>
            <p:nvPr/>
          </p:nvCxnSpPr>
          <p:spPr bwMode="auto">
            <a:xfrm>
              <a:off x="9814918" y="3964767"/>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F686BA5-ACE8-4D6E-B0C7-CB7B698C937A}"/>
                </a:ext>
              </a:extLst>
            </p:cNvPr>
            <p:cNvCxnSpPr/>
            <p:nvPr/>
          </p:nvCxnSpPr>
          <p:spPr bwMode="auto">
            <a:xfrm>
              <a:off x="10076855" y="3967162"/>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795883A-CFC5-4E1F-B9E0-B4510DF052F5}"/>
                </a:ext>
              </a:extLst>
            </p:cNvPr>
            <p:cNvCxnSpPr/>
            <p:nvPr/>
          </p:nvCxnSpPr>
          <p:spPr bwMode="auto">
            <a:xfrm>
              <a:off x="9848837" y="3964771"/>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06287CF8-EF7E-48E2-A0C2-4569A7BE8233}"/>
                </a:ext>
              </a:extLst>
            </p:cNvPr>
            <p:cNvCxnSpPr/>
            <p:nvPr/>
          </p:nvCxnSpPr>
          <p:spPr bwMode="auto">
            <a:xfrm>
              <a:off x="9895879" y="3964770"/>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62022036-A3DE-4B74-8120-CAC294745269}"/>
                </a:ext>
              </a:extLst>
            </p:cNvPr>
            <p:cNvCxnSpPr/>
            <p:nvPr/>
          </p:nvCxnSpPr>
          <p:spPr bwMode="auto">
            <a:xfrm>
              <a:off x="9922649" y="3964769"/>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90E6E2F-90F6-4A79-8D25-6B6C288FD9A9}"/>
                </a:ext>
              </a:extLst>
            </p:cNvPr>
            <p:cNvCxnSpPr/>
            <p:nvPr/>
          </p:nvCxnSpPr>
          <p:spPr bwMode="auto">
            <a:xfrm>
              <a:off x="9972427" y="3964769"/>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64E8FF2B-648D-427B-A52F-418212CF054F}"/>
                </a:ext>
              </a:extLst>
            </p:cNvPr>
            <p:cNvCxnSpPr/>
            <p:nvPr/>
          </p:nvCxnSpPr>
          <p:spPr bwMode="auto">
            <a:xfrm>
              <a:off x="10010526" y="3964770"/>
              <a:ext cx="0" cy="66675"/>
            </a:xfrm>
            <a:prstGeom prst="line">
              <a:avLst/>
            </a:prstGeom>
            <a:noFill/>
            <a:ln w="28575" cap="flat" cmpd="sng" algn="ctr">
              <a:solidFill>
                <a:schemeClr val="accent4"/>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F10D810D-9E22-44BE-B303-2CA956FF7A20}"/>
                </a:ext>
              </a:extLst>
            </p:cNvPr>
            <p:cNvCxnSpPr/>
            <p:nvPr/>
          </p:nvCxnSpPr>
          <p:spPr bwMode="auto">
            <a:xfrm>
              <a:off x="10043866" y="3964767"/>
              <a:ext cx="0" cy="66675"/>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55" name="Group 31754">
            <a:extLst>
              <a:ext uri="{FF2B5EF4-FFF2-40B4-BE49-F238E27FC236}">
                <a16:creationId xmlns:a16="http://schemas.microsoft.com/office/drawing/2014/main" id="{CAF5026C-13B8-45BC-8D5B-CA2AA77D3A90}"/>
              </a:ext>
            </a:extLst>
          </p:cNvPr>
          <p:cNvGrpSpPr/>
          <p:nvPr/>
        </p:nvGrpSpPr>
        <p:grpSpPr>
          <a:xfrm>
            <a:off x="7080883" y="4571618"/>
            <a:ext cx="4289412" cy="504826"/>
            <a:chOff x="6981823" y="4524374"/>
            <a:chExt cx="4289412" cy="504826"/>
          </a:xfrm>
        </p:grpSpPr>
        <p:cxnSp>
          <p:nvCxnSpPr>
            <p:cNvPr id="164" name="Straight Connector 163">
              <a:extLst>
                <a:ext uri="{FF2B5EF4-FFF2-40B4-BE49-F238E27FC236}">
                  <a16:creationId xmlns:a16="http://schemas.microsoft.com/office/drawing/2014/main" id="{A4C15D94-BFD4-4DBA-B995-183BD0363B30}"/>
                </a:ext>
              </a:extLst>
            </p:cNvPr>
            <p:cNvCxnSpPr/>
            <p:nvPr/>
          </p:nvCxnSpPr>
          <p:spPr bwMode="auto">
            <a:xfrm>
              <a:off x="11271235" y="453723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E13B3DE5-3BC3-40FA-A21B-56256932DCBA}"/>
                </a:ext>
              </a:extLst>
            </p:cNvPr>
            <p:cNvCxnSpPr/>
            <p:nvPr/>
          </p:nvCxnSpPr>
          <p:spPr bwMode="auto">
            <a:xfrm>
              <a:off x="7013324" y="495776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8FC129A7-979E-455D-865E-49B22EFFB0B0}"/>
                </a:ext>
              </a:extLst>
            </p:cNvPr>
            <p:cNvCxnSpPr/>
            <p:nvPr/>
          </p:nvCxnSpPr>
          <p:spPr bwMode="auto">
            <a:xfrm>
              <a:off x="7084997" y="4948238"/>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D24B70D5-BDCF-415C-AC85-1FE62B04B678}"/>
                </a:ext>
              </a:extLst>
            </p:cNvPr>
            <p:cNvCxnSpPr/>
            <p:nvPr/>
          </p:nvCxnSpPr>
          <p:spPr bwMode="auto">
            <a:xfrm>
              <a:off x="6981823" y="4962525"/>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EC853BB8-F181-4D91-B16D-4F13D008E299}"/>
                </a:ext>
              </a:extLst>
            </p:cNvPr>
            <p:cNvCxnSpPr/>
            <p:nvPr/>
          </p:nvCxnSpPr>
          <p:spPr bwMode="auto">
            <a:xfrm>
              <a:off x="7128373" y="4914900"/>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21B81661-B37A-4ED6-B1FF-B77244FF2947}"/>
                </a:ext>
              </a:extLst>
            </p:cNvPr>
            <p:cNvCxnSpPr/>
            <p:nvPr/>
          </p:nvCxnSpPr>
          <p:spPr bwMode="auto">
            <a:xfrm>
              <a:off x="7193511" y="488156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E483475-B231-484D-AAF5-DBA903A9031D}"/>
                </a:ext>
              </a:extLst>
            </p:cNvPr>
            <p:cNvCxnSpPr/>
            <p:nvPr/>
          </p:nvCxnSpPr>
          <p:spPr bwMode="auto">
            <a:xfrm>
              <a:off x="7327106" y="4767264"/>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7C5EF70-E960-4351-B1EB-14063F9EDA2D}"/>
                </a:ext>
              </a:extLst>
            </p:cNvPr>
            <p:cNvCxnSpPr/>
            <p:nvPr/>
          </p:nvCxnSpPr>
          <p:spPr bwMode="auto">
            <a:xfrm>
              <a:off x="7369947" y="4767263"/>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A670E97D-71F0-401E-98E2-38616C1DAE6E}"/>
                </a:ext>
              </a:extLst>
            </p:cNvPr>
            <p:cNvCxnSpPr/>
            <p:nvPr/>
          </p:nvCxnSpPr>
          <p:spPr bwMode="auto">
            <a:xfrm>
              <a:off x="8952108" y="461486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6A86CCD-4615-446F-8E36-2D93077D068C}"/>
                </a:ext>
              </a:extLst>
            </p:cNvPr>
            <p:cNvCxnSpPr/>
            <p:nvPr/>
          </p:nvCxnSpPr>
          <p:spPr bwMode="auto">
            <a:xfrm>
              <a:off x="9201215" y="461486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250A910-77AC-49C6-905E-560CE62740F6}"/>
                </a:ext>
              </a:extLst>
            </p:cNvPr>
            <p:cNvCxnSpPr/>
            <p:nvPr/>
          </p:nvCxnSpPr>
          <p:spPr bwMode="auto">
            <a:xfrm>
              <a:off x="9258946" y="461486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7F36E12B-C145-42CD-920E-7C193A63A457}"/>
                </a:ext>
              </a:extLst>
            </p:cNvPr>
            <p:cNvCxnSpPr/>
            <p:nvPr/>
          </p:nvCxnSpPr>
          <p:spPr bwMode="auto">
            <a:xfrm>
              <a:off x="9298503" y="4610099"/>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CAE44DCC-D62A-41D4-A519-2E91070209B5}"/>
                </a:ext>
              </a:extLst>
            </p:cNvPr>
            <p:cNvCxnSpPr/>
            <p:nvPr/>
          </p:nvCxnSpPr>
          <p:spPr bwMode="auto">
            <a:xfrm>
              <a:off x="9389569" y="4616527"/>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39BE77B1-9DFC-4CEF-A771-9F055D48F65D}"/>
                </a:ext>
              </a:extLst>
            </p:cNvPr>
            <p:cNvCxnSpPr/>
            <p:nvPr/>
          </p:nvCxnSpPr>
          <p:spPr bwMode="auto">
            <a:xfrm>
              <a:off x="9473449" y="4614859"/>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0CF6116E-8DDF-438E-AAA6-9A4463284FA7}"/>
                </a:ext>
              </a:extLst>
            </p:cNvPr>
            <p:cNvCxnSpPr/>
            <p:nvPr/>
          </p:nvCxnSpPr>
          <p:spPr bwMode="auto">
            <a:xfrm>
              <a:off x="9519959" y="4578426"/>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68CBD958-4B1C-4433-9942-4244C12B81F5}"/>
                </a:ext>
              </a:extLst>
            </p:cNvPr>
            <p:cNvCxnSpPr/>
            <p:nvPr/>
          </p:nvCxnSpPr>
          <p:spPr bwMode="auto">
            <a:xfrm>
              <a:off x="9553521" y="4584854"/>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D32007C1-1781-4680-898E-8841B7219795}"/>
                </a:ext>
              </a:extLst>
            </p:cNvPr>
            <p:cNvCxnSpPr/>
            <p:nvPr/>
          </p:nvCxnSpPr>
          <p:spPr bwMode="auto">
            <a:xfrm>
              <a:off x="9608099" y="4569136"/>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31917900-1665-4015-859F-8827DCC652D8}"/>
                </a:ext>
              </a:extLst>
            </p:cNvPr>
            <p:cNvCxnSpPr/>
            <p:nvPr/>
          </p:nvCxnSpPr>
          <p:spPr bwMode="auto">
            <a:xfrm>
              <a:off x="9803835" y="453558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F1F44959-F30E-41BB-BC0F-67D8511AE15F}"/>
                </a:ext>
              </a:extLst>
            </p:cNvPr>
            <p:cNvCxnSpPr/>
            <p:nvPr/>
          </p:nvCxnSpPr>
          <p:spPr bwMode="auto">
            <a:xfrm>
              <a:off x="9848837" y="453080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D1ACFDD-B610-4BF7-9E6A-BDAA776D0DBD}"/>
                </a:ext>
              </a:extLst>
            </p:cNvPr>
            <p:cNvCxnSpPr/>
            <p:nvPr/>
          </p:nvCxnSpPr>
          <p:spPr bwMode="auto">
            <a:xfrm>
              <a:off x="9893725" y="4527706"/>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6A7F932C-8250-419F-AFC2-369210E5A33D}"/>
                </a:ext>
              </a:extLst>
            </p:cNvPr>
            <p:cNvCxnSpPr/>
            <p:nvPr/>
          </p:nvCxnSpPr>
          <p:spPr bwMode="auto">
            <a:xfrm>
              <a:off x="10010526" y="4524374"/>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122976E0-6C7B-4DDF-AE1D-801B5115166B}"/>
                </a:ext>
              </a:extLst>
            </p:cNvPr>
            <p:cNvCxnSpPr/>
            <p:nvPr/>
          </p:nvCxnSpPr>
          <p:spPr bwMode="auto">
            <a:xfrm>
              <a:off x="10050641" y="4524374"/>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57F795FA-E54B-43E2-A1B1-D0962031B8D1}"/>
                </a:ext>
              </a:extLst>
            </p:cNvPr>
            <p:cNvCxnSpPr/>
            <p:nvPr/>
          </p:nvCxnSpPr>
          <p:spPr bwMode="auto">
            <a:xfrm>
              <a:off x="10184360" y="4530800"/>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DA61829D-AA19-4170-9C61-1AF8CCC6D513}"/>
                </a:ext>
              </a:extLst>
            </p:cNvPr>
            <p:cNvCxnSpPr/>
            <p:nvPr/>
          </p:nvCxnSpPr>
          <p:spPr bwMode="auto">
            <a:xfrm>
              <a:off x="10241752" y="453556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2116D29A-7756-47F2-9093-8ACBCC53053D}"/>
                </a:ext>
              </a:extLst>
            </p:cNvPr>
            <p:cNvCxnSpPr/>
            <p:nvPr/>
          </p:nvCxnSpPr>
          <p:spPr bwMode="auto">
            <a:xfrm>
              <a:off x="10262568" y="4535561"/>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3593969-BE71-4A2A-90DE-3A46161BA985}"/>
                </a:ext>
              </a:extLst>
            </p:cNvPr>
            <p:cNvCxnSpPr/>
            <p:nvPr/>
          </p:nvCxnSpPr>
          <p:spPr bwMode="auto">
            <a:xfrm>
              <a:off x="10424702" y="453723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4C345EC6-B9B6-41C0-9B62-9DA53B450274}"/>
                </a:ext>
              </a:extLst>
            </p:cNvPr>
            <p:cNvCxnSpPr/>
            <p:nvPr/>
          </p:nvCxnSpPr>
          <p:spPr bwMode="auto">
            <a:xfrm>
              <a:off x="10473083" y="453723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D027A89B-C68D-491C-9C7A-B39649DFA4ED}"/>
                </a:ext>
              </a:extLst>
            </p:cNvPr>
            <p:cNvCxnSpPr/>
            <p:nvPr/>
          </p:nvCxnSpPr>
          <p:spPr bwMode="auto">
            <a:xfrm>
              <a:off x="10514198" y="453723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0993B71-D8F6-45CD-ABE0-FB7517FF263F}"/>
                </a:ext>
              </a:extLst>
            </p:cNvPr>
            <p:cNvCxnSpPr/>
            <p:nvPr/>
          </p:nvCxnSpPr>
          <p:spPr bwMode="auto">
            <a:xfrm>
              <a:off x="10717882" y="453723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8E6E40C3-A970-45D5-9A0B-4827B3E86E0A}"/>
                </a:ext>
              </a:extLst>
            </p:cNvPr>
            <p:cNvCxnSpPr/>
            <p:nvPr/>
          </p:nvCxnSpPr>
          <p:spPr bwMode="auto">
            <a:xfrm>
              <a:off x="10892510" y="4532469"/>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F43BF7E5-C915-4715-B51A-6E8A5A14637F}"/>
                </a:ext>
              </a:extLst>
            </p:cNvPr>
            <p:cNvCxnSpPr/>
            <p:nvPr/>
          </p:nvCxnSpPr>
          <p:spPr bwMode="auto">
            <a:xfrm>
              <a:off x="10974128" y="4527706"/>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6A207568-A614-45FF-9D48-4C4C11F7D1FC}"/>
                </a:ext>
              </a:extLst>
            </p:cNvPr>
            <p:cNvCxnSpPr/>
            <p:nvPr/>
          </p:nvCxnSpPr>
          <p:spPr bwMode="auto">
            <a:xfrm>
              <a:off x="11007469" y="4531038"/>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C733B5EB-4245-4B26-B73E-4A2324BAA298}"/>
                </a:ext>
              </a:extLst>
            </p:cNvPr>
            <p:cNvCxnSpPr/>
            <p:nvPr/>
          </p:nvCxnSpPr>
          <p:spPr bwMode="auto">
            <a:xfrm>
              <a:off x="11083010" y="4527706"/>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7A4D4A50-A1ED-46D7-8BF1-6FE07CA3C9EC}"/>
                </a:ext>
              </a:extLst>
            </p:cNvPr>
            <p:cNvCxnSpPr/>
            <p:nvPr/>
          </p:nvCxnSpPr>
          <p:spPr bwMode="auto">
            <a:xfrm>
              <a:off x="11127277" y="4527706"/>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D575099F-A4EF-436D-8B99-6D399F4D3213}"/>
                </a:ext>
              </a:extLst>
            </p:cNvPr>
            <p:cNvCxnSpPr/>
            <p:nvPr/>
          </p:nvCxnSpPr>
          <p:spPr bwMode="auto">
            <a:xfrm>
              <a:off x="11171672" y="4531037"/>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3B0DC3CF-479B-423A-BD33-7308763B905E}"/>
                </a:ext>
              </a:extLst>
            </p:cNvPr>
            <p:cNvCxnSpPr/>
            <p:nvPr/>
          </p:nvCxnSpPr>
          <p:spPr bwMode="auto">
            <a:xfrm>
              <a:off x="11210087" y="4532469"/>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0AEF5E8C-E411-4AE6-8639-371E156F3D05}"/>
                </a:ext>
              </a:extLst>
            </p:cNvPr>
            <p:cNvCxnSpPr/>
            <p:nvPr/>
          </p:nvCxnSpPr>
          <p:spPr bwMode="auto">
            <a:xfrm>
              <a:off x="8880652" y="465296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206DCBFF-064E-4184-8E39-FBC5BD7BF193}"/>
                </a:ext>
              </a:extLst>
            </p:cNvPr>
            <p:cNvCxnSpPr/>
            <p:nvPr/>
          </p:nvCxnSpPr>
          <p:spPr bwMode="auto">
            <a:xfrm>
              <a:off x="8538404" y="465296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0D5AA9F-48C6-4269-946B-BC45CD50AC7F}"/>
                </a:ext>
              </a:extLst>
            </p:cNvPr>
            <p:cNvCxnSpPr/>
            <p:nvPr/>
          </p:nvCxnSpPr>
          <p:spPr bwMode="auto">
            <a:xfrm>
              <a:off x="8565606" y="4662488"/>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6DD8D79D-6424-40D1-A753-EB162F1E7B50}"/>
                </a:ext>
              </a:extLst>
            </p:cNvPr>
            <p:cNvCxnSpPr/>
            <p:nvPr/>
          </p:nvCxnSpPr>
          <p:spPr bwMode="auto">
            <a:xfrm>
              <a:off x="8613231" y="4662487"/>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4015DE53-F479-4A57-8DAA-184D114B6CEB}"/>
                </a:ext>
              </a:extLst>
            </p:cNvPr>
            <p:cNvCxnSpPr/>
            <p:nvPr/>
          </p:nvCxnSpPr>
          <p:spPr bwMode="auto">
            <a:xfrm>
              <a:off x="8728257" y="4657723"/>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D964880A-6D53-4DF1-B2FA-6BBB7B03CDCD}"/>
                </a:ext>
              </a:extLst>
            </p:cNvPr>
            <p:cNvCxnSpPr/>
            <p:nvPr/>
          </p:nvCxnSpPr>
          <p:spPr bwMode="auto">
            <a:xfrm>
              <a:off x="8762242" y="465296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9879FECB-3D05-4216-9F8C-02A2EDBCA447}"/>
                </a:ext>
              </a:extLst>
            </p:cNvPr>
            <p:cNvCxnSpPr/>
            <p:nvPr/>
          </p:nvCxnSpPr>
          <p:spPr bwMode="auto">
            <a:xfrm>
              <a:off x="8826371" y="4657723"/>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9C85EE02-59AD-443A-9478-A155D005F05A}"/>
                </a:ext>
              </a:extLst>
            </p:cNvPr>
            <p:cNvCxnSpPr/>
            <p:nvPr/>
          </p:nvCxnSpPr>
          <p:spPr bwMode="auto">
            <a:xfrm>
              <a:off x="7417606" y="4752977"/>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33BD9974-387B-402D-81ED-B7667AF1E37E}"/>
                </a:ext>
              </a:extLst>
            </p:cNvPr>
            <p:cNvCxnSpPr/>
            <p:nvPr/>
          </p:nvCxnSpPr>
          <p:spPr bwMode="auto">
            <a:xfrm>
              <a:off x="7460822" y="4757737"/>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8C027239-59E4-47DB-806E-7BCAE89A16C4}"/>
                </a:ext>
              </a:extLst>
            </p:cNvPr>
            <p:cNvCxnSpPr/>
            <p:nvPr/>
          </p:nvCxnSpPr>
          <p:spPr bwMode="auto">
            <a:xfrm>
              <a:off x="7515837" y="4762499"/>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4FCF30D1-A46E-499C-A550-E3CCC7DC7FDD}"/>
                </a:ext>
              </a:extLst>
            </p:cNvPr>
            <p:cNvCxnSpPr/>
            <p:nvPr/>
          </p:nvCxnSpPr>
          <p:spPr bwMode="auto">
            <a:xfrm>
              <a:off x="7557858" y="4757733"/>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C3F28F60-CC6F-487B-A5B9-2EAB18EB75B0}"/>
                </a:ext>
              </a:extLst>
            </p:cNvPr>
            <p:cNvCxnSpPr/>
            <p:nvPr/>
          </p:nvCxnSpPr>
          <p:spPr bwMode="auto">
            <a:xfrm>
              <a:off x="7590160" y="4752977"/>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C498E98A-3B57-4946-A725-8528C04DD7EE}"/>
                </a:ext>
              </a:extLst>
            </p:cNvPr>
            <p:cNvCxnSpPr/>
            <p:nvPr/>
          </p:nvCxnSpPr>
          <p:spPr bwMode="auto">
            <a:xfrm>
              <a:off x="7643488" y="4757736"/>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333E4D31-CCC7-4FD8-B682-9E2FA48D0ABA}"/>
                </a:ext>
              </a:extLst>
            </p:cNvPr>
            <p:cNvCxnSpPr/>
            <p:nvPr/>
          </p:nvCxnSpPr>
          <p:spPr bwMode="auto">
            <a:xfrm>
              <a:off x="7690094" y="4762499"/>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C7A628E4-A4B7-4506-A8DF-6B93FB008B32}"/>
                </a:ext>
              </a:extLst>
            </p:cNvPr>
            <p:cNvCxnSpPr/>
            <p:nvPr/>
          </p:nvCxnSpPr>
          <p:spPr bwMode="auto">
            <a:xfrm>
              <a:off x="7728850" y="4762497"/>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415B153D-2932-47C2-A999-0AAF72589562}"/>
                </a:ext>
              </a:extLst>
            </p:cNvPr>
            <p:cNvCxnSpPr>
              <a:cxnSpLocks/>
            </p:cNvCxnSpPr>
            <p:nvPr/>
          </p:nvCxnSpPr>
          <p:spPr bwMode="auto">
            <a:xfrm>
              <a:off x="7777816" y="4738685"/>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2DF7AA98-496B-42C2-8F41-5FFB1280ADE8}"/>
                </a:ext>
              </a:extLst>
            </p:cNvPr>
            <p:cNvCxnSpPr>
              <a:cxnSpLocks/>
            </p:cNvCxnSpPr>
            <p:nvPr/>
          </p:nvCxnSpPr>
          <p:spPr bwMode="auto">
            <a:xfrm>
              <a:off x="7903557" y="4719637"/>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F981DB5A-6F87-4D36-AABC-2E1A58AE3E3F}"/>
                </a:ext>
              </a:extLst>
            </p:cNvPr>
            <p:cNvCxnSpPr>
              <a:cxnSpLocks/>
            </p:cNvCxnSpPr>
            <p:nvPr/>
          </p:nvCxnSpPr>
          <p:spPr bwMode="auto">
            <a:xfrm>
              <a:off x="7809656" y="4733922"/>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1E97C398-36AB-4857-9655-578CFE67BBC2}"/>
                </a:ext>
              </a:extLst>
            </p:cNvPr>
            <p:cNvCxnSpPr>
              <a:cxnSpLocks/>
            </p:cNvCxnSpPr>
            <p:nvPr/>
          </p:nvCxnSpPr>
          <p:spPr bwMode="auto">
            <a:xfrm>
              <a:off x="7933920" y="4719637"/>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7CA3EAB6-B985-418D-B38B-A97FB4345326}"/>
                </a:ext>
              </a:extLst>
            </p:cNvPr>
            <p:cNvCxnSpPr>
              <a:cxnSpLocks/>
            </p:cNvCxnSpPr>
            <p:nvPr/>
          </p:nvCxnSpPr>
          <p:spPr bwMode="auto">
            <a:xfrm>
              <a:off x="8011650" y="4719637"/>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63CDFB9F-6476-4F40-87A7-169D8127479C}"/>
                </a:ext>
              </a:extLst>
            </p:cNvPr>
            <p:cNvCxnSpPr>
              <a:cxnSpLocks/>
            </p:cNvCxnSpPr>
            <p:nvPr/>
          </p:nvCxnSpPr>
          <p:spPr bwMode="auto">
            <a:xfrm>
              <a:off x="8083088" y="4714873"/>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E446D7BC-8060-4C3F-9F80-BF25C7D4616D}"/>
                </a:ext>
              </a:extLst>
            </p:cNvPr>
            <p:cNvCxnSpPr>
              <a:cxnSpLocks/>
            </p:cNvCxnSpPr>
            <p:nvPr/>
          </p:nvCxnSpPr>
          <p:spPr bwMode="auto">
            <a:xfrm>
              <a:off x="8152616" y="4710109"/>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BAB016CD-82B3-4067-B59C-D61A013107C4}"/>
                </a:ext>
              </a:extLst>
            </p:cNvPr>
            <p:cNvCxnSpPr>
              <a:cxnSpLocks/>
            </p:cNvCxnSpPr>
            <p:nvPr/>
          </p:nvCxnSpPr>
          <p:spPr bwMode="auto">
            <a:xfrm>
              <a:off x="8207634" y="4714874"/>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6567AAB4-9738-4E23-B20F-0CE42336B9C0}"/>
                </a:ext>
              </a:extLst>
            </p:cNvPr>
            <p:cNvCxnSpPr>
              <a:cxnSpLocks/>
            </p:cNvCxnSpPr>
            <p:nvPr/>
          </p:nvCxnSpPr>
          <p:spPr bwMode="auto">
            <a:xfrm>
              <a:off x="8278882" y="4686299"/>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A8C660AA-E5CB-4A51-8836-19B1AD9DF959}"/>
                </a:ext>
              </a:extLst>
            </p:cNvPr>
            <p:cNvCxnSpPr>
              <a:cxnSpLocks/>
            </p:cNvCxnSpPr>
            <p:nvPr/>
          </p:nvCxnSpPr>
          <p:spPr bwMode="auto">
            <a:xfrm>
              <a:off x="8336766" y="4686298"/>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680279E6-1AC5-45DA-BBF4-AF6537405A2E}"/>
                </a:ext>
              </a:extLst>
            </p:cNvPr>
            <p:cNvCxnSpPr>
              <a:cxnSpLocks/>
            </p:cNvCxnSpPr>
            <p:nvPr/>
          </p:nvCxnSpPr>
          <p:spPr bwMode="auto">
            <a:xfrm>
              <a:off x="8393920" y="4686297"/>
              <a:ext cx="0" cy="66675"/>
            </a:xfrm>
            <a:prstGeom prst="line">
              <a:avLst/>
            </a:prstGeom>
            <a:noFill/>
            <a:ln w="28575" cap="flat" cmpd="sng" algn="ctr">
              <a:solidFill>
                <a:schemeClr val="accent5"/>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4F7C53C0-83A1-4323-B88D-45C39F60C5EF}"/>
                </a:ext>
              </a:extLst>
            </p:cNvPr>
            <p:cNvCxnSpPr>
              <a:cxnSpLocks/>
            </p:cNvCxnSpPr>
            <p:nvPr/>
          </p:nvCxnSpPr>
          <p:spPr bwMode="auto">
            <a:xfrm>
              <a:off x="8445662" y="4691060"/>
              <a:ext cx="0" cy="66675"/>
            </a:xfrm>
            <a:prstGeom prst="line">
              <a:avLst/>
            </a:prstGeom>
            <a:noFill/>
            <a:ln w="28575" cap="flat" cmpd="sng" algn="ctr">
              <a:solidFill>
                <a:schemeClr val="accent5"/>
              </a:solidFill>
              <a:prstDash val="solid"/>
              <a:round/>
              <a:headEnd type="none" w="med" len="med"/>
              <a:tailEnd type="none" w="med" len="med"/>
            </a:ln>
            <a:effectLst/>
          </p:spPr>
        </p:cxnSp>
      </p:grpSp>
    </p:spTree>
    <p:extLst>
      <p:ext uri="{BB962C8B-B14F-4D97-AF65-F5344CB8AC3E}">
        <p14:creationId xmlns:p14="http://schemas.microsoft.com/office/powerpoint/2010/main" val="1901174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a:bodyPr>
          <a:lstStyle/>
          <a:p>
            <a:r>
              <a:rPr lang="en-US" dirty="0"/>
              <a:t>Patch/Plaque-Stage Disease</a:t>
            </a:r>
          </a:p>
        </p:txBody>
      </p:sp>
      <p:sp>
        <p:nvSpPr>
          <p:cNvPr id="13315" name="Content Placeholder 2"/>
          <p:cNvSpPr>
            <a:spLocks noGrp="1"/>
          </p:cNvSpPr>
          <p:nvPr>
            <p:ph idx="1"/>
          </p:nvPr>
        </p:nvSpPr>
        <p:spPr>
          <a:xfrm>
            <a:off x="604675" y="1513047"/>
            <a:ext cx="5513139" cy="4650686"/>
          </a:xfrm>
        </p:spPr>
        <p:txBody>
          <a:bodyPr>
            <a:noAutofit/>
          </a:bodyPr>
          <a:lstStyle/>
          <a:p>
            <a:pPr>
              <a:spcAft>
                <a:spcPts val="0"/>
              </a:spcAft>
            </a:pPr>
            <a:r>
              <a:rPr lang="en-US" sz="2200" dirty="0"/>
              <a:t>Skin lesions can be hypopigmented, hyperpigmented, or erythematous</a:t>
            </a:r>
            <a:r>
              <a:rPr lang="en-US" sz="2200" baseline="30000" dirty="0"/>
              <a:t>[1,2]</a:t>
            </a:r>
            <a:endParaRPr lang="en-US" sz="2200" dirty="0"/>
          </a:p>
          <a:p>
            <a:pPr lvl="1">
              <a:spcAft>
                <a:spcPts val="0"/>
              </a:spcAft>
            </a:pPr>
            <a:r>
              <a:rPr lang="en-US" sz="2000" dirty="0"/>
              <a:t>Patches: flat lesions</a:t>
            </a:r>
          </a:p>
          <a:p>
            <a:pPr lvl="1">
              <a:spcAft>
                <a:spcPts val="0"/>
              </a:spcAft>
            </a:pPr>
            <a:r>
              <a:rPr lang="en-US" sz="2000" dirty="0"/>
              <a:t>Plaques: raised/scaling lesions</a:t>
            </a:r>
          </a:p>
          <a:p>
            <a:pPr>
              <a:spcAft>
                <a:spcPts val="0"/>
              </a:spcAft>
            </a:pPr>
            <a:r>
              <a:rPr lang="en-US" sz="2200" dirty="0"/>
              <a:t>Generally distributed in areas not exposed to sun</a:t>
            </a:r>
            <a:r>
              <a:rPr lang="en-US" sz="2200" baseline="30000" dirty="0"/>
              <a:t>[3]</a:t>
            </a:r>
            <a:endParaRPr lang="en-US" sz="2200" dirty="0"/>
          </a:p>
          <a:p>
            <a:pPr>
              <a:spcAft>
                <a:spcPts val="0"/>
              </a:spcAft>
            </a:pPr>
            <a:r>
              <a:rPr lang="en-US" sz="2200" dirty="0"/>
              <a:t>Should perform biopsy off topical steroids</a:t>
            </a:r>
            <a:r>
              <a:rPr lang="en-US" sz="2200" baseline="30000" dirty="0"/>
              <a:t>[4]</a:t>
            </a:r>
            <a:endParaRPr lang="en-US" sz="2200" dirty="0"/>
          </a:p>
          <a:p>
            <a:pPr>
              <a:spcAft>
                <a:spcPts val="0"/>
              </a:spcAft>
            </a:pPr>
            <a:r>
              <a:rPr lang="en-US" sz="2200" dirty="0"/>
              <a:t>Differential diagnosis: tinea corporis, eczema, drug reaction, psoriasis</a:t>
            </a:r>
            <a:r>
              <a:rPr lang="en-US" sz="2200" baseline="30000" dirty="0"/>
              <a:t>[5] </a:t>
            </a:r>
            <a:endParaRPr lang="en-US" sz="2200" dirty="0"/>
          </a:p>
          <a:p>
            <a:pPr>
              <a:spcAft>
                <a:spcPts val="0"/>
              </a:spcAft>
            </a:pPr>
            <a:r>
              <a:rPr lang="en-US" sz="2200" dirty="0"/>
              <a:t>Skin involvement based on % of BSA</a:t>
            </a:r>
            <a:r>
              <a:rPr lang="en-US" sz="2200" baseline="30000" dirty="0"/>
              <a:t>[2]</a:t>
            </a:r>
            <a:r>
              <a:rPr lang="en-US" sz="2200" dirty="0"/>
              <a:t> </a:t>
            </a:r>
          </a:p>
          <a:p>
            <a:pPr lvl="1">
              <a:spcAft>
                <a:spcPts val="0"/>
              </a:spcAft>
            </a:pPr>
            <a:r>
              <a:rPr lang="en-US" sz="2000" dirty="0"/>
              <a:t>T1: &lt; 10% BSA</a:t>
            </a:r>
          </a:p>
          <a:p>
            <a:pPr lvl="1">
              <a:spcAft>
                <a:spcPts val="0"/>
              </a:spcAft>
            </a:pPr>
            <a:r>
              <a:rPr lang="en-US" sz="2000" dirty="0"/>
              <a:t>T2: ≥ 10% BSA </a:t>
            </a:r>
          </a:p>
        </p:txBody>
      </p:sp>
      <p:pic>
        <p:nvPicPr>
          <p:cNvPr id="13316" name="Picture 6" descr="059"/>
          <p:cNvPicPr>
            <a:picLocks noChangeAspect="1" noChangeArrowheads="1"/>
          </p:cNvPicPr>
          <p:nvPr/>
        </p:nvPicPr>
        <p:blipFill>
          <a:blip r:embed="rId3" cstate="print">
            <a:extLst>
              <a:ext uri="{28A0092B-C50C-407E-A947-70E740481C1C}">
                <a14:useLocalDpi xmlns:a14="http://schemas.microsoft.com/office/drawing/2010/main" val="0"/>
              </a:ext>
            </a:extLst>
          </a:blip>
          <a:srcRect r="6049"/>
          <a:stretch>
            <a:fillRect/>
          </a:stretch>
        </p:blipFill>
        <p:spPr bwMode="auto">
          <a:xfrm>
            <a:off x="6145111" y="3686117"/>
            <a:ext cx="2679722" cy="187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7" descr="060"/>
          <p:cNvPicPr>
            <a:picLocks noChangeAspect="1" noChangeArrowheads="1"/>
          </p:cNvPicPr>
          <p:nvPr/>
        </p:nvPicPr>
        <p:blipFill>
          <a:blip r:embed="rId4" cstate="print">
            <a:extLst>
              <a:ext uri="{28A0092B-C50C-407E-A947-70E740481C1C}">
                <a14:useLocalDpi xmlns:a14="http://schemas.microsoft.com/office/drawing/2010/main" val="0"/>
              </a:ext>
            </a:extLst>
          </a:blip>
          <a:srcRect l="-1614" t="11775"/>
          <a:stretch>
            <a:fillRect/>
          </a:stretch>
        </p:blipFill>
        <p:spPr bwMode="auto">
          <a:xfrm>
            <a:off x="6087230" y="1612145"/>
            <a:ext cx="2737602" cy="1969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19" descr="171"/>
          <p:cNvPicPr>
            <a:picLocks noChangeAspect="1" noChangeArrowheads="1"/>
          </p:cNvPicPr>
          <p:nvPr/>
        </p:nvPicPr>
        <p:blipFill>
          <a:blip r:embed="rId5" cstate="print">
            <a:extLst>
              <a:ext uri="{28A0092B-C50C-407E-A947-70E740481C1C}">
                <a14:useLocalDpi xmlns:a14="http://schemas.microsoft.com/office/drawing/2010/main" val="0"/>
              </a:ext>
            </a:extLst>
          </a:blip>
          <a:srcRect l="9584" t="22177" r="23488"/>
          <a:stretch>
            <a:fillRect/>
          </a:stretch>
        </p:blipFill>
        <p:spPr bwMode="auto">
          <a:xfrm>
            <a:off x="8910749" y="3681075"/>
            <a:ext cx="2571455" cy="187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20" descr="064"/>
          <p:cNvPicPr>
            <a:picLocks noChangeAspect="1" noChangeArrowheads="1"/>
          </p:cNvPicPr>
          <p:nvPr/>
        </p:nvPicPr>
        <p:blipFill>
          <a:blip r:embed="rId6" cstate="print">
            <a:extLst>
              <a:ext uri="{28A0092B-C50C-407E-A947-70E740481C1C}">
                <a14:useLocalDpi xmlns:a14="http://schemas.microsoft.com/office/drawing/2010/main" val="0"/>
              </a:ext>
            </a:extLst>
          </a:blip>
          <a:srcRect l="16602" r="9657"/>
          <a:stretch>
            <a:fillRect/>
          </a:stretch>
        </p:blipFill>
        <p:spPr bwMode="auto">
          <a:xfrm>
            <a:off x="8910007" y="1612145"/>
            <a:ext cx="2558093" cy="1969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5">
            <a:extLst>
              <a:ext uri="{FF2B5EF4-FFF2-40B4-BE49-F238E27FC236}">
                <a16:creationId xmlns:a16="http://schemas.microsoft.com/office/drawing/2014/main" id="{F280226B-EC74-4046-B7F8-611B8F3B154C}"/>
              </a:ext>
            </a:extLst>
          </p:cNvPr>
          <p:cNvSpPr txBox="1">
            <a:spLocks noChangeArrowheads="1"/>
          </p:cNvSpPr>
          <p:nvPr/>
        </p:nvSpPr>
        <p:spPr bwMode="auto">
          <a:xfrm>
            <a:off x="412751" y="6019583"/>
            <a:ext cx="834306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NCI. Mycosis Fungoides (Including Sézary Syndrome) Treatment (PDQ®)–Health Professional Version. Updated September 20, 2019. 2. Willemze. Ann Oncol. 2018;29(suppl 4):iv30. 3. Mycosis fungoides. Cutaneous Lymphoma Foundation. July 2018.</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Poligone. Semin Cutan Med Surg. 2012;31:25. 5. Nashan. Br J Dermatol. 2007;156:1.</a:t>
            </a:r>
          </a:p>
        </p:txBody>
      </p:sp>
      <p:grpSp>
        <p:nvGrpSpPr>
          <p:cNvPr id="16" name="Group 7">
            <a:extLst>
              <a:ext uri="{FF2B5EF4-FFF2-40B4-BE49-F238E27FC236}">
                <a16:creationId xmlns:a16="http://schemas.microsoft.com/office/drawing/2014/main" id="{CED04BA2-AF40-4462-841C-1DEE4EFE6C3E}"/>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316EE783-8C73-4164-8936-DBA95892A4E6}"/>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7349DF2A-29BF-47C6-B874-7CE9D37A7CD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8"/>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62221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Tumor-Stage Disease</a:t>
            </a:r>
          </a:p>
        </p:txBody>
      </p:sp>
      <p:pic>
        <p:nvPicPr>
          <p:cNvPr id="20483" name="Picture 4" descr="087"/>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723900" y="1610629"/>
            <a:ext cx="2497975" cy="1650076"/>
          </a:xfrm>
        </p:spPr>
      </p:pic>
      <p:sp>
        <p:nvSpPr>
          <p:cNvPr id="2" name="Content Placeholder 1">
            <a:extLst>
              <a:ext uri="{FF2B5EF4-FFF2-40B4-BE49-F238E27FC236}">
                <a16:creationId xmlns:a16="http://schemas.microsoft.com/office/drawing/2014/main" id="{04BE03A9-F15B-450C-A888-D7CA568630DA}"/>
              </a:ext>
            </a:extLst>
          </p:cNvPr>
          <p:cNvSpPr>
            <a:spLocks noGrp="1"/>
          </p:cNvSpPr>
          <p:nvPr>
            <p:ph sz="half" idx="4294967295"/>
          </p:nvPr>
        </p:nvSpPr>
        <p:spPr>
          <a:xfrm>
            <a:off x="5546785" y="1511300"/>
            <a:ext cx="6188015" cy="4678363"/>
          </a:xfrm>
        </p:spPr>
        <p:txBody>
          <a:bodyPr/>
          <a:lstStyle/>
          <a:p>
            <a:pPr defTabSz="457189"/>
            <a:r>
              <a:rPr lang="en-US" sz="2400" dirty="0">
                <a:solidFill>
                  <a:prstClr val="black"/>
                </a:solidFill>
                <a:cs typeface="Calibri" panose="020F0502020204030204" pitchFamily="34" charset="0"/>
              </a:rPr>
              <a:t>Tumor stage (T3): ≥ 1 nodular lesion &gt; 1 cm </a:t>
            </a:r>
          </a:p>
          <a:p>
            <a:pPr defTabSz="457189"/>
            <a:r>
              <a:rPr lang="en-US" sz="2400" dirty="0">
                <a:solidFill>
                  <a:prstClr val="black"/>
                </a:solidFill>
                <a:cs typeface="Calibri" panose="020F0502020204030204" pitchFamily="34" charset="0"/>
              </a:rPr>
              <a:t>Biopsy: representative nonulcerated tumor </a:t>
            </a:r>
          </a:p>
          <a:p>
            <a:pPr defTabSz="457189"/>
            <a:r>
              <a:rPr lang="en-US" sz="2400" dirty="0">
                <a:solidFill>
                  <a:prstClr val="black"/>
                </a:solidFill>
                <a:cs typeface="Calibri" panose="020F0502020204030204" pitchFamily="34" charset="0"/>
              </a:rPr>
              <a:t>If large cells, record % for large cell transformation</a:t>
            </a:r>
          </a:p>
          <a:p>
            <a:pPr defTabSz="457189"/>
            <a:r>
              <a:rPr lang="en-US" sz="2400" dirty="0">
                <a:solidFill>
                  <a:prstClr val="black"/>
                </a:solidFill>
                <a:cs typeface="Calibri" panose="020F0502020204030204" pitchFamily="34" charset="0"/>
              </a:rPr>
              <a:t>Perform both T and B clonality studies</a:t>
            </a:r>
          </a:p>
          <a:p>
            <a:pPr defTabSz="457189"/>
            <a:r>
              <a:rPr lang="en-US" sz="2400" dirty="0">
                <a:solidFill>
                  <a:prstClr val="black"/>
                </a:solidFill>
                <a:cs typeface="Calibri" panose="020F0502020204030204" pitchFamily="34" charset="0"/>
              </a:rPr>
              <a:t>Differential diagnosis includes primary cutaneous lymphoma, pseudolymphoma </a:t>
            </a:r>
            <a:br>
              <a:rPr lang="en-US" sz="2400" dirty="0">
                <a:solidFill>
                  <a:prstClr val="black"/>
                </a:solidFill>
                <a:cs typeface="Calibri" panose="020F0502020204030204" pitchFamily="34" charset="0"/>
              </a:rPr>
            </a:br>
            <a:r>
              <a:rPr lang="en-US" sz="2400" dirty="0">
                <a:solidFill>
                  <a:prstClr val="black"/>
                </a:solidFill>
                <a:cs typeface="Calibri" panose="020F0502020204030204" pitchFamily="34" charset="0"/>
              </a:rPr>
              <a:t>(B-cell) or lymphocytoma cutis (T-cell), secondary cutaneous lymphoma, leukemic lesions, and for single lesions, metastatic cancer </a:t>
            </a:r>
          </a:p>
          <a:p>
            <a:endParaRPr lang="en-US" sz="2400" dirty="0">
              <a:cs typeface="Calibri" panose="020F0502020204030204" pitchFamily="34" charset="0"/>
            </a:endParaRPr>
          </a:p>
        </p:txBody>
      </p:sp>
      <p:sp>
        <p:nvSpPr>
          <p:cNvPr id="20484" name="Oval 4"/>
          <p:cNvSpPr>
            <a:spLocks noChangeArrowheads="1"/>
          </p:cNvSpPr>
          <p:nvPr/>
        </p:nvSpPr>
        <p:spPr bwMode="auto">
          <a:xfrm>
            <a:off x="3884615" y="1416052"/>
            <a:ext cx="492125" cy="487363"/>
          </a:xfrm>
          <a:prstGeom prst="ellipse">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defTabSz="457189" fontAlgn="base">
              <a:spcBef>
                <a:spcPct val="0"/>
              </a:spcBef>
              <a:spcAft>
                <a:spcPct val="0"/>
              </a:spcAft>
            </a:pPr>
            <a:endParaRPr lang="en-US" sz="2400" b="1" dirty="0">
              <a:solidFill>
                <a:srgbClr val="FFFFFF"/>
              </a:solidFill>
              <a:latin typeface="Times New Roman" pitchFamily="18" charset="0"/>
              <a:ea typeface="MS PGothic" pitchFamily="34" charset="-128"/>
            </a:endParaRPr>
          </a:p>
        </p:txBody>
      </p:sp>
      <p:sp>
        <p:nvSpPr>
          <p:cNvPr id="20485" name="Oval 6"/>
          <p:cNvSpPr>
            <a:spLocks noChangeArrowheads="1"/>
          </p:cNvSpPr>
          <p:nvPr/>
        </p:nvSpPr>
        <p:spPr bwMode="auto">
          <a:xfrm>
            <a:off x="3932240" y="2778127"/>
            <a:ext cx="492125" cy="492125"/>
          </a:xfrm>
          <a:prstGeom prst="ellipse">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defTabSz="457189" fontAlgn="base">
              <a:spcBef>
                <a:spcPct val="0"/>
              </a:spcBef>
              <a:spcAft>
                <a:spcPct val="0"/>
              </a:spcAft>
            </a:pPr>
            <a:endParaRPr lang="en-US" sz="2400" b="1" dirty="0">
              <a:solidFill>
                <a:srgbClr val="FFFFFF"/>
              </a:solidFill>
              <a:latin typeface="Times New Roman" pitchFamily="18" charset="0"/>
              <a:ea typeface="MS PGothic" pitchFamily="34" charset="-128"/>
            </a:endParaRPr>
          </a:p>
        </p:txBody>
      </p:sp>
      <p:pic>
        <p:nvPicPr>
          <p:cNvPr id="20487" name="Picture 4" descr="091"/>
          <p:cNvPicPr>
            <a:picLocks noChangeAspect="1" noChangeArrowheads="1"/>
          </p:cNvPicPr>
          <p:nvPr/>
        </p:nvPicPr>
        <p:blipFill>
          <a:blip r:embed="rId4" cstate="print">
            <a:extLst>
              <a:ext uri="{28A0092B-C50C-407E-A947-70E740481C1C}">
                <a14:useLocalDpi xmlns:a14="http://schemas.microsoft.com/office/drawing/2010/main" val="0"/>
              </a:ext>
            </a:extLst>
          </a:blip>
          <a:srcRect l="16405" t="32520" r="26840" b="34959"/>
          <a:stretch>
            <a:fillRect/>
          </a:stretch>
        </p:blipFill>
        <p:spPr bwMode="auto">
          <a:xfrm>
            <a:off x="3378671" y="1639954"/>
            <a:ext cx="1857238" cy="1610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4" descr="092"/>
          <p:cNvPicPr>
            <a:picLocks noChangeAspect="1" noChangeArrowheads="1"/>
          </p:cNvPicPr>
          <p:nvPr/>
        </p:nvPicPr>
        <p:blipFill>
          <a:blip r:embed="rId5" cstate="print">
            <a:extLst>
              <a:ext uri="{28A0092B-C50C-407E-A947-70E740481C1C}">
                <a14:useLocalDpi xmlns:a14="http://schemas.microsoft.com/office/drawing/2010/main" val="0"/>
              </a:ext>
            </a:extLst>
          </a:blip>
          <a:srcRect l="894" t="28934" r="-894" b="8157"/>
          <a:stretch>
            <a:fillRect/>
          </a:stretch>
        </p:blipFill>
        <p:spPr bwMode="auto">
          <a:xfrm>
            <a:off x="2950491" y="3709385"/>
            <a:ext cx="2338164"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6908" y="3429000"/>
            <a:ext cx="1795740" cy="268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7">
            <a:extLst>
              <a:ext uri="{FF2B5EF4-FFF2-40B4-BE49-F238E27FC236}">
                <a16:creationId xmlns:a16="http://schemas.microsoft.com/office/drawing/2014/main" id="{AE60D046-A095-4DFC-9D50-1EE73AD791EF}"/>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92DC1162-6B73-4CF9-A984-F7A576061BFA}"/>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7DB5A5A6-9C3A-4B5B-9ED3-47B5708AEDD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8"/>
                </a:rPr>
                <a:t>clinicaloptions.com</a:t>
              </a:r>
              <a:endParaRPr lang="en-US" altLang="en-US" sz="1400" b="0" dirty="0">
                <a:solidFill>
                  <a:schemeClr val="bg2"/>
                </a:solidFill>
                <a:latin typeface="Calibri" panose="020F0502020204030204" pitchFamily="34" charset="0"/>
              </a:endParaRPr>
            </a:p>
          </p:txBody>
        </p:sp>
      </p:grpSp>
      <p:sp>
        <p:nvSpPr>
          <p:cNvPr id="15" name="Text Box 15">
            <a:extLst>
              <a:ext uri="{FF2B5EF4-FFF2-40B4-BE49-F238E27FC236}">
                <a16:creationId xmlns:a16="http://schemas.microsoft.com/office/drawing/2014/main" id="{09466192-24F2-4330-81D5-4B90B20DD2FF}"/>
              </a:ext>
            </a:extLst>
          </p:cNvPr>
          <p:cNvSpPr txBox="1">
            <a:spLocks noChangeArrowheads="1"/>
          </p:cNvSpPr>
          <p:nvPr/>
        </p:nvSpPr>
        <p:spPr bwMode="auto">
          <a:xfrm>
            <a:off x="438629" y="6178371"/>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NCI. Mycosis Fungoides (Including Sézary Syndrome) Treatment (PDQ®)–Health Professional Version.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Updated September 20, 2019. </a:t>
            </a:r>
          </a:p>
        </p:txBody>
      </p:sp>
    </p:spTree>
    <p:extLst>
      <p:ext uri="{BB962C8B-B14F-4D97-AF65-F5344CB8AC3E}">
        <p14:creationId xmlns:p14="http://schemas.microsoft.com/office/powerpoint/2010/main" val="1541204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a:bodyPr>
          <a:lstStyle/>
          <a:p>
            <a:r>
              <a:rPr lang="en-US" b="1" dirty="0"/>
              <a:t>Erythrodermic Disease</a:t>
            </a:r>
          </a:p>
        </p:txBody>
      </p:sp>
      <p:sp>
        <p:nvSpPr>
          <p:cNvPr id="21507" name="Content Placeholder 2"/>
          <p:cNvSpPr>
            <a:spLocks noGrp="1"/>
          </p:cNvSpPr>
          <p:nvPr>
            <p:ph sz="half" idx="1"/>
          </p:nvPr>
        </p:nvSpPr>
        <p:spPr>
          <a:xfrm>
            <a:off x="601819" y="1510730"/>
            <a:ext cx="6005737" cy="4769300"/>
          </a:xfrm>
        </p:spPr>
        <p:txBody>
          <a:bodyPr>
            <a:normAutofit/>
          </a:bodyPr>
          <a:lstStyle/>
          <a:p>
            <a:pPr>
              <a:spcAft>
                <a:spcPts val="400"/>
              </a:spcAft>
            </a:pPr>
            <a:r>
              <a:rPr lang="en-US" sz="2200" dirty="0"/>
              <a:t>Erythroderma (T4) defined as ≥ 80% BSA with erythematous confluence of lesions</a:t>
            </a:r>
          </a:p>
          <a:p>
            <a:pPr>
              <a:spcAft>
                <a:spcPts val="400"/>
              </a:spcAft>
            </a:pPr>
            <a:r>
              <a:rPr lang="en-US" sz="2200" dirty="0"/>
              <a:t>May be infiltrated or flat</a:t>
            </a:r>
          </a:p>
          <a:p>
            <a:pPr>
              <a:spcAft>
                <a:spcPts val="400"/>
              </a:spcAft>
            </a:pPr>
            <a:r>
              <a:rPr lang="en-US" sz="2200" dirty="0"/>
              <a:t>Hair loss in areas of involvement</a:t>
            </a:r>
          </a:p>
          <a:p>
            <a:pPr>
              <a:spcAft>
                <a:spcPts val="400"/>
              </a:spcAft>
            </a:pPr>
            <a:r>
              <a:rPr lang="en-US" sz="2200" dirty="0"/>
              <a:t>Scaling of palms and soles of feet</a:t>
            </a:r>
          </a:p>
          <a:p>
            <a:pPr>
              <a:spcAft>
                <a:spcPts val="400"/>
              </a:spcAft>
            </a:pPr>
            <a:r>
              <a:rPr lang="en-US" sz="2200" dirty="0"/>
              <a:t>Diagnosis often difficult by skin biopsy alone; must be off topical steroids, may require multiple biopsies </a:t>
            </a:r>
          </a:p>
          <a:p>
            <a:pPr lvl="1">
              <a:spcAft>
                <a:spcPts val="400"/>
              </a:spcAft>
            </a:pPr>
            <a:r>
              <a:rPr lang="en-US" sz="2000" dirty="0"/>
              <a:t>Immunophenotyping, TCR GR analysis in blood and LN is critical</a:t>
            </a:r>
          </a:p>
          <a:p>
            <a:pPr>
              <a:spcAft>
                <a:spcPts val="400"/>
              </a:spcAft>
            </a:pPr>
            <a:r>
              <a:rPr lang="en-US" sz="2200" dirty="0"/>
              <a:t>Differential diagnosis includes atopic dermatitis, hyper IgE, psoriasis, drug reaction</a:t>
            </a:r>
          </a:p>
        </p:txBody>
      </p:sp>
      <p:pic>
        <p:nvPicPr>
          <p:cNvPr id="21508" name="Picture 4" descr="117"/>
          <p:cNvPicPr>
            <a:picLocks noChangeAspect="1" noChangeArrowheads="1"/>
          </p:cNvPicPr>
          <p:nvPr/>
        </p:nvPicPr>
        <p:blipFill>
          <a:blip r:embed="rId3" cstate="print">
            <a:extLst>
              <a:ext uri="{28A0092B-C50C-407E-A947-70E740481C1C}">
                <a14:useLocalDpi xmlns:a14="http://schemas.microsoft.com/office/drawing/2010/main" val="0"/>
              </a:ext>
            </a:extLst>
          </a:blip>
          <a:srcRect l="-3809" t="17023" r="3809" b="-4433"/>
          <a:stretch>
            <a:fillRect/>
          </a:stretch>
        </p:blipFill>
        <p:spPr bwMode="auto">
          <a:xfrm>
            <a:off x="9012656" y="2106969"/>
            <a:ext cx="2634809" cy="3486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descr="118"/>
          <p:cNvPicPr>
            <a:picLocks noChangeAspect="1" noChangeArrowheads="1"/>
          </p:cNvPicPr>
          <p:nvPr/>
        </p:nvPicPr>
        <p:blipFill>
          <a:blip r:embed="rId4" cstate="print">
            <a:extLst>
              <a:ext uri="{28A0092B-C50C-407E-A947-70E740481C1C}">
                <a14:useLocalDpi xmlns:a14="http://schemas.microsoft.com/office/drawing/2010/main" val="0"/>
              </a:ext>
            </a:extLst>
          </a:blip>
          <a:srcRect r="8090"/>
          <a:stretch>
            <a:fillRect/>
          </a:stretch>
        </p:blipFill>
        <p:spPr bwMode="auto">
          <a:xfrm>
            <a:off x="6847826" y="4309191"/>
            <a:ext cx="2079151" cy="148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7">
            <a:extLst>
              <a:ext uri="{FF2B5EF4-FFF2-40B4-BE49-F238E27FC236}">
                <a16:creationId xmlns:a16="http://schemas.microsoft.com/office/drawing/2014/main" id="{26731811-5574-4111-957F-F8FFC69B8D13}"/>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1029D1E7-5938-4171-966D-AD3AC9CCA88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58D7AF05-6469-4D70-8A3B-17902902889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8737D10E-3C9F-4ACA-93D2-D12B37DEC654}"/>
              </a:ext>
            </a:extLst>
          </p:cNvPr>
          <p:cNvSpPr txBox="1">
            <a:spLocks noChangeArrowheads="1"/>
          </p:cNvSpPr>
          <p:nvPr/>
        </p:nvSpPr>
        <p:spPr bwMode="auto">
          <a:xfrm>
            <a:off x="430003" y="6186997"/>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NCI. Mycosis Fungoides (Including Sézary Syndrome) Treatment (PDQ®)–Health Professional Version.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Updated September 20, 2019. Swerdlow. Blood. 2016;127:2375.</a:t>
            </a:r>
          </a:p>
        </p:txBody>
      </p:sp>
      <p:pic>
        <p:nvPicPr>
          <p:cNvPr id="3" name="Picture 2">
            <a:extLst>
              <a:ext uri="{FF2B5EF4-FFF2-40B4-BE49-F238E27FC236}">
                <a16:creationId xmlns:a16="http://schemas.microsoft.com/office/drawing/2014/main" id="{CE4D55FF-9FF7-4337-89DA-2A7383A7372F}"/>
              </a:ext>
            </a:extLst>
          </p:cNvPr>
          <p:cNvPicPr>
            <a:picLocks noChangeAspect="1"/>
          </p:cNvPicPr>
          <p:nvPr/>
        </p:nvPicPr>
        <p:blipFill>
          <a:blip r:embed="rId7"/>
          <a:stretch>
            <a:fillRect/>
          </a:stretch>
        </p:blipFill>
        <p:spPr>
          <a:xfrm>
            <a:off x="6868226" y="2010516"/>
            <a:ext cx="2038350" cy="2095500"/>
          </a:xfrm>
          <a:prstGeom prst="rect">
            <a:avLst/>
          </a:prstGeom>
        </p:spPr>
      </p:pic>
    </p:spTree>
    <p:extLst>
      <p:ext uri="{BB962C8B-B14F-4D97-AF65-F5344CB8AC3E}">
        <p14:creationId xmlns:p14="http://schemas.microsoft.com/office/powerpoint/2010/main" val="129055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Title 6"/>
          <p:cNvSpPr>
            <a:spLocks noGrp="1"/>
          </p:cNvSpPr>
          <p:nvPr>
            <p:ph type="title"/>
          </p:nvPr>
        </p:nvSpPr>
        <p:spPr/>
        <p:txBody>
          <a:bodyPr>
            <a:noAutofit/>
          </a:bodyPr>
          <a:lstStyle/>
          <a:p>
            <a:r>
              <a:rPr lang="en-US" altLang="en-US" dirty="0"/>
              <a:t>Sézary Syndrome</a:t>
            </a:r>
            <a:endParaRPr lang="en-US" altLang="en-US" i="1" dirty="0"/>
          </a:p>
        </p:txBody>
      </p:sp>
      <p:sp>
        <p:nvSpPr>
          <p:cNvPr id="31747" name="Rectangle 3"/>
          <p:cNvSpPr>
            <a:spLocks noGrp="1" noChangeArrowheads="1"/>
          </p:cNvSpPr>
          <p:nvPr>
            <p:ph idx="1"/>
          </p:nvPr>
        </p:nvSpPr>
        <p:spPr>
          <a:xfrm>
            <a:off x="604676" y="1513047"/>
            <a:ext cx="7357506" cy="4650686"/>
          </a:xfrm>
        </p:spPr>
        <p:txBody>
          <a:bodyPr>
            <a:noAutofit/>
          </a:bodyPr>
          <a:lstStyle/>
          <a:p>
            <a:pPr>
              <a:spcBef>
                <a:spcPts val="1200"/>
              </a:spcBef>
            </a:pPr>
            <a:r>
              <a:rPr lang="en-GB" altLang="en-US" sz="2600" dirty="0"/>
              <a:t>Systemic and aggressive variant</a:t>
            </a:r>
            <a:r>
              <a:rPr lang="en-US" altLang="en-US" sz="2600" dirty="0"/>
              <a:t> of erythroderma</a:t>
            </a:r>
          </a:p>
          <a:p>
            <a:pPr>
              <a:spcBef>
                <a:spcPts val="1200"/>
              </a:spcBef>
            </a:pPr>
            <a:r>
              <a:rPr lang="en-US" altLang="en-US" sz="2600" dirty="0"/>
              <a:t>Exfoliative erythroderma, ectropion, alopecia, palmoplantar keratoderma</a:t>
            </a:r>
          </a:p>
          <a:p>
            <a:pPr>
              <a:spcBef>
                <a:spcPts val="1200"/>
              </a:spcBef>
            </a:pPr>
            <a:r>
              <a:rPr lang="en-US" altLang="en-US" sz="2600" dirty="0"/>
              <a:t>Severe pruritus often associated</a:t>
            </a:r>
          </a:p>
          <a:p>
            <a:pPr>
              <a:spcBef>
                <a:spcPts val="1200"/>
              </a:spcBef>
            </a:pPr>
            <a:r>
              <a:rPr lang="en-US" altLang="en-US" sz="2600" dirty="0"/>
              <a:t>High incidence of infections due to poor skin integument</a:t>
            </a:r>
          </a:p>
          <a:p>
            <a:pPr>
              <a:spcBef>
                <a:spcPts val="1200"/>
              </a:spcBef>
            </a:pPr>
            <a:r>
              <a:rPr lang="en-GB" altLang="en-US" sz="2600" dirty="0"/>
              <a:t>Circulating, atypical, malignant T lymphocytes</a:t>
            </a:r>
            <a:endParaRPr lang="en-US" altLang="en-US" sz="2600" dirty="0"/>
          </a:p>
          <a:p>
            <a:pPr lvl="1">
              <a:spcBef>
                <a:spcPts val="600"/>
              </a:spcBef>
            </a:pPr>
            <a:r>
              <a:rPr lang="en-US" altLang="en-US" sz="2400" dirty="0"/>
              <a:t>S</a:t>
            </a:r>
            <a:r>
              <a:rPr lang="en-US" altLang="en-US" sz="2400" dirty="0">
                <a:cs typeface="Times New Roman" pitchFamily="18" charset="0"/>
              </a:rPr>
              <a:t>é</a:t>
            </a:r>
            <a:r>
              <a:rPr lang="en-US" altLang="en-US" sz="2400" dirty="0"/>
              <a:t>zary cells: CD3</a:t>
            </a:r>
            <a:r>
              <a:rPr lang="en-US" altLang="en-US" sz="2400" baseline="30000" dirty="0"/>
              <a:t>+</a:t>
            </a:r>
            <a:r>
              <a:rPr lang="en-US" altLang="en-US" sz="2400" dirty="0"/>
              <a:t>, CD4</a:t>
            </a:r>
            <a:r>
              <a:rPr lang="en-US" altLang="en-US" sz="2400" baseline="30000" dirty="0"/>
              <a:t>+</a:t>
            </a:r>
            <a:r>
              <a:rPr lang="en-US" altLang="en-US" sz="2400" dirty="0"/>
              <a:t>, CD5</a:t>
            </a:r>
            <a:r>
              <a:rPr lang="en-US" altLang="en-US" sz="2400" baseline="30000" dirty="0"/>
              <a:t>+</a:t>
            </a:r>
            <a:r>
              <a:rPr lang="en-US" altLang="en-US" sz="2400" dirty="0"/>
              <a:t>, CD7</a:t>
            </a:r>
            <a:r>
              <a:rPr lang="en-US" altLang="en-US" sz="2400" baseline="30000" dirty="0"/>
              <a:t>+/-</a:t>
            </a:r>
            <a:r>
              <a:rPr lang="en-US" altLang="en-US" sz="2400" dirty="0"/>
              <a:t>, CD8</a:t>
            </a:r>
            <a:r>
              <a:rPr lang="en-US" altLang="en-US" sz="2400" baseline="30000" dirty="0"/>
              <a:t>-</a:t>
            </a:r>
            <a:r>
              <a:rPr lang="en-US" altLang="en-US" sz="2400" dirty="0"/>
              <a:t>, CD25</a:t>
            </a:r>
            <a:r>
              <a:rPr lang="en-US" altLang="en-US" sz="2400" baseline="30000" dirty="0"/>
              <a:t>+/-</a:t>
            </a:r>
            <a:r>
              <a:rPr lang="en-US" altLang="en-US" sz="2400" dirty="0"/>
              <a:t>, CD26</a:t>
            </a:r>
            <a:r>
              <a:rPr lang="en-US" altLang="en-US" sz="2400" baseline="30000" dirty="0"/>
              <a:t>–</a:t>
            </a:r>
            <a:r>
              <a:rPr lang="en-US" altLang="en-US" sz="2400" dirty="0"/>
              <a:t>, CD30</a:t>
            </a:r>
            <a:r>
              <a:rPr lang="en-US" altLang="en-US" sz="2400" baseline="30000" dirty="0"/>
              <a:t>-</a:t>
            </a:r>
            <a:r>
              <a:rPr lang="en-US" altLang="en-US" sz="2400" dirty="0"/>
              <a:t>, CD45RO</a:t>
            </a:r>
            <a:r>
              <a:rPr lang="en-US" altLang="en-US" sz="2400" baseline="30000" dirty="0"/>
              <a:t>+</a:t>
            </a:r>
            <a:r>
              <a:rPr lang="en-US" altLang="en-US" sz="2400" dirty="0"/>
              <a:t>, CD52</a:t>
            </a:r>
            <a:r>
              <a:rPr lang="en-US" altLang="en-US" sz="2400" baseline="30000" dirty="0"/>
              <a:t>+</a:t>
            </a:r>
            <a:r>
              <a:rPr lang="en-US" altLang="en-US" sz="2400" dirty="0"/>
              <a:t>, CD158</a:t>
            </a:r>
            <a:r>
              <a:rPr lang="en-US" altLang="en-US" sz="2400" baseline="30000" dirty="0"/>
              <a:t>+</a:t>
            </a:r>
            <a:endParaRPr lang="en-US" altLang="en-US" sz="2400" dirty="0"/>
          </a:p>
        </p:txBody>
      </p:sp>
      <p:sp>
        <p:nvSpPr>
          <p:cNvPr id="2" name="Slide Number Placeholder 1"/>
          <p:cNvSpPr>
            <a:spLocks noGrp="1"/>
          </p:cNvSpPr>
          <p:nvPr>
            <p:ph type="sldNum" sz="quarter" idx="4294967295"/>
          </p:nvPr>
        </p:nvSpPr>
        <p:spPr>
          <a:xfrm>
            <a:off x="9448800" y="6356350"/>
            <a:ext cx="2743200" cy="365125"/>
          </a:xfrm>
          <a:prstGeom prst="rect">
            <a:avLst/>
          </a:prstGeom>
        </p:spPr>
        <p:txBody>
          <a:bodyPr/>
          <a:lstStyle/>
          <a:p>
            <a:fld id="{081D65DC-5E42-4244-8C6D-0DA3C782411A}" type="slidenum">
              <a:rPr lang="en-US" smtClean="0"/>
              <a:pPr/>
              <a:t>13</a:t>
            </a:fld>
            <a:endParaRPr lang="en-US" dirty="0"/>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a:xfrm>
            <a:off x="8046237" y="1623266"/>
            <a:ext cx="3421863" cy="2241911"/>
          </a:xfrm>
          <a:prstGeom prst="rect">
            <a:avLst/>
          </a:prstGeom>
        </p:spPr>
      </p:pic>
      <p:pic>
        <p:nvPicPr>
          <p:cNvPr id="8"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981"/>
          <a:stretch/>
        </p:blipFill>
        <p:spPr>
          <a:xfrm>
            <a:off x="8046237" y="4004875"/>
            <a:ext cx="3421863" cy="2010460"/>
          </a:xfrm>
          <a:prstGeom prst="rect">
            <a:avLst/>
          </a:prstGeom>
          <a:noFill/>
        </p:spPr>
      </p:pic>
      <p:grpSp>
        <p:nvGrpSpPr>
          <p:cNvPr id="10" name="Group 7">
            <a:extLst>
              <a:ext uri="{FF2B5EF4-FFF2-40B4-BE49-F238E27FC236}">
                <a16:creationId xmlns:a16="http://schemas.microsoft.com/office/drawing/2014/main" id="{8CDEC788-9968-4421-8FB7-25A71724CE61}"/>
              </a:ext>
            </a:extLst>
          </p:cNvPr>
          <p:cNvGrpSpPr>
            <a:grpSpLocks/>
          </p:cNvGrpSpPr>
          <p:nvPr/>
        </p:nvGrpSpPr>
        <p:grpSpPr bwMode="auto">
          <a:xfrm>
            <a:off x="9389569" y="6216652"/>
            <a:ext cx="2488502" cy="447822"/>
            <a:chOff x="9527309" y="3551529"/>
            <a:chExt cx="2488502" cy="448324"/>
          </a:xfrm>
        </p:grpSpPr>
        <p:pic>
          <p:nvPicPr>
            <p:cNvPr id="11" name="Picture 10">
              <a:extLst>
                <a:ext uri="{FF2B5EF4-FFF2-40B4-BE49-F238E27FC236}">
                  <a16:creationId xmlns:a16="http://schemas.microsoft.com/office/drawing/2014/main" id="{578271FA-D969-4A4B-840E-7E6989FB23EB}"/>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785F90A5-D56D-451C-945B-F8EBE172090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endParaRPr>
            </a:p>
          </p:txBody>
        </p:sp>
      </p:grpSp>
      <p:sp>
        <p:nvSpPr>
          <p:cNvPr id="13" name="Text Box 15">
            <a:extLst>
              <a:ext uri="{FF2B5EF4-FFF2-40B4-BE49-F238E27FC236}">
                <a16:creationId xmlns:a16="http://schemas.microsoft.com/office/drawing/2014/main" id="{598EB7EE-88E5-4B60-A96A-5971004AF06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Querfeld. Management of Hematologic Malignancies. 2011.</a:t>
            </a:r>
          </a:p>
        </p:txBody>
      </p:sp>
    </p:spTree>
    <p:extLst>
      <p:ext uri="{BB962C8B-B14F-4D97-AF65-F5344CB8AC3E}">
        <p14:creationId xmlns:p14="http://schemas.microsoft.com/office/powerpoint/2010/main" val="2040700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4EEF0-906C-4056-91A5-C412EB876042}"/>
              </a:ext>
            </a:extLst>
          </p:cNvPr>
          <p:cNvSpPr>
            <a:spLocks noGrp="1"/>
          </p:cNvSpPr>
          <p:nvPr>
            <p:ph type="title"/>
          </p:nvPr>
        </p:nvSpPr>
        <p:spPr/>
        <p:txBody>
          <a:bodyPr/>
          <a:lstStyle/>
          <a:p>
            <a:r>
              <a:rPr lang="en-US" dirty="0"/>
              <a:t>ISCL Recommended Staging Evaluation for CTCL</a:t>
            </a:r>
          </a:p>
        </p:txBody>
      </p:sp>
      <p:graphicFrame>
        <p:nvGraphicFramePr>
          <p:cNvPr id="4" name="Group 32">
            <a:extLst>
              <a:ext uri="{FF2B5EF4-FFF2-40B4-BE49-F238E27FC236}">
                <a16:creationId xmlns:a16="http://schemas.microsoft.com/office/drawing/2014/main" id="{E195F21A-5A7E-46E1-9C55-D989E6BA8C49}"/>
              </a:ext>
            </a:extLst>
          </p:cNvPr>
          <p:cNvGraphicFramePr>
            <a:graphicFrameLocks noGrp="1"/>
          </p:cNvGraphicFramePr>
          <p:nvPr>
            <p:extLst>
              <p:ext uri="{D42A27DB-BD31-4B8C-83A1-F6EECF244321}">
                <p14:modId xmlns:p14="http://schemas.microsoft.com/office/powerpoint/2010/main" val="3432430388"/>
              </p:ext>
            </p:extLst>
          </p:nvPr>
        </p:nvGraphicFramePr>
        <p:xfrm>
          <a:off x="723262" y="1598346"/>
          <a:ext cx="10744837" cy="3932032"/>
        </p:xfrm>
        <a:graphic>
          <a:graphicData uri="http://schemas.openxmlformats.org/drawingml/2006/table">
            <a:tbl>
              <a:tblPr/>
              <a:tblGrid>
                <a:gridCol w="10744837">
                  <a:extLst>
                    <a:ext uri="{9D8B030D-6E8A-4147-A177-3AD203B41FA5}">
                      <a16:colId xmlns:a16="http://schemas.microsoft.com/office/drawing/2014/main" val="20001"/>
                    </a:ext>
                  </a:extLst>
                </a:gridCol>
              </a:tblGrid>
              <a:tr h="32471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Recommendation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2471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400" b="1" i="0" u="none" strike="noStrike" cap="none" normalizeH="0" baseline="0" dirty="0">
                          <a:ln>
                            <a:noFill/>
                          </a:ln>
                          <a:solidFill>
                            <a:schemeClr val="bg2">
                              <a:lumMod val="10000"/>
                            </a:schemeClr>
                          </a:solidFill>
                          <a:effectLst/>
                          <a:latin typeface="Calibri" panose="020F0502020204030204" pitchFamily="34" charset="0"/>
                        </a:rPr>
                        <a:t>Physical exam: </a:t>
                      </a:r>
                      <a:r>
                        <a:rPr kumimoji="0" lang="en-US" sz="2400" b="0" i="0" u="none" strike="noStrike" cap="none" normalizeH="0" baseline="0" dirty="0">
                          <a:ln>
                            <a:noFill/>
                          </a:ln>
                          <a:solidFill>
                            <a:schemeClr val="bg2">
                              <a:lumMod val="10000"/>
                            </a:schemeClr>
                          </a:solidFill>
                          <a:effectLst/>
                          <a:latin typeface="Calibri" panose="020F0502020204030204" pitchFamily="34" charset="0"/>
                        </a:rPr>
                        <a:t>Identify abnormal peripheral LNs ≥ 1.5 cm, organ involvement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8447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400" b="1" i="0" u="none" strike="noStrike" cap="none" normalizeH="0" baseline="0" dirty="0">
                          <a:ln>
                            <a:noFill/>
                          </a:ln>
                          <a:solidFill>
                            <a:schemeClr val="bg2">
                              <a:lumMod val="10000"/>
                            </a:schemeClr>
                          </a:solidFill>
                          <a:effectLst/>
                          <a:latin typeface="Calibri" panose="020F0502020204030204" pitchFamily="34" charset="0"/>
                        </a:rPr>
                        <a:t>Radiologic tests: </a:t>
                      </a:r>
                      <a:r>
                        <a:rPr kumimoji="0" lang="en-US" sz="2400" b="0" i="0" u="none" strike="noStrike" cap="none" normalizeH="0" baseline="0" dirty="0">
                          <a:ln>
                            <a:noFill/>
                          </a:ln>
                          <a:solidFill>
                            <a:schemeClr val="bg2">
                              <a:lumMod val="10000"/>
                            </a:schemeClr>
                          </a:solidFill>
                          <a:effectLst/>
                          <a:latin typeface="Calibri" panose="020F0502020204030204" pitchFamily="34" charset="0"/>
                        </a:rPr>
                        <a:t>CT scans of chest, abdomen, pelvis except in stages IA or limited IB. PET scans may be helpful to identify which LN to biopsy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2471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400" b="1" i="0" u="none" strike="noStrike" cap="none" normalizeH="0" baseline="0" dirty="0">
                          <a:ln>
                            <a:noFill/>
                          </a:ln>
                          <a:solidFill>
                            <a:schemeClr val="bg2">
                              <a:lumMod val="10000"/>
                            </a:schemeClr>
                          </a:solidFill>
                          <a:effectLst/>
                          <a:latin typeface="Calibri" panose="020F0502020204030204" pitchFamily="34" charset="0"/>
                        </a:rPr>
                        <a:t>LN biopsy: </a:t>
                      </a:r>
                      <a:r>
                        <a:rPr kumimoji="0" lang="en-US" sz="2400" b="0" i="0" u="none" strike="noStrike" cap="none" normalizeH="0" baseline="0" dirty="0">
                          <a:ln>
                            <a:noFill/>
                          </a:ln>
                          <a:solidFill>
                            <a:schemeClr val="bg2">
                              <a:lumMod val="10000"/>
                            </a:schemeClr>
                          </a:solidFill>
                          <a:effectLst/>
                          <a:latin typeface="Calibri" panose="020F0502020204030204" pitchFamily="34" charset="0"/>
                        </a:rPr>
                        <a:t>Complete LN biopsy preferred over core LN biopsy, no FNA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471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de-DE" sz="2400" b="1" i="0" u="none" strike="noStrike" cap="none" normalizeH="0" baseline="0" dirty="0">
                          <a:ln>
                            <a:noFill/>
                          </a:ln>
                          <a:solidFill>
                            <a:schemeClr val="bg2">
                              <a:lumMod val="10000"/>
                            </a:schemeClr>
                          </a:solidFill>
                          <a:effectLst/>
                          <a:latin typeface="Calibri" panose="020F0502020204030204" pitchFamily="34" charset="0"/>
                        </a:rPr>
                        <a:t>Immunophenotyping: </a:t>
                      </a:r>
                      <a:r>
                        <a:rPr kumimoji="0" lang="de-DE" sz="2400" b="0" i="0" u="none" strike="noStrike" cap="none" normalizeH="0" baseline="0" dirty="0">
                          <a:ln>
                            <a:noFill/>
                          </a:ln>
                          <a:solidFill>
                            <a:schemeClr val="bg2">
                              <a:lumMod val="10000"/>
                            </a:schemeClr>
                          </a:solidFill>
                          <a:effectLst/>
                          <a:latin typeface="Calibri" panose="020F0502020204030204" pitchFamily="34" charset="0"/>
                        </a:rPr>
                        <a:t>CD2, CD3, CD4, CD5, CD7, CD8, CD20, CD26, CD30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2471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400" b="1" i="0" u="none" strike="noStrike" cap="none" normalizeH="0" baseline="0" dirty="0">
                          <a:ln>
                            <a:noFill/>
                          </a:ln>
                          <a:solidFill>
                            <a:schemeClr val="bg2">
                              <a:lumMod val="10000"/>
                            </a:schemeClr>
                          </a:solidFill>
                          <a:effectLst/>
                          <a:latin typeface="Calibri" panose="020F0502020204030204" pitchFamily="34" charset="0"/>
                        </a:rPr>
                        <a:t>Molecular genetics: </a:t>
                      </a:r>
                      <a:r>
                        <a:rPr kumimoji="0" lang="en-US" sz="2400" b="0" i="0" u="none" strike="noStrike" cap="none" normalizeH="0" baseline="0" dirty="0">
                          <a:ln>
                            <a:noFill/>
                          </a:ln>
                          <a:solidFill>
                            <a:schemeClr val="bg2">
                              <a:lumMod val="10000"/>
                            </a:schemeClr>
                          </a:solidFill>
                          <a:effectLst/>
                          <a:latin typeface="Calibri" panose="020F0502020204030204" pitchFamily="34" charset="0"/>
                        </a:rPr>
                        <a:t>T-cell receptor rearrangement or V-beta by flow cytometry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457299195"/>
                  </a:ext>
                </a:extLst>
              </a:tr>
              <a:tr h="58447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400" b="1" i="0" u="none" strike="noStrike" cap="none" normalizeH="0" baseline="0" dirty="0">
                          <a:ln>
                            <a:noFill/>
                          </a:ln>
                          <a:solidFill>
                            <a:schemeClr val="bg2">
                              <a:lumMod val="10000"/>
                            </a:schemeClr>
                          </a:solidFill>
                          <a:effectLst/>
                          <a:latin typeface="Calibri" panose="020F0502020204030204" pitchFamily="34" charset="0"/>
                        </a:rPr>
                        <a:t>BM biopsy: </a:t>
                      </a:r>
                      <a:r>
                        <a:rPr kumimoji="0" lang="en-US" sz="2400" b="0" i="0" u="none" strike="noStrike" cap="none" normalizeH="0" baseline="0" dirty="0">
                          <a:ln>
                            <a:noFill/>
                          </a:ln>
                          <a:solidFill>
                            <a:schemeClr val="bg2">
                              <a:lumMod val="10000"/>
                            </a:schemeClr>
                          </a:solidFill>
                          <a:effectLst/>
                          <a:latin typeface="Calibri" panose="020F0502020204030204" pitchFamily="34" charset="0"/>
                        </a:rPr>
                        <a:t>Not routine except for stage B2 blood involvement or hematologic abnormalities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434863"/>
                  </a:ext>
                </a:extLst>
              </a:tr>
            </a:tbl>
          </a:graphicData>
        </a:graphic>
      </p:graphicFrame>
      <p:grpSp>
        <p:nvGrpSpPr>
          <p:cNvPr id="5" name="Group 7">
            <a:extLst>
              <a:ext uri="{FF2B5EF4-FFF2-40B4-BE49-F238E27FC236}">
                <a16:creationId xmlns:a16="http://schemas.microsoft.com/office/drawing/2014/main" id="{14E1BC88-6D4F-4EF3-AD09-554E1A236D39}"/>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9DC10730-3868-4C7B-B26C-1B1E2D2C772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04844BED-EBB5-4AD5-8B71-7474CCABF97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24041DC8-473A-4CEB-AD3B-C1E742EB0031}"/>
              </a:ext>
            </a:extLst>
          </p:cNvPr>
          <p:cNvSpPr txBox="1">
            <a:spLocks noChangeArrowheads="1"/>
          </p:cNvSpPr>
          <p:nvPr/>
        </p:nvSpPr>
        <p:spPr bwMode="auto">
          <a:xfrm>
            <a:off x="438629"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Olsen. Blood 2007; 110:1713.</a:t>
            </a:r>
          </a:p>
        </p:txBody>
      </p:sp>
    </p:spTree>
    <p:extLst>
      <p:ext uri="{BB962C8B-B14F-4D97-AF65-F5344CB8AC3E}">
        <p14:creationId xmlns:p14="http://schemas.microsoft.com/office/powerpoint/2010/main" val="602295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8070-4640-450D-BC9B-A633C06B7403}"/>
              </a:ext>
            </a:extLst>
          </p:cNvPr>
          <p:cNvSpPr>
            <a:spLocks noGrp="1"/>
          </p:cNvSpPr>
          <p:nvPr>
            <p:ph type="title"/>
          </p:nvPr>
        </p:nvSpPr>
        <p:spPr/>
        <p:txBody>
          <a:bodyPr/>
          <a:lstStyle/>
          <a:p>
            <a:r>
              <a:rPr lang="en-US" dirty="0"/>
              <a:t>MF/SS: Skin-Related Therapies</a:t>
            </a:r>
          </a:p>
        </p:txBody>
      </p:sp>
      <p:sp>
        <p:nvSpPr>
          <p:cNvPr id="8" name="Content Placeholder 7">
            <a:extLst>
              <a:ext uri="{FF2B5EF4-FFF2-40B4-BE49-F238E27FC236}">
                <a16:creationId xmlns:a16="http://schemas.microsoft.com/office/drawing/2014/main" id="{6B8F063F-66AD-45D2-9A0A-4959BA2BEF8F}"/>
              </a:ext>
            </a:extLst>
          </p:cNvPr>
          <p:cNvSpPr>
            <a:spLocks noGrp="1"/>
          </p:cNvSpPr>
          <p:nvPr>
            <p:ph sz="half" idx="1"/>
          </p:nvPr>
        </p:nvSpPr>
        <p:spPr/>
        <p:txBody>
          <a:bodyPr/>
          <a:lstStyle/>
          <a:p>
            <a:r>
              <a:rPr lang="en-US" dirty="0"/>
              <a:t>Limited/local skin involvement</a:t>
            </a:r>
          </a:p>
          <a:p>
            <a:pPr lvl="1"/>
            <a:r>
              <a:rPr lang="en-US" dirty="0"/>
              <a:t>Local radiation</a:t>
            </a:r>
          </a:p>
          <a:p>
            <a:pPr lvl="1"/>
            <a:r>
              <a:rPr lang="en-US" dirty="0"/>
              <a:t>Phototherapy </a:t>
            </a:r>
          </a:p>
          <a:p>
            <a:pPr lvl="1"/>
            <a:r>
              <a:rPr lang="en-US" dirty="0"/>
              <a:t>Topical</a:t>
            </a:r>
          </a:p>
          <a:p>
            <a:pPr lvl="2"/>
            <a:r>
              <a:rPr lang="en-US" dirty="0"/>
              <a:t>Carmustine </a:t>
            </a:r>
          </a:p>
          <a:p>
            <a:pPr lvl="2"/>
            <a:r>
              <a:rPr lang="en-US" dirty="0"/>
              <a:t>Corticosteroids</a:t>
            </a:r>
          </a:p>
          <a:p>
            <a:pPr lvl="2"/>
            <a:r>
              <a:rPr lang="en-US" dirty="0"/>
              <a:t>Mechlorethamine</a:t>
            </a:r>
          </a:p>
          <a:p>
            <a:pPr lvl="2"/>
            <a:r>
              <a:rPr lang="en-US" dirty="0"/>
              <a:t>Retinoids</a:t>
            </a:r>
          </a:p>
        </p:txBody>
      </p:sp>
      <p:sp>
        <p:nvSpPr>
          <p:cNvPr id="9" name="Content Placeholder 8">
            <a:extLst>
              <a:ext uri="{FF2B5EF4-FFF2-40B4-BE49-F238E27FC236}">
                <a16:creationId xmlns:a16="http://schemas.microsoft.com/office/drawing/2014/main" id="{D10E9883-48ED-4D78-AB36-5D3B8B9EE772}"/>
              </a:ext>
            </a:extLst>
          </p:cNvPr>
          <p:cNvSpPr>
            <a:spLocks noGrp="1"/>
          </p:cNvSpPr>
          <p:nvPr>
            <p:ph sz="half" idx="2"/>
          </p:nvPr>
        </p:nvSpPr>
        <p:spPr/>
        <p:txBody>
          <a:bodyPr/>
          <a:lstStyle/>
          <a:p>
            <a:r>
              <a:rPr lang="en-US" dirty="0"/>
              <a:t>Widespread skin involvement</a:t>
            </a:r>
          </a:p>
          <a:p>
            <a:pPr lvl="1"/>
            <a:r>
              <a:rPr lang="en-US" dirty="0"/>
              <a:t>Phototherapy</a:t>
            </a:r>
          </a:p>
          <a:p>
            <a:pPr lvl="1"/>
            <a:r>
              <a:rPr lang="en-US" dirty="0"/>
              <a:t>Topical </a:t>
            </a:r>
          </a:p>
          <a:p>
            <a:pPr lvl="2"/>
            <a:r>
              <a:rPr lang="en-US" dirty="0"/>
              <a:t>Corticosteroids</a:t>
            </a:r>
          </a:p>
          <a:p>
            <a:pPr lvl="2"/>
            <a:r>
              <a:rPr lang="en-US" dirty="0"/>
              <a:t>Mechlorethamine</a:t>
            </a:r>
          </a:p>
          <a:p>
            <a:pPr lvl="1"/>
            <a:r>
              <a:rPr lang="en-US" dirty="0"/>
              <a:t>TSEBT</a:t>
            </a:r>
          </a:p>
          <a:p>
            <a:pPr lvl="1"/>
            <a:endParaRPr lang="en-US" dirty="0"/>
          </a:p>
        </p:txBody>
      </p:sp>
      <p:grpSp>
        <p:nvGrpSpPr>
          <p:cNvPr id="3" name="Group 7">
            <a:extLst>
              <a:ext uri="{FF2B5EF4-FFF2-40B4-BE49-F238E27FC236}">
                <a16:creationId xmlns:a16="http://schemas.microsoft.com/office/drawing/2014/main" id="{1AE8FA34-41A7-4AB2-98AD-9DB54731B4DB}"/>
              </a:ext>
            </a:extLst>
          </p:cNvPr>
          <p:cNvGrpSpPr>
            <a:grpSpLocks/>
          </p:cNvGrpSpPr>
          <p:nvPr/>
        </p:nvGrpSpPr>
        <p:grpSpPr bwMode="auto">
          <a:xfrm>
            <a:off x="9389569" y="6216652"/>
            <a:ext cx="2488502" cy="447822"/>
            <a:chOff x="9527309" y="3551529"/>
            <a:chExt cx="2488502" cy="448324"/>
          </a:xfrm>
        </p:grpSpPr>
        <p:pic>
          <p:nvPicPr>
            <p:cNvPr id="4" name="Picture 3">
              <a:extLst>
                <a:ext uri="{FF2B5EF4-FFF2-40B4-BE49-F238E27FC236}">
                  <a16:creationId xmlns:a16="http://schemas.microsoft.com/office/drawing/2014/main" id="{410A3015-37BE-44B0-A82F-3E4A1D11805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Rectangle 8">
              <a:extLst>
                <a:ext uri="{FF2B5EF4-FFF2-40B4-BE49-F238E27FC236}">
                  <a16:creationId xmlns:a16="http://schemas.microsoft.com/office/drawing/2014/main" id="{CEF6C000-13F9-498F-BAC0-6AF87DE74D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 name="Text Box 15">
            <a:extLst>
              <a:ext uri="{FF2B5EF4-FFF2-40B4-BE49-F238E27FC236}">
                <a16:creationId xmlns:a16="http://schemas.microsoft.com/office/drawing/2014/main" id="{833CF6A0-F9B6-44E0-A2BB-F7CB9E3EB9BC}"/>
              </a:ext>
            </a:extLst>
          </p:cNvPr>
          <p:cNvSpPr txBox="1">
            <a:spLocks noChangeArrowheads="1"/>
          </p:cNvSpPr>
          <p:nvPr/>
        </p:nvSpPr>
        <p:spPr bwMode="auto">
          <a:xfrm>
            <a:off x="412750" y="6204249"/>
            <a:ext cx="903604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NCI. Mycosis Fungoides (Including Sézary Syndrome) Treatment (PDQ®)–Health Professional Version. Accessed February 12, 2020. </a:t>
            </a:r>
          </a:p>
          <a:p>
            <a:pPr>
              <a:defRPr/>
            </a:pPr>
            <a:r>
              <a:rPr lang="en-US" altLang="en-US" sz="1200" b="0" spc="-10" dirty="0">
                <a:solidFill>
                  <a:schemeClr val="bg2"/>
                </a:solidFill>
                <a:latin typeface="Calibri" panose="020F0502020204030204" pitchFamily="34" charset="0"/>
              </a:rPr>
              <a:t>Tarabadkar. Front Oncol. 2019;11:260.</a:t>
            </a:r>
          </a:p>
        </p:txBody>
      </p:sp>
    </p:spTree>
    <p:extLst>
      <p:ext uri="{BB962C8B-B14F-4D97-AF65-F5344CB8AC3E}">
        <p14:creationId xmlns:p14="http://schemas.microsoft.com/office/powerpoint/2010/main" val="271473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8070-4640-450D-BC9B-A633C06B7403}"/>
              </a:ext>
            </a:extLst>
          </p:cNvPr>
          <p:cNvSpPr>
            <a:spLocks noGrp="1"/>
          </p:cNvSpPr>
          <p:nvPr>
            <p:ph type="title"/>
          </p:nvPr>
        </p:nvSpPr>
        <p:spPr/>
        <p:txBody>
          <a:bodyPr/>
          <a:lstStyle/>
          <a:p>
            <a:r>
              <a:rPr lang="en-US" dirty="0"/>
              <a:t>Mycosis Fungoides Combination Skin + Systemic Therapies</a:t>
            </a:r>
          </a:p>
        </p:txBody>
      </p:sp>
      <p:sp>
        <p:nvSpPr>
          <p:cNvPr id="8" name="Content Placeholder 7">
            <a:extLst>
              <a:ext uri="{FF2B5EF4-FFF2-40B4-BE49-F238E27FC236}">
                <a16:creationId xmlns:a16="http://schemas.microsoft.com/office/drawing/2014/main" id="{6B8F063F-66AD-45D2-9A0A-4959BA2BEF8F}"/>
              </a:ext>
            </a:extLst>
          </p:cNvPr>
          <p:cNvSpPr>
            <a:spLocks noGrp="1"/>
          </p:cNvSpPr>
          <p:nvPr>
            <p:ph sz="half" idx="1"/>
          </p:nvPr>
        </p:nvSpPr>
        <p:spPr/>
        <p:txBody>
          <a:bodyPr/>
          <a:lstStyle/>
          <a:p>
            <a:r>
              <a:rPr lang="en-US" dirty="0"/>
              <a:t>Topical + systemic regimens</a:t>
            </a:r>
          </a:p>
          <a:p>
            <a:pPr lvl="1"/>
            <a:r>
              <a:rPr lang="en-US" dirty="0"/>
              <a:t>Phototherapy + ECP</a:t>
            </a:r>
          </a:p>
          <a:p>
            <a:pPr lvl="1"/>
            <a:r>
              <a:rPr lang="en-US" dirty="0"/>
              <a:t>Phototherapy + IFN</a:t>
            </a:r>
          </a:p>
          <a:p>
            <a:pPr lvl="1"/>
            <a:r>
              <a:rPr lang="en-US" dirty="0"/>
              <a:t>Phototherapy + retinoid</a:t>
            </a:r>
          </a:p>
          <a:p>
            <a:pPr lvl="1"/>
            <a:r>
              <a:rPr lang="en-US" dirty="0"/>
              <a:t>TSEBT + ECP</a:t>
            </a:r>
          </a:p>
        </p:txBody>
      </p:sp>
      <p:sp>
        <p:nvSpPr>
          <p:cNvPr id="9" name="Content Placeholder 8">
            <a:extLst>
              <a:ext uri="{FF2B5EF4-FFF2-40B4-BE49-F238E27FC236}">
                <a16:creationId xmlns:a16="http://schemas.microsoft.com/office/drawing/2014/main" id="{D10E9883-48ED-4D78-AB36-5D3B8B9EE772}"/>
              </a:ext>
            </a:extLst>
          </p:cNvPr>
          <p:cNvSpPr>
            <a:spLocks noGrp="1"/>
          </p:cNvSpPr>
          <p:nvPr>
            <p:ph sz="half" idx="2"/>
          </p:nvPr>
        </p:nvSpPr>
        <p:spPr/>
        <p:txBody>
          <a:bodyPr/>
          <a:lstStyle/>
          <a:p>
            <a:r>
              <a:rPr lang="en-US" dirty="0"/>
              <a:t>Systemic regimens</a:t>
            </a:r>
          </a:p>
          <a:p>
            <a:pPr lvl="1"/>
            <a:r>
              <a:rPr lang="en-US" dirty="0"/>
              <a:t>ECP + IFN</a:t>
            </a:r>
          </a:p>
          <a:p>
            <a:pPr lvl="1"/>
            <a:r>
              <a:rPr lang="en-US" dirty="0"/>
              <a:t>ECP + retinoid</a:t>
            </a:r>
          </a:p>
          <a:p>
            <a:pPr lvl="1"/>
            <a:r>
              <a:rPr lang="en-US" dirty="0"/>
              <a:t>ECP + retinoid + IFN</a:t>
            </a:r>
          </a:p>
          <a:p>
            <a:pPr lvl="1"/>
            <a:r>
              <a:rPr lang="en-US" dirty="0"/>
              <a:t>Retinoid + IFN</a:t>
            </a:r>
          </a:p>
          <a:p>
            <a:pPr lvl="1"/>
            <a:endParaRPr lang="en-US" dirty="0"/>
          </a:p>
        </p:txBody>
      </p:sp>
      <p:grpSp>
        <p:nvGrpSpPr>
          <p:cNvPr id="3" name="Group 7">
            <a:extLst>
              <a:ext uri="{FF2B5EF4-FFF2-40B4-BE49-F238E27FC236}">
                <a16:creationId xmlns:a16="http://schemas.microsoft.com/office/drawing/2014/main" id="{1AE8FA34-41A7-4AB2-98AD-9DB54731B4DB}"/>
              </a:ext>
            </a:extLst>
          </p:cNvPr>
          <p:cNvGrpSpPr>
            <a:grpSpLocks/>
          </p:cNvGrpSpPr>
          <p:nvPr/>
        </p:nvGrpSpPr>
        <p:grpSpPr bwMode="auto">
          <a:xfrm>
            <a:off x="9389569" y="6216652"/>
            <a:ext cx="2488502" cy="447822"/>
            <a:chOff x="9527309" y="3551529"/>
            <a:chExt cx="2488502" cy="448324"/>
          </a:xfrm>
        </p:grpSpPr>
        <p:pic>
          <p:nvPicPr>
            <p:cNvPr id="4" name="Picture 3">
              <a:extLst>
                <a:ext uri="{FF2B5EF4-FFF2-40B4-BE49-F238E27FC236}">
                  <a16:creationId xmlns:a16="http://schemas.microsoft.com/office/drawing/2014/main" id="{410A3015-37BE-44B0-A82F-3E4A1D11805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Rectangle 8">
              <a:extLst>
                <a:ext uri="{FF2B5EF4-FFF2-40B4-BE49-F238E27FC236}">
                  <a16:creationId xmlns:a16="http://schemas.microsoft.com/office/drawing/2014/main" id="{CEF6C000-13F9-498F-BAC0-6AF87DE74D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 name="Text Box 15">
            <a:extLst>
              <a:ext uri="{FF2B5EF4-FFF2-40B4-BE49-F238E27FC236}">
                <a16:creationId xmlns:a16="http://schemas.microsoft.com/office/drawing/2014/main" id="{833CF6A0-F9B6-44E0-A2BB-F7CB9E3EB9BC}"/>
              </a:ext>
            </a:extLst>
          </p:cNvPr>
          <p:cNvSpPr txBox="1">
            <a:spLocks noChangeArrowheads="1"/>
          </p:cNvSpPr>
          <p:nvPr/>
        </p:nvSpPr>
        <p:spPr bwMode="auto">
          <a:xfrm>
            <a:off x="412750" y="6204249"/>
            <a:ext cx="842644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NCI. Mycosis Fungoides (Including Sézary Syndrome) Treatment (PDQ®)–Health Professional Version. Accessed February 12, 2020.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Tarabadkar. Front Oncol. 2019;11:260. </a:t>
            </a:r>
          </a:p>
        </p:txBody>
      </p:sp>
    </p:spTree>
    <p:extLst>
      <p:ext uri="{BB962C8B-B14F-4D97-AF65-F5344CB8AC3E}">
        <p14:creationId xmlns:p14="http://schemas.microsoft.com/office/powerpoint/2010/main" val="2123237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8070-4640-450D-BC9B-A633C06B7403}"/>
              </a:ext>
            </a:extLst>
          </p:cNvPr>
          <p:cNvSpPr>
            <a:spLocks noGrp="1"/>
          </p:cNvSpPr>
          <p:nvPr>
            <p:ph type="title"/>
          </p:nvPr>
        </p:nvSpPr>
        <p:spPr/>
        <p:txBody>
          <a:bodyPr/>
          <a:lstStyle/>
          <a:p>
            <a:r>
              <a:rPr lang="en-US" dirty="0"/>
              <a:t>Advanced MF/SS Systemic Therapies</a:t>
            </a:r>
          </a:p>
        </p:txBody>
      </p:sp>
      <p:sp>
        <p:nvSpPr>
          <p:cNvPr id="8" name="Content Placeholder 7">
            <a:extLst>
              <a:ext uri="{FF2B5EF4-FFF2-40B4-BE49-F238E27FC236}">
                <a16:creationId xmlns:a16="http://schemas.microsoft.com/office/drawing/2014/main" id="{6B8F063F-66AD-45D2-9A0A-4959BA2BEF8F}"/>
              </a:ext>
            </a:extLst>
          </p:cNvPr>
          <p:cNvSpPr>
            <a:spLocks noGrp="1"/>
          </p:cNvSpPr>
          <p:nvPr>
            <p:ph sz="half" idx="1"/>
          </p:nvPr>
        </p:nvSpPr>
        <p:spPr/>
        <p:txBody>
          <a:bodyPr/>
          <a:lstStyle/>
          <a:p>
            <a:r>
              <a:rPr lang="en-US" dirty="0"/>
              <a:t>Brentuximab vedotin</a:t>
            </a:r>
          </a:p>
          <a:p>
            <a:r>
              <a:rPr lang="en-US" dirty="0"/>
              <a:t>Bexarotene</a:t>
            </a:r>
          </a:p>
          <a:p>
            <a:r>
              <a:rPr lang="en-US" dirty="0"/>
              <a:t>ECP</a:t>
            </a:r>
          </a:p>
          <a:p>
            <a:r>
              <a:rPr lang="en-US" dirty="0"/>
              <a:t>Interferons</a:t>
            </a:r>
          </a:p>
          <a:p>
            <a:r>
              <a:rPr lang="en-US" dirty="0"/>
              <a:t>Methotrexate</a:t>
            </a:r>
          </a:p>
          <a:p>
            <a:r>
              <a:rPr lang="en-US" dirty="0"/>
              <a:t>Mogamulizumab</a:t>
            </a:r>
          </a:p>
          <a:p>
            <a:r>
              <a:rPr lang="en-US" dirty="0"/>
              <a:t>Romidepsin</a:t>
            </a:r>
          </a:p>
          <a:p>
            <a:r>
              <a:rPr lang="en-US" dirty="0"/>
              <a:t>Vorinostat</a:t>
            </a:r>
          </a:p>
        </p:txBody>
      </p:sp>
      <p:sp>
        <p:nvSpPr>
          <p:cNvPr id="9" name="Content Placeholder 8">
            <a:extLst>
              <a:ext uri="{FF2B5EF4-FFF2-40B4-BE49-F238E27FC236}">
                <a16:creationId xmlns:a16="http://schemas.microsoft.com/office/drawing/2014/main" id="{D10E9883-48ED-4D78-AB36-5D3B8B9EE772}"/>
              </a:ext>
            </a:extLst>
          </p:cNvPr>
          <p:cNvSpPr>
            <a:spLocks noGrp="1"/>
          </p:cNvSpPr>
          <p:nvPr>
            <p:ph sz="half" idx="2"/>
          </p:nvPr>
        </p:nvSpPr>
        <p:spPr/>
        <p:txBody>
          <a:bodyPr/>
          <a:lstStyle/>
          <a:p>
            <a:r>
              <a:rPr lang="en-US" dirty="0"/>
              <a:t>Large-cell transformation</a:t>
            </a:r>
          </a:p>
          <a:p>
            <a:pPr lvl="1"/>
            <a:r>
              <a:rPr lang="en-US" dirty="0"/>
              <a:t>Brentuximab vedotin</a:t>
            </a:r>
          </a:p>
          <a:p>
            <a:pPr lvl="1"/>
            <a:r>
              <a:rPr lang="en-US" dirty="0"/>
              <a:t>Gemcitabine</a:t>
            </a:r>
          </a:p>
          <a:p>
            <a:pPr lvl="1"/>
            <a:r>
              <a:rPr lang="en-US" dirty="0"/>
              <a:t>Liposomal doxorubicin</a:t>
            </a:r>
          </a:p>
          <a:p>
            <a:pPr lvl="1"/>
            <a:r>
              <a:rPr lang="en-US" dirty="0"/>
              <a:t>Pralatrexate</a:t>
            </a:r>
          </a:p>
          <a:p>
            <a:pPr lvl="1"/>
            <a:r>
              <a:rPr lang="en-US" dirty="0"/>
              <a:t>Romidepsin</a:t>
            </a:r>
          </a:p>
        </p:txBody>
      </p:sp>
      <p:grpSp>
        <p:nvGrpSpPr>
          <p:cNvPr id="3" name="Group 7">
            <a:extLst>
              <a:ext uri="{FF2B5EF4-FFF2-40B4-BE49-F238E27FC236}">
                <a16:creationId xmlns:a16="http://schemas.microsoft.com/office/drawing/2014/main" id="{1AE8FA34-41A7-4AB2-98AD-9DB54731B4DB}"/>
              </a:ext>
            </a:extLst>
          </p:cNvPr>
          <p:cNvGrpSpPr>
            <a:grpSpLocks/>
          </p:cNvGrpSpPr>
          <p:nvPr/>
        </p:nvGrpSpPr>
        <p:grpSpPr bwMode="auto">
          <a:xfrm>
            <a:off x="9389569" y="6216652"/>
            <a:ext cx="2488502" cy="447822"/>
            <a:chOff x="9527309" y="3551529"/>
            <a:chExt cx="2488502" cy="448324"/>
          </a:xfrm>
        </p:grpSpPr>
        <p:pic>
          <p:nvPicPr>
            <p:cNvPr id="4" name="Picture 3">
              <a:extLst>
                <a:ext uri="{FF2B5EF4-FFF2-40B4-BE49-F238E27FC236}">
                  <a16:creationId xmlns:a16="http://schemas.microsoft.com/office/drawing/2014/main" id="{410A3015-37BE-44B0-A82F-3E4A1D11805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Rectangle 8">
              <a:extLst>
                <a:ext uri="{FF2B5EF4-FFF2-40B4-BE49-F238E27FC236}">
                  <a16:creationId xmlns:a16="http://schemas.microsoft.com/office/drawing/2014/main" id="{CEF6C000-13F9-498F-BAC0-6AF87DE74D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 name="Text Box 15">
            <a:extLst>
              <a:ext uri="{FF2B5EF4-FFF2-40B4-BE49-F238E27FC236}">
                <a16:creationId xmlns:a16="http://schemas.microsoft.com/office/drawing/2014/main" id="{833CF6A0-F9B6-44E0-A2BB-F7CB9E3EB9BC}"/>
              </a:ext>
            </a:extLst>
          </p:cNvPr>
          <p:cNvSpPr txBox="1">
            <a:spLocks noChangeArrowheads="1"/>
          </p:cNvSpPr>
          <p:nvPr/>
        </p:nvSpPr>
        <p:spPr bwMode="auto">
          <a:xfrm>
            <a:off x="412750" y="6204249"/>
            <a:ext cx="817498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NCI. Mycosis Fungoides (Including Sézary Syndrome) Treatment (PDQ®)–Health Professional Version. Accessed February 12, 2020.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Tarabadkar. Front Oncol. 2019;11:260. Kempf. Hematol Oncol. 2019;37(suppl 1):43. Van-de-Velde. J Cutan Med Surg. 2019;23:327. </a:t>
            </a:r>
          </a:p>
        </p:txBody>
      </p:sp>
    </p:spTree>
    <p:extLst>
      <p:ext uri="{BB962C8B-B14F-4D97-AF65-F5344CB8AC3E}">
        <p14:creationId xmlns:p14="http://schemas.microsoft.com/office/powerpoint/2010/main" val="3999930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8070-4640-450D-BC9B-A633C06B7403}"/>
              </a:ext>
            </a:extLst>
          </p:cNvPr>
          <p:cNvSpPr>
            <a:spLocks noGrp="1"/>
          </p:cNvSpPr>
          <p:nvPr>
            <p:ph type="title"/>
          </p:nvPr>
        </p:nvSpPr>
        <p:spPr/>
        <p:txBody>
          <a:bodyPr/>
          <a:lstStyle/>
          <a:p>
            <a:r>
              <a:rPr lang="en-US" dirty="0"/>
              <a:t>Systemic Therapies for Relapsed/Refractory MF</a:t>
            </a:r>
          </a:p>
        </p:txBody>
      </p:sp>
      <p:sp>
        <p:nvSpPr>
          <p:cNvPr id="8" name="Content Placeholder 7">
            <a:extLst>
              <a:ext uri="{FF2B5EF4-FFF2-40B4-BE49-F238E27FC236}">
                <a16:creationId xmlns:a16="http://schemas.microsoft.com/office/drawing/2014/main" id="{6B8F063F-66AD-45D2-9A0A-4959BA2BEF8F}"/>
              </a:ext>
            </a:extLst>
          </p:cNvPr>
          <p:cNvSpPr>
            <a:spLocks noGrp="1"/>
          </p:cNvSpPr>
          <p:nvPr>
            <p:ph sz="half" idx="1"/>
          </p:nvPr>
        </p:nvSpPr>
        <p:spPr/>
        <p:txBody>
          <a:bodyPr/>
          <a:lstStyle/>
          <a:p>
            <a:r>
              <a:rPr lang="en-US" dirty="0"/>
              <a:t>Alemtuzumab</a:t>
            </a:r>
            <a:r>
              <a:rPr lang="en-US" baseline="30000" dirty="0"/>
              <a:t>[1]</a:t>
            </a:r>
          </a:p>
          <a:p>
            <a:r>
              <a:rPr lang="en-US" dirty="0"/>
              <a:t>Bortezomib</a:t>
            </a:r>
            <a:r>
              <a:rPr lang="en-US" baseline="30000" dirty="0"/>
              <a:t>[2]</a:t>
            </a:r>
            <a:endParaRPr lang="en-US" dirty="0"/>
          </a:p>
          <a:p>
            <a:r>
              <a:rPr lang="en-US" dirty="0"/>
              <a:t>Chlorambucil</a:t>
            </a:r>
            <a:r>
              <a:rPr lang="en-US" baseline="30000" dirty="0"/>
              <a:t>[3]</a:t>
            </a:r>
          </a:p>
          <a:p>
            <a:r>
              <a:rPr lang="en-US" dirty="0"/>
              <a:t>Cyclophosphamide</a:t>
            </a:r>
            <a:r>
              <a:rPr lang="en-US" baseline="30000" dirty="0"/>
              <a:t>[3]</a:t>
            </a:r>
          </a:p>
          <a:p>
            <a:r>
              <a:rPr lang="en-US" dirty="0"/>
              <a:t>Etoposide</a:t>
            </a:r>
            <a:r>
              <a:rPr lang="en-US" baseline="30000" dirty="0"/>
              <a:t>[4]</a:t>
            </a:r>
          </a:p>
          <a:p>
            <a:endParaRPr lang="en-US" dirty="0"/>
          </a:p>
        </p:txBody>
      </p:sp>
      <p:grpSp>
        <p:nvGrpSpPr>
          <p:cNvPr id="3" name="Group 7">
            <a:extLst>
              <a:ext uri="{FF2B5EF4-FFF2-40B4-BE49-F238E27FC236}">
                <a16:creationId xmlns:a16="http://schemas.microsoft.com/office/drawing/2014/main" id="{1AE8FA34-41A7-4AB2-98AD-9DB54731B4DB}"/>
              </a:ext>
            </a:extLst>
          </p:cNvPr>
          <p:cNvGrpSpPr>
            <a:grpSpLocks/>
          </p:cNvGrpSpPr>
          <p:nvPr/>
        </p:nvGrpSpPr>
        <p:grpSpPr bwMode="auto">
          <a:xfrm>
            <a:off x="9389569" y="6216652"/>
            <a:ext cx="2488502" cy="447822"/>
            <a:chOff x="9527309" y="3551529"/>
            <a:chExt cx="2488502" cy="448324"/>
          </a:xfrm>
        </p:grpSpPr>
        <p:pic>
          <p:nvPicPr>
            <p:cNvPr id="4" name="Picture 3">
              <a:extLst>
                <a:ext uri="{FF2B5EF4-FFF2-40B4-BE49-F238E27FC236}">
                  <a16:creationId xmlns:a16="http://schemas.microsoft.com/office/drawing/2014/main" id="{410A3015-37BE-44B0-A82F-3E4A1D11805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Rectangle 8">
              <a:extLst>
                <a:ext uri="{FF2B5EF4-FFF2-40B4-BE49-F238E27FC236}">
                  <a16:creationId xmlns:a16="http://schemas.microsoft.com/office/drawing/2014/main" id="{CEF6C000-13F9-498F-BAC0-6AF87DE74D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 name="Text Box 15">
            <a:extLst>
              <a:ext uri="{FF2B5EF4-FFF2-40B4-BE49-F238E27FC236}">
                <a16:creationId xmlns:a16="http://schemas.microsoft.com/office/drawing/2014/main" id="{833CF6A0-F9B6-44E0-A2BB-F7CB9E3EB9BC}"/>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Querfeld. Leuk Lymphoma. 2009;50:1969. 2. Zinzani. JCO. 2007;25:4293. 3. NCI. Mycosis Fungoides (Including Sézary Syndrome) Treatment (PDQ®)–Health Professional Version. Accessed February 12, 2020. 4. Purnak. </a:t>
            </a:r>
            <a:r>
              <a:rPr lang="pt-BR" altLang="en-US" sz="1200" b="0" spc="-10" dirty="0">
                <a:solidFill>
                  <a:schemeClr val="bg2"/>
                </a:solidFill>
                <a:latin typeface="Calibri" panose="020F0502020204030204" pitchFamily="34" charset="0"/>
              </a:rPr>
              <a:t>Dermatol Ther. 2018;31:e12586. 5.</a:t>
            </a:r>
            <a:r>
              <a:rPr lang="en-US" altLang="en-US" sz="1200" b="0" spc="-10" dirty="0">
                <a:solidFill>
                  <a:schemeClr val="bg2"/>
                </a:solidFill>
                <a:latin typeface="Calibri" panose="020F0502020204030204" pitchFamily="34" charset="0"/>
              </a:rPr>
              <a:t> Khodadoust. JCO. 2019. [Epub].</a:t>
            </a:r>
            <a:r>
              <a:rPr lang="pt-BR" altLang="en-US" sz="1200" b="0" spc="-10" dirty="0">
                <a:solidFill>
                  <a:schemeClr val="bg2"/>
                </a:solidFill>
                <a:latin typeface="Calibri" panose="020F0502020204030204" pitchFamily="34" charset="0"/>
              </a:rPr>
              <a:t> 6. </a:t>
            </a:r>
            <a:r>
              <a:rPr lang="en-US" altLang="en-US" sz="1200" b="0" spc="-10" dirty="0">
                <a:solidFill>
                  <a:schemeClr val="bg2"/>
                </a:solidFill>
                <a:latin typeface="Calibri" panose="020F0502020204030204" pitchFamily="34" charset="0"/>
              </a:rPr>
              <a:t>Cummings. JCO. 1991;9:565. 7. Tani. Haematologica. 2005;90:1283. </a:t>
            </a:r>
          </a:p>
        </p:txBody>
      </p:sp>
      <p:sp>
        <p:nvSpPr>
          <p:cNvPr id="7" name="Content Placeholder 6">
            <a:extLst>
              <a:ext uri="{FF2B5EF4-FFF2-40B4-BE49-F238E27FC236}">
                <a16:creationId xmlns:a16="http://schemas.microsoft.com/office/drawing/2014/main" id="{019EE0D6-77CF-4DF1-9A4C-4285F95E957D}"/>
              </a:ext>
            </a:extLst>
          </p:cNvPr>
          <p:cNvSpPr>
            <a:spLocks noGrp="1"/>
          </p:cNvSpPr>
          <p:nvPr>
            <p:ph sz="half" idx="2"/>
          </p:nvPr>
        </p:nvSpPr>
        <p:spPr/>
        <p:txBody>
          <a:bodyPr/>
          <a:lstStyle/>
          <a:p>
            <a:r>
              <a:rPr lang="en-US" dirty="0"/>
              <a:t>Pembrolizumab</a:t>
            </a:r>
            <a:r>
              <a:rPr lang="en-US" baseline="30000" dirty="0"/>
              <a:t>[5]</a:t>
            </a:r>
          </a:p>
          <a:p>
            <a:r>
              <a:rPr lang="en-US" dirty="0"/>
              <a:t>Pentostatin</a:t>
            </a:r>
            <a:r>
              <a:rPr lang="en-US" baseline="30000" dirty="0"/>
              <a:t>[6]</a:t>
            </a:r>
          </a:p>
          <a:p>
            <a:r>
              <a:rPr lang="en-US" dirty="0"/>
              <a:t>Temozolomide</a:t>
            </a:r>
            <a:r>
              <a:rPr lang="en-US" baseline="30000" dirty="0"/>
              <a:t>[7]</a:t>
            </a:r>
          </a:p>
          <a:p>
            <a:endParaRPr lang="en-US" dirty="0"/>
          </a:p>
        </p:txBody>
      </p:sp>
    </p:spTree>
    <p:extLst>
      <p:ext uri="{BB962C8B-B14F-4D97-AF65-F5344CB8AC3E}">
        <p14:creationId xmlns:p14="http://schemas.microsoft.com/office/powerpoint/2010/main" val="2792971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8070-4640-450D-BC9B-A633C06B7403}"/>
              </a:ext>
            </a:extLst>
          </p:cNvPr>
          <p:cNvSpPr>
            <a:spLocks noGrp="1"/>
          </p:cNvSpPr>
          <p:nvPr>
            <p:ph type="title"/>
          </p:nvPr>
        </p:nvSpPr>
        <p:spPr/>
        <p:txBody>
          <a:bodyPr/>
          <a:lstStyle/>
          <a:p>
            <a:r>
              <a:rPr lang="en-US" dirty="0"/>
              <a:t>Treatment Options for Erythrodermic Disease/Sézary Syndrome</a:t>
            </a:r>
          </a:p>
        </p:txBody>
      </p:sp>
      <p:sp>
        <p:nvSpPr>
          <p:cNvPr id="8" name="Content Placeholder 7">
            <a:extLst>
              <a:ext uri="{FF2B5EF4-FFF2-40B4-BE49-F238E27FC236}">
                <a16:creationId xmlns:a16="http://schemas.microsoft.com/office/drawing/2014/main" id="{6B8F063F-66AD-45D2-9A0A-4959BA2BEF8F}"/>
              </a:ext>
            </a:extLst>
          </p:cNvPr>
          <p:cNvSpPr>
            <a:spLocks noGrp="1"/>
          </p:cNvSpPr>
          <p:nvPr>
            <p:ph sz="half" idx="1"/>
          </p:nvPr>
        </p:nvSpPr>
        <p:spPr>
          <a:xfrm>
            <a:off x="601820" y="1510729"/>
            <a:ext cx="5309278" cy="4527761"/>
          </a:xfrm>
        </p:spPr>
        <p:txBody>
          <a:bodyPr/>
          <a:lstStyle/>
          <a:p>
            <a:r>
              <a:rPr lang="en-US" dirty="0"/>
              <a:t>Low/intermediate burden</a:t>
            </a:r>
          </a:p>
          <a:p>
            <a:pPr lvl="1"/>
            <a:r>
              <a:rPr lang="en-US" dirty="0"/>
              <a:t>Combination therapies* </a:t>
            </a:r>
          </a:p>
          <a:p>
            <a:pPr lvl="1"/>
            <a:r>
              <a:rPr lang="en-US" dirty="0"/>
              <a:t>Systemic† ± skin-directed</a:t>
            </a:r>
            <a:r>
              <a:rPr lang="en-US" baseline="30000" dirty="0"/>
              <a:t>‡</a:t>
            </a:r>
            <a:r>
              <a:rPr lang="en-US" dirty="0"/>
              <a:t> therapies</a:t>
            </a:r>
            <a:endParaRPr lang="en-US" baseline="30000" dirty="0"/>
          </a:p>
          <a:p>
            <a:pPr marL="0" indent="0">
              <a:buNone/>
            </a:pPr>
            <a:endParaRPr lang="en-US" sz="1600" dirty="0"/>
          </a:p>
          <a:p>
            <a:pPr marL="0" indent="0">
              <a:buNone/>
            </a:pPr>
            <a:endParaRPr lang="en-US" sz="1600" dirty="0"/>
          </a:p>
          <a:p>
            <a:pPr marL="60325" indent="0">
              <a:buNone/>
            </a:pPr>
            <a:r>
              <a:rPr lang="en-US" sz="1600" dirty="0"/>
              <a:t>*Phototherapy + ECP, IFN, or retinoid; TSEBT + ECP; ECP + IFN or retinoid; ECP + retinoid + IFN; retinoid + IFN.</a:t>
            </a:r>
            <a:br>
              <a:rPr lang="en-US" sz="1600" dirty="0"/>
            </a:br>
            <a:r>
              <a:rPr lang="en-US" sz="1600" dirty="0"/>
              <a:t>†Brentuximab vedotin, bexarotene, ECP, interferons, methotrexate, mogamulizumab, romidepsin, vorinostat</a:t>
            </a:r>
            <a:br>
              <a:rPr lang="en-US" sz="1600" dirty="0"/>
            </a:br>
            <a:r>
              <a:rPr lang="en-US" sz="1600" baseline="30000" dirty="0"/>
              <a:t>‡</a:t>
            </a:r>
            <a:r>
              <a:rPr lang="en-US" sz="1600" dirty="0"/>
              <a:t>Local radiation; phototherapy; topical carmustine, corticosteroids, mechlorethamine, or retinoids; TSEBT.</a:t>
            </a:r>
          </a:p>
          <a:p>
            <a:pPr marL="0" indent="0">
              <a:buNone/>
            </a:pPr>
            <a:endParaRPr lang="en-US" sz="1600" dirty="0"/>
          </a:p>
          <a:p>
            <a:pPr marL="0" indent="0">
              <a:buNone/>
            </a:pPr>
            <a:endParaRPr lang="en-US" sz="1600" dirty="0"/>
          </a:p>
        </p:txBody>
      </p:sp>
      <p:grpSp>
        <p:nvGrpSpPr>
          <p:cNvPr id="3" name="Group 7">
            <a:extLst>
              <a:ext uri="{FF2B5EF4-FFF2-40B4-BE49-F238E27FC236}">
                <a16:creationId xmlns:a16="http://schemas.microsoft.com/office/drawing/2014/main" id="{1AE8FA34-41A7-4AB2-98AD-9DB54731B4DB}"/>
              </a:ext>
            </a:extLst>
          </p:cNvPr>
          <p:cNvGrpSpPr>
            <a:grpSpLocks/>
          </p:cNvGrpSpPr>
          <p:nvPr/>
        </p:nvGrpSpPr>
        <p:grpSpPr bwMode="auto">
          <a:xfrm>
            <a:off x="9389569" y="6216652"/>
            <a:ext cx="2488502" cy="447822"/>
            <a:chOff x="9527309" y="3551529"/>
            <a:chExt cx="2488502" cy="448324"/>
          </a:xfrm>
        </p:grpSpPr>
        <p:pic>
          <p:nvPicPr>
            <p:cNvPr id="4" name="Picture 3">
              <a:extLst>
                <a:ext uri="{FF2B5EF4-FFF2-40B4-BE49-F238E27FC236}">
                  <a16:creationId xmlns:a16="http://schemas.microsoft.com/office/drawing/2014/main" id="{410A3015-37BE-44B0-A82F-3E4A1D11805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Rectangle 8">
              <a:extLst>
                <a:ext uri="{FF2B5EF4-FFF2-40B4-BE49-F238E27FC236}">
                  <a16:creationId xmlns:a16="http://schemas.microsoft.com/office/drawing/2014/main" id="{CEF6C000-13F9-498F-BAC0-6AF87DE74D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 name="Text Box 15">
            <a:extLst>
              <a:ext uri="{FF2B5EF4-FFF2-40B4-BE49-F238E27FC236}">
                <a16:creationId xmlns:a16="http://schemas.microsoft.com/office/drawing/2014/main" id="{833CF6A0-F9B6-44E0-A2BB-F7CB9E3EB9BC}"/>
              </a:ext>
            </a:extLst>
          </p:cNvPr>
          <p:cNvSpPr txBox="1">
            <a:spLocks noChangeArrowheads="1"/>
          </p:cNvSpPr>
          <p:nvPr/>
        </p:nvSpPr>
        <p:spPr bwMode="auto">
          <a:xfrm>
            <a:off x="412751" y="6204249"/>
            <a:ext cx="808980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NCI. Mycosis Fungoides (Including Sézary Syndrome) Treatment (PDQ®)–Health Professional Version. Accessed February 12, 2020. Tarabadkar. Front Oncol. 2019;11:260. Kempf. Hematol Oncol. 2019;37 Suppl 1:43. Van-de-Velde. J Cutan Med Surg. 2019;23:327. </a:t>
            </a:r>
          </a:p>
        </p:txBody>
      </p:sp>
      <p:sp>
        <p:nvSpPr>
          <p:cNvPr id="7" name="Content Placeholder 6">
            <a:extLst>
              <a:ext uri="{FF2B5EF4-FFF2-40B4-BE49-F238E27FC236}">
                <a16:creationId xmlns:a16="http://schemas.microsoft.com/office/drawing/2014/main" id="{019EE0D6-77CF-4DF1-9A4C-4285F95E957D}"/>
              </a:ext>
            </a:extLst>
          </p:cNvPr>
          <p:cNvSpPr>
            <a:spLocks noGrp="1"/>
          </p:cNvSpPr>
          <p:nvPr>
            <p:ph sz="half" idx="2"/>
          </p:nvPr>
        </p:nvSpPr>
        <p:spPr/>
        <p:txBody>
          <a:bodyPr/>
          <a:lstStyle/>
          <a:p>
            <a:r>
              <a:rPr lang="en-US" dirty="0"/>
              <a:t>High burden</a:t>
            </a:r>
          </a:p>
          <a:p>
            <a:pPr lvl="1"/>
            <a:r>
              <a:rPr lang="en-US" dirty="0"/>
              <a:t>Combination therapies*</a:t>
            </a:r>
          </a:p>
          <a:p>
            <a:pPr lvl="1"/>
            <a:r>
              <a:rPr lang="en-US" dirty="0"/>
              <a:t>Mogamulizumab ± </a:t>
            </a:r>
            <a:br>
              <a:rPr lang="en-US" dirty="0"/>
            </a:br>
            <a:r>
              <a:rPr lang="en-US" dirty="0"/>
              <a:t>skin-directed</a:t>
            </a:r>
            <a:r>
              <a:rPr lang="en-US" sz="2800" baseline="30000" dirty="0"/>
              <a:t>‡</a:t>
            </a:r>
            <a:r>
              <a:rPr lang="en-US" dirty="0"/>
              <a:t> therapies</a:t>
            </a:r>
          </a:p>
          <a:p>
            <a:pPr lvl="1"/>
            <a:r>
              <a:rPr lang="en-US" dirty="0"/>
              <a:t>Romidepsin ± skin-directed</a:t>
            </a:r>
            <a:r>
              <a:rPr lang="en-US" sz="2800" baseline="30000" dirty="0"/>
              <a:t>‡</a:t>
            </a:r>
            <a:r>
              <a:rPr lang="en-US" dirty="0"/>
              <a:t> therapies</a:t>
            </a:r>
            <a:endParaRPr lang="en-US" baseline="30000" dirty="0"/>
          </a:p>
          <a:p>
            <a:endParaRPr lang="en-US" dirty="0"/>
          </a:p>
        </p:txBody>
      </p:sp>
    </p:spTree>
    <p:extLst>
      <p:ext uri="{BB962C8B-B14F-4D97-AF65-F5344CB8AC3E}">
        <p14:creationId xmlns:p14="http://schemas.microsoft.com/office/powerpoint/2010/main" val="3178474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CB9A4-DAC8-4841-B215-CD674636CA88}"/>
              </a:ext>
            </a:extLst>
          </p:cNvPr>
          <p:cNvSpPr>
            <a:spLocks noGrp="1"/>
          </p:cNvSpPr>
          <p:nvPr>
            <p:ph type="title"/>
          </p:nvPr>
        </p:nvSpPr>
        <p:spPr/>
        <p:txBody>
          <a:bodyPr/>
          <a:lstStyle/>
          <a:p>
            <a:r>
              <a:rPr lang="en-US" dirty="0"/>
              <a:t>FDA Approved Agents for Relapsed/Refractory CTCL</a:t>
            </a:r>
          </a:p>
        </p:txBody>
      </p:sp>
      <p:grpSp>
        <p:nvGrpSpPr>
          <p:cNvPr id="3" name="Group 7">
            <a:extLst>
              <a:ext uri="{FF2B5EF4-FFF2-40B4-BE49-F238E27FC236}">
                <a16:creationId xmlns:a16="http://schemas.microsoft.com/office/drawing/2014/main" id="{AD6BC9C4-4278-4B93-B232-9EA597A6C55A}"/>
              </a:ext>
            </a:extLst>
          </p:cNvPr>
          <p:cNvGrpSpPr>
            <a:grpSpLocks/>
          </p:cNvGrpSpPr>
          <p:nvPr/>
        </p:nvGrpSpPr>
        <p:grpSpPr bwMode="auto">
          <a:xfrm>
            <a:off x="9389569" y="6216652"/>
            <a:ext cx="2488502" cy="447822"/>
            <a:chOff x="9527309" y="3551529"/>
            <a:chExt cx="2488502" cy="448324"/>
          </a:xfrm>
        </p:grpSpPr>
        <p:pic>
          <p:nvPicPr>
            <p:cNvPr id="4" name="Picture 3">
              <a:extLst>
                <a:ext uri="{FF2B5EF4-FFF2-40B4-BE49-F238E27FC236}">
                  <a16:creationId xmlns:a16="http://schemas.microsoft.com/office/drawing/2014/main" id="{0D68A848-CD2A-4B7B-B75D-3CD1DE22810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Rectangle 8">
              <a:extLst>
                <a:ext uri="{FF2B5EF4-FFF2-40B4-BE49-F238E27FC236}">
                  <a16:creationId xmlns:a16="http://schemas.microsoft.com/office/drawing/2014/main" id="{F73875E0-CA6E-4B2B-8CC5-DF52C9098D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 name="Text Box 15">
            <a:extLst>
              <a:ext uri="{FF2B5EF4-FFF2-40B4-BE49-F238E27FC236}">
                <a16:creationId xmlns:a16="http://schemas.microsoft.com/office/drawing/2014/main" id="{465F2440-75C2-43EF-89AE-4AD7AEE75A7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Romidepsin PI. 2. Denileukin diftitox PI. 3. Bexarotene PI. 4. Vorinostat PI. 5. Brentuximab vedotin PI. 6. Mogamulizumab PI.</a:t>
            </a:r>
          </a:p>
        </p:txBody>
      </p:sp>
      <p:graphicFrame>
        <p:nvGraphicFramePr>
          <p:cNvPr id="7" name="Group 32">
            <a:extLst>
              <a:ext uri="{FF2B5EF4-FFF2-40B4-BE49-F238E27FC236}">
                <a16:creationId xmlns:a16="http://schemas.microsoft.com/office/drawing/2014/main" id="{81A05E68-8158-4F80-AE9B-EF3EBC0C6D1D}"/>
              </a:ext>
            </a:extLst>
          </p:cNvPr>
          <p:cNvGraphicFramePr>
            <a:graphicFrameLocks noGrp="1"/>
          </p:cNvGraphicFramePr>
          <p:nvPr>
            <p:extLst>
              <p:ext uri="{D42A27DB-BD31-4B8C-83A1-F6EECF244321}">
                <p14:modId xmlns:p14="http://schemas.microsoft.com/office/powerpoint/2010/main" val="1882626423"/>
              </p:ext>
            </p:extLst>
          </p:nvPr>
        </p:nvGraphicFramePr>
        <p:xfrm>
          <a:off x="727076" y="1604963"/>
          <a:ext cx="10736260" cy="4267216"/>
        </p:xfrm>
        <a:graphic>
          <a:graphicData uri="http://schemas.openxmlformats.org/drawingml/2006/table">
            <a:tbl>
              <a:tblPr/>
              <a:tblGrid>
                <a:gridCol w="1872689">
                  <a:extLst>
                    <a:ext uri="{9D8B030D-6E8A-4147-A177-3AD203B41FA5}">
                      <a16:colId xmlns:a16="http://schemas.microsoft.com/office/drawing/2014/main" val="20000"/>
                    </a:ext>
                  </a:extLst>
                </a:gridCol>
                <a:gridCol w="3048938">
                  <a:extLst>
                    <a:ext uri="{9D8B030D-6E8A-4147-A177-3AD203B41FA5}">
                      <a16:colId xmlns:a16="http://schemas.microsoft.com/office/drawing/2014/main" val="20001"/>
                    </a:ext>
                  </a:extLst>
                </a:gridCol>
                <a:gridCol w="2319640">
                  <a:extLst>
                    <a:ext uri="{9D8B030D-6E8A-4147-A177-3AD203B41FA5}">
                      <a16:colId xmlns:a16="http://schemas.microsoft.com/office/drawing/2014/main" val="20002"/>
                    </a:ext>
                  </a:extLst>
                </a:gridCol>
                <a:gridCol w="954593">
                  <a:extLst>
                    <a:ext uri="{9D8B030D-6E8A-4147-A177-3AD203B41FA5}">
                      <a16:colId xmlns:a16="http://schemas.microsoft.com/office/drawing/2014/main" val="2863803550"/>
                    </a:ext>
                  </a:extLst>
                </a:gridCol>
                <a:gridCol w="1256044">
                  <a:extLst>
                    <a:ext uri="{9D8B030D-6E8A-4147-A177-3AD203B41FA5}">
                      <a16:colId xmlns:a16="http://schemas.microsoft.com/office/drawing/2014/main" val="1343070745"/>
                    </a:ext>
                  </a:extLst>
                </a:gridCol>
                <a:gridCol w="1284356">
                  <a:extLst>
                    <a:ext uri="{9D8B030D-6E8A-4147-A177-3AD203B41FA5}">
                      <a16:colId xmlns:a16="http://schemas.microsoft.com/office/drawing/2014/main" val="778897408"/>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Agent (Class)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CTCL Indication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Trial Description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ORR,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DoR, Mos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Romidepsin</a:t>
                      </a:r>
                      <a:r>
                        <a:rPr kumimoji="0" lang="en-US" sz="16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ts val="6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CTCL with</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 1 prior systemic therapy</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6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Pivotal</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96</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6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34</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6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15 </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v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6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Supportive</a:t>
                      </a:r>
                    </a:p>
                  </a:txBody>
                  <a:tcPr marL="73152" marR="7315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71</a:t>
                      </a:r>
                    </a:p>
                  </a:txBody>
                  <a:tcPr marL="73152" marR="7315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6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35</a:t>
                      </a:r>
                    </a:p>
                  </a:txBody>
                  <a:tcPr marL="73152" marR="7315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6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11 </a:t>
                      </a:r>
                    </a:p>
                  </a:txBody>
                  <a:tcPr marL="73152" marR="7315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Denileukin diftitox</a:t>
                      </a:r>
                      <a:r>
                        <a:rPr kumimoji="0" lang="en-US" sz="16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[2]</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(Fusion protein)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6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Resistant/recurrent CTCL with cells that express CD25</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6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Pivotal</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71</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6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30 </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6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 </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Bexarotene</a:t>
                      </a:r>
                      <a:r>
                        <a:rPr kumimoji="0" lang="en-US" sz="16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[3]</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(Retinoid x-receptor activator)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
                        </a:spcBef>
                        <a:spcAft>
                          <a:spcPts val="100"/>
                        </a:spcAft>
                        <a:buClrTx/>
                        <a:buSzTx/>
                        <a:buFontTx/>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Cutaneous lesions in patients with CTCL refractory to ≥ 1 prior systemic therapy</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Pivotal </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62</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32</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
                        </a:spcBef>
                        <a:spcAft>
                          <a:spcPts val="1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&gt; 5</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Vorinostat</a:t>
                      </a:r>
                      <a:r>
                        <a:rPr kumimoji="0" lang="en-US" sz="16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[4]</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(HDAC inhibitor)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Persistent/recurrent CTCL with cutaneous manifestations on or after 2 prior systemic therapies</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Pivotal </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74</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30</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&gt; 6 </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57299195"/>
                  </a:ext>
                </a:extLst>
              </a:tr>
              <a:tr h="0">
                <a:tc v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Supportive</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33</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24</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3.5</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43486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Brentuximab vedotin</a:t>
                      </a:r>
                      <a:r>
                        <a:rPr kumimoji="0" lang="en-US" sz="16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[5]</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CD30+ CTCL after prior systemic therapy</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Randomized trial vs methotrexate or bexarotene</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64</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67</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 (PFS)</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7608551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Mogamulizumab</a:t>
                      </a:r>
                      <a:r>
                        <a:rPr kumimoji="0" lang="en-US" sz="16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[6]</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Relapsed/refractory CTCL after </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1 systemic therapy</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Randomized trial vs vorinostat</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186</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28</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a:t>
                      </a:r>
                    </a:p>
                  </a:txBody>
                  <a:tcPr marL="73025" marR="73025"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73513797"/>
                  </a:ext>
                </a:extLst>
              </a:tr>
            </a:tbl>
          </a:graphicData>
        </a:graphic>
      </p:graphicFrame>
      <p:sp>
        <p:nvSpPr>
          <p:cNvPr id="8" name="TextBox 7">
            <a:extLst>
              <a:ext uri="{FF2B5EF4-FFF2-40B4-BE49-F238E27FC236}">
                <a16:creationId xmlns:a16="http://schemas.microsoft.com/office/drawing/2014/main" id="{D146C957-F25E-41D9-91DE-050CD2DF9501}"/>
              </a:ext>
            </a:extLst>
          </p:cNvPr>
          <p:cNvSpPr txBox="1"/>
          <p:nvPr/>
        </p:nvSpPr>
        <p:spPr bwMode="auto">
          <a:xfrm>
            <a:off x="727076" y="5890527"/>
            <a:ext cx="3007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*Patients treated with listed drug only.</a:t>
            </a:r>
          </a:p>
        </p:txBody>
      </p:sp>
    </p:spTree>
    <p:extLst>
      <p:ext uri="{BB962C8B-B14F-4D97-AF65-F5344CB8AC3E}">
        <p14:creationId xmlns:p14="http://schemas.microsoft.com/office/powerpoint/2010/main" val="2530128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noFill/>
        </p:spPr>
        <p:txBody>
          <a:bodyPr>
            <a:noAutofit/>
          </a:bodyPr>
          <a:lstStyle/>
          <a:p>
            <a:pPr>
              <a:defRPr/>
            </a:pPr>
            <a:r>
              <a:rPr lang="en-US" dirty="0"/>
              <a:t>Brentuximab Vedotin</a:t>
            </a:r>
            <a:endParaRPr lang="en-US" i="1" dirty="0"/>
          </a:p>
        </p:txBody>
      </p:sp>
      <p:sp>
        <p:nvSpPr>
          <p:cNvPr id="7" name="Content Placeholder 6">
            <a:extLst>
              <a:ext uri="{FF2B5EF4-FFF2-40B4-BE49-F238E27FC236}">
                <a16:creationId xmlns:a16="http://schemas.microsoft.com/office/drawing/2014/main" id="{85E2F3D2-96B6-4B73-AE1F-1231043F0870}"/>
              </a:ext>
            </a:extLst>
          </p:cNvPr>
          <p:cNvSpPr>
            <a:spLocks noGrp="1"/>
          </p:cNvSpPr>
          <p:nvPr>
            <p:ph sz="half" idx="1"/>
          </p:nvPr>
        </p:nvSpPr>
        <p:spPr>
          <a:xfrm>
            <a:off x="601819" y="1510730"/>
            <a:ext cx="11276251" cy="4678738"/>
          </a:xfrm>
        </p:spPr>
        <p:txBody>
          <a:bodyPr>
            <a:noAutofit/>
          </a:bodyPr>
          <a:lstStyle/>
          <a:p>
            <a:r>
              <a:rPr lang="en-US" dirty="0"/>
              <a:t>CD30 expressed on activated B-cells, T-cells, and NK cells; activated monocytes in hematopoietic tissues</a:t>
            </a:r>
          </a:p>
          <a:p>
            <a:pPr>
              <a:spcBef>
                <a:spcPts val="1600"/>
              </a:spcBef>
            </a:pPr>
            <a:r>
              <a:rPr lang="en-US" dirty="0"/>
              <a:t>Brentuximab vedotin</a:t>
            </a:r>
          </a:p>
          <a:p>
            <a:pPr lvl="1"/>
            <a:r>
              <a:rPr lang="en-US" dirty="0"/>
              <a:t>Chimeric anti-CD30 mAb conjugated to MMAE (cytotoxic antitubulin agent)</a:t>
            </a:r>
          </a:p>
          <a:p>
            <a:pPr lvl="1"/>
            <a:r>
              <a:rPr lang="en-US" dirty="0"/>
              <a:t>Infusion every 3 wks</a:t>
            </a:r>
          </a:p>
          <a:p>
            <a:pPr lvl="1"/>
            <a:r>
              <a:rPr lang="en-US" dirty="0"/>
              <a:t>Recurrent sALCL: ORR of 86%; CR of 57%</a:t>
            </a:r>
          </a:p>
        </p:txBody>
      </p:sp>
      <p:sp>
        <p:nvSpPr>
          <p:cNvPr id="5" name="Slide Number Placeholder 4"/>
          <p:cNvSpPr>
            <a:spLocks noGrp="1"/>
          </p:cNvSpPr>
          <p:nvPr>
            <p:ph type="sldNum" sz="quarter" idx="4294967295"/>
          </p:nvPr>
        </p:nvSpPr>
        <p:spPr>
          <a:xfrm>
            <a:off x="9448800" y="6356350"/>
            <a:ext cx="2743200" cy="365125"/>
          </a:xfrm>
          <a:prstGeom prst="rect">
            <a:avLst/>
          </a:prstGeom>
        </p:spPr>
        <p:txBody>
          <a:bodyPr/>
          <a:lstStyle/>
          <a:p>
            <a:fld id="{081D65DC-5E42-4244-8C6D-0DA3C782411A}" type="slidenum">
              <a:rPr lang="en-US" smtClean="0"/>
              <a:pPr/>
              <a:t>21</a:t>
            </a:fld>
            <a:endParaRPr lang="en-US" dirty="0"/>
          </a:p>
        </p:txBody>
      </p:sp>
      <p:grpSp>
        <p:nvGrpSpPr>
          <p:cNvPr id="9" name="Group 7">
            <a:extLst>
              <a:ext uri="{FF2B5EF4-FFF2-40B4-BE49-F238E27FC236}">
                <a16:creationId xmlns:a16="http://schemas.microsoft.com/office/drawing/2014/main" id="{2A2EAE61-E66B-4B70-97E7-1BB4BE2300C9}"/>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8DAD8636-8742-4850-979B-19741D6F1D9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5447772C-4F86-4C44-9D60-D8B57BD6876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E168627D-60E6-436A-87E7-0E2926EC987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Brentuximab vedotin PI. </a:t>
            </a:r>
          </a:p>
        </p:txBody>
      </p:sp>
    </p:spTree>
    <p:extLst>
      <p:ext uri="{BB962C8B-B14F-4D97-AF65-F5344CB8AC3E}">
        <p14:creationId xmlns:p14="http://schemas.microsoft.com/office/powerpoint/2010/main" val="288553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B4FD2CEA-33BB-4465-851D-20E49BE41802}"/>
              </a:ext>
            </a:extLst>
          </p:cNvPr>
          <p:cNvSpPr>
            <a:spLocks noGrp="1"/>
          </p:cNvSpPr>
          <p:nvPr>
            <p:ph type="title"/>
          </p:nvPr>
        </p:nvSpPr>
        <p:spPr/>
        <p:txBody>
          <a:bodyPr/>
          <a:lstStyle/>
          <a:p>
            <a:r>
              <a:rPr lang="en-US" altLang="en-US" dirty="0"/>
              <a:t>ALCANZA</a:t>
            </a:r>
            <a:r>
              <a:rPr lang="en-US" dirty="0"/>
              <a:t>: Brentuximab Vedotin vs Investigator’s Choice for Relapsed or Refractory CTCL</a:t>
            </a:r>
            <a:endParaRPr lang="en-US" altLang="en-US" dirty="0"/>
          </a:p>
        </p:txBody>
      </p:sp>
      <p:sp>
        <p:nvSpPr>
          <p:cNvPr id="3" name="Content Placeholder 2">
            <a:extLst>
              <a:ext uri="{FF2B5EF4-FFF2-40B4-BE49-F238E27FC236}">
                <a16:creationId xmlns:a16="http://schemas.microsoft.com/office/drawing/2014/main" id="{FE93D343-4AC0-43E5-9907-90B22B83AC26}"/>
              </a:ext>
            </a:extLst>
          </p:cNvPr>
          <p:cNvSpPr>
            <a:spLocks noGrp="1"/>
          </p:cNvSpPr>
          <p:nvPr>
            <p:ph idx="1"/>
          </p:nvPr>
        </p:nvSpPr>
        <p:spPr/>
        <p:txBody>
          <a:bodyPr/>
          <a:lstStyle/>
          <a:p>
            <a:r>
              <a:rPr lang="en-US" sz="2600" dirty="0"/>
              <a:t>International, randomized, open-label, phase III trial</a:t>
            </a:r>
            <a:br>
              <a:rPr lang="en-US" sz="2600" dirty="0"/>
            </a:br>
            <a:br>
              <a:rPr lang="en-US" sz="2600" dirty="0"/>
            </a:br>
            <a:br>
              <a:rPr lang="en-US" sz="2600" dirty="0"/>
            </a:br>
            <a:endParaRPr lang="en-US" sz="2600" dirty="0"/>
          </a:p>
          <a:p>
            <a:endParaRPr lang="en-US" sz="2600" dirty="0"/>
          </a:p>
          <a:p>
            <a:endParaRPr lang="en-US" sz="2600" dirty="0"/>
          </a:p>
          <a:p>
            <a:pPr marL="0" indent="0">
              <a:buNone/>
            </a:pPr>
            <a:endParaRPr lang="en-US" sz="2600" dirty="0"/>
          </a:p>
          <a:p>
            <a:r>
              <a:rPr lang="en-US" sz="2600" dirty="0"/>
              <a:t>Primary endpoint: ORR4 (objective global response lasting ≥ 4 mos)</a:t>
            </a:r>
          </a:p>
          <a:p>
            <a:r>
              <a:rPr lang="en-US" sz="2600" dirty="0"/>
              <a:t>Secondary endpoints: CR, PFS, QoL, PN</a:t>
            </a:r>
          </a:p>
          <a:p>
            <a:r>
              <a:rPr lang="en-US" sz="2600" dirty="0"/>
              <a:t>Not prespecified endpoints: TTNT, ORR</a:t>
            </a:r>
          </a:p>
        </p:txBody>
      </p:sp>
      <p:sp>
        <p:nvSpPr>
          <p:cNvPr id="18436" name="Text Box 45">
            <a:extLst>
              <a:ext uri="{FF2B5EF4-FFF2-40B4-BE49-F238E27FC236}">
                <a16:creationId xmlns:a16="http://schemas.microsoft.com/office/drawing/2014/main" id="{DDA45460-F654-4CC6-B7CF-D3B76010C176}"/>
              </a:ext>
            </a:extLst>
          </p:cNvPr>
          <p:cNvSpPr txBox="1">
            <a:spLocks noChangeArrowheads="1"/>
          </p:cNvSpPr>
          <p:nvPr/>
        </p:nvSpPr>
        <p:spPr bwMode="auto">
          <a:xfrm>
            <a:off x="495888" y="2750772"/>
            <a:ext cx="2645601" cy="1382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cs typeface="Calibri" panose="020F0502020204030204" pitchFamily="34" charset="0"/>
              </a:rPr>
              <a:t>Adults with previously treated CD30-positive MF or pcALCL and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cs typeface="Calibri" panose="020F0502020204030204" pitchFamily="34" charset="0"/>
              </a:rPr>
              <a:t>(N = 128)</a:t>
            </a:r>
            <a:endParaRPr lang="en-US" altLang="en-US" sz="1600" b="0" dirty="0">
              <a:solidFill>
                <a:schemeClr val="bg1"/>
              </a:solidFill>
              <a:latin typeface="Calibri" panose="020F0502020204030204" pitchFamily="34" charset="0"/>
              <a:cs typeface="Calibri" panose="020F0502020204030204" pitchFamily="34" charset="0"/>
            </a:endParaRPr>
          </a:p>
        </p:txBody>
      </p:sp>
      <p:sp>
        <p:nvSpPr>
          <p:cNvPr id="18438" name="Rectangle 47">
            <a:extLst>
              <a:ext uri="{FF2B5EF4-FFF2-40B4-BE49-F238E27FC236}">
                <a16:creationId xmlns:a16="http://schemas.microsoft.com/office/drawing/2014/main" id="{78E74B67-BB3A-42E4-914E-75CFBFDFECD6}"/>
              </a:ext>
            </a:extLst>
          </p:cNvPr>
          <p:cNvSpPr>
            <a:spLocks noChangeArrowheads="1"/>
          </p:cNvSpPr>
          <p:nvPr/>
        </p:nvSpPr>
        <p:spPr bwMode="auto">
          <a:xfrm>
            <a:off x="9883576" y="2526548"/>
            <a:ext cx="1584524"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i="1" dirty="0">
                <a:solidFill>
                  <a:schemeClr val="bg1"/>
                </a:solidFill>
                <a:latin typeface="Calibri" panose="020F0502020204030204" pitchFamily="34" charset="0"/>
                <a:cs typeface="Calibri" panose="020F0502020204030204" pitchFamily="34" charset="0"/>
              </a:rPr>
              <a:t>Patients followed every 12 wks for 2 yrs and then every </a:t>
            </a:r>
            <a:br>
              <a:rPr lang="en-US" altLang="en-US" sz="1600" b="1" i="1" dirty="0">
                <a:solidFill>
                  <a:schemeClr val="bg1"/>
                </a:solidFill>
                <a:latin typeface="Calibri" panose="020F0502020204030204" pitchFamily="34" charset="0"/>
                <a:cs typeface="Calibri" panose="020F0502020204030204" pitchFamily="34" charset="0"/>
              </a:rPr>
            </a:br>
            <a:r>
              <a:rPr lang="en-US" altLang="en-US" sz="1600" b="1" i="1" dirty="0">
                <a:solidFill>
                  <a:schemeClr val="bg1"/>
                </a:solidFill>
                <a:latin typeface="Calibri" panose="020F0502020204030204" pitchFamily="34" charset="0"/>
                <a:cs typeface="Calibri" panose="020F0502020204030204" pitchFamily="34" charset="0"/>
              </a:rPr>
              <a:t>6 mos</a:t>
            </a:r>
          </a:p>
        </p:txBody>
      </p:sp>
      <p:sp>
        <p:nvSpPr>
          <p:cNvPr id="18439" name="Rectangle 49">
            <a:extLst>
              <a:ext uri="{FF2B5EF4-FFF2-40B4-BE49-F238E27FC236}">
                <a16:creationId xmlns:a16="http://schemas.microsoft.com/office/drawing/2014/main" id="{4834340D-6889-4908-9425-D37FB23249AD}"/>
              </a:ext>
            </a:extLst>
          </p:cNvPr>
          <p:cNvSpPr>
            <a:spLocks noChangeArrowheads="1"/>
          </p:cNvSpPr>
          <p:nvPr/>
        </p:nvSpPr>
        <p:spPr bwMode="auto">
          <a:xfrm>
            <a:off x="3843337" y="2091749"/>
            <a:ext cx="5354549" cy="1065065"/>
          </a:xfrm>
          <a:prstGeom prst="rect">
            <a:avLst/>
          </a:prstGeom>
          <a:solidFill>
            <a:schemeClr val="accent1"/>
          </a:solidFill>
          <a:ln>
            <a:solidFill>
              <a:schemeClr val="accent1"/>
            </a:solid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cs typeface="Calibri" panose="020F0502020204030204" pitchFamily="34" charset="0"/>
              </a:rPr>
              <a:t>Brentuximab Vedotin</a:t>
            </a:r>
            <a:br>
              <a:rPr lang="en-US" altLang="en-US" sz="1600" b="1" dirty="0">
                <a:solidFill>
                  <a:schemeClr val="tx1"/>
                </a:solidFill>
                <a:latin typeface="Calibri" panose="020F0502020204030204" pitchFamily="34" charset="0"/>
                <a:cs typeface="Calibri" panose="020F0502020204030204" pitchFamily="34" charset="0"/>
              </a:rPr>
            </a:br>
            <a:r>
              <a:rPr lang="en-US" altLang="en-US" sz="1600" dirty="0">
                <a:solidFill>
                  <a:schemeClr val="tx1"/>
                </a:solidFill>
                <a:latin typeface="Calibri" panose="020F0502020204030204" pitchFamily="34" charset="0"/>
                <a:cs typeface="Calibri" panose="020F0502020204030204" pitchFamily="34" charset="0"/>
              </a:rPr>
              <a:t>1.8 mg/kg IV Q3W</a:t>
            </a:r>
            <a:endParaRPr lang="en-US" altLang="en-US" sz="1600" baseline="30000" dirty="0">
              <a:solidFill>
                <a:schemeClr val="tx1"/>
              </a:solidFill>
              <a:latin typeface="Calibri" panose="020F0502020204030204" pitchFamily="34" charset="0"/>
              <a:cs typeface="Calibri" panose="020F0502020204030204" pitchFamily="34" charset="0"/>
            </a:endParaRP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cs typeface="Calibri" panose="020F0502020204030204" pitchFamily="34" charset="0"/>
              </a:rPr>
              <a:t>(n = 64)</a:t>
            </a:r>
          </a:p>
        </p:txBody>
      </p:sp>
      <p:sp>
        <p:nvSpPr>
          <p:cNvPr id="18440" name="Rectangle 50">
            <a:extLst>
              <a:ext uri="{FF2B5EF4-FFF2-40B4-BE49-F238E27FC236}">
                <a16:creationId xmlns:a16="http://schemas.microsoft.com/office/drawing/2014/main" id="{04C7E263-A033-412F-9F2B-43795ADB9251}"/>
              </a:ext>
            </a:extLst>
          </p:cNvPr>
          <p:cNvSpPr>
            <a:spLocks noChangeArrowheads="1"/>
          </p:cNvSpPr>
          <p:nvPr/>
        </p:nvSpPr>
        <p:spPr bwMode="auto">
          <a:xfrm>
            <a:off x="3843337" y="3284243"/>
            <a:ext cx="5354549" cy="1090613"/>
          </a:xfrm>
          <a:prstGeom prst="rect">
            <a:avLst/>
          </a:prstGeom>
          <a:solidFill>
            <a:schemeClr val="accent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cs typeface="Calibri" panose="020F0502020204030204" pitchFamily="34" charset="0"/>
              </a:rPr>
              <a:t>Physician’s Choice</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cs typeface="Calibri" panose="020F0502020204030204" pitchFamily="34" charset="0"/>
              </a:rPr>
              <a:t>Methotrexate </a:t>
            </a:r>
            <a:r>
              <a:rPr lang="en-US" altLang="en-US" sz="1600" dirty="0">
                <a:solidFill>
                  <a:schemeClr val="tx1"/>
                </a:solidFill>
                <a:latin typeface="Calibri" panose="020F0502020204030204" pitchFamily="34" charset="0"/>
                <a:cs typeface="Calibri" panose="020F0502020204030204" pitchFamily="34" charset="0"/>
              </a:rPr>
              <a:t>5-50 mg PO weekly or </a:t>
            </a:r>
            <a:br>
              <a:rPr lang="en-US" altLang="en-US" sz="1600" b="1" dirty="0">
                <a:solidFill>
                  <a:schemeClr val="tx1"/>
                </a:solidFill>
                <a:latin typeface="Calibri" panose="020F0502020204030204" pitchFamily="34" charset="0"/>
                <a:cs typeface="Calibri" panose="020F0502020204030204" pitchFamily="34" charset="0"/>
              </a:rPr>
            </a:br>
            <a:r>
              <a:rPr lang="en-US" altLang="en-US" sz="1600" b="1" dirty="0">
                <a:solidFill>
                  <a:schemeClr val="tx1"/>
                </a:solidFill>
                <a:latin typeface="Calibri" panose="020F0502020204030204" pitchFamily="34" charset="0"/>
                <a:cs typeface="Calibri" panose="020F0502020204030204" pitchFamily="34" charset="0"/>
              </a:rPr>
              <a:t>Bexarotene </a:t>
            </a:r>
            <a:r>
              <a:rPr lang="en-US" altLang="en-US" sz="1600" dirty="0">
                <a:solidFill>
                  <a:schemeClr val="tx1"/>
                </a:solidFill>
                <a:latin typeface="Calibri" panose="020F0502020204030204" pitchFamily="34" charset="0"/>
                <a:cs typeface="Calibri" panose="020F0502020204030204" pitchFamily="34" charset="0"/>
              </a:rPr>
              <a:t>300 mg/m</a:t>
            </a:r>
            <a:r>
              <a:rPr lang="en-US" altLang="en-US" sz="1600" baseline="30000" dirty="0">
                <a:solidFill>
                  <a:schemeClr val="tx1"/>
                </a:solidFill>
                <a:latin typeface="Calibri" panose="020F0502020204030204" pitchFamily="34" charset="0"/>
                <a:cs typeface="Calibri" panose="020F0502020204030204" pitchFamily="34" charset="0"/>
              </a:rPr>
              <a:t>2</a:t>
            </a:r>
            <a:r>
              <a:rPr lang="en-US" altLang="en-US" sz="1600" dirty="0">
                <a:solidFill>
                  <a:schemeClr val="tx1"/>
                </a:solidFill>
                <a:latin typeface="Calibri" panose="020F0502020204030204" pitchFamily="34" charset="0"/>
                <a:cs typeface="Calibri" panose="020F0502020204030204" pitchFamily="34" charset="0"/>
              </a:rPr>
              <a:t> (target dose) PO daily</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cs typeface="Calibri" panose="020F0502020204030204" pitchFamily="34" charset="0"/>
              </a:rPr>
              <a:t>(n = 64)</a:t>
            </a:r>
          </a:p>
        </p:txBody>
      </p:sp>
      <p:sp>
        <p:nvSpPr>
          <p:cNvPr id="18442" name="Line 52">
            <a:extLst>
              <a:ext uri="{FF2B5EF4-FFF2-40B4-BE49-F238E27FC236}">
                <a16:creationId xmlns:a16="http://schemas.microsoft.com/office/drawing/2014/main" id="{9B6BE5BA-8DB2-47CF-AB52-2C8CB490E9B6}"/>
              </a:ext>
            </a:extLst>
          </p:cNvPr>
          <p:cNvSpPr>
            <a:spLocks noChangeShapeType="1"/>
          </p:cNvSpPr>
          <p:nvPr/>
        </p:nvSpPr>
        <p:spPr bwMode="auto">
          <a:xfrm flipV="1">
            <a:off x="9267397" y="3220470"/>
            <a:ext cx="618475"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noAutofit/>
          </a:bodyPr>
          <a:lstStyle/>
          <a:p>
            <a:endParaRPr lang="en-US" sz="1600" dirty="0"/>
          </a:p>
        </p:txBody>
      </p:sp>
      <p:sp>
        <p:nvSpPr>
          <p:cNvPr id="18443" name="Line 53">
            <a:extLst>
              <a:ext uri="{FF2B5EF4-FFF2-40B4-BE49-F238E27FC236}">
                <a16:creationId xmlns:a16="http://schemas.microsoft.com/office/drawing/2014/main" id="{0907F163-6A31-4362-A419-B9E359AA4F89}"/>
              </a:ext>
            </a:extLst>
          </p:cNvPr>
          <p:cNvSpPr>
            <a:spLocks noChangeShapeType="1"/>
          </p:cNvSpPr>
          <p:nvPr/>
        </p:nvSpPr>
        <p:spPr bwMode="auto">
          <a:xfrm>
            <a:off x="3129621" y="3495509"/>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noAutofit/>
          </a:bodyPr>
          <a:lstStyle/>
          <a:p>
            <a:endParaRPr lang="en-US" sz="1600" dirty="0"/>
          </a:p>
        </p:txBody>
      </p:sp>
      <p:sp>
        <p:nvSpPr>
          <p:cNvPr id="18444" name="Line 54">
            <a:extLst>
              <a:ext uri="{FF2B5EF4-FFF2-40B4-BE49-F238E27FC236}">
                <a16:creationId xmlns:a16="http://schemas.microsoft.com/office/drawing/2014/main" id="{5F993A52-B5B0-4A02-9C4C-D550E602E65C}"/>
              </a:ext>
            </a:extLst>
          </p:cNvPr>
          <p:cNvSpPr>
            <a:spLocks noChangeShapeType="1"/>
          </p:cNvSpPr>
          <p:nvPr/>
        </p:nvSpPr>
        <p:spPr bwMode="auto">
          <a:xfrm flipV="1">
            <a:off x="3106738" y="262082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noAutofit/>
          </a:bodyPr>
          <a:lstStyle/>
          <a:p>
            <a:endParaRPr lang="en-US" sz="1600" dirty="0"/>
          </a:p>
        </p:txBody>
      </p:sp>
      <p:sp>
        <p:nvSpPr>
          <p:cNvPr id="16" name="Text Box 11">
            <a:extLst>
              <a:ext uri="{FF2B5EF4-FFF2-40B4-BE49-F238E27FC236}">
                <a16:creationId xmlns:a16="http://schemas.microsoft.com/office/drawing/2014/main" id="{48EA4106-FF91-495F-AF6A-FB77FE1FCBC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0000"/>
              </a:spcBef>
              <a:spcAft>
                <a:spcPct val="0"/>
              </a:spcAft>
              <a:buClrTx/>
              <a:buNone/>
              <a:defRPr/>
            </a:pPr>
            <a:r>
              <a:rPr lang="en-US" altLang="en-US" sz="1200" spc="-10" dirty="0">
                <a:solidFill>
                  <a:schemeClr val="bg2"/>
                </a:solidFill>
                <a:latin typeface="Calibri" panose="020F0502020204030204" pitchFamily="34" charset="0"/>
              </a:rPr>
              <a:t>Prince. </a:t>
            </a:r>
            <a:r>
              <a:rPr lang="fr-FR" altLang="en-US" sz="1200" spc="-10" dirty="0">
                <a:solidFill>
                  <a:schemeClr val="bg2"/>
                </a:solidFill>
                <a:latin typeface="Calibri" panose="020F0502020204030204" pitchFamily="34" charset="0"/>
              </a:rPr>
              <a:t>Lancet. 2017;390:555.</a:t>
            </a:r>
            <a:endParaRPr lang="en-US" altLang="en-US" sz="1200" spc="-10" dirty="0">
              <a:solidFill>
                <a:schemeClr val="bg2"/>
              </a:solidFill>
              <a:latin typeface="Calibri" panose="020F0502020204030204" pitchFamily="34" charset="0"/>
            </a:endParaRPr>
          </a:p>
        </p:txBody>
      </p:sp>
      <p:sp>
        <p:nvSpPr>
          <p:cNvPr id="18" name="Rectangle 47">
            <a:extLst>
              <a:ext uri="{FF2B5EF4-FFF2-40B4-BE49-F238E27FC236}">
                <a16:creationId xmlns:a16="http://schemas.microsoft.com/office/drawing/2014/main" id="{78E74B67-BB3A-42E4-914E-75CFBFDFECD6}"/>
              </a:ext>
            </a:extLst>
          </p:cNvPr>
          <p:cNvSpPr>
            <a:spLocks noChangeArrowheads="1"/>
          </p:cNvSpPr>
          <p:nvPr/>
        </p:nvSpPr>
        <p:spPr bwMode="auto">
          <a:xfrm>
            <a:off x="7955037" y="1158165"/>
            <a:ext cx="2525264"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cs typeface="Calibri" panose="020F0502020204030204" pitchFamily="34" charset="0"/>
              </a:rPr>
              <a:t>Wk 48 </a:t>
            </a:r>
            <a:br>
              <a:rPr lang="en-US" altLang="en-US" sz="1600" b="0" i="1" dirty="0">
                <a:solidFill>
                  <a:schemeClr val="bg1"/>
                </a:solidFill>
                <a:latin typeface="Calibri" panose="020F0502020204030204" pitchFamily="34" charset="0"/>
                <a:cs typeface="Calibri" panose="020F0502020204030204" pitchFamily="34" charset="0"/>
              </a:rPr>
            </a:br>
            <a:r>
              <a:rPr lang="en-US" altLang="en-US" sz="1600" b="0" i="1" dirty="0">
                <a:solidFill>
                  <a:schemeClr val="bg1"/>
                </a:solidFill>
                <a:latin typeface="Calibri" panose="020F0502020204030204" pitchFamily="34" charset="0"/>
                <a:cs typeface="Calibri" panose="020F0502020204030204" pitchFamily="34" charset="0"/>
              </a:rPr>
              <a:t>(16 x 21-day cycles)</a:t>
            </a:r>
          </a:p>
        </p:txBody>
      </p:sp>
      <p:sp>
        <p:nvSpPr>
          <p:cNvPr id="19" name="Line 52">
            <a:extLst>
              <a:ext uri="{FF2B5EF4-FFF2-40B4-BE49-F238E27FC236}">
                <a16:creationId xmlns:a16="http://schemas.microsoft.com/office/drawing/2014/main" id="{9B6BE5BA-8DB2-47CF-AB52-2C8CB490E9B6}"/>
              </a:ext>
            </a:extLst>
          </p:cNvPr>
          <p:cNvSpPr>
            <a:spLocks noChangeShapeType="1"/>
          </p:cNvSpPr>
          <p:nvPr/>
        </p:nvSpPr>
        <p:spPr bwMode="auto">
          <a:xfrm>
            <a:off x="9187477" y="1738069"/>
            <a:ext cx="0" cy="288073"/>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noAutofit/>
          </a:bodyPr>
          <a:lstStyle/>
          <a:p>
            <a:endParaRPr lang="en-US" sz="1600" dirty="0"/>
          </a:p>
        </p:txBody>
      </p:sp>
      <p:sp>
        <p:nvSpPr>
          <p:cNvPr id="2" name="TextBox 1"/>
          <p:cNvSpPr txBox="1"/>
          <p:nvPr/>
        </p:nvSpPr>
        <p:spPr>
          <a:xfrm>
            <a:off x="621927" y="4407588"/>
            <a:ext cx="5972293" cy="523220"/>
          </a:xfrm>
          <a:prstGeom prst="rect">
            <a:avLst/>
          </a:prstGeom>
          <a:noFill/>
        </p:spPr>
        <p:txBody>
          <a:bodyPr wrap="square" rtlCol="0">
            <a:spAutoFit/>
          </a:bodyPr>
          <a:lstStyle/>
          <a:p>
            <a:pPr>
              <a:buNone/>
            </a:pPr>
            <a:r>
              <a:rPr lang="en-US" sz="1400" b="0" dirty="0">
                <a:solidFill>
                  <a:schemeClr val="bg1"/>
                </a:solidFill>
                <a:latin typeface="Calibri" panose="020F0502020204030204" pitchFamily="34" charset="0"/>
                <a:cs typeface="Calibri" panose="020F0502020204030204" pitchFamily="34" charset="0"/>
              </a:rPr>
              <a:t>* ≥ 1 previous systemic therapy required for MF patients; previous radiotherapy or ≥ 1 previous systemic therapy for pcALCL patients.</a:t>
            </a:r>
          </a:p>
        </p:txBody>
      </p:sp>
      <p:grpSp>
        <p:nvGrpSpPr>
          <p:cNvPr id="20" name="Group 19">
            <a:extLst>
              <a:ext uri="{FF2B5EF4-FFF2-40B4-BE49-F238E27FC236}">
                <a16:creationId xmlns:a16="http://schemas.microsoft.com/office/drawing/2014/main" id="{425DB926-2C85-47CC-92B9-7AD957762FD8}"/>
              </a:ext>
            </a:extLst>
          </p:cNvPr>
          <p:cNvGrpSpPr>
            <a:grpSpLocks/>
          </p:cNvGrpSpPr>
          <p:nvPr/>
        </p:nvGrpSpPr>
        <p:grpSpPr bwMode="auto">
          <a:xfrm>
            <a:off x="9389569" y="6216652"/>
            <a:ext cx="2488502" cy="447822"/>
            <a:chOff x="9527309" y="3551529"/>
            <a:chExt cx="2488502" cy="448324"/>
          </a:xfrm>
        </p:grpSpPr>
        <p:pic>
          <p:nvPicPr>
            <p:cNvPr id="21" name="Picture 9">
              <a:extLst>
                <a:ext uri="{FF2B5EF4-FFF2-40B4-BE49-F238E27FC236}">
                  <a16:creationId xmlns:a16="http://schemas.microsoft.com/office/drawing/2014/main" id="{47669A4B-1695-4978-B310-B3B3B1DE29D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5010AE43-7949-4788-BA0F-F263CDB40D0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54582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053F-CCC9-45F5-8311-A6D633AC2FE9}"/>
              </a:ext>
            </a:extLst>
          </p:cNvPr>
          <p:cNvSpPr>
            <a:spLocks noGrp="1"/>
          </p:cNvSpPr>
          <p:nvPr>
            <p:ph type="title"/>
          </p:nvPr>
        </p:nvSpPr>
        <p:spPr/>
        <p:txBody>
          <a:bodyPr/>
          <a:lstStyle/>
          <a:p>
            <a:r>
              <a:rPr lang="en-US" dirty="0"/>
              <a:t>ALCANZA: Baseline Characteristics</a:t>
            </a:r>
          </a:p>
        </p:txBody>
      </p:sp>
      <p:graphicFrame>
        <p:nvGraphicFramePr>
          <p:cNvPr id="5" name="Group 32">
            <a:extLst>
              <a:ext uri="{FF2B5EF4-FFF2-40B4-BE49-F238E27FC236}">
                <a16:creationId xmlns:a16="http://schemas.microsoft.com/office/drawing/2014/main" id="{4837151F-D3F5-4FA1-8B7C-A904AE49E94E}"/>
              </a:ext>
            </a:extLst>
          </p:cNvPr>
          <p:cNvGraphicFramePr>
            <a:graphicFrameLocks noGrp="1"/>
          </p:cNvGraphicFramePr>
          <p:nvPr>
            <p:extLst>
              <p:ext uri="{D42A27DB-BD31-4B8C-83A1-F6EECF244321}">
                <p14:modId xmlns:p14="http://schemas.microsoft.com/office/powerpoint/2010/main" val="2368043311"/>
              </p:ext>
            </p:extLst>
          </p:nvPr>
        </p:nvGraphicFramePr>
        <p:xfrm>
          <a:off x="737484" y="1512692"/>
          <a:ext cx="10744903" cy="4663584"/>
        </p:xfrm>
        <a:graphic>
          <a:graphicData uri="http://schemas.openxmlformats.org/drawingml/2006/table">
            <a:tbl>
              <a:tblPr/>
              <a:tblGrid>
                <a:gridCol w="5566224">
                  <a:extLst>
                    <a:ext uri="{9D8B030D-6E8A-4147-A177-3AD203B41FA5}">
                      <a16:colId xmlns:a16="http://schemas.microsoft.com/office/drawing/2014/main" val="20000"/>
                    </a:ext>
                  </a:extLst>
                </a:gridCol>
                <a:gridCol w="2589616">
                  <a:extLst>
                    <a:ext uri="{9D8B030D-6E8A-4147-A177-3AD203B41FA5}">
                      <a16:colId xmlns:a16="http://schemas.microsoft.com/office/drawing/2014/main" val="20001"/>
                    </a:ext>
                  </a:extLst>
                </a:gridCol>
                <a:gridCol w="2589063">
                  <a:extLst>
                    <a:ext uri="{9D8B030D-6E8A-4147-A177-3AD203B41FA5}">
                      <a16:colId xmlns:a16="http://schemas.microsoft.com/office/drawing/2014/main" val="20002"/>
                    </a:ext>
                  </a:extLst>
                </a:gridCol>
              </a:tblGrid>
              <a:tr h="22118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Baseline Characteristics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Brentuximab Vedotin </a:t>
                      </a:r>
                      <a:b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Physician’s Choice </a:t>
                      </a:r>
                      <a:b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2639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age, yrs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62 (51-70)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59 (48-69)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12639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37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2"/>
                  </a:ext>
                </a:extLst>
              </a:tr>
              <a:tr h="12639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ECOG PS 0/1,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61 (95)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62 (97)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12639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CD30 expression, %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32.5 (12.5-67.5)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31.3 (12.0-47.5)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4"/>
                  </a:ext>
                </a:extLst>
              </a:tr>
              <a:tr h="31597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MF, n (%)</a:t>
                      </a:r>
                    </a:p>
                    <a:p>
                      <a:pPr marL="283464" marR="0" lvl="0" indent="-173736" algn="l" defTabSz="914400" rtl="0" eaLnBrk="1" fontAlgn="base" latinLnBrk="0" hangingPunct="1">
                        <a:lnSpc>
                          <a:spcPct val="100000"/>
                        </a:lnSpc>
                        <a:spcBef>
                          <a:spcPct val="0"/>
                        </a:spcBef>
                        <a:spcAft>
                          <a:spcPts val="0"/>
                        </a:spcAft>
                        <a:buClrTx/>
                        <a:buSzTx/>
                        <a:buFont typeface="Wingdings"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Early stage (IA-IIA)</a:t>
                      </a:r>
                    </a:p>
                    <a:p>
                      <a:pPr marL="283464" marR="0" lvl="0" indent="-173736" algn="l" defTabSz="914400" rtl="0" eaLnBrk="1" fontAlgn="base" latinLnBrk="0" hangingPunct="1">
                        <a:lnSpc>
                          <a:spcPct val="100000"/>
                        </a:lnSpc>
                        <a:spcBef>
                          <a:spcPct val="0"/>
                        </a:spcBef>
                        <a:spcAft>
                          <a:spcPts val="0"/>
                        </a:spcAft>
                        <a:buClrTx/>
                        <a:buSzTx/>
                        <a:buFont typeface="Wingdings"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Advanced stage (IIB-IVB)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48 (75)</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 (31)</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32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49 (77)</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 (37)</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30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5"/>
                  </a:ext>
                </a:extLst>
              </a:tr>
              <a:tr h="31597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pcALCL, n (%)</a:t>
                      </a:r>
                    </a:p>
                    <a:p>
                      <a:pPr marL="283464" marR="0" lvl="0" indent="-173736" algn="l" defTabSz="914400" rtl="0" eaLnBrk="1" fontAlgn="base" latinLnBrk="0" hangingPunct="1">
                        <a:lnSpc>
                          <a:spcPct val="100000"/>
                        </a:lnSpc>
                        <a:spcBef>
                          <a:spcPct val="0"/>
                        </a:spcBef>
                        <a:spcAft>
                          <a:spcPts val="0"/>
                        </a:spcAft>
                        <a:buClrTx/>
                        <a:buSzTx/>
                        <a:buFont typeface="Wingdings"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Skin only</a:t>
                      </a:r>
                    </a:p>
                    <a:p>
                      <a:pPr marL="283464" marR="0" lvl="0" indent="-173736" algn="l" defTabSz="914400" rtl="0" eaLnBrk="1" fontAlgn="base" latinLnBrk="0" hangingPunct="1">
                        <a:lnSpc>
                          <a:spcPct val="100000"/>
                        </a:lnSpc>
                        <a:spcBef>
                          <a:spcPct val="0"/>
                        </a:spcBef>
                        <a:spcAft>
                          <a:spcPts val="0"/>
                        </a:spcAft>
                        <a:buClrTx/>
                        <a:buSzTx/>
                        <a:buFont typeface="Wingdings"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Extracutaneous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(25)</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 (56)</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 (23)</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 (73)</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6"/>
                  </a:ext>
                </a:extLst>
              </a:tr>
              <a:tr h="12639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previous therapies,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4.0 (2.0-7.0)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 (2.0-5.5)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7"/>
                  </a:ext>
                </a:extLst>
              </a:tr>
              <a:tr h="12639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previous systemic therapies,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 (1.0-4.0)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 (1.0-3.0)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8"/>
                  </a:ext>
                </a:extLst>
              </a:tr>
            </a:tbl>
          </a:graphicData>
        </a:graphic>
      </p:graphicFrame>
      <p:sp>
        <p:nvSpPr>
          <p:cNvPr id="9" name="Text Box 11">
            <a:extLst>
              <a:ext uri="{FF2B5EF4-FFF2-40B4-BE49-F238E27FC236}">
                <a16:creationId xmlns:a16="http://schemas.microsoft.com/office/drawing/2014/main" id="{951BE3D0-FF4E-4ABF-AE0B-97A2AC789F0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0000"/>
              </a:spcBef>
              <a:spcAft>
                <a:spcPct val="0"/>
              </a:spcAft>
              <a:buClrTx/>
              <a:buNone/>
              <a:defRPr/>
            </a:pPr>
            <a:r>
              <a:rPr lang="en-US" altLang="en-US" sz="1200" spc="-10" dirty="0">
                <a:solidFill>
                  <a:schemeClr val="bg2"/>
                </a:solidFill>
                <a:latin typeface="Calibri" panose="020F0502020204030204" pitchFamily="34" charset="0"/>
              </a:rPr>
              <a:t>Prince. </a:t>
            </a:r>
            <a:r>
              <a:rPr lang="fr-FR" altLang="en-US" sz="1200" spc="-10" dirty="0">
                <a:solidFill>
                  <a:schemeClr val="bg2"/>
                </a:solidFill>
                <a:latin typeface="Calibri" panose="020F0502020204030204" pitchFamily="34" charset="0"/>
              </a:rPr>
              <a:t>Lancet. 2017;390:555.</a:t>
            </a:r>
            <a:endParaRPr lang="en-US" altLang="en-US" sz="1200" spc="-10" dirty="0">
              <a:solidFill>
                <a:schemeClr val="bg2"/>
              </a:solidFill>
              <a:latin typeface="Calibri" panose="020F0502020204030204" pitchFamily="34" charset="0"/>
            </a:endParaRPr>
          </a:p>
        </p:txBody>
      </p:sp>
      <p:grpSp>
        <p:nvGrpSpPr>
          <p:cNvPr id="10" name="Group 9">
            <a:extLst>
              <a:ext uri="{FF2B5EF4-FFF2-40B4-BE49-F238E27FC236}">
                <a16:creationId xmlns:a16="http://schemas.microsoft.com/office/drawing/2014/main" id="{08195288-3DB0-485F-87B9-82C45EAAD6D4}"/>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EA8B40DC-A71B-432D-A80B-240C1BCDF1B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3E160837-2F9F-4C01-BB3D-703F18F2BCA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19010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ALCANZA: Response</a:t>
            </a:r>
          </a:p>
        </p:txBody>
      </p:sp>
      <p:sp>
        <p:nvSpPr>
          <p:cNvPr id="14" name="Text Box 11">
            <a:extLst>
              <a:ext uri="{FF2B5EF4-FFF2-40B4-BE49-F238E27FC236}">
                <a16:creationId xmlns:a16="http://schemas.microsoft.com/office/drawing/2014/main" id="{149AD0A0-155A-46D1-8472-D8A20E52BC7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0000"/>
              </a:spcBef>
              <a:spcAft>
                <a:spcPct val="0"/>
              </a:spcAft>
              <a:buClrTx/>
              <a:buNone/>
              <a:defRPr/>
            </a:pPr>
            <a:r>
              <a:rPr lang="en-US" altLang="en-US" sz="1200" spc="-10" dirty="0">
                <a:solidFill>
                  <a:schemeClr val="bg2"/>
                </a:solidFill>
                <a:latin typeface="Calibri" panose="020F0502020204030204" pitchFamily="34" charset="0"/>
              </a:rPr>
              <a:t>Prince. </a:t>
            </a:r>
            <a:r>
              <a:rPr lang="fr-FR" altLang="en-US" sz="1200" spc="-10" dirty="0">
                <a:solidFill>
                  <a:schemeClr val="bg2"/>
                </a:solidFill>
                <a:latin typeface="Calibri" panose="020F0502020204030204" pitchFamily="34" charset="0"/>
              </a:rPr>
              <a:t>Lancet. 2017;390:555.</a:t>
            </a:r>
            <a:endParaRPr lang="en-US" altLang="en-US" sz="1200" spc="-10" dirty="0">
              <a:solidFill>
                <a:schemeClr val="bg2"/>
              </a:solidFill>
              <a:latin typeface="Calibri" panose="020F0502020204030204" pitchFamily="34" charset="0"/>
            </a:endParaRPr>
          </a:p>
        </p:txBody>
      </p:sp>
      <p:grpSp>
        <p:nvGrpSpPr>
          <p:cNvPr id="9" name="Group 7">
            <a:extLst>
              <a:ext uri="{FF2B5EF4-FFF2-40B4-BE49-F238E27FC236}">
                <a16:creationId xmlns:a16="http://schemas.microsoft.com/office/drawing/2014/main" id="{7484417C-303D-42D8-89F9-7436F6961375}"/>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EC6D7966-E191-47C7-9FE2-507FFBB9ACB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2F33007C-CD29-4632-BB90-9B21F39363D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83" name="TextBox 182">
            <a:extLst>
              <a:ext uri="{FF2B5EF4-FFF2-40B4-BE49-F238E27FC236}">
                <a16:creationId xmlns:a16="http://schemas.microsoft.com/office/drawing/2014/main" id="{EC7E9811-FA83-4DD8-9AB2-3A53E4DE301C}"/>
              </a:ext>
            </a:extLst>
          </p:cNvPr>
          <p:cNvSpPr txBox="1"/>
          <p:nvPr/>
        </p:nvSpPr>
        <p:spPr bwMode="auto">
          <a:xfrm>
            <a:off x="6107668" y="2233349"/>
            <a:ext cx="562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7" name="Straight Connector 6">
            <a:extLst>
              <a:ext uri="{FF2B5EF4-FFF2-40B4-BE49-F238E27FC236}">
                <a16:creationId xmlns:a16="http://schemas.microsoft.com/office/drawing/2014/main" id="{05B9E86A-DA67-46C5-84D1-CDA8A23AA642}"/>
              </a:ext>
            </a:extLst>
          </p:cNvPr>
          <p:cNvCxnSpPr/>
          <p:nvPr/>
        </p:nvCxnSpPr>
        <p:spPr bwMode="auto">
          <a:xfrm flipV="1">
            <a:off x="1164098" y="2411729"/>
            <a:ext cx="0" cy="3174471"/>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4D7879C-05C7-4A61-840B-C781CB0B5444}"/>
              </a:ext>
            </a:extLst>
          </p:cNvPr>
          <p:cNvCxnSpPr/>
          <p:nvPr/>
        </p:nvCxnSpPr>
        <p:spPr bwMode="auto">
          <a:xfrm flipV="1">
            <a:off x="4685913" y="2420522"/>
            <a:ext cx="0" cy="3174471"/>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4E22383-3E75-4158-B942-2543C34451BF}"/>
              </a:ext>
            </a:extLst>
          </p:cNvPr>
          <p:cNvCxnSpPr/>
          <p:nvPr/>
        </p:nvCxnSpPr>
        <p:spPr bwMode="auto">
          <a:xfrm flipH="1">
            <a:off x="1099612" y="2411729"/>
            <a:ext cx="6155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992DDEF-4FAA-44C5-8307-A4A7FCCF536E}"/>
              </a:ext>
            </a:extLst>
          </p:cNvPr>
          <p:cNvCxnSpPr/>
          <p:nvPr/>
        </p:nvCxnSpPr>
        <p:spPr bwMode="auto">
          <a:xfrm flipH="1">
            <a:off x="1099612" y="3207545"/>
            <a:ext cx="6155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EDCE4FC-3679-4F8E-A49B-5940CFA39E6C}"/>
              </a:ext>
            </a:extLst>
          </p:cNvPr>
          <p:cNvCxnSpPr/>
          <p:nvPr/>
        </p:nvCxnSpPr>
        <p:spPr bwMode="auto">
          <a:xfrm flipH="1">
            <a:off x="1099612" y="4003361"/>
            <a:ext cx="6155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F5BD229-16A9-4B10-A716-D3C0D7B3F18D}"/>
              </a:ext>
            </a:extLst>
          </p:cNvPr>
          <p:cNvCxnSpPr/>
          <p:nvPr/>
        </p:nvCxnSpPr>
        <p:spPr bwMode="auto">
          <a:xfrm flipH="1">
            <a:off x="1099612" y="4799177"/>
            <a:ext cx="6155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162A180-9354-40D7-9C93-3D2EE1680900}"/>
              </a:ext>
            </a:extLst>
          </p:cNvPr>
          <p:cNvCxnSpPr/>
          <p:nvPr/>
        </p:nvCxnSpPr>
        <p:spPr bwMode="auto">
          <a:xfrm flipH="1">
            <a:off x="1099612" y="5594993"/>
            <a:ext cx="61555" cy="0"/>
          </a:xfrm>
          <a:prstGeom prst="line">
            <a:avLst/>
          </a:prstGeom>
          <a:noFill/>
          <a:ln w="28575" cap="flat" cmpd="sng" algn="ctr">
            <a:solidFill>
              <a:schemeClr val="bg1"/>
            </a:solidFill>
            <a:prstDash val="solid"/>
            <a:round/>
            <a:headEnd type="none" w="med" len="med"/>
            <a:tailEnd type="none" w="med" len="med"/>
          </a:ln>
          <a:effectLst/>
        </p:spPr>
      </p:cxnSp>
      <p:grpSp>
        <p:nvGrpSpPr>
          <p:cNvPr id="28" name="Group 27">
            <a:extLst>
              <a:ext uri="{FF2B5EF4-FFF2-40B4-BE49-F238E27FC236}">
                <a16:creationId xmlns:a16="http://schemas.microsoft.com/office/drawing/2014/main" id="{BED65C14-5595-4AEE-B3CA-1E062B683096}"/>
              </a:ext>
            </a:extLst>
          </p:cNvPr>
          <p:cNvGrpSpPr/>
          <p:nvPr/>
        </p:nvGrpSpPr>
        <p:grpSpPr>
          <a:xfrm>
            <a:off x="4628755" y="2411729"/>
            <a:ext cx="61555" cy="3183264"/>
            <a:chOff x="958596" y="2328672"/>
            <a:chExt cx="64008" cy="3310128"/>
          </a:xfrm>
        </p:grpSpPr>
        <p:cxnSp>
          <p:nvCxnSpPr>
            <p:cNvPr id="23" name="Straight Connector 22">
              <a:extLst>
                <a:ext uri="{FF2B5EF4-FFF2-40B4-BE49-F238E27FC236}">
                  <a16:creationId xmlns:a16="http://schemas.microsoft.com/office/drawing/2014/main" id="{1368A328-A4C4-42B2-B4DA-C84F08F5343E}"/>
                </a:ext>
              </a:extLst>
            </p:cNvPr>
            <p:cNvCxnSpPr/>
            <p:nvPr/>
          </p:nvCxnSpPr>
          <p:spPr bwMode="auto">
            <a:xfrm flipH="1">
              <a:off x="958596" y="23286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8FEA175-37D9-4746-AD5A-182826D77885}"/>
                </a:ext>
              </a:extLst>
            </p:cNvPr>
            <p:cNvCxnSpPr/>
            <p:nvPr/>
          </p:nvCxnSpPr>
          <p:spPr bwMode="auto">
            <a:xfrm flipH="1">
              <a:off x="958596" y="31562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5CA0C11-D8E5-4104-BF25-9978A376BA58}"/>
                </a:ext>
              </a:extLst>
            </p:cNvPr>
            <p:cNvCxnSpPr/>
            <p:nvPr/>
          </p:nvCxnSpPr>
          <p:spPr bwMode="auto">
            <a:xfrm flipH="1">
              <a:off x="958596" y="5638800"/>
              <a:ext cx="64008" cy="0"/>
            </a:xfrm>
            <a:prstGeom prst="line">
              <a:avLst/>
            </a:prstGeom>
            <a:noFill/>
            <a:ln w="28575" cap="flat" cmpd="sng" algn="ctr">
              <a:solidFill>
                <a:schemeClr val="bg1"/>
              </a:solidFill>
              <a:prstDash val="solid"/>
              <a:round/>
              <a:headEnd type="none" w="med" len="med"/>
              <a:tailEnd type="none" w="med" len="med"/>
            </a:ln>
            <a:effectLst/>
          </p:spPr>
        </p:cxnSp>
      </p:grpSp>
      <p:cxnSp>
        <p:nvCxnSpPr>
          <p:cNvPr id="34" name="Straight Connector 33">
            <a:extLst>
              <a:ext uri="{FF2B5EF4-FFF2-40B4-BE49-F238E27FC236}">
                <a16:creationId xmlns:a16="http://schemas.microsoft.com/office/drawing/2014/main" id="{AD0A9A4B-7487-4454-853E-FAE9A1F48097}"/>
              </a:ext>
            </a:extLst>
          </p:cNvPr>
          <p:cNvCxnSpPr/>
          <p:nvPr/>
        </p:nvCxnSpPr>
        <p:spPr bwMode="auto">
          <a:xfrm>
            <a:off x="1164098" y="5603787"/>
            <a:ext cx="0" cy="61555"/>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A20098D-302D-402B-B6A3-284C99F6013F}"/>
              </a:ext>
            </a:extLst>
          </p:cNvPr>
          <p:cNvCxnSpPr/>
          <p:nvPr/>
        </p:nvCxnSpPr>
        <p:spPr bwMode="auto">
          <a:xfrm>
            <a:off x="4492088" y="5603787"/>
            <a:ext cx="0" cy="61555"/>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545BAA1-CEF1-4ACF-8B12-D3FB5FEA2999}"/>
              </a:ext>
            </a:extLst>
          </p:cNvPr>
          <p:cNvCxnSpPr/>
          <p:nvPr/>
        </p:nvCxnSpPr>
        <p:spPr bwMode="auto">
          <a:xfrm>
            <a:off x="4685913" y="5603787"/>
            <a:ext cx="0" cy="61555"/>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99F792E-90E5-4BFF-80E9-E76699BC039C}"/>
              </a:ext>
            </a:extLst>
          </p:cNvPr>
          <p:cNvCxnSpPr/>
          <p:nvPr/>
        </p:nvCxnSpPr>
        <p:spPr bwMode="auto">
          <a:xfrm>
            <a:off x="6121744" y="5603787"/>
            <a:ext cx="0" cy="61555"/>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8EDFD657-F8B6-458C-B0A8-99783D730CDC}"/>
              </a:ext>
            </a:extLst>
          </p:cNvPr>
          <p:cNvSpPr txBox="1"/>
          <p:nvPr/>
        </p:nvSpPr>
        <p:spPr bwMode="auto">
          <a:xfrm>
            <a:off x="1168495" y="5626955"/>
            <a:ext cx="333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Individual Patients (n = 48)</a:t>
            </a:r>
          </a:p>
        </p:txBody>
      </p:sp>
      <p:sp>
        <p:nvSpPr>
          <p:cNvPr id="39" name="TextBox 38">
            <a:extLst>
              <a:ext uri="{FF2B5EF4-FFF2-40B4-BE49-F238E27FC236}">
                <a16:creationId xmlns:a16="http://schemas.microsoft.com/office/drawing/2014/main" id="{DE9EED4A-4E09-40BF-88CB-73A88BCFFB56}"/>
              </a:ext>
            </a:extLst>
          </p:cNvPr>
          <p:cNvSpPr txBox="1"/>
          <p:nvPr/>
        </p:nvSpPr>
        <p:spPr bwMode="auto">
          <a:xfrm>
            <a:off x="4317604" y="5626955"/>
            <a:ext cx="2140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Individual Patients </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(n = 16)</a:t>
            </a:r>
          </a:p>
        </p:txBody>
      </p:sp>
      <p:sp>
        <p:nvSpPr>
          <p:cNvPr id="40" name="TextBox 39">
            <a:extLst>
              <a:ext uri="{FF2B5EF4-FFF2-40B4-BE49-F238E27FC236}">
                <a16:creationId xmlns:a16="http://schemas.microsoft.com/office/drawing/2014/main" id="{96A995DE-120F-4EE3-8DD6-6E5B0CCC6CFF}"/>
              </a:ext>
            </a:extLst>
          </p:cNvPr>
          <p:cNvSpPr txBox="1"/>
          <p:nvPr/>
        </p:nvSpPr>
        <p:spPr bwMode="auto">
          <a:xfrm rot="16200000">
            <a:off x="-1393374" y="3865102"/>
            <a:ext cx="37401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Best Response (% Change in mSWAT)</a:t>
            </a:r>
          </a:p>
        </p:txBody>
      </p:sp>
      <p:sp>
        <p:nvSpPr>
          <p:cNvPr id="41" name="TextBox 40">
            <a:extLst>
              <a:ext uri="{FF2B5EF4-FFF2-40B4-BE49-F238E27FC236}">
                <a16:creationId xmlns:a16="http://schemas.microsoft.com/office/drawing/2014/main" id="{95D6AA9C-FEED-4274-B0DD-11BC5767F906}"/>
              </a:ext>
            </a:extLst>
          </p:cNvPr>
          <p:cNvSpPr txBox="1"/>
          <p:nvPr/>
        </p:nvSpPr>
        <p:spPr bwMode="auto">
          <a:xfrm>
            <a:off x="597912" y="2242934"/>
            <a:ext cx="562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2" name="TextBox 41">
            <a:extLst>
              <a:ext uri="{FF2B5EF4-FFF2-40B4-BE49-F238E27FC236}">
                <a16:creationId xmlns:a16="http://schemas.microsoft.com/office/drawing/2014/main" id="{D7B12099-CAD4-45FC-8AA5-050C08D0E8BE}"/>
              </a:ext>
            </a:extLst>
          </p:cNvPr>
          <p:cNvSpPr txBox="1"/>
          <p:nvPr/>
        </p:nvSpPr>
        <p:spPr bwMode="auto">
          <a:xfrm>
            <a:off x="597912" y="3037828"/>
            <a:ext cx="562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43" name="TextBox 42">
            <a:extLst>
              <a:ext uri="{FF2B5EF4-FFF2-40B4-BE49-F238E27FC236}">
                <a16:creationId xmlns:a16="http://schemas.microsoft.com/office/drawing/2014/main" id="{CFA5BE9C-5593-40F4-806C-777BA75AFA10}"/>
              </a:ext>
            </a:extLst>
          </p:cNvPr>
          <p:cNvSpPr txBox="1"/>
          <p:nvPr/>
        </p:nvSpPr>
        <p:spPr bwMode="auto">
          <a:xfrm>
            <a:off x="597912" y="3832723"/>
            <a:ext cx="562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4DDA3FA1-CAC6-4430-860D-EFAF894755B8}"/>
              </a:ext>
            </a:extLst>
          </p:cNvPr>
          <p:cNvSpPr txBox="1"/>
          <p:nvPr/>
        </p:nvSpPr>
        <p:spPr bwMode="auto">
          <a:xfrm>
            <a:off x="597912" y="4627618"/>
            <a:ext cx="562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45" name="TextBox 44">
            <a:extLst>
              <a:ext uri="{FF2B5EF4-FFF2-40B4-BE49-F238E27FC236}">
                <a16:creationId xmlns:a16="http://schemas.microsoft.com/office/drawing/2014/main" id="{8823C44C-11E4-498B-806E-37FB1E4BF781}"/>
              </a:ext>
            </a:extLst>
          </p:cNvPr>
          <p:cNvSpPr txBox="1"/>
          <p:nvPr/>
        </p:nvSpPr>
        <p:spPr bwMode="auto">
          <a:xfrm>
            <a:off x="449877" y="5422511"/>
            <a:ext cx="710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100</a:t>
            </a:r>
          </a:p>
        </p:txBody>
      </p:sp>
      <p:sp>
        <p:nvSpPr>
          <p:cNvPr id="46" name="TextBox 45">
            <a:extLst>
              <a:ext uri="{FF2B5EF4-FFF2-40B4-BE49-F238E27FC236}">
                <a16:creationId xmlns:a16="http://schemas.microsoft.com/office/drawing/2014/main" id="{6FA69CDF-E7E1-451F-AF56-916318C91E1D}"/>
              </a:ext>
            </a:extLst>
          </p:cNvPr>
          <p:cNvSpPr txBox="1"/>
          <p:nvPr/>
        </p:nvSpPr>
        <p:spPr bwMode="auto">
          <a:xfrm>
            <a:off x="4694702" y="2250974"/>
            <a:ext cx="1444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pcALCL</a:t>
            </a:r>
          </a:p>
        </p:txBody>
      </p:sp>
      <p:sp>
        <p:nvSpPr>
          <p:cNvPr id="47" name="TextBox 46">
            <a:extLst>
              <a:ext uri="{FF2B5EF4-FFF2-40B4-BE49-F238E27FC236}">
                <a16:creationId xmlns:a16="http://schemas.microsoft.com/office/drawing/2014/main" id="{FF7DC017-2ADB-4401-B212-629D3B952593}"/>
              </a:ext>
            </a:extLst>
          </p:cNvPr>
          <p:cNvSpPr txBox="1"/>
          <p:nvPr/>
        </p:nvSpPr>
        <p:spPr bwMode="auto">
          <a:xfrm>
            <a:off x="1168495" y="2250974"/>
            <a:ext cx="3521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Mycosis fungoides </a:t>
            </a:r>
          </a:p>
        </p:txBody>
      </p:sp>
      <p:sp>
        <p:nvSpPr>
          <p:cNvPr id="48" name="TextBox 47">
            <a:extLst>
              <a:ext uri="{FF2B5EF4-FFF2-40B4-BE49-F238E27FC236}">
                <a16:creationId xmlns:a16="http://schemas.microsoft.com/office/drawing/2014/main" id="{6478940F-03D0-4420-9075-AB3206A0F596}"/>
              </a:ext>
            </a:extLst>
          </p:cNvPr>
          <p:cNvSpPr txBox="1"/>
          <p:nvPr/>
        </p:nvSpPr>
        <p:spPr bwMode="auto">
          <a:xfrm>
            <a:off x="1168017" y="1965026"/>
            <a:ext cx="49318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Brentuximab Vedotin</a:t>
            </a:r>
          </a:p>
        </p:txBody>
      </p:sp>
      <p:grpSp>
        <p:nvGrpSpPr>
          <p:cNvPr id="260" name="Group 259">
            <a:extLst>
              <a:ext uri="{FF2B5EF4-FFF2-40B4-BE49-F238E27FC236}">
                <a16:creationId xmlns:a16="http://schemas.microsoft.com/office/drawing/2014/main" id="{E12B0243-C791-4202-B7A2-DF5422715BCF}"/>
              </a:ext>
            </a:extLst>
          </p:cNvPr>
          <p:cNvGrpSpPr/>
          <p:nvPr/>
        </p:nvGrpSpPr>
        <p:grpSpPr>
          <a:xfrm>
            <a:off x="6592385" y="970700"/>
            <a:ext cx="5134138" cy="917540"/>
            <a:chOff x="4507987" y="916539"/>
            <a:chExt cx="5338752" cy="954107"/>
          </a:xfrm>
        </p:grpSpPr>
        <p:sp>
          <p:nvSpPr>
            <p:cNvPr id="49" name="TextBox 48">
              <a:extLst>
                <a:ext uri="{FF2B5EF4-FFF2-40B4-BE49-F238E27FC236}">
                  <a16:creationId xmlns:a16="http://schemas.microsoft.com/office/drawing/2014/main" id="{3174C22F-BF20-4657-9866-19B371361889}"/>
                </a:ext>
              </a:extLst>
            </p:cNvPr>
            <p:cNvSpPr txBox="1"/>
            <p:nvPr/>
          </p:nvSpPr>
          <p:spPr bwMode="auto">
            <a:xfrm>
              <a:off x="4577310" y="916539"/>
              <a:ext cx="189422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CR</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PR</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Stable disease</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Progressive disease</a:t>
              </a:r>
            </a:p>
          </p:txBody>
        </p:sp>
        <p:sp>
          <p:nvSpPr>
            <p:cNvPr id="50" name="TextBox 49">
              <a:extLst>
                <a:ext uri="{FF2B5EF4-FFF2-40B4-BE49-F238E27FC236}">
                  <a16:creationId xmlns:a16="http://schemas.microsoft.com/office/drawing/2014/main" id="{82293F7F-7800-4862-A9CF-F19C341A2278}"/>
                </a:ext>
              </a:extLst>
            </p:cNvPr>
            <p:cNvSpPr txBox="1"/>
            <p:nvPr/>
          </p:nvSpPr>
          <p:spPr bwMode="auto">
            <a:xfrm>
              <a:off x="6370811" y="916539"/>
              <a:ext cx="3475928" cy="768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No best global response</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No postbaseline assessment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Indicates percentage change in mSWAT is 0</a:t>
              </a:r>
            </a:p>
          </p:txBody>
        </p:sp>
        <p:sp>
          <p:nvSpPr>
            <p:cNvPr id="51" name="Rectangle 50">
              <a:extLst>
                <a:ext uri="{FF2B5EF4-FFF2-40B4-BE49-F238E27FC236}">
                  <a16:creationId xmlns:a16="http://schemas.microsoft.com/office/drawing/2014/main" id="{8D91456C-AD04-4C87-88E6-93E2E86D2036}"/>
                </a:ext>
              </a:extLst>
            </p:cNvPr>
            <p:cNvSpPr/>
            <p:nvPr/>
          </p:nvSpPr>
          <p:spPr bwMode="auto">
            <a:xfrm>
              <a:off x="4507987" y="1014984"/>
              <a:ext cx="116304" cy="11630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32562C8B-03DD-4382-85D6-6E5F39EB1FBC}"/>
                </a:ext>
              </a:extLst>
            </p:cNvPr>
            <p:cNvSpPr/>
            <p:nvPr/>
          </p:nvSpPr>
          <p:spPr bwMode="auto">
            <a:xfrm>
              <a:off x="4507987" y="1228438"/>
              <a:ext cx="116304" cy="11630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CA000209-D92F-49CC-ADE1-7F4D39D301EB}"/>
                </a:ext>
              </a:extLst>
            </p:cNvPr>
            <p:cNvSpPr/>
            <p:nvPr/>
          </p:nvSpPr>
          <p:spPr bwMode="auto">
            <a:xfrm>
              <a:off x="4507987" y="1441892"/>
              <a:ext cx="116304" cy="11630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C75FC15D-184A-49D8-B89B-48AA358EDE1B}"/>
                </a:ext>
              </a:extLst>
            </p:cNvPr>
            <p:cNvSpPr/>
            <p:nvPr/>
          </p:nvSpPr>
          <p:spPr bwMode="auto">
            <a:xfrm>
              <a:off x="4507987" y="1655347"/>
              <a:ext cx="116304" cy="11630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ED04F6CE-4DC2-497D-B25E-A7934754FA30}"/>
                </a:ext>
              </a:extLst>
            </p:cNvPr>
            <p:cNvSpPr/>
            <p:nvPr/>
          </p:nvSpPr>
          <p:spPr bwMode="auto">
            <a:xfrm>
              <a:off x="6293875" y="1010414"/>
              <a:ext cx="116304" cy="116304"/>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Isosceles Triangle 58">
              <a:extLst>
                <a:ext uri="{FF2B5EF4-FFF2-40B4-BE49-F238E27FC236}">
                  <a16:creationId xmlns:a16="http://schemas.microsoft.com/office/drawing/2014/main" id="{F77F34C4-F091-4D61-A937-D10A44B67DC5}"/>
                </a:ext>
              </a:extLst>
            </p:cNvPr>
            <p:cNvSpPr/>
            <p:nvPr/>
          </p:nvSpPr>
          <p:spPr bwMode="auto">
            <a:xfrm>
              <a:off x="6289303" y="1219294"/>
              <a:ext cx="125448" cy="128886"/>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Star: 5 Points 59">
              <a:extLst>
                <a:ext uri="{FF2B5EF4-FFF2-40B4-BE49-F238E27FC236}">
                  <a16:creationId xmlns:a16="http://schemas.microsoft.com/office/drawing/2014/main" id="{F2A4B05A-B58E-4427-AAA2-84634D6E88EA}"/>
                </a:ext>
              </a:extLst>
            </p:cNvPr>
            <p:cNvSpPr/>
            <p:nvPr/>
          </p:nvSpPr>
          <p:spPr bwMode="auto">
            <a:xfrm>
              <a:off x="6283447" y="1441892"/>
              <a:ext cx="137160" cy="137160"/>
            </a:xfrm>
            <a:prstGeom prst="star5">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62" name="Straight Connector 61">
            <a:extLst>
              <a:ext uri="{FF2B5EF4-FFF2-40B4-BE49-F238E27FC236}">
                <a16:creationId xmlns:a16="http://schemas.microsoft.com/office/drawing/2014/main" id="{83AF5A4A-7E92-4B94-A9DA-896701726DA8}"/>
              </a:ext>
            </a:extLst>
          </p:cNvPr>
          <p:cNvCxnSpPr/>
          <p:nvPr/>
        </p:nvCxnSpPr>
        <p:spPr bwMode="auto">
          <a:xfrm>
            <a:off x="3919593" y="3998964"/>
            <a:ext cx="0" cy="1599134"/>
          </a:xfrm>
          <a:prstGeom prst="line">
            <a:avLst/>
          </a:prstGeom>
          <a:noFill/>
          <a:ln w="3810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1C78FA1-FED3-4FFD-90B4-3F9572C4F2FD}"/>
              </a:ext>
            </a:extLst>
          </p:cNvPr>
          <p:cNvCxnSpPr/>
          <p:nvPr/>
        </p:nvCxnSpPr>
        <p:spPr bwMode="auto">
          <a:xfrm>
            <a:off x="3988292" y="3994567"/>
            <a:ext cx="0" cy="1599134"/>
          </a:xfrm>
          <a:prstGeom prst="line">
            <a:avLst/>
          </a:prstGeom>
          <a:noFill/>
          <a:ln w="38100"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35918E6C-CF06-404F-B8BA-8BF8F050CB51}"/>
              </a:ext>
            </a:extLst>
          </p:cNvPr>
          <p:cNvCxnSpPr/>
          <p:nvPr/>
        </p:nvCxnSpPr>
        <p:spPr bwMode="auto">
          <a:xfrm>
            <a:off x="4061573" y="4004652"/>
            <a:ext cx="0" cy="1599134"/>
          </a:xfrm>
          <a:prstGeom prst="line">
            <a:avLst/>
          </a:prstGeom>
          <a:noFill/>
          <a:ln w="38100"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5E9A117E-7453-45F6-8C7D-B3EB3A8FDA0B}"/>
              </a:ext>
            </a:extLst>
          </p:cNvPr>
          <p:cNvCxnSpPr/>
          <p:nvPr/>
        </p:nvCxnSpPr>
        <p:spPr bwMode="auto">
          <a:xfrm>
            <a:off x="4263091" y="3994567"/>
            <a:ext cx="0" cy="1599134"/>
          </a:xfrm>
          <a:prstGeom prst="line">
            <a:avLst/>
          </a:prstGeom>
          <a:noFill/>
          <a:ln w="3810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623108C-8903-4CDE-9295-32E08D1CCFF9}"/>
              </a:ext>
            </a:extLst>
          </p:cNvPr>
          <p:cNvCxnSpPr/>
          <p:nvPr/>
        </p:nvCxnSpPr>
        <p:spPr bwMode="auto">
          <a:xfrm>
            <a:off x="4482924" y="3994567"/>
            <a:ext cx="0" cy="1599134"/>
          </a:xfrm>
          <a:prstGeom prst="line">
            <a:avLst/>
          </a:prstGeom>
          <a:noFill/>
          <a:ln w="3810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4796FBD-4452-4DDA-BE1D-9DD85460BFBE}"/>
              </a:ext>
            </a:extLst>
          </p:cNvPr>
          <p:cNvCxnSpPr/>
          <p:nvPr/>
        </p:nvCxnSpPr>
        <p:spPr bwMode="auto">
          <a:xfrm>
            <a:off x="5362279" y="4004652"/>
            <a:ext cx="0" cy="1599134"/>
          </a:xfrm>
          <a:prstGeom prst="line">
            <a:avLst/>
          </a:prstGeom>
          <a:noFill/>
          <a:ln w="3810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E940F90-D918-4EFF-B4B0-062221518BCD}"/>
              </a:ext>
            </a:extLst>
          </p:cNvPr>
          <p:cNvCxnSpPr/>
          <p:nvPr/>
        </p:nvCxnSpPr>
        <p:spPr bwMode="auto">
          <a:xfrm>
            <a:off x="5536320" y="3999609"/>
            <a:ext cx="0" cy="1599134"/>
          </a:xfrm>
          <a:prstGeom prst="line">
            <a:avLst/>
          </a:prstGeom>
          <a:noFill/>
          <a:ln w="3810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E52E0834-839D-4481-A788-9BA8F82631F0}"/>
              </a:ext>
            </a:extLst>
          </p:cNvPr>
          <p:cNvCxnSpPr/>
          <p:nvPr/>
        </p:nvCxnSpPr>
        <p:spPr bwMode="auto">
          <a:xfrm>
            <a:off x="5811116" y="3994567"/>
            <a:ext cx="0" cy="1599134"/>
          </a:xfrm>
          <a:prstGeom prst="line">
            <a:avLst/>
          </a:prstGeom>
          <a:noFill/>
          <a:ln w="3810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A7F33F8E-3AE8-4EA6-AB32-A0DD3A526B4F}"/>
              </a:ext>
            </a:extLst>
          </p:cNvPr>
          <p:cNvCxnSpPr/>
          <p:nvPr/>
        </p:nvCxnSpPr>
        <p:spPr bwMode="auto">
          <a:xfrm>
            <a:off x="5985155" y="4004652"/>
            <a:ext cx="0" cy="1599134"/>
          </a:xfrm>
          <a:prstGeom prst="line">
            <a:avLst/>
          </a:prstGeom>
          <a:noFill/>
          <a:ln w="3810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4AE9624-FD4C-4E0A-98BA-AA879D0DD7A3}"/>
              </a:ext>
            </a:extLst>
          </p:cNvPr>
          <p:cNvCxnSpPr/>
          <p:nvPr/>
        </p:nvCxnSpPr>
        <p:spPr bwMode="auto">
          <a:xfrm>
            <a:off x="6072174" y="3994567"/>
            <a:ext cx="0" cy="1599134"/>
          </a:xfrm>
          <a:prstGeom prst="line">
            <a:avLst/>
          </a:prstGeom>
          <a:noFill/>
          <a:ln w="3810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917B195-63B8-4734-8508-A121CF8CEF87}"/>
              </a:ext>
            </a:extLst>
          </p:cNvPr>
          <p:cNvCxnSpPr>
            <a:cxnSpLocks/>
          </p:cNvCxnSpPr>
          <p:nvPr/>
        </p:nvCxnSpPr>
        <p:spPr bwMode="auto">
          <a:xfrm>
            <a:off x="1982260" y="3999609"/>
            <a:ext cx="0" cy="894648"/>
          </a:xfrm>
          <a:prstGeom prst="line">
            <a:avLst/>
          </a:prstGeom>
          <a:noFill/>
          <a:ln w="38100"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DA7BC5D-F657-4632-A401-4AD43BAE8194}"/>
              </a:ext>
            </a:extLst>
          </p:cNvPr>
          <p:cNvCxnSpPr>
            <a:cxnSpLocks/>
          </p:cNvCxnSpPr>
          <p:nvPr/>
        </p:nvCxnSpPr>
        <p:spPr bwMode="auto">
          <a:xfrm>
            <a:off x="2050959" y="4003361"/>
            <a:ext cx="0" cy="945856"/>
          </a:xfrm>
          <a:prstGeom prst="line">
            <a:avLst/>
          </a:prstGeom>
          <a:noFill/>
          <a:ln w="38100"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96E4948-DFB6-4D76-82D7-412502A3A568}"/>
              </a:ext>
            </a:extLst>
          </p:cNvPr>
          <p:cNvCxnSpPr>
            <a:cxnSpLocks/>
          </p:cNvCxnSpPr>
          <p:nvPr/>
        </p:nvCxnSpPr>
        <p:spPr bwMode="auto">
          <a:xfrm>
            <a:off x="2266218" y="4003361"/>
            <a:ext cx="0" cy="1032876"/>
          </a:xfrm>
          <a:prstGeom prst="line">
            <a:avLst/>
          </a:prstGeom>
          <a:noFill/>
          <a:ln w="38100"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120E8DE-3579-4EE2-8E23-8A7D22DD1A25}"/>
              </a:ext>
            </a:extLst>
          </p:cNvPr>
          <p:cNvCxnSpPr>
            <a:cxnSpLocks/>
          </p:cNvCxnSpPr>
          <p:nvPr/>
        </p:nvCxnSpPr>
        <p:spPr bwMode="auto">
          <a:xfrm>
            <a:off x="2325757" y="4003361"/>
            <a:ext cx="0" cy="1083256"/>
          </a:xfrm>
          <a:prstGeom prst="line">
            <a:avLst/>
          </a:prstGeom>
          <a:noFill/>
          <a:ln w="38100"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5F79C8EA-04B9-4D4C-B556-348401DE6D8D}"/>
              </a:ext>
            </a:extLst>
          </p:cNvPr>
          <p:cNvCxnSpPr>
            <a:cxnSpLocks/>
          </p:cNvCxnSpPr>
          <p:nvPr/>
        </p:nvCxnSpPr>
        <p:spPr bwMode="auto">
          <a:xfrm>
            <a:off x="2399037" y="4003361"/>
            <a:ext cx="0" cy="1124475"/>
          </a:xfrm>
          <a:prstGeom prst="line">
            <a:avLst/>
          </a:prstGeom>
          <a:noFill/>
          <a:ln w="38100"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19C81DD-ABB6-4784-BFA9-E0406D96264D}"/>
              </a:ext>
            </a:extLst>
          </p:cNvPr>
          <p:cNvCxnSpPr>
            <a:cxnSpLocks/>
          </p:cNvCxnSpPr>
          <p:nvPr/>
        </p:nvCxnSpPr>
        <p:spPr bwMode="auto">
          <a:xfrm>
            <a:off x="2536435" y="3999148"/>
            <a:ext cx="0" cy="1174488"/>
          </a:xfrm>
          <a:prstGeom prst="line">
            <a:avLst/>
          </a:prstGeom>
          <a:noFill/>
          <a:ln w="38100"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40DE063D-909B-42ED-9ABC-24848BA94B93}"/>
              </a:ext>
            </a:extLst>
          </p:cNvPr>
          <p:cNvCxnSpPr>
            <a:cxnSpLocks/>
          </p:cNvCxnSpPr>
          <p:nvPr/>
        </p:nvCxnSpPr>
        <p:spPr bwMode="auto">
          <a:xfrm>
            <a:off x="2605134" y="3999148"/>
            <a:ext cx="0" cy="1266087"/>
          </a:xfrm>
          <a:prstGeom prst="line">
            <a:avLst/>
          </a:prstGeom>
          <a:noFill/>
          <a:ln w="38100"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9E8C859B-C56A-4530-8B7F-939AC3C10EDA}"/>
              </a:ext>
            </a:extLst>
          </p:cNvPr>
          <p:cNvCxnSpPr>
            <a:cxnSpLocks/>
          </p:cNvCxnSpPr>
          <p:nvPr/>
        </p:nvCxnSpPr>
        <p:spPr bwMode="auto">
          <a:xfrm>
            <a:off x="2673834" y="3999148"/>
            <a:ext cx="0" cy="1266087"/>
          </a:xfrm>
          <a:prstGeom prst="line">
            <a:avLst/>
          </a:prstGeom>
          <a:noFill/>
          <a:ln w="38100"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887B8FC-CA22-4FCB-9C9F-1D90092925EA}"/>
              </a:ext>
            </a:extLst>
          </p:cNvPr>
          <p:cNvCxnSpPr>
            <a:cxnSpLocks/>
          </p:cNvCxnSpPr>
          <p:nvPr/>
        </p:nvCxnSpPr>
        <p:spPr bwMode="auto">
          <a:xfrm>
            <a:off x="2747114" y="3999148"/>
            <a:ext cx="0" cy="1266087"/>
          </a:xfrm>
          <a:prstGeom prst="line">
            <a:avLst/>
          </a:prstGeom>
          <a:noFill/>
          <a:ln w="38100"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37B5D1D-F3F0-48DA-8611-B2A7A851C014}"/>
              </a:ext>
            </a:extLst>
          </p:cNvPr>
          <p:cNvCxnSpPr>
            <a:cxnSpLocks/>
          </p:cNvCxnSpPr>
          <p:nvPr/>
        </p:nvCxnSpPr>
        <p:spPr bwMode="auto">
          <a:xfrm>
            <a:off x="2815815" y="3994567"/>
            <a:ext cx="0" cy="1316467"/>
          </a:xfrm>
          <a:prstGeom prst="line">
            <a:avLst/>
          </a:prstGeom>
          <a:noFill/>
          <a:ln w="38100"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D7656F1-1514-437C-92C0-1026659FA12B}"/>
              </a:ext>
            </a:extLst>
          </p:cNvPr>
          <p:cNvCxnSpPr>
            <a:cxnSpLocks/>
          </p:cNvCxnSpPr>
          <p:nvPr/>
        </p:nvCxnSpPr>
        <p:spPr bwMode="auto">
          <a:xfrm>
            <a:off x="2879934" y="4003361"/>
            <a:ext cx="0" cy="1316467"/>
          </a:xfrm>
          <a:prstGeom prst="line">
            <a:avLst/>
          </a:prstGeom>
          <a:noFill/>
          <a:ln w="3810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EC965BE-C196-44CB-839C-93F806F29D13}"/>
              </a:ext>
            </a:extLst>
          </p:cNvPr>
          <p:cNvCxnSpPr>
            <a:cxnSpLocks/>
          </p:cNvCxnSpPr>
          <p:nvPr/>
        </p:nvCxnSpPr>
        <p:spPr bwMode="auto">
          <a:xfrm>
            <a:off x="2944054" y="4003361"/>
            <a:ext cx="0" cy="1358054"/>
          </a:xfrm>
          <a:prstGeom prst="line">
            <a:avLst/>
          </a:prstGeom>
          <a:noFill/>
          <a:ln w="38100"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5D48079-EA93-491C-9746-077AD1903535}"/>
              </a:ext>
            </a:extLst>
          </p:cNvPr>
          <p:cNvCxnSpPr>
            <a:cxnSpLocks/>
          </p:cNvCxnSpPr>
          <p:nvPr/>
        </p:nvCxnSpPr>
        <p:spPr bwMode="auto">
          <a:xfrm>
            <a:off x="3026493" y="4003361"/>
            <a:ext cx="0" cy="1358054"/>
          </a:xfrm>
          <a:prstGeom prst="line">
            <a:avLst/>
          </a:prstGeom>
          <a:noFill/>
          <a:ln w="38100"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33879C97-A393-4757-8C49-0CA22BA16D88}"/>
              </a:ext>
            </a:extLst>
          </p:cNvPr>
          <p:cNvCxnSpPr>
            <a:cxnSpLocks/>
          </p:cNvCxnSpPr>
          <p:nvPr/>
        </p:nvCxnSpPr>
        <p:spPr bwMode="auto">
          <a:xfrm>
            <a:off x="3086033" y="3994567"/>
            <a:ext cx="0" cy="1366848"/>
          </a:xfrm>
          <a:prstGeom prst="line">
            <a:avLst/>
          </a:prstGeom>
          <a:noFill/>
          <a:ln w="3810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B977748-8A92-48F8-B075-4D65D128A81E}"/>
              </a:ext>
            </a:extLst>
          </p:cNvPr>
          <p:cNvCxnSpPr>
            <a:cxnSpLocks/>
          </p:cNvCxnSpPr>
          <p:nvPr/>
        </p:nvCxnSpPr>
        <p:spPr bwMode="auto">
          <a:xfrm>
            <a:off x="3232592" y="3994567"/>
            <a:ext cx="0" cy="1398907"/>
          </a:xfrm>
          <a:prstGeom prst="line">
            <a:avLst/>
          </a:prstGeom>
          <a:noFill/>
          <a:ln w="38100"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67DEB393-8E9F-4B13-BA3D-891149960B54}"/>
              </a:ext>
            </a:extLst>
          </p:cNvPr>
          <p:cNvCxnSpPr>
            <a:cxnSpLocks/>
          </p:cNvCxnSpPr>
          <p:nvPr/>
        </p:nvCxnSpPr>
        <p:spPr bwMode="auto">
          <a:xfrm>
            <a:off x="3301292" y="4003361"/>
            <a:ext cx="0" cy="1398907"/>
          </a:xfrm>
          <a:prstGeom prst="line">
            <a:avLst/>
          </a:prstGeom>
          <a:noFill/>
          <a:ln w="3810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89A77B3-9938-47FB-BE29-22B356A03775}"/>
              </a:ext>
            </a:extLst>
          </p:cNvPr>
          <p:cNvCxnSpPr>
            <a:cxnSpLocks/>
          </p:cNvCxnSpPr>
          <p:nvPr/>
        </p:nvCxnSpPr>
        <p:spPr bwMode="auto">
          <a:xfrm>
            <a:off x="3365412" y="3994567"/>
            <a:ext cx="0" cy="1476767"/>
          </a:xfrm>
          <a:prstGeom prst="line">
            <a:avLst/>
          </a:prstGeom>
          <a:noFill/>
          <a:ln w="38100"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D19FEA31-C4BA-4CD2-BE71-ED3DCE7B1BEF}"/>
              </a:ext>
            </a:extLst>
          </p:cNvPr>
          <p:cNvCxnSpPr>
            <a:cxnSpLocks/>
          </p:cNvCxnSpPr>
          <p:nvPr/>
        </p:nvCxnSpPr>
        <p:spPr bwMode="auto">
          <a:xfrm>
            <a:off x="3511967" y="3994567"/>
            <a:ext cx="0" cy="1542993"/>
          </a:xfrm>
          <a:prstGeom prst="line">
            <a:avLst/>
          </a:prstGeom>
          <a:noFill/>
          <a:ln w="38100"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A8E90FD-6F6A-453B-BCB1-1324BDD35257}"/>
              </a:ext>
            </a:extLst>
          </p:cNvPr>
          <p:cNvCxnSpPr>
            <a:cxnSpLocks/>
          </p:cNvCxnSpPr>
          <p:nvPr/>
        </p:nvCxnSpPr>
        <p:spPr bwMode="auto">
          <a:xfrm>
            <a:off x="3580666" y="3994567"/>
            <a:ext cx="0" cy="1542993"/>
          </a:xfrm>
          <a:prstGeom prst="line">
            <a:avLst/>
          </a:prstGeom>
          <a:noFill/>
          <a:ln w="38100"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EDB87C1-45A2-4AC3-B001-C522489E9053}"/>
              </a:ext>
            </a:extLst>
          </p:cNvPr>
          <p:cNvCxnSpPr>
            <a:cxnSpLocks/>
          </p:cNvCxnSpPr>
          <p:nvPr/>
        </p:nvCxnSpPr>
        <p:spPr bwMode="auto">
          <a:xfrm>
            <a:off x="3649365" y="3994567"/>
            <a:ext cx="0" cy="1542993"/>
          </a:xfrm>
          <a:prstGeom prst="line">
            <a:avLst/>
          </a:prstGeom>
          <a:noFill/>
          <a:ln w="38100"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AE5734F-F36D-49EC-B1DE-318BEE9BEE62}"/>
              </a:ext>
            </a:extLst>
          </p:cNvPr>
          <p:cNvCxnSpPr>
            <a:cxnSpLocks/>
          </p:cNvCxnSpPr>
          <p:nvPr/>
        </p:nvCxnSpPr>
        <p:spPr bwMode="auto">
          <a:xfrm>
            <a:off x="3713485" y="4003361"/>
            <a:ext cx="0" cy="1542993"/>
          </a:xfrm>
          <a:prstGeom prst="line">
            <a:avLst/>
          </a:prstGeom>
          <a:noFill/>
          <a:ln w="38100"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C1930512-2466-44CA-9DA7-86A3434CAEBE}"/>
              </a:ext>
            </a:extLst>
          </p:cNvPr>
          <p:cNvCxnSpPr>
            <a:cxnSpLocks/>
          </p:cNvCxnSpPr>
          <p:nvPr/>
        </p:nvCxnSpPr>
        <p:spPr bwMode="auto">
          <a:xfrm>
            <a:off x="3786764" y="4003361"/>
            <a:ext cx="0" cy="1542993"/>
          </a:xfrm>
          <a:prstGeom prst="line">
            <a:avLst/>
          </a:prstGeom>
          <a:noFill/>
          <a:ln w="38100"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EFC3483-6A32-47A6-BA58-2B0484A8710D}"/>
              </a:ext>
            </a:extLst>
          </p:cNvPr>
          <p:cNvCxnSpPr>
            <a:cxnSpLocks/>
          </p:cNvCxnSpPr>
          <p:nvPr/>
        </p:nvCxnSpPr>
        <p:spPr bwMode="auto">
          <a:xfrm>
            <a:off x="4134841" y="4003361"/>
            <a:ext cx="0" cy="1600426"/>
          </a:xfrm>
          <a:prstGeom prst="line">
            <a:avLst/>
          </a:prstGeom>
          <a:noFill/>
          <a:ln w="38100"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4A028AA-B084-4A8F-B220-DD0FAF0C0914}"/>
              </a:ext>
            </a:extLst>
          </p:cNvPr>
          <p:cNvCxnSpPr>
            <a:cxnSpLocks/>
          </p:cNvCxnSpPr>
          <p:nvPr/>
        </p:nvCxnSpPr>
        <p:spPr bwMode="auto">
          <a:xfrm>
            <a:off x="4194381" y="4003361"/>
            <a:ext cx="0" cy="1600426"/>
          </a:xfrm>
          <a:prstGeom prst="line">
            <a:avLst/>
          </a:prstGeom>
          <a:noFill/>
          <a:ln w="38100"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C8D0A731-5806-4E6B-89B9-08E43AD86F08}"/>
              </a:ext>
            </a:extLst>
          </p:cNvPr>
          <p:cNvCxnSpPr>
            <a:cxnSpLocks/>
          </p:cNvCxnSpPr>
          <p:nvPr/>
        </p:nvCxnSpPr>
        <p:spPr bwMode="auto">
          <a:xfrm>
            <a:off x="4336360" y="4003361"/>
            <a:ext cx="0" cy="1600426"/>
          </a:xfrm>
          <a:prstGeom prst="line">
            <a:avLst/>
          </a:prstGeom>
          <a:noFill/>
          <a:ln w="38100"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925326C8-71F6-46F4-BDD1-EB56F04E7FF1}"/>
              </a:ext>
            </a:extLst>
          </p:cNvPr>
          <p:cNvCxnSpPr>
            <a:cxnSpLocks/>
          </p:cNvCxnSpPr>
          <p:nvPr/>
        </p:nvCxnSpPr>
        <p:spPr bwMode="auto">
          <a:xfrm>
            <a:off x="4405061" y="3998964"/>
            <a:ext cx="0" cy="1600426"/>
          </a:xfrm>
          <a:prstGeom prst="line">
            <a:avLst/>
          </a:prstGeom>
          <a:noFill/>
          <a:ln w="38100"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318231C4-D51C-4154-8ED7-0DF3C5814F0A}"/>
              </a:ext>
            </a:extLst>
          </p:cNvPr>
          <p:cNvCxnSpPr>
            <a:cxnSpLocks/>
          </p:cNvCxnSpPr>
          <p:nvPr/>
        </p:nvCxnSpPr>
        <p:spPr bwMode="auto">
          <a:xfrm>
            <a:off x="5110377" y="3993276"/>
            <a:ext cx="0" cy="1429235"/>
          </a:xfrm>
          <a:prstGeom prst="line">
            <a:avLst/>
          </a:prstGeom>
          <a:noFill/>
          <a:ln w="38100"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00D3EEA-638C-4C83-BAB8-4086B7135D6C}"/>
              </a:ext>
            </a:extLst>
          </p:cNvPr>
          <p:cNvCxnSpPr>
            <a:cxnSpLocks/>
          </p:cNvCxnSpPr>
          <p:nvPr/>
        </p:nvCxnSpPr>
        <p:spPr bwMode="auto">
          <a:xfrm>
            <a:off x="5192816" y="3999609"/>
            <a:ext cx="0" cy="1564514"/>
          </a:xfrm>
          <a:prstGeom prst="line">
            <a:avLst/>
          </a:prstGeom>
          <a:noFill/>
          <a:ln w="38100"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A8D8B69-67C4-4475-9A5F-224AE3127EA7}"/>
              </a:ext>
            </a:extLst>
          </p:cNvPr>
          <p:cNvCxnSpPr>
            <a:cxnSpLocks/>
          </p:cNvCxnSpPr>
          <p:nvPr/>
        </p:nvCxnSpPr>
        <p:spPr bwMode="auto">
          <a:xfrm>
            <a:off x="5279835" y="3993276"/>
            <a:ext cx="0" cy="1600426"/>
          </a:xfrm>
          <a:prstGeom prst="line">
            <a:avLst/>
          </a:prstGeom>
          <a:noFill/>
          <a:ln w="38100"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BD25683-7794-4091-8507-CEDD6F7D2653}"/>
              </a:ext>
            </a:extLst>
          </p:cNvPr>
          <p:cNvCxnSpPr>
            <a:cxnSpLocks/>
          </p:cNvCxnSpPr>
          <p:nvPr/>
        </p:nvCxnSpPr>
        <p:spPr bwMode="auto">
          <a:xfrm>
            <a:off x="5453874" y="3986420"/>
            <a:ext cx="0" cy="1607282"/>
          </a:xfrm>
          <a:prstGeom prst="line">
            <a:avLst/>
          </a:prstGeom>
          <a:noFill/>
          <a:ln w="38100"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02371E56-4D6A-4C23-89C5-4BCD08C55372}"/>
              </a:ext>
            </a:extLst>
          </p:cNvPr>
          <p:cNvCxnSpPr>
            <a:cxnSpLocks/>
          </p:cNvCxnSpPr>
          <p:nvPr/>
        </p:nvCxnSpPr>
        <p:spPr bwMode="auto">
          <a:xfrm>
            <a:off x="5637073" y="3986420"/>
            <a:ext cx="0" cy="1607282"/>
          </a:xfrm>
          <a:prstGeom prst="line">
            <a:avLst/>
          </a:prstGeom>
          <a:noFill/>
          <a:ln w="38100"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5CA359B5-DA73-4551-A326-83714CAE692B}"/>
              </a:ext>
            </a:extLst>
          </p:cNvPr>
          <p:cNvCxnSpPr>
            <a:cxnSpLocks/>
          </p:cNvCxnSpPr>
          <p:nvPr/>
        </p:nvCxnSpPr>
        <p:spPr bwMode="auto">
          <a:xfrm>
            <a:off x="5719513" y="3986420"/>
            <a:ext cx="0" cy="1607282"/>
          </a:xfrm>
          <a:prstGeom prst="line">
            <a:avLst/>
          </a:prstGeom>
          <a:noFill/>
          <a:ln w="38100"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E46DBA71-DB84-4611-8082-CC96CFAF05C2}"/>
              </a:ext>
            </a:extLst>
          </p:cNvPr>
          <p:cNvCxnSpPr>
            <a:cxnSpLocks/>
          </p:cNvCxnSpPr>
          <p:nvPr/>
        </p:nvCxnSpPr>
        <p:spPr bwMode="auto">
          <a:xfrm>
            <a:off x="5898132" y="3995536"/>
            <a:ext cx="0" cy="1607282"/>
          </a:xfrm>
          <a:prstGeom prst="line">
            <a:avLst/>
          </a:prstGeom>
          <a:noFill/>
          <a:ln w="38100"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1A0D6B3-AC52-4AA0-A90D-2370A3D33336}"/>
              </a:ext>
            </a:extLst>
          </p:cNvPr>
          <p:cNvCxnSpPr>
            <a:cxnSpLocks/>
          </p:cNvCxnSpPr>
          <p:nvPr/>
        </p:nvCxnSpPr>
        <p:spPr bwMode="auto">
          <a:xfrm>
            <a:off x="1231144" y="3140127"/>
            <a:ext cx="0" cy="859482"/>
          </a:xfrm>
          <a:prstGeom prst="line">
            <a:avLst/>
          </a:prstGeom>
          <a:noFill/>
          <a:ln w="38100" cap="flat" cmpd="sng" algn="ctr">
            <a:solidFill>
              <a:schemeClr val="accent4"/>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9515DD89-35F5-4B29-9ADD-57DFFEE5196C}"/>
              </a:ext>
            </a:extLst>
          </p:cNvPr>
          <p:cNvCxnSpPr>
            <a:cxnSpLocks/>
          </p:cNvCxnSpPr>
          <p:nvPr/>
        </p:nvCxnSpPr>
        <p:spPr bwMode="auto">
          <a:xfrm>
            <a:off x="1304424" y="3309587"/>
            <a:ext cx="0" cy="676833"/>
          </a:xfrm>
          <a:prstGeom prst="line">
            <a:avLst/>
          </a:prstGeom>
          <a:noFill/>
          <a:ln w="38100" cap="flat" cmpd="sng" algn="ctr">
            <a:solidFill>
              <a:schemeClr val="accent4"/>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B9D883E-8A3F-4ACF-A3BD-7DF38A8D1920}"/>
              </a:ext>
            </a:extLst>
          </p:cNvPr>
          <p:cNvCxnSpPr>
            <a:cxnSpLocks/>
          </p:cNvCxnSpPr>
          <p:nvPr/>
        </p:nvCxnSpPr>
        <p:spPr bwMode="auto">
          <a:xfrm>
            <a:off x="1446403" y="3999609"/>
            <a:ext cx="0" cy="38193"/>
          </a:xfrm>
          <a:prstGeom prst="line">
            <a:avLst/>
          </a:prstGeom>
          <a:noFill/>
          <a:ln w="38100" cap="flat" cmpd="sng" algn="ctr">
            <a:solidFill>
              <a:schemeClr val="accent4"/>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6DF39197-84F7-485E-ACD4-F6595CC3B1BB}"/>
              </a:ext>
            </a:extLst>
          </p:cNvPr>
          <p:cNvCxnSpPr>
            <a:cxnSpLocks/>
          </p:cNvCxnSpPr>
          <p:nvPr/>
        </p:nvCxnSpPr>
        <p:spPr bwMode="auto">
          <a:xfrm>
            <a:off x="1510522" y="3999609"/>
            <a:ext cx="0" cy="129792"/>
          </a:xfrm>
          <a:prstGeom prst="line">
            <a:avLst/>
          </a:prstGeom>
          <a:noFill/>
          <a:ln w="38100" cap="flat" cmpd="sng" algn="ctr">
            <a:solidFill>
              <a:schemeClr val="accent4"/>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C2A959F8-41A0-4E4A-983F-DC3C6C6DC1F8}"/>
              </a:ext>
            </a:extLst>
          </p:cNvPr>
          <p:cNvCxnSpPr>
            <a:cxnSpLocks/>
          </p:cNvCxnSpPr>
          <p:nvPr/>
        </p:nvCxnSpPr>
        <p:spPr bwMode="auto">
          <a:xfrm>
            <a:off x="1652496" y="3993276"/>
            <a:ext cx="0" cy="447564"/>
          </a:xfrm>
          <a:prstGeom prst="line">
            <a:avLst/>
          </a:prstGeom>
          <a:noFill/>
          <a:ln w="38100" cap="flat" cmpd="sng" algn="ctr">
            <a:solidFill>
              <a:schemeClr val="accent4"/>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84F7F4C-CB13-403B-9940-330AB8E931BF}"/>
              </a:ext>
            </a:extLst>
          </p:cNvPr>
          <p:cNvCxnSpPr>
            <a:cxnSpLocks/>
          </p:cNvCxnSpPr>
          <p:nvPr/>
        </p:nvCxnSpPr>
        <p:spPr bwMode="auto">
          <a:xfrm>
            <a:off x="1721195" y="3999609"/>
            <a:ext cx="0" cy="555730"/>
          </a:xfrm>
          <a:prstGeom prst="line">
            <a:avLst/>
          </a:prstGeom>
          <a:noFill/>
          <a:ln w="38100" cap="flat" cmpd="sng" algn="ctr">
            <a:solidFill>
              <a:schemeClr val="accent4"/>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C3FF511-95CD-4CD8-9A55-2A948D9BD357}"/>
              </a:ext>
            </a:extLst>
          </p:cNvPr>
          <p:cNvCxnSpPr>
            <a:cxnSpLocks/>
          </p:cNvCxnSpPr>
          <p:nvPr/>
        </p:nvCxnSpPr>
        <p:spPr bwMode="auto">
          <a:xfrm>
            <a:off x="1854017" y="3999609"/>
            <a:ext cx="0" cy="628009"/>
          </a:xfrm>
          <a:prstGeom prst="line">
            <a:avLst/>
          </a:prstGeom>
          <a:noFill/>
          <a:ln w="38100" cap="flat" cmpd="sng" algn="ctr">
            <a:solidFill>
              <a:schemeClr val="accent4"/>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E3E4C2B-E7D1-429D-A314-2198D4AFAB72}"/>
              </a:ext>
            </a:extLst>
          </p:cNvPr>
          <p:cNvCxnSpPr>
            <a:cxnSpLocks/>
          </p:cNvCxnSpPr>
          <p:nvPr/>
        </p:nvCxnSpPr>
        <p:spPr bwMode="auto">
          <a:xfrm>
            <a:off x="1922716" y="3999609"/>
            <a:ext cx="0" cy="725189"/>
          </a:xfrm>
          <a:prstGeom prst="line">
            <a:avLst/>
          </a:prstGeom>
          <a:noFill/>
          <a:ln w="38100" cap="flat" cmpd="sng" algn="ctr">
            <a:solidFill>
              <a:schemeClr val="accent4"/>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0A38CE85-30AE-456F-AEF5-34BD5F3CF4BC}"/>
              </a:ext>
            </a:extLst>
          </p:cNvPr>
          <p:cNvCxnSpPr>
            <a:cxnSpLocks/>
          </p:cNvCxnSpPr>
          <p:nvPr/>
        </p:nvCxnSpPr>
        <p:spPr bwMode="auto">
          <a:xfrm>
            <a:off x="2128814" y="3999609"/>
            <a:ext cx="0" cy="1015247"/>
          </a:xfrm>
          <a:prstGeom prst="line">
            <a:avLst/>
          </a:prstGeom>
          <a:noFill/>
          <a:ln w="38100" cap="flat" cmpd="sng" algn="ctr">
            <a:solidFill>
              <a:schemeClr val="accent4"/>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DD48D703-85F9-48AC-879C-44E3DF525136}"/>
              </a:ext>
            </a:extLst>
          </p:cNvPr>
          <p:cNvCxnSpPr>
            <a:cxnSpLocks/>
          </p:cNvCxnSpPr>
          <p:nvPr/>
        </p:nvCxnSpPr>
        <p:spPr bwMode="auto">
          <a:xfrm>
            <a:off x="2197513" y="3993276"/>
            <a:ext cx="0" cy="1042961"/>
          </a:xfrm>
          <a:prstGeom prst="line">
            <a:avLst/>
          </a:prstGeom>
          <a:noFill/>
          <a:ln w="38100" cap="flat" cmpd="sng" algn="ctr">
            <a:solidFill>
              <a:schemeClr val="accent4"/>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20DF6E35-A2E6-48DF-8DE1-16B05E560BE6}"/>
              </a:ext>
            </a:extLst>
          </p:cNvPr>
          <p:cNvCxnSpPr>
            <a:cxnSpLocks/>
          </p:cNvCxnSpPr>
          <p:nvPr/>
        </p:nvCxnSpPr>
        <p:spPr bwMode="auto">
          <a:xfrm>
            <a:off x="3850883" y="3999609"/>
            <a:ext cx="0" cy="1564514"/>
          </a:xfrm>
          <a:prstGeom prst="line">
            <a:avLst/>
          </a:prstGeom>
          <a:noFill/>
          <a:ln w="38100" cap="flat" cmpd="sng" algn="ctr">
            <a:solidFill>
              <a:schemeClr val="accent4"/>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964140D-7041-458D-B1A4-D1956F0D98C9}"/>
              </a:ext>
            </a:extLst>
          </p:cNvPr>
          <p:cNvCxnSpPr>
            <a:cxnSpLocks/>
          </p:cNvCxnSpPr>
          <p:nvPr/>
        </p:nvCxnSpPr>
        <p:spPr bwMode="auto">
          <a:xfrm>
            <a:off x="5018776" y="3993276"/>
            <a:ext cx="0" cy="232306"/>
          </a:xfrm>
          <a:prstGeom prst="line">
            <a:avLst/>
          </a:prstGeom>
          <a:noFill/>
          <a:ln w="38100" cap="flat" cmpd="sng" algn="ctr">
            <a:solidFill>
              <a:schemeClr val="accent4"/>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D72ACA6-2E3D-4EE5-B817-B6BC97A9BD79}"/>
              </a:ext>
            </a:extLst>
          </p:cNvPr>
          <p:cNvCxnSpPr>
            <a:cxnSpLocks/>
          </p:cNvCxnSpPr>
          <p:nvPr/>
        </p:nvCxnSpPr>
        <p:spPr bwMode="auto">
          <a:xfrm>
            <a:off x="1583788" y="3993276"/>
            <a:ext cx="0" cy="351385"/>
          </a:xfrm>
          <a:prstGeom prst="line">
            <a:avLst/>
          </a:prstGeom>
          <a:noFill/>
          <a:ln w="38100" cap="flat" cmpd="sng" algn="ctr">
            <a:solidFill>
              <a:schemeClr val="accent5"/>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89FE2C79-4989-488C-B11F-C5E227F7D28B}"/>
              </a:ext>
            </a:extLst>
          </p:cNvPr>
          <p:cNvCxnSpPr>
            <a:cxnSpLocks/>
          </p:cNvCxnSpPr>
          <p:nvPr/>
        </p:nvCxnSpPr>
        <p:spPr bwMode="auto">
          <a:xfrm>
            <a:off x="3438676" y="3993276"/>
            <a:ext cx="0" cy="1544284"/>
          </a:xfrm>
          <a:prstGeom prst="line">
            <a:avLst/>
          </a:prstGeom>
          <a:noFill/>
          <a:ln w="38100" cap="flat" cmpd="sng" algn="ctr">
            <a:solidFill>
              <a:schemeClr val="accent5"/>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32E122AF-38DA-4CA6-9CA6-D33F59945A4F}"/>
              </a:ext>
            </a:extLst>
          </p:cNvPr>
          <p:cNvCxnSpPr>
            <a:cxnSpLocks/>
          </p:cNvCxnSpPr>
          <p:nvPr/>
        </p:nvCxnSpPr>
        <p:spPr bwMode="auto">
          <a:xfrm>
            <a:off x="1789878" y="3999609"/>
            <a:ext cx="0" cy="628009"/>
          </a:xfrm>
          <a:prstGeom prst="line">
            <a:avLst/>
          </a:prstGeom>
          <a:noFill/>
          <a:ln w="38100" cap="flat" cmpd="sng" algn="ctr">
            <a:solidFill>
              <a:schemeClr val="accent6"/>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E2386DC9-8606-4F7F-9D6E-8ADA9D2C5C8F}"/>
              </a:ext>
            </a:extLst>
          </p:cNvPr>
          <p:cNvCxnSpPr>
            <a:cxnSpLocks/>
          </p:cNvCxnSpPr>
          <p:nvPr/>
        </p:nvCxnSpPr>
        <p:spPr bwMode="auto">
          <a:xfrm>
            <a:off x="2467714" y="3999609"/>
            <a:ext cx="0" cy="1128226"/>
          </a:xfrm>
          <a:prstGeom prst="line">
            <a:avLst/>
          </a:prstGeom>
          <a:noFill/>
          <a:ln w="38100" cap="flat" cmpd="sng" algn="ctr">
            <a:solidFill>
              <a:schemeClr val="accent6"/>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633BD23-5EED-4B14-9FED-3B60D0F83412}"/>
              </a:ext>
            </a:extLst>
          </p:cNvPr>
          <p:cNvCxnSpPr>
            <a:cxnSpLocks/>
          </p:cNvCxnSpPr>
          <p:nvPr/>
        </p:nvCxnSpPr>
        <p:spPr bwMode="auto">
          <a:xfrm>
            <a:off x="3159289" y="3999609"/>
            <a:ext cx="0" cy="1361806"/>
          </a:xfrm>
          <a:prstGeom prst="line">
            <a:avLst/>
          </a:prstGeom>
          <a:noFill/>
          <a:ln w="38100" cap="flat" cmpd="sng" algn="ctr">
            <a:solidFill>
              <a:schemeClr val="accent6"/>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ADD8AA4-85E3-4533-8471-AED3174B3C93}"/>
              </a:ext>
            </a:extLst>
          </p:cNvPr>
          <p:cNvCxnSpPr/>
          <p:nvPr/>
        </p:nvCxnSpPr>
        <p:spPr bwMode="auto">
          <a:xfrm>
            <a:off x="1159702" y="4803574"/>
            <a:ext cx="4971203" cy="0"/>
          </a:xfrm>
          <a:prstGeom prst="line">
            <a:avLst/>
          </a:prstGeom>
          <a:noFill/>
          <a:ln w="28575" cap="flat" cmpd="sng" algn="ctr">
            <a:solidFill>
              <a:schemeClr val="bg1"/>
            </a:solidFill>
            <a:prstDash val="sysDot"/>
            <a:round/>
            <a:headEnd type="none" w="med" len="med"/>
            <a:tailEnd type="none" w="med" len="med"/>
          </a:ln>
          <a:effectLst/>
        </p:spPr>
      </p:cxnSp>
      <p:cxnSp>
        <p:nvCxnSpPr>
          <p:cNvPr id="30" name="Straight Connector 29">
            <a:extLst>
              <a:ext uri="{FF2B5EF4-FFF2-40B4-BE49-F238E27FC236}">
                <a16:creationId xmlns:a16="http://schemas.microsoft.com/office/drawing/2014/main" id="{EBA8ED61-10CB-4269-88E7-5AAA1F29A904}"/>
              </a:ext>
            </a:extLst>
          </p:cNvPr>
          <p:cNvCxnSpPr/>
          <p:nvPr/>
        </p:nvCxnSpPr>
        <p:spPr bwMode="auto">
          <a:xfrm>
            <a:off x="1168495" y="5594993"/>
            <a:ext cx="333275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E4E9942-09AF-464E-A53A-99B26DFD06DD}"/>
              </a:ext>
            </a:extLst>
          </p:cNvPr>
          <p:cNvCxnSpPr/>
          <p:nvPr/>
        </p:nvCxnSpPr>
        <p:spPr bwMode="auto">
          <a:xfrm>
            <a:off x="4685913" y="5594993"/>
            <a:ext cx="1444992" cy="0"/>
          </a:xfrm>
          <a:prstGeom prst="line">
            <a:avLst/>
          </a:prstGeom>
          <a:noFill/>
          <a:ln w="28575" cap="flat" cmpd="sng" algn="ctr">
            <a:solidFill>
              <a:schemeClr val="bg1"/>
            </a:solidFill>
            <a:prstDash val="solid"/>
            <a:round/>
            <a:headEnd type="none" w="med" len="med"/>
            <a:tailEnd type="none" w="med" len="med"/>
          </a:ln>
          <a:effectLst/>
        </p:spPr>
      </p:cxnSp>
      <p:sp>
        <p:nvSpPr>
          <p:cNvPr id="161" name="Isosceles Triangle 160">
            <a:extLst>
              <a:ext uri="{FF2B5EF4-FFF2-40B4-BE49-F238E27FC236}">
                <a16:creationId xmlns:a16="http://schemas.microsoft.com/office/drawing/2014/main" id="{5E819DD3-FC16-4334-A828-3B3F29E5EE75}"/>
              </a:ext>
            </a:extLst>
          </p:cNvPr>
          <p:cNvSpPr/>
          <p:nvPr/>
        </p:nvSpPr>
        <p:spPr bwMode="auto">
          <a:xfrm>
            <a:off x="1350671" y="3769229"/>
            <a:ext cx="43967" cy="21946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Isosceles Triangle 161">
            <a:extLst>
              <a:ext uri="{FF2B5EF4-FFF2-40B4-BE49-F238E27FC236}">
                <a16:creationId xmlns:a16="http://schemas.microsoft.com/office/drawing/2014/main" id="{11C60521-9DAC-4402-8759-2693900E1B3F}"/>
              </a:ext>
            </a:extLst>
          </p:cNvPr>
          <p:cNvSpPr/>
          <p:nvPr/>
        </p:nvSpPr>
        <p:spPr bwMode="auto">
          <a:xfrm>
            <a:off x="4818831" y="3778857"/>
            <a:ext cx="43967" cy="21946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Isosceles Triangle 162">
            <a:extLst>
              <a:ext uri="{FF2B5EF4-FFF2-40B4-BE49-F238E27FC236}">
                <a16:creationId xmlns:a16="http://schemas.microsoft.com/office/drawing/2014/main" id="{175A3A15-A3BD-4837-B12A-0B3B793E3EA4}"/>
              </a:ext>
            </a:extLst>
          </p:cNvPr>
          <p:cNvSpPr/>
          <p:nvPr/>
        </p:nvSpPr>
        <p:spPr bwMode="auto">
          <a:xfrm>
            <a:off x="4909318" y="3776979"/>
            <a:ext cx="43967" cy="21946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 name="Straight Connector 4">
            <a:extLst>
              <a:ext uri="{FF2B5EF4-FFF2-40B4-BE49-F238E27FC236}">
                <a16:creationId xmlns:a16="http://schemas.microsoft.com/office/drawing/2014/main" id="{2A9E7122-3C56-47E0-B9C1-E2DCCBEABCB8}"/>
              </a:ext>
            </a:extLst>
          </p:cNvPr>
          <p:cNvCxnSpPr/>
          <p:nvPr/>
        </p:nvCxnSpPr>
        <p:spPr bwMode="auto">
          <a:xfrm>
            <a:off x="1159702" y="3994567"/>
            <a:ext cx="4971203" cy="0"/>
          </a:xfrm>
          <a:prstGeom prst="line">
            <a:avLst/>
          </a:prstGeom>
          <a:noFill/>
          <a:ln w="28575" cap="flat" cmpd="sng" algn="ctr">
            <a:solidFill>
              <a:schemeClr val="bg1"/>
            </a:solidFill>
            <a:prstDash val="solid"/>
            <a:round/>
            <a:headEnd type="none" w="med" len="med"/>
            <a:tailEnd type="none" w="med" len="med"/>
          </a:ln>
          <a:effectLst/>
        </p:spPr>
      </p:cxnSp>
      <p:sp>
        <p:nvSpPr>
          <p:cNvPr id="164" name="Star: 5 Points 163">
            <a:extLst>
              <a:ext uri="{FF2B5EF4-FFF2-40B4-BE49-F238E27FC236}">
                <a16:creationId xmlns:a16="http://schemas.microsoft.com/office/drawing/2014/main" id="{7E6AAC5A-549B-4B74-BFE3-F0A654DCA53D}"/>
              </a:ext>
            </a:extLst>
          </p:cNvPr>
          <p:cNvSpPr/>
          <p:nvPr/>
        </p:nvSpPr>
        <p:spPr bwMode="auto">
          <a:xfrm>
            <a:off x="4726194" y="3811968"/>
            <a:ext cx="72734" cy="172793"/>
          </a:xfrm>
          <a:prstGeom prst="star5">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5" name="Straight Connector 164">
            <a:extLst>
              <a:ext uri="{FF2B5EF4-FFF2-40B4-BE49-F238E27FC236}">
                <a16:creationId xmlns:a16="http://schemas.microsoft.com/office/drawing/2014/main" id="{86D9C0D6-9BF9-4EFF-ACC0-ED4795700C3D}"/>
              </a:ext>
            </a:extLst>
          </p:cNvPr>
          <p:cNvCxnSpPr/>
          <p:nvPr/>
        </p:nvCxnSpPr>
        <p:spPr bwMode="auto">
          <a:xfrm flipV="1">
            <a:off x="6673855" y="2418046"/>
            <a:ext cx="0" cy="3174471"/>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C4D0E902-0096-468C-BA4C-180E5DB04A18}"/>
              </a:ext>
            </a:extLst>
          </p:cNvPr>
          <p:cNvCxnSpPr/>
          <p:nvPr/>
        </p:nvCxnSpPr>
        <p:spPr bwMode="auto">
          <a:xfrm flipV="1">
            <a:off x="10195669" y="2426839"/>
            <a:ext cx="0" cy="3174471"/>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C383B86-CBDE-4726-9275-C474291D0387}"/>
              </a:ext>
            </a:extLst>
          </p:cNvPr>
          <p:cNvCxnSpPr/>
          <p:nvPr/>
        </p:nvCxnSpPr>
        <p:spPr bwMode="auto">
          <a:xfrm flipH="1">
            <a:off x="6609369" y="2418046"/>
            <a:ext cx="61555"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01E0436-4B19-4CD0-90D9-C0F05660FD5F}"/>
              </a:ext>
            </a:extLst>
          </p:cNvPr>
          <p:cNvCxnSpPr/>
          <p:nvPr/>
        </p:nvCxnSpPr>
        <p:spPr bwMode="auto">
          <a:xfrm flipH="1">
            <a:off x="6609369" y="3213862"/>
            <a:ext cx="61555"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3A1D7ABF-FBE2-4698-8C87-5AF5124512DC}"/>
              </a:ext>
            </a:extLst>
          </p:cNvPr>
          <p:cNvCxnSpPr/>
          <p:nvPr/>
        </p:nvCxnSpPr>
        <p:spPr bwMode="auto">
          <a:xfrm flipH="1">
            <a:off x="6609369" y="4009678"/>
            <a:ext cx="61555"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ED4D89B-7102-4B09-B361-0DC8BCCDF638}"/>
              </a:ext>
            </a:extLst>
          </p:cNvPr>
          <p:cNvCxnSpPr/>
          <p:nvPr/>
        </p:nvCxnSpPr>
        <p:spPr bwMode="auto">
          <a:xfrm flipH="1">
            <a:off x="6609369" y="4805494"/>
            <a:ext cx="61555"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86B89C5C-CBB5-4C28-A1DE-B4DF4EA34931}"/>
              </a:ext>
            </a:extLst>
          </p:cNvPr>
          <p:cNvCxnSpPr/>
          <p:nvPr/>
        </p:nvCxnSpPr>
        <p:spPr bwMode="auto">
          <a:xfrm flipH="1">
            <a:off x="6609369" y="5601310"/>
            <a:ext cx="61555" cy="0"/>
          </a:xfrm>
          <a:prstGeom prst="line">
            <a:avLst/>
          </a:prstGeom>
          <a:noFill/>
          <a:ln w="28575" cap="flat" cmpd="sng" algn="ctr">
            <a:solidFill>
              <a:schemeClr val="bg1"/>
            </a:solidFill>
            <a:prstDash val="solid"/>
            <a:round/>
            <a:headEnd type="none" w="med" len="med"/>
            <a:tailEnd type="none" w="med" len="med"/>
          </a:ln>
          <a:effectLst/>
        </p:spPr>
      </p:cxnSp>
      <p:grpSp>
        <p:nvGrpSpPr>
          <p:cNvPr id="172" name="Group 171">
            <a:extLst>
              <a:ext uri="{FF2B5EF4-FFF2-40B4-BE49-F238E27FC236}">
                <a16:creationId xmlns:a16="http://schemas.microsoft.com/office/drawing/2014/main" id="{D2F977FE-14BC-4C8E-92BA-9DD578D9BA60}"/>
              </a:ext>
            </a:extLst>
          </p:cNvPr>
          <p:cNvGrpSpPr/>
          <p:nvPr/>
        </p:nvGrpSpPr>
        <p:grpSpPr>
          <a:xfrm>
            <a:off x="10138511" y="2418046"/>
            <a:ext cx="61555" cy="3183264"/>
            <a:chOff x="958596" y="2328672"/>
            <a:chExt cx="64008" cy="3310128"/>
          </a:xfrm>
        </p:grpSpPr>
        <p:cxnSp>
          <p:nvCxnSpPr>
            <p:cNvPr id="173" name="Straight Connector 172">
              <a:extLst>
                <a:ext uri="{FF2B5EF4-FFF2-40B4-BE49-F238E27FC236}">
                  <a16:creationId xmlns:a16="http://schemas.microsoft.com/office/drawing/2014/main" id="{C50D21BF-5EBB-45C6-ADBF-C611B8C46B13}"/>
                </a:ext>
              </a:extLst>
            </p:cNvPr>
            <p:cNvCxnSpPr/>
            <p:nvPr/>
          </p:nvCxnSpPr>
          <p:spPr bwMode="auto">
            <a:xfrm flipH="1">
              <a:off x="958596" y="23286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4DC3D7F8-469E-4F10-B8A9-E6F89DB2679A}"/>
                </a:ext>
              </a:extLst>
            </p:cNvPr>
            <p:cNvCxnSpPr/>
            <p:nvPr/>
          </p:nvCxnSpPr>
          <p:spPr bwMode="auto">
            <a:xfrm flipH="1">
              <a:off x="958596" y="31562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9EE9C420-E1EC-4F88-A303-9F5471D4551A}"/>
                </a:ext>
              </a:extLst>
            </p:cNvPr>
            <p:cNvCxnSpPr/>
            <p:nvPr/>
          </p:nvCxnSpPr>
          <p:spPr bwMode="auto">
            <a:xfrm flipH="1">
              <a:off x="958596" y="5638800"/>
              <a:ext cx="64008" cy="0"/>
            </a:xfrm>
            <a:prstGeom prst="line">
              <a:avLst/>
            </a:prstGeom>
            <a:noFill/>
            <a:ln w="28575" cap="flat" cmpd="sng" algn="ctr">
              <a:solidFill>
                <a:schemeClr val="bg1"/>
              </a:solidFill>
              <a:prstDash val="solid"/>
              <a:round/>
              <a:headEnd type="none" w="med" len="med"/>
              <a:tailEnd type="none" w="med" len="med"/>
            </a:ln>
            <a:effectLst/>
          </p:spPr>
        </p:cxnSp>
      </p:grpSp>
      <p:cxnSp>
        <p:nvCxnSpPr>
          <p:cNvPr id="176" name="Straight Connector 175">
            <a:extLst>
              <a:ext uri="{FF2B5EF4-FFF2-40B4-BE49-F238E27FC236}">
                <a16:creationId xmlns:a16="http://schemas.microsoft.com/office/drawing/2014/main" id="{D231F538-A4B0-41FF-AD67-49E7B4C2C02F}"/>
              </a:ext>
            </a:extLst>
          </p:cNvPr>
          <p:cNvCxnSpPr/>
          <p:nvPr/>
        </p:nvCxnSpPr>
        <p:spPr bwMode="auto">
          <a:xfrm>
            <a:off x="6673855" y="5610104"/>
            <a:ext cx="0" cy="61555"/>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2BB19761-8A08-47D6-A2B6-46DAD1953FE9}"/>
              </a:ext>
            </a:extLst>
          </p:cNvPr>
          <p:cNvCxnSpPr/>
          <p:nvPr/>
        </p:nvCxnSpPr>
        <p:spPr bwMode="auto">
          <a:xfrm>
            <a:off x="10001844" y="5610104"/>
            <a:ext cx="0" cy="61555"/>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FD3287C-617F-4331-9059-3BB385261289}"/>
              </a:ext>
            </a:extLst>
          </p:cNvPr>
          <p:cNvCxnSpPr/>
          <p:nvPr/>
        </p:nvCxnSpPr>
        <p:spPr bwMode="auto">
          <a:xfrm>
            <a:off x="10195669" y="5610104"/>
            <a:ext cx="0" cy="61555"/>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0449038-1FF7-4346-A375-9614BAE30E32}"/>
              </a:ext>
            </a:extLst>
          </p:cNvPr>
          <p:cNvCxnSpPr/>
          <p:nvPr/>
        </p:nvCxnSpPr>
        <p:spPr bwMode="auto">
          <a:xfrm>
            <a:off x="11631500" y="5610104"/>
            <a:ext cx="0" cy="61555"/>
          </a:xfrm>
          <a:prstGeom prst="line">
            <a:avLst/>
          </a:prstGeom>
          <a:noFill/>
          <a:ln w="28575" cap="flat" cmpd="sng" algn="ctr">
            <a:solidFill>
              <a:schemeClr val="bg1"/>
            </a:solidFill>
            <a:prstDash val="solid"/>
            <a:round/>
            <a:headEnd type="none" w="med" len="med"/>
            <a:tailEnd type="none" w="med" len="med"/>
          </a:ln>
          <a:effectLst/>
        </p:spPr>
      </p:cxnSp>
      <p:sp>
        <p:nvSpPr>
          <p:cNvPr id="180" name="TextBox 179">
            <a:extLst>
              <a:ext uri="{FF2B5EF4-FFF2-40B4-BE49-F238E27FC236}">
                <a16:creationId xmlns:a16="http://schemas.microsoft.com/office/drawing/2014/main" id="{774763F2-653C-4A80-8E13-0B25FD396A18}"/>
              </a:ext>
            </a:extLst>
          </p:cNvPr>
          <p:cNvSpPr txBox="1"/>
          <p:nvPr/>
        </p:nvSpPr>
        <p:spPr bwMode="auto">
          <a:xfrm>
            <a:off x="6678251" y="5633272"/>
            <a:ext cx="333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Individual Patients (n = 49)</a:t>
            </a:r>
          </a:p>
        </p:txBody>
      </p:sp>
      <p:sp>
        <p:nvSpPr>
          <p:cNvPr id="181" name="TextBox 180">
            <a:extLst>
              <a:ext uri="{FF2B5EF4-FFF2-40B4-BE49-F238E27FC236}">
                <a16:creationId xmlns:a16="http://schemas.microsoft.com/office/drawing/2014/main" id="{E8339F49-4DCD-4E91-A3B3-2775881FE86D}"/>
              </a:ext>
            </a:extLst>
          </p:cNvPr>
          <p:cNvSpPr txBox="1"/>
          <p:nvPr/>
        </p:nvSpPr>
        <p:spPr bwMode="auto">
          <a:xfrm>
            <a:off x="9903896" y="5633272"/>
            <a:ext cx="20911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Individual Patients </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(n = 15)</a:t>
            </a:r>
          </a:p>
        </p:txBody>
      </p:sp>
      <p:sp>
        <p:nvSpPr>
          <p:cNvPr id="184" name="TextBox 183">
            <a:extLst>
              <a:ext uri="{FF2B5EF4-FFF2-40B4-BE49-F238E27FC236}">
                <a16:creationId xmlns:a16="http://schemas.microsoft.com/office/drawing/2014/main" id="{357CCE7F-4BFF-4BAD-95D7-47CD13728FE6}"/>
              </a:ext>
            </a:extLst>
          </p:cNvPr>
          <p:cNvSpPr txBox="1"/>
          <p:nvPr/>
        </p:nvSpPr>
        <p:spPr bwMode="auto">
          <a:xfrm>
            <a:off x="6107668" y="3028244"/>
            <a:ext cx="562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85" name="TextBox 184">
            <a:extLst>
              <a:ext uri="{FF2B5EF4-FFF2-40B4-BE49-F238E27FC236}">
                <a16:creationId xmlns:a16="http://schemas.microsoft.com/office/drawing/2014/main" id="{1D8D2595-71CD-4B33-BF1D-BFC0DBC986ED}"/>
              </a:ext>
            </a:extLst>
          </p:cNvPr>
          <p:cNvSpPr txBox="1"/>
          <p:nvPr/>
        </p:nvSpPr>
        <p:spPr bwMode="auto">
          <a:xfrm>
            <a:off x="6107668" y="3823138"/>
            <a:ext cx="562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86" name="TextBox 185">
            <a:extLst>
              <a:ext uri="{FF2B5EF4-FFF2-40B4-BE49-F238E27FC236}">
                <a16:creationId xmlns:a16="http://schemas.microsoft.com/office/drawing/2014/main" id="{5DDE9018-180B-4BB4-8F44-09A664964884}"/>
              </a:ext>
            </a:extLst>
          </p:cNvPr>
          <p:cNvSpPr txBox="1"/>
          <p:nvPr/>
        </p:nvSpPr>
        <p:spPr bwMode="auto">
          <a:xfrm>
            <a:off x="6107668" y="4625984"/>
            <a:ext cx="562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87" name="TextBox 186">
            <a:extLst>
              <a:ext uri="{FF2B5EF4-FFF2-40B4-BE49-F238E27FC236}">
                <a16:creationId xmlns:a16="http://schemas.microsoft.com/office/drawing/2014/main" id="{54F466C9-274D-4B72-9484-82387D98039B}"/>
              </a:ext>
            </a:extLst>
          </p:cNvPr>
          <p:cNvSpPr txBox="1"/>
          <p:nvPr/>
        </p:nvSpPr>
        <p:spPr bwMode="auto">
          <a:xfrm>
            <a:off x="5959633" y="5420877"/>
            <a:ext cx="710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100</a:t>
            </a:r>
          </a:p>
        </p:txBody>
      </p:sp>
      <p:sp>
        <p:nvSpPr>
          <p:cNvPr id="188" name="TextBox 187">
            <a:extLst>
              <a:ext uri="{FF2B5EF4-FFF2-40B4-BE49-F238E27FC236}">
                <a16:creationId xmlns:a16="http://schemas.microsoft.com/office/drawing/2014/main" id="{BA905656-AA8C-4905-86B4-0C58BF4D494E}"/>
              </a:ext>
            </a:extLst>
          </p:cNvPr>
          <p:cNvSpPr txBox="1"/>
          <p:nvPr/>
        </p:nvSpPr>
        <p:spPr bwMode="auto">
          <a:xfrm>
            <a:off x="10204458" y="2257291"/>
            <a:ext cx="1444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pcALCL</a:t>
            </a:r>
          </a:p>
        </p:txBody>
      </p:sp>
      <p:sp>
        <p:nvSpPr>
          <p:cNvPr id="189" name="TextBox 188">
            <a:extLst>
              <a:ext uri="{FF2B5EF4-FFF2-40B4-BE49-F238E27FC236}">
                <a16:creationId xmlns:a16="http://schemas.microsoft.com/office/drawing/2014/main" id="{610C8554-833F-48E4-B3EB-006D7B88B3F2}"/>
              </a:ext>
            </a:extLst>
          </p:cNvPr>
          <p:cNvSpPr txBox="1"/>
          <p:nvPr/>
        </p:nvSpPr>
        <p:spPr bwMode="auto">
          <a:xfrm>
            <a:off x="6678251" y="2257291"/>
            <a:ext cx="35218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Mycosis fungoides </a:t>
            </a:r>
          </a:p>
        </p:txBody>
      </p:sp>
      <p:sp>
        <p:nvSpPr>
          <p:cNvPr id="190" name="TextBox 189">
            <a:extLst>
              <a:ext uri="{FF2B5EF4-FFF2-40B4-BE49-F238E27FC236}">
                <a16:creationId xmlns:a16="http://schemas.microsoft.com/office/drawing/2014/main" id="{BC1EE99B-3ACF-478D-BA73-B5E15963BF91}"/>
              </a:ext>
            </a:extLst>
          </p:cNvPr>
          <p:cNvSpPr txBox="1"/>
          <p:nvPr/>
        </p:nvSpPr>
        <p:spPr bwMode="auto">
          <a:xfrm>
            <a:off x="6669458" y="1965026"/>
            <a:ext cx="4979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Physician’s Choice of Methotrexate or Bexarotene</a:t>
            </a:r>
          </a:p>
        </p:txBody>
      </p:sp>
      <p:cxnSp>
        <p:nvCxnSpPr>
          <p:cNvPr id="252" name="Straight Connector 251">
            <a:extLst>
              <a:ext uri="{FF2B5EF4-FFF2-40B4-BE49-F238E27FC236}">
                <a16:creationId xmlns:a16="http://schemas.microsoft.com/office/drawing/2014/main" id="{2E0584A9-CDA3-4B2C-AD0A-FCCB9551370C}"/>
              </a:ext>
            </a:extLst>
          </p:cNvPr>
          <p:cNvCxnSpPr/>
          <p:nvPr/>
        </p:nvCxnSpPr>
        <p:spPr bwMode="auto">
          <a:xfrm>
            <a:off x="6669458" y="4809891"/>
            <a:ext cx="4971203" cy="0"/>
          </a:xfrm>
          <a:prstGeom prst="line">
            <a:avLst/>
          </a:prstGeom>
          <a:noFill/>
          <a:ln w="28575" cap="flat" cmpd="sng" algn="ctr">
            <a:solidFill>
              <a:schemeClr val="bg1"/>
            </a:solidFill>
            <a:prstDash val="sysDot"/>
            <a:round/>
            <a:headEnd type="none" w="med" len="med"/>
            <a:tailEnd type="none" w="med" len="med"/>
          </a:ln>
          <a:effectLst/>
        </p:spPr>
      </p:cxnSp>
      <p:cxnSp>
        <p:nvCxnSpPr>
          <p:cNvPr id="262" name="Straight Connector 261">
            <a:extLst>
              <a:ext uri="{FF2B5EF4-FFF2-40B4-BE49-F238E27FC236}">
                <a16:creationId xmlns:a16="http://schemas.microsoft.com/office/drawing/2014/main" id="{CF4FE7FD-53D0-48B2-8EF3-30E15DE3DE65}"/>
              </a:ext>
            </a:extLst>
          </p:cNvPr>
          <p:cNvCxnSpPr/>
          <p:nvPr/>
        </p:nvCxnSpPr>
        <p:spPr bwMode="auto">
          <a:xfrm>
            <a:off x="11565120" y="4001383"/>
            <a:ext cx="0" cy="1589065"/>
          </a:xfrm>
          <a:prstGeom prst="line">
            <a:avLst/>
          </a:prstGeom>
          <a:noFill/>
          <a:ln w="3810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E07852C7-B68C-45E2-A3C8-3B3CE502B1DB}"/>
              </a:ext>
            </a:extLst>
          </p:cNvPr>
          <p:cNvCxnSpPr>
            <a:cxnSpLocks/>
          </p:cNvCxnSpPr>
          <p:nvPr/>
        </p:nvCxnSpPr>
        <p:spPr bwMode="auto">
          <a:xfrm>
            <a:off x="8939242" y="3999609"/>
            <a:ext cx="0" cy="983186"/>
          </a:xfrm>
          <a:prstGeom prst="line">
            <a:avLst/>
          </a:prstGeom>
          <a:noFill/>
          <a:ln w="38100"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611DEEC-FC0F-4395-A593-E95FEB69E155}"/>
              </a:ext>
            </a:extLst>
          </p:cNvPr>
          <p:cNvCxnSpPr>
            <a:cxnSpLocks/>
          </p:cNvCxnSpPr>
          <p:nvPr/>
        </p:nvCxnSpPr>
        <p:spPr bwMode="auto">
          <a:xfrm>
            <a:off x="9149920" y="3999609"/>
            <a:ext cx="0" cy="1087007"/>
          </a:xfrm>
          <a:prstGeom prst="line">
            <a:avLst/>
          </a:prstGeom>
          <a:noFill/>
          <a:ln w="38100"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9FC3C0EB-3E28-4E7A-BF59-6640990D857D}"/>
              </a:ext>
            </a:extLst>
          </p:cNvPr>
          <p:cNvCxnSpPr>
            <a:cxnSpLocks/>
          </p:cNvCxnSpPr>
          <p:nvPr/>
        </p:nvCxnSpPr>
        <p:spPr bwMode="auto">
          <a:xfrm>
            <a:off x="9424719" y="4009678"/>
            <a:ext cx="0" cy="1255557"/>
          </a:xfrm>
          <a:prstGeom prst="line">
            <a:avLst/>
          </a:prstGeom>
          <a:noFill/>
          <a:ln w="38100"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4396ED72-2555-4DA0-A191-E504AE0D0421}"/>
              </a:ext>
            </a:extLst>
          </p:cNvPr>
          <p:cNvCxnSpPr>
            <a:cxnSpLocks/>
          </p:cNvCxnSpPr>
          <p:nvPr/>
        </p:nvCxnSpPr>
        <p:spPr bwMode="auto">
          <a:xfrm>
            <a:off x="9493418" y="4005927"/>
            <a:ext cx="0" cy="1277630"/>
          </a:xfrm>
          <a:prstGeom prst="line">
            <a:avLst/>
          </a:prstGeom>
          <a:noFill/>
          <a:ln w="38100"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6D3148E7-9BE8-41D1-BA9C-59DE51CB7EEE}"/>
              </a:ext>
            </a:extLst>
          </p:cNvPr>
          <p:cNvCxnSpPr>
            <a:cxnSpLocks/>
          </p:cNvCxnSpPr>
          <p:nvPr/>
        </p:nvCxnSpPr>
        <p:spPr bwMode="auto">
          <a:xfrm>
            <a:off x="9562118" y="4005927"/>
            <a:ext cx="0" cy="1305108"/>
          </a:xfrm>
          <a:prstGeom prst="line">
            <a:avLst/>
          </a:prstGeom>
          <a:noFill/>
          <a:ln w="38100"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7743326E-6089-44A2-8FEB-FD225C53FDFB}"/>
              </a:ext>
            </a:extLst>
          </p:cNvPr>
          <p:cNvCxnSpPr>
            <a:cxnSpLocks/>
          </p:cNvCxnSpPr>
          <p:nvPr/>
        </p:nvCxnSpPr>
        <p:spPr bwMode="auto">
          <a:xfrm>
            <a:off x="9694937" y="4005927"/>
            <a:ext cx="0" cy="1379923"/>
          </a:xfrm>
          <a:prstGeom prst="line">
            <a:avLst/>
          </a:prstGeom>
          <a:noFill/>
          <a:ln w="38100"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0178210D-9595-490B-B51B-3BABA1E47068}"/>
              </a:ext>
            </a:extLst>
          </p:cNvPr>
          <p:cNvCxnSpPr>
            <a:cxnSpLocks/>
          </p:cNvCxnSpPr>
          <p:nvPr/>
        </p:nvCxnSpPr>
        <p:spPr bwMode="auto">
          <a:xfrm>
            <a:off x="9832337" y="4005927"/>
            <a:ext cx="0" cy="1531633"/>
          </a:xfrm>
          <a:prstGeom prst="line">
            <a:avLst/>
          </a:prstGeom>
          <a:noFill/>
          <a:ln w="38100"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7583A8AF-8BAF-46BD-A825-358A9DAA0A95}"/>
              </a:ext>
            </a:extLst>
          </p:cNvPr>
          <p:cNvCxnSpPr>
            <a:cxnSpLocks/>
          </p:cNvCxnSpPr>
          <p:nvPr/>
        </p:nvCxnSpPr>
        <p:spPr bwMode="auto">
          <a:xfrm>
            <a:off x="9965155" y="3993276"/>
            <a:ext cx="0" cy="1599241"/>
          </a:xfrm>
          <a:prstGeom prst="line">
            <a:avLst/>
          </a:prstGeom>
          <a:noFill/>
          <a:ln w="38100"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C2AB594D-7BB5-4D04-9A56-D69157DC53F8}"/>
              </a:ext>
            </a:extLst>
          </p:cNvPr>
          <p:cNvCxnSpPr>
            <a:cxnSpLocks/>
          </p:cNvCxnSpPr>
          <p:nvPr/>
        </p:nvCxnSpPr>
        <p:spPr bwMode="auto">
          <a:xfrm>
            <a:off x="11192588" y="3999609"/>
            <a:ext cx="0" cy="1128226"/>
          </a:xfrm>
          <a:prstGeom prst="line">
            <a:avLst/>
          </a:prstGeom>
          <a:noFill/>
          <a:ln w="38100"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C6C6CCE4-9F67-4025-9B4D-D73D4CE6E442}"/>
              </a:ext>
            </a:extLst>
          </p:cNvPr>
          <p:cNvCxnSpPr>
            <a:cxnSpLocks/>
          </p:cNvCxnSpPr>
          <p:nvPr/>
        </p:nvCxnSpPr>
        <p:spPr bwMode="auto">
          <a:xfrm>
            <a:off x="11284187" y="4005927"/>
            <a:ext cx="0" cy="1282985"/>
          </a:xfrm>
          <a:prstGeom prst="line">
            <a:avLst/>
          </a:prstGeom>
          <a:noFill/>
          <a:ln w="38100"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8B6795B9-7667-415B-B01B-74ECD46A437F}"/>
              </a:ext>
            </a:extLst>
          </p:cNvPr>
          <p:cNvCxnSpPr>
            <a:cxnSpLocks/>
          </p:cNvCxnSpPr>
          <p:nvPr/>
        </p:nvCxnSpPr>
        <p:spPr bwMode="auto">
          <a:xfrm>
            <a:off x="11375785" y="4005927"/>
            <a:ext cx="0" cy="1406460"/>
          </a:xfrm>
          <a:prstGeom prst="line">
            <a:avLst/>
          </a:prstGeom>
          <a:noFill/>
          <a:ln w="3810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8761765E-2C4A-494D-BFA2-7CD81367E36D}"/>
              </a:ext>
            </a:extLst>
          </p:cNvPr>
          <p:cNvCxnSpPr>
            <a:cxnSpLocks/>
          </p:cNvCxnSpPr>
          <p:nvPr/>
        </p:nvCxnSpPr>
        <p:spPr bwMode="auto">
          <a:xfrm>
            <a:off x="11471964" y="3999609"/>
            <a:ext cx="0" cy="1592907"/>
          </a:xfrm>
          <a:prstGeom prst="line">
            <a:avLst/>
          </a:prstGeom>
          <a:noFill/>
          <a:ln w="38100"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255E7531-2BC6-4D21-A48E-836119017D77}"/>
              </a:ext>
            </a:extLst>
          </p:cNvPr>
          <p:cNvCxnSpPr>
            <a:cxnSpLocks/>
          </p:cNvCxnSpPr>
          <p:nvPr/>
        </p:nvCxnSpPr>
        <p:spPr bwMode="auto">
          <a:xfrm>
            <a:off x="7336250" y="3899121"/>
            <a:ext cx="0" cy="111195"/>
          </a:xfrm>
          <a:prstGeom prst="line">
            <a:avLst/>
          </a:prstGeom>
          <a:noFill/>
          <a:ln w="38100" cap="flat" cmpd="sng" algn="ctr">
            <a:solidFill>
              <a:schemeClr val="accent4"/>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FF78A752-2CCC-4A70-8A45-DCA9D35E07BE}"/>
              </a:ext>
            </a:extLst>
          </p:cNvPr>
          <p:cNvCxnSpPr>
            <a:cxnSpLocks/>
          </p:cNvCxnSpPr>
          <p:nvPr/>
        </p:nvCxnSpPr>
        <p:spPr bwMode="auto">
          <a:xfrm>
            <a:off x="7404949" y="3905438"/>
            <a:ext cx="0" cy="100488"/>
          </a:xfrm>
          <a:prstGeom prst="line">
            <a:avLst/>
          </a:prstGeom>
          <a:noFill/>
          <a:ln w="38100" cap="flat" cmpd="sng" algn="ctr">
            <a:solidFill>
              <a:schemeClr val="accent5"/>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831302CD-2E22-48DE-899A-16DB58047BB2}"/>
              </a:ext>
            </a:extLst>
          </p:cNvPr>
          <p:cNvCxnSpPr>
            <a:cxnSpLocks/>
          </p:cNvCxnSpPr>
          <p:nvPr/>
        </p:nvCxnSpPr>
        <p:spPr bwMode="auto">
          <a:xfrm>
            <a:off x="6795813" y="2411729"/>
            <a:ext cx="0" cy="1581547"/>
          </a:xfrm>
          <a:prstGeom prst="line">
            <a:avLst/>
          </a:prstGeom>
          <a:noFill/>
          <a:ln w="38100" cap="flat" cmpd="sng" algn="ctr">
            <a:solidFill>
              <a:schemeClr val="accent6"/>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6C027BF-F653-431F-804E-3E2ACF86E7F6}"/>
              </a:ext>
            </a:extLst>
          </p:cNvPr>
          <p:cNvCxnSpPr>
            <a:cxnSpLocks/>
          </p:cNvCxnSpPr>
          <p:nvPr/>
        </p:nvCxnSpPr>
        <p:spPr bwMode="auto">
          <a:xfrm>
            <a:off x="7725548" y="3999609"/>
            <a:ext cx="0" cy="129792"/>
          </a:xfrm>
          <a:prstGeom prst="line">
            <a:avLst/>
          </a:prstGeom>
          <a:noFill/>
          <a:ln w="38100" cap="flat" cmpd="sng" algn="ctr">
            <a:solidFill>
              <a:schemeClr val="accent4"/>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53EBD815-2344-4C02-B9EF-4637E820606E}"/>
              </a:ext>
            </a:extLst>
          </p:cNvPr>
          <p:cNvCxnSpPr>
            <a:cxnSpLocks/>
          </p:cNvCxnSpPr>
          <p:nvPr/>
        </p:nvCxnSpPr>
        <p:spPr bwMode="auto">
          <a:xfrm>
            <a:off x="7785088" y="4005927"/>
            <a:ext cx="0" cy="219655"/>
          </a:xfrm>
          <a:prstGeom prst="line">
            <a:avLst/>
          </a:prstGeom>
          <a:noFill/>
          <a:ln w="38100" cap="flat" cmpd="sng" algn="ctr">
            <a:solidFill>
              <a:schemeClr val="accent4"/>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C4CE19A6-D769-46FA-A631-48D27FE4D659}"/>
              </a:ext>
            </a:extLst>
          </p:cNvPr>
          <p:cNvCxnSpPr>
            <a:cxnSpLocks/>
          </p:cNvCxnSpPr>
          <p:nvPr/>
        </p:nvCxnSpPr>
        <p:spPr bwMode="auto">
          <a:xfrm>
            <a:off x="8064467" y="3999609"/>
            <a:ext cx="0" cy="494908"/>
          </a:xfrm>
          <a:prstGeom prst="line">
            <a:avLst/>
          </a:prstGeom>
          <a:noFill/>
          <a:ln w="38100" cap="flat" cmpd="sng" algn="ctr">
            <a:solidFill>
              <a:schemeClr val="accent4"/>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F9C16BC9-9DC7-40FD-BD99-77F52E1FF638}"/>
              </a:ext>
            </a:extLst>
          </p:cNvPr>
          <p:cNvCxnSpPr>
            <a:cxnSpLocks/>
          </p:cNvCxnSpPr>
          <p:nvPr/>
        </p:nvCxnSpPr>
        <p:spPr bwMode="auto">
          <a:xfrm>
            <a:off x="8265985" y="4005927"/>
            <a:ext cx="0" cy="549413"/>
          </a:xfrm>
          <a:prstGeom prst="line">
            <a:avLst/>
          </a:prstGeom>
          <a:noFill/>
          <a:ln w="38100" cap="flat" cmpd="sng" algn="ctr">
            <a:solidFill>
              <a:schemeClr val="accent4"/>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BE1E255B-C281-41D6-89F4-8CD74FBF86B5}"/>
              </a:ext>
            </a:extLst>
          </p:cNvPr>
          <p:cNvCxnSpPr>
            <a:cxnSpLocks/>
          </p:cNvCxnSpPr>
          <p:nvPr/>
        </p:nvCxnSpPr>
        <p:spPr bwMode="auto">
          <a:xfrm>
            <a:off x="8334685" y="4005927"/>
            <a:ext cx="0" cy="549413"/>
          </a:xfrm>
          <a:prstGeom prst="line">
            <a:avLst/>
          </a:prstGeom>
          <a:noFill/>
          <a:ln w="38100" cap="flat" cmpd="sng" algn="ctr">
            <a:solidFill>
              <a:schemeClr val="accent4"/>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7AE9A2F4-C252-47B8-830B-120AD7D7B076}"/>
              </a:ext>
            </a:extLst>
          </p:cNvPr>
          <p:cNvCxnSpPr>
            <a:cxnSpLocks/>
          </p:cNvCxnSpPr>
          <p:nvPr/>
        </p:nvCxnSpPr>
        <p:spPr bwMode="auto">
          <a:xfrm>
            <a:off x="8403385" y="4005927"/>
            <a:ext cx="0" cy="589350"/>
          </a:xfrm>
          <a:prstGeom prst="line">
            <a:avLst/>
          </a:prstGeom>
          <a:noFill/>
          <a:ln w="38100" cap="flat" cmpd="sng" algn="ctr">
            <a:solidFill>
              <a:schemeClr val="accent4"/>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46AB50E6-7417-4717-AC19-D7BD67398B18}"/>
              </a:ext>
            </a:extLst>
          </p:cNvPr>
          <p:cNvCxnSpPr>
            <a:cxnSpLocks/>
          </p:cNvCxnSpPr>
          <p:nvPr/>
        </p:nvCxnSpPr>
        <p:spPr bwMode="auto">
          <a:xfrm>
            <a:off x="8536204" y="4005927"/>
            <a:ext cx="0" cy="750933"/>
          </a:xfrm>
          <a:prstGeom prst="line">
            <a:avLst/>
          </a:prstGeom>
          <a:noFill/>
          <a:ln w="38100" cap="flat" cmpd="sng" algn="ctr">
            <a:solidFill>
              <a:schemeClr val="accent4"/>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7AB94DCC-6A17-4B7F-9405-531F6DD74295}"/>
              </a:ext>
            </a:extLst>
          </p:cNvPr>
          <p:cNvCxnSpPr>
            <a:cxnSpLocks/>
          </p:cNvCxnSpPr>
          <p:nvPr/>
        </p:nvCxnSpPr>
        <p:spPr bwMode="auto">
          <a:xfrm>
            <a:off x="8609484" y="4005927"/>
            <a:ext cx="0" cy="793250"/>
          </a:xfrm>
          <a:prstGeom prst="line">
            <a:avLst/>
          </a:prstGeom>
          <a:noFill/>
          <a:ln w="38100" cap="flat" cmpd="sng" algn="ctr">
            <a:solidFill>
              <a:schemeClr val="accent4"/>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BA348C72-E240-4648-8A1F-325232948AEB}"/>
              </a:ext>
            </a:extLst>
          </p:cNvPr>
          <p:cNvCxnSpPr>
            <a:cxnSpLocks/>
          </p:cNvCxnSpPr>
          <p:nvPr/>
        </p:nvCxnSpPr>
        <p:spPr bwMode="auto">
          <a:xfrm>
            <a:off x="8742302" y="4005927"/>
            <a:ext cx="0" cy="888331"/>
          </a:xfrm>
          <a:prstGeom prst="line">
            <a:avLst/>
          </a:prstGeom>
          <a:noFill/>
          <a:ln w="38100" cap="flat" cmpd="sng" algn="ctr">
            <a:solidFill>
              <a:schemeClr val="accent4"/>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1E53E742-4633-4B36-A1DF-537F4DC607B2}"/>
              </a:ext>
            </a:extLst>
          </p:cNvPr>
          <p:cNvCxnSpPr>
            <a:cxnSpLocks/>
          </p:cNvCxnSpPr>
          <p:nvPr/>
        </p:nvCxnSpPr>
        <p:spPr bwMode="auto">
          <a:xfrm>
            <a:off x="8815582" y="4005927"/>
            <a:ext cx="0" cy="920207"/>
          </a:xfrm>
          <a:prstGeom prst="line">
            <a:avLst/>
          </a:prstGeom>
          <a:noFill/>
          <a:ln w="38100" cap="flat" cmpd="sng" algn="ctr">
            <a:solidFill>
              <a:schemeClr val="accent4"/>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9A833934-0F78-4489-B485-BCD71FBF33FC}"/>
              </a:ext>
            </a:extLst>
          </p:cNvPr>
          <p:cNvCxnSpPr>
            <a:cxnSpLocks/>
          </p:cNvCxnSpPr>
          <p:nvPr/>
        </p:nvCxnSpPr>
        <p:spPr bwMode="auto">
          <a:xfrm>
            <a:off x="9007941" y="4005927"/>
            <a:ext cx="0" cy="1000448"/>
          </a:xfrm>
          <a:prstGeom prst="line">
            <a:avLst/>
          </a:prstGeom>
          <a:noFill/>
          <a:ln w="38100" cap="flat" cmpd="sng" algn="ctr">
            <a:solidFill>
              <a:schemeClr val="accent4"/>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49AF5D92-62C4-431D-B6C8-0B3FAC4B0B33}"/>
              </a:ext>
            </a:extLst>
          </p:cNvPr>
          <p:cNvCxnSpPr>
            <a:cxnSpLocks/>
          </p:cNvCxnSpPr>
          <p:nvPr/>
        </p:nvCxnSpPr>
        <p:spPr bwMode="auto">
          <a:xfrm>
            <a:off x="9085800" y="4005927"/>
            <a:ext cx="0" cy="1089574"/>
          </a:xfrm>
          <a:prstGeom prst="line">
            <a:avLst/>
          </a:prstGeom>
          <a:noFill/>
          <a:ln w="38100" cap="flat" cmpd="sng" algn="ctr">
            <a:solidFill>
              <a:schemeClr val="accent4"/>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8387D1F7-ADBE-46E1-A830-61554D47FF23}"/>
              </a:ext>
            </a:extLst>
          </p:cNvPr>
          <p:cNvCxnSpPr>
            <a:cxnSpLocks/>
          </p:cNvCxnSpPr>
          <p:nvPr/>
        </p:nvCxnSpPr>
        <p:spPr bwMode="auto">
          <a:xfrm>
            <a:off x="9223199" y="4005927"/>
            <a:ext cx="0" cy="1134137"/>
          </a:xfrm>
          <a:prstGeom prst="line">
            <a:avLst/>
          </a:prstGeom>
          <a:noFill/>
          <a:ln w="38100" cap="flat" cmpd="sng" algn="ctr">
            <a:solidFill>
              <a:schemeClr val="accent4"/>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021F2E56-EA34-4C1C-B48B-1050ED9CD3CD}"/>
              </a:ext>
            </a:extLst>
          </p:cNvPr>
          <p:cNvCxnSpPr>
            <a:cxnSpLocks/>
          </p:cNvCxnSpPr>
          <p:nvPr/>
        </p:nvCxnSpPr>
        <p:spPr bwMode="auto">
          <a:xfrm>
            <a:off x="10336132" y="3670122"/>
            <a:ext cx="0" cy="335804"/>
          </a:xfrm>
          <a:prstGeom prst="line">
            <a:avLst/>
          </a:prstGeom>
          <a:noFill/>
          <a:ln w="38100" cap="flat" cmpd="sng" algn="ctr">
            <a:solidFill>
              <a:schemeClr val="accent4"/>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80841474-8C84-40EB-A581-40D7798531FF}"/>
              </a:ext>
            </a:extLst>
          </p:cNvPr>
          <p:cNvCxnSpPr>
            <a:cxnSpLocks/>
          </p:cNvCxnSpPr>
          <p:nvPr/>
        </p:nvCxnSpPr>
        <p:spPr bwMode="auto">
          <a:xfrm>
            <a:off x="10711690" y="4005927"/>
            <a:ext cx="0" cy="80973"/>
          </a:xfrm>
          <a:prstGeom prst="line">
            <a:avLst/>
          </a:prstGeom>
          <a:noFill/>
          <a:ln w="38100" cap="flat" cmpd="sng" algn="ctr">
            <a:solidFill>
              <a:schemeClr val="accent4"/>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46E67C19-CE9E-4E82-970C-F4B902EB636F}"/>
              </a:ext>
            </a:extLst>
          </p:cNvPr>
          <p:cNvCxnSpPr>
            <a:cxnSpLocks/>
          </p:cNvCxnSpPr>
          <p:nvPr/>
        </p:nvCxnSpPr>
        <p:spPr bwMode="auto">
          <a:xfrm>
            <a:off x="11085494" y="3999609"/>
            <a:ext cx="0" cy="949608"/>
          </a:xfrm>
          <a:prstGeom prst="line">
            <a:avLst/>
          </a:prstGeom>
          <a:noFill/>
          <a:ln w="38100" cap="flat" cmpd="sng" algn="ctr">
            <a:solidFill>
              <a:schemeClr val="accent4"/>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A6185711-959B-4DCE-A0B9-CFADD07FEE67}"/>
              </a:ext>
            </a:extLst>
          </p:cNvPr>
          <p:cNvCxnSpPr>
            <a:cxnSpLocks/>
          </p:cNvCxnSpPr>
          <p:nvPr/>
        </p:nvCxnSpPr>
        <p:spPr bwMode="auto">
          <a:xfrm>
            <a:off x="7469068" y="3940340"/>
            <a:ext cx="0" cy="65586"/>
          </a:xfrm>
          <a:prstGeom prst="line">
            <a:avLst/>
          </a:prstGeom>
          <a:noFill/>
          <a:ln w="38100" cap="flat" cmpd="sng" algn="ctr">
            <a:solidFill>
              <a:schemeClr val="accent5"/>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B034C70D-E860-4D47-82E3-BAF1D9B8B15C}"/>
              </a:ext>
            </a:extLst>
          </p:cNvPr>
          <p:cNvCxnSpPr>
            <a:cxnSpLocks/>
          </p:cNvCxnSpPr>
          <p:nvPr/>
        </p:nvCxnSpPr>
        <p:spPr bwMode="auto">
          <a:xfrm>
            <a:off x="6722534" y="2337530"/>
            <a:ext cx="0" cy="1647231"/>
          </a:xfrm>
          <a:prstGeom prst="line">
            <a:avLst/>
          </a:prstGeom>
          <a:noFill/>
          <a:ln w="38100" cap="flat" cmpd="sng" algn="ctr">
            <a:solidFill>
              <a:schemeClr val="accent5"/>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247E49B2-35DE-4E35-8228-D14C057BD694}"/>
              </a:ext>
            </a:extLst>
          </p:cNvPr>
          <p:cNvCxnSpPr>
            <a:cxnSpLocks/>
          </p:cNvCxnSpPr>
          <p:nvPr/>
        </p:nvCxnSpPr>
        <p:spPr bwMode="auto">
          <a:xfrm>
            <a:off x="6859933" y="2763288"/>
            <a:ext cx="0" cy="1229988"/>
          </a:xfrm>
          <a:prstGeom prst="line">
            <a:avLst/>
          </a:prstGeom>
          <a:noFill/>
          <a:ln w="38100" cap="flat" cmpd="sng" algn="ctr">
            <a:solidFill>
              <a:schemeClr val="accent5"/>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913B10D9-19F2-4D77-9C27-774E78209664}"/>
              </a:ext>
            </a:extLst>
          </p:cNvPr>
          <p:cNvCxnSpPr>
            <a:cxnSpLocks/>
          </p:cNvCxnSpPr>
          <p:nvPr/>
        </p:nvCxnSpPr>
        <p:spPr bwMode="auto">
          <a:xfrm>
            <a:off x="6928632" y="2937327"/>
            <a:ext cx="0" cy="1062283"/>
          </a:xfrm>
          <a:prstGeom prst="line">
            <a:avLst/>
          </a:prstGeom>
          <a:noFill/>
          <a:ln w="38100" cap="flat" cmpd="sng" algn="ctr">
            <a:solidFill>
              <a:schemeClr val="accent5"/>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CA02362A-4E5D-423E-8C37-0A592C388FF3}"/>
              </a:ext>
            </a:extLst>
          </p:cNvPr>
          <p:cNvCxnSpPr>
            <a:cxnSpLocks/>
          </p:cNvCxnSpPr>
          <p:nvPr/>
        </p:nvCxnSpPr>
        <p:spPr bwMode="auto">
          <a:xfrm>
            <a:off x="6997332" y="3393005"/>
            <a:ext cx="0" cy="612921"/>
          </a:xfrm>
          <a:prstGeom prst="line">
            <a:avLst/>
          </a:prstGeom>
          <a:noFill/>
          <a:ln w="38100" cap="flat" cmpd="sng" algn="ctr">
            <a:solidFill>
              <a:schemeClr val="accent5"/>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C3180240-D248-4040-831A-8A256E8FBB71}"/>
              </a:ext>
            </a:extLst>
          </p:cNvPr>
          <p:cNvCxnSpPr>
            <a:cxnSpLocks/>
          </p:cNvCxnSpPr>
          <p:nvPr/>
        </p:nvCxnSpPr>
        <p:spPr bwMode="auto">
          <a:xfrm>
            <a:off x="7134731" y="3832723"/>
            <a:ext cx="0" cy="173203"/>
          </a:xfrm>
          <a:prstGeom prst="line">
            <a:avLst/>
          </a:prstGeom>
          <a:noFill/>
          <a:ln w="38100" cap="flat" cmpd="sng" algn="ctr">
            <a:solidFill>
              <a:schemeClr val="accent5"/>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EAA23E82-0C99-4AA8-97E3-B51F361A32B7}"/>
              </a:ext>
            </a:extLst>
          </p:cNvPr>
          <p:cNvCxnSpPr>
            <a:cxnSpLocks/>
          </p:cNvCxnSpPr>
          <p:nvPr/>
        </p:nvCxnSpPr>
        <p:spPr bwMode="auto">
          <a:xfrm>
            <a:off x="7203431" y="3839040"/>
            <a:ext cx="0" cy="173203"/>
          </a:xfrm>
          <a:prstGeom prst="line">
            <a:avLst/>
          </a:prstGeom>
          <a:noFill/>
          <a:ln w="38100" cap="flat" cmpd="sng" algn="ctr">
            <a:solidFill>
              <a:schemeClr val="accent5"/>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FA37BBDB-DDB9-4D5E-8595-FBE8092BE2F3}"/>
              </a:ext>
            </a:extLst>
          </p:cNvPr>
          <p:cNvCxnSpPr>
            <a:cxnSpLocks/>
          </p:cNvCxnSpPr>
          <p:nvPr/>
        </p:nvCxnSpPr>
        <p:spPr bwMode="auto">
          <a:xfrm>
            <a:off x="7267550" y="3899121"/>
            <a:ext cx="0" cy="106805"/>
          </a:xfrm>
          <a:prstGeom prst="line">
            <a:avLst/>
          </a:prstGeom>
          <a:noFill/>
          <a:ln w="38100" cap="flat" cmpd="sng" algn="ctr">
            <a:solidFill>
              <a:schemeClr val="accent5"/>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FCD881D7-EC4C-4C6F-984B-58AB21FE6DC1}"/>
              </a:ext>
            </a:extLst>
          </p:cNvPr>
          <p:cNvCxnSpPr>
            <a:cxnSpLocks/>
          </p:cNvCxnSpPr>
          <p:nvPr/>
        </p:nvCxnSpPr>
        <p:spPr bwMode="auto">
          <a:xfrm>
            <a:off x="7931645" y="4004190"/>
            <a:ext cx="0" cy="389568"/>
          </a:xfrm>
          <a:prstGeom prst="line">
            <a:avLst/>
          </a:prstGeom>
          <a:noFill/>
          <a:ln w="38100" cap="flat" cmpd="sng" algn="ctr">
            <a:solidFill>
              <a:schemeClr val="accent5"/>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50E82423-AF57-4690-87B1-51B2963AD79B}"/>
              </a:ext>
            </a:extLst>
          </p:cNvPr>
          <p:cNvCxnSpPr>
            <a:cxnSpLocks/>
          </p:cNvCxnSpPr>
          <p:nvPr/>
        </p:nvCxnSpPr>
        <p:spPr bwMode="auto">
          <a:xfrm>
            <a:off x="7995765" y="3999609"/>
            <a:ext cx="0" cy="441231"/>
          </a:xfrm>
          <a:prstGeom prst="line">
            <a:avLst/>
          </a:prstGeom>
          <a:noFill/>
          <a:ln w="38100" cap="flat" cmpd="sng" algn="ctr">
            <a:solidFill>
              <a:schemeClr val="accent5"/>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ECA5DCC2-1CB4-4AB1-B06A-18CB6856D6AE}"/>
              </a:ext>
            </a:extLst>
          </p:cNvPr>
          <p:cNvCxnSpPr>
            <a:cxnSpLocks/>
          </p:cNvCxnSpPr>
          <p:nvPr/>
        </p:nvCxnSpPr>
        <p:spPr bwMode="auto">
          <a:xfrm>
            <a:off x="8133164" y="4004966"/>
            <a:ext cx="0" cy="489552"/>
          </a:xfrm>
          <a:prstGeom prst="line">
            <a:avLst/>
          </a:prstGeom>
          <a:noFill/>
          <a:ln w="38100" cap="flat" cmpd="sng" algn="ctr">
            <a:solidFill>
              <a:schemeClr val="accent5"/>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464B6AFD-0DC2-4AD1-A54D-2B65C99D34A7}"/>
              </a:ext>
            </a:extLst>
          </p:cNvPr>
          <p:cNvCxnSpPr>
            <a:cxnSpLocks/>
          </p:cNvCxnSpPr>
          <p:nvPr/>
        </p:nvCxnSpPr>
        <p:spPr bwMode="auto">
          <a:xfrm>
            <a:off x="8201863" y="3984761"/>
            <a:ext cx="0" cy="570579"/>
          </a:xfrm>
          <a:prstGeom prst="line">
            <a:avLst/>
          </a:prstGeom>
          <a:noFill/>
          <a:ln w="38100" cap="flat" cmpd="sng" algn="ctr">
            <a:solidFill>
              <a:schemeClr val="accent5"/>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476D6C3E-9F23-491A-996D-4AE3499C7B2E}"/>
              </a:ext>
            </a:extLst>
          </p:cNvPr>
          <p:cNvCxnSpPr>
            <a:cxnSpLocks/>
          </p:cNvCxnSpPr>
          <p:nvPr/>
        </p:nvCxnSpPr>
        <p:spPr bwMode="auto">
          <a:xfrm>
            <a:off x="8476661" y="3993276"/>
            <a:ext cx="0" cy="640660"/>
          </a:xfrm>
          <a:prstGeom prst="line">
            <a:avLst/>
          </a:prstGeom>
          <a:noFill/>
          <a:ln w="38100" cap="flat" cmpd="sng" algn="ctr">
            <a:solidFill>
              <a:schemeClr val="accent5"/>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209A0B1E-7633-431A-A2BC-2F664E7C602C}"/>
              </a:ext>
            </a:extLst>
          </p:cNvPr>
          <p:cNvCxnSpPr>
            <a:cxnSpLocks/>
          </p:cNvCxnSpPr>
          <p:nvPr/>
        </p:nvCxnSpPr>
        <p:spPr bwMode="auto">
          <a:xfrm>
            <a:off x="8673600" y="4012244"/>
            <a:ext cx="0" cy="816316"/>
          </a:xfrm>
          <a:prstGeom prst="line">
            <a:avLst/>
          </a:prstGeom>
          <a:noFill/>
          <a:ln w="38100" cap="flat" cmpd="sng" algn="ctr">
            <a:solidFill>
              <a:schemeClr val="accent5"/>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8C8D894A-6C5A-47AD-BCE7-3EC4F26AF121}"/>
              </a:ext>
            </a:extLst>
          </p:cNvPr>
          <p:cNvCxnSpPr>
            <a:cxnSpLocks/>
          </p:cNvCxnSpPr>
          <p:nvPr/>
        </p:nvCxnSpPr>
        <p:spPr bwMode="auto">
          <a:xfrm>
            <a:off x="9287317" y="3999609"/>
            <a:ext cx="0" cy="1140454"/>
          </a:xfrm>
          <a:prstGeom prst="line">
            <a:avLst/>
          </a:prstGeom>
          <a:noFill/>
          <a:ln w="38100" cap="flat" cmpd="sng" algn="ctr">
            <a:solidFill>
              <a:schemeClr val="accent5"/>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F9616C14-2A40-484D-ADD2-DB21CBE9C848}"/>
              </a:ext>
            </a:extLst>
          </p:cNvPr>
          <p:cNvCxnSpPr>
            <a:cxnSpLocks/>
          </p:cNvCxnSpPr>
          <p:nvPr/>
        </p:nvCxnSpPr>
        <p:spPr bwMode="auto">
          <a:xfrm>
            <a:off x="9363174" y="4005927"/>
            <a:ext cx="0" cy="1140454"/>
          </a:xfrm>
          <a:prstGeom prst="line">
            <a:avLst/>
          </a:prstGeom>
          <a:noFill/>
          <a:ln w="38100" cap="flat" cmpd="sng" algn="ctr">
            <a:solidFill>
              <a:schemeClr val="accent5"/>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D3B0A1F1-77F6-4A94-8164-58634AF4E34D}"/>
              </a:ext>
            </a:extLst>
          </p:cNvPr>
          <p:cNvCxnSpPr>
            <a:cxnSpLocks/>
          </p:cNvCxnSpPr>
          <p:nvPr/>
        </p:nvCxnSpPr>
        <p:spPr bwMode="auto">
          <a:xfrm>
            <a:off x="9626234" y="4005927"/>
            <a:ext cx="0" cy="1379923"/>
          </a:xfrm>
          <a:prstGeom prst="line">
            <a:avLst/>
          </a:prstGeom>
          <a:noFill/>
          <a:ln w="38100" cap="flat" cmpd="sng" algn="ctr">
            <a:solidFill>
              <a:schemeClr val="accent5"/>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87365435-65AC-423E-9AFD-E63802BD0B6C}"/>
              </a:ext>
            </a:extLst>
          </p:cNvPr>
          <p:cNvCxnSpPr>
            <a:cxnSpLocks/>
          </p:cNvCxnSpPr>
          <p:nvPr/>
        </p:nvCxnSpPr>
        <p:spPr bwMode="auto">
          <a:xfrm>
            <a:off x="9763634" y="4005926"/>
            <a:ext cx="0" cy="1416585"/>
          </a:xfrm>
          <a:prstGeom prst="line">
            <a:avLst/>
          </a:prstGeom>
          <a:noFill/>
          <a:ln w="38100" cap="flat" cmpd="sng" algn="ctr">
            <a:solidFill>
              <a:schemeClr val="accent5"/>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91033854-DC48-4017-AF0E-C75541031D80}"/>
              </a:ext>
            </a:extLst>
          </p:cNvPr>
          <p:cNvCxnSpPr>
            <a:cxnSpLocks/>
          </p:cNvCxnSpPr>
          <p:nvPr/>
        </p:nvCxnSpPr>
        <p:spPr bwMode="auto">
          <a:xfrm>
            <a:off x="10249110" y="3498055"/>
            <a:ext cx="0" cy="507871"/>
          </a:xfrm>
          <a:prstGeom prst="line">
            <a:avLst/>
          </a:prstGeom>
          <a:noFill/>
          <a:ln w="38100" cap="flat" cmpd="sng" algn="ctr">
            <a:solidFill>
              <a:schemeClr val="accent5"/>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F5753C5F-0D0C-432C-B20D-B667A4A3D6A1}"/>
              </a:ext>
            </a:extLst>
          </p:cNvPr>
          <p:cNvCxnSpPr>
            <a:cxnSpLocks/>
          </p:cNvCxnSpPr>
          <p:nvPr/>
        </p:nvCxnSpPr>
        <p:spPr bwMode="auto">
          <a:xfrm>
            <a:off x="11004804" y="4006885"/>
            <a:ext cx="0" cy="413516"/>
          </a:xfrm>
          <a:prstGeom prst="line">
            <a:avLst/>
          </a:prstGeom>
          <a:noFill/>
          <a:ln w="38100" cap="flat" cmpd="sng" algn="ctr">
            <a:solidFill>
              <a:schemeClr val="accent5"/>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32980B4A-BA60-4A80-B4DC-642B2DC6B245}"/>
              </a:ext>
            </a:extLst>
          </p:cNvPr>
          <p:cNvCxnSpPr>
            <a:cxnSpLocks/>
          </p:cNvCxnSpPr>
          <p:nvPr/>
        </p:nvCxnSpPr>
        <p:spPr bwMode="auto">
          <a:xfrm>
            <a:off x="7066026" y="3811968"/>
            <a:ext cx="0" cy="200275"/>
          </a:xfrm>
          <a:prstGeom prst="line">
            <a:avLst/>
          </a:prstGeom>
          <a:noFill/>
          <a:ln w="38100" cap="flat" cmpd="sng" algn="ctr">
            <a:solidFill>
              <a:schemeClr val="accent6"/>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B33FECC6-F0F4-43D1-BD33-C0BAB592076F}"/>
              </a:ext>
            </a:extLst>
          </p:cNvPr>
          <p:cNvCxnSpPr>
            <a:cxnSpLocks/>
          </p:cNvCxnSpPr>
          <p:nvPr/>
        </p:nvCxnSpPr>
        <p:spPr bwMode="auto">
          <a:xfrm>
            <a:off x="7858361" y="3999609"/>
            <a:ext cx="0" cy="381784"/>
          </a:xfrm>
          <a:prstGeom prst="line">
            <a:avLst/>
          </a:prstGeom>
          <a:noFill/>
          <a:ln w="38100" cap="flat" cmpd="sng" algn="ctr">
            <a:solidFill>
              <a:schemeClr val="accent6"/>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94155F34-0C9B-47F5-B72C-A7DC400EF539}"/>
              </a:ext>
            </a:extLst>
          </p:cNvPr>
          <p:cNvCxnSpPr>
            <a:cxnSpLocks/>
          </p:cNvCxnSpPr>
          <p:nvPr/>
        </p:nvCxnSpPr>
        <p:spPr bwMode="auto">
          <a:xfrm>
            <a:off x="8884274" y="3999609"/>
            <a:ext cx="0" cy="949608"/>
          </a:xfrm>
          <a:prstGeom prst="line">
            <a:avLst/>
          </a:prstGeom>
          <a:noFill/>
          <a:ln w="38100" cap="flat" cmpd="sng" algn="ctr">
            <a:solidFill>
              <a:schemeClr val="accent6"/>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660B85A9-5974-4DF3-BBFB-9F5A646BFC41}"/>
              </a:ext>
            </a:extLst>
          </p:cNvPr>
          <p:cNvCxnSpPr>
            <a:cxnSpLocks/>
          </p:cNvCxnSpPr>
          <p:nvPr/>
        </p:nvCxnSpPr>
        <p:spPr bwMode="auto">
          <a:xfrm>
            <a:off x="9896448" y="3999609"/>
            <a:ext cx="0" cy="1537951"/>
          </a:xfrm>
          <a:prstGeom prst="line">
            <a:avLst/>
          </a:prstGeom>
          <a:noFill/>
          <a:ln w="38100" cap="flat" cmpd="sng" algn="ctr">
            <a:solidFill>
              <a:schemeClr val="accent6"/>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17FCA216-3944-43CF-A252-35089E807EB1}"/>
              </a:ext>
            </a:extLst>
          </p:cNvPr>
          <p:cNvCxnSpPr>
            <a:cxnSpLocks/>
          </p:cNvCxnSpPr>
          <p:nvPr/>
        </p:nvCxnSpPr>
        <p:spPr bwMode="auto">
          <a:xfrm>
            <a:off x="10807862" y="3987884"/>
            <a:ext cx="0" cy="282167"/>
          </a:xfrm>
          <a:prstGeom prst="line">
            <a:avLst/>
          </a:prstGeom>
          <a:noFill/>
          <a:ln w="38100" cap="flat" cmpd="sng" algn="ctr">
            <a:solidFill>
              <a:schemeClr val="accent6"/>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88E241FC-6F14-4C11-8E6C-ABFA27F4F325}"/>
              </a:ext>
            </a:extLst>
          </p:cNvPr>
          <p:cNvCxnSpPr>
            <a:cxnSpLocks/>
          </p:cNvCxnSpPr>
          <p:nvPr/>
        </p:nvCxnSpPr>
        <p:spPr bwMode="auto">
          <a:xfrm>
            <a:off x="10890303" y="3993276"/>
            <a:ext cx="0" cy="282167"/>
          </a:xfrm>
          <a:prstGeom prst="line">
            <a:avLst/>
          </a:prstGeom>
          <a:noFill/>
          <a:ln w="38100" cap="flat" cmpd="sng" algn="ctr">
            <a:solidFill>
              <a:schemeClr val="accent6"/>
            </a:solidFill>
            <a:prstDash val="solid"/>
            <a:round/>
            <a:headEnd type="none" w="med" len="med"/>
            <a:tailEnd type="none" w="med" len="med"/>
          </a:ln>
          <a:effectLst/>
        </p:spPr>
      </p:cxnSp>
      <p:sp>
        <p:nvSpPr>
          <p:cNvPr id="379" name="Isosceles Triangle 378">
            <a:extLst>
              <a:ext uri="{FF2B5EF4-FFF2-40B4-BE49-F238E27FC236}">
                <a16:creationId xmlns:a16="http://schemas.microsoft.com/office/drawing/2014/main" id="{C1D366A6-BEC4-4BB5-B558-80F9608307BD}"/>
              </a:ext>
            </a:extLst>
          </p:cNvPr>
          <p:cNvSpPr/>
          <p:nvPr/>
        </p:nvSpPr>
        <p:spPr bwMode="auto">
          <a:xfrm>
            <a:off x="7581862" y="3781518"/>
            <a:ext cx="43967" cy="21946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0" name="Isosceles Triangle 379">
            <a:extLst>
              <a:ext uri="{FF2B5EF4-FFF2-40B4-BE49-F238E27FC236}">
                <a16:creationId xmlns:a16="http://schemas.microsoft.com/office/drawing/2014/main" id="{1EF8F98A-83F9-4A13-BFCA-65C88F9D0E77}"/>
              </a:ext>
            </a:extLst>
          </p:cNvPr>
          <p:cNvSpPr/>
          <p:nvPr/>
        </p:nvSpPr>
        <p:spPr bwMode="auto">
          <a:xfrm>
            <a:off x="10410780" y="3792777"/>
            <a:ext cx="43967" cy="21946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Isosceles Triangle 380">
            <a:extLst>
              <a:ext uri="{FF2B5EF4-FFF2-40B4-BE49-F238E27FC236}">
                <a16:creationId xmlns:a16="http://schemas.microsoft.com/office/drawing/2014/main" id="{7E5B9974-5920-4AED-9060-C5339E6CE1B2}"/>
              </a:ext>
            </a:extLst>
          </p:cNvPr>
          <p:cNvSpPr/>
          <p:nvPr/>
        </p:nvSpPr>
        <p:spPr bwMode="auto">
          <a:xfrm>
            <a:off x="10501487" y="3792777"/>
            <a:ext cx="43967" cy="21946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2" name="Isosceles Triangle 381">
            <a:extLst>
              <a:ext uri="{FF2B5EF4-FFF2-40B4-BE49-F238E27FC236}">
                <a16:creationId xmlns:a16="http://schemas.microsoft.com/office/drawing/2014/main" id="{FAD4A2D4-A27E-4056-86BB-799566DCED41}"/>
              </a:ext>
            </a:extLst>
          </p:cNvPr>
          <p:cNvSpPr/>
          <p:nvPr/>
        </p:nvSpPr>
        <p:spPr bwMode="auto">
          <a:xfrm>
            <a:off x="10594448" y="3792777"/>
            <a:ext cx="43967" cy="219467"/>
          </a:xfrm>
          <a:prstGeom prst="triangl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3" name="Star: 5 Points 382">
            <a:extLst>
              <a:ext uri="{FF2B5EF4-FFF2-40B4-BE49-F238E27FC236}">
                <a16:creationId xmlns:a16="http://schemas.microsoft.com/office/drawing/2014/main" id="{9E5AE4FF-0A95-4A88-97DE-7B66285E6BDC}"/>
              </a:ext>
            </a:extLst>
          </p:cNvPr>
          <p:cNvSpPr/>
          <p:nvPr/>
        </p:nvSpPr>
        <p:spPr bwMode="auto">
          <a:xfrm>
            <a:off x="7505973" y="3854473"/>
            <a:ext cx="72734" cy="172793"/>
          </a:xfrm>
          <a:prstGeom prst="star5">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Star: 5 Points 383">
            <a:extLst>
              <a:ext uri="{FF2B5EF4-FFF2-40B4-BE49-F238E27FC236}">
                <a16:creationId xmlns:a16="http://schemas.microsoft.com/office/drawing/2014/main" id="{2A24F69A-941E-4524-AF3C-76EBE473F3B7}"/>
              </a:ext>
            </a:extLst>
          </p:cNvPr>
          <p:cNvSpPr/>
          <p:nvPr/>
        </p:nvSpPr>
        <p:spPr bwMode="auto">
          <a:xfrm>
            <a:off x="7635013" y="3848524"/>
            <a:ext cx="72734" cy="172793"/>
          </a:xfrm>
          <a:prstGeom prst="star5">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53" name="Straight Connector 252">
            <a:extLst>
              <a:ext uri="{FF2B5EF4-FFF2-40B4-BE49-F238E27FC236}">
                <a16:creationId xmlns:a16="http://schemas.microsoft.com/office/drawing/2014/main" id="{C0CF53D1-83A9-46EE-85A7-4620C61DE1C7}"/>
              </a:ext>
            </a:extLst>
          </p:cNvPr>
          <p:cNvCxnSpPr/>
          <p:nvPr/>
        </p:nvCxnSpPr>
        <p:spPr bwMode="auto">
          <a:xfrm>
            <a:off x="6678251" y="5601310"/>
            <a:ext cx="3332754" cy="0"/>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6FA4D829-8B97-4C97-9132-C12945D7E087}"/>
              </a:ext>
            </a:extLst>
          </p:cNvPr>
          <p:cNvCxnSpPr/>
          <p:nvPr/>
        </p:nvCxnSpPr>
        <p:spPr bwMode="auto">
          <a:xfrm>
            <a:off x="6669458" y="4000884"/>
            <a:ext cx="4971203" cy="0"/>
          </a:xfrm>
          <a:prstGeom prst="line">
            <a:avLst/>
          </a:prstGeom>
          <a:noFill/>
          <a:ln w="28575"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71D85EEE-A180-405D-9C95-014D3C85B063}"/>
              </a:ext>
            </a:extLst>
          </p:cNvPr>
          <p:cNvCxnSpPr/>
          <p:nvPr/>
        </p:nvCxnSpPr>
        <p:spPr bwMode="auto">
          <a:xfrm>
            <a:off x="10204458" y="5607699"/>
            <a:ext cx="1444992"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607250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ALCANZA: Clinical Benefit in Skin and Quality of Life</a:t>
            </a:r>
          </a:p>
        </p:txBody>
      </p:sp>
      <p:graphicFrame>
        <p:nvGraphicFramePr>
          <p:cNvPr id="10" name="Group 3">
            <a:extLst>
              <a:ext uri="{FF2B5EF4-FFF2-40B4-BE49-F238E27FC236}">
                <a16:creationId xmlns:a16="http://schemas.microsoft.com/office/drawing/2014/main" id="{9CF046DC-E2C3-496E-90AE-F1FF692ABD6D}"/>
              </a:ext>
            </a:extLst>
          </p:cNvPr>
          <p:cNvGraphicFramePr>
            <a:graphicFrameLocks/>
          </p:cNvGraphicFramePr>
          <p:nvPr/>
        </p:nvGraphicFramePr>
        <p:xfrm>
          <a:off x="3071374" y="1981930"/>
          <a:ext cx="5478859" cy="1158240"/>
        </p:xfrm>
        <a:graphic>
          <a:graphicData uri="http://schemas.openxmlformats.org/drawingml/2006/table">
            <a:tbl>
              <a:tblPr/>
              <a:tblGrid>
                <a:gridCol w="2067295">
                  <a:extLst>
                    <a:ext uri="{9D8B030D-6E8A-4147-A177-3AD203B41FA5}">
                      <a16:colId xmlns:a16="http://schemas.microsoft.com/office/drawing/2014/main" val="20000"/>
                    </a:ext>
                  </a:extLst>
                </a:gridCol>
                <a:gridCol w="1340882">
                  <a:extLst>
                    <a:ext uri="{9D8B030D-6E8A-4147-A177-3AD203B41FA5}">
                      <a16:colId xmlns:a16="http://schemas.microsoft.com/office/drawing/2014/main" val="20001"/>
                    </a:ext>
                  </a:extLst>
                </a:gridCol>
                <a:gridCol w="1190942">
                  <a:extLst>
                    <a:ext uri="{9D8B030D-6E8A-4147-A177-3AD203B41FA5}">
                      <a16:colId xmlns:a16="http://schemas.microsoft.com/office/drawing/2014/main" val="20002"/>
                    </a:ext>
                  </a:extLst>
                </a:gridCol>
                <a:gridCol w="879740">
                  <a:extLst>
                    <a:ext uri="{9D8B030D-6E8A-4147-A177-3AD203B41FA5}">
                      <a16:colId xmlns:a16="http://schemas.microsoft.com/office/drawing/2014/main" val="3584002183"/>
                    </a:ext>
                  </a:extLst>
                </a:gridCol>
              </a:tblGrid>
              <a:tr h="3789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Patient-Reported Burden of Symptoms</a:t>
                      </a:r>
                    </a:p>
                  </a:txBody>
                  <a:tcPr marL="118872" marR="11887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1" dirty="0">
                          <a:latin typeface="Calibri" panose="020F0502020204030204" pitchFamily="34" charset="0"/>
                          <a:cs typeface="Calibri" panose="020F0502020204030204" pitchFamily="34" charset="0"/>
                        </a:rPr>
                        <a:t>Brentuximab Vedotin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64)</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18872" marR="11887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64)</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18872" marR="11887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18872" marR="11887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544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max reduction</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-27.96</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 .0001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14" name="Text Box 11">
            <a:extLst>
              <a:ext uri="{FF2B5EF4-FFF2-40B4-BE49-F238E27FC236}">
                <a16:creationId xmlns:a16="http://schemas.microsoft.com/office/drawing/2014/main" id="{149AD0A0-155A-46D1-8472-D8A20E52BC7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0000"/>
              </a:spcBef>
              <a:spcAft>
                <a:spcPct val="0"/>
              </a:spcAft>
              <a:buClrTx/>
              <a:buNone/>
              <a:defRPr/>
            </a:pPr>
            <a:r>
              <a:rPr lang="en-US" altLang="en-US" sz="1200" spc="-10" dirty="0">
                <a:solidFill>
                  <a:schemeClr val="bg2"/>
                </a:solidFill>
                <a:latin typeface="Calibri" panose="020F0502020204030204" pitchFamily="34" charset="0"/>
              </a:rPr>
              <a:t>Prince. </a:t>
            </a:r>
            <a:r>
              <a:rPr lang="fr-FR" altLang="en-US" sz="1200" spc="-10" dirty="0">
                <a:solidFill>
                  <a:schemeClr val="bg2"/>
                </a:solidFill>
                <a:latin typeface="Calibri" panose="020F0502020204030204" pitchFamily="34" charset="0"/>
              </a:rPr>
              <a:t>Lancet. 2017;390:555.</a:t>
            </a:r>
            <a:endParaRPr lang="en-US" altLang="en-US" sz="1200" spc="-10" dirty="0">
              <a:solidFill>
                <a:schemeClr val="bg2"/>
              </a:solidFill>
              <a:latin typeface="Calibri" panose="020F0502020204030204" pitchFamily="34" charset="0"/>
            </a:endParaRPr>
          </a:p>
        </p:txBody>
      </p:sp>
      <p:grpSp>
        <p:nvGrpSpPr>
          <p:cNvPr id="9" name="Group 7">
            <a:extLst>
              <a:ext uri="{FF2B5EF4-FFF2-40B4-BE49-F238E27FC236}">
                <a16:creationId xmlns:a16="http://schemas.microsoft.com/office/drawing/2014/main" id="{6092474C-F448-4BF6-A3B3-C93A4BBE131F}"/>
              </a:ext>
            </a:extLst>
          </p:cNvPr>
          <p:cNvGrpSpPr>
            <a:grpSpLocks/>
          </p:cNvGrpSpPr>
          <p:nvPr/>
        </p:nvGrpSpPr>
        <p:grpSpPr bwMode="auto">
          <a:xfrm>
            <a:off x="9389569" y="6216652"/>
            <a:ext cx="2488502" cy="447822"/>
            <a:chOff x="9527309" y="3551529"/>
            <a:chExt cx="2488502" cy="448324"/>
          </a:xfrm>
        </p:grpSpPr>
        <p:pic>
          <p:nvPicPr>
            <p:cNvPr id="15" name="Picture 9">
              <a:extLst>
                <a:ext uri="{FF2B5EF4-FFF2-40B4-BE49-F238E27FC236}">
                  <a16:creationId xmlns:a16="http://schemas.microsoft.com/office/drawing/2014/main" id="{8CA22ED4-D9D4-4016-BE25-482E5F0256F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8C93432D-F423-4ABC-BE03-60649A21790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6327052F-2AE4-4969-9CF9-DF9277A8CDA2}"/>
              </a:ext>
            </a:extLst>
          </p:cNvPr>
          <p:cNvSpPr txBox="1"/>
          <p:nvPr/>
        </p:nvSpPr>
        <p:spPr bwMode="auto">
          <a:xfrm>
            <a:off x="9004086" y="2082418"/>
            <a:ext cx="28739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Brentuximab vedotin</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Methotrexate or bexarotene</a:t>
            </a:r>
          </a:p>
        </p:txBody>
      </p:sp>
      <p:cxnSp>
        <p:nvCxnSpPr>
          <p:cNvPr id="5" name="Straight Connector 4">
            <a:extLst>
              <a:ext uri="{FF2B5EF4-FFF2-40B4-BE49-F238E27FC236}">
                <a16:creationId xmlns:a16="http://schemas.microsoft.com/office/drawing/2014/main" id="{1C11EB69-135A-48FB-A58C-FF922E892732}"/>
              </a:ext>
            </a:extLst>
          </p:cNvPr>
          <p:cNvCxnSpPr/>
          <p:nvPr/>
        </p:nvCxnSpPr>
        <p:spPr bwMode="auto">
          <a:xfrm flipH="1">
            <a:off x="8720562" y="2272184"/>
            <a:ext cx="283524" cy="0"/>
          </a:xfrm>
          <a:prstGeom prst="line">
            <a:avLst/>
          </a:prstGeom>
          <a:noFill/>
          <a:ln w="28575" cap="flat" cmpd="sng" algn="ctr">
            <a:solidFill>
              <a:schemeClr val="accent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4A30F02-C526-4BE3-A846-929EAF827F1A}"/>
              </a:ext>
            </a:extLst>
          </p:cNvPr>
          <p:cNvCxnSpPr/>
          <p:nvPr/>
        </p:nvCxnSpPr>
        <p:spPr bwMode="auto">
          <a:xfrm flipH="1">
            <a:off x="8720562" y="2527678"/>
            <a:ext cx="283524" cy="0"/>
          </a:xfrm>
          <a:prstGeom prst="line">
            <a:avLst/>
          </a:prstGeom>
          <a:noFill/>
          <a:ln w="28575" cap="flat" cmpd="sng" algn="ctr">
            <a:solidFill>
              <a:schemeClr val="accent3"/>
            </a:solidFill>
            <a:prstDash val="solid"/>
            <a:round/>
            <a:headEnd type="none" w="med" len="med"/>
            <a:tailEnd type="none" w="med" len="med"/>
          </a:ln>
          <a:effectLst/>
        </p:spPr>
      </p:cxnSp>
      <p:sp>
        <p:nvSpPr>
          <p:cNvPr id="6" name="TextBox 5">
            <a:extLst>
              <a:ext uri="{FF2B5EF4-FFF2-40B4-BE49-F238E27FC236}">
                <a16:creationId xmlns:a16="http://schemas.microsoft.com/office/drawing/2014/main" id="{2D031F1A-D22C-4D12-8FCA-6DF56843EB23}"/>
              </a:ext>
            </a:extLst>
          </p:cNvPr>
          <p:cNvSpPr txBox="1"/>
          <p:nvPr/>
        </p:nvSpPr>
        <p:spPr bwMode="auto">
          <a:xfrm>
            <a:off x="2149509" y="1502318"/>
            <a:ext cx="74764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Mean Change in Skindex-29 Symptom Domain Score From Baseline</a:t>
            </a:r>
          </a:p>
        </p:txBody>
      </p:sp>
      <p:cxnSp>
        <p:nvCxnSpPr>
          <p:cNvPr id="8" name="Straight Connector 7">
            <a:extLst>
              <a:ext uri="{FF2B5EF4-FFF2-40B4-BE49-F238E27FC236}">
                <a16:creationId xmlns:a16="http://schemas.microsoft.com/office/drawing/2014/main" id="{A3E424E0-175B-4166-8FEA-881AAC50DE83}"/>
              </a:ext>
            </a:extLst>
          </p:cNvPr>
          <p:cNvCxnSpPr/>
          <p:nvPr/>
        </p:nvCxnSpPr>
        <p:spPr bwMode="auto">
          <a:xfrm flipV="1">
            <a:off x="2805953" y="2877671"/>
            <a:ext cx="0" cy="2859741"/>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B83B89A-B052-4769-86A3-C2C8868EAD1D}"/>
              </a:ext>
            </a:extLst>
          </p:cNvPr>
          <p:cNvCxnSpPr>
            <a:cxnSpLocks/>
          </p:cNvCxnSpPr>
          <p:nvPr/>
        </p:nvCxnSpPr>
        <p:spPr bwMode="auto">
          <a:xfrm>
            <a:off x="2805953" y="5737411"/>
            <a:ext cx="622502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82AFD0A-F05C-4579-84BC-2F9DA20B7D11}"/>
              </a:ext>
            </a:extLst>
          </p:cNvPr>
          <p:cNvCxnSpPr/>
          <p:nvPr/>
        </p:nvCxnSpPr>
        <p:spPr bwMode="auto">
          <a:xfrm>
            <a:off x="3071374" y="57374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9C4750E-94AC-4654-9602-9468934CDF65}"/>
              </a:ext>
            </a:extLst>
          </p:cNvPr>
          <p:cNvCxnSpPr/>
          <p:nvPr/>
        </p:nvCxnSpPr>
        <p:spPr bwMode="auto">
          <a:xfrm>
            <a:off x="3765082" y="57374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2B1CE56-381A-4DA4-AB1F-53214F2CB574}"/>
              </a:ext>
            </a:extLst>
          </p:cNvPr>
          <p:cNvCxnSpPr/>
          <p:nvPr/>
        </p:nvCxnSpPr>
        <p:spPr bwMode="auto">
          <a:xfrm>
            <a:off x="4458790" y="57374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21D5281-5F8E-4275-BD4E-7F0793B89591}"/>
              </a:ext>
            </a:extLst>
          </p:cNvPr>
          <p:cNvCxnSpPr/>
          <p:nvPr/>
        </p:nvCxnSpPr>
        <p:spPr bwMode="auto">
          <a:xfrm>
            <a:off x="5152498" y="57374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FE3A987-E59A-4B4E-9B25-781D4FB141DE}"/>
              </a:ext>
            </a:extLst>
          </p:cNvPr>
          <p:cNvCxnSpPr/>
          <p:nvPr/>
        </p:nvCxnSpPr>
        <p:spPr bwMode="auto">
          <a:xfrm>
            <a:off x="5846206" y="57374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23E6A78-DD9F-42AC-AD12-6679CDAB4024}"/>
              </a:ext>
            </a:extLst>
          </p:cNvPr>
          <p:cNvCxnSpPr/>
          <p:nvPr/>
        </p:nvCxnSpPr>
        <p:spPr bwMode="auto">
          <a:xfrm>
            <a:off x="6539914" y="57374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EDB19BE-DC50-4277-B0DE-683F102437A6}"/>
              </a:ext>
            </a:extLst>
          </p:cNvPr>
          <p:cNvCxnSpPr/>
          <p:nvPr/>
        </p:nvCxnSpPr>
        <p:spPr bwMode="auto">
          <a:xfrm>
            <a:off x="7233622" y="57374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68A4B43-65D7-49D8-8E80-6E7CF914382B}"/>
              </a:ext>
            </a:extLst>
          </p:cNvPr>
          <p:cNvCxnSpPr/>
          <p:nvPr/>
        </p:nvCxnSpPr>
        <p:spPr bwMode="auto">
          <a:xfrm>
            <a:off x="7927330" y="57374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401B1F6-5D03-4295-9F43-45405DA74A2B}"/>
              </a:ext>
            </a:extLst>
          </p:cNvPr>
          <p:cNvCxnSpPr/>
          <p:nvPr/>
        </p:nvCxnSpPr>
        <p:spPr bwMode="auto">
          <a:xfrm>
            <a:off x="8621035" y="573741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16335CC-90E6-4783-BFBA-DF1E28A9E7A5}"/>
              </a:ext>
            </a:extLst>
          </p:cNvPr>
          <p:cNvCxnSpPr/>
          <p:nvPr/>
        </p:nvCxnSpPr>
        <p:spPr bwMode="auto">
          <a:xfrm flipH="1">
            <a:off x="2734572" y="28776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84EA4D6-CEE6-4F24-BAF2-BC5F864467DF}"/>
              </a:ext>
            </a:extLst>
          </p:cNvPr>
          <p:cNvCxnSpPr/>
          <p:nvPr/>
        </p:nvCxnSpPr>
        <p:spPr bwMode="auto">
          <a:xfrm flipH="1">
            <a:off x="2734572" y="34496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4E41948-2836-416B-B7CC-6C2771EA33D9}"/>
              </a:ext>
            </a:extLst>
          </p:cNvPr>
          <p:cNvCxnSpPr/>
          <p:nvPr/>
        </p:nvCxnSpPr>
        <p:spPr bwMode="auto">
          <a:xfrm flipH="1">
            <a:off x="2734572" y="40215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2DAFEC4-A7C5-4E09-8E3D-7A61C3ED8E1F}"/>
              </a:ext>
            </a:extLst>
          </p:cNvPr>
          <p:cNvCxnSpPr/>
          <p:nvPr/>
        </p:nvCxnSpPr>
        <p:spPr bwMode="auto">
          <a:xfrm flipH="1">
            <a:off x="2734572" y="45935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0B530BE-0830-4876-ADD8-AF7FAD4BD510}"/>
              </a:ext>
            </a:extLst>
          </p:cNvPr>
          <p:cNvCxnSpPr/>
          <p:nvPr/>
        </p:nvCxnSpPr>
        <p:spPr bwMode="auto">
          <a:xfrm flipH="1">
            <a:off x="2734572" y="51654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255293C-B7BA-425C-BC15-E05830640640}"/>
              </a:ext>
            </a:extLst>
          </p:cNvPr>
          <p:cNvCxnSpPr/>
          <p:nvPr/>
        </p:nvCxnSpPr>
        <p:spPr bwMode="auto">
          <a:xfrm flipH="1">
            <a:off x="2734572" y="5737411"/>
            <a:ext cx="64008" cy="0"/>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95645CEC-6828-422C-AA5B-2F20234E952A}"/>
              </a:ext>
            </a:extLst>
          </p:cNvPr>
          <p:cNvSpPr txBox="1"/>
          <p:nvPr/>
        </p:nvSpPr>
        <p:spPr bwMode="auto">
          <a:xfrm>
            <a:off x="3071374" y="6114779"/>
            <a:ext cx="56491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Cycle/Day</a:t>
            </a:r>
          </a:p>
        </p:txBody>
      </p:sp>
      <p:sp>
        <p:nvSpPr>
          <p:cNvPr id="37" name="TextBox 36">
            <a:extLst>
              <a:ext uri="{FF2B5EF4-FFF2-40B4-BE49-F238E27FC236}">
                <a16:creationId xmlns:a16="http://schemas.microsoft.com/office/drawing/2014/main" id="{9306CEDB-DAF5-44C1-B133-B213B4316E1A}"/>
              </a:ext>
            </a:extLst>
          </p:cNvPr>
          <p:cNvSpPr txBox="1"/>
          <p:nvPr/>
        </p:nvSpPr>
        <p:spPr bwMode="auto">
          <a:xfrm>
            <a:off x="2660367" y="5785567"/>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C2D1</a:t>
            </a:r>
          </a:p>
        </p:txBody>
      </p:sp>
      <p:sp>
        <p:nvSpPr>
          <p:cNvPr id="38" name="TextBox 37">
            <a:extLst>
              <a:ext uri="{FF2B5EF4-FFF2-40B4-BE49-F238E27FC236}">
                <a16:creationId xmlns:a16="http://schemas.microsoft.com/office/drawing/2014/main" id="{9E980134-87CE-49A6-A269-F486F50E32D3}"/>
              </a:ext>
            </a:extLst>
          </p:cNvPr>
          <p:cNvSpPr txBox="1"/>
          <p:nvPr/>
        </p:nvSpPr>
        <p:spPr bwMode="auto">
          <a:xfrm>
            <a:off x="3354075" y="5785567"/>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C4D1</a:t>
            </a:r>
          </a:p>
        </p:txBody>
      </p:sp>
      <p:sp>
        <p:nvSpPr>
          <p:cNvPr id="39" name="TextBox 38">
            <a:extLst>
              <a:ext uri="{FF2B5EF4-FFF2-40B4-BE49-F238E27FC236}">
                <a16:creationId xmlns:a16="http://schemas.microsoft.com/office/drawing/2014/main" id="{E97C135D-9E84-4CCA-9344-21846CD78FE9}"/>
              </a:ext>
            </a:extLst>
          </p:cNvPr>
          <p:cNvSpPr txBox="1"/>
          <p:nvPr/>
        </p:nvSpPr>
        <p:spPr bwMode="auto">
          <a:xfrm>
            <a:off x="4047783" y="5785567"/>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C6D1</a:t>
            </a:r>
          </a:p>
        </p:txBody>
      </p:sp>
      <p:sp>
        <p:nvSpPr>
          <p:cNvPr id="40" name="TextBox 39">
            <a:extLst>
              <a:ext uri="{FF2B5EF4-FFF2-40B4-BE49-F238E27FC236}">
                <a16:creationId xmlns:a16="http://schemas.microsoft.com/office/drawing/2014/main" id="{F8CBC687-2DBE-4361-80CE-C9FE4C8D501E}"/>
              </a:ext>
            </a:extLst>
          </p:cNvPr>
          <p:cNvSpPr txBox="1"/>
          <p:nvPr/>
        </p:nvSpPr>
        <p:spPr bwMode="auto">
          <a:xfrm>
            <a:off x="4741491" y="5785567"/>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C8D1</a:t>
            </a:r>
          </a:p>
        </p:txBody>
      </p:sp>
      <p:sp>
        <p:nvSpPr>
          <p:cNvPr id="41" name="TextBox 40">
            <a:extLst>
              <a:ext uri="{FF2B5EF4-FFF2-40B4-BE49-F238E27FC236}">
                <a16:creationId xmlns:a16="http://schemas.microsoft.com/office/drawing/2014/main" id="{95103DB3-9105-4653-8BD2-56A3B69D1A75}"/>
              </a:ext>
            </a:extLst>
          </p:cNvPr>
          <p:cNvSpPr txBox="1"/>
          <p:nvPr/>
        </p:nvSpPr>
        <p:spPr bwMode="auto">
          <a:xfrm>
            <a:off x="5435199" y="5785567"/>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C10D1</a:t>
            </a:r>
          </a:p>
        </p:txBody>
      </p:sp>
      <p:sp>
        <p:nvSpPr>
          <p:cNvPr id="42" name="TextBox 41">
            <a:extLst>
              <a:ext uri="{FF2B5EF4-FFF2-40B4-BE49-F238E27FC236}">
                <a16:creationId xmlns:a16="http://schemas.microsoft.com/office/drawing/2014/main" id="{2A8B0545-856B-44B4-9105-EAFD9A2E1382}"/>
              </a:ext>
            </a:extLst>
          </p:cNvPr>
          <p:cNvSpPr txBox="1"/>
          <p:nvPr/>
        </p:nvSpPr>
        <p:spPr bwMode="auto">
          <a:xfrm>
            <a:off x="6128907" y="5785567"/>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C12D1</a:t>
            </a:r>
          </a:p>
        </p:txBody>
      </p:sp>
      <p:sp>
        <p:nvSpPr>
          <p:cNvPr id="43" name="TextBox 42">
            <a:extLst>
              <a:ext uri="{FF2B5EF4-FFF2-40B4-BE49-F238E27FC236}">
                <a16:creationId xmlns:a16="http://schemas.microsoft.com/office/drawing/2014/main" id="{C4A18D49-72F2-44E0-A955-A33D70C929E7}"/>
              </a:ext>
            </a:extLst>
          </p:cNvPr>
          <p:cNvSpPr txBox="1"/>
          <p:nvPr/>
        </p:nvSpPr>
        <p:spPr bwMode="auto">
          <a:xfrm>
            <a:off x="6822615" y="5785567"/>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C14D1</a:t>
            </a:r>
          </a:p>
        </p:txBody>
      </p:sp>
      <p:sp>
        <p:nvSpPr>
          <p:cNvPr id="44" name="TextBox 43">
            <a:extLst>
              <a:ext uri="{FF2B5EF4-FFF2-40B4-BE49-F238E27FC236}">
                <a16:creationId xmlns:a16="http://schemas.microsoft.com/office/drawing/2014/main" id="{933D2599-296F-422E-A823-763A168FFC01}"/>
              </a:ext>
            </a:extLst>
          </p:cNvPr>
          <p:cNvSpPr txBox="1"/>
          <p:nvPr/>
        </p:nvSpPr>
        <p:spPr bwMode="auto">
          <a:xfrm>
            <a:off x="7516323" y="5785567"/>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C16D1</a:t>
            </a:r>
          </a:p>
        </p:txBody>
      </p:sp>
      <p:sp>
        <p:nvSpPr>
          <p:cNvPr id="45" name="TextBox 44">
            <a:extLst>
              <a:ext uri="{FF2B5EF4-FFF2-40B4-BE49-F238E27FC236}">
                <a16:creationId xmlns:a16="http://schemas.microsoft.com/office/drawing/2014/main" id="{36558273-906D-4296-AC9E-A3AC048D7DCE}"/>
              </a:ext>
            </a:extLst>
          </p:cNvPr>
          <p:cNvSpPr txBox="1"/>
          <p:nvPr/>
        </p:nvSpPr>
        <p:spPr bwMode="auto">
          <a:xfrm>
            <a:off x="8210028" y="5785567"/>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EOT</a:t>
            </a:r>
          </a:p>
        </p:txBody>
      </p:sp>
      <p:sp>
        <p:nvSpPr>
          <p:cNvPr id="46" name="TextBox 45">
            <a:extLst>
              <a:ext uri="{FF2B5EF4-FFF2-40B4-BE49-F238E27FC236}">
                <a16:creationId xmlns:a16="http://schemas.microsoft.com/office/drawing/2014/main" id="{7D13361F-A27E-4FC6-AF19-0E4A13427879}"/>
              </a:ext>
            </a:extLst>
          </p:cNvPr>
          <p:cNvSpPr txBox="1"/>
          <p:nvPr/>
        </p:nvSpPr>
        <p:spPr bwMode="auto">
          <a:xfrm>
            <a:off x="1930740" y="2690128"/>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D6B486DE-13EC-4DBB-8CF3-D86AF5CCCD3B}"/>
              </a:ext>
            </a:extLst>
          </p:cNvPr>
          <p:cNvSpPr txBox="1"/>
          <p:nvPr/>
        </p:nvSpPr>
        <p:spPr bwMode="auto">
          <a:xfrm>
            <a:off x="1930740" y="3263081"/>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D6A0263F-1E04-4181-8503-A6313A4EF250}"/>
              </a:ext>
            </a:extLst>
          </p:cNvPr>
          <p:cNvSpPr txBox="1"/>
          <p:nvPr/>
        </p:nvSpPr>
        <p:spPr bwMode="auto">
          <a:xfrm>
            <a:off x="1930740" y="3836034"/>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A9FF44D8-8D96-4401-8D1F-BFC4A4A75CB5}"/>
              </a:ext>
            </a:extLst>
          </p:cNvPr>
          <p:cNvSpPr txBox="1"/>
          <p:nvPr/>
        </p:nvSpPr>
        <p:spPr bwMode="auto">
          <a:xfrm>
            <a:off x="1930740" y="4408987"/>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B60A0650-5C2C-4EA6-9515-C6FA2C94EC44}"/>
              </a:ext>
            </a:extLst>
          </p:cNvPr>
          <p:cNvSpPr txBox="1"/>
          <p:nvPr/>
        </p:nvSpPr>
        <p:spPr bwMode="auto">
          <a:xfrm>
            <a:off x="1930740" y="4981940"/>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64B7B88D-26C6-43D2-9837-36C0FAF5D1B3}"/>
              </a:ext>
            </a:extLst>
          </p:cNvPr>
          <p:cNvSpPr txBox="1"/>
          <p:nvPr/>
        </p:nvSpPr>
        <p:spPr bwMode="auto">
          <a:xfrm>
            <a:off x="1930740" y="5554895"/>
            <a:ext cx="822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p>
        </p:txBody>
      </p:sp>
      <p:sp>
        <p:nvSpPr>
          <p:cNvPr id="36" name="Freeform: Shape 35">
            <a:extLst>
              <a:ext uri="{FF2B5EF4-FFF2-40B4-BE49-F238E27FC236}">
                <a16:creationId xmlns:a16="http://schemas.microsoft.com/office/drawing/2014/main" id="{C143FB1A-F6D5-4CF6-B262-9E71ABB6967F}"/>
              </a:ext>
            </a:extLst>
          </p:cNvPr>
          <p:cNvSpPr/>
          <p:nvPr/>
        </p:nvSpPr>
        <p:spPr bwMode="auto">
          <a:xfrm>
            <a:off x="2984740" y="4209691"/>
            <a:ext cx="4865298" cy="621101"/>
          </a:xfrm>
          <a:custGeom>
            <a:avLst/>
            <a:gdLst>
              <a:gd name="connsiteX0" fmla="*/ 0 w 4865298"/>
              <a:gd name="connsiteY0" fmla="*/ 0 h 621101"/>
              <a:gd name="connsiteX1" fmla="*/ 724618 w 4865298"/>
              <a:gd name="connsiteY1" fmla="*/ 258792 h 621101"/>
              <a:gd name="connsiteX2" fmla="*/ 1397479 w 4865298"/>
              <a:gd name="connsiteY2" fmla="*/ 405441 h 621101"/>
              <a:gd name="connsiteX3" fmla="*/ 2096218 w 4865298"/>
              <a:gd name="connsiteY3" fmla="*/ 569343 h 621101"/>
              <a:gd name="connsiteX4" fmla="*/ 2786332 w 4865298"/>
              <a:gd name="connsiteY4" fmla="*/ 560717 h 621101"/>
              <a:gd name="connsiteX5" fmla="*/ 3485071 w 4865298"/>
              <a:gd name="connsiteY5" fmla="*/ 621101 h 621101"/>
              <a:gd name="connsiteX6" fmla="*/ 4183811 w 4865298"/>
              <a:gd name="connsiteY6" fmla="*/ 465826 h 621101"/>
              <a:gd name="connsiteX7" fmla="*/ 4865298 w 4865298"/>
              <a:gd name="connsiteY7" fmla="*/ 465826 h 621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5298" h="621101">
                <a:moveTo>
                  <a:pt x="0" y="0"/>
                </a:moveTo>
                <a:lnTo>
                  <a:pt x="724618" y="258792"/>
                </a:lnTo>
                <a:lnTo>
                  <a:pt x="1397479" y="405441"/>
                </a:lnTo>
                <a:lnTo>
                  <a:pt x="2096218" y="569343"/>
                </a:lnTo>
                <a:lnTo>
                  <a:pt x="2786332" y="560717"/>
                </a:lnTo>
                <a:lnTo>
                  <a:pt x="3485071" y="621101"/>
                </a:lnTo>
                <a:lnTo>
                  <a:pt x="4183811" y="465826"/>
                </a:lnTo>
                <a:lnTo>
                  <a:pt x="4865298" y="465826"/>
                </a:lnTo>
              </a:path>
            </a:pathLst>
          </a:custGeom>
          <a:noFill/>
          <a:ln w="28575">
            <a:solidFill>
              <a:schemeClr val="accent1"/>
            </a:solidFill>
            <a:miter lim="800000"/>
            <a:headEnd/>
            <a:tailEnd/>
          </a:ln>
        </p:spPr>
        <p:txBody>
          <a:bodyPr rtlCol="0" anchor="ctr"/>
          <a:lstStyle/>
          <a:p>
            <a:pPr algn="ctr"/>
            <a:endParaRPr lang="en-US" dirty="0"/>
          </a:p>
        </p:txBody>
      </p:sp>
      <p:sp>
        <p:nvSpPr>
          <p:cNvPr id="52" name="Freeform: Shape 51">
            <a:extLst>
              <a:ext uri="{FF2B5EF4-FFF2-40B4-BE49-F238E27FC236}">
                <a16:creationId xmlns:a16="http://schemas.microsoft.com/office/drawing/2014/main" id="{B9F61DC3-BFF1-4592-9CC6-25B924CE60E1}"/>
              </a:ext>
            </a:extLst>
          </p:cNvPr>
          <p:cNvSpPr/>
          <p:nvPr/>
        </p:nvSpPr>
        <p:spPr bwMode="auto">
          <a:xfrm>
            <a:off x="3140015" y="3950898"/>
            <a:ext cx="4865298" cy="301925"/>
          </a:xfrm>
          <a:custGeom>
            <a:avLst/>
            <a:gdLst>
              <a:gd name="connsiteX0" fmla="*/ 0 w 4865298"/>
              <a:gd name="connsiteY0" fmla="*/ 129396 h 301925"/>
              <a:gd name="connsiteX1" fmla="*/ 698740 w 4865298"/>
              <a:gd name="connsiteY1" fmla="*/ 293298 h 301925"/>
              <a:gd name="connsiteX2" fmla="*/ 1388853 w 4865298"/>
              <a:gd name="connsiteY2" fmla="*/ 207034 h 301925"/>
              <a:gd name="connsiteX3" fmla="*/ 2087593 w 4865298"/>
              <a:gd name="connsiteY3" fmla="*/ 301925 h 301925"/>
              <a:gd name="connsiteX4" fmla="*/ 2760453 w 4865298"/>
              <a:gd name="connsiteY4" fmla="*/ 94891 h 301925"/>
              <a:gd name="connsiteX5" fmla="*/ 3467819 w 4865298"/>
              <a:gd name="connsiteY5" fmla="*/ 112144 h 301925"/>
              <a:gd name="connsiteX6" fmla="*/ 4157932 w 4865298"/>
              <a:gd name="connsiteY6" fmla="*/ 293298 h 301925"/>
              <a:gd name="connsiteX7" fmla="*/ 4865298 w 4865298"/>
              <a:gd name="connsiteY7" fmla="*/ 0 h 30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5298" h="301925">
                <a:moveTo>
                  <a:pt x="0" y="129396"/>
                </a:moveTo>
                <a:lnTo>
                  <a:pt x="698740" y="293298"/>
                </a:lnTo>
                <a:lnTo>
                  <a:pt x="1388853" y="207034"/>
                </a:lnTo>
                <a:lnTo>
                  <a:pt x="2087593" y="301925"/>
                </a:lnTo>
                <a:lnTo>
                  <a:pt x="2760453" y="94891"/>
                </a:lnTo>
                <a:lnTo>
                  <a:pt x="3467819" y="112144"/>
                </a:lnTo>
                <a:lnTo>
                  <a:pt x="4157932" y="293298"/>
                </a:lnTo>
                <a:lnTo>
                  <a:pt x="4865298" y="0"/>
                </a:lnTo>
              </a:path>
            </a:pathLst>
          </a:custGeom>
          <a:noFill/>
          <a:ln w="28575">
            <a:solidFill>
              <a:schemeClr val="accent3"/>
            </a:solidFill>
            <a:miter lim="800000"/>
            <a:headEnd/>
            <a:tailEnd/>
          </a:ln>
        </p:spPr>
        <p:txBody>
          <a:bodyPr rtlCol="0" anchor="ctr"/>
          <a:lstStyle/>
          <a:p>
            <a:pPr algn="ctr"/>
            <a:endParaRPr lang="en-US" dirty="0"/>
          </a:p>
        </p:txBody>
      </p:sp>
      <p:grpSp>
        <p:nvGrpSpPr>
          <p:cNvPr id="54" name="Group 53">
            <a:extLst>
              <a:ext uri="{FF2B5EF4-FFF2-40B4-BE49-F238E27FC236}">
                <a16:creationId xmlns:a16="http://schemas.microsoft.com/office/drawing/2014/main" id="{2266A1CC-1D45-417F-A6E2-5B46D3DEC8EC}"/>
              </a:ext>
            </a:extLst>
          </p:cNvPr>
          <p:cNvGrpSpPr/>
          <p:nvPr/>
        </p:nvGrpSpPr>
        <p:grpSpPr>
          <a:xfrm>
            <a:off x="3096883" y="3901688"/>
            <a:ext cx="5629957" cy="398587"/>
            <a:chOff x="3096883" y="3901688"/>
            <a:chExt cx="5629957" cy="398587"/>
          </a:xfrm>
        </p:grpSpPr>
        <p:sp>
          <p:nvSpPr>
            <p:cNvPr id="53" name="Oval 52">
              <a:extLst>
                <a:ext uri="{FF2B5EF4-FFF2-40B4-BE49-F238E27FC236}">
                  <a16:creationId xmlns:a16="http://schemas.microsoft.com/office/drawing/2014/main" id="{79D2FFAA-31A7-41C7-962A-90DD07ACC403}"/>
                </a:ext>
              </a:extLst>
            </p:cNvPr>
            <p:cNvSpPr/>
            <p:nvPr/>
          </p:nvSpPr>
          <p:spPr bwMode="auto">
            <a:xfrm>
              <a:off x="3096883" y="4039187"/>
              <a:ext cx="105805" cy="105805"/>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95CD73E6-1D2B-47D7-AEAF-FED61465C8ED}"/>
                </a:ext>
              </a:extLst>
            </p:cNvPr>
            <p:cNvSpPr/>
            <p:nvPr/>
          </p:nvSpPr>
          <p:spPr bwMode="auto">
            <a:xfrm>
              <a:off x="3767318" y="4183557"/>
              <a:ext cx="105805" cy="105805"/>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3FB7E5D0-2BB4-4B92-95FF-8945161F04E9}"/>
                </a:ext>
              </a:extLst>
            </p:cNvPr>
            <p:cNvSpPr/>
            <p:nvPr/>
          </p:nvSpPr>
          <p:spPr bwMode="auto">
            <a:xfrm>
              <a:off x="4463825" y="4102615"/>
              <a:ext cx="105805" cy="105805"/>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1C049295-0EED-4922-B60F-30B920EC6AA5}"/>
                </a:ext>
              </a:extLst>
            </p:cNvPr>
            <p:cNvSpPr/>
            <p:nvPr/>
          </p:nvSpPr>
          <p:spPr bwMode="auto">
            <a:xfrm>
              <a:off x="5160332" y="4194470"/>
              <a:ext cx="105805" cy="105805"/>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18DE16C3-CA87-4CBB-82DA-8D070E231E8B}"/>
                </a:ext>
              </a:extLst>
            </p:cNvPr>
            <p:cNvSpPr/>
            <p:nvPr/>
          </p:nvSpPr>
          <p:spPr bwMode="auto">
            <a:xfrm>
              <a:off x="5865564" y="3993477"/>
              <a:ext cx="105805" cy="105805"/>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A5383773-0A1D-4717-996E-A182BE92AE9F}"/>
                </a:ext>
              </a:extLst>
            </p:cNvPr>
            <p:cNvSpPr/>
            <p:nvPr/>
          </p:nvSpPr>
          <p:spPr bwMode="auto">
            <a:xfrm>
              <a:off x="6552345" y="4007493"/>
              <a:ext cx="105805" cy="105805"/>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77E7403C-BDE5-46F3-89F9-1D333F19A07C}"/>
                </a:ext>
              </a:extLst>
            </p:cNvPr>
            <p:cNvSpPr/>
            <p:nvPr/>
          </p:nvSpPr>
          <p:spPr bwMode="auto">
            <a:xfrm>
              <a:off x="7237578" y="4179244"/>
              <a:ext cx="105805" cy="105805"/>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223174EB-0629-4A56-BE5B-1AB5AD01111E}"/>
                </a:ext>
              </a:extLst>
            </p:cNvPr>
            <p:cNvSpPr/>
            <p:nvPr/>
          </p:nvSpPr>
          <p:spPr bwMode="auto">
            <a:xfrm>
              <a:off x="7942644" y="3901688"/>
              <a:ext cx="105805" cy="105805"/>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81595011-B2F0-4002-9AC3-822B6A34E3A5}"/>
                </a:ext>
              </a:extLst>
            </p:cNvPr>
            <p:cNvSpPr/>
            <p:nvPr/>
          </p:nvSpPr>
          <p:spPr bwMode="auto">
            <a:xfrm>
              <a:off x="8621035" y="3967797"/>
              <a:ext cx="105805" cy="105805"/>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3" name="Group 62">
            <a:extLst>
              <a:ext uri="{FF2B5EF4-FFF2-40B4-BE49-F238E27FC236}">
                <a16:creationId xmlns:a16="http://schemas.microsoft.com/office/drawing/2014/main" id="{7519E0EE-94B6-45BD-85F6-257FB13626CE}"/>
              </a:ext>
            </a:extLst>
          </p:cNvPr>
          <p:cNvGrpSpPr/>
          <p:nvPr/>
        </p:nvGrpSpPr>
        <p:grpSpPr>
          <a:xfrm>
            <a:off x="2955107" y="4159728"/>
            <a:ext cx="5639402" cy="731577"/>
            <a:chOff x="2955107" y="4159728"/>
            <a:chExt cx="5639402" cy="731577"/>
          </a:xfrm>
        </p:grpSpPr>
        <p:sp>
          <p:nvSpPr>
            <p:cNvPr id="64" name="Oval 63">
              <a:extLst>
                <a:ext uri="{FF2B5EF4-FFF2-40B4-BE49-F238E27FC236}">
                  <a16:creationId xmlns:a16="http://schemas.microsoft.com/office/drawing/2014/main" id="{2EEA5FF7-8E07-4830-A1C1-153F71FED99D}"/>
                </a:ext>
              </a:extLst>
            </p:cNvPr>
            <p:cNvSpPr/>
            <p:nvPr/>
          </p:nvSpPr>
          <p:spPr bwMode="auto">
            <a:xfrm>
              <a:off x="8488704" y="4499669"/>
              <a:ext cx="105805" cy="105805"/>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4BBE3D42-7483-4404-87E2-297E00461D59}"/>
                </a:ext>
              </a:extLst>
            </p:cNvPr>
            <p:cNvSpPr/>
            <p:nvPr/>
          </p:nvSpPr>
          <p:spPr bwMode="auto">
            <a:xfrm>
              <a:off x="2955107" y="4159728"/>
              <a:ext cx="105805" cy="105805"/>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587F4AE0-3ADF-405E-A94A-51E0A92B384A}"/>
                </a:ext>
              </a:extLst>
            </p:cNvPr>
            <p:cNvSpPr/>
            <p:nvPr/>
          </p:nvSpPr>
          <p:spPr bwMode="auto">
            <a:xfrm>
              <a:off x="3637729" y="4434018"/>
              <a:ext cx="105805" cy="105805"/>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293F1D8A-A0FA-4760-BCF4-EA2116F2A2B9}"/>
                </a:ext>
              </a:extLst>
            </p:cNvPr>
            <p:cNvSpPr/>
            <p:nvPr/>
          </p:nvSpPr>
          <p:spPr bwMode="auto">
            <a:xfrm>
              <a:off x="4315251" y="4571855"/>
              <a:ext cx="105805" cy="105805"/>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B4BBD827-8F54-4DC0-A7CD-848187A4D756}"/>
                </a:ext>
              </a:extLst>
            </p:cNvPr>
            <p:cNvSpPr/>
            <p:nvPr/>
          </p:nvSpPr>
          <p:spPr bwMode="auto">
            <a:xfrm>
              <a:off x="5032381" y="4724987"/>
              <a:ext cx="105805" cy="105805"/>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C3C53E26-574E-4546-AD4A-EE2A4FD6550F}"/>
                </a:ext>
              </a:extLst>
            </p:cNvPr>
            <p:cNvSpPr/>
            <p:nvPr/>
          </p:nvSpPr>
          <p:spPr bwMode="auto">
            <a:xfrm>
              <a:off x="5704998" y="4710009"/>
              <a:ext cx="105805" cy="105805"/>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C18DA668-6560-4236-80E1-1E4F337CCB8B}"/>
                </a:ext>
              </a:extLst>
            </p:cNvPr>
            <p:cNvSpPr/>
            <p:nvPr/>
          </p:nvSpPr>
          <p:spPr bwMode="auto">
            <a:xfrm>
              <a:off x="6422811" y="4785500"/>
              <a:ext cx="105805" cy="105805"/>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DAC77FF6-CB09-4EFB-BE48-DD4147681200}"/>
                </a:ext>
              </a:extLst>
            </p:cNvPr>
            <p:cNvSpPr/>
            <p:nvPr/>
          </p:nvSpPr>
          <p:spPr bwMode="auto">
            <a:xfrm>
              <a:off x="7097274" y="4645060"/>
              <a:ext cx="105805" cy="105805"/>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5C2690B1-D50C-4BC7-B736-B6B0803CBCF5}"/>
                </a:ext>
              </a:extLst>
            </p:cNvPr>
            <p:cNvSpPr/>
            <p:nvPr/>
          </p:nvSpPr>
          <p:spPr bwMode="auto">
            <a:xfrm>
              <a:off x="7788509" y="4633852"/>
              <a:ext cx="105805" cy="105805"/>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8" name="Group 77">
            <a:extLst>
              <a:ext uri="{FF2B5EF4-FFF2-40B4-BE49-F238E27FC236}">
                <a16:creationId xmlns:a16="http://schemas.microsoft.com/office/drawing/2014/main" id="{33050BFB-8460-43DF-AD07-E4AF35C006EA}"/>
              </a:ext>
            </a:extLst>
          </p:cNvPr>
          <p:cNvGrpSpPr/>
          <p:nvPr/>
        </p:nvGrpSpPr>
        <p:grpSpPr>
          <a:xfrm>
            <a:off x="8638287" y="3429000"/>
            <a:ext cx="91440" cy="1174579"/>
            <a:chOff x="8621035" y="3429000"/>
            <a:chExt cx="91440" cy="1174579"/>
          </a:xfrm>
        </p:grpSpPr>
        <p:cxnSp>
          <p:nvCxnSpPr>
            <p:cNvPr id="75" name="Straight Connector 74">
              <a:extLst>
                <a:ext uri="{FF2B5EF4-FFF2-40B4-BE49-F238E27FC236}">
                  <a16:creationId xmlns:a16="http://schemas.microsoft.com/office/drawing/2014/main" id="{D19FAFF8-8144-4550-959C-B513CD6315B7}"/>
                </a:ext>
              </a:extLst>
            </p:cNvPr>
            <p:cNvCxnSpPr/>
            <p:nvPr/>
          </p:nvCxnSpPr>
          <p:spPr bwMode="auto">
            <a:xfrm>
              <a:off x="8666755" y="3429000"/>
              <a:ext cx="0" cy="1164515"/>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45039F7-B5EC-4CC0-A685-79247C8F9B38}"/>
                </a:ext>
              </a:extLst>
            </p:cNvPr>
            <p:cNvCxnSpPr/>
            <p:nvPr/>
          </p:nvCxnSpPr>
          <p:spPr bwMode="auto">
            <a:xfrm>
              <a:off x="8621035" y="342900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FEE790B-B28C-441D-BAE0-8E4FADFEE223}"/>
                </a:ext>
              </a:extLst>
            </p:cNvPr>
            <p:cNvCxnSpPr/>
            <p:nvPr/>
          </p:nvCxnSpPr>
          <p:spPr bwMode="auto">
            <a:xfrm>
              <a:off x="8621035" y="4603579"/>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B929AB7C-EA5E-4706-A6E8-C52544417BC7}"/>
              </a:ext>
            </a:extLst>
          </p:cNvPr>
          <p:cNvGrpSpPr/>
          <p:nvPr/>
        </p:nvGrpSpPr>
        <p:grpSpPr>
          <a:xfrm>
            <a:off x="3097451" y="3666427"/>
            <a:ext cx="91440" cy="835548"/>
            <a:chOff x="8621035" y="3429000"/>
            <a:chExt cx="91440" cy="835548"/>
          </a:xfrm>
        </p:grpSpPr>
        <p:cxnSp>
          <p:nvCxnSpPr>
            <p:cNvPr id="82" name="Straight Connector 81">
              <a:extLst>
                <a:ext uri="{FF2B5EF4-FFF2-40B4-BE49-F238E27FC236}">
                  <a16:creationId xmlns:a16="http://schemas.microsoft.com/office/drawing/2014/main" id="{17C05168-A3B6-4E81-84CA-C9F85AB31D23}"/>
                </a:ext>
              </a:extLst>
            </p:cNvPr>
            <p:cNvCxnSpPr>
              <a:cxnSpLocks/>
            </p:cNvCxnSpPr>
            <p:nvPr/>
          </p:nvCxnSpPr>
          <p:spPr bwMode="auto">
            <a:xfrm>
              <a:off x="8666755" y="3429000"/>
              <a:ext cx="0" cy="833242"/>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16B16B1D-39E3-4DC9-9352-1A7274FAF6ED}"/>
                </a:ext>
              </a:extLst>
            </p:cNvPr>
            <p:cNvCxnSpPr/>
            <p:nvPr/>
          </p:nvCxnSpPr>
          <p:spPr bwMode="auto">
            <a:xfrm>
              <a:off x="8621035" y="342900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877AADB-D730-4530-AB24-0424E2EFD0F4}"/>
                </a:ext>
              </a:extLst>
            </p:cNvPr>
            <p:cNvCxnSpPr/>
            <p:nvPr/>
          </p:nvCxnSpPr>
          <p:spPr bwMode="auto">
            <a:xfrm>
              <a:off x="8621035" y="4264548"/>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AD4295C0-B6E7-4D81-8CF1-9C02AC785B35}"/>
              </a:ext>
            </a:extLst>
          </p:cNvPr>
          <p:cNvGrpSpPr/>
          <p:nvPr/>
        </p:nvGrpSpPr>
        <p:grpSpPr>
          <a:xfrm>
            <a:off x="3792526" y="3823847"/>
            <a:ext cx="91440" cy="835548"/>
            <a:chOff x="8621035" y="3429000"/>
            <a:chExt cx="91440" cy="835548"/>
          </a:xfrm>
        </p:grpSpPr>
        <p:cxnSp>
          <p:nvCxnSpPr>
            <p:cNvPr id="87" name="Straight Connector 86">
              <a:extLst>
                <a:ext uri="{FF2B5EF4-FFF2-40B4-BE49-F238E27FC236}">
                  <a16:creationId xmlns:a16="http://schemas.microsoft.com/office/drawing/2014/main" id="{DD0606FF-EC52-4232-A2A6-147CB8A8F01B}"/>
                </a:ext>
              </a:extLst>
            </p:cNvPr>
            <p:cNvCxnSpPr>
              <a:cxnSpLocks/>
            </p:cNvCxnSpPr>
            <p:nvPr/>
          </p:nvCxnSpPr>
          <p:spPr bwMode="auto">
            <a:xfrm>
              <a:off x="8666755" y="3429000"/>
              <a:ext cx="0" cy="833242"/>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AA846750-B16F-4DB2-9FF1-F3107DD1379E}"/>
                </a:ext>
              </a:extLst>
            </p:cNvPr>
            <p:cNvCxnSpPr/>
            <p:nvPr/>
          </p:nvCxnSpPr>
          <p:spPr bwMode="auto">
            <a:xfrm>
              <a:off x="8621035" y="342900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0BF12E63-E749-4C5C-82E0-907749E07C98}"/>
                </a:ext>
              </a:extLst>
            </p:cNvPr>
            <p:cNvCxnSpPr/>
            <p:nvPr/>
          </p:nvCxnSpPr>
          <p:spPr bwMode="auto">
            <a:xfrm>
              <a:off x="8621035" y="4264548"/>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04FC2E31-4A4D-4147-8315-63E63B127C18}"/>
              </a:ext>
            </a:extLst>
          </p:cNvPr>
          <p:cNvGrpSpPr/>
          <p:nvPr/>
        </p:nvGrpSpPr>
        <p:grpSpPr>
          <a:xfrm>
            <a:off x="4483736" y="3776500"/>
            <a:ext cx="91440" cy="755214"/>
            <a:chOff x="8621035" y="3429000"/>
            <a:chExt cx="91440" cy="755214"/>
          </a:xfrm>
        </p:grpSpPr>
        <p:cxnSp>
          <p:nvCxnSpPr>
            <p:cNvPr id="91" name="Straight Connector 90">
              <a:extLst>
                <a:ext uri="{FF2B5EF4-FFF2-40B4-BE49-F238E27FC236}">
                  <a16:creationId xmlns:a16="http://schemas.microsoft.com/office/drawing/2014/main" id="{9B9BD4EB-CC70-45E2-BEB9-F3083012DB8A}"/>
                </a:ext>
              </a:extLst>
            </p:cNvPr>
            <p:cNvCxnSpPr>
              <a:cxnSpLocks/>
            </p:cNvCxnSpPr>
            <p:nvPr/>
          </p:nvCxnSpPr>
          <p:spPr bwMode="auto">
            <a:xfrm>
              <a:off x="8666755" y="3429000"/>
              <a:ext cx="0" cy="755214"/>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377C1C8-D1D0-460F-A358-D877BE53DCDD}"/>
                </a:ext>
              </a:extLst>
            </p:cNvPr>
            <p:cNvCxnSpPr/>
            <p:nvPr/>
          </p:nvCxnSpPr>
          <p:spPr bwMode="auto">
            <a:xfrm>
              <a:off x="8621035" y="342900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9E03A9B-3A4F-491F-8C7D-AE377E1B03D9}"/>
                </a:ext>
              </a:extLst>
            </p:cNvPr>
            <p:cNvCxnSpPr/>
            <p:nvPr/>
          </p:nvCxnSpPr>
          <p:spPr bwMode="auto">
            <a:xfrm>
              <a:off x="8621035" y="4184214"/>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FD24F065-CAA8-43D4-B8C7-2A7CDD00BE30}"/>
              </a:ext>
            </a:extLst>
          </p:cNvPr>
          <p:cNvGrpSpPr/>
          <p:nvPr/>
        </p:nvGrpSpPr>
        <p:grpSpPr>
          <a:xfrm>
            <a:off x="5174697" y="3776500"/>
            <a:ext cx="91440" cy="928801"/>
            <a:chOff x="8621035" y="3429000"/>
            <a:chExt cx="91440" cy="928801"/>
          </a:xfrm>
        </p:grpSpPr>
        <p:cxnSp>
          <p:nvCxnSpPr>
            <p:cNvPr id="96" name="Straight Connector 95">
              <a:extLst>
                <a:ext uri="{FF2B5EF4-FFF2-40B4-BE49-F238E27FC236}">
                  <a16:creationId xmlns:a16="http://schemas.microsoft.com/office/drawing/2014/main" id="{6A684072-766D-48C6-B814-71963E19C120}"/>
                </a:ext>
              </a:extLst>
            </p:cNvPr>
            <p:cNvCxnSpPr>
              <a:cxnSpLocks/>
            </p:cNvCxnSpPr>
            <p:nvPr/>
          </p:nvCxnSpPr>
          <p:spPr bwMode="auto">
            <a:xfrm>
              <a:off x="8666755" y="3429000"/>
              <a:ext cx="0" cy="928801"/>
            </a:xfrm>
            <a:prstGeom prst="line">
              <a:avLst/>
            </a:prstGeom>
            <a:noFill/>
            <a:ln w="28575"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4E89FD1-4A3E-4C2B-82F7-97F5228D0661}"/>
                </a:ext>
              </a:extLst>
            </p:cNvPr>
            <p:cNvCxnSpPr/>
            <p:nvPr/>
          </p:nvCxnSpPr>
          <p:spPr bwMode="auto">
            <a:xfrm>
              <a:off x="8621035" y="342900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3635B72-062C-472B-A54F-B92013178B08}"/>
                </a:ext>
              </a:extLst>
            </p:cNvPr>
            <p:cNvCxnSpPr/>
            <p:nvPr/>
          </p:nvCxnSpPr>
          <p:spPr bwMode="auto">
            <a:xfrm>
              <a:off x="8621035" y="435780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D0699459-03A9-4242-B481-3D91F96E5159}"/>
              </a:ext>
            </a:extLst>
          </p:cNvPr>
          <p:cNvGrpSpPr/>
          <p:nvPr/>
        </p:nvGrpSpPr>
        <p:grpSpPr>
          <a:xfrm>
            <a:off x="5860360" y="3295439"/>
            <a:ext cx="91440" cy="1487115"/>
            <a:chOff x="8621035" y="3429000"/>
            <a:chExt cx="91440" cy="1487115"/>
          </a:xfrm>
        </p:grpSpPr>
        <p:cxnSp>
          <p:nvCxnSpPr>
            <p:cNvPr id="101" name="Straight Connector 100">
              <a:extLst>
                <a:ext uri="{FF2B5EF4-FFF2-40B4-BE49-F238E27FC236}">
                  <a16:creationId xmlns:a16="http://schemas.microsoft.com/office/drawing/2014/main" id="{0496963A-5E67-4423-873D-AC8E4DCC6B45}"/>
                </a:ext>
              </a:extLst>
            </p:cNvPr>
            <p:cNvCxnSpPr>
              <a:cxnSpLocks/>
            </p:cNvCxnSpPr>
            <p:nvPr/>
          </p:nvCxnSpPr>
          <p:spPr bwMode="auto">
            <a:xfrm>
              <a:off x="8666755" y="3429000"/>
              <a:ext cx="0" cy="1482450"/>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4C04CE7-09FD-4590-B465-7409E8D4376D}"/>
                </a:ext>
              </a:extLst>
            </p:cNvPr>
            <p:cNvCxnSpPr/>
            <p:nvPr/>
          </p:nvCxnSpPr>
          <p:spPr bwMode="auto">
            <a:xfrm>
              <a:off x="8621035" y="342900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50E910F-9CEA-4056-8AB0-51E8501F2F33}"/>
                </a:ext>
              </a:extLst>
            </p:cNvPr>
            <p:cNvCxnSpPr/>
            <p:nvPr/>
          </p:nvCxnSpPr>
          <p:spPr bwMode="auto">
            <a:xfrm>
              <a:off x="8621035" y="4916115"/>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7AB8F268-03CE-48C5-8D32-35BDBAB67A02}"/>
              </a:ext>
            </a:extLst>
          </p:cNvPr>
          <p:cNvGrpSpPr/>
          <p:nvPr/>
        </p:nvGrpSpPr>
        <p:grpSpPr>
          <a:xfrm>
            <a:off x="6555435" y="3464862"/>
            <a:ext cx="91440" cy="1180198"/>
            <a:chOff x="8621035" y="3429000"/>
            <a:chExt cx="91440" cy="1180198"/>
          </a:xfrm>
        </p:grpSpPr>
        <p:cxnSp>
          <p:nvCxnSpPr>
            <p:cNvPr id="106" name="Straight Connector 105">
              <a:extLst>
                <a:ext uri="{FF2B5EF4-FFF2-40B4-BE49-F238E27FC236}">
                  <a16:creationId xmlns:a16="http://schemas.microsoft.com/office/drawing/2014/main" id="{92E9AEE9-4877-4CEB-AFCE-85AF62CD0E4F}"/>
                </a:ext>
              </a:extLst>
            </p:cNvPr>
            <p:cNvCxnSpPr>
              <a:cxnSpLocks/>
            </p:cNvCxnSpPr>
            <p:nvPr/>
          </p:nvCxnSpPr>
          <p:spPr bwMode="auto">
            <a:xfrm>
              <a:off x="8666755" y="3429000"/>
              <a:ext cx="0" cy="1180198"/>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5E97C56-6183-438F-89EA-CB8669AAEE92}"/>
                </a:ext>
              </a:extLst>
            </p:cNvPr>
            <p:cNvCxnSpPr/>
            <p:nvPr/>
          </p:nvCxnSpPr>
          <p:spPr bwMode="auto">
            <a:xfrm>
              <a:off x="8621035" y="342900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491E03AB-F212-4501-9571-42C54144A971}"/>
                </a:ext>
              </a:extLst>
            </p:cNvPr>
            <p:cNvCxnSpPr/>
            <p:nvPr/>
          </p:nvCxnSpPr>
          <p:spPr bwMode="auto">
            <a:xfrm>
              <a:off x="8621035" y="4609198"/>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11BA2626-30FE-4988-AD44-FA2ECEC08877}"/>
              </a:ext>
            </a:extLst>
          </p:cNvPr>
          <p:cNvGrpSpPr/>
          <p:nvPr/>
        </p:nvGrpSpPr>
        <p:grpSpPr>
          <a:xfrm>
            <a:off x="7951380" y="3531569"/>
            <a:ext cx="91440" cy="846824"/>
            <a:chOff x="8621035" y="3429000"/>
            <a:chExt cx="91440" cy="846824"/>
          </a:xfrm>
        </p:grpSpPr>
        <p:cxnSp>
          <p:nvCxnSpPr>
            <p:cNvPr id="111" name="Straight Connector 110">
              <a:extLst>
                <a:ext uri="{FF2B5EF4-FFF2-40B4-BE49-F238E27FC236}">
                  <a16:creationId xmlns:a16="http://schemas.microsoft.com/office/drawing/2014/main" id="{20D3D746-DFA6-4215-9E89-150451516862}"/>
                </a:ext>
              </a:extLst>
            </p:cNvPr>
            <p:cNvCxnSpPr>
              <a:cxnSpLocks/>
            </p:cNvCxnSpPr>
            <p:nvPr/>
          </p:nvCxnSpPr>
          <p:spPr bwMode="auto">
            <a:xfrm>
              <a:off x="8666755" y="3429000"/>
              <a:ext cx="0" cy="846824"/>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7F09B67-A203-4DE6-B377-BA6829B206C8}"/>
                </a:ext>
              </a:extLst>
            </p:cNvPr>
            <p:cNvCxnSpPr/>
            <p:nvPr/>
          </p:nvCxnSpPr>
          <p:spPr bwMode="auto">
            <a:xfrm>
              <a:off x="8621035" y="342900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E933F2DA-1CB3-4C0C-99EF-1BDA60A7F0B6}"/>
                </a:ext>
              </a:extLst>
            </p:cNvPr>
            <p:cNvCxnSpPr/>
            <p:nvPr/>
          </p:nvCxnSpPr>
          <p:spPr bwMode="auto">
            <a:xfrm>
              <a:off x="8621035" y="4275824"/>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EE938CEF-F150-4E09-87C2-47503BC45496}"/>
              </a:ext>
            </a:extLst>
          </p:cNvPr>
          <p:cNvGrpSpPr/>
          <p:nvPr/>
        </p:nvGrpSpPr>
        <p:grpSpPr>
          <a:xfrm>
            <a:off x="7255990" y="3555523"/>
            <a:ext cx="91440" cy="1332816"/>
            <a:chOff x="8621035" y="3429000"/>
            <a:chExt cx="91440" cy="1332816"/>
          </a:xfrm>
        </p:grpSpPr>
        <p:cxnSp>
          <p:nvCxnSpPr>
            <p:cNvPr id="116" name="Straight Connector 115">
              <a:extLst>
                <a:ext uri="{FF2B5EF4-FFF2-40B4-BE49-F238E27FC236}">
                  <a16:creationId xmlns:a16="http://schemas.microsoft.com/office/drawing/2014/main" id="{83D2E022-7811-49D4-84B2-F5CF947687D4}"/>
                </a:ext>
              </a:extLst>
            </p:cNvPr>
            <p:cNvCxnSpPr>
              <a:cxnSpLocks/>
            </p:cNvCxnSpPr>
            <p:nvPr/>
          </p:nvCxnSpPr>
          <p:spPr bwMode="auto">
            <a:xfrm>
              <a:off x="8666755" y="3429000"/>
              <a:ext cx="0" cy="1332816"/>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F3161190-D29F-4BBF-A887-D13A2F34434E}"/>
                </a:ext>
              </a:extLst>
            </p:cNvPr>
            <p:cNvCxnSpPr/>
            <p:nvPr/>
          </p:nvCxnSpPr>
          <p:spPr bwMode="auto">
            <a:xfrm>
              <a:off x="8621035" y="342900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B8E22887-9C41-4E22-B865-F1A2E337CF49}"/>
                </a:ext>
              </a:extLst>
            </p:cNvPr>
            <p:cNvCxnSpPr/>
            <p:nvPr/>
          </p:nvCxnSpPr>
          <p:spPr bwMode="auto">
            <a:xfrm>
              <a:off x="8621035" y="4761816"/>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76F2F4A0-9F5D-4C7C-8B73-5D5DDD0389BE}"/>
              </a:ext>
            </a:extLst>
          </p:cNvPr>
          <p:cNvGrpSpPr/>
          <p:nvPr/>
        </p:nvGrpSpPr>
        <p:grpSpPr>
          <a:xfrm>
            <a:off x="2960467" y="3694340"/>
            <a:ext cx="91440" cy="1045317"/>
            <a:chOff x="8621035" y="3429000"/>
            <a:chExt cx="91440" cy="1045317"/>
          </a:xfrm>
        </p:grpSpPr>
        <p:cxnSp>
          <p:nvCxnSpPr>
            <p:cNvPr id="121" name="Straight Connector 120">
              <a:extLst>
                <a:ext uri="{FF2B5EF4-FFF2-40B4-BE49-F238E27FC236}">
                  <a16:creationId xmlns:a16="http://schemas.microsoft.com/office/drawing/2014/main" id="{59FAA4B5-C546-4D2A-84EC-E0F08251B1E6}"/>
                </a:ext>
              </a:extLst>
            </p:cNvPr>
            <p:cNvCxnSpPr>
              <a:cxnSpLocks/>
            </p:cNvCxnSpPr>
            <p:nvPr/>
          </p:nvCxnSpPr>
          <p:spPr bwMode="auto">
            <a:xfrm>
              <a:off x="8666755" y="3429000"/>
              <a:ext cx="0" cy="1045317"/>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C2A4B68-492E-47AE-8141-F26A3351D292}"/>
                </a:ext>
              </a:extLst>
            </p:cNvPr>
            <p:cNvCxnSpPr/>
            <p:nvPr/>
          </p:nvCxnSpPr>
          <p:spPr bwMode="auto">
            <a:xfrm>
              <a:off x="8621035" y="3429000"/>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FC99EA2-551C-44FC-A1B5-53B8E7ECF2F5}"/>
                </a:ext>
              </a:extLst>
            </p:cNvPr>
            <p:cNvCxnSpPr/>
            <p:nvPr/>
          </p:nvCxnSpPr>
          <p:spPr bwMode="auto">
            <a:xfrm>
              <a:off x="8621035" y="4474317"/>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37B3EA04-04C8-492D-9AAE-54720C373DCE}"/>
              </a:ext>
            </a:extLst>
          </p:cNvPr>
          <p:cNvGrpSpPr/>
          <p:nvPr/>
        </p:nvGrpSpPr>
        <p:grpSpPr>
          <a:xfrm>
            <a:off x="3646130" y="3800078"/>
            <a:ext cx="91440" cy="1372080"/>
            <a:chOff x="8621035" y="3429000"/>
            <a:chExt cx="91440" cy="1372080"/>
          </a:xfrm>
        </p:grpSpPr>
        <p:cxnSp>
          <p:nvCxnSpPr>
            <p:cNvPr id="126" name="Straight Connector 125">
              <a:extLst>
                <a:ext uri="{FF2B5EF4-FFF2-40B4-BE49-F238E27FC236}">
                  <a16:creationId xmlns:a16="http://schemas.microsoft.com/office/drawing/2014/main" id="{7B7CF0BC-34A6-4B0C-9F51-8A141E1B1610}"/>
                </a:ext>
              </a:extLst>
            </p:cNvPr>
            <p:cNvCxnSpPr>
              <a:cxnSpLocks/>
            </p:cNvCxnSpPr>
            <p:nvPr/>
          </p:nvCxnSpPr>
          <p:spPr bwMode="auto">
            <a:xfrm>
              <a:off x="8666755" y="3429000"/>
              <a:ext cx="0" cy="1365385"/>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D5F4A5F-20EF-4690-8E13-D2BF87A07882}"/>
                </a:ext>
              </a:extLst>
            </p:cNvPr>
            <p:cNvCxnSpPr/>
            <p:nvPr/>
          </p:nvCxnSpPr>
          <p:spPr bwMode="auto">
            <a:xfrm>
              <a:off x="8621035" y="3429000"/>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F7D702B-25CE-4924-B03D-618DB17CF559}"/>
                </a:ext>
              </a:extLst>
            </p:cNvPr>
            <p:cNvCxnSpPr/>
            <p:nvPr/>
          </p:nvCxnSpPr>
          <p:spPr bwMode="auto">
            <a:xfrm>
              <a:off x="8621035" y="4801080"/>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B15B3E40-1F8B-48B6-8B0F-64FFC2DBABC9}"/>
              </a:ext>
            </a:extLst>
          </p:cNvPr>
          <p:cNvGrpSpPr/>
          <p:nvPr/>
        </p:nvGrpSpPr>
        <p:grpSpPr>
          <a:xfrm>
            <a:off x="4334567" y="3969715"/>
            <a:ext cx="91440" cy="1310165"/>
            <a:chOff x="8621035" y="3429000"/>
            <a:chExt cx="91440" cy="1310165"/>
          </a:xfrm>
        </p:grpSpPr>
        <p:cxnSp>
          <p:nvCxnSpPr>
            <p:cNvPr id="131" name="Straight Connector 130">
              <a:extLst>
                <a:ext uri="{FF2B5EF4-FFF2-40B4-BE49-F238E27FC236}">
                  <a16:creationId xmlns:a16="http://schemas.microsoft.com/office/drawing/2014/main" id="{B4F430A8-3EE3-4E16-8C37-81414FD85A83}"/>
                </a:ext>
              </a:extLst>
            </p:cNvPr>
            <p:cNvCxnSpPr>
              <a:cxnSpLocks/>
            </p:cNvCxnSpPr>
            <p:nvPr/>
          </p:nvCxnSpPr>
          <p:spPr bwMode="auto">
            <a:xfrm>
              <a:off x="8666755" y="3429000"/>
              <a:ext cx="0" cy="1310165"/>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9220250C-0B46-4548-A3A5-380409E67711}"/>
                </a:ext>
              </a:extLst>
            </p:cNvPr>
            <p:cNvCxnSpPr/>
            <p:nvPr/>
          </p:nvCxnSpPr>
          <p:spPr bwMode="auto">
            <a:xfrm>
              <a:off x="8621035" y="3429000"/>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EEF8614-BD47-4480-8730-6B180130C435}"/>
                </a:ext>
              </a:extLst>
            </p:cNvPr>
            <p:cNvCxnSpPr/>
            <p:nvPr/>
          </p:nvCxnSpPr>
          <p:spPr bwMode="auto">
            <a:xfrm>
              <a:off x="8621035" y="4739165"/>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CFAE89C9-37C1-4805-B827-A13281E1FEC9}"/>
              </a:ext>
            </a:extLst>
          </p:cNvPr>
          <p:cNvGrpSpPr/>
          <p:nvPr/>
        </p:nvGrpSpPr>
        <p:grpSpPr>
          <a:xfrm>
            <a:off x="5035094" y="4083775"/>
            <a:ext cx="91440" cy="1372081"/>
            <a:chOff x="8621035" y="3429000"/>
            <a:chExt cx="91440" cy="1372081"/>
          </a:xfrm>
        </p:grpSpPr>
        <p:cxnSp>
          <p:nvCxnSpPr>
            <p:cNvPr id="136" name="Straight Connector 135">
              <a:extLst>
                <a:ext uri="{FF2B5EF4-FFF2-40B4-BE49-F238E27FC236}">
                  <a16:creationId xmlns:a16="http://schemas.microsoft.com/office/drawing/2014/main" id="{B7307255-71D3-45E2-A9A9-9F52E3D59702}"/>
                </a:ext>
              </a:extLst>
            </p:cNvPr>
            <p:cNvCxnSpPr>
              <a:cxnSpLocks/>
            </p:cNvCxnSpPr>
            <p:nvPr/>
          </p:nvCxnSpPr>
          <p:spPr bwMode="auto">
            <a:xfrm>
              <a:off x="8666755" y="3429000"/>
              <a:ext cx="0" cy="1372081"/>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8FB5F344-A717-4114-A3E0-2183DFC3F110}"/>
                </a:ext>
              </a:extLst>
            </p:cNvPr>
            <p:cNvCxnSpPr/>
            <p:nvPr/>
          </p:nvCxnSpPr>
          <p:spPr bwMode="auto">
            <a:xfrm>
              <a:off x="8621035" y="3429000"/>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69BC2190-C4CE-4CA2-84FD-F526D91BFD38}"/>
                </a:ext>
              </a:extLst>
            </p:cNvPr>
            <p:cNvCxnSpPr/>
            <p:nvPr/>
          </p:nvCxnSpPr>
          <p:spPr bwMode="auto">
            <a:xfrm>
              <a:off x="8621035" y="480108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850E5697-11E6-4E35-8501-4CE076F44B36}"/>
              </a:ext>
            </a:extLst>
          </p:cNvPr>
          <p:cNvGrpSpPr/>
          <p:nvPr/>
        </p:nvGrpSpPr>
        <p:grpSpPr>
          <a:xfrm>
            <a:off x="5720643" y="4038946"/>
            <a:ext cx="91440" cy="1443522"/>
            <a:chOff x="8621035" y="3429000"/>
            <a:chExt cx="91440" cy="1443522"/>
          </a:xfrm>
        </p:grpSpPr>
        <p:cxnSp>
          <p:nvCxnSpPr>
            <p:cNvPr id="141" name="Straight Connector 140">
              <a:extLst>
                <a:ext uri="{FF2B5EF4-FFF2-40B4-BE49-F238E27FC236}">
                  <a16:creationId xmlns:a16="http://schemas.microsoft.com/office/drawing/2014/main" id="{89203832-0D4F-405A-9D32-B164ACA560AA}"/>
                </a:ext>
              </a:extLst>
            </p:cNvPr>
            <p:cNvCxnSpPr>
              <a:cxnSpLocks/>
            </p:cNvCxnSpPr>
            <p:nvPr/>
          </p:nvCxnSpPr>
          <p:spPr bwMode="auto">
            <a:xfrm>
              <a:off x="8666755" y="3429000"/>
              <a:ext cx="0" cy="1443522"/>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027CD5A7-9B75-4011-91F3-00A32BE8BE14}"/>
                </a:ext>
              </a:extLst>
            </p:cNvPr>
            <p:cNvCxnSpPr/>
            <p:nvPr/>
          </p:nvCxnSpPr>
          <p:spPr bwMode="auto">
            <a:xfrm>
              <a:off x="8621035" y="3429000"/>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94FC8C4F-B27C-4E20-82E3-962910C1FCCE}"/>
                </a:ext>
              </a:extLst>
            </p:cNvPr>
            <p:cNvCxnSpPr/>
            <p:nvPr/>
          </p:nvCxnSpPr>
          <p:spPr bwMode="auto">
            <a:xfrm>
              <a:off x="8621035" y="4872522"/>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4E97A7B8-909F-4DAA-913E-298115762F21}"/>
              </a:ext>
            </a:extLst>
          </p:cNvPr>
          <p:cNvGrpSpPr/>
          <p:nvPr/>
        </p:nvGrpSpPr>
        <p:grpSpPr>
          <a:xfrm>
            <a:off x="6430221" y="4073602"/>
            <a:ext cx="91440" cy="1500674"/>
            <a:chOff x="8621035" y="3429000"/>
            <a:chExt cx="91440" cy="1500674"/>
          </a:xfrm>
        </p:grpSpPr>
        <p:cxnSp>
          <p:nvCxnSpPr>
            <p:cNvPr id="146" name="Straight Connector 145">
              <a:extLst>
                <a:ext uri="{FF2B5EF4-FFF2-40B4-BE49-F238E27FC236}">
                  <a16:creationId xmlns:a16="http://schemas.microsoft.com/office/drawing/2014/main" id="{AC309638-10B4-4D80-A5FC-7BE0FAC51C8B}"/>
                </a:ext>
              </a:extLst>
            </p:cNvPr>
            <p:cNvCxnSpPr>
              <a:cxnSpLocks/>
            </p:cNvCxnSpPr>
            <p:nvPr/>
          </p:nvCxnSpPr>
          <p:spPr bwMode="auto">
            <a:xfrm>
              <a:off x="8666755" y="3429000"/>
              <a:ext cx="0" cy="1500674"/>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FB9F39D3-B72B-4882-8B76-05B3FDD8D004}"/>
                </a:ext>
              </a:extLst>
            </p:cNvPr>
            <p:cNvCxnSpPr/>
            <p:nvPr/>
          </p:nvCxnSpPr>
          <p:spPr bwMode="auto">
            <a:xfrm>
              <a:off x="8621035" y="3429000"/>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A488D5D7-530F-4145-9DCF-47B4AC282FCE}"/>
                </a:ext>
              </a:extLst>
            </p:cNvPr>
            <p:cNvCxnSpPr/>
            <p:nvPr/>
          </p:nvCxnSpPr>
          <p:spPr bwMode="auto">
            <a:xfrm>
              <a:off x="8621035" y="4929674"/>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A5D9D56C-0F8C-4E4E-8047-22D298F27800}"/>
              </a:ext>
            </a:extLst>
          </p:cNvPr>
          <p:cNvGrpSpPr/>
          <p:nvPr/>
        </p:nvGrpSpPr>
        <p:grpSpPr>
          <a:xfrm>
            <a:off x="7107512" y="3974650"/>
            <a:ext cx="91440" cy="1410183"/>
            <a:chOff x="8621035" y="3429000"/>
            <a:chExt cx="91440" cy="1410183"/>
          </a:xfrm>
        </p:grpSpPr>
        <p:cxnSp>
          <p:nvCxnSpPr>
            <p:cNvPr id="151" name="Straight Connector 150">
              <a:extLst>
                <a:ext uri="{FF2B5EF4-FFF2-40B4-BE49-F238E27FC236}">
                  <a16:creationId xmlns:a16="http://schemas.microsoft.com/office/drawing/2014/main" id="{87E98EC0-5D37-4C2A-A3F5-6DEF0C77328F}"/>
                </a:ext>
              </a:extLst>
            </p:cNvPr>
            <p:cNvCxnSpPr>
              <a:cxnSpLocks/>
            </p:cNvCxnSpPr>
            <p:nvPr/>
          </p:nvCxnSpPr>
          <p:spPr bwMode="auto">
            <a:xfrm>
              <a:off x="8666755" y="3429000"/>
              <a:ext cx="0" cy="1410183"/>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69B1E7A-9E48-47E1-A015-6B79590FE206}"/>
                </a:ext>
              </a:extLst>
            </p:cNvPr>
            <p:cNvCxnSpPr/>
            <p:nvPr/>
          </p:nvCxnSpPr>
          <p:spPr bwMode="auto">
            <a:xfrm>
              <a:off x="8621035" y="3429000"/>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5674CA97-DE26-429A-B36D-82D3B28F2C3E}"/>
                </a:ext>
              </a:extLst>
            </p:cNvPr>
            <p:cNvCxnSpPr/>
            <p:nvPr/>
          </p:nvCxnSpPr>
          <p:spPr bwMode="auto">
            <a:xfrm>
              <a:off x="8621035" y="4839183"/>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DC35C3CC-FB69-476E-AEAE-7171CC6F8530}"/>
              </a:ext>
            </a:extLst>
          </p:cNvPr>
          <p:cNvGrpSpPr/>
          <p:nvPr/>
        </p:nvGrpSpPr>
        <p:grpSpPr>
          <a:xfrm>
            <a:off x="7794418" y="3858150"/>
            <a:ext cx="91440" cy="1629266"/>
            <a:chOff x="8621035" y="3429000"/>
            <a:chExt cx="91440" cy="1629266"/>
          </a:xfrm>
        </p:grpSpPr>
        <p:cxnSp>
          <p:nvCxnSpPr>
            <p:cNvPr id="156" name="Straight Connector 155">
              <a:extLst>
                <a:ext uri="{FF2B5EF4-FFF2-40B4-BE49-F238E27FC236}">
                  <a16:creationId xmlns:a16="http://schemas.microsoft.com/office/drawing/2014/main" id="{2288D283-5F8C-4939-9F8B-5375FF2740F0}"/>
                </a:ext>
              </a:extLst>
            </p:cNvPr>
            <p:cNvCxnSpPr>
              <a:cxnSpLocks/>
            </p:cNvCxnSpPr>
            <p:nvPr/>
          </p:nvCxnSpPr>
          <p:spPr bwMode="auto">
            <a:xfrm>
              <a:off x="8666755" y="3429000"/>
              <a:ext cx="0" cy="1624318"/>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877A3E91-1689-4BDB-8B1E-E217DADC0792}"/>
                </a:ext>
              </a:extLst>
            </p:cNvPr>
            <p:cNvCxnSpPr/>
            <p:nvPr/>
          </p:nvCxnSpPr>
          <p:spPr bwMode="auto">
            <a:xfrm>
              <a:off x="8621035" y="3429000"/>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C26CD05-F6BC-4EBA-BF49-0BA4225906D4}"/>
                </a:ext>
              </a:extLst>
            </p:cNvPr>
            <p:cNvCxnSpPr/>
            <p:nvPr/>
          </p:nvCxnSpPr>
          <p:spPr bwMode="auto">
            <a:xfrm>
              <a:off x="8621035" y="5058266"/>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789C942F-90F6-4CCF-BEDE-53AD35F35FB8}"/>
              </a:ext>
            </a:extLst>
          </p:cNvPr>
          <p:cNvGrpSpPr/>
          <p:nvPr/>
        </p:nvGrpSpPr>
        <p:grpSpPr>
          <a:xfrm>
            <a:off x="8504513" y="3725190"/>
            <a:ext cx="91440" cy="1629266"/>
            <a:chOff x="8621035" y="3429000"/>
            <a:chExt cx="91440" cy="1629266"/>
          </a:xfrm>
        </p:grpSpPr>
        <p:cxnSp>
          <p:nvCxnSpPr>
            <p:cNvPr id="161" name="Straight Connector 160">
              <a:extLst>
                <a:ext uri="{FF2B5EF4-FFF2-40B4-BE49-F238E27FC236}">
                  <a16:creationId xmlns:a16="http://schemas.microsoft.com/office/drawing/2014/main" id="{30ABACE3-2FCB-4156-BC11-A24DD0E5D729}"/>
                </a:ext>
              </a:extLst>
            </p:cNvPr>
            <p:cNvCxnSpPr>
              <a:cxnSpLocks/>
            </p:cNvCxnSpPr>
            <p:nvPr/>
          </p:nvCxnSpPr>
          <p:spPr bwMode="auto">
            <a:xfrm>
              <a:off x="8666755" y="3429000"/>
              <a:ext cx="0" cy="1624318"/>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A3264D2-E403-45DB-A632-7DAB43B3EA87}"/>
                </a:ext>
              </a:extLst>
            </p:cNvPr>
            <p:cNvCxnSpPr/>
            <p:nvPr/>
          </p:nvCxnSpPr>
          <p:spPr bwMode="auto">
            <a:xfrm>
              <a:off x="8621035" y="3429000"/>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059ED307-3FE8-46EE-B146-1A5921FE6BF5}"/>
                </a:ext>
              </a:extLst>
            </p:cNvPr>
            <p:cNvCxnSpPr/>
            <p:nvPr/>
          </p:nvCxnSpPr>
          <p:spPr bwMode="auto">
            <a:xfrm>
              <a:off x="8621035" y="5058266"/>
              <a:ext cx="91440" cy="0"/>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3910694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88CFE09D-A1C4-4ADD-BAB1-6DC496548619}"/>
              </a:ext>
            </a:extLst>
          </p:cNvPr>
          <p:cNvSpPr>
            <a:spLocks noGrp="1"/>
          </p:cNvSpPr>
          <p:nvPr>
            <p:ph idx="1"/>
          </p:nvPr>
        </p:nvSpPr>
        <p:spPr/>
        <p:txBody>
          <a:bodyPr/>
          <a:lstStyle/>
          <a:p>
            <a:r>
              <a:rPr lang="en-US" sz="2600" dirty="0"/>
              <a:t>Patients with MF benefitted from brentuximab vedotin regardless of </a:t>
            </a:r>
            <a:br>
              <a:rPr lang="en-US" sz="2600" dirty="0"/>
            </a:br>
            <a:r>
              <a:rPr lang="en-US" sz="2600" dirty="0"/>
              <a:t>LCT status</a:t>
            </a:r>
          </a:p>
          <a:p>
            <a:r>
              <a:rPr lang="en-US" sz="2600" dirty="0"/>
              <a:t>CD30 expression levels </a:t>
            </a:r>
            <a:br>
              <a:rPr lang="en-US" sz="2600" dirty="0"/>
            </a:br>
            <a:r>
              <a:rPr lang="en-US" sz="2600" dirty="0"/>
              <a:t>variable in patients with MF </a:t>
            </a:r>
            <a:br>
              <a:rPr lang="en-US" sz="2600" dirty="0"/>
            </a:br>
            <a:r>
              <a:rPr lang="en-US" sz="2600" dirty="0"/>
              <a:t>and LCT (n = 17)</a:t>
            </a:r>
          </a:p>
          <a:p>
            <a:pPr lvl="1"/>
            <a:r>
              <a:rPr lang="en-US" sz="2400" dirty="0"/>
              <a:t>High baseline CD30 </a:t>
            </a:r>
            <a:br>
              <a:rPr lang="en-US" sz="2400" dirty="0"/>
            </a:br>
            <a:r>
              <a:rPr lang="en-US" sz="2400" dirty="0"/>
              <a:t>expression generally </a:t>
            </a:r>
            <a:br>
              <a:rPr lang="en-US" sz="2400" dirty="0"/>
            </a:br>
            <a:r>
              <a:rPr lang="en-US" sz="2400" dirty="0"/>
              <a:t>predictive of good response </a:t>
            </a:r>
            <a:br>
              <a:rPr lang="en-US" sz="2400" dirty="0"/>
            </a:br>
            <a:r>
              <a:rPr lang="en-US" sz="2400" dirty="0"/>
              <a:t>to treatment with </a:t>
            </a:r>
            <a:br>
              <a:rPr lang="en-US" sz="2400" dirty="0"/>
            </a:br>
            <a:r>
              <a:rPr lang="en-US" sz="2400" dirty="0"/>
              <a:t>brentuximab vedotin </a:t>
            </a:r>
          </a:p>
          <a:p>
            <a:pPr lvl="1"/>
            <a:r>
              <a:rPr lang="en-US" sz="2400" dirty="0"/>
              <a:t>However, meaningful responses were </a:t>
            </a:r>
            <a:br>
              <a:rPr lang="en-US" sz="2400" dirty="0"/>
            </a:br>
            <a:r>
              <a:rPr lang="en-US" sz="2400" dirty="0"/>
              <a:t>observed in patients with lower CD30 expression</a:t>
            </a:r>
          </a:p>
          <a:p>
            <a:endParaRPr lang="en-US" sz="2600" dirty="0"/>
          </a:p>
        </p:txBody>
      </p:sp>
      <p:grpSp>
        <p:nvGrpSpPr>
          <p:cNvPr id="288" name="Group 287">
            <a:extLst>
              <a:ext uri="{FF2B5EF4-FFF2-40B4-BE49-F238E27FC236}">
                <a16:creationId xmlns:a16="http://schemas.microsoft.com/office/drawing/2014/main" id="{3401B9BB-456E-4AEA-8950-7B07E81AC843}"/>
              </a:ext>
            </a:extLst>
          </p:cNvPr>
          <p:cNvGrpSpPr/>
          <p:nvPr/>
        </p:nvGrpSpPr>
        <p:grpSpPr>
          <a:xfrm>
            <a:off x="6603796" y="3373047"/>
            <a:ext cx="83900" cy="1454414"/>
            <a:chOff x="9364496" y="3200400"/>
            <a:chExt cx="83900" cy="1454414"/>
          </a:xfrm>
        </p:grpSpPr>
        <p:cxnSp>
          <p:nvCxnSpPr>
            <p:cNvPr id="289" name="Straight Connector 288">
              <a:extLst>
                <a:ext uri="{FF2B5EF4-FFF2-40B4-BE49-F238E27FC236}">
                  <a16:creationId xmlns:a16="http://schemas.microsoft.com/office/drawing/2014/main" id="{AC7FD403-E72B-42FD-BE46-CDAE748FD1F5}"/>
                </a:ext>
              </a:extLst>
            </p:cNvPr>
            <p:cNvCxnSpPr>
              <a:cxnSpLocks/>
            </p:cNvCxnSpPr>
            <p:nvPr/>
          </p:nvCxnSpPr>
          <p:spPr bwMode="auto">
            <a:xfrm>
              <a:off x="9406446" y="3205163"/>
              <a:ext cx="0" cy="1449493"/>
            </a:xfrm>
            <a:prstGeom prst="line">
              <a:avLst/>
            </a:prstGeom>
            <a:noFill/>
            <a:ln w="12700" cap="flat" cmpd="sng" algn="ctr">
              <a:solidFill>
                <a:schemeClr val="accent2"/>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BBDDCD21-E8A6-4D3A-BCD5-F45E4B16A670}"/>
                </a:ext>
              </a:extLst>
            </p:cNvPr>
            <p:cNvCxnSpPr>
              <a:cxnSpLocks/>
            </p:cNvCxnSpPr>
            <p:nvPr/>
          </p:nvCxnSpPr>
          <p:spPr bwMode="auto">
            <a:xfrm>
              <a:off x="9364496" y="3200400"/>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FBD6A19E-0092-4210-977B-92EDCFC150D8}"/>
                </a:ext>
              </a:extLst>
            </p:cNvPr>
            <p:cNvCxnSpPr>
              <a:cxnSpLocks/>
            </p:cNvCxnSpPr>
            <p:nvPr/>
          </p:nvCxnSpPr>
          <p:spPr bwMode="auto">
            <a:xfrm>
              <a:off x="9364496" y="4654814"/>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618CAA86-088C-4F16-85D1-CF8181A23425}"/>
              </a:ext>
            </a:extLst>
          </p:cNvPr>
          <p:cNvGrpSpPr/>
          <p:nvPr/>
        </p:nvGrpSpPr>
        <p:grpSpPr>
          <a:xfrm>
            <a:off x="6789590" y="3620227"/>
            <a:ext cx="83900" cy="1099682"/>
            <a:chOff x="9364496" y="3200400"/>
            <a:chExt cx="83900" cy="1099682"/>
          </a:xfrm>
        </p:grpSpPr>
        <p:cxnSp>
          <p:nvCxnSpPr>
            <p:cNvPr id="294" name="Straight Connector 293">
              <a:extLst>
                <a:ext uri="{FF2B5EF4-FFF2-40B4-BE49-F238E27FC236}">
                  <a16:creationId xmlns:a16="http://schemas.microsoft.com/office/drawing/2014/main" id="{598D9B24-6CB3-4928-B76B-4DF6F1AE4899}"/>
                </a:ext>
              </a:extLst>
            </p:cNvPr>
            <p:cNvCxnSpPr>
              <a:cxnSpLocks/>
            </p:cNvCxnSpPr>
            <p:nvPr/>
          </p:nvCxnSpPr>
          <p:spPr bwMode="auto">
            <a:xfrm>
              <a:off x="9406446" y="3205163"/>
              <a:ext cx="0" cy="1094919"/>
            </a:xfrm>
            <a:prstGeom prst="line">
              <a:avLst/>
            </a:prstGeom>
            <a:noFill/>
            <a:ln w="12700" cap="flat" cmpd="sng" algn="ctr">
              <a:solidFill>
                <a:schemeClr val="accent2"/>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8F791F57-98C0-43AB-903B-8BCAB10B0196}"/>
                </a:ext>
              </a:extLst>
            </p:cNvPr>
            <p:cNvCxnSpPr>
              <a:cxnSpLocks/>
            </p:cNvCxnSpPr>
            <p:nvPr/>
          </p:nvCxnSpPr>
          <p:spPr bwMode="auto">
            <a:xfrm>
              <a:off x="9364496" y="3200400"/>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61446AE9-C6D8-4B85-9F9D-D1399999C2CD}"/>
                </a:ext>
              </a:extLst>
            </p:cNvPr>
            <p:cNvCxnSpPr>
              <a:cxnSpLocks/>
            </p:cNvCxnSpPr>
            <p:nvPr/>
          </p:nvCxnSpPr>
          <p:spPr bwMode="auto">
            <a:xfrm>
              <a:off x="9364496" y="4300082"/>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DC632D2C-BDEA-444D-8572-C8E9CAE37680}"/>
              </a:ext>
            </a:extLst>
          </p:cNvPr>
          <p:cNvGrpSpPr/>
          <p:nvPr/>
        </p:nvGrpSpPr>
        <p:grpSpPr>
          <a:xfrm>
            <a:off x="6889806" y="3143016"/>
            <a:ext cx="83900" cy="990139"/>
            <a:chOff x="9364496" y="3200400"/>
            <a:chExt cx="83900" cy="990139"/>
          </a:xfrm>
        </p:grpSpPr>
        <p:cxnSp>
          <p:nvCxnSpPr>
            <p:cNvPr id="299" name="Straight Connector 298">
              <a:extLst>
                <a:ext uri="{FF2B5EF4-FFF2-40B4-BE49-F238E27FC236}">
                  <a16:creationId xmlns:a16="http://schemas.microsoft.com/office/drawing/2014/main" id="{849673B0-A952-4343-907A-48085DA14389}"/>
                </a:ext>
              </a:extLst>
            </p:cNvPr>
            <p:cNvCxnSpPr>
              <a:cxnSpLocks/>
            </p:cNvCxnSpPr>
            <p:nvPr/>
          </p:nvCxnSpPr>
          <p:spPr bwMode="auto">
            <a:xfrm>
              <a:off x="9406446" y="3205163"/>
              <a:ext cx="0" cy="985376"/>
            </a:xfrm>
            <a:prstGeom prst="line">
              <a:avLst/>
            </a:prstGeom>
            <a:noFill/>
            <a:ln w="12700" cap="flat" cmpd="sng" algn="ctr">
              <a:solidFill>
                <a:schemeClr val="accent2"/>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D4AD75FF-FF81-49AE-B9E0-BBB198751910}"/>
                </a:ext>
              </a:extLst>
            </p:cNvPr>
            <p:cNvCxnSpPr>
              <a:cxnSpLocks/>
            </p:cNvCxnSpPr>
            <p:nvPr/>
          </p:nvCxnSpPr>
          <p:spPr bwMode="auto">
            <a:xfrm>
              <a:off x="9364496" y="3200400"/>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4E69E8EA-D22B-4165-BB5F-76ECF75F2BF1}"/>
                </a:ext>
              </a:extLst>
            </p:cNvPr>
            <p:cNvCxnSpPr>
              <a:cxnSpLocks/>
            </p:cNvCxnSpPr>
            <p:nvPr/>
          </p:nvCxnSpPr>
          <p:spPr bwMode="auto">
            <a:xfrm>
              <a:off x="9364496" y="4190539"/>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60E99738-44AD-405E-BC1A-D973D56D8BAE}"/>
              </a:ext>
            </a:extLst>
          </p:cNvPr>
          <p:cNvGrpSpPr/>
          <p:nvPr/>
        </p:nvGrpSpPr>
        <p:grpSpPr>
          <a:xfrm>
            <a:off x="7263296" y="4340292"/>
            <a:ext cx="82303" cy="922520"/>
            <a:chOff x="6619949" y="3334654"/>
            <a:chExt cx="40865" cy="2523015"/>
          </a:xfrm>
          <a:solidFill>
            <a:schemeClr val="accent2"/>
          </a:solidFill>
        </p:grpSpPr>
        <p:sp>
          <p:nvSpPr>
            <p:cNvPr id="317" name="Rectangle 316">
              <a:extLst>
                <a:ext uri="{FF2B5EF4-FFF2-40B4-BE49-F238E27FC236}">
                  <a16:creationId xmlns:a16="http://schemas.microsoft.com/office/drawing/2014/main" id="{9DADED3F-86E5-47BF-AB9B-1A1567C5DD10}"/>
                </a:ext>
              </a:extLst>
            </p:cNvPr>
            <p:cNvSpPr/>
            <p:nvPr/>
          </p:nvSpPr>
          <p:spPr bwMode="auto">
            <a:xfrm>
              <a:off x="6619949" y="3334654"/>
              <a:ext cx="40861" cy="2523015"/>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8" name="Straight Connector 317">
              <a:extLst>
                <a:ext uri="{FF2B5EF4-FFF2-40B4-BE49-F238E27FC236}">
                  <a16:creationId xmlns:a16="http://schemas.microsoft.com/office/drawing/2014/main" id="{96BB30D5-6786-418B-9FCA-F563638B8A18}"/>
                </a:ext>
              </a:extLst>
            </p:cNvPr>
            <p:cNvCxnSpPr/>
            <p:nvPr/>
          </p:nvCxnSpPr>
          <p:spPr bwMode="auto">
            <a:xfrm>
              <a:off x="6619953" y="4592073"/>
              <a:ext cx="40861" cy="0"/>
            </a:xfrm>
            <a:prstGeom prst="line">
              <a:avLst/>
            </a:prstGeom>
            <a:grpFill/>
            <a:ln w="9525" cap="flat" cmpd="sng" algn="ctr">
              <a:solidFill>
                <a:schemeClr val="bg1"/>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D2B3E610-062E-4D82-87D7-08A3D6C94C41}"/>
              </a:ext>
            </a:extLst>
          </p:cNvPr>
          <p:cNvGrpSpPr/>
          <p:nvPr/>
        </p:nvGrpSpPr>
        <p:grpSpPr>
          <a:xfrm>
            <a:off x="7077521" y="4350539"/>
            <a:ext cx="82303" cy="922520"/>
            <a:chOff x="6619949" y="3334654"/>
            <a:chExt cx="40865" cy="2523015"/>
          </a:xfrm>
          <a:solidFill>
            <a:schemeClr val="accent2"/>
          </a:solidFill>
        </p:grpSpPr>
        <p:sp>
          <p:nvSpPr>
            <p:cNvPr id="320" name="Rectangle 319">
              <a:extLst>
                <a:ext uri="{FF2B5EF4-FFF2-40B4-BE49-F238E27FC236}">
                  <a16:creationId xmlns:a16="http://schemas.microsoft.com/office/drawing/2014/main" id="{196CB40F-6920-4A82-8E43-5861DB81C1E4}"/>
                </a:ext>
              </a:extLst>
            </p:cNvPr>
            <p:cNvSpPr/>
            <p:nvPr/>
          </p:nvSpPr>
          <p:spPr bwMode="auto">
            <a:xfrm>
              <a:off x="6619949" y="3334654"/>
              <a:ext cx="40861" cy="2523015"/>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21" name="Straight Connector 320">
              <a:extLst>
                <a:ext uri="{FF2B5EF4-FFF2-40B4-BE49-F238E27FC236}">
                  <a16:creationId xmlns:a16="http://schemas.microsoft.com/office/drawing/2014/main" id="{2468C813-4CE7-4EE1-94FC-632EC4F71F38}"/>
                </a:ext>
              </a:extLst>
            </p:cNvPr>
            <p:cNvCxnSpPr/>
            <p:nvPr/>
          </p:nvCxnSpPr>
          <p:spPr bwMode="auto">
            <a:xfrm>
              <a:off x="6619953" y="4592073"/>
              <a:ext cx="40861" cy="0"/>
            </a:xfrm>
            <a:prstGeom prst="line">
              <a:avLst/>
            </a:prstGeom>
            <a:grpFill/>
            <a:ln w="9525" cap="flat" cmpd="sng" algn="ctr">
              <a:solidFill>
                <a:schemeClr val="bg1"/>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7173AC37-33C0-43CD-A4C6-E779999762BB}"/>
              </a:ext>
            </a:extLst>
          </p:cNvPr>
          <p:cNvGrpSpPr/>
          <p:nvPr/>
        </p:nvGrpSpPr>
        <p:grpSpPr>
          <a:xfrm>
            <a:off x="7168052" y="4352250"/>
            <a:ext cx="82303" cy="922520"/>
            <a:chOff x="6619949" y="3334654"/>
            <a:chExt cx="40865" cy="2523015"/>
          </a:xfrm>
          <a:solidFill>
            <a:schemeClr val="accent2"/>
          </a:solidFill>
        </p:grpSpPr>
        <p:sp>
          <p:nvSpPr>
            <p:cNvPr id="323" name="Rectangle 322">
              <a:extLst>
                <a:ext uri="{FF2B5EF4-FFF2-40B4-BE49-F238E27FC236}">
                  <a16:creationId xmlns:a16="http://schemas.microsoft.com/office/drawing/2014/main" id="{37D76893-9F5C-400D-950D-66D7A61B44D3}"/>
                </a:ext>
              </a:extLst>
            </p:cNvPr>
            <p:cNvSpPr/>
            <p:nvPr/>
          </p:nvSpPr>
          <p:spPr bwMode="auto">
            <a:xfrm>
              <a:off x="6619949" y="3334654"/>
              <a:ext cx="40861" cy="2523015"/>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24" name="Straight Connector 323">
              <a:extLst>
                <a:ext uri="{FF2B5EF4-FFF2-40B4-BE49-F238E27FC236}">
                  <a16:creationId xmlns:a16="http://schemas.microsoft.com/office/drawing/2014/main" id="{A08E4D47-03D7-4433-8D18-51C3A81BCAFF}"/>
                </a:ext>
              </a:extLst>
            </p:cNvPr>
            <p:cNvCxnSpPr/>
            <p:nvPr/>
          </p:nvCxnSpPr>
          <p:spPr bwMode="auto">
            <a:xfrm>
              <a:off x="6619953" y="4592073"/>
              <a:ext cx="40861" cy="0"/>
            </a:xfrm>
            <a:prstGeom prst="line">
              <a:avLst/>
            </a:prstGeom>
            <a:grpFill/>
            <a:ln w="9525" cap="flat" cmpd="sng" algn="ctr">
              <a:solidFill>
                <a:schemeClr val="bg1"/>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517739D4-2319-4874-9E33-D17EDF1AAF3C}"/>
              </a:ext>
            </a:extLst>
          </p:cNvPr>
          <p:cNvGrpSpPr/>
          <p:nvPr/>
        </p:nvGrpSpPr>
        <p:grpSpPr>
          <a:xfrm>
            <a:off x="7527349" y="3842943"/>
            <a:ext cx="83900" cy="750777"/>
            <a:chOff x="9364496" y="3200400"/>
            <a:chExt cx="83900" cy="750777"/>
          </a:xfrm>
        </p:grpSpPr>
        <p:cxnSp>
          <p:nvCxnSpPr>
            <p:cNvPr id="326" name="Straight Connector 325">
              <a:extLst>
                <a:ext uri="{FF2B5EF4-FFF2-40B4-BE49-F238E27FC236}">
                  <a16:creationId xmlns:a16="http://schemas.microsoft.com/office/drawing/2014/main" id="{424E8AE4-FE13-49EA-9139-34BDEB0B7FCB}"/>
                </a:ext>
              </a:extLst>
            </p:cNvPr>
            <p:cNvCxnSpPr>
              <a:cxnSpLocks/>
            </p:cNvCxnSpPr>
            <p:nvPr/>
          </p:nvCxnSpPr>
          <p:spPr bwMode="auto">
            <a:xfrm>
              <a:off x="9406446" y="3205163"/>
              <a:ext cx="0" cy="746014"/>
            </a:xfrm>
            <a:prstGeom prst="line">
              <a:avLst/>
            </a:prstGeom>
            <a:noFill/>
            <a:ln w="12700" cap="flat" cmpd="sng" algn="ctr">
              <a:solidFill>
                <a:schemeClr val="accent2"/>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E1FD8EEE-3C02-4FB8-A8B1-B68FF20AC7A8}"/>
                </a:ext>
              </a:extLst>
            </p:cNvPr>
            <p:cNvCxnSpPr>
              <a:cxnSpLocks/>
            </p:cNvCxnSpPr>
            <p:nvPr/>
          </p:nvCxnSpPr>
          <p:spPr bwMode="auto">
            <a:xfrm>
              <a:off x="9364496" y="3200400"/>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B938B516-1A81-4D46-9FDB-D2FE63B91549}"/>
                </a:ext>
              </a:extLst>
            </p:cNvPr>
            <p:cNvCxnSpPr>
              <a:cxnSpLocks/>
            </p:cNvCxnSpPr>
            <p:nvPr/>
          </p:nvCxnSpPr>
          <p:spPr bwMode="auto">
            <a:xfrm>
              <a:off x="9364496" y="3951177"/>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4F13D38D-AB43-4349-8DE9-A6CE68EF55F8}"/>
              </a:ext>
            </a:extLst>
          </p:cNvPr>
          <p:cNvGrpSpPr/>
          <p:nvPr/>
        </p:nvGrpSpPr>
        <p:grpSpPr>
          <a:xfrm>
            <a:off x="7826878" y="3390592"/>
            <a:ext cx="83900" cy="488469"/>
            <a:chOff x="9364496" y="3200400"/>
            <a:chExt cx="83900" cy="488469"/>
          </a:xfrm>
        </p:grpSpPr>
        <p:cxnSp>
          <p:nvCxnSpPr>
            <p:cNvPr id="335" name="Straight Connector 334">
              <a:extLst>
                <a:ext uri="{FF2B5EF4-FFF2-40B4-BE49-F238E27FC236}">
                  <a16:creationId xmlns:a16="http://schemas.microsoft.com/office/drawing/2014/main" id="{8C5F1A9A-F074-4127-8BEE-7E3787230080}"/>
                </a:ext>
              </a:extLst>
            </p:cNvPr>
            <p:cNvCxnSpPr>
              <a:cxnSpLocks/>
            </p:cNvCxnSpPr>
            <p:nvPr/>
          </p:nvCxnSpPr>
          <p:spPr bwMode="auto">
            <a:xfrm>
              <a:off x="9406446" y="3205163"/>
              <a:ext cx="0" cy="483706"/>
            </a:xfrm>
            <a:prstGeom prst="line">
              <a:avLst/>
            </a:prstGeom>
            <a:noFill/>
            <a:ln w="12700" cap="flat" cmpd="sng" algn="ctr">
              <a:solidFill>
                <a:schemeClr val="accent2"/>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4F2C71B7-C356-4FBA-B214-0B34C2F0BD79}"/>
                </a:ext>
              </a:extLst>
            </p:cNvPr>
            <p:cNvCxnSpPr>
              <a:cxnSpLocks/>
            </p:cNvCxnSpPr>
            <p:nvPr/>
          </p:nvCxnSpPr>
          <p:spPr bwMode="auto">
            <a:xfrm>
              <a:off x="9364496" y="3200400"/>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79D5CEB1-5F81-44DD-AFC1-9E1E971EBA02}"/>
                </a:ext>
              </a:extLst>
            </p:cNvPr>
            <p:cNvCxnSpPr>
              <a:cxnSpLocks/>
            </p:cNvCxnSpPr>
            <p:nvPr/>
          </p:nvCxnSpPr>
          <p:spPr bwMode="auto">
            <a:xfrm>
              <a:off x="9364496" y="3688869"/>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5824AAE7-018E-4301-BB53-5D71A86C28AF}"/>
              </a:ext>
            </a:extLst>
          </p:cNvPr>
          <p:cNvGrpSpPr/>
          <p:nvPr/>
        </p:nvGrpSpPr>
        <p:grpSpPr>
          <a:xfrm>
            <a:off x="7933133" y="3850658"/>
            <a:ext cx="83900" cy="488469"/>
            <a:chOff x="9364496" y="3200400"/>
            <a:chExt cx="83900" cy="488469"/>
          </a:xfrm>
        </p:grpSpPr>
        <p:cxnSp>
          <p:nvCxnSpPr>
            <p:cNvPr id="340" name="Straight Connector 339">
              <a:extLst>
                <a:ext uri="{FF2B5EF4-FFF2-40B4-BE49-F238E27FC236}">
                  <a16:creationId xmlns:a16="http://schemas.microsoft.com/office/drawing/2014/main" id="{F6C5F46E-DCFA-48A0-9A8B-1896AE578098}"/>
                </a:ext>
              </a:extLst>
            </p:cNvPr>
            <p:cNvCxnSpPr>
              <a:cxnSpLocks/>
            </p:cNvCxnSpPr>
            <p:nvPr/>
          </p:nvCxnSpPr>
          <p:spPr bwMode="auto">
            <a:xfrm>
              <a:off x="9406446" y="3205163"/>
              <a:ext cx="0" cy="483706"/>
            </a:xfrm>
            <a:prstGeom prst="line">
              <a:avLst/>
            </a:prstGeom>
            <a:noFill/>
            <a:ln w="12700" cap="flat" cmpd="sng" algn="ctr">
              <a:solidFill>
                <a:schemeClr val="accent2"/>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D1BA73BC-B7B3-4F3E-8742-4ABDBA455B47}"/>
                </a:ext>
              </a:extLst>
            </p:cNvPr>
            <p:cNvCxnSpPr>
              <a:cxnSpLocks/>
            </p:cNvCxnSpPr>
            <p:nvPr/>
          </p:nvCxnSpPr>
          <p:spPr bwMode="auto">
            <a:xfrm>
              <a:off x="9364496" y="3200400"/>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C39FBB10-0799-44C4-83A2-B22C0D46A14B}"/>
                </a:ext>
              </a:extLst>
            </p:cNvPr>
            <p:cNvCxnSpPr>
              <a:cxnSpLocks/>
            </p:cNvCxnSpPr>
            <p:nvPr/>
          </p:nvCxnSpPr>
          <p:spPr bwMode="auto">
            <a:xfrm>
              <a:off x="9364496" y="3688869"/>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6CE36E5B-1F26-4D12-9BFD-40B79444B6BB}"/>
              </a:ext>
            </a:extLst>
          </p:cNvPr>
          <p:cNvGrpSpPr/>
          <p:nvPr/>
        </p:nvGrpSpPr>
        <p:grpSpPr>
          <a:xfrm>
            <a:off x="9043601" y="5045625"/>
            <a:ext cx="83900" cy="237600"/>
            <a:chOff x="9364496" y="3451269"/>
            <a:chExt cx="83900" cy="237600"/>
          </a:xfrm>
        </p:grpSpPr>
        <p:cxnSp>
          <p:nvCxnSpPr>
            <p:cNvPr id="344" name="Straight Connector 343">
              <a:extLst>
                <a:ext uri="{FF2B5EF4-FFF2-40B4-BE49-F238E27FC236}">
                  <a16:creationId xmlns:a16="http://schemas.microsoft.com/office/drawing/2014/main" id="{D6527243-4D4E-4875-B703-FD3479389BFE}"/>
                </a:ext>
              </a:extLst>
            </p:cNvPr>
            <p:cNvCxnSpPr>
              <a:cxnSpLocks/>
            </p:cNvCxnSpPr>
            <p:nvPr/>
          </p:nvCxnSpPr>
          <p:spPr bwMode="auto">
            <a:xfrm>
              <a:off x="9406446" y="3456066"/>
              <a:ext cx="0" cy="232803"/>
            </a:xfrm>
            <a:prstGeom prst="line">
              <a:avLst/>
            </a:prstGeom>
            <a:noFill/>
            <a:ln w="12700" cap="flat" cmpd="sng" algn="ctr">
              <a:solidFill>
                <a:schemeClr val="accent2"/>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2D3A55F2-55DF-48F2-8901-1DFFA1083E7F}"/>
                </a:ext>
              </a:extLst>
            </p:cNvPr>
            <p:cNvCxnSpPr>
              <a:cxnSpLocks/>
            </p:cNvCxnSpPr>
            <p:nvPr/>
          </p:nvCxnSpPr>
          <p:spPr bwMode="auto">
            <a:xfrm>
              <a:off x="9364496" y="3451269"/>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3B399B0B-8654-4585-84FF-53DB07FB52C5}"/>
                </a:ext>
              </a:extLst>
            </p:cNvPr>
            <p:cNvCxnSpPr>
              <a:cxnSpLocks/>
            </p:cNvCxnSpPr>
            <p:nvPr/>
          </p:nvCxnSpPr>
          <p:spPr bwMode="auto">
            <a:xfrm>
              <a:off x="9364496" y="3688869"/>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9C1EC00A-D76D-4A4C-8510-24092E9470C9}"/>
              </a:ext>
            </a:extLst>
          </p:cNvPr>
          <p:cNvGrpSpPr/>
          <p:nvPr/>
        </p:nvGrpSpPr>
        <p:grpSpPr>
          <a:xfrm>
            <a:off x="9544507" y="5025671"/>
            <a:ext cx="83900" cy="189973"/>
            <a:chOff x="9364496" y="3451269"/>
            <a:chExt cx="83900" cy="189973"/>
          </a:xfrm>
        </p:grpSpPr>
        <p:cxnSp>
          <p:nvCxnSpPr>
            <p:cNvPr id="349" name="Straight Connector 348">
              <a:extLst>
                <a:ext uri="{FF2B5EF4-FFF2-40B4-BE49-F238E27FC236}">
                  <a16:creationId xmlns:a16="http://schemas.microsoft.com/office/drawing/2014/main" id="{E11038E9-489B-401F-9074-CEAC16398530}"/>
                </a:ext>
              </a:extLst>
            </p:cNvPr>
            <p:cNvCxnSpPr>
              <a:cxnSpLocks/>
            </p:cNvCxnSpPr>
            <p:nvPr/>
          </p:nvCxnSpPr>
          <p:spPr bwMode="auto">
            <a:xfrm>
              <a:off x="9406446" y="3456066"/>
              <a:ext cx="0" cy="180307"/>
            </a:xfrm>
            <a:prstGeom prst="line">
              <a:avLst/>
            </a:prstGeom>
            <a:noFill/>
            <a:ln w="12700" cap="flat" cmpd="sng" algn="ctr">
              <a:solidFill>
                <a:schemeClr val="accent2"/>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A0E52DE6-4870-4C03-8D1F-12F15F3B8A5B}"/>
                </a:ext>
              </a:extLst>
            </p:cNvPr>
            <p:cNvCxnSpPr>
              <a:cxnSpLocks/>
            </p:cNvCxnSpPr>
            <p:nvPr/>
          </p:nvCxnSpPr>
          <p:spPr bwMode="auto">
            <a:xfrm>
              <a:off x="9364496" y="3451269"/>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EACCE8E8-F96F-4EB1-9C40-0F2FD42307FE}"/>
                </a:ext>
              </a:extLst>
            </p:cNvPr>
            <p:cNvCxnSpPr>
              <a:cxnSpLocks/>
            </p:cNvCxnSpPr>
            <p:nvPr/>
          </p:nvCxnSpPr>
          <p:spPr bwMode="auto">
            <a:xfrm>
              <a:off x="9364496" y="3641242"/>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9E734522-8AAE-4C5D-AADE-2731EB710709}"/>
              </a:ext>
            </a:extLst>
          </p:cNvPr>
          <p:cNvGrpSpPr/>
          <p:nvPr/>
        </p:nvGrpSpPr>
        <p:grpSpPr>
          <a:xfrm>
            <a:off x="9816782" y="4787312"/>
            <a:ext cx="83900" cy="166158"/>
            <a:chOff x="9364496" y="3451269"/>
            <a:chExt cx="83900" cy="166158"/>
          </a:xfrm>
        </p:grpSpPr>
        <p:cxnSp>
          <p:nvCxnSpPr>
            <p:cNvPr id="354" name="Straight Connector 353">
              <a:extLst>
                <a:ext uri="{FF2B5EF4-FFF2-40B4-BE49-F238E27FC236}">
                  <a16:creationId xmlns:a16="http://schemas.microsoft.com/office/drawing/2014/main" id="{9F220967-8D60-4B01-8F25-4C6733CAFB08}"/>
                </a:ext>
              </a:extLst>
            </p:cNvPr>
            <p:cNvCxnSpPr>
              <a:cxnSpLocks/>
            </p:cNvCxnSpPr>
            <p:nvPr/>
          </p:nvCxnSpPr>
          <p:spPr bwMode="auto">
            <a:xfrm>
              <a:off x="9406446" y="3456066"/>
              <a:ext cx="0" cy="156166"/>
            </a:xfrm>
            <a:prstGeom prst="line">
              <a:avLst/>
            </a:prstGeom>
            <a:noFill/>
            <a:ln w="12700" cap="flat" cmpd="sng" algn="ctr">
              <a:solidFill>
                <a:schemeClr val="accent2"/>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998C24D5-68C2-495E-9C97-8631B8ED1E4F}"/>
                </a:ext>
              </a:extLst>
            </p:cNvPr>
            <p:cNvCxnSpPr>
              <a:cxnSpLocks/>
            </p:cNvCxnSpPr>
            <p:nvPr/>
          </p:nvCxnSpPr>
          <p:spPr bwMode="auto">
            <a:xfrm>
              <a:off x="9364496" y="3451269"/>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BB39F1C1-6815-40A6-A979-86C431326735}"/>
                </a:ext>
              </a:extLst>
            </p:cNvPr>
            <p:cNvCxnSpPr>
              <a:cxnSpLocks/>
            </p:cNvCxnSpPr>
            <p:nvPr/>
          </p:nvCxnSpPr>
          <p:spPr bwMode="auto">
            <a:xfrm>
              <a:off x="9364496" y="3617427"/>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E9CF375A-A7DD-4329-AD22-E65F48CAD924}"/>
              </a:ext>
            </a:extLst>
          </p:cNvPr>
          <p:cNvGrpSpPr/>
          <p:nvPr/>
        </p:nvGrpSpPr>
        <p:grpSpPr>
          <a:xfrm>
            <a:off x="9623550" y="3377810"/>
            <a:ext cx="83900" cy="166158"/>
            <a:chOff x="9364496" y="3451269"/>
            <a:chExt cx="83900" cy="166158"/>
          </a:xfrm>
        </p:grpSpPr>
        <p:cxnSp>
          <p:nvCxnSpPr>
            <p:cNvPr id="359" name="Straight Connector 358">
              <a:extLst>
                <a:ext uri="{FF2B5EF4-FFF2-40B4-BE49-F238E27FC236}">
                  <a16:creationId xmlns:a16="http://schemas.microsoft.com/office/drawing/2014/main" id="{56EF82D9-373C-470F-AABA-5ABA7411BAF7}"/>
                </a:ext>
              </a:extLst>
            </p:cNvPr>
            <p:cNvCxnSpPr>
              <a:cxnSpLocks/>
            </p:cNvCxnSpPr>
            <p:nvPr/>
          </p:nvCxnSpPr>
          <p:spPr bwMode="auto">
            <a:xfrm>
              <a:off x="9406446" y="3456066"/>
              <a:ext cx="0" cy="156166"/>
            </a:xfrm>
            <a:prstGeom prst="line">
              <a:avLst/>
            </a:prstGeom>
            <a:noFill/>
            <a:ln w="12700" cap="flat" cmpd="sng" algn="ctr">
              <a:solidFill>
                <a:schemeClr val="accent2"/>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BB74DAB8-DC72-4635-9F25-A2369A11C40A}"/>
                </a:ext>
              </a:extLst>
            </p:cNvPr>
            <p:cNvCxnSpPr>
              <a:cxnSpLocks/>
            </p:cNvCxnSpPr>
            <p:nvPr/>
          </p:nvCxnSpPr>
          <p:spPr bwMode="auto">
            <a:xfrm>
              <a:off x="9364496" y="3451269"/>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BA0735F7-2645-40A2-A04D-F0A473F7119A}"/>
                </a:ext>
              </a:extLst>
            </p:cNvPr>
            <p:cNvCxnSpPr>
              <a:cxnSpLocks/>
            </p:cNvCxnSpPr>
            <p:nvPr/>
          </p:nvCxnSpPr>
          <p:spPr bwMode="auto">
            <a:xfrm>
              <a:off x="9364496" y="3617427"/>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49FC14B1-CDA2-467F-9BBA-C58DBD091414}"/>
              </a:ext>
            </a:extLst>
          </p:cNvPr>
          <p:cNvGrpSpPr/>
          <p:nvPr/>
        </p:nvGrpSpPr>
        <p:grpSpPr>
          <a:xfrm>
            <a:off x="10385026" y="5030202"/>
            <a:ext cx="83900" cy="166158"/>
            <a:chOff x="9364496" y="3451269"/>
            <a:chExt cx="83900" cy="166158"/>
          </a:xfrm>
        </p:grpSpPr>
        <p:cxnSp>
          <p:nvCxnSpPr>
            <p:cNvPr id="363" name="Straight Connector 362">
              <a:extLst>
                <a:ext uri="{FF2B5EF4-FFF2-40B4-BE49-F238E27FC236}">
                  <a16:creationId xmlns:a16="http://schemas.microsoft.com/office/drawing/2014/main" id="{12C7D177-341D-4AE5-82CD-0B84546575FD}"/>
                </a:ext>
              </a:extLst>
            </p:cNvPr>
            <p:cNvCxnSpPr>
              <a:cxnSpLocks/>
            </p:cNvCxnSpPr>
            <p:nvPr/>
          </p:nvCxnSpPr>
          <p:spPr bwMode="auto">
            <a:xfrm>
              <a:off x="9406446" y="3456066"/>
              <a:ext cx="0" cy="156166"/>
            </a:xfrm>
            <a:prstGeom prst="line">
              <a:avLst/>
            </a:prstGeom>
            <a:noFill/>
            <a:ln w="12700" cap="flat" cmpd="sng" algn="ctr">
              <a:solidFill>
                <a:schemeClr val="accent2"/>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3BCEDDC2-1AAA-4054-AF29-B662971B8994}"/>
                </a:ext>
              </a:extLst>
            </p:cNvPr>
            <p:cNvCxnSpPr>
              <a:cxnSpLocks/>
            </p:cNvCxnSpPr>
            <p:nvPr/>
          </p:nvCxnSpPr>
          <p:spPr bwMode="auto">
            <a:xfrm>
              <a:off x="9364496" y="3451269"/>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20C5BC65-39A9-4664-A78E-E11DA867990D}"/>
                </a:ext>
              </a:extLst>
            </p:cNvPr>
            <p:cNvCxnSpPr>
              <a:cxnSpLocks/>
            </p:cNvCxnSpPr>
            <p:nvPr/>
          </p:nvCxnSpPr>
          <p:spPr bwMode="auto">
            <a:xfrm>
              <a:off x="9364496" y="3617427"/>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16BBEF01-BC7C-44B6-8625-A6A20C90690E}"/>
              </a:ext>
            </a:extLst>
          </p:cNvPr>
          <p:cNvGrpSpPr/>
          <p:nvPr/>
        </p:nvGrpSpPr>
        <p:grpSpPr>
          <a:xfrm>
            <a:off x="10094814" y="5034949"/>
            <a:ext cx="83900" cy="166158"/>
            <a:chOff x="9364496" y="3451269"/>
            <a:chExt cx="83900" cy="166158"/>
          </a:xfrm>
        </p:grpSpPr>
        <p:cxnSp>
          <p:nvCxnSpPr>
            <p:cNvPr id="367" name="Straight Connector 366">
              <a:extLst>
                <a:ext uri="{FF2B5EF4-FFF2-40B4-BE49-F238E27FC236}">
                  <a16:creationId xmlns:a16="http://schemas.microsoft.com/office/drawing/2014/main" id="{14C8A0B2-1A05-46A6-B19C-8E78684484E1}"/>
                </a:ext>
              </a:extLst>
            </p:cNvPr>
            <p:cNvCxnSpPr>
              <a:cxnSpLocks/>
            </p:cNvCxnSpPr>
            <p:nvPr/>
          </p:nvCxnSpPr>
          <p:spPr bwMode="auto">
            <a:xfrm>
              <a:off x="9406446" y="3456066"/>
              <a:ext cx="0" cy="156166"/>
            </a:xfrm>
            <a:prstGeom prst="line">
              <a:avLst/>
            </a:prstGeom>
            <a:noFill/>
            <a:ln w="12700" cap="flat" cmpd="sng" algn="ctr">
              <a:solidFill>
                <a:schemeClr val="accent2"/>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AC229F44-95FF-459E-A096-32E4D073B42D}"/>
                </a:ext>
              </a:extLst>
            </p:cNvPr>
            <p:cNvCxnSpPr>
              <a:cxnSpLocks/>
            </p:cNvCxnSpPr>
            <p:nvPr/>
          </p:nvCxnSpPr>
          <p:spPr bwMode="auto">
            <a:xfrm>
              <a:off x="9364496" y="3451269"/>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52C5AFFD-6E88-4B44-AA3F-64DA873C6AC1}"/>
                </a:ext>
              </a:extLst>
            </p:cNvPr>
            <p:cNvCxnSpPr>
              <a:cxnSpLocks/>
            </p:cNvCxnSpPr>
            <p:nvPr/>
          </p:nvCxnSpPr>
          <p:spPr bwMode="auto">
            <a:xfrm>
              <a:off x="9364496" y="3617427"/>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5F39E3F7-0CD8-47D7-9DF7-F682948A862B}"/>
              </a:ext>
            </a:extLst>
          </p:cNvPr>
          <p:cNvGrpSpPr/>
          <p:nvPr/>
        </p:nvGrpSpPr>
        <p:grpSpPr>
          <a:xfrm>
            <a:off x="10194074" y="5034949"/>
            <a:ext cx="83900" cy="166158"/>
            <a:chOff x="9364496" y="3451269"/>
            <a:chExt cx="83900" cy="166158"/>
          </a:xfrm>
        </p:grpSpPr>
        <p:cxnSp>
          <p:nvCxnSpPr>
            <p:cNvPr id="371" name="Straight Connector 370">
              <a:extLst>
                <a:ext uri="{FF2B5EF4-FFF2-40B4-BE49-F238E27FC236}">
                  <a16:creationId xmlns:a16="http://schemas.microsoft.com/office/drawing/2014/main" id="{DCF0704E-D743-4B47-8A9B-64D20B648E06}"/>
                </a:ext>
              </a:extLst>
            </p:cNvPr>
            <p:cNvCxnSpPr>
              <a:cxnSpLocks/>
            </p:cNvCxnSpPr>
            <p:nvPr/>
          </p:nvCxnSpPr>
          <p:spPr bwMode="auto">
            <a:xfrm>
              <a:off x="9406446" y="3456066"/>
              <a:ext cx="0" cy="156166"/>
            </a:xfrm>
            <a:prstGeom prst="line">
              <a:avLst/>
            </a:prstGeom>
            <a:noFill/>
            <a:ln w="12700" cap="flat" cmpd="sng" algn="ctr">
              <a:solidFill>
                <a:schemeClr val="accent2"/>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1B6B926D-DD74-4925-8403-8DAD3B63940C}"/>
                </a:ext>
              </a:extLst>
            </p:cNvPr>
            <p:cNvCxnSpPr>
              <a:cxnSpLocks/>
            </p:cNvCxnSpPr>
            <p:nvPr/>
          </p:nvCxnSpPr>
          <p:spPr bwMode="auto">
            <a:xfrm>
              <a:off x="9364496" y="3451269"/>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5FFC0FEE-D297-4A57-9BE0-B58147A2441B}"/>
                </a:ext>
              </a:extLst>
            </p:cNvPr>
            <p:cNvCxnSpPr>
              <a:cxnSpLocks/>
            </p:cNvCxnSpPr>
            <p:nvPr/>
          </p:nvCxnSpPr>
          <p:spPr bwMode="auto">
            <a:xfrm>
              <a:off x="9364496" y="3617427"/>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060598CC-BD29-4B50-8E7F-1EC6A8C40EB5}"/>
              </a:ext>
            </a:extLst>
          </p:cNvPr>
          <p:cNvGrpSpPr/>
          <p:nvPr/>
        </p:nvGrpSpPr>
        <p:grpSpPr>
          <a:xfrm>
            <a:off x="10482584" y="5078460"/>
            <a:ext cx="83900" cy="84120"/>
            <a:chOff x="9364496" y="3451269"/>
            <a:chExt cx="83900" cy="84120"/>
          </a:xfrm>
        </p:grpSpPr>
        <p:cxnSp>
          <p:nvCxnSpPr>
            <p:cNvPr id="375" name="Straight Connector 374">
              <a:extLst>
                <a:ext uri="{FF2B5EF4-FFF2-40B4-BE49-F238E27FC236}">
                  <a16:creationId xmlns:a16="http://schemas.microsoft.com/office/drawing/2014/main" id="{668C9E03-ED0B-44AC-92F0-E0A5508E136A}"/>
                </a:ext>
              </a:extLst>
            </p:cNvPr>
            <p:cNvCxnSpPr>
              <a:cxnSpLocks/>
            </p:cNvCxnSpPr>
            <p:nvPr/>
          </p:nvCxnSpPr>
          <p:spPr bwMode="auto">
            <a:xfrm>
              <a:off x="9406446" y="3456066"/>
              <a:ext cx="0" cy="79323"/>
            </a:xfrm>
            <a:prstGeom prst="line">
              <a:avLst/>
            </a:prstGeom>
            <a:noFill/>
            <a:ln w="12700" cap="flat" cmpd="sng" algn="ctr">
              <a:solidFill>
                <a:schemeClr val="accent2"/>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CF2F37C7-063F-4A04-8A48-E6EF3835AC4B}"/>
                </a:ext>
              </a:extLst>
            </p:cNvPr>
            <p:cNvCxnSpPr>
              <a:cxnSpLocks/>
            </p:cNvCxnSpPr>
            <p:nvPr/>
          </p:nvCxnSpPr>
          <p:spPr bwMode="auto">
            <a:xfrm>
              <a:off x="9364496" y="3451269"/>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B87EAA2B-AE25-4633-AD27-323A39F402E8}"/>
                </a:ext>
              </a:extLst>
            </p:cNvPr>
            <p:cNvCxnSpPr>
              <a:cxnSpLocks/>
            </p:cNvCxnSpPr>
            <p:nvPr/>
          </p:nvCxnSpPr>
          <p:spPr bwMode="auto">
            <a:xfrm>
              <a:off x="9364496" y="3530662"/>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564F30D4-E8C2-499B-AA5E-45075EFC3FF6}"/>
              </a:ext>
            </a:extLst>
          </p:cNvPr>
          <p:cNvGrpSpPr/>
          <p:nvPr/>
        </p:nvGrpSpPr>
        <p:grpSpPr>
          <a:xfrm>
            <a:off x="11133563" y="4992286"/>
            <a:ext cx="83900" cy="84120"/>
            <a:chOff x="9364496" y="3451269"/>
            <a:chExt cx="83900" cy="84120"/>
          </a:xfrm>
        </p:grpSpPr>
        <p:cxnSp>
          <p:nvCxnSpPr>
            <p:cNvPr id="380" name="Straight Connector 379">
              <a:extLst>
                <a:ext uri="{FF2B5EF4-FFF2-40B4-BE49-F238E27FC236}">
                  <a16:creationId xmlns:a16="http://schemas.microsoft.com/office/drawing/2014/main" id="{4752B984-C824-416B-908F-2EBEB7E6380B}"/>
                </a:ext>
              </a:extLst>
            </p:cNvPr>
            <p:cNvCxnSpPr>
              <a:cxnSpLocks/>
            </p:cNvCxnSpPr>
            <p:nvPr/>
          </p:nvCxnSpPr>
          <p:spPr bwMode="auto">
            <a:xfrm>
              <a:off x="9406446" y="3456066"/>
              <a:ext cx="0" cy="79323"/>
            </a:xfrm>
            <a:prstGeom prst="line">
              <a:avLst/>
            </a:prstGeom>
            <a:noFill/>
            <a:ln w="12700" cap="flat" cmpd="sng" algn="ctr">
              <a:solidFill>
                <a:schemeClr val="accent2"/>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416D6F65-4962-42B0-BE14-46D41D024A74}"/>
                </a:ext>
              </a:extLst>
            </p:cNvPr>
            <p:cNvCxnSpPr>
              <a:cxnSpLocks/>
            </p:cNvCxnSpPr>
            <p:nvPr/>
          </p:nvCxnSpPr>
          <p:spPr bwMode="auto">
            <a:xfrm>
              <a:off x="9364496" y="3451269"/>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4A6EE7AC-B66C-4800-9FAB-501C1D9960BC}"/>
                </a:ext>
              </a:extLst>
            </p:cNvPr>
            <p:cNvCxnSpPr>
              <a:cxnSpLocks/>
            </p:cNvCxnSpPr>
            <p:nvPr/>
          </p:nvCxnSpPr>
          <p:spPr bwMode="auto">
            <a:xfrm>
              <a:off x="9364496" y="3530662"/>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87" name="Group 386">
            <a:extLst>
              <a:ext uri="{FF2B5EF4-FFF2-40B4-BE49-F238E27FC236}">
                <a16:creationId xmlns:a16="http://schemas.microsoft.com/office/drawing/2014/main" id="{D47140DF-36F4-4189-97BC-A4A64E3595B1}"/>
              </a:ext>
            </a:extLst>
          </p:cNvPr>
          <p:cNvGrpSpPr/>
          <p:nvPr/>
        </p:nvGrpSpPr>
        <p:grpSpPr>
          <a:xfrm>
            <a:off x="8781206" y="3616434"/>
            <a:ext cx="83900" cy="272153"/>
            <a:chOff x="9364496" y="3451269"/>
            <a:chExt cx="83900" cy="272153"/>
          </a:xfrm>
        </p:grpSpPr>
        <p:cxnSp>
          <p:nvCxnSpPr>
            <p:cNvPr id="388" name="Straight Connector 387">
              <a:extLst>
                <a:ext uri="{FF2B5EF4-FFF2-40B4-BE49-F238E27FC236}">
                  <a16:creationId xmlns:a16="http://schemas.microsoft.com/office/drawing/2014/main" id="{4B754D57-AF2B-4D3A-9892-81FEB7827066}"/>
                </a:ext>
              </a:extLst>
            </p:cNvPr>
            <p:cNvCxnSpPr>
              <a:cxnSpLocks/>
            </p:cNvCxnSpPr>
            <p:nvPr/>
          </p:nvCxnSpPr>
          <p:spPr bwMode="auto">
            <a:xfrm>
              <a:off x="9406446" y="3456066"/>
              <a:ext cx="0" cy="267356"/>
            </a:xfrm>
            <a:prstGeom prst="line">
              <a:avLst/>
            </a:prstGeom>
            <a:noFill/>
            <a:ln w="12700" cap="flat" cmpd="sng" algn="ctr">
              <a:solidFill>
                <a:schemeClr val="accent2"/>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01418D3C-7880-4287-810E-182700435B1D}"/>
                </a:ext>
              </a:extLst>
            </p:cNvPr>
            <p:cNvCxnSpPr>
              <a:cxnSpLocks/>
            </p:cNvCxnSpPr>
            <p:nvPr/>
          </p:nvCxnSpPr>
          <p:spPr bwMode="auto">
            <a:xfrm>
              <a:off x="9364496" y="3451269"/>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691CE5F8-5846-4F56-9331-DF9FF82DE0C6}"/>
                </a:ext>
              </a:extLst>
            </p:cNvPr>
            <p:cNvCxnSpPr>
              <a:cxnSpLocks/>
            </p:cNvCxnSpPr>
            <p:nvPr/>
          </p:nvCxnSpPr>
          <p:spPr bwMode="auto">
            <a:xfrm>
              <a:off x="9364496" y="3723422"/>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79DF4988-1967-4847-9AF9-7285B30D7C6B}"/>
              </a:ext>
            </a:extLst>
          </p:cNvPr>
          <p:cNvGrpSpPr/>
          <p:nvPr/>
        </p:nvGrpSpPr>
        <p:grpSpPr>
          <a:xfrm>
            <a:off x="8680196" y="3616805"/>
            <a:ext cx="83900" cy="272153"/>
            <a:chOff x="9364496" y="3451269"/>
            <a:chExt cx="83900" cy="272153"/>
          </a:xfrm>
        </p:grpSpPr>
        <p:cxnSp>
          <p:nvCxnSpPr>
            <p:cNvPr id="393" name="Straight Connector 392">
              <a:extLst>
                <a:ext uri="{FF2B5EF4-FFF2-40B4-BE49-F238E27FC236}">
                  <a16:creationId xmlns:a16="http://schemas.microsoft.com/office/drawing/2014/main" id="{148F132D-D653-47F1-8238-C5B561608730}"/>
                </a:ext>
              </a:extLst>
            </p:cNvPr>
            <p:cNvCxnSpPr>
              <a:cxnSpLocks/>
            </p:cNvCxnSpPr>
            <p:nvPr/>
          </p:nvCxnSpPr>
          <p:spPr bwMode="auto">
            <a:xfrm>
              <a:off x="9406446" y="3456066"/>
              <a:ext cx="0" cy="267356"/>
            </a:xfrm>
            <a:prstGeom prst="line">
              <a:avLst/>
            </a:prstGeom>
            <a:noFill/>
            <a:ln w="12700" cap="flat" cmpd="sng" algn="ctr">
              <a:solidFill>
                <a:schemeClr val="accent2"/>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8B0DA1D0-B5B4-4374-8FBC-7091FEDB13AF}"/>
                </a:ext>
              </a:extLst>
            </p:cNvPr>
            <p:cNvCxnSpPr>
              <a:cxnSpLocks/>
            </p:cNvCxnSpPr>
            <p:nvPr/>
          </p:nvCxnSpPr>
          <p:spPr bwMode="auto">
            <a:xfrm>
              <a:off x="9364496" y="3451269"/>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2974C5F8-0BB6-47BD-A3AF-79C0E5C6BAC7}"/>
                </a:ext>
              </a:extLst>
            </p:cNvPr>
            <p:cNvCxnSpPr>
              <a:cxnSpLocks/>
            </p:cNvCxnSpPr>
            <p:nvPr/>
          </p:nvCxnSpPr>
          <p:spPr bwMode="auto">
            <a:xfrm>
              <a:off x="9364496" y="3723422"/>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96" name="Group 395">
            <a:extLst>
              <a:ext uri="{FF2B5EF4-FFF2-40B4-BE49-F238E27FC236}">
                <a16:creationId xmlns:a16="http://schemas.microsoft.com/office/drawing/2014/main" id="{2A15FC9F-4FA6-4C84-ACDE-1DC174611A85}"/>
              </a:ext>
            </a:extLst>
          </p:cNvPr>
          <p:cNvGrpSpPr/>
          <p:nvPr/>
        </p:nvGrpSpPr>
        <p:grpSpPr>
          <a:xfrm>
            <a:off x="8587115" y="3382257"/>
            <a:ext cx="83900" cy="272153"/>
            <a:chOff x="9364496" y="3451269"/>
            <a:chExt cx="83900" cy="272153"/>
          </a:xfrm>
        </p:grpSpPr>
        <p:cxnSp>
          <p:nvCxnSpPr>
            <p:cNvPr id="397" name="Straight Connector 396">
              <a:extLst>
                <a:ext uri="{FF2B5EF4-FFF2-40B4-BE49-F238E27FC236}">
                  <a16:creationId xmlns:a16="http://schemas.microsoft.com/office/drawing/2014/main" id="{90437C9D-E3C9-46A5-A4A1-DB4CFDAC429D}"/>
                </a:ext>
              </a:extLst>
            </p:cNvPr>
            <p:cNvCxnSpPr>
              <a:cxnSpLocks/>
            </p:cNvCxnSpPr>
            <p:nvPr/>
          </p:nvCxnSpPr>
          <p:spPr bwMode="auto">
            <a:xfrm>
              <a:off x="9406446" y="3456066"/>
              <a:ext cx="0" cy="267356"/>
            </a:xfrm>
            <a:prstGeom prst="line">
              <a:avLst/>
            </a:prstGeom>
            <a:noFill/>
            <a:ln w="12700" cap="flat" cmpd="sng" algn="ctr">
              <a:solidFill>
                <a:schemeClr val="accent2"/>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6B5B4AC9-1C53-4152-9515-76E399EF8548}"/>
                </a:ext>
              </a:extLst>
            </p:cNvPr>
            <p:cNvCxnSpPr>
              <a:cxnSpLocks/>
            </p:cNvCxnSpPr>
            <p:nvPr/>
          </p:nvCxnSpPr>
          <p:spPr bwMode="auto">
            <a:xfrm>
              <a:off x="9364496" y="3451269"/>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65FA424B-CEE6-4380-A31C-EBBDBDBF8BEF}"/>
                </a:ext>
              </a:extLst>
            </p:cNvPr>
            <p:cNvCxnSpPr>
              <a:cxnSpLocks/>
            </p:cNvCxnSpPr>
            <p:nvPr/>
          </p:nvCxnSpPr>
          <p:spPr bwMode="auto">
            <a:xfrm>
              <a:off x="9364496" y="3723422"/>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283" name="Group 282">
            <a:extLst>
              <a:ext uri="{FF2B5EF4-FFF2-40B4-BE49-F238E27FC236}">
                <a16:creationId xmlns:a16="http://schemas.microsoft.com/office/drawing/2014/main" id="{C8DDC99A-5A6A-4386-9C7A-FD99E75FE11B}"/>
              </a:ext>
            </a:extLst>
          </p:cNvPr>
          <p:cNvGrpSpPr/>
          <p:nvPr/>
        </p:nvGrpSpPr>
        <p:grpSpPr>
          <a:xfrm>
            <a:off x="6685254" y="4084344"/>
            <a:ext cx="83900" cy="1208288"/>
            <a:chOff x="9364496" y="3638120"/>
            <a:chExt cx="83900" cy="1208288"/>
          </a:xfrm>
        </p:grpSpPr>
        <p:cxnSp>
          <p:nvCxnSpPr>
            <p:cNvPr id="284" name="Straight Connector 283">
              <a:extLst>
                <a:ext uri="{FF2B5EF4-FFF2-40B4-BE49-F238E27FC236}">
                  <a16:creationId xmlns:a16="http://schemas.microsoft.com/office/drawing/2014/main" id="{F4626122-B6CC-44C0-AE23-33D8177E235A}"/>
                </a:ext>
              </a:extLst>
            </p:cNvPr>
            <p:cNvCxnSpPr>
              <a:cxnSpLocks/>
            </p:cNvCxnSpPr>
            <p:nvPr/>
          </p:nvCxnSpPr>
          <p:spPr bwMode="auto">
            <a:xfrm>
              <a:off x="9406446" y="3638120"/>
              <a:ext cx="0" cy="1208288"/>
            </a:xfrm>
            <a:prstGeom prst="line">
              <a:avLst/>
            </a:prstGeom>
            <a:noFill/>
            <a:ln w="12700"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E6E29E8E-06F8-4192-BC41-26CC0EA24AF2}"/>
                </a:ext>
              </a:extLst>
            </p:cNvPr>
            <p:cNvCxnSpPr>
              <a:cxnSpLocks/>
            </p:cNvCxnSpPr>
            <p:nvPr/>
          </p:nvCxnSpPr>
          <p:spPr bwMode="auto">
            <a:xfrm>
              <a:off x="9364496" y="3638120"/>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225DF05F-4F8C-426C-A783-E8F33C55E3F8}"/>
                </a:ext>
              </a:extLst>
            </p:cNvPr>
            <p:cNvCxnSpPr>
              <a:cxnSpLocks/>
            </p:cNvCxnSpPr>
            <p:nvPr/>
          </p:nvCxnSpPr>
          <p:spPr bwMode="auto">
            <a:xfrm>
              <a:off x="9364496" y="4838198"/>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D968A642-A4EC-426C-86E6-9882ED2C6AD5}"/>
              </a:ext>
            </a:extLst>
          </p:cNvPr>
          <p:cNvGrpSpPr/>
          <p:nvPr/>
        </p:nvGrpSpPr>
        <p:grpSpPr>
          <a:xfrm>
            <a:off x="9713133" y="4324432"/>
            <a:ext cx="83900" cy="122588"/>
            <a:chOff x="9364496" y="3462834"/>
            <a:chExt cx="83900" cy="122588"/>
          </a:xfrm>
        </p:grpSpPr>
        <p:cxnSp>
          <p:nvCxnSpPr>
            <p:cNvPr id="231" name="Straight Connector 230">
              <a:extLst>
                <a:ext uri="{FF2B5EF4-FFF2-40B4-BE49-F238E27FC236}">
                  <a16:creationId xmlns:a16="http://schemas.microsoft.com/office/drawing/2014/main" id="{22503687-AF96-4980-B43C-FC04BCD66D04}"/>
                </a:ext>
              </a:extLst>
            </p:cNvPr>
            <p:cNvCxnSpPr>
              <a:cxnSpLocks/>
            </p:cNvCxnSpPr>
            <p:nvPr/>
          </p:nvCxnSpPr>
          <p:spPr bwMode="auto">
            <a:xfrm>
              <a:off x="9406446" y="3462834"/>
              <a:ext cx="0" cy="122588"/>
            </a:xfrm>
            <a:prstGeom prst="line">
              <a:avLst/>
            </a:prstGeom>
            <a:noFill/>
            <a:ln w="12700"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C718214-CF73-4945-8C03-6910211C7134}"/>
                </a:ext>
              </a:extLst>
            </p:cNvPr>
            <p:cNvCxnSpPr>
              <a:cxnSpLocks/>
            </p:cNvCxnSpPr>
            <p:nvPr/>
          </p:nvCxnSpPr>
          <p:spPr bwMode="auto">
            <a:xfrm>
              <a:off x="9364496" y="3467178"/>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75BAC407-7AEF-444D-86AF-A7453AC0D7C8}"/>
                </a:ext>
              </a:extLst>
            </p:cNvPr>
            <p:cNvCxnSpPr>
              <a:cxnSpLocks/>
            </p:cNvCxnSpPr>
            <p:nvPr/>
          </p:nvCxnSpPr>
          <p:spPr bwMode="auto">
            <a:xfrm>
              <a:off x="9364496" y="3585422"/>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05C4D893-D669-4265-AC54-1081DF42C704}"/>
              </a:ext>
            </a:extLst>
          </p:cNvPr>
          <p:cNvGrpSpPr/>
          <p:nvPr/>
        </p:nvGrpSpPr>
        <p:grpSpPr>
          <a:xfrm>
            <a:off x="11041533" y="4777504"/>
            <a:ext cx="83900" cy="58081"/>
            <a:chOff x="9364496" y="3462834"/>
            <a:chExt cx="83900" cy="58081"/>
          </a:xfrm>
        </p:grpSpPr>
        <p:cxnSp>
          <p:nvCxnSpPr>
            <p:cNvPr id="275" name="Straight Connector 274">
              <a:extLst>
                <a:ext uri="{FF2B5EF4-FFF2-40B4-BE49-F238E27FC236}">
                  <a16:creationId xmlns:a16="http://schemas.microsoft.com/office/drawing/2014/main" id="{DC989F59-C7E9-4B90-A3E7-EF4B486EB6B0}"/>
                </a:ext>
              </a:extLst>
            </p:cNvPr>
            <p:cNvCxnSpPr>
              <a:cxnSpLocks/>
            </p:cNvCxnSpPr>
            <p:nvPr/>
          </p:nvCxnSpPr>
          <p:spPr bwMode="auto">
            <a:xfrm>
              <a:off x="9406446" y="3462834"/>
              <a:ext cx="0" cy="58081"/>
            </a:xfrm>
            <a:prstGeom prst="line">
              <a:avLst/>
            </a:prstGeom>
            <a:noFill/>
            <a:ln w="12700"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D2346D97-3B74-4270-B517-C21BA8A7FEF9}"/>
                </a:ext>
              </a:extLst>
            </p:cNvPr>
            <p:cNvCxnSpPr>
              <a:cxnSpLocks/>
            </p:cNvCxnSpPr>
            <p:nvPr/>
          </p:nvCxnSpPr>
          <p:spPr bwMode="auto">
            <a:xfrm>
              <a:off x="9364496" y="3467178"/>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A11EBF35-BC4E-4396-BF31-76F97A732C95}"/>
                </a:ext>
              </a:extLst>
            </p:cNvPr>
            <p:cNvCxnSpPr>
              <a:cxnSpLocks/>
            </p:cNvCxnSpPr>
            <p:nvPr/>
          </p:nvCxnSpPr>
          <p:spPr bwMode="auto">
            <a:xfrm>
              <a:off x="9364496" y="3520915"/>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E037A799-BC61-4F7E-9EAE-0D65E9764A82}"/>
              </a:ext>
            </a:extLst>
          </p:cNvPr>
          <p:cNvGrpSpPr/>
          <p:nvPr/>
        </p:nvGrpSpPr>
        <p:grpSpPr>
          <a:xfrm>
            <a:off x="10846775" y="3372284"/>
            <a:ext cx="83900" cy="58081"/>
            <a:chOff x="9364496" y="3462834"/>
            <a:chExt cx="83900" cy="58081"/>
          </a:xfrm>
        </p:grpSpPr>
        <p:cxnSp>
          <p:nvCxnSpPr>
            <p:cNvPr id="280" name="Straight Connector 279">
              <a:extLst>
                <a:ext uri="{FF2B5EF4-FFF2-40B4-BE49-F238E27FC236}">
                  <a16:creationId xmlns:a16="http://schemas.microsoft.com/office/drawing/2014/main" id="{7EACBDA1-A0C5-4905-B2FB-DF26ECD464D5}"/>
                </a:ext>
              </a:extLst>
            </p:cNvPr>
            <p:cNvCxnSpPr>
              <a:cxnSpLocks/>
            </p:cNvCxnSpPr>
            <p:nvPr/>
          </p:nvCxnSpPr>
          <p:spPr bwMode="auto">
            <a:xfrm>
              <a:off x="9406446" y="3462834"/>
              <a:ext cx="0" cy="58081"/>
            </a:xfrm>
            <a:prstGeom prst="line">
              <a:avLst/>
            </a:prstGeom>
            <a:noFill/>
            <a:ln w="12700"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09E70B79-F050-4FEB-97BD-440F00A1BD9C}"/>
                </a:ext>
              </a:extLst>
            </p:cNvPr>
            <p:cNvCxnSpPr>
              <a:cxnSpLocks/>
            </p:cNvCxnSpPr>
            <p:nvPr/>
          </p:nvCxnSpPr>
          <p:spPr bwMode="auto">
            <a:xfrm>
              <a:off x="9364496" y="3467178"/>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7A16DB2A-20B6-4FEB-8333-30EE06F9F1CB}"/>
                </a:ext>
              </a:extLst>
            </p:cNvPr>
            <p:cNvCxnSpPr>
              <a:cxnSpLocks/>
            </p:cNvCxnSpPr>
            <p:nvPr/>
          </p:nvCxnSpPr>
          <p:spPr bwMode="auto">
            <a:xfrm>
              <a:off x="9364496" y="3520915"/>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1B8D8179-3D0A-400E-8FF2-774E5FAD2A11}"/>
              </a:ext>
            </a:extLst>
          </p:cNvPr>
          <p:cNvGrpSpPr/>
          <p:nvPr/>
        </p:nvGrpSpPr>
        <p:grpSpPr>
          <a:xfrm>
            <a:off x="9224136" y="5034949"/>
            <a:ext cx="83900" cy="260275"/>
            <a:chOff x="9364496" y="3462834"/>
            <a:chExt cx="83900" cy="260275"/>
          </a:xfrm>
        </p:grpSpPr>
        <p:cxnSp>
          <p:nvCxnSpPr>
            <p:cNvPr id="245" name="Straight Connector 244">
              <a:extLst>
                <a:ext uri="{FF2B5EF4-FFF2-40B4-BE49-F238E27FC236}">
                  <a16:creationId xmlns:a16="http://schemas.microsoft.com/office/drawing/2014/main" id="{C601F5DB-5E3E-4792-888A-78592C70D1E1}"/>
                </a:ext>
              </a:extLst>
            </p:cNvPr>
            <p:cNvCxnSpPr>
              <a:cxnSpLocks/>
            </p:cNvCxnSpPr>
            <p:nvPr/>
          </p:nvCxnSpPr>
          <p:spPr bwMode="auto">
            <a:xfrm>
              <a:off x="9406446" y="3462834"/>
              <a:ext cx="0" cy="260275"/>
            </a:xfrm>
            <a:prstGeom prst="line">
              <a:avLst/>
            </a:prstGeom>
            <a:noFill/>
            <a:ln w="12700"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B8AC131E-CF4B-49D9-94EB-D251768CB610}"/>
                </a:ext>
              </a:extLst>
            </p:cNvPr>
            <p:cNvCxnSpPr>
              <a:cxnSpLocks/>
            </p:cNvCxnSpPr>
            <p:nvPr/>
          </p:nvCxnSpPr>
          <p:spPr bwMode="auto">
            <a:xfrm>
              <a:off x="9364496" y="3467178"/>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9379AA48-9588-4307-B971-904FD4248EBE}"/>
                </a:ext>
              </a:extLst>
            </p:cNvPr>
            <p:cNvCxnSpPr>
              <a:cxnSpLocks/>
            </p:cNvCxnSpPr>
            <p:nvPr/>
          </p:nvCxnSpPr>
          <p:spPr bwMode="auto">
            <a:xfrm>
              <a:off x="9364496" y="3720505"/>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0D3C743F-CD34-4758-BB6E-1B24C3B8E327}"/>
              </a:ext>
            </a:extLst>
          </p:cNvPr>
          <p:cNvGrpSpPr/>
          <p:nvPr/>
        </p:nvGrpSpPr>
        <p:grpSpPr>
          <a:xfrm>
            <a:off x="8957007" y="4792075"/>
            <a:ext cx="83900" cy="260275"/>
            <a:chOff x="9364496" y="3462834"/>
            <a:chExt cx="83900" cy="260275"/>
          </a:xfrm>
        </p:grpSpPr>
        <p:cxnSp>
          <p:nvCxnSpPr>
            <p:cNvPr id="236" name="Straight Connector 235">
              <a:extLst>
                <a:ext uri="{FF2B5EF4-FFF2-40B4-BE49-F238E27FC236}">
                  <a16:creationId xmlns:a16="http://schemas.microsoft.com/office/drawing/2014/main" id="{B9D989DA-362E-4687-8AB4-AD4323428E7F}"/>
                </a:ext>
              </a:extLst>
            </p:cNvPr>
            <p:cNvCxnSpPr>
              <a:cxnSpLocks/>
            </p:cNvCxnSpPr>
            <p:nvPr/>
          </p:nvCxnSpPr>
          <p:spPr bwMode="auto">
            <a:xfrm>
              <a:off x="9406446" y="3462834"/>
              <a:ext cx="0" cy="260275"/>
            </a:xfrm>
            <a:prstGeom prst="line">
              <a:avLst/>
            </a:prstGeom>
            <a:noFill/>
            <a:ln w="12700"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CFD588B1-75EC-4A55-8080-CD5D5E3FFFBD}"/>
                </a:ext>
              </a:extLst>
            </p:cNvPr>
            <p:cNvCxnSpPr>
              <a:cxnSpLocks/>
            </p:cNvCxnSpPr>
            <p:nvPr/>
          </p:nvCxnSpPr>
          <p:spPr bwMode="auto">
            <a:xfrm>
              <a:off x="9364496" y="3467178"/>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6EB690FB-1EB6-4F3B-B5A9-CF0BF15724B8}"/>
                </a:ext>
              </a:extLst>
            </p:cNvPr>
            <p:cNvCxnSpPr>
              <a:cxnSpLocks/>
            </p:cNvCxnSpPr>
            <p:nvPr/>
          </p:nvCxnSpPr>
          <p:spPr bwMode="auto">
            <a:xfrm>
              <a:off x="9364496" y="3720505"/>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6CA45304-FF21-45F1-9261-B11BD61584CF}"/>
              </a:ext>
            </a:extLst>
          </p:cNvPr>
          <p:cNvGrpSpPr/>
          <p:nvPr/>
        </p:nvGrpSpPr>
        <p:grpSpPr>
          <a:xfrm>
            <a:off x="9147399" y="5034949"/>
            <a:ext cx="83900" cy="260275"/>
            <a:chOff x="9364496" y="3462834"/>
            <a:chExt cx="83900" cy="260275"/>
          </a:xfrm>
        </p:grpSpPr>
        <p:cxnSp>
          <p:nvCxnSpPr>
            <p:cNvPr id="241" name="Straight Connector 240">
              <a:extLst>
                <a:ext uri="{FF2B5EF4-FFF2-40B4-BE49-F238E27FC236}">
                  <a16:creationId xmlns:a16="http://schemas.microsoft.com/office/drawing/2014/main" id="{98E99907-D389-49AF-8A70-DD827FBE6B75}"/>
                </a:ext>
              </a:extLst>
            </p:cNvPr>
            <p:cNvCxnSpPr>
              <a:cxnSpLocks/>
            </p:cNvCxnSpPr>
            <p:nvPr/>
          </p:nvCxnSpPr>
          <p:spPr bwMode="auto">
            <a:xfrm>
              <a:off x="9406446" y="3462834"/>
              <a:ext cx="0" cy="260275"/>
            </a:xfrm>
            <a:prstGeom prst="line">
              <a:avLst/>
            </a:prstGeom>
            <a:noFill/>
            <a:ln w="12700"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148ECB37-42EE-4588-A578-66096CB14BCD}"/>
                </a:ext>
              </a:extLst>
            </p:cNvPr>
            <p:cNvCxnSpPr>
              <a:cxnSpLocks/>
            </p:cNvCxnSpPr>
            <p:nvPr/>
          </p:nvCxnSpPr>
          <p:spPr bwMode="auto">
            <a:xfrm>
              <a:off x="9364496" y="3467178"/>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392A07BB-F857-4B82-8E38-4ACD2A1052B6}"/>
                </a:ext>
              </a:extLst>
            </p:cNvPr>
            <p:cNvCxnSpPr>
              <a:cxnSpLocks/>
            </p:cNvCxnSpPr>
            <p:nvPr/>
          </p:nvCxnSpPr>
          <p:spPr bwMode="auto">
            <a:xfrm>
              <a:off x="9364496" y="3720505"/>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EFC9A6BF-5991-48A3-981E-F6373DCB9EB1}"/>
              </a:ext>
            </a:extLst>
          </p:cNvPr>
          <p:cNvGrpSpPr/>
          <p:nvPr/>
        </p:nvGrpSpPr>
        <p:grpSpPr>
          <a:xfrm>
            <a:off x="9325503" y="5039438"/>
            <a:ext cx="83900" cy="260275"/>
            <a:chOff x="9364496" y="3462834"/>
            <a:chExt cx="83900" cy="260275"/>
          </a:xfrm>
        </p:grpSpPr>
        <p:cxnSp>
          <p:nvCxnSpPr>
            <p:cNvPr id="249" name="Straight Connector 248">
              <a:extLst>
                <a:ext uri="{FF2B5EF4-FFF2-40B4-BE49-F238E27FC236}">
                  <a16:creationId xmlns:a16="http://schemas.microsoft.com/office/drawing/2014/main" id="{29C399DE-A734-46AF-A7CD-4785FF9DAD69}"/>
                </a:ext>
              </a:extLst>
            </p:cNvPr>
            <p:cNvCxnSpPr>
              <a:cxnSpLocks/>
            </p:cNvCxnSpPr>
            <p:nvPr/>
          </p:nvCxnSpPr>
          <p:spPr bwMode="auto">
            <a:xfrm>
              <a:off x="9406446" y="3462834"/>
              <a:ext cx="0" cy="260275"/>
            </a:xfrm>
            <a:prstGeom prst="line">
              <a:avLst/>
            </a:prstGeom>
            <a:noFill/>
            <a:ln w="12700"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13378A60-F2F9-47D3-BC7F-4949A080214F}"/>
                </a:ext>
              </a:extLst>
            </p:cNvPr>
            <p:cNvCxnSpPr>
              <a:cxnSpLocks/>
            </p:cNvCxnSpPr>
            <p:nvPr/>
          </p:nvCxnSpPr>
          <p:spPr bwMode="auto">
            <a:xfrm>
              <a:off x="9364496" y="3467178"/>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0EBF3085-DBAE-42DF-BDC7-45FC64B91E50}"/>
                </a:ext>
              </a:extLst>
            </p:cNvPr>
            <p:cNvCxnSpPr>
              <a:cxnSpLocks/>
            </p:cNvCxnSpPr>
            <p:nvPr/>
          </p:nvCxnSpPr>
          <p:spPr bwMode="auto">
            <a:xfrm>
              <a:off x="9364496" y="3720505"/>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8639C450-6054-42AD-9AFB-F9E95CB1347A}"/>
              </a:ext>
            </a:extLst>
          </p:cNvPr>
          <p:cNvGrpSpPr/>
          <p:nvPr/>
        </p:nvGrpSpPr>
        <p:grpSpPr>
          <a:xfrm>
            <a:off x="9432273" y="5046078"/>
            <a:ext cx="83900" cy="260275"/>
            <a:chOff x="9364496" y="3462834"/>
            <a:chExt cx="83900" cy="260275"/>
          </a:xfrm>
        </p:grpSpPr>
        <p:cxnSp>
          <p:nvCxnSpPr>
            <p:cNvPr id="253" name="Straight Connector 252">
              <a:extLst>
                <a:ext uri="{FF2B5EF4-FFF2-40B4-BE49-F238E27FC236}">
                  <a16:creationId xmlns:a16="http://schemas.microsoft.com/office/drawing/2014/main" id="{8FA8436E-842F-4438-B979-57168F30BFC4}"/>
                </a:ext>
              </a:extLst>
            </p:cNvPr>
            <p:cNvCxnSpPr>
              <a:cxnSpLocks/>
            </p:cNvCxnSpPr>
            <p:nvPr/>
          </p:nvCxnSpPr>
          <p:spPr bwMode="auto">
            <a:xfrm>
              <a:off x="9406446" y="3462834"/>
              <a:ext cx="0" cy="260275"/>
            </a:xfrm>
            <a:prstGeom prst="line">
              <a:avLst/>
            </a:prstGeom>
            <a:noFill/>
            <a:ln w="12700"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CD28D77C-2889-4334-838A-94C75D0A7C58}"/>
                </a:ext>
              </a:extLst>
            </p:cNvPr>
            <p:cNvCxnSpPr>
              <a:cxnSpLocks/>
            </p:cNvCxnSpPr>
            <p:nvPr/>
          </p:nvCxnSpPr>
          <p:spPr bwMode="auto">
            <a:xfrm>
              <a:off x="9364496" y="3467178"/>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5897C019-1A8B-42FB-B93E-E2E9355C9C01}"/>
                </a:ext>
              </a:extLst>
            </p:cNvPr>
            <p:cNvCxnSpPr>
              <a:cxnSpLocks/>
            </p:cNvCxnSpPr>
            <p:nvPr/>
          </p:nvCxnSpPr>
          <p:spPr bwMode="auto">
            <a:xfrm>
              <a:off x="9364496" y="3720505"/>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754E3CAC-6AAC-45B5-AFC4-D3055317AB36}"/>
              </a:ext>
            </a:extLst>
          </p:cNvPr>
          <p:cNvGrpSpPr/>
          <p:nvPr/>
        </p:nvGrpSpPr>
        <p:grpSpPr>
          <a:xfrm>
            <a:off x="9904181" y="4891165"/>
            <a:ext cx="83900" cy="179228"/>
            <a:chOff x="9364496" y="3462834"/>
            <a:chExt cx="83900" cy="179228"/>
          </a:xfrm>
        </p:grpSpPr>
        <p:cxnSp>
          <p:nvCxnSpPr>
            <p:cNvPr id="257" name="Straight Connector 256">
              <a:extLst>
                <a:ext uri="{FF2B5EF4-FFF2-40B4-BE49-F238E27FC236}">
                  <a16:creationId xmlns:a16="http://schemas.microsoft.com/office/drawing/2014/main" id="{BB0EA2A5-6C7A-4B69-A0DB-14684543DA4F}"/>
                </a:ext>
              </a:extLst>
            </p:cNvPr>
            <p:cNvCxnSpPr>
              <a:cxnSpLocks/>
            </p:cNvCxnSpPr>
            <p:nvPr/>
          </p:nvCxnSpPr>
          <p:spPr bwMode="auto">
            <a:xfrm>
              <a:off x="9406446" y="3462834"/>
              <a:ext cx="0" cy="178083"/>
            </a:xfrm>
            <a:prstGeom prst="line">
              <a:avLst/>
            </a:prstGeom>
            <a:noFill/>
            <a:ln w="12700"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47E7C3A2-02BE-4DE2-B2A2-F613972974AA}"/>
                </a:ext>
              </a:extLst>
            </p:cNvPr>
            <p:cNvCxnSpPr>
              <a:cxnSpLocks/>
            </p:cNvCxnSpPr>
            <p:nvPr/>
          </p:nvCxnSpPr>
          <p:spPr bwMode="auto">
            <a:xfrm>
              <a:off x="9364496" y="3467178"/>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B7148270-B0C6-4E21-833D-53F5D123DB0D}"/>
                </a:ext>
              </a:extLst>
            </p:cNvPr>
            <p:cNvCxnSpPr>
              <a:cxnSpLocks/>
            </p:cNvCxnSpPr>
            <p:nvPr/>
          </p:nvCxnSpPr>
          <p:spPr bwMode="auto">
            <a:xfrm>
              <a:off x="9364496" y="3642062"/>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79AEABE4-2AA5-4685-8B6C-61420DCD3DBD}"/>
              </a:ext>
            </a:extLst>
          </p:cNvPr>
          <p:cNvGrpSpPr/>
          <p:nvPr/>
        </p:nvGrpSpPr>
        <p:grpSpPr>
          <a:xfrm>
            <a:off x="9999874" y="5014540"/>
            <a:ext cx="83900" cy="179228"/>
            <a:chOff x="9364496" y="3462834"/>
            <a:chExt cx="83900" cy="179228"/>
          </a:xfrm>
        </p:grpSpPr>
        <p:cxnSp>
          <p:nvCxnSpPr>
            <p:cNvPr id="262" name="Straight Connector 261">
              <a:extLst>
                <a:ext uri="{FF2B5EF4-FFF2-40B4-BE49-F238E27FC236}">
                  <a16:creationId xmlns:a16="http://schemas.microsoft.com/office/drawing/2014/main" id="{D06D0334-0B3D-4419-AC79-CF1859DDFB68}"/>
                </a:ext>
              </a:extLst>
            </p:cNvPr>
            <p:cNvCxnSpPr>
              <a:cxnSpLocks/>
            </p:cNvCxnSpPr>
            <p:nvPr/>
          </p:nvCxnSpPr>
          <p:spPr bwMode="auto">
            <a:xfrm>
              <a:off x="9406446" y="3462834"/>
              <a:ext cx="0" cy="178083"/>
            </a:xfrm>
            <a:prstGeom prst="line">
              <a:avLst/>
            </a:prstGeom>
            <a:noFill/>
            <a:ln w="12700"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A9DE826B-E396-4C4C-8D1F-B6ADDF7BE773}"/>
                </a:ext>
              </a:extLst>
            </p:cNvPr>
            <p:cNvCxnSpPr>
              <a:cxnSpLocks/>
            </p:cNvCxnSpPr>
            <p:nvPr/>
          </p:nvCxnSpPr>
          <p:spPr bwMode="auto">
            <a:xfrm>
              <a:off x="9364496" y="3467178"/>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5469F1BB-07C3-4A6A-A2B6-F03514F2C120}"/>
                </a:ext>
              </a:extLst>
            </p:cNvPr>
            <p:cNvCxnSpPr>
              <a:cxnSpLocks/>
            </p:cNvCxnSpPr>
            <p:nvPr/>
          </p:nvCxnSpPr>
          <p:spPr bwMode="auto">
            <a:xfrm>
              <a:off x="9364496" y="3642062"/>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8F1ECF76-69B7-4E43-94AA-AFC925F348E1}"/>
              </a:ext>
            </a:extLst>
          </p:cNvPr>
          <p:cNvGrpSpPr/>
          <p:nvPr/>
        </p:nvGrpSpPr>
        <p:grpSpPr>
          <a:xfrm>
            <a:off x="10290134" y="5024183"/>
            <a:ext cx="83900" cy="179228"/>
            <a:chOff x="9364496" y="3462834"/>
            <a:chExt cx="83900" cy="179228"/>
          </a:xfrm>
        </p:grpSpPr>
        <p:cxnSp>
          <p:nvCxnSpPr>
            <p:cNvPr id="266" name="Straight Connector 265">
              <a:extLst>
                <a:ext uri="{FF2B5EF4-FFF2-40B4-BE49-F238E27FC236}">
                  <a16:creationId xmlns:a16="http://schemas.microsoft.com/office/drawing/2014/main" id="{30A4C953-B028-4E7F-84E8-9082E9F618F7}"/>
                </a:ext>
              </a:extLst>
            </p:cNvPr>
            <p:cNvCxnSpPr>
              <a:cxnSpLocks/>
            </p:cNvCxnSpPr>
            <p:nvPr/>
          </p:nvCxnSpPr>
          <p:spPr bwMode="auto">
            <a:xfrm>
              <a:off x="9406446" y="3462834"/>
              <a:ext cx="0" cy="178083"/>
            </a:xfrm>
            <a:prstGeom prst="line">
              <a:avLst/>
            </a:prstGeom>
            <a:noFill/>
            <a:ln w="12700"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BDE6223A-1E00-490E-A10E-D488F74E149C}"/>
                </a:ext>
              </a:extLst>
            </p:cNvPr>
            <p:cNvCxnSpPr>
              <a:cxnSpLocks/>
            </p:cNvCxnSpPr>
            <p:nvPr/>
          </p:nvCxnSpPr>
          <p:spPr bwMode="auto">
            <a:xfrm>
              <a:off x="9364496" y="3467178"/>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C51B183A-CAEE-40AE-AFA8-DEABEC1017C7}"/>
                </a:ext>
              </a:extLst>
            </p:cNvPr>
            <p:cNvCxnSpPr>
              <a:cxnSpLocks/>
            </p:cNvCxnSpPr>
            <p:nvPr/>
          </p:nvCxnSpPr>
          <p:spPr bwMode="auto">
            <a:xfrm>
              <a:off x="9364496" y="3642062"/>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54FB3BCA-7CEE-4BFF-A03E-691FC260F7A3}"/>
              </a:ext>
            </a:extLst>
          </p:cNvPr>
          <p:cNvGrpSpPr/>
          <p:nvPr/>
        </p:nvGrpSpPr>
        <p:grpSpPr>
          <a:xfrm>
            <a:off x="10566226" y="5067135"/>
            <a:ext cx="83900" cy="89041"/>
            <a:chOff x="9364496" y="3462834"/>
            <a:chExt cx="83900" cy="89041"/>
          </a:xfrm>
        </p:grpSpPr>
        <p:cxnSp>
          <p:nvCxnSpPr>
            <p:cNvPr id="270" name="Straight Connector 269">
              <a:extLst>
                <a:ext uri="{FF2B5EF4-FFF2-40B4-BE49-F238E27FC236}">
                  <a16:creationId xmlns:a16="http://schemas.microsoft.com/office/drawing/2014/main" id="{2CE05AEC-2FE3-4F4A-9E10-460AE43B76A2}"/>
                </a:ext>
              </a:extLst>
            </p:cNvPr>
            <p:cNvCxnSpPr>
              <a:cxnSpLocks/>
            </p:cNvCxnSpPr>
            <p:nvPr/>
          </p:nvCxnSpPr>
          <p:spPr bwMode="auto">
            <a:xfrm>
              <a:off x="9406446" y="3462834"/>
              <a:ext cx="0" cy="89041"/>
            </a:xfrm>
            <a:prstGeom prst="line">
              <a:avLst/>
            </a:prstGeom>
            <a:noFill/>
            <a:ln w="12700"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65985720-B69A-4124-9628-8A2CDDE556ED}"/>
                </a:ext>
              </a:extLst>
            </p:cNvPr>
            <p:cNvCxnSpPr>
              <a:cxnSpLocks/>
            </p:cNvCxnSpPr>
            <p:nvPr/>
          </p:nvCxnSpPr>
          <p:spPr bwMode="auto">
            <a:xfrm>
              <a:off x="9364496" y="3467178"/>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1A156EAA-65F1-4E90-BE85-982A3D7E93DD}"/>
                </a:ext>
              </a:extLst>
            </p:cNvPr>
            <p:cNvCxnSpPr>
              <a:cxnSpLocks/>
            </p:cNvCxnSpPr>
            <p:nvPr/>
          </p:nvCxnSpPr>
          <p:spPr bwMode="auto">
            <a:xfrm>
              <a:off x="9364496" y="3551875"/>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928F88CD-B3D1-42D8-AF3A-91B077B25D6A}"/>
              </a:ext>
            </a:extLst>
          </p:cNvPr>
          <p:cNvGrpSpPr/>
          <p:nvPr/>
        </p:nvGrpSpPr>
        <p:grpSpPr>
          <a:xfrm>
            <a:off x="6505693" y="3163624"/>
            <a:ext cx="83900" cy="1646008"/>
            <a:chOff x="9364496" y="3200400"/>
            <a:chExt cx="83900" cy="1646008"/>
          </a:xfrm>
        </p:grpSpPr>
        <p:cxnSp>
          <p:nvCxnSpPr>
            <p:cNvPr id="165" name="Straight Connector 164">
              <a:extLst>
                <a:ext uri="{FF2B5EF4-FFF2-40B4-BE49-F238E27FC236}">
                  <a16:creationId xmlns:a16="http://schemas.microsoft.com/office/drawing/2014/main" id="{C7EB556D-FB6D-4A80-9E46-A98E163C8C0D}"/>
                </a:ext>
              </a:extLst>
            </p:cNvPr>
            <p:cNvCxnSpPr>
              <a:cxnSpLocks/>
            </p:cNvCxnSpPr>
            <p:nvPr/>
          </p:nvCxnSpPr>
          <p:spPr bwMode="auto">
            <a:xfrm>
              <a:off x="9406446" y="3205163"/>
              <a:ext cx="0" cy="1641245"/>
            </a:xfrm>
            <a:prstGeom prst="line">
              <a:avLst/>
            </a:prstGeom>
            <a:noFill/>
            <a:ln w="12700"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9A8B4EAE-9F0B-496A-A713-DCE9170BC659}"/>
                </a:ext>
              </a:extLst>
            </p:cNvPr>
            <p:cNvCxnSpPr>
              <a:cxnSpLocks/>
            </p:cNvCxnSpPr>
            <p:nvPr/>
          </p:nvCxnSpPr>
          <p:spPr bwMode="auto">
            <a:xfrm>
              <a:off x="9364496" y="3200400"/>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82FCAFA2-3D45-46D1-BB98-6AB45C93F5B0}"/>
                </a:ext>
              </a:extLst>
            </p:cNvPr>
            <p:cNvCxnSpPr>
              <a:cxnSpLocks/>
            </p:cNvCxnSpPr>
            <p:nvPr/>
          </p:nvCxnSpPr>
          <p:spPr bwMode="auto">
            <a:xfrm>
              <a:off x="9364496" y="4838198"/>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FFDF1AB9-254C-47E8-B3A9-3C4CF8EF892C}"/>
              </a:ext>
            </a:extLst>
          </p:cNvPr>
          <p:cNvGrpSpPr/>
          <p:nvPr/>
        </p:nvGrpSpPr>
        <p:grpSpPr>
          <a:xfrm>
            <a:off x="7348564" y="4315281"/>
            <a:ext cx="83900" cy="895494"/>
            <a:chOff x="9364496" y="3200400"/>
            <a:chExt cx="83900" cy="895494"/>
          </a:xfrm>
        </p:grpSpPr>
        <p:cxnSp>
          <p:nvCxnSpPr>
            <p:cNvPr id="182" name="Straight Connector 181">
              <a:extLst>
                <a:ext uri="{FF2B5EF4-FFF2-40B4-BE49-F238E27FC236}">
                  <a16:creationId xmlns:a16="http://schemas.microsoft.com/office/drawing/2014/main" id="{0345448D-72D3-4EC7-9FBE-9F0E48177E87}"/>
                </a:ext>
              </a:extLst>
            </p:cNvPr>
            <p:cNvCxnSpPr>
              <a:cxnSpLocks/>
            </p:cNvCxnSpPr>
            <p:nvPr/>
          </p:nvCxnSpPr>
          <p:spPr bwMode="auto">
            <a:xfrm>
              <a:off x="9406446" y="3205163"/>
              <a:ext cx="0" cy="890731"/>
            </a:xfrm>
            <a:prstGeom prst="line">
              <a:avLst/>
            </a:prstGeom>
            <a:noFill/>
            <a:ln w="12700"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33457E87-F393-4623-964A-4C65FF5BA786}"/>
                </a:ext>
              </a:extLst>
            </p:cNvPr>
            <p:cNvCxnSpPr>
              <a:cxnSpLocks/>
            </p:cNvCxnSpPr>
            <p:nvPr/>
          </p:nvCxnSpPr>
          <p:spPr bwMode="auto">
            <a:xfrm>
              <a:off x="9364496" y="3200400"/>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48947AC2-A1B5-4783-87DC-F18B20596379}"/>
                </a:ext>
              </a:extLst>
            </p:cNvPr>
            <p:cNvCxnSpPr>
              <a:cxnSpLocks/>
            </p:cNvCxnSpPr>
            <p:nvPr/>
          </p:nvCxnSpPr>
          <p:spPr bwMode="auto">
            <a:xfrm>
              <a:off x="9364496" y="4095894"/>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ADDA462A-5AE8-4808-BB19-EA49DC914881}"/>
              </a:ext>
            </a:extLst>
          </p:cNvPr>
          <p:cNvGrpSpPr/>
          <p:nvPr/>
        </p:nvGrpSpPr>
        <p:grpSpPr>
          <a:xfrm>
            <a:off x="7639635" y="4084344"/>
            <a:ext cx="83900" cy="743088"/>
            <a:chOff x="9364496" y="3200400"/>
            <a:chExt cx="83900" cy="743088"/>
          </a:xfrm>
        </p:grpSpPr>
        <p:cxnSp>
          <p:nvCxnSpPr>
            <p:cNvPr id="187" name="Straight Connector 186">
              <a:extLst>
                <a:ext uri="{FF2B5EF4-FFF2-40B4-BE49-F238E27FC236}">
                  <a16:creationId xmlns:a16="http://schemas.microsoft.com/office/drawing/2014/main" id="{7346A9F7-BA38-47A7-9373-BD501AC7CD78}"/>
                </a:ext>
              </a:extLst>
            </p:cNvPr>
            <p:cNvCxnSpPr>
              <a:cxnSpLocks/>
            </p:cNvCxnSpPr>
            <p:nvPr/>
          </p:nvCxnSpPr>
          <p:spPr bwMode="auto">
            <a:xfrm>
              <a:off x="9406446" y="3205163"/>
              <a:ext cx="0" cy="738196"/>
            </a:xfrm>
            <a:prstGeom prst="line">
              <a:avLst/>
            </a:prstGeom>
            <a:noFill/>
            <a:ln w="12700"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72DAEDDB-46A6-4E39-AF67-50485D87FC01}"/>
                </a:ext>
              </a:extLst>
            </p:cNvPr>
            <p:cNvCxnSpPr>
              <a:cxnSpLocks/>
            </p:cNvCxnSpPr>
            <p:nvPr/>
          </p:nvCxnSpPr>
          <p:spPr bwMode="auto">
            <a:xfrm>
              <a:off x="9364496" y="3200400"/>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9B4CEC16-05CD-44EF-931F-C9F0F0940CCD}"/>
                </a:ext>
              </a:extLst>
            </p:cNvPr>
            <p:cNvCxnSpPr>
              <a:cxnSpLocks/>
            </p:cNvCxnSpPr>
            <p:nvPr/>
          </p:nvCxnSpPr>
          <p:spPr bwMode="auto">
            <a:xfrm>
              <a:off x="9364496" y="3943488"/>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9CC9F793-0EDF-483C-B591-69B2249F59DB}"/>
              </a:ext>
            </a:extLst>
          </p:cNvPr>
          <p:cNvGrpSpPr/>
          <p:nvPr/>
        </p:nvGrpSpPr>
        <p:grpSpPr>
          <a:xfrm>
            <a:off x="7723375" y="3503175"/>
            <a:ext cx="83900" cy="614500"/>
            <a:chOff x="9364496" y="3200400"/>
            <a:chExt cx="83900" cy="614500"/>
          </a:xfrm>
        </p:grpSpPr>
        <p:cxnSp>
          <p:nvCxnSpPr>
            <p:cNvPr id="192" name="Straight Connector 191">
              <a:extLst>
                <a:ext uri="{FF2B5EF4-FFF2-40B4-BE49-F238E27FC236}">
                  <a16:creationId xmlns:a16="http://schemas.microsoft.com/office/drawing/2014/main" id="{6DA10AE4-0E25-4085-86CC-51485B01896D}"/>
                </a:ext>
              </a:extLst>
            </p:cNvPr>
            <p:cNvCxnSpPr>
              <a:cxnSpLocks/>
            </p:cNvCxnSpPr>
            <p:nvPr/>
          </p:nvCxnSpPr>
          <p:spPr bwMode="auto">
            <a:xfrm>
              <a:off x="9406446" y="3205163"/>
              <a:ext cx="0" cy="606500"/>
            </a:xfrm>
            <a:prstGeom prst="line">
              <a:avLst/>
            </a:prstGeom>
            <a:noFill/>
            <a:ln w="12700"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337B724E-C2D1-417E-ABEC-9DE04CE6FC82}"/>
                </a:ext>
              </a:extLst>
            </p:cNvPr>
            <p:cNvCxnSpPr>
              <a:cxnSpLocks/>
            </p:cNvCxnSpPr>
            <p:nvPr/>
          </p:nvCxnSpPr>
          <p:spPr bwMode="auto">
            <a:xfrm>
              <a:off x="9364496" y="3200400"/>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19425AC-7532-4F4D-B493-017071D499AA}"/>
                </a:ext>
              </a:extLst>
            </p:cNvPr>
            <p:cNvCxnSpPr>
              <a:cxnSpLocks/>
            </p:cNvCxnSpPr>
            <p:nvPr/>
          </p:nvCxnSpPr>
          <p:spPr bwMode="auto">
            <a:xfrm>
              <a:off x="9364496" y="3814900"/>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125B0AEB-ABE0-4767-A2A4-689F5A794262}"/>
              </a:ext>
            </a:extLst>
          </p:cNvPr>
          <p:cNvGrpSpPr/>
          <p:nvPr/>
        </p:nvGrpSpPr>
        <p:grpSpPr>
          <a:xfrm>
            <a:off x="8010331" y="4307875"/>
            <a:ext cx="83900" cy="514484"/>
            <a:chOff x="9364496" y="3200400"/>
            <a:chExt cx="83900" cy="514484"/>
          </a:xfrm>
        </p:grpSpPr>
        <p:cxnSp>
          <p:nvCxnSpPr>
            <p:cNvPr id="197" name="Straight Connector 196">
              <a:extLst>
                <a:ext uri="{FF2B5EF4-FFF2-40B4-BE49-F238E27FC236}">
                  <a16:creationId xmlns:a16="http://schemas.microsoft.com/office/drawing/2014/main" id="{8A1AFBE0-7093-4FBE-B897-89AFE7B3506E}"/>
                </a:ext>
              </a:extLst>
            </p:cNvPr>
            <p:cNvCxnSpPr>
              <a:cxnSpLocks/>
            </p:cNvCxnSpPr>
            <p:nvPr/>
          </p:nvCxnSpPr>
          <p:spPr bwMode="auto">
            <a:xfrm>
              <a:off x="9406446" y="3205163"/>
              <a:ext cx="0" cy="508006"/>
            </a:xfrm>
            <a:prstGeom prst="line">
              <a:avLst/>
            </a:prstGeom>
            <a:noFill/>
            <a:ln w="12700"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39343421-A756-4689-A435-C580B350E343}"/>
                </a:ext>
              </a:extLst>
            </p:cNvPr>
            <p:cNvCxnSpPr>
              <a:cxnSpLocks/>
            </p:cNvCxnSpPr>
            <p:nvPr/>
          </p:nvCxnSpPr>
          <p:spPr bwMode="auto">
            <a:xfrm>
              <a:off x="9364496" y="3200400"/>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577A1443-9670-46B3-9449-FFF55C3DF9D2}"/>
                </a:ext>
              </a:extLst>
            </p:cNvPr>
            <p:cNvCxnSpPr>
              <a:cxnSpLocks/>
            </p:cNvCxnSpPr>
            <p:nvPr/>
          </p:nvCxnSpPr>
          <p:spPr bwMode="auto">
            <a:xfrm>
              <a:off x="9364496" y="3714884"/>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347545B6-9477-4B5B-973A-552E5E43E52A}"/>
              </a:ext>
            </a:extLst>
          </p:cNvPr>
          <p:cNvGrpSpPr/>
          <p:nvPr/>
        </p:nvGrpSpPr>
        <p:grpSpPr>
          <a:xfrm>
            <a:off x="8204379" y="4787312"/>
            <a:ext cx="83900" cy="512769"/>
            <a:chOff x="9364496" y="3200400"/>
            <a:chExt cx="83900" cy="512769"/>
          </a:xfrm>
        </p:grpSpPr>
        <p:cxnSp>
          <p:nvCxnSpPr>
            <p:cNvPr id="202" name="Straight Connector 201">
              <a:extLst>
                <a:ext uri="{FF2B5EF4-FFF2-40B4-BE49-F238E27FC236}">
                  <a16:creationId xmlns:a16="http://schemas.microsoft.com/office/drawing/2014/main" id="{D2FF7399-F060-44B0-8A72-0EE955498F47}"/>
                </a:ext>
              </a:extLst>
            </p:cNvPr>
            <p:cNvCxnSpPr>
              <a:cxnSpLocks/>
            </p:cNvCxnSpPr>
            <p:nvPr/>
          </p:nvCxnSpPr>
          <p:spPr bwMode="auto">
            <a:xfrm>
              <a:off x="9406446" y="3205163"/>
              <a:ext cx="0" cy="508006"/>
            </a:xfrm>
            <a:prstGeom prst="line">
              <a:avLst/>
            </a:prstGeom>
            <a:noFill/>
            <a:ln w="12700"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31FF4423-9F62-4109-9C05-0BDFB20E8325}"/>
                </a:ext>
              </a:extLst>
            </p:cNvPr>
            <p:cNvCxnSpPr>
              <a:cxnSpLocks/>
            </p:cNvCxnSpPr>
            <p:nvPr/>
          </p:nvCxnSpPr>
          <p:spPr bwMode="auto">
            <a:xfrm>
              <a:off x="9364496" y="3200400"/>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730A003E-7A5A-4C0E-9878-51312B113ED1}"/>
                </a:ext>
              </a:extLst>
            </p:cNvPr>
            <p:cNvCxnSpPr>
              <a:cxnSpLocks/>
            </p:cNvCxnSpPr>
            <p:nvPr/>
          </p:nvCxnSpPr>
          <p:spPr bwMode="auto">
            <a:xfrm>
              <a:off x="9364496" y="3705358"/>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AB5F2A95-3D67-4BEC-9453-E3DE0A548864}"/>
              </a:ext>
            </a:extLst>
          </p:cNvPr>
          <p:cNvGrpSpPr/>
          <p:nvPr/>
        </p:nvGrpSpPr>
        <p:grpSpPr>
          <a:xfrm>
            <a:off x="8294716" y="4448044"/>
            <a:ext cx="83900" cy="379259"/>
            <a:chOff x="9364496" y="3200400"/>
            <a:chExt cx="83900" cy="379259"/>
          </a:xfrm>
        </p:grpSpPr>
        <p:cxnSp>
          <p:nvCxnSpPr>
            <p:cNvPr id="206" name="Straight Connector 205">
              <a:extLst>
                <a:ext uri="{FF2B5EF4-FFF2-40B4-BE49-F238E27FC236}">
                  <a16:creationId xmlns:a16="http://schemas.microsoft.com/office/drawing/2014/main" id="{17897468-0330-4F7A-A10D-C72F5E81405D}"/>
                </a:ext>
              </a:extLst>
            </p:cNvPr>
            <p:cNvCxnSpPr>
              <a:cxnSpLocks/>
            </p:cNvCxnSpPr>
            <p:nvPr/>
          </p:nvCxnSpPr>
          <p:spPr bwMode="auto">
            <a:xfrm>
              <a:off x="9406446" y="3205163"/>
              <a:ext cx="0" cy="374496"/>
            </a:xfrm>
            <a:prstGeom prst="line">
              <a:avLst/>
            </a:prstGeom>
            <a:noFill/>
            <a:ln w="12700"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3CEB1655-2A50-4A56-AD27-72BD1C239C2C}"/>
                </a:ext>
              </a:extLst>
            </p:cNvPr>
            <p:cNvCxnSpPr>
              <a:cxnSpLocks/>
            </p:cNvCxnSpPr>
            <p:nvPr/>
          </p:nvCxnSpPr>
          <p:spPr bwMode="auto">
            <a:xfrm>
              <a:off x="9364496" y="3200400"/>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D7DF1CF4-0A29-4C13-960B-7E23863776BD}"/>
                </a:ext>
              </a:extLst>
            </p:cNvPr>
            <p:cNvCxnSpPr>
              <a:cxnSpLocks/>
            </p:cNvCxnSpPr>
            <p:nvPr/>
          </p:nvCxnSpPr>
          <p:spPr bwMode="auto">
            <a:xfrm>
              <a:off x="9364496" y="3579659"/>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F77106EA-1984-4608-AE15-9B67069950E5}"/>
              </a:ext>
            </a:extLst>
          </p:cNvPr>
          <p:cNvGrpSpPr/>
          <p:nvPr/>
        </p:nvGrpSpPr>
        <p:grpSpPr>
          <a:xfrm>
            <a:off x="8390244" y="4800417"/>
            <a:ext cx="83900" cy="293527"/>
            <a:chOff x="9364496" y="3200400"/>
            <a:chExt cx="83900" cy="293527"/>
          </a:xfrm>
        </p:grpSpPr>
        <p:cxnSp>
          <p:nvCxnSpPr>
            <p:cNvPr id="211" name="Straight Connector 210">
              <a:extLst>
                <a:ext uri="{FF2B5EF4-FFF2-40B4-BE49-F238E27FC236}">
                  <a16:creationId xmlns:a16="http://schemas.microsoft.com/office/drawing/2014/main" id="{D060A79A-C11C-4BA9-9672-DB8827CD2A7D}"/>
                </a:ext>
              </a:extLst>
            </p:cNvPr>
            <p:cNvCxnSpPr>
              <a:cxnSpLocks/>
            </p:cNvCxnSpPr>
            <p:nvPr/>
          </p:nvCxnSpPr>
          <p:spPr bwMode="auto">
            <a:xfrm>
              <a:off x="9406446" y="3205163"/>
              <a:ext cx="0" cy="286266"/>
            </a:xfrm>
            <a:prstGeom prst="line">
              <a:avLst/>
            </a:prstGeom>
            <a:noFill/>
            <a:ln w="12700"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7FD9BD45-BC13-4685-9E38-F476ED00F84D}"/>
                </a:ext>
              </a:extLst>
            </p:cNvPr>
            <p:cNvCxnSpPr>
              <a:cxnSpLocks/>
            </p:cNvCxnSpPr>
            <p:nvPr/>
          </p:nvCxnSpPr>
          <p:spPr bwMode="auto">
            <a:xfrm>
              <a:off x="9364496" y="3200400"/>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623FEECC-AA63-475C-978B-A84658D22BC6}"/>
                </a:ext>
              </a:extLst>
            </p:cNvPr>
            <p:cNvCxnSpPr>
              <a:cxnSpLocks/>
            </p:cNvCxnSpPr>
            <p:nvPr/>
          </p:nvCxnSpPr>
          <p:spPr bwMode="auto">
            <a:xfrm>
              <a:off x="9364496" y="3493927"/>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9E630B50-4F4D-4F44-B781-D206DF468A7F}"/>
              </a:ext>
            </a:extLst>
          </p:cNvPr>
          <p:cNvGrpSpPr/>
          <p:nvPr/>
        </p:nvGrpSpPr>
        <p:grpSpPr>
          <a:xfrm>
            <a:off x="8486118" y="4994776"/>
            <a:ext cx="83900" cy="293527"/>
            <a:chOff x="9364496" y="3200400"/>
            <a:chExt cx="83900" cy="293527"/>
          </a:xfrm>
        </p:grpSpPr>
        <p:cxnSp>
          <p:nvCxnSpPr>
            <p:cNvPr id="216" name="Straight Connector 215">
              <a:extLst>
                <a:ext uri="{FF2B5EF4-FFF2-40B4-BE49-F238E27FC236}">
                  <a16:creationId xmlns:a16="http://schemas.microsoft.com/office/drawing/2014/main" id="{03BB1AB5-6A35-4A70-8674-D69D86A9C098}"/>
                </a:ext>
              </a:extLst>
            </p:cNvPr>
            <p:cNvCxnSpPr>
              <a:cxnSpLocks/>
            </p:cNvCxnSpPr>
            <p:nvPr/>
          </p:nvCxnSpPr>
          <p:spPr bwMode="auto">
            <a:xfrm>
              <a:off x="9406446" y="3205163"/>
              <a:ext cx="0" cy="286266"/>
            </a:xfrm>
            <a:prstGeom prst="line">
              <a:avLst/>
            </a:prstGeom>
            <a:noFill/>
            <a:ln w="12700"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D661B2A3-D696-4C84-B2FA-7E9096F90ED1}"/>
                </a:ext>
              </a:extLst>
            </p:cNvPr>
            <p:cNvCxnSpPr>
              <a:cxnSpLocks/>
            </p:cNvCxnSpPr>
            <p:nvPr/>
          </p:nvCxnSpPr>
          <p:spPr bwMode="auto">
            <a:xfrm>
              <a:off x="9364496" y="3200400"/>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1CF70A7B-F72A-4182-A258-90925E04EFC4}"/>
                </a:ext>
              </a:extLst>
            </p:cNvPr>
            <p:cNvCxnSpPr>
              <a:cxnSpLocks/>
            </p:cNvCxnSpPr>
            <p:nvPr/>
          </p:nvCxnSpPr>
          <p:spPr bwMode="auto">
            <a:xfrm>
              <a:off x="9364496" y="3493927"/>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EA3DE6DB-9832-4AFD-96AF-D497C943BA10}"/>
              </a:ext>
            </a:extLst>
          </p:cNvPr>
          <p:cNvGrpSpPr/>
          <p:nvPr/>
        </p:nvGrpSpPr>
        <p:grpSpPr>
          <a:xfrm>
            <a:off x="8107685" y="4675568"/>
            <a:ext cx="83900" cy="515404"/>
            <a:chOff x="9364496" y="3200400"/>
            <a:chExt cx="83900" cy="515404"/>
          </a:xfrm>
        </p:grpSpPr>
        <p:cxnSp>
          <p:nvCxnSpPr>
            <p:cNvPr id="220" name="Straight Connector 219">
              <a:extLst>
                <a:ext uri="{FF2B5EF4-FFF2-40B4-BE49-F238E27FC236}">
                  <a16:creationId xmlns:a16="http://schemas.microsoft.com/office/drawing/2014/main" id="{CD1A57E4-22DA-495E-8650-32242D269F8D}"/>
                </a:ext>
              </a:extLst>
            </p:cNvPr>
            <p:cNvCxnSpPr>
              <a:cxnSpLocks/>
            </p:cNvCxnSpPr>
            <p:nvPr/>
          </p:nvCxnSpPr>
          <p:spPr bwMode="auto">
            <a:xfrm>
              <a:off x="9406446" y="3200400"/>
              <a:ext cx="0" cy="515404"/>
            </a:xfrm>
            <a:prstGeom prst="line">
              <a:avLst/>
            </a:prstGeom>
            <a:noFill/>
            <a:ln w="12700"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63199957-5A93-4877-8D0F-730BA89D8D79}"/>
                </a:ext>
              </a:extLst>
            </p:cNvPr>
            <p:cNvCxnSpPr>
              <a:cxnSpLocks/>
            </p:cNvCxnSpPr>
            <p:nvPr/>
          </p:nvCxnSpPr>
          <p:spPr bwMode="auto">
            <a:xfrm>
              <a:off x="9364496" y="3200400"/>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723603DF-CA0D-4F10-9C8A-B0E3228EB3EB}"/>
                </a:ext>
              </a:extLst>
            </p:cNvPr>
            <p:cNvCxnSpPr>
              <a:cxnSpLocks/>
            </p:cNvCxnSpPr>
            <p:nvPr/>
          </p:nvCxnSpPr>
          <p:spPr bwMode="auto">
            <a:xfrm>
              <a:off x="9364496" y="3712933"/>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C3E6BAFC-8503-4476-A932-C6D24EE947E0}"/>
              </a:ext>
            </a:extLst>
          </p:cNvPr>
          <p:cNvGrpSpPr/>
          <p:nvPr/>
        </p:nvGrpSpPr>
        <p:grpSpPr>
          <a:xfrm>
            <a:off x="8860930" y="4799380"/>
            <a:ext cx="83900" cy="252970"/>
            <a:chOff x="9364496" y="3462834"/>
            <a:chExt cx="83900" cy="252970"/>
          </a:xfrm>
        </p:grpSpPr>
        <p:cxnSp>
          <p:nvCxnSpPr>
            <p:cNvPr id="226" name="Straight Connector 225">
              <a:extLst>
                <a:ext uri="{FF2B5EF4-FFF2-40B4-BE49-F238E27FC236}">
                  <a16:creationId xmlns:a16="http://schemas.microsoft.com/office/drawing/2014/main" id="{FE44C237-F8B4-42CD-B1C7-D7A36933272C}"/>
                </a:ext>
              </a:extLst>
            </p:cNvPr>
            <p:cNvCxnSpPr>
              <a:cxnSpLocks/>
            </p:cNvCxnSpPr>
            <p:nvPr/>
          </p:nvCxnSpPr>
          <p:spPr bwMode="auto">
            <a:xfrm>
              <a:off x="9406446" y="3462834"/>
              <a:ext cx="0" cy="252970"/>
            </a:xfrm>
            <a:prstGeom prst="line">
              <a:avLst/>
            </a:prstGeom>
            <a:noFill/>
            <a:ln w="12700"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8EE86723-7EB0-4050-BC6F-85D660B127F4}"/>
                </a:ext>
              </a:extLst>
            </p:cNvPr>
            <p:cNvCxnSpPr>
              <a:cxnSpLocks/>
            </p:cNvCxnSpPr>
            <p:nvPr/>
          </p:nvCxnSpPr>
          <p:spPr bwMode="auto">
            <a:xfrm>
              <a:off x="9364496" y="3467178"/>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4CF27B0D-1CD8-48CF-B6CD-570011CA8857}"/>
                </a:ext>
              </a:extLst>
            </p:cNvPr>
            <p:cNvCxnSpPr>
              <a:cxnSpLocks/>
            </p:cNvCxnSpPr>
            <p:nvPr/>
          </p:nvCxnSpPr>
          <p:spPr bwMode="auto">
            <a:xfrm>
              <a:off x="9364496" y="3712933"/>
              <a:ext cx="83900" cy="0"/>
            </a:xfrm>
            <a:prstGeom prst="line">
              <a:avLst/>
            </a:prstGeom>
            <a:noFill/>
            <a:ln w="12700" cap="flat" cmpd="sng" algn="ctr">
              <a:solidFill>
                <a:schemeClr val="bg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0C14F3E7-57ED-42D9-A254-CFD8E978F344}"/>
              </a:ext>
            </a:extLst>
          </p:cNvPr>
          <p:cNvGrpSpPr/>
          <p:nvPr/>
        </p:nvGrpSpPr>
        <p:grpSpPr>
          <a:xfrm>
            <a:off x="6976419" y="3382257"/>
            <a:ext cx="83900" cy="965177"/>
            <a:chOff x="9364496" y="3200400"/>
            <a:chExt cx="83900" cy="965177"/>
          </a:xfrm>
        </p:grpSpPr>
        <p:cxnSp>
          <p:nvCxnSpPr>
            <p:cNvPr id="177" name="Straight Connector 176">
              <a:extLst>
                <a:ext uri="{FF2B5EF4-FFF2-40B4-BE49-F238E27FC236}">
                  <a16:creationId xmlns:a16="http://schemas.microsoft.com/office/drawing/2014/main" id="{02B08202-DB41-4CE0-89BB-4A4CBECAB60B}"/>
                </a:ext>
              </a:extLst>
            </p:cNvPr>
            <p:cNvCxnSpPr>
              <a:cxnSpLocks/>
            </p:cNvCxnSpPr>
            <p:nvPr/>
          </p:nvCxnSpPr>
          <p:spPr bwMode="auto">
            <a:xfrm>
              <a:off x="9406446" y="3205163"/>
              <a:ext cx="0" cy="960414"/>
            </a:xfrm>
            <a:prstGeom prst="line">
              <a:avLst/>
            </a:prstGeom>
            <a:noFill/>
            <a:ln w="12700"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52F6AE52-DEE1-42D4-8F27-B30DB29B9F4F}"/>
                </a:ext>
              </a:extLst>
            </p:cNvPr>
            <p:cNvCxnSpPr>
              <a:cxnSpLocks/>
            </p:cNvCxnSpPr>
            <p:nvPr/>
          </p:nvCxnSpPr>
          <p:spPr bwMode="auto">
            <a:xfrm>
              <a:off x="9364496" y="3200400"/>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C563D9FE-C7A9-49B7-802F-EBE12A4BADDB}"/>
                </a:ext>
              </a:extLst>
            </p:cNvPr>
            <p:cNvCxnSpPr>
              <a:cxnSpLocks/>
            </p:cNvCxnSpPr>
            <p:nvPr/>
          </p:nvCxnSpPr>
          <p:spPr bwMode="auto">
            <a:xfrm>
              <a:off x="9364496" y="4165577"/>
              <a:ext cx="83900" cy="0"/>
            </a:xfrm>
            <a:prstGeom prst="line">
              <a:avLst/>
            </a:prstGeom>
            <a:noFill/>
            <a:ln w="12700" cap="flat" cmpd="sng" algn="ctr">
              <a:solidFill>
                <a:schemeClr val="bg1"/>
              </a:solidFill>
              <a:prstDash val="solid"/>
              <a:round/>
              <a:headEnd type="none" w="med" len="med"/>
              <a:tailEnd type="none" w="med" len="med"/>
            </a:ln>
            <a:effectLst/>
          </p:spPr>
        </p:cxnSp>
      </p:grpSp>
      <p:sp>
        <p:nvSpPr>
          <p:cNvPr id="2" name="Title 1"/>
          <p:cNvSpPr>
            <a:spLocks noGrp="1"/>
          </p:cNvSpPr>
          <p:nvPr>
            <p:ph type="title"/>
          </p:nvPr>
        </p:nvSpPr>
        <p:spPr/>
        <p:txBody>
          <a:bodyPr/>
          <a:lstStyle/>
          <a:p>
            <a:r>
              <a:rPr lang="en-US" dirty="0"/>
              <a:t>ALCANZA: Clinical Outcome and CD30 Expression in </a:t>
            </a:r>
            <a:br>
              <a:rPr lang="en-US" dirty="0"/>
            </a:br>
            <a:r>
              <a:rPr lang="en-US" dirty="0"/>
              <a:t>MF Patients With Large-Cell Transformation</a:t>
            </a:r>
          </a:p>
        </p:txBody>
      </p:sp>
      <p:sp>
        <p:nvSpPr>
          <p:cNvPr id="6" name="Text Box 11">
            <a:extLst>
              <a:ext uri="{FF2B5EF4-FFF2-40B4-BE49-F238E27FC236}">
                <a16:creationId xmlns:a16="http://schemas.microsoft.com/office/drawing/2014/main" id="{7F7520A6-E0A1-471D-8118-7870F7683066}"/>
              </a:ext>
            </a:extLst>
          </p:cNvPr>
          <p:cNvSpPr txBox="1">
            <a:spLocks noChangeArrowheads="1"/>
          </p:cNvSpPr>
          <p:nvPr/>
        </p:nvSpPr>
        <p:spPr bwMode="auto">
          <a:xfrm>
            <a:off x="410319" y="6374678"/>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0000"/>
              </a:spcBef>
              <a:spcAft>
                <a:spcPct val="0"/>
              </a:spcAft>
              <a:buClrTx/>
              <a:buNone/>
              <a:defRPr/>
            </a:pPr>
            <a:r>
              <a:rPr lang="en-US" altLang="en-US" sz="1200" spc="-10" dirty="0">
                <a:solidFill>
                  <a:schemeClr val="bg2"/>
                </a:solidFill>
                <a:latin typeface="Calibri" panose="020F0502020204030204" pitchFamily="34" charset="0"/>
              </a:rPr>
              <a:t>Kim. ASH 2018. Abstr 1646.</a:t>
            </a:r>
          </a:p>
        </p:txBody>
      </p:sp>
      <p:grpSp>
        <p:nvGrpSpPr>
          <p:cNvPr id="14" name="Group 7">
            <a:extLst>
              <a:ext uri="{FF2B5EF4-FFF2-40B4-BE49-F238E27FC236}">
                <a16:creationId xmlns:a16="http://schemas.microsoft.com/office/drawing/2014/main" id="{E830FEF3-D7CC-49CC-8A78-62DD3560652F}"/>
              </a:ext>
            </a:extLst>
          </p:cNvPr>
          <p:cNvGrpSpPr>
            <a:grpSpLocks/>
          </p:cNvGrpSpPr>
          <p:nvPr/>
        </p:nvGrpSpPr>
        <p:grpSpPr bwMode="auto">
          <a:xfrm>
            <a:off x="9389569" y="6216652"/>
            <a:ext cx="2488502" cy="447822"/>
            <a:chOff x="9527309" y="3551529"/>
            <a:chExt cx="2488502" cy="448324"/>
          </a:xfrm>
        </p:grpSpPr>
        <p:pic>
          <p:nvPicPr>
            <p:cNvPr id="15" name="Picture 9">
              <a:extLst>
                <a:ext uri="{FF2B5EF4-FFF2-40B4-BE49-F238E27FC236}">
                  <a16:creationId xmlns:a16="http://schemas.microsoft.com/office/drawing/2014/main" id="{2E05252B-7B56-4CAA-95D6-2194CD26920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50EBF87F-2ED9-4B54-BA44-20ED3004409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5" name="Straight Connector 4">
            <a:extLst>
              <a:ext uri="{FF2B5EF4-FFF2-40B4-BE49-F238E27FC236}">
                <a16:creationId xmlns:a16="http://schemas.microsoft.com/office/drawing/2014/main" id="{09A37450-4C1B-45BF-8866-ABF7813BA44B}"/>
              </a:ext>
            </a:extLst>
          </p:cNvPr>
          <p:cNvCxnSpPr/>
          <p:nvPr/>
        </p:nvCxnSpPr>
        <p:spPr bwMode="auto">
          <a:xfrm>
            <a:off x="6300216" y="2916936"/>
            <a:ext cx="0" cy="2459736"/>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151BAAF-3C14-42FA-8BF3-7D6E405E9610}"/>
              </a:ext>
            </a:extLst>
          </p:cNvPr>
          <p:cNvCxnSpPr/>
          <p:nvPr/>
        </p:nvCxnSpPr>
        <p:spPr bwMode="auto">
          <a:xfrm>
            <a:off x="6300216" y="5367528"/>
            <a:ext cx="4880691"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145DC32-38C4-42C2-9FE8-568BF43FAA8E}"/>
              </a:ext>
            </a:extLst>
          </p:cNvPr>
          <p:cNvCxnSpPr/>
          <p:nvPr/>
        </p:nvCxnSpPr>
        <p:spPr bwMode="auto">
          <a:xfrm flipH="1">
            <a:off x="6236208" y="29169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2C6ED8C-67A8-44B4-A93F-E3A439E5729F}"/>
              </a:ext>
            </a:extLst>
          </p:cNvPr>
          <p:cNvCxnSpPr/>
          <p:nvPr/>
        </p:nvCxnSpPr>
        <p:spPr bwMode="auto">
          <a:xfrm flipH="1">
            <a:off x="6236208" y="33875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1B6CAC1-79AD-4197-B0B8-4FB3866FC32A}"/>
              </a:ext>
            </a:extLst>
          </p:cNvPr>
          <p:cNvCxnSpPr/>
          <p:nvPr/>
        </p:nvCxnSpPr>
        <p:spPr bwMode="auto">
          <a:xfrm flipH="1">
            <a:off x="6236208" y="38581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B8FCD2F-9FC5-4B5E-986D-B26A408751BB}"/>
              </a:ext>
            </a:extLst>
          </p:cNvPr>
          <p:cNvCxnSpPr/>
          <p:nvPr/>
        </p:nvCxnSpPr>
        <p:spPr bwMode="auto">
          <a:xfrm flipH="1">
            <a:off x="6236208" y="43287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418F6B7-7330-4A15-8954-95084D9F94B4}"/>
              </a:ext>
            </a:extLst>
          </p:cNvPr>
          <p:cNvCxnSpPr/>
          <p:nvPr/>
        </p:nvCxnSpPr>
        <p:spPr bwMode="auto">
          <a:xfrm flipH="1">
            <a:off x="6236208" y="47993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0F7043B-4667-4702-AF02-CA8F40702EFC}"/>
              </a:ext>
            </a:extLst>
          </p:cNvPr>
          <p:cNvCxnSpPr/>
          <p:nvPr/>
        </p:nvCxnSpPr>
        <p:spPr bwMode="auto">
          <a:xfrm flipH="1">
            <a:off x="6236208" y="5269992"/>
            <a:ext cx="64008" cy="0"/>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31E2FC6B-3EE0-448C-82E0-803C09810EE3}"/>
              </a:ext>
            </a:extLst>
          </p:cNvPr>
          <p:cNvSpPr txBox="1"/>
          <p:nvPr/>
        </p:nvSpPr>
        <p:spPr bwMode="auto">
          <a:xfrm>
            <a:off x="5591325" y="2732269"/>
            <a:ext cx="675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2" name="TextBox 21">
            <a:extLst>
              <a:ext uri="{FF2B5EF4-FFF2-40B4-BE49-F238E27FC236}">
                <a16:creationId xmlns:a16="http://schemas.microsoft.com/office/drawing/2014/main" id="{41CC7778-6BA4-408B-ABE2-5E0209F327BA}"/>
              </a:ext>
            </a:extLst>
          </p:cNvPr>
          <p:cNvSpPr txBox="1"/>
          <p:nvPr/>
        </p:nvSpPr>
        <p:spPr bwMode="auto">
          <a:xfrm>
            <a:off x="5591325" y="3206543"/>
            <a:ext cx="675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A286AC8F-3F06-4CAE-BF23-6EEAAE548CB3}"/>
              </a:ext>
            </a:extLst>
          </p:cNvPr>
          <p:cNvSpPr txBox="1"/>
          <p:nvPr/>
        </p:nvSpPr>
        <p:spPr bwMode="auto">
          <a:xfrm>
            <a:off x="5591325" y="3680817"/>
            <a:ext cx="675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BDCD216D-8896-4668-AD0B-60B22A1C4E68}"/>
              </a:ext>
            </a:extLst>
          </p:cNvPr>
          <p:cNvSpPr txBox="1"/>
          <p:nvPr/>
        </p:nvSpPr>
        <p:spPr bwMode="auto">
          <a:xfrm>
            <a:off x="5591325" y="4155091"/>
            <a:ext cx="675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AD04D223-F81C-444B-BCCF-010C97F8698B}"/>
              </a:ext>
            </a:extLst>
          </p:cNvPr>
          <p:cNvSpPr txBox="1"/>
          <p:nvPr/>
        </p:nvSpPr>
        <p:spPr bwMode="auto">
          <a:xfrm>
            <a:off x="5591325" y="4629365"/>
            <a:ext cx="675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A2CE5D0A-EB00-46AC-9485-15B1E946718B}"/>
              </a:ext>
            </a:extLst>
          </p:cNvPr>
          <p:cNvSpPr txBox="1"/>
          <p:nvPr/>
        </p:nvSpPr>
        <p:spPr bwMode="auto">
          <a:xfrm>
            <a:off x="5591325" y="5103637"/>
            <a:ext cx="675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7" name="TextBox 26">
            <a:extLst>
              <a:ext uri="{FF2B5EF4-FFF2-40B4-BE49-F238E27FC236}">
                <a16:creationId xmlns:a16="http://schemas.microsoft.com/office/drawing/2014/main" id="{B74C19A2-17EE-4E2C-8562-59D882D1C186}"/>
              </a:ext>
            </a:extLst>
          </p:cNvPr>
          <p:cNvSpPr txBox="1"/>
          <p:nvPr/>
        </p:nvSpPr>
        <p:spPr bwMode="auto">
          <a:xfrm rot="16200000">
            <a:off x="4306824" y="3770295"/>
            <a:ext cx="2353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Baseline CD30 Expression (% Positive)</a:t>
            </a:r>
          </a:p>
        </p:txBody>
      </p:sp>
      <p:sp>
        <p:nvSpPr>
          <p:cNvPr id="28" name="TextBox 27">
            <a:extLst>
              <a:ext uri="{FF2B5EF4-FFF2-40B4-BE49-F238E27FC236}">
                <a16:creationId xmlns:a16="http://schemas.microsoft.com/office/drawing/2014/main" id="{BAD505CB-4AD0-499C-924D-6015513946D9}"/>
              </a:ext>
            </a:extLst>
          </p:cNvPr>
          <p:cNvSpPr txBox="1"/>
          <p:nvPr/>
        </p:nvSpPr>
        <p:spPr bwMode="auto">
          <a:xfrm>
            <a:off x="6300216" y="5401632"/>
            <a:ext cx="4880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Individual Patients (n = 50)</a:t>
            </a:r>
          </a:p>
        </p:txBody>
      </p:sp>
      <p:grpSp>
        <p:nvGrpSpPr>
          <p:cNvPr id="400" name="Group 399">
            <a:extLst>
              <a:ext uri="{FF2B5EF4-FFF2-40B4-BE49-F238E27FC236}">
                <a16:creationId xmlns:a16="http://schemas.microsoft.com/office/drawing/2014/main" id="{2E2EE1C1-9943-4547-9CC5-08F748D365E6}"/>
              </a:ext>
            </a:extLst>
          </p:cNvPr>
          <p:cNvGrpSpPr/>
          <p:nvPr/>
        </p:nvGrpSpPr>
        <p:grpSpPr>
          <a:xfrm>
            <a:off x="7315200" y="2000246"/>
            <a:ext cx="4596695" cy="923330"/>
            <a:chOff x="7315200" y="2000246"/>
            <a:chExt cx="4596695" cy="923330"/>
          </a:xfrm>
        </p:grpSpPr>
        <p:sp>
          <p:nvSpPr>
            <p:cNvPr id="29" name="TextBox 28">
              <a:extLst>
                <a:ext uri="{FF2B5EF4-FFF2-40B4-BE49-F238E27FC236}">
                  <a16:creationId xmlns:a16="http://schemas.microsoft.com/office/drawing/2014/main" id="{3C05D69E-5AFA-4A02-AE0C-D0FB76F88536}"/>
                </a:ext>
              </a:extLst>
            </p:cNvPr>
            <p:cNvSpPr txBox="1"/>
            <p:nvPr/>
          </p:nvSpPr>
          <p:spPr bwMode="auto">
            <a:xfrm>
              <a:off x="7523990" y="2000246"/>
              <a:ext cx="438790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ORR4 (response lasting ≥ 4 mos) achieved</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ORR4 not achieved</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10% cutoff for enrollment</a:t>
              </a:r>
            </a:p>
          </p:txBody>
        </p:sp>
        <p:cxnSp>
          <p:nvCxnSpPr>
            <p:cNvPr id="30" name="Straight Connector 29">
              <a:extLst>
                <a:ext uri="{FF2B5EF4-FFF2-40B4-BE49-F238E27FC236}">
                  <a16:creationId xmlns:a16="http://schemas.microsoft.com/office/drawing/2014/main" id="{DDFBA946-6AF6-48F8-9597-CFE8702DB100}"/>
                </a:ext>
              </a:extLst>
            </p:cNvPr>
            <p:cNvCxnSpPr/>
            <p:nvPr/>
          </p:nvCxnSpPr>
          <p:spPr bwMode="auto">
            <a:xfrm>
              <a:off x="7315200" y="2743888"/>
              <a:ext cx="208791" cy="0"/>
            </a:xfrm>
            <a:prstGeom prst="line">
              <a:avLst/>
            </a:prstGeom>
            <a:noFill/>
            <a:ln w="28575" cap="flat" cmpd="sng" algn="ctr">
              <a:solidFill>
                <a:schemeClr val="tx2"/>
              </a:solidFill>
              <a:prstDash val="sysDot"/>
              <a:round/>
              <a:headEnd type="none" w="med" len="med"/>
              <a:tailEnd type="none" w="med" len="med"/>
            </a:ln>
            <a:effectLst/>
          </p:spPr>
        </p:cxnSp>
        <p:sp>
          <p:nvSpPr>
            <p:cNvPr id="31" name="Rectangle 30">
              <a:extLst>
                <a:ext uri="{FF2B5EF4-FFF2-40B4-BE49-F238E27FC236}">
                  <a16:creationId xmlns:a16="http://schemas.microsoft.com/office/drawing/2014/main" id="{086CCED4-0DC8-4508-81D8-21842E29A945}"/>
                </a:ext>
              </a:extLst>
            </p:cNvPr>
            <p:cNvSpPr/>
            <p:nvPr/>
          </p:nvSpPr>
          <p:spPr bwMode="auto">
            <a:xfrm>
              <a:off x="7340398" y="2118934"/>
              <a:ext cx="151232" cy="1512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8D93103A-974D-4F50-BA88-10CCACC5C0BE}"/>
                </a:ext>
              </a:extLst>
            </p:cNvPr>
            <p:cNvSpPr/>
            <p:nvPr/>
          </p:nvSpPr>
          <p:spPr bwMode="auto">
            <a:xfrm>
              <a:off x="7340398" y="2380707"/>
              <a:ext cx="151232" cy="151232"/>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34" name="Straight Connector 33">
            <a:extLst>
              <a:ext uri="{FF2B5EF4-FFF2-40B4-BE49-F238E27FC236}">
                <a16:creationId xmlns:a16="http://schemas.microsoft.com/office/drawing/2014/main" id="{6D109313-0F57-4035-B811-222A97E8FC0A}"/>
              </a:ext>
            </a:extLst>
          </p:cNvPr>
          <p:cNvCxnSpPr/>
          <p:nvPr/>
        </p:nvCxnSpPr>
        <p:spPr bwMode="auto">
          <a:xfrm>
            <a:off x="6300216" y="5026129"/>
            <a:ext cx="4889835" cy="0"/>
          </a:xfrm>
          <a:prstGeom prst="line">
            <a:avLst/>
          </a:prstGeom>
          <a:noFill/>
          <a:ln w="28575" cap="flat" cmpd="sng" algn="ctr">
            <a:solidFill>
              <a:schemeClr val="tx2"/>
            </a:solidFill>
            <a:prstDash val="sysDot"/>
            <a:round/>
            <a:headEnd type="none" w="med" len="med"/>
            <a:tailEnd type="none" w="med" len="med"/>
          </a:ln>
          <a:effectLst/>
        </p:spPr>
      </p:cxnSp>
      <p:grpSp>
        <p:nvGrpSpPr>
          <p:cNvPr id="42" name="Group 41">
            <a:extLst>
              <a:ext uri="{FF2B5EF4-FFF2-40B4-BE49-F238E27FC236}">
                <a16:creationId xmlns:a16="http://schemas.microsoft.com/office/drawing/2014/main" id="{6D84CAE2-7523-4FF9-9495-249A406728E9}"/>
              </a:ext>
            </a:extLst>
          </p:cNvPr>
          <p:cNvGrpSpPr/>
          <p:nvPr/>
        </p:nvGrpSpPr>
        <p:grpSpPr>
          <a:xfrm>
            <a:off x="6517223" y="3409712"/>
            <a:ext cx="79577" cy="800267"/>
            <a:chOff x="6617235" y="3281696"/>
            <a:chExt cx="79577" cy="800267"/>
          </a:xfrm>
        </p:grpSpPr>
        <p:sp>
          <p:nvSpPr>
            <p:cNvPr id="35" name="Rectangle 34">
              <a:extLst>
                <a:ext uri="{FF2B5EF4-FFF2-40B4-BE49-F238E27FC236}">
                  <a16:creationId xmlns:a16="http://schemas.microsoft.com/office/drawing/2014/main" id="{E7FAB8F4-411C-4D83-9C0A-C66069747117}"/>
                </a:ext>
              </a:extLst>
            </p:cNvPr>
            <p:cNvSpPr/>
            <p:nvPr/>
          </p:nvSpPr>
          <p:spPr bwMode="auto">
            <a:xfrm>
              <a:off x="6617235" y="3281696"/>
              <a:ext cx="79577" cy="800267"/>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1" name="Straight Connector 40">
              <a:extLst>
                <a:ext uri="{FF2B5EF4-FFF2-40B4-BE49-F238E27FC236}">
                  <a16:creationId xmlns:a16="http://schemas.microsoft.com/office/drawing/2014/main" id="{1707B8C3-942C-47E4-8CD0-FACBF3017ACC}"/>
                </a:ext>
              </a:extLst>
            </p:cNvPr>
            <p:cNvCxnSpPr/>
            <p:nvPr/>
          </p:nvCxnSpPr>
          <p:spPr bwMode="auto">
            <a:xfrm>
              <a:off x="6619875" y="3495664"/>
              <a:ext cx="76937" cy="0"/>
            </a:xfrm>
            <a:prstGeom prst="line">
              <a:avLst/>
            </a:prstGeom>
            <a:noFill/>
            <a:ln w="952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7690E2A9-7AED-4077-BAA9-493E4CF80CBE}"/>
              </a:ext>
            </a:extLst>
          </p:cNvPr>
          <p:cNvGrpSpPr/>
          <p:nvPr/>
        </p:nvGrpSpPr>
        <p:grpSpPr>
          <a:xfrm>
            <a:off x="6981464" y="3409712"/>
            <a:ext cx="79576" cy="919047"/>
            <a:chOff x="6617236" y="3281696"/>
            <a:chExt cx="79576" cy="919047"/>
          </a:xfrm>
        </p:grpSpPr>
        <p:sp>
          <p:nvSpPr>
            <p:cNvPr id="44" name="Rectangle 43">
              <a:extLst>
                <a:ext uri="{FF2B5EF4-FFF2-40B4-BE49-F238E27FC236}">
                  <a16:creationId xmlns:a16="http://schemas.microsoft.com/office/drawing/2014/main" id="{CB945452-1EDE-424C-87F1-EEF6B1815583}"/>
                </a:ext>
              </a:extLst>
            </p:cNvPr>
            <p:cNvSpPr/>
            <p:nvPr/>
          </p:nvSpPr>
          <p:spPr bwMode="auto">
            <a:xfrm>
              <a:off x="6617236" y="3281696"/>
              <a:ext cx="76936" cy="919047"/>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5" name="Straight Connector 44">
              <a:extLst>
                <a:ext uri="{FF2B5EF4-FFF2-40B4-BE49-F238E27FC236}">
                  <a16:creationId xmlns:a16="http://schemas.microsoft.com/office/drawing/2014/main" id="{4D848CB1-4EC3-4E53-98EB-29903633F9D2}"/>
                </a:ext>
              </a:extLst>
            </p:cNvPr>
            <p:cNvCxnSpPr/>
            <p:nvPr/>
          </p:nvCxnSpPr>
          <p:spPr bwMode="auto">
            <a:xfrm>
              <a:off x="6619875" y="3749182"/>
              <a:ext cx="76937" cy="0"/>
            </a:xfrm>
            <a:prstGeom prst="line">
              <a:avLst/>
            </a:prstGeom>
            <a:noFill/>
            <a:ln w="952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61765E4A-5BC8-4F31-B278-3B3E676F0958}"/>
              </a:ext>
            </a:extLst>
          </p:cNvPr>
          <p:cNvGrpSpPr/>
          <p:nvPr/>
        </p:nvGrpSpPr>
        <p:grpSpPr>
          <a:xfrm>
            <a:off x="6691715" y="4107082"/>
            <a:ext cx="87651" cy="1162901"/>
            <a:chOff x="6617236" y="3281696"/>
            <a:chExt cx="43201" cy="1162901"/>
          </a:xfrm>
        </p:grpSpPr>
        <p:sp>
          <p:nvSpPr>
            <p:cNvPr id="47" name="Rectangle 46">
              <a:extLst>
                <a:ext uri="{FF2B5EF4-FFF2-40B4-BE49-F238E27FC236}">
                  <a16:creationId xmlns:a16="http://schemas.microsoft.com/office/drawing/2014/main" id="{DF102CF5-C19E-4E48-AC76-4370BB1F16A3}"/>
                </a:ext>
              </a:extLst>
            </p:cNvPr>
            <p:cNvSpPr/>
            <p:nvPr/>
          </p:nvSpPr>
          <p:spPr bwMode="auto">
            <a:xfrm>
              <a:off x="6617236" y="3281696"/>
              <a:ext cx="40562" cy="1162901"/>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8" name="Straight Connector 47">
              <a:extLst>
                <a:ext uri="{FF2B5EF4-FFF2-40B4-BE49-F238E27FC236}">
                  <a16:creationId xmlns:a16="http://schemas.microsoft.com/office/drawing/2014/main" id="{C000F035-7351-43C3-92E2-2F4881A08D97}"/>
                </a:ext>
              </a:extLst>
            </p:cNvPr>
            <p:cNvCxnSpPr/>
            <p:nvPr/>
          </p:nvCxnSpPr>
          <p:spPr bwMode="auto">
            <a:xfrm>
              <a:off x="6619875" y="3858723"/>
              <a:ext cx="40562" cy="0"/>
            </a:xfrm>
            <a:prstGeom prst="line">
              <a:avLst/>
            </a:prstGeom>
            <a:noFill/>
            <a:ln w="952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D15C3107-D743-46AA-A04D-534DE2934FC6}"/>
              </a:ext>
            </a:extLst>
          </p:cNvPr>
          <p:cNvGrpSpPr/>
          <p:nvPr/>
        </p:nvGrpSpPr>
        <p:grpSpPr>
          <a:xfrm>
            <a:off x="7354164" y="4339758"/>
            <a:ext cx="82321" cy="848630"/>
            <a:chOff x="6618543" y="3281697"/>
            <a:chExt cx="40574" cy="848630"/>
          </a:xfrm>
        </p:grpSpPr>
        <p:sp>
          <p:nvSpPr>
            <p:cNvPr id="50" name="Rectangle 49">
              <a:extLst>
                <a:ext uri="{FF2B5EF4-FFF2-40B4-BE49-F238E27FC236}">
                  <a16:creationId xmlns:a16="http://schemas.microsoft.com/office/drawing/2014/main" id="{D80D8C40-0311-4DEE-9949-A9838BB3C3B3}"/>
                </a:ext>
              </a:extLst>
            </p:cNvPr>
            <p:cNvSpPr/>
            <p:nvPr/>
          </p:nvSpPr>
          <p:spPr bwMode="auto">
            <a:xfrm>
              <a:off x="6618543" y="3281697"/>
              <a:ext cx="40562" cy="84863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1" name="Straight Connector 50">
              <a:extLst>
                <a:ext uri="{FF2B5EF4-FFF2-40B4-BE49-F238E27FC236}">
                  <a16:creationId xmlns:a16="http://schemas.microsoft.com/office/drawing/2014/main" id="{E6E68B42-5BD4-47CA-BCDF-BB81716E4B1D}"/>
                </a:ext>
              </a:extLst>
            </p:cNvPr>
            <p:cNvCxnSpPr/>
            <p:nvPr/>
          </p:nvCxnSpPr>
          <p:spPr bwMode="auto">
            <a:xfrm>
              <a:off x="6618555" y="3692038"/>
              <a:ext cx="40562" cy="0"/>
            </a:xfrm>
            <a:prstGeom prst="line">
              <a:avLst/>
            </a:prstGeom>
            <a:noFill/>
            <a:ln w="952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12A6008C-E248-42ED-A45C-66ACEB1DAF5B}"/>
              </a:ext>
            </a:extLst>
          </p:cNvPr>
          <p:cNvGrpSpPr/>
          <p:nvPr/>
        </p:nvGrpSpPr>
        <p:grpSpPr>
          <a:xfrm>
            <a:off x="7639283" y="4114438"/>
            <a:ext cx="82297" cy="695200"/>
            <a:chOff x="6618549" y="3281697"/>
            <a:chExt cx="40562" cy="695200"/>
          </a:xfrm>
        </p:grpSpPr>
        <p:sp>
          <p:nvSpPr>
            <p:cNvPr id="53" name="Rectangle 52">
              <a:extLst>
                <a:ext uri="{FF2B5EF4-FFF2-40B4-BE49-F238E27FC236}">
                  <a16:creationId xmlns:a16="http://schemas.microsoft.com/office/drawing/2014/main" id="{62C9A23D-9CDD-4505-843A-A02E1431F612}"/>
                </a:ext>
              </a:extLst>
            </p:cNvPr>
            <p:cNvSpPr/>
            <p:nvPr/>
          </p:nvSpPr>
          <p:spPr bwMode="auto">
            <a:xfrm>
              <a:off x="6619856" y="3281697"/>
              <a:ext cx="37920"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4" name="Straight Connector 53">
              <a:extLst>
                <a:ext uri="{FF2B5EF4-FFF2-40B4-BE49-F238E27FC236}">
                  <a16:creationId xmlns:a16="http://schemas.microsoft.com/office/drawing/2014/main" id="{734E0BCC-E9DD-4B43-BF03-6C2E067D26C7}"/>
                </a:ext>
              </a:extLst>
            </p:cNvPr>
            <p:cNvCxnSpPr/>
            <p:nvPr/>
          </p:nvCxnSpPr>
          <p:spPr bwMode="auto">
            <a:xfrm>
              <a:off x="6618549" y="3630122"/>
              <a:ext cx="40562" cy="0"/>
            </a:xfrm>
            <a:prstGeom prst="line">
              <a:avLst/>
            </a:prstGeom>
            <a:noFill/>
            <a:ln w="952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7A9B232C-97C9-4A1F-959B-8FFCCB128934}"/>
              </a:ext>
            </a:extLst>
          </p:cNvPr>
          <p:cNvGrpSpPr/>
          <p:nvPr/>
        </p:nvGrpSpPr>
        <p:grpSpPr>
          <a:xfrm>
            <a:off x="7728398" y="3523801"/>
            <a:ext cx="82296" cy="581494"/>
            <a:chOff x="6618549" y="3281697"/>
            <a:chExt cx="40562" cy="695200"/>
          </a:xfrm>
        </p:grpSpPr>
        <p:sp>
          <p:nvSpPr>
            <p:cNvPr id="56" name="Rectangle 55">
              <a:extLst>
                <a:ext uri="{FF2B5EF4-FFF2-40B4-BE49-F238E27FC236}">
                  <a16:creationId xmlns:a16="http://schemas.microsoft.com/office/drawing/2014/main" id="{C464571A-83CB-4335-AB77-A39BB6C7D282}"/>
                </a:ext>
              </a:extLst>
            </p:cNvPr>
            <p:cNvSpPr/>
            <p:nvPr/>
          </p:nvSpPr>
          <p:spPr bwMode="auto">
            <a:xfrm>
              <a:off x="6619870" y="3281697"/>
              <a:ext cx="37920"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7" name="Straight Connector 56">
              <a:extLst>
                <a:ext uri="{FF2B5EF4-FFF2-40B4-BE49-F238E27FC236}">
                  <a16:creationId xmlns:a16="http://schemas.microsoft.com/office/drawing/2014/main" id="{CEE558CB-1969-4009-8E74-D760880F2EBA}"/>
                </a:ext>
              </a:extLst>
            </p:cNvPr>
            <p:cNvCxnSpPr/>
            <p:nvPr/>
          </p:nvCxnSpPr>
          <p:spPr bwMode="auto">
            <a:xfrm>
              <a:off x="6618549" y="3630122"/>
              <a:ext cx="40562" cy="0"/>
            </a:xfrm>
            <a:prstGeom prst="line">
              <a:avLst/>
            </a:prstGeom>
            <a:noFill/>
            <a:ln w="9525" cap="flat" cmpd="sng" algn="ctr">
              <a:solidFill>
                <a:schemeClr val="bg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73B5C3F7-BC74-4D0C-91DA-68C3BAC5D49A}"/>
              </a:ext>
            </a:extLst>
          </p:cNvPr>
          <p:cNvGrpSpPr/>
          <p:nvPr/>
        </p:nvGrpSpPr>
        <p:grpSpPr>
          <a:xfrm>
            <a:off x="8017033" y="4339701"/>
            <a:ext cx="82345" cy="469935"/>
            <a:chOff x="6619210" y="3281697"/>
            <a:chExt cx="43414" cy="695200"/>
          </a:xfrm>
        </p:grpSpPr>
        <p:sp>
          <p:nvSpPr>
            <p:cNvPr id="59" name="Rectangle 58">
              <a:extLst>
                <a:ext uri="{FF2B5EF4-FFF2-40B4-BE49-F238E27FC236}">
                  <a16:creationId xmlns:a16="http://schemas.microsoft.com/office/drawing/2014/main" id="{A86E08A5-721A-455D-8427-D000A394059B}"/>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0" name="Straight Connector 59">
              <a:extLst>
                <a:ext uri="{FF2B5EF4-FFF2-40B4-BE49-F238E27FC236}">
                  <a16:creationId xmlns:a16="http://schemas.microsoft.com/office/drawing/2014/main" id="{3F4E03D2-E8BF-4186-9930-C6C66C4B96D9}"/>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41E391DB-9315-457F-98F1-F253237F2418}"/>
              </a:ext>
            </a:extLst>
          </p:cNvPr>
          <p:cNvGrpSpPr/>
          <p:nvPr/>
        </p:nvGrpSpPr>
        <p:grpSpPr>
          <a:xfrm>
            <a:off x="8107612" y="4701986"/>
            <a:ext cx="82345" cy="469935"/>
            <a:chOff x="6619210" y="3281697"/>
            <a:chExt cx="43414" cy="695200"/>
          </a:xfrm>
        </p:grpSpPr>
        <p:sp>
          <p:nvSpPr>
            <p:cNvPr id="62" name="Rectangle 61">
              <a:extLst>
                <a:ext uri="{FF2B5EF4-FFF2-40B4-BE49-F238E27FC236}">
                  <a16:creationId xmlns:a16="http://schemas.microsoft.com/office/drawing/2014/main" id="{BB0DC3F7-D6EC-42E6-8EAC-FC0F88F8A4ED}"/>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3" name="Straight Connector 62">
              <a:extLst>
                <a:ext uri="{FF2B5EF4-FFF2-40B4-BE49-F238E27FC236}">
                  <a16:creationId xmlns:a16="http://schemas.microsoft.com/office/drawing/2014/main" id="{88FDFE28-C9A8-4C57-A186-8B71EE55F7CD}"/>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2C1E221C-05C3-4554-BE73-0522FB7446BE}"/>
              </a:ext>
            </a:extLst>
          </p:cNvPr>
          <p:cNvGrpSpPr/>
          <p:nvPr/>
        </p:nvGrpSpPr>
        <p:grpSpPr>
          <a:xfrm>
            <a:off x="8294398" y="4469628"/>
            <a:ext cx="82297" cy="340008"/>
            <a:chOff x="6619210" y="3281697"/>
            <a:chExt cx="43414" cy="695200"/>
          </a:xfrm>
        </p:grpSpPr>
        <p:sp>
          <p:nvSpPr>
            <p:cNvPr id="65" name="Rectangle 64">
              <a:extLst>
                <a:ext uri="{FF2B5EF4-FFF2-40B4-BE49-F238E27FC236}">
                  <a16:creationId xmlns:a16="http://schemas.microsoft.com/office/drawing/2014/main" id="{2CC452C3-43C0-47D8-8D9B-DD374759B671}"/>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6" name="Straight Connector 65">
              <a:extLst>
                <a:ext uri="{FF2B5EF4-FFF2-40B4-BE49-F238E27FC236}">
                  <a16:creationId xmlns:a16="http://schemas.microsoft.com/office/drawing/2014/main" id="{76C77E41-28DB-427E-A671-4CEE1D8A417F}"/>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78D670F1-44ED-49F1-9462-50BEB10BA9FF}"/>
              </a:ext>
            </a:extLst>
          </p:cNvPr>
          <p:cNvGrpSpPr/>
          <p:nvPr/>
        </p:nvGrpSpPr>
        <p:grpSpPr>
          <a:xfrm>
            <a:off x="8204146" y="4929975"/>
            <a:ext cx="82247" cy="241945"/>
            <a:chOff x="6619210" y="3281697"/>
            <a:chExt cx="43414" cy="695200"/>
          </a:xfrm>
        </p:grpSpPr>
        <p:sp>
          <p:nvSpPr>
            <p:cNvPr id="68" name="Rectangle 67">
              <a:extLst>
                <a:ext uri="{FF2B5EF4-FFF2-40B4-BE49-F238E27FC236}">
                  <a16:creationId xmlns:a16="http://schemas.microsoft.com/office/drawing/2014/main" id="{F6A02591-E976-4EE1-BF71-5E4BB6DB3BEB}"/>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9" name="Straight Connector 68">
              <a:extLst>
                <a:ext uri="{FF2B5EF4-FFF2-40B4-BE49-F238E27FC236}">
                  <a16:creationId xmlns:a16="http://schemas.microsoft.com/office/drawing/2014/main" id="{4D167EB6-9421-4814-AB4B-3765CAF7187D}"/>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EB2EAC0D-4617-4406-BF1F-AC858FB05EF9}"/>
              </a:ext>
            </a:extLst>
          </p:cNvPr>
          <p:cNvGrpSpPr/>
          <p:nvPr/>
        </p:nvGrpSpPr>
        <p:grpSpPr>
          <a:xfrm>
            <a:off x="8391295" y="4827303"/>
            <a:ext cx="82247" cy="241945"/>
            <a:chOff x="6619210" y="3281697"/>
            <a:chExt cx="43414" cy="695200"/>
          </a:xfrm>
        </p:grpSpPr>
        <p:sp>
          <p:nvSpPr>
            <p:cNvPr id="71" name="Rectangle 70">
              <a:extLst>
                <a:ext uri="{FF2B5EF4-FFF2-40B4-BE49-F238E27FC236}">
                  <a16:creationId xmlns:a16="http://schemas.microsoft.com/office/drawing/2014/main" id="{2C89BE11-6293-4E82-A23B-7C292990BBC1}"/>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2" name="Straight Connector 71">
              <a:extLst>
                <a:ext uri="{FF2B5EF4-FFF2-40B4-BE49-F238E27FC236}">
                  <a16:creationId xmlns:a16="http://schemas.microsoft.com/office/drawing/2014/main" id="{00C775E8-9FE1-4A42-8B64-81238205314F}"/>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grpSp>
        <p:nvGrpSpPr>
          <p:cNvPr id="73" name="Group 72">
            <a:extLst>
              <a:ext uri="{FF2B5EF4-FFF2-40B4-BE49-F238E27FC236}">
                <a16:creationId xmlns:a16="http://schemas.microsoft.com/office/drawing/2014/main" id="{9A5102F4-CB13-4F47-9F1C-D5E700696986}"/>
              </a:ext>
            </a:extLst>
          </p:cNvPr>
          <p:cNvGrpSpPr/>
          <p:nvPr/>
        </p:nvGrpSpPr>
        <p:grpSpPr>
          <a:xfrm>
            <a:off x="8486406" y="5027779"/>
            <a:ext cx="82247" cy="241945"/>
            <a:chOff x="6619210" y="3281697"/>
            <a:chExt cx="43414" cy="695200"/>
          </a:xfrm>
        </p:grpSpPr>
        <p:sp>
          <p:nvSpPr>
            <p:cNvPr id="74" name="Rectangle 73">
              <a:extLst>
                <a:ext uri="{FF2B5EF4-FFF2-40B4-BE49-F238E27FC236}">
                  <a16:creationId xmlns:a16="http://schemas.microsoft.com/office/drawing/2014/main" id="{F196FAC0-0C4C-41BF-87DC-2554F7CB2079}"/>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5" name="Straight Connector 74">
              <a:extLst>
                <a:ext uri="{FF2B5EF4-FFF2-40B4-BE49-F238E27FC236}">
                  <a16:creationId xmlns:a16="http://schemas.microsoft.com/office/drawing/2014/main" id="{3FE1F214-D872-4F46-98A5-61C4719AD5EC}"/>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C2B541A6-5036-492C-84C9-15B1AFCD7373}"/>
              </a:ext>
            </a:extLst>
          </p:cNvPr>
          <p:cNvGrpSpPr/>
          <p:nvPr/>
        </p:nvGrpSpPr>
        <p:grpSpPr>
          <a:xfrm>
            <a:off x="8959215" y="4815981"/>
            <a:ext cx="82198" cy="210148"/>
            <a:chOff x="6619210" y="3281697"/>
            <a:chExt cx="43414" cy="695200"/>
          </a:xfrm>
        </p:grpSpPr>
        <p:sp>
          <p:nvSpPr>
            <p:cNvPr id="77" name="Rectangle 76">
              <a:extLst>
                <a:ext uri="{FF2B5EF4-FFF2-40B4-BE49-F238E27FC236}">
                  <a16:creationId xmlns:a16="http://schemas.microsoft.com/office/drawing/2014/main" id="{39B7469D-F5E7-4B1D-869F-A19DBAF1E794}"/>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8" name="Straight Connector 77">
              <a:extLst>
                <a:ext uri="{FF2B5EF4-FFF2-40B4-BE49-F238E27FC236}">
                  <a16:creationId xmlns:a16="http://schemas.microsoft.com/office/drawing/2014/main" id="{59372F21-7C55-44AD-9BDD-0C95AC7CDF22}"/>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F2CB7F48-67CC-448E-99A6-BA91902771E1}"/>
              </a:ext>
            </a:extLst>
          </p:cNvPr>
          <p:cNvGrpSpPr/>
          <p:nvPr/>
        </p:nvGrpSpPr>
        <p:grpSpPr>
          <a:xfrm>
            <a:off x="8861057" y="4863863"/>
            <a:ext cx="82296" cy="123911"/>
            <a:chOff x="6619210" y="3281697"/>
            <a:chExt cx="43414" cy="695200"/>
          </a:xfrm>
        </p:grpSpPr>
        <p:sp>
          <p:nvSpPr>
            <p:cNvPr id="80" name="Rectangle 79">
              <a:extLst>
                <a:ext uri="{FF2B5EF4-FFF2-40B4-BE49-F238E27FC236}">
                  <a16:creationId xmlns:a16="http://schemas.microsoft.com/office/drawing/2014/main" id="{00D00E98-293D-4A6B-9F73-0491CF07C07D}"/>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1" name="Straight Connector 80">
              <a:extLst>
                <a:ext uri="{FF2B5EF4-FFF2-40B4-BE49-F238E27FC236}">
                  <a16:creationId xmlns:a16="http://schemas.microsoft.com/office/drawing/2014/main" id="{3604E69D-7F45-420D-B0EA-188E6D56B594}"/>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3F849799-25F5-4E25-8F98-3895DDBA1C34}"/>
              </a:ext>
            </a:extLst>
          </p:cNvPr>
          <p:cNvGrpSpPr/>
          <p:nvPr/>
        </p:nvGrpSpPr>
        <p:grpSpPr>
          <a:xfrm>
            <a:off x="10000733" y="5052350"/>
            <a:ext cx="82296" cy="123911"/>
            <a:chOff x="6619210" y="3281697"/>
            <a:chExt cx="43414" cy="695200"/>
          </a:xfrm>
        </p:grpSpPr>
        <p:sp>
          <p:nvSpPr>
            <p:cNvPr id="83" name="Rectangle 82">
              <a:extLst>
                <a:ext uri="{FF2B5EF4-FFF2-40B4-BE49-F238E27FC236}">
                  <a16:creationId xmlns:a16="http://schemas.microsoft.com/office/drawing/2014/main" id="{5BCDE2CC-AFD8-4233-8CEB-3C406C425D5F}"/>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4" name="Straight Connector 83">
              <a:extLst>
                <a:ext uri="{FF2B5EF4-FFF2-40B4-BE49-F238E27FC236}">
                  <a16:creationId xmlns:a16="http://schemas.microsoft.com/office/drawing/2014/main" id="{61B9B75C-2328-4997-A3D6-65DADF774D02}"/>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94CD3F6B-FC0F-4036-9A21-980AF758279C}"/>
              </a:ext>
            </a:extLst>
          </p:cNvPr>
          <p:cNvGrpSpPr/>
          <p:nvPr/>
        </p:nvGrpSpPr>
        <p:grpSpPr>
          <a:xfrm>
            <a:off x="9905620" y="4921392"/>
            <a:ext cx="82296" cy="123911"/>
            <a:chOff x="6619210" y="3281697"/>
            <a:chExt cx="43414" cy="695200"/>
          </a:xfrm>
        </p:grpSpPr>
        <p:sp>
          <p:nvSpPr>
            <p:cNvPr id="86" name="Rectangle 85">
              <a:extLst>
                <a:ext uri="{FF2B5EF4-FFF2-40B4-BE49-F238E27FC236}">
                  <a16:creationId xmlns:a16="http://schemas.microsoft.com/office/drawing/2014/main" id="{A4971843-5B36-41A0-A8D4-A75158E0D4D6}"/>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7" name="Straight Connector 86">
              <a:extLst>
                <a:ext uri="{FF2B5EF4-FFF2-40B4-BE49-F238E27FC236}">
                  <a16:creationId xmlns:a16="http://schemas.microsoft.com/office/drawing/2014/main" id="{AD0C86D9-C318-45EF-9444-AC67795E97A1}"/>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CD079B39-0DE3-4F9B-8C5F-B88C7DDCE7F4}"/>
              </a:ext>
            </a:extLst>
          </p:cNvPr>
          <p:cNvGrpSpPr/>
          <p:nvPr/>
        </p:nvGrpSpPr>
        <p:grpSpPr>
          <a:xfrm>
            <a:off x="10286717" y="5052350"/>
            <a:ext cx="82296" cy="123911"/>
            <a:chOff x="6619210" y="3281697"/>
            <a:chExt cx="43414" cy="695200"/>
          </a:xfrm>
        </p:grpSpPr>
        <p:sp>
          <p:nvSpPr>
            <p:cNvPr id="89" name="Rectangle 88">
              <a:extLst>
                <a:ext uri="{FF2B5EF4-FFF2-40B4-BE49-F238E27FC236}">
                  <a16:creationId xmlns:a16="http://schemas.microsoft.com/office/drawing/2014/main" id="{0B07A942-DB14-4210-A716-7F03FD9DDFAA}"/>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0" name="Straight Connector 89">
              <a:extLst>
                <a:ext uri="{FF2B5EF4-FFF2-40B4-BE49-F238E27FC236}">
                  <a16:creationId xmlns:a16="http://schemas.microsoft.com/office/drawing/2014/main" id="{995B8CF7-B25A-47AA-A2F5-7EB603CEB7DF}"/>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18F9F2F6-166E-4528-83E3-A90CAC2C77E9}"/>
              </a:ext>
            </a:extLst>
          </p:cNvPr>
          <p:cNvGrpSpPr/>
          <p:nvPr/>
        </p:nvGrpSpPr>
        <p:grpSpPr>
          <a:xfrm>
            <a:off x="9436357" y="5107258"/>
            <a:ext cx="82197" cy="171852"/>
            <a:chOff x="6619210" y="3281697"/>
            <a:chExt cx="43414" cy="695200"/>
          </a:xfrm>
        </p:grpSpPr>
        <p:sp>
          <p:nvSpPr>
            <p:cNvPr id="92" name="Rectangle 91">
              <a:extLst>
                <a:ext uri="{FF2B5EF4-FFF2-40B4-BE49-F238E27FC236}">
                  <a16:creationId xmlns:a16="http://schemas.microsoft.com/office/drawing/2014/main" id="{C330F310-3598-4182-AE3F-DB8AD3FC8802}"/>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3" name="Straight Connector 92">
              <a:extLst>
                <a:ext uri="{FF2B5EF4-FFF2-40B4-BE49-F238E27FC236}">
                  <a16:creationId xmlns:a16="http://schemas.microsoft.com/office/drawing/2014/main" id="{B87F9553-6581-4E39-A2E0-846EAF4ADAF8}"/>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08E889F6-8AFF-444A-B81F-8E808D5F3951}"/>
              </a:ext>
            </a:extLst>
          </p:cNvPr>
          <p:cNvGrpSpPr/>
          <p:nvPr/>
        </p:nvGrpSpPr>
        <p:grpSpPr>
          <a:xfrm>
            <a:off x="9231973" y="5055436"/>
            <a:ext cx="80550" cy="214288"/>
            <a:chOff x="6619210" y="3281697"/>
            <a:chExt cx="43414" cy="695200"/>
          </a:xfrm>
        </p:grpSpPr>
        <p:sp>
          <p:nvSpPr>
            <p:cNvPr id="95" name="Rectangle 94">
              <a:extLst>
                <a:ext uri="{FF2B5EF4-FFF2-40B4-BE49-F238E27FC236}">
                  <a16:creationId xmlns:a16="http://schemas.microsoft.com/office/drawing/2014/main" id="{479CC45A-1660-4AB1-AD12-22CE8C064AC6}"/>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6" name="Straight Connector 95">
              <a:extLst>
                <a:ext uri="{FF2B5EF4-FFF2-40B4-BE49-F238E27FC236}">
                  <a16:creationId xmlns:a16="http://schemas.microsoft.com/office/drawing/2014/main" id="{BE4D8537-14B1-4A9D-8789-F3B176AFC19A}"/>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41ADE247-22EE-449D-B949-2E774D522B05}"/>
              </a:ext>
            </a:extLst>
          </p:cNvPr>
          <p:cNvGrpSpPr/>
          <p:nvPr/>
        </p:nvGrpSpPr>
        <p:grpSpPr>
          <a:xfrm>
            <a:off x="9331946" y="5057943"/>
            <a:ext cx="80550" cy="214288"/>
            <a:chOff x="6619210" y="3281697"/>
            <a:chExt cx="43414" cy="695200"/>
          </a:xfrm>
        </p:grpSpPr>
        <p:sp>
          <p:nvSpPr>
            <p:cNvPr id="98" name="Rectangle 97">
              <a:extLst>
                <a:ext uri="{FF2B5EF4-FFF2-40B4-BE49-F238E27FC236}">
                  <a16:creationId xmlns:a16="http://schemas.microsoft.com/office/drawing/2014/main" id="{D73AEA5E-2D2F-43F9-A733-71341A81D0C1}"/>
                </a:ext>
              </a:extLst>
            </p:cNvPr>
            <p:cNvSpPr/>
            <p:nvPr/>
          </p:nvSpPr>
          <p:spPr bwMode="auto">
            <a:xfrm>
              <a:off x="6619236" y="3281697"/>
              <a:ext cx="43388" cy="695200"/>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9" name="Straight Connector 98">
              <a:extLst>
                <a:ext uri="{FF2B5EF4-FFF2-40B4-BE49-F238E27FC236}">
                  <a16:creationId xmlns:a16="http://schemas.microsoft.com/office/drawing/2014/main" id="{1C2D3CCC-2BFB-40E9-BAF9-0D0DECED47D2}"/>
                </a:ext>
              </a:extLst>
            </p:cNvPr>
            <p:cNvCxnSpPr/>
            <p:nvPr/>
          </p:nvCxnSpPr>
          <p:spPr bwMode="auto">
            <a:xfrm>
              <a:off x="6619210" y="3630122"/>
              <a:ext cx="43387" cy="0"/>
            </a:xfrm>
            <a:prstGeom prst="line">
              <a:avLst/>
            </a:prstGeom>
            <a:noFill/>
            <a:ln w="9525" cap="flat" cmpd="sng" algn="ctr">
              <a:solidFill>
                <a:schemeClr val="bg1"/>
              </a:solidFill>
              <a:prstDash val="solid"/>
              <a:round/>
              <a:headEnd type="none" w="med" len="med"/>
              <a:tailEnd type="none" w="med" len="med"/>
            </a:ln>
            <a:effectLst/>
          </p:spPr>
        </p:cxnSp>
      </p:grpSp>
      <p:sp>
        <p:nvSpPr>
          <p:cNvPr id="101" name="Rectangle 100">
            <a:extLst>
              <a:ext uri="{FF2B5EF4-FFF2-40B4-BE49-F238E27FC236}">
                <a16:creationId xmlns:a16="http://schemas.microsoft.com/office/drawing/2014/main" id="{954E4667-8B6F-46A4-BC82-B56337E8C911}"/>
              </a:ext>
            </a:extLst>
          </p:cNvPr>
          <p:cNvSpPr/>
          <p:nvPr/>
        </p:nvSpPr>
        <p:spPr bwMode="auto">
          <a:xfrm>
            <a:off x="9140718" y="5149039"/>
            <a:ext cx="82296" cy="104421"/>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FDDCCB9C-3E71-4C88-B087-B2C87970E397}"/>
              </a:ext>
            </a:extLst>
          </p:cNvPr>
          <p:cNvSpPr/>
          <p:nvPr/>
        </p:nvSpPr>
        <p:spPr bwMode="auto">
          <a:xfrm>
            <a:off x="10572650" y="5091446"/>
            <a:ext cx="82247" cy="45719"/>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A323CE95-2C57-4C2B-A414-97ADFA0AEA9C}"/>
              </a:ext>
            </a:extLst>
          </p:cNvPr>
          <p:cNvSpPr/>
          <p:nvPr/>
        </p:nvSpPr>
        <p:spPr bwMode="auto">
          <a:xfrm>
            <a:off x="9713306" y="4347434"/>
            <a:ext cx="82247" cy="45719"/>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FA44EE33-8D90-48C5-87B9-6B257C26EFF8}"/>
              </a:ext>
            </a:extLst>
          </p:cNvPr>
          <p:cNvSpPr/>
          <p:nvPr/>
        </p:nvSpPr>
        <p:spPr bwMode="auto">
          <a:xfrm>
            <a:off x="10846775" y="3392178"/>
            <a:ext cx="82247" cy="18288"/>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808B12D3-C343-441F-BE2E-FFEF3BC635AF}"/>
              </a:ext>
            </a:extLst>
          </p:cNvPr>
          <p:cNvSpPr/>
          <p:nvPr/>
        </p:nvSpPr>
        <p:spPr bwMode="auto">
          <a:xfrm>
            <a:off x="11042039" y="4802356"/>
            <a:ext cx="82247" cy="18288"/>
          </a:xfrm>
          <a:prstGeom prst="rect">
            <a:avLst/>
          </a:prstGeom>
          <a:solidFill>
            <a:schemeClr val="tx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D0E8018D-C3FE-4DB4-947D-B1611D923143}"/>
              </a:ext>
            </a:extLst>
          </p:cNvPr>
          <p:cNvSpPr/>
          <p:nvPr/>
        </p:nvSpPr>
        <p:spPr bwMode="auto">
          <a:xfrm>
            <a:off x="11132222" y="5011914"/>
            <a:ext cx="82247" cy="36576"/>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747B6F72-D194-406B-BB27-0E493C054905}"/>
              </a:ext>
            </a:extLst>
          </p:cNvPr>
          <p:cNvSpPr/>
          <p:nvPr/>
        </p:nvSpPr>
        <p:spPr bwMode="auto">
          <a:xfrm>
            <a:off x="10651055" y="2916935"/>
            <a:ext cx="82247" cy="36576"/>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BC110705-274F-43D0-A4A4-016DEB880DDA}"/>
              </a:ext>
            </a:extLst>
          </p:cNvPr>
          <p:cNvSpPr/>
          <p:nvPr/>
        </p:nvSpPr>
        <p:spPr bwMode="auto">
          <a:xfrm>
            <a:off x="10752041" y="3036575"/>
            <a:ext cx="82247" cy="36576"/>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6E4DFBED-03C4-418A-8D3A-9405E5BB34C7}"/>
              </a:ext>
            </a:extLst>
          </p:cNvPr>
          <p:cNvSpPr/>
          <p:nvPr/>
        </p:nvSpPr>
        <p:spPr bwMode="auto">
          <a:xfrm>
            <a:off x="10934831" y="3618926"/>
            <a:ext cx="82247" cy="18288"/>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AACAC27B-E68C-4C51-8CE2-2A20491ED434}"/>
              </a:ext>
            </a:extLst>
          </p:cNvPr>
          <p:cNvSpPr/>
          <p:nvPr/>
        </p:nvSpPr>
        <p:spPr bwMode="auto">
          <a:xfrm>
            <a:off x="10477373" y="5091446"/>
            <a:ext cx="82247" cy="4571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3" name="Group 112">
            <a:extLst>
              <a:ext uri="{FF2B5EF4-FFF2-40B4-BE49-F238E27FC236}">
                <a16:creationId xmlns:a16="http://schemas.microsoft.com/office/drawing/2014/main" id="{C8145E57-8E17-4C44-AAA3-5F7839F46FA8}"/>
              </a:ext>
            </a:extLst>
          </p:cNvPr>
          <p:cNvGrpSpPr/>
          <p:nvPr/>
        </p:nvGrpSpPr>
        <p:grpSpPr>
          <a:xfrm>
            <a:off x="10191389" y="5052350"/>
            <a:ext cx="82296" cy="123911"/>
            <a:chOff x="6619210" y="3281697"/>
            <a:chExt cx="43414" cy="695200"/>
          </a:xfrm>
          <a:solidFill>
            <a:schemeClr val="accent2"/>
          </a:solidFill>
        </p:grpSpPr>
        <p:sp>
          <p:nvSpPr>
            <p:cNvPr id="114" name="Rectangle 113">
              <a:extLst>
                <a:ext uri="{FF2B5EF4-FFF2-40B4-BE49-F238E27FC236}">
                  <a16:creationId xmlns:a16="http://schemas.microsoft.com/office/drawing/2014/main" id="{5BB15724-2833-4CF2-A199-1B45D6ED6D41}"/>
                </a:ext>
              </a:extLst>
            </p:cNvPr>
            <p:cNvSpPr/>
            <p:nvPr/>
          </p:nvSpPr>
          <p:spPr bwMode="auto">
            <a:xfrm>
              <a:off x="6619236" y="3281697"/>
              <a:ext cx="43388" cy="695200"/>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5" name="Straight Connector 114">
              <a:extLst>
                <a:ext uri="{FF2B5EF4-FFF2-40B4-BE49-F238E27FC236}">
                  <a16:creationId xmlns:a16="http://schemas.microsoft.com/office/drawing/2014/main" id="{37F35A5A-C2AF-4FCB-A1F1-7D82AA150FDC}"/>
                </a:ext>
              </a:extLst>
            </p:cNvPr>
            <p:cNvCxnSpPr/>
            <p:nvPr/>
          </p:nvCxnSpPr>
          <p:spPr bwMode="auto">
            <a:xfrm>
              <a:off x="6619210" y="3630122"/>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E29F7A19-35A8-40A1-A61B-2AF83D2BD1CA}"/>
              </a:ext>
            </a:extLst>
          </p:cNvPr>
          <p:cNvGrpSpPr/>
          <p:nvPr/>
        </p:nvGrpSpPr>
        <p:grpSpPr>
          <a:xfrm>
            <a:off x="10096061" y="5052350"/>
            <a:ext cx="82296" cy="123911"/>
            <a:chOff x="6619210" y="3281697"/>
            <a:chExt cx="43414" cy="695200"/>
          </a:xfrm>
          <a:solidFill>
            <a:schemeClr val="accent2"/>
          </a:solidFill>
        </p:grpSpPr>
        <p:sp>
          <p:nvSpPr>
            <p:cNvPr id="117" name="Rectangle 116">
              <a:extLst>
                <a:ext uri="{FF2B5EF4-FFF2-40B4-BE49-F238E27FC236}">
                  <a16:creationId xmlns:a16="http://schemas.microsoft.com/office/drawing/2014/main" id="{BFCD426C-1ABC-43F1-96D6-0AC3764FA883}"/>
                </a:ext>
              </a:extLst>
            </p:cNvPr>
            <p:cNvSpPr/>
            <p:nvPr/>
          </p:nvSpPr>
          <p:spPr bwMode="auto">
            <a:xfrm>
              <a:off x="6619236" y="3281697"/>
              <a:ext cx="43388" cy="695200"/>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8" name="Straight Connector 117">
              <a:extLst>
                <a:ext uri="{FF2B5EF4-FFF2-40B4-BE49-F238E27FC236}">
                  <a16:creationId xmlns:a16="http://schemas.microsoft.com/office/drawing/2014/main" id="{AF1230C8-123F-4DC3-AA49-3A5B19357A63}"/>
                </a:ext>
              </a:extLst>
            </p:cNvPr>
            <p:cNvCxnSpPr/>
            <p:nvPr/>
          </p:nvCxnSpPr>
          <p:spPr bwMode="auto">
            <a:xfrm>
              <a:off x="6619210" y="3630122"/>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9AC3C95F-0218-4DA1-8BE6-1B42CFCC02EA}"/>
              </a:ext>
            </a:extLst>
          </p:cNvPr>
          <p:cNvGrpSpPr/>
          <p:nvPr/>
        </p:nvGrpSpPr>
        <p:grpSpPr>
          <a:xfrm>
            <a:off x="10382045" y="5052350"/>
            <a:ext cx="82296" cy="123911"/>
            <a:chOff x="6619210" y="3281697"/>
            <a:chExt cx="43414" cy="695200"/>
          </a:xfrm>
          <a:solidFill>
            <a:schemeClr val="accent2"/>
          </a:solidFill>
        </p:grpSpPr>
        <p:sp>
          <p:nvSpPr>
            <p:cNvPr id="120" name="Rectangle 119">
              <a:extLst>
                <a:ext uri="{FF2B5EF4-FFF2-40B4-BE49-F238E27FC236}">
                  <a16:creationId xmlns:a16="http://schemas.microsoft.com/office/drawing/2014/main" id="{D7DC6AAD-3075-430F-B93C-1FDD9DCA83FF}"/>
                </a:ext>
              </a:extLst>
            </p:cNvPr>
            <p:cNvSpPr/>
            <p:nvPr/>
          </p:nvSpPr>
          <p:spPr bwMode="auto">
            <a:xfrm>
              <a:off x="6619236" y="3281697"/>
              <a:ext cx="43388" cy="695200"/>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1" name="Straight Connector 120">
              <a:extLst>
                <a:ext uri="{FF2B5EF4-FFF2-40B4-BE49-F238E27FC236}">
                  <a16:creationId xmlns:a16="http://schemas.microsoft.com/office/drawing/2014/main" id="{EE26903C-153C-4696-B98C-7544F566C1EA}"/>
                </a:ext>
              </a:extLst>
            </p:cNvPr>
            <p:cNvCxnSpPr/>
            <p:nvPr/>
          </p:nvCxnSpPr>
          <p:spPr bwMode="auto">
            <a:xfrm>
              <a:off x="6619210" y="3630122"/>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9A866B68-4494-4F5F-A848-97D6290F6A1D}"/>
              </a:ext>
            </a:extLst>
          </p:cNvPr>
          <p:cNvGrpSpPr/>
          <p:nvPr/>
        </p:nvGrpSpPr>
        <p:grpSpPr>
          <a:xfrm>
            <a:off x="9807558" y="4809636"/>
            <a:ext cx="82296" cy="123911"/>
            <a:chOff x="6619210" y="3281697"/>
            <a:chExt cx="43414" cy="695200"/>
          </a:xfrm>
          <a:solidFill>
            <a:schemeClr val="accent2"/>
          </a:solidFill>
        </p:grpSpPr>
        <p:sp>
          <p:nvSpPr>
            <p:cNvPr id="123" name="Rectangle 122">
              <a:extLst>
                <a:ext uri="{FF2B5EF4-FFF2-40B4-BE49-F238E27FC236}">
                  <a16:creationId xmlns:a16="http://schemas.microsoft.com/office/drawing/2014/main" id="{43151FDA-0770-4BF5-BF77-F78CA88B02A7}"/>
                </a:ext>
              </a:extLst>
            </p:cNvPr>
            <p:cNvSpPr/>
            <p:nvPr/>
          </p:nvSpPr>
          <p:spPr bwMode="auto">
            <a:xfrm>
              <a:off x="6619236" y="3281697"/>
              <a:ext cx="43388" cy="695200"/>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4" name="Straight Connector 123">
              <a:extLst>
                <a:ext uri="{FF2B5EF4-FFF2-40B4-BE49-F238E27FC236}">
                  <a16:creationId xmlns:a16="http://schemas.microsoft.com/office/drawing/2014/main" id="{F7E79924-CA7D-479C-9591-9531D9E2E029}"/>
                </a:ext>
              </a:extLst>
            </p:cNvPr>
            <p:cNvCxnSpPr/>
            <p:nvPr/>
          </p:nvCxnSpPr>
          <p:spPr bwMode="auto">
            <a:xfrm>
              <a:off x="6619210" y="3630122"/>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8F7596CB-062D-4087-8260-BD80493453BC}"/>
              </a:ext>
            </a:extLst>
          </p:cNvPr>
          <p:cNvGrpSpPr/>
          <p:nvPr/>
        </p:nvGrpSpPr>
        <p:grpSpPr>
          <a:xfrm>
            <a:off x="9621484" y="3400554"/>
            <a:ext cx="82296" cy="123911"/>
            <a:chOff x="6619210" y="3281697"/>
            <a:chExt cx="43414" cy="695200"/>
          </a:xfrm>
          <a:solidFill>
            <a:schemeClr val="accent2"/>
          </a:solidFill>
        </p:grpSpPr>
        <p:sp>
          <p:nvSpPr>
            <p:cNvPr id="126" name="Rectangle 125">
              <a:extLst>
                <a:ext uri="{FF2B5EF4-FFF2-40B4-BE49-F238E27FC236}">
                  <a16:creationId xmlns:a16="http://schemas.microsoft.com/office/drawing/2014/main" id="{834DA487-34FF-44BA-A053-F06630395051}"/>
                </a:ext>
              </a:extLst>
            </p:cNvPr>
            <p:cNvSpPr/>
            <p:nvPr/>
          </p:nvSpPr>
          <p:spPr bwMode="auto">
            <a:xfrm>
              <a:off x="6619236" y="3281697"/>
              <a:ext cx="43388" cy="695200"/>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7" name="Straight Connector 126">
              <a:extLst>
                <a:ext uri="{FF2B5EF4-FFF2-40B4-BE49-F238E27FC236}">
                  <a16:creationId xmlns:a16="http://schemas.microsoft.com/office/drawing/2014/main" id="{BBB21CF9-B7A2-4CB5-819F-67A02E58F3A8}"/>
                </a:ext>
              </a:extLst>
            </p:cNvPr>
            <p:cNvCxnSpPr/>
            <p:nvPr/>
          </p:nvCxnSpPr>
          <p:spPr bwMode="auto">
            <a:xfrm>
              <a:off x="6619210" y="3630122"/>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8427C5F4-E29D-4F2A-8E0F-B9B15B5C40D5}"/>
              </a:ext>
            </a:extLst>
          </p:cNvPr>
          <p:cNvGrpSpPr/>
          <p:nvPr/>
        </p:nvGrpSpPr>
        <p:grpSpPr>
          <a:xfrm>
            <a:off x="9036148" y="5130866"/>
            <a:ext cx="82324" cy="114471"/>
            <a:chOff x="6619223" y="3334660"/>
            <a:chExt cx="43429" cy="642237"/>
          </a:xfrm>
          <a:solidFill>
            <a:schemeClr val="accent2"/>
          </a:solidFill>
        </p:grpSpPr>
        <p:sp>
          <p:nvSpPr>
            <p:cNvPr id="129" name="Rectangle 128">
              <a:extLst>
                <a:ext uri="{FF2B5EF4-FFF2-40B4-BE49-F238E27FC236}">
                  <a16:creationId xmlns:a16="http://schemas.microsoft.com/office/drawing/2014/main" id="{009280E1-D002-4222-A635-27145530DB3A}"/>
                </a:ext>
              </a:extLst>
            </p:cNvPr>
            <p:cNvSpPr/>
            <p:nvPr/>
          </p:nvSpPr>
          <p:spPr bwMode="auto">
            <a:xfrm>
              <a:off x="6619223" y="3334660"/>
              <a:ext cx="43414" cy="642237"/>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0" name="Straight Connector 129">
              <a:extLst>
                <a:ext uri="{FF2B5EF4-FFF2-40B4-BE49-F238E27FC236}">
                  <a16:creationId xmlns:a16="http://schemas.microsoft.com/office/drawing/2014/main" id="{BA410FCD-3D1B-4F22-BFB6-2E1092E6611A}"/>
                </a:ext>
              </a:extLst>
            </p:cNvPr>
            <p:cNvCxnSpPr/>
            <p:nvPr/>
          </p:nvCxnSpPr>
          <p:spPr bwMode="auto">
            <a:xfrm>
              <a:off x="6619265" y="3763738"/>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6051975A-248F-45D8-A58B-76EB70A69647}"/>
              </a:ext>
            </a:extLst>
          </p:cNvPr>
          <p:cNvGrpSpPr/>
          <p:nvPr/>
        </p:nvGrpSpPr>
        <p:grpSpPr>
          <a:xfrm>
            <a:off x="9536512" y="5044983"/>
            <a:ext cx="82324" cy="162361"/>
            <a:chOff x="6619223" y="3334660"/>
            <a:chExt cx="43429" cy="910923"/>
          </a:xfrm>
          <a:solidFill>
            <a:schemeClr val="accent2"/>
          </a:solidFill>
        </p:grpSpPr>
        <p:sp>
          <p:nvSpPr>
            <p:cNvPr id="132" name="Rectangle 131">
              <a:extLst>
                <a:ext uri="{FF2B5EF4-FFF2-40B4-BE49-F238E27FC236}">
                  <a16:creationId xmlns:a16="http://schemas.microsoft.com/office/drawing/2014/main" id="{01803ECF-6264-4041-99E7-BE5BD53A5645}"/>
                </a:ext>
              </a:extLst>
            </p:cNvPr>
            <p:cNvSpPr/>
            <p:nvPr/>
          </p:nvSpPr>
          <p:spPr bwMode="auto">
            <a:xfrm>
              <a:off x="6619223" y="3334660"/>
              <a:ext cx="43336" cy="910923"/>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3" name="Straight Connector 132">
              <a:extLst>
                <a:ext uri="{FF2B5EF4-FFF2-40B4-BE49-F238E27FC236}">
                  <a16:creationId xmlns:a16="http://schemas.microsoft.com/office/drawing/2014/main" id="{71EB35D1-0152-4842-9C12-C4B0A1096AF0}"/>
                </a:ext>
              </a:extLst>
            </p:cNvPr>
            <p:cNvCxnSpPr/>
            <p:nvPr/>
          </p:nvCxnSpPr>
          <p:spPr bwMode="auto">
            <a:xfrm>
              <a:off x="6619265" y="3790461"/>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F2B14124-1BF0-40F3-AEE9-EDF971289450}"/>
              </a:ext>
            </a:extLst>
          </p:cNvPr>
          <p:cNvGrpSpPr/>
          <p:nvPr/>
        </p:nvGrpSpPr>
        <p:grpSpPr>
          <a:xfrm>
            <a:off x="8778714" y="3643833"/>
            <a:ext cx="82244" cy="223908"/>
            <a:chOff x="6619244" y="3334660"/>
            <a:chExt cx="43387" cy="1256231"/>
          </a:xfrm>
          <a:solidFill>
            <a:schemeClr val="accent2"/>
          </a:solidFill>
        </p:grpSpPr>
        <p:sp>
          <p:nvSpPr>
            <p:cNvPr id="135" name="Rectangle 134">
              <a:extLst>
                <a:ext uri="{FF2B5EF4-FFF2-40B4-BE49-F238E27FC236}">
                  <a16:creationId xmlns:a16="http://schemas.microsoft.com/office/drawing/2014/main" id="{C9081E33-2311-49A1-9FE6-7354296AA543}"/>
                </a:ext>
              </a:extLst>
            </p:cNvPr>
            <p:cNvSpPr/>
            <p:nvPr/>
          </p:nvSpPr>
          <p:spPr bwMode="auto">
            <a:xfrm>
              <a:off x="6620659" y="3334660"/>
              <a:ext cx="40587" cy="1256231"/>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6" name="Straight Connector 135">
              <a:extLst>
                <a:ext uri="{FF2B5EF4-FFF2-40B4-BE49-F238E27FC236}">
                  <a16:creationId xmlns:a16="http://schemas.microsoft.com/office/drawing/2014/main" id="{7D3AA7BE-8D1F-40E5-8C6C-131478B52426}"/>
                </a:ext>
              </a:extLst>
            </p:cNvPr>
            <p:cNvCxnSpPr/>
            <p:nvPr/>
          </p:nvCxnSpPr>
          <p:spPr bwMode="auto">
            <a:xfrm>
              <a:off x="6619244" y="3977509"/>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566AEDBF-FC20-49BD-A381-22132C570572}"/>
              </a:ext>
            </a:extLst>
          </p:cNvPr>
          <p:cNvGrpSpPr/>
          <p:nvPr/>
        </p:nvGrpSpPr>
        <p:grpSpPr>
          <a:xfrm>
            <a:off x="8673592" y="3648685"/>
            <a:ext cx="82244" cy="223908"/>
            <a:chOff x="6619244" y="3334660"/>
            <a:chExt cx="43387" cy="1256231"/>
          </a:xfrm>
          <a:solidFill>
            <a:schemeClr val="accent2"/>
          </a:solidFill>
        </p:grpSpPr>
        <p:sp>
          <p:nvSpPr>
            <p:cNvPr id="138" name="Rectangle 137">
              <a:extLst>
                <a:ext uri="{FF2B5EF4-FFF2-40B4-BE49-F238E27FC236}">
                  <a16:creationId xmlns:a16="http://schemas.microsoft.com/office/drawing/2014/main" id="{3FC3E216-58A1-45BF-BDC8-865467AEBB08}"/>
                </a:ext>
              </a:extLst>
            </p:cNvPr>
            <p:cNvSpPr/>
            <p:nvPr/>
          </p:nvSpPr>
          <p:spPr bwMode="auto">
            <a:xfrm>
              <a:off x="6620659" y="3334660"/>
              <a:ext cx="40587" cy="1256231"/>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9" name="Straight Connector 138">
              <a:extLst>
                <a:ext uri="{FF2B5EF4-FFF2-40B4-BE49-F238E27FC236}">
                  <a16:creationId xmlns:a16="http://schemas.microsoft.com/office/drawing/2014/main" id="{59971392-97C1-4831-8EC0-ED8F1D1576F3}"/>
                </a:ext>
              </a:extLst>
            </p:cNvPr>
            <p:cNvCxnSpPr/>
            <p:nvPr/>
          </p:nvCxnSpPr>
          <p:spPr bwMode="auto">
            <a:xfrm>
              <a:off x="6619244" y="3977509"/>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6B4EB749-4EB9-49FA-96B5-85E63231B918}"/>
              </a:ext>
            </a:extLst>
          </p:cNvPr>
          <p:cNvGrpSpPr/>
          <p:nvPr/>
        </p:nvGrpSpPr>
        <p:grpSpPr>
          <a:xfrm>
            <a:off x="8583345" y="3402417"/>
            <a:ext cx="82244" cy="223908"/>
            <a:chOff x="6619275" y="3334660"/>
            <a:chExt cx="43387" cy="1256231"/>
          </a:xfrm>
          <a:solidFill>
            <a:schemeClr val="accent2"/>
          </a:solidFill>
        </p:grpSpPr>
        <p:sp>
          <p:nvSpPr>
            <p:cNvPr id="141" name="Rectangle 140">
              <a:extLst>
                <a:ext uri="{FF2B5EF4-FFF2-40B4-BE49-F238E27FC236}">
                  <a16:creationId xmlns:a16="http://schemas.microsoft.com/office/drawing/2014/main" id="{827234E7-B2AA-4FBE-9031-E3C4CA8E905A}"/>
                </a:ext>
              </a:extLst>
            </p:cNvPr>
            <p:cNvSpPr/>
            <p:nvPr/>
          </p:nvSpPr>
          <p:spPr bwMode="auto">
            <a:xfrm>
              <a:off x="6620644" y="3334660"/>
              <a:ext cx="40587" cy="1256231"/>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2" name="Straight Connector 141">
              <a:extLst>
                <a:ext uri="{FF2B5EF4-FFF2-40B4-BE49-F238E27FC236}">
                  <a16:creationId xmlns:a16="http://schemas.microsoft.com/office/drawing/2014/main" id="{58C0BF46-F0F4-4C78-8461-6412F66EE9E8}"/>
                </a:ext>
              </a:extLst>
            </p:cNvPr>
            <p:cNvCxnSpPr/>
            <p:nvPr/>
          </p:nvCxnSpPr>
          <p:spPr bwMode="auto">
            <a:xfrm>
              <a:off x="6619275" y="3977509"/>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A1E4A4A1-6F93-418C-B13C-F2E151882D80}"/>
              </a:ext>
            </a:extLst>
          </p:cNvPr>
          <p:cNvGrpSpPr/>
          <p:nvPr/>
        </p:nvGrpSpPr>
        <p:grpSpPr>
          <a:xfrm>
            <a:off x="7927399" y="3879061"/>
            <a:ext cx="82295" cy="449697"/>
            <a:chOff x="6619950" y="3334654"/>
            <a:chExt cx="43414" cy="2523015"/>
          </a:xfrm>
          <a:solidFill>
            <a:schemeClr val="accent2"/>
          </a:solidFill>
        </p:grpSpPr>
        <p:sp>
          <p:nvSpPr>
            <p:cNvPr id="144" name="Rectangle 143">
              <a:extLst>
                <a:ext uri="{FF2B5EF4-FFF2-40B4-BE49-F238E27FC236}">
                  <a16:creationId xmlns:a16="http://schemas.microsoft.com/office/drawing/2014/main" id="{4E60D76F-7F58-4DD9-AD9F-514B07094690}"/>
                </a:ext>
              </a:extLst>
            </p:cNvPr>
            <p:cNvSpPr/>
            <p:nvPr/>
          </p:nvSpPr>
          <p:spPr bwMode="auto">
            <a:xfrm>
              <a:off x="6619950" y="3334654"/>
              <a:ext cx="43414" cy="2523015"/>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5" name="Straight Connector 144">
              <a:extLst>
                <a:ext uri="{FF2B5EF4-FFF2-40B4-BE49-F238E27FC236}">
                  <a16:creationId xmlns:a16="http://schemas.microsoft.com/office/drawing/2014/main" id="{2155A13C-C4C9-4FA4-87DD-FE3E6C3639B5}"/>
                </a:ext>
              </a:extLst>
            </p:cNvPr>
            <p:cNvCxnSpPr/>
            <p:nvPr/>
          </p:nvCxnSpPr>
          <p:spPr bwMode="auto">
            <a:xfrm>
              <a:off x="6619973" y="4592074"/>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2424B710-3C95-4430-AE62-C8A716CCDA0E}"/>
              </a:ext>
            </a:extLst>
          </p:cNvPr>
          <p:cNvGrpSpPr/>
          <p:nvPr/>
        </p:nvGrpSpPr>
        <p:grpSpPr>
          <a:xfrm>
            <a:off x="7822799" y="3422434"/>
            <a:ext cx="82295" cy="449697"/>
            <a:chOff x="6619950" y="3334654"/>
            <a:chExt cx="43414" cy="2523015"/>
          </a:xfrm>
          <a:solidFill>
            <a:schemeClr val="accent2"/>
          </a:solidFill>
        </p:grpSpPr>
        <p:sp>
          <p:nvSpPr>
            <p:cNvPr id="147" name="Rectangle 146">
              <a:extLst>
                <a:ext uri="{FF2B5EF4-FFF2-40B4-BE49-F238E27FC236}">
                  <a16:creationId xmlns:a16="http://schemas.microsoft.com/office/drawing/2014/main" id="{2711E1B1-5418-4C8E-BFF0-D70AC5260486}"/>
                </a:ext>
              </a:extLst>
            </p:cNvPr>
            <p:cNvSpPr/>
            <p:nvPr/>
          </p:nvSpPr>
          <p:spPr bwMode="auto">
            <a:xfrm>
              <a:off x="6619950" y="3334654"/>
              <a:ext cx="43414" cy="2523015"/>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8" name="Straight Connector 147">
              <a:extLst>
                <a:ext uri="{FF2B5EF4-FFF2-40B4-BE49-F238E27FC236}">
                  <a16:creationId xmlns:a16="http://schemas.microsoft.com/office/drawing/2014/main" id="{F8001024-483F-4030-9704-55DADD7D9B48}"/>
                </a:ext>
              </a:extLst>
            </p:cNvPr>
            <p:cNvCxnSpPr/>
            <p:nvPr/>
          </p:nvCxnSpPr>
          <p:spPr bwMode="auto">
            <a:xfrm>
              <a:off x="6619973" y="4592074"/>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8F737342-7539-4BAB-947E-238FAD859973}"/>
              </a:ext>
            </a:extLst>
          </p:cNvPr>
          <p:cNvGrpSpPr/>
          <p:nvPr/>
        </p:nvGrpSpPr>
        <p:grpSpPr>
          <a:xfrm>
            <a:off x="7531307" y="3858578"/>
            <a:ext cx="82296" cy="716647"/>
            <a:chOff x="6619950" y="3334654"/>
            <a:chExt cx="43414" cy="2523015"/>
          </a:xfrm>
          <a:solidFill>
            <a:schemeClr val="accent2"/>
          </a:solidFill>
        </p:grpSpPr>
        <p:sp>
          <p:nvSpPr>
            <p:cNvPr id="150" name="Rectangle 149">
              <a:extLst>
                <a:ext uri="{FF2B5EF4-FFF2-40B4-BE49-F238E27FC236}">
                  <a16:creationId xmlns:a16="http://schemas.microsoft.com/office/drawing/2014/main" id="{DDEFC10F-7702-4228-B45A-10F48DF8278F}"/>
                </a:ext>
              </a:extLst>
            </p:cNvPr>
            <p:cNvSpPr/>
            <p:nvPr/>
          </p:nvSpPr>
          <p:spPr bwMode="auto">
            <a:xfrm>
              <a:off x="6619950" y="3334654"/>
              <a:ext cx="43414" cy="2523015"/>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51" name="Straight Connector 150">
              <a:extLst>
                <a:ext uri="{FF2B5EF4-FFF2-40B4-BE49-F238E27FC236}">
                  <a16:creationId xmlns:a16="http://schemas.microsoft.com/office/drawing/2014/main" id="{1F66C2E1-0C80-4AF8-838F-50738E99E646}"/>
                </a:ext>
              </a:extLst>
            </p:cNvPr>
            <p:cNvCxnSpPr/>
            <p:nvPr/>
          </p:nvCxnSpPr>
          <p:spPr bwMode="auto">
            <a:xfrm>
              <a:off x="6619964" y="4592072"/>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002A4B1F-0882-4B7A-A760-51EFFF023AD6}"/>
              </a:ext>
            </a:extLst>
          </p:cNvPr>
          <p:cNvGrpSpPr/>
          <p:nvPr/>
        </p:nvGrpSpPr>
        <p:grpSpPr>
          <a:xfrm>
            <a:off x="7436148" y="3858051"/>
            <a:ext cx="82286" cy="344510"/>
            <a:chOff x="6619935" y="3334658"/>
            <a:chExt cx="43409" cy="1212876"/>
          </a:xfrm>
          <a:solidFill>
            <a:schemeClr val="accent2"/>
          </a:solidFill>
        </p:grpSpPr>
        <p:sp>
          <p:nvSpPr>
            <p:cNvPr id="153" name="Rectangle 152">
              <a:extLst>
                <a:ext uri="{FF2B5EF4-FFF2-40B4-BE49-F238E27FC236}">
                  <a16:creationId xmlns:a16="http://schemas.microsoft.com/office/drawing/2014/main" id="{60D954F3-57B8-4322-BD9B-695BE1FCC71D}"/>
                </a:ext>
              </a:extLst>
            </p:cNvPr>
            <p:cNvSpPr/>
            <p:nvPr/>
          </p:nvSpPr>
          <p:spPr bwMode="auto">
            <a:xfrm>
              <a:off x="6619957" y="3334658"/>
              <a:ext cx="43387" cy="1212876"/>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54" name="Straight Connector 153">
              <a:extLst>
                <a:ext uri="{FF2B5EF4-FFF2-40B4-BE49-F238E27FC236}">
                  <a16:creationId xmlns:a16="http://schemas.microsoft.com/office/drawing/2014/main" id="{D025A172-FA1D-49B1-97B4-F4FADAA1A7DF}"/>
                </a:ext>
              </a:extLst>
            </p:cNvPr>
            <p:cNvCxnSpPr/>
            <p:nvPr/>
          </p:nvCxnSpPr>
          <p:spPr bwMode="auto">
            <a:xfrm>
              <a:off x="6619935" y="3980840"/>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8A9ECE53-3942-45FB-96DD-EE266AEB2615}"/>
              </a:ext>
            </a:extLst>
          </p:cNvPr>
          <p:cNvGrpSpPr/>
          <p:nvPr/>
        </p:nvGrpSpPr>
        <p:grpSpPr>
          <a:xfrm>
            <a:off x="6604706" y="3403619"/>
            <a:ext cx="82316" cy="1406013"/>
            <a:chOff x="6619959" y="3334654"/>
            <a:chExt cx="43425" cy="4949985"/>
          </a:xfrm>
          <a:solidFill>
            <a:schemeClr val="accent2"/>
          </a:solidFill>
        </p:grpSpPr>
        <p:sp>
          <p:nvSpPr>
            <p:cNvPr id="156" name="Rectangle 155">
              <a:extLst>
                <a:ext uri="{FF2B5EF4-FFF2-40B4-BE49-F238E27FC236}">
                  <a16:creationId xmlns:a16="http://schemas.microsoft.com/office/drawing/2014/main" id="{11103BE9-7C9A-41E0-AD40-81E761CF8C48}"/>
                </a:ext>
              </a:extLst>
            </p:cNvPr>
            <p:cNvSpPr/>
            <p:nvPr/>
          </p:nvSpPr>
          <p:spPr bwMode="auto">
            <a:xfrm>
              <a:off x="6619970" y="3334654"/>
              <a:ext cx="43414" cy="4949985"/>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57" name="Straight Connector 156">
              <a:extLst>
                <a:ext uri="{FF2B5EF4-FFF2-40B4-BE49-F238E27FC236}">
                  <a16:creationId xmlns:a16="http://schemas.microsoft.com/office/drawing/2014/main" id="{98053EE5-E6BE-4BC8-B7AA-3AA58C8D5591}"/>
                </a:ext>
              </a:extLst>
            </p:cNvPr>
            <p:cNvCxnSpPr/>
            <p:nvPr/>
          </p:nvCxnSpPr>
          <p:spPr bwMode="auto">
            <a:xfrm>
              <a:off x="6619959" y="5786289"/>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D2FA8C82-57BA-46DB-9D6E-1F1A0E80176B}"/>
              </a:ext>
            </a:extLst>
          </p:cNvPr>
          <p:cNvGrpSpPr/>
          <p:nvPr/>
        </p:nvGrpSpPr>
        <p:grpSpPr>
          <a:xfrm>
            <a:off x="6890645" y="3170354"/>
            <a:ext cx="82308" cy="944084"/>
            <a:chOff x="6619979" y="3334658"/>
            <a:chExt cx="43421" cy="3323726"/>
          </a:xfrm>
          <a:solidFill>
            <a:schemeClr val="accent2"/>
          </a:solidFill>
        </p:grpSpPr>
        <p:sp>
          <p:nvSpPr>
            <p:cNvPr id="159" name="Rectangle 158">
              <a:extLst>
                <a:ext uri="{FF2B5EF4-FFF2-40B4-BE49-F238E27FC236}">
                  <a16:creationId xmlns:a16="http://schemas.microsoft.com/office/drawing/2014/main" id="{E45E7E4C-0427-4C82-A57E-59DBB249DDA3}"/>
                </a:ext>
              </a:extLst>
            </p:cNvPr>
            <p:cNvSpPr/>
            <p:nvPr/>
          </p:nvSpPr>
          <p:spPr bwMode="auto">
            <a:xfrm>
              <a:off x="6619986" y="3334658"/>
              <a:ext cx="43414" cy="3323726"/>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0" name="Straight Connector 159">
              <a:extLst>
                <a:ext uri="{FF2B5EF4-FFF2-40B4-BE49-F238E27FC236}">
                  <a16:creationId xmlns:a16="http://schemas.microsoft.com/office/drawing/2014/main" id="{968FFF48-42B4-47D3-B403-843E8E932031}"/>
                </a:ext>
              </a:extLst>
            </p:cNvPr>
            <p:cNvCxnSpPr/>
            <p:nvPr/>
          </p:nvCxnSpPr>
          <p:spPr bwMode="auto">
            <a:xfrm>
              <a:off x="6619979" y="5001580"/>
              <a:ext cx="43387" cy="0"/>
            </a:xfrm>
            <a:prstGeom prst="line">
              <a:avLst/>
            </a:prstGeom>
            <a:grpFill/>
            <a:ln w="9525" cap="flat" cmpd="sng" algn="ctr">
              <a:solidFill>
                <a:schemeClr val="bg1"/>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245A6085-2535-4DE7-9A27-BEDC6BEF9793}"/>
              </a:ext>
            </a:extLst>
          </p:cNvPr>
          <p:cNvGrpSpPr/>
          <p:nvPr/>
        </p:nvGrpSpPr>
        <p:grpSpPr>
          <a:xfrm>
            <a:off x="6795196" y="3642183"/>
            <a:ext cx="82312" cy="1059801"/>
            <a:chOff x="6619979" y="3334658"/>
            <a:chExt cx="36235" cy="3323726"/>
          </a:xfrm>
          <a:solidFill>
            <a:schemeClr val="accent2"/>
          </a:solidFill>
        </p:grpSpPr>
        <p:sp>
          <p:nvSpPr>
            <p:cNvPr id="162" name="Rectangle 161">
              <a:extLst>
                <a:ext uri="{FF2B5EF4-FFF2-40B4-BE49-F238E27FC236}">
                  <a16:creationId xmlns:a16="http://schemas.microsoft.com/office/drawing/2014/main" id="{CFCE6A87-3F07-470C-8AB1-27655D40B183}"/>
                </a:ext>
              </a:extLst>
            </p:cNvPr>
            <p:cNvSpPr/>
            <p:nvPr/>
          </p:nvSpPr>
          <p:spPr bwMode="auto">
            <a:xfrm>
              <a:off x="6619986" y="3334658"/>
              <a:ext cx="36228" cy="3323726"/>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3" name="Straight Connector 162">
              <a:extLst>
                <a:ext uri="{FF2B5EF4-FFF2-40B4-BE49-F238E27FC236}">
                  <a16:creationId xmlns:a16="http://schemas.microsoft.com/office/drawing/2014/main" id="{79F196E4-47F7-499A-85FB-90653F5E8F1E}"/>
                </a:ext>
              </a:extLst>
            </p:cNvPr>
            <p:cNvCxnSpPr/>
            <p:nvPr/>
          </p:nvCxnSpPr>
          <p:spPr bwMode="auto">
            <a:xfrm>
              <a:off x="6619979" y="5001581"/>
              <a:ext cx="36228" cy="0"/>
            </a:xfrm>
            <a:prstGeom prst="line">
              <a:avLst/>
            </a:prstGeom>
            <a:grpFill/>
            <a:ln w="9525" cap="flat" cmpd="sng" algn="ctr">
              <a:solidFill>
                <a:schemeClr val="bg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85D88CB2-B523-4743-AC08-15C53C29A382}"/>
              </a:ext>
            </a:extLst>
          </p:cNvPr>
          <p:cNvGrpSpPr/>
          <p:nvPr/>
        </p:nvGrpSpPr>
        <p:grpSpPr>
          <a:xfrm>
            <a:off x="7066425" y="4324432"/>
            <a:ext cx="83900" cy="956798"/>
            <a:chOff x="9364496" y="3200400"/>
            <a:chExt cx="83900" cy="956798"/>
          </a:xfrm>
        </p:grpSpPr>
        <p:cxnSp>
          <p:nvCxnSpPr>
            <p:cNvPr id="304" name="Straight Connector 303">
              <a:extLst>
                <a:ext uri="{FF2B5EF4-FFF2-40B4-BE49-F238E27FC236}">
                  <a16:creationId xmlns:a16="http://schemas.microsoft.com/office/drawing/2014/main" id="{9B0D023A-3A08-4F6A-BE29-3FA1633C393F}"/>
                </a:ext>
              </a:extLst>
            </p:cNvPr>
            <p:cNvCxnSpPr>
              <a:cxnSpLocks/>
            </p:cNvCxnSpPr>
            <p:nvPr/>
          </p:nvCxnSpPr>
          <p:spPr bwMode="auto">
            <a:xfrm>
              <a:off x="9406446" y="3205163"/>
              <a:ext cx="0" cy="949915"/>
            </a:xfrm>
            <a:prstGeom prst="line">
              <a:avLst/>
            </a:prstGeom>
            <a:noFill/>
            <a:ln w="12700" cap="flat" cmpd="sng" algn="ctr">
              <a:solidFill>
                <a:schemeClr val="accent2"/>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4B607ED4-B163-4764-8985-857A2537D2CB}"/>
                </a:ext>
              </a:extLst>
            </p:cNvPr>
            <p:cNvCxnSpPr>
              <a:cxnSpLocks/>
            </p:cNvCxnSpPr>
            <p:nvPr/>
          </p:nvCxnSpPr>
          <p:spPr bwMode="auto">
            <a:xfrm>
              <a:off x="9364496" y="3200400"/>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0D09DFDF-A38E-4969-A2B5-6DD120B30559}"/>
                </a:ext>
              </a:extLst>
            </p:cNvPr>
            <p:cNvCxnSpPr>
              <a:cxnSpLocks/>
            </p:cNvCxnSpPr>
            <p:nvPr/>
          </p:nvCxnSpPr>
          <p:spPr bwMode="auto">
            <a:xfrm>
              <a:off x="9364496" y="4157198"/>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07E25A3F-FDF2-4AE4-A0F2-6954F9DEFED8}"/>
              </a:ext>
            </a:extLst>
          </p:cNvPr>
          <p:cNvGrpSpPr/>
          <p:nvPr/>
        </p:nvGrpSpPr>
        <p:grpSpPr>
          <a:xfrm>
            <a:off x="7161979" y="4324432"/>
            <a:ext cx="83900" cy="956798"/>
            <a:chOff x="9364496" y="3200400"/>
            <a:chExt cx="83900" cy="956798"/>
          </a:xfrm>
        </p:grpSpPr>
        <p:cxnSp>
          <p:nvCxnSpPr>
            <p:cNvPr id="309" name="Straight Connector 308">
              <a:extLst>
                <a:ext uri="{FF2B5EF4-FFF2-40B4-BE49-F238E27FC236}">
                  <a16:creationId xmlns:a16="http://schemas.microsoft.com/office/drawing/2014/main" id="{1F26AF8E-85D8-4DF3-8CF3-CF3C26726146}"/>
                </a:ext>
              </a:extLst>
            </p:cNvPr>
            <p:cNvCxnSpPr>
              <a:cxnSpLocks/>
            </p:cNvCxnSpPr>
            <p:nvPr/>
          </p:nvCxnSpPr>
          <p:spPr bwMode="auto">
            <a:xfrm>
              <a:off x="9406446" y="3205163"/>
              <a:ext cx="0" cy="949915"/>
            </a:xfrm>
            <a:prstGeom prst="line">
              <a:avLst/>
            </a:prstGeom>
            <a:noFill/>
            <a:ln w="12700" cap="flat" cmpd="sng" algn="ctr">
              <a:solidFill>
                <a:schemeClr val="accent2"/>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348CA60D-E5E9-4E91-8840-5C9AC59B0D62}"/>
                </a:ext>
              </a:extLst>
            </p:cNvPr>
            <p:cNvCxnSpPr>
              <a:cxnSpLocks/>
            </p:cNvCxnSpPr>
            <p:nvPr/>
          </p:nvCxnSpPr>
          <p:spPr bwMode="auto">
            <a:xfrm>
              <a:off x="9364496" y="3200400"/>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CA75BFC2-2753-4F11-9868-DE14B95AB738}"/>
                </a:ext>
              </a:extLst>
            </p:cNvPr>
            <p:cNvCxnSpPr>
              <a:cxnSpLocks/>
            </p:cNvCxnSpPr>
            <p:nvPr/>
          </p:nvCxnSpPr>
          <p:spPr bwMode="auto">
            <a:xfrm>
              <a:off x="9364496" y="4157198"/>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6F4544AC-4E46-43FD-8976-7F60BA3F8B18}"/>
              </a:ext>
            </a:extLst>
          </p:cNvPr>
          <p:cNvGrpSpPr/>
          <p:nvPr/>
        </p:nvGrpSpPr>
        <p:grpSpPr>
          <a:xfrm>
            <a:off x="7257598" y="4320101"/>
            <a:ext cx="83900" cy="956798"/>
            <a:chOff x="9364496" y="3200400"/>
            <a:chExt cx="83900" cy="956798"/>
          </a:xfrm>
        </p:grpSpPr>
        <p:cxnSp>
          <p:nvCxnSpPr>
            <p:cNvPr id="313" name="Straight Connector 312">
              <a:extLst>
                <a:ext uri="{FF2B5EF4-FFF2-40B4-BE49-F238E27FC236}">
                  <a16:creationId xmlns:a16="http://schemas.microsoft.com/office/drawing/2014/main" id="{443661EB-BE17-4CD1-B811-E6DAA71D99DB}"/>
                </a:ext>
              </a:extLst>
            </p:cNvPr>
            <p:cNvCxnSpPr>
              <a:cxnSpLocks/>
            </p:cNvCxnSpPr>
            <p:nvPr/>
          </p:nvCxnSpPr>
          <p:spPr bwMode="auto">
            <a:xfrm>
              <a:off x="9406446" y="3205163"/>
              <a:ext cx="0" cy="949915"/>
            </a:xfrm>
            <a:prstGeom prst="line">
              <a:avLst/>
            </a:prstGeom>
            <a:noFill/>
            <a:ln w="12700" cap="flat" cmpd="sng" algn="ctr">
              <a:solidFill>
                <a:schemeClr val="accent2"/>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32168261-42A5-4229-81B6-655C580FCA3F}"/>
                </a:ext>
              </a:extLst>
            </p:cNvPr>
            <p:cNvCxnSpPr>
              <a:cxnSpLocks/>
            </p:cNvCxnSpPr>
            <p:nvPr/>
          </p:nvCxnSpPr>
          <p:spPr bwMode="auto">
            <a:xfrm>
              <a:off x="9364496" y="3200400"/>
              <a:ext cx="83900" cy="0"/>
            </a:xfrm>
            <a:prstGeom prst="line">
              <a:avLst/>
            </a:prstGeom>
            <a:noFill/>
            <a:ln w="12700" cap="flat" cmpd="sng" algn="ctr">
              <a:solidFill>
                <a:schemeClr val="accent2"/>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BEBD3B8C-B4C0-483F-96C2-EE230149CA04}"/>
                </a:ext>
              </a:extLst>
            </p:cNvPr>
            <p:cNvCxnSpPr>
              <a:cxnSpLocks/>
            </p:cNvCxnSpPr>
            <p:nvPr/>
          </p:nvCxnSpPr>
          <p:spPr bwMode="auto">
            <a:xfrm>
              <a:off x="9364496" y="4157198"/>
              <a:ext cx="83900" cy="0"/>
            </a:xfrm>
            <a:prstGeom prst="line">
              <a:avLst/>
            </a:prstGeom>
            <a:noFill/>
            <a:ln w="12700" cap="flat" cmpd="sng" algn="ctr">
              <a:solidFill>
                <a:schemeClr val="accent2"/>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E5FD37CE-52B4-4F72-84EC-5A5EE68E0F38}"/>
              </a:ext>
            </a:extLst>
          </p:cNvPr>
          <p:cNvGrpSpPr/>
          <p:nvPr/>
        </p:nvGrpSpPr>
        <p:grpSpPr>
          <a:xfrm>
            <a:off x="7444434" y="3617465"/>
            <a:ext cx="83900" cy="743088"/>
            <a:chOff x="9364496" y="3200400"/>
            <a:chExt cx="83900" cy="743088"/>
          </a:xfrm>
        </p:grpSpPr>
        <p:cxnSp>
          <p:nvCxnSpPr>
            <p:cNvPr id="331" name="Straight Connector 330">
              <a:extLst>
                <a:ext uri="{FF2B5EF4-FFF2-40B4-BE49-F238E27FC236}">
                  <a16:creationId xmlns:a16="http://schemas.microsoft.com/office/drawing/2014/main" id="{8FB6BCFC-7436-4337-93B8-CA3A8E230083}"/>
                </a:ext>
              </a:extLst>
            </p:cNvPr>
            <p:cNvCxnSpPr>
              <a:cxnSpLocks/>
            </p:cNvCxnSpPr>
            <p:nvPr/>
          </p:nvCxnSpPr>
          <p:spPr bwMode="auto">
            <a:xfrm>
              <a:off x="9406446" y="3205163"/>
              <a:ext cx="0" cy="738196"/>
            </a:xfrm>
            <a:prstGeom prst="line">
              <a:avLst/>
            </a:prstGeom>
            <a:noFill/>
            <a:ln w="12700"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FF3572F1-BA2A-448B-83BF-E7A114C47858}"/>
                </a:ext>
              </a:extLst>
            </p:cNvPr>
            <p:cNvCxnSpPr>
              <a:cxnSpLocks/>
            </p:cNvCxnSpPr>
            <p:nvPr/>
          </p:nvCxnSpPr>
          <p:spPr bwMode="auto">
            <a:xfrm>
              <a:off x="9364496" y="3200400"/>
              <a:ext cx="83900" cy="0"/>
            </a:xfrm>
            <a:prstGeom prst="line">
              <a:avLst/>
            </a:prstGeom>
            <a:noFill/>
            <a:ln w="12700"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EE2136EC-EB4A-4246-AA17-9F8ACD2A44B3}"/>
                </a:ext>
              </a:extLst>
            </p:cNvPr>
            <p:cNvCxnSpPr>
              <a:cxnSpLocks/>
            </p:cNvCxnSpPr>
            <p:nvPr/>
          </p:nvCxnSpPr>
          <p:spPr bwMode="auto">
            <a:xfrm>
              <a:off x="9364496" y="3943488"/>
              <a:ext cx="83900" cy="0"/>
            </a:xfrm>
            <a:prstGeom prst="line">
              <a:avLst/>
            </a:prstGeom>
            <a:noFill/>
            <a:ln w="12700"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507186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ALCANZA: Response by Stage</a:t>
            </a:r>
          </a:p>
        </p:txBody>
      </p:sp>
      <p:graphicFrame>
        <p:nvGraphicFramePr>
          <p:cNvPr id="9" name="Group 32">
            <a:extLst>
              <a:ext uri="{FF2B5EF4-FFF2-40B4-BE49-F238E27FC236}">
                <a16:creationId xmlns:a16="http://schemas.microsoft.com/office/drawing/2014/main" id="{CF83709D-D9E1-484D-AA00-927D2CB1EC4A}"/>
              </a:ext>
            </a:extLst>
          </p:cNvPr>
          <p:cNvGraphicFramePr>
            <a:graphicFrameLocks noGrp="1"/>
          </p:cNvGraphicFramePr>
          <p:nvPr>
            <p:extLst>
              <p:ext uri="{D42A27DB-BD31-4B8C-83A1-F6EECF244321}">
                <p14:modId xmlns:p14="http://schemas.microsoft.com/office/powerpoint/2010/main" val="1610838604"/>
              </p:ext>
            </p:extLst>
          </p:nvPr>
        </p:nvGraphicFramePr>
        <p:xfrm>
          <a:off x="723899" y="1341440"/>
          <a:ext cx="10730254" cy="4602512"/>
        </p:xfrm>
        <a:graphic>
          <a:graphicData uri="http://schemas.openxmlformats.org/drawingml/2006/table">
            <a:tbl>
              <a:tblPr/>
              <a:tblGrid>
                <a:gridCol w="2224806">
                  <a:extLst>
                    <a:ext uri="{9D8B030D-6E8A-4147-A177-3AD203B41FA5}">
                      <a16:colId xmlns:a16="http://schemas.microsoft.com/office/drawing/2014/main" val="20000"/>
                    </a:ext>
                  </a:extLst>
                </a:gridCol>
                <a:gridCol w="1063181">
                  <a:extLst>
                    <a:ext uri="{9D8B030D-6E8A-4147-A177-3AD203B41FA5}">
                      <a16:colId xmlns:a16="http://schemas.microsoft.com/office/drawing/2014/main" val="954660320"/>
                    </a:ext>
                  </a:extLst>
                </a:gridCol>
                <a:gridCol w="1063181">
                  <a:extLst>
                    <a:ext uri="{9D8B030D-6E8A-4147-A177-3AD203B41FA5}">
                      <a16:colId xmlns:a16="http://schemas.microsoft.com/office/drawing/2014/main" val="1947532259"/>
                    </a:ext>
                  </a:extLst>
                </a:gridCol>
                <a:gridCol w="1063181">
                  <a:extLst>
                    <a:ext uri="{9D8B030D-6E8A-4147-A177-3AD203B41FA5}">
                      <a16:colId xmlns:a16="http://schemas.microsoft.com/office/drawing/2014/main" val="163517941"/>
                    </a:ext>
                  </a:extLst>
                </a:gridCol>
                <a:gridCol w="1063181">
                  <a:extLst>
                    <a:ext uri="{9D8B030D-6E8A-4147-A177-3AD203B41FA5}">
                      <a16:colId xmlns:a16="http://schemas.microsoft.com/office/drawing/2014/main" val="3310039248"/>
                    </a:ext>
                  </a:extLst>
                </a:gridCol>
                <a:gridCol w="1063181">
                  <a:extLst>
                    <a:ext uri="{9D8B030D-6E8A-4147-A177-3AD203B41FA5}">
                      <a16:colId xmlns:a16="http://schemas.microsoft.com/office/drawing/2014/main" val="649622444"/>
                    </a:ext>
                  </a:extLst>
                </a:gridCol>
                <a:gridCol w="1063181">
                  <a:extLst>
                    <a:ext uri="{9D8B030D-6E8A-4147-A177-3AD203B41FA5}">
                      <a16:colId xmlns:a16="http://schemas.microsoft.com/office/drawing/2014/main" val="3273914390"/>
                    </a:ext>
                  </a:extLst>
                </a:gridCol>
                <a:gridCol w="1063181">
                  <a:extLst>
                    <a:ext uri="{9D8B030D-6E8A-4147-A177-3AD203B41FA5}">
                      <a16:colId xmlns:a16="http://schemas.microsoft.com/office/drawing/2014/main" val="20001"/>
                    </a:ext>
                  </a:extLst>
                </a:gridCol>
                <a:gridCol w="1063181">
                  <a:extLst>
                    <a:ext uri="{9D8B030D-6E8A-4147-A177-3AD203B41FA5}">
                      <a16:colId xmlns:a16="http://schemas.microsoft.com/office/drawing/2014/main" val="20002"/>
                    </a:ext>
                  </a:extLst>
                </a:gridCol>
              </a:tblGrid>
              <a:tr h="235882">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4">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Brentuximab Vedotin (n =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4">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Physician’s Choice (n =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293931743"/>
                  </a:ext>
                </a:extLst>
              </a:tr>
              <a:tr h="407424">
                <a:tc v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Total,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ORR4,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ORR,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ORR4,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ORR,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35870">
                <a:tc>
                  <a:txBody>
                    <a:bodyPr/>
                    <a:lstStyle/>
                    <a:p>
                      <a:pPr algn="l"/>
                      <a:r>
                        <a:rPr lang="en-US" sz="1600" dirty="0">
                          <a:solidFill>
                            <a:schemeClr val="bg1"/>
                          </a:solidFill>
                          <a:effectLst/>
                          <a:latin typeface="Calibri" panose="020F0502020204030204" pitchFamily="34" charset="0"/>
                          <a:cs typeface="Calibri" panose="020F0502020204030204" pitchFamily="34" charset="0"/>
                        </a:rPr>
                        <a:t>ITT population</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64 (100)</a:t>
                      </a:r>
                    </a:p>
                  </a:txBody>
                  <a:tcPr marL="31750" marR="31750" marT="31750" marB="317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36 (56)</a:t>
                      </a:r>
                    </a:p>
                  </a:txBody>
                  <a:tcPr marL="31750" marR="31750" marT="31750" marB="317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43 (67)</a:t>
                      </a:r>
                    </a:p>
                  </a:txBody>
                  <a:tcPr marL="31750" marR="31750" marT="31750" marB="317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10 (16)</a:t>
                      </a:r>
                    </a:p>
                  </a:txBody>
                  <a:tcPr marL="31750" marR="31750" marT="31750" marB="317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64 (100)</a:t>
                      </a:r>
                    </a:p>
                  </a:txBody>
                  <a:tcPr marL="31750" marR="31750" marT="31750" marB="317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8 (13)</a:t>
                      </a:r>
                    </a:p>
                  </a:txBody>
                  <a:tcPr marL="31750" marR="31750" marT="31750" marB="317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13 (20)</a:t>
                      </a:r>
                    </a:p>
                  </a:txBody>
                  <a:tcPr marL="31750" marR="31750" marT="31750" marB="317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 (2)</a:t>
                      </a:r>
                    </a:p>
                  </a:txBody>
                  <a:tcPr marL="31750" marR="31750" marT="31750" marB="317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235870">
                <a:tc>
                  <a:txBody>
                    <a:bodyPr/>
                    <a:lstStyle/>
                    <a:p>
                      <a:pPr algn="l"/>
                      <a:r>
                        <a:rPr lang="en-US" sz="1600" dirty="0">
                          <a:solidFill>
                            <a:schemeClr val="bg1"/>
                          </a:solidFill>
                          <a:effectLst/>
                          <a:latin typeface="Calibri" panose="020F0502020204030204" pitchFamily="34" charset="0"/>
                          <a:cs typeface="Calibri" panose="020F0502020204030204" pitchFamily="34" charset="0"/>
                        </a:rPr>
                        <a:t>Mycosis fungoides*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48 (75)</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24 (50)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31 (65)</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5 (10)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49 (77)</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5 (10)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8 (16)</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3319920"/>
                  </a:ext>
                </a:extLst>
              </a:tr>
              <a:tr h="235870">
                <a:tc>
                  <a:txBody>
                    <a:bodyPr/>
                    <a:lstStyle/>
                    <a:p>
                      <a:pPr marL="457200" lvl="1" indent="-173038" algn="l">
                        <a:buFont typeface="Wingdings" panose="05000000000000000000" pitchFamily="2" charset="2"/>
                        <a:buChar char="§"/>
                      </a:pPr>
                      <a:r>
                        <a:rPr lang="en-US" sz="1600" dirty="0">
                          <a:solidFill>
                            <a:schemeClr val="bg1"/>
                          </a:solidFill>
                          <a:effectLst/>
                          <a:latin typeface="Calibri" panose="020F0502020204030204" pitchFamily="34" charset="0"/>
                          <a:cs typeface="Calibri" panose="020F0502020204030204" pitchFamily="34" charset="0"/>
                        </a:rPr>
                        <a:t>IA-IIA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15 (31)</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6 (40)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8 (53)</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 (7)</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18 (37)</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4 (22)</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5 (28)</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25279487"/>
                  </a:ext>
                </a:extLst>
              </a:tr>
              <a:tr h="235870">
                <a:tc>
                  <a:txBody>
                    <a:bodyPr/>
                    <a:lstStyle/>
                    <a:p>
                      <a:pPr marL="457200" lvl="1" indent="-173038" algn="l" defTabSz="914400" rtl="0" eaLnBrk="1" latinLnBrk="0" hangingPunct="1">
                        <a:buFont typeface="Wingdings" panose="05000000000000000000" pitchFamily="2" charset="2"/>
                        <a:buChar char="§"/>
                      </a:pPr>
                      <a:r>
                        <a:rPr lang="en-US" sz="1600" kern="1200" dirty="0">
                          <a:solidFill>
                            <a:schemeClr val="bg1"/>
                          </a:solidFill>
                          <a:effectLst/>
                          <a:latin typeface="Calibri" panose="020F0502020204030204" pitchFamily="34" charset="0"/>
                          <a:ea typeface="+mn-ea"/>
                          <a:cs typeface="Calibri" panose="020F0502020204030204" pitchFamily="34" charset="0"/>
                        </a:rPr>
                        <a:t>IIB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19 (40)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12 (63)</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13 (68)</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3 (16)</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19 (39)</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 (5)</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3 (16)</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26314958"/>
                  </a:ext>
                </a:extLst>
              </a:tr>
              <a:tr h="235870">
                <a:tc>
                  <a:txBody>
                    <a:bodyPr/>
                    <a:lstStyle/>
                    <a:p>
                      <a:pPr marL="457200" lvl="1" indent="-173038" algn="l" defTabSz="914400" rtl="0" eaLnBrk="1" latinLnBrk="0" hangingPunct="1">
                        <a:buFont typeface="Wingdings" panose="05000000000000000000" pitchFamily="2" charset="2"/>
                        <a:buChar char="§"/>
                      </a:pPr>
                      <a:r>
                        <a:rPr lang="en-US" sz="1600" kern="1200" dirty="0">
                          <a:solidFill>
                            <a:schemeClr val="bg1"/>
                          </a:solidFill>
                          <a:effectLst/>
                          <a:latin typeface="Calibri" panose="020F0502020204030204" pitchFamily="34" charset="0"/>
                          <a:ea typeface="+mn-ea"/>
                          <a:cs typeface="Calibri" panose="020F0502020204030204" pitchFamily="34" charset="0"/>
                        </a:rPr>
                        <a:t>IIIA-IIIB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4 (8)</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2 (50)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3 (75)</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2 (4)</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35870">
                <a:tc>
                  <a:txBody>
                    <a:bodyPr/>
                    <a:lstStyle/>
                    <a:p>
                      <a:pPr marL="457200" lvl="1" indent="-173038" algn="l" defTabSz="914400" rtl="0" eaLnBrk="1" latinLnBrk="0" hangingPunct="1">
                        <a:buFont typeface="Wingdings" panose="05000000000000000000" pitchFamily="2" charset="2"/>
                        <a:buChar char="§"/>
                      </a:pPr>
                      <a:r>
                        <a:rPr lang="en-US" sz="1600" kern="1200" dirty="0">
                          <a:solidFill>
                            <a:schemeClr val="bg1"/>
                          </a:solidFill>
                          <a:effectLst/>
                          <a:latin typeface="Calibri" panose="020F0502020204030204" pitchFamily="34" charset="0"/>
                          <a:ea typeface="+mn-ea"/>
                          <a:cs typeface="Calibri" panose="020F0502020204030204" pitchFamily="34" charset="0"/>
                        </a:rPr>
                        <a:t>IVA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2 (4)</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2 (100)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2 (100)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 (50)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9 (18)</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5870">
                <a:tc>
                  <a:txBody>
                    <a:bodyPr/>
                    <a:lstStyle/>
                    <a:p>
                      <a:pPr marL="457200" lvl="1" indent="-173038" algn="l" defTabSz="914400" rtl="0" eaLnBrk="1" latinLnBrk="0" hangingPunct="1">
                        <a:buFont typeface="Wingdings" panose="05000000000000000000" pitchFamily="2" charset="2"/>
                        <a:buChar char="§"/>
                      </a:pPr>
                      <a:r>
                        <a:rPr lang="en-US" sz="1600" kern="1200" dirty="0">
                          <a:solidFill>
                            <a:schemeClr val="bg1"/>
                          </a:solidFill>
                          <a:effectLst/>
                          <a:latin typeface="Calibri" panose="020F0502020204030204" pitchFamily="34" charset="0"/>
                          <a:ea typeface="+mn-ea"/>
                          <a:cs typeface="Calibri" panose="020F0502020204030204" pitchFamily="34" charset="0"/>
                        </a:rPr>
                        <a:t>IVB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7 (15)</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2 (29)</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4 (57)</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NA</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NA</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NA</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35870">
                <a:tc>
                  <a:txBody>
                    <a:bodyPr/>
                    <a:lstStyle/>
                    <a:p>
                      <a:pPr algn="l"/>
                      <a:r>
                        <a:rPr lang="en-US" sz="1600" dirty="0">
                          <a:solidFill>
                            <a:schemeClr val="bg1"/>
                          </a:solidFill>
                          <a:effectLst/>
                          <a:latin typeface="Calibri" panose="020F0502020204030204" pitchFamily="34" charset="0"/>
                          <a:cs typeface="Calibri" panose="020F0502020204030204" pitchFamily="34" charset="0"/>
                        </a:rPr>
                        <a:t>pcALCL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16 (25)</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12 (75)</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12 (75)</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5 (31)</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15 (23)</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3 (20)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5 (33)</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 (7)</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r h="235870">
                <a:tc gridSpan="9">
                  <a:txBody>
                    <a:bodyPr/>
                    <a:lstStyle/>
                    <a:p>
                      <a:pPr algn="l"/>
                      <a:r>
                        <a:rPr lang="en-US" sz="1600" dirty="0">
                          <a:solidFill>
                            <a:schemeClr val="bg1"/>
                          </a:solidFill>
                          <a:effectLst/>
                          <a:latin typeface="Calibri" panose="020F0502020204030204" pitchFamily="34" charset="0"/>
                          <a:cs typeface="Calibri" panose="020F0502020204030204" pitchFamily="34" charset="0"/>
                        </a:rPr>
                        <a:t>Disease involvement</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6"/>
                  </a:ext>
                </a:extLst>
              </a:tr>
              <a:tr h="235870">
                <a:tc>
                  <a:txBody>
                    <a:bodyPr/>
                    <a:lstStyle/>
                    <a:p>
                      <a:pPr marL="457200" lvl="1" indent="-173038" algn="l" defTabSz="914400" rtl="0" eaLnBrk="1" latinLnBrk="0" hangingPunct="1">
                        <a:buFont typeface="Wingdings" panose="05000000000000000000" pitchFamily="2" charset="2"/>
                        <a:buChar char="§"/>
                      </a:pPr>
                      <a:r>
                        <a:rPr lang="en-US" sz="1600" kern="1200" dirty="0">
                          <a:solidFill>
                            <a:schemeClr val="bg1"/>
                          </a:solidFill>
                          <a:effectLst/>
                          <a:latin typeface="Calibri" panose="020F0502020204030204" pitchFamily="34" charset="0"/>
                          <a:ea typeface="+mn-ea"/>
                          <a:cs typeface="Calibri" panose="020F0502020204030204" pitchFamily="34" charset="0"/>
                        </a:rPr>
                        <a:t>Skin only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9 (56)</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8 (89)</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8 (89)</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4 (44)</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11 (73)</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3 (27)</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5 (45)</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 (9)</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7"/>
                  </a:ext>
                </a:extLst>
              </a:tr>
              <a:tr h="235870">
                <a:tc>
                  <a:txBody>
                    <a:bodyPr/>
                    <a:lstStyle/>
                    <a:p>
                      <a:pPr marL="457200" lvl="1" indent="-173038" algn="l" defTabSz="914400" rtl="0" eaLnBrk="1" latinLnBrk="0" hangingPunct="1">
                        <a:buFont typeface="Wingdings" panose="05000000000000000000" pitchFamily="2" charset="2"/>
                        <a:buChar char="§"/>
                      </a:pPr>
                      <a:r>
                        <a:rPr lang="en-US" sz="1600" kern="1200" dirty="0">
                          <a:solidFill>
                            <a:schemeClr val="bg1"/>
                          </a:solidFill>
                          <a:effectLst/>
                          <a:latin typeface="Calibri" panose="020F0502020204030204" pitchFamily="34" charset="0"/>
                          <a:ea typeface="+mn-ea"/>
                          <a:cs typeface="Calibri" panose="020F0502020204030204" pitchFamily="34" charset="0"/>
                        </a:rPr>
                        <a:t>Extracutaneous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7 (44)</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4 (57)</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4 (57)</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 (14)</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4 (27)</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8"/>
                  </a:ext>
                </a:extLst>
              </a:tr>
            </a:tbl>
          </a:graphicData>
        </a:graphic>
      </p:graphicFrame>
      <p:sp>
        <p:nvSpPr>
          <p:cNvPr id="15" name="Text Box 11">
            <a:extLst>
              <a:ext uri="{FF2B5EF4-FFF2-40B4-BE49-F238E27FC236}">
                <a16:creationId xmlns:a16="http://schemas.microsoft.com/office/drawing/2014/main" id="{C0758026-E63B-435A-ABE1-7D68353390D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0000"/>
              </a:spcBef>
              <a:spcAft>
                <a:spcPct val="0"/>
              </a:spcAft>
              <a:buClrTx/>
              <a:buNone/>
              <a:defRPr/>
            </a:pPr>
            <a:r>
              <a:rPr lang="en-US" altLang="en-US" sz="1200" spc="-10" dirty="0">
                <a:solidFill>
                  <a:schemeClr val="bg2"/>
                </a:solidFill>
                <a:latin typeface="Calibri" panose="020F0502020204030204" pitchFamily="34" charset="0"/>
              </a:rPr>
              <a:t>Prince. </a:t>
            </a:r>
            <a:r>
              <a:rPr lang="fr-FR" altLang="en-US" sz="1200" spc="-10" dirty="0">
                <a:solidFill>
                  <a:schemeClr val="bg2"/>
                </a:solidFill>
                <a:latin typeface="Calibri" panose="020F0502020204030204" pitchFamily="34" charset="0"/>
              </a:rPr>
              <a:t>Lancet. 2017;390:555.</a:t>
            </a:r>
            <a:endParaRPr lang="en-US" altLang="en-US" sz="1200" spc="-10" dirty="0">
              <a:solidFill>
                <a:schemeClr val="bg2"/>
              </a:solidFill>
              <a:latin typeface="Calibri" panose="020F0502020204030204" pitchFamily="34" charset="0"/>
            </a:endParaRPr>
          </a:p>
        </p:txBody>
      </p:sp>
      <p:sp>
        <p:nvSpPr>
          <p:cNvPr id="3" name="TextBox 2">
            <a:extLst>
              <a:ext uri="{FF2B5EF4-FFF2-40B4-BE49-F238E27FC236}">
                <a16:creationId xmlns:a16="http://schemas.microsoft.com/office/drawing/2014/main" id="{46D8FA2E-5F11-418D-B009-4A643974D596}"/>
              </a:ext>
            </a:extLst>
          </p:cNvPr>
          <p:cNvSpPr txBox="1"/>
          <p:nvPr/>
        </p:nvSpPr>
        <p:spPr bwMode="auto">
          <a:xfrm>
            <a:off x="723899" y="5943952"/>
            <a:ext cx="45211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 patient in each stage omitted due to incomplete staging.</a:t>
            </a:r>
          </a:p>
        </p:txBody>
      </p:sp>
      <p:grpSp>
        <p:nvGrpSpPr>
          <p:cNvPr id="11" name="Group 10">
            <a:extLst>
              <a:ext uri="{FF2B5EF4-FFF2-40B4-BE49-F238E27FC236}">
                <a16:creationId xmlns:a16="http://schemas.microsoft.com/office/drawing/2014/main" id="{AAA8346E-8B3E-4BAB-9E10-8E8BFC24D116}"/>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68723548-23BF-4AE7-9CA8-E431EBCA6DB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76675938-9736-442E-AE63-36E12F5DF46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047960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126BE-B655-46E6-90A2-570467282874}"/>
              </a:ext>
            </a:extLst>
          </p:cNvPr>
          <p:cNvSpPr>
            <a:spLocks noGrp="1"/>
          </p:cNvSpPr>
          <p:nvPr>
            <p:ph type="title"/>
          </p:nvPr>
        </p:nvSpPr>
        <p:spPr/>
        <p:txBody>
          <a:bodyPr/>
          <a:lstStyle/>
          <a:p>
            <a:r>
              <a:rPr lang="en-US" dirty="0"/>
              <a:t>ALCANZA: PFS</a:t>
            </a:r>
          </a:p>
        </p:txBody>
      </p:sp>
      <p:sp>
        <p:nvSpPr>
          <p:cNvPr id="7" name="Text Box 11">
            <a:extLst>
              <a:ext uri="{FF2B5EF4-FFF2-40B4-BE49-F238E27FC236}">
                <a16:creationId xmlns:a16="http://schemas.microsoft.com/office/drawing/2014/main" id="{E1122DA4-BCAF-4755-9AFC-1E1B8CB0595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0000"/>
              </a:spcBef>
              <a:spcAft>
                <a:spcPct val="0"/>
              </a:spcAft>
              <a:buClrTx/>
              <a:buNone/>
              <a:defRPr/>
            </a:pPr>
            <a:r>
              <a:rPr lang="en-US" altLang="en-US" sz="1200" spc="-10" dirty="0">
                <a:solidFill>
                  <a:schemeClr val="bg2"/>
                </a:solidFill>
                <a:latin typeface="Calibri" panose="020F0502020204030204" pitchFamily="34" charset="0"/>
              </a:rPr>
              <a:t>Prince. </a:t>
            </a:r>
            <a:r>
              <a:rPr lang="fr-FR" altLang="en-US" sz="1200" spc="-10" dirty="0">
                <a:solidFill>
                  <a:schemeClr val="bg2"/>
                </a:solidFill>
                <a:latin typeface="Calibri" panose="020F0502020204030204" pitchFamily="34" charset="0"/>
              </a:rPr>
              <a:t>Lancet. 2017;390:555.</a:t>
            </a:r>
            <a:endParaRPr lang="en-US" altLang="en-US" sz="1200" spc="-1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EF1772D1-DA33-448B-8DF2-8D4ADA17CC8A}"/>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928D3F5E-CABB-41FD-87D0-E40B2B73BDA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02553FC3-6187-470D-B476-0ECA6DFCF3D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 name="TextBox 3">
            <a:extLst>
              <a:ext uri="{FF2B5EF4-FFF2-40B4-BE49-F238E27FC236}">
                <a16:creationId xmlns:a16="http://schemas.microsoft.com/office/drawing/2014/main" id="{7E4B88F4-F221-4E48-89A7-874F009FA6B1}"/>
              </a:ext>
            </a:extLst>
          </p:cNvPr>
          <p:cNvSpPr txBox="1"/>
          <p:nvPr/>
        </p:nvSpPr>
        <p:spPr bwMode="auto">
          <a:xfrm>
            <a:off x="6667427" y="1481485"/>
            <a:ext cx="483877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defTabSz="762000">
              <a:lnSpc>
                <a:spcPct val="100000"/>
              </a:lnSpc>
              <a:spcBef>
                <a:spcPct val="50000"/>
              </a:spcBef>
              <a:spcAft>
                <a:spcPct val="0"/>
              </a:spcAft>
              <a:buClrTx/>
              <a:buFontTx/>
              <a:buNone/>
              <a:tabLst>
                <a:tab pos="2112963" algn="l"/>
              </a:tabLst>
            </a:pPr>
            <a:r>
              <a:rPr lang="en-US" b="1" dirty="0">
                <a:solidFill>
                  <a:schemeClr val="bg1"/>
                </a:solidFill>
                <a:latin typeface="Calibri" panose="020F0502020204030204" pitchFamily="34" charset="0"/>
              </a:rPr>
              <a:t>Log-rank test </a:t>
            </a:r>
            <a:r>
              <a:rPr lang="en-US" b="1" i="1" dirty="0">
                <a:solidFill>
                  <a:schemeClr val="bg1"/>
                </a:solidFill>
                <a:latin typeface="Calibri" panose="020F0502020204030204" pitchFamily="34" charset="0"/>
              </a:rPr>
              <a:t>P</a:t>
            </a:r>
            <a:r>
              <a:rPr lang="en-US" b="1" dirty="0">
                <a:solidFill>
                  <a:schemeClr val="bg1"/>
                </a:solidFill>
                <a:latin typeface="Calibri" panose="020F0502020204030204" pitchFamily="34" charset="0"/>
              </a:rPr>
              <a:t> &lt; .001</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HR: 0.270 (95% CI: 0.169-0.430)</a:t>
            </a:r>
            <a:br>
              <a:rPr lang="en-US" b="0" dirty="0">
                <a:solidFill>
                  <a:schemeClr val="bg1"/>
                </a:solidFill>
                <a:latin typeface="Calibri" panose="020F0502020204030204" pitchFamily="34" charset="0"/>
              </a:rPr>
            </a:br>
            <a:r>
              <a:rPr lang="en-US" b="1" dirty="0">
                <a:solidFill>
                  <a:schemeClr val="bg1"/>
                </a:solidFill>
                <a:latin typeface="Calibri" panose="020F0502020204030204" pitchFamily="34" charset="0"/>
              </a:rPr>
              <a:t>Median, mos:      BV: 16.7; MTX/Bex: 3.5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Events, n:</a:t>
            </a:r>
            <a:r>
              <a:rPr lang="en-US" dirty="0">
                <a:solidFill>
                  <a:schemeClr val="bg1"/>
                </a:solidFill>
                <a:latin typeface="Calibri" panose="020F0502020204030204" pitchFamily="34" charset="0"/>
              </a:rPr>
              <a:t>              </a:t>
            </a:r>
            <a:r>
              <a:rPr lang="en-US" b="0" dirty="0">
                <a:solidFill>
                  <a:schemeClr val="bg1"/>
                </a:solidFill>
                <a:latin typeface="Calibri" panose="020F0502020204030204" pitchFamily="34" charset="0"/>
              </a:rPr>
              <a:t>BV: 36; MTX/Bex: 50</a:t>
            </a:r>
          </a:p>
        </p:txBody>
      </p:sp>
      <p:sp>
        <p:nvSpPr>
          <p:cNvPr id="11" name="TextBox 10">
            <a:extLst>
              <a:ext uri="{FF2B5EF4-FFF2-40B4-BE49-F238E27FC236}">
                <a16:creationId xmlns:a16="http://schemas.microsoft.com/office/drawing/2014/main" id="{33D621B6-B5C5-4D89-BD66-5D20EFB97B43}"/>
              </a:ext>
            </a:extLst>
          </p:cNvPr>
          <p:cNvSpPr txBox="1"/>
          <p:nvPr/>
        </p:nvSpPr>
        <p:spPr bwMode="auto">
          <a:xfrm>
            <a:off x="7048195" y="2681814"/>
            <a:ext cx="30083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defTabSz="762000">
              <a:lnSpc>
                <a:spcPct val="100000"/>
              </a:lnSpc>
              <a:spcBef>
                <a:spcPct val="50000"/>
              </a:spcBef>
              <a:spcAft>
                <a:spcPct val="0"/>
              </a:spcAft>
              <a:buClrTx/>
              <a:buFontTx/>
              <a:buNone/>
              <a:tabLst>
                <a:tab pos="2112963" algn="l"/>
              </a:tabLst>
            </a:pPr>
            <a:r>
              <a:rPr lang="en-US" dirty="0">
                <a:solidFill>
                  <a:schemeClr val="bg1"/>
                </a:solidFill>
                <a:latin typeface="Calibri" panose="020F0502020204030204" pitchFamily="34" charset="0"/>
              </a:rPr>
              <a:t>Brentuximab vedotin</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Methotrexate or bexarotene</a:t>
            </a:r>
          </a:p>
        </p:txBody>
      </p:sp>
      <p:sp>
        <p:nvSpPr>
          <p:cNvPr id="12" name="TextBox 11">
            <a:extLst>
              <a:ext uri="{FF2B5EF4-FFF2-40B4-BE49-F238E27FC236}">
                <a16:creationId xmlns:a16="http://schemas.microsoft.com/office/drawing/2014/main" id="{9C37B726-0FFE-4501-A7A8-9EE67113F78F}"/>
              </a:ext>
            </a:extLst>
          </p:cNvPr>
          <p:cNvSpPr txBox="1"/>
          <p:nvPr/>
        </p:nvSpPr>
        <p:spPr bwMode="auto">
          <a:xfrm>
            <a:off x="10104583" y="2681814"/>
            <a:ext cx="13031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defTabSz="762000">
              <a:lnSpc>
                <a:spcPct val="100000"/>
              </a:lnSpc>
              <a:spcBef>
                <a:spcPct val="50000"/>
              </a:spcBef>
              <a:spcAft>
                <a:spcPct val="0"/>
              </a:spcAft>
              <a:buClrTx/>
              <a:buFontTx/>
              <a:buNone/>
              <a:tabLst>
                <a:tab pos="2112963" algn="l"/>
              </a:tabLst>
            </a:pPr>
            <a:r>
              <a:rPr lang="en-US" dirty="0">
                <a:solidFill>
                  <a:schemeClr val="bg1"/>
                </a:solidFill>
                <a:latin typeface="Calibri" panose="020F0502020204030204" pitchFamily="34" charset="0"/>
              </a:rPr>
              <a:t>Censored</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Censored</a:t>
            </a:r>
          </a:p>
        </p:txBody>
      </p:sp>
      <p:cxnSp>
        <p:nvCxnSpPr>
          <p:cNvPr id="6" name="Straight Connector 5">
            <a:extLst>
              <a:ext uri="{FF2B5EF4-FFF2-40B4-BE49-F238E27FC236}">
                <a16:creationId xmlns:a16="http://schemas.microsoft.com/office/drawing/2014/main" id="{6EEC0243-DAB8-4E07-8043-D87A7C619D1B}"/>
              </a:ext>
            </a:extLst>
          </p:cNvPr>
          <p:cNvCxnSpPr/>
          <p:nvPr/>
        </p:nvCxnSpPr>
        <p:spPr bwMode="auto">
          <a:xfrm flipH="1">
            <a:off x="6756138" y="2855716"/>
            <a:ext cx="301752" cy="0"/>
          </a:xfrm>
          <a:prstGeom prst="line">
            <a:avLst/>
          </a:prstGeom>
          <a:noFill/>
          <a:ln w="28575" cap="flat" cmpd="sng" algn="ctr">
            <a:solidFill>
              <a:schemeClr val="accent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6145B519-799E-45E2-BA8D-BC71484349EA}"/>
              </a:ext>
            </a:extLst>
          </p:cNvPr>
          <p:cNvCxnSpPr/>
          <p:nvPr/>
        </p:nvCxnSpPr>
        <p:spPr bwMode="auto">
          <a:xfrm flipH="1">
            <a:off x="6756138" y="3117844"/>
            <a:ext cx="301752" cy="0"/>
          </a:xfrm>
          <a:prstGeom prst="line">
            <a:avLst/>
          </a:prstGeom>
          <a:noFill/>
          <a:ln w="28575" cap="flat" cmpd="sng" algn="ctr">
            <a:solidFill>
              <a:schemeClr val="accent3"/>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ADCEAD48-8B52-452B-8A94-E84DDC930E96}"/>
              </a:ext>
            </a:extLst>
          </p:cNvPr>
          <p:cNvSpPr txBox="1"/>
          <p:nvPr/>
        </p:nvSpPr>
        <p:spPr bwMode="auto">
          <a:xfrm>
            <a:off x="562312" y="5790999"/>
            <a:ext cx="24936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762000">
              <a:lnSpc>
                <a:spcPct val="100000"/>
              </a:lnSpc>
              <a:spcBef>
                <a:spcPct val="50000"/>
              </a:spcBef>
              <a:spcAft>
                <a:spcPct val="0"/>
              </a:spcAft>
              <a:buClrTx/>
              <a:buFontTx/>
              <a:buNone/>
              <a:tabLst>
                <a:tab pos="2112963" algn="l"/>
              </a:tabLst>
            </a:pPr>
            <a:r>
              <a:rPr lang="en-US" sz="1200" b="1" dirty="0">
                <a:solidFill>
                  <a:schemeClr val="bg1"/>
                </a:solidFill>
                <a:latin typeface="Calibri" panose="020F0502020204030204" pitchFamily="34" charset="0"/>
              </a:rPr>
              <a:t>Patients at Risk, n</a:t>
            </a:r>
            <a:br>
              <a:rPr lang="en-US" sz="1200" b="1"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Brentuximab vedotin</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Methotrexate or bexarotene</a:t>
            </a:r>
          </a:p>
        </p:txBody>
      </p:sp>
      <p:sp>
        <p:nvSpPr>
          <p:cNvPr id="17" name="TextBox 16">
            <a:extLst>
              <a:ext uri="{FF2B5EF4-FFF2-40B4-BE49-F238E27FC236}">
                <a16:creationId xmlns:a16="http://schemas.microsoft.com/office/drawing/2014/main" id="{59A1F924-7193-40E1-9CD3-8C15F7512F8C}"/>
              </a:ext>
            </a:extLst>
          </p:cNvPr>
          <p:cNvSpPr txBox="1"/>
          <p:nvPr/>
        </p:nvSpPr>
        <p:spPr bwMode="auto">
          <a:xfrm>
            <a:off x="2866793"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64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64</a:t>
            </a:r>
          </a:p>
        </p:txBody>
      </p:sp>
      <p:sp>
        <p:nvSpPr>
          <p:cNvPr id="18" name="TextBox 17">
            <a:extLst>
              <a:ext uri="{FF2B5EF4-FFF2-40B4-BE49-F238E27FC236}">
                <a16:creationId xmlns:a16="http://schemas.microsoft.com/office/drawing/2014/main" id="{88165F33-8D69-4FCF-B9F3-DDA6FEA55B56}"/>
              </a:ext>
            </a:extLst>
          </p:cNvPr>
          <p:cNvSpPr txBox="1"/>
          <p:nvPr/>
        </p:nvSpPr>
        <p:spPr bwMode="auto">
          <a:xfrm>
            <a:off x="3039422"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59</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54</a:t>
            </a:r>
          </a:p>
        </p:txBody>
      </p:sp>
      <p:sp>
        <p:nvSpPr>
          <p:cNvPr id="19" name="TextBox 18">
            <a:extLst>
              <a:ext uri="{FF2B5EF4-FFF2-40B4-BE49-F238E27FC236}">
                <a16:creationId xmlns:a16="http://schemas.microsoft.com/office/drawing/2014/main" id="{D2F8C432-B9AA-4C79-91C3-10B57C5DF0EA}"/>
              </a:ext>
            </a:extLst>
          </p:cNvPr>
          <p:cNvSpPr txBox="1"/>
          <p:nvPr/>
        </p:nvSpPr>
        <p:spPr bwMode="auto">
          <a:xfrm>
            <a:off x="3212051"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58</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42</a:t>
            </a:r>
          </a:p>
        </p:txBody>
      </p:sp>
      <p:sp>
        <p:nvSpPr>
          <p:cNvPr id="20" name="TextBox 19">
            <a:extLst>
              <a:ext uri="{FF2B5EF4-FFF2-40B4-BE49-F238E27FC236}">
                <a16:creationId xmlns:a16="http://schemas.microsoft.com/office/drawing/2014/main" id="{58BFE0B6-4C76-476E-9179-3B0F42878FBD}"/>
              </a:ext>
            </a:extLst>
          </p:cNvPr>
          <p:cNvSpPr txBox="1"/>
          <p:nvPr/>
        </p:nvSpPr>
        <p:spPr bwMode="auto">
          <a:xfrm>
            <a:off x="3384680"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54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34</a:t>
            </a:r>
          </a:p>
        </p:txBody>
      </p:sp>
      <p:sp>
        <p:nvSpPr>
          <p:cNvPr id="21" name="TextBox 20">
            <a:extLst>
              <a:ext uri="{FF2B5EF4-FFF2-40B4-BE49-F238E27FC236}">
                <a16:creationId xmlns:a16="http://schemas.microsoft.com/office/drawing/2014/main" id="{2D8C2FCF-488A-4877-AD64-C29829078577}"/>
              </a:ext>
            </a:extLst>
          </p:cNvPr>
          <p:cNvSpPr txBox="1"/>
          <p:nvPr/>
        </p:nvSpPr>
        <p:spPr bwMode="auto">
          <a:xfrm>
            <a:off x="3557309"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51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24</a:t>
            </a:r>
          </a:p>
        </p:txBody>
      </p:sp>
      <p:sp>
        <p:nvSpPr>
          <p:cNvPr id="22" name="TextBox 21">
            <a:extLst>
              <a:ext uri="{FF2B5EF4-FFF2-40B4-BE49-F238E27FC236}">
                <a16:creationId xmlns:a16="http://schemas.microsoft.com/office/drawing/2014/main" id="{2048C87B-9130-4E5C-893C-76F82D2F7A42}"/>
              </a:ext>
            </a:extLst>
          </p:cNvPr>
          <p:cNvSpPr txBox="1"/>
          <p:nvPr/>
        </p:nvSpPr>
        <p:spPr bwMode="auto">
          <a:xfrm>
            <a:off x="3729938"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50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17</a:t>
            </a:r>
          </a:p>
        </p:txBody>
      </p:sp>
      <p:sp>
        <p:nvSpPr>
          <p:cNvPr id="23" name="TextBox 22">
            <a:extLst>
              <a:ext uri="{FF2B5EF4-FFF2-40B4-BE49-F238E27FC236}">
                <a16:creationId xmlns:a16="http://schemas.microsoft.com/office/drawing/2014/main" id="{4E72E083-5FD2-4A66-AFAF-D4797F0F21E4}"/>
              </a:ext>
            </a:extLst>
          </p:cNvPr>
          <p:cNvSpPr txBox="1"/>
          <p:nvPr/>
        </p:nvSpPr>
        <p:spPr bwMode="auto">
          <a:xfrm>
            <a:off x="3902567"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48</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13</a:t>
            </a:r>
          </a:p>
        </p:txBody>
      </p:sp>
      <p:sp>
        <p:nvSpPr>
          <p:cNvPr id="24" name="TextBox 23">
            <a:extLst>
              <a:ext uri="{FF2B5EF4-FFF2-40B4-BE49-F238E27FC236}">
                <a16:creationId xmlns:a16="http://schemas.microsoft.com/office/drawing/2014/main" id="{5B75D26C-903A-4DF8-97FA-49F261900C12}"/>
              </a:ext>
            </a:extLst>
          </p:cNvPr>
          <p:cNvSpPr txBox="1"/>
          <p:nvPr/>
        </p:nvSpPr>
        <p:spPr bwMode="auto">
          <a:xfrm>
            <a:off x="4075196"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47</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12</a:t>
            </a:r>
          </a:p>
        </p:txBody>
      </p:sp>
      <p:sp>
        <p:nvSpPr>
          <p:cNvPr id="25" name="TextBox 24">
            <a:extLst>
              <a:ext uri="{FF2B5EF4-FFF2-40B4-BE49-F238E27FC236}">
                <a16:creationId xmlns:a16="http://schemas.microsoft.com/office/drawing/2014/main" id="{6E8ADB7C-D01D-405D-9D13-50BA9DED47C7}"/>
              </a:ext>
            </a:extLst>
          </p:cNvPr>
          <p:cNvSpPr txBox="1"/>
          <p:nvPr/>
        </p:nvSpPr>
        <p:spPr bwMode="auto">
          <a:xfrm>
            <a:off x="4247825"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46</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11</a:t>
            </a:r>
          </a:p>
        </p:txBody>
      </p:sp>
      <p:sp>
        <p:nvSpPr>
          <p:cNvPr id="26" name="TextBox 25">
            <a:extLst>
              <a:ext uri="{FF2B5EF4-FFF2-40B4-BE49-F238E27FC236}">
                <a16:creationId xmlns:a16="http://schemas.microsoft.com/office/drawing/2014/main" id="{420A68D2-75C0-4104-99DB-A41F48CC7CA2}"/>
              </a:ext>
            </a:extLst>
          </p:cNvPr>
          <p:cNvSpPr txBox="1"/>
          <p:nvPr/>
        </p:nvSpPr>
        <p:spPr bwMode="auto">
          <a:xfrm>
            <a:off x="4420454"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43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8</a:t>
            </a:r>
          </a:p>
        </p:txBody>
      </p:sp>
      <p:sp>
        <p:nvSpPr>
          <p:cNvPr id="27" name="TextBox 26">
            <a:extLst>
              <a:ext uri="{FF2B5EF4-FFF2-40B4-BE49-F238E27FC236}">
                <a16:creationId xmlns:a16="http://schemas.microsoft.com/office/drawing/2014/main" id="{63EB69CC-5E2F-4BFA-B0AF-772446D0E8DB}"/>
              </a:ext>
            </a:extLst>
          </p:cNvPr>
          <p:cNvSpPr txBox="1"/>
          <p:nvPr/>
        </p:nvSpPr>
        <p:spPr bwMode="auto">
          <a:xfrm>
            <a:off x="4593083"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38</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8</a:t>
            </a:r>
          </a:p>
        </p:txBody>
      </p:sp>
      <p:sp>
        <p:nvSpPr>
          <p:cNvPr id="28" name="TextBox 27">
            <a:extLst>
              <a:ext uri="{FF2B5EF4-FFF2-40B4-BE49-F238E27FC236}">
                <a16:creationId xmlns:a16="http://schemas.microsoft.com/office/drawing/2014/main" id="{64380629-FFFF-4945-9DEC-F2DF3D0E07E1}"/>
              </a:ext>
            </a:extLst>
          </p:cNvPr>
          <p:cNvSpPr txBox="1"/>
          <p:nvPr/>
        </p:nvSpPr>
        <p:spPr bwMode="auto">
          <a:xfrm>
            <a:off x="4765712"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38</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7</a:t>
            </a:r>
          </a:p>
        </p:txBody>
      </p:sp>
      <p:sp>
        <p:nvSpPr>
          <p:cNvPr id="29" name="TextBox 28">
            <a:extLst>
              <a:ext uri="{FF2B5EF4-FFF2-40B4-BE49-F238E27FC236}">
                <a16:creationId xmlns:a16="http://schemas.microsoft.com/office/drawing/2014/main" id="{97EEBA70-C37E-4FDF-8E88-8568042A4EE0}"/>
              </a:ext>
            </a:extLst>
          </p:cNvPr>
          <p:cNvSpPr txBox="1"/>
          <p:nvPr/>
        </p:nvSpPr>
        <p:spPr bwMode="auto">
          <a:xfrm>
            <a:off x="4938341"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29</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7</a:t>
            </a:r>
          </a:p>
        </p:txBody>
      </p:sp>
      <p:sp>
        <p:nvSpPr>
          <p:cNvPr id="30" name="TextBox 29">
            <a:extLst>
              <a:ext uri="{FF2B5EF4-FFF2-40B4-BE49-F238E27FC236}">
                <a16:creationId xmlns:a16="http://schemas.microsoft.com/office/drawing/2014/main" id="{732CF5D7-A95C-4895-ACEA-68E41B1B5B48}"/>
              </a:ext>
            </a:extLst>
          </p:cNvPr>
          <p:cNvSpPr txBox="1"/>
          <p:nvPr/>
        </p:nvSpPr>
        <p:spPr bwMode="auto">
          <a:xfrm>
            <a:off x="5110970"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27</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6</a:t>
            </a:r>
          </a:p>
        </p:txBody>
      </p:sp>
      <p:sp>
        <p:nvSpPr>
          <p:cNvPr id="31" name="TextBox 30">
            <a:extLst>
              <a:ext uri="{FF2B5EF4-FFF2-40B4-BE49-F238E27FC236}">
                <a16:creationId xmlns:a16="http://schemas.microsoft.com/office/drawing/2014/main" id="{CE8ED8A3-0224-4131-81DD-A3B1119FDD86}"/>
              </a:ext>
            </a:extLst>
          </p:cNvPr>
          <p:cNvSpPr txBox="1"/>
          <p:nvPr/>
        </p:nvSpPr>
        <p:spPr bwMode="auto">
          <a:xfrm>
            <a:off x="5283599"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27</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6</a:t>
            </a:r>
          </a:p>
        </p:txBody>
      </p:sp>
      <p:sp>
        <p:nvSpPr>
          <p:cNvPr id="32" name="TextBox 31">
            <a:extLst>
              <a:ext uri="{FF2B5EF4-FFF2-40B4-BE49-F238E27FC236}">
                <a16:creationId xmlns:a16="http://schemas.microsoft.com/office/drawing/2014/main" id="{9581D2E4-41E9-4BDB-9FD4-8C8E88A84817}"/>
              </a:ext>
            </a:extLst>
          </p:cNvPr>
          <p:cNvSpPr txBox="1"/>
          <p:nvPr/>
        </p:nvSpPr>
        <p:spPr bwMode="auto">
          <a:xfrm>
            <a:off x="5456228"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23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5</a:t>
            </a:r>
          </a:p>
        </p:txBody>
      </p:sp>
      <p:sp>
        <p:nvSpPr>
          <p:cNvPr id="33" name="TextBox 32">
            <a:extLst>
              <a:ext uri="{FF2B5EF4-FFF2-40B4-BE49-F238E27FC236}">
                <a16:creationId xmlns:a16="http://schemas.microsoft.com/office/drawing/2014/main" id="{395B1549-786D-469D-AF68-ED08E3964D61}"/>
              </a:ext>
            </a:extLst>
          </p:cNvPr>
          <p:cNvSpPr txBox="1"/>
          <p:nvPr/>
        </p:nvSpPr>
        <p:spPr bwMode="auto">
          <a:xfrm>
            <a:off x="5628857"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19</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5</a:t>
            </a:r>
          </a:p>
        </p:txBody>
      </p:sp>
      <p:sp>
        <p:nvSpPr>
          <p:cNvPr id="34" name="TextBox 33">
            <a:extLst>
              <a:ext uri="{FF2B5EF4-FFF2-40B4-BE49-F238E27FC236}">
                <a16:creationId xmlns:a16="http://schemas.microsoft.com/office/drawing/2014/main" id="{F42C90AC-9D6E-43DA-A46B-680801DEB011}"/>
              </a:ext>
            </a:extLst>
          </p:cNvPr>
          <p:cNvSpPr txBox="1"/>
          <p:nvPr/>
        </p:nvSpPr>
        <p:spPr bwMode="auto">
          <a:xfrm>
            <a:off x="5801486"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17</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5</a:t>
            </a:r>
          </a:p>
        </p:txBody>
      </p:sp>
      <p:sp>
        <p:nvSpPr>
          <p:cNvPr id="35" name="TextBox 34">
            <a:extLst>
              <a:ext uri="{FF2B5EF4-FFF2-40B4-BE49-F238E27FC236}">
                <a16:creationId xmlns:a16="http://schemas.microsoft.com/office/drawing/2014/main" id="{457AA48F-4552-4EC8-A373-82C88B5F8773}"/>
              </a:ext>
            </a:extLst>
          </p:cNvPr>
          <p:cNvSpPr txBox="1"/>
          <p:nvPr/>
        </p:nvSpPr>
        <p:spPr bwMode="auto">
          <a:xfrm>
            <a:off x="5974115"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13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a:t>
            </a:r>
          </a:p>
        </p:txBody>
      </p:sp>
      <p:sp>
        <p:nvSpPr>
          <p:cNvPr id="36" name="TextBox 35">
            <a:extLst>
              <a:ext uri="{FF2B5EF4-FFF2-40B4-BE49-F238E27FC236}">
                <a16:creationId xmlns:a16="http://schemas.microsoft.com/office/drawing/2014/main" id="{EE43AAF9-BBCE-4BD0-939B-699CFFC38906}"/>
              </a:ext>
            </a:extLst>
          </p:cNvPr>
          <p:cNvSpPr txBox="1"/>
          <p:nvPr/>
        </p:nvSpPr>
        <p:spPr bwMode="auto">
          <a:xfrm>
            <a:off x="6146744"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12</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4</a:t>
            </a:r>
          </a:p>
        </p:txBody>
      </p:sp>
      <p:sp>
        <p:nvSpPr>
          <p:cNvPr id="37" name="TextBox 36">
            <a:extLst>
              <a:ext uri="{FF2B5EF4-FFF2-40B4-BE49-F238E27FC236}">
                <a16:creationId xmlns:a16="http://schemas.microsoft.com/office/drawing/2014/main" id="{8BB7D929-2D41-4AFD-8E84-869DF0D6A4FD}"/>
              </a:ext>
            </a:extLst>
          </p:cNvPr>
          <p:cNvSpPr txBox="1"/>
          <p:nvPr/>
        </p:nvSpPr>
        <p:spPr bwMode="auto">
          <a:xfrm>
            <a:off x="6319373"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12</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4</a:t>
            </a:r>
          </a:p>
        </p:txBody>
      </p:sp>
      <p:sp>
        <p:nvSpPr>
          <p:cNvPr id="38" name="TextBox 37">
            <a:extLst>
              <a:ext uri="{FF2B5EF4-FFF2-40B4-BE49-F238E27FC236}">
                <a16:creationId xmlns:a16="http://schemas.microsoft.com/office/drawing/2014/main" id="{29E897BF-A902-4447-89C8-C08D033F59D5}"/>
              </a:ext>
            </a:extLst>
          </p:cNvPr>
          <p:cNvSpPr txBox="1"/>
          <p:nvPr/>
        </p:nvSpPr>
        <p:spPr bwMode="auto">
          <a:xfrm>
            <a:off x="6492002"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11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a:t>
            </a:r>
          </a:p>
        </p:txBody>
      </p:sp>
      <p:sp>
        <p:nvSpPr>
          <p:cNvPr id="39" name="TextBox 38">
            <a:extLst>
              <a:ext uri="{FF2B5EF4-FFF2-40B4-BE49-F238E27FC236}">
                <a16:creationId xmlns:a16="http://schemas.microsoft.com/office/drawing/2014/main" id="{4BA73FC5-F276-47EB-946B-DDAE52B812B8}"/>
              </a:ext>
            </a:extLst>
          </p:cNvPr>
          <p:cNvSpPr txBox="1"/>
          <p:nvPr/>
        </p:nvSpPr>
        <p:spPr bwMode="auto">
          <a:xfrm>
            <a:off x="6664631"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10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a:t>
            </a:r>
          </a:p>
        </p:txBody>
      </p:sp>
      <p:sp>
        <p:nvSpPr>
          <p:cNvPr id="40" name="TextBox 39">
            <a:extLst>
              <a:ext uri="{FF2B5EF4-FFF2-40B4-BE49-F238E27FC236}">
                <a16:creationId xmlns:a16="http://schemas.microsoft.com/office/drawing/2014/main" id="{57ECD8A6-5543-4F75-AD08-A98FFE794D04}"/>
              </a:ext>
            </a:extLst>
          </p:cNvPr>
          <p:cNvSpPr txBox="1"/>
          <p:nvPr/>
        </p:nvSpPr>
        <p:spPr bwMode="auto">
          <a:xfrm>
            <a:off x="6837260"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8</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a:t>
            </a:r>
          </a:p>
        </p:txBody>
      </p:sp>
      <p:sp>
        <p:nvSpPr>
          <p:cNvPr id="41" name="TextBox 40">
            <a:extLst>
              <a:ext uri="{FF2B5EF4-FFF2-40B4-BE49-F238E27FC236}">
                <a16:creationId xmlns:a16="http://schemas.microsoft.com/office/drawing/2014/main" id="{53029820-E2AF-4152-8DD9-EB2D6E9541B1}"/>
              </a:ext>
            </a:extLst>
          </p:cNvPr>
          <p:cNvSpPr txBox="1"/>
          <p:nvPr/>
        </p:nvSpPr>
        <p:spPr bwMode="auto">
          <a:xfrm>
            <a:off x="7009889"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7</a:t>
            </a:r>
            <a:br>
              <a:rPr lang="en-US" sz="1200" dirty="0">
                <a:solidFill>
                  <a:schemeClr val="bg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42" name="TextBox 41">
            <a:extLst>
              <a:ext uri="{FF2B5EF4-FFF2-40B4-BE49-F238E27FC236}">
                <a16:creationId xmlns:a16="http://schemas.microsoft.com/office/drawing/2014/main" id="{7857BF96-8174-4AED-AEF5-789F9A5F8154}"/>
              </a:ext>
            </a:extLst>
          </p:cNvPr>
          <p:cNvSpPr txBox="1"/>
          <p:nvPr/>
        </p:nvSpPr>
        <p:spPr bwMode="auto">
          <a:xfrm>
            <a:off x="7182518"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7</a:t>
            </a:r>
            <a:br>
              <a:rPr lang="en-US" sz="1200" dirty="0">
                <a:solidFill>
                  <a:schemeClr val="bg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43" name="TextBox 42">
            <a:extLst>
              <a:ext uri="{FF2B5EF4-FFF2-40B4-BE49-F238E27FC236}">
                <a16:creationId xmlns:a16="http://schemas.microsoft.com/office/drawing/2014/main" id="{7F2513E8-8C89-482D-B9E8-B37B9F0650B9}"/>
              </a:ext>
            </a:extLst>
          </p:cNvPr>
          <p:cNvSpPr txBox="1"/>
          <p:nvPr/>
        </p:nvSpPr>
        <p:spPr bwMode="auto">
          <a:xfrm>
            <a:off x="7355147"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7</a:t>
            </a:r>
            <a:br>
              <a:rPr lang="en-US" sz="1200" dirty="0">
                <a:solidFill>
                  <a:schemeClr val="bg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44" name="TextBox 43">
            <a:extLst>
              <a:ext uri="{FF2B5EF4-FFF2-40B4-BE49-F238E27FC236}">
                <a16:creationId xmlns:a16="http://schemas.microsoft.com/office/drawing/2014/main" id="{DD2C5873-6139-42BB-9984-8DB6A116469F}"/>
              </a:ext>
            </a:extLst>
          </p:cNvPr>
          <p:cNvSpPr txBox="1"/>
          <p:nvPr/>
        </p:nvSpPr>
        <p:spPr bwMode="auto">
          <a:xfrm>
            <a:off x="7527776"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6</a:t>
            </a:r>
            <a:br>
              <a:rPr lang="en-US" sz="1200" dirty="0">
                <a:solidFill>
                  <a:schemeClr val="bg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45" name="TextBox 44">
            <a:extLst>
              <a:ext uri="{FF2B5EF4-FFF2-40B4-BE49-F238E27FC236}">
                <a16:creationId xmlns:a16="http://schemas.microsoft.com/office/drawing/2014/main" id="{772D3F30-8000-49C1-BB5A-D1BB8ECD23F9}"/>
              </a:ext>
            </a:extLst>
          </p:cNvPr>
          <p:cNvSpPr txBox="1"/>
          <p:nvPr/>
        </p:nvSpPr>
        <p:spPr bwMode="auto">
          <a:xfrm>
            <a:off x="7700405"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3</a:t>
            </a:r>
            <a:br>
              <a:rPr lang="en-US" sz="1200" dirty="0">
                <a:solidFill>
                  <a:schemeClr val="bg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46" name="TextBox 45">
            <a:extLst>
              <a:ext uri="{FF2B5EF4-FFF2-40B4-BE49-F238E27FC236}">
                <a16:creationId xmlns:a16="http://schemas.microsoft.com/office/drawing/2014/main" id="{EFF64CE7-8143-49D2-9BC1-D013F3720DB2}"/>
              </a:ext>
            </a:extLst>
          </p:cNvPr>
          <p:cNvSpPr txBox="1"/>
          <p:nvPr/>
        </p:nvSpPr>
        <p:spPr bwMode="auto">
          <a:xfrm>
            <a:off x="7873034"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3</a:t>
            </a:r>
            <a:br>
              <a:rPr lang="en-US" sz="1200" dirty="0">
                <a:solidFill>
                  <a:schemeClr val="bg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47" name="TextBox 46">
            <a:extLst>
              <a:ext uri="{FF2B5EF4-FFF2-40B4-BE49-F238E27FC236}">
                <a16:creationId xmlns:a16="http://schemas.microsoft.com/office/drawing/2014/main" id="{075CF784-90C5-4B62-ABD4-541CFB3B4276}"/>
              </a:ext>
            </a:extLst>
          </p:cNvPr>
          <p:cNvSpPr txBox="1"/>
          <p:nvPr/>
        </p:nvSpPr>
        <p:spPr bwMode="auto">
          <a:xfrm>
            <a:off x="8045663"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3</a:t>
            </a:r>
            <a:br>
              <a:rPr lang="en-US" sz="1200" dirty="0">
                <a:solidFill>
                  <a:schemeClr val="bg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48" name="TextBox 47">
            <a:extLst>
              <a:ext uri="{FF2B5EF4-FFF2-40B4-BE49-F238E27FC236}">
                <a16:creationId xmlns:a16="http://schemas.microsoft.com/office/drawing/2014/main" id="{E14B6224-7F1D-41FA-8C72-6A549A793CE2}"/>
              </a:ext>
            </a:extLst>
          </p:cNvPr>
          <p:cNvSpPr txBox="1"/>
          <p:nvPr/>
        </p:nvSpPr>
        <p:spPr bwMode="auto">
          <a:xfrm>
            <a:off x="8218292" y="5975665"/>
            <a:ext cx="5624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1</a:t>
            </a:r>
            <a:br>
              <a:rPr lang="en-US" sz="1200" dirty="0">
                <a:solidFill>
                  <a:schemeClr val="bg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206AE360-B6A2-4005-BCC2-F8CA59445D16}"/>
              </a:ext>
            </a:extLst>
          </p:cNvPr>
          <p:cNvSpPr txBox="1"/>
          <p:nvPr/>
        </p:nvSpPr>
        <p:spPr bwMode="auto">
          <a:xfrm>
            <a:off x="8390916" y="5975665"/>
            <a:ext cx="5624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762000">
              <a:lnSpc>
                <a:spcPct val="100000"/>
              </a:lnSpc>
              <a:spcBef>
                <a:spcPct val="50000"/>
              </a:spcBef>
              <a:spcAft>
                <a:spcPct val="0"/>
              </a:spcAft>
              <a:buClrTx/>
              <a:buFontTx/>
              <a:buNone/>
              <a:tabLst>
                <a:tab pos="2112963" algn="l"/>
              </a:tabLst>
            </a:pPr>
            <a:r>
              <a:rPr lang="en-US" sz="1200" dirty="0">
                <a:solidFill>
                  <a:schemeClr val="bg1"/>
                </a:solidFill>
                <a:latin typeface="Calibri" panose="020F0502020204030204" pitchFamily="34" charset="0"/>
              </a:rPr>
              <a:t>1</a:t>
            </a:r>
          </a:p>
        </p:txBody>
      </p:sp>
      <p:cxnSp>
        <p:nvCxnSpPr>
          <p:cNvPr id="51" name="Straight Connector 50">
            <a:extLst>
              <a:ext uri="{FF2B5EF4-FFF2-40B4-BE49-F238E27FC236}">
                <a16:creationId xmlns:a16="http://schemas.microsoft.com/office/drawing/2014/main" id="{F72F53D2-2E66-4040-9E19-F1BBBEC04F8F}"/>
              </a:ext>
            </a:extLst>
          </p:cNvPr>
          <p:cNvCxnSpPr/>
          <p:nvPr/>
        </p:nvCxnSpPr>
        <p:spPr bwMode="auto">
          <a:xfrm>
            <a:off x="3157644" y="5248656"/>
            <a:ext cx="604122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5074A88-7A81-444D-AEC9-BEC85A1A25EE}"/>
              </a:ext>
            </a:extLst>
          </p:cNvPr>
          <p:cNvCxnSpPr/>
          <p:nvPr/>
        </p:nvCxnSpPr>
        <p:spPr bwMode="auto">
          <a:xfrm flipV="1">
            <a:off x="3157644" y="1746504"/>
            <a:ext cx="0" cy="3493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B10AA29-93B6-4899-9A49-1E0C4D70787B}"/>
              </a:ext>
            </a:extLst>
          </p:cNvPr>
          <p:cNvCxnSpPr/>
          <p:nvPr/>
        </p:nvCxnSpPr>
        <p:spPr bwMode="auto">
          <a:xfrm flipH="1">
            <a:off x="3090448" y="17556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F576BF4-7087-4713-A2C0-EC26AE3F60D3}"/>
              </a:ext>
            </a:extLst>
          </p:cNvPr>
          <p:cNvCxnSpPr/>
          <p:nvPr/>
        </p:nvCxnSpPr>
        <p:spPr bwMode="auto">
          <a:xfrm flipH="1">
            <a:off x="3090448" y="21049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C1B9B51-5CFE-48CD-AA1B-2FBD90F421E1}"/>
              </a:ext>
            </a:extLst>
          </p:cNvPr>
          <p:cNvCxnSpPr/>
          <p:nvPr/>
        </p:nvCxnSpPr>
        <p:spPr bwMode="auto">
          <a:xfrm flipH="1">
            <a:off x="3090448" y="24542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5A9B5A8-1A18-491E-B0BB-39A577F3F9E1}"/>
              </a:ext>
            </a:extLst>
          </p:cNvPr>
          <p:cNvCxnSpPr/>
          <p:nvPr/>
        </p:nvCxnSpPr>
        <p:spPr bwMode="auto">
          <a:xfrm flipH="1">
            <a:off x="3090448" y="28035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B5BFD4A-5B25-400C-A95E-CD6775E74913}"/>
              </a:ext>
            </a:extLst>
          </p:cNvPr>
          <p:cNvCxnSpPr/>
          <p:nvPr/>
        </p:nvCxnSpPr>
        <p:spPr bwMode="auto">
          <a:xfrm flipH="1">
            <a:off x="3090448" y="31528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0381626-6A51-41D0-B12D-A5096083CAF2}"/>
              </a:ext>
            </a:extLst>
          </p:cNvPr>
          <p:cNvCxnSpPr/>
          <p:nvPr/>
        </p:nvCxnSpPr>
        <p:spPr bwMode="auto">
          <a:xfrm flipH="1">
            <a:off x="3090448" y="35021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AA09535-8612-4B0D-8EC3-82099BDB45DD}"/>
              </a:ext>
            </a:extLst>
          </p:cNvPr>
          <p:cNvCxnSpPr/>
          <p:nvPr/>
        </p:nvCxnSpPr>
        <p:spPr bwMode="auto">
          <a:xfrm flipH="1">
            <a:off x="3090448" y="38514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8C317C8-CB2A-4056-8A66-7C79AB60CE74}"/>
              </a:ext>
            </a:extLst>
          </p:cNvPr>
          <p:cNvCxnSpPr/>
          <p:nvPr/>
        </p:nvCxnSpPr>
        <p:spPr bwMode="auto">
          <a:xfrm flipH="1">
            <a:off x="3090448" y="42007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06B2541-2B3F-42D9-9D32-8DC8C375288A}"/>
              </a:ext>
            </a:extLst>
          </p:cNvPr>
          <p:cNvCxnSpPr/>
          <p:nvPr/>
        </p:nvCxnSpPr>
        <p:spPr bwMode="auto">
          <a:xfrm flipH="1">
            <a:off x="3090448" y="45500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8DF4F2D-AC3C-48E9-B082-7C8C4F2D17A0}"/>
              </a:ext>
            </a:extLst>
          </p:cNvPr>
          <p:cNvCxnSpPr/>
          <p:nvPr/>
        </p:nvCxnSpPr>
        <p:spPr bwMode="auto">
          <a:xfrm flipH="1">
            <a:off x="3090448" y="48993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16D05C80-9991-4A1A-B851-CCFB4F1634E0}"/>
              </a:ext>
            </a:extLst>
          </p:cNvPr>
          <p:cNvCxnSpPr/>
          <p:nvPr/>
        </p:nvCxnSpPr>
        <p:spPr bwMode="auto">
          <a:xfrm flipH="1">
            <a:off x="3090448" y="52486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8A310AB0-DE73-42D2-80DA-C092881C3BE7}"/>
              </a:ext>
            </a:extLst>
          </p:cNvPr>
          <p:cNvCxnSpPr/>
          <p:nvPr/>
        </p:nvCxnSpPr>
        <p:spPr bwMode="auto">
          <a:xfrm>
            <a:off x="3157644"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202802B-2AF8-4303-9BA7-3EFF5FFD7B5B}"/>
              </a:ext>
            </a:extLst>
          </p:cNvPr>
          <p:cNvCxnSpPr/>
          <p:nvPr/>
        </p:nvCxnSpPr>
        <p:spPr bwMode="auto">
          <a:xfrm>
            <a:off x="3329725"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361E198-9278-4688-8E57-7129F9D3EF55}"/>
              </a:ext>
            </a:extLst>
          </p:cNvPr>
          <p:cNvCxnSpPr/>
          <p:nvPr/>
        </p:nvCxnSpPr>
        <p:spPr bwMode="auto">
          <a:xfrm>
            <a:off x="3501806"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16A94889-A636-44C2-9CFB-95E411944C97}"/>
              </a:ext>
            </a:extLst>
          </p:cNvPr>
          <p:cNvCxnSpPr/>
          <p:nvPr/>
        </p:nvCxnSpPr>
        <p:spPr bwMode="auto">
          <a:xfrm>
            <a:off x="3673887"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1F07201-BF43-4C21-9C11-651185960D27}"/>
              </a:ext>
            </a:extLst>
          </p:cNvPr>
          <p:cNvCxnSpPr/>
          <p:nvPr/>
        </p:nvCxnSpPr>
        <p:spPr bwMode="auto">
          <a:xfrm>
            <a:off x="3845968"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BDA3964-7FED-4982-B9A5-4E297A75D6DF}"/>
              </a:ext>
            </a:extLst>
          </p:cNvPr>
          <p:cNvCxnSpPr/>
          <p:nvPr/>
        </p:nvCxnSpPr>
        <p:spPr bwMode="auto">
          <a:xfrm>
            <a:off x="4018049"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D31DFDFA-91A5-456F-97FE-EA1B1FDB270D}"/>
              </a:ext>
            </a:extLst>
          </p:cNvPr>
          <p:cNvCxnSpPr/>
          <p:nvPr/>
        </p:nvCxnSpPr>
        <p:spPr bwMode="auto">
          <a:xfrm>
            <a:off x="4190130"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8D1DEE29-7B26-4ADC-BA8C-E7A2B05EE6A2}"/>
              </a:ext>
            </a:extLst>
          </p:cNvPr>
          <p:cNvCxnSpPr/>
          <p:nvPr/>
        </p:nvCxnSpPr>
        <p:spPr bwMode="auto">
          <a:xfrm>
            <a:off x="4362211"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C83F9AA-C461-463C-AF87-354D9CF01E21}"/>
              </a:ext>
            </a:extLst>
          </p:cNvPr>
          <p:cNvCxnSpPr/>
          <p:nvPr/>
        </p:nvCxnSpPr>
        <p:spPr bwMode="auto">
          <a:xfrm>
            <a:off x="4534292"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2B76F0D-A8AD-4529-BF21-E65609381FDA}"/>
              </a:ext>
            </a:extLst>
          </p:cNvPr>
          <p:cNvCxnSpPr/>
          <p:nvPr/>
        </p:nvCxnSpPr>
        <p:spPr bwMode="auto">
          <a:xfrm>
            <a:off x="4706373"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4BEFB65-AA0C-469D-B1D5-4F72B7AE5F03}"/>
              </a:ext>
            </a:extLst>
          </p:cNvPr>
          <p:cNvCxnSpPr/>
          <p:nvPr/>
        </p:nvCxnSpPr>
        <p:spPr bwMode="auto">
          <a:xfrm>
            <a:off x="4878454"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38B586E-9B75-4DAA-BD72-712EFD6243A3}"/>
              </a:ext>
            </a:extLst>
          </p:cNvPr>
          <p:cNvCxnSpPr/>
          <p:nvPr/>
        </p:nvCxnSpPr>
        <p:spPr bwMode="auto">
          <a:xfrm>
            <a:off x="5050535"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CA1000A-38F2-4512-BB38-0DF3635EE2BD}"/>
              </a:ext>
            </a:extLst>
          </p:cNvPr>
          <p:cNvCxnSpPr/>
          <p:nvPr/>
        </p:nvCxnSpPr>
        <p:spPr bwMode="auto">
          <a:xfrm>
            <a:off x="5222616"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5C904DA6-F8B1-4E77-AD39-FC9F50650447}"/>
              </a:ext>
            </a:extLst>
          </p:cNvPr>
          <p:cNvCxnSpPr/>
          <p:nvPr/>
        </p:nvCxnSpPr>
        <p:spPr bwMode="auto">
          <a:xfrm>
            <a:off x="5394697"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E0F02A7-9C03-4750-96DC-88280FA3FA90}"/>
              </a:ext>
            </a:extLst>
          </p:cNvPr>
          <p:cNvCxnSpPr/>
          <p:nvPr/>
        </p:nvCxnSpPr>
        <p:spPr bwMode="auto">
          <a:xfrm>
            <a:off x="5566778"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CB98819-53AF-459F-AF43-88BBF4BF4E2C}"/>
              </a:ext>
            </a:extLst>
          </p:cNvPr>
          <p:cNvCxnSpPr/>
          <p:nvPr/>
        </p:nvCxnSpPr>
        <p:spPr bwMode="auto">
          <a:xfrm>
            <a:off x="5738859"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769292A-0A9B-4333-B759-76613BBC4A9C}"/>
              </a:ext>
            </a:extLst>
          </p:cNvPr>
          <p:cNvCxnSpPr/>
          <p:nvPr/>
        </p:nvCxnSpPr>
        <p:spPr bwMode="auto">
          <a:xfrm>
            <a:off x="5910940"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A15BDAD-789D-418C-A3EA-FFFCCAD96047}"/>
              </a:ext>
            </a:extLst>
          </p:cNvPr>
          <p:cNvCxnSpPr/>
          <p:nvPr/>
        </p:nvCxnSpPr>
        <p:spPr bwMode="auto">
          <a:xfrm>
            <a:off x="6083021"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48387C1-EBE7-4B5C-8E9C-2236C3D6C187}"/>
              </a:ext>
            </a:extLst>
          </p:cNvPr>
          <p:cNvCxnSpPr/>
          <p:nvPr/>
        </p:nvCxnSpPr>
        <p:spPr bwMode="auto">
          <a:xfrm>
            <a:off x="6255102"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0EA724C1-337C-4827-B7C1-6D13008F20CB}"/>
              </a:ext>
            </a:extLst>
          </p:cNvPr>
          <p:cNvCxnSpPr/>
          <p:nvPr/>
        </p:nvCxnSpPr>
        <p:spPr bwMode="auto">
          <a:xfrm>
            <a:off x="6427183"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D8D832B-8DE7-4F83-B6F6-D0C9DC762153}"/>
              </a:ext>
            </a:extLst>
          </p:cNvPr>
          <p:cNvCxnSpPr/>
          <p:nvPr/>
        </p:nvCxnSpPr>
        <p:spPr bwMode="auto">
          <a:xfrm>
            <a:off x="6599264"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FE50013-5E3D-4911-B210-365E51035751}"/>
              </a:ext>
            </a:extLst>
          </p:cNvPr>
          <p:cNvCxnSpPr/>
          <p:nvPr/>
        </p:nvCxnSpPr>
        <p:spPr bwMode="auto">
          <a:xfrm>
            <a:off x="6771345"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D4E1ED1-6FB0-409C-AB8A-34AF502661CC}"/>
              </a:ext>
            </a:extLst>
          </p:cNvPr>
          <p:cNvCxnSpPr/>
          <p:nvPr/>
        </p:nvCxnSpPr>
        <p:spPr bwMode="auto">
          <a:xfrm>
            <a:off x="6943426"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8A55F23-C2E9-4B4C-9700-E41A72E9122F}"/>
              </a:ext>
            </a:extLst>
          </p:cNvPr>
          <p:cNvCxnSpPr/>
          <p:nvPr/>
        </p:nvCxnSpPr>
        <p:spPr bwMode="auto">
          <a:xfrm>
            <a:off x="7287588"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A865CEDF-8D60-4761-8FF7-0C61B907666D}"/>
              </a:ext>
            </a:extLst>
          </p:cNvPr>
          <p:cNvCxnSpPr/>
          <p:nvPr/>
        </p:nvCxnSpPr>
        <p:spPr bwMode="auto">
          <a:xfrm>
            <a:off x="7459669"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D956256-C0B9-4AFA-93D4-F716B9B68AE1}"/>
              </a:ext>
            </a:extLst>
          </p:cNvPr>
          <p:cNvCxnSpPr/>
          <p:nvPr/>
        </p:nvCxnSpPr>
        <p:spPr bwMode="auto">
          <a:xfrm>
            <a:off x="7631750"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CE0B5D8-A114-4FEE-8C69-6BB77E5FA7B7}"/>
              </a:ext>
            </a:extLst>
          </p:cNvPr>
          <p:cNvCxnSpPr/>
          <p:nvPr/>
        </p:nvCxnSpPr>
        <p:spPr bwMode="auto">
          <a:xfrm>
            <a:off x="7803831"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733729D-B464-47D2-BE8C-546D8C4A8556}"/>
              </a:ext>
            </a:extLst>
          </p:cNvPr>
          <p:cNvCxnSpPr/>
          <p:nvPr/>
        </p:nvCxnSpPr>
        <p:spPr bwMode="auto">
          <a:xfrm>
            <a:off x="7975912"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17397E1-431C-47B4-8CA3-23DBC6CAEDB5}"/>
              </a:ext>
            </a:extLst>
          </p:cNvPr>
          <p:cNvCxnSpPr/>
          <p:nvPr/>
        </p:nvCxnSpPr>
        <p:spPr bwMode="auto">
          <a:xfrm>
            <a:off x="8147993"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885D78D-8FA1-40DA-B493-D11B147A1658}"/>
              </a:ext>
            </a:extLst>
          </p:cNvPr>
          <p:cNvCxnSpPr/>
          <p:nvPr/>
        </p:nvCxnSpPr>
        <p:spPr bwMode="auto">
          <a:xfrm>
            <a:off x="8320074"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42575FE-79C2-4369-BA22-C1CBE45F0A38}"/>
              </a:ext>
            </a:extLst>
          </p:cNvPr>
          <p:cNvCxnSpPr/>
          <p:nvPr/>
        </p:nvCxnSpPr>
        <p:spPr bwMode="auto">
          <a:xfrm>
            <a:off x="8492155"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BFE6676F-4731-480F-9BFE-5F118596C9A8}"/>
              </a:ext>
            </a:extLst>
          </p:cNvPr>
          <p:cNvCxnSpPr/>
          <p:nvPr/>
        </p:nvCxnSpPr>
        <p:spPr bwMode="auto">
          <a:xfrm>
            <a:off x="8664236"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11515DB-97A7-4155-9863-FB10C813B047}"/>
              </a:ext>
            </a:extLst>
          </p:cNvPr>
          <p:cNvCxnSpPr/>
          <p:nvPr/>
        </p:nvCxnSpPr>
        <p:spPr bwMode="auto">
          <a:xfrm>
            <a:off x="8836317"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67CF322A-0192-42FE-9808-944E9B5BAB7F}"/>
              </a:ext>
            </a:extLst>
          </p:cNvPr>
          <p:cNvCxnSpPr/>
          <p:nvPr/>
        </p:nvCxnSpPr>
        <p:spPr bwMode="auto">
          <a:xfrm>
            <a:off x="9008398" y="52486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1D53D19-1A97-4B49-B967-736101DA289B}"/>
              </a:ext>
            </a:extLst>
          </p:cNvPr>
          <p:cNvCxnSpPr/>
          <p:nvPr/>
        </p:nvCxnSpPr>
        <p:spPr bwMode="auto">
          <a:xfrm>
            <a:off x="9180492" y="524865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2" name="TextBox 101">
            <a:extLst>
              <a:ext uri="{FF2B5EF4-FFF2-40B4-BE49-F238E27FC236}">
                <a16:creationId xmlns:a16="http://schemas.microsoft.com/office/drawing/2014/main" id="{670BF83A-0B1C-46E5-BF9F-35AF5A1958CA}"/>
              </a:ext>
            </a:extLst>
          </p:cNvPr>
          <p:cNvSpPr txBox="1"/>
          <p:nvPr/>
        </p:nvSpPr>
        <p:spPr bwMode="auto">
          <a:xfrm>
            <a:off x="3139270" y="5518332"/>
            <a:ext cx="60413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Mos</a:t>
            </a:r>
          </a:p>
        </p:txBody>
      </p:sp>
      <p:cxnSp>
        <p:nvCxnSpPr>
          <p:cNvPr id="103" name="Straight Connector 102">
            <a:extLst>
              <a:ext uri="{FF2B5EF4-FFF2-40B4-BE49-F238E27FC236}">
                <a16:creationId xmlns:a16="http://schemas.microsoft.com/office/drawing/2014/main" id="{F342F018-7DC4-4111-9D4F-D9768853EFA0}"/>
              </a:ext>
            </a:extLst>
          </p:cNvPr>
          <p:cNvCxnSpPr/>
          <p:nvPr/>
        </p:nvCxnSpPr>
        <p:spPr bwMode="auto">
          <a:xfrm>
            <a:off x="7115507" y="524865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4" name="TextBox 103">
            <a:extLst>
              <a:ext uri="{FF2B5EF4-FFF2-40B4-BE49-F238E27FC236}">
                <a16:creationId xmlns:a16="http://schemas.microsoft.com/office/drawing/2014/main" id="{AA101905-66BD-4E9A-971E-F0771E49CB57}"/>
              </a:ext>
            </a:extLst>
          </p:cNvPr>
          <p:cNvSpPr txBox="1"/>
          <p:nvPr/>
        </p:nvSpPr>
        <p:spPr bwMode="auto">
          <a:xfrm rot="16200000">
            <a:off x="676154" y="3317482"/>
            <a:ext cx="3493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PFS</a:t>
            </a:r>
          </a:p>
        </p:txBody>
      </p:sp>
      <p:sp>
        <p:nvSpPr>
          <p:cNvPr id="105" name="TextBox 104">
            <a:extLst>
              <a:ext uri="{FF2B5EF4-FFF2-40B4-BE49-F238E27FC236}">
                <a16:creationId xmlns:a16="http://schemas.microsoft.com/office/drawing/2014/main" id="{A7406DFF-41A0-490A-8B3D-2B5365EFFEC9}"/>
              </a:ext>
            </a:extLst>
          </p:cNvPr>
          <p:cNvSpPr txBox="1"/>
          <p:nvPr/>
        </p:nvSpPr>
        <p:spPr bwMode="auto">
          <a:xfrm>
            <a:off x="2467471" y="1575811"/>
            <a:ext cx="662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06" name="TextBox 105">
            <a:extLst>
              <a:ext uri="{FF2B5EF4-FFF2-40B4-BE49-F238E27FC236}">
                <a16:creationId xmlns:a16="http://schemas.microsoft.com/office/drawing/2014/main" id="{6959020F-ECBB-4261-A6FC-3969A67B5B17}"/>
              </a:ext>
            </a:extLst>
          </p:cNvPr>
          <p:cNvSpPr txBox="1"/>
          <p:nvPr/>
        </p:nvSpPr>
        <p:spPr bwMode="auto">
          <a:xfrm>
            <a:off x="2467471" y="1926234"/>
            <a:ext cx="662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0.9</a:t>
            </a:r>
          </a:p>
        </p:txBody>
      </p:sp>
      <p:sp>
        <p:nvSpPr>
          <p:cNvPr id="107" name="TextBox 106">
            <a:extLst>
              <a:ext uri="{FF2B5EF4-FFF2-40B4-BE49-F238E27FC236}">
                <a16:creationId xmlns:a16="http://schemas.microsoft.com/office/drawing/2014/main" id="{4D5E1B3E-20B0-4959-AF05-C0A78AC0C4E5}"/>
              </a:ext>
            </a:extLst>
          </p:cNvPr>
          <p:cNvSpPr txBox="1"/>
          <p:nvPr/>
        </p:nvSpPr>
        <p:spPr bwMode="auto">
          <a:xfrm>
            <a:off x="2467471" y="2276657"/>
            <a:ext cx="662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108" name="TextBox 107">
            <a:extLst>
              <a:ext uri="{FF2B5EF4-FFF2-40B4-BE49-F238E27FC236}">
                <a16:creationId xmlns:a16="http://schemas.microsoft.com/office/drawing/2014/main" id="{8290212B-FB6E-4377-8FC0-A20A933D1DEA}"/>
              </a:ext>
            </a:extLst>
          </p:cNvPr>
          <p:cNvSpPr txBox="1"/>
          <p:nvPr/>
        </p:nvSpPr>
        <p:spPr bwMode="auto">
          <a:xfrm>
            <a:off x="2467471" y="2627080"/>
            <a:ext cx="662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a:t>
            </a:r>
          </a:p>
        </p:txBody>
      </p:sp>
      <p:sp>
        <p:nvSpPr>
          <p:cNvPr id="109" name="TextBox 108">
            <a:extLst>
              <a:ext uri="{FF2B5EF4-FFF2-40B4-BE49-F238E27FC236}">
                <a16:creationId xmlns:a16="http://schemas.microsoft.com/office/drawing/2014/main" id="{44CB4646-4033-4BA2-8AB7-0E83FC8EE337}"/>
              </a:ext>
            </a:extLst>
          </p:cNvPr>
          <p:cNvSpPr txBox="1"/>
          <p:nvPr/>
        </p:nvSpPr>
        <p:spPr bwMode="auto">
          <a:xfrm>
            <a:off x="2467471" y="2977503"/>
            <a:ext cx="662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110" name="TextBox 109">
            <a:extLst>
              <a:ext uri="{FF2B5EF4-FFF2-40B4-BE49-F238E27FC236}">
                <a16:creationId xmlns:a16="http://schemas.microsoft.com/office/drawing/2014/main" id="{E64C629A-1320-48D6-AAE8-666B1095B29F}"/>
              </a:ext>
            </a:extLst>
          </p:cNvPr>
          <p:cNvSpPr txBox="1"/>
          <p:nvPr/>
        </p:nvSpPr>
        <p:spPr bwMode="auto">
          <a:xfrm>
            <a:off x="2467471" y="3327926"/>
            <a:ext cx="662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a:t>
            </a:r>
          </a:p>
        </p:txBody>
      </p:sp>
      <p:sp>
        <p:nvSpPr>
          <p:cNvPr id="111" name="TextBox 110">
            <a:extLst>
              <a:ext uri="{FF2B5EF4-FFF2-40B4-BE49-F238E27FC236}">
                <a16:creationId xmlns:a16="http://schemas.microsoft.com/office/drawing/2014/main" id="{90FA15B6-6657-4A3D-8925-6EE124493160}"/>
              </a:ext>
            </a:extLst>
          </p:cNvPr>
          <p:cNvSpPr txBox="1"/>
          <p:nvPr/>
        </p:nvSpPr>
        <p:spPr bwMode="auto">
          <a:xfrm>
            <a:off x="2467471" y="3678349"/>
            <a:ext cx="662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112" name="TextBox 111">
            <a:extLst>
              <a:ext uri="{FF2B5EF4-FFF2-40B4-BE49-F238E27FC236}">
                <a16:creationId xmlns:a16="http://schemas.microsoft.com/office/drawing/2014/main" id="{A2E9876F-B07B-42D8-A006-0AD94C3131C7}"/>
              </a:ext>
            </a:extLst>
          </p:cNvPr>
          <p:cNvSpPr txBox="1"/>
          <p:nvPr/>
        </p:nvSpPr>
        <p:spPr bwMode="auto">
          <a:xfrm>
            <a:off x="2467471" y="4028772"/>
            <a:ext cx="662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0.3</a:t>
            </a:r>
          </a:p>
        </p:txBody>
      </p:sp>
      <p:sp>
        <p:nvSpPr>
          <p:cNvPr id="113" name="TextBox 112">
            <a:extLst>
              <a:ext uri="{FF2B5EF4-FFF2-40B4-BE49-F238E27FC236}">
                <a16:creationId xmlns:a16="http://schemas.microsoft.com/office/drawing/2014/main" id="{9589134B-855A-4FF9-B254-E6DDA4EDB4DD}"/>
              </a:ext>
            </a:extLst>
          </p:cNvPr>
          <p:cNvSpPr txBox="1"/>
          <p:nvPr/>
        </p:nvSpPr>
        <p:spPr bwMode="auto">
          <a:xfrm>
            <a:off x="2467471" y="4379195"/>
            <a:ext cx="662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114" name="TextBox 113">
            <a:extLst>
              <a:ext uri="{FF2B5EF4-FFF2-40B4-BE49-F238E27FC236}">
                <a16:creationId xmlns:a16="http://schemas.microsoft.com/office/drawing/2014/main" id="{30E07FC7-577B-4A69-B5C9-BBAE6E016370}"/>
              </a:ext>
            </a:extLst>
          </p:cNvPr>
          <p:cNvSpPr txBox="1"/>
          <p:nvPr/>
        </p:nvSpPr>
        <p:spPr bwMode="auto">
          <a:xfrm>
            <a:off x="2467471" y="4729618"/>
            <a:ext cx="662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0.1</a:t>
            </a:r>
          </a:p>
        </p:txBody>
      </p:sp>
      <p:sp>
        <p:nvSpPr>
          <p:cNvPr id="115" name="TextBox 114">
            <a:extLst>
              <a:ext uri="{FF2B5EF4-FFF2-40B4-BE49-F238E27FC236}">
                <a16:creationId xmlns:a16="http://schemas.microsoft.com/office/drawing/2014/main" id="{E5583A92-47C9-4E95-B396-C4D9F7BD190C}"/>
              </a:ext>
            </a:extLst>
          </p:cNvPr>
          <p:cNvSpPr txBox="1"/>
          <p:nvPr/>
        </p:nvSpPr>
        <p:spPr bwMode="auto">
          <a:xfrm>
            <a:off x="2467471" y="5080037"/>
            <a:ext cx="662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a:t>
            </a:r>
            <a:endParaRPr lang="en-US" b="0" dirty="0">
              <a:solidFill>
                <a:schemeClr val="bg1"/>
              </a:solidFill>
              <a:latin typeface="Calibri" panose="020F0502020204030204" pitchFamily="34" charset="0"/>
            </a:endParaRPr>
          </a:p>
        </p:txBody>
      </p:sp>
      <p:cxnSp>
        <p:nvCxnSpPr>
          <p:cNvPr id="117" name="Straight Connector 116">
            <a:extLst>
              <a:ext uri="{FF2B5EF4-FFF2-40B4-BE49-F238E27FC236}">
                <a16:creationId xmlns:a16="http://schemas.microsoft.com/office/drawing/2014/main" id="{325F347E-592B-48BE-ADA7-24E0C0DB3D3D}"/>
              </a:ext>
            </a:extLst>
          </p:cNvPr>
          <p:cNvCxnSpPr/>
          <p:nvPr/>
        </p:nvCxnSpPr>
        <p:spPr bwMode="auto">
          <a:xfrm>
            <a:off x="3160833" y="3495462"/>
            <a:ext cx="6019659" cy="0"/>
          </a:xfrm>
          <a:prstGeom prst="line">
            <a:avLst/>
          </a:prstGeom>
          <a:noFill/>
          <a:ln w="28575" cap="flat" cmpd="sng" algn="ctr">
            <a:solidFill>
              <a:schemeClr val="bg1"/>
            </a:solidFill>
            <a:prstDash val="sysDot"/>
            <a:round/>
            <a:headEnd type="none" w="med" len="med"/>
            <a:tailEnd type="none" w="med" len="med"/>
          </a:ln>
          <a:effectLst/>
        </p:spPr>
      </p:cxnSp>
      <p:sp>
        <p:nvSpPr>
          <p:cNvPr id="118" name="Freeform: Shape 117">
            <a:extLst>
              <a:ext uri="{FF2B5EF4-FFF2-40B4-BE49-F238E27FC236}">
                <a16:creationId xmlns:a16="http://schemas.microsoft.com/office/drawing/2014/main" id="{49D15C95-B79C-4285-BC3B-30505E605FAB}"/>
              </a:ext>
            </a:extLst>
          </p:cNvPr>
          <p:cNvSpPr/>
          <p:nvPr/>
        </p:nvSpPr>
        <p:spPr bwMode="auto">
          <a:xfrm>
            <a:off x="3176588" y="1757363"/>
            <a:ext cx="5581650" cy="3314700"/>
          </a:xfrm>
          <a:custGeom>
            <a:avLst/>
            <a:gdLst>
              <a:gd name="connsiteX0" fmla="*/ 5581650 w 5581650"/>
              <a:gd name="connsiteY0" fmla="*/ 3314700 h 3314700"/>
              <a:gd name="connsiteX1" fmla="*/ 5267325 w 5581650"/>
              <a:gd name="connsiteY1" fmla="*/ 3314700 h 3314700"/>
              <a:gd name="connsiteX2" fmla="*/ 5267325 w 5581650"/>
              <a:gd name="connsiteY2" fmla="*/ 3124200 h 3314700"/>
              <a:gd name="connsiteX3" fmla="*/ 5205412 w 5581650"/>
              <a:gd name="connsiteY3" fmla="*/ 3124200 h 3314700"/>
              <a:gd name="connsiteX4" fmla="*/ 5205412 w 5581650"/>
              <a:gd name="connsiteY4" fmla="*/ 2914650 h 3314700"/>
              <a:gd name="connsiteX5" fmla="*/ 4781550 w 5581650"/>
              <a:gd name="connsiteY5" fmla="*/ 2914650 h 3314700"/>
              <a:gd name="connsiteX6" fmla="*/ 4781550 w 5581650"/>
              <a:gd name="connsiteY6" fmla="*/ 2733675 h 3314700"/>
              <a:gd name="connsiteX7" fmla="*/ 4729162 w 5581650"/>
              <a:gd name="connsiteY7" fmla="*/ 2733675 h 3314700"/>
              <a:gd name="connsiteX8" fmla="*/ 4729162 w 5581650"/>
              <a:gd name="connsiteY8" fmla="*/ 2543175 h 3314700"/>
              <a:gd name="connsiteX9" fmla="*/ 4638675 w 5581650"/>
              <a:gd name="connsiteY9" fmla="*/ 2543175 h 3314700"/>
              <a:gd name="connsiteX10" fmla="*/ 4638675 w 5581650"/>
              <a:gd name="connsiteY10" fmla="*/ 2347912 h 3314700"/>
              <a:gd name="connsiteX11" fmla="*/ 3910012 w 5581650"/>
              <a:gd name="connsiteY11" fmla="*/ 2347912 h 3314700"/>
              <a:gd name="connsiteX12" fmla="*/ 3910012 w 5581650"/>
              <a:gd name="connsiteY12" fmla="*/ 2205037 h 3314700"/>
              <a:gd name="connsiteX13" fmla="*/ 3690937 w 5581650"/>
              <a:gd name="connsiteY13" fmla="*/ 2205037 h 3314700"/>
              <a:gd name="connsiteX14" fmla="*/ 3690937 w 5581650"/>
              <a:gd name="connsiteY14" fmla="*/ 2095500 h 3314700"/>
              <a:gd name="connsiteX15" fmla="*/ 3019425 w 5581650"/>
              <a:gd name="connsiteY15" fmla="*/ 2095500 h 3314700"/>
              <a:gd name="connsiteX16" fmla="*/ 3019425 w 5581650"/>
              <a:gd name="connsiteY16" fmla="*/ 1966912 h 3314700"/>
              <a:gd name="connsiteX17" fmla="*/ 2943225 w 5581650"/>
              <a:gd name="connsiteY17" fmla="*/ 1966912 h 3314700"/>
              <a:gd name="connsiteX18" fmla="*/ 2943225 w 5581650"/>
              <a:gd name="connsiteY18" fmla="*/ 1890712 h 3314700"/>
              <a:gd name="connsiteX19" fmla="*/ 2886075 w 5581650"/>
              <a:gd name="connsiteY19" fmla="*/ 1890712 h 3314700"/>
              <a:gd name="connsiteX20" fmla="*/ 2886075 w 5581650"/>
              <a:gd name="connsiteY20" fmla="*/ 1795462 h 3314700"/>
              <a:gd name="connsiteX21" fmla="*/ 2843212 w 5581650"/>
              <a:gd name="connsiteY21" fmla="*/ 1795462 h 3314700"/>
              <a:gd name="connsiteX22" fmla="*/ 2843212 w 5581650"/>
              <a:gd name="connsiteY22" fmla="*/ 1690687 h 3314700"/>
              <a:gd name="connsiteX23" fmla="*/ 2709862 w 5581650"/>
              <a:gd name="connsiteY23" fmla="*/ 1690687 h 3314700"/>
              <a:gd name="connsiteX24" fmla="*/ 2709862 w 5581650"/>
              <a:gd name="connsiteY24" fmla="*/ 1585912 h 3314700"/>
              <a:gd name="connsiteX25" fmla="*/ 2681287 w 5581650"/>
              <a:gd name="connsiteY25" fmla="*/ 1585912 h 3314700"/>
              <a:gd name="connsiteX26" fmla="*/ 2681287 w 5581650"/>
              <a:gd name="connsiteY26" fmla="*/ 1490662 h 3314700"/>
              <a:gd name="connsiteX27" fmla="*/ 2676525 w 5581650"/>
              <a:gd name="connsiteY27" fmla="*/ 1495424 h 3314700"/>
              <a:gd name="connsiteX28" fmla="*/ 2676525 w 5581650"/>
              <a:gd name="connsiteY28" fmla="*/ 1409700 h 3314700"/>
              <a:gd name="connsiteX29" fmla="*/ 2652712 w 5581650"/>
              <a:gd name="connsiteY29" fmla="*/ 1409700 h 3314700"/>
              <a:gd name="connsiteX30" fmla="*/ 2652712 w 5581650"/>
              <a:gd name="connsiteY30" fmla="*/ 1319212 h 3314700"/>
              <a:gd name="connsiteX31" fmla="*/ 2538412 w 5581650"/>
              <a:gd name="connsiteY31" fmla="*/ 1319212 h 3314700"/>
              <a:gd name="connsiteX32" fmla="*/ 2538412 w 5581650"/>
              <a:gd name="connsiteY32" fmla="*/ 1223962 h 3314700"/>
              <a:gd name="connsiteX33" fmla="*/ 2443162 w 5581650"/>
              <a:gd name="connsiteY33" fmla="*/ 1223962 h 3314700"/>
              <a:gd name="connsiteX34" fmla="*/ 2443162 w 5581650"/>
              <a:gd name="connsiteY34" fmla="*/ 1128712 h 3314700"/>
              <a:gd name="connsiteX35" fmla="*/ 1985962 w 5581650"/>
              <a:gd name="connsiteY35" fmla="*/ 1128712 h 3314700"/>
              <a:gd name="connsiteX36" fmla="*/ 1985962 w 5581650"/>
              <a:gd name="connsiteY36" fmla="*/ 1038225 h 3314700"/>
              <a:gd name="connsiteX37" fmla="*/ 1662112 w 5581650"/>
              <a:gd name="connsiteY37" fmla="*/ 1038225 h 3314700"/>
              <a:gd name="connsiteX38" fmla="*/ 1662112 w 5581650"/>
              <a:gd name="connsiteY38" fmla="*/ 981075 h 3314700"/>
              <a:gd name="connsiteX39" fmla="*/ 1628775 w 5581650"/>
              <a:gd name="connsiteY39" fmla="*/ 981075 h 3314700"/>
              <a:gd name="connsiteX40" fmla="*/ 1628775 w 5581650"/>
              <a:gd name="connsiteY40" fmla="*/ 923925 h 3314700"/>
              <a:gd name="connsiteX41" fmla="*/ 1552575 w 5581650"/>
              <a:gd name="connsiteY41" fmla="*/ 923925 h 3314700"/>
              <a:gd name="connsiteX42" fmla="*/ 1552575 w 5581650"/>
              <a:gd name="connsiteY42" fmla="*/ 871537 h 3314700"/>
              <a:gd name="connsiteX43" fmla="*/ 1457325 w 5581650"/>
              <a:gd name="connsiteY43" fmla="*/ 871537 h 3314700"/>
              <a:gd name="connsiteX44" fmla="*/ 1457325 w 5581650"/>
              <a:gd name="connsiteY44" fmla="*/ 804862 h 3314700"/>
              <a:gd name="connsiteX45" fmla="*/ 1390650 w 5581650"/>
              <a:gd name="connsiteY45" fmla="*/ 804862 h 3314700"/>
              <a:gd name="connsiteX46" fmla="*/ 1390650 w 5581650"/>
              <a:gd name="connsiteY46" fmla="*/ 738187 h 3314700"/>
              <a:gd name="connsiteX47" fmla="*/ 1343025 w 5581650"/>
              <a:gd name="connsiteY47" fmla="*/ 738187 h 3314700"/>
              <a:gd name="connsiteX48" fmla="*/ 1343025 w 5581650"/>
              <a:gd name="connsiteY48" fmla="*/ 681037 h 3314700"/>
              <a:gd name="connsiteX49" fmla="*/ 1166812 w 5581650"/>
              <a:gd name="connsiteY49" fmla="*/ 681037 h 3314700"/>
              <a:gd name="connsiteX50" fmla="*/ 1166812 w 5581650"/>
              <a:gd name="connsiteY50" fmla="*/ 609600 h 3314700"/>
              <a:gd name="connsiteX51" fmla="*/ 938212 w 5581650"/>
              <a:gd name="connsiteY51" fmla="*/ 609600 h 3314700"/>
              <a:gd name="connsiteX52" fmla="*/ 938212 w 5581650"/>
              <a:gd name="connsiteY52" fmla="*/ 576262 h 3314700"/>
              <a:gd name="connsiteX53" fmla="*/ 709612 w 5581650"/>
              <a:gd name="connsiteY53" fmla="*/ 576262 h 3314700"/>
              <a:gd name="connsiteX54" fmla="*/ 709612 w 5581650"/>
              <a:gd name="connsiteY54" fmla="*/ 514350 h 3314700"/>
              <a:gd name="connsiteX55" fmla="*/ 628650 w 5581650"/>
              <a:gd name="connsiteY55" fmla="*/ 514350 h 3314700"/>
              <a:gd name="connsiteX56" fmla="*/ 628650 w 5581650"/>
              <a:gd name="connsiteY56" fmla="*/ 442912 h 3314700"/>
              <a:gd name="connsiteX57" fmla="*/ 609600 w 5581650"/>
              <a:gd name="connsiteY57" fmla="*/ 442912 h 3314700"/>
              <a:gd name="connsiteX58" fmla="*/ 609600 w 5581650"/>
              <a:gd name="connsiteY58" fmla="*/ 381000 h 3314700"/>
              <a:gd name="connsiteX59" fmla="*/ 452437 w 5581650"/>
              <a:gd name="connsiteY59" fmla="*/ 381000 h 3314700"/>
              <a:gd name="connsiteX60" fmla="*/ 452437 w 5581650"/>
              <a:gd name="connsiteY60" fmla="*/ 333375 h 3314700"/>
              <a:gd name="connsiteX61" fmla="*/ 376237 w 5581650"/>
              <a:gd name="connsiteY61" fmla="*/ 333375 h 3314700"/>
              <a:gd name="connsiteX62" fmla="*/ 376237 w 5581650"/>
              <a:gd name="connsiteY62" fmla="*/ 271462 h 3314700"/>
              <a:gd name="connsiteX63" fmla="*/ 333375 w 5581650"/>
              <a:gd name="connsiteY63" fmla="*/ 271462 h 3314700"/>
              <a:gd name="connsiteX64" fmla="*/ 333375 w 5581650"/>
              <a:gd name="connsiteY64" fmla="*/ 209550 h 3314700"/>
              <a:gd name="connsiteX65" fmla="*/ 185737 w 5581650"/>
              <a:gd name="connsiteY65" fmla="*/ 209550 h 3314700"/>
              <a:gd name="connsiteX66" fmla="*/ 185737 w 5581650"/>
              <a:gd name="connsiteY66" fmla="*/ 166687 h 3314700"/>
              <a:gd name="connsiteX67" fmla="*/ 133350 w 5581650"/>
              <a:gd name="connsiteY67" fmla="*/ 166687 h 3314700"/>
              <a:gd name="connsiteX68" fmla="*/ 133350 w 5581650"/>
              <a:gd name="connsiteY68" fmla="*/ 100012 h 3314700"/>
              <a:gd name="connsiteX69" fmla="*/ 104775 w 5581650"/>
              <a:gd name="connsiteY69" fmla="*/ 71437 h 3314700"/>
              <a:gd name="connsiteX70" fmla="*/ 80963 w 5581650"/>
              <a:gd name="connsiteY70" fmla="*/ 47625 h 3314700"/>
              <a:gd name="connsiteX71" fmla="*/ 80963 w 5581650"/>
              <a:gd name="connsiteY71" fmla="*/ 0 h 3314700"/>
              <a:gd name="connsiteX72" fmla="*/ 0 w 5581650"/>
              <a:gd name="connsiteY72" fmla="*/ 0 h 3314700"/>
              <a:gd name="connsiteX73" fmla="*/ 0 w 5581650"/>
              <a:gd name="connsiteY73" fmla="*/ 0 h 331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581650" h="3314700">
                <a:moveTo>
                  <a:pt x="5581650" y="3314700"/>
                </a:moveTo>
                <a:lnTo>
                  <a:pt x="5267325" y="3314700"/>
                </a:lnTo>
                <a:lnTo>
                  <a:pt x="5267325" y="3124200"/>
                </a:lnTo>
                <a:lnTo>
                  <a:pt x="5205412" y="3124200"/>
                </a:lnTo>
                <a:lnTo>
                  <a:pt x="5205412" y="2914650"/>
                </a:lnTo>
                <a:lnTo>
                  <a:pt x="4781550" y="2914650"/>
                </a:lnTo>
                <a:lnTo>
                  <a:pt x="4781550" y="2733675"/>
                </a:lnTo>
                <a:lnTo>
                  <a:pt x="4729162" y="2733675"/>
                </a:lnTo>
                <a:lnTo>
                  <a:pt x="4729162" y="2543175"/>
                </a:lnTo>
                <a:lnTo>
                  <a:pt x="4638675" y="2543175"/>
                </a:lnTo>
                <a:lnTo>
                  <a:pt x="4638675" y="2347912"/>
                </a:lnTo>
                <a:lnTo>
                  <a:pt x="3910012" y="2347912"/>
                </a:lnTo>
                <a:lnTo>
                  <a:pt x="3910012" y="2205037"/>
                </a:lnTo>
                <a:lnTo>
                  <a:pt x="3690937" y="2205037"/>
                </a:lnTo>
                <a:lnTo>
                  <a:pt x="3690937" y="2095500"/>
                </a:lnTo>
                <a:lnTo>
                  <a:pt x="3019425" y="2095500"/>
                </a:lnTo>
                <a:lnTo>
                  <a:pt x="3019425" y="1966912"/>
                </a:lnTo>
                <a:lnTo>
                  <a:pt x="2943225" y="1966912"/>
                </a:lnTo>
                <a:lnTo>
                  <a:pt x="2943225" y="1890712"/>
                </a:lnTo>
                <a:lnTo>
                  <a:pt x="2886075" y="1890712"/>
                </a:lnTo>
                <a:lnTo>
                  <a:pt x="2886075" y="1795462"/>
                </a:lnTo>
                <a:lnTo>
                  <a:pt x="2843212" y="1795462"/>
                </a:lnTo>
                <a:lnTo>
                  <a:pt x="2843212" y="1690687"/>
                </a:lnTo>
                <a:lnTo>
                  <a:pt x="2709862" y="1690687"/>
                </a:lnTo>
                <a:lnTo>
                  <a:pt x="2709862" y="1585912"/>
                </a:lnTo>
                <a:lnTo>
                  <a:pt x="2681287" y="1585912"/>
                </a:lnTo>
                <a:lnTo>
                  <a:pt x="2681287" y="1490662"/>
                </a:lnTo>
                <a:lnTo>
                  <a:pt x="2676525" y="1495424"/>
                </a:lnTo>
                <a:lnTo>
                  <a:pt x="2676525" y="1409700"/>
                </a:lnTo>
                <a:lnTo>
                  <a:pt x="2652712" y="1409700"/>
                </a:lnTo>
                <a:lnTo>
                  <a:pt x="2652712" y="1319212"/>
                </a:lnTo>
                <a:lnTo>
                  <a:pt x="2538412" y="1319212"/>
                </a:lnTo>
                <a:lnTo>
                  <a:pt x="2538412" y="1223962"/>
                </a:lnTo>
                <a:lnTo>
                  <a:pt x="2443162" y="1223962"/>
                </a:lnTo>
                <a:lnTo>
                  <a:pt x="2443162" y="1128712"/>
                </a:lnTo>
                <a:lnTo>
                  <a:pt x="1985962" y="1128712"/>
                </a:lnTo>
                <a:lnTo>
                  <a:pt x="1985962" y="1038225"/>
                </a:lnTo>
                <a:lnTo>
                  <a:pt x="1662112" y="1038225"/>
                </a:lnTo>
                <a:lnTo>
                  <a:pt x="1662112" y="981075"/>
                </a:lnTo>
                <a:lnTo>
                  <a:pt x="1628775" y="981075"/>
                </a:lnTo>
                <a:lnTo>
                  <a:pt x="1628775" y="923925"/>
                </a:lnTo>
                <a:lnTo>
                  <a:pt x="1552575" y="923925"/>
                </a:lnTo>
                <a:lnTo>
                  <a:pt x="1552575" y="871537"/>
                </a:lnTo>
                <a:lnTo>
                  <a:pt x="1457325" y="871537"/>
                </a:lnTo>
                <a:lnTo>
                  <a:pt x="1457325" y="804862"/>
                </a:lnTo>
                <a:lnTo>
                  <a:pt x="1390650" y="804862"/>
                </a:lnTo>
                <a:lnTo>
                  <a:pt x="1390650" y="738187"/>
                </a:lnTo>
                <a:lnTo>
                  <a:pt x="1343025" y="738187"/>
                </a:lnTo>
                <a:lnTo>
                  <a:pt x="1343025" y="681037"/>
                </a:lnTo>
                <a:lnTo>
                  <a:pt x="1166812" y="681037"/>
                </a:lnTo>
                <a:lnTo>
                  <a:pt x="1166812" y="609600"/>
                </a:lnTo>
                <a:lnTo>
                  <a:pt x="938212" y="609600"/>
                </a:lnTo>
                <a:lnTo>
                  <a:pt x="938212" y="576262"/>
                </a:lnTo>
                <a:lnTo>
                  <a:pt x="709612" y="576262"/>
                </a:lnTo>
                <a:lnTo>
                  <a:pt x="709612" y="514350"/>
                </a:lnTo>
                <a:lnTo>
                  <a:pt x="628650" y="514350"/>
                </a:lnTo>
                <a:lnTo>
                  <a:pt x="628650" y="442912"/>
                </a:lnTo>
                <a:lnTo>
                  <a:pt x="609600" y="442912"/>
                </a:lnTo>
                <a:lnTo>
                  <a:pt x="609600" y="381000"/>
                </a:lnTo>
                <a:lnTo>
                  <a:pt x="452437" y="381000"/>
                </a:lnTo>
                <a:lnTo>
                  <a:pt x="452437" y="333375"/>
                </a:lnTo>
                <a:lnTo>
                  <a:pt x="376237" y="333375"/>
                </a:lnTo>
                <a:lnTo>
                  <a:pt x="376237" y="271462"/>
                </a:lnTo>
                <a:lnTo>
                  <a:pt x="333375" y="271462"/>
                </a:lnTo>
                <a:lnTo>
                  <a:pt x="333375" y="209550"/>
                </a:lnTo>
                <a:lnTo>
                  <a:pt x="185737" y="209550"/>
                </a:lnTo>
                <a:lnTo>
                  <a:pt x="185737" y="166687"/>
                </a:lnTo>
                <a:lnTo>
                  <a:pt x="133350" y="166687"/>
                </a:lnTo>
                <a:lnTo>
                  <a:pt x="133350" y="100012"/>
                </a:lnTo>
                <a:lnTo>
                  <a:pt x="104775" y="71437"/>
                </a:lnTo>
                <a:lnTo>
                  <a:pt x="80963" y="47625"/>
                </a:lnTo>
                <a:lnTo>
                  <a:pt x="80963" y="0"/>
                </a:lnTo>
                <a:lnTo>
                  <a:pt x="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21" name="Freeform: Shape 120">
            <a:extLst>
              <a:ext uri="{FF2B5EF4-FFF2-40B4-BE49-F238E27FC236}">
                <a16:creationId xmlns:a16="http://schemas.microsoft.com/office/drawing/2014/main" id="{83599543-4175-4341-BEC1-FBB9063AD88A}"/>
              </a:ext>
            </a:extLst>
          </p:cNvPr>
          <p:cNvSpPr/>
          <p:nvPr/>
        </p:nvSpPr>
        <p:spPr bwMode="auto">
          <a:xfrm>
            <a:off x="3167063" y="1747838"/>
            <a:ext cx="4071937" cy="3490912"/>
          </a:xfrm>
          <a:custGeom>
            <a:avLst/>
            <a:gdLst>
              <a:gd name="connsiteX0" fmla="*/ 0 w 4071937"/>
              <a:gd name="connsiteY0" fmla="*/ 0 h 3490912"/>
              <a:gd name="connsiteX1" fmla="*/ 109537 w 4071937"/>
              <a:gd name="connsiteY1" fmla="*/ 0 h 3490912"/>
              <a:gd name="connsiteX2" fmla="*/ 109537 w 4071937"/>
              <a:gd name="connsiteY2" fmla="*/ 228600 h 3490912"/>
              <a:gd name="connsiteX3" fmla="*/ 133350 w 4071937"/>
              <a:gd name="connsiteY3" fmla="*/ 228600 h 3490912"/>
              <a:gd name="connsiteX4" fmla="*/ 133350 w 4071937"/>
              <a:gd name="connsiteY4" fmla="*/ 400050 h 3490912"/>
              <a:gd name="connsiteX5" fmla="*/ 180975 w 4071937"/>
              <a:gd name="connsiteY5" fmla="*/ 400050 h 3490912"/>
              <a:gd name="connsiteX6" fmla="*/ 180975 w 4071937"/>
              <a:gd name="connsiteY6" fmla="*/ 461962 h 3490912"/>
              <a:gd name="connsiteX7" fmla="*/ 238125 w 4071937"/>
              <a:gd name="connsiteY7" fmla="*/ 461962 h 3490912"/>
              <a:gd name="connsiteX8" fmla="*/ 238125 w 4071937"/>
              <a:gd name="connsiteY8" fmla="*/ 695325 h 3490912"/>
              <a:gd name="connsiteX9" fmla="*/ 261937 w 4071937"/>
              <a:gd name="connsiteY9" fmla="*/ 695325 h 3490912"/>
              <a:gd name="connsiteX10" fmla="*/ 261937 w 4071937"/>
              <a:gd name="connsiteY10" fmla="*/ 752475 h 3490912"/>
              <a:gd name="connsiteX11" fmla="*/ 314325 w 4071937"/>
              <a:gd name="connsiteY11" fmla="*/ 752475 h 3490912"/>
              <a:gd name="connsiteX12" fmla="*/ 314325 w 4071937"/>
              <a:gd name="connsiteY12" fmla="*/ 871537 h 3490912"/>
              <a:gd name="connsiteX13" fmla="*/ 328612 w 4071937"/>
              <a:gd name="connsiteY13" fmla="*/ 871537 h 3490912"/>
              <a:gd name="connsiteX14" fmla="*/ 328612 w 4071937"/>
              <a:gd name="connsiteY14" fmla="*/ 928687 h 3490912"/>
              <a:gd name="connsiteX15" fmla="*/ 347662 w 4071937"/>
              <a:gd name="connsiteY15" fmla="*/ 928687 h 3490912"/>
              <a:gd name="connsiteX16" fmla="*/ 347662 w 4071937"/>
              <a:gd name="connsiteY16" fmla="*/ 995362 h 3490912"/>
              <a:gd name="connsiteX17" fmla="*/ 347662 w 4071937"/>
              <a:gd name="connsiteY17" fmla="*/ 995362 h 3490912"/>
              <a:gd name="connsiteX18" fmla="*/ 347662 w 4071937"/>
              <a:gd name="connsiteY18" fmla="*/ 1171575 h 3490912"/>
              <a:gd name="connsiteX19" fmla="*/ 385762 w 4071937"/>
              <a:gd name="connsiteY19" fmla="*/ 1171575 h 3490912"/>
              <a:gd name="connsiteX20" fmla="*/ 385762 w 4071937"/>
              <a:gd name="connsiteY20" fmla="*/ 1300162 h 3490912"/>
              <a:gd name="connsiteX21" fmla="*/ 414337 w 4071937"/>
              <a:gd name="connsiteY21" fmla="*/ 1300162 h 3490912"/>
              <a:gd name="connsiteX22" fmla="*/ 414337 w 4071937"/>
              <a:gd name="connsiteY22" fmla="*/ 1357312 h 3490912"/>
              <a:gd name="connsiteX23" fmla="*/ 471487 w 4071937"/>
              <a:gd name="connsiteY23" fmla="*/ 1357312 h 3490912"/>
              <a:gd name="connsiteX24" fmla="*/ 471487 w 4071937"/>
              <a:gd name="connsiteY24" fmla="*/ 1433512 h 3490912"/>
              <a:gd name="connsiteX25" fmla="*/ 542925 w 4071937"/>
              <a:gd name="connsiteY25" fmla="*/ 1433512 h 3490912"/>
              <a:gd name="connsiteX26" fmla="*/ 542925 w 4071937"/>
              <a:gd name="connsiteY26" fmla="*/ 1485900 h 3490912"/>
              <a:gd name="connsiteX27" fmla="*/ 566737 w 4071937"/>
              <a:gd name="connsiteY27" fmla="*/ 1485900 h 3490912"/>
              <a:gd name="connsiteX28" fmla="*/ 566737 w 4071937"/>
              <a:gd name="connsiteY28" fmla="*/ 1552575 h 3490912"/>
              <a:gd name="connsiteX29" fmla="*/ 585787 w 4071937"/>
              <a:gd name="connsiteY29" fmla="*/ 1552575 h 3490912"/>
              <a:gd name="connsiteX30" fmla="*/ 585787 w 4071937"/>
              <a:gd name="connsiteY30" fmla="*/ 1738312 h 3490912"/>
              <a:gd name="connsiteX31" fmla="*/ 585787 w 4071937"/>
              <a:gd name="connsiteY31" fmla="*/ 1738312 h 3490912"/>
              <a:gd name="connsiteX32" fmla="*/ 585787 w 4071937"/>
              <a:gd name="connsiteY32" fmla="*/ 1804987 h 3490912"/>
              <a:gd name="connsiteX33" fmla="*/ 642937 w 4071937"/>
              <a:gd name="connsiteY33" fmla="*/ 1804987 h 3490912"/>
              <a:gd name="connsiteX34" fmla="*/ 642937 w 4071937"/>
              <a:gd name="connsiteY34" fmla="*/ 1857375 h 3490912"/>
              <a:gd name="connsiteX35" fmla="*/ 661987 w 4071937"/>
              <a:gd name="connsiteY35" fmla="*/ 1857375 h 3490912"/>
              <a:gd name="connsiteX36" fmla="*/ 661987 w 4071937"/>
              <a:gd name="connsiteY36" fmla="*/ 1933575 h 3490912"/>
              <a:gd name="connsiteX37" fmla="*/ 704850 w 4071937"/>
              <a:gd name="connsiteY37" fmla="*/ 1933575 h 3490912"/>
              <a:gd name="connsiteX38" fmla="*/ 704850 w 4071937"/>
              <a:gd name="connsiteY38" fmla="*/ 2062162 h 3490912"/>
              <a:gd name="connsiteX39" fmla="*/ 733425 w 4071937"/>
              <a:gd name="connsiteY39" fmla="*/ 2062162 h 3490912"/>
              <a:gd name="connsiteX40" fmla="*/ 733425 w 4071937"/>
              <a:gd name="connsiteY40" fmla="*/ 2124075 h 3490912"/>
              <a:gd name="connsiteX41" fmla="*/ 752475 w 4071937"/>
              <a:gd name="connsiteY41" fmla="*/ 2124075 h 3490912"/>
              <a:gd name="connsiteX42" fmla="*/ 752475 w 4071937"/>
              <a:gd name="connsiteY42" fmla="*/ 2190750 h 3490912"/>
              <a:gd name="connsiteX43" fmla="*/ 781050 w 4071937"/>
              <a:gd name="connsiteY43" fmla="*/ 2190750 h 3490912"/>
              <a:gd name="connsiteX44" fmla="*/ 781050 w 4071937"/>
              <a:gd name="connsiteY44" fmla="*/ 2252662 h 3490912"/>
              <a:gd name="connsiteX45" fmla="*/ 809625 w 4071937"/>
              <a:gd name="connsiteY45" fmla="*/ 2252662 h 3490912"/>
              <a:gd name="connsiteX46" fmla="*/ 809625 w 4071937"/>
              <a:gd name="connsiteY46" fmla="*/ 2309812 h 3490912"/>
              <a:gd name="connsiteX47" fmla="*/ 809625 w 4071937"/>
              <a:gd name="connsiteY47" fmla="*/ 2309812 h 3490912"/>
              <a:gd name="connsiteX48" fmla="*/ 833438 w 4071937"/>
              <a:gd name="connsiteY48" fmla="*/ 2333625 h 3490912"/>
              <a:gd name="connsiteX49" fmla="*/ 833438 w 4071937"/>
              <a:gd name="connsiteY49" fmla="*/ 2400300 h 3490912"/>
              <a:gd name="connsiteX50" fmla="*/ 885825 w 4071937"/>
              <a:gd name="connsiteY50" fmla="*/ 2400300 h 3490912"/>
              <a:gd name="connsiteX51" fmla="*/ 885825 w 4071937"/>
              <a:gd name="connsiteY51" fmla="*/ 2457450 h 3490912"/>
              <a:gd name="connsiteX52" fmla="*/ 928687 w 4071937"/>
              <a:gd name="connsiteY52" fmla="*/ 2457450 h 3490912"/>
              <a:gd name="connsiteX53" fmla="*/ 928687 w 4071937"/>
              <a:gd name="connsiteY53" fmla="*/ 2538412 h 3490912"/>
              <a:gd name="connsiteX54" fmla="*/ 1019175 w 4071937"/>
              <a:gd name="connsiteY54" fmla="*/ 2538412 h 3490912"/>
              <a:gd name="connsiteX55" fmla="*/ 1019175 w 4071937"/>
              <a:gd name="connsiteY55" fmla="*/ 2605087 h 3490912"/>
              <a:gd name="connsiteX56" fmla="*/ 1071562 w 4071937"/>
              <a:gd name="connsiteY56" fmla="*/ 2605087 h 3490912"/>
              <a:gd name="connsiteX57" fmla="*/ 1071562 w 4071937"/>
              <a:gd name="connsiteY57" fmla="*/ 2671762 h 3490912"/>
              <a:gd name="connsiteX58" fmla="*/ 1233487 w 4071937"/>
              <a:gd name="connsiteY58" fmla="*/ 2671762 h 3490912"/>
              <a:gd name="connsiteX59" fmla="*/ 1233487 w 4071937"/>
              <a:gd name="connsiteY59" fmla="*/ 2738437 h 3490912"/>
              <a:gd name="connsiteX60" fmla="*/ 1414462 w 4071937"/>
              <a:gd name="connsiteY60" fmla="*/ 2738437 h 3490912"/>
              <a:gd name="connsiteX61" fmla="*/ 1414462 w 4071937"/>
              <a:gd name="connsiteY61" fmla="*/ 2819400 h 3490912"/>
              <a:gd name="connsiteX62" fmla="*/ 1476375 w 4071937"/>
              <a:gd name="connsiteY62" fmla="*/ 2819400 h 3490912"/>
              <a:gd name="connsiteX63" fmla="*/ 1476375 w 4071937"/>
              <a:gd name="connsiteY63" fmla="*/ 2881312 h 3490912"/>
              <a:gd name="connsiteX64" fmla="*/ 1495425 w 4071937"/>
              <a:gd name="connsiteY64" fmla="*/ 2881312 h 3490912"/>
              <a:gd name="connsiteX65" fmla="*/ 1495425 w 4071937"/>
              <a:gd name="connsiteY65" fmla="*/ 2957512 h 3490912"/>
              <a:gd name="connsiteX66" fmla="*/ 3595687 w 4071937"/>
              <a:gd name="connsiteY66" fmla="*/ 2957512 h 3490912"/>
              <a:gd name="connsiteX67" fmla="*/ 3595687 w 4071937"/>
              <a:gd name="connsiteY67" fmla="*/ 3086100 h 3490912"/>
              <a:gd name="connsiteX68" fmla="*/ 3595687 w 4071937"/>
              <a:gd name="connsiteY68" fmla="*/ 3086100 h 3490912"/>
              <a:gd name="connsiteX69" fmla="*/ 3633787 w 4071937"/>
              <a:gd name="connsiteY69" fmla="*/ 3086100 h 3490912"/>
              <a:gd name="connsiteX70" fmla="*/ 3633787 w 4071937"/>
              <a:gd name="connsiteY70" fmla="*/ 3238500 h 3490912"/>
              <a:gd name="connsiteX71" fmla="*/ 4071937 w 4071937"/>
              <a:gd name="connsiteY71" fmla="*/ 3238500 h 3490912"/>
              <a:gd name="connsiteX72" fmla="*/ 4071937 w 4071937"/>
              <a:gd name="connsiteY72" fmla="*/ 3490912 h 349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071937" h="3490912">
                <a:moveTo>
                  <a:pt x="0" y="0"/>
                </a:moveTo>
                <a:lnTo>
                  <a:pt x="109537" y="0"/>
                </a:lnTo>
                <a:lnTo>
                  <a:pt x="109537" y="228600"/>
                </a:lnTo>
                <a:lnTo>
                  <a:pt x="133350" y="228600"/>
                </a:lnTo>
                <a:lnTo>
                  <a:pt x="133350" y="400050"/>
                </a:lnTo>
                <a:lnTo>
                  <a:pt x="180975" y="400050"/>
                </a:lnTo>
                <a:lnTo>
                  <a:pt x="180975" y="461962"/>
                </a:lnTo>
                <a:lnTo>
                  <a:pt x="238125" y="461962"/>
                </a:lnTo>
                <a:lnTo>
                  <a:pt x="238125" y="695325"/>
                </a:lnTo>
                <a:lnTo>
                  <a:pt x="261937" y="695325"/>
                </a:lnTo>
                <a:lnTo>
                  <a:pt x="261937" y="752475"/>
                </a:lnTo>
                <a:lnTo>
                  <a:pt x="314325" y="752475"/>
                </a:lnTo>
                <a:lnTo>
                  <a:pt x="314325" y="871537"/>
                </a:lnTo>
                <a:lnTo>
                  <a:pt x="328612" y="871537"/>
                </a:lnTo>
                <a:lnTo>
                  <a:pt x="328612" y="928687"/>
                </a:lnTo>
                <a:lnTo>
                  <a:pt x="347662" y="928687"/>
                </a:lnTo>
                <a:lnTo>
                  <a:pt x="347662" y="995362"/>
                </a:lnTo>
                <a:lnTo>
                  <a:pt x="347662" y="995362"/>
                </a:lnTo>
                <a:lnTo>
                  <a:pt x="347662" y="1171575"/>
                </a:lnTo>
                <a:lnTo>
                  <a:pt x="385762" y="1171575"/>
                </a:lnTo>
                <a:lnTo>
                  <a:pt x="385762" y="1300162"/>
                </a:lnTo>
                <a:lnTo>
                  <a:pt x="414337" y="1300162"/>
                </a:lnTo>
                <a:lnTo>
                  <a:pt x="414337" y="1357312"/>
                </a:lnTo>
                <a:lnTo>
                  <a:pt x="471487" y="1357312"/>
                </a:lnTo>
                <a:lnTo>
                  <a:pt x="471487" y="1433512"/>
                </a:lnTo>
                <a:lnTo>
                  <a:pt x="542925" y="1433512"/>
                </a:lnTo>
                <a:lnTo>
                  <a:pt x="542925" y="1485900"/>
                </a:lnTo>
                <a:lnTo>
                  <a:pt x="566737" y="1485900"/>
                </a:lnTo>
                <a:lnTo>
                  <a:pt x="566737" y="1552575"/>
                </a:lnTo>
                <a:lnTo>
                  <a:pt x="585787" y="1552575"/>
                </a:lnTo>
                <a:lnTo>
                  <a:pt x="585787" y="1738312"/>
                </a:lnTo>
                <a:lnTo>
                  <a:pt x="585787" y="1738312"/>
                </a:lnTo>
                <a:lnTo>
                  <a:pt x="585787" y="1804987"/>
                </a:lnTo>
                <a:lnTo>
                  <a:pt x="642937" y="1804987"/>
                </a:lnTo>
                <a:lnTo>
                  <a:pt x="642937" y="1857375"/>
                </a:lnTo>
                <a:lnTo>
                  <a:pt x="661987" y="1857375"/>
                </a:lnTo>
                <a:lnTo>
                  <a:pt x="661987" y="1933575"/>
                </a:lnTo>
                <a:lnTo>
                  <a:pt x="704850" y="1933575"/>
                </a:lnTo>
                <a:lnTo>
                  <a:pt x="704850" y="2062162"/>
                </a:lnTo>
                <a:lnTo>
                  <a:pt x="733425" y="2062162"/>
                </a:lnTo>
                <a:lnTo>
                  <a:pt x="733425" y="2124075"/>
                </a:lnTo>
                <a:lnTo>
                  <a:pt x="752475" y="2124075"/>
                </a:lnTo>
                <a:lnTo>
                  <a:pt x="752475" y="2190750"/>
                </a:lnTo>
                <a:lnTo>
                  <a:pt x="781050" y="2190750"/>
                </a:lnTo>
                <a:lnTo>
                  <a:pt x="781050" y="2252662"/>
                </a:lnTo>
                <a:lnTo>
                  <a:pt x="809625" y="2252662"/>
                </a:lnTo>
                <a:lnTo>
                  <a:pt x="809625" y="2309812"/>
                </a:lnTo>
                <a:lnTo>
                  <a:pt x="809625" y="2309812"/>
                </a:lnTo>
                <a:lnTo>
                  <a:pt x="833438" y="2333625"/>
                </a:lnTo>
                <a:lnTo>
                  <a:pt x="833438" y="2400300"/>
                </a:lnTo>
                <a:lnTo>
                  <a:pt x="885825" y="2400300"/>
                </a:lnTo>
                <a:lnTo>
                  <a:pt x="885825" y="2457450"/>
                </a:lnTo>
                <a:lnTo>
                  <a:pt x="928687" y="2457450"/>
                </a:lnTo>
                <a:lnTo>
                  <a:pt x="928687" y="2538412"/>
                </a:lnTo>
                <a:lnTo>
                  <a:pt x="1019175" y="2538412"/>
                </a:lnTo>
                <a:lnTo>
                  <a:pt x="1019175" y="2605087"/>
                </a:lnTo>
                <a:lnTo>
                  <a:pt x="1071562" y="2605087"/>
                </a:lnTo>
                <a:lnTo>
                  <a:pt x="1071562" y="2671762"/>
                </a:lnTo>
                <a:lnTo>
                  <a:pt x="1233487" y="2671762"/>
                </a:lnTo>
                <a:lnTo>
                  <a:pt x="1233487" y="2738437"/>
                </a:lnTo>
                <a:lnTo>
                  <a:pt x="1414462" y="2738437"/>
                </a:lnTo>
                <a:lnTo>
                  <a:pt x="1414462" y="2819400"/>
                </a:lnTo>
                <a:lnTo>
                  <a:pt x="1476375" y="2819400"/>
                </a:lnTo>
                <a:lnTo>
                  <a:pt x="1476375" y="2881312"/>
                </a:lnTo>
                <a:lnTo>
                  <a:pt x="1495425" y="2881312"/>
                </a:lnTo>
                <a:lnTo>
                  <a:pt x="1495425" y="2957512"/>
                </a:lnTo>
                <a:lnTo>
                  <a:pt x="3595687" y="2957512"/>
                </a:lnTo>
                <a:lnTo>
                  <a:pt x="3595687" y="3086100"/>
                </a:lnTo>
                <a:lnTo>
                  <a:pt x="3595687" y="3086100"/>
                </a:lnTo>
                <a:lnTo>
                  <a:pt x="3633787" y="3086100"/>
                </a:lnTo>
                <a:lnTo>
                  <a:pt x="3633787" y="3238500"/>
                </a:lnTo>
                <a:lnTo>
                  <a:pt x="4071937" y="3238500"/>
                </a:lnTo>
                <a:lnTo>
                  <a:pt x="4071937" y="3490912"/>
                </a:lnTo>
              </a:path>
            </a:pathLst>
          </a:custGeom>
          <a:noFill/>
          <a:ln w="28575">
            <a:solidFill>
              <a:schemeClr val="accent3"/>
            </a:solidFill>
            <a:miter lim="800000"/>
            <a:headEnd/>
            <a:tailEnd/>
          </a:ln>
        </p:spPr>
        <p:txBody>
          <a:bodyPr rtlCol="0" anchor="ctr"/>
          <a:lstStyle/>
          <a:p>
            <a:pPr algn="ctr"/>
            <a:endParaRPr lang="en-US" dirty="0"/>
          </a:p>
        </p:txBody>
      </p:sp>
      <p:sp>
        <p:nvSpPr>
          <p:cNvPr id="122" name="TextBox 121">
            <a:extLst>
              <a:ext uri="{FF2B5EF4-FFF2-40B4-BE49-F238E27FC236}">
                <a16:creationId xmlns:a16="http://schemas.microsoft.com/office/drawing/2014/main" id="{DCAEB060-C7AD-49AE-8C01-134874EE3FED}"/>
              </a:ext>
            </a:extLst>
          </p:cNvPr>
          <p:cNvSpPr txBox="1"/>
          <p:nvPr/>
        </p:nvSpPr>
        <p:spPr bwMode="auto">
          <a:xfrm>
            <a:off x="3132281" y="1631784"/>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grpSp>
        <p:nvGrpSpPr>
          <p:cNvPr id="145" name="Group 144">
            <a:extLst>
              <a:ext uri="{FF2B5EF4-FFF2-40B4-BE49-F238E27FC236}">
                <a16:creationId xmlns:a16="http://schemas.microsoft.com/office/drawing/2014/main" id="{21B5AA97-92AD-4EC8-8863-A3D381B4F9A8}"/>
              </a:ext>
            </a:extLst>
          </p:cNvPr>
          <p:cNvGrpSpPr/>
          <p:nvPr/>
        </p:nvGrpSpPr>
        <p:grpSpPr>
          <a:xfrm>
            <a:off x="3370144" y="1812729"/>
            <a:ext cx="5504304" cy="3446976"/>
            <a:chOff x="3370144" y="1812729"/>
            <a:chExt cx="5504304" cy="3446976"/>
          </a:xfrm>
        </p:grpSpPr>
        <p:sp>
          <p:nvSpPr>
            <p:cNvPr id="123" name="TextBox 122">
              <a:extLst>
                <a:ext uri="{FF2B5EF4-FFF2-40B4-BE49-F238E27FC236}">
                  <a16:creationId xmlns:a16="http://schemas.microsoft.com/office/drawing/2014/main" id="{21DF7CD3-023B-4C0C-AA4B-57243FA17937}"/>
                </a:ext>
              </a:extLst>
            </p:cNvPr>
            <p:cNvSpPr txBox="1"/>
            <p:nvPr/>
          </p:nvSpPr>
          <p:spPr bwMode="auto">
            <a:xfrm>
              <a:off x="3370144" y="1812729"/>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4" name="TextBox 123">
              <a:extLst>
                <a:ext uri="{FF2B5EF4-FFF2-40B4-BE49-F238E27FC236}">
                  <a16:creationId xmlns:a16="http://schemas.microsoft.com/office/drawing/2014/main" id="{D6A950FF-9AEA-4F0C-824E-5E289139E649}"/>
                </a:ext>
              </a:extLst>
            </p:cNvPr>
            <p:cNvSpPr txBox="1"/>
            <p:nvPr/>
          </p:nvSpPr>
          <p:spPr bwMode="auto">
            <a:xfrm>
              <a:off x="3545174" y="1918213"/>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16873940-1952-4BB0-9F2D-8CE371B9CB28}"/>
                </a:ext>
              </a:extLst>
            </p:cNvPr>
            <p:cNvSpPr txBox="1"/>
            <p:nvPr/>
          </p:nvSpPr>
          <p:spPr bwMode="auto">
            <a:xfrm>
              <a:off x="3968692" y="2163513"/>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6" name="TextBox 125">
              <a:extLst>
                <a:ext uri="{FF2B5EF4-FFF2-40B4-BE49-F238E27FC236}">
                  <a16:creationId xmlns:a16="http://schemas.microsoft.com/office/drawing/2014/main" id="{8550AC43-68EF-4AD0-80AA-F0B623BF3188}"/>
                </a:ext>
              </a:extLst>
            </p:cNvPr>
            <p:cNvSpPr txBox="1"/>
            <p:nvPr/>
          </p:nvSpPr>
          <p:spPr bwMode="auto">
            <a:xfrm>
              <a:off x="4410756" y="2322691"/>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5AB2B17D-FB6D-4D20-B76F-6AC5993AA8DC}"/>
                </a:ext>
              </a:extLst>
            </p:cNvPr>
            <p:cNvSpPr txBox="1"/>
            <p:nvPr/>
          </p:nvSpPr>
          <p:spPr bwMode="auto">
            <a:xfrm>
              <a:off x="4644448" y="2518579"/>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8" name="TextBox 127">
              <a:extLst>
                <a:ext uri="{FF2B5EF4-FFF2-40B4-BE49-F238E27FC236}">
                  <a16:creationId xmlns:a16="http://schemas.microsoft.com/office/drawing/2014/main" id="{CCC2E25B-D854-48DF-A3CC-CDC578A77710}"/>
                </a:ext>
              </a:extLst>
            </p:cNvPr>
            <p:cNvSpPr txBox="1"/>
            <p:nvPr/>
          </p:nvSpPr>
          <p:spPr bwMode="auto">
            <a:xfrm>
              <a:off x="4702813" y="2590425"/>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9" name="TextBox 128">
              <a:extLst>
                <a:ext uri="{FF2B5EF4-FFF2-40B4-BE49-F238E27FC236}">
                  <a16:creationId xmlns:a16="http://schemas.microsoft.com/office/drawing/2014/main" id="{6D52BEFC-E4AD-41D4-B599-87CB7467C3C3}"/>
                </a:ext>
              </a:extLst>
            </p:cNvPr>
            <p:cNvSpPr txBox="1"/>
            <p:nvPr/>
          </p:nvSpPr>
          <p:spPr bwMode="auto">
            <a:xfrm>
              <a:off x="5135486" y="2672679"/>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FC6F1708-3A77-4665-AA6B-A0378B8B613E}"/>
                </a:ext>
              </a:extLst>
            </p:cNvPr>
            <p:cNvSpPr txBox="1"/>
            <p:nvPr/>
          </p:nvSpPr>
          <p:spPr bwMode="auto">
            <a:xfrm>
              <a:off x="5482998" y="2761031"/>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A6C2539E-7620-48BB-91D2-8359FE3D8D29}"/>
                </a:ext>
              </a:extLst>
            </p:cNvPr>
            <p:cNvSpPr txBox="1"/>
            <p:nvPr/>
          </p:nvSpPr>
          <p:spPr bwMode="auto">
            <a:xfrm>
              <a:off x="5191373" y="2672679"/>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ADFDC33A-9F24-4334-8FC7-4B6757E07B42}"/>
                </a:ext>
              </a:extLst>
            </p:cNvPr>
            <p:cNvSpPr txBox="1"/>
            <p:nvPr/>
          </p:nvSpPr>
          <p:spPr bwMode="auto">
            <a:xfrm>
              <a:off x="5563607" y="2849328"/>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052C3A6E-A8C0-4878-8C5B-2471690E74FD}"/>
                </a:ext>
              </a:extLst>
            </p:cNvPr>
            <p:cNvSpPr txBox="1"/>
            <p:nvPr/>
          </p:nvSpPr>
          <p:spPr bwMode="auto">
            <a:xfrm>
              <a:off x="4882107" y="2589613"/>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4F668156-3A95-4A9D-9463-A0717198720A}"/>
                </a:ext>
              </a:extLst>
            </p:cNvPr>
            <p:cNvSpPr txBox="1"/>
            <p:nvPr/>
          </p:nvSpPr>
          <p:spPr bwMode="auto">
            <a:xfrm>
              <a:off x="4930118" y="2579707"/>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2AF1609D-28DC-43A6-B6A0-7478870CF8AC}"/>
                </a:ext>
              </a:extLst>
            </p:cNvPr>
            <p:cNvSpPr txBox="1"/>
            <p:nvPr/>
          </p:nvSpPr>
          <p:spPr bwMode="auto">
            <a:xfrm>
              <a:off x="4954124" y="2585442"/>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D14534F9-F5E1-4A25-8F89-F879D81C3CB2}"/>
                </a:ext>
              </a:extLst>
            </p:cNvPr>
            <p:cNvSpPr txBox="1"/>
            <p:nvPr/>
          </p:nvSpPr>
          <p:spPr bwMode="auto">
            <a:xfrm>
              <a:off x="4977116" y="2589994"/>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CB48151C-3443-4218-A17A-637B40A5E7B3}"/>
                </a:ext>
              </a:extLst>
            </p:cNvPr>
            <p:cNvSpPr txBox="1"/>
            <p:nvPr/>
          </p:nvSpPr>
          <p:spPr bwMode="auto">
            <a:xfrm>
              <a:off x="6007512" y="3513467"/>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8" name="TextBox 137">
              <a:extLst>
                <a:ext uri="{FF2B5EF4-FFF2-40B4-BE49-F238E27FC236}">
                  <a16:creationId xmlns:a16="http://schemas.microsoft.com/office/drawing/2014/main" id="{E2B047C5-0A37-43F4-9933-BCA54EA01242}"/>
                </a:ext>
              </a:extLst>
            </p:cNvPr>
            <p:cNvSpPr txBox="1"/>
            <p:nvPr/>
          </p:nvSpPr>
          <p:spPr bwMode="auto">
            <a:xfrm>
              <a:off x="5982274" y="3518026"/>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9" name="TextBox 138">
              <a:extLst>
                <a:ext uri="{FF2B5EF4-FFF2-40B4-BE49-F238E27FC236}">
                  <a16:creationId xmlns:a16="http://schemas.microsoft.com/office/drawing/2014/main" id="{EB83803C-D752-4D78-B51E-11F4D230867C}"/>
                </a:ext>
              </a:extLst>
            </p:cNvPr>
            <p:cNvSpPr txBox="1"/>
            <p:nvPr/>
          </p:nvSpPr>
          <p:spPr bwMode="auto">
            <a:xfrm>
              <a:off x="6225347" y="3633628"/>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40" name="TextBox 139">
              <a:extLst>
                <a:ext uri="{FF2B5EF4-FFF2-40B4-BE49-F238E27FC236}">
                  <a16:creationId xmlns:a16="http://schemas.microsoft.com/office/drawing/2014/main" id="{4E95F363-BEDF-4FA5-A8F9-EA599BEE9446}"/>
                </a:ext>
              </a:extLst>
            </p:cNvPr>
            <p:cNvSpPr txBox="1"/>
            <p:nvPr/>
          </p:nvSpPr>
          <p:spPr bwMode="auto">
            <a:xfrm>
              <a:off x="6943426" y="3879770"/>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41" name="TextBox 140">
              <a:extLst>
                <a:ext uri="{FF2B5EF4-FFF2-40B4-BE49-F238E27FC236}">
                  <a16:creationId xmlns:a16="http://schemas.microsoft.com/office/drawing/2014/main" id="{410D3E6E-497E-4068-90BF-A127918E3EAA}"/>
                </a:ext>
              </a:extLst>
            </p:cNvPr>
            <p:cNvSpPr txBox="1"/>
            <p:nvPr/>
          </p:nvSpPr>
          <p:spPr bwMode="auto">
            <a:xfrm>
              <a:off x="6512836" y="3628662"/>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42" name="TextBox 141">
              <a:extLst>
                <a:ext uri="{FF2B5EF4-FFF2-40B4-BE49-F238E27FC236}">
                  <a16:creationId xmlns:a16="http://schemas.microsoft.com/office/drawing/2014/main" id="{C8744AEF-BAFF-4381-A622-7AF1D54366D9}"/>
                </a:ext>
              </a:extLst>
            </p:cNvPr>
            <p:cNvSpPr txBox="1"/>
            <p:nvPr/>
          </p:nvSpPr>
          <p:spPr bwMode="auto">
            <a:xfrm>
              <a:off x="7458756" y="3888408"/>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43" name="TextBox 142">
              <a:extLst>
                <a:ext uri="{FF2B5EF4-FFF2-40B4-BE49-F238E27FC236}">
                  <a16:creationId xmlns:a16="http://schemas.microsoft.com/office/drawing/2014/main" id="{5CD52D16-6260-44DD-87A9-FB966E79E20E}"/>
                </a:ext>
              </a:extLst>
            </p:cNvPr>
            <p:cNvSpPr txBox="1"/>
            <p:nvPr/>
          </p:nvSpPr>
          <p:spPr bwMode="auto">
            <a:xfrm>
              <a:off x="6972370" y="3874193"/>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44" name="TextBox 143">
              <a:extLst>
                <a:ext uri="{FF2B5EF4-FFF2-40B4-BE49-F238E27FC236}">
                  <a16:creationId xmlns:a16="http://schemas.microsoft.com/office/drawing/2014/main" id="{8A6BD4F7-5F02-4AE7-A89F-0B00A84358E0}"/>
                </a:ext>
              </a:extLst>
            </p:cNvPr>
            <p:cNvSpPr txBox="1"/>
            <p:nvPr/>
          </p:nvSpPr>
          <p:spPr bwMode="auto">
            <a:xfrm>
              <a:off x="8588174" y="4859595"/>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grpSp>
      <p:sp>
        <p:nvSpPr>
          <p:cNvPr id="146" name="TextBox 145">
            <a:extLst>
              <a:ext uri="{FF2B5EF4-FFF2-40B4-BE49-F238E27FC236}">
                <a16:creationId xmlns:a16="http://schemas.microsoft.com/office/drawing/2014/main" id="{67523156-E757-447C-A774-4CDE444D3CFB}"/>
              </a:ext>
            </a:extLst>
          </p:cNvPr>
          <p:cNvSpPr txBox="1"/>
          <p:nvPr/>
        </p:nvSpPr>
        <p:spPr bwMode="auto">
          <a:xfrm>
            <a:off x="9922221" y="2655661"/>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47" name="TextBox 146">
            <a:extLst>
              <a:ext uri="{FF2B5EF4-FFF2-40B4-BE49-F238E27FC236}">
                <a16:creationId xmlns:a16="http://schemas.microsoft.com/office/drawing/2014/main" id="{2B5724C6-2FEC-4EED-8963-E168C67445A5}"/>
              </a:ext>
            </a:extLst>
          </p:cNvPr>
          <p:cNvSpPr txBox="1"/>
          <p:nvPr/>
        </p:nvSpPr>
        <p:spPr bwMode="auto">
          <a:xfrm>
            <a:off x="9922221" y="2928035"/>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8" name="TextBox 147">
            <a:extLst>
              <a:ext uri="{FF2B5EF4-FFF2-40B4-BE49-F238E27FC236}">
                <a16:creationId xmlns:a16="http://schemas.microsoft.com/office/drawing/2014/main" id="{62176A90-1DD3-47A6-91B9-A8E488C9CD95}"/>
              </a:ext>
            </a:extLst>
          </p:cNvPr>
          <p:cNvSpPr txBox="1"/>
          <p:nvPr/>
        </p:nvSpPr>
        <p:spPr bwMode="auto">
          <a:xfrm>
            <a:off x="3007413" y="1533292"/>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9" name="TextBox 148">
            <a:extLst>
              <a:ext uri="{FF2B5EF4-FFF2-40B4-BE49-F238E27FC236}">
                <a16:creationId xmlns:a16="http://schemas.microsoft.com/office/drawing/2014/main" id="{67AB7133-4DC4-433B-A30E-D8886C62360F}"/>
              </a:ext>
            </a:extLst>
          </p:cNvPr>
          <p:cNvSpPr txBox="1"/>
          <p:nvPr/>
        </p:nvSpPr>
        <p:spPr bwMode="auto">
          <a:xfrm>
            <a:off x="3234895" y="2209456"/>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50" name="TextBox 149">
            <a:extLst>
              <a:ext uri="{FF2B5EF4-FFF2-40B4-BE49-F238E27FC236}">
                <a16:creationId xmlns:a16="http://schemas.microsoft.com/office/drawing/2014/main" id="{83E0956F-698F-4715-BB9E-65E82EE5E92A}"/>
              </a:ext>
            </a:extLst>
          </p:cNvPr>
          <p:cNvSpPr txBox="1"/>
          <p:nvPr/>
        </p:nvSpPr>
        <p:spPr bwMode="auto">
          <a:xfrm>
            <a:off x="3869455" y="3928311"/>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51" name="TextBox 150">
            <a:extLst>
              <a:ext uri="{FF2B5EF4-FFF2-40B4-BE49-F238E27FC236}">
                <a16:creationId xmlns:a16="http://schemas.microsoft.com/office/drawing/2014/main" id="{46261D16-4258-4AE0-A38B-86ECFFE444B4}"/>
              </a:ext>
            </a:extLst>
          </p:cNvPr>
          <p:cNvSpPr txBox="1"/>
          <p:nvPr/>
        </p:nvSpPr>
        <p:spPr bwMode="auto">
          <a:xfrm>
            <a:off x="3611220" y="3332404"/>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52" name="TextBox 151">
            <a:extLst>
              <a:ext uri="{FF2B5EF4-FFF2-40B4-BE49-F238E27FC236}">
                <a16:creationId xmlns:a16="http://schemas.microsoft.com/office/drawing/2014/main" id="{2A0F5886-BE0A-456A-950A-7AF5703BD089}"/>
              </a:ext>
            </a:extLst>
          </p:cNvPr>
          <p:cNvSpPr txBox="1"/>
          <p:nvPr/>
        </p:nvSpPr>
        <p:spPr bwMode="auto">
          <a:xfrm>
            <a:off x="3673887" y="3470773"/>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53" name="TextBox 152">
            <a:extLst>
              <a:ext uri="{FF2B5EF4-FFF2-40B4-BE49-F238E27FC236}">
                <a16:creationId xmlns:a16="http://schemas.microsoft.com/office/drawing/2014/main" id="{0F211A66-3156-4ABF-B1C6-54B6F489763A}"/>
              </a:ext>
            </a:extLst>
          </p:cNvPr>
          <p:cNvSpPr txBox="1"/>
          <p:nvPr/>
        </p:nvSpPr>
        <p:spPr bwMode="auto">
          <a:xfrm>
            <a:off x="4739919" y="4485146"/>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54" name="TextBox 153">
            <a:extLst>
              <a:ext uri="{FF2B5EF4-FFF2-40B4-BE49-F238E27FC236}">
                <a16:creationId xmlns:a16="http://schemas.microsoft.com/office/drawing/2014/main" id="{2D7D6B6A-B8E6-47C2-A7F9-E0E91802AD5A}"/>
              </a:ext>
            </a:extLst>
          </p:cNvPr>
          <p:cNvSpPr txBox="1"/>
          <p:nvPr/>
        </p:nvSpPr>
        <p:spPr bwMode="auto">
          <a:xfrm>
            <a:off x="5049212" y="4485146"/>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55" name="TextBox 154">
            <a:extLst>
              <a:ext uri="{FF2B5EF4-FFF2-40B4-BE49-F238E27FC236}">
                <a16:creationId xmlns:a16="http://schemas.microsoft.com/office/drawing/2014/main" id="{4C31FA5E-BF66-4FE6-9147-89BA7A77DC82}"/>
              </a:ext>
            </a:extLst>
          </p:cNvPr>
          <p:cNvSpPr txBox="1"/>
          <p:nvPr/>
        </p:nvSpPr>
        <p:spPr bwMode="auto">
          <a:xfrm>
            <a:off x="5472106" y="4485146"/>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56" name="TextBox 155">
            <a:extLst>
              <a:ext uri="{FF2B5EF4-FFF2-40B4-BE49-F238E27FC236}">
                <a16:creationId xmlns:a16="http://schemas.microsoft.com/office/drawing/2014/main" id="{6E065CDD-761D-461C-96F0-EBF2A8CA9D66}"/>
              </a:ext>
            </a:extLst>
          </p:cNvPr>
          <p:cNvSpPr txBox="1"/>
          <p:nvPr/>
        </p:nvSpPr>
        <p:spPr bwMode="auto">
          <a:xfrm>
            <a:off x="5922226" y="4490914"/>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57" name="TextBox 156">
            <a:extLst>
              <a:ext uri="{FF2B5EF4-FFF2-40B4-BE49-F238E27FC236}">
                <a16:creationId xmlns:a16="http://schemas.microsoft.com/office/drawing/2014/main" id="{BB7CF3F4-1E2D-47BA-BA7F-2526B3A728B3}"/>
              </a:ext>
            </a:extLst>
          </p:cNvPr>
          <p:cNvSpPr txBox="1"/>
          <p:nvPr/>
        </p:nvSpPr>
        <p:spPr bwMode="auto">
          <a:xfrm>
            <a:off x="6665015" y="4761515"/>
            <a:ext cx="286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58" name="TextBox 157">
            <a:extLst>
              <a:ext uri="{FF2B5EF4-FFF2-40B4-BE49-F238E27FC236}">
                <a16:creationId xmlns:a16="http://schemas.microsoft.com/office/drawing/2014/main" id="{AD00600E-7C21-447F-AC41-47D372D4B8DF}"/>
              </a:ext>
            </a:extLst>
          </p:cNvPr>
          <p:cNvSpPr txBox="1"/>
          <p:nvPr/>
        </p:nvSpPr>
        <p:spPr bwMode="auto">
          <a:xfrm>
            <a:off x="8974396"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35</a:t>
            </a:r>
          </a:p>
        </p:txBody>
      </p:sp>
      <p:sp>
        <p:nvSpPr>
          <p:cNvPr id="159" name="TextBox 158">
            <a:extLst>
              <a:ext uri="{FF2B5EF4-FFF2-40B4-BE49-F238E27FC236}">
                <a16:creationId xmlns:a16="http://schemas.microsoft.com/office/drawing/2014/main" id="{9DB2171A-275A-409A-A1D1-8B3905432CB6}"/>
              </a:ext>
            </a:extLst>
          </p:cNvPr>
          <p:cNvSpPr txBox="1"/>
          <p:nvPr/>
        </p:nvSpPr>
        <p:spPr bwMode="auto">
          <a:xfrm>
            <a:off x="2940834"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60" name="TextBox 159">
            <a:extLst>
              <a:ext uri="{FF2B5EF4-FFF2-40B4-BE49-F238E27FC236}">
                <a16:creationId xmlns:a16="http://schemas.microsoft.com/office/drawing/2014/main" id="{171C2835-2AA2-4BA1-850B-51E814D87406}"/>
              </a:ext>
            </a:extLst>
          </p:cNvPr>
          <p:cNvSpPr txBox="1"/>
          <p:nvPr/>
        </p:nvSpPr>
        <p:spPr bwMode="auto">
          <a:xfrm>
            <a:off x="3285908"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61" name="TextBox 160">
            <a:extLst>
              <a:ext uri="{FF2B5EF4-FFF2-40B4-BE49-F238E27FC236}">
                <a16:creationId xmlns:a16="http://schemas.microsoft.com/office/drawing/2014/main" id="{0C6F5D4C-18F6-4EB2-8C09-E9E0E8FF93E1}"/>
              </a:ext>
            </a:extLst>
          </p:cNvPr>
          <p:cNvSpPr txBox="1"/>
          <p:nvPr/>
        </p:nvSpPr>
        <p:spPr bwMode="auto">
          <a:xfrm>
            <a:off x="3458445"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62" name="TextBox 161">
            <a:extLst>
              <a:ext uri="{FF2B5EF4-FFF2-40B4-BE49-F238E27FC236}">
                <a16:creationId xmlns:a16="http://schemas.microsoft.com/office/drawing/2014/main" id="{A50E2FFF-650B-4A86-B731-12E3EB4D32C7}"/>
              </a:ext>
            </a:extLst>
          </p:cNvPr>
          <p:cNvSpPr txBox="1"/>
          <p:nvPr/>
        </p:nvSpPr>
        <p:spPr bwMode="auto">
          <a:xfrm>
            <a:off x="3630982"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63" name="TextBox 162">
            <a:extLst>
              <a:ext uri="{FF2B5EF4-FFF2-40B4-BE49-F238E27FC236}">
                <a16:creationId xmlns:a16="http://schemas.microsoft.com/office/drawing/2014/main" id="{B855D7FE-2AA5-4D14-B3B3-583690AA9D04}"/>
              </a:ext>
            </a:extLst>
          </p:cNvPr>
          <p:cNvSpPr txBox="1"/>
          <p:nvPr/>
        </p:nvSpPr>
        <p:spPr bwMode="auto">
          <a:xfrm>
            <a:off x="3803519"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164" name="TextBox 163">
            <a:extLst>
              <a:ext uri="{FF2B5EF4-FFF2-40B4-BE49-F238E27FC236}">
                <a16:creationId xmlns:a16="http://schemas.microsoft.com/office/drawing/2014/main" id="{40715689-40B6-4599-A52A-7F73C609FFE0}"/>
              </a:ext>
            </a:extLst>
          </p:cNvPr>
          <p:cNvSpPr txBox="1"/>
          <p:nvPr/>
        </p:nvSpPr>
        <p:spPr bwMode="auto">
          <a:xfrm>
            <a:off x="3976056"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165" name="TextBox 164">
            <a:extLst>
              <a:ext uri="{FF2B5EF4-FFF2-40B4-BE49-F238E27FC236}">
                <a16:creationId xmlns:a16="http://schemas.microsoft.com/office/drawing/2014/main" id="{31C34A66-3466-43B7-948F-9FDF7A3740AA}"/>
              </a:ext>
            </a:extLst>
          </p:cNvPr>
          <p:cNvSpPr txBox="1"/>
          <p:nvPr/>
        </p:nvSpPr>
        <p:spPr bwMode="auto">
          <a:xfrm>
            <a:off x="4148593"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166" name="TextBox 165">
            <a:extLst>
              <a:ext uri="{FF2B5EF4-FFF2-40B4-BE49-F238E27FC236}">
                <a16:creationId xmlns:a16="http://schemas.microsoft.com/office/drawing/2014/main" id="{D655807D-FBFE-4B07-8511-85DADF2AAB41}"/>
              </a:ext>
            </a:extLst>
          </p:cNvPr>
          <p:cNvSpPr txBox="1"/>
          <p:nvPr/>
        </p:nvSpPr>
        <p:spPr bwMode="auto">
          <a:xfrm>
            <a:off x="4321130"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167" name="TextBox 166">
            <a:extLst>
              <a:ext uri="{FF2B5EF4-FFF2-40B4-BE49-F238E27FC236}">
                <a16:creationId xmlns:a16="http://schemas.microsoft.com/office/drawing/2014/main" id="{B03EB929-54F0-4487-B050-436326374E51}"/>
              </a:ext>
            </a:extLst>
          </p:cNvPr>
          <p:cNvSpPr txBox="1"/>
          <p:nvPr/>
        </p:nvSpPr>
        <p:spPr bwMode="auto">
          <a:xfrm>
            <a:off x="4493668"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168" name="TextBox 167">
            <a:extLst>
              <a:ext uri="{FF2B5EF4-FFF2-40B4-BE49-F238E27FC236}">
                <a16:creationId xmlns:a16="http://schemas.microsoft.com/office/drawing/2014/main" id="{D43BAB77-001D-402D-9205-82806E3B9FB1}"/>
              </a:ext>
            </a:extLst>
          </p:cNvPr>
          <p:cNvSpPr txBox="1"/>
          <p:nvPr/>
        </p:nvSpPr>
        <p:spPr bwMode="auto">
          <a:xfrm>
            <a:off x="4668580"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69" name="TextBox 168">
            <a:extLst>
              <a:ext uri="{FF2B5EF4-FFF2-40B4-BE49-F238E27FC236}">
                <a16:creationId xmlns:a16="http://schemas.microsoft.com/office/drawing/2014/main" id="{7D884D15-74E2-44BE-A88E-0D6E45539C69}"/>
              </a:ext>
            </a:extLst>
          </p:cNvPr>
          <p:cNvSpPr txBox="1"/>
          <p:nvPr/>
        </p:nvSpPr>
        <p:spPr bwMode="auto">
          <a:xfrm>
            <a:off x="4834188"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170" name="TextBox 169">
            <a:extLst>
              <a:ext uri="{FF2B5EF4-FFF2-40B4-BE49-F238E27FC236}">
                <a16:creationId xmlns:a16="http://schemas.microsoft.com/office/drawing/2014/main" id="{467F00CA-5656-46F1-B284-25A92713E92A}"/>
              </a:ext>
            </a:extLst>
          </p:cNvPr>
          <p:cNvSpPr txBox="1"/>
          <p:nvPr/>
        </p:nvSpPr>
        <p:spPr bwMode="auto">
          <a:xfrm>
            <a:off x="4999796"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71" name="TextBox 170">
            <a:extLst>
              <a:ext uri="{FF2B5EF4-FFF2-40B4-BE49-F238E27FC236}">
                <a16:creationId xmlns:a16="http://schemas.microsoft.com/office/drawing/2014/main" id="{4CB6CA51-87F8-405D-8A2A-4B437B060152}"/>
              </a:ext>
            </a:extLst>
          </p:cNvPr>
          <p:cNvSpPr txBox="1"/>
          <p:nvPr/>
        </p:nvSpPr>
        <p:spPr bwMode="auto">
          <a:xfrm>
            <a:off x="5165404"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172" name="TextBox 171">
            <a:extLst>
              <a:ext uri="{FF2B5EF4-FFF2-40B4-BE49-F238E27FC236}">
                <a16:creationId xmlns:a16="http://schemas.microsoft.com/office/drawing/2014/main" id="{2B7576A6-FAF1-435E-9F83-4FCAC5CB7C93}"/>
              </a:ext>
            </a:extLst>
          </p:cNvPr>
          <p:cNvSpPr txBox="1"/>
          <p:nvPr/>
        </p:nvSpPr>
        <p:spPr bwMode="auto">
          <a:xfrm>
            <a:off x="5331012"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173" name="TextBox 172">
            <a:extLst>
              <a:ext uri="{FF2B5EF4-FFF2-40B4-BE49-F238E27FC236}">
                <a16:creationId xmlns:a16="http://schemas.microsoft.com/office/drawing/2014/main" id="{01157AC1-860D-434D-BE28-A3E5188850FF}"/>
              </a:ext>
            </a:extLst>
          </p:cNvPr>
          <p:cNvSpPr txBox="1"/>
          <p:nvPr/>
        </p:nvSpPr>
        <p:spPr bwMode="auto">
          <a:xfrm>
            <a:off x="5496620"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74" name="TextBox 173">
            <a:extLst>
              <a:ext uri="{FF2B5EF4-FFF2-40B4-BE49-F238E27FC236}">
                <a16:creationId xmlns:a16="http://schemas.microsoft.com/office/drawing/2014/main" id="{1956EB49-C358-4726-B6E9-13915A472488}"/>
              </a:ext>
            </a:extLst>
          </p:cNvPr>
          <p:cNvSpPr txBox="1"/>
          <p:nvPr/>
        </p:nvSpPr>
        <p:spPr bwMode="auto">
          <a:xfrm>
            <a:off x="5662228"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175" name="TextBox 174">
            <a:extLst>
              <a:ext uri="{FF2B5EF4-FFF2-40B4-BE49-F238E27FC236}">
                <a16:creationId xmlns:a16="http://schemas.microsoft.com/office/drawing/2014/main" id="{37D9884B-3B24-4A3D-A819-C76272197CDF}"/>
              </a:ext>
            </a:extLst>
          </p:cNvPr>
          <p:cNvSpPr txBox="1"/>
          <p:nvPr/>
        </p:nvSpPr>
        <p:spPr bwMode="auto">
          <a:xfrm>
            <a:off x="5827836"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p>
        </p:txBody>
      </p:sp>
      <p:sp>
        <p:nvSpPr>
          <p:cNvPr id="176" name="TextBox 175">
            <a:extLst>
              <a:ext uri="{FF2B5EF4-FFF2-40B4-BE49-F238E27FC236}">
                <a16:creationId xmlns:a16="http://schemas.microsoft.com/office/drawing/2014/main" id="{04DA3A49-C6C1-47BC-B19D-A357D57178C2}"/>
              </a:ext>
            </a:extLst>
          </p:cNvPr>
          <p:cNvSpPr txBox="1"/>
          <p:nvPr/>
        </p:nvSpPr>
        <p:spPr bwMode="auto">
          <a:xfrm>
            <a:off x="5993444"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77" name="TextBox 176">
            <a:extLst>
              <a:ext uri="{FF2B5EF4-FFF2-40B4-BE49-F238E27FC236}">
                <a16:creationId xmlns:a16="http://schemas.microsoft.com/office/drawing/2014/main" id="{4D9840D9-A372-44BA-A774-9F86F20402FE}"/>
              </a:ext>
            </a:extLst>
          </p:cNvPr>
          <p:cNvSpPr txBox="1"/>
          <p:nvPr/>
        </p:nvSpPr>
        <p:spPr bwMode="auto">
          <a:xfrm>
            <a:off x="6159052"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178" name="TextBox 177">
            <a:extLst>
              <a:ext uri="{FF2B5EF4-FFF2-40B4-BE49-F238E27FC236}">
                <a16:creationId xmlns:a16="http://schemas.microsoft.com/office/drawing/2014/main" id="{AB46A687-6BFE-4067-A974-B71F8C349A6F}"/>
              </a:ext>
            </a:extLst>
          </p:cNvPr>
          <p:cNvSpPr txBox="1"/>
          <p:nvPr/>
        </p:nvSpPr>
        <p:spPr bwMode="auto">
          <a:xfrm>
            <a:off x="6324660"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79" name="TextBox 178">
            <a:extLst>
              <a:ext uri="{FF2B5EF4-FFF2-40B4-BE49-F238E27FC236}">
                <a16:creationId xmlns:a16="http://schemas.microsoft.com/office/drawing/2014/main" id="{7B7813D8-18F1-443C-8108-C433CCB20ED8}"/>
              </a:ext>
            </a:extLst>
          </p:cNvPr>
          <p:cNvSpPr txBox="1"/>
          <p:nvPr/>
        </p:nvSpPr>
        <p:spPr bwMode="auto">
          <a:xfrm>
            <a:off x="6490268"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180" name="TextBox 179">
            <a:extLst>
              <a:ext uri="{FF2B5EF4-FFF2-40B4-BE49-F238E27FC236}">
                <a16:creationId xmlns:a16="http://schemas.microsoft.com/office/drawing/2014/main" id="{07BA41D1-8557-4151-BC05-307B4966B6D0}"/>
              </a:ext>
            </a:extLst>
          </p:cNvPr>
          <p:cNvSpPr txBox="1"/>
          <p:nvPr/>
        </p:nvSpPr>
        <p:spPr bwMode="auto">
          <a:xfrm>
            <a:off x="6655876"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181" name="TextBox 180">
            <a:extLst>
              <a:ext uri="{FF2B5EF4-FFF2-40B4-BE49-F238E27FC236}">
                <a16:creationId xmlns:a16="http://schemas.microsoft.com/office/drawing/2014/main" id="{CE1E703E-9E2F-4984-B4EA-3272F9C5061E}"/>
              </a:ext>
            </a:extLst>
          </p:cNvPr>
          <p:cNvSpPr txBox="1"/>
          <p:nvPr/>
        </p:nvSpPr>
        <p:spPr bwMode="auto">
          <a:xfrm>
            <a:off x="6821484"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182" name="TextBox 181">
            <a:extLst>
              <a:ext uri="{FF2B5EF4-FFF2-40B4-BE49-F238E27FC236}">
                <a16:creationId xmlns:a16="http://schemas.microsoft.com/office/drawing/2014/main" id="{01E987CE-D53B-4B84-A0AA-B0F99C65BC32}"/>
              </a:ext>
            </a:extLst>
          </p:cNvPr>
          <p:cNvSpPr txBox="1"/>
          <p:nvPr/>
        </p:nvSpPr>
        <p:spPr bwMode="auto">
          <a:xfrm>
            <a:off x="6987092"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a:t>
            </a:r>
          </a:p>
        </p:txBody>
      </p:sp>
      <p:sp>
        <p:nvSpPr>
          <p:cNvPr id="183" name="TextBox 182">
            <a:extLst>
              <a:ext uri="{FF2B5EF4-FFF2-40B4-BE49-F238E27FC236}">
                <a16:creationId xmlns:a16="http://schemas.microsoft.com/office/drawing/2014/main" id="{16FE2F65-D48A-4E0D-9F8E-74AD037B0552}"/>
              </a:ext>
            </a:extLst>
          </p:cNvPr>
          <p:cNvSpPr txBox="1"/>
          <p:nvPr/>
        </p:nvSpPr>
        <p:spPr bwMode="auto">
          <a:xfrm>
            <a:off x="7152700"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84" name="TextBox 183">
            <a:extLst>
              <a:ext uri="{FF2B5EF4-FFF2-40B4-BE49-F238E27FC236}">
                <a16:creationId xmlns:a16="http://schemas.microsoft.com/office/drawing/2014/main" id="{D6A12288-709E-4ED9-A27B-C7D6E73A1526}"/>
              </a:ext>
            </a:extLst>
          </p:cNvPr>
          <p:cNvSpPr txBox="1"/>
          <p:nvPr/>
        </p:nvSpPr>
        <p:spPr bwMode="auto">
          <a:xfrm>
            <a:off x="7318308"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185" name="TextBox 184">
            <a:extLst>
              <a:ext uri="{FF2B5EF4-FFF2-40B4-BE49-F238E27FC236}">
                <a16:creationId xmlns:a16="http://schemas.microsoft.com/office/drawing/2014/main" id="{89B8480B-B522-43C9-9021-BF778F45882F}"/>
              </a:ext>
            </a:extLst>
          </p:cNvPr>
          <p:cNvSpPr txBox="1"/>
          <p:nvPr/>
        </p:nvSpPr>
        <p:spPr bwMode="auto">
          <a:xfrm>
            <a:off x="7483916"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sp>
        <p:nvSpPr>
          <p:cNvPr id="186" name="TextBox 185">
            <a:extLst>
              <a:ext uri="{FF2B5EF4-FFF2-40B4-BE49-F238E27FC236}">
                <a16:creationId xmlns:a16="http://schemas.microsoft.com/office/drawing/2014/main" id="{8E3DD00E-1582-4B68-91E0-8B1E3A538606}"/>
              </a:ext>
            </a:extLst>
          </p:cNvPr>
          <p:cNvSpPr txBox="1"/>
          <p:nvPr/>
        </p:nvSpPr>
        <p:spPr bwMode="auto">
          <a:xfrm>
            <a:off x="7649524"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187" name="TextBox 186">
            <a:extLst>
              <a:ext uri="{FF2B5EF4-FFF2-40B4-BE49-F238E27FC236}">
                <a16:creationId xmlns:a16="http://schemas.microsoft.com/office/drawing/2014/main" id="{77ECC533-CD4B-4E09-817F-723D9660513E}"/>
              </a:ext>
            </a:extLst>
          </p:cNvPr>
          <p:cNvSpPr txBox="1"/>
          <p:nvPr/>
        </p:nvSpPr>
        <p:spPr bwMode="auto">
          <a:xfrm>
            <a:off x="7815132"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p>
        </p:txBody>
      </p:sp>
      <p:sp>
        <p:nvSpPr>
          <p:cNvPr id="188" name="TextBox 187">
            <a:extLst>
              <a:ext uri="{FF2B5EF4-FFF2-40B4-BE49-F238E27FC236}">
                <a16:creationId xmlns:a16="http://schemas.microsoft.com/office/drawing/2014/main" id="{602881D2-3FF9-4180-8EE6-3613312141CB}"/>
              </a:ext>
            </a:extLst>
          </p:cNvPr>
          <p:cNvSpPr txBox="1"/>
          <p:nvPr/>
        </p:nvSpPr>
        <p:spPr bwMode="auto">
          <a:xfrm>
            <a:off x="7980740"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p>
        </p:txBody>
      </p:sp>
      <p:sp>
        <p:nvSpPr>
          <p:cNvPr id="189" name="TextBox 188">
            <a:extLst>
              <a:ext uri="{FF2B5EF4-FFF2-40B4-BE49-F238E27FC236}">
                <a16:creationId xmlns:a16="http://schemas.microsoft.com/office/drawing/2014/main" id="{A0EA2BA0-C4F1-45E8-9A4B-FB12D8BA0925}"/>
              </a:ext>
            </a:extLst>
          </p:cNvPr>
          <p:cNvSpPr txBox="1"/>
          <p:nvPr/>
        </p:nvSpPr>
        <p:spPr bwMode="auto">
          <a:xfrm>
            <a:off x="8146348"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190" name="TextBox 189">
            <a:extLst>
              <a:ext uri="{FF2B5EF4-FFF2-40B4-BE49-F238E27FC236}">
                <a16:creationId xmlns:a16="http://schemas.microsoft.com/office/drawing/2014/main" id="{184DFBA3-AFD6-4015-92F0-59E0779C8DD5}"/>
              </a:ext>
            </a:extLst>
          </p:cNvPr>
          <p:cNvSpPr txBox="1"/>
          <p:nvPr/>
        </p:nvSpPr>
        <p:spPr bwMode="auto">
          <a:xfrm>
            <a:off x="8311956"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31</a:t>
            </a:r>
          </a:p>
        </p:txBody>
      </p:sp>
      <p:sp>
        <p:nvSpPr>
          <p:cNvPr id="191" name="TextBox 190">
            <a:extLst>
              <a:ext uri="{FF2B5EF4-FFF2-40B4-BE49-F238E27FC236}">
                <a16:creationId xmlns:a16="http://schemas.microsoft.com/office/drawing/2014/main" id="{5CFA242D-AD10-4D35-8906-F75357950C4D}"/>
              </a:ext>
            </a:extLst>
          </p:cNvPr>
          <p:cNvSpPr txBox="1"/>
          <p:nvPr/>
        </p:nvSpPr>
        <p:spPr bwMode="auto">
          <a:xfrm>
            <a:off x="8477564"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a:t>
            </a:r>
          </a:p>
        </p:txBody>
      </p:sp>
      <p:sp>
        <p:nvSpPr>
          <p:cNvPr id="192" name="TextBox 191">
            <a:extLst>
              <a:ext uri="{FF2B5EF4-FFF2-40B4-BE49-F238E27FC236}">
                <a16:creationId xmlns:a16="http://schemas.microsoft.com/office/drawing/2014/main" id="{EA8F576D-0DCD-425F-82E8-854B9D5A2809}"/>
              </a:ext>
            </a:extLst>
          </p:cNvPr>
          <p:cNvSpPr txBox="1"/>
          <p:nvPr/>
        </p:nvSpPr>
        <p:spPr bwMode="auto">
          <a:xfrm>
            <a:off x="8643172"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193" name="TextBox 192">
            <a:extLst>
              <a:ext uri="{FF2B5EF4-FFF2-40B4-BE49-F238E27FC236}">
                <a16:creationId xmlns:a16="http://schemas.microsoft.com/office/drawing/2014/main" id="{99E87E03-1C30-4D38-86D0-FECD1F8B71B2}"/>
              </a:ext>
            </a:extLst>
          </p:cNvPr>
          <p:cNvSpPr txBox="1"/>
          <p:nvPr/>
        </p:nvSpPr>
        <p:spPr bwMode="auto">
          <a:xfrm>
            <a:off x="8808780"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34</a:t>
            </a:r>
          </a:p>
        </p:txBody>
      </p:sp>
      <p:sp>
        <p:nvSpPr>
          <p:cNvPr id="194" name="TextBox 193">
            <a:extLst>
              <a:ext uri="{FF2B5EF4-FFF2-40B4-BE49-F238E27FC236}">
                <a16:creationId xmlns:a16="http://schemas.microsoft.com/office/drawing/2014/main" id="{41BE548E-FDA9-4AAB-B5D9-333F18D5964D}"/>
              </a:ext>
            </a:extLst>
          </p:cNvPr>
          <p:cNvSpPr txBox="1"/>
          <p:nvPr/>
        </p:nvSpPr>
        <p:spPr bwMode="auto">
          <a:xfrm>
            <a:off x="3113371" y="5283489"/>
            <a:ext cx="418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Tree>
    <p:extLst>
      <p:ext uri="{BB962C8B-B14F-4D97-AF65-F5344CB8AC3E}">
        <p14:creationId xmlns:p14="http://schemas.microsoft.com/office/powerpoint/2010/main" val="1679771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ALCANZA: Adverse Events Occurring in ≥ 10% of Patients </a:t>
            </a:r>
          </a:p>
        </p:txBody>
      </p:sp>
      <p:sp>
        <p:nvSpPr>
          <p:cNvPr id="7" name="TextBox 6">
            <a:extLst>
              <a:ext uri="{FF2B5EF4-FFF2-40B4-BE49-F238E27FC236}">
                <a16:creationId xmlns:a16="http://schemas.microsoft.com/office/drawing/2014/main" id="{BFE4CB79-89F5-4EF8-A914-F4E391B0984F}"/>
              </a:ext>
            </a:extLst>
          </p:cNvPr>
          <p:cNvSpPr txBox="1"/>
          <p:nvPr/>
        </p:nvSpPr>
        <p:spPr>
          <a:xfrm>
            <a:off x="2807208" y="1668457"/>
            <a:ext cx="4279392" cy="369332"/>
          </a:xfrm>
          <a:prstGeom prst="rect">
            <a:avLst/>
          </a:prstGeom>
          <a:noFill/>
        </p:spPr>
        <p:txBody>
          <a:bodyPr wrap="square" rtlCol="0">
            <a:spAutoFit/>
          </a:bodyPr>
          <a:lstStyle/>
          <a:p>
            <a:pPr algn="ctr" defTabSz="914377"/>
            <a:r>
              <a:rPr lang="en-GB" b="1" dirty="0">
                <a:solidFill>
                  <a:schemeClr val="bg1"/>
                </a:solidFill>
                <a:latin typeface="Calibri" panose="020F0502020204030204" pitchFamily="34" charset="0"/>
                <a:cs typeface="Calibri" panose="020F0502020204030204" pitchFamily="34" charset="0"/>
              </a:rPr>
              <a:t>Brentuximab Vedotin</a:t>
            </a:r>
          </a:p>
        </p:txBody>
      </p:sp>
      <p:sp>
        <p:nvSpPr>
          <p:cNvPr id="8" name="TextBox 7">
            <a:extLst>
              <a:ext uri="{FF2B5EF4-FFF2-40B4-BE49-F238E27FC236}">
                <a16:creationId xmlns:a16="http://schemas.microsoft.com/office/drawing/2014/main" id="{2A020BC8-7AA0-43C6-8549-341AE29DCCBC}"/>
              </a:ext>
            </a:extLst>
          </p:cNvPr>
          <p:cNvSpPr txBox="1"/>
          <p:nvPr/>
        </p:nvSpPr>
        <p:spPr>
          <a:xfrm>
            <a:off x="7086600" y="1666238"/>
            <a:ext cx="4279392" cy="369332"/>
          </a:xfrm>
          <a:prstGeom prst="rect">
            <a:avLst/>
          </a:prstGeom>
          <a:noFill/>
        </p:spPr>
        <p:txBody>
          <a:bodyPr wrap="square" rtlCol="0">
            <a:spAutoFit/>
          </a:bodyPr>
          <a:lstStyle/>
          <a:p>
            <a:pPr algn="ctr" defTabSz="914377"/>
            <a:r>
              <a:rPr lang="en-GB" b="1" dirty="0">
                <a:solidFill>
                  <a:schemeClr val="bg1"/>
                </a:solidFill>
                <a:latin typeface="Calibri" panose="020F0502020204030204" pitchFamily="34" charset="0"/>
                <a:cs typeface="Calibri" panose="020F0502020204030204" pitchFamily="34" charset="0"/>
              </a:rPr>
              <a:t>Physician’s Choice*</a:t>
            </a:r>
          </a:p>
        </p:txBody>
      </p:sp>
      <p:sp>
        <p:nvSpPr>
          <p:cNvPr id="3" name="TextBox 2">
            <a:extLst>
              <a:ext uri="{FF2B5EF4-FFF2-40B4-BE49-F238E27FC236}">
                <a16:creationId xmlns:a16="http://schemas.microsoft.com/office/drawing/2014/main" id="{710F0B87-79BE-4974-A61B-A8DC1B078B2A}"/>
              </a:ext>
            </a:extLst>
          </p:cNvPr>
          <p:cNvSpPr txBox="1"/>
          <p:nvPr/>
        </p:nvSpPr>
        <p:spPr bwMode="auto">
          <a:xfrm>
            <a:off x="629927" y="5924217"/>
            <a:ext cx="30221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*Methotrexate or bexarotene.</a:t>
            </a:r>
          </a:p>
        </p:txBody>
      </p:sp>
      <p:sp>
        <p:nvSpPr>
          <p:cNvPr id="9" name="TextBox 8">
            <a:extLst>
              <a:ext uri="{FF2B5EF4-FFF2-40B4-BE49-F238E27FC236}">
                <a16:creationId xmlns:a16="http://schemas.microsoft.com/office/drawing/2014/main" id="{EA70953C-6F38-4119-8D65-B3F77AD725EA}"/>
              </a:ext>
            </a:extLst>
          </p:cNvPr>
          <p:cNvSpPr txBox="1"/>
          <p:nvPr/>
        </p:nvSpPr>
        <p:spPr>
          <a:xfrm>
            <a:off x="2907792" y="5680909"/>
            <a:ext cx="8101584" cy="369332"/>
          </a:xfrm>
          <a:prstGeom prst="rect">
            <a:avLst/>
          </a:prstGeom>
          <a:noFill/>
        </p:spPr>
        <p:txBody>
          <a:bodyPr wrap="square" rtlCol="0">
            <a:spAutoFit/>
          </a:bodyPr>
          <a:lstStyle/>
          <a:p>
            <a:pPr algn="ctr" defTabSz="914377"/>
            <a:r>
              <a:rPr lang="en-GB" b="1" dirty="0">
                <a:solidFill>
                  <a:schemeClr val="bg1"/>
                </a:solidFill>
                <a:latin typeface="Calibri" panose="020F0502020204030204" pitchFamily="34" charset="0"/>
                <a:cs typeface="Calibri" panose="020F0502020204030204" pitchFamily="34" charset="0"/>
              </a:rPr>
              <a:t>Incidence (%)</a:t>
            </a:r>
          </a:p>
        </p:txBody>
      </p:sp>
      <p:sp>
        <p:nvSpPr>
          <p:cNvPr id="14" name="Text Box 11">
            <a:extLst>
              <a:ext uri="{FF2B5EF4-FFF2-40B4-BE49-F238E27FC236}">
                <a16:creationId xmlns:a16="http://schemas.microsoft.com/office/drawing/2014/main" id="{8FD0021F-6ADB-4A6C-881C-77062CB515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0000"/>
              </a:spcBef>
              <a:spcAft>
                <a:spcPct val="0"/>
              </a:spcAft>
              <a:buClrTx/>
              <a:buNone/>
              <a:defRPr/>
            </a:pPr>
            <a:r>
              <a:rPr lang="en-US" altLang="en-US" sz="1200" spc="-10" dirty="0">
                <a:solidFill>
                  <a:schemeClr val="bg2"/>
                </a:solidFill>
                <a:latin typeface="Calibri" panose="020F0502020204030204" pitchFamily="34" charset="0"/>
              </a:rPr>
              <a:t>Prince. </a:t>
            </a:r>
            <a:r>
              <a:rPr lang="fr-FR" altLang="en-US" sz="1200" spc="-10" dirty="0">
                <a:solidFill>
                  <a:schemeClr val="bg2"/>
                </a:solidFill>
                <a:latin typeface="Calibri" panose="020F0502020204030204" pitchFamily="34" charset="0"/>
              </a:rPr>
              <a:t>Lancet. 2017;390:555.</a:t>
            </a:r>
            <a:endParaRPr lang="en-US" altLang="en-US" sz="1200" spc="-10" dirty="0">
              <a:solidFill>
                <a:schemeClr val="bg2"/>
              </a:solidFill>
              <a:latin typeface="Calibri" panose="020F0502020204030204" pitchFamily="34" charset="0"/>
            </a:endParaRPr>
          </a:p>
        </p:txBody>
      </p:sp>
      <p:grpSp>
        <p:nvGrpSpPr>
          <p:cNvPr id="15" name="Group 7">
            <a:extLst>
              <a:ext uri="{FF2B5EF4-FFF2-40B4-BE49-F238E27FC236}">
                <a16:creationId xmlns:a16="http://schemas.microsoft.com/office/drawing/2014/main" id="{69001088-A02B-443E-9578-1FE341CF4AD5}"/>
              </a:ext>
            </a:extLst>
          </p:cNvPr>
          <p:cNvGrpSpPr>
            <a:grpSpLocks/>
          </p:cNvGrpSpPr>
          <p:nvPr/>
        </p:nvGrpSpPr>
        <p:grpSpPr bwMode="auto">
          <a:xfrm>
            <a:off x="9389569" y="6216652"/>
            <a:ext cx="2488502" cy="447822"/>
            <a:chOff x="9527309" y="3551529"/>
            <a:chExt cx="2488502" cy="448324"/>
          </a:xfrm>
        </p:grpSpPr>
        <p:pic>
          <p:nvPicPr>
            <p:cNvPr id="16" name="Picture 9">
              <a:extLst>
                <a:ext uri="{FF2B5EF4-FFF2-40B4-BE49-F238E27FC236}">
                  <a16:creationId xmlns:a16="http://schemas.microsoft.com/office/drawing/2014/main" id="{A6B343FA-9049-4C9A-8EB6-1F63D3E9118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2A569267-67E0-4FA5-9797-56A81854102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12" name="TextBox 11">
            <a:extLst>
              <a:ext uri="{FF2B5EF4-FFF2-40B4-BE49-F238E27FC236}">
                <a16:creationId xmlns:a16="http://schemas.microsoft.com/office/drawing/2014/main" id="{DB13B32F-CF41-4925-8611-941083B0C96B}"/>
              </a:ext>
            </a:extLst>
          </p:cNvPr>
          <p:cNvSpPr txBox="1"/>
          <p:nvPr/>
        </p:nvSpPr>
        <p:spPr>
          <a:xfrm>
            <a:off x="10515878" y="3132333"/>
            <a:ext cx="1348346" cy="923330"/>
          </a:xfrm>
          <a:prstGeom prst="rect">
            <a:avLst/>
          </a:prstGeom>
          <a:noFill/>
        </p:spPr>
        <p:txBody>
          <a:bodyPr wrap="square" rtlCol="0">
            <a:spAutoFit/>
          </a:bodyPr>
          <a:lstStyle/>
          <a:p>
            <a:pPr defTabSz="914377"/>
            <a:r>
              <a:rPr lang="en-GB" dirty="0">
                <a:solidFill>
                  <a:schemeClr val="bg1"/>
                </a:solidFill>
                <a:latin typeface="Calibri" panose="020F0502020204030204" pitchFamily="34" charset="0"/>
                <a:cs typeface="Calibri" panose="020F0502020204030204" pitchFamily="34" charset="0"/>
              </a:rPr>
              <a:t>Grade 1</a:t>
            </a:r>
            <a:br>
              <a:rPr lang="en-GB" dirty="0">
                <a:solidFill>
                  <a:schemeClr val="bg1"/>
                </a:solidFill>
                <a:latin typeface="Calibri" panose="020F0502020204030204" pitchFamily="34" charset="0"/>
                <a:cs typeface="Calibri" panose="020F0502020204030204" pitchFamily="34" charset="0"/>
              </a:rPr>
            </a:br>
            <a:r>
              <a:rPr lang="en-GB" dirty="0">
                <a:solidFill>
                  <a:schemeClr val="bg1"/>
                </a:solidFill>
                <a:latin typeface="Calibri" panose="020F0502020204030204" pitchFamily="34" charset="0"/>
                <a:cs typeface="Calibri" panose="020F0502020204030204" pitchFamily="34" charset="0"/>
              </a:rPr>
              <a:t>Grade 2</a:t>
            </a:r>
            <a:br>
              <a:rPr lang="en-GB" dirty="0">
                <a:solidFill>
                  <a:schemeClr val="bg1"/>
                </a:solidFill>
                <a:latin typeface="Calibri" panose="020F0502020204030204" pitchFamily="34" charset="0"/>
                <a:cs typeface="Calibri" panose="020F0502020204030204" pitchFamily="34" charset="0"/>
              </a:rPr>
            </a:br>
            <a:r>
              <a:rPr lang="en-GB" dirty="0">
                <a:solidFill>
                  <a:schemeClr val="bg1"/>
                </a:solidFill>
                <a:latin typeface="Calibri" panose="020F0502020204030204" pitchFamily="34" charset="0"/>
                <a:cs typeface="Calibri" panose="020F0502020204030204" pitchFamily="34" charset="0"/>
              </a:rPr>
              <a:t>Grade 3/4</a:t>
            </a:r>
          </a:p>
        </p:txBody>
      </p:sp>
      <p:sp>
        <p:nvSpPr>
          <p:cNvPr id="4" name="Rectangle 3">
            <a:extLst>
              <a:ext uri="{FF2B5EF4-FFF2-40B4-BE49-F238E27FC236}">
                <a16:creationId xmlns:a16="http://schemas.microsoft.com/office/drawing/2014/main" id="{8AE1276B-DA7C-44C7-BF4C-A7F6E9BC30C0}"/>
              </a:ext>
            </a:extLst>
          </p:cNvPr>
          <p:cNvSpPr/>
          <p:nvPr/>
        </p:nvSpPr>
        <p:spPr bwMode="auto">
          <a:xfrm>
            <a:off x="10397006" y="3252859"/>
            <a:ext cx="146304" cy="1463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36EE72B0-4273-4F60-8CE7-9EF6A74808A5}"/>
              </a:ext>
            </a:extLst>
          </p:cNvPr>
          <p:cNvSpPr/>
          <p:nvPr/>
        </p:nvSpPr>
        <p:spPr bwMode="auto">
          <a:xfrm>
            <a:off x="10397006" y="3519989"/>
            <a:ext cx="146304" cy="1463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9C94CCD1-8DC7-4BE9-9094-770F21E3B0C1}"/>
              </a:ext>
            </a:extLst>
          </p:cNvPr>
          <p:cNvSpPr/>
          <p:nvPr/>
        </p:nvSpPr>
        <p:spPr bwMode="auto">
          <a:xfrm>
            <a:off x="10397006" y="3787118"/>
            <a:ext cx="146304"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 name="Straight Connector 5">
            <a:extLst>
              <a:ext uri="{FF2B5EF4-FFF2-40B4-BE49-F238E27FC236}">
                <a16:creationId xmlns:a16="http://schemas.microsoft.com/office/drawing/2014/main" id="{2041DD3D-2C9B-4F42-AD8E-5043E81B37E5}"/>
              </a:ext>
            </a:extLst>
          </p:cNvPr>
          <p:cNvCxnSpPr/>
          <p:nvPr/>
        </p:nvCxnSpPr>
        <p:spPr bwMode="auto">
          <a:xfrm>
            <a:off x="2944368" y="5303520"/>
            <a:ext cx="410565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A4418DE-32DB-48FE-B6BE-DA99B883E895}"/>
              </a:ext>
            </a:extLst>
          </p:cNvPr>
          <p:cNvCxnSpPr/>
          <p:nvPr/>
        </p:nvCxnSpPr>
        <p:spPr bwMode="auto">
          <a:xfrm>
            <a:off x="7059168" y="53035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187362D-8A88-4643-B81A-EB4C5F33E827}"/>
              </a:ext>
            </a:extLst>
          </p:cNvPr>
          <p:cNvCxnSpPr>
            <a:cxnSpLocks/>
          </p:cNvCxnSpPr>
          <p:nvPr/>
        </p:nvCxnSpPr>
        <p:spPr bwMode="auto">
          <a:xfrm>
            <a:off x="3188208" y="53035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B6F109E-027A-4CFE-ABD8-40F81C73D780}"/>
              </a:ext>
            </a:extLst>
          </p:cNvPr>
          <p:cNvCxnSpPr>
            <a:cxnSpLocks/>
          </p:cNvCxnSpPr>
          <p:nvPr/>
        </p:nvCxnSpPr>
        <p:spPr bwMode="auto">
          <a:xfrm>
            <a:off x="3741202" y="53035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EEAADE8-AFE7-409E-B418-1D38D026774C}"/>
              </a:ext>
            </a:extLst>
          </p:cNvPr>
          <p:cNvCxnSpPr>
            <a:cxnSpLocks/>
          </p:cNvCxnSpPr>
          <p:nvPr/>
        </p:nvCxnSpPr>
        <p:spPr bwMode="auto">
          <a:xfrm>
            <a:off x="4294196" y="53035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C615D3C-B065-4A05-80E5-185633F0D083}"/>
              </a:ext>
            </a:extLst>
          </p:cNvPr>
          <p:cNvCxnSpPr>
            <a:cxnSpLocks/>
          </p:cNvCxnSpPr>
          <p:nvPr/>
        </p:nvCxnSpPr>
        <p:spPr bwMode="auto">
          <a:xfrm>
            <a:off x="4847190" y="53035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93855CB-8ED2-4021-85E8-660D037B116E}"/>
              </a:ext>
            </a:extLst>
          </p:cNvPr>
          <p:cNvCxnSpPr>
            <a:cxnSpLocks/>
          </p:cNvCxnSpPr>
          <p:nvPr/>
        </p:nvCxnSpPr>
        <p:spPr bwMode="auto">
          <a:xfrm>
            <a:off x="5400184" y="53035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F4F006A-0442-48F4-9827-7FA339CB975E}"/>
              </a:ext>
            </a:extLst>
          </p:cNvPr>
          <p:cNvCxnSpPr>
            <a:cxnSpLocks/>
          </p:cNvCxnSpPr>
          <p:nvPr/>
        </p:nvCxnSpPr>
        <p:spPr bwMode="auto">
          <a:xfrm>
            <a:off x="5953178" y="53035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53994DD-9367-4803-8104-AEE241AA1A50}"/>
              </a:ext>
            </a:extLst>
          </p:cNvPr>
          <p:cNvCxnSpPr>
            <a:cxnSpLocks/>
          </p:cNvCxnSpPr>
          <p:nvPr/>
        </p:nvCxnSpPr>
        <p:spPr bwMode="auto">
          <a:xfrm>
            <a:off x="6506172" y="53035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383062F-9AA2-462E-8B6D-8B895B1564AF}"/>
              </a:ext>
            </a:extLst>
          </p:cNvPr>
          <p:cNvCxnSpPr/>
          <p:nvPr/>
        </p:nvCxnSpPr>
        <p:spPr bwMode="auto">
          <a:xfrm>
            <a:off x="7059168" y="5300472"/>
            <a:ext cx="410565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A6A12B5-84FF-40DB-9588-8029CBECF51F}"/>
              </a:ext>
            </a:extLst>
          </p:cNvPr>
          <p:cNvCxnSpPr/>
          <p:nvPr/>
        </p:nvCxnSpPr>
        <p:spPr bwMode="auto">
          <a:xfrm>
            <a:off x="11045952" y="53004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C1C5403-896D-40AB-BFC3-6B353FC2DBD8}"/>
              </a:ext>
            </a:extLst>
          </p:cNvPr>
          <p:cNvCxnSpPr>
            <a:cxnSpLocks/>
          </p:cNvCxnSpPr>
          <p:nvPr/>
        </p:nvCxnSpPr>
        <p:spPr bwMode="auto">
          <a:xfrm>
            <a:off x="7174992" y="53004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5E12C8C-77B7-4277-9708-B93930433BF0}"/>
              </a:ext>
            </a:extLst>
          </p:cNvPr>
          <p:cNvCxnSpPr>
            <a:cxnSpLocks/>
          </p:cNvCxnSpPr>
          <p:nvPr/>
        </p:nvCxnSpPr>
        <p:spPr bwMode="auto">
          <a:xfrm>
            <a:off x="7727986" y="53004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1383B7F-5F54-446C-889E-24730760E187}"/>
              </a:ext>
            </a:extLst>
          </p:cNvPr>
          <p:cNvCxnSpPr>
            <a:cxnSpLocks/>
          </p:cNvCxnSpPr>
          <p:nvPr/>
        </p:nvCxnSpPr>
        <p:spPr bwMode="auto">
          <a:xfrm>
            <a:off x="8280980" y="53004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C861FC5-0D1B-4807-B4E8-7DAB86974092}"/>
              </a:ext>
            </a:extLst>
          </p:cNvPr>
          <p:cNvCxnSpPr>
            <a:cxnSpLocks/>
          </p:cNvCxnSpPr>
          <p:nvPr/>
        </p:nvCxnSpPr>
        <p:spPr bwMode="auto">
          <a:xfrm>
            <a:off x="8833974" y="53004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2B712DA-0C99-49E5-9F3E-3FC714E2F42D}"/>
              </a:ext>
            </a:extLst>
          </p:cNvPr>
          <p:cNvCxnSpPr>
            <a:cxnSpLocks/>
          </p:cNvCxnSpPr>
          <p:nvPr/>
        </p:nvCxnSpPr>
        <p:spPr bwMode="auto">
          <a:xfrm>
            <a:off x="9386968" y="53004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AF6316C-681E-400F-9536-60E7F13F070E}"/>
              </a:ext>
            </a:extLst>
          </p:cNvPr>
          <p:cNvCxnSpPr>
            <a:cxnSpLocks/>
          </p:cNvCxnSpPr>
          <p:nvPr/>
        </p:nvCxnSpPr>
        <p:spPr bwMode="auto">
          <a:xfrm>
            <a:off x="9939962" y="53004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8B70F8E-7930-4B89-A07E-0DE416C30102}"/>
              </a:ext>
            </a:extLst>
          </p:cNvPr>
          <p:cNvCxnSpPr>
            <a:cxnSpLocks/>
          </p:cNvCxnSpPr>
          <p:nvPr/>
        </p:nvCxnSpPr>
        <p:spPr bwMode="auto">
          <a:xfrm>
            <a:off x="10492956" y="53004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800B4094-1BCB-465D-8AAB-E86F628C6DC2}"/>
              </a:ext>
            </a:extLst>
          </p:cNvPr>
          <p:cNvSpPr txBox="1"/>
          <p:nvPr/>
        </p:nvSpPr>
        <p:spPr bwMode="auto">
          <a:xfrm>
            <a:off x="2944368"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41" name="TextBox 40">
            <a:extLst>
              <a:ext uri="{FF2B5EF4-FFF2-40B4-BE49-F238E27FC236}">
                <a16:creationId xmlns:a16="http://schemas.microsoft.com/office/drawing/2014/main" id="{F07A9218-EF03-42C7-92C2-2CB817BBB303}"/>
              </a:ext>
            </a:extLst>
          </p:cNvPr>
          <p:cNvSpPr txBox="1"/>
          <p:nvPr/>
        </p:nvSpPr>
        <p:spPr bwMode="auto">
          <a:xfrm>
            <a:off x="3506397"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2" name="TextBox 41">
            <a:extLst>
              <a:ext uri="{FF2B5EF4-FFF2-40B4-BE49-F238E27FC236}">
                <a16:creationId xmlns:a16="http://schemas.microsoft.com/office/drawing/2014/main" id="{787F92C4-C9DC-45B4-BBEC-57EFB5D247B2}"/>
              </a:ext>
            </a:extLst>
          </p:cNvPr>
          <p:cNvSpPr txBox="1"/>
          <p:nvPr/>
        </p:nvSpPr>
        <p:spPr bwMode="auto">
          <a:xfrm>
            <a:off x="4068426"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43" name="TextBox 42">
            <a:extLst>
              <a:ext uri="{FF2B5EF4-FFF2-40B4-BE49-F238E27FC236}">
                <a16:creationId xmlns:a16="http://schemas.microsoft.com/office/drawing/2014/main" id="{B2E3F867-C1DD-4934-A892-FAEE66B93A01}"/>
              </a:ext>
            </a:extLst>
          </p:cNvPr>
          <p:cNvSpPr txBox="1"/>
          <p:nvPr/>
        </p:nvSpPr>
        <p:spPr bwMode="auto">
          <a:xfrm>
            <a:off x="4630455"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4" name="TextBox 43">
            <a:extLst>
              <a:ext uri="{FF2B5EF4-FFF2-40B4-BE49-F238E27FC236}">
                <a16:creationId xmlns:a16="http://schemas.microsoft.com/office/drawing/2014/main" id="{188AA3A7-E9B7-4E42-8013-3810228AAD53}"/>
              </a:ext>
            </a:extLst>
          </p:cNvPr>
          <p:cNvSpPr txBox="1"/>
          <p:nvPr/>
        </p:nvSpPr>
        <p:spPr bwMode="auto">
          <a:xfrm>
            <a:off x="5192484"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5" name="TextBox 44">
            <a:extLst>
              <a:ext uri="{FF2B5EF4-FFF2-40B4-BE49-F238E27FC236}">
                <a16:creationId xmlns:a16="http://schemas.microsoft.com/office/drawing/2014/main" id="{847C4BA2-9ABB-4D8F-A0AF-405457314537}"/>
              </a:ext>
            </a:extLst>
          </p:cNvPr>
          <p:cNvSpPr txBox="1"/>
          <p:nvPr/>
        </p:nvSpPr>
        <p:spPr bwMode="auto">
          <a:xfrm>
            <a:off x="5754513"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6" name="TextBox 45">
            <a:extLst>
              <a:ext uri="{FF2B5EF4-FFF2-40B4-BE49-F238E27FC236}">
                <a16:creationId xmlns:a16="http://schemas.microsoft.com/office/drawing/2014/main" id="{7E65AE31-294B-4FF6-B9B7-6FEFDAD19E3F}"/>
              </a:ext>
            </a:extLst>
          </p:cNvPr>
          <p:cNvSpPr txBox="1"/>
          <p:nvPr/>
        </p:nvSpPr>
        <p:spPr bwMode="auto">
          <a:xfrm>
            <a:off x="6316542"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7" name="TextBox 46">
            <a:extLst>
              <a:ext uri="{FF2B5EF4-FFF2-40B4-BE49-F238E27FC236}">
                <a16:creationId xmlns:a16="http://schemas.microsoft.com/office/drawing/2014/main" id="{B28C9176-131D-48E3-8356-C4CC74CEB085}"/>
              </a:ext>
            </a:extLst>
          </p:cNvPr>
          <p:cNvSpPr txBox="1"/>
          <p:nvPr/>
        </p:nvSpPr>
        <p:spPr bwMode="auto">
          <a:xfrm>
            <a:off x="6878571"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15FF48E7-2954-4B29-B8FD-69601126E123}"/>
              </a:ext>
            </a:extLst>
          </p:cNvPr>
          <p:cNvSpPr txBox="1"/>
          <p:nvPr/>
        </p:nvSpPr>
        <p:spPr bwMode="auto">
          <a:xfrm>
            <a:off x="7440600"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9" name="TextBox 48">
            <a:extLst>
              <a:ext uri="{FF2B5EF4-FFF2-40B4-BE49-F238E27FC236}">
                <a16:creationId xmlns:a16="http://schemas.microsoft.com/office/drawing/2014/main" id="{1DD42369-B0A0-4E39-AB0B-CA7786B26985}"/>
              </a:ext>
            </a:extLst>
          </p:cNvPr>
          <p:cNvSpPr txBox="1"/>
          <p:nvPr/>
        </p:nvSpPr>
        <p:spPr bwMode="auto">
          <a:xfrm>
            <a:off x="8002629"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E8358352-9288-41EF-91A6-6732BCF41269}"/>
              </a:ext>
            </a:extLst>
          </p:cNvPr>
          <p:cNvSpPr txBox="1"/>
          <p:nvPr/>
        </p:nvSpPr>
        <p:spPr bwMode="auto">
          <a:xfrm>
            <a:off x="8564658"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1" name="TextBox 50">
            <a:extLst>
              <a:ext uri="{FF2B5EF4-FFF2-40B4-BE49-F238E27FC236}">
                <a16:creationId xmlns:a16="http://schemas.microsoft.com/office/drawing/2014/main" id="{418512A2-DE00-488F-8C81-6D5C7982FD8C}"/>
              </a:ext>
            </a:extLst>
          </p:cNvPr>
          <p:cNvSpPr txBox="1"/>
          <p:nvPr/>
        </p:nvSpPr>
        <p:spPr bwMode="auto">
          <a:xfrm>
            <a:off x="9126687"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2" name="TextBox 51">
            <a:extLst>
              <a:ext uri="{FF2B5EF4-FFF2-40B4-BE49-F238E27FC236}">
                <a16:creationId xmlns:a16="http://schemas.microsoft.com/office/drawing/2014/main" id="{CD0A977D-3B27-4DAD-B08D-01689496F08D}"/>
              </a:ext>
            </a:extLst>
          </p:cNvPr>
          <p:cNvSpPr txBox="1"/>
          <p:nvPr/>
        </p:nvSpPr>
        <p:spPr bwMode="auto">
          <a:xfrm>
            <a:off x="9688716"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53" name="TextBox 52">
            <a:extLst>
              <a:ext uri="{FF2B5EF4-FFF2-40B4-BE49-F238E27FC236}">
                <a16:creationId xmlns:a16="http://schemas.microsoft.com/office/drawing/2014/main" id="{248C3CF0-83B2-40CB-8485-A6B8174B7666}"/>
              </a:ext>
            </a:extLst>
          </p:cNvPr>
          <p:cNvSpPr txBox="1"/>
          <p:nvPr/>
        </p:nvSpPr>
        <p:spPr bwMode="auto">
          <a:xfrm>
            <a:off x="10250745"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4" name="TextBox 53">
            <a:extLst>
              <a:ext uri="{FF2B5EF4-FFF2-40B4-BE49-F238E27FC236}">
                <a16:creationId xmlns:a16="http://schemas.microsoft.com/office/drawing/2014/main" id="{A54C1145-E5E5-404F-9B19-28E18B6F2F64}"/>
              </a:ext>
            </a:extLst>
          </p:cNvPr>
          <p:cNvSpPr txBox="1"/>
          <p:nvPr/>
        </p:nvSpPr>
        <p:spPr bwMode="auto">
          <a:xfrm>
            <a:off x="10812780" y="532333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55" name="TextBox 54">
            <a:extLst>
              <a:ext uri="{FF2B5EF4-FFF2-40B4-BE49-F238E27FC236}">
                <a16:creationId xmlns:a16="http://schemas.microsoft.com/office/drawing/2014/main" id="{08DBF576-E85E-4E76-9AB4-698F896CFB20}"/>
              </a:ext>
            </a:extLst>
          </p:cNvPr>
          <p:cNvSpPr txBox="1"/>
          <p:nvPr/>
        </p:nvSpPr>
        <p:spPr bwMode="auto">
          <a:xfrm>
            <a:off x="110530" y="2056633"/>
            <a:ext cx="2743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Peripheral neuropathy</a:t>
            </a:r>
          </a:p>
        </p:txBody>
      </p:sp>
      <p:sp>
        <p:nvSpPr>
          <p:cNvPr id="56" name="TextBox 55">
            <a:extLst>
              <a:ext uri="{FF2B5EF4-FFF2-40B4-BE49-F238E27FC236}">
                <a16:creationId xmlns:a16="http://schemas.microsoft.com/office/drawing/2014/main" id="{2154B62E-23DF-418F-9CDA-52522514B68D}"/>
              </a:ext>
            </a:extLst>
          </p:cNvPr>
          <p:cNvSpPr txBox="1"/>
          <p:nvPr/>
        </p:nvSpPr>
        <p:spPr bwMode="auto">
          <a:xfrm>
            <a:off x="110530" y="2391212"/>
            <a:ext cx="2743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Nausea</a:t>
            </a:r>
          </a:p>
        </p:txBody>
      </p:sp>
      <p:sp>
        <p:nvSpPr>
          <p:cNvPr id="57" name="TextBox 56">
            <a:extLst>
              <a:ext uri="{FF2B5EF4-FFF2-40B4-BE49-F238E27FC236}">
                <a16:creationId xmlns:a16="http://schemas.microsoft.com/office/drawing/2014/main" id="{E7C4CB9A-4FB5-49CE-862A-F5288EBB411E}"/>
              </a:ext>
            </a:extLst>
          </p:cNvPr>
          <p:cNvSpPr txBox="1"/>
          <p:nvPr/>
        </p:nvSpPr>
        <p:spPr bwMode="auto">
          <a:xfrm>
            <a:off x="110530" y="2725791"/>
            <a:ext cx="2743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Diarrhea</a:t>
            </a:r>
          </a:p>
        </p:txBody>
      </p:sp>
      <p:sp>
        <p:nvSpPr>
          <p:cNvPr id="58" name="TextBox 57">
            <a:extLst>
              <a:ext uri="{FF2B5EF4-FFF2-40B4-BE49-F238E27FC236}">
                <a16:creationId xmlns:a16="http://schemas.microsoft.com/office/drawing/2014/main" id="{56407D22-FBBA-4208-A396-559BFDCFC7AA}"/>
              </a:ext>
            </a:extLst>
          </p:cNvPr>
          <p:cNvSpPr txBox="1"/>
          <p:nvPr/>
        </p:nvSpPr>
        <p:spPr bwMode="auto">
          <a:xfrm>
            <a:off x="110530" y="3060370"/>
            <a:ext cx="2743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Fatigue</a:t>
            </a:r>
          </a:p>
        </p:txBody>
      </p:sp>
      <p:sp>
        <p:nvSpPr>
          <p:cNvPr id="59" name="TextBox 58">
            <a:extLst>
              <a:ext uri="{FF2B5EF4-FFF2-40B4-BE49-F238E27FC236}">
                <a16:creationId xmlns:a16="http://schemas.microsoft.com/office/drawing/2014/main" id="{499FDEF8-8B70-4CF7-9BAE-C4FC07D75E5C}"/>
              </a:ext>
            </a:extLst>
          </p:cNvPr>
          <p:cNvSpPr txBox="1"/>
          <p:nvPr/>
        </p:nvSpPr>
        <p:spPr bwMode="auto">
          <a:xfrm>
            <a:off x="110530" y="3394949"/>
            <a:ext cx="2743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Vomiting</a:t>
            </a:r>
            <a:endParaRPr lang="en-US" b="0" dirty="0">
              <a:solidFill>
                <a:schemeClr val="bg1"/>
              </a:solidFill>
              <a:latin typeface="Calibri" panose="020F0502020204030204" pitchFamily="34" charset="0"/>
            </a:endParaRPr>
          </a:p>
        </p:txBody>
      </p:sp>
      <p:sp>
        <p:nvSpPr>
          <p:cNvPr id="60" name="TextBox 59">
            <a:extLst>
              <a:ext uri="{FF2B5EF4-FFF2-40B4-BE49-F238E27FC236}">
                <a16:creationId xmlns:a16="http://schemas.microsoft.com/office/drawing/2014/main" id="{6C2B0533-5B36-4195-9D3D-729A91D53CA1}"/>
              </a:ext>
            </a:extLst>
          </p:cNvPr>
          <p:cNvSpPr txBox="1"/>
          <p:nvPr/>
        </p:nvSpPr>
        <p:spPr bwMode="auto">
          <a:xfrm>
            <a:off x="110530" y="3729528"/>
            <a:ext cx="2743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Alopecia</a:t>
            </a:r>
          </a:p>
        </p:txBody>
      </p:sp>
      <p:sp>
        <p:nvSpPr>
          <p:cNvPr id="61" name="TextBox 60">
            <a:extLst>
              <a:ext uri="{FF2B5EF4-FFF2-40B4-BE49-F238E27FC236}">
                <a16:creationId xmlns:a16="http://schemas.microsoft.com/office/drawing/2014/main" id="{B91D7D3F-2598-4C4C-B787-E94A8A965056}"/>
              </a:ext>
            </a:extLst>
          </p:cNvPr>
          <p:cNvSpPr txBox="1"/>
          <p:nvPr/>
        </p:nvSpPr>
        <p:spPr bwMode="auto">
          <a:xfrm>
            <a:off x="110530" y="4064107"/>
            <a:ext cx="2743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Pruritus</a:t>
            </a:r>
          </a:p>
        </p:txBody>
      </p:sp>
      <p:sp>
        <p:nvSpPr>
          <p:cNvPr id="62" name="TextBox 61">
            <a:extLst>
              <a:ext uri="{FF2B5EF4-FFF2-40B4-BE49-F238E27FC236}">
                <a16:creationId xmlns:a16="http://schemas.microsoft.com/office/drawing/2014/main" id="{BB0DBCDB-EE21-497C-8E23-ABC9841F73C3}"/>
              </a:ext>
            </a:extLst>
          </p:cNvPr>
          <p:cNvSpPr txBox="1"/>
          <p:nvPr/>
        </p:nvSpPr>
        <p:spPr bwMode="auto">
          <a:xfrm>
            <a:off x="110530" y="4398686"/>
            <a:ext cx="2743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Pyrexia</a:t>
            </a:r>
          </a:p>
        </p:txBody>
      </p:sp>
      <p:sp>
        <p:nvSpPr>
          <p:cNvPr id="63" name="TextBox 62">
            <a:extLst>
              <a:ext uri="{FF2B5EF4-FFF2-40B4-BE49-F238E27FC236}">
                <a16:creationId xmlns:a16="http://schemas.microsoft.com/office/drawing/2014/main" id="{99C6667F-373D-4B8E-848A-0C4EE8BC2D02}"/>
              </a:ext>
            </a:extLst>
          </p:cNvPr>
          <p:cNvSpPr txBox="1"/>
          <p:nvPr/>
        </p:nvSpPr>
        <p:spPr bwMode="auto">
          <a:xfrm>
            <a:off x="110530" y="4733265"/>
            <a:ext cx="2743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Decreased appetite</a:t>
            </a:r>
          </a:p>
        </p:txBody>
      </p:sp>
      <p:sp>
        <p:nvSpPr>
          <p:cNvPr id="64" name="TextBox 63">
            <a:extLst>
              <a:ext uri="{FF2B5EF4-FFF2-40B4-BE49-F238E27FC236}">
                <a16:creationId xmlns:a16="http://schemas.microsoft.com/office/drawing/2014/main" id="{09B74ACC-8F21-4AA5-B4B5-DC0C137B8C36}"/>
              </a:ext>
            </a:extLst>
          </p:cNvPr>
          <p:cNvSpPr txBox="1"/>
          <p:nvPr/>
        </p:nvSpPr>
        <p:spPr bwMode="auto">
          <a:xfrm>
            <a:off x="284493" y="5044241"/>
            <a:ext cx="256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Hypertriglyceridemia*</a:t>
            </a:r>
          </a:p>
        </p:txBody>
      </p:sp>
      <p:sp>
        <p:nvSpPr>
          <p:cNvPr id="65" name="TextBox 64">
            <a:extLst>
              <a:ext uri="{FF2B5EF4-FFF2-40B4-BE49-F238E27FC236}">
                <a16:creationId xmlns:a16="http://schemas.microsoft.com/office/drawing/2014/main" id="{C2DBA698-8CB0-432B-BB8D-B709A8F6ECB4}"/>
              </a:ext>
            </a:extLst>
          </p:cNvPr>
          <p:cNvSpPr txBox="1"/>
          <p:nvPr/>
        </p:nvSpPr>
        <p:spPr bwMode="auto">
          <a:xfrm>
            <a:off x="2940380" y="2094696"/>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67</a:t>
            </a:r>
          </a:p>
        </p:txBody>
      </p:sp>
      <p:sp>
        <p:nvSpPr>
          <p:cNvPr id="66" name="TextBox 65">
            <a:extLst>
              <a:ext uri="{FF2B5EF4-FFF2-40B4-BE49-F238E27FC236}">
                <a16:creationId xmlns:a16="http://schemas.microsoft.com/office/drawing/2014/main" id="{158B4A21-7B6E-4B8A-BEA0-57A3FC09D147}"/>
              </a:ext>
            </a:extLst>
          </p:cNvPr>
          <p:cNvSpPr txBox="1"/>
          <p:nvPr/>
        </p:nvSpPr>
        <p:spPr bwMode="auto">
          <a:xfrm>
            <a:off x="7494814" y="2094696"/>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67" name="TextBox 66">
            <a:extLst>
              <a:ext uri="{FF2B5EF4-FFF2-40B4-BE49-F238E27FC236}">
                <a16:creationId xmlns:a16="http://schemas.microsoft.com/office/drawing/2014/main" id="{87225529-CDB9-4C4E-AA2C-40A916D60AFB}"/>
              </a:ext>
            </a:extLst>
          </p:cNvPr>
          <p:cNvSpPr txBox="1"/>
          <p:nvPr/>
        </p:nvSpPr>
        <p:spPr bwMode="auto">
          <a:xfrm>
            <a:off x="4592877" y="2421479"/>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8" name="TextBox 67">
            <a:extLst>
              <a:ext uri="{FF2B5EF4-FFF2-40B4-BE49-F238E27FC236}">
                <a16:creationId xmlns:a16="http://schemas.microsoft.com/office/drawing/2014/main" id="{784CAF88-7601-4132-BEDF-9EFD814C3528}"/>
              </a:ext>
            </a:extLst>
          </p:cNvPr>
          <p:cNvSpPr txBox="1"/>
          <p:nvPr/>
        </p:nvSpPr>
        <p:spPr bwMode="auto">
          <a:xfrm>
            <a:off x="5038319" y="2741349"/>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29</a:t>
            </a:r>
          </a:p>
        </p:txBody>
      </p:sp>
      <p:sp>
        <p:nvSpPr>
          <p:cNvPr id="69" name="TextBox 68">
            <a:extLst>
              <a:ext uri="{FF2B5EF4-FFF2-40B4-BE49-F238E27FC236}">
                <a16:creationId xmlns:a16="http://schemas.microsoft.com/office/drawing/2014/main" id="{CD2FF6DF-8F69-47F7-B12C-81C0A83B895D}"/>
              </a:ext>
            </a:extLst>
          </p:cNvPr>
          <p:cNvSpPr txBox="1"/>
          <p:nvPr/>
        </p:nvSpPr>
        <p:spPr bwMode="auto">
          <a:xfrm>
            <a:off x="5045243" y="3048643"/>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29</a:t>
            </a:r>
          </a:p>
        </p:txBody>
      </p:sp>
      <p:sp>
        <p:nvSpPr>
          <p:cNvPr id="70" name="TextBox 69">
            <a:extLst>
              <a:ext uri="{FF2B5EF4-FFF2-40B4-BE49-F238E27FC236}">
                <a16:creationId xmlns:a16="http://schemas.microsoft.com/office/drawing/2014/main" id="{D2C8DC57-F8F8-429C-8FB4-8475F07AB9FA}"/>
              </a:ext>
            </a:extLst>
          </p:cNvPr>
          <p:cNvSpPr txBox="1"/>
          <p:nvPr/>
        </p:nvSpPr>
        <p:spPr bwMode="auto">
          <a:xfrm>
            <a:off x="7816882" y="2421479"/>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13</a:t>
            </a:r>
          </a:p>
        </p:txBody>
      </p:sp>
      <p:sp>
        <p:nvSpPr>
          <p:cNvPr id="71" name="TextBox 70">
            <a:extLst>
              <a:ext uri="{FF2B5EF4-FFF2-40B4-BE49-F238E27FC236}">
                <a16:creationId xmlns:a16="http://schemas.microsoft.com/office/drawing/2014/main" id="{0FF5D9D6-635C-41BF-A844-689FD5142F56}"/>
              </a:ext>
            </a:extLst>
          </p:cNvPr>
          <p:cNvSpPr txBox="1"/>
          <p:nvPr/>
        </p:nvSpPr>
        <p:spPr bwMode="auto">
          <a:xfrm>
            <a:off x="7404850" y="2741349"/>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72" name="TextBox 71">
            <a:extLst>
              <a:ext uri="{FF2B5EF4-FFF2-40B4-BE49-F238E27FC236}">
                <a16:creationId xmlns:a16="http://schemas.microsoft.com/office/drawing/2014/main" id="{336EFDB6-97BE-411E-9CA4-B5E01F06784B}"/>
              </a:ext>
            </a:extLst>
          </p:cNvPr>
          <p:cNvSpPr txBox="1"/>
          <p:nvPr/>
        </p:nvSpPr>
        <p:spPr bwMode="auto">
          <a:xfrm>
            <a:off x="8666871" y="3048643"/>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73" name="TextBox 72">
            <a:extLst>
              <a:ext uri="{FF2B5EF4-FFF2-40B4-BE49-F238E27FC236}">
                <a16:creationId xmlns:a16="http://schemas.microsoft.com/office/drawing/2014/main" id="{FDB06379-0EDE-459F-A099-A97AE785F04C}"/>
              </a:ext>
            </a:extLst>
          </p:cNvPr>
          <p:cNvSpPr txBox="1"/>
          <p:nvPr/>
        </p:nvSpPr>
        <p:spPr bwMode="auto">
          <a:xfrm>
            <a:off x="7814636" y="4039824"/>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13</a:t>
            </a:r>
          </a:p>
        </p:txBody>
      </p:sp>
      <p:sp>
        <p:nvSpPr>
          <p:cNvPr id="74" name="TextBox 73">
            <a:extLst>
              <a:ext uri="{FF2B5EF4-FFF2-40B4-BE49-F238E27FC236}">
                <a16:creationId xmlns:a16="http://schemas.microsoft.com/office/drawing/2014/main" id="{C8911DE1-6471-4060-BBD6-2439667460DA}"/>
              </a:ext>
            </a:extLst>
          </p:cNvPr>
          <p:cNvSpPr txBox="1"/>
          <p:nvPr/>
        </p:nvSpPr>
        <p:spPr bwMode="auto">
          <a:xfrm>
            <a:off x="8098314" y="4428793"/>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75" name="TextBox 74">
            <a:extLst>
              <a:ext uri="{FF2B5EF4-FFF2-40B4-BE49-F238E27FC236}">
                <a16:creationId xmlns:a16="http://schemas.microsoft.com/office/drawing/2014/main" id="{D6E1FC51-669F-4DBD-AE6E-4226255E8AB3}"/>
              </a:ext>
            </a:extLst>
          </p:cNvPr>
          <p:cNvSpPr txBox="1"/>
          <p:nvPr/>
        </p:nvSpPr>
        <p:spPr bwMode="auto">
          <a:xfrm>
            <a:off x="7315904" y="4741899"/>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76" name="TextBox 75">
            <a:extLst>
              <a:ext uri="{FF2B5EF4-FFF2-40B4-BE49-F238E27FC236}">
                <a16:creationId xmlns:a16="http://schemas.microsoft.com/office/drawing/2014/main" id="{CD57AB04-BF8A-40A8-AF93-CB1D8A3772B9}"/>
              </a:ext>
            </a:extLst>
          </p:cNvPr>
          <p:cNvSpPr txBox="1"/>
          <p:nvPr/>
        </p:nvSpPr>
        <p:spPr bwMode="auto">
          <a:xfrm>
            <a:off x="8085795" y="4957141"/>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77" name="TextBox 76">
            <a:extLst>
              <a:ext uri="{FF2B5EF4-FFF2-40B4-BE49-F238E27FC236}">
                <a16:creationId xmlns:a16="http://schemas.microsoft.com/office/drawing/2014/main" id="{F3DFC7CE-0FEE-44E5-BAED-AEB5F6A36266}"/>
              </a:ext>
            </a:extLst>
          </p:cNvPr>
          <p:cNvSpPr txBox="1"/>
          <p:nvPr/>
        </p:nvSpPr>
        <p:spPr bwMode="auto">
          <a:xfrm>
            <a:off x="7345957" y="3391969"/>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78" name="TextBox 77">
            <a:extLst>
              <a:ext uri="{FF2B5EF4-FFF2-40B4-BE49-F238E27FC236}">
                <a16:creationId xmlns:a16="http://schemas.microsoft.com/office/drawing/2014/main" id="{B8A9F9C1-9128-45C2-AEE8-0308D557359F}"/>
              </a:ext>
            </a:extLst>
          </p:cNvPr>
          <p:cNvSpPr txBox="1"/>
          <p:nvPr/>
        </p:nvSpPr>
        <p:spPr bwMode="auto">
          <a:xfrm>
            <a:off x="7261642" y="372516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79" name="TextBox 78">
            <a:extLst>
              <a:ext uri="{FF2B5EF4-FFF2-40B4-BE49-F238E27FC236}">
                <a16:creationId xmlns:a16="http://schemas.microsoft.com/office/drawing/2014/main" id="{8C16B894-41E7-43B6-9090-DBECB9E51E82}"/>
              </a:ext>
            </a:extLst>
          </p:cNvPr>
          <p:cNvSpPr txBox="1"/>
          <p:nvPr/>
        </p:nvSpPr>
        <p:spPr bwMode="auto">
          <a:xfrm>
            <a:off x="6556848" y="4974151"/>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80" name="TextBox 79">
            <a:extLst>
              <a:ext uri="{FF2B5EF4-FFF2-40B4-BE49-F238E27FC236}">
                <a16:creationId xmlns:a16="http://schemas.microsoft.com/office/drawing/2014/main" id="{6BEC22E6-F8E6-4136-BFC6-0DE287CDBDB6}"/>
              </a:ext>
            </a:extLst>
          </p:cNvPr>
          <p:cNvSpPr txBox="1"/>
          <p:nvPr/>
        </p:nvSpPr>
        <p:spPr bwMode="auto">
          <a:xfrm>
            <a:off x="5749674" y="3725162"/>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81" name="TextBox 80">
            <a:extLst>
              <a:ext uri="{FF2B5EF4-FFF2-40B4-BE49-F238E27FC236}">
                <a16:creationId xmlns:a16="http://schemas.microsoft.com/office/drawing/2014/main" id="{62AED8D0-ED3A-4C05-8D1B-0645A39498EF}"/>
              </a:ext>
            </a:extLst>
          </p:cNvPr>
          <p:cNvSpPr txBox="1"/>
          <p:nvPr/>
        </p:nvSpPr>
        <p:spPr bwMode="auto">
          <a:xfrm>
            <a:off x="5705700" y="3391969"/>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17</a:t>
            </a:r>
          </a:p>
        </p:txBody>
      </p:sp>
      <p:sp>
        <p:nvSpPr>
          <p:cNvPr id="82" name="TextBox 81">
            <a:extLst>
              <a:ext uri="{FF2B5EF4-FFF2-40B4-BE49-F238E27FC236}">
                <a16:creationId xmlns:a16="http://schemas.microsoft.com/office/drawing/2014/main" id="{F7DC1237-3961-4187-B175-FBD029423FFE}"/>
              </a:ext>
            </a:extLst>
          </p:cNvPr>
          <p:cNvSpPr txBox="1"/>
          <p:nvPr/>
        </p:nvSpPr>
        <p:spPr bwMode="auto">
          <a:xfrm>
            <a:off x="5767907" y="4734570"/>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83" name="TextBox 82">
            <a:extLst>
              <a:ext uri="{FF2B5EF4-FFF2-40B4-BE49-F238E27FC236}">
                <a16:creationId xmlns:a16="http://schemas.microsoft.com/office/drawing/2014/main" id="{E2FA8F47-852E-499E-8250-DF3852B62E94}"/>
              </a:ext>
            </a:extLst>
          </p:cNvPr>
          <p:cNvSpPr txBox="1"/>
          <p:nvPr/>
        </p:nvSpPr>
        <p:spPr bwMode="auto">
          <a:xfrm>
            <a:off x="5696034" y="4428793"/>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17</a:t>
            </a:r>
          </a:p>
        </p:txBody>
      </p:sp>
      <p:sp>
        <p:nvSpPr>
          <p:cNvPr id="84" name="TextBox 83">
            <a:extLst>
              <a:ext uri="{FF2B5EF4-FFF2-40B4-BE49-F238E27FC236}">
                <a16:creationId xmlns:a16="http://schemas.microsoft.com/office/drawing/2014/main" id="{15B55F75-E502-4A96-9EA6-C2C1D9BBD8CB}"/>
              </a:ext>
            </a:extLst>
          </p:cNvPr>
          <p:cNvSpPr txBox="1"/>
          <p:nvPr/>
        </p:nvSpPr>
        <p:spPr bwMode="auto">
          <a:xfrm>
            <a:off x="5696034" y="4039824"/>
            <a:ext cx="46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17</a:t>
            </a:r>
          </a:p>
        </p:txBody>
      </p:sp>
      <p:grpSp>
        <p:nvGrpSpPr>
          <p:cNvPr id="88" name="Group 87">
            <a:extLst>
              <a:ext uri="{FF2B5EF4-FFF2-40B4-BE49-F238E27FC236}">
                <a16:creationId xmlns:a16="http://schemas.microsoft.com/office/drawing/2014/main" id="{40E5DBA3-FDCA-484E-A793-558944487A58}"/>
              </a:ext>
            </a:extLst>
          </p:cNvPr>
          <p:cNvGrpSpPr/>
          <p:nvPr/>
        </p:nvGrpSpPr>
        <p:grpSpPr>
          <a:xfrm rot="10800000">
            <a:off x="3371848" y="2198253"/>
            <a:ext cx="3687319" cy="162218"/>
            <a:chOff x="9446727" y="2599368"/>
            <a:chExt cx="6555313" cy="182880"/>
          </a:xfrm>
        </p:grpSpPr>
        <p:sp>
          <p:nvSpPr>
            <p:cNvPr id="87" name="Rectangle 86">
              <a:extLst>
                <a:ext uri="{FF2B5EF4-FFF2-40B4-BE49-F238E27FC236}">
                  <a16:creationId xmlns:a16="http://schemas.microsoft.com/office/drawing/2014/main" id="{E6D0D575-D85F-4135-A3B5-8BFF3D1240AD}"/>
                </a:ext>
              </a:extLst>
            </p:cNvPr>
            <p:cNvSpPr/>
            <p:nvPr/>
          </p:nvSpPr>
          <p:spPr bwMode="auto">
            <a:xfrm>
              <a:off x="9446728" y="2599368"/>
              <a:ext cx="6555312" cy="18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1FFD2657-2FE2-4920-BE0F-8D382EBB621F}"/>
                </a:ext>
              </a:extLst>
            </p:cNvPr>
            <p:cNvSpPr/>
            <p:nvPr/>
          </p:nvSpPr>
          <p:spPr bwMode="auto">
            <a:xfrm>
              <a:off x="9446727" y="2599368"/>
              <a:ext cx="5642700"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62B258FD-DE8B-4713-8ED9-5FF698FCE8F2}"/>
                </a:ext>
              </a:extLst>
            </p:cNvPr>
            <p:cNvSpPr/>
            <p:nvPr/>
          </p:nvSpPr>
          <p:spPr bwMode="auto">
            <a:xfrm>
              <a:off x="9459644" y="2599368"/>
              <a:ext cx="2537049"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9" name="Group 88">
            <a:extLst>
              <a:ext uri="{FF2B5EF4-FFF2-40B4-BE49-F238E27FC236}">
                <a16:creationId xmlns:a16="http://schemas.microsoft.com/office/drawing/2014/main" id="{00243EEA-A25E-473D-9705-E90F20A2DCD7}"/>
              </a:ext>
            </a:extLst>
          </p:cNvPr>
          <p:cNvGrpSpPr/>
          <p:nvPr/>
        </p:nvGrpSpPr>
        <p:grpSpPr>
          <a:xfrm rot="10800000">
            <a:off x="5038318" y="2525037"/>
            <a:ext cx="2013838" cy="162218"/>
            <a:chOff x="9472081" y="2599368"/>
            <a:chExt cx="3573146" cy="182880"/>
          </a:xfrm>
        </p:grpSpPr>
        <p:sp>
          <p:nvSpPr>
            <p:cNvPr id="90" name="Rectangle 89">
              <a:extLst>
                <a:ext uri="{FF2B5EF4-FFF2-40B4-BE49-F238E27FC236}">
                  <a16:creationId xmlns:a16="http://schemas.microsoft.com/office/drawing/2014/main" id="{35F5AFCF-273C-458C-8A7B-8F7D1910A3F2}"/>
                </a:ext>
              </a:extLst>
            </p:cNvPr>
            <p:cNvSpPr/>
            <p:nvPr/>
          </p:nvSpPr>
          <p:spPr bwMode="auto">
            <a:xfrm>
              <a:off x="9475865" y="2599368"/>
              <a:ext cx="3569362" cy="18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59826DEF-616B-4205-A1B2-74F6D293154D}"/>
                </a:ext>
              </a:extLst>
            </p:cNvPr>
            <p:cNvSpPr/>
            <p:nvPr/>
          </p:nvSpPr>
          <p:spPr bwMode="auto">
            <a:xfrm>
              <a:off x="9472081" y="2599368"/>
              <a:ext cx="3407670"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F374B6B9-BA80-43EA-9D7D-FB05BBD48BE6}"/>
                </a:ext>
              </a:extLst>
            </p:cNvPr>
            <p:cNvSpPr/>
            <p:nvPr/>
          </p:nvSpPr>
          <p:spPr bwMode="auto">
            <a:xfrm>
              <a:off x="9475865" y="2599368"/>
              <a:ext cx="2368328"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 name="Group 92">
            <a:extLst>
              <a:ext uri="{FF2B5EF4-FFF2-40B4-BE49-F238E27FC236}">
                <a16:creationId xmlns:a16="http://schemas.microsoft.com/office/drawing/2014/main" id="{992319A0-5C3F-49FA-BFA6-947B443291DD}"/>
              </a:ext>
            </a:extLst>
          </p:cNvPr>
          <p:cNvGrpSpPr/>
          <p:nvPr/>
        </p:nvGrpSpPr>
        <p:grpSpPr>
          <a:xfrm rot="10800000">
            <a:off x="5461728" y="2844907"/>
            <a:ext cx="1604720" cy="162218"/>
            <a:chOff x="9446726" y="2599368"/>
            <a:chExt cx="2847250" cy="182880"/>
          </a:xfrm>
        </p:grpSpPr>
        <p:sp>
          <p:nvSpPr>
            <p:cNvPr id="94" name="Rectangle 93">
              <a:extLst>
                <a:ext uri="{FF2B5EF4-FFF2-40B4-BE49-F238E27FC236}">
                  <a16:creationId xmlns:a16="http://schemas.microsoft.com/office/drawing/2014/main" id="{248F681E-85EF-43A5-BCFD-1AB28FB1ECA0}"/>
                </a:ext>
              </a:extLst>
            </p:cNvPr>
            <p:cNvSpPr/>
            <p:nvPr/>
          </p:nvSpPr>
          <p:spPr bwMode="auto">
            <a:xfrm>
              <a:off x="9463628" y="2599368"/>
              <a:ext cx="2830348" cy="18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611BF267-C819-4AC8-94C2-3373B5F80FA5}"/>
                </a:ext>
              </a:extLst>
            </p:cNvPr>
            <p:cNvSpPr/>
            <p:nvPr/>
          </p:nvSpPr>
          <p:spPr bwMode="auto">
            <a:xfrm>
              <a:off x="9446726" y="2599368"/>
              <a:ext cx="2557862"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BE669B11-F9B5-4EE8-AD13-05CDC27801AB}"/>
                </a:ext>
              </a:extLst>
            </p:cNvPr>
            <p:cNvSpPr/>
            <p:nvPr/>
          </p:nvSpPr>
          <p:spPr bwMode="auto">
            <a:xfrm>
              <a:off x="9446728" y="2599368"/>
              <a:ext cx="1197956"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7" name="Group 96">
            <a:extLst>
              <a:ext uri="{FF2B5EF4-FFF2-40B4-BE49-F238E27FC236}">
                <a16:creationId xmlns:a16="http://schemas.microsoft.com/office/drawing/2014/main" id="{3D6B00C9-D47A-4FAA-B64A-AAB74BA03964}"/>
              </a:ext>
            </a:extLst>
          </p:cNvPr>
          <p:cNvGrpSpPr/>
          <p:nvPr/>
        </p:nvGrpSpPr>
        <p:grpSpPr>
          <a:xfrm rot="10800000">
            <a:off x="5461726" y="3152201"/>
            <a:ext cx="1604720" cy="162218"/>
            <a:chOff x="9446729" y="2599368"/>
            <a:chExt cx="2847250" cy="182880"/>
          </a:xfrm>
        </p:grpSpPr>
        <p:sp>
          <p:nvSpPr>
            <p:cNvPr id="98" name="Rectangle 97">
              <a:extLst>
                <a:ext uri="{FF2B5EF4-FFF2-40B4-BE49-F238E27FC236}">
                  <a16:creationId xmlns:a16="http://schemas.microsoft.com/office/drawing/2014/main" id="{1606EA37-1A1A-42EA-9790-E9DB41D1A736}"/>
                </a:ext>
              </a:extLst>
            </p:cNvPr>
            <p:cNvSpPr/>
            <p:nvPr/>
          </p:nvSpPr>
          <p:spPr bwMode="auto">
            <a:xfrm>
              <a:off x="9463631" y="2599368"/>
              <a:ext cx="2830348" cy="18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FCFE1199-E9C3-4A31-825C-997D9A749EFD}"/>
                </a:ext>
              </a:extLst>
            </p:cNvPr>
            <p:cNvSpPr/>
            <p:nvPr/>
          </p:nvSpPr>
          <p:spPr bwMode="auto">
            <a:xfrm>
              <a:off x="9446729" y="2599368"/>
              <a:ext cx="2397471"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F92D1837-E785-4F23-96C4-B9062BBA2234}"/>
                </a:ext>
              </a:extLst>
            </p:cNvPr>
            <p:cNvSpPr/>
            <p:nvPr/>
          </p:nvSpPr>
          <p:spPr bwMode="auto">
            <a:xfrm>
              <a:off x="9446729" y="2599368"/>
              <a:ext cx="1641915"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1" name="Group 100">
            <a:extLst>
              <a:ext uri="{FF2B5EF4-FFF2-40B4-BE49-F238E27FC236}">
                <a16:creationId xmlns:a16="http://schemas.microsoft.com/office/drawing/2014/main" id="{94C4B7AD-434C-4826-A72B-5CC584D87158}"/>
              </a:ext>
            </a:extLst>
          </p:cNvPr>
          <p:cNvGrpSpPr/>
          <p:nvPr/>
        </p:nvGrpSpPr>
        <p:grpSpPr>
          <a:xfrm rot="10800000">
            <a:off x="6136299" y="3495526"/>
            <a:ext cx="930152" cy="162218"/>
            <a:chOff x="9446727" y="2599368"/>
            <a:chExt cx="1650367" cy="182880"/>
          </a:xfrm>
        </p:grpSpPr>
        <p:sp>
          <p:nvSpPr>
            <p:cNvPr id="102" name="Rectangle 101">
              <a:extLst>
                <a:ext uri="{FF2B5EF4-FFF2-40B4-BE49-F238E27FC236}">
                  <a16:creationId xmlns:a16="http://schemas.microsoft.com/office/drawing/2014/main" id="{A7D4EEEF-3E82-46CE-9014-08845EE40C49}"/>
                </a:ext>
              </a:extLst>
            </p:cNvPr>
            <p:cNvSpPr/>
            <p:nvPr/>
          </p:nvSpPr>
          <p:spPr bwMode="auto">
            <a:xfrm>
              <a:off x="9455177" y="2599368"/>
              <a:ext cx="1641917" cy="18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3A450F02-ADF0-4305-8C90-8D593B2A0B63}"/>
                </a:ext>
              </a:extLst>
            </p:cNvPr>
            <p:cNvSpPr/>
            <p:nvPr/>
          </p:nvSpPr>
          <p:spPr bwMode="auto">
            <a:xfrm>
              <a:off x="9446728" y="2599368"/>
              <a:ext cx="1508917"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000B4C67-7473-47F4-8820-6DD21CD0A8A0}"/>
                </a:ext>
              </a:extLst>
            </p:cNvPr>
            <p:cNvSpPr/>
            <p:nvPr/>
          </p:nvSpPr>
          <p:spPr bwMode="auto">
            <a:xfrm>
              <a:off x="9446727" y="2599368"/>
              <a:ext cx="1197964"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5" name="Group 104">
            <a:extLst>
              <a:ext uri="{FF2B5EF4-FFF2-40B4-BE49-F238E27FC236}">
                <a16:creationId xmlns:a16="http://schemas.microsoft.com/office/drawing/2014/main" id="{A458D46C-A2D3-47C7-B1D7-380CB97CC2C7}"/>
              </a:ext>
            </a:extLst>
          </p:cNvPr>
          <p:cNvGrpSpPr/>
          <p:nvPr/>
        </p:nvGrpSpPr>
        <p:grpSpPr>
          <a:xfrm rot="10800000">
            <a:off x="6216009" y="3828719"/>
            <a:ext cx="850432" cy="162218"/>
            <a:chOff x="9446727" y="2599368"/>
            <a:chExt cx="1508917" cy="182880"/>
          </a:xfrm>
        </p:grpSpPr>
        <p:sp>
          <p:nvSpPr>
            <p:cNvPr id="107" name="Rectangle 106">
              <a:extLst>
                <a:ext uri="{FF2B5EF4-FFF2-40B4-BE49-F238E27FC236}">
                  <a16:creationId xmlns:a16="http://schemas.microsoft.com/office/drawing/2014/main" id="{8C7011FA-2D55-4220-B6DA-676897C9CCF4}"/>
                </a:ext>
              </a:extLst>
            </p:cNvPr>
            <p:cNvSpPr/>
            <p:nvPr/>
          </p:nvSpPr>
          <p:spPr bwMode="auto">
            <a:xfrm>
              <a:off x="9446729" y="2599368"/>
              <a:ext cx="1508915"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85791589-5C1C-447C-B543-BA698D3921CD}"/>
                </a:ext>
              </a:extLst>
            </p:cNvPr>
            <p:cNvSpPr/>
            <p:nvPr/>
          </p:nvSpPr>
          <p:spPr bwMode="auto">
            <a:xfrm>
              <a:off x="9446727" y="2599368"/>
              <a:ext cx="1359301"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9" name="Group 108">
            <a:extLst>
              <a:ext uri="{FF2B5EF4-FFF2-40B4-BE49-F238E27FC236}">
                <a16:creationId xmlns:a16="http://schemas.microsoft.com/office/drawing/2014/main" id="{583E0CD0-1757-442A-93AA-9F8995BAB996}"/>
              </a:ext>
            </a:extLst>
          </p:cNvPr>
          <p:cNvGrpSpPr/>
          <p:nvPr/>
        </p:nvGrpSpPr>
        <p:grpSpPr>
          <a:xfrm rot="10800000">
            <a:off x="6136300" y="4143381"/>
            <a:ext cx="930148" cy="162218"/>
            <a:chOff x="9446726" y="2599368"/>
            <a:chExt cx="1650359" cy="182880"/>
          </a:xfrm>
        </p:grpSpPr>
        <p:sp>
          <p:nvSpPr>
            <p:cNvPr id="110" name="Rectangle 109">
              <a:extLst>
                <a:ext uri="{FF2B5EF4-FFF2-40B4-BE49-F238E27FC236}">
                  <a16:creationId xmlns:a16="http://schemas.microsoft.com/office/drawing/2014/main" id="{715D2514-D21D-45C0-94B6-BB1D8A2668C8}"/>
                </a:ext>
              </a:extLst>
            </p:cNvPr>
            <p:cNvSpPr/>
            <p:nvPr/>
          </p:nvSpPr>
          <p:spPr bwMode="auto">
            <a:xfrm>
              <a:off x="9446726" y="2599368"/>
              <a:ext cx="1650359" cy="18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48D29B97-9C99-4AC8-86EA-FEE9951FE937}"/>
                </a:ext>
              </a:extLst>
            </p:cNvPr>
            <p:cNvSpPr/>
            <p:nvPr/>
          </p:nvSpPr>
          <p:spPr bwMode="auto">
            <a:xfrm>
              <a:off x="9446726" y="2599368"/>
              <a:ext cx="1508933"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77D7763B-F2D3-412A-9F4B-E90C78E0861F}"/>
                </a:ext>
              </a:extLst>
            </p:cNvPr>
            <p:cNvSpPr/>
            <p:nvPr/>
          </p:nvSpPr>
          <p:spPr bwMode="auto">
            <a:xfrm>
              <a:off x="9446730" y="2599368"/>
              <a:ext cx="1197965"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3" name="Group 112">
            <a:extLst>
              <a:ext uri="{FF2B5EF4-FFF2-40B4-BE49-F238E27FC236}">
                <a16:creationId xmlns:a16="http://schemas.microsoft.com/office/drawing/2014/main" id="{13A3FC1B-9175-48EC-A234-A1494B56ED51}"/>
              </a:ext>
            </a:extLst>
          </p:cNvPr>
          <p:cNvGrpSpPr/>
          <p:nvPr/>
        </p:nvGrpSpPr>
        <p:grpSpPr>
          <a:xfrm rot="10800000">
            <a:off x="6136290" y="4532350"/>
            <a:ext cx="930150" cy="162218"/>
            <a:chOff x="9446727" y="2599368"/>
            <a:chExt cx="1650360" cy="182880"/>
          </a:xfrm>
        </p:grpSpPr>
        <p:sp>
          <p:nvSpPr>
            <p:cNvPr id="115" name="Rectangle 114">
              <a:extLst>
                <a:ext uri="{FF2B5EF4-FFF2-40B4-BE49-F238E27FC236}">
                  <a16:creationId xmlns:a16="http://schemas.microsoft.com/office/drawing/2014/main" id="{DF7C2BE9-D4C2-4926-AFDC-253B3CA4815A}"/>
                </a:ext>
              </a:extLst>
            </p:cNvPr>
            <p:cNvSpPr/>
            <p:nvPr/>
          </p:nvSpPr>
          <p:spPr bwMode="auto">
            <a:xfrm>
              <a:off x="9446727" y="2599368"/>
              <a:ext cx="1650360"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06093D84-F37D-4C5D-BB2A-3D21F386E6D3}"/>
                </a:ext>
              </a:extLst>
            </p:cNvPr>
            <p:cNvSpPr/>
            <p:nvPr/>
          </p:nvSpPr>
          <p:spPr bwMode="auto">
            <a:xfrm>
              <a:off x="9446727" y="2599368"/>
              <a:ext cx="1197965"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7" name="Group 116">
            <a:extLst>
              <a:ext uri="{FF2B5EF4-FFF2-40B4-BE49-F238E27FC236}">
                <a16:creationId xmlns:a16="http://schemas.microsoft.com/office/drawing/2014/main" id="{1FE3C487-A5FD-45CE-83FC-708255A7AFFB}"/>
              </a:ext>
            </a:extLst>
          </p:cNvPr>
          <p:cNvGrpSpPr/>
          <p:nvPr/>
        </p:nvGrpSpPr>
        <p:grpSpPr>
          <a:xfrm rot="10800000">
            <a:off x="6216008" y="4835570"/>
            <a:ext cx="850434" cy="162218"/>
            <a:chOff x="9446727" y="2599368"/>
            <a:chExt cx="1508921" cy="182880"/>
          </a:xfrm>
        </p:grpSpPr>
        <p:sp>
          <p:nvSpPr>
            <p:cNvPr id="119" name="Rectangle 118">
              <a:extLst>
                <a:ext uri="{FF2B5EF4-FFF2-40B4-BE49-F238E27FC236}">
                  <a16:creationId xmlns:a16="http://schemas.microsoft.com/office/drawing/2014/main" id="{7C9254B5-A9AB-446D-A2E7-4C5C3480BF36}"/>
                </a:ext>
              </a:extLst>
            </p:cNvPr>
            <p:cNvSpPr/>
            <p:nvPr/>
          </p:nvSpPr>
          <p:spPr bwMode="auto">
            <a:xfrm>
              <a:off x="9446729" y="2599368"/>
              <a:ext cx="1508919"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C3A94760-5B78-4D86-8BB8-FF841568955B}"/>
                </a:ext>
              </a:extLst>
            </p:cNvPr>
            <p:cNvSpPr/>
            <p:nvPr/>
          </p:nvSpPr>
          <p:spPr bwMode="auto">
            <a:xfrm>
              <a:off x="9446727" y="2599368"/>
              <a:ext cx="915758"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24" name="Rectangle 123">
            <a:extLst>
              <a:ext uri="{FF2B5EF4-FFF2-40B4-BE49-F238E27FC236}">
                <a16:creationId xmlns:a16="http://schemas.microsoft.com/office/drawing/2014/main" id="{31BE769A-C56B-4EE5-B56F-ED175B6AECFE}"/>
              </a:ext>
            </a:extLst>
          </p:cNvPr>
          <p:cNvSpPr/>
          <p:nvPr/>
        </p:nvSpPr>
        <p:spPr bwMode="auto">
          <a:xfrm rot="10800000">
            <a:off x="6974464" y="5068576"/>
            <a:ext cx="82457" cy="1622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 name="Straight Connector 12">
            <a:extLst>
              <a:ext uri="{FF2B5EF4-FFF2-40B4-BE49-F238E27FC236}">
                <a16:creationId xmlns:a16="http://schemas.microsoft.com/office/drawing/2014/main" id="{181DD68B-EE67-4BA8-A419-3D49FBE434D8}"/>
              </a:ext>
            </a:extLst>
          </p:cNvPr>
          <p:cNvCxnSpPr>
            <a:cxnSpLocks/>
          </p:cNvCxnSpPr>
          <p:nvPr/>
        </p:nvCxnSpPr>
        <p:spPr bwMode="auto">
          <a:xfrm flipV="1">
            <a:off x="7059168" y="2121408"/>
            <a:ext cx="0" cy="3182112"/>
          </a:xfrm>
          <a:prstGeom prst="line">
            <a:avLst/>
          </a:prstGeom>
          <a:noFill/>
          <a:ln w="28575" cap="flat" cmpd="sng" algn="ctr">
            <a:solidFill>
              <a:schemeClr val="bg1"/>
            </a:solidFill>
            <a:prstDash val="solid"/>
            <a:round/>
            <a:headEnd type="none" w="med" len="med"/>
            <a:tailEnd type="none" w="med" len="med"/>
          </a:ln>
          <a:effectLst/>
        </p:spPr>
      </p:cxnSp>
      <p:grpSp>
        <p:nvGrpSpPr>
          <p:cNvPr id="125" name="Group 124">
            <a:extLst>
              <a:ext uri="{FF2B5EF4-FFF2-40B4-BE49-F238E27FC236}">
                <a16:creationId xmlns:a16="http://schemas.microsoft.com/office/drawing/2014/main" id="{F32CBDD5-5297-48D1-8EB7-F778FBEBB168}"/>
              </a:ext>
            </a:extLst>
          </p:cNvPr>
          <p:cNvGrpSpPr/>
          <p:nvPr/>
        </p:nvGrpSpPr>
        <p:grpSpPr>
          <a:xfrm>
            <a:off x="7163218" y="2198253"/>
            <a:ext cx="355357" cy="162218"/>
            <a:chOff x="9545986" y="2599368"/>
            <a:chExt cx="630509" cy="182880"/>
          </a:xfrm>
        </p:grpSpPr>
        <p:sp>
          <p:nvSpPr>
            <p:cNvPr id="127" name="Rectangle 126">
              <a:extLst>
                <a:ext uri="{FF2B5EF4-FFF2-40B4-BE49-F238E27FC236}">
                  <a16:creationId xmlns:a16="http://schemas.microsoft.com/office/drawing/2014/main" id="{98903257-7F2D-418D-9D7E-099167A44B69}"/>
                </a:ext>
              </a:extLst>
            </p:cNvPr>
            <p:cNvSpPr/>
            <p:nvPr/>
          </p:nvSpPr>
          <p:spPr bwMode="auto">
            <a:xfrm>
              <a:off x="9545986" y="2599368"/>
              <a:ext cx="630509"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4CE1DD8E-1A3C-4A9E-928F-68D1D5A7E15E}"/>
                </a:ext>
              </a:extLst>
            </p:cNvPr>
            <p:cNvSpPr/>
            <p:nvPr/>
          </p:nvSpPr>
          <p:spPr bwMode="auto">
            <a:xfrm>
              <a:off x="9545988" y="2599368"/>
              <a:ext cx="157728"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2" name="Rectangle 131">
            <a:extLst>
              <a:ext uri="{FF2B5EF4-FFF2-40B4-BE49-F238E27FC236}">
                <a16:creationId xmlns:a16="http://schemas.microsoft.com/office/drawing/2014/main" id="{45BB1C5B-DE52-4BD1-A50E-4ABA8BF45544}"/>
              </a:ext>
            </a:extLst>
          </p:cNvPr>
          <p:cNvSpPr/>
          <p:nvPr/>
        </p:nvSpPr>
        <p:spPr bwMode="auto">
          <a:xfrm>
            <a:off x="7163218" y="2525036"/>
            <a:ext cx="707972" cy="1622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33" name="Group 132">
            <a:extLst>
              <a:ext uri="{FF2B5EF4-FFF2-40B4-BE49-F238E27FC236}">
                <a16:creationId xmlns:a16="http://schemas.microsoft.com/office/drawing/2014/main" id="{F0C6F929-E285-45FD-9830-3E9F7B390B12}"/>
              </a:ext>
            </a:extLst>
          </p:cNvPr>
          <p:cNvGrpSpPr/>
          <p:nvPr/>
        </p:nvGrpSpPr>
        <p:grpSpPr>
          <a:xfrm>
            <a:off x="7160590" y="2844906"/>
            <a:ext cx="357987" cy="162218"/>
            <a:chOff x="9467415" y="2599368"/>
            <a:chExt cx="635175" cy="182880"/>
          </a:xfrm>
        </p:grpSpPr>
        <p:sp>
          <p:nvSpPr>
            <p:cNvPr id="135" name="Rectangle 134">
              <a:extLst>
                <a:ext uri="{FF2B5EF4-FFF2-40B4-BE49-F238E27FC236}">
                  <a16:creationId xmlns:a16="http://schemas.microsoft.com/office/drawing/2014/main" id="{A5063019-E3C5-49D2-A43B-8ADD4AD34112}"/>
                </a:ext>
              </a:extLst>
            </p:cNvPr>
            <p:cNvSpPr/>
            <p:nvPr/>
          </p:nvSpPr>
          <p:spPr bwMode="auto">
            <a:xfrm>
              <a:off x="9472083" y="2599368"/>
              <a:ext cx="630507"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86246C31-71BB-4070-8C4A-740FA72F058A}"/>
                </a:ext>
              </a:extLst>
            </p:cNvPr>
            <p:cNvSpPr/>
            <p:nvPr/>
          </p:nvSpPr>
          <p:spPr bwMode="auto">
            <a:xfrm>
              <a:off x="9467415" y="2599368"/>
              <a:ext cx="318600"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7" name="Group 136">
            <a:extLst>
              <a:ext uri="{FF2B5EF4-FFF2-40B4-BE49-F238E27FC236}">
                <a16:creationId xmlns:a16="http://schemas.microsoft.com/office/drawing/2014/main" id="{7430BDD4-6E3D-4781-A41B-9A92262F153F}"/>
              </a:ext>
            </a:extLst>
          </p:cNvPr>
          <p:cNvGrpSpPr/>
          <p:nvPr/>
        </p:nvGrpSpPr>
        <p:grpSpPr>
          <a:xfrm>
            <a:off x="7163217" y="3152200"/>
            <a:ext cx="1510929" cy="162218"/>
            <a:chOff x="9472085" y="2599368"/>
            <a:chExt cx="2680838" cy="182880"/>
          </a:xfrm>
        </p:grpSpPr>
        <p:sp>
          <p:nvSpPr>
            <p:cNvPr id="138" name="Rectangle 137">
              <a:extLst>
                <a:ext uri="{FF2B5EF4-FFF2-40B4-BE49-F238E27FC236}">
                  <a16:creationId xmlns:a16="http://schemas.microsoft.com/office/drawing/2014/main" id="{0FA5193C-9B6E-4BD6-B28D-A11FA319191A}"/>
                </a:ext>
              </a:extLst>
            </p:cNvPr>
            <p:cNvSpPr/>
            <p:nvPr/>
          </p:nvSpPr>
          <p:spPr bwMode="auto">
            <a:xfrm>
              <a:off x="9475865" y="2599368"/>
              <a:ext cx="2677058" cy="18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AC44EF25-FF8D-4A4D-9D63-AE062FCBC50A}"/>
                </a:ext>
              </a:extLst>
            </p:cNvPr>
            <p:cNvSpPr/>
            <p:nvPr/>
          </p:nvSpPr>
          <p:spPr bwMode="auto">
            <a:xfrm>
              <a:off x="9475863" y="2599368"/>
              <a:ext cx="2528131"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A6C0D48D-9FF3-4D96-ACEA-43BEADEBC8EB}"/>
                </a:ext>
              </a:extLst>
            </p:cNvPr>
            <p:cNvSpPr/>
            <p:nvPr/>
          </p:nvSpPr>
          <p:spPr bwMode="auto">
            <a:xfrm>
              <a:off x="9472085" y="2599368"/>
              <a:ext cx="2049864"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44" name="Rectangle 143">
            <a:extLst>
              <a:ext uri="{FF2B5EF4-FFF2-40B4-BE49-F238E27FC236}">
                <a16:creationId xmlns:a16="http://schemas.microsoft.com/office/drawing/2014/main" id="{95E91E2C-69A5-4E45-A378-E9CB2BEEE11E}"/>
              </a:ext>
            </a:extLst>
          </p:cNvPr>
          <p:cNvSpPr/>
          <p:nvPr/>
        </p:nvSpPr>
        <p:spPr bwMode="auto">
          <a:xfrm>
            <a:off x="7160590" y="3495526"/>
            <a:ext cx="280006" cy="1622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A52F9C97-F940-46A4-9443-2121D75039EF}"/>
              </a:ext>
            </a:extLst>
          </p:cNvPr>
          <p:cNvSpPr/>
          <p:nvPr/>
        </p:nvSpPr>
        <p:spPr bwMode="auto">
          <a:xfrm>
            <a:off x="7160590" y="3828719"/>
            <a:ext cx="183106" cy="1622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49" name="Group 148">
            <a:extLst>
              <a:ext uri="{FF2B5EF4-FFF2-40B4-BE49-F238E27FC236}">
                <a16:creationId xmlns:a16="http://schemas.microsoft.com/office/drawing/2014/main" id="{D47CA61F-FDBD-4782-8B7D-3CA15E630B2D}"/>
              </a:ext>
            </a:extLst>
          </p:cNvPr>
          <p:cNvGrpSpPr/>
          <p:nvPr/>
        </p:nvGrpSpPr>
        <p:grpSpPr>
          <a:xfrm>
            <a:off x="7160590" y="4143381"/>
            <a:ext cx="710598" cy="162218"/>
            <a:chOff x="9455181" y="2599368"/>
            <a:chExt cx="1273053" cy="182880"/>
          </a:xfrm>
        </p:grpSpPr>
        <p:sp>
          <p:nvSpPr>
            <p:cNvPr id="150" name="Rectangle 149">
              <a:extLst>
                <a:ext uri="{FF2B5EF4-FFF2-40B4-BE49-F238E27FC236}">
                  <a16:creationId xmlns:a16="http://schemas.microsoft.com/office/drawing/2014/main" id="{B967A213-A044-43EF-A86A-47946B96975F}"/>
                </a:ext>
              </a:extLst>
            </p:cNvPr>
            <p:cNvSpPr/>
            <p:nvPr/>
          </p:nvSpPr>
          <p:spPr bwMode="auto">
            <a:xfrm>
              <a:off x="9475866" y="2599368"/>
              <a:ext cx="1252368" cy="18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4A0BF11C-C24B-4103-A71D-33789A9D26CC}"/>
                </a:ext>
              </a:extLst>
            </p:cNvPr>
            <p:cNvSpPr/>
            <p:nvPr/>
          </p:nvSpPr>
          <p:spPr bwMode="auto">
            <a:xfrm>
              <a:off x="9455181" y="2599368"/>
              <a:ext cx="967411"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B1DBFD71-EC29-4463-9723-ED0D866DDC06}"/>
                </a:ext>
              </a:extLst>
            </p:cNvPr>
            <p:cNvSpPr/>
            <p:nvPr/>
          </p:nvSpPr>
          <p:spPr bwMode="auto">
            <a:xfrm>
              <a:off x="9458823" y="2599368"/>
              <a:ext cx="318053"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3" name="Group 152">
            <a:extLst>
              <a:ext uri="{FF2B5EF4-FFF2-40B4-BE49-F238E27FC236}">
                <a16:creationId xmlns:a16="http://schemas.microsoft.com/office/drawing/2014/main" id="{130F1BC9-44F3-4C05-89F7-B71E41B6D1C1}"/>
              </a:ext>
            </a:extLst>
          </p:cNvPr>
          <p:cNvGrpSpPr/>
          <p:nvPr/>
        </p:nvGrpSpPr>
        <p:grpSpPr>
          <a:xfrm>
            <a:off x="7160589" y="4532350"/>
            <a:ext cx="987448" cy="162218"/>
            <a:chOff x="9467419" y="2599368"/>
            <a:chExt cx="1752026" cy="182880"/>
          </a:xfrm>
        </p:grpSpPr>
        <p:sp>
          <p:nvSpPr>
            <p:cNvPr id="154" name="Rectangle 153">
              <a:extLst>
                <a:ext uri="{FF2B5EF4-FFF2-40B4-BE49-F238E27FC236}">
                  <a16:creationId xmlns:a16="http://schemas.microsoft.com/office/drawing/2014/main" id="{FA51EE9F-A5EC-4223-8B2F-2EC269BF2EAD}"/>
                </a:ext>
              </a:extLst>
            </p:cNvPr>
            <p:cNvSpPr/>
            <p:nvPr/>
          </p:nvSpPr>
          <p:spPr bwMode="auto">
            <a:xfrm>
              <a:off x="9467421" y="2599368"/>
              <a:ext cx="1752024" cy="18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F27BD404-00EA-4EF5-8326-775301AA4EA0}"/>
                </a:ext>
              </a:extLst>
            </p:cNvPr>
            <p:cNvSpPr/>
            <p:nvPr/>
          </p:nvSpPr>
          <p:spPr bwMode="auto">
            <a:xfrm>
              <a:off x="9475861" y="2599368"/>
              <a:ext cx="1592547"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FD9854F7-A973-4FD6-9B56-3377760025D3}"/>
                </a:ext>
              </a:extLst>
            </p:cNvPr>
            <p:cNvSpPr/>
            <p:nvPr/>
          </p:nvSpPr>
          <p:spPr bwMode="auto">
            <a:xfrm>
              <a:off x="9467419" y="2599368"/>
              <a:ext cx="1103008"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7" name="Group 156">
            <a:extLst>
              <a:ext uri="{FF2B5EF4-FFF2-40B4-BE49-F238E27FC236}">
                <a16:creationId xmlns:a16="http://schemas.microsoft.com/office/drawing/2014/main" id="{49105347-DC90-4AEB-9A14-539F643CF5EF}"/>
              </a:ext>
            </a:extLst>
          </p:cNvPr>
          <p:cNvGrpSpPr/>
          <p:nvPr/>
        </p:nvGrpSpPr>
        <p:grpSpPr>
          <a:xfrm>
            <a:off x="7163218" y="4835571"/>
            <a:ext cx="277378" cy="162218"/>
            <a:chOff x="9472083" y="2599368"/>
            <a:chExt cx="492151" cy="182880"/>
          </a:xfrm>
        </p:grpSpPr>
        <p:sp>
          <p:nvSpPr>
            <p:cNvPr id="159" name="Rectangle 158">
              <a:extLst>
                <a:ext uri="{FF2B5EF4-FFF2-40B4-BE49-F238E27FC236}">
                  <a16:creationId xmlns:a16="http://schemas.microsoft.com/office/drawing/2014/main" id="{D3A26216-0ADB-4AAC-8B1C-AF4F697A6A0E}"/>
                </a:ext>
              </a:extLst>
            </p:cNvPr>
            <p:cNvSpPr/>
            <p:nvPr/>
          </p:nvSpPr>
          <p:spPr bwMode="auto">
            <a:xfrm>
              <a:off x="9472083" y="2599368"/>
              <a:ext cx="492151"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C7BB8C03-3142-45C1-9E60-42D569DDB937}"/>
                </a:ext>
              </a:extLst>
            </p:cNvPr>
            <p:cNvSpPr/>
            <p:nvPr/>
          </p:nvSpPr>
          <p:spPr bwMode="auto">
            <a:xfrm>
              <a:off x="9474505" y="2599368"/>
              <a:ext cx="320743"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1" name="Group 160">
            <a:extLst>
              <a:ext uri="{FF2B5EF4-FFF2-40B4-BE49-F238E27FC236}">
                <a16:creationId xmlns:a16="http://schemas.microsoft.com/office/drawing/2014/main" id="{D30D98B6-D1A4-42E1-B458-69B033A984ED}"/>
              </a:ext>
            </a:extLst>
          </p:cNvPr>
          <p:cNvGrpSpPr/>
          <p:nvPr/>
        </p:nvGrpSpPr>
        <p:grpSpPr>
          <a:xfrm>
            <a:off x="7160589" y="5068577"/>
            <a:ext cx="987450" cy="162218"/>
            <a:chOff x="9467415" y="2599368"/>
            <a:chExt cx="1752029" cy="182880"/>
          </a:xfrm>
        </p:grpSpPr>
        <p:sp>
          <p:nvSpPr>
            <p:cNvPr id="162" name="Rectangle 161">
              <a:extLst>
                <a:ext uri="{FF2B5EF4-FFF2-40B4-BE49-F238E27FC236}">
                  <a16:creationId xmlns:a16="http://schemas.microsoft.com/office/drawing/2014/main" id="{E40A1251-7EF7-4EB3-8EAC-536B43277CB5}"/>
                </a:ext>
              </a:extLst>
            </p:cNvPr>
            <p:cNvSpPr/>
            <p:nvPr/>
          </p:nvSpPr>
          <p:spPr bwMode="auto">
            <a:xfrm>
              <a:off x="9475868" y="2599368"/>
              <a:ext cx="1743576" cy="18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67759DA6-7530-45C4-8285-585806665588}"/>
                </a:ext>
              </a:extLst>
            </p:cNvPr>
            <p:cNvSpPr/>
            <p:nvPr/>
          </p:nvSpPr>
          <p:spPr bwMode="auto">
            <a:xfrm>
              <a:off x="9472083" y="2599368"/>
              <a:ext cx="480281"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1C0AD741-9F99-497E-A985-E04A3BEAA80F}"/>
                </a:ext>
              </a:extLst>
            </p:cNvPr>
            <p:cNvSpPr/>
            <p:nvPr/>
          </p:nvSpPr>
          <p:spPr bwMode="auto">
            <a:xfrm>
              <a:off x="9467415" y="2599368"/>
              <a:ext cx="169491"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5" name="Rectangle 164">
            <a:extLst>
              <a:ext uri="{FF2B5EF4-FFF2-40B4-BE49-F238E27FC236}">
                <a16:creationId xmlns:a16="http://schemas.microsoft.com/office/drawing/2014/main" id="{1556FFCF-D0A9-4380-9F6D-D9F00BFF9D31}"/>
              </a:ext>
            </a:extLst>
          </p:cNvPr>
          <p:cNvSpPr/>
          <p:nvPr/>
        </p:nvSpPr>
        <p:spPr bwMode="auto">
          <a:xfrm>
            <a:off x="533399" y="2077888"/>
            <a:ext cx="9717345" cy="364394"/>
          </a:xfrm>
          <a:prstGeom prst="rect">
            <a:avLst/>
          </a:prstGeom>
          <a:noFill/>
          <a:ln w="1905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9AC098DB-39D3-47D7-8762-F13554B4E0FD}"/>
              </a:ext>
            </a:extLst>
          </p:cNvPr>
          <p:cNvSpPr/>
          <p:nvPr/>
        </p:nvSpPr>
        <p:spPr bwMode="auto">
          <a:xfrm>
            <a:off x="532237" y="5026914"/>
            <a:ext cx="9622543" cy="364394"/>
          </a:xfrm>
          <a:prstGeom prst="rect">
            <a:avLst/>
          </a:prstGeom>
          <a:noFill/>
          <a:ln w="1905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236517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C8AD18-AE5C-4B82-A087-59E7A0897A42}"/>
              </a:ext>
            </a:extLst>
          </p:cNvPr>
          <p:cNvSpPr>
            <a:spLocks noGrp="1"/>
          </p:cNvSpPr>
          <p:nvPr>
            <p:ph type="title"/>
          </p:nvPr>
        </p:nvSpPr>
        <p:spPr/>
        <p:txBody>
          <a:bodyPr/>
          <a:lstStyle/>
          <a:p>
            <a:r>
              <a:rPr lang="en-US" dirty="0"/>
              <a:t>Targeting CCR4 in CTCL</a:t>
            </a:r>
          </a:p>
        </p:txBody>
      </p:sp>
      <p:sp>
        <p:nvSpPr>
          <p:cNvPr id="6" name="Content Placeholder 5">
            <a:extLst>
              <a:ext uri="{FF2B5EF4-FFF2-40B4-BE49-F238E27FC236}">
                <a16:creationId xmlns:a16="http://schemas.microsoft.com/office/drawing/2014/main" id="{425928C4-8FD9-45B0-BAE1-84021DE2372D}"/>
              </a:ext>
            </a:extLst>
          </p:cNvPr>
          <p:cNvSpPr>
            <a:spLocks noGrp="1"/>
          </p:cNvSpPr>
          <p:nvPr>
            <p:ph sz="half" idx="1"/>
          </p:nvPr>
        </p:nvSpPr>
        <p:spPr>
          <a:xfrm>
            <a:off x="601819" y="1510730"/>
            <a:ext cx="4509677" cy="4678738"/>
          </a:xfrm>
        </p:spPr>
        <p:txBody>
          <a:bodyPr/>
          <a:lstStyle/>
          <a:p>
            <a:r>
              <a:rPr lang="en-US" sz="2600" dirty="0"/>
              <a:t>CCR4 is expressed on malignant T-cells in patients with MF/SS</a:t>
            </a:r>
            <a:r>
              <a:rPr lang="en-US" sz="2600" baseline="30000" dirty="0"/>
              <a:t>[1]</a:t>
            </a:r>
            <a:r>
              <a:rPr lang="en-US" sz="2600" dirty="0"/>
              <a:t> </a:t>
            </a:r>
          </a:p>
          <a:p>
            <a:r>
              <a:rPr lang="en-US" sz="2600" dirty="0"/>
              <a:t>Mogamulizumab: humanized monoclonal antibody that binds to CCR4 and is active </a:t>
            </a:r>
            <a:br>
              <a:rPr lang="en-US" sz="2600" dirty="0"/>
            </a:br>
            <a:r>
              <a:rPr lang="en-US" sz="2600" dirty="0"/>
              <a:t>in MF/SS</a:t>
            </a:r>
          </a:p>
          <a:p>
            <a:r>
              <a:rPr lang="en-US" sz="2600" dirty="0"/>
              <a:t>Mogamulizumab was FDA approved in 2018 for patients with relapsed/ refractory MF or SS after ≥ 1 prior systemic therapy</a:t>
            </a:r>
            <a:r>
              <a:rPr lang="en-US" sz="2600" baseline="30000" dirty="0"/>
              <a:t>[2]</a:t>
            </a:r>
          </a:p>
          <a:p>
            <a:endParaRPr lang="en-US" sz="2400" dirty="0"/>
          </a:p>
        </p:txBody>
      </p:sp>
      <p:pic>
        <p:nvPicPr>
          <p:cNvPr id="8" name="Picture 2" descr="https://wol-prod-cdn.literatumonline.com/cms/attachment/5a77e641-3131-4d72-af88-036ebc6766bd/jde12852-fig-0001-m.jpg">
            <a:extLst>
              <a:ext uri="{FF2B5EF4-FFF2-40B4-BE49-F238E27FC236}">
                <a16:creationId xmlns:a16="http://schemas.microsoft.com/office/drawing/2014/main" id="{5FDCC91F-E4F2-4459-82CA-E0D55C355A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1497" y="2241860"/>
            <a:ext cx="2915700" cy="277975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1">
            <a:extLst>
              <a:ext uri="{FF2B5EF4-FFF2-40B4-BE49-F238E27FC236}">
                <a16:creationId xmlns:a16="http://schemas.microsoft.com/office/drawing/2014/main" id="{B9BC4282-EB8D-419A-9D88-7EBEE11BA40C}"/>
              </a:ext>
            </a:extLst>
          </p:cNvPr>
          <p:cNvSpPr txBox="1">
            <a:spLocks noChangeArrowheads="1"/>
          </p:cNvSpPr>
          <p:nvPr/>
        </p:nvSpPr>
        <p:spPr bwMode="auto">
          <a:xfrm>
            <a:off x="432627" y="6358308"/>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0000"/>
              </a:spcBef>
              <a:spcAft>
                <a:spcPct val="0"/>
              </a:spcAft>
              <a:buClrTx/>
              <a:buNone/>
              <a:defRPr/>
            </a:pPr>
            <a:r>
              <a:rPr lang="en-US" altLang="en-US" sz="1200" spc="-10" dirty="0">
                <a:solidFill>
                  <a:schemeClr val="bg2"/>
                </a:solidFill>
                <a:latin typeface="Calibri" panose="020F0502020204030204" pitchFamily="34" charset="0"/>
              </a:rPr>
              <a:t>1. Sugaya. </a:t>
            </a:r>
            <a:r>
              <a:rPr lang="da-DK" altLang="en-US" sz="1200" spc="-10" dirty="0">
                <a:solidFill>
                  <a:schemeClr val="bg2"/>
                </a:solidFill>
                <a:latin typeface="Calibri" panose="020F0502020204030204" pitchFamily="34" charset="0"/>
              </a:rPr>
              <a:t>J Dermatol. 2015;42:613</a:t>
            </a:r>
            <a:r>
              <a:rPr lang="en-US" altLang="en-US" sz="1200" spc="-10" dirty="0">
                <a:solidFill>
                  <a:schemeClr val="bg2"/>
                </a:solidFill>
                <a:latin typeface="Calibri" panose="020F0502020204030204" pitchFamily="34" charset="0"/>
              </a:rPr>
              <a:t>. 2. Mogamulizumab PI.</a:t>
            </a:r>
          </a:p>
        </p:txBody>
      </p:sp>
      <p:grpSp>
        <p:nvGrpSpPr>
          <p:cNvPr id="14" name="Group 7">
            <a:extLst>
              <a:ext uri="{FF2B5EF4-FFF2-40B4-BE49-F238E27FC236}">
                <a16:creationId xmlns:a16="http://schemas.microsoft.com/office/drawing/2014/main" id="{232F4CE1-FB1C-4AD3-BDA7-5F58C2545230}"/>
              </a:ext>
            </a:extLst>
          </p:cNvPr>
          <p:cNvGrpSpPr>
            <a:grpSpLocks/>
          </p:cNvGrpSpPr>
          <p:nvPr/>
        </p:nvGrpSpPr>
        <p:grpSpPr bwMode="auto">
          <a:xfrm>
            <a:off x="9389569" y="6216652"/>
            <a:ext cx="2488502" cy="447822"/>
            <a:chOff x="9527309" y="3551529"/>
            <a:chExt cx="2488502" cy="448324"/>
          </a:xfrm>
        </p:grpSpPr>
        <p:pic>
          <p:nvPicPr>
            <p:cNvPr id="15" name="Picture 9">
              <a:extLst>
                <a:ext uri="{FF2B5EF4-FFF2-40B4-BE49-F238E27FC236}">
                  <a16:creationId xmlns:a16="http://schemas.microsoft.com/office/drawing/2014/main" id="{7E2841A4-C672-468A-A24F-ECC0C47B6EF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D4A0E908-4BA8-4253-B51B-CB811F4A572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cxnSp>
        <p:nvCxnSpPr>
          <p:cNvPr id="3" name="Straight Connector 2">
            <a:extLst>
              <a:ext uri="{FF2B5EF4-FFF2-40B4-BE49-F238E27FC236}">
                <a16:creationId xmlns:a16="http://schemas.microsoft.com/office/drawing/2014/main" id="{744793CD-F073-4A75-976A-37B0C6A6E0D9}"/>
              </a:ext>
            </a:extLst>
          </p:cNvPr>
          <p:cNvCxnSpPr/>
          <p:nvPr/>
        </p:nvCxnSpPr>
        <p:spPr bwMode="auto">
          <a:xfrm>
            <a:off x="8721306" y="4848045"/>
            <a:ext cx="3051594"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6EF238B7-1CB8-4A44-87A7-8EA0475CD2F1}"/>
              </a:ext>
            </a:extLst>
          </p:cNvPr>
          <p:cNvCxnSpPr/>
          <p:nvPr/>
        </p:nvCxnSpPr>
        <p:spPr bwMode="auto">
          <a:xfrm flipV="1">
            <a:off x="8729932" y="2708694"/>
            <a:ext cx="0" cy="2139351"/>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F218983-36EF-4ADA-A224-FF5E2A85E7B3}"/>
              </a:ext>
            </a:extLst>
          </p:cNvPr>
          <p:cNvCxnSpPr/>
          <p:nvPr/>
        </p:nvCxnSpPr>
        <p:spPr bwMode="auto">
          <a:xfrm flipH="1">
            <a:off x="8660921" y="306237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F5F8B41-0BB4-4759-9449-DAAB1F3AA113}"/>
              </a:ext>
            </a:extLst>
          </p:cNvPr>
          <p:cNvCxnSpPr/>
          <p:nvPr/>
        </p:nvCxnSpPr>
        <p:spPr bwMode="auto">
          <a:xfrm flipH="1">
            <a:off x="8660921" y="3419511"/>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E5F8137-84B5-450E-8891-E268BFF2EE13}"/>
              </a:ext>
            </a:extLst>
          </p:cNvPr>
          <p:cNvCxnSpPr/>
          <p:nvPr/>
        </p:nvCxnSpPr>
        <p:spPr bwMode="auto">
          <a:xfrm flipH="1">
            <a:off x="8660921" y="3776645"/>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8C52761-F8B1-4561-957E-0F0C0D644783}"/>
              </a:ext>
            </a:extLst>
          </p:cNvPr>
          <p:cNvCxnSpPr/>
          <p:nvPr/>
        </p:nvCxnSpPr>
        <p:spPr bwMode="auto">
          <a:xfrm flipH="1">
            <a:off x="8660921" y="4133779"/>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7E7BFA1-1233-4E1E-BCC7-CB3E769F9BF6}"/>
              </a:ext>
            </a:extLst>
          </p:cNvPr>
          <p:cNvCxnSpPr/>
          <p:nvPr/>
        </p:nvCxnSpPr>
        <p:spPr bwMode="auto">
          <a:xfrm flipH="1">
            <a:off x="8660921" y="449091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333B7F1-9326-4511-A8EA-6680501F5105}"/>
              </a:ext>
            </a:extLst>
          </p:cNvPr>
          <p:cNvCxnSpPr/>
          <p:nvPr/>
        </p:nvCxnSpPr>
        <p:spPr bwMode="auto">
          <a:xfrm flipH="1">
            <a:off x="8660921" y="4848045"/>
            <a:ext cx="60385" cy="0"/>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83C96262-AA55-4AD9-81FB-AE9A90E95A26}"/>
              </a:ext>
            </a:extLst>
          </p:cNvPr>
          <p:cNvSpPr txBox="1"/>
          <p:nvPr/>
        </p:nvSpPr>
        <p:spPr bwMode="auto">
          <a:xfrm>
            <a:off x="8045489" y="2871613"/>
            <a:ext cx="659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500</a:t>
            </a:r>
            <a:endParaRPr lang="en-US" b="0" dirty="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F36DD02C-186E-49D1-B2E9-64CB56691BB9}"/>
              </a:ext>
            </a:extLst>
          </p:cNvPr>
          <p:cNvSpPr txBox="1"/>
          <p:nvPr/>
        </p:nvSpPr>
        <p:spPr bwMode="auto">
          <a:xfrm>
            <a:off x="8045489" y="3229550"/>
            <a:ext cx="659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400</a:t>
            </a:r>
            <a:endParaRPr lang="en-US" b="0" dirty="0">
              <a:solidFill>
                <a:schemeClr val="bg1"/>
              </a:solidFill>
              <a:latin typeface="Calibri" panose="020F0502020204030204" pitchFamily="34" charset="0"/>
            </a:endParaRPr>
          </a:p>
        </p:txBody>
      </p:sp>
      <p:sp>
        <p:nvSpPr>
          <p:cNvPr id="23" name="TextBox 22">
            <a:extLst>
              <a:ext uri="{FF2B5EF4-FFF2-40B4-BE49-F238E27FC236}">
                <a16:creationId xmlns:a16="http://schemas.microsoft.com/office/drawing/2014/main" id="{B331B8BD-9803-4EE4-99B7-184DB12D8CB0}"/>
              </a:ext>
            </a:extLst>
          </p:cNvPr>
          <p:cNvSpPr txBox="1"/>
          <p:nvPr/>
        </p:nvSpPr>
        <p:spPr bwMode="auto">
          <a:xfrm>
            <a:off x="8045489" y="3587487"/>
            <a:ext cx="659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300</a:t>
            </a:r>
            <a:endParaRPr lang="en-US" b="0" dirty="0">
              <a:solidFill>
                <a:schemeClr val="bg1"/>
              </a:solidFill>
              <a:latin typeface="Calibri" panose="020F0502020204030204" pitchFamily="34" charset="0"/>
            </a:endParaRPr>
          </a:p>
        </p:txBody>
      </p:sp>
      <p:sp>
        <p:nvSpPr>
          <p:cNvPr id="24" name="TextBox 23">
            <a:extLst>
              <a:ext uri="{FF2B5EF4-FFF2-40B4-BE49-F238E27FC236}">
                <a16:creationId xmlns:a16="http://schemas.microsoft.com/office/drawing/2014/main" id="{594B480E-E1AC-46C4-AF2B-6F83CE9D80B0}"/>
              </a:ext>
            </a:extLst>
          </p:cNvPr>
          <p:cNvSpPr txBox="1"/>
          <p:nvPr/>
        </p:nvSpPr>
        <p:spPr bwMode="auto">
          <a:xfrm>
            <a:off x="8045489" y="3945424"/>
            <a:ext cx="659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200</a:t>
            </a:r>
            <a:endParaRPr lang="en-US" b="0"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10EDD813-082D-4BD2-A3E3-B1095FE24BBE}"/>
              </a:ext>
            </a:extLst>
          </p:cNvPr>
          <p:cNvSpPr txBox="1"/>
          <p:nvPr/>
        </p:nvSpPr>
        <p:spPr bwMode="auto">
          <a:xfrm>
            <a:off x="8045489" y="4303361"/>
            <a:ext cx="659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100</a:t>
            </a:r>
            <a:endParaRPr lang="en-US" b="0" dirty="0">
              <a:solidFill>
                <a:schemeClr val="bg1"/>
              </a:solidFill>
              <a:latin typeface="Calibri" panose="020F0502020204030204" pitchFamily="34" charset="0"/>
            </a:endParaRPr>
          </a:p>
        </p:txBody>
      </p:sp>
      <p:sp>
        <p:nvSpPr>
          <p:cNvPr id="26" name="TextBox 25">
            <a:extLst>
              <a:ext uri="{FF2B5EF4-FFF2-40B4-BE49-F238E27FC236}">
                <a16:creationId xmlns:a16="http://schemas.microsoft.com/office/drawing/2014/main" id="{4B77AE9C-29F8-401B-9C88-6CB7AD71B834}"/>
              </a:ext>
            </a:extLst>
          </p:cNvPr>
          <p:cNvSpPr txBox="1"/>
          <p:nvPr/>
        </p:nvSpPr>
        <p:spPr bwMode="auto">
          <a:xfrm>
            <a:off x="8045489" y="4661297"/>
            <a:ext cx="659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27" name="TextBox 26">
            <a:extLst>
              <a:ext uri="{FF2B5EF4-FFF2-40B4-BE49-F238E27FC236}">
                <a16:creationId xmlns:a16="http://schemas.microsoft.com/office/drawing/2014/main" id="{3016FD19-41BD-426D-90D3-821FB9BA291E}"/>
              </a:ext>
            </a:extLst>
          </p:cNvPr>
          <p:cNvSpPr txBox="1"/>
          <p:nvPr/>
        </p:nvSpPr>
        <p:spPr bwMode="auto">
          <a:xfrm>
            <a:off x="8027197" y="2177008"/>
            <a:ext cx="1276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(Cells/HPF)</a:t>
            </a:r>
          </a:p>
        </p:txBody>
      </p:sp>
      <p:sp>
        <p:nvSpPr>
          <p:cNvPr id="28" name="TextBox 27">
            <a:extLst>
              <a:ext uri="{FF2B5EF4-FFF2-40B4-BE49-F238E27FC236}">
                <a16:creationId xmlns:a16="http://schemas.microsoft.com/office/drawing/2014/main" id="{5E014757-91A1-4834-89A7-DC4B2F9DB423}"/>
              </a:ext>
            </a:extLst>
          </p:cNvPr>
          <p:cNvSpPr txBox="1"/>
          <p:nvPr/>
        </p:nvSpPr>
        <p:spPr bwMode="auto">
          <a:xfrm>
            <a:off x="10844086" y="5137209"/>
            <a:ext cx="12762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Psoriasis</a:t>
            </a:r>
          </a:p>
        </p:txBody>
      </p:sp>
      <p:sp>
        <p:nvSpPr>
          <p:cNvPr id="29" name="TextBox 28">
            <a:extLst>
              <a:ext uri="{FF2B5EF4-FFF2-40B4-BE49-F238E27FC236}">
                <a16:creationId xmlns:a16="http://schemas.microsoft.com/office/drawing/2014/main" id="{0D6F2212-F5DE-4299-819C-C45AF2F60362}"/>
              </a:ext>
            </a:extLst>
          </p:cNvPr>
          <p:cNvSpPr txBox="1"/>
          <p:nvPr/>
        </p:nvSpPr>
        <p:spPr bwMode="auto">
          <a:xfrm>
            <a:off x="10655230" y="5137209"/>
            <a:ext cx="604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AD</a:t>
            </a:r>
          </a:p>
        </p:txBody>
      </p:sp>
      <p:sp>
        <p:nvSpPr>
          <p:cNvPr id="30" name="TextBox 29">
            <a:extLst>
              <a:ext uri="{FF2B5EF4-FFF2-40B4-BE49-F238E27FC236}">
                <a16:creationId xmlns:a16="http://schemas.microsoft.com/office/drawing/2014/main" id="{3011467A-C0D4-412C-9570-4E6E3AC4DF06}"/>
              </a:ext>
            </a:extLst>
          </p:cNvPr>
          <p:cNvSpPr txBox="1"/>
          <p:nvPr/>
        </p:nvSpPr>
        <p:spPr bwMode="auto">
          <a:xfrm>
            <a:off x="10271645" y="5137209"/>
            <a:ext cx="604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SS</a:t>
            </a:r>
          </a:p>
        </p:txBody>
      </p:sp>
      <p:sp>
        <p:nvSpPr>
          <p:cNvPr id="31" name="TextBox 30">
            <a:extLst>
              <a:ext uri="{FF2B5EF4-FFF2-40B4-BE49-F238E27FC236}">
                <a16:creationId xmlns:a16="http://schemas.microsoft.com/office/drawing/2014/main" id="{63BF06C7-78A7-4FBE-BB17-25CDD83EE276}"/>
              </a:ext>
            </a:extLst>
          </p:cNvPr>
          <p:cNvSpPr txBox="1"/>
          <p:nvPr/>
        </p:nvSpPr>
        <p:spPr bwMode="auto">
          <a:xfrm>
            <a:off x="8779625" y="5137209"/>
            <a:ext cx="17100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MF</a:t>
            </a:r>
          </a:p>
        </p:txBody>
      </p:sp>
      <p:sp>
        <p:nvSpPr>
          <p:cNvPr id="32" name="TextBox 31">
            <a:extLst>
              <a:ext uri="{FF2B5EF4-FFF2-40B4-BE49-F238E27FC236}">
                <a16:creationId xmlns:a16="http://schemas.microsoft.com/office/drawing/2014/main" id="{6D8A1801-F3B0-4561-B3F2-C18C3F5EABE0}"/>
              </a:ext>
            </a:extLst>
          </p:cNvPr>
          <p:cNvSpPr txBox="1"/>
          <p:nvPr/>
        </p:nvSpPr>
        <p:spPr bwMode="auto">
          <a:xfrm>
            <a:off x="8788927" y="4833917"/>
            <a:ext cx="6596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Patch</a:t>
            </a:r>
          </a:p>
        </p:txBody>
      </p:sp>
      <p:sp>
        <p:nvSpPr>
          <p:cNvPr id="33" name="TextBox 32">
            <a:extLst>
              <a:ext uri="{FF2B5EF4-FFF2-40B4-BE49-F238E27FC236}">
                <a16:creationId xmlns:a16="http://schemas.microsoft.com/office/drawing/2014/main" id="{9F7F8A2B-DB48-4BF7-845C-EC8E8D846A61}"/>
              </a:ext>
            </a:extLst>
          </p:cNvPr>
          <p:cNvSpPr txBox="1"/>
          <p:nvPr/>
        </p:nvSpPr>
        <p:spPr bwMode="auto">
          <a:xfrm>
            <a:off x="9252024" y="4833917"/>
            <a:ext cx="772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Plaque</a:t>
            </a:r>
          </a:p>
        </p:txBody>
      </p:sp>
      <p:sp>
        <p:nvSpPr>
          <p:cNvPr id="34" name="TextBox 33">
            <a:extLst>
              <a:ext uri="{FF2B5EF4-FFF2-40B4-BE49-F238E27FC236}">
                <a16:creationId xmlns:a16="http://schemas.microsoft.com/office/drawing/2014/main" id="{9E7EC26E-76F2-43EF-8F87-6FB89BD9C1E2}"/>
              </a:ext>
            </a:extLst>
          </p:cNvPr>
          <p:cNvSpPr txBox="1"/>
          <p:nvPr/>
        </p:nvSpPr>
        <p:spPr bwMode="auto">
          <a:xfrm>
            <a:off x="9824844" y="4833917"/>
            <a:ext cx="772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Tumor</a:t>
            </a:r>
          </a:p>
        </p:txBody>
      </p:sp>
      <p:cxnSp>
        <p:nvCxnSpPr>
          <p:cNvPr id="36" name="Straight Connector 35">
            <a:extLst>
              <a:ext uri="{FF2B5EF4-FFF2-40B4-BE49-F238E27FC236}">
                <a16:creationId xmlns:a16="http://schemas.microsoft.com/office/drawing/2014/main" id="{B7EA52BE-6BED-4EAB-8109-A8AE7459751D}"/>
              </a:ext>
            </a:extLst>
          </p:cNvPr>
          <p:cNvCxnSpPr/>
          <p:nvPr/>
        </p:nvCxnSpPr>
        <p:spPr bwMode="auto">
          <a:xfrm>
            <a:off x="8841042" y="5137209"/>
            <a:ext cx="1587259" cy="0"/>
          </a:xfrm>
          <a:prstGeom prst="line">
            <a:avLst/>
          </a:prstGeom>
          <a:noFill/>
          <a:ln w="28575" cap="flat" cmpd="sng" algn="ctr">
            <a:solidFill>
              <a:schemeClr val="bg1"/>
            </a:solidFill>
            <a:prstDash val="solid"/>
            <a:round/>
            <a:headEnd type="none" w="med" len="med"/>
            <a:tailEnd type="none" w="med" len="med"/>
          </a:ln>
          <a:effectLst/>
        </p:spPr>
      </p:cxnSp>
      <p:sp>
        <p:nvSpPr>
          <p:cNvPr id="37" name="Freeform: Shape 36">
            <a:extLst>
              <a:ext uri="{FF2B5EF4-FFF2-40B4-BE49-F238E27FC236}">
                <a16:creationId xmlns:a16="http://schemas.microsoft.com/office/drawing/2014/main" id="{104068EF-3F6C-4ECF-A19E-1872E63B5D2D}"/>
              </a:ext>
            </a:extLst>
          </p:cNvPr>
          <p:cNvSpPr/>
          <p:nvPr/>
        </p:nvSpPr>
        <p:spPr bwMode="auto">
          <a:xfrm>
            <a:off x="9074989" y="2527540"/>
            <a:ext cx="1500996" cy="1570007"/>
          </a:xfrm>
          <a:custGeom>
            <a:avLst/>
            <a:gdLst>
              <a:gd name="connsiteX0" fmla="*/ 0 w 1500996"/>
              <a:gd name="connsiteY0" fmla="*/ 1570007 h 1570007"/>
              <a:gd name="connsiteX1" fmla="*/ 0 w 1500996"/>
              <a:gd name="connsiteY1" fmla="*/ 0 h 1570007"/>
              <a:gd name="connsiteX2" fmla="*/ 1500996 w 1500996"/>
              <a:gd name="connsiteY2" fmla="*/ 0 h 1570007"/>
              <a:gd name="connsiteX3" fmla="*/ 1500996 w 1500996"/>
              <a:gd name="connsiteY3" fmla="*/ 879894 h 1570007"/>
            </a:gdLst>
            <a:ahLst/>
            <a:cxnLst>
              <a:cxn ang="0">
                <a:pos x="connsiteX0" y="connsiteY0"/>
              </a:cxn>
              <a:cxn ang="0">
                <a:pos x="connsiteX1" y="connsiteY1"/>
              </a:cxn>
              <a:cxn ang="0">
                <a:pos x="connsiteX2" y="connsiteY2"/>
              </a:cxn>
              <a:cxn ang="0">
                <a:pos x="connsiteX3" y="connsiteY3"/>
              </a:cxn>
            </a:cxnLst>
            <a:rect l="l" t="t" r="r" b="b"/>
            <a:pathLst>
              <a:path w="1500996" h="1570007">
                <a:moveTo>
                  <a:pt x="0" y="1570007"/>
                </a:moveTo>
                <a:lnTo>
                  <a:pt x="0" y="0"/>
                </a:lnTo>
                <a:lnTo>
                  <a:pt x="1500996" y="0"/>
                </a:lnTo>
                <a:lnTo>
                  <a:pt x="1500996" y="879894"/>
                </a:lnTo>
              </a:path>
            </a:pathLst>
          </a:custGeom>
          <a:noFill/>
          <a:ln w="28575">
            <a:solidFill>
              <a:schemeClr val="bg1"/>
            </a:solidFill>
            <a:miter lim="800000"/>
            <a:headEnd/>
            <a:tailEnd/>
          </a:ln>
        </p:spPr>
        <p:txBody>
          <a:bodyPr rtlCol="0" anchor="ctr"/>
          <a:lstStyle/>
          <a:p>
            <a:pPr algn="ctr"/>
            <a:endParaRPr lang="en-US" dirty="0"/>
          </a:p>
        </p:txBody>
      </p:sp>
      <p:sp>
        <p:nvSpPr>
          <p:cNvPr id="38" name="Freeform: Shape 37">
            <a:extLst>
              <a:ext uri="{FF2B5EF4-FFF2-40B4-BE49-F238E27FC236}">
                <a16:creationId xmlns:a16="http://schemas.microsoft.com/office/drawing/2014/main" id="{B3DCD442-0760-46DE-98CB-D0BFCDBBAFD0}"/>
              </a:ext>
            </a:extLst>
          </p:cNvPr>
          <p:cNvSpPr/>
          <p:nvPr/>
        </p:nvSpPr>
        <p:spPr bwMode="auto">
          <a:xfrm>
            <a:off x="9652958" y="2941608"/>
            <a:ext cx="862642" cy="1155939"/>
          </a:xfrm>
          <a:custGeom>
            <a:avLst/>
            <a:gdLst>
              <a:gd name="connsiteX0" fmla="*/ 862642 w 862642"/>
              <a:gd name="connsiteY0" fmla="*/ 457200 h 1155939"/>
              <a:gd name="connsiteX1" fmla="*/ 862642 w 862642"/>
              <a:gd name="connsiteY1" fmla="*/ 0 h 1155939"/>
              <a:gd name="connsiteX2" fmla="*/ 0 w 862642"/>
              <a:gd name="connsiteY2" fmla="*/ 0 h 1155939"/>
              <a:gd name="connsiteX3" fmla="*/ 0 w 862642"/>
              <a:gd name="connsiteY3" fmla="*/ 1155939 h 1155939"/>
            </a:gdLst>
            <a:ahLst/>
            <a:cxnLst>
              <a:cxn ang="0">
                <a:pos x="connsiteX0" y="connsiteY0"/>
              </a:cxn>
              <a:cxn ang="0">
                <a:pos x="connsiteX1" y="connsiteY1"/>
              </a:cxn>
              <a:cxn ang="0">
                <a:pos x="connsiteX2" y="connsiteY2"/>
              </a:cxn>
              <a:cxn ang="0">
                <a:pos x="connsiteX3" y="connsiteY3"/>
              </a:cxn>
            </a:cxnLst>
            <a:rect l="l" t="t" r="r" b="b"/>
            <a:pathLst>
              <a:path w="862642" h="1155939">
                <a:moveTo>
                  <a:pt x="862642" y="457200"/>
                </a:moveTo>
                <a:lnTo>
                  <a:pt x="862642" y="0"/>
                </a:lnTo>
                <a:lnTo>
                  <a:pt x="0" y="0"/>
                </a:lnTo>
                <a:lnTo>
                  <a:pt x="0" y="1155939"/>
                </a:lnTo>
              </a:path>
            </a:pathLst>
          </a:custGeom>
          <a:noFill/>
          <a:ln w="28575">
            <a:solidFill>
              <a:schemeClr val="bg1"/>
            </a:solidFill>
            <a:miter lim="800000"/>
            <a:headEnd/>
            <a:tailEnd/>
          </a:ln>
        </p:spPr>
        <p:txBody>
          <a:bodyPr rtlCol="0" anchor="ctr"/>
          <a:lstStyle/>
          <a:p>
            <a:pPr algn="ctr"/>
            <a:endParaRPr lang="en-US" dirty="0"/>
          </a:p>
        </p:txBody>
      </p:sp>
      <p:sp>
        <p:nvSpPr>
          <p:cNvPr id="39" name="Freeform: Shape 38">
            <a:extLst>
              <a:ext uri="{FF2B5EF4-FFF2-40B4-BE49-F238E27FC236}">
                <a16:creationId xmlns:a16="http://schemas.microsoft.com/office/drawing/2014/main" id="{A4A84A3C-6707-4D54-B5CE-76D22ECBC017}"/>
              </a:ext>
            </a:extLst>
          </p:cNvPr>
          <p:cNvSpPr/>
          <p:nvPr/>
        </p:nvSpPr>
        <p:spPr bwMode="auto">
          <a:xfrm>
            <a:off x="9118121" y="2648309"/>
            <a:ext cx="1035170" cy="1440612"/>
          </a:xfrm>
          <a:custGeom>
            <a:avLst/>
            <a:gdLst>
              <a:gd name="connsiteX0" fmla="*/ 1035170 w 1035170"/>
              <a:gd name="connsiteY0" fmla="*/ 207034 h 1440612"/>
              <a:gd name="connsiteX1" fmla="*/ 1035170 w 1035170"/>
              <a:gd name="connsiteY1" fmla="*/ 0 h 1440612"/>
              <a:gd name="connsiteX2" fmla="*/ 0 w 1035170"/>
              <a:gd name="connsiteY2" fmla="*/ 0 h 1440612"/>
              <a:gd name="connsiteX3" fmla="*/ 0 w 1035170"/>
              <a:gd name="connsiteY3" fmla="*/ 1440612 h 1440612"/>
            </a:gdLst>
            <a:ahLst/>
            <a:cxnLst>
              <a:cxn ang="0">
                <a:pos x="connsiteX0" y="connsiteY0"/>
              </a:cxn>
              <a:cxn ang="0">
                <a:pos x="connsiteX1" y="connsiteY1"/>
              </a:cxn>
              <a:cxn ang="0">
                <a:pos x="connsiteX2" y="connsiteY2"/>
              </a:cxn>
              <a:cxn ang="0">
                <a:pos x="connsiteX3" y="connsiteY3"/>
              </a:cxn>
            </a:cxnLst>
            <a:rect l="l" t="t" r="r" b="b"/>
            <a:pathLst>
              <a:path w="1035170" h="1440612">
                <a:moveTo>
                  <a:pt x="1035170" y="207034"/>
                </a:moveTo>
                <a:lnTo>
                  <a:pt x="1035170" y="0"/>
                </a:lnTo>
                <a:lnTo>
                  <a:pt x="0" y="0"/>
                </a:lnTo>
                <a:lnTo>
                  <a:pt x="0" y="1440612"/>
                </a:lnTo>
              </a:path>
            </a:pathLst>
          </a:custGeom>
          <a:noFill/>
          <a:ln w="28575">
            <a:solidFill>
              <a:schemeClr val="bg1"/>
            </a:solidFill>
            <a:miter lim="800000"/>
            <a:headEnd/>
            <a:tailEnd/>
          </a:ln>
        </p:spPr>
        <p:txBody>
          <a:bodyPr rtlCol="0" anchor="ctr"/>
          <a:lstStyle/>
          <a:p>
            <a:pPr algn="ctr"/>
            <a:endParaRPr lang="en-US" dirty="0"/>
          </a:p>
        </p:txBody>
      </p:sp>
      <p:sp>
        <p:nvSpPr>
          <p:cNvPr id="40" name="Freeform: Shape 39">
            <a:extLst>
              <a:ext uri="{FF2B5EF4-FFF2-40B4-BE49-F238E27FC236}">
                <a16:creationId xmlns:a16="http://schemas.microsoft.com/office/drawing/2014/main" id="{B071EB92-AA3A-4CBC-8396-603EEEEFD409}"/>
              </a:ext>
            </a:extLst>
          </p:cNvPr>
          <p:cNvSpPr/>
          <p:nvPr/>
        </p:nvSpPr>
        <p:spPr bwMode="auto">
          <a:xfrm>
            <a:off x="9592574" y="2777706"/>
            <a:ext cx="474452" cy="1328468"/>
          </a:xfrm>
          <a:custGeom>
            <a:avLst/>
            <a:gdLst>
              <a:gd name="connsiteX0" fmla="*/ 474452 w 474452"/>
              <a:gd name="connsiteY0" fmla="*/ 86264 h 1328468"/>
              <a:gd name="connsiteX1" fmla="*/ 474452 w 474452"/>
              <a:gd name="connsiteY1" fmla="*/ 0 h 1328468"/>
              <a:gd name="connsiteX2" fmla="*/ 0 w 474452"/>
              <a:gd name="connsiteY2" fmla="*/ 0 h 1328468"/>
              <a:gd name="connsiteX3" fmla="*/ 0 w 474452"/>
              <a:gd name="connsiteY3" fmla="*/ 1328468 h 1328468"/>
            </a:gdLst>
            <a:ahLst/>
            <a:cxnLst>
              <a:cxn ang="0">
                <a:pos x="connsiteX0" y="connsiteY0"/>
              </a:cxn>
              <a:cxn ang="0">
                <a:pos x="connsiteX1" y="connsiteY1"/>
              </a:cxn>
              <a:cxn ang="0">
                <a:pos x="connsiteX2" y="connsiteY2"/>
              </a:cxn>
              <a:cxn ang="0">
                <a:pos x="connsiteX3" y="connsiteY3"/>
              </a:cxn>
            </a:cxnLst>
            <a:rect l="l" t="t" r="r" b="b"/>
            <a:pathLst>
              <a:path w="474452" h="1328468">
                <a:moveTo>
                  <a:pt x="474452" y="86264"/>
                </a:moveTo>
                <a:lnTo>
                  <a:pt x="474452" y="0"/>
                </a:lnTo>
                <a:lnTo>
                  <a:pt x="0" y="0"/>
                </a:lnTo>
                <a:lnTo>
                  <a:pt x="0" y="1328468"/>
                </a:lnTo>
              </a:path>
            </a:pathLst>
          </a:custGeom>
          <a:noFill/>
          <a:ln w="28575">
            <a:solidFill>
              <a:schemeClr val="bg1"/>
            </a:solidFill>
            <a:miter lim="800000"/>
            <a:headEnd/>
            <a:tailEnd/>
          </a:ln>
        </p:spPr>
        <p:txBody>
          <a:bodyPr rtlCol="0" anchor="ctr"/>
          <a:lstStyle/>
          <a:p>
            <a:pPr algn="ctr"/>
            <a:endParaRPr lang="en-US" dirty="0"/>
          </a:p>
        </p:txBody>
      </p:sp>
      <p:sp>
        <p:nvSpPr>
          <p:cNvPr id="41" name="Freeform: Shape 40">
            <a:extLst>
              <a:ext uri="{FF2B5EF4-FFF2-40B4-BE49-F238E27FC236}">
                <a16:creationId xmlns:a16="http://schemas.microsoft.com/office/drawing/2014/main" id="{80D90393-DED2-467E-98A8-5DBE39376AFB}"/>
              </a:ext>
            </a:extLst>
          </p:cNvPr>
          <p:cNvSpPr/>
          <p:nvPr/>
        </p:nvSpPr>
        <p:spPr bwMode="auto">
          <a:xfrm>
            <a:off x="9169879" y="2838091"/>
            <a:ext cx="362310" cy="1268083"/>
          </a:xfrm>
          <a:custGeom>
            <a:avLst/>
            <a:gdLst>
              <a:gd name="connsiteX0" fmla="*/ 0 w 362310"/>
              <a:gd name="connsiteY0" fmla="*/ 1250830 h 1268083"/>
              <a:gd name="connsiteX1" fmla="*/ 0 w 362310"/>
              <a:gd name="connsiteY1" fmla="*/ 0 h 1268083"/>
              <a:gd name="connsiteX2" fmla="*/ 362310 w 362310"/>
              <a:gd name="connsiteY2" fmla="*/ 0 h 1268083"/>
              <a:gd name="connsiteX3" fmla="*/ 362310 w 362310"/>
              <a:gd name="connsiteY3" fmla="*/ 1268083 h 1268083"/>
            </a:gdLst>
            <a:ahLst/>
            <a:cxnLst>
              <a:cxn ang="0">
                <a:pos x="connsiteX0" y="connsiteY0"/>
              </a:cxn>
              <a:cxn ang="0">
                <a:pos x="connsiteX1" y="connsiteY1"/>
              </a:cxn>
              <a:cxn ang="0">
                <a:pos x="connsiteX2" y="connsiteY2"/>
              </a:cxn>
              <a:cxn ang="0">
                <a:pos x="connsiteX3" y="connsiteY3"/>
              </a:cxn>
            </a:cxnLst>
            <a:rect l="l" t="t" r="r" b="b"/>
            <a:pathLst>
              <a:path w="362310" h="1268083">
                <a:moveTo>
                  <a:pt x="0" y="1250830"/>
                </a:moveTo>
                <a:lnTo>
                  <a:pt x="0" y="0"/>
                </a:lnTo>
                <a:lnTo>
                  <a:pt x="362310" y="0"/>
                </a:lnTo>
                <a:lnTo>
                  <a:pt x="362310" y="1268083"/>
                </a:lnTo>
              </a:path>
            </a:pathLst>
          </a:custGeom>
          <a:noFill/>
          <a:ln w="28575">
            <a:solidFill>
              <a:schemeClr val="bg1"/>
            </a:solidFill>
            <a:miter lim="800000"/>
            <a:headEnd/>
            <a:tailEnd/>
          </a:ln>
        </p:spPr>
        <p:txBody>
          <a:bodyPr rtlCol="0" anchor="ctr"/>
          <a:lstStyle/>
          <a:p>
            <a:pPr algn="ctr"/>
            <a:endParaRPr lang="en-US" dirty="0"/>
          </a:p>
        </p:txBody>
      </p:sp>
      <p:sp>
        <p:nvSpPr>
          <p:cNvPr id="42" name="Rectangle 41">
            <a:extLst>
              <a:ext uri="{FF2B5EF4-FFF2-40B4-BE49-F238E27FC236}">
                <a16:creationId xmlns:a16="http://schemas.microsoft.com/office/drawing/2014/main" id="{50E0DA46-8D7B-4D8E-81CD-60939CD49797}"/>
              </a:ext>
            </a:extLst>
          </p:cNvPr>
          <p:cNvSpPr/>
          <p:nvPr/>
        </p:nvSpPr>
        <p:spPr bwMode="auto">
          <a:xfrm rot="18900000">
            <a:off x="10097695" y="3110598"/>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TextBox 42">
            <a:extLst>
              <a:ext uri="{FF2B5EF4-FFF2-40B4-BE49-F238E27FC236}">
                <a16:creationId xmlns:a16="http://schemas.microsoft.com/office/drawing/2014/main" id="{ACEF641F-731B-4AE2-8E1E-9C0CA73929C2}"/>
              </a:ext>
            </a:extLst>
          </p:cNvPr>
          <p:cNvSpPr txBox="1"/>
          <p:nvPr/>
        </p:nvSpPr>
        <p:spPr bwMode="auto">
          <a:xfrm>
            <a:off x="9586896" y="2351265"/>
            <a:ext cx="4708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44" name="TextBox 43">
            <a:extLst>
              <a:ext uri="{FF2B5EF4-FFF2-40B4-BE49-F238E27FC236}">
                <a16:creationId xmlns:a16="http://schemas.microsoft.com/office/drawing/2014/main" id="{E779E6FF-E205-4536-9B6B-713280784A38}"/>
              </a:ext>
            </a:extLst>
          </p:cNvPr>
          <p:cNvSpPr txBox="1"/>
          <p:nvPr/>
        </p:nvSpPr>
        <p:spPr bwMode="auto">
          <a:xfrm>
            <a:off x="9408795" y="2479329"/>
            <a:ext cx="4708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45" name="TextBox 44">
            <a:extLst>
              <a:ext uri="{FF2B5EF4-FFF2-40B4-BE49-F238E27FC236}">
                <a16:creationId xmlns:a16="http://schemas.microsoft.com/office/drawing/2014/main" id="{03F323F7-ABBF-4AF6-AE67-9C108EDFEC68}"/>
              </a:ext>
            </a:extLst>
          </p:cNvPr>
          <p:cNvSpPr txBox="1"/>
          <p:nvPr/>
        </p:nvSpPr>
        <p:spPr bwMode="auto">
          <a:xfrm>
            <a:off x="9612796" y="2608726"/>
            <a:ext cx="4708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46" name="TextBox 45">
            <a:extLst>
              <a:ext uri="{FF2B5EF4-FFF2-40B4-BE49-F238E27FC236}">
                <a16:creationId xmlns:a16="http://schemas.microsoft.com/office/drawing/2014/main" id="{8BFB7402-FB2E-47A1-8800-050773910A0A}"/>
              </a:ext>
            </a:extLst>
          </p:cNvPr>
          <p:cNvSpPr txBox="1"/>
          <p:nvPr/>
        </p:nvSpPr>
        <p:spPr bwMode="auto">
          <a:xfrm>
            <a:off x="9868656" y="2774813"/>
            <a:ext cx="4708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47" name="TextBox 46">
            <a:extLst>
              <a:ext uri="{FF2B5EF4-FFF2-40B4-BE49-F238E27FC236}">
                <a16:creationId xmlns:a16="http://schemas.microsoft.com/office/drawing/2014/main" id="{8A255D18-DB06-43EE-A350-34946879A510}"/>
              </a:ext>
            </a:extLst>
          </p:cNvPr>
          <p:cNvSpPr txBox="1"/>
          <p:nvPr/>
        </p:nvSpPr>
        <p:spPr bwMode="auto">
          <a:xfrm>
            <a:off x="9129030" y="2665004"/>
            <a:ext cx="4708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48" name="Rectangle 47">
            <a:extLst>
              <a:ext uri="{FF2B5EF4-FFF2-40B4-BE49-F238E27FC236}">
                <a16:creationId xmlns:a16="http://schemas.microsoft.com/office/drawing/2014/main" id="{8B9D9DA9-CC20-4393-A5EE-0BC7B1216809}"/>
              </a:ext>
            </a:extLst>
          </p:cNvPr>
          <p:cNvSpPr/>
          <p:nvPr/>
        </p:nvSpPr>
        <p:spPr bwMode="auto">
          <a:xfrm rot="18900000">
            <a:off x="10070877" y="3386081"/>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377B5DD5-FD29-4EDD-80ED-7431E7A01624}"/>
              </a:ext>
            </a:extLst>
          </p:cNvPr>
          <p:cNvSpPr/>
          <p:nvPr/>
        </p:nvSpPr>
        <p:spPr bwMode="auto">
          <a:xfrm rot="18900000">
            <a:off x="10122333" y="3386079"/>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30F2BFC4-FE3F-47A2-8A73-4868AFFB3EC6}"/>
              </a:ext>
            </a:extLst>
          </p:cNvPr>
          <p:cNvSpPr/>
          <p:nvPr/>
        </p:nvSpPr>
        <p:spPr bwMode="auto">
          <a:xfrm rot="18900000">
            <a:off x="10103757" y="3692323"/>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471394E0-BE93-4848-8BB7-1A67D646C92B}"/>
              </a:ext>
            </a:extLst>
          </p:cNvPr>
          <p:cNvSpPr/>
          <p:nvPr/>
        </p:nvSpPr>
        <p:spPr bwMode="auto">
          <a:xfrm rot="18900000">
            <a:off x="10096486" y="3948103"/>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393E68EC-AC63-4B3E-9B42-71FCB4238A09}"/>
              </a:ext>
            </a:extLst>
          </p:cNvPr>
          <p:cNvSpPr/>
          <p:nvPr/>
        </p:nvSpPr>
        <p:spPr bwMode="auto">
          <a:xfrm rot="18900000">
            <a:off x="10525282" y="3652942"/>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7A9D6BB3-D38D-4497-95A1-E04AAFB6C393}"/>
              </a:ext>
            </a:extLst>
          </p:cNvPr>
          <p:cNvSpPr/>
          <p:nvPr/>
        </p:nvSpPr>
        <p:spPr bwMode="auto">
          <a:xfrm rot="18900000">
            <a:off x="10501191" y="3870130"/>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7029AC0F-2DE5-4E43-B3E2-61593941DE22}"/>
              </a:ext>
            </a:extLst>
          </p:cNvPr>
          <p:cNvSpPr/>
          <p:nvPr/>
        </p:nvSpPr>
        <p:spPr bwMode="auto">
          <a:xfrm rot="18900000">
            <a:off x="10549075" y="3881204"/>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72ACD8B3-F0EB-4589-B7D3-ACBA29140449}"/>
              </a:ext>
            </a:extLst>
          </p:cNvPr>
          <p:cNvSpPr/>
          <p:nvPr/>
        </p:nvSpPr>
        <p:spPr bwMode="auto">
          <a:xfrm rot="18900000">
            <a:off x="10525260" y="4279761"/>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81C9612A-55B0-4942-BF5D-1149B81027FD}"/>
              </a:ext>
            </a:extLst>
          </p:cNvPr>
          <p:cNvSpPr/>
          <p:nvPr/>
        </p:nvSpPr>
        <p:spPr bwMode="auto">
          <a:xfrm rot="18900000">
            <a:off x="10525261" y="4379367"/>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504B9B87-7C4D-436F-A9A0-05BD111AA25F}"/>
              </a:ext>
            </a:extLst>
          </p:cNvPr>
          <p:cNvSpPr/>
          <p:nvPr/>
        </p:nvSpPr>
        <p:spPr bwMode="auto">
          <a:xfrm rot="18900000">
            <a:off x="10885644" y="4615909"/>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4C9BAA69-AB6C-4D7B-B739-C13D003D3C1C}"/>
              </a:ext>
            </a:extLst>
          </p:cNvPr>
          <p:cNvSpPr/>
          <p:nvPr/>
        </p:nvSpPr>
        <p:spPr bwMode="auto">
          <a:xfrm rot="18900000">
            <a:off x="10934851" y="4575001"/>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D6F3CC11-B609-4FD0-A852-AE870FFB60C4}"/>
              </a:ext>
            </a:extLst>
          </p:cNvPr>
          <p:cNvSpPr/>
          <p:nvPr/>
        </p:nvSpPr>
        <p:spPr bwMode="auto">
          <a:xfrm rot="18900000">
            <a:off x="10984059" y="4598172"/>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661B1DEF-2101-4AF9-A6BE-1BE43E4946BC}"/>
              </a:ext>
            </a:extLst>
          </p:cNvPr>
          <p:cNvSpPr/>
          <p:nvPr/>
        </p:nvSpPr>
        <p:spPr bwMode="auto">
          <a:xfrm rot="18900000">
            <a:off x="10934852" y="4672530"/>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0E908F98-E247-4496-B352-75CEA09FDA26}"/>
              </a:ext>
            </a:extLst>
          </p:cNvPr>
          <p:cNvSpPr/>
          <p:nvPr/>
        </p:nvSpPr>
        <p:spPr bwMode="auto">
          <a:xfrm rot="18900000">
            <a:off x="11322926" y="4729812"/>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12D67E70-1E3D-4A38-865C-9467736E3C19}"/>
              </a:ext>
            </a:extLst>
          </p:cNvPr>
          <p:cNvSpPr/>
          <p:nvPr/>
        </p:nvSpPr>
        <p:spPr bwMode="auto">
          <a:xfrm rot="18900000">
            <a:off x="11386043" y="4705979"/>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37706FFC-8D06-42F7-BFB6-CB20A5E2FBF5}"/>
              </a:ext>
            </a:extLst>
          </p:cNvPr>
          <p:cNvSpPr/>
          <p:nvPr/>
        </p:nvSpPr>
        <p:spPr bwMode="auto">
          <a:xfrm rot="18900000">
            <a:off x="11401801" y="4769750"/>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9923A58F-3845-4152-8823-8215624A28E5}"/>
              </a:ext>
            </a:extLst>
          </p:cNvPr>
          <p:cNvSpPr/>
          <p:nvPr/>
        </p:nvSpPr>
        <p:spPr bwMode="auto">
          <a:xfrm rot="18900000">
            <a:off x="11473274" y="4750429"/>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B5599D5B-E865-4088-A1D0-65BC86BFCB07}"/>
              </a:ext>
            </a:extLst>
          </p:cNvPr>
          <p:cNvSpPr/>
          <p:nvPr/>
        </p:nvSpPr>
        <p:spPr bwMode="auto">
          <a:xfrm rot="18900000">
            <a:off x="10094841" y="4283069"/>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E7D51994-4B87-4B13-8CF7-5A81138BA3BF}"/>
              </a:ext>
            </a:extLst>
          </p:cNvPr>
          <p:cNvSpPr/>
          <p:nvPr/>
        </p:nvSpPr>
        <p:spPr bwMode="auto">
          <a:xfrm rot="18900000">
            <a:off x="10046961" y="4367484"/>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FD7D115F-BA5E-4661-95EC-1873633E242B}"/>
              </a:ext>
            </a:extLst>
          </p:cNvPr>
          <p:cNvSpPr/>
          <p:nvPr/>
        </p:nvSpPr>
        <p:spPr bwMode="auto">
          <a:xfrm rot="18900000">
            <a:off x="10139995" y="4352695"/>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91CBE03F-E213-444B-95B6-46F2364F1FC3}"/>
              </a:ext>
            </a:extLst>
          </p:cNvPr>
          <p:cNvSpPr/>
          <p:nvPr/>
        </p:nvSpPr>
        <p:spPr bwMode="auto">
          <a:xfrm rot="18900000">
            <a:off x="9574237" y="4556439"/>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149EA997-2EDE-4B68-9D34-EEBBC42CC8EE}"/>
              </a:ext>
            </a:extLst>
          </p:cNvPr>
          <p:cNvSpPr/>
          <p:nvPr/>
        </p:nvSpPr>
        <p:spPr bwMode="auto">
          <a:xfrm rot="18900000">
            <a:off x="9629304" y="4558428"/>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A06228F7-5C6E-48A4-B7E1-5A4F06B3365F}"/>
              </a:ext>
            </a:extLst>
          </p:cNvPr>
          <p:cNvSpPr/>
          <p:nvPr/>
        </p:nvSpPr>
        <p:spPr bwMode="auto">
          <a:xfrm rot="18900000">
            <a:off x="9502598" y="4421649"/>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007B8503-41C8-444C-89F8-CFC7A8BED8A9}"/>
              </a:ext>
            </a:extLst>
          </p:cNvPr>
          <p:cNvSpPr/>
          <p:nvPr/>
        </p:nvSpPr>
        <p:spPr bwMode="auto">
          <a:xfrm rot="18900000">
            <a:off x="9599545" y="4267458"/>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BB50D907-5B82-427C-B3CA-0EC01E22ABA6}"/>
              </a:ext>
            </a:extLst>
          </p:cNvPr>
          <p:cNvSpPr/>
          <p:nvPr/>
        </p:nvSpPr>
        <p:spPr bwMode="auto">
          <a:xfrm rot="18900000">
            <a:off x="9553028" y="4339130"/>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89431670-5E65-49F9-9DF6-EEDE5ABC0B3A}"/>
              </a:ext>
            </a:extLst>
          </p:cNvPr>
          <p:cNvSpPr/>
          <p:nvPr/>
        </p:nvSpPr>
        <p:spPr bwMode="auto">
          <a:xfrm rot="18900000">
            <a:off x="9577830" y="4388198"/>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F9E1D956-CAA7-4CA7-8032-647FD4EC65D4}"/>
              </a:ext>
            </a:extLst>
          </p:cNvPr>
          <p:cNvSpPr/>
          <p:nvPr/>
        </p:nvSpPr>
        <p:spPr bwMode="auto">
          <a:xfrm rot="18900000">
            <a:off x="9635563" y="4392131"/>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46A7FAA6-D33A-4D39-825D-CDFEA0010E10}"/>
              </a:ext>
            </a:extLst>
          </p:cNvPr>
          <p:cNvSpPr/>
          <p:nvPr/>
        </p:nvSpPr>
        <p:spPr bwMode="auto">
          <a:xfrm rot="18900000">
            <a:off x="9694288" y="4425129"/>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99BD824A-F4A3-4D26-838B-1F5498972812}"/>
              </a:ext>
            </a:extLst>
          </p:cNvPr>
          <p:cNvSpPr/>
          <p:nvPr/>
        </p:nvSpPr>
        <p:spPr bwMode="auto">
          <a:xfrm rot="18900000">
            <a:off x="9084168" y="4446006"/>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D9CD1E82-269E-499B-ACF2-642ADB2E0668}"/>
              </a:ext>
            </a:extLst>
          </p:cNvPr>
          <p:cNvSpPr/>
          <p:nvPr/>
        </p:nvSpPr>
        <p:spPr bwMode="auto">
          <a:xfrm rot="18900000">
            <a:off x="9136186" y="4445305"/>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B026E314-75A2-4022-BE5E-A1AB3CF3B95C}"/>
              </a:ext>
            </a:extLst>
          </p:cNvPr>
          <p:cNvSpPr/>
          <p:nvPr/>
        </p:nvSpPr>
        <p:spPr bwMode="auto">
          <a:xfrm rot="18900000">
            <a:off x="9084167" y="4535290"/>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3FCDC74E-B24F-4E9D-8EB3-124C64C27AF6}"/>
              </a:ext>
            </a:extLst>
          </p:cNvPr>
          <p:cNvSpPr/>
          <p:nvPr/>
        </p:nvSpPr>
        <p:spPr bwMode="auto">
          <a:xfrm rot="18900000">
            <a:off x="9129449" y="4532617"/>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717E0983-A660-4DE8-A894-DDACF88CFE13}"/>
              </a:ext>
            </a:extLst>
          </p:cNvPr>
          <p:cNvSpPr/>
          <p:nvPr/>
        </p:nvSpPr>
        <p:spPr bwMode="auto">
          <a:xfrm rot="18900000">
            <a:off x="9111380" y="4599516"/>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B5008B46-6AF7-4232-A88B-7F1111FABFC9}"/>
              </a:ext>
            </a:extLst>
          </p:cNvPr>
          <p:cNvSpPr/>
          <p:nvPr/>
        </p:nvSpPr>
        <p:spPr bwMode="auto">
          <a:xfrm rot="18900000">
            <a:off x="9163158" y="4654011"/>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83D36D5C-E5D9-42E3-95DD-2C01A9BFE83C}"/>
              </a:ext>
            </a:extLst>
          </p:cNvPr>
          <p:cNvSpPr/>
          <p:nvPr/>
        </p:nvSpPr>
        <p:spPr bwMode="auto">
          <a:xfrm rot="18900000">
            <a:off x="9060159" y="4673852"/>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95C19056-EE31-4982-A77A-E30E97F228D0}"/>
              </a:ext>
            </a:extLst>
          </p:cNvPr>
          <p:cNvSpPr/>
          <p:nvPr/>
        </p:nvSpPr>
        <p:spPr bwMode="auto">
          <a:xfrm rot="18900000">
            <a:off x="9108567" y="4684498"/>
            <a:ext cx="47305" cy="47305"/>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590486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3150A-5B13-4552-9AB9-23F1BCA2A896}"/>
              </a:ext>
            </a:extLst>
          </p:cNvPr>
          <p:cNvSpPr>
            <a:spLocks noGrp="1"/>
          </p:cNvSpPr>
          <p:nvPr>
            <p:ph type="title"/>
          </p:nvPr>
        </p:nvSpPr>
        <p:spPr/>
        <p:txBody>
          <a:bodyPr/>
          <a:lstStyle/>
          <a:p>
            <a:r>
              <a:rPr lang="en-US" dirty="0"/>
              <a:t>MAVORIC: Mogamulizumab vs Vorinostat in Previously Treated CTCL</a:t>
            </a:r>
          </a:p>
        </p:txBody>
      </p:sp>
      <p:sp>
        <p:nvSpPr>
          <p:cNvPr id="3" name="Content Placeholder 2">
            <a:extLst>
              <a:ext uri="{FF2B5EF4-FFF2-40B4-BE49-F238E27FC236}">
                <a16:creationId xmlns:a16="http://schemas.microsoft.com/office/drawing/2014/main" id="{0FC717F5-FA6A-4B61-B8BF-849D4B3646B7}"/>
              </a:ext>
            </a:extLst>
          </p:cNvPr>
          <p:cNvSpPr>
            <a:spLocks noGrp="1"/>
          </p:cNvSpPr>
          <p:nvPr>
            <p:ph idx="4294967295"/>
          </p:nvPr>
        </p:nvSpPr>
        <p:spPr>
          <a:xfrm>
            <a:off x="604674" y="1492320"/>
            <a:ext cx="10877550" cy="541337"/>
          </a:xfrm>
        </p:spPr>
        <p:txBody>
          <a:bodyPr/>
          <a:lstStyle/>
          <a:p>
            <a:r>
              <a:rPr lang="en-US" sz="2400" dirty="0">
                <a:cs typeface="Calibri" panose="020F0502020204030204" pitchFamily="34" charset="0"/>
              </a:rPr>
              <a:t>Multicenter, international, open-label, randomized phase III trial</a:t>
            </a:r>
          </a:p>
        </p:txBody>
      </p:sp>
      <p:sp>
        <p:nvSpPr>
          <p:cNvPr id="5" name="Text Box 45">
            <a:extLst>
              <a:ext uri="{FF2B5EF4-FFF2-40B4-BE49-F238E27FC236}">
                <a16:creationId xmlns:a16="http://schemas.microsoft.com/office/drawing/2014/main" id="{98FC8D50-136A-48A4-B384-DC70206396E5}"/>
              </a:ext>
            </a:extLst>
          </p:cNvPr>
          <p:cNvSpPr txBox="1">
            <a:spLocks noChangeArrowheads="1"/>
          </p:cNvSpPr>
          <p:nvPr/>
        </p:nvSpPr>
        <p:spPr bwMode="auto">
          <a:xfrm>
            <a:off x="782478" y="2686120"/>
            <a:ext cx="2568575" cy="18783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Patients with histologically confirmed mycosis fungoides or Sézary syndrome and failure on ≥ 1 systemic therapy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 = 372)</a:t>
            </a:r>
            <a:endPar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6" name="Rectangle 49">
            <a:extLst>
              <a:ext uri="{FF2B5EF4-FFF2-40B4-BE49-F238E27FC236}">
                <a16:creationId xmlns:a16="http://schemas.microsoft.com/office/drawing/2014/main" id="{8B021D89-D2BF-4FDF-B803-3DB1019D1CBF}"/>
              </a:ext>
            </a:extLst>
          </p:cNvPr>
          <p:cNvSpPr>
            <a:spLocks noChangeArrowheads="1"/>
          </p:cNvSpPr>
          <p:nvPr/>
        </p:nvSpPr>
        <p:spPr bwMode="auto">
          <a:xfrm>
            <a:off x="3994530" y="2405331"/>
            <a:ext cx="3790950" cy="1102646"/>
          </a:xfrm>
          <a:prstGeom prst="rect">
            <a:avLst/>
          </a:prstGeom>
          <a:solidFill>
            <a:schemeClr val="accent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Mogamulizumab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1 mg/kg IV QW for first 28-day cycle;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Days 1, 15 for subsequent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 = 186)</a:t>
            </a:r>
          </a:p>
        </p:txBody>
      </p:sp>
      <p:sp>
        <p:nvSpPr>
          <p:cNvPr id="10" name="TextBox 9">
            <a:extLst>
              <a:ext uri="{FF2B5EF4-FFF2-40B4-BE49-F238E27FC236}">
                <a16:creationId xmlns:a16="http://schemas.microsoft.com/office/drawing/2014/main" id="{FC635F16-C5BC-4F4C-A584-F828602B894B}"/>
              </a:ext>
            </a:extLst>
          </p:cNvPr>
          <p:cNvSpPr txBox="1"/>
          <p:nvPr/>
        </p:nvSpPr>
        <p:spPr>
          <a:xfrm>
            <a:off x="2359844" y="1918157"/>
            <a:ext cx="2007986"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Stratified by disease type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and stage IB/II vs III/IV</a:t>
            </a:r>
          </a:p>
        </p:txBody>
      </p:sp>
      <p:sp>
        <p:nvSpPr>
          <p:cNvPr id="14" name="Line 54">
            <a:extLst>
              <a:ext uri="{FF2B5EF4-FFF2-40B4-BE49-F238E27FC236}">
                <a16:creationId xmlns:a16="http://schemas.microsoft.com/office/drawing/2014/main" id="{AD24084A-9123-4303-8396-C1F16E719386}"/>
              </a:ext>
            </a:extLst>
          </p:cNvPr>
          <p:cNvSpPr>
            <a:spLocks noChangeShapeType="1"/>
          </p:cNvSpPr>
          <p:nvPr/>
        </p:nvSpPr>
        <p:spPr bwMode="auto">
          <a:xfrm flipV="1">
            <a:off x="3452451" y="3136875"/>
            <a:ext cx="542079" cy="289343"/>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16" name="Line 54">
            <a:extLst>
              <a:ext uri="{FF2B5EF4-FFF2-40B4-BE49-F238E27FC236}">
                <a16:creationId xmlns:a16="http://schemas.microsoft.com/office/drawing/2014/main" id="{A0DF6B82-7640-445E-9B8F-841A38B549FB}"/>
              </a:ext>
            </a:extLst>
          </p:cNvPr>
          <p:cNvSpPr>
            <a:spLocks noChangeShapeType="1"/>
          </p:cNvSpPr>
          <p:nvPr/>
        </p:nvSpPr>
        <p:spPr bwMode="auto">
          <a:xfrm>
            <a:off x="3364232" y="3984827"/>
            <a:ext cx="477072" cy="328441"/>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18" name="Rectangle 49">
            <a:extLst>
              <a:ext uri="{FF2B5EF4-FFF2-40B4-BE49-F238E27FC236}">
                <a16:creationId xmlns:a16="http://schemas.microsoft.com/office/drawing/2014/main" id="{5D6C8D98-2A0D-4E49-A239-EF429E898EA7}"/>
              </a:ext>
            </a:extLst>
          </p:cNvPr>
          <p:cNvSpPr>
            <a:spLocks noChangeArrowheads="1"/>
          </p:cNvSpPr>
          <p:nvPr/>
        </p:nvSpPr>
        <p:spPr bwMode="auto">
          <a:xfrm>
            <a:off x="3994530" y="3760056"/>
            <a:ext cx="3790950" cy="1106424"/>
          </a:xfrm>
          <a:prstGeom prst="rect">
            <a:avLst/>
          </a:prstGeom>
          <a:solidFill>
            <a:schemeClr val="accent3"/>
          </a:solidFill>
          <a:ln>
            <a:noFill/>
          </a:ln>
        </p:spPr>
        <p:txBody>
          <a:bodyPr wrap="non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Vorinostat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400 mg PO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 = 186)</a:t>
            </a:r>
          </a:p>
        </p:txBody>
      </p:sp>
      <p:sp>
        <p:nvSpPr>
          <p:cNvPr id="19" name="TextBox 18">
            <a:extLst>
              <a:ext uri="{FF2B5EF4-FFF2-40B4-BE49-F238E27FC236}">
                <a16:creationId xmlns:a16="http://schemas.microsoft.com/office/drawing/2014/main" id="{37D77C39-C123-4162-9826-E0978BD50956}"/>
              </a:ext>
            </a:extLst>
          </p:cNvPr>
          <p:cNvSpPr txBox="1"/>
          <p:nvPr/>
        </p:nvSpPr>
        <p:spPr>
          <a:xfrm>
            <a:off x="8231072" y="2840482"/>
            <a:ext cx="2557208" cy="156966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Followed until disease progression 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intolerable toxicity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(crossover to mogamulizumab from vorinostat allowed)</a:t>
            </a:r>
          </a:p>
        </p:txBody>
      </p:sp>
      <p:sp>
        <p:nvSpPr>
          <p:cNvPr id="21" name="Content Placeholder 2">
            <a:extLst>
              <a:ext uri="{FF2B5EF4-FFF2-40B4-BE49-F238E27FC236}">
                <a16:creationId xmlns:a16="http://schemas.microsoft.com/office/drawing/2014/main" id="{9DA93FC8-7487-4FC4-AD35-E297D9CD66FB}"/>
              </a:ext>
            </a:extLst>
          </p:cNvPr>
          <p:cNvSpPr txBox="1">
            <a:spLocks/>
          </p:cNvSpPr>
          <p:nvPr/>
        </p:nvSpPr>
        <p:spPr bwMode="auto">
          <a:xfrm>
            <a:off x="604674" y="5018819"/>
            <a:ext cx="10877529" cy="1337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0" fontAlgn="base" latinLnBrk="0" hangingPunct="0">
              <a:lnSpc>
                <a:spcPct val="90000"/>
              </a:lnSpc>
              <a:spcBef>
                <a:spcPts val="1000"/>
              </a:spcBef>
              <a:spcAft>
                <a:spcPts val="700"/>
              </a:spcAft>
              <a:buClrTx/>
              <a:buSzTx/>
              <a:buFont typeface="Wingdings" panose="05000000000000000000" pitchFamily="2" charset="2"/>
              <a:buChar char="§"/>
              <a:tabLst/>
              <a:defRPr/>
            </a:pPr>
            <a:r>
              <a:rPr kumimoji="0" lang="en-US" sz="2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Primary endpoint: PFS, using global composite response score based on skin, blood, lymph nodes, and viscera</a:t>
            </a:r>
          </a:p>
          <a:p>
            <a:pPr marL="342900" marR="0" lvl="0" indent="-342900" algn="l" defTabSz="914400" rtl="0" eaLnBrk="0" fontAlgn="base" latinLnBrk="0" hangingPunct="0">
              <a:lnSpc>
                <a:spcPct val="90000"/>
              </a:lnSpc>
              <a:spcBef>
                <a:spcPts val="1000"/>
              </a:spcBef>
              <a:spcAft>
                <a:spcPts val="700"/>
              </a:spcAft>
              <a:buClrTx/>
              <a:buSzTx/>
              <a:buFont typeface="Wingdings" panose="05000000000000000000" pitchFamily="2" charset="2"/>
              <a:buChar char="§"/>
              <a:tabLst/>
              <a:defRPr/>
            </a:pPr>
            <a:r>
              <a:rPr kumimoji="0" lang="en-US" sz="2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Secondary endpoints: ORR, DoR, QoL, ORR in crossover group, safety</a:t>
            </a:r>
          </a:p>
          <a:p>
            <a:pPr marL="342900" marR="0" lvl="0" indent="-342900" algn="l" defTabSz="914400" rtl="0" eaLnBrk="0" fontAlgn="base" latinLnBrk="0" hangingPunct="0">
              <a:lnSpc>
                <a:spcPct val="90000"/>
              </a:lnSpc>
              <a:spcBef>
                <a:spcPts val="1000"/>
              </a:spcBef>
              <a:spcAft>
                <a:spcPts val="700"/>
              </a:spcAft>
              <a:buClrTx/>
              <a:buSzTx/>
              <a:buFont typeface="Wingdings" panose="05000000000000000000" pitchFamily="2" charset="2"/>
              <a:buChar char="§"/>
              <a:tabLst/>
              <a:defRPr/>
            </a:pPr>
            <a:endParaRPr kumimoji="0" lang="en-US" sz="2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cxnSp>
        <p:nvCxnSpPr>
          <p:cNvPr id="7" name="Straight Arrow Connector 6">
            <a:extLst>
              <a:ext uri="{FF2B5EF4-FFF2-40B4-BE49-F238E27FC236}">
                <a16:creationId xmlns:a16="http://schemas.microsoft.com/office/drawing/2014/main" id="{1150AD87-FA58-4DB0-AA2C-30B6DDDCD015}"/>
              </a:ext>
            </a:extLst>
          </p:cNvPr>
          <p:cNvCxnSpPr/>
          <p:nvPr/>
        </p:nvCxnSpPr>
        <p:spPr bwMode="auto">
          <a:xfrm>
            <a:off x="3646464" y="2637627"/>
            <a:ext cx="0" cy="507515"/>
          </a:xfrm>
          <a:prstGeom prst="straightConnector1">
            <a:avLst/>
          </a:prstGeom>
          <a:noFill/>
          <a:ln w="28575" cap="flat" cmpd="sng" algn="ctr">
            <a:solidFill>
              <a:schemeClr val="bg1"/>
            </a:solidFill>
            <a:prstDash val="solid"/>
            <a:round/>
            <a:headEnd type="none" w="med" len="med"/>
            <a:tailEnd type="triangle"/>
          </a:ln>
          <a:effectLst/>
        </p:spPr>
      </p:cxnSp>
      <p:sp>
        <p:nvSpPr>
          <p:cNvPr id="22" name="Text Box 11">
            <a:extLst>
              <a:ext uri="{FF2B5EF4-FFF2-40B4-BE49-F238E27FC236}">
                <a16:creationId xmlns:a16="http://schemas.microsoft.com/office/drawing/2014/main" id="{AE3DADC3-FE1F-4F8E-85D8-9E0F2F366EC3}"/>
              </a:ext>
            </a:extLst>
          </p:cNvPr>
          <p:cNvSpPr txBox="1">
            <a:spLocks noChangeArrowheads="1"/>
          </p:cNvSpPr>
          <p:nvPr/>
        </p:nvSpPr>
        <p:spPr bwMode="auto">
          <a:xfrm>
            <a:off x="422317" y="6364958"/>
            <a:ext cx="1136014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fontAlgn="base">
              <a:lnSpc>
                <a:spcPct val="100000"/>
              </a:lnSpc>
              <a:spcBef>
                <a:spcPct val="0"/>
              </a:spcBef>
              <a:spcAft>
                <a:spcPct val="0"/>
              </a:spcAft>
              <a:buClrTx/>
              <a:buNone/>
            </a:pPr>
            <a:r>
              <a:rPr lang="en-US" sz="1200" spc="-10" dirty="0">
                <a:solidFill>
                  <a:schemeClr val="bg2"/>
                </a:solidFill>
                <a:latin typeface="Calibri" panose="020F0502020204030204" pitchFamily="34" charset="0"/>
              </a:rPr>
              <a:t>Kim</a:t>
            </a:r>
            <a:r>
              <a:rPr lang="en-US" altLang="en-US" sz="1200" spc="-10" dirty="0">
                <a:solidFill>
                  <a:schemeClr val="bg2"/>
                </a:solidFill>
                <a:latin typeface="Calibri" panose="020F0502020204030204" pitchFamily="34" charset="0"/>
              </a:rPr>
              <a:t>. </a:t>
            </a:r>
            <a:r>
              <a:rPr lang="it-IT" altLang="en-US" sz="1200" spc="-10" dirty="0">
                <a:solidFill>
                  <a:schemeClr val="bg2"/>
                </a:solidFill>
                <a:latin typeface="Calibri" panose="020F0502020204030204" pitchFamily="34" charset="0"/>
              </a:rPr>
              <a:t>Lancet Oncol. 2018;19:1192.</a:t>
            </a:r>
            <a:endParaRPr lang="en-US" altLang="en-US" sz="1200" spc="-10" dirty="0">
              <a:solidFill>
                <a:schemeClr val="bg2"/>
              </a:solidFill>
              <a:latin typeface="Calibri" panose="020F0502020204030204" pitchFamily="34" charset="0"/>
            </a:endParaRPr>
          </a:p>
        </p:txBody>
      </p:sp>
      <p:cxnSp>
        <p:nvCxnSpPr>
          <p:cNvPr id="17" name="Straight Arrow Connector 16">
            <a:extLst>
              <a:ext uri="{FF2B5EF4-FFF2-40B4-BE49-F238E27FC236}">
                <a16:creationId xmlns:a16="http://schemas.microsoft.com/office/drawing/2014/main" id="{AB9AEEDF-BD01-43B1-8577-69580FD24B27}"/>
              </a:ext>
            </a:extLst>
          </p:cNvPr>
          <p:cNvCxnSpPr/>
          <p:nvPr/>
        </p:nvCxnSpPr>
        <p:spPr bwMode="auto">
          <a:xfrm>
            <a:off x="7587594" y="3597846"/>
            <a:ext cx="786063" cy="0"/>
          </a:xfrm>
          <a:prstGeom prst="straightConnector1">
            <a:avLst/>
          </a:prstGeom>
          <a:noFill/>
          <a:ln w="28575" cap="flat" cmpd="sng" algn="ctr">
            <a:solidFill>
              <a:schemeClr val="bg1"/>
            </a:solidFill>
            <a:prstDash val="solid"/>
            <a:round/>
            <a:headEnd type="none" w="med" len="med"/>
            <a:tailEnd type="triangle"/>
          </a:ln>
          <a:effectLst/>
        </p:spPr>
      </p:cxnSp>
      <p:grpSp>
        <p:nvGrpSpPr>
          <p:cNvPr id="24" name="Group 7">
            <a:extLst>
              <a:ext uri="{FF2B5EF4-FFF2-40B4-BE49-F238E27FC236}">
                <a16:creationId xmlns:a16="http://schemas.microsoft.com/office/drawing/2014/main" id="{533EA779-F42A-488C-8F98-A4B787CA2D3B}"/>
              </a:ext>
            </a:extLst>
          </p:cNvPr>
          <p:cNvGrpSpPr>
            <a:grpSpLocks/>
          </p:cNvGrpSpPr>
          <p:nvPr/>
        </p:nvGrpSpPr>
        <p:grpSpPr bwMode="auto">
          <a:xfrm>
            <a:off x="9389569" y="6216652"/>
            <a:ext cx="2488502" cy="447822"/>
            <a:chOff x="9527309" y="3551529"/>
            <a:chExt cx="2488502" cy="448324"/>
          </a:xfrm>
        </p:grpSpPr>
        <p:pic>
          <p:nvPicPr>
            <p:cNvPr id="25" name="Picture 9">
              <a:extLst>
                <a:ext uri="{FF2B5EF4-FFF2-40B4-BE49-F238E27FC236}">
                  <a16:creationId xmlns:a16="http://schemas.microsoft.com/office/drawing/2014/main" id="{A093EBB8-581C-44E8-8BFB-2BEDF638B04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6" name="Rectangle 8">
              <a:extLst>
                <a:ext uri="{FF2B5EF4-FFF2-40B4-BE49-F238E27FC236}">
                  <a16:creationId xmlns:a16="http://schemas.microsoft.com/office/drawing/2014/main" id="{7DEDB774-6FBE-4BE5-BF86-931100BFD4D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460267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9B97D-F149-4EAB-BE6B-6B92224E5B55}"/>
              </a:ext>
            </a:extLst>
          </p:cNvPr>
          <p:cNvSpPr>
            <a:spLocks noGrp="1"/>
          </p:cNvSpPr>
          <p:nvPr>
            <p:ph type="title"/>
          </p:nvPr>
        </p:nvSpPr>
        <p:spPr/>
        <p:txBody>
          <a:bodyPr/>
          <a:lstStyle/>
          <a:p>
            <a:r>
              <a:rPr lang="en-US" dirty="0"/>
              <a:t>MAVORIC: Response by Investigator Assessment</a:t>
            </a:r>
          </a:p>
        </p:txBody>
      </p:sp>
      <p:sp>
        <p:nvSpPr>
          <p:cNvPr id="3" name="Text Box 11">
            <a:extLst>
              <a:ext uri="{FF2B5EF4-FFF2-40B4-BE49-F238E27FC236}">
                <a16:creationId xmlns:a16="http://schemas.microsoft.com/office/drawing/2014/main" id="{06F836D1-CB0B-4101-B84B-AB49364DBBE8}"/>
              </a:ext>
            </a:extLst>
          </p:cNvPr>
          <p:cNvSpPr txBox="1">
            <a:spLocks noChangeArrowheads="1"/>
          </p:cNvSpPr>
          <p:nvPr/>
        </p:nvSpPr>
        <p:spPr bwMode="auto">
          <a:xfrm>
            <a:off x="422317" y="6364958"/>
            <a:ext cx="1136014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fontAlgn="base">
              <a:lnSpc>
                <a:spcPct val="100000"/>
              </a:lnSpc>
              <a:spcBef>
                <a:spcPct val="0"/>
              </a:spcBef>
              <a:spcAft>
                <a:spcPct val="0"/>
              </a:spcAft>
              <a:buClrTx/>
              <a:buNone/>
            </a:pPr>
            <a:r>
              <a:rPr lang="en-US" sz="1200" spc="-10" dirty="0">
                <a:solidFill>
                  <a:schemeClr val="bg2"/>
                </a:solidFill>
                <a:latin typeface="Calibri" panose="020F0502020204030204" pitchFamily="34" charset="0"/>
              </a:rPr>
              <a:t>Kim</a:t>
            </a:r>
            <a:r>
              <a:rPr lang="en-US" altLang="en-US" sz="1200" spc="-10" dirty="0">
                <a:solidFill>
                  <a:schemeClr val="bg2"/>
                </a:solidFill>
                <a:latin typeface="Calibri" panose="020F0502020204030204" pitchFamily="34" charset="0"/>
              </a:rPr>
              <a:t>. </a:t>
            </a:r>
            <a:r>
              <a:rPr lang="it-IT" altLang="en-US" sz="1200" spc="-10" dirty="0">
                <a:solidFill>
                  <a:schemeClr val="bg2"/>
                </a:solidFill>
                <a:latin typeface="Calibri" panose="020F0502020204030204" pitchFamily="34" charset="0"/>
              </a:rPr>
              <a:t>Lancet Oncol. 2018;19:1192.</a:t>
            </a:r>
            <a:endParaRPr lang="en-US" altLang="en-US" sz="1200" spc="-10" dirty="0">
              <a:solidFill>
                <a:schemeClr val="bg2"/>
              </a:solidFill>
              <a:latin typeface="Calibri" panose="020F0502020204030204" pitchFamily="34" charset="0"/>
            </a:endParaRPr>
          </a:p>
        </p:txBody>
      </p:sp>
      <p:graphicFrame>
        <p:nvGraphicFramePr>
          <p:cNvPr id="7" name="Group 32">
            <a:extLst>
              <a:ext uri="{FF2B5EF4-FFF2-40B4-BE49-F238E27FC236}">
                <a16:creationId xmlns:a16="http://schemas.microsoft.com/office/drawing/2014/main" id="{FE7CD5E6-D5A8-498F-BFE0-F80AE30ABDDE}"/>
              </a:ext>
            </a:extLst>
          </p:cNvPr>
          <p:cNvGraphicFramePr>
            <a:graphicFrameLocks noGrp="1"/>
          </p:cNvGraphicFramePr>
          <p:nvPr>
            <p:extLst>
              <p:ext uri="{D42A27DB-BD31-4B8C-83A1-F6EECF244321}">
                <p14:modId xmlns:p14="http://schemas.microsoft.com/office/powerpoint/2010/main" val="2554708724"/>
              </p:ext>
            </p:extLst>
          </p:nvPr>
        </p:nvGraphicFramePr>
        <p:xfrm>
          <a:off x="737484" y="1600200"/>
          <a:ext cx="10744902" cy="4328160"/>
        </p:xfrm>
        <a:graphic>
          <a:graphicData uri="http://schemas.openxmlformats.org/drawingml/2006/table">
            <a:tbl>
              <a:tblPr/>
              <a:tblGrid>
                <a:gridCol w="4899641">
                  <a:extLst>
                    <a:ext uri="{9D8B030D-6E8A-4147-A177-3AD203B41FA5}">
                      <a16:colId xmlns:a16="http://schemas.microsoft.com/office/drawing/2014/main" val="20000"/>
                    </a:ext>
                  </a:extLst>
                </a:gridCol>
                <a:gridCol w="2964264">
                  <a:extLst>
                    <a:ext uri="{9D8B030D-6E8A-4147-A177-3AD203B41FA5}">
                      <a16:colId xmlns:a16="http://schemas.microsoft.com/office/drawing/2014/main" val="802698262"/>
                    </a:ext>
                  </a:extLst>
                </a:gridCol>
                <a:gridCol w="2880997">
                  <a:extLst>
                    <a:ext uri="{9D8B030D-6E8A-4147-A177-3AD203B41FA5}">
                      <a16:colId xmlns:a16="http://schemas.microsoft.com/office/drawing/2014/main" val="2110292085"/>
                    </a:ext>
                  </a:extLst>
                </a:gridCol>
              </a:tblGrid>
              <a:tr h="46300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b="1" dirty="0">
                          <a:effectLst/>
                          <a:latin typeface="Calibri" panose="020F0502020204030204" pitchFamily="34" charset="0"/>
                          <a:cs typeface="Calibri" panose="020F0502020204030204" pitchFamily="34" charset="0"/>
                        </a:rPr>
                        <a:t>Mogamulizumab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b="1" dirty="0">
                          <a:effectLst/>
                          <a:latin typeface="Calibri" panose="020F0502020204030204" pitchFamily="34" charset="0"/>
                          <a:cs typeface="Calibri" panose="020F0502020204030204" pitchFamily="34" charset="0"/>
                        </a:rPr>
                        <a:t> (n=186)</a:t>
                      </a: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b="1" dirty="0">
                          <a:effectLst/>
                          <a:latin typeface="Calibri" panose="020F0502020204030204" pitchFamily="34" charset="0"/>
                          <a:cs typeface="Calibri" panose="020F0502020204030204" pitchFamily="34" charset="0"/>
                        </a:rPr>
                        <a:t>Vorinostat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b="1" dirty="0">
                          <a:effectLst/>
                          <a:latin typeface="Calibri" panose="020F0502020204030204" pitchFamily="34" charset="0"/>
                          <a:cs typeface="Calibri" panose="020F0502020204030204" pitchFamily="34" charset="0"/>
                        </a:rPr>
                        <a:t> (n=186)</a:t>
                      </a: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55520">
                <a:tc>
                  <a:txBody>
                    <a:bodyPr/>
                    <a:lstStyle/>
                    <a:p>
                      <a:pPr algn="l"/>
                      <a:r>
                        <a:rPr lang="en-US" dirty="0">
                          <a:solidFill>
                            <a:schemeClr val="bg1"/>
                          </a:solidFill>
                          <a:effectLst/>
                          <a:latin typeface="Calibri" panose="020F0502020204030204" pitchFamily="34" charset="0"/>
                          <a:cs typeface="Calibri" panose="020F0502020204030204" pitchFamily="34" charset="0"/>
                        </a:rPr>
                        <a:t>ORR by global assessment,</a:t>
                      </a:r>
                      <a:r>
                        <a:rPr lang="en-US" u="none" strike="noStrike" baseline="0" dirty="0">
                          <a:solidFill>
                            <a:schemeClr val="bg1"/>
                          </a:solidFill>
                          <a:effectLst/>
                          <a:latin typeface="Calibri" panose="020F0502020204030204" pitchFamily="34" charset="0"/>
                          <a:cs typeface="Calibri" panose="020F0502020204030204" pitchFamily="34" charset="0"/>
                        </a:rPr>
                        <a:t>* n/N (%)</a:t>
                      </a:r>
                      <a:endParaRPr lang="en-US" baseline="0" dirty="0">
                        <a:solidFill>
                          <a:schemeClr val="bg1"/>
                        </a:solidFill>
                        <a:effectLst/>
                        <a:latin typeface="Calibri" panose="020F0502020204030204" pitchFamily="34" charset="0"/>
                        <a:cs typeface="Calibri" panose="020F0502020204030204" pitchFamily="34" charset="0"/>
                      </a:endParaRPr>
                    </a:p>
                  </a:txBody>
                  <a:tcPr marL="31750" marR="31750" marT="31750" marB="317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dirty="0">
                          <a:solidFill>
                            <a:schemeClr val="bg1"/>
                          </a:solidFill>
                          <a:effectLst/>
                          <a:latin typeface="Calibri" panose="020F0502020204030204" pitchFamily="34" charset="0"/>
                          <a:cs typeface="Calibri" panose="020F0502020204030204" pitchFamily="34" charset="0"/>
                        </a:rPr>
                        <a:t>52/186 (28)</a:t>
                      </a:r>
                      <a:endParaRPr lang="en-US" baseline="0" dirty="0">
                        <a:solidFill>
                          <a:schemeClr val="bg1"/>
                        </a:solidFill>
                        <a:effectLst/>
                        <a:latin typeface="Calibri" panose="020F0502020204030204" pitchFamily="34" charset="0"/>
                        <a:cs typeface="Calibri" panose="020F0502020204030204" pitchFamily="34" charset="0"/>
                      </a:endParaRPr>
                    </a:p>
                  </a:txBody>
                  <a:tcPr marL="31750" marR="31750" marT="31750" marB="317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dirty="0">
                          <a:solidFill>
                            <a:schemeClr val="bg1"/>
                          </a:solidFill>
                          <a:effectLst/>
                          <a:latin typeface="Calibri" panose="020F0502020204030204" pitchFamily="34" charset="0"/>
                          <a:cs typeface="Calibri" panose="020F0502020204030204" pitchFamily="34" charset="0"/>
                        </a:rPr>
                        <a:t>9/186 (5)</a:t>
                      </a:r>
                      <a:endParaRPr lang="en-US" baseline="0" dirty="0">
                        <a:solidFill>
                          <a:schemeClr val="bg1"/>
                        </a:solidFill>
                        <a:effectLst/>
                        <a:latin typeface="Calibri" panose="020F0502020204030204" pitchFamily="34" charset="0"/>
                        <a:cs typeface="Calibri" panose="020F0502020204030204" pitchFamily="34" charset="0"/>
                      </a:endParaRPr>
                    </a:p>
                  </a:txBody>
                  <a:tcPr marL="31750" marR="31750" marT="31750" marB="3175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255520">
                <a:tc gridSpan="3">
                  <a:txBody>
                    <a:bodyPr/>
                    <a:lstStyle/>
                    <a:p>
                      <a:pPr algn="l"/>
                      <a:r>
                        <a:rPr lang="en-US" dirty="0">
                          <a:solidFill>
                            <a:schemeClr val="bg1"/>
                          </a:solidFill>
                          <a:effectLst/>
                          <a:latin typeface="Calibri" panose="020F0502020204030204" pitchFamily="34" charset="0"/>
                          <a:cs typeface="Calibri" panose="020F0502020204030204" pitchFamily="34" charset="0"/>
                        </a:rPr>
                        <a:t>Overall responses in patient subgroups</a:t>
                      </a:r>
                      <a:r>
                        <a:rPr lang="en-US" u="none" strike="noStrike" baseline="0" dirty="0">
                          <a:solidFill>
                            <a:schemeClr val="bg1"/>
                          </a:solidFill>
                          <a:effectLst/>
                          <a:latin typeface="Calibri" panose="020F0502020204030204" pitchFamily="34" charset="0"/>
                          <a:cs typeface="Calibri" panose="020F0502020204030204" pitchFamily="34" charset="0"/>
                        </a:rPr>
                        <a:t>, n/N (%)</a:t>
                      </a:r>
                      <a:endParaRPr lang="en-US" dirty="0">
                        <a:solidFill>
                          <a:schemeClr val="bg1"/>
                        </a:solidFill>
                        <a:effectLst/>
                        <a:latin typeface="Calibri" panose="020F0502020204030204" pitchFamily="34" charset="0"/>
                        <a:cs typeface="Calibri" panose="020F0502020204030204" pitchFamily="34" charset="0"/>
                      </a:endParaRP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44918356"/>
                  </a:ext>
                </a:extLst>
              </a:tr>
              <a:tr h="255520">
                <a:tc>
                  <a:txBody>
                    <a:bodyPr/>
                    <a:lstStyle/>
                    <a:p>
                      <a:pPr marL="517525" lvl="1" indent="-233363" algn="l">
                        <a:buFont typeface="Wingdings" panose="05000000000000000000" pitchFamily="2" charset="2"/>
                        <a:buChar char="§"/>
                      </a:pPr>
                      <a:r>
                        <a:rPr lang="en-US" dirty="0">
                          <a:solidFill>
                            <a:schemeClr val="bg1"/>
                          </a:solidFill>
                          <a:effectLst/>
                          <a:latin typeface="Calibri" panose="020F0502020204030204" pitchFamily="34" charset="0"/>
                          <a:cs typeface="Calibri" panose="020F0502020204030204" pitchFamily="34" charset="0"/>
                        </a:rPr>
                        <a:t>Mycosis fungoides</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22/105 (21)</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7/99 (7)</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4081470"/>
                  </a:ext>
                </a:extLst>
              </a:tr>
              <a:tr h="255520">
                <a:tc>
                  <a:txBody>
                    <a:bodyPr/>
                    <a:lstStyle/>
                    <a:p>
                      <a:pPr marL="517525" lvl="1" indent="-233363" algn="l" defTabSz="914400" rtl="0" eaLnBrk="1" latinLnBrk="0" hangingPunct="1">
                        <a:buFont typeface="Wingdings" panose="05000000000000000000" pitchFamily="2" charset="2"/>
                        <a:buChar char="§"/>
                      </a:pPr>
                      <a:r>
                        <a:rPr lang="en-US" sz="1800" kern="1200" dirty="0">
                          <a:solidFill>
                            <a:schemeClr val="bg1"/>
                          </a:solidFill>
                          <a:effectLst/>
                          <a:latin typeface="Calibri" panose="020F0502020204030204" pitchFamily="34" charset="0"/>
                          <a:ea typeface="+mn-ea"/>
                          <a:cs typeface="Calibri" panose="020F0502020204030204" pitchFamily="34" charset="0"/>
                        </a:rPr>
                        <a:t>Sézary syndrome</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30/81 (37)</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2/87 (2)</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41152047"/>
                  </a:ext>
                </a:extLst>
              </a:tr>
              <a:tr h="255520">
                <a:tc>
                  <a:txBody>
                    <a:bodyPr/>
                    <a:lstStyle/>
                    <a:p>
                      <a:pPr marL="517525" lvl="1" indent="-233363" algn="l" defTabSz="914400" rtl="0" eaLnBrk="1" latinLnBrk="0" hangingPunct="1">
                        <a:buFont typeface="Wingdings" panose="05000000000000000000" pitchFamily="2" charset="2"/>
                        <a:buChar char="§"/>
                      </a:pPr>
                      <a:r>
                        <a:rPr lang="en-US" sz="1800" kern="1200" dirty="0">
                          <a:solidFill>
                            <a:schemeClr val="bg1"/>
                          </a:solidFill>
                          <a:effectLst/>
                          <a:latin typeface="Calibri" panose="020F0502020204030204" pitchFamily="34" charset="0"/>
                          <a:ea typeface="+mn-ea"/>
                          <a:cs typeface="Calibri" panose="020F0502020204030204" pitchFamily="34" charset="0"/>
                        </a:rPr>
                        <a:t>Stage IB or IIA</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7/36 (19)</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5/49 (10)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55520">
                <a:tc>
                  <a:txBody>
                    <a:bodyPr/>
                    <a:lstStyle/>
                    <a:p>
                      <a:pPr marL="517525" lvl="1" indent="-233363" algn="l" defTabSz="914400" rtl="0" eaLnBrk="1" latinLnBrk="0" hangingPunct="1">
                        <a:buFont typeface="Wingdings" panose="05000000000000000000" pitchFamily="2" charset="2"/>
                        <a:buChar char="§"/>
                      </a:pPr>
                      <a:r>
                        <a:rPr lang="en-US" sz="1800" kern="1200" dirty="0">
                          <a:solidFill>
                            <a:schemeClr val="bg1"/>
                          </a:solidFill>
                          <a:effectLst/>
                          <a:latin typeface="Calibri" panose="020F0502020204030204" pitchFamily="34" charset="0"/>
                          <a:ea typeface="+mn-ea"/>
                          <a:cs typeface="Calibri" panose="020F0502020204030204" pitchFamily="34" charset="0"/>
                        </a:rPr>
                        <a:t>Stage IIB</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5/32 (16)</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1/23 (4)</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5520">
                <a:tc>
                  <a:txBody>
                    <a:bodyPr/>
                    <a:lstStyle/>
                    <a:p>
                      <a:pPr marL="517525" lvl="1" indent="-233363" algn="l" defTabSz="914400" rtl="0" eaLnBrk="1" latinLnBrk="0" hangingPunct="1">
                        <a:buFont typeface="Wingdings" panose="05000000000000000000" pitchFamily="2" charset="2"/>
                        <a:buChar char="§"/>
                      </a:pPr>
                      <a:r>
                        <a:rPr lang="en-US" sz="1800" kern="1200" dirty="0">
                          <a:solidFill>
                            <a:schemeClr val="bg1"/>
                          </a:solidFill>
                          <a:effectLst/>
                          <a:latin typeface="Calibri" panose="020F0502020204030204" pitchFamily="34" charset="0"/>
                          <a:ea typeface="+mn-ea"/>
                          <a:cs typeface="Calibri" panose="020F0502020204030204" pitchFamily="34" charset="0"/>
                        </a:rPr>
                        <a:t>Stage III</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5/22 (23)</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0/16 (0)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55520">
                <a:tc>
                  <a:txBody>
                    <a:bodyPr/>
                    <a:lstStyle/>
                    <a:p>
                      <a:pPr marL="517525" lvl="1" indent="-233363" algn="l" defTabSz="914400" rtl="0" eaLnBrk="1" latinLnBrk="0" hangingPunct="1">
                        <a:buFont typeface="Wingdings" panose="05000000000000000000" pitchFamily="2" charset="2"/>
                        <a:buChar char="§"/>
                      </a:pPr>
                      <a:r>
                        <a:rPr lang="en-US" sz="1800" kern="1200" dirty="0">
                          <a:solidFill>
                            <a:schemeClr val="bg1"/>
                          </a:solidFill>
                          <a:effectLst/>
                          <a:latin typeface="Calibri" panose="020F0502020204030204" pitchFamily="34" charset="0"/>
                          <a:ea typeface="+mn-ea"/>
                          <a:cs typeface="Calibri" panose="020F0502020204030204" pitchFamily="34" charset="0"/>
                        </a:rPr>
                        <a:t>Stage IV</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35/96 (36)</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3/98 (3)</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r h="255520">
                <a:tc>
                  <a:txBody>
                    <a:bodyPr/>
                    <a:lstStyle/>
                    <a:p>
                      <a:pPr algn="l"/>
                      <a:r>
                        <a:rPr lang="en-US" dirty="0">
                          <a:solidFill>
                            <a:schemeClr val="bg1"/>
                          </a:solidFill>
                          <a:effectLst/>
                          <a:latin typeface="Calibri" panose="020F0502020204030204" pitchFamily="34" charset="0"/>
                          <a:cs typeface="Calibri" panose="020F0502020204030204" pitchFamily="34" charset="0"/>
                        </a:rPr>
                        <a:t>Duration of response, months (range)</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FontTx/>
                        <a:buNone/>
                      </a:pPr>
                      <a:r>
                        <a:rPr lang="en-US" dirty="0">
                          <a:solidFill>
                            <a:schemeClr val="bg1"/>
                          </a:solidFill>
                          <a:effectLst/>
                          <a:latin typeface="Calibri" panose="020F0502020204030204" pitchFamily="34" charset="0"/>
                          <a:cs typeface="Calibri" panose="020F0502020204030204" pitchFamily="34" charset="0"/>
                        </a:rPr>
                        <a:t>14.1 (8.4-19.2)</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FontTx/>
                        <a:buNone/>
                      </a:pPr>
                      <a:r>
                        <a:rPr lang="en-US" dirty="0">
                          <a:solidFill>
                            <a:schemeClr val="bg1"/>
                          </a:solidFill>
                          <a:effectLst/>
                          <a:latin typeface="Calibri" panose="020F0502020204030204" pitchFamily="34" charset="0"/>
                          <a:cs typeface="Calibri" panose="020F0502020204030204" pitchFamily="34" charset="0"/>
                        </a:rPr>
                        <a:t>9.1 (5.6-NE)</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6"/>
                  </a:ext>
                </a:extLst>
              </a:tr>
              <a:tr h="255520">
                <a:tc>
                  <a:txBody>
                    <a:bodyPr/>
                    <a:lstStyle/>
                    <a:p>
                      <a:pPr marL="517525" lvl="1" indent="-233363" algn="l" defTabSz="914400" rtl="0" eaLnBrk="1" latinLnBrk="0" hangingPunct="1">
                        <a:buFont typeface="Wingdings" panose="05000000000000000000" pitchFamily="2" charset="2"/>
                        <a:buChar char="§"/>
                      </a:pPr>
                      <a:r>
                        <a:rPr lang="en-US" sz="1800" kern="1200" dirty="0">
                          <a:solidFill>
                            <a:schemeClr val="bg1"/>
                          </a:solidFill>
                          <a:effectLst/>
                          <a:latin typeface="Calibri" panose="020F0502020204030204" pitchFamily="34" charset="0"/>
                          <a:ea typeface="+mn-ea"/>
                          <a:cs typeface="Calibri" panose="020F0502020204030204" pitchFamily="34" charset="0"/>
                        </a:rPr>
                        <a:t>Mycosis fungoides</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13.1 (4.7-18.0)</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9.1 (5.6-NE)</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7"/>
                  </a:ext>
                </a:extLst>
              </a:tr>
              <a:tr h="255520">
                <a:tc>
                  <a:txBody>
                    <a:bodyPr/>
                    <a:lstStyle/>
                    <a:p>
                      <a:pPr marL="517525" lvl="1" indent="-233363" algn="l" defTabSz="914400" rtl="0" eaLnBrk="1" latinLnBrk="0" hangingPunct="1">
                        <a:buFont typeface="Wingdings" panose="05000000000000000000" pitchFamily="2" charset="2"/>
                        <a:buChar char="§"/>
                      </a:pPr>
                      <a:r>
                        <a:rPr lang="en-US" sz="1800" kern="1200" dirty="0">
                          <a:solidFill>
                            <a:schemeClr val="bg1"/>
                          </a:solidFill>
                          <a:effectLst/>
                          <a:latin typeface="Calibri" panose="020F0502020204030204" pitchFamily="34" charset="0"/>
                          <a:ea typeface="+mn-ea"/>
                          <a:cs typeface="Calibri" panose="020F0502020204030204" pitchFamily="34" charset="0"/>
                        </a:rPr>
                        <a:t>Sézary syndrome</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17.3 (9.4-19.9)</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FontTx/>
                        <a:buNone/>
                      </a:pPr>
                      <a:r>
                        <a:rPr lang="en-US" dirty="0">
                          <a:solidFill>
                            <a:schemeClr val="bg1"/>
                          </a:solidFill>
                          <a:effectLst/>
                          <a:latin typeface="Calibri" panose="020F0502020204030204" pitchFamily="34" charset="0"/>
                          <a:cs typeface="Calibri" panose="020F0502020204030204" pitchFamily="34" charset="0"/>
                        </a:rPr>
                        <a:t>6.9 (6.9-6.9)</a:t>
                      </a:r>
                    </a:p>
                  </a:txBody>
                  <a:tcPr marL="31750" marR="31750" marT="31750" marB="317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8"/>
                  </a:ext>
                </a:extLst>
              </a:tr>
            </a:tbl>
          </a:graphicData>
        </a:graphic>
      </p:graphicFrame>
      <p:sp>
        <p:nvSpPr>
          <p:cNvPr id="8" name="TextBox 7">
            <a:extLst>
              <a:ext uri="{FF2B5EF4-FFF2-40B4-BE49-F238E27FC236}">
                <a16:creationId xmlns:a16="http://schemas.microsoft.com/office/drawing/2014/main" id="{BF00893B-8C7A-4133-A5C7-160A24868BF8}"/>
              </a:ext>
            </a:extLst>
          </p:cNvPr>
          <p:cNvSpPr txBox="1"/>
          <p:nvPr/>
        </p:nvSpPr>
        <p:spPr bwMode="auto">
          <a:xfrm>
            <a:off x="737484" y="5936621"/>
            <a:ext cx="10567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 .0001</a:t>
            </a:r>
          </a:p>
        </p:txBody>
      </p:sp>
      <p:grpSp>
        <p:nvGrpSpPr>
          <p:cNvPr id="9" name="Group 7">
            <a:extLst>
              <a:ext uri="{FF2B5EF4-FFF2-40B4-BE49-F238E27FC236}">
                <a16:creationId xmlns:a16="http://schemas.microsoft.com/office/drawing/2014/main" id="{40CD9158-B2BE-4551-958D-C644091F27F6}"/>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8A0DA118-1122-40D1-B9B2-22F069FBC03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6504BA80-E1BC-43D0-876C-575B1BE0517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047691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3" name="Straight Connector 82">
            <a:extLst>
              <a:ext uri="{FF2B5EF4-FFF2-40B4-BE49-F238E27FC236}">
                <a16:creationId xmlns:a16="http://schemas.microsoft.com/office/drawing/2014/main" id="{26DC5C08-BDD9-4F36-837F-2F928957BD71}"/>
              </a:ext>
            </a:extLst>
          </p:cNvPr>
          <p:cNvCxnSpPr/>
          <p:nvPr/>
        </p:nvCxnSpPr>
        <p:spPr bwMode="auto">
          <a:xfrm flipV="1">
            <a:off x="1215875" y="4089205"/>
            <a:ext cx="0" cy="1738251"/>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84E7B32-8DFE-4B81-B16F-9B118A7900F8}"/>
              </a:ext>
            </a:extLst>
          </p:cNvPr>
          <p:cNvCxnSpPr/>
          <p:nvPr/>
        </p:nvCxnSpPr>
        <p:spPr bwMode="auto">
          <a:xfrm flipH="1">
            <a:off x="1148819" y="40892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E5802438-F4C6-4D24-96F8-D53EDDB16048}"/>
              </a:ext>
            </a:extLst>
          </p:cNvPr>
          <p:cNvCxnSpPr/>
          <p:nvPr/>
        </p:nvCxnSpPr>
        <p:spPr bwMode="auto">
          <a:xfrm flipH="1">
            <a:off x="1148819" y="45249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73277F53-6709-4343-A76A-BC569DD8DD4A}"/>
              </a:ext>
            </a:extLst>
          </p:cNvPr>
          <p:cNvCxnSpPr/>
          <p:nvPr/>
        </p:nvCxnSpPr>
        <p:spPr bwMode="auto">
          <a:xfrm flipH="1">
            <a:off x="1148819" y="49607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EC4930E-9004-47F5-A5CA-7C983E3E3E33}"/>
              </a:ext>
            </a:extLst>
          </p:cNvPr>
          <p:cNvCxnSpPr/>
          <p:nvPr/>
        </p:nvCxnSpPr>
        <p:spPr bwMode="auto">
          <a:xfrm flipH="1">
            <a:off x="1148819" y="53965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B0D624E-3106-4AE8-A55E-1716192C0645}"/>
              </a:ext>
            </a:extLst>
          </p:cNvPr>
          <p:cNvCxnSpPr/>
          <p:nvPr/>
        </p:nvCxnSpPr>
        <p:spPr bwMode="auto">
          <a:xfrm flipH="1">
            <a:off x="1148819" y="58322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1A2F4AEF-9A8D-4035-B31F-41DC77ED269E}"/>
              </a:ext>
            </a:extLst>
          </p:cNvPr>
          <p:cNvCxnSpPr/>
          <p:nvPr/>
        </p:nvCxnSpPr>
        <p:spPr bwMode="auto">
          <a:xfrm>
            <a:off x="1215875" y="5837087"/>
            <a:ext cx="0" cy="33706"/>
          </a:xfrm>
          <a:prstGeom prst="line">
            <a:avLst/>
          </a:prstGeom>
          <a:noFill/>
          <a:ln w="28575" cap="flat" cmpd="sng" algn="ctr">
            <a:solidFill>
              <a:schemeClr val="bg1"/>
            </a:solidFill>
            <a:prstDash val="solid"/>
            <a:round/>
            <a:headEnd type="none" w="med" len="med"/>
            <a:tailEnd type="none" w="med" len="med"/>
          </a:ln>
          <a:effectLst/>
        </p:spPr>
      </p:cxnSp>
      <p:sp>
        <p:nvSpPr>
          <p:cNvPr id="90" name="TextBox 89">
            <a:extLst>
              <a:ext uri="{FF2B5EF4-FFF2-40B4-BE49-F238E27FC236}">
                <a16:creationId xmlns:a16="http://schemas.microsoft.com/office/drawing/2014/main" id="{2CAE4B3F-DF46-42A6-B5BE-1EE1FFDB5912}"/>
              </a:ext>
            </a:extLst>
          </p:cNvPr>
          <p:cNvSpPr txBox="1"/>
          <p:nvPr/>
        </p:nvSpPr>
        <p:spPr bwMode="auto">
          <a:xfrm>
            <a:off x="612540" y="3921791"/>
            <a:ext cx="5997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1" name="TextBox 90">
            <a:extLst>
              <a:ext uri="{FF2B5EF4-FFF2-40B4-BE49-F238E27FC236}">
                <a16:creationId xmlns:a16="http://schemas.microsoft.com/office/drawing/2014/main" id="{04D96365-6C73-48A5-874F-E35630710212}"/>
              </a:ext>
            </a:extLst>
          </p:cNvPr>
          <p:cNvSpPr txBox="1"/>
          <p:nvPr/>
        </p:nvSpPr>
        <p:spPr bwMode="auto">
          <a:xfrm>
            <a:off x="612540" y="4357053"/>
            <a:ext cx="5997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92" name="TextBox 91">
            <a:extLst>
              <a:ext uri="{FF2B5EF4-FFF2-40B4-BE49-F238E27FC236}">
                <a16:creationId xmlns:a16="http://schemas.microsoft.com/office/drawing/2014/main" id="{D5C07E92-6953-4B0B-B25B-267E5959B259}"/>
              </a:ext>
            </a:extLst>
          </p:cNvPr>
          <p:cNvSpPr txBox="1"/>
          <p:nvPr/>
        </p:nvSpPr>
        <p:spPr bwMode="auto">
          <a:xfrm>
            <a:off x="612540" y="4792315"/>
            <a:ext cx="5997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3" name="TextBox 92">
            <a:extLst>
              <a:ext uri="{FF2B5EF4-FFF2-40B4-BE49-F238E27FC236}">
                <a16:creationId xmlns:a16="http://schemas.microsoft.com/office/drawing/2014/main" id="{EC59EDBD-DC46-4135-8ACA-3E093E651D2D}"/>
              </a:ext>
            </a:extLst>
          </p:cNvPr>
          <p:cNvSpPr txBox="1"/>
          <p:nvPr/>
        </p:nvSpPr>
        <p:spPr bwMode="auto">
          <a:xfrm>
            <a:off x="612540" y="5227577"/>
            <a:ext cx="5997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94" name="TextBox 93">
            <a:extLst>
              <a:ext uri="{FF2B5EF4-FFF2-40B4-BE49-F238E27FC236}">
                <a16:creationId xmlns:a16="http://schemas.microsoft.com/office/drawing/2014/main" id="{EAABFFD4-E3AA-44BD-A4CF-2F0359B467D1}"/>
              </a:ext>
            </a:extLst>
          </p:cNvPr>
          <p:cNvSpPr txBox="1"/>
          <p:nvPr/>
        </p:nvSpPr>
        <p:spPr bwMode="auto">
          <a:xfrm>
            <a:off x="454769" y="5662838"/>
            <a:ext cx="757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100</a:t>
            </a:r>
          </a:p>
        </p:txBody>
      </p:sp>
      <p:sp>
        <p:nvSpPr>
          <p:cNvPr id="423" name="Star: 5 Points 422">
            <a:extLst>
              <a:ext uri="{FF2B5EF4-FFF2-40B4-BE49-F238E27FC236}">
                <a16:creationId xmlns:a16="http://schemas.microsoft.com/office/drawing/2014/main" id="{A4DFB9EA-FB82-4825-807A-009F54BC16A3}"/>
              </a:ext>
            </a:extLst>
          </p:cNvPr>
          <p:cNvSpPr/>
          <p:nvPr/>
        </p:nvSpPr>
        <p:spPr bwMode="auto">
          <a:xfrm>
            <a:off x="1267215" y="4015098"/>
            <a:ext cx="49483" cy="49483"/>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4" name="Star: 5 Points 423">
            <a:extLst>
              <a:ext uri="{FF2B5EF4-FFF2-40B4-BE49-F238E27FC236}">
                <a16:creationId xmlns:a16="http://schemas.microsoft.com/office/drawing/2014/main" id="{0F28C128-05FF-4378-8D43-F4DD4ABB1493}"/>
              </a:ext>
            </a:extLst>
          </p:cNvPr>
          <p:cNvSpPr/>
          <p:nvPr/>
        </p:nvSpPr>
        <p:spPr bwMode="auto">
          <a:xfrm>
            <a:off x="1298693" y="4015098"/>
            <a:ext cx="49483" cy="49483"/>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12" name="Group 411">
            <a:extLst>
              <a:ext uri="{FF2B5EF4-FFF2-40B4-BE49-F238E27FC236}">
                <a16:creationId xmlns:a16="http://schemas.microsoft.com/office/drawing/2014/main" id="{C0A1521E-88A8-4912-922D-ACC20864CF08}"/>
              </a:ext>
            </a:extLst>
          </p:cNvPr>
          <p:cNvGrpSpPr/>
          <p:nvPr/>
        </p:nvGrpSpPr>
        <p:grpSpPr>
          <a:xfrm>
            <a:off x="1215436" y="1980796"/>
            <a:ext cx="4822157" cy="1797683"/>
            <a:chOff x="959516" y="1884860"/>
            <a:chExt cx="4822157" cy="1797683"/>
          </a:xfrm>
        </p:grpSpPr>
        <p:cxnSp>
          <p:nvCxnSpPr>
            <p:cNvPr id="9" name="Straight Connector 8">
              <a:extLst>
                <a:ext uri="{FF2B5EF4-FFF2-40B4-BE49-F238E27FC236}">
                  <a16:creationId xmlns:a16="http://schemas.microsoft.com/office/drawing/2014/main" id="{844FE075-2CF1-4879-8C07-14D16D4BFF1E}"/>
                </a:ext>
              </a:extLst>
            </p:cNvPr>
            <p:cNvCxnSpPr/>
            <p:nvPr/>
          </p:nvCxnSpPr>
          <p:spPr bwMode="auto">
            <a:xfrm flipV="1">
              <a:off x="959516" y="1900955"/>
              <a:ext cx="0" cy="1738251"/>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606C9D2-6ACD-4944-A5B9-DD472E21E85A}"/>
                </a:ext>
              </a:extLst>
            </p:cNvPr>
            <p:cNvCxnSpPr/>
            <p:nvPr/>
          </p:nvCxnSpPr>
          <p:spPr bwMode="auto">
            <a:xfrm>
              <a:off x="959516" y="3648837"/>
              <a:ext cx="0" cy="33706"/>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32A2A36D-AFD9-45C3-807C-F03C6CF4F389}"/>
                </a:ext>
              </a:extLst>
            </p:cNvPr>
            <p:cNvCxnSpPr/>
            <p:nvPr/>
          </p:nvCxnSpPr>
          <p:spPr bwMode="auto">
            <a:xfrm>
              <a:off x="5553075" y="2780011"/>
              <a:ext cx="0" cy="868826"/>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0DB98402-F0A1-4375-A4FB-F4E5727B81A3}"/>
                </a:ext>
              </a:extLst>
            </p:cNvPr>
            <p:cNvCxnSpPr/>
            <p:nvPr/>
          </p:nvCxnSpPr>
          <p:spPr bwMode="auto">
            <a:xfrm>
              <a:off x="5605462" y="2769881"/>
              <a:ext cx="0" cy="868826"/>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42209C5-E8FB-48D7-86BD-279655BC0D3F}"/>
                </a:ext>
              </a:extLst>
            </p:cNvPr>
            <p:cNvCxnSpPr/>
            <p:nvPr/>
          </p:nvCxnSpPr>
          <p:spPr bwMode="auto">
            <a:xfrm>
              <a:off x="5629273" y="2769881"/>
              <a:ext cx="0" cy="868826"/>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936E6704-5ED6-4F61-AAB3-648462332D8C}"/>
                </a:ext>
              </a:extLst>
            </p:cNvPr>
            <p:cNvCxnSpPr/>
            <p:nvPr/>
          </p:nvCxnSpPr>
          <p:spPr bwMode="auto">
            <a:xfrm>
              <a:off x="5734048" y="2769881"/>
              <a:ext cx="0" cy="868826"/>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11755C7-D7A3-49B1-8F95-AF5FAE59DF2B}"/>
                </a:ext>
              </a:extLst>
            </p:cNvPr>
            <p:cNvCxnSpPr/>
            <p:nvPr/>
          </p:nvCxnSpPr>
          <p:spPr bwMode="auto">
            <a:xfrm>
              <a:off x="5781673" y="2769881"/>
              <a:ext cx="0" cy="868826"/>
            </a:xfrm>
            <a:prstGeom prst="line">
              <a:avLst/>
            </a:prstGeom>
            <a:noFill/>
            <a:ln w="190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EF41B00-74E2-44D7-BDDC-74320A3E7EFB}"/>
                </a:ext>
              </a:extLst>
            </p:cNvPr>
            <p:cNvCxnSpPr>
              <a:cxnSpLocks/>
            </p:cNvCxnSpPr>
            <p:nvPr/>
          </p:nvCxnSpPr>
          <p:spPr bwMode="auto">
            <a:xfrm>
              <a:off x="1352548" y="2724150"/>
              <a:ext cx="0" cy="45631"/>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F5C06FF-4F84-48FF-887A-65351ED0FAB7}"/>
                </a:ext>
              </a:extLst>
            </p:cNvPr>
            <p:cNvCxnSpPr>
              <a:cxnSpLocks/>
            </p:cNvCxnSpPr>
            <p:nvPr/>
          </p:nvCxnSpPr>
          <p:spPr bwMode="auto">
            <a:xfrm>
              <a:off x="3910011" y="2780011"/>
              <a:ext cx="0" cy="434413"/>
            </a:xfrm>
            <a:prstGeom prst="line">
              <a:avLst/>
            </a:prstGeom>
            <a:noFill/>
            <a:ln w="19050" cap="flat" cmpd="sng" algn="ctr">
              <a:solidFill>
                <a:schemeClr val="accent3"/>
              </a:solidFill>
              <a:prstDash val="solid"/>
              <a:round/>
              <a:headEnd type="none" w="med" len="med"/>
              <a:tailEnd type="none" w="med" len="med"/>
            </a:ln>
            <a:effectLst/>
          </p:spPr>
        </p:cxnSp>
        <p:sp>
          <p:nvSpPr>
            <p:cNvPr id="125" name="Star: 5 Points 124">
              <a:extLst>
                <a:ext uri="{FF2B5EF4-FFF2-40B4-BE49-F238E27FC236}">
                  <a16:creationId xmlns:a16="http://schemas.microsoft.com/office/drawing/2014/main" id="{E6788F6C-8870-46B0-A489-880C7AA318D5}"/>
                </a:ext>
              </a:extLst>
            </p:cNvPr>
            <p:cNvSpPr/>
            <p:nvPr/>
          </p:nvSpPr>
          <p:spPr bwMode="auto">
            <a:xfrm>
              <a:off x="1014241" y="1884860"/>
              <a:ext cx="49483" cy="49483"/>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Star: 5 Points 125">
              <a:extLst>
                <a:ext uri="{FF2B5EF4-FFF2-40B4-BE49-F238E27FC236}">
                  <a16:creationId xmlns:a16="http://schemas.microsoft.com/office/drawing/2014/main" id="{9974AC39-6FC8-4113-9FD3-F7D1D1BD9D50}"/>
                </a:ext>
              </a:extLst>
            </p:cNvPr>
            <p:cNvSpPr/>
            <p:nvPr/>
          </p:nvSpPr>
          <p:spPr bwMode="auto">
            <a:xfrm>
              <a:off x="1045719" y="1884860"/>
              <a:ext cx="49483" cy="49483"/>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7" name="Straight Connector 126">
              <a:extLst>
                <a:ext uri="{FF2B5EF4-FFF2-40B4-BE49-F238E27FC236}">
                  <a16:creationId xmlns:a16="http://schemas.microsoft.com/office/drawing/2014/main" id="{B7BE29AF-D1C7-4ADC-8F29-FFB3F0BD4F82}"/>
                </a:ext>
              </a:extLst>
            </p:cNvPr>
            <p:cNvCxnSpPr>
              <a:cxnSpLocks/>
            </p:cNvCxnSpPr>
            <p:nvPr/>
          </p:nvCxnSpPr>
          <p:spPr bwMode="auto">
            <a:xfrm>
              <a:off x="3986211" y="2769881"/>
              <a:ext cx="0" cy="467330"/>
            </a:xfrm>
            <a:prstGeom prst="line">
              <a:avLst/>
            </a:prstGeom>
            <a:noFill/>
            <a:ln w="19050"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4BE2376-B490-43FD-9BFE-370E0A681701}"/>
                </a:ext>
              </a:extLst>
            </p:cNvPr>
            <p:cNvCxnSpPr>
              <a:cxnSpLocks/>
            </p:cNvCxnSpPr>
            <p:nvPr/>
          </p:nvCxnSpPr>
          <p:spPr bwMode="auto">
            <a:xfrm>
              <a:off x="4014784" y="2769781"/>
              <a:ext cx="0" cy="489456"/>
            </a:xfrm>
            <a:prstGeom prst="line">
              <a:avLst/>
            </a:prstGeom>
            <a:noFill/>
            <a:ln w="19050"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FC72753-5503-4DEF-A556-878C93970DC2}"/>
                </a:ext>
              </a:extLst>
            </p:cNvPr>
            <p:cNvCxnSpPr>
              <a:cxnSpLocks/>
            </p:cNvCxnSpPr>
            <p:nvPr/>
          </p:nvCxnSpPr>
          <p:spPr bwMode="auto">
            <a:xfrm>
              <a:off x="4038596" y="2769781"/>
              <a:ext cx="0" cy="489456"/>
            </a:xfrm>
            <a:prstGeom prst="line">
              <a:avLst/>
            </a:prstGeom>
            <a:noFill/>
            <a:ln w="19050"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0FCF63C7-5BCA-491B-8648-5C032A3662B7}"/>
                </a:ext>
              </a:extLst>
            </p:cNvPr>
            <p:cNvCxnSpPr>
              <a:cxnSpLocks/>
            </p:cNvCxnSpPr>
            <p:nvPr/>
          </p:nvCxnSpPr>
          <p:spPr bwMode="auto">
            <a:xfrm>
              <a:off x="4069554" y="2769781"/>
              <a:ext cx="0" cy="491491"/>
            </a:xfrm>
            <a:prstGeom prst="line">
              <a:avLst/>
            </a:prstGeom>
            <a:noFill/>
            <a:ln w="19050"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28AA20D9-4393-4A9F-AB0D-E259EC904A4C}"/>
                </a:ext>
              </a:extLst>
            </p:cNvPr>
            <p:cNvCxnSpPr>
              <a:cxnSpLocks/>
            </p:cNvCxnSpPr>
            <p:nvPr/>
          </p:nvCxnSpPr>
          <p:spPr bwMode="auto">
            <a:xfrm>
              <a:off x="4114798" y="2769781"/>
              <a:ext cx="0" cy="515291"/>
            </a:xfrm>
            <a:prstGeom prst="line">
              <a:avLst/>
            </a:prstGeom>
            <a:noFill/>
            <a:ln w="19050"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BA3F22CC-B14A-45FB-9157-3B0C9CB82DAF}"/>
                </a:ext>
              </a:extLst>
            </p:cNvPr>
            <p:cNvCxnSpPr>
              <a:cxnSpLocks/>
            </p:cNvCxnSpPr>
            <p:nvPr/>
          </p:nvCxnSpPr>
          <p:spPr bwMode="auto">
            <a:xfrm>
              <a:off x="4221954" y="2769781"/>
              <a:ext cx="0" cy="551862"/>
            </a:xfrm>
            <a:prstGeom prst="line">
              <a:avLst/>
            </a:prstGeom>
            <a:noFill/>
            <a:ln w="19050"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C778195E-1CA7-4172-A108-D887ECCEB0C9}"/>
                </a:ext>
              </a:extLst>
            </p:cNvPr>
            <p:cNvCxnSpPr>
              <a:cxnSpLocks/>
            </p:cNvCxnSpPr>
            <p:nvPr/>
          </p:nvCxnSpPr>
          <p:spPr bwMode="auto">
            <a:xfrm>
              <a:off x="4143373" y="2769781"/>
              <a:ext cx="0" cy="533576"/>
            </a:xfrm>
            <a:prstGeom prst="line">
              <a:avLst/>
            </a:prstGeom>
            <a:noFill/>
            <a:ln w="19050"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E84AC05-9781-4A55-BB18-5E80CA38539D}"/>
                </a:ext>
              </a:extLst>
            </p:cNvPr>
            <p:cNvCxnSpPr>
              <a:cxnSpLocks/>
            </p:cNvCxnSpPr>
            <p:nvPr/>
          </p:nvCxnSpPr>
          <p:spPr bwMode="auto">
            <a:xfrm>
              <a:off x="4169567" y="2769781"/>
              <a:ext cx="0" cy="533576"/>
            </a:xfrm>
            <a:prstGeom prst="line">
              <a:avLst/>
            </a:prstGeom>
            <a:noFill/>
            <a:ln w="19050"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C5A69496-9297-452F-888D-BC976C5078D2}"/>
                </a:ext>
              </a:extLst>
            </p:cNvPr>
            <p:cNvCxnSpPr>
              <a:cxnSpLocks/>
            </p:cNvCxnSpPr>
            <p:nvPr/>
          </p:nvCxnSpPr>
          <p:spPr bwMode="auto">
            <a:xfrm>
              <a:off x="4269579" y="2769781"/>
              <a:ext cx="0" cy="559005"/>
            </a:xfrm>
            <a:prstGeom prst="line">
              <a:avLst/>
            </a:prstGeom>
            <a:noFill/>
            <a:ln w="1905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D66BFB7C-5669-4833-B2E0-118DF4A53916}"/>
                </a:ext>
              </a:extLst>
            </p:cNvPr>
            <p:cNvCxnSpPr>
              <a:cxnSpLocks/>
            </p:cNvCxnSpPr>
            <p:nvPr/>
          </p:nvCxnSpPr>
          <p:spPr bwMode="auto">
            <a:xfrm>
              <a:off x="4295773" y="2769781"/>
              <a:ext cx="0" cy="569235"/>
            </a:xfrm>
            <a:prstGeom prst="line">
              <a:avLst/>
            </a:prstGeom>
            <a:noFill/>
            <a:ln w="19050"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3ECBC27-92FC-404E-9F83-2638C9094C09}"/>
                </a:ext>
              </a:extLst>
            </p:cNvPr>
            <p:cNvCxnSpPr>
              <a:cxnSpLocks/>
            </p:cNvCxnSpPr>
            <p:nvPr/>
          </p:nvCxnSpPr>
          <p:spPr bwMode="auto">
            <a:xfrm>
              <a:off x="4324348" y="2769781"/>
              <a:ext cx="0" cy="571618"/>
            </a:xfrm>
            <a:prstGeom prst="line">
              <a:avLst/>
            </a:prstGeom>
            <a:noFill/>
            <a:ln w="19050"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94F259E-EDCE-4499-9596-E4BC49EB613A}"/>
                </a:ext>
              </a:extLst>
            </p:cNvPr>
            <p:cNvCxnSpPr>
              <a:cxnSpLocks/>
            </p:cNvCxnSpPr>
            <p:nvPr/>
          </p:nvCxnSpPr>
          <p:spPr bwMode="auto">
            <a:xfrm>
              <a:off x="4424361" y="2769781"/>
              <a:ext cx="0" cy="596523"/>
            </a:xfrm>
            <a:prstGeom prst="line">
              <a:avLst/>
            </a:prstGeom>
            <a:noFill/>
            <a:ln w="19050"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CFC3FF8-A0F0-4861-B38B-82E48DCF2C6F}"/>
                </a:ext>
              </a:extLst>
            </p:cNvPr>
            <p:cNvCxnSpPr>
              <a:cxnSpLocks/>
            </p:cNvCxnSpPr>
            <p:nvPr/>
          </p:nvCxnSpPr>
          <p:spPr bwMode="auto">
            <a:xfrm>
              <a:off x="4400548" y="2769781"/>
              <a:ext cx="0" cy="596523"/>
            </a:xfrm>
            <a:prstGeom prst="line">
              <a:avLst/>
            </a:prstGeom>
            <a:noFill/>
            <a:ln w="19050"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33AE6FFA-1B30-43BF-8043-58C5133608BF}"/>
                </a:ext>
              </a:extLst>
            </p:cNvPr>
            <p:cNvCxnSpPr>
              <a:cxnSpLocks/>
            </p:cNvCxnSpPr>
            <p:nvPr/>
          </p:nvCxnSpPr>
          <p:spPr bwMode="auto">
            <a:xfrm>
              <a:off x="4371973" y="2769781"/>
              <a:ext cx="0" cy="596523"/>
            </a:xfrm>
            <a:prstGeom prst="line">
              <a:avLst/>
            </a:prstGeom>
            <a:noFill/>
            <a:ln w="19050"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A1F0C370-2954-4147-817E-411FF183DEFD}"/>
                </a:ext>
              </a:extLst>
            </p:cNvPr>
            <p:cNvCxnSpPr>
              <a:cxnSpLocks/>
            </p:cNvCxnSpPr>
            <p:nvPr/>
          </p:nvCxnSpPr>
          <p:spPr bwMode="auto">
            <a:xfrm>
              <a:off x="4350542" y="2769781"/>
              <a:ext cx="0" cy="581848"/>
            </a:xfrm>
            <a:prstGeom prst="line">
              <a:avLst/>
            </a:prstGeom>
            <a:noFill/>
            <a:ln w="19050"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C1C76DA2-B24C-4CA0-AC82-D42BDF965CDC}"/>
                </a:ext>
              </a:extLst>
            </p:cNvPr>
            <p:cNvCxnSpPr>
              <a:cxnSpLocks/>
            </p:cNvCxnSpPr>
            <p:nvPr/>
          </p:nvCxnSpPr>
          <p:spPr bwMode="auto">
            <a:xfrm>
              <a:off x="4479130" y="2769781"/>
              <a:ext cx="0" cy="606753"/>
            </a:xfrm>
            <a:prstGeom prst="line">
              <a:avLst/>
            </a:prstGeom>
            <a:noFill/>
            <a:ln w="1905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96731EA4-5910-46D0-98F1-44DF5D794699}"/>
                </a:ext>
              </a:extLst>
            </p:cNvPr>
            <p:cNvCxnSpPr>
              <a:cxnSpLocks/>
            </p:cNvCxnSpPr>
            <p:nvPr/>
          </p:nvCxnSpPr>
          <p:spPr bwMode="auto">
            <a:xfrm>
              <a:off x="4579143" y="2769781"/>
              <a:ext cx="0" cy="626306"/>
            </a:xfrm>
            <a:prstGeom prst="line">
              <a:avLst/>
            </a:prstGeom>
            <a:noFill/>
            <a:ln w="19050"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3ED939F0-33F2-4C61-B88A-CECD78484C4D}"/>
                </a:ext>
              </a:extLst>
            </p:cNvPr>
            <p:cNvCxnSpPr>
              <a:cxnSpLocks/>
            </p:cNvCxnSpPr>
            <p:nvPr/>
          </p:nvCxnSpPr>
          <p:spPr bwMode="auto">
            <a:xfrm>
              <a:off x="4550567" y="2769781"/>
              <a:ext cx="0" cy="635830"/>
            </a:xfrm>
            <a:prstGeom prst="line">
              <a:avLst/>
            </a:prstGeom>
            <a:noFill/>
            <a:ln w="19050"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46188503-6B41-4DC6-8A22-CB3A803C3CEB}"/>
                </a:ext>
              </a:extLst>
            </p:cNvPr>
            <p:cNvCxnSpPr>
              <a:cxnSpLocks/>
            </p:cNvCxnSpPr>
            <p:nvPr/>
          </p:nvCxnSpPr>
          <p:spPr bwMode="auto">
            <a:xfrm>
              <a:off x="4526755" y="2769781"/>
              <a:ext cx="0" cy="626306"/>
            </a:xfrm>
            <a:prstGeom prst="line">
              <a:avLst/>
            </a:prstGeom>
            <a:noFill/>
            <a:ln w="1905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6653D169-18FD-486C-A433-C58DBD1C1D9E}"/>
                </a:ext>
              </a:extLst>
            </p:cNvPr>
            <p:cNvCxnSpPr>
              <a:cxnSpLocks/>
            </p:cNvCxnSpPr>
            <p:nvPr/>
          </p:nvCxnSpPr>
          <p:spPr bwMode="auto">
            <a:xfrm>
              <a:off x="4502943" y="2762032"/>
              <a:ext cx="0" cy="626306"/>
            </a:xfrm>
            <a:prstGeom prst="line">
              <a:avLst/>
            </a:prstGeom>
            <a:noFill/>
            <a:ln w="19050"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1EE55E03-13F0-4C14-97C3-0E56A7AD1F3A}"/>
                </a:ext>
              </a:extLst>
            </p:cNvPr>
            <p:cNvCxnSpPr>
              <a:cxnSpLocks/>
            </p:cNvCxnSpPr>
            <p:nvPr/>
          </p:nvCxnSpPr>
          <p:spPr bwMode="auto">
            <a:xfrm>
              <a:off x="4629149" y="2769781"/>
              <a:ext cx="0" cy="659219"/>
            </a:xfrm>
            <a:prstGeom prst="line">
              <a:avLst/>
            </a:prstGeom>
            <a:noFill/>
            <a:ln w="19050"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3AA39E5-BCB7-41B2-A285-97F6DE2BE907}"/>
                </a:ext>
              </a:extLst>
            </p:cNvPr>
            <p:cNvCxnSpPr>
              <a:cxnSpLocks/>
            </p:cNvCxnSpPr>
            <p:nvPr/>
          </p:nvCxnSpPr>
          <p:spPr bwMode="auto">
            <a:xfrm>
              <a:off x="4657724" y="2774343"/>
              <a:ext cx="0" cy="659219"/>
            </a:xfrm>
            <a:prstGeom prst="line">
              <a:avLst/>
            </a:prstGeom>
            <a:noFill/>
            <a:ln w="19050"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CB408B4-FFBD-4E52-83FC-4A52FFEBFB96}"/>
                </a:ext>
              </a:extLst>
            </p:cNvPr>
            <p:cNvCxnSpPr>
              <a:cxnSpLocks/>
            </p:cNvCxnSpPr>
            <p:nvPr/>
          </p:nvCxnSpPr>
          <p:spPr bwMode="auto">
            <a:xfrm>
              <a:off x="4686299" y="2769781"/>
              <a:ext cx="0" cy="659219"/>
            </a:xfrm>
            <a:prstGeom prst="line">
              <a:avLst/>
            </a:prstGeom>
            <a:noFill/>
            <a:ln w="1905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B3C44BEF-B0B2-4512-AE08-2978944AA7A5}"/>
                </a:ext>
              </a:extLst>
            </p:cNvPr>
            <p:cNvCxnSpPr>
              <a:cxnSpLocks/>
            </p:cNvCxnSpPr>
            <p:nvPr/>
          </p:nvCxnSpPr>
          <p:spPr bwMode="auto">
            <a:xfrm>
              <a:off x="4707730" y="2780011"/>
              <a:ext cx="0" cy="659219"/>
            </a:xfrm>
            <a:prstGeom prst="line">
              <a:avLst/>
            </a:prstGeom>
            <a:noFill/>
            <a:ln w="19050"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C5BB7456-100C-48F5-9F4E-B17F4F9C1FDD}"/>
                </a:ext>
              </a:extLst>
            </p:cNvPr>
            <p:cNvCxnSpPr>
              <a:cxnSpLocks/>
            </p:cNvCxnSpPr>
            <p:nvPr/>
          </p:nvCxnSpPr>
          <p:spPr bwMode="auto">
            <a:xfrm>
              <a:off x="4733924" y="2780011"/>
              <a:ext cx="0" cy="677485"/>
            </a:xfrm>
            <a:prstGeom prst="line">
              <a:avLst/>
            </a:prstGeom>
            <a:noFill/>
            <a:ln w="19050"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74C6FD4B-66E5-469D-9DD4-607B8AC35F83}"/>
                </a:ext>
              </a:extLst>
            </p:cNvPr>
            <p:cNvCxnSpPr>
              <a:cxnSpLocks/>
            </p:cNvCxnSpPr>
            <p:nvPr/>
          </p:nvCxnSpPr>
          <p:spPr bwMode="auto">
            <a:xfrm>
              <a:off x="4760118" y="2780011"/>
              <a:ext cx="0" cy="677485"/>
            </a:xfrm>
            <a:prstGeom prst="line">
              <a:avLst/>
            </a:prstGeom>
            <a:noFill/>
            <a:ln w="19050"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8665519A-34D5-4076-9773-972D36839A47}"/>
                </a:ext>
              </a:extLst>
            </p:cNvPr>
            <p:cNvCxnSpPr>
              <a:cxnSpLocks/>
            </p:cNvCxnSpPr>
            <p:nvPr/>
          </p:nvCxnSpPr>
          <p:spPr bwMode="auto">
            <a:xfrm>
              <a:off x="4783931" y="2780010"/>
              <a:ext cx="0" cy="677485"/>
            </a:xfrm>
            <a:prstGeom prst="line">
              <a:avLst/>
            </a:prstGeom>
            <a:noFill/>
            <a:ln w="19050"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4831809F-E4DF-491A-B87B-A5FEEF820906}"/>
                </a:ext>
              </a:extLst>
            </p:cNvPr>
            <p:cNvCxnSpPr>
              <a:cxnSpLocks/>
            </p:cNvCxnSpPr>
            <p:nvPr/>
          </p:nvCxnSpPr>
          <p:spPr bwMode="auto">
            <a:xfrm>
              <a:off x="4810124" y="2769781"/>
              <a:ext cx="0" cy="694857"/>
            </a:xfrm>
            <a:prstGeom prst="line">
              <a:avLst/>
            </a:prstGeom>
            <a:noFill/>
            <a:ln w="19050"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74337CAB-2B52-41AE-9435-1308EF0F590B}"/>
                </a:ext>
              </a:extLst>
            </p:cNvPr>
            <p:cNvCxnSpPr>
              <a:cxnSpLocks/>
            </p:cNvCxnSpPr>
            <p:nvPr/>
          </p:nvCxnSpPr>
          <p:spPr bwMode="auto">
            <a:xfrm>
              <a:off x="4836318" y="2762032"/>
              <a:ext cx="0" cy="723959"/>
            </a:xfrm>
            <a:prstGeom prst="line">
              <a:avLst/>
            </a:prstGeom>
            <a:noFill/>
            <a:ln w="1905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15BAC40C-9183-4987-A8AE-F7AACB34E8EA}"/>
                </a:ext>
              </a:extLst>
            </p:cNvPr>
            <p:cNvCxnSpPr>
              <a:cxnSpLocks/>
            </p:cNvCxnSpPr>
            <p:nvPr/>
          </p:nvCxnSpPr>
          <p:spPr bwMode="auto">
            <a:xfrm>
              <a:off x="5041106" y="2769781"/>
              <a:ext cx="0" cy="778467"/>
            </a:xfrm>
            <a:prstGeom prst="line">
              <a:avLst/>
            </a:prstGeom>
            <a:noFill/>
            <a:ln w="19050"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5D980CEB-B1FB-4109-A4B7-9C424CB04FFA}"/>
                </a:ext>
              </a:extLst>
            </p:cNvPr>
            <p:cNvCxnSpPr>
              <a:cxnSpLocks/>
            </p:cNvCxnSpPr>
            <p:nvPr/>
          </p:nvCxnSpPr>
          <p:spPr bwMode="auto">
            <a:xfrm>
              <a:off x="5014912" y="2769781"/>
              <a:ext cx="0" cy="778467"/>
            </a:xfrm>
            <a:prstGeom prst="line">
              <a:avLst/>
            </a:prstGeom>
            <a:noFill/>
            <a:ln w="19050"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65610C82-45E6-400C-A71A-47013310487F}"/>
                </a:ext>
              </a:extLst>
            </p:cNvPr>
            <p:cNvCxnSpPr>
              <a:cxnSpLocks/>
            </p:cNvCxnSpPr>
            <p:nvPr/>
          </p:nvCxnSpPr>
          <p:spPr bwMode="auto">
            <a:xfrm>
              <a:off x="4988718" y="2762032"/>
              <a:ext cx="0" cy="778467"/>
            </a:xfrm>
            <a:prstGeom prst="line">
              <a:avLst/>
            </a:prstGeom>
            <a:noFill/>
            <a:ln w="19050"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F618289F-5591-4735-8446-61050AC11AC7}"/>
                </a:ext>
              </a:extLst>
            </p:cNvPr>
            <p:cNvCxnSpPr>
              <a:cxnSpLocks/>
            </p:cNvCxnSpPr>
            <p:nvPr/>
          </p:nvCxnSpPr>
          <p:spPr bwMode="auto">
            <a:xfrm>
              <a:off x="4964906" y="2762031"/>
              <a:ext cx="0" cy="778467"/>
            </a:xfrm>
            <a:prstGeom prst="line">
              <a:avLst/>
            </a:prstGeom>
            <a:noFill/>
            <a:ln w="19050"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B90BE79E-8551-4651-A063-D999152F956E}"/>
                </a:ext>
              </a:extLst>
            </p:cNvPr>
            <p:cNvCxnSpPr>
              <a:cxnSpLocks/>
            </p:cNvCxnSpPr>
            <p:nvPr/>
          </p:nvCxnSpPr>
          <p:spPr bwMode="auto">
            <a:xfrm>
              <a:off x="4940261" y="2762031"/>
              <a:ext cx="0" cy="763401"/>
            </a:xfrm>
            <a:prstGeom prst="line">
              <a:avLst/>
            </a:prstGeom>
            <a:noFill/>
            <a:ln w="19050"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51812DC5-7546-4BFC-BA2A-AE89AF4165D9}"/>
                </a:ext>
              </a:extLst>
            </p:cNvPr>
            <p:cNvCxnSpPr>
              <a:cxnSpLocks/>
            </p:cNvCxnSpPr>
            <p:nvPr/>
          </p:nvCxnSpPr>
          <p:spPr bwMode="auto">
            <a:xfrm>
              <a:off x="4912518" y="2762031"/>
              <a:ext cx="0" cy="753355"/>
            </a:xfrm>
            <a:prstGeom prst="line">
              <a:avLst/>
            </a:prstGeom>
            <a:noFill/>
            <a:ln w="19050"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2DF17823-AAC1-4E05-877A-59BB99F2C219}"/>
                </a:ext>
              </a:extLst>
            </p:cNvPr>
            <p:cNvCxnSpPr>
              <a:cxnSpLocks/>
            </p:cNvCxnSpPr>
            <p:nvPr/>
          </p:nvCxnSpPr>
          <p:spPr bwMode="auto">
            <a:xfrm>
              <a:off x="4886325" y="2762031"/>
              <a:ext cx="0" cy="744411"/>
            </a:xfrm>
            <a:prstGeom prst="line">
              <a:avLst/>
            </a:prstGeom>
            <a:noFill/>
            <a:ln w="19050"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4247D731-75F3-41EE-A51F-5E40FD0A5A3A}"/>
                </a:ext>
              </a:extLst>
            </p:cNvPr>
            <p:cNvCxnSpPr>
              <a:cxnSpLocks/>
            </p:cNvCxnSpPr>
            <p:nvPr/>
          </p:nvCxnSpPr>
          <p:spPr bwMode="auto">
            <a:xfrm>
              <a:off x="4860131" y="2762031"/>
              <a:ext cx="0" cy="726592"/>
            </a:xfrm>
            <a:prstGeom prst="line">
              <a:avLst/>
            </a:prstGeom>
            <a:noFill/>
            <a:ln w="1905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E863CE84-86BD-44B4-A3C0-4B08CA6E95A1}"/>
                </a:ext>
              </a:extLst>
            </p:cNvPr>
            <p:cNvCxnSpPr>
              <a:cxnSpLocks/>
            </p:cNvCxnSpPr>
            <p:nvPr/>
          </p:nvCxnSpPr>
          <p:spPr bwMode="auto">
            <a:xfrm>
              <a:off x="5091113" y="2769781"/>
              <a:ext cx="0" cy="797809"/>
            </a:xfrm>
            <a:prstGeom prst="line">
              <a:avLst/>
            </a:prstGeom>
            <a:noFill/>
            <a:ln w="19050"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1CEA07AB-D10E-41ED-AA63-F256CC603C23}"/>
                </a:ext>
              </a:extLst>
            </p:cNvPr>
            <p:cNvCxnSpPr>
              <a:cxnSpLocks/>
            </p:cNvCxnSpPr>
            <p:nvPr/>
          </p:nvCxnSpPr>
          <p:spPr bwMode="auto">
            <a:xfrm>
              <a:off x="5119688" y="2769781"/>
              <a:ext cx="0" cy="809635"/>
            </a:xfrm>
            <a:prstGeom prst="line">
              <a:avLst/>
            </a:prstGeom>
            <a:noFill/>
            <a:ln w="19050"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9936CCA4-A4D3-4CEB-B443-C9D0BE12683B}"/>
                </a:ext>
              </a:extLst>
            </p:cNvPr>
            <p:cNvCxnSpPr>
              <a:cxnSpLocks/>
            </p:cNvCxnSpPr>
            <p:nvPr/>
          </p:nvCxnSpPr>
          <p:spPr bwMode="auto">
            <a:xfrm>
              <a:off x="5145881" y="2762031"/>
              <a:ext cx="0" cy="819999"/>
            </a:xfrm>
            <a:prstGeom prst="line">
              <a:avLst/>
            </a:prstGeom>
            <a:noFill/>
            <a:ln w="1905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E5C415DC-D046-4921-B350-37367E89A96F}"/>
                </a:ext>
              </a:extLst>
            </p:cNvPr>
            <p:cNvCxnSpPr>
              <a:cxnSpLocks/>
            </p:cNvCxnSpPr>
            <p:nvPr/>
          </p:nvCxnSpPr>
          <p:spPr bwMode="auto">
            <a:xfrm>
              <a:off x="5245894" y="2769781"/>
              <a:ext cx="0" cy="840824"/>
            </a:xfrm>
            <a:prstGeom prst="line">
              <a:avLst/>
            </a:prstGeom>
            <a:noFill/>
            <a:ln w="19050"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20C4143-26A0-4EE7-A450-A97DF7D60DEE}"/>
                </a:ext>
              </a:extLst>
            </p:cNvPr>
            <p:cNvCxnSpPr>
              <a:cxnSpLocks/>
            </p:cNvCxnSpPr>
            <p:nvPr/>
          </p:nvCxnSpPr>
          <p:spPr bwMode="auto">
            <a:xfrm>
              <a:off x="5219701" y="2762031"/>
              <a:ext cx="0" cy="840824"/>
            </a:xfrm>
            <a:prstGeom prst="line">
              <a:avLst/>
            </a:prstGeom>
            <a:noFill/>
            <a:ln w="19050"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3B2A85E4-1E7A-453C-81B6-E9BD4DB8B6C3}"/>
                </a:ext>
              </a:extLst>
            </p:cNvPr>
            <p:cNvCxnSpPr>
              <a:cxnSpLocks/>
            </p:cNvCxnSpPr>
            <p:nvPr/>
          </p:nvCxnSpPr>
          <p:spPr bwMode="auto">
            <a:xfrm>
              <a:off x="5198269" y="2762031"/>
              <a:ext cx="0" cy="817395"/>
            </a:xfrm>
            <a:prstGeom prst="line">
              <a:avLst/>
            </a:prstGeom>
            <a:noFill/>
            <a:ln w="19050"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ACC9FE6C-61F3-4858-855E-BB41FB592969}"/>
                </a:ext>
              </a:extLst>
            </p:cNvPr>
            <p:cNvCxnSpPr>
              <a:cxnSpLocks/>
            </p:cNvCxnSpPr>
            <p:nvPr/>
          </p:nvCxnSpPr>
          <p:spPr bwMode="auto">
            <a:xfrm>
              <a:off x="5172075" y="2762031"/>
              <a:ext cx="0" cy="827066"/>
            </a:xfrm>
            <a:prstGeom prst="line">
              <a:avLst/>
            </a:prstGeom>
            <a:noFill/>
            <a:ln w="19050"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F5BC2EE4-5AB5-482C-B4A6-869BA46DEE0A}"/>
                </a:ext>
              </a:extLst>
            </p:cNvPr>
            <p:cNvCxnSpPr>
              <a:cxnSpLocks/>
            </p:cNvCxnSpPr>
            <p:nvPr/>
          </p:nvCxnSpPr>
          <p:spPr bwMode="auto">
            <a:xfrm>
              <a:off x="5757863" y="2769781"/>
              <a:ext cx="0" cy="876127"/>
            </a:xfrm>
            <a:prstGeom prst="line">
              <a:avLst/>
            </a:prstGeom>
            <a:noFill/>
            <a:ln w="19050"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FA686F7-C459-4A70-857B-2DFF4787A672}"/>
                </a:ext>
              </a:extLst>
            </p:cNvPr>
            <p:cNvCxnSpPr>
              <a:cxnSpLocks/>
            </p:cNvCxnSpPr>
            <p:nvPr/>
          </p:nvCxnSpPr>
          <p:spPr bwMode="auto">
            <a:xfrm>
              <a:off x="5655470" y="2766230"/>
              <a:ext cx="0" cy="876127"/>
            </a:xfrm>
            <a:prstGeom prst="line">
              <a:avLst/>
            </a:prstGeom>
            <a:noFill/>
            <a:ln w="19050"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C636193E-8A0F-47FD-AFF7-A1D19A9EBD7F}"/>
                </a:ext>
              </a:extLst>
            </p:cNvPr>
            <p:cNvCxnSpPr>
              <a:cxnSpLocks/>
            </p:cNvCxnSpPr>
            <p:nvPr/>
          </p:nvCxnSpPr>
          <p:spPr bwMode="auto">
            <a:xfrm>
              <a:off x="5705476" y="2762580"/>
              <a:ext cx="0" cy="876127"/>
            </a:xfrm>
            <a:prstGeom prst="line">
              <a:avLst/>
            </a:prstGeom>
            <a:noFill/>
            <a:ln w="19050"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D08FB544-F6DE-4250-A7FA-C7F8A2E32D6F}"/>
                </a:ext>
              </a:extLst>
            </p:cNvPr>
            <p:cNvCxnSpPr>
              <a:cxnSpLocks/>
            </p:cNvCxnSpPr>
            <p:nvPr/>
          </p:nvCxnSpPr>
          <p:spPr bwMode="auto">
            <a:xfrm>
              <a:off x="5679282" y="2754510"/>
              <a:ext cx="0" cy="876127"/>
            </a:xfrm>
            <a:prstGeom prst="line">
              <a:avLst/>
            </a:prstGeom>
            <a:noFill/>
            <a:ln w="19050"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E7110206-2408-4DF1-B6DE-4EBDE9C7866A}"/>
                </a:ext>
              </a:extLst>
            </p:cNvPr>
            <p:cNvCxnSpPr>
              <a:cxnSpLocks/>
            </p:cNvCxnSpPr>
            <p:nvPr/>
          </p:nvCxnSpPr>
          <p:spPr bwMode="auto">
            <a:xfrm>
              <a:off x="5579270" y="2769780"/>
              <a:ext cx="0" cy="876127"/>
            </a:xfrm>
            <a:prstGeom prst="line">
              <a:avLst/>
            </a:prstGeom>
            <a:noFill/>
            <a:ln w="19050"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7670DBE3-4A5A-4D50-B50F-0AF8D9C29429}"/>
                </a:ext>
              </a:extLst>
            </p:cNvPr>
            <p:cNvCxnSpPr>
              <a:cxnSpLocks/>
            </p:cNvCxnSpPr>
            <p:nvPr/>
          </p:nvCxnSpPr>
          <p:spPr bwMode="auto">
            <a:xfrm>
              <a:off x="5524502" y="2780010"/>
              <a:ext cx="0" cy="876127"/>
            </a:xfrm>
            <a:prstGeom prst="line">
              <a:avLst/>
            </a:prstGeom>
            <a:noFill/>
            <a:ln w="19050"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2058DA38-8209-4C3F-9C63-B626E160B4B2}"/>
                </a:ext>
              </a:extLst>
            </p:cNvPr>
            <p:cNvCxnSpPr>
              <a:cxnSpLocks/>
            </p:cNvCxnSpPr>
            <p:nvPr/>
          </p:nvCxnSpPr>
          <p:spPr bwMode="auto">
            <a:xfrm>
              <a:off x="5298282" y="2769780"/>
              <a:ext cx="0" cy="850726"/>
            </a:xfrm>
            <a:prstGeom prst="line">
              <a:avLst/>
            </a:prstGeom>
            <a:noFill/>
            <a:ln w="19050"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2CF3B9A8-6A84-4321-9956-05F7D45DD409}"/>
                </a:ext>
              </a:extLst>
            </p:cNvPr>
            <p:cNvCxnSpPr>
              <a:cxnSpLocks/>
            </p:cNvCxnSpPr>
            <p:nvPr/>
          </p:nvCxnSpPr>
          <p:spPr bwMode="auto">
            <a:xfrm>
              <a:off x="5322094" y="2775247"/>
              <a:ext cx="0" cy="850726"/>
            </a:xfrm>
            <a:prstGeom prst="line">
              <a:avLst/>
            </a:prstGeom>
            <a:noFill/>
            <a:ln w="19050"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B0ADE9D3-FD8A-4754-BF8F-4CE1927115D6}"/>
                </a:ext>
              </a:extLst>
            </p:cNvPr>
            <p:cNvCxnSpPr>
              <a:cxnSpLocks/>
            </p:cNvCxnSpPr>
            <p:nvPr/>
          </p:nvCxnSpPr>
          <p:spPr bwMode="auto">
            <a:xfrm>
              <a:off x="5350669" y="2779911"/>
              <a:ext cx="0" cy="850726"/>
            </a:xfrm>
            <a:prstGeom prst="line">
              <a:avLst/>
            </a:prstGeom>
            <a:noFill/>
            <a:ln w="19050"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3E08BFC7-3460-432E-BC62-03F3C9B7A2C1}"/>
                </a:ext>
              </a:extLst>
            </p:cNvPr>
            <p:cNvCxnSpPr>
              <a:cxnSpLocks/>
            </p:cNvCxnSpPr>
            <p:nvPr/>
          </p:nvCxnSpPr>
          <p:spPr bwMode="auto">
            <a:xfrm>
              <a:off x="5374482" y="2781265"/>
              <a:ext cx="0" cy="850726"/>
            </a:xfrm>
            <a:prstGeom prst="line">
              <a:avLst/>
            </a:prstGeom>
            <a:noFill/>
            <a:ln w="19050"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B679FBCA-E295-4CFB-9F54-670FFA484E83}"/>
                </a:ext>
              </a:extLst>
            </p:cNvPr>
            <p:cNvCxnSpPr>
              <a:cxnSpLocks/>
            </p:cNvCxnSpPr>
            <p:nvPr/>
          </p:nvCxnSpPr>
          <p:spPr bwMode="auto">
            <a:xfrm>
              <a:off x="5398294" y="2782480"/>
              <a:ext cx="0" cy="850726"/>
            </a:xfrm>
            <a:prstGeom prst="line">
              <a:avLst/>
            </a:prstGeom>
            <a:noFill/>
            <a:ln w="19050"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2D2A385F-CB0F-4AC5-8603-DD73817AD67C}"/>
                </a:ext>
              </a:extLst>
            </p:cNvPr>
            <p:cNvCxnSpPr>
              <a:cxnSpLocks/>
            </p:cNvCxnSpPr>
            <p:nvPr/>
          </p:nvCxnSpPr>
          <p:spPr bwMode="auto">
            <a:xfrm>
              <a:off x="5499889" y="2775247"/>
              <a:ext cx="2381" cy="863460"/>
            </a:xfrm>
            <a:prstGeom prst="line">
              <a:avLst/>
            </a:prstGeom>
            <a:noFill/>
            <a:ln w="19050"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A71E8A7F-F38C-4501-B806-2D95CFB79729}"/>
                </a:ext>
              </a:extLst>
            </p:cNvPr>
            <p:cNvCxnSpPr>
              <a:cxnSpLocks/>
            </p:cNvCxnSpPr>
            <p:nvPr/>
          </p:nvCxnSpPr>
          <p:spPr bwMode="auto">
            <a:xfrm>
              <a:off x="5422107" y="2782480"/>
              <a:ext cx="0" cy="850726"/>
            </a:xfrm>
            <a:prstGeom prst="line">
              <a:avLst/>
            </a:prstGeom>
            <a:noFill/>
            <a:ln w="19050"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942D566F-1786-4D4D-9E6E-CB2F4226E303}"/>
                </a:ext>
              </a:extLst>
            </p:cNvPr>
            <p:cNvCxnSpPr>
              <a:cxnSpLocks/>
            </p:cNvCxnSpPr>
            <p:nvPr/>
          </p:nvCxnSpPr>
          <p:spPr bwMode="auto">
            <a:xfrm>
              <a:off x="5476876" y="2774383"/>
              <a:ext cx="0" cy="864324"/>
            </a:xfrm>
            <a:prstGeom prst="line">
              <a:avLst/>
            </a:prstGeom>
            <a:noFill/>
            <a:ln w="19050"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51105DB-A034-43E1-AE12-B0565B4FD811}"/>
                </a:ext>
              </a:extLst>
            </p:cNvPr>
            <p:cNvCxnSpPr>
              <a:cxnSpLocks/>
            </p:cNvCxnSpPr>
            <p:nvPr/>
          </p:nvCxnSpPr>
          <p:spPr bwMode="auto">
            <a:xfrm>
              <a:off x="5450682" y="2779782"/>
              <a:ext cx="0" cy="850726"/>
            </a:xfrm>
            <a:prstGeom prst="line">
              <a:avLst/>
            </a:prstGeom>
            <a:noFill/>
            <a:ln w="19050"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19ADCE57-EF2A-49B7-A1C6-7A54C83B22CE}"/>
                </a:ext>
              </a:extLst>
            </p:cNvPr>
            <p:cNvCxnSpPr>
              <a:cxnSpLocks/>
            </p:cNvCxnSpPr>
            <p:nvPr/>
          </p:nvCxnSpPr>
          <p:spPr bwMode="auto">
            <a:xfrm>
              <a:off x="3348970" y="2769781"/>
              <a:ext cx="0" cy="284617"/>
            </a:xfrm>
            <a:prstGeom prst="line">
              <a:avLst/>
            </a:prstGeom>
            <a:noFill/>
            <a:ln w="19050" cap="flat" cmpd="sng" algn="ctr">
              <a:solidFill>
                <a:schemeClr val="accent5"/>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96FEA62A-D964-4E55-8132-927B70B2145D}"/>
                </a:ext>
              </a:extLst>
            </p:cNvPr>
            <p:cNvCxnSpPr>
              <a:cxnSpLocks/>
            </p:cNvCxnSpPr>
            <p:nvPr/>
          </p:nvCxnSpPr>
          <p:spPr bwMode="auto">
            <a:xfrm>
              <a:off x="2248833" y="2769781"/>
              <a:ext cx="0" cy="30569"/>
            </a:xfrm>
            <a:prstGeom prst="line">
              <a:avLst/>
            </a:prstGeom>
            <a:noFill/>
            <a:ln w="19050" cap="flat" cmpd="sng" algn="ctr">
              <a:solidFill>
                <a:schemeClr val="accent5"/>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2974AD67-BED8-4890-97D9-9666B7EC6256}"/>
                </a:ext>
              </a:extLst>
            </p:cNvPr>
            <p:cNvCxnSpPr>
              <a:cxnSpLocks/>
            </p:cNvCxnSpPr>
            <p:nvPr/>
          </p:nvCxnSpPr>
          <p:spPr bwMode="auto">
            <a:xfrm>
              <a:off x="2353608" y="2769780"/>
              <a:ext cx="0" cy="54383"/>
            </a:xfrm>
            <a:prstGeom prst="line">
              <a:avLst/>
            </a:prstGeom>
            <a:noFill/>
            <a:ln w="19050" cap="flat" cmpd="sng" algn="ctr">
              <a:solidFill>
                <a:schemeClr val="accent5"/>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36501165-C0BA-419D-8FA6-F3F800C5C3EC}"/>
                </a:ext>
              </a:extLst>
            </p:cNvPr>
            <p:cNvCxnSpPr>
              <a:cxnSpLocks/>
            </p:cNvCxnSpPr>
            <p:nvPr/>
          </p:nvCxnSpPr>
          <p:spPr bwMode="auto">
            <a:xfrm>
              <a:off x="2582208" y="2779782"/>
              <a:ext cx="0" cy="75337"/>
            </a:xfrm>
            <a:prstGeom prst="line">
              <a:avLst/>
            </a:prstGeom>
            <a:noFill/>
            <a:ln w="19050" cap="flat" cmpd="sng" algn="ctr">
              <a:solidFill>
                <a:schemeClr val="accent5"/>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D0106B2C-A072-4B29-B89E-A36A370BCD33}"/>
                </a:ext>
              </a:extLst>
            </p:cNvPr>
            <p:cNvCxnSpPr>
              <a:cxnSpLocks/>
            </p:cNvCxnSpPr>
            <p:nvPr/>
          </p:nvCxnSpPr>
          <p:spPr bwMode="auto">
            <a:xfrm>
              <a:off x="2456002" y="2769780"/>
              <a:ext cx="0" cy="54383"/>
            </a:xfrm>
            <a:prstGeom prst="line">
              <a:avLst/>
            </a:prstGeom>
            <a:noFill/>
            <a:ln w="19050" cap="flat" cmpd="sng" algn="ctr">
              <a:solidFill>
                <a:schemeClr val="accent5"/>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B185A65B-74FA-492A-8472-ADDC9837F04A}"/>
                </a:ext>
              </a:extLst>
            </p:cNvPr>
            <p:cNvCxnSpPr>
              <a:cxnSpLocks/>
            </p:cNvCxnSpPr>
            <p:nvPr/>
          </p:nvCxnSpPr>
          <p:spPr bwMode="auto">
            <a:xfrm>
              <a:off x="2482196" y="2769780"/>
              <a:ext cx="0" cy="54383"/>
            </a:xfrm>
            <a:prstGeom prst="line">
              <a:avLst/>
            </a:prstGeom>
            <a:noFill/>
            <a:ln w="19050" cap="flat" cmpd="sng" algn="ctr">
              <a:solidFill>
                <a:schemeClr val="accent5"/>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F44661EA-3FEF-47BA-8D79-EF89DAAD8B22}"/>
                </a:ext>
              </a:extLst>
            </p:cNvPr>
            <p:cNvCxnSpPr>
              <a:cxnSpLocks/>
            </p:cNvCxnSpPr>
            <p:nvPr/>
          </p:nvCxnSpPr>
          <p:spPr bwMode="auto">
            <a:xfrm>
              <a:off x="1044678" y="1934343"/>
              <a:ext cx="1041" cy="827688"/>
            </a:xfrm>
            <a:prstGeom prst="line">
              <a:avLst/>
            </a:prstGeom>
            <a:noFill/>
            <a:ln w="19050" cap="flat" cmpd="sng" algn="ctr">
              <a:solidFill>
                <a:schemeClr val="accent5"/>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E85DA5FF-0442-41D5-9857-06F46E125C6E}"/>
                </a:ext>
              </a:extLst>
            </p:cNvPr>
            <p:cNvCxnSpPr>
              <a:cxnSpLocks/>
            </p:cNvCxnSpPr>
            <p:nvPr/>
          </p:nvCxnSpPr>
          <p:spPr bwMode="auto">
            <a:xfrm>
              <a:off x="1070870" y="1931582"/>
              <a:ext cx="1041" cy="827688"/>
            </a:xfrm>
            <a:prstGeom prst="line">
              <a:avLst/>
            </a:prstGeom>
            <a:noFill/>
            <a:ln w="19050" cap="flat" cmpd="sng" algn="ctr">
              <a:solidFill>
                <a:schemeClr val="accent5"/>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C3D1153B-70D5-49EC-95A5-8AE0C0793D17}"/>
                </a:ext>
              </a:extLst>
            </p:cNvPr>
            <p:cNvCxnSpPr>
              <a:cxnSpLocks/>
            </p:cNvCxnSpPr>
            <p:nvPr/>
          </p:nvCxnSpPr>
          <p:spPr bwMode="auto">
            <a:xfrm>
              <a:off x="1098103" y="2161815"/>
              <a:ext cx="0" cy="599527"/>
            </a:xfrm>
            <a:prstGeom prst="line">
              <a:avLst/>
            </a:prstGeom>
            <a:noFill/>
            <a:ln w="19050" cap="flat" cmpd="sng" algn="ctr">
              <a:solidFill>
                <a:schemeClr val="accent5"/>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3062D333-F4AA-40B9-8CC6-53BD8EC19E0C}"/>
                </a:ext>
              </a:extLst>
            </p:cNvPr>
            <p:cNvCxnSpPr>
              <a:cxnSpLocks/>
            </p:cNvCxnSpPr>
            <p:nvPr/>
          </p:nvCxnSpPr>
          <p:spPr bwMode="auto">
            <a:xfrm>
              <a:off x="1271047" y="2674807"/>
              <a:ext cx="0" cy="90944"/>
            </a:xfrm>
            <a:prstGeom prst="line">
              <a:avLst/>
            </a:prstGeom>
            <a:noFill/>
            <a:ln w="19050" cap="flat" cmpd="sng" algn="ctr">
              <a:solidFill>
                <a:schemeClr val="accent5"/>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905AA941-3074-4AB2-A477-3BE60500C529}"/>
                </a:ext>
              </a:extLst>
            </p:cNvPr>
            <p:cNvCxnSpPr>
              <a:cxnSpLocks/>
            </p:cNvCxnSpPr>
            <p:nvPr/>
          </p:nvCxnSpPr>
          <p:spPr bwMode="auto">
            <a:xfrm>
              <a:off x="1124298" y="2524479"/>
              <a:ext cx="0" cy="236863"/>
            </a:xfrm>
            <a:prstGeom prst="line">
              <a:avLst/>
            </a:prstGeom>
            <a:noFill/>
            <a:ln w="19050" cap="flat" cmpd="sng" algn="ctr">
              <a:solidFill>
                <a:schemeClr val="accent5"/>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33634BD1-9E57-4915-ABF1-D6B2BDC6110E}"/>
                </a:ext>
              </a:extLst>
            </p:cNvPr>
            <p:cNvCxnSpPr>
              <a:cxnSpLocks/>
            </p:cNvCxnSpPr>
            <p:nvPr/>
          </p:nvCxnSpPr>
          <p:spPr bwMode="auto">
            <a:xfrm>
              <a:off x="1147222" y="2571391"/>
              <a:ext cx="0" cy="189951"/>
            </a:xfrm>
            <a:prstGeom prst="line">
              <a:avLst/>
            </a:prstGeom>
            <a:noFill/>
            <a:ln w="19050" cap="flat" cmpd="sng" algn="ctr">
              <a:solidFill>
                <a:schemeClr val="accent5"/>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24631C7C-60EB-4A6B-A4C7-B110DFBE77AE}"/>
                </a:ext>
              </a:extLst>
            </p:cNvPr>
            <p:cNvCxnSpPr>
              <a:cxnSpLocks/>
            </p:cNvCxnSpPr>
            <p:nvPr/>
          </p:nvCxnSpPr>
          <p:spPr bwMode="auto">
            <a:xfrm>
              <a:off x="1174016" y="2577803"/>
              <a:ext cx="0" cy="191977"/>
            </a:xfrm>
            <a:prstGeom prst="line">
              <a:avLst/>
            </a:prstGeom>
            <a:noFill/>
            <a:ln w="19050" cap="flat" cmpd="sng" algn="ctr">
              <a:solidFill>
                <a:schemeClr val="accent5"/>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281639EA-0C66-49E6-8C7D-C05C808BB84F}"/>
                </a:ext>
              </a:extLst>
            </p:cNvPr>
            <p:cNvCxnSpPr>
              <a:cxnSpLocks/>
            </p:cNvCxnSpPr>
            <p:nvPr/>
          </p:nvCxnSpPr>
          <p:spPr bwMode="auto">
            <a:xfrm>
              <a:off x="1221642" y="2604994"/>
              <a:ext cx="0" cy="164786"/>
            </a:xfrm>
            <a:prstGeom prst="line">
              <a:avLst/>
            </a:prstGeom>
            <a:noFill/>
            <a:ln w="19050" cap="flat" cmpd="sng" algn="ctr">
              <a:solidFill>
                <a:schemeClr val="accent5"/>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3B7A5E3E-3915-4898-9E84-D1A3C1144A0A}"/>
                </a:ext>
              </a:extLst>
            </p:cNvPr>
            <p:cNvCxnSpPr>
              <a:cxnSpLocks/>
            </p:cNvCxnSpPr>
            <p:nvPr/>
          </p:nvCxnSpPr>
          <p:spPr bwMode="auto">
            <a:xfrm>
              <a:off x="1247835" y="2645521"/>
              <a:ext cx="0" cy="124259"/>
            </a:xfrm>
            <a:prstGeom prst="line">
              <a:avLst/>
            </a:prstGeom>
            <a:noFill/>
            <a:ln w="19050" cap="flat" cmpd="sng" algn="ctr">
              <a:solidFill>
                <a:schemeClr val="accent5"/>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5DBCABD5-4EE4-40EB-B0F1-F6E7E3AB61A6}"/>
                </a:ext>
              </a:extLst>
            </p:cNvPr>
            <p:cNvCxnSpPr>
              <a:cxnSpLocks/>
            </p:cNvCxnSpPr>
            <p:nvPr/>
          </p:nvCxnSpPr>
          <p:spPr bwMode="auto">
            <a:xfrm>
              <a:off x="1196320" y="2604065"/>
              <a:ext cx="0" cy="165715"/>
            </a:xfrm>
            <a:prstGeom prst="line">
              <a:avLst/>
            </a:prstGeom>
            <a:noFill/>
            <a:ln w="19050" cap="flat" cmpd="sng" algn="ctr">
              <a:solidFill>
                <a:schemeClr val="accent4"/>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4403D03-AC07-4FE4-8774-E5E3BCADB17D}"/>
                </a:ext>
              </a:extLst>
            </p:cNvPr>
            <p:cNvCxnSpPr>
              <a:cxnSpLocks/>
            </p:cNvCxnSpPr>
            <p:nvPr/>
          </p:nvCxnSpPr>
          <p:spPr bwMode="auto">
            <a:xfrm>
              <a:off x="1301095" y="2720279"/>
              <a:ext cx="0" cy="49501"/>
            </a:xfrm>
            <a:prstGeom prst="line">
              <a:avLst/>
            </a:prstGeom>
            <a:noFill/>
            <a:ln w="19050" cap="flat" cmpd="sng" algn="ctr">
              <a:solidFill>
                <a:schemeClr val="accent4"/>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6771A6E6-7315-4105-9FBF-C9AFE55950D7}"/>
                </a:ext>
              </a:extLst>
            </p:cNvPr>
            <p:cNvCxnSpPr>
              <a:cxnSpLocks/>
            </p:cNvCxnSpPr>
            <p:nvPr/>
          </p:nvCxnSpPr>
          <p:spPr bwMode="auto">
            <a:xfrm>
              <a:off x="1327288" y="2738421"/>
              <a:ext cx="0" cy="31359"/>
            </a:xfrm>
            <a:prstGeom prst="line">
              <a:avLst/>
            </a:prstGeom>
            <a:noFill/>
            <a:ln w="19050" cap="flat" cmpd="sng" algn="ctr">
              <a:solidFill>
                <a:schemeClr val="accent4"/>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25BB1E60-700D-4389-98E4-7C803CD1B1A2}"/>
                </a:ext>
              </a:extLst>
            </p:cNvPr>
            <p:cNvCxnSpPr>
              <a:cxnSpLocks/>
            </p:cNvCxnSpPr>
            <p:nvPr/>
          </p:nvCxnSpPr>
          <p:spPr bwMode="auto">
            <a:xfrm>
              <a:off x="1377295" y="2738421"/>
              <a:ext cx="0" cy="31359"/>
            </a:xfrm>
            <a:prstGeom prst="line">
              <a:avLst/>
            </a:prstGeom>
            <a:noFill/>
            <a:ln w="19050" cap="flat" cmpd="sng" algn="ctr">
              <a:solidFill>
                <a:schemeClr val="accent4"/>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B58D2DAF-ABBF-4CFE-9F38-3520B43FD404}"/>
                </a:ext>
              </a:extLst>
            </p:cNvPr>
            <p:cNvCxnSpPr>
              <a:cxnSpLocks/>
            </p:cNvCxnSpPr>
            <p:nvPr/>
          </p:nvCxnSpPr>
          <p:spPr bwMode="auto">
            <a:xfrm>
              <a:off x="5273020" y="2769780"/>
              <a:ext cx="0" cy="840825"/>
            </a:xfrm>
            <a:prstGeom prst="line">
              <a:avLst/>
            </a:prstGeom>
            <a:noFill/>
            <a:ln w="19050" cap="flat" cmpd="sng" algn="ctr">
              <a:solidFill>
                <a:schemeClr val="accent4"/>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5DEB7334-2785-4165-B3C1-7419075BD1AF}"/>
                </a:ext>
              </a:extLst>
            </p:cNvPr>
            <p:cNvCxnSpPr>
              <a:cxnSpLocks/>
            </p:cNvCxnSpPr>
            <p:nvPr/>
          </p:nvCxnSpPr>
          <p:spPr bwMode="auto">
            <a:xfrm>
              <a:off x="5068232" y="2762030"/>
              <a:ext cx="0" cy="805560"/>
            </a:xfrm>
            <a:prstGeom prst="line">
              <a:avLst/>
            </a:prstGeom>
            <a:noFill/>
            <a:ln w="19050" cap="flat" cmpd="sng" algn="ctr">
              <a:solidFill>
                <a:schemeClr val="accent4"/>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E69B425C-B65A-47D4-8FEE-B7CCDC19500A}"/>
                </a:ext>
              </a:extLst>
            </p:cNvPr>
            <p:cNvCxnSpPr>
              <a:cxnSpLocks/>
            </p:cNvCxnSpPr>
            <p:nvPr/>
          </p:nvCxnSpPr>
          <p:spPr bwMode="auto">
            <a:xfrm>
              <a:off x="4603889" y="2769780"/>
              <a:ext cx="0" cy="650118"/>
            </a:xfrm>
            <a:prstGeom prst="line">
              <a:avLst/>
            </a:prstGeom>
            <a:noFill/>
            <a:ln w="19050" cap="flat" cmpd="sng" algn="ctr">
              <a:solidFill>
                <a:schemeClr val="accent4"/>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4F4C5CDA-38F3-4FA9-8E16-F0F24B3B3958}"/>
                </a:ext>
              </a:extLst>
            </p:cNvPr>
            <p:cNvCxnSpPr>
              <a:cxnSpLocks/>
            </p:cNvCxnSpPr>
            <p:nvPr/>
          </p:nvCxnSpPr>
          <p:spPr bwMode="auto">
            <a:xfrm>
              <a:off x="4451489" y="2773552"/>
              <a:ext cx="0" cy="592752"/>
            </a:xfrm>
            <a:prstGeom prst="line">
              <a:avLst/>
            </a:prstGeom>
            <a:noFill/>
            <a:ln w="19050" cap="flat" cmpd="sng" algn="ctr">
              <a:solidFill>
                <a:schemeClr val="accent4"/>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A33FB3B0-5E80-41F9-B4D5-AD14267025C3}"/>
                </a:ext>
              </a:extLst>
            </p:cNvPr>
            <p:cNvCxnSpPr>
              <a:cxnSpLocks/>
            </p:cNvCxnSpPr>
            <p:nvPr/>
          </p:nvCxnSpPr>
          <p:spPr bwMode="auto">
            <a:xfrm>
              <a:off x="4246701" y="2768727"/>
              <a:ext cx="0" cy="552916"/>
            </a:xfrm>
            <a:prstGeom prst="line">
              <a:avLst/>
            </a:prstGeom>
            <a:noFill/>
            <a:ln w="19050" cap="flat" cmpd="sng" algn="ctr">
              <a:solidFill>
                <a:schemeClr val="accent4"/>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5619C098-4679-4EDE-B85E-C425C2C1A115}"/>
                </a:ext>
              </a:extLst>
            </p:cNvPr>
            <p:cNvCxnSpPr>
              <a:cxnSpLocks/>
            </p:cNvCxnSpPr>
            <p:nvPr/>
          </p:nvCxnSpPr>
          <p:spPr bwMode="auto">
            <a:xfrm>
              <a:off x="4196694" y="2768727"/>
              <a:ext cx="0" cy="552916"/>
            </a:xfrm>
            <a:prstGeom prst="line">
              <a:avLst/>
            </a:prstGeom>
            <a:noFill/>
            <a:ln w="19050" cap="flat" cmpd="sng" algn="ctr">
              <a:solidFill>
                <a:schemeClr val="accent4"/>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E53C8086-1116-4E19-91C7-5FACEBAAF10F}"/>
                </a:ext>
              </a:extLst>
            </p:cNvPr>
            <p:cNvCxnSpPr>
              <a:cxnSpLocks/>
            </p:cNvCxnSpPr>
            <p:nvPr/>
          </p:nvCxnSpPr>
          <p:spPr bwMode="auto">
            <a:xfrm>
              <a:off x="4091919" y="2768727"/>
              <a:ext cx="0" cy="504948"/>
            </a:xfrm>
            <a:prstGeom prst="line">
              <a:avLst/>
            </a:prstGeom>
            <a:noFill/>
            <a:ln w="19050" cap="flat" cmpd="sng" algn="ctr">
              <a:solidFill>
                <a:schemeClr val="accent4"/>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3BD40994-4A8B-4678-A940-D51B068DBDD3}"/>
                </a:ext>
              </a:extLst>
            </p:cNvPr>
            <p:cNvCxnSpPr>
              <a:cxnSpLocks/>
            </p:cNvCxnSpPr>
            <p:nvPr/>
          </p:nvCxnSpPr>
          <p:spPr bwMode="auto">
            <a:xfrm>
              <a:off x="3963331" y="2782480"/>
              <a:ext cx="0" cy="447574"/>
            </a:xfrm>
            <a:prstGeom prst="line">
              <a:avLst/>
            </a:prstGeom>
            <a:noFill/>
            <a:ln w="19050" cap="flat" cmpd="sng" algn="ctr">
              <a:solidFill>
                <a:schemeClr val="accent4"/>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E87325A8-A548-471D-8B56-AADA3CD8752E}"/>
                </a:ext>
              </a:extLst>
            </p:cNvPr>
            <p:cNvCxnSpPr>
              <a:cxnSpLocks/>
            </p:cNvCxnSpPr>
            <p:nvPr/>
          </p:nvCxnSpPr>
          <p:spPr bwMode="auto">
            <a:xfrm>
              <a:off x="3937137" y="2768727"/>
              <a:ext cx="0" cy="447574"/>
            </a:xfrm>
            <a:prstGeom prst="line">
              <a:avLst/>
            </a:prstGeom>
            <a:noFill/>
            <a:ln w="19050" cap="flat" cmpd="sng" algn="ctr">
              <a:solidFill>
                <a:schemeClr val="accent4"/>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C36EE537-E004-4A4B-856F-84A3C8FAB7E6}"/>
                </a:ext>
              </a:extLst>
            </p:cNvPr>
            <p:cNvCxnSpPr>
              <a:cxnSpLocks/>
            </p:cNvCxnSpPr>
            <p:nvPr/>
          </p:nvCxnSpPr>
          <p:spPr bwMode="auto">
            <a:xfrm>
              <a:off x="3884750" y="2766850"/>
              <a:ext cx="0" cy="447574"/>
            </a:xfrm>
            <a:prstGeom prst="line">
              <a:avLst/>
            </a:prstGeom>
            <a:noFill/>
            <a:ln w="19050" cap="flat" cmpd="sng" algn="ctr">
              <a:solidFill>
                <a:schemeClr val="accent4"/>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4E5C4770-D534-4F60-B5E2-1F638C21B2FC}"/>
                </a:ext>
              </a:extLst>
            </p:cNvPr>
            <p:cNvCxnSpPr>
              <a:cxnSpLocks/>
            </p:cNvCxnSpPr>
            <p:nvPr/>
          </p:nvCxnSpPr>
          <p:spPr bwMode="auto">
            <a:xfrm>
              <a:off x="3860937" y="2766850"/>
              <a:ext cx="0" cy="447574"/>
            </a:xfrm>
            <a:prstGeom prst="line">
              <a:avLst/>
            </a:prstGeom>
            <a:noFill/>
            <a:ln w="19050" cap="flat" cmpd="sng" algn="ctr">
              <a:solidFill>
                <a:schemeClr val="accent4"/>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E7371BCA-A602-429D-8409-078E8E82BCBC}"/>
                </a:ext>
              </a:extLst>
            </p:cNvPr>
            <p:cNvCxnSpPr>
              <a:cxnSpLocks/>
            </p:cNvCxnSpPr>
            <p:nvPr/>
          </p:nvCxnSpPr>
          <p:spPr bwMode="auto">
            <a:xfrm>
              <a:off x="3837125" y="2775247"/>
              <a:ext cx="0" cy="417356"/>
            </a:xfrm>
            <a:prstGeom prst="line">
              <a:avLst/>
            </a:prstGeom>
            <a:noFill/>
            <a:ln w="19050" cap="flat" cmpd="sng" algn="ctr">
              <a:solidFill>
                <a:schemeClr val="accent4"/>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5423BB65-359B-49A5-B6E3-A04D3DED8BFF}"/>
                </a:ext>
              </a:extLst>
            </p:cNvPr>
            <p:cNvCxnSpPr>
              <a:cxnSpLocks/>
            </p:cNvCxnSpPr>
            <p:nvPr/>
          </p:nvCxnSpPr>
          <p:spPr bwMode="auto">
            <a:xfrm>
              <a:off x="2194062" y="2765533"/>
              <a:ext cx="0" cy="31438"/>
            </a:xfrm>
            <a:prstGeom prst="line">
              <a:avLst/>
            </a:prstGeom>
            <a:noFill/>
            <a:ln w="19050" cap="flat" cmpd="sng" algn="ctr">
              <a:solidFill>
                <a:schemeClr val="accent4"/>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675DA028-F64A-4B99-B623-06E6910ACB49}"/>
                </a:ext>
              </a:extLst>
            </p:cNvPr>
            <p:cNvCxnSpPr>
              <a:cxnSpLocks/>
            </p:cNvCxnSpPr>
            <p:nvPr/>
          </p:nvCxnSpPr>
          <p:spPr bwMode="auto">
            <a:xfrm>
              <a:off x="2222637" y="2771475"/>
              <a:ext cx="0" cy="31438"/>
            </a:xfrm>
            <a:prstGeom prst="line">
              <a:avLst/>
            </a:prstGeom>
            <a:noFill/>
            <a:ln w="19050" cap="flat" cmpd="sng" algn="ctr">
              <a:solidFill>
                <a:schemeClr val="accent4"/>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E1B328A2-A3E0-4243-8B6D-A9BB883C3964}"/>
                </a:ext>
              </a:extLst>
            </p:cNvPr>
            <p:cNvCxnSpPr>
              <a:cxnSpLocks/>
            </p:cNvCxnSpPr>
            <p:nvPr/>
          </p:nvCxnSpPr>
          <p:spPr bwMode="auto">
            <a:xfrm>
              <a:off x="2275025" y="2772866"/>
              <a:ext cx="0" cy="31438"/>
            </a:xfrm>
            <a:prstGeom prst="line">
              <a:avLst/>
            </a:prstGeom>
            <a:noFill/>
            <a:ln w="19050" cap="flat" cmpd="sng" algn="ctr">
              <a:solidFill>
                <a:schemeClr val="accent4"/>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B45873D9-300F-43DE-8DF4-37009FA6D5A3}"/>
                </a:ext>
              </a:extLst>
            </p:cNvPr>
            <p:cNvCxnSpPr>
              <a:cxnSpLocks/>
            </p:cNvCxnSpPr>
            <p:nvPr/>
          </p:nvCxnSpPr>
          <p:spPr bwMode="auto">
            <a:xfrm>
              <a:off x="2303599" y="2775247"/>
              <a:ext cx="0" cy="31438"/>
            </a:xfrm>
            <a:prstGeom prst="line">
              <a:avLst/>
            </a:prstGeom>
            <a:noFill/>
            <a:ln w="19050" cap="flat" cmpd="sng" algn="ctr">
              <a:solidFill>
                <a:schemeClr val="accent4"/>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14222238-E988-48B7-B990-CC7EEB38C865}"/>
                </a:ext>
              </a:extLst>
            </p:cNvPr>
            <p:cNvCxnSpPr>
              <a:cxnSpLocks/>
            </p:cNvCxnSpPr>
            <p:nvPr/>
          </p:nvCxnSpPr>
          <p:spPr bwMode="auto">
            <a:xfrm>
              <a:off x="2327414" y="2774297"/>
              <a:ext cx="0" cy="43153"/>
            </a:xfrm>
            <a:prstGeom prst="line">
              <a:avLst/>
            </a:prstGeom>
            <a:noFill/>
            <a:ln w="19050" cap="flat" cmpd="sng" algn="ctr">
              <a:solidFill>
                <a:schemeClr val="accent4"/>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37A06651-9317-467F-8762-3F8593B06F0B}"/>
                </a:ext>
              </a:extLst>
            </p:cNvPr>
            <p:cNvCxnSpPr>
              <a:cxnSpLocks/>
            </p:cNvCxnSpPr>
            <p:nvPr/>
          </p:nvCxnSpPr>
          <p:spPr bwMode="auto">
            <a:xfrm>
              <a:off x="2379802" y="2774297"/>
              <a:ext cx="0" cy="43153"/>
            </a:xfrm>
            <a:prstGeom prst="line">
              <a:avLst/>
            </a:prstGeom>
            <a:noFill/>
            <a:ln w="19050" cap="flat" cmpd="sng" algn="ctr">
              <a:solidFill>
                <a:schemeClr val="accent4"/>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79876B4D-D651-4A42-A892-1874F35A678D}"/>
                </a:ext>
              </a:extLst>
            </p:cNvPr>
            <p:cNvCxnSpPr>
              <a:cxnSpLocks/>
            </p:cNvCxnSpPr>
            <p:nvPr/>
          </p:nvCxnSpPr>
          <p:spPr bwMode="auto">
            <a:xfrm>
              <a:off x="2405996" y="2775247"/>
              <a:ext cx="0" cy="43153"/>
            </a:xfrm>
            <a:prstGeom prst="line">
              <a:avLst/>
            </a:prstGeom>
            <a:noFill/>
            <a:ln w="19050" cap="flat" cmpd="sng" algn="ctr">
              <a:solidFill>
                <a:schemeClr val="accent4"/>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71C53A24-9E2C-490F-A4E7-543D73CCC1E9}"/>
                </a:ext>
              </a:extLst>
            </p:cNvPr>
            <p:cNvCxnSpPr>
              <a:cxnSpLocks/>
            </p:cNvCxnSpPr>
            <p:nvPr/>
          </p:nvCxnSpPr>
          <p:spPr bwMode="auto">
            <a:xfrm>
              <a:off x="2429807" y="2777628"/>
              <a:ext cx="0" cy="43153"/>
            </a:xfrm>
            <a:prstGeom prst="line">
              <a:avLst/>
            </a:prstGeom>
            <a:noFill/>
            <a:ln w="19050" cap="flat" cmpd="sng" algn="ctr">
              <a:solidFill>
                <a:schemeClr val="accent4"/>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D2304D4B-DF08-4C64-B895-759121541B0D}"/>
                </a:ext>
              </a:extLst>
            </p:cNvPr>
            <p:cNvCxnSpPr>
              <a:cxnSpLocks/>
            </p:cNvCxnSpPr>
            <p:nvPr/>
          </p:nvCxnSpPr>
          <p:spPr bwMode="auto">
            <a:xfrm>
              <a:off x="2508389" y="2779059"/>
              <a:ext cx="0" cy="49866"/>
            </a:xfrm>
            <a:prstGeom prst="line">
              <a:avLst/>
            </a:prstGeom>
            <a:noFill/>
            <a:ln w="19050" cap="flat" cmpd="sng" algn="ctr">
              <a:solidFill>
                <a:schemeClr val="accent4"/>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0F4EDFB5-77CA-4C85-8348-783FE41EA761}"/>
                </a:ext>
              </a:extLst>
            </p:cNvPr>
            <p:cNvCxnSpPr>
              <a:cxnSpLocks/>
            </p:cNvCxnSpPr>
            <p:nvPr/>
          </p:nvCxnSpPr>
          <p:spPr bwMode="auto">
            <a:xfrm>
              <a:off x="2532201" y="2782480"/>
              <a:ext cx="0" cy="49866"/>
            </a:xfrm>
            <a:prstGeom prst="line">
              <a:avLst/>
            </a:prstGeom>
            <a:noFill/>
            <a:ln w="19050" cap="flat" cmpd="sng" algn="ctr">
              <a:solidFill>
                <a:schemeClr val="accent4"/>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20DF8E03-135A-42E2-88AB-1641E052E4B7}"/>
                </a:ext>
              </a:extLst>
            </p:cNvPr>
            <p:cNvCxnSpPr>
              <a:cxnSpLocks/>
            </p:cNvCxnSpPr>
            <p:nvPr/>
          </p:nvCxnSpPr>
          <p:spPr bwMode="auto">
            <a:xfrm>
              <a:off x="2558395" y="2781752"/>
              <a:ext cx="0" cy="49866"/>
            </a:xfrm>
            <a:prstGeom prst="line">
              <a:avLst/>
            </a:prstGeom>
            <a:noFill/>
            <a:ln w="19050" cap="flat" cmpd="sng" algn="ctr">
              <a:solidFill>
                <a:schemeClr val="accent4"/>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9C40B2CE-ED9C-41C5-A69D-F6E2778ABFC1}"/>
                </a:ext>
              </a:extLst>
            </p:cNvPr>
            <p:cNvCxnSpPr>
              <a:cxnSpLocks/>
            </p:cNvCxnSpPr>
            <p:nvPr/>
          </p:nvCxnSpPr>
          <p:spPr bwMode="auto">
            <a:xfrm>
              <a:off x="2608401" y="2768727"/>
              <a:ext cx="0" cy="93535"/>
            </a:xfrm>
            <a:prstGeom prst="line">
              <a:avLst/>
            </a:prstGeom>
            <a:noFill/>
            <a:ln w="19050" cap="flat" cmpd="sng" algn="ctr">
              <a:solidFill>
                <a:schemeClr val="accent4"/>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0F38896F-9AD1-49BD-9EF4-562226396D3A}"/>
                </a:ext>
              </a:extLst>
            </p:cNvPr>
            <p:cNvCxnSpPr>
              <a:cxnSpLocks/>
            </p:cNvCxnSpPr>
            <p:nvPr/>
          </p:nvCxnSpPr>
          <p:spPr bwMode="auto">
            <a:xfrm>
              <a:off x="2634595" y="2773490"/>
              <a:ext cx="0" cy="93535"/>
            </a:xfrm>
            <a:prstGeom prst="line">
              <a:avLst/>
            </a:prstGeom>
            <a:noFill/>
            <a:ln w="19050" cap="flat" cmpd="sng" algn="ctr">
              <a:solidFill>
                <a:schemeClr val="accent4"/>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A2161F5B-4243-4259-ADC9-21F69F54B634}"/>
                </a:ext>
              </a:extLst>
            </p:cNvPr>
            <p:cNvCxnSpPr>
              <a:cxnSpLocks/>
            </p:cNvCxnSpPr>
            <p:nvPr/>
          </p:nvCxnSpPr>
          <p:spPr bwMode="auto">
            <a:xfrm>
              <a:off x="2658408" y="2775247"/>
              <a:ext cx="0" cy="93535"/>
            </a:xfrm>
            <a:prstGeom prst="line">
              <a:avLst/>
            </a:prstGeom>
            <a:noFill/>
            <a:ln w="19050" cap="flat" cmpd="sng" algn="ctr">
              <a:solidFill>
                <a:schemeClr val="accent4"/>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1FB15B1C-D037-4DD8-AF5F-8C122F302816}"/>
                </a:ext>
              </a:extLst>
            </p:cNvPr>
            <p:cNvCxnSpPr>
              <a:cxnSpLocks/>
            </p:cNvCxnSpPr>
            <p:nvPr/>
          </p:nvCxnSpPr>
          <p:spPr bwMode="auto">
            <a:xfrm>
              <a:off x="2682220" y="2775247"/>
              <a:ext cx="0" cy="93535"/>
            </a:xfrm>
            <a:prstGeom prst="line">
              <a:avLst/>
            </a:prstGeom>
            <a:noFill/>
            <a:ln w="19050" cap="flat" cmpd="sng" algn="ctr">
              <a:solidFill>
                <a:schemeClr val="accent4"/>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959ADE14-D3ED-4857-8E32-FB6CECFC2EA5}"/>
                </a:ext>
              </a:extLst>
            </p:cNvPr>
            <p:cNvCxnSpPr>
              <a:cxnSpLocks/>
            </p:cNvCxnSpPr>
            <p:nvPr/>
          </p:nvCxnSpPr>
          <p:spPr bwMode="auto">
            <a:xfrm>
              <a:off x="2708413" y="2773489"/>
              <a:ext cx="0" cy="93535"/>
            </a:xfrm>
            <a:prstGeom prst="line">
              <a:avLst/>
            </a:prstGeom>
            <a:noFill/>
            <a:ln w="19050" cap="flat" cmpd="sng" algn="ctr">
              <a:solidFill>
                <a:schemeClr val="accent4"/>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CB5728E7-FE6D-485A-AD23-711E309326D2}"/>
                </a:ext>
              </a:extLst>
            </p:cNvPr>
            <p:cNvCxnSpPr>
              <a:cxnSpLocks/>
            </p:cNvCxnSpPr>
            <p:nvPr/>
          </p:nvCxnSpPr>
          <p:spPr bwMode="auto">
            <a:xfrm>
              <a:off x="2734607" y="2775247"/>
              <a:ext cx="0" cy="93535"/>
            </a:xfrm>
            <a:prstGeom prst="line">
              <a:avLst/>
            </a:prstGeom>
            <a:noFill/>
            <a:ln w="19050" cap="flat" cmpd="sng" algn="ctr">
              <a:solidFill>
                <a:schemeClr val="accent4"/>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88EAF2B1-45B6-47F5-9D3B-D088D04B90A4}"/>
                </a:ext>
              </a:extLst>
            </p:cNvPr>
            <p:cNvCxnSpPr>
              <a:cxnSpLocks/>
            </p:cNvCxnSpPr>
            <p:nvPr/>
          </p:nvCxnSpPr>
          <p:spPr bwMode="auto">
            <a:xfrm>
              <a:off x="2758420" y="2775247"/>
              <a:ext cx="0" cy="114161"/>
            </a:xfrm>
            <a:prstGeom prst="line">
              <a:avLst/>
            </a:prstGeom>
            <a:noFill/>
            <a:ln w="19050" cap="flat" cmpd="sng" algn="ctr">
              <a:solidFill>
                <a:schemeClr val="accent4"/>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B83610C3-3926-48F4-B73C-CF80657A6A55}"/>
                </a:ext>
              </a:extLst>
            </p:cNvPr>
            <p:cNvCxnSpPr>
              <a:cxnSpLocks/>
            </p:cNvCxnSpPr>
            <p:nvPr/>
          </p:nvCxnSpPr>
          <p:spPr bwMode="auto">
            <a:xfrm>
              <a:off x="2784614" y="2775247"/>
              <a:ext cx="0" cy="122965"/>
            </a:xfrm>
            <a:prstGeom prst="line">
              <a:avLst/>
            </a:prstGeom>
            <a:noFill/>
            <a:ln w="19050" cap="flat" cmpd="sng" algn="ctr">
              <a:solidFill>
                <a:schemeClr val="accent4"/>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2EC23A7F-50B2-4467-80BB-5D19A457102B}"/>
                </a:ext>
              </a:extLst>
            </p:cNvPr>
            <p:cNvCxnSpPr>
              <a:cxnSpLocks/>
            </p:cNvCxnSpPr>
            <p:nvPr/>
          </p:nvCxnSpPr>
          <p:spPr bwMode="auto">
            <a:xfrm>
              <a:off x="2810809" y="2768727"/>
              <a:ext cx="0" cy="141391"/>
            </a:xfrm>
            <a:prstGeom prst="line">
              <a:avLst/>
            </a:prstGeom>
            <a:noFill/>
            <a:ln w="19050" cap="flat" cmpd="sng" algn="ctr">
              <a:solidFill>
                <a:schemeClr val="accent4"/>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5CD66724-804B-4EF8-A935-68182737F96D}"/>
                </a:ext>
              </a:extLst>
            </p:cNvPr>
            <p:cNvCxnSpPr>
              <a:cxnSpLocks/>
            </p:cNvCxnSpPr>
            <p:nvPr/>
          </p:nvCxnSpPr>
          <p:spPr bwMode="auto">
            <a:xfrm>
              <a:off x="2837003" y="2768727"/>
              <a:ext cx="0" cy="141391"/>
            </a:xfrm>
            <a:prstGeom prst="line">
              <a:avLst/>
            </a:prstGeom>
            <a:noFill/>
            <a:ln w="19050" cap="flat" cmpd="sng" algn="ctr">
              <a:solidFill>
                <a:schemeClr val="accent4"/>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A233C686-9E5F-4345-AC37-54380B79E064}"/>
                </a:ext>
              </a:extLst>
            </p:cNvPr>
            <p:cNvCxnSpPr>
              <a:cxnSpLocks/>
            </p:cNvCxnSpPr>
            <p:nvPr/>
          </p:nvCxnSpPr>
          <p:spPr bwMode="auto">
            <a:xfrm>
              <a:off x="2860815" y="2768727"/>
              <a:ext cx="0" cy="164230"/>
            </a:xfrm>
            <a:prstGeom prst="line">
              <a:avLst/>
            </a:prstGeom>
            <a:noFill/>
            <a:ln w="19050" cap="flat" cmpd="sng" algn="ctr">
              <a:solidFill>
                <a:schemeClr val="accent4"/>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939F4131-7C46-4142-A488-552F5E8F05E9}"/>
                </a:ext>
              </a:extLst>
            </p:cNvPr>
            <p:cNvCxnSpPr>
              <a:cxnSpLocks/>
            </p:cNvCxnSpPr>
            <p:nvPr/>
          </p:nvCxnSpPr>
          <p:spPr bwMode="auto">
            <a:xfrm>
              <a:off x="2887009" y="2768727"/>
              <a:ext cx="0" cy="164230"/>
            </a:xfrm>
            <a:prstGeom prst="line">
              <a:avLst/>
            </a:prstGeom>
            <a:noFill/>
            <a:ln w="19050" cap="flat" cmpd="sng" algn="ctr">
              <a:solidFill>
                <a:schemeClr val="accent4"/>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C10A803C-3F99-489A-BB9B-52407C99F789}"/>
                </a:ext>
              </a:extLst>
            </p:cNvPr>
            <p:cNvCxnSpPr>
              <a:cxnSpLocks/>
            </p:cNvCxnSpPr>
            <p:nvPr/>
          </p:nvCxnSpPr>
          <p:spPr bwMode="auto">
            <a:xfrm>
              <a:off x="2910822" y="2770484"/>
              <a:ext cx="0" cy="164230"/>
            </a:xfrm>
            <a:prstGeom prst="line">
              <a:avLst/>
            </a:prstGeom>
            <a:noFill/>
            <a:ln w="19050" cap="flat" cmpd="sng" algn="ctr">
              <a:solidFill>
                <a:schemeClr val="accent4"/>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AE9B86CF-E826-440E-8A0B-FBFE1B92162F}"/>
                </a:ext>
              </a:extLst>
            </p:cNvPr>
            <p:cNvCxnSpPr>
              <a:cxnSpLocks/>
            </p:cNvCxnSpPr>
            <p:nvPr/>
          </p:nvCxnSpPr>
          <p:spPr bwMode="auto">
            <a:xfrm>
              <a:off x="2937015" y="2775247"/>
              <a:ext cx="0" cy="164230"/>
            </a:xfrm>
            <a:prstGeom prst="line">
              <a:avLst/>
            </a:prstGeom>
            <a:noFill/>
            <a:ln w="19050" cap="flat" cmpd="sng" algn="ctr">
              <a:solidFill>
                <a:schemeClr val="accent4"/>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CA7FCFBF-A251-4ED0-8845-9B62A24D780D}"/>
                </a:ext>
              </a:extLst>
            </p:cNvPr>
            <p:cNvCxnSpPr>
              <a:cxnSpLocks/>
            </p:cNvCxnSpPr>
            <p:nvPr/>
          </p:nvCxnSpPr>
          <p:spPr bwMode="auto">
            <a:xfrm>
              <a:off x="2965590" y="2768727"/>
              <a:ext cx="0" cy="180412"/>
            </a:xfrm>
            <a:prstGeom prst="line">
              <a:avLst/>
            </a:prstGeom>
            <a:noFill/>
            <a:ln w="19050" cap="flat" cmpd="sng" algn="ctr">
              <a:solidFill>
                <a:schemeClr val="accent4"/>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751E44E9-827D-4798-A691-C97FAD32AABD}"/>
                </a:ext>
              </a:extLst>
            </p:cNvPr>
            <p:cNvCxnSpPr>
              <a:cxnSpLocks/>
            </p:cNvCxnSpPr>
            <p:nvPr/>
          </p:nvCxnSpPr>
          <p:spPr bwMode="auto">
            <a:xfrm>
              <a:off x="2989403" y="2761342"/>
              <a:ext cx="0" cy="196379"/>
            </a:xfrm>
            <a:prstGeom prst="line">
              <a:avLst/>
            </a:prstGeom>
            <a:noFill/>
            <a:ln w="19050" cap="flat" cmpd="sng" algn="ctr">
              <a:solidFill>
                <a:schemeClr val="accent4"/>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0158105E-2BD4-4CED-9C2B-24A96AD494A5}"/>
                </a:ext>
              </a:extLst>
            </p:cNvPr>
            <p:cNvCxnSpPr>
              <a:cxnSpLocks/>
            </p:cNvCxnSpPr>
            <p:nvPr/>
          </p:nvCxnSpPr>
          <p:spPr bwMode="auto">
            <a:xfrm>
              <a:off x="3015596" y="2768727"/>
              <a:ext cx="0" cy="198416"/>
            </a:xfrm>
            <a:prstGeom prst="line">
              <a:avLst/>
            </a:prstGeom>
            <a:noFill/>
            <a:ln w="19050" cap="flat" cmpd="sng" algn="ctr">
              <a:solidFill>
                <a:schemeClr val="accent4"/>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5DBA3339-13CB-47FB-964A-1362928A91F7}"/>
                </a:ext>
              </a:extLst>
            </p:cNvPr>
            <p:cNvCxnSpPr>
              <a:cxnSpLocks/>
            </p:cNvCxnSpPr>
            <p:nvPr/>
          </p:nvCxnSpPr>
          <p:spPr bwMode="auto">
            <a:xfrm>
              <a:off x="3039409" y="2768727"/>
              <a:ext cx="0" cy="202796"/>
            </a:xfrm>
            <a:prstGeom prst="line">
              <a:avLst/>
            </a:prstGeom>
            <a:noFill/>
            <a:ln w="19050" cap="flat" cmpd="sng" algn="ctr">
              <a:solidFill>
                <a:schemeClr val="accent4"/>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5F809DB8-0D5B-497E-B0BB-9844512FB175}"/>
                </a:ext>
              </a:extLst>
            </p:cNvPr>
            <p:cNvCxnSpPr>
              <a:cxnSpLocks/>
            </p:cNvCxnSpPr>
            <p:nvPr/>
          </p:nvCxnSpPr>
          <p:spPr bwMode="auto">
            <a:xfrm>
              <a:off x="3067984" y="2768727"/>
              <a:ext cx="0" cy="202796"/>
            </a:xfrm>
            <a:prstGeom prst="line">
              <a:avLst/>
            </a:prstGeom>
            <a:noFill/>
            <a:ln w="19050" cap="flat" cmpd="sng" algn="ctr">
              <a:solidFill>
                <a:schemeClr val="accent4"/>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08EE6818-E29D-4AFB-94AC-7573AB1A3E4F}"/>
                </a:ext>
              </a:extLst>
            </p:cNvPr>
            <p:cNvCxnSpPr>
              <a:cxnSpLocks/>
            </p:cNvCxnSpPr>
            <p:nvPr/>
          </p:nvCxnSpPr>
          <p:spPr bwMode="auto">
            <a:xfrm>
              <a:off x="3092729" y="2781129"/>
              <a:ext cx="0" cy="202796"/>
            </a:xfrm>
            <a:prstGeom prst="line">
              <a:avLst/>
            </a:prstGeom>
            <a:noFill/>
            <a:ln w="19050" cap="flat" cmpd="sng" algn="ctr">
              <a:solidFill>
                <a:schemeClr val="accent4"/>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87AC2CF7-9A90-4A18-B5C7-2DCF7FDC994E}"/>
                </a:ext>
              </a:extLst>
            </p:cNvPr>
            <p:cNvCxnSpPr>
              <a:cxnSpLocks/>
            </p:cNvCxnSpPr>
            <p:nvPr/>
          </p:nvCxnSpPr>
          <p:spPr bwMode="auto">
            <a:xfrm>
              <a:off x="3117990" y="2768727"/>
              <a:ext cx="0" cy="222654"/>
            </a:xfrm>
            <a:prstGeom prst="line">
              <a:avLst/>
            </a:prstGeom>
            <a:noFill/>
            <a:ln w="19050" cap="flat" cmpd="sng" algn="ctr">
              <a:solidFill>
                <a:schemeClr val="accent4"/>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12D53A5B-4BA0-43C7-B8B5-B75EF2240072}"/>
                </a:ext>
              </a:extLst>
            </p:cNvPr>
            <p:cNvCxnSpPr>
              <a:cxnSpLocks/>
            </p:cNvCxnSpPr>
            <p:nvPr/>
          </p:nvCxnSpPr>
          <p:spPr bwMode="auto">
            <a:xfrm>
              <a:off x="3141803" y="2768727"/>
              <a:ext cx="0" cy="222654"/>
            </a:xfrm>
            <a:prstGeom prst="line">
              <a:avLst/>
            </a:prstGeom>
            <a:noFill/>
            <a:ln w="19050" cap="flat" cmpd="sng" algn="ctr">
              <a:solidFill>
                <a:schemeClr val="accent4"/>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2FE60A36-C943-434C-9506-04B2B834CD3D}"/>
                </a:ext>
              </a:extLst>
            </p:cNvPr>
            <p:cNvCxnSpPr>
              <a:cxnSpLocks/>
            </p:cNvCxnSpPr>
            <p:nvPr/>
          </p:nvCxnSpPr>
          <p:spPr bwMode="auto">
            <a:xfrm>
              <a:off x="3813315" y="2781752"/>
              <a:ext cx="0" cy="407084"/>
            </a:xfrm>
            <a:prstGeom prst="line">
              <a:avLst/>
            </a:prstGeom>
            <a:noFill/>
            <a:ln w="19050" cap="flat" cmpd="sng" algn="ctr">
              <a:solidFill>
                <a:schemeClr val="accent4"/>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9F49C6B2-9D6F-48C1-BC7F-06E2A115480A}"/>
                </a:ext>
              </a:extLst>
            </p:cNvPr>
            <p:cNvCxnSpPr>
              <a:cxnSpLocks/>
            </p:cNvCxnSpPr>
            <p:nvPr/>
          </p:nvCxnSpPr>
          <p:spPr bwMode="auto">
            <a:xfrm>
              <a:off x="3734735" y="2768727"/>
              <a:ext cx="0" cy="399958"/>
            </a:xfrm>
            <a:prstGeom prst="line">
              <a:avLst/>
            </a:prstGeom>
            <a:noFill/>
            <a:ln w="19050" cap="flat" cmpd="sng" algn="ctr">
              <a:solidFill>
                <a:schemeClr val="accent4"/>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7C7B1F55-FFA7-4F77-9E1A-94FA397ECFE1}"/>
                </a:ext>
              </a:extLst>
            </p:cNvPr>
            <p:cNvCxnSpPr>
              <a:cxnSpLocks/>
            </p:cNvCxnSpPr>
            <p:nvPr/>
          </p:nvCxnSpPr>
          <p:spPr bwMode="auto">
            <a:xfrm>
              <a:off x="3758547" y="2775247"/>
              <a:ext cx="0" cy="404122"/>
            </a:xfrm>
            <a:prstGeom prst="line">
              <a:avLst/>
            </a:prstGeom>
            <a:noFill/>
            <a:ln w="19050" cap="flat" cmpd="sng" algn="ctr">
              <a:solidFill>
                <a:schemeClr val="accent4"/>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8B66A21E-D0C4-4DC1-9EF2-0B16D3B6E481}"/>
                </a:ext>
              </a:extLst>
            </p:cNvPr>
            <p:cNvCxnSpPr>
              <a:cxnSpLocks/>
            </p:cNvCxnSpPr>
            <p:nvPr/>
          </p:nvCxnSpPr>
          <p:spPr bwMode="auto">
            <a:xfrm>
              <a:off x="3787122" y="2775247"/>
              <a:ext cx="0" cy="413589"/>
            </a:xfrm>
            <a:prstGeom prst="line">
              <a:avLst/>
            </a:prstGeom>
            <a:noFill/>
            <a:ln w="19050" cap="flat" cmpd="sng" algn="ctr">
              <a:solidFill>
                <a:schemeClr val="accent4"/>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4FF97F4D-4F9A-4313-9D71-207F5FCB1E09}"/>
                </a:ext>
              </a:extLst>
            </p:cNvPr>
            <p:cNvCxnSpPr>
              <a:cxnSpLocks/>
            </p:cNvCxnSpPr>
            <p:nvPr/>
          </p:nvCxnSpPr>
          <p:spPr bwMode="auto">
            <a:xfrm>
              <a:off x="3708541" y="2761342"/>
              <a:ext cx="0" cy="399958"/>
            </a:xfrm>
            <a:prstGeom prst="line">
              <a:avLst/>
            </a:prstGeom>
            <a:noFill/>
            <a:ln w="19050" cap="flat" cmpd="sng" algn="ctr">
              <a:solidFill>
                <a:schemeClr val="accent4"/>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3DF44712-7887-40E9-A85B-D6A976FEA1F7}"/>
                </a:ext>
              </a:extLst>
            </p:cNvPr>
            <p:cNvCxnSpPr>
              <a:cxnSpLocks/>
            </p:cNvCxnSpPr>
            <p:nvPr/>
          </p:nvCxnSpPr>
          <p:spPr bwMode="auto">
            <a:xfrm>
              <a:off x="3684729" y="2767164"/>
              <a:ext cx="0" cy="399958"/>
            </a:xfrm>
            <a:prstGeom prst="line">
              <a:avLst/>
            </a:prstGeom>
            <a:noFill/>
            <a:ln w="19050" cap="flat" cmpd="sng" algn="ctr">
              <a:solidFill>
                <a:schemeClr val="accent4"/>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90C38CA0-21D2-442E-9A06-5CD0A5C62485}"/>
                </a:ext>
              </a:extLst>
            </p:cNvPr>
            <p:cNvCxnSpPr>
              <a:cxnSpLocks/>
            </p:cNvCxnSpPr>
            <p:nvPr/>
          </p:nvCxnSpPr>
          <p:spPr bwMode="auto">
            <a:xfrm>
              <a:off x="3658535" y="2761342"/>
              <a:ext cx="0" cy="396358"/>
            </a:xfrm>
            <a:prstGeom prst="line">
              <a:avLst/>
            </a:prstGeom>
            <a:noFill/>
            <a:ln w="19050" cap="flat" cmpd="sng" algn="ctr">
              <a:solidFill>
                <a:schemeClr val="accent4"/>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1479579A-CF6B-4466-B815-7C655382BBF4}"/>
                </a:ext>
              </a:extLst>
            </p:cNvPr>
            <p:cNvCxnSpPr>
              <a:cxnSpLocks/>
            </p:cNvCxnSpPr>
            <p:nvPr/>
          </p:nvCxnSpPr>
          <p:spPr bwMode="auto">
            <a:xfrm>
              <a:off x="3631865" y="2768727"/>
              <a:ext cx="0" cy="375004"/>
            </a:xfrm>
            <a:prstGeom prst="line">
              <a:avLst/>
            </a:prstGeom>
            <a:noFill/>
            <a:ln w="19050" cap="flat" cmpd="sng" algn="ctr">
              <a:solidFill>
                <a:schemeClr val="accent4"/>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6599D33E-DE4B-4FD0-A556-9CA0DBA22C1C}"/>
                </a:ext>
              </a:extLst>
            </p:cNvPr>
            <p:cNvCxnSpPr>
              <a:cxnSpLocks/>
            </p:cNvCxnSpPr>
            <p:nvPr/>
          </p:nvCxnSpPr>
          <p:spPr bwMode="auto">
            <a:xfrm>
              <a:off x="3608506" y="2761342"/>
              <a:ext cx="0" cy="362669"/>
            </a:xfrm>
            <a:prstGeom prst="line">
              <a:avLst/>
            </a:prstGeom>
            <a:noFill/>
            <a:ln w="19050" cap="flat" cmpd="sng" algn="ctr">
              <a:solidFill>
                <a:schemeClr val="accent4"/>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371BF2D0-6015-4EB6-AB8B-9E10E6C8CF43}"/>
                </a:ext>
              </a:extLst>
            </p:cNvPr>
            <p:cNvCxnSpPr>
              <a:cxnSpLocks/>
            </p:cNvCxnSpPr>
            <p:nvPr/>
          </p:nvCxnSpPr>
          <p:spPr bwMode="auto">
            <a:xfrm>
              <a:off x="3376729" y="2768727"/>
              <a:ext cx="0" cy="286774"/>
            </a:xfrm>
            <a:prstGeom prst="line">
              <a:avLst/>
            </a:prstGeom>
            <a:noFill/>
            <a:ln w="19050" cap="flat" cmpd="sng" algn="ctr">
              <a:solidFill>
                <a:schemeClr val="accent4"/>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41C9F02B-E118-41E4-9BEE-44C0A94F475A}"/>
                </a:ext>
              </a:extLst>
            </p:cNvPr>
            <p:cNvCxnSpPr>
              <a:cxnSpLocks/>
            </p:cNvCxnSpPr>
            <p:nvPr/>
          </p:nvCxnSpPr>
          <p:spPr bwMode="auto">
            <a:xfrm>
              <a:off x="3402200" y="2769825"/>
              <a:ext cx="0" cy="298217"/>
            </a:xfrm>
            <a:prstGeom prst="line">
              <a:avLst/>
            </a:prstGeom>
            <a:noFill/>
            <a:ln w="19050" cap="flat" cmpd="sng" algn="ctr">
              <a:solidFill>
                <a:schemeClr val="accent4"/>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A447EB90-4007-46ED-84E9-10FCCEE8D798}"/>
                </a:ext>
              </a:extLst>
            </p:cNvPr>
            <p:cNvCxnSpPr>
              <a:cxnSpLocks/>
            </p:cNvCxnSpPr>
            <p:nvPr/>
          </p:nvCxnSpPr>
          <p:spPr bwMode="auto">
            <a:xfrm>
              <a:off x="3426950" y="2761009"/>
              <a:ext cx="0" cy="298217"/>
            </a:xfrm>
            <a:prstGeom prst="line">
              <a:avLst/>
            </a:prstGeom>
            <a:noFill/>
            <a:ln w="19050" cap="flat" cmpd="sng" algn="ctr">
              <a:solidFill>
                <a:schemeClr val="accent4"/>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8E5FFC41-FD78-4BE9-9621-9B9C43EE8059}"/>
                </a:ext>
              </a:extLst>
            </p:cNvPr>
            <p:cNvCxnSpPr>
              <a:cxnSpLocks/>
            </p:cNvCxnSpPr>
            <p:nvPr/>
          </p:nvCxnSpPr>
          <p:spPr bwMode="auto">
            <a:xfrm>
              <a:off x="3167394" y="2761009"/>
              <a:ext cx="0" cy="250592"/>
            </a:xfrm>
            <a:prstGeom prst="line">
              <a:avLst/>
            </a:prstGeom>
            <a:noFill/>
            <a:ln w="19050" cap="flat" cmpd="sng" algn="ctr">
              <a:solidFill>
                <a:schemeClr val="accent4"/>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B59D1D86-0DE2-4BD4-AE48-BB24CD0B1FA3}"/>
                </a:ext>
              </a:extLst>
            </p:cNvPr>
            <p:cNvCxnSpPr>
              <a:cxnSpLocks/>
            </p:cNvCxnSpPr>
            <p:nvPr/>
          </p:nvCxnSpPr>
          <p:spPr bwMode="auto">
            <a:xfrm>
              <a:off x="3195969" y="2763917"/>
              <a:ext cx="0" cy="250592"/>
            </a:xfrm>
            <a:prstGeom prst="line">
              <a:avLst/>
            </a:prstGeom>
            <a:noFill/>
            <a:ln w="19050" cap="flat" cmpd="sng" algn="ctr">
              <a:solidFill>
                <a:schemeClr val="accent4"/>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AA0A15EA-EA4A-4BF0-95F1-BC213C6E76D6}"/>
                </a:ext>
              </a:extLst>
            </p:cNvPr>
            <p:cNvCxnSpPr>
              <a:cxnSpLocks/>
            </p:cNvCxnSpPr>
            <p:nvPr/>
          </p:nvCxnSpPr>
          <p:spPr bwMode="auto">
            <a:xfrm>
              <a:off x="3218995" y="2768727"/>
              <a:ext cx="0" cy="235961"/>
            </a:xfrm>
            <a:prstGeom prst="line">
              <a:avLst/>
            </a:prstGeom>
            <a:noFill/>
            <a:ln w="19050" cap="flat" cmpd="sng" algn="ctr">
              <a:solidFill>
                <a:schemeClr val="accent4"/>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7CDA6507-C96C-43E6-86E5-CFF1B3A4EFCD}"/>
                </a:ext>
              </a:extLst>
            </p:cNvPr>
            <p:cNvCxnSpPr>
              <a:cxnSpLocks/>
            </p:cNvCxnSpPr>
            <p:nvPr/>
          </p:nvCxnSpPr>
          <p:spPr bwMode="auto">
            <a:xfrm>
              <a:off x="3244733" y="2775640"/>
              <a:ext cx="0" cy="235961"/>
            </a:xfrm>
            <a:prstGeom prst="line">
              <a:avLst/>
            </a:prstGeom>
            <a:noFill/>
            <a:ln w="19050" cap="flat" cmpd="sng" algn="ctr">
              <a:solidFill>
                <a:schemeClr val="accent4"/>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E9363AF8-9BC9-435A-8DB2-EC84C9A12399}"/>
                </a:ext>
              </a:extLst>
            </p:cNvPr>
            <p:cNvCxnSpPr>
              <a:cxnSpLocks/>
            </p:cNvCxnSpPr>
            <p:nvPr/>
          </p:nvCxnSpPr>
          <p:spPr bwMode="auto">
            <a:xfrm>
              <a:off x="3271383" y="2773010"/>
              <a:ext cx="0" cy="235961"/>
            </a:xfrm>
            <a:prstGeom prst="line">
              <a:avLst/>
            </a:prstGeom>
            <a:noFill/>
            <a:ln w="19050" cap="flat" cmpd="sng" algn="ctr">
              <a:solidFill>
                <a:schemeClr val="accent4"/>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AAC9BBFF-DB62-42E9-9A67-CC9AB490801C}"/>
                </a:ext>
              </a:extLst>
            </p:cNvPr>
            <p:cNvCxnSpPr>
              <a:cxnSpLocks/>
            </p:cNvCxnSpPr>
            <p:nvPr/>
          </p:nvCxnSpPr>
          <p:spPr bwMode="auto">
            <a:xfrm>
              <a:off x="3297577" y="2768727"/>
              <a:ext cx="0" cy="263107"/>
            </a:xfrm>
            <a:prstGeom prst="line">
              <a:avLst/>
            </a:prstGeom>
            <a:noFill/>
            <a:ln w="19050" cap="flat" cmpd="sng" algn="ctr">
              <a:solidFill>
                <a:schemeClr val="accent4"/>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21FE50E5-5D5D-410F-9090-8E07809DC25C}"/>
                </a:ext>
              </a:extLst>
            </p:cNvPr>
            <p:cNvCxnSpPr>
              <a:cxnSpLocks/>
            </p:cNvCxnSpPr>
            <p:nvPr/>
          </p:nvCxnSpPr>
          <p:spPr bwMode="auto">
            <a:xfrm>
              <a:off x="3321390" y="2768727"/>
              <a:ext cx="0" cy="276985"/>
            </a:xfrm>
            <a:prstGeom prst="line">
              <a:avLst/>
            </a:prstGeom>
            <a:noFill/>
            <a:ln w="19050" cap="flat" cmpd="sng" algn="ctr">
              <a:solidFill>
                <a:schemeClr val="accent4"/>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28C732CB-23C1-4D13-8D68-946ADF403D88}"/>
                </a:ext>
              </a:extLst>
            </p:cNvPr>
            <p:cNvCxnSpPr>
              <a:cxnSpLocks/>
            </p:cNvCxnSpPr>
            <p:nvPr/>
          </p:nvCxnSpPr>
          <p:spPr bwMode="auto">
            <a:xfrm>
              <a:off x="3452245" y="2768727"/>
              <a:ext cx="0" cy="297639"/>
            </a:xfrm>
            <a:prstGeom prst="line">
              <a:avLst/>
            </a:prstGeom>
            <a:noFill/>
            <a:ln w="19050" cap="flat" cmpd="sng" algn="ctr">
              <a:solidFill>
                <a:schemeClr val="accent4"/>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6E2C378D-4BA9-4854-9CAE-FE3F064D0FC9}"/>
                </a:ext>
              </a:extLst>
            </p:cNvPr>
            <p:cNvCxnSpPr>
              <a:cxnSpLocks/>
            </p:cNvCxnSpPr>
            <p:nvPr/>
          </p:nvCxnSpPr>
          <p:spPr bwMode="auto">
            <a:xfrm>
              <a:off x="3475604" y="2764183"/>
              <a:ext cx="0" cy="297639"/>
            </a:xfrm>
            <a:prstGeom prst="line">
              <a:avLst/>
            </a:prstGeom>
            <a:noFill/>
            <a:ln w="19050" cap="flat" cmpd="sng" algn="ctr">
              <a:solidFill>
                <a:schemeClr val="accent4"/>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7860D209-BA67-4254-892E-DEBA907C9ACF}"/>
                </a:ext>
              </a:extLst>
            </p:cNvPr>
            <p:cNvCxnSpPr>
              <a:cxnSpLocks/>
            </p:cNvCxnSpPr>
            <p:nvPr/>
          </p:nvCxnSpPr>
          <p:spPr bwMode="auto">
            <a:xfrm>
              <a:off x="3502286" y="2774670"/>
              <a:ext cx="0" cy="297639"/>
            </a:xfrm>
            <a:prstGeom prst="line">
              <a:avLst/>
            </a:prstGeom>
            <a:noFill/>
            <a:ln w="19050" cap="flat" cmpd="sng" algn="ctr">
              <a:solidFill>
                <a:schemeClr val="accent4"/>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2FFF44DE-18ED-4EC9-A663-27AFAF7D8282}"/>
                </a:ext>
              </a:extLst>
            </p:cNvPr>
            <p:cNvCxnSpPr>
              <a:cxnSpLocks/>
            </p:cNvCxnSpPr>
            <p:nvPr/>
          </p:nvCxnSpPr>
          <p:spPr bwMode="auto">
            <a:xfrm>
              <a:off x="3529816" y="2775247"/>
              <a:ext cx="0" cy="297639"/>
            </a:xfrm>
            <a:prstGeom prst="line">
              <a:avLst/>
            </a:prstGeom>
            <a:noFill/>
            <a:ln w="19050" cap="flat" cmpd="sng" algn="ctr">
              <a:solidFill>
                <a:schemeClr val="accent4"/>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B272FCD9-4A75-47C1-8FBE-F75DAA98E4BC}"/>
                </a:ext>
              </a:extLst>
            </p:cNvPr>
            <p:cNvCxnSpPr>
              <a:cxnSpLocks/>
            </p:cNvCxnSpPr>
            <p:nvPr/>
          </p:nvCxnSpPr>
          <p:spPr bwMode="auto">
            <a:xfrm>
              <a:off x="3556010" y="2768727"/>
              <a:ext cx="0" cy="324061"/>
            </a:xfrm>
            <a:prstGeom prst="line">
              <a:avLst/>
            </a:prstGeom>
            <a:noFill/>
            <a:ln w="19050" cap="flat" cmpd="sng" algn="ctr">
              <a:solidFill>
                <a:schemeClr val="accent4"/>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997EF613-02C9-4686-99AA-FCD69FC06517}"/>
                </a:ext>
              </a:extLst>
            </p:cNvPr>
            <p:cNvCxnSpPr>
              <a:cxnSpLocks/>
            </p:cNvCxnSpPr>
            <p:nvPr/>
          </p:nvCxnSpPr>
          <p:spPr bwMode="auto">
            <a:xfrm>
              <a:off x="3581168" y="2761009"/>
              <a:ext cx="0" cy="348611"/>
            </a:xfrm>
            <a:prstGeom prst="line">
              <a:avLst/>
            </a:prstGeom>
            <a:noFill/>
            <a:ln w="19050" cap="flat" cmpd="sng" algn="ctr">
              <a:solidFill>
                <a:schemeClr val="accent4"/>
              </a:solidFill>
              <a:prstDash val="solid"/>
              <a:round/>
              <a:headEnd type="none" w="med" len="med"/>
              <a:tailEnd type="none" w="med" len="med"/>
            </a:ln>
            <a:effectLst/>
          </p:spPr>
        </p:cxnSp>
        <p:sp>
          <p:nvSpPr>
            <p:cNvPr id="380" name="Isosceles Triangle 379">
              <a:extLst>
                <a:ext uri="{FF2B5EF4-FFF2-40B4-BE49-F238E27FC236}">
                  <a16:creationId xmlns:a16="http://schemas.microsoft.com/office/drawing/2014/main" id="{7F73F320-FD64-410E-9065-0DA7BEEAF56F}"/>
                </a:ext>
              </a:extLst>
            </p:cNvPr>
            <p:cNvSpPr/>
            <p:nvPr/>
          </p:nvSpPr>
          <p:spPr bwMode="auto">
            <a:xfrm>
              <a:off x="1426367" y="2713731"/>
              <a:ext cx="45719" cy="47277"/>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Isosceles Triangle 380">
              <a:extLst>
                <a:ext uri="{FF2B5EF4-FFF2-40B4-BE49-F238E27FC236}">
                  <a16:creationId xmlns:a16="http://schemas.microsoft.com/office/drawing/2014/main" id="{F4EB1F30-3B18-4300-93AF-37001085F5DB}"/>
                </a:ext>
              </a:extLst>
            </p:cNvPr>
            <p:cNvSpPr/>
            <p:nvPr/>
          </p:nvSpPr>
          <p:spPr bwMode="auto">
            <a:xfrm>
              <a:off x="1455859" y="2713580"/>
              <a:ext cx="45719" cy="47277"/>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2" name="Isosceles Triangle 381">
              <a:extLst>
                <a:ext uri="{FF2B5EF4-FFF2-40B4-BE49-F238E27FC236}">
                  <a16:creationId xmlns:a16="http://schemas.microsoft.com/office/drawing/2014/main" id="{64C77CE5-DE67-42BC-B97A-87FB7D1B9514}"/>
                </a:ext>
              </a:extLst>
            </p:cNvPr>
            <p:cNvSpPr/>
            <p:nvPr/>
          </p:nvSpPr>
          <p:spPr bwMode="auto">
            <a:xfrm>
              <a:off x="1485351" y="2715630"/>
              <a:ext cx="45719" cy="47277"/>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Isosceles Triangle 383">
              <a:extLst>
                <a:ext uri="{FF2B5EF4-FFF2-40B4-BE49-F238E27FC236}">
                  <a16:creationId xmlns:a16="http://schemas.microsoft.com/office/drawing/2014/main" id="{217738AF-CFC9-4E7C-B50B-156138276427}"/>
                </a:ext>
              </a:extLst>
            </p:cNvPr>
            <p:cNvSpPr/>
            <p:nvPr/>
          </p:nvSpPr>
          <p:spPr bwMode="auto">
            <a:xfrm>
              <a:off x="1919233"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6" name="Isosceles Triangle 385">
              <a:extLst>
                <a:ext uri="{FF2B5EF4-FFF2-40B4-BE49-F238E27FC236}">
                  <a16:creationId xmlns:a16="http://schemas.microsoft.com/office/drawing/2014/main" id="{E26C9B2D-E432-4376-853D-A84594BF68B5}"/>
                </a:ext>
              </a:extLst>
            </p:cNvPr>
            <p:cNvSpPr/>
            <p:nvPr/>
          </p:nvSpPr>
          <p:spPr bwMode="auto">
            <a:xfrm>
              <a:off x="1510873"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Isosceles Triangle 386">
              <a:extLst>
                <a:ext uri="{FF2B5EF4-FFF2-40B4-BE49-F238E27FC236}">
                  <a16:creationId xmlns:a16="http://schemas.microsoft.com/office/drawing/2014/main" id="{04D0D45E-6257-45BE-9975-F9FE63530E0B}"/>
                </a:ext>
              </a:extLst>
            </p:cNvPr>
            <p:cNvSpPr/>
            <p:nvPr/>
          </p:nvSpPr>
          <p:spPr bwMode="auto">
            <a:xfrm>
              <a:off x="1536395"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8" name="Isosceles Triangle 387">
              <a:extLst>
                <a:ext uri="{FF2B5EF4-FFF2-40B4-BE49-F238E27FC236}">
                  <a16:creationId xmlns:a16="http://schemas.microsoft.com/office/drawing/2014/main" id="{2545E6F0-2A07-4E47-8CA8-79BFB5C4E26E}"/>
                </a:ext>
              </a:extLst>
            </p:cNvPr>
            <p:cNvSpPr/>
            <p:nvPr/>
          </p:nvSpPr>
          <p:spPr bwMode="auto">
            <a:xfrm>
              <a:off x="1561917"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Isosceles Triangle 388">
              <a:extLst>
                <a:ext uri="{FF2B5EF4-FFF2-40B4-BE49-F238E27FC236}">
                  <a16:creationId xmlns:a16="http://schemas.microsoft.com/office/drawing/2014/main" id="{3A301F7A-04E7-4F44-8DE1-A30C73DE859B}"/>
                </a:ext>
              </a:extLst>
            </p:cNvPr>
            <p:cNvSpPr/>
            <p:nvPr/>
          </p:nvSpPr>
          <p:spPr bwMode="auto">
            <a:xfrm>
              <a:off x="1587439"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Isosceles Triangle 389">
              <a:extLst>
                <a:ext uri="{FF2B5EF4-FFF2-40B4-BE49-F238E27FC236}">
                  <a16:creationId xmlns:a16="http://schemas.microsoft.com/office/drawing/2014/main" id="{6E4715CE-C94A-48D6-8F5B-9205832BA641}"/>
                </a:ext>
              </a:extLst>
            </p:cNvPr>
            <p:cNvSpPr/>
            <p:nvPr/>
          </p:nvSpPr>
          <p:spPr bwMode="auto">
            <a:xfrm>
              <a:off x="1612961"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 name="Isosceles Triangle 390">
              <a:extLst>
                <a:ext uri="{FF2B5EF4-FFF2-40B4-BE49-F238E27FC236}">
                  <a16:creationId xmlns:a16="http://schemas.microsoft.com/office/drawing/2014/main" id="{52EE8104-0030-49E3-BC34-890916465C18}"/>
                </a:ext>
              </a:extLst>
            </p:cNvPr>
            <p:cNvSpPr/>
            <p:nvPr/>
          </p:nvSpPr>
          <p:spPr bwMode="auto">
            <a:xfrm>
              <a:off x="1638483"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 name="Isosceles Triangle 391">
              <a:extLst>
                <a:ext uri="{FF2B5EF4-FFF2-40B4-BE49-F238E27FC236}">
                  <a16:creationId xmlns:a16="http://schemas.microsoft.com/office/drawing/2014/main" id="{664D5088-392A-4BDF-AD99-9C891DD5890D}"/>
                </a:ext>
              </a:extLst>
            </p:cNvPr>
            <p:cNvSpPr/>
            <p:nvPr/>
          </p:nvSpPr>
          <p:spPr bwMode="auto">
            <a:xfrm>
              <a:off x="1664005"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3" name="Isosceles Triangle 392">
              <a:extLst>
                <a:ext uri="{FF2B5EF4-FFF2-40B4-BE49-F238E27FC236}">
                  <a16:creationId xmlns:a16="http://schemas.microsoft.com/office/drawing/2014/main" id="{FCF48038-FA7E-48BA-AB5A-4434590CCD6A}"/>
                </a:ext>
              </a:extLst>
            </p:cNvPr>
            <p:cNvSpPr/>
            <p:nvPr/>
          </p:nvSpPr>
          <p:spPr bwMode="auto">
            <a:xfrm>
              <a:off x="1689527"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4" name="Isosceles Triangle 393">
              <a:extLst>
                <a:ext uri="{FF2B5EF4-FFF2-40B4-BE49-F238E27FC236}">
                  <a16:creationId xmlns:a16="http://schemas.microsoft.com/office/drawing/2014/main" id="{1AE066C4-AA01-4300-B3B6-333AB94E106A}"/>
                </a:ext>
              </a:extLst>
            </p:cNvPr>
            <p:cNvSpPr/>
            <p:nvPr/>
          </p:nvSpPr>
          <p:spPr bwMode="auto">
            <a:xfrm>
              <a:off x="1715049"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Isosceles Triangle 394">
              <a:extLst>
                <a:ext uri="{FF2B5EF4-FFF2-40B4-BE49-F238E27FC236}">
                  <a16:creationId xmlns:a16="http://schemas.microsoft.com/office/drawing/2014/main" id="{67DD76D0-FC9A-4016-8D34-974DDCB0E2B0}"/>
                </a:ext>
              </a:extLst>
            </p:cNvPr>
            <p:cNvSpPr/>
            <p:nvPr/>
          </p:nvSpPr>
          <p:spPr bwMode="auto">
            <a:xfrm>
              <a:off x="1740571"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Isosceles Triangle 395">
              <a:extLst>
                <a:ext uri="{FF2B5EF4-FFF2-40B4-BE49-F238E27FC236}">
                  <a16:creationId xmlns:a16="http://schemas.microsoft.com/office/drawing/2014/main" id="{1DFBF213-7CDC-4A5B-BFEA-7B32F162B122}"/>
                </a:ext>
              </a:extLst>
            </p:cNvPr>
            <p:cNvSpPr/>
            <p:nvPr/>
          </p:nvSpPr>
          <p:spPr bwMode="auto">
            <a:xfrm>
              <a:off x="1766093"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7" name="Isosceles Triangle 396">
              <a:extLst>
                <a:ext uri="{FF2B5EF4-FFF2-40B4-BE49-F238E27FC236}">
                  <a16:creationId xmlns:a16="http://schemas.microsoft.com/office/drawing/2014/main" id="{37545330-C7F2-45D5-AA4B-7AB2AFB78DDD}"/>
                </a:ext>
              </a:extLst>
            </p:cNvPr>
            <p:cNvSpPr/>
            <p:nvPr/>
          </p:nvSpPr>
          <p:spPr bwMode="auto">
            <a:xfrm>
              <a:off x="1791615"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8" name="Isosceles Triangle 397">
              <a:extLst>
                <a:ext uri="{FF2B5EF4-FFF2-40B4-BE49-F238E27FC236}">
                  <a16:creationId xmlns:a16="http://schemas.microsoft.com/office/drawing/2014/main" id="{AD4887AF-FB4F-4682-8E4F-B544A53AED51}"/>
                </a:ext>
              </a:extLst>
            </p:cNvPr>
            <p:cNvSpPr/>
            <p:nvPr/>
          </p:nvSpPr>
          <p:spPr bwMode="auto">
            <a:xfrm>
              <a:off x="1817137"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9" name="Isosceles Triangle 398">
              <a:extLst>
                <a:ext uri="{FF2B5EF4-FFF2-40B4-BE49-F238E27FC236}">
                  <a16:creationId xmlns:a16="http://schemas.microsoft.com/office/drawing/2014/main" id="{2FF12EE3-7603-4867-99BA-CCB9CFCDA1A8}"/>
                </a:ext>
              </a:extLst>
            </p:cNvPr>
            <p:cNvSpPr/>
            <p:nvPr/>
          </p:nvSpPr>
          <p:spPr bwMode="auto">
            <a:xfrm>
              <a:off x="1842659"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0" name="Isosceles Triangle 399">
              <a:extLst>
                <a:ext uri="{FF2B5EF4-FFF2-40B4-BE49-F238E27FC236}">
                  <a16:creationId xmlns:a16="http://schemas.microsoft.com/office/drawing/2014/main" id="{33B23AD1-4FEC-4801-B494-7A864D6D57ED}"/>
                </a:ext>
              </a:extLst>
            </p:cNvPr>
            <p:cNvSpPr/>
            <p:nvPr/>
          </p:nvSpPr>
          <p:spPr bwMode="auto">
            <a:xfrm>
              <a:off x="1868181"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 name="Isosceles Triangle 400">
              <a:extLst>
                <a:ext uri="{FF2B5EF4-FFF2-40B4-BE49-F238E27FC236}">
                  <a16:creationId xmlns:a16="http://schemas.microsoft.com/office/drawing/2014/main" id="{B2A04390-EDA5-4AF9-9F6C-7DF705E6FA40}"/>
                </a:ext>
              </a:extLst>
            </p:cNvPr>
            <p:cNvSpPr/>
            <p:nvPr/>
          </p:nvSpPr>
          <p:spPr bwMode="auto">
            <a:xfrm>
              <a:off x="1893703" y="2715630"/>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11" name="Group 410">
              <a:extLst>
                <a:ext uri="{FF2B5EF4-FFF2-40B4-BE49-F238E27FC236}">
                  <a16:creationId xmlns:a16="http://schemas.microsoft.com/office/drawing/2014/main" id="{73A7B99D-56AA-4C28-9BC4-BE40A3E51AFE}"/>
                </a:ext>
              </a:extLst>
            </p:cNvPr>
            <p:cNvGrpSpPr/>
            <p:nvPr/>
          </p:nvGrpSpPr>
          <p:grpSpPr>
            <a:xfrm>
              <a:off x="1939289" y="2711867"/>
              <a:ext cx="261740" cy="45719"/>
              <a:chOff x="1939289" y="2711867"/>
              <a:chExt cx="261740" cy="45719"/>
            </a:xfrm>
          </p:grpSpPr>
          <p:sp>
            <p:nvSpPr>
              <p:cNvPr id="402" name="Star: 5 Points 401">
                <a:extLst>
                  <a:ext uri="{FF2B5EF4-FFF2-40B4-BE49-F238E27FC236}">
                    <a16:creationId xmlns:a16="http://schemas.microsoft.com/office/drawing/2014/main" id="{9724E6CD-0384-43F2-85C0-9EA16AA876AB}"/>
                  </a:ext>
                </a:extLst>
              </p:cNvPr>
              <p:cNvSpPr/>
              <p:nvPr/>
            </p:nvSpPr>
            <p:spPr bwMode="auto">
              <a:xfrm flipH="1">
                <a:off x="1939289" y="2711867"/>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Star: 5 Points 402">
                <a:extLst>
                  <a:ext uri="{FF2B5EF4-FFF2-40B4-BE49-F238E27FC236}">
                    <a16:creationId xmlns:a16="http://schemas.microsoft.com/office/drawing/2014/main" id="{1E72D253-9F59-4B62-BA2A-AADC7A855A39}"/>
                  </a:ext>
                </a:extLst>
              </p:cNvPr>
              <p:cNvSpPr/>
              <p:nvPr/>
            </p:nvSpPr>
            <p:spPr bwMode="auto">
              <a:xfrm flipH="1">
                <a:off x="1970629" y="2711867"/>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Star: 5 Points 403">
                <a:extLst>
                  <a:ext uri="{FF2B5EF4-FFF2-40B4-BE49-F238E27FC236}">
                    <a16:creationId xmlns:a16="http://schemas.microsoft.com/office/drawing/2014/main" id="{4922E813-EF8B-4D1D-B2BF-51409E8E8FD0}"/>
                  </a:ext>
                </a:extLst>
              </p:cNvPr>
              <p:cNvSpPr/>
              <p:nvPr/>
            </p:nvSpPr>
            <p:spPr bwMode="auto">
              <a:xfrm flipH="1">
                <a:off x="2155310" y="2711867"/>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Star: 5 Points 404">
                <a:extLst>
                  <a:ext uri="{FF2B5EF4-FFF2-40B4-BE49-F238E27FC236}">
                    <a16:creationId xmlns:a16="http://schemas.microsoft.com/office/drawing/2014/main" id="{A88A713B-DC66-44E7-B2B1-035C374EC810}"/>
                  </a:ext>
                </a:extLst>
              </p:cNvPr>
              <p:cNvSpPr/>
              <p:nvPr/>
            </p:nvSpPr>
            <p:spPr bwMode="auto">
              <a:xfrm flipH="1">
                <a:off x="2053961" y="2711867"/>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Star: 5 Points 405">
                <a:extLst>
                  <a:ext uri="{FF2B5EF4-FFF2-40B4-BE49-F238E27FC236}">
                    <a16:creationId xmlns:a16="http://schemas.microsoft.com/office/drawing/2014/main" id="{DB3B0897-5E37-4615-B0A3-3092754A0A8C}"/>
                  </a:ext>
                </a:extLst>
              </p:cNvPr>
              <p:cNvSpPr/>
              <p:nvPr/>
            </p:nvSpPr>
            <p:spPr bwMode="auto">
              <a:xfrm flipH="1">
                <a:off x="2000500" y="2711867"/>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Star: 5 Points 406">
                <a:extLst>
                  <a:ext uri="{FF2B5EF4-FFF2-40B4-BE49-F238E27FC236}">
                    <a16:creationId xmlns:a16="http://schemas.microsoft.com/office/drawing/2014/main" id="{AA8C4FB8-847E-4D2C-959B-74777B1425FE}"/>
                  </a:ext>
                </a:extLst>
              </p:cNvPr>
              <p:cNvSpPr/>
              <p:nvPr/>
            </p:nvSpPr>
            <p:spPr bwMode="auto">
              <a:xfrm flipH="1">
                <a:off x="2028684" y="2711867"/>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8" name="Star: 5 Points 407">
                <a:extLst>
                  <a:ext uri="{FF2B5EF4-FFF2-40B4-BE49-F238E27FC236}">
                    <a16:creationId xmlns:a16="http://schemas.microsoft.com/office/drawing/2014/main" id="{EDB0112E-CFF0-4037-B2F4-9C5DF111C107}"/>
                  </a:ext>
                </a:extLst>
              </p:cNvPr>
              <p:cNvSpPr/>
              <p:nvPr/>
            </p:nvSpPr>
            <p:spPr bwMode="auto">
              <a:xfrm flipH="1">
                <a:off x="2077608" y="2711867"/>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9" name="Star: 5 Points 408">
                <a:extLst>
                  <a:ext uri="{FF2B5EF4-FFF2-40B4-BE49-F238E27FC236}">
                    <a16:creationId xmlns:a16="http://schemas.microsoft.com/office/drawing/2014/main" id="{6A26B9EB-A803-4456-9F22-ABC513417390}"/>
                  </a:ext>
                </a:extLst>
              </p:cNvPr>
              <p:cNvSpPr/>
              <p:nvPr/>
            </p:nvSpPr>
            <p:spPr bwMode="auto">
              <a:xfrm flipH="1">
                <a:off x="2101066" y="2711867"/>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Star: 5 Points 409">
                <a:extLst>
                  <a:ext uri="{FF2B5EF4-FFF2-40B4-BE49-F238E27FC236}">
                    <a16:creationId xmlns:a16="http://schemas.microsoft.com/office/drawing/2014/main" id="{2E9823F9-CE90-4425-B79E-F7531EC4A779}"/>
                  </a:ext>
                </a:extLst>
              </p:cNvPr>
              <p:cNvSpPr/>
              <p:nvPr/>
            </p:nvSpPr>
            <p:spPr bwMode="auto">
              <a:xfrm flipH="1">
                <a:off x="2125109" y="2711867"/>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2" name="Title 1">
            <a:extLst>
              <a:ext uri="{FF2B5EF4-FFF2-40B4-BE49-F238E27FC236}">
                <a16:creationId xmlns:a16="http://schemas.microsoft.com/office/drawing/2014/main" id="{D3A9B97D-F149-4EAB-BE6B-6B92224E5B55}"/>
              </a:ext>
            </a:extLst>
          </p:cNvPr>
          <p:cNvSpPr>
            <a:spLocks noGrp="1"/>
          </p:cNvSpPr>
          <p:nvPr>
            <p:ph type="title"/>
          </p:nvPr>
        </p:nvSpPr>
        <p:spPr/>
        <p:txBody>
          <a:bodyPr/>
          <a:lstStyle/>
          <a:p>
            <a:r>
              <a:rPr lang="en-US" dirty="0"/>
              <a:t>MAVORIC: Response by Investigator Assessment</a:t>
            </a:r>
          </a:p>
        </p:txBody>
      </p:sp>
      <p:sp>
        <p:nvSpPr>
          <p:cNvPr id="3" name="Text Box 11">
            <a:extLst>
              <a:ext uri="{FF2B5EF4-FFF2-40B4-BE49-F238E27FC236}">
                <a16:creationId xmlns:a16="http://schemas.microsoft.com/office/drawing/2014/main" id="{06F836D1-CB0B-4101-B84B-AB49364DBBE8}"/>
              </a:ext>
            </a:extLst>
          </p:cNvPr>
          <p:cNvSpPr txBox="1">
            <a:spLocks noChangeArrowheads="1"/>
          </p:cNvSpPr>
          <p:nvPr/>
        </p:nvSpPr>
        <p:spPr bwMode="auto">
          <a:xfrm>
            <a:off x="422317" y="6364958"/>
            <a:ext cx="1136014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fontAlgn="base">
              <a:lnSpc>
                <a:spcPct val="100000"/>
              </a:lnSpc>
              <a:spcBef>
                <a:spcPct val="0"/>
              </a:spcBef>
              <a:spcAft>
                <a:spcPct val="0"/>
              </a:spcAft>
              <a:buClrTx/>
              <a:buNone/>
            </a:pPr>
            <a:r>
              <a:rPr lang="en-US" sz="1200" spc="-10" dirty="0">
                <a:solidFill>
                  <a:schemeClr val="bg2"/>
                </a:solidFill>
                <a:latin typeface="Calibri" panose="020F0502020204030204" pitchFamily="34" charset="0"/>
              </a:rPr>
              <a:t>Kim</a:t>
            </a:r>
            <a:r>
              <a:rPr lang="en-US" altLang="en-US" sz="1200" spc="-10" dirty="0">
                <a:solidFill>
                  <a:schemeClr val="bg2"/>
                </a:solidFill>
                <a:latin typeface="Calibri" panose="020F0502020204030204" pitchFamily="34" charset="0"/>
              </a:rPr>
              <a:t>. </a:t>
            </a:r>
            <a:r>
              <a:rPr lang="it-IT" altLang="en-US" sz="1200" spc="-10" dirty="0">
                <a:solidFill>
                  <a:schemeClr val="bg2"/>
                </a:solidFill>
                <a:latin typeface="Calibri" panose="020F0502020204030204" pitchFamily="34" charset="0"/>
              </a:rPr>
              <a:t>Lancet Oncol. 2018;19:1192. Kim. ASH 2017. Abstr 817.</a:t>
            </a:r>
          </a:p>
        </p:txBody>
      </p:sp>
      <p:graphicFrame>
        <p:nvGraphicFramePr>
          <p:cNvPr id="10" name="Group 32">
            <a:extLst>
              <a:ext uri="{FF2B5EF4-FFF2-40B4-BE49-F238E27FC236}">
                <a16:creationId xmlns:a16="http://schemas.microsoft.com/office/drawing/2014/main" id="{D58DEFE8-8E38-43DF-B276-E26213AEC147}"/>
              </a:ext>
            </a:extLst>
          </p:cNvPr>
          <p:cNvGraphicFramePr>
            <a:graphicFrameLocks noGrp="1"/>
          </p:cNvGraphicFramePr>
          <p:nvPr>
            <p:extLst>
              <p:ext uri="{D42A27DB-BD31-4B8C-83A1-F6EECF244321}">
                <p14:modId xmlns:p14="http://schemas.microsoft.com/office/powerpoint/2010/main" val="3756921163"/>
              </p:ext>
            </p:extLst>
          </p:nvPr>
        </p:nvGraphicFramePr>
        <p:xfrm>
          <a:off x="6351484" y="1621766"/>
          <a:ext cx="5399330" cy="4297670"/>
        </p:xfrm>
        <a:graphic>
          <a:graphicData uri="http://schemas.openxmlformats.org/drawingml/2006/table">
            <a:tbl>
              <a:tblPr/>
              <a:tblGrid>
                <a:gridCol w="2174002">
                  <a:extLst>
                    <a:ext uri="{9D8B030D-6E8A-4147-A177-3AD203B41FA5}">
                      <a16:colId xmlns:a16="http://schemas.microsoft.com/office/drawing/2014/main" val="20000"/>
                    </a:ext>
                  </a:extLst>
                </a:gridCol>
                <a:gridCol w="1864546">
                  <a:extLst>
                    <a:ext uri="{9D8B030D-6E8A-4147-A177-3AD203B41FA5}">
                      <a16:colId xmlns:a16="http://schemas.microsoft.com/office/drawing/2014/main" val="20001"/>
                    </a:ext>
                  </a:extLst>
                </a:gridCol>
                <a:gridCol w="1360782">
                  <a:extLst>
                    <a:ext uri="{9D8B030D-6E8A-4147-A177-3AD203B41FA5}">
                      <a16:colId xmlns:a16="http://schemas.microsoft.com/office/drawing/2014/main" val="477798400"/>
                    </a:ext>
                  </a:extLst>
                </a:gridCol>
              </a:tblGrid>
              <a:tr h="21112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Response Rate by Compartment, n (%)</a:t>
                      </a:r>
                    </a:p>
                  </a:txBody>
                  <a:tcPr marL="121881" marR="121881"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Mogamulizumab</a:t>
                      </a:r>
                    </a:p>
                  </a:txBody>
                  <a:tcPr marL="121881" marR="121881"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Vorinostat</a:t>
                      </a:r>
                    </a:p>
                  </a:txBody>
                  <a:tcPr marL="121881" marR="121881"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0160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Skin</a:t>
                      </a:r>
                    </a:p>
                    <a:p>
                      <a:pPr marL="285750" marR="0" lvl="0" indent="-230188" algn="l" defTabSz="914400" rtl="0" eaLnBrk="1" fontAlgn="base" latinLnBrk="0" hangingPunct="1">
                        <a:lnSpc>
                          <a:spcPct val="100000"/>
                        </a:lnSpc>
                        <a:spcBef>
                          <a:spcPts val="0"/>
                        </a:spcBef>
                        <a:spcAft>
                          <a:spcPts val="0"/>
                        </a:spcAft>
                        <a:buClrTx/>
                        <a:buSzTx/>
                        <a:buFont typeface="Wingdings"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ORR (CR + PR)</a:t>
                      </a:r>
                    </a:p>
                    <a:p>
                      <a:pPr marL="285750" marR="0" lvl="0" indent="-230188" algn="l" defTabSz="914400" rtl="0" eaLnBrk="1" fontAlgn="base" latinLnBrk="0" hangingPunct="1">
                        <a:lnSpc>
                          <a:spcPct val="100000"/>
                        </a:lnSpc>
                        <a:spcBef>
                          <a:spcPts val="0"/>
                        </a:spcBef>
                        <a:spcAft>
                          <a:spcPts val="0"/>
                        </a:spcAft>
                        <a:buClrTx/>
                        <a:buSzTx/>
                        <a:buFont typeface="Wingdings"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CR</a:t>
                      </a:r>
                    </a:p>
                  </a:txBody>
                  <a:tcPr marL="121881" marR="121881" marT="45719" marB="4571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 = 186)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78 (42)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(4)</a:t>
                      </a:r>
                    </a:p>
                  </a:txBody>
                  <a:tcPr marL="121881" marR="121881"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 = 186)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(1)</a:t>
                      </a:r>
                    </a:p>
                  </a:txBody>
                  <a:tcPr marL="121881" marR="121881"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0801426"/>
                  </a:ext>
                </a:extLst>
              </a:tr>
              <a:tr h="30160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Blood </a:t>
                      </a:r>
                    </a:p>
                    <a:p>
                      <a:pPr marL="285750" marR="0" lvl="0" indent="-230188" algn="l" defTabSz="914400" rtl="0" eaLnBrk="1" fontAlgn="base" latinLnBrk="0" hangingPunct="1">
                        <a:lnSpc>
                          <a:spcPct val="100000"/>
                        </a:lnSpc>
                        <a:spcBef>
                          <a:spcPts val="0"/>
                        </a:spcBef>
                        <a:spcAft>
                          <a:spcPts val="0"/>
                        </a:spcAft>
                        <a:buClrTx/>
                        <a:buSzTx/>
                        <a:buFont typeface="Wingdings"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ORR (CR + PR)</a:t>
                      </a:r>
                    </a:p>
                    <a:p>
                      <a:pPr marL="285750" marR="0" lvl="0" indent="-230188" algn="l" defTabSz="914400" rtl="0" eaLnBrk="1" fontAlgn="base" latinLnBrk="0" hangingPunct="1">
                        <a:lnSpc>
                          <a:spcPct val="100000"/>
                        </a:lnSpc>
                        <a:spcBef>
                          <a:spcPts val="0"/>
                        </a:spcBef>
                        <a:spcAft>
                          <a:spcPts val="0"/>
                        </a:spcAft>
                        <a:buClrTx/>
                        <a:buSzTx/>
                        <a:buFont typeface="Wingdings"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CR</a:t>
                      </a:r>
                    </a:p>
                  </a:txBody>
                  <a:tcPr marL="121881" marR="121881" marT="45719" marB="45719"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 = 122)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83 (68)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54 (44)</a:t>
                      </a:r>
                    </a:p>
                  </a:txBody>
                  <a:tcPr marL="121881" marR="121881"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 = 123)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(4)</a:t>
                      </a:r>
                    </a:p>
                  </a:txBody>
                  <a:tcPr marL="121881" marR="121881" marT="45719" marB="45719"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30374595"/>
                  </a:ext>
                </a:extLst>
              </a:tr>
              <a:tr h="30160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Lymph node</a:t>
                      </a:r>
                    </a:p>
                    <a:p>
                      <a:pPr marL="285750" marR="0" lvl="0" indent="-230188" algn="l" defTabSz="914400" rtl="0" eaLnBrk="1" fontAlgn="base" latinLnBrk="0" hangingPunct="1">
                        <a:lnSpc>
                          <a:spcPct val="100000"/>
                        </a:lnSpc>
                        <a:spcBef>
                          <a:spcPts val="0"/>
                        </a:spcBef>
                        <a:spcAft>
                          <a:spcPts val="0"/>
                        </a:spcAft>
                        <a:buClrTx/>
                        <a:buSzTx/>
                        <a:buFont typeface="Wingdings"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ORR (CR + PR)</a:t>
                      </a:r>
                    </a:p>
                    <a:p>
                      <a:pPr marL="285750" marR="0" lvl="0" indent="-230188" algn="l" defTabSz="914400" rtl="0" eaLnBrk="1" fontAlgn="base" latinLnBrk="0" hangingPunct="1">
                        <a:lnSpc>
                          <a:spcPct val="100000"/>
                        </a:lnSpc>
                        <a:spcBef>
                          <a:spcPts val="0"/>
                        </a:spcBef>
                        <a:spcAft>
                          <a:spcPts val="0"/>
                        </a:spcAft>
                        <a:buClrTx/>
                        <a:buSzTx/>
                        <a:buFont typeface="Wingdings"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CR</a:t>
                      </a:r>
                    </a:p>
                  </a:txBody>
                  <a:tcPr marL="121881" marR="121881" marT="45719" marB="4571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 = 124)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 (8)</a:t>
                      </a:r>
                    </a:p>
                  </a:txBody>
                  <a:tcPr marL="121881" marR="121881"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 = 122)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(2)</a:t>
                      </a:r>
                    </a:p>
                  </a:txBody>
                  <a:tcPr marL="121881" marR="121881"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03518951"/>
                  </a:ext>
                </a:extLst>
              </a:tr>
              <a:tr h="30160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Viscera </a:t>
                      </a:r>
                    </a:p>
                    <a:p>
                      <a:pPr marL="285750" marR="0" lvl="0" indent="-230188" algn="l" defTabSz="914400" rtl="0" eaLnBrk="1" fontAlgn="base" latinLnBrk="0" hangingPunct="1">
                        <a:lnSpc>
                          <a:spcPct val="100000"/>
                        </a:lnSpc>
                        <a:spcBef>
                          <a:spcPts val="0"/>
                        </a:spcBef>
                        <a:spcAft>
                          <a:spcPts val="0"/>
                        </a:spcAft>
                        <a:buClrTx/>
                        <a:buSzTx/>
                        <a:buFont typeface="Wingdings"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ORR (CR + PR)</a:t>
                      </a:r>
                    </a:p>
                    <a:p>
                      <a:pPr marL="285750" marR="0" lvl="0" indent="-230188" algn="l" defTabSz="914400" rtl="0" eaLnBrk="1" fontAlgn="base" latinLnBrk="0" hangingPunct="1">
                        <a:lnSpc>
                          <a:spcPct val="100000"/>
                        </a:lnSpc>
                        <a:spcBef>
                          <a:spcPts val="0"/>
                        </a:spcBef>
                        <a:spcAft>
                          <a:spcPts val="0"/>
                        </a:spcAft>
                        <a:buClrTx/>
                        <a:buSzTx/>
                        <a:buFont typeface="Wingdings"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CR</a:t>
                      </a:r>
                    </a:p>
                  </a:txBody>
                  <a:tcPr marL="121881" marR="121881" marT="45719" marB="4571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 =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 =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62126645"/>
                  </a:ext>
                </a:extLst>
              </a:tr>
            </a:tbl>
          </a:graphicData>
        </a:graphic>
      </p:graphicFrame>
      <p:grpSp>
        <p:nvGrpSpPr>
          <p:cNvPr id="12" name="Group 7">
            <a:extLst>
              <a:ext uri="{FF2B5EF4-FFF2-40B4-BE49-F238E27FC236}">
                <a16:creationId xmlns:a16="http://schemas.microsoft.com/office/drawing/2014/main" id="{00F21CEA-C092-47F2-9373-DB3BE31EF8DE}"/>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57BEBD18-8A30-40BA-A858-3B03200345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A0951905-E59F-457E-A1E6-1B68E18660C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2" name="TextBox 21">
            <a:extLst>
              <a:ext uri="{FF2B5EF4-FFF2-40B4-BE49-F238E27FC236}">
                <a16:creationId xmlns:a16="http://schemas.microsoft.com/office/drawing/2014/main" id="{0266AAE7-2A2B-4351-A418-D62ECAE137D2}"/>
              </a:ext>
            </a:extLst>
          </p:cNvPr>
          <p:cNvSpPr txBox="1"/>
          <p:nvPr/>
        </p:nvSpPr>
        <p:spPr bwMode="auto">
          <a:xfrm>
            <a:off x="1220007" y="5919436"/>
            <a:ext cx="48759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Individual Patients (n = 186)</a:t>
            </a:r>
          </a:p>
        </p:txBody>
      </p:sp>
      <p:cxnSp>
        <p:nvCxnSpPr>
          <p:cNvPr id="13" name="Straight Connector 12">
            <a:extLst>
              <a:ext uri="{FF2B5EF4-FFF2-40B4-BE49-F238E27FC236}">
                <a16:creationId xmlns:a16="http://schemas.microsoft.com/office/drawing/2014/main" id="{3958520C-76EB-4C08-8332-87BCCDBAD621}"/>
              </a:ext>
            </a:extLst>
          </p:cNvPr>
          <p:cNvCxnSpPr/>
          <p:nvPr/>
        </p:nvCxnSpPr>
        <p:spPr bwMode="auto">
          <a:xfrm flipH="1">
            <a:off x="1148380" y="19968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4E06219-7084-4BB4-B87A-4BD2096B788A}"/>
              </a:ext>
            </a:extLst>
          </p:cNvPr>
          <p:cNvCxnSpPr/>
          <p:nvPr/>
        </p:nvCxnSpPr>
        <p:spPr bwMode="auto">
          <a:xfrm flipH="1">
            <a:off x="1148380" y="24326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1886E1E-0C5A-467C-9938-CFCBB17A05B7}"/>
              </a:ext>
            </a:extLst>
          </p:cNvPr>
          <p:cNvCxnSpPr/>
          <p:nvPr/>
        </p:nvCxnSpPr>
        <p:spPr bwMode="auto">
          <a:xfrm flipH="1">
            <a:off x="1148380" y="28684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1601E51-86AA-4885-BACB-639356CD547C}"/>
              </a:ext>
            </a:extLst>
          </p:cNvPr>
          <p:cNvCxnSpPr/>
          <p:nvPr/>
        </p:nvCxnSpPr>
        <p:spPr bwMode="auto">
          <a:xfrm flipH="1">
            <a:off x="1148380" y="33041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2019F24-E284-4D16-9B85-8C8504706372}"/>
              </a:ext>
            </a:extLst>
          </p:cNvPr>
          <p:cNvCxnSpPr/>
          <p:nvPr/>
        </p:nvCxnSpPr>
        <p:spPr bwMode="auto">
          <a:xfrm flipH="1">
            <a:off x="1148380" y="3739957"/>
            <a:ext cx="64008"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5BEE4022-EE1D-4062-A925-E4967171F0F1}"/>
              </a:ext>
            </a:extLst>
          </p:cNvPr>
          <p:cNvSpPr txBox="1"/>
          <p:nvPr/>
        </p:nvSpPr>
        <p:spPr bwMode="auto">
          <a:xfrm>
            <a:off x="612101" y="1829477"/>
            <a:ext cx="5997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4" name="TextBox 23">
            <a:extLst>
              <a:ext uri="{FF2B5EF4-FFF2-40B4-BE49-F238E27FC236}">
                <a16:creationId xmlns:a16="http://schemas.microsoft.com/office/drawing/2014/main" id="{1EE6C333-5CF5-4962-AD5F-059EEFB671A8}"/>
              </a:ext>
            </a:extLst>
          </p:cNvPr>
          <p:cNvSpPr txBox="1"/>
          <p:nvPr/>
        </p:nvSpPr>
        <p:spPr bwMode="auto">
          <a:xfrm>
            <a:off x="612101" y="2264739"/>
            <a:ext cx="5997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5" name="TextBox 24">
            <a:extLst>
              <a:ext uri="{FF2B5EF4-FFF2-40B4-BE49-F238E27FC236}">
                <a16:creationId xmlns:a16="http://schemas.microsoft.com/office/drawing/2014/main" id="{A0E82CC3-387C-4C23-A209-031EA9E92861}"/>
              </a:ext>
            </a:extLst>
          </p:cNvPr>
          <p:cNvSpPr txBox="1"/>
          <p:nvPr/>
        </p:nvSpPr>
        <p:spPr bwMode="auto">
          <a:xfrm>
            <a:off x="612101" y="2700001"/>
            <a:ext cx="5997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C909EC6E-50E1-4F90-BD11-26A6A069A46B}"/>
              </a:ext>
            </a:extLst>
          </p:cNvPr>
          <p:cNvSpPr txBox="1"/>
          <p:nvPr/>
        </p:nvSpPr>
        <p:spPr bwMode="auto">
          <a:xfrm>
            <a:off x="612101" y="3135263"/>
            <a:ext cx="5997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7" name="TextBox 26">
            <a:extLst>
              <a:ext uri="{FF2B5EF4-FFF2-40B4-BE49-F238E27FC236}">
                <a16:creationId xmlns:a16="http://schemas.microsoft.com/office/drawing/2014/main" id="{275C1AA5-97CE-4E00-963A-6413EEC1C4D5}"/>
              </a:ext>
            </a:extLst>
          </p:cNvPr>
          <p:cNvSpPr txBox="1"/>
          <p:nvPr/>
        </p:nvSpPr>
        <p:spPr bwMode="auto">
          <a:xfrm>
            <a:off x="454330" y="3570524"/>
            <a:ext cx="757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100</a:t>
            </a:r>
          </a:p>
        </p:txBody>
      </p:sp>
      <p:sp>
        <p:nvSpPr>
          <p:cNvPr id="79" name="TextBox 78">
            <a:extLst>
              <a:ext uri="{FF2B5EF4-FFF2-40B4-BE49-F238E27FC236}">
                <a16:creationId xmlns:a16="http://schemas.microsoft.com/office/drawing/2014/main" id="{6F57B40D-5C5B-4FE9-B5F7-E9AEC10B4117}"/>
              </a:ext>
            </a:extLst>
          </p:cNvPr>
          <p:cNvSpPr txBox="1"/>
          <p:nvPr/>
        </p:nvSpPr>
        <p:spPr bwMode="auto">
          <a:xfrm>
            <a:off x="1434698" y="1603816"/>
            <a:ext cx="46613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bg1"/>
                </a:solidFill>
                <a:latin typeface="Calibri" panose="020F0502020204030204" pitchFamily="34" charset="0"/>
              </a:rPr>
              <a:t>Mogamulizumab</a:t>
            </a:r>
          </a:p>
        </p:txBody>
      </p:sp>
      <p:sp>
        <p:nvSpPr>
          <p:cNvPr id="80" name="TextBox 79">
            <a:extLst>
              <a:ext uri="{FF2B5EF4-FFF2-40B4-BE49-F238E27FC236}">
                <a16:creationId xmlns:a16="http://schemas.microsoft.com/office/drawing/2014/main" id="{FD1E8B68-4E67-4B32-875C-0AB9B3DBB29C}"/>
              </a:ext>
            </a:extLst>
          </p:cNvPr>
          <p:cNvSpPr txBox="1"/>
          <p:nvPr/>
        </p:nvSpPr>
        <p:spPr bwMode="auto">
          <a:xfrm rot="16200000">
            <a:off x="-1414572" y="3777014"/>
            <a:ext cx="39462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Best Percentage Change in mSWAT</a:t>
            </a:r>
          </a:p>
        </p:txBody>
      </p:sp>
      <p:sp>
        <p:nvSpPr>
          <p:cNvPr id="98" name="TextBox 97">
            <a:extLst>
              <a:ext uri="{FF2B5EF4-FFF2-40B4-BE49-F238E27FC236}">
                <a16:creationId xmlns:a16="http://schemas.microsoft.com/office/drawing/2014/main" id="{0D9B86F5-C843-4760-8131-EA9284BD95F6}"/>
              </a:ext>
            </a:extLst>
          </p:cNvPr>
          <p:cNvSpPr txBox="1"/>
          <p:nvPr/>
        </p:nvSpPr>
        <p:spPr bwMode="auto">
          <a:xfrm>
            <a:off x="1434698" y="3757514"/>
            <a:ext cx="46613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bg1"/>
                </a:solidFill>
                <a:latin typeface="Calibri" panose="020F0502020204030204" pitchFamily="34" charset="0"/>
              </a:rPr>
              <a:t>Vorinostat</a:t>
            </a:r>
          </a:p>
        </p:txBody>
      </p:sp>
      <p:grpSp>
        <p:nvGrpSpPr>
          <p:cNvPr id="114" name="Group 113">
            <a:extLst>
              <a:ext uri="{FF2B5EF4-FFF2-40B4-BE49-F238E27FC236}">
                <a16:creationId xmlns:a16="http://schemas.microsoft.com/office/drawing/2014/main" id="{82AA884F-9EED-41A7-BE54-D4E5EB542F21}"/>
              </a:ext>
            </a:extLst>
          </p:cNvPr>
          <p:cNvGrpSpPr/>
          <p:nvPr/>
        </p:nvGrpSpPr>
        <p:grpSpPr>
          <a:xfrm>
            <a:off x="3466291" y="1132451"/>
            <a:ext cx="2835397" cy="1602527"/>
            <a:chOff x="5900464" y="792098"/>
            <a:chExt cx="2835397" cy="1602527"/>
          </a:xfrm>
        </p:grpSpPr>
        <p:sp>
          <p:nvSpPr>
            <p:cNvPr id="100" name="TextBox 99">
              <a:extLst>
                <a:ext uri="{FF2B5EF4-FFF2-40B4-BE49-F238E27FC236}">
                  <a16:creationId xmlns:a16="http://schemas.microsoft.com/office/drawing/2014/main" id="{855E6492-C28C-4670-A973-E2510AF8E6F4}"/>
                </a:ext>
              </a:extLst>
            </p:cNvPr>
            <p:cNvSpPr txBox="1"/>
            <p:nvPr/>
          </p:nvSpPr>
          <p:spPr bwMode="auto">
            <a:xfrm>
              <a:off x="6066669" y="792098"/>
              <a:ext cx="189422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CR</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PR</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Stable disease</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Progressive disease</a:t>
              </a:r>
            </a:p>
          </p:txBody>
        </p:sp>
        <p:sp>
          <p:nvSpPr>
            <p:cNvPr id="101" name="TextBox 100">
              <a:extLst>
                <a:ext uri="{FF2B5EF4-FFF2-40B4-BE49-F238E27FC236}">
                  <a16:creationId xmlns:a16="http://schemas.microsoft.com/office/drawing/2014/main" id="{201A8BFD-ED97-4B88-901C-298DE82FB938}"/>
                </a:ext>
              </a:extLst>
            </p:cNvPr>
            <p:cNvSpPr txBox="1"/>
            <p:nvPr/>
          </p:nvSpPr>
          <p:spPr bwMode="auto">
            <a:xfrm>
              <a:off x="6066669" y="1655961"/>
              <a:ext cx="266919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No best global response</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No postbaseline assessment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Percentage change in mSWAT is 0</a:t>
              </a:r>
            </a:p>
          </p:txBody>
        </p:sp>
        <p:sp>
          <p:nvSpPr>
            <p:cNvPr id="107" name="Isosceles Triangle 106">
              <a:extLst>
                <a:ext uri="{FF2B5EF4-FFF2-40B4-BE49-F238E27FC236}">
                  <a16:creationId xmlns:a16="http://schemas.microsoft.com/office/drawing/2014/main" id="{A783D88D-8A0B-49DB-B6A1-8FB2195741FD}"/>
                </a:ext>
              </a:extLst>
            </p:cNvPr>
            <p:cNvSpPr/>
            <p:nvPr/>
          </p:nvSpPr>
          <p:spPr bwMode="auto">
            <a:xfrm>
              <a:off x="5928628" y="1958717"/>
              <a:ext cx="125448" cy="128886"/>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Star: 5 Points 107">
              <a:extLst>
                <a:ext uri="{FF2B5EF4-FFF2-40B4-BE49-F238E27FC236}">
                  <a16:creationId xmlns:a16="http://schemas.microsoft.com/office/drawing/2014/main" id="{6A113B24-EE05-4474-832F-44A11CE2F593}"/>
                </a:ext>
              </a:extLst>
            </p:cNvPr>
            <p:cNvSpPr/>
            <p:nvPr/>
          </p:nvSpPr>
          <p:spPr bwMode="auto">
            <a:xfrm>
              <a:off x="5922772" y="2164063"/>
              <a:ext cx="137160" cy="137160"/>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967E34AE-73B6-4C09-A461-3010F0006E15}"/>
                </a:ext>
              </a:extLst>
            </p:cNvPr>
            <p:cNvSpPr/>
            <p:nvPr/>
          </p:nvSpPr>
          <p:spPr bwMode="auto">
            <a:xfrm>
              <a:off x="5934226" y="1740983"/>
              <a:ext cx="125448" cy="128886"/>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0" name="Straight Connector 109">
              <a:extLst>
                <a:ext uri="{FF2B5EF4-FFF2-40B4-BE49-F238E27FC236}">
                  <a16:creationId xmlns:a16="http://schemas.microsoft.com/office/drawing/2014/main" id="{0F5578EE-B10F-43EF-86DC-1D845670EB4A}"/>
                </a:ext>
              </a:extLst>
            </p:cNvPr>
            <p:cNvCxnSpPr/>
            <p:nvPr/>
          </p:nvCxnSpPr>
          <p:spPr bwMode="auto">
            <a:xfrm flipH="1">
              <a:off x="5900464" y="948905"/>
              <a:ext cx="182880" cy="0"/>
            </a:xfrm>
            <a:prstGeom prst="line">
              <a:avLst/>
            </a:prstGeom>
            <a:noFill/>
            <a:ln w="3810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753E972-DF41-45AB-B059-B7D248767EAD}"/>
                </a:ext>
              </a:extLst>
            </p:cNvPr>
            <p:cNvCxnSpPr/>
            <p:nvPr/>
          </p:nvCxnSpPr>
          <p:spPr bwMode="auto">
            <a:xfrm flipH="1">
              <a:off x="5900464" y="1166003"/>
              <a:ext cx="182880" cy="0"/>
            </a:xfrm>
            <a:prstGeom prst="line">
              <a:avLst/>
            </a:prstGeom>
            <a:noFill/>
            <a:ln w="38100"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C178AC0E-A919-4EDE-AEB1-924986C167AD}"/>
                </a:ext>
              </a:extLst>
            </p:cNvPr>
            <p:cNvCxnSpPr/>
            <p:nvPr/>
          </p:nvCxnSpPr>
          <p:spPr bwMode="auto">
            <a:xfrm flipH="1">
              <a:off x="5900464" y="1383101"/>
              <a:ext cx="182880" cy="0"/>
            </a:xfrm>
            <a:prstGeom prst="line">
              <a:avLst/>
            </a:prstGeom>
            <a:noFill/>
            <a:ln w="38100" cap="flat" cmpd="sng" algn="ctr">
              <a:solidFill>
                <a:schemeClr val="accent4"/>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450955E-874F-4111-9345-AB667361AA67}"/>
                </a:ext>
              </a:extLst>
            </p:cNvPr>
            <p:cNvCxnSpPr/>
            <p:nvPr/>
          </p:nvCxnSpPr>
          <p:spPr bwMode="auto">
            <a:xfrm flipH="1">
              <a:off x="5900464" y="1600200"/>
              <a:ext cx="182880" cy="0"/>
            </a:xfrm>
            <a:prstGeom prst="line">
              <a:avLst/>
            </a:prstGeom>
            <a:noFill/>
            <a:ln w="38100" cap="flat" cmpd="sng" algn="ctr">
              <a:solidFill>
                <a:schemeClr val="accent5"/>
              </a:solidFill>
              <a:prstDash val="solid"/>
              <a:round/>
              <a:headEnd type="none" w="med" len="med"/>
              <a:tailEnd type="none" w="med" len="med"/>
            </a:ln>
            <a:effectLst/>
          </p:spPr>
        </p:cxnSp>
      </p:grpSp>
      <p:cxnSp>
        <p:nvCxnSpPr>
          <p:cNvPr id="75" name="Straight Connector 74">
            <a:extLst>
              <a:ext uri="{FF2B5EF4-FFF2-40B4-BE49-F238E27FC236}">
                <a16:creationId xmlns:a16="http://schemas.microsoft.com/office/drawing/2014/main" id="{9B51794F-198F-4EE5-B2D1-0D271CFF674F}"/>
              </a:ext>
            </a:extLst>
          </p:cNvPr>
          <p:cNvCxnSpPr>
            <a:cxnSpLocks/>
          </p:cNvCxnSpPr>
          <p:nvPr/>
        </p:nvCxnSpPr>
        <p:spPr bwMode="auto">
          <a:xfrm>
            <a:off x="1220008" y="3739957"/>
            <a:ext cx="4875992"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330E7C18-9585-40C1-B794-8770B8FAB5CD}"/>
              </a:ext>
            </a:extLst>
          </p:cNvPr>
          <p:cNvCxnSpPr>
            <a:cxnSpLocks/>
          </p:cNvCxnSpPr>
          <p:nvPr/>
        </p:nvCxnSpPr>
        <p:spPr bwMode="auto">
          <a:xfrm>
            <a:off x="1203265" y="3302117"/>
            <a:ext cx="4875992" cy="0"/>
          </a:xfrm>
          <a:prstGeom prst="line">
            <a:avLst/>
          </a:prstGeom>
          <a:noFill/>
          <a:ln w="28575" cap="flat" cmpd="sng" algn="ctr">
            <a:solidFill>
              <a:schemeClr val="bg1"/>
            </a:solidFill>
            <a:prstDash val="sysDot"/>
            <a:round/>
            <a:headEnd type="none" w="med" len="med"/>
            <a:tailEnd type="none" w="med" len="med"/>
          </a:ln>
          <a:effectLst/>
        </p:spPr>
      </p:cxnSp>
      <p:cxnSp>
        <p:nvCxnSpPr>
          <p:cNvPr id="77" name="Straight Connector 76">
            <a:extLst>
              <a:ext uri="{FF2B5EF4-FFF2-40B4-BE49-F238E27FC236}">
                <a16:creationId xmlns:a16="http://schemas.microsoft.com/office/drawing/2014/main" id="{1C6965A2-9CEF-47C4-BBD6-A1DCEE475412}"/>
              </a:ext>
            </a:extLst>
          </p:cNvPr>
          <p:cNvCxnSpPr>
            <a:cxnSpLocks/>
          </p:cNvCxnSpPr>
          <p:nvPr/>
        </p:nvCxnSpPr>
        <p:spPr bwMode="auto">
          <a:xfrm>
            <a:off x="1203265" y="2865817"/>
            <a:ext cx="4875992"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7E84BAB-D8E3-44E3-92E0-ACBE5F9025C3}"/>
              </a:ext>
            </a:extLst>
          </p:cNvPr>
          <p:cNvCxnSpPr>
            <a:cxnSpLocks/>
          </p:cNvCxnSpPr>
          <p:nvPr/>
        </p:nvCxnSpPr>
        <p:spPr bwMode="auto">
          <a:xfrm>
            <a:off x="1220447" y="5832271"/>
            <a:ext cx="4875992" cy="0"/>
          </a:xfrm>
          <a:prstGeom prst="line">
            <a:avLst/>
          </a:prstGeom>
          <a:noFill/>
          <a:ln w="28575" cap="flat" cmpd="sng" algn="ctr">
            <a:solidFill>
              <a:schemeClr val="bg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E1A60BB4-09AF-4E32-AF7C-686EFE79504B}"/>
              </a:ext>
            </a:extLst>
          </p:cNvPr>
          <p:cNvCxnSpPr>
            <a:cxnSpLocks/>
          </p:cNvCxnSpPr>
          <p:nvPr/>
        </p:nvCxnSpPr>
        <p:spPr bwMode="auto">
          <a:xfrm>
            <a:off x="5244638" y="4969913"/>
            <a:ext cx="0" cy="467789"/>
          </a:xfrm>
          <a:prstGeom prst="line">
            <a:avLst/>
          </a:prstGeom>
          <a:noFill/>
          <a:ln w="19050" cap="flat" cmpd="sng" algn="ctr">
            <a:solidFill>
              <a:schemeClr val="accent3"/>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CAE06A4C-EF1D-4526-88C1-D3887EDF3A0D}"/>
              </a:ext>
            </a:extLst>
          </p:cNvPr>
          <p:cNvCxnSpPr>
            <a:cxnSpLocks/>
          </p:cNvCxnSpPr>
          <p:nvPr/>
        </p:nvCxnSpPr>
        <p:spPr bwMode="auto">
          <a:xfrm>
            <a:off x="4782675" y="4965380"/>
            <a:ext cx="0" cy="382962"/>
          </a:xfrm>
          <a:prstGeom prst="line">
            <a:avLst/>
          </a:prstGeom>
          <a:noFill/>
          <a:ln w="19050" cap="flat" cmpd="sng" algn="ctr">
            <a:solidFill>
              <a:schemeClr val="accent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ECF5BB9E-86A3-4412-ACBB-F342879E8F8D}"/>
              </a:ext>
            </a:extLst>
          </p:cNvPr>
          <p:cNvCxnSpPr>
            <a:cxnSpLocks/>
          </p:cNvCxnSpPr>
          <p:nvPr/>
        </p:nvCxnSpPr>
        <p:spPr bwMode="auto">
          <a:xfrm>
            <a:off x="3862092" y="4953595"/>
            <a:ext cx="0" cy="209642"/>
          </a:xfrm>
          <a:prstGeom prst="line">
            <a:avLst/>
          </a:prstGeom>
          <a:noFill/>
          <a:ln w="19050" cap="flat" cmpd="sng" algn="ctr">
            <a:solidFill>
              <a:schemeClr val="accent4"/>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D4E73860-6C16-42F7-BD3F-D8A0390BE82A}"/>
              </a:ext>
            </a:extLst>
          </p:cNvPr>
          <p:cNvCxnSpPr>
            <a:cxnSpLocks/>
          </p:cNvCxnSpPr>
          <p:nvPr/>
        </p:nvCxnSpPr>
        <p:spPr bwMode="auto">
          <a:xfrm>
            <a:off x="4521671" y="4963708"/>
            <a:ext cx="0" cy="350770"/>
          </a:xfrm>
          <a:prstGeom prst="line">
            <a:avLst/>
          </a:prstGeom>
          <a:noFill/>
          <a:ln w="19050" cap="flat" cmpd="sng" algn="ctr">
            <a:solidFill>
              <a:schemeClr val="accent5"/>
            </a:solidFill>
            <a:prstDash val="solid"/>
            <a:round/>
            <a:headEnd type="none" w="med" len="med"/>
            <a:tailEnd type="none" w="med" len="med"/>
          </a:ln>
          <a:effectLst/>
        </p:spPr>
      </p:cxnSp>
      <p:grpSp>
        <p:nvGrpSpPr>
          <p:cNvPr id="619" name="Group 618">
            <a:extLst>
              <a:ext uri="{FF2B5EF4-FFF2-40B4-BE49-F238E27FC236}">
                <a16:creationId xmlns:a16="http://schemas.microsoft.com/office/drawing/2014/main" id="{85DB8A37-48C1-4B57-AB8C-F98C3D8C4F81}"/>
              </a:ext>
            </a:extLst>
          </p:cNvPr>
          <p:cNvGrpSpPr/>
          <p:nvPr/>
        </p:nvGrpSpPr>
        <p:grpSpPr>
          <a:xfrm>
            <a:off x="2264162" y="4898844"/>
            <a:ext cx="286310" cy="47277"/>
            <a:chOff x="2008242" y="4810051"/>
            <a:chExt cx="286310" cy="47277"/>
          </a:xfrm>
        </p:grpSpPr>
        <p:sp>
          <p:nvSpPr>
            <p:cNvPr id="607" name="Isosceles Triangle 606">
              <a:extLst>
                <a:ext uri="{FF2B5EF4-FFF2-40B4-BE49-F238E27FC236}">
                  <a16:creationId xmlns:a16="http://schemas.microsoft.com/office/drawing/2014/main" id="{2D6AFCA7-F582-4D09-8C9E-9C73B5A5B030}"/>
                </a:ext>
              </a:extLst>
            </p:cNvPr>
            <p:cNvSpPr/>
            <p:nvPr/>
          </p:nvSpPr>
          <p:spPr bwMode="auto">
            <a:xfrm>
              <a:off x="2008242" y="4810051"/>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0" name="Isosceles Triangle 609">
              <a:extLst>
                <a:ext uri="{FF2B5EF4-FFF2-40B4-BE49-F238E27FC236}">
                  <a16:creationId xmlns:a16="http://schemas.microsoft.com/office/drawing/2014/main" id="{4ABDAC8E-9FFA-48BC-87A9-33F0BB72D182}"/>
                </a:ext>
              </a:extLst>
            </p:cNvPr>
            <p:cNvSpPr/>
            <p:nvPr/>
          </p:nvSpPr>
          <p:spPr bwMode="auto">
            <a:xfrm>
              <a:off x="2248833" y="4810051"/>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1" name="Isosceles Triangle 610">
              <a:extLst>
                <a:ext uri="{FF2B5EF4-FFF2-40B4-BE49-F238E27FC236}">
                  <a16:creationId xmlns:a16="http://schemas.microsoft.com/office/drawing/2014/main" id="{D376C0F3-B331-4641-BC1D-B555542BB0DF}"/>
                </a:ext>
              </a:extLst>
            </p:cNvPr>
            <p:cNvSpPr/>
            <p:nvPr/>
          </p:nvSpPr>
          <p:spPr bwMode="auto">
            <a:xfrm>
              <a:off x="2037614" y="4810051"/>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2" name="Isosceles Triangle 611">
              <a:extLst>
                <a:ext uri="{FF2B5EF4-FFF2-40B4-BE49-F238E27FC236}">
                  <a16:creationId xmlns:a16="http://schemas.microsoft.com/office/drawing/2014/main" id="{AD5FA634-74AB-41E9-BA63-7297B585C02D}"/>
                </a:ext>
              </a:extLst>
            </p:cNvPr>
            <p:cNvSpPr/>
            <p:nvPr/>
          </p:nvSpPr>
          <p:spPr bwMode="auto">
            <a:xfrm>
              <a:off x="2070132" y="4810051"/>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3" name="Isosceles Triangle 612">
              <a:extLst>
                <a:ext uri="{FF2B5EF4-FFF2-40B4-BE49-F238E27FC236}">
                  <a16:creationId xmlns:a16="http://schemas.microsoft.com/office/drawing/2014/main" id="{AC16556B-6F5C-4483-B160-035A53089902}"/>
                </a:ext>
              </a:extLst>
            </p:cNvPr>
            <p:cNvSpPr/>
            <p:nvPr/>
          </p:nvSpPr>
          <p:spPr bwMode="auto">
            <a:xfrm>
              <a:off x="2095244" y="4810051"/>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4" name="Isosceles Triangle 613">
              <a:extLst>
                <a:ext uri="{FF2B5EF4-FFF2-40B4-BE49-F238E27FC236}">
                  <a16:creationId xmlns:a16="http://schemas.microsoft.com/office/drawing/2014/main" id="{60E00533-7CB4-48F2-9929-21C422381A73}"/>
                </a:ext>
              </a:extLst>
            </p:cNvPr>
            <p:cNvSpPr/>
            <p:nvPr/>
          </p:nvSpPr>
          <p:spPr bwMode="auto">
            <a:xfrm>
              <a:off x="2120028" y="4810051"/>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5" name="Isosceles Triangle 614">
              <a:extLst>
                <a:ext uri="{FF2B5EF4-FFF2-40B4-BE49-F238E27FC236}">
                  <a16:creationId xmlns:a16="http://schemas.microsoft.com/office/drawing/2014/main" id="{400E580D-BE16-4265-8559-D173FB7D3B3F}"/>
                </a:ext>
              </a:extLst>
            </p:cNvPr>
            <p:cNvSpPr/>
            <p:nvPr/>
          </p:nvSpPr>
          <p:spPr bwMode="auto">
            <a:xfrm>
              <a:off x="2147393" y="4810051"/>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6" name="Isosceles Triangle 615">
              <a:extLst>
                <a:ext uri="{FF2B5EF4-FFF2-40B4-BE49-F238E27FC236}">
                  <a16:creationId xmlns:a16="http://schemas.microsoft.com/office/drawing/2014/main" id="{49C6D958-5B22-4180-8181-E30C7BEEE841}"/>
                </a:ext>
              </a:extLst>
            </p:cNvPr>
            <p:cNvSpPr/>
            <p:nvPr/>
          </p:nvSpPr>
          <p:spPr bwMode="auto">
            <a:xfrm>
              <a:off x="2166075" y="4810051"/>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7" name="Isosceles Triangle 616">
              <a:extLst>
                <a:ext uri="{FF2B5EF4-FFF2-40B4-BE49-F238E27FC236}">
                  <a16:creationId xmlns:a16="http://schemas.microsoft.com/office/drawing/2014/main" id="{F08DE589-527D-4910-9DCD-788CB2644574}"/>
                </a:ext>
              </a:extLst>
            </p:cNvPr>
            <p:cNvSpPr/>
            <p:nvPr/>
          </p:nvSpPr>
          <p:spPr bwMode="auto">
            <a:xfrm>
              <a:off x="2191187" y="4810051"/>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8" name="Isosceles Triangle 617">
              <a:extLst>
                <a:ext uri="{FF2B5EF4-FFF2-40B4-BE49-F238E27FC236}">
                  <a16:creationId xmlns:a16="http://schemas.microsoft.com/office/drawing/2014/main" id="{C8CC2C11-2C2E-49CB-8F2C-0AF4F3CA3E6D}"/>
                </a:ext>
              </a:extLst>
            </p:cNvPr>
            <p:cNvSpPr/>
            <p:nvPr/>
          </p:nvSpPr>
          <p:spPr bwMode="auto">
            <a:xfrm>
              <a:off x="2218199" y="4810051"/>
              <a:ext cx="45719" cy="47277"/>
            </a:xfrm>
            <a:prstGeom prst="triangle">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29" name="Group 628">
            <a:extLst>
              <a:ext uri="{FF2B5EF4-FFF2-40B4-BE49-F238E27FC236}">
                <a16:creationId xmlns:a16="http://schemas.microsoft.com/office/drawing/2014/main" id="{9CA166CE-256E-463C-9571-22EB580752DE}"/>
              </a:ext>
            </a:extLst>
          </p:cNvPr>
          <p:cNvGrpSpPr/>
          <p:nvPr/>
        </p:nvGrpSpPr>
        <p:grpSpPr>
          <a:xfrm>
            <a:off x="2535005" y="4902074"/>
            <a:ext cx="291630" cy="45719"/>
            <a:chOff x="2276704" y="4813281"/>
            <a:chExt cx="291630" cy="45719"/>
          </a:xfrm>
        </p:grpSpPr>
        <p:sp>
          <p:nvSpPr>
            <p:cNvPr id="609" name="Star: 5 Points 608">
              <a:extLst>
                <a:ext uri="{FF2B5EF4-FFF2-40B4-BE49-F238E27FC236}">
                  <a16:creationId xmlns:a16="http://schemas.microsoft.com/office/drawing/2014/main" id="{004A6710-3D5B-46F8-AFCE-225DEB6E9659}"/>
                </a:ext>
              </a:extLst>
            </p:cNvPr>
            <p:cNvSpPr/>
            <p:nvPr/>
          </p:nvSpPr>
          <p:spPr bwMode="auto">
            <a:xfrm flipH="1">
              <a:off x="2276704" y="4813281"/>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0" name="Star: 5 Points 619">
              <a:extLst>
                <a:ext uri="{FF2B5EF4-FFF2-40B4-BE49-F238E27FC236}">
                  <a16:creationId xmlns:a16="http://schemas.microsoft.com/office/drawing/2014/main" id="{BAE61654-D0BA-4737-88DC-C40DD15E6A10}"/>
                </a:ext>
              </a:extLst>
            </p:cNvPr>
            <p:cNvSpPr/>
            <p:nvPr/>
          </p:nvSpPr>
          <p:spPr bwMode="auto">
            <a:xfrm flipH="1">
              <a:off x="2302724" y="4813281"/>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1" name="Star: 5 Points 620">
              <a:extLst>
                <a:ext uri="{FF2B5EF4-FFF2-40B4-BE49-F238E27FC236}">
                  <a16:creationId xmlns:a16="http://schemas.microsoft.com/office/drawing/2014/main" id="{6644AF2B-699D-443B-BFE4-2C168F0F337C}"/>
                </a:ext>
              </a:extLst>
            </p:cNvPr>
            <p:cNvSpPr/>
            <p:nvPr/>
          </p:nvSpPr>
          <p:spPr bwMode="auto">
            <a:xfrm flipH="1">
              <a:off x="2522615" y="4813281"/>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2" name="Star: 5 Points 621">
              <a:extLst>
                <a:ext uri="{FF2B5EF4-FFF2-40B4-BE49-F238E27FC236}">
                  <a16:creationId xmlns:a16="http://schemas.microsoft.com/office/drawing/2014/main" id="{0B5C5800-9915-4812-99B1-BE39FA771B4D}"/>
                </a:ext>
              </a:extLst>
            </p:cNvPr>
            <p:cNvSpPr/>
            <p:nvPr/>
          </p:nvSpPr>
          <p:spPr bwMode="auto">
            <a:xfrm flipH="1">
              <a:off x="2352798" y="4813281"/>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3" name="Star: 5 Points 622">
              <a:extLst>
                <a:ext uri="{FF2B5EF4-FFF2-40B4-BE49-F238E27FC236}">
                  <a16:creationId xmlns:a16="http://schemas.microsoft.com/office/drawing/2014/main" id="{BFAD4090-EA84-464A-8EF2-0E55ACE83EBA}"/>
                </a:ext>
              </a:extLst>
            </p:cNvPr>
            <p:cNvSpPr/>
            <p:nvPr/>
          </p:nvSpPr>
          <p:spPr bwMode="auto">
            <a:xfrm flipH="1">
              <a:off x="2326600" y="4813281"/>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4" name="Star: 5 Points 623">
              <a:extLst>
                <a:ext uri="{FF2B5EF4-FFF2-40B4-BE49-F238E27FC236}">
                  <a16:creationId xmlns:a16="http://schemas.microsoft.com/office/drawing/2014/main" id="{1EE0D8D0-4307-44B2-8D33-2762DE1CD362}"/>
                </a:ext>
              </a:extLst>
            </p:cNvPr>
            <p:cNvSpPr/>
            <p:nvPr/>
          </p:nvSpPr>
          <p:spPr bwMode="auto">
            <a:xfrm flipH="1">
              <a:off x="2383155" y="4813281"/>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5" name="Star: 5 Points 624">
              <a:extLst>
                <a:ext uri="{FF2B5EF4-FFF2-40B4-BE49-F238E27FC236}">
                  <a16:creationId xmlns:a16="http://schemas.microsoft.com/office/drawing/2014/main" id="{F0A5C67C-44F5-4396-9081-D6307FFA9C84}"/>
                </a:ext>
              </a:extLst>
            </p:cNvPr>
            <p:cNvSpPr/>
            <p:nvPr/>
          </p:nvSpPr>
          <p:spPr bwMode="auto">
            <a:xfrm flipH="1">
              <a:off x="2413057" y="4813281"/>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6" name="Star: 5 Points 625">
              <a:extLst>
                <a:ext uri="{FF2B5EF4-FFF2-40B4-BE49-F238E27FC236}">
                  <a16:creationId xmlns:a16="http://schemas.microsoft.com/office/drawing/2014/main" id="{30822927-61AF-42E3-8051-A9DABA6A2232}"/>
                </a:ext>
              </a:extLst>
            </p:cNvPr>
            <p:cNvSpPr/>
            <p:nvPr/>
          </p:nvSpPr>
          <p:spPr bwMode="auto">
            <a:xfrm flipH="1">
              <a:off x="2443200" y="4813281"/>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7" name="Star: 5 Points 626">
              <a:extLst>
                <a:ext uri="{FF2B5EF4-FFF2-40B4-BE49-F238E27FC236}">
                  <a16:creationId xmlns:a16="http://schemas.microsoft.com/office/drawing/2014/main" id="{416696E6-55AA-425B-936C-3AFCE48F0E72}"/>
                </a:ext>
              </a:extLst>
            </p:cNvPr>
            <p:cNvSpPr/>
            <p:nvPr/>
          </p:nvSpPr>
          <p:spPr bwMode="auto">
            <a:xfrm flipH="1">
              <a:off x="2464926" y="4813281"/>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8" name="Star: 5 Points 627">
              <a:extLst>
                <a:ext uri="{FF2B5EF4-FFF2-40B4-BE49-F238E27FC236}">
                  <a16:creationId xmlns:a16="http://schemas.microsoft.com/office/drawing/2014/main" id="{299EA801-1B30-4196-A851-A004044C6BF5}"/>
                </a:ext>
              </a:extLst>
            </p:cNvPr>
            <p:cNvSpPr/>
            <p:nvPr/>
          </p:nvSpPr>
          <p:spPr bwMode="auto">
            <a:xfrm flipH="1">
              <a:off x="2490801" y="4813281"/>
              <a:ext cx="45719" cy="45719"/>
            </a:xfrm>
            <a:prstGeom prst="star5">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630" name="Straight Connector 629">
            <a:extLst>
              <a:ext uri="{FF2B5EF4-FFF2-40B4-BE49-F238E27FC236}">
                <a16:creationId xmlns:a16="http://schemas.microsoft.com/office/drawing/2014/main" id="{145B10D0-E07F-4426-8633-6299550B548A}"/>
              </a:ext>
            </a:extLst>
          </p:cNvPr>
          <p:cNvCxnSpPr>
            <a:cxnSpLocks/>
          </p:cNvCxnSpPr>
          <p:nvPr/>
        </p:nvCxnSpPr>
        <p:spPr bwMode="auto">
          <a:xfrm>
            <a:off x="4323222" y="4955398"/>
            <a:ext cx="0" cy="302557"/>
          </a:xfrm>
          <a:prstGeom prst="line">
            <a:avLst/>
          </a:prstGeom>
          <a:noFill/>
          <a:ln w="19050" cap="flat" cmpd="sng" algn="ctr">
            <a:solidFill>
              <a:schemeClr val="accent1"/>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DF7F197D-9896-4D3F-B71B-4AE87043E16A}"/>
              </a:ext>
            </a:extLst>
          </p:cNvPr>
          <p:cNvCxnSpPr>
            <a:cxnSpLocks/>
          </p:cNvCxnSpPr>
          <p:nvPr/>
        </p:nvCxnSpPr>
        <p:spPr bwMode="auto">
          <a:xfrm>
            <a:off x="3936013" y="4963708"/>
            <a:ext cx="0" cy="206672"/>
          </a:xfrm>
          <a:prstGeom prst="line">
            <a:avLst/>
          </a:prstGeom>
          <a:noFill/>
          <a:ln w="19050" cap="flat" cmpd="sng" algn="ctr">
            <a:solidFill>
              <a:schemeClr val="accent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3F67C87A-F3E9-46F9-8277-45E8F7EC0D53}"/>
              </a:ext>
            </a:extLst>
          </p:cNvPr>
          <p:cNvCxnSpPr>
            <a:cxnSpLocks/>
          </p:cNvCxnSpPr>
          <p:nvPr/>
        </p:nvCxnSpPr>
        <p:spPr bwMode="auto">
          <a:xfrm>
            <a:off x="5631464" y="4963708"/>
            <a:ext cx="0" cy="642441"/>
          </a:xfrm>
          <a:prstGeom prst="line">
            <a:avLst/>
          </a:prstGeom>
          <a:noFill/>
          <a:ln w="19050" cap="flat" cmpd="sng" algn="ctr">
            <a:solidFill>
              <a:schemeClr val="accent1"/>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6E15302A-7731-4CAA-BE2A-D46802E65DCC}"/>
              </a:ext>
            </a:extLst>
          </p:cNvPr>
          <p:cNvCxnSpPr>
            <a:cxnSpLocks/>
          </p:cNvCxnSpPr>
          <p:nvPr/>
        </p:nvCxnSpPr>
        <p:spPr bwMode="auto">
          <a:xfrm>
            <a:off x="3092923" y="4966371"/>
            <a:ext cx="0" cy="46846"/>
          </a:xfrm>
          <a:prstGeom prst="line">
            <a:avLst/>
          </a:prstGeom>
          <a:noFill/>
          <a:ln w="19050" cap="flat" cmpd="sng" algn="ctr">
            <a:solidFill>
              <a:schemeClr val="accent1"/>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5FA2308C-6472-4E24-A8F0-BB1DACBB465A}"/>
              </a:ext>
            </a:extLst>
          </p:cNvPr>
          <p:cNvCxnSpPr>
            <a:cxnSpLocks/>
          </p:cNvCxnSpPr>
          <p:nvPr/>
        </p:nvCxnSpPr>
        <p:spPr bwMode="auto">
          <a:xfrm>
            <a:off x="3215300" y="4966760"/>
            <a:ext cx="0" cy="63126"/>
          </a:xfrm>
          <a:prstGeom prst="line">
            <a:avLst/>
          </a:prstGeom>
          <a:noFill/>
          <a:ln w="19050" cap="flat" cmpd="sng" algn="ctr">
            <a:solidFill>
              <a:schemeClr val="accent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5C5CBEAB-8FEA-4CB6-90C3-40C3F84C584D}"/>
              </a:ext>
            </a:extLst>
          </p:cNvPr>
          <p:cNvCxnSpPr>
            <a:cxnSpLocks/>
          </p:cNvCxnSpPr>
          <p:nvPr/>
        </p:nvCxnSpPr>
        <p:spPr bwMode="auto">
          <a:xfrm>
            <a:off x="1704632" y="4792315"/>
            <a:ext cx="0" cy="153806"/>
          </a:xfrm>
          <a:prstGeom prst="line">
            <a:avLst/>
          </a:prstGeom>
          <a:noFill/>
          <a:ln w="19050" cap="flat" cmpd="sng" algn="ctr">
            <a:solidFill>
              <a:schemeClr val="accent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07D44FB2-0154-4C3F-81B2-CB24C3F263CC}"/>
              </a:ext>
            </a:extLst>
          </p:cNvPr>
          <p:cNvCxnSpPr>
            <a:cxnSpLocks/>
          </p:cNvCxnSpPr>
          <p:nvPr/>
        </p:nvCxnSpPr>
        <p:spPr bwMode="auto">
          <a:xfrm>
            <a:off x="2011926" y="4917720"/>
            <a:ext cx="0" cy="37678"/>
          </a:xfrm>
          <a:prstGeom prst="line">
            <a:avLst/>
          </a:prstGeom>
          <a:noFill/>
          <a:ln w="19050" cap="flat" cmpd="sng" algn="ctr">
            <a:solidFill>
              <a:schemeClr val="accent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3B53790B-DF53-4E50-9CEC-7552FF9B83F2}"/>
              </a:ext>
            </a:extLst>
          </p:cNvPr>
          <p:cNvCxnSpPr>
            <a:cxnSpLocks/>
          </p:cNvCxnSpPr>
          <p:nvPr/>
        </p:nvCxnSpPr>
        <p:spPr bwMode="auto">
          <a:xfrm>
            <a:off x="2035067" y="4924933"/>
            <a:ext cx="0" cy="37678"/>
          </a:xfrm>
          <a:prstGeom prst="line">
            <a:avLst/>
          </a:prstGeom>
          <a:noFill/>
          <a:ln w="19050" cap="flat" cmpd="sng" algn="ctr">
            <a:solidFill>
              <a:schemeClr val="accent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C782420C-1639-4DF4-81A4-26B416589F82}"/>
              </a:ext>
            </a:extLst>
          </p:cNvPr>
          <p:cNvCxnSpPr>
            <a:cxnSpLocks/>
          </p:cNvCxnSpPr>
          <p:nvPr/>
        </p:nvCxnSpPr>
        <p:spPr bwMode="auto">
          <a:xfrm>
            <a:off x="5351893" y="4960624"/>
            <a:ext cx="0" cy="477078"/>
          </a:xfrm>
          <a:prstGeom prst="line">
            <a:avLst/>
          </a:prstGeom>
          <a:noFill/>
          <a:ln w="19050" cap="flat" cmpd="sng" algn="ctr">
            <a:solidFill>
              <a:schemeClr val="accent3"/>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350816B9-F8CF-4E9E-AF1A-10D38DDBC5D4}"/>
              </a:ext>
            </a:extLst>
          </p:cNvPr>
          <p:cNvCxnSpPr>
            <a:cxnSpLocks/>
          </p:cNvCxnSpPr>
          <p:nvPr/>
        </p:nvCxnSpPr>
        <p:spPr bwMode="auto">
          <a:xfrm>
            <a:off x="5454189" y="4955398"/>
            <a:ext cx="0" cy="544498"/>
          </a:xfrm>
          <a:prstGeom prst="line">
            <a:avLst/>
          </a:prstGeom>
          <a:noFill/>
          <a:ln w="19050" cap="flat" cmpd="sng" algn="ctr">
            <a:solidFill>
              <a:schemeClr val="accent3"/>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5FCB4B0D-FFA7-45FA-9CE7-BECDA96FF502}"/>
              </a:ext>
            </a:extLst>
          </p:cNvPr>
          <p:cNvCxnSpPr>
            <a:cxnSpLocks/>
          </p:cNvCxnSpPr>
          <p:nvPr/>
        </p:nvCxnSpPr>
        <p:spPr bwMode="auto">
          <a:xfrm>
            <a:off x="5528940" y="4962611"/>
            <a:ext cx="0" cy="611773"/>
          </a:xfrm>
          <a:prstGeom prst="line">
            <a:avLst/>
          </a:prstGeom>
          <a:noFill/>
          <a:ln w="19050" cap="flat" cmpd="sng" algn="ctr">
            <a:solidFill>
              <a:schemeClr val="accent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E303D00C-4F1A-49FA-A399-1234B8B8BCB9}"/>
              </a:ext>
            </a:extLst>
          </p:cNvPr>
          <p:cNvCxnSpPr>
            <a:cxnSpLocks/>
          </p:cNvCxnSpPr>
          <p:nvPr/>
        </p:nvCxnSpPr>
        <p:spPr bwMode="auto">
          <a:xfrm>
            <a:off x="5606589" y="4962611"/>
            <a:ext cx="0" cy="647485"/>
          </a:xfrm>
          <a:prstGeom prst="line">
            <a:avLst/>
          </a:prstGeom>
          <a:noFill/>
          <a:ln w="19050" cap="flat" cmpd="sng" algn="ctr">
            <a:solidFill>
              <a:schemeClr val="accent3"/>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282A05B6-C1EB-4BEB-A7A0-0CB90C8D58C1}"/>
              </a:ext>
            </a:extLst>
          </p:cNvPr>
          <p:cNvCxnSpPr>
            <a:cxnSpLocks/>
          </p:cNvCxnSpPr>
          <p:nvPr/>
        </p:nvCxnSpPr>
        <p:spPr bwMode="auto">
          <a:xfrm>
            <a:off x="5480384" y="4955398"/>
            <a:ext cx="0" cy="561305"/>
          </a:xfrm>
          <a:prstGeom prst="line">
            <a:avLst/>
          </a:prstGeom>
          <a:noFill/>
          <a:ln w="19050" cap="flat" cmpd="sng" algn="ctr">
            <a:solidFill>
              <a:schemeClr val="accent3"/>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854E2DE2-D7C0-4789-AAAB-194A3BEE33A1}"/>
              </a:ext>
            </a:extLst>
          </p:cNvPr>
          <p:cNvCxnSpPr>
            <a:cxnSpLocks/>
          </p:cNvCxnSpPr>
          <p:nvPr/>
        </p:nvCxnSpPr>
        <p:spPr bwMode="auto">
          <a:xfrm>
            <a:off x="5501814" y="4962611"/>
            <a:ext cx="0" cy="561305"/>
          </a:xfrm>
          <a:prstGeom prst="line">
            <a:avLst/>
          </a:prstGeom>
          <a:noFill/>
          <a:ln w="19050" cap="flat" cmpd="sng" algn="ctr">
            <a:solidFill>
              <a:schemeClr val="accent3"/>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7D42B958-8E74-446D-BFEE-53B406E3B364}"/>
              </a:ext>
            </a:extLst>
          </p:cNvPr>
          <p:cNvCxnSpPr>
            <a:cxnSpLocks/>
          </p:cNvCxnSpPr>
          <p:nvPr/>
        </p:nvCxnSpPr>
        <p:spPr bwMode="auto">
          <a:xfrm>
            <a:off x="5682790" y="4962611"/>
            <a:ext cx="0" cy="700227"/>
          </a:xfrm>
          <a:prstGeom prst="line">
            <a:avLst/>
          </a:prstGeom>
          <a:noFill/>
          <a:ln w="19050" cap="flat" cmpd="sng" algn="ctr">
            <a:solidFill>
              <a:schemeClr val="accent3"/>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FD14A89F-BA04-49F1-BC27-CD4B9D89F869}"/>
              </a:ext>
            </a:extLst>
          </p:cNvPr>
          <p:cNvCxnSpPr>
            <a:cxnSpLocks/>
          </p:cNvCxnSpPr>
          <p:nvPr/>
        </p:nvCxnSpPr>
        <p:spPr bwMode="auto">
          <a:xfrm>
            <a:off x="5737560" y="4962611"/>
            <a:ext cx="0" cy="722562"/>
          </a:xfrm>
          <a:prstGeom prst="line">
            <a:avLst/>
          </a:prstGeom>
          <a:noFill/>
          <a:ln w="19050" cap="flat" cmpd="sng" algn="ctr">
            <a:solidFill>
              <a:schemeClr val="accent3"/>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AD6E0EE5-2A5F-4C32-B20D-B56F1256317F}"/>
              </a:ext>
            </a:extLst>
          </p:cNvPr>
          <p:cNvCxnSpPr>
            <a:cxnSpLocks/>
          </p:cNvCxnSpPr>
          <p:nvPr/>
        </p:nvCxnSpPr>
        <p:spPr bwMode="auto">
          <a:xfrm>
            <a:off x="5760571" y="4962611"/>
            <a:ext cx="0" cy="743550"/>
          </a:xfrm>
          <a:prstGeom prst="line">
            <a:avLst/>
          </a:prstGeom>
          <a:noFill/>
          <a:ln w="19050" cap="flat" cmpd="sng" algn="ctr">
            <a:solidFill>
              <a:schemeClr val="accent3"/>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325FD1AD-BB6B-4CBB-8F32-87B5C5B200E0}"/>
              </a:ext>
            </a:extLst>
          </p:cNvPr>
          <p:cNvCxnSpPr>
            <a:cxnSpLocks/>
          </p:cNvCxnSpPr>
          <p:nvPr/>
        </p:nvCxnSpPr>
        <p:spPr bwMode="auto">
          <a:xfrm>
            <a:off x="5967741" y="4962611"/>
            <a:ext cx="0" cy="861587"/>
          </a:xfrm>
          <a:prstGeom prst="line">
            <a:avLst/>
          </a:prstGeom>
          <a:noFill/>
          <a:ln w="19050" cap="flat" cmpd="sng" algn="ctr">
            <a:solidFill>
              <a:schemeClr val="accent3"/>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CE72124F-B2F8-4204-A0DD-CC5303D93B90}"/>
              </a:ext>
            </a:extLst>
          </p:cNvPr>
          <p:cNvCxnSpPr>
            <a:cxnSpLocks/>
          </p:cNvCxnSpPr>
          <p:nvPr/>
        </p:nvCxnSpPr>
        <p:spPr bwMode="auto">
          <a:xfrm>
            <a:off x="6039974" y="4955398"/>
            <a:ext cx="0" cy="877038"/>
          </a:xfrm>
          <a:prstGeom prst="line">
            <a:avLst/>
          </a:prstGeom>
          <a:noFill/>
          <a:ln w="19050" cap="flat" cmpd="sng" algn="ctr">
            <a:solidFill>
              <a:schemeClr val="accent3"/>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A40C81F6-0AE4-4C1F-84B7-7FE563709ADF}"/>
              </a:ext>
            </a:extLst>
          </p:cNvPr>
          <p:cNvCxnSpPr>
            <a:cxnSpLocks/>
          </p:cNvCxnSpPr>
          <p:nvPr/>
        </p:nvCxnSpPr>
        <p:spPr bwMode="auto">
          <a:xfrm>
            <a:off x="5324410" y="4961488"/>
            <a:ext cx="0" cy="476214"/>
          </a:xfrm>
          <a:prstGeom prst="line">
            <a:avLst/>
          </a:prstGeom>
          <a:noFill/>
          <a:ln w="19050" cap="flat" cmpd="sng" algn="ctr">
            <a:solidFill>
              <a:schemeClr val="accent5"/>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16C78B94-1363-474C-9049-0B58ED96E49E}"/>
              </a:ext>
            </a:extLst>
          </p:cNvPr>
          <p:cNvCxnSpPr>
            <a:cxnSpLocks/>
          </p:cNvCxnSpPr>
          <p:nvPr/>
        </p:nvCxnSpPr>
        <p:spPr bwMode="auto">
          <a:xfrm>
            <a:off x="5401801" y="4962611"/>
            <a:ext cx="0" cy="526820"/>
          </a:xfrm>
          <a:prstGeom prst="line">
            <a:avLst/>
          </a:prstGeom>
          <a:noFill/>
          <a:ln w="19050" cap="flat" cmpd="sng" algn="ctr">
            <a:solidFill>
              <a:schemeClr val="accent5"/>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B771259B-DBF5-45F6-8804-DBF5A7A3295D}"/>
              </a:ext>
            </a:extLst>
          </p:cNvPr>
          <p:cNvCxnSpPr>
            <a:cxnSpLocks/>
          </p:cNvCxnSpPr>
          <p:nvPr/>
        </p:nvCxnSpPr>
        <p:spPr bwMode="auto">
          <a:xfrm>
            <a:off x="5427995" y="4955398"/>
            <a:ext cx="0" cy="544498"/>
          </a:xfrm>
          <a:prstGeom prst="line">
            <a:avLst/>
          </a:prstGeom>
          <a:noFill/>
          <a:ln w="19050" cap="flat" cmpd="sng" algn="ctr">
            <a:solidFill>
              <a:schemeClr val="accent5"/>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6B4A3ED5-D6FD-43DC-9A71-0DD8CD10FF2A}"/>
              </a:ext>
            </a:extLst>
          </p:cNvPr>
          <p:cNvCxnSpPr>
            <a:cxnSpLocks/>
          </p:cNvCxnSpPr>
          <p:nvPr/>
        </p:nvCxnSpPr>
        <p:spPr bwMode="auto">
          <a:xfrm>
            <a:off x="5989968" y="4969913"/>
            <a:ext cx="0" cy="854285"/>
          </a:xfrm>
          <a:prstGeom prst="line">
            <a:avLst/>
          </a:prstGeom>
          <a:noFill/>
          <a:ln w="19050" cap="flat" cmpd="sng" algn="ctr">
            <a:solidFill>
              <a:schemeClr val="accent5"/>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6BD19C5E-58C4-4D2E-90AC-A89792D4AA58}"/>
              </a:ext>
            </a:extLst>
          </p:cNvPr>
          <p:cNvCxnSpPr>
            <a:cxnSpLocks/>
          </p:cNvCxnSpPr>
          <p:nvPr/>
        </p:nvCxnSpPr>
        <p:spPr bwMode="auto">
          <a:xfrm>
            <a:off x="4270704" y="4958470"/>
            <a:ext cx="0" cy="299485"/>
          </a:xfrm>
          <a:prstGeom prst="line">
            <a:avLst/>
          </a:prstGeom>
          <a:noFill/>
          <a:ln w="19050" cap="flat" cmpd="sng" algn="ctr">
            <a:solidFill>
              <a:schemeClr val="accent5"/>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68A5E5C5-D8DD-4DE9-B8DD-FFA6ECCDC445}"/>
              </a:ext>
            </a:extLst>
          </p:cNvPr>
          <p:cNvCxnSpPr>
            <a:cxnSpLocks/>
          </p:cNvCxnSpPr>
          <p:nvPr/>
        </p:nvCxnSpPr>
        <p:spPr bwMode="auto">
          <a:xfrm>
            <a:off x="4294513" y="4962611"/>
            <a:ext cx="0" cy="299485"/>
          </a:xfrm>
          <a:prstGeom prst="line">
            <a:avLst/>
          </a:prstGeom>
          <a:noFill/>
          <a:ln w="19050" cap="flat" cmpd="sng" algn="ctr">
            <a:solidFill>
              <a:schemeClr val="accent5"/>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151B33A4-DE0F-4E62-A4D6-84A9208A23A8}"/>
              </a:ext>
            </a:extLst>
          </p:cNvPr>
          <p:cNvCxnSpPr>
            <a:cxnSpLocks/>
          </p:cNvCxnSpPr>
          <p:nvPr/>
        </p:nvCxnSpPr>
        <p:spPr bwMode="auto">
          <a:xfrm>
            <a:off x="3834700" y="4962611"/>
            <a:ext cx="0" cy="176482"/>
          </a:xfrm>
          <a:prstGeom prst="line">
            <a:avLst/>
          </a:prstGeom>
          <a:noFill/>
          <a:ln w="19050" cap="flat" cmpd="sng" algn="ctr">
            <a:solidFill>
              <a:schemeClr val="accent5"/>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FAB37796-4A41-43C6-935F-5382BDFCD6FB}"/>
              </a:ext>
            </a:extLst>
          </p:cNvPr>
          <p:cNvCxnSpPr>
            <a:cxnSpLocks/>
          </p:cNvCxnSpPr>
          <p:nvPr/>
        </p:nvCxnSpPr>
        <p:spPr bwMode="auto">
          <a:xfrm>
            <a:off x="3682870" y="4959288"/>
            <a:ext cx="0" cy="147388"/>
          </a:xfrm>
          <a:prstGeom prst="line">
            <a:avLst/>
          </a:prstGeom>
          <a:noFill/>
          <a:ln w="19050" cap="flat" cmpd="sng" algn="ctr">
            <a:solidFill>
              <a:schemeClr val="accent5"/>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22549BC5-DF44-4A9A-9D10-067541118019}"/>
              </a:ext>
            </a:extLst>
          </p:cNvPr>
          <p:cNvCxnSpPr>
            <a:cxnSpLocks/>
          </p:cNvCxnSpPr>
          <p:nvPr/>
        </p:nvCxnSpPr>
        <p:spPr bwMode="auto">
          <a:xfrm>
            <a:off x="3524922" y="4966431"/>
            <a:ext cx="0" cy="91564"/>
          </a:xfrm>
          <a:prstGeom prst="line">
            <a:avLst/>
          </a:prstGeom>
          <a:noFill/>
          <a:ln w="19050" cap="flat" cmpd="sng" algn="ctr">
            <a:solidFill>
              <a:schemeClr val="accent5"/>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6C16089D-DE8D-4F67-81B2-0C6F20538183}"/>
              </a:ext>
            </a:extLst>
          </p:cNvPr>
          <p:cNvCxnSpPr>
            <a:cxnSpLocks/>
          </p:cNvCxnSpPr>
          <p:nvPr/>
        </p:nvCxnSpPr>
        <p:spPr bwMode="auto">
          <a:xfrm>
            <a:off x="3345813" y="4952541"/>
            <a:ext cx="0" cy="91564"/>
          </a:xfrm>
          <a:prstGeom prst="line">
            <a:avLst/>
          </a:prstGeom>
          <a:noFill/>
          <a:ln w="19050" cap="flat" cmpd="sng" algn="ctr">
            <a:solidFill>
              <a:schemeClr val="accent5"/>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D21179D4-64E4-4EBB-AE32-0D509075ADA5}"/>
              </a:ext>
            </a:extLst>
          </p:cNvPr>
          <p:cNvCxnSpPr>
            <a:cxnSpLocks/>
          </p:cNvCxnSpPr>
          <p:nvPr/>
        </p:nvCxnSpPr>
        <p:spPr bwMode="auto">
          <a:xfrm>
            <a:off x="3190554" y="4952541"/>
            <a:ext cx="0" cy="70820"/>
          </a:xfrm>
          <a:prstGeom prst="line">
            <a:avLst/>
          </a:prstGeom>
          <a:noFill/>
          <a:ln w="19050" cap="flat" cmpd="sng" algn="ctr">
            <a:solidFill>
              <a:schemeClr val="accent5"/>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2D437DDD-CA2B-45E3-B48A-516328363D7B}"/>
              </a:ext>
            </a:extLst>
          </p:cNvPr>
          <p:cNvCxnSpPr>
            <a:cxnSpLocks/>
          </p:cNvCxnSpPr>
          <p:nvPr/>
        </p:nvCxnSpPr>
        <p:spPr bwMode="auto">
          <a:xfrm>
            <a:off x="3142929" y="4952541"/>
            <a:ext cx="0" cy="54838"/>
          </a:xfrm>
          <a:prstGeom prst="line">
            <a:avLst/>
          </a:prstGeom>
          <a:noFill/>
          <a:ln w="19050" cap="flat" cmpd="sng" algn="ctr">
            <a:solidFill>
              <a:schemeClr val="accent5"/>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89BA583E-A089-46D0-80F5-D5155AD17038}"/>
              </a:ext>
            </a:extLst>
          </p:cNvPr>
          <p:cNvCxnSpPr>
            <a:cxnSpLocks/>
          </p:cNvCxnSpPr>
          <p:nvPr/>
        </p:nvCxnSpPr>
        <p:spPr bwMode="auto">
          <a:xfrm>
            <a:off x="3014340" y="4943772"/>
            <a:ext cx="0" cy="54838"/>
          </a:xfrm>
          <a:prstGeom prst="line">
            <a:avLst/>
          </a:prstGeom>
          <a:noFill/>
          <a:ln w="19050" cap="flat" cmpd="sng" algn="ctr">
            <a:solidFill>
              <a:schemeClr val="accent5"/>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E8911203-908B-406A-9850-FA2F1C5D4621}"/>
              </a:ext>
            </a:extLst>
          </p:cNvPr>
          <p:cNvCxnSpPr>
            <a:cxnSpLocks/>
          </p:cNvCxnSpPr>
          <p:nvPr/>
        </p:nvCxnSpPr>
        <p:spPr bwMode="auto">
          <a:xfrm>
            <a:off x="2886685" y="4954526"/>
            <a:ext cx="0" cy="34502"/>
          </a:xfrm>
          <a:prstGeom prst="line">
            <a:avLst/>
          </a:prstGeom>
          <a:noFill/>
          <a:ln w="19050" cap="flat" cmpd="sng" algn="ctr">
            <a:solidFill>
              <a:schemeClr val="accent5"/>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0B1F1282-F77F-4181-8686-8BCB9DAD0562}"/>
              </a:ext>
            </a:extLst>
          </p:cNvPr>
          <p:cNvCxnSpPr>
            <a:cxnSpLocks/>
          </p:cNvCxnSpPr>
          <p:nvPr/>
        </p:nvCxnSpPr>
        <p:spPr bwMode="auto">
          <a:xfrm>
            <a:off x="2933378" y="4959288"/>
            <a:ext cx="0" cy="34502"/>
          </a:xfrm>
          <a:prstGeom prst="line">
            <a:avLst/>
          </a:prstGeom>
          <a:noFill/>
          <a:ln w="19050" cap="flat" cmpd="sng" algn="ctr">
            <a:solidFill>
              <a:schemeClr val="accent5"/>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8C14ACA6-9FC8-45D6-AF67-C8E39DCB0EDF}"/>
              </a:ext>
            </a:extLst>
          </p:cNvPr>
          <p:cNvCxnSpPr>
            <a:cxnSpLocks/>
          </p:cNvCxnSpPr>
          <p:nvPr/>
        </p:nvCxnSpPr>
        <p:spPr bwMode="auto">
          <a:xfrm>
            <a:off x="2240928" y="4926521"/>
            <a:ext cx="0" cy="34502"/>
          </a:xfrm>
          <a:prstGeom prst="line">
            <a:avLst/>
          </a:prstGeom>
          <a:noFill/>
          <a:ln w="19050" cap="flat" cmpd="sng" algn="ctr">
            <a:solidFill>
              <a:schemeClr val="accent5"/>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2EA6C442-828D-4A5C-BEF8-F5D0BEC090F9}"/>
              </a:ext>
            </a:extLst>
          </p:cNvPr>
          <p:cNvCxnSpPr>
            <a:cxnSpLocks/>
          </p:cNvCxnSpPr>
          <p:nvPr/>
        </p:nvCxnSpPr>
        <p:spPr bwMode="auto">
          <a:xfrm>
            <a:off x="2062015" y="4922455"/>
            <a:ext cx="0" cy="36833"/>
          </a:xfrm>
          <a:prstGeom prst="line">
            <a:avLst/>
          </a:prstGeom>
          <a:noFill/>
          <a:ln w="19050" cap="flat" cmpd="sng" algn="ctr">
            <a:solidFill>
              <a:schemeClr val="accent5"/>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C856045D-BE52-4544-9845-B0BAB13B82B9}"/>
              </a:ext>
            </a:extLst>
          </p:cNvPr>
          <p:cNvCxnSpPr>
            <a:cxnSpLocks/>
          </p:cNvCxnSpPr>
          <p:nvPr/>
        </p:nvCxnSpPr>
        <p:spPr bwMode="auto">
          <a:xfrm>
            <a:off x="1985130" y="4918041"/>
            <a:ext cx="0" cy="48330"/>
          </a:xfrm>
          <a:prstGeom prst="line">
            <a:avLst/>
          </a:prstGeom>
          <a:noFill/>
          <a:ln w="19050" cap="flat" cmpd="sng" algn="ctr">
            <a:solidFill>
              <a:schemeClr val="accent5"/>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F4242113-DE29-4402-97E7-B2C2BF91A9C2}"/>
              </a:ext>
            </a:extLst>
          </p:cNvPr>
          <p:cNvCxnSpPr>
            <a:cxnSpLocks/>
          </p:cNvCxnSpPr>
          <p:nvPr/>
        </p:nvCxnSpPr>
        <p:spPr bwMode="auto">
          <a:xfrm>
            <a:off x="1935360" y="4915761"/>
            <a:ext cx="0" cy="43527"/>
          </a:xfrm>
          <a:prstGeom prst="line">
            <a:avLst/>
          </a:prstGeom>
          <a:noFill/>
          <a:ln w="19050" cap="flat" cmpd="sng" algn="ctr">
            <a:solidFill>
              <a:schemeClr val="accent5"/>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EC1E6AF5-6C96-4D28-861B-007C993B60C9}"/>
              </a:ext>
            </a:extLst>
          </p:cNvPr>
          <p:cNvCxnSpPr>
            <a:cxnSpLocks/>
          </p:cNvCxnSpPr>
          <p:nvPr/>
        </p:nvCxnSpPr>
        <p:spPr bwMode="auto">
          <a:xfrm>
            <a:off x="1905076" y="4915708"/>
            <a:ext cx="0" cy="43580"/>
          </a:xfrm>
          <a:prstGeom prst="line">
            <a:avLst/>
          </a:prstGeom>
          <a:noFill/>
          <a:ln w="19050" cap="flat" cmpd="sng" algn="ctr">
            <a:solidFill>
              <a:schemeClr val="accent5"/>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551CB591-6737-4CD8-B505-9777449F46B7}"/>
              </a:ext>
            </a:extLst>
          </p:cNvPr>
          <p:cNvCxnSpPr>
            <a:cxnSpLocks/>
          </p:cNvCxnSpPr>
          <p:nvPr/>
        </p:nvCxnSpPr>
        <p:spPr bwMode="auto">
          <a:xfrm>
            <a:off x="1726956" y="4845527"/>
            <a:ext cx="0" cy="107014"/>
          </a:xfrm>
          <a:prstGeom prst="line">
            <a:avLst/>
          </a:prstGeom>
          <a:noFill/>
          <a:ln w="19050" cap="flat" cmpd="sng" algn="ctr">
            <a:solidFill>
              <a:schemeClr val="accent5"/>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ABA818D8-191A-4326-B011-DA4CB16920C9}"/>
              </a:ext>
            </a:extLst>
          </p:cNvPr>
          <p:cNvCxnSpPr>
            <a:cxnSpLocks/>
          </p:cNvCxnSpPr>
          <p:nvPr/>
        </p:nvCxnSpPr>
        <p:spPr bwMode="auto">
          <a:xfrm>
            <a:off x="1782228" y="4849893"/>
            <a:ext cx="0" cy="107014"/>
          </a:xfrm>
          <a:prstGeom prst="line">
            <a:avLst/>
          </a:prstGeom>
          <a:noFill/>
          <a:ln w="19050" cap="flat" cmpd="sng" algn="ctr">
            <a:solidFill>
              <a:schemeClr val="accent5"/>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BD0C2D13-7484-44A1-810E-4F74474AA25F}"/>
              </a:ext>
            </a:extLst>
          </p:cNvPr>
          <p:cNvCxnSpPr>
            <a:cxnSpLocks/>
          </p:cNvCxnSpPr>
          <p:nvPr/>
        </p:nvCxnSpPr>
        <p:spPr bwMode="auto">
          <a:xfrm>
            <a:off x="1805369" y="4847438"/>
            <a:ext cx="0" cy="107014"/>
          </a:xfrm>
          <a:prstGeom prst="line">
            <a:avLst/>
          </a:prstGeom>
          <a:noFill/>
          <a:ln w="19050" cap="flat" cmpd="sng" algn="ctr">
            <a:solidFill>
              <a:schemeClr val="accent5"/>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39CE1881-51EE-4404-8468-353A18ACD6C1}"/>
              </a:ext>
            </a:extLst>
          </p:cNvPr>
          <p:cNvCxnSpPr>
            <a:cxnSpLocks/>
          </p:cNvCxnSpPr>
          <p:nvPr/>
        </p:nvCxnSpPr>
        <p:spPr bwMode="auto">
          <a:xfrm>
            <a:off x="1833272" y="4862201"/>
            <a:ext cx="0" cy="97087"/>
          </a:xfrm>
          <a:prstGeom prst="line">
            <a:avLst/>
          </a:prstGeom>
          <a:noFill/>
          <a:ln w="19050" cap="flat" cmpd="sng" algn="ctr">
            <a:solidFill>
              <a:schemeClr val="accent5"/>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85B5CEAA-E73B-41DD-9534-F874C1707C21}"/>
              </a:ext>
            </a:extLst>
          </p:cNvPr>
          <p:cNvCxnSpPr>
            <a:cxnSpLocks/>
          </p:cNvCxnSpPr>
          <p:nvPr/>
        </p:nvCxnSpPr>
        <p:spPr bwMode="auto">
          <a:xfrm>
            <a:off x="1856413" y="4866688"/>
            <a:ext cx="0" cy="99683"/>
          </a:xfrm>
          <a:prstGeom prst="line">
            <a:avLst/>
          </a:prstGeom>
          <a:noFill/>
          <a:ln w="19050" cap="flat" cmpd="sng" algn="ctr">
            <a:solidFill>
              <a:schemeClr val="accent5"/>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BFA40D2C-8A8D-471B-9777-3ED7B6330D8E}"/>
              </a:ext>
            </a:extLst>
          </p:cNvPr>
          <p:cNvCxnSpPr>
            <a:cxnSpLocks/>
          </p:cNvCxnSpPr>
          <p:nvPr/>
        </p:nvCxnSpPr>
        <p:spPr bwMode="auto">
          <a:xfrm>
            <a:off x="1291956" y="4089205"/>
            <a:ext cx="0" cy="877166"/>
          </a:xfrm>
          <a:prstGeom prst="line">
            <a:avLst/>
          </a:prstGeom>
          <a:noFill/>
          <a:ln w="19050" cap="flat" cmpd="sng" algn="ctr">
            <a:solidFill>
              <a:schemeClr val="accent5"/>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0B89919E-09CC-4EB9-B476-7ACB347B98CC}"/>
              </a:ext>
            </a:extLst>
          </p:cNvPr>
          <p:cNvCxnSpPr>
            <a:cxnSpLocks/>
          </p:cNvCxnSpPr>
          <p:nvPr/>
        </p:nvCxnSpPr>
        <p:spPr bwMode="auto">
          <a:xfrm>
            <a:off x="1321053" y="4086389"/>
            <a:ext cx="0" cy="877166"/>
          </a:xfrm>
          <a:prstGeom prst="line">
            <a:avLst/>
          </a:prstGeom>
          <a:noFill/>
          <a:ln w="19050" cap="flat" cmpd="sng" algn="ctr">
            <a:solidFill>
              <a:schemeClr val="accent5"/>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CA294F65-E435-4A26-81AC-396E9875FD55}"/>
              </a:ext>
            </a:extLst>
          </p:cNvPr>
          <p:cNvCxnSpPr>
            <a:cxnSpLocks/>
          </p:cNvCxnSpPr>
          <p:nvPr/>
        </p:nvCxnSpPr>
        <p:spPr bwMode="auto">
          <a:xfrm>
            <a:off x="1343414" y="4261927"/>
            <a:ext cx="0" cy="704444"/>
          </a:xfrm>
          <a:prstGeom prst="line">
            <a:avLst/>
          </a:prstGeom>
          <a:noFill/>
          <a:ln w="19050" cap="flat" cmpd="sng" algn="ctr">
            <a:solidFill>
              <a:schemeClr val="accent5"/>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7FFB02BF-BCF4-4192-BC32-D7EE4916C685}"/>
              </a:ext>
            </a:extLst>
          </p:cNvPr>
          <p:cNvCxnSpPr>
            <a:cxnSpLocks/>
          </p:cNvCxnSpPr>
          <p:nvPr/>
        </p:nvCxnSpPr>
        <p:spPr bwMode="auto">
          <a:xfrm>
            <a:off x="1367052" y="4382226"/>
            <a:ext cx="0" cy="577062"/>
          </a:xfrm>
          <a:prstGeom prst="line">
            <a:avLst/>
          </a:prstGeom>
          <a:noFill/>
          <a:ln w="19050" cap="flat" cmpd="sng" algn="ctr">
            <a:solidFill>
              <a:schemeClr val="accent5"/>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B427FA63-F005-46F5-AF97-C4943D2E2A39}"/>
              </a:ext>
            </a:extLst>
          </p:cNvPr>
          <p:cNvCxnSpPr>
            <a:cxnSpLocks/>
          </p:cNvCxnSpPr>
          <p:nvPr/>
        </p:nvCxnSpPr>
        <p:spPr bwMode="auto">
          <a:xfrm>
            <a:off x="1393594" y="4410889"/>
            <a:ext cx="0" cy="555482"/>
          </a:xfrm>
          <a:prstGeom prst="line">
            <a:avLst/>
          </a:prstGeom>
          <a:noFill/>
          <a:ln w="19050" cap="flat" cmpd="sng" algn="ctr">
            <a:solidFill>
              <a:schemeClr val="accent5"/>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024C07BC-C943-457C-A615-F10B41571104}"/>
              </a:ext>
            </a:extLst>
          </p:cNvPr>
          <p:cNvCxnSpPr>
            <a:cxnSpLocks/>
          </p:cNvCxnSpPr>
          <p:nvPr/>
        </p:nvCxnSpPr>
        <p:spPr bwMode="auto">
          <a:xfrm>
            <a:off x="1422190" y="4539258"/>
            <a:ext cx="0" cy="420030"/>
          </a:xfrm>
          <a:prstGeom prst="line">
            <a:avLst/>
          </a:prstGeom>
          <a:noFill/>
          <a:ln w="19050" cap="flat" cmpd="sng" algn="ctr">
            <a:solidFill>
              <a:schemeClr val="accent5"/>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CF3669C6-95DE-4E34-A57E-1E841C1DD7E7}"/>
              </a:ext>
            </a:extLst>
          </p:cNvPr>
          <p:cNvCxnSpPr>
            <a:cxnSpLocks/>
          </p:cNvCxnSpPr>
          <p:nvPr/>
        </p:nvCxnSpPr>
        <p:spPr bwMode="auto">
          <a:xfrm>
            <a:off x="1449317" y="4556509"/>
            <a:ext cx="0" cy="402779"/>
          </a:xfrm>
          <a:prstGeom prst="line">
            <a:avLst/>
          </a:prstGeom>
          <a:noFill/>
          <a:ln w="19050" cap="flat" cmpd="sng" algn="ctr">
            <a:solidFill>
              <a:schemeClr val="accent5"/>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71953F0B-B1A8-4318-8A1E-6C02FD2CCB1A}"/>
              </a:ext>
            </a:extLst>
          </p:cNvPr>
          <p:cNvCxnSpPr>
            <a:cxnSpLocks/>
          </p:cNvCxnSpPr>
          <p:nvPr/>
        </p:nvCxnSpPr>
        <p:spPr bwMode="auto">
          <a:xfrm>
            <a:off x="1472800" y="4567921"/>
            <a:ext cx="0" cy="391367"/>
          </a:xfrm>
          <a:prstGeom prst="line">
            <a:avLst/>
          </a:prstGeom>
          <a:noFill/>
          <a:ln w="19050" cap="flat" cmpd="sng" algn="ctr">
            <a:solidFill>
              <a:schemeClr val="accent5"/>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EF806122-DE1D-4482-861A-226A5FCDE63A}"/>
              </a:ext>
            </a:extLst>
          </p:cNvPr>
          <p:cNvCxnSpPr>
            <a:cxnSpLocks/>
          </p:cNvCxnSpPr>
          <p:nvPr/>
        </p:nvCxnSpPr>
        <p:spPr bwMode="auto">
          <a:xfrm>
            <a:off x="1498993" y="4649350"/>
            <a:ext cx="0" cy="309938"/>
          </a:xfrm>
          <a:prstGeom prst="line">
            <a:avLst/>
          </a:prstGeom>
          <a:noFill/>
          <a:ln w="19050" cap="flat" cmpd="sng" algn="ctr">
            <a:solidFill>
              <a:schemeClr val="accent5"/>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BF2B3008-E38F-492A-AF1D-09B90144BE42}"/>
              </a:ext>
            </a:extLst>
          </p:cNvPr>
          <p:cNvCxnSpPr>
            <a:cxnSpLocks/>
          </p:cNvCxnSpPr>
          <p:nvPr/>
        </p:nvCxnSpPr>
        <p:spPr bwMode="auto">
          <a:xfrm>
            <a:off x="1651394" y="4746591"/>
            <a:ext cx="0" cy="212697"/>
          </a:xfrm>
          <a:prstGeom prst="line">
            <a:avLst/>
          </a:prstGeom>
          <a:noFill/>
          <a:ln w="19050" cap="flat" cmpd="sng" algn="ctr">
            <a:solidFill>
              <a:schemeClr val="accent5"/>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7002D7CC-C9B5-486F-95BC-9A5D5D285ED9}"/>
              </a:ext>
            </a:extLst>
          </p:cNvPr>
          <p:cNvCxnSpPr>
            <a:cxnSpLocks/>
          </p:cNvCxnSpPr>
          <p:nvPr/>
        </p:nvCxnSpPr>
        <p:spPr bwMode="auto">
          <a:xfrm>
            <a:off x="1623750" y="4714249"/>
            <a:ext cx="0" cy="245039"/>
          </a:xfrm>
          <a:prstGeom prst="line">
            <a:avLst/>
          </a:prstGeom>
          <a:noFill/>
          <a:ln w="19050" cap="flat" cmpd="sng" algn="ctr">
            <a:solidFill>
              <a:schemeClr val="accent5"/>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70AC70F3-0051-4173-9547-C3B49306A9D8}"/>
              </a:ext>
            </a:extLst>
          </p:cNvPr>
          <p:cNvCxnSpPr>
            <a:cxnSpLocks/>
          </p:cNvCxnSpPr>
          <p:nvPr/>
        </p:nvCxnSpPr>
        <p:spPr bwMode="auto">
          <a:xfrm>
            <a:off x="1524586" y="4665705"/>
            <a:ext cx="0" cy="293583"/>
          </a:xfrm>
          <a:prstGeom prst="line">
            <a:avLst/>
          </a:prstGeom>
          <a:noFill/>
          <a:ln w="19050" cap="flat" cmpd="sng" algn="ctr">
            <a:solidFill>
              <a:schemeClr val="accent5"/>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96F829F1-0A51-46F8-B252-EACA5C7C5230}"/>
              </a:ext>
            </a:extLst>
          </p:cNvPr>
          <p:cNvCxnSpPr>
            <a:cxnSpLocks/>
          </p:cNvCxnSpPr>
          <p:nvPr/>
        </p:nvCxnSpPr>
        <p:spPr bwMode="auto">
          <a:xfrm>
            <a:off x="1550864" y="4681799"/>
            <a:ext cx="0" cy="277489"/>
          </a:xfrm>
          <a:prstGeom prst="line">
            <a:avLst/>
          </a:prstGeom>
          <a:noFill/>
          <a:ln w="19050" cap="flat" cmpd="sng" algn="ctr">
            <a:solidFill>
              <a:schemeClr val="accent5"/>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350E02C8-9B81-440A-8825-A80B212B0755}"/>
              </a:ext>
            </a:extLst>
          </p:cNvPr>
          <p:cNvCxnSpPr>
            <a:cxnSpLocks/>
          </p:cNvCxnSpPr>
          <p:nvPr/>
        </p:nvCxnSpPr>
        <p:spPr bwMode="auto">
          <a:xfrm>
            <a:off x="1574218" y="4679418"/>
            <a:ext cx="0" cy="277489"/>
          </a:xfrm>
          <a:prstGeom prst="line">
            <a:avLst/>
          </a:prstGeom>
          <a:noFill/>
          <a:ln w="19050" cap="flat" cmpd="sng" algn="ctr">
            <a:solidFill>
              <a:schemeClr val="accent5"/>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8EB24089-3823-4207-88A1-A4EBB805379B}"/>
              </a:ext>
            </a:extLst>
          </p:cNvPr>
          <p:cNvCxnSpPr>
            <a:cxnSpLocks/>
          </p:cNvCxnSpPr>
          <p:nvPr/>
        </p:nvCxnSpPr>
        <p:spPr bwMode="auto">
          <a:xfrm>
            <a:off x="1599875" y="4695607"/>
            <a:ext cx="0" cy="270764"/>
          </a:xfrm>
          <a:prstGeom prst="line">
            <a:avLst/>
          </a:prstGeom>
          <a:noFill/>
          <a:ln w="19050" cap="flat" cmpd="sng" algn="ctr">
            <a:solidFill>
              <a:schemeClr val="accent5"/>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CB1E164C-F28F-4612-8D7C-45F687A546EB}"/>
              </a:ext>
            </a:extLst>
          </p:cNvPr>
          <p:cNvCxnSpPr>
            <a:cxnSpLocks/>
          </p:cNvCxnSpPr>
          <p:nvPr/>
        </p:nvCxnSpPr>
        <p:spPr bwMode="auto">
          <a:xfrm>
            <a:off x="1678061" y="4774576"/>
            <a:ext cx="0" cy="191795"/>
          </a:xfrm>
          <a:prstGeom prst="line">
            <a:avLst/>
          </a:prstGeom>
          <a:noFill/>
          <a:ln w="19050" cap="flat" cmpd="sng" algn="ctr">
            <a:solidFill>
              <a:schemeClr val="accent4"/>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53D1C9D5-5536-46D1-B392-1A2A411EE8DA}"/>
              </a:ext>
            </a:extLst>
          </p:cNvPr>
          <p:cNvCxnSpPr>
            <a:cxnSpLocks/>
          </p:cNvCxnSpPr>
          <p:nvPr/>
        </p:nvCxnSpPr>
        <p:spPr bwMode="auto">
          <a:xfrm>
            <a:off x="1755140" y="4849322"/>
            <a:ext cx="0" cy="117049"/>
          </a:xfrm>
          <a:prstGeom prst="line">
            <a:avLst/>
          </a:prstGeom>
          <a:noFill/>
          <a:ln w="19050" cap="flat" cmpd="sng" algn="ctr">
            <a:solidFill>
              <a:schemeClr val="accent4"/>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71D14503-AA7A-466E-A9F4-8095F0FB975A}"/>
              </a:ext>
            </a:extLst>
          </p:cNvPr>
          <p:cNvCxnSpPr>
            <a:cxnSpLocks/>
          </p:cNvCxnSpPr>
          <p:nvPr/>
        </p:nvCxnSpPr>
        <p:spPr bwMode="auto">
          <a:xfrm>
            <a:off x="1881638" y="4894082"/>
            <a:ext cx="0" cy="72289"/>
          </a:xfrm>
          <a:prstGeom prst="line">
            <a:avLst/>
          </a:prstGeom>
          <a:noFill/>
          <a:ln w="19050" cap="flat" cmpd="sng" algn="ctr">
            <a:solidFill>
              <a:schemeClr val="accent4"/>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25F07FF1-269D-4B90-9A71-F0233E9698C9}"/>
              </a:ext>
            </a:extLst>
          </p:cNvPr>
          <p:cNvCxnSpPr>
            <a:cxnSpLocks/>
          </p:cNvCxnSpPr>
          <p:nvPr/>
        </p:nvCxnSpPr>
        <p:spPr bwMode="auto">
          <a:xfrm>
            <a:off x="1959914" y="4922455"/>
            <a:ext cx="0" cy="36833"/>
          </a:xfrm>
          <a:prstGeom prst="line">
            <a:avLst/>
          </a:prstGeom>
          <a:noFill/>
          <a:ln w="19050" cap="flat" cmpd="sng" algn="ctr">
            <a:solidFill>
              <a:schemeClr val="accent4"/>
            </a:solidFill>
            <a:prstDash val="solid"/>
            <a:round/>
            <a:headEnd type="none" w="med" len="med"/>
            <a:tailEnd type="none" w="med" len="med"/>
          </a:ln>
          <a:effectLst/>
        </p:spPr>
      </p:cxnSp>
      <p:grpSp>
        <p:nvGrpSpPr>
          <p:cNvPr id="757" name="Group 756">
            <a:extLst>
              <a:ext uri="{FF2B5EF4-FFF2-40B4-BE49-F238E27FC236}">
                <a16:creationId xmlns:a16="http://schemas.microsoft.com/office/drawing/2014/main" id="{5BEE6E01-984D-43A7-B690-6E34C3D3D956}"/>
              </a:ext>
            </a:extLst>
          </p:cNvPr>
          <p:cNvGrpSpPr/>
          <p:nvPr/>
        </p:nvGrpSpPr>
        <p:grpSpPr>
          <a:xfrm>
            <a:off x="2088492" y="4927056"/>
            <a:ext cx="129576" cy="45719"/>
            <a:chOff x="1832572" y="4831120"/>
            <a:chExt cx="129576" cy="127491"/>
          </a:xfrm>
        </p:grpSpPr>
        <p:cxnSp>
          <p:nvCxnSpPr>
            <p:cNvPr id="749" name="Straight Connector 748">
              <a:extLst>
                <a:ext uri="{FF2B5EF4-FFF2-40B4-BE49-F238E27FC236}">
                  <a16:creationId xmlns:a16="http://schemas.microsoft.com/office/drawing/2014/main" id="{98DE6A83-9EA8-4E05-862D-214F0D180B47}"/>
                </a:ext>
              </a:extLst>
            </p:cNvPr>
            <p:cNvCxnSpPr>
              <a:cxnSpLocks/>
            </p:cNvCxnSpPr>
            <p:nvPr/>
          </p:nvCxnSpPr>
          <p:spPr bwMode="auto">
            <a:xfrm>
              <a:off x="1832572" y="4831120"/>
              <a:ext cx="0" cy="117049"/>
            </a:xfrm>
            <a:prstGeom prst="line">
              <a:avLst/>
            </a:prstGeom>
            <a:noFill/>
            <a:ln w="19050" cap="flat" cmpd="sng" algn="ctr">
              <a:solidFill>
                <a:schemeClr val="accent4"/>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BA716158-70E9-442A-B876-015B5ADA6210}"/>
                </a:ext>
              </a:extLst>
            </p:cNvPr>
            <p:cNvCxnSpPr>
              <a:cxnSpLocks/>
            </p:cNvCxnSpPr>
            <p:nvPr/>
          </p:nvCxnSpPr>
          <p:spPr bwMode="auto">
            <a:xfrm>
              <a:off x="1857103" y="4831120"/>
              <a:ext cx="0" cy="117049"/>
            </a:xfrm>
            <a:prstGeom prst="line">
              <a:avLst/>
            </a:prstGeom>
            <a:noFill/>
            <a:ln w="19050" cap="flat" cmpd="sng" algn="ctr">
              <a:solidFill>
                <a:schemeClr val="accent4"/>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742A8C54-72CC-4E70-9142-A4A54D7AA9EA}"/>
                </a:ext>
              </a:extLst>
            </p:cNvPr>
            <p:cNvCxnSpPr>
              <a:cxnSpLocks/>
            </p:cNvCxnSpPr>
            <p:nvPr/>
          </p:nvCxnSpPr>
          <p:spPr bwMode="auto">
            <a:xfrm>
              <a:off x="1881235" y="4834290"/>
              <a:ext cx="0" cy="117049"/>
            </a:xfrm>
            <a:prstGeom prst="line">
              <a:avLst/>
            </a:prstGeom>
            <a:noFill/>
            <a:ln w="19050" cap="flat" cmpd="sng" algn="ctr">
              <a:solidFill>
                <a:schemeClr val="accent4"/>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8BF04770-AB18-49B5-B599-5B01543E22ED}"/>
                </a:ext>
              </a:extLst>
            </p:cNvPr>
            <p:cNvCxnSpPr>
              <a:cxnSpLocks/>
            </p:cNvCxnSpPr>
            <p:nvPr/>
          </p:nvCxnSpPr>
          <p:spPr bwMode="auto">
            <a:xfrm>
              <a:off x="1906804" y="4839329"/>
              <a:ext cx="0" cy="117049"/>
            </a:xfrm>
            <a:prstGeom prst="line">
              <a:avLst/>
            </a:prstGeom>
            <a:noFill/>
            <a:ln w="19050" cap="flat" cmpd="sng" algn="ctr">
              <a:solidFill>
                <a:schemeClr val="accent4"/>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B6E1FE28-795A-483D-86FC-B8C3974AD007}"/>
                </a:ext>
              </a:extLst>
            </p:cNvPr>
            <p:cNvCxnSpPr>
              <a:cxnSpLocks/>
            </p:cNvCxnSpPr>
            <p:nvPr/>
          </p:nvCxnSpPr>
          <p:spPr bwMode="auto">
            <a:xfrm>
              <a:off x="1932146" y="4841562"/>
              <a:ext cx="0" cy="117049"/>
            </a:xfrm>
            <a:prstGeom prst="line">
              <a:avLst/>
            </a:prstGeom>
            <a:noFill/>
            <a:ln w="19050" cap="flat" cmpd="sng" algn="ctr">
              <a:solidFill>
                <a:schemeClr val="accent4"/>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0B9D92C7-DD31-40BB-8753-76F910D18510}"/>
                </a:ext>
              </a:extLst>
            </p:cNvPr>
            <p:cNvCxnSpPr>
              <a:cxnSpLocks/>
            </p:cNvCxnSpPr>
            <p:nvPr/>
          </p:nvCxnSpPr>
          <p:spPr bwMode="auto">
            <a:xfrm>
              <a:off x="1962148" y="4841562"/>
              <a:ext cx="0" cy="117049"/>
            </a:xfrm>
            <a:prstGeom prst="line">
              <a:avLst/>
            </a:prstGeom>
            <a:noFill/>
            <a:ln w="19050" cap="flat" cmpd="sng" algn="ctr">
              <a:solidFill>
                <a:schemeClr val="accent4"/>
              </a:solidFill>
              <a:prstDash val="solid"/>
              <a:round/>
              <a:headEnd type="none" w="med" len="med"/>
              <a:tailEnd type="none" w="med" len="med"/>
            </a:ln>
            <a:effectLst/>
          </p:spPr>
        </p:cxnSp>
      </p:grpSp>
      <p:cxnSp>
        <p:nvCxnSpPr>
          <p:cNvPr id="760" name="Straight Connector 759">
            <a:extLst>
              <a:ext uri="{FF2B5EF4-FFF2-40B4-BE49-F238E27FC236}">
                <a16:creationId xmlns:a16="http://schemas.microsoft.com/office/drawing/2014/main" id="{C81F3920-EA09-4691-AED5-98740829C212}"/>
              </a:ext>
            </a:extLst>
          </p:cNvPr>
          <p:cNvCxnSpPr>
            <a:cxnSpLocks/>
          </p:cNvCxnSpPr>
          <p:nvPr/>
        </p:nvCxnSpPr>
        <p:spPr bwMode="auto">
          <a:xfrm>
            <a:off x="3887785" y="4950748"/>
            <a:ext cx="0" cy="209642"/>
          </a:xfrm>
          <a:prstGeom prst="line">
            <a:avLst/>
          </a:prstGeom>
          <a:noFill/>
          <a:ln w="19050" cap="flat" cmpd="sng" algn="ctr">
            <a:solidFill>
              <a:schemeClr val="accent4"/>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99BFBC24-D506-4CD2-B302-0D74A5DBFBD9}"/>
              </a:ext>
            </a:extLst>
          </p:cNvPr>
          <p:cNvCxnSpPr>
            <a:cxnSpLocks/>
          </p:cNvCxnSpPr>
          <p:nvPr/>
        </p:nvCxnSpPr>
        <p:spPr bwMode="auto">
          <a:xfrm>
            <a:off x="3914455" y="4958131"/>
            <a:ext cx="0" cy="209642"/>
          </a:xfrm>
          <a:prstGeom prst="line">
            <a:avLst/>
          </a:prstGeom>
          <a:noFill/>
          <a:ln w="19050" cap="flat" cmpd="sng" algn="ctr">
            <a:solidFill>
              <a:schemeClr val="accent4"/>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EA40261B-8959-47B9-B431-CEF05E270186}"/>
              </a:ext>
            </a:extLst>
          </p:cNvPr>
          <p:cNvCxnSpPr>
            <a:cxnSpLocks/>
          </p:cNvCxnSpPr>
          <p:nvPr/>
        </p:nvCxnSpPr>
        <p:spPr bwMode="auto">
          <a:xfrm>
            <a:off x="2831856" y="4950748"/>
            <a:ext cx="0" cy="33470"/>
          </a:xfrm>
          <a:prstGeom prst="line">
            <a:avLst/>
          </a:prstGeom>
          <a:noFill/>
          <a:ln w="19050" cap="flat" cmpd="sng" algn="ctr">
            <a:solidFill>
              <a:schemeClr val="accent4"/>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BE2CA8A2-EC67-4306-8229-6C507D1E78F4}"/>
              </a:ext>
            </a:extLst>
          </p:cNvPr>
          <p:cNvCxnSpPr>
            <a:cxnSpLocks/>
          </p:cNvCxnSpPr>
          <p:nvPr/>
        </p:nvCxnSpPr>
        <p:spPr bwMode="auto">
          <a:xfrm>
            <a:off x="2857178" y="4950748"/>
            <a:ext cx="0" cy="33470"/>
          </a:xfrm>
          <a:prstGeom prst="line">
            <a:avLst/>
          </a:prstGeom>
          <a:noFill/>
          <a:ln w="19050" cap="flat" cmpd="sng" algn="ctr">
            <a:solidFill>
              <a:schemeClr val="accent4"/>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2A40FD62-EE64-49DE-958E-5C168FA4C9E5}"/>
              </a:ext>
            </a:extLst>
          </p:cNvPr>
          <p:cNvCxnSpPr>
            <a:cxnSpLocks/>
          </p:cNvCxnSpPr>
          <p:nvPr/>
        </p:nvCxnSpPr>
        <p:spPr bwMode="auto">
          <a:xfrm>
            <a:off x="2910499" y="4958131"/>
            <a:ext cx="0" cy="32040"/>
          </a:xfrm>
          <a:prstGeom prst="line">
            <a:avLst/>
          </a:prstGeom>
          <a:noFill/>
          <a:ln w="19050" cap="flat" cmpd="sng" algn="ctr">
            <a:solidFill>
              <a:schemeClr val="accent4"/>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566C460D-BD8A-4684-8994-1A8ADB2FDB06}"/>
              </a:ext>
            </a:extLst>
          </p:cNvPr>
          <p:cNvCxnSpPr>
            <a:cxnSpLocks/>
          </p:cNvCxnSpPr>
          <p:nvPr/>
        </p:nvCxnSpPr>
        <p:spPr bwMode="auto">
          <a:xfrm>
            <a:off x="2959571" y="4959750"/>
            <a:ext cx="0" cy="32040"/>
          </a:xfrm>
          <a:prstGeom prst="line">
            <a:avLst/>
          </a:prstGeom>
          <a:noFill/>
          <a:ln w="19050" cap="flat" cmpd="sng" algn="ctr">
            <a:solidFill>
              <a:schemeClr val="accent4"/>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1A82A801-FE4C-412B-BA20-C8F0907A8E13}"/>
              </a:ext>
            </a:extLst>
          </p:cNvPr>
          <p:cNvCxnSpPr>
            <a:cxnSpLocks/>
          </p:cNvCxnSpPr>
          <p:nvPr/>
        </p:nvCxnSpPr>
        <p:spPr bwMode="auto">
          <a:xfrm>
            <a:off x="2984316" y="4958715"/>
            <a:ext cx="0" cy="37514"/>
          </a:xfrm>
          <a:prstGeom prst="line">
            <a:avLst/>
          </a:prstGeom>
          <a:noFill/>
          <a:ln w="19050" cap="flat" cmpd="sng" algn="ctr">
            <a:solidFill>
              <a:schemeClr val="accent4"/>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68A589DC-E33B-48A7-90EF-2DE8A48FC52F}"/>
              </a:ext>
            </a:extLst>
          </p:cNvPr>
          <p:cNvCxnSpPr>
            <a:cxnSpLocks/>
          </p:cNvCxnSpPr>
          <p:nvPr/>
        </p:nvCxnSpPr>
        <p:spPr bwMode="auto">
          <a:xfrm>
            <a:off x="3038153" y="4961096"/>
            <a:ext cx="0" cy="37514"/>
          </a:xfrm>
          <a:prstGeom prst="line">
            <a:avLst/>
          </a:prstGeom>
          <a:noFill/>
          <a:ln w="19050" cap="flat" cmpd="sng" algn="ctr">
            <a:solidFill>
              <a:schemeClr val="accent4"/>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13E92825-7904-41D2-AA2D-824B7D8159F6}"/>
              </a:ext>
            </a:extLst>
          </p:cNvPr>
          <p:cNvCxnSpPr>
            <a:cxnSpLocks/>
          </p:cNvCxnSpPr>
          <p:nvPr/>
        </p:nvCxnSpPr>
        <p:spPr bwMode="auto">
          <a:xfrm>
            <a:off x="3061967" y="4962999"/>
            <a:ext cx="0" cy="37514"/>
          </a:xfrm>
          <a:prstGeom prst="line">
            <a:avLst/>
          </a:prstGeom>
          <a:noFill/>
          <a:ln w="19050" cap="flat" cmpd="sng" algn="ctr">
            <a:solidFill>
              <a:schemeClr val="accent4"/>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7302A6B2-7593-41BF-9E86-02BBFDEDFA8A}"/>
              </a:ext>
            </a:extLst>
          </p:cNvPr>
          <p:cNvCxnSpPr>
            <a:cxnSpLocks/>
          </p:cNvCxnSpPr>
          <p:nvPr/>
        </p:nvCxnSpPr>
        <p:spPr bwMode="auto">
          <a:xfrm>
            <a:off x="3114354" y="4967484"/>
            <a:ext cx="0" cy="37514"/>
          </a:xfrm>
          <a:prstGeom prst="line">
            <a:avLst/>
          </a:prstGeom>
          <a:noFill/>
          <a:ln w="19050" cap="flat" cmpd="sng" algn="ctr">
            <a:solidFill>
              <a:schemeClr val="accent4"/>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47080F8F-8D57-4AF5-9530-577481405220}"/>
              </a:ext>
            </a:extLst>
          </p:cNvPr>
          <p:cNvCxnSpPr>
            <a:cxnSpLocks/>
          </p:cNvCxnSpPr>
          <p:nvPr/>
        </p:nvCxnSpPr>
        <p:spPr bwMode="auto">
          <a:xfrm>
            <a:off x="3165294" y="4958131"/>
            <a:ext cx="0" cy="62229"/>
          </a:xfrm>
          <a:prstGeom prst="line">
            <a:avLst/>
          </a:prstGeom>
          <a:noFill/>
          <a:ln w="19050" cap="flat" cmpd="sng" algn="ctr">
            <a:solidFill>
              <a:schemeClr val="accent4"/>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3E826420-2251-453C-8D3C-E441EF8D39A5}"/>
              </a:ext>
            </a:extLst>
          </p:cNvPr>
          <p:cNvCxnSpPr>
            <a:cxnSpLocks/>
          </p:cNvCxnSpPr>
          <p:nvPr/>
        </p:nvCxnSpPr>
        <p:spPr bwMode="auto">
          <a:xfrm>
            <a:off x="3244809" y="4960516"/>
            <a:ext cx="0" cy="62229"/>
          </a:xfrm>
          <a:prstGeom prst="line">
            <a:avLst/>
          </a:prstGeom>
          <a:noFill/>
          <a:ln w="19050" cap="flat" cmpd="sng" algn="ctr">
            <a:solidFill>
              <a:schemeClr val="accent4"/>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B33F7F0C-F82B-48F2-B16E-B7F8AB4151BB}"/>
              </a:ext>
            </a:extLst>
          </p:cNvPr>
          <p:cNvCxnSpPr>
            <a:cxnSpLocks/>
          </p:cNvCxnSpPr>
          <p:nvPr/>
        </p:nvCxnSpPr>
        <p:spPr bwMode="auto">
          <a:xfrm>
            <a:off x="3271516" y="4965282"/>
            <a:ext cx="0" cy="62229"/>
          </a:xfrm>
          <a:prstGeom prst="line">
            <a:avLst/>
          </a:prstGeom>
          <a:noFill/>
          <a:ln w="19050" cap="flat" cmpd="sng" algn="ctr">
            <a:solidFill>
              <a:schemeClr val="accent4"/>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FBBB9394-3E47-4540-A64A-1CE7F91CB136}"/>
              </a:ext>
            </a:extLst>
          </p:cNvPr>
          <p:cNvCxnSpPr>
            <a:cxnSpLocks/>
          </p:cNvCxnSpPr>
          <p:nvPr/>
        </p:nvCxnSpPr>
        <p:spPr bwMode="auto">
          <a:xfrm>
            <a:off x="3321943" y="4958131"/>
            <a:ext cx="0" cy="77981"/>
          </a:xfrm>
          <a:prstGeom prst="line">
            <a:avLst/>
          </a:prstGeom>
          <a:noFill/>
          <a:ln w="19050" cap="flat" cmpd="sng" algn="ctr">
            <a:solidFill>
              <a:schemeClr val="accent4"/>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83F422C1-E91D-4A02-AAFE-1DBBF346ADA8}"/>
              </a:ext>
            </a:extLst>
          </p:cNvPr>
          <p:cNvCxnSpPr>
            <a:cxnSpLocks/>
          </p:cNvCxnSpPr>
          <p:nvPr/>
        </p:nvCxnSpPr>
        <p:spPr bwMode="auto">
          <a:xfrm>
            <a:off x="3295329" y="4959619"/>
            <a:ext cx="0" cy="77981"/>
          </a:xfrm>
          <a:prstGeom prst="line">
            <a:avLst/>
          </a:prstGeom>
          <a:noFill/>
          <a:ln w="19050" cap="flat" cmpd="sng" algn="ctr">
            <a:solidFill>
              <a:schemeClr val="accent4"/>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4C68A7C9-BA13-4379-AE38-A421D7BCD105}"/>
              </a:ext>
            </a:extLst>
          </p:cNvPr>
          <p:cNvCxnSpPr>
            <a:cxnSpLocks/>
          </p:cNvCxnSpPr>
          <p:nvPr/>
        </p:nvCxnSpPr>
        <p:spPr bwMode="auto">
          <a:xfrm>
            <a:off x="3370502" y="4965282"/>
            <a:ext cx="0" cy="80359"/>
          </a:xfrm>
          <a:prstGeom prst="line">
            <a:avLst/>
          </a:prstGeom>
          <a:noFill/>
          <a:ln w="19050" cap="flat" cmpd="sng" algn="ctr">
            <a:solidFill>
              <a:schemeClr val="accent4"/>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CC1B4CF8-05C4-4C65-9603-1EBB61DBE28E}"/>
              </a:ext>
            </a:extLst>
          </p:cNvPr>
          <p:cNvCxnSpPr>
            <a:cxnSpLocks/>
          </p:cNvCxnSpPr>
          <p:nvPr/>
        </p:nvCxnSpPr>
        <p:spPr bwMode="auto">
          <a:xfrm>
            <a:off x="3397630" y="4965282"/>
            <a:ext cx="0" cy="80359"/>
          </a:xfrm>
          <a:prstGeom prst="line">
            <a:avLst/>
          </a:prstGeom>
          <a:noFill/>
          <a:ln w="19050" cap="flat" cmpd="sng" algn="ctr">
            <a:solidFill>
              <a:schemeClr val="accent4"/>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4E404B98-7F98-400F-BDC2-722EA47CD957}"/>
              </a:ext>
            </a:extLst>
          </p:cNvPr>
          <p:cNvCxnSpPr>
            <a:cxnSpLocks/>
          </p:cNvCxnSpPr>
          <p:nvPr/>
        </p:nvCxnSpPr>
        <p:spPr bwMode="auto">
          <a:xfrm>
            <a:off x="3500653" y="4958131"/>
            <a:ext cx="0" cy="95265"/>
          </a:xfrm>
          <a:prstGeom prst="line">
            <a:avLst/>
          </a:prstGeom>
          <a:noFill/>
          <a:ln w="19050" cap="flat" cmpd="sng" algn="ctr">
            <a:solidFill>
              <a:schemeClr val="accent4"/>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31EEDBEC-64D3-4425-A161-842DF92A0E87}"/>
              </a:ext>
            </a:extLst>
          </p:cNvPr>
          <p:cNvCxnSpPr>
            <a:cxnSpLocks/>
          </p:cNvCxnSpPr>
          <p:nvPr/>
        </p:nvCxnSpPr>
        <p:spPr bwMode="auto">
          <a:xfrm>
            <a:off x="3474004" y="4955754"/>
            <a:ext cx="0" cy="95265"/>
          </a:xfrm>
          <a:prstGeom prst="line">
            <a:avLst/>
          </a:prstGeom>
          <a:noFill/>
          <a:ln w="19050" cap="flat" cmpd="sng" algn="ctr">
            <a:solidFill>
              <a:schemeClr val="accent4"/>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81165667-9D74-4BE2-9850-89F45CBCEB34}"/>
              </a:ext>
            </a:extLst>
          </p:cNvPr>
          <p:cNvCxnSpPr>
            <a:cxnSpLocks/>
          </p:cNvCxnSpPr>
          <p:nvPr/>
        </p:nvCxnSpPr>
        <p:spPr bwMode="auto">
          <a:xfrm>
            <a:off x="3446216" y="4955754"/>
            <a:ext cx="0" cy="95265"/>
          </a:xfrm>
          <a:prstGeom prst="line">
            <a:avLst/>
          </a:prstGeom>
          <a:noFill/>
          <a:ln w="19050" cap="flat" cmpd="sng" algn="ctr">
            <a:solidFill>
              <a:schemeClr val="accent4"/>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9BB7B31A-C4FB-4BCC-BA3F-834A4A9023E7}"/>
              </a:ext>
            </a:extLst>
          </p:cNvPr>
          <p:cNvCxnSpPr>
            <a:cxnSpLocks/>
          </p:cNvCxnSpPr>
          <p:nvPr/>
        </p:nvCxnSpPr>
        <p:spPr bwMode="auto">
          <a:xfrm>
            <a:off x="3420933" y="4958131"/>
            <a:ext cx="0" cy="86053"/>
          </a:xfrm>
          <a:prstGeom prst="line">
            <a:avLst/>
          </a:prstGeom>
          <a:noFill/>
          <a:ln w="19050" cap="flat" cmpd="sng" algn="ctr">
            <a:solidFill>
              <a:schemeClr val="accent4"/>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01909581-A236-4640-896C-4F5CF117E5D7}"/>
              </a:ext>
            </a:extLst>
          </p:cNvPr>
          <p:cNvCxnSpPr>
            <a:cxnSpLocks/>
          </p:cNvCxnSpPr>
          <p:nvPr/>
        </p:nvCxnSpPr>
        <p:spPr bwMode="auto">
          <a:xfrm>
            <a:off x="3553497" y="4958131"/>
            <a:ext cx="0" cy="112253"/>
          </a:xfrm>
          <a:prstGeom prst="line">
            <a:avLst/>
          </a:prstGeom>
          <a:noFill/>
          <a:ln w="19050" cap="flat" cmpd="sng" algn="ctr">
            <a:solidFill>
              <a:schemeClr val="accent4"/>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220E9048-9F98-48B3-BED7-7447AF8B2870}"/>
              </a:ext>
            </a:extLst>
          </p:cNvPr>
          <p:cNvCxnSpPr>
            <a:cxnSpLocks/>
          </p:cNvCxnSpPr>
          <p:nvPr/>
        </p:nvCxnSpPr>
        <p:spPr bwMode="auto">
          <a:xfrm>
            <a:off x="3579237" y="4965282"/>
            <a:ext cx="0" cy="112253"/>
          </a:xfrm>
          <a:prstGeom prst="line">
            <a:avLst/>
          </a:prstGeom>
          <a:noFill/>
          <a:ln w="19050" cap="flat" cmpd="sng" algn="ctr">
            <a:solidFill>
              <a:schemeClr val="accent4"/>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7421F5EC-4C5C-4882-99DF-2F4C06D13020}"/>
              </a:ext>
            </a:extLst>
          </p:cNvPr>
          <p:cNvCxnSpPr>
            <a:cxnSpLocks/>
          </p:cNvCxnSpPr>
          <p:nvPr/>
        </p:nvCxnSpPr>
        <p:spPr bwMode="auto">
          <a:xfrm>
            <a:off x="3604890" y="4958131"/>
            <a:ext cx="0" cy="124091"/>
          </a:xfrm>
          <a:prstGeom prst="line">
            <a:avLst/>
          </a:prstGeom>
          <a:noFill/>
          <a:ln w="19050" cap="flat" cmpd="sng" algn="ctr">
            <a:solidFill>
              <a:schemeClr val="accent4"/>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E7E209DE-056A-45F9-9785-23E1E86C217D}"/>
              </a:ext>
            </a:extLst>
          </p:cNvPr>
          <p:cNvCxnSpPr>
            <a:cxnSpLocks/>
          </p:cNvCxnSpPr>
          <p:nvPr/>
        </p:nvCxnSpPr>
        <p:spPr bwMode="auto">
          <a:xfrm>
            <a:off x="3655284" y="4950748"/>
            <a:ext cx="0" cy="143380"/>
          </a:xfrm>
          <a:prstGeom prst="line">
            <a:avLst/>
          </a:prstGeom>
          <a:noFill/>
          <a:ln w="19050" cap="flat" cmpd="sng" algn="ctr">
            <a:solidFill>
              <a:schemeClr val="accent4"/>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51227277-7EA4-4C8E-B302-1FA60BE8279B}"/>
              </a:ext>
            </a:extLst>
          </p:cNvPr>
          <p:cNvCxnSpPr>
            <a:cxnSpLocks/>
          </p:cNvCxnSpPr>
          <p:nvPr/>
        </p:nvCxnSpPr>
        <p:spPr bwMode="auto">
          <a:xfrm>
            <a:off x="3630268" y="4958131"/>
            <a:ext cx="0" cy="129021"/>
          </a:xfrm>
          <a:prstGeom prst="line">
            <a:avLst/>
          </a:prstGeom>
          <a:noFill/>
          <a:ln w="19050" cap="flat" cmpd="sng" algn="ctr">
            <a:solidFill>
              <a:schemeClr val="accent4"/>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BFCF598C-4E2B-412A-A42B-983C04F00708}"/>
              </a:ext>
            </a:extLst>
          </p:cNvPr>
          <p:cNvCxnSpPr>
            <a:cxnSpLocks/>
          </p:cNvCxnSpPr>
          <p:nvPr/>
        </p:nvCxnSpPr>
        <p:spPr bwMode="auto">
          <a:xfrm>
            <a:off x="3705900" y="4958131"/>
            <a:ext cx="0" cy="142491"/>
          </a:xfrm>
          <a:prstGeom prst="line">
            <a:avLst/>
          </a:prstGeom>
          <a:noFill/>
          <a:ln w="19050" cap="flat" cmpd="sng" algn="ctr">
            <a:solidFill>
              <a:schemeClr val="accent4"/>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EF3EB0FA-FA9C-49E7-814B-31DB55AE2FC2}"/>
              </a:ext>
            </a:extLst>
          </p:cNvPr>
          <p:cNvCxnSpPr>
            <a:cxnSpLocks/>
          </p:cNvCxnSpPr>
          <p:nvPr/>
        </p:nvCxnSpPr>
        <p:spPr bwMode="auto">
          <a:xfrm>
            <a:off x="3809098" y="4965282"/>
            <a:ext cx="0" cy="166313"/>
          </a:xfrm>
          <a:prstGeom prst="line">
            <a:avLst/>
          </a:prstGeom>
          <a:noFill/>
          <a:ln w="19050" cap="flat" cmpd="sng" algn="ctr">
            <a:solidFill>
              <a:schemeClr val="accent4"/>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9366587F-BFC4-4785-AEA1-685DE99BCD8A}"/>
              </a:ext>
            </a:extLst>
          </p:cNvPr>
          <p:cNvCxnSpPr>
            <a:cxnSpLocks/>
          </p:cNvCxnSpPr>
          <p:nvPr/>
        </p:nvCxnSpPr>
        <p:spPr bwMode="auto">
          <a:xfrm>
            <a:off x="3785736" y="4965282"/>
            <a:ext cx="0" cy="145385"/>
          </a:xfrm>
          <a:prstGeom prst="line">
            <a:avLst/>
          </a:prstGeom>
          <a:noFill/>
          <a:ln w="19050" cap="flat" cmpd="sng" algn="ctr">
            <a:solidFill>
              <a:schemeClr val="accent4"/>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76D9878F-D5E0-4375-AEF5-5725BC5B54F2}"/>
              </a:ext>
            </a:extLst>
          </p:cNvPr>
          <p:cNvCxnSpPr>
            <a:cxnSpLocks/>
          </p:cNvCxnSpPr>
          <p:nvPr/>
        </p:nvCxnSpPr>
        <p:spPr bwMode="auto">
          <a:xfrm>
            <a:off x="3758206" y="4958131"/>
            <a:ext cx="0" cy="159228"/>
          </a:xfrm>
          <a:prstGeom prst="line">
            <a:avLst/>
          </a:prstGeom>
          <a:noFill/>
          <a:ln w="19050" cap="flat" cmpd="sng" algn="ctr">
            <a:solidFill>
              <a:schemeClr val="accent4"/>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6A6E5AB0-8339-4613-ADF0-296455D995CD}"/>
              </a:ext>
            </a:extLst>
          </p:cNvPr>
          <p:cNvCxnSpPr>
            <a:cxnSpLocks/>
          </p:cNvCxnSpPr>
          <p:nvPr/>
        </p:nvCxnSpPr>
        <p:spPr bwMode="auto">
          <a:xfrm>
            <a:off x="3731524" y="4951439"/>
            <a:ext cx="0" cy="159228"/>
          </a:xfrm>
          <a:prstGeom prst="line">
            <a:avLst/>
          </a:prstGeom>
          <a:noFill/>
          <a:ln w="19050" cap="flat" cmpd="sng" algn="ctr">
            <a:solidFill>
              <a:schemeClr val="accent4"/>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F92FB232-DA57-4348-B6C8-E3A0ADC8B47F}"/>
              </a:ext>
            </a:extLst>
          </p:cNvPr>
          <p:cNvCxnSpPr>
            <a:cxnSpLocks/>
          </p:cNvCxnSpPr>
          <p:nvPr/>
        </p:nvCxnSpPr>
        <p:spPr bwMode="auto">
          <a:xfrm>
            <a:off x="3962080" y="4958131"/>
            <a:ext cx="0" cy="227325"/>
          </a:xfrm>
          <a:prstGeom prst="line">
            <a:avLst/>
          </a:prstGeom>
          <a:noFill/>
          <a:ln w="19050" cap="flat" cmpd="sng" algn="ctr">
            <a:solidFill>
              <a:schemeClr val="accent4"/>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7AE10B9C-CBC0-45D8-AD47-16151515E740}"/>
              </a:ext>
            </a:extLst>
          </p:cNvPr>
          <p:cNvCxnSpPr>
            <a:cxnSpLocks/>
          </p:cNvCxnSpPr>
          <p:nvPr/>
        </p:nvCxnSpPr>
        <p:spPr bwMode="auto">
          <a:xfrm>
            <a:off x="4245447" y="4958131"/>
            <a:ext cx="0" cy="289554"/>
          </a:xfrm>
          <a:prstGeom prst="line">
            <a:avLst/>
          </a:prstGeom>
          <a:noFill/>
          <a:ln w="19050" cap="flat" cmpd="sng" algn="ctr">
            <a:solidFill>
              <a:schemeClr val="accent4"/>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35AD90A4-B7D8-40AE-8408-A093BD57B4E3}"/>
              </a:ext>
            </a:extLst>
          </p:cNvPr>
          <p:cNvCxnSpPr>
            <a:cxnSpLocks/>
          </p:cNvCxnSpPr>
          <p:nvPr/>
        </p:nvCxnSpPr>
        <p:spPr bwMode="auto">
          <a:xfrm>
            <a:off x="4220184" y="4955845"/>
            <a:ext cx="0" cy="289554"/>
          </a:xfrm>
          <a:prstGeom prst="line">
            <a:avLst/>
          </a:prstGeom>
          <a:noFill/>
          <a:ln w="19050" cap="flat" cmpd="sng" algn="ctr">
            <a:solidFill>
              <a:schemeClr val="accent4"/>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BD2B316E-BA9C-4AF1-9AD5-5E8F8AE3A0D0}"/>
              </a:ext>
            </a:extLst>
          </p:cNvPr>
          <p:cNvCxnSpPr>
            <a:cxnSpLocks/>
          </p:cNvCxnSpPr>
          <p:nvPr/>
        </p:nvCxnSpPr>
        <p:spPr bwMode="auto">
          <a:xfrm>
            <a:off x="4194920" y="4958131"/>
            <a:ext cx="0" cy="264181"/>
          </a:xfrm>
          <a:prstGeom prst="line">
            <a:avLst/>
          </a:prstGeom>
          <a:noFill/>
          <a:ln w="19050" cap="flat" cmpd="sng" algn="ctr">
            <a:solidFill>
              <a:schemeClr val="accent4"/>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6EA1167F-F2CD-4EEB-972F-A26CBC4CB52E}"/>
              </a:ext>
            </a:extLst>
          </p:cNvPr>
          <p:cNvCxnSpPr>
            <a:cxnSpLocks/>
          </p:cNvCxnSpPr>
          <p:nvPr/>
        </p:nvCxnSpPr>
        <p:spPr bwMode="auto">
          <a:xfrm>
            <a:off x="4163962" y="4955061"/>
            <a:ext cx="0" cy="264181"/>
          </a:xfrm>
          <a:prstGeom prst="line">
            <a:avLst/>
          </a:prstGeom>
          <a:noFill/>
          <a:ln w="19050" cap="flat" cmpd="sng" algn="ctr">
            <a:solidFill>
              <a:schemeClr val="accent4"/>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7C0411DC-3C9B-42B2-BED3-5BE59855DF3A}"/>
              </a:ext>
            </a:extLst>
          </p:cNvPr>
          <p:cNvCxnSpPr>
            <a:cxnSpLocks/>
          </p:cNvCxnSpPr>
          <p:nvPr/>
        </p:nvCxnSpPr>
        <p:spPr bwMode="auto">
          <a:xfrm>
            <a:off x="4140670" y="4950748"/>
            <a:ext cx="0" cy="264181"/>
          </a:xfrm>
          <a:prstGeom prst="line">
            <a:avLst/>
          </a:prstGeom>
          <a:noFill/>
          <a:ln w="19050" cap="flat" cmpd="sng" algn="ctr">
            <a:solidFill>
              <a:schemeClr val="accent4"/>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ABC40EC7-DA60-46CE-A19F-90C8ACAB64AF}"/>
              </a:ext>
            </a:extLst>
          </p:cNvPr>
          <p:cNvCxnSpPr>
            <a:cxnSpLocks/>
          </p:cNvCxnSpPr>
          <p:nvPr/>
        </p:nvCxnSpPr>
        <p:spPr bwMode="auto">
          <a:xfrm>
            <a:off x="4116857" y="4950748"/>
            <a:ext cx="0" cy="264181"/>
          </a:xfrm>
          <a:prstGeom prst="line">
            <a:avLst/>
          </a:prstGeom>
          <a:noFill/>
          <a:ln w="19050" cap="flat" cmpd="sng" algn="ctr">
            <a:solidFill>
              <a:schemeClr val="accent4"/>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B5D75DEF-66F9-4F3D-880E-1DF1A4B145B2}"/>
              </a:ext>
            </a:extLst>
          </p:cNvPr>
          <p:cNvCxnSpPr>
            <a:cxnSpLocks/>
          </p:cNvCxnSpPr>
          <p:nvPr/>
        </p:nvCxnSpPr>
        <p:spPr bwMode="auto">
          <a:xfrm>
            <a:off x="4093045" y="4958131"/>
            <a:ext cx="0" cy="236665"/>
          </a:xfrm>
          <a:prstGeom prst="line">
            <a:avLst/>
          </a:prstGeom>
          <a:noFill/>
          <a:ln w="19050" cap="flat" cmpd="sng" algn="ctr">
            <a:solidFill>
              <a:schemeClr val="accent4"/>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2CE4E8D9-967F-4350-97DA-4C29279AD7AD}"/>
              </a:ext>
            </a:extLst>
          </p:cNvPr>
          <p:cNvCxnSpPr>
            <a:cxnSpLocks/>
          </p:cNvCxnSpPr>
          <p:nvPr/>
        </p:nvCxnSpPr>
        <p:spPr bwMode="auto">
          <a:xfrm>
            <a:off x="4065403" y="4958131"/>
            <a:ext cx="0" cy="236665"/>
          </a:xfrm>
          <a:prstGeom prst="line">
            <a:avLst/>
          </a:prstGeom>
          <a:noFill/>
          <a:ln w="19050" cap="flat" cmpd="sng" algn="ctr">
            <a:solidFill>
              <a:schemeClr val="accent4"/>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09CC341A-5843-4297-B6C0-C43122171BA6}"/>
              </a:ext>
            </a:extLst>
          </p:cNvPr>
          <p:cNvCxnSpPr>
            <a:cxnSpLocks/>
          </p:cNvCxnSpPr>
          <p:nvPr/>
        </p:nvCxnSpPr>
        <p:spPr bwMode="auto">
          <a:xfrm>
            <a:off x="4038280" y="4959202"/>
            <a:ext cx="0" cy="236665"/>
          </a:xfrm>
          <a:prstGeom prst="line">
            <a:avLst/>
          </a:prstGeom>
          <a:noFill/>
          <a:ln w="19050" cap="flat" cmpd="sng" algn="ctr">
            <a:solidFill>
              <a:schemeClr val="accent4"/>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164FB63D-4717-4FBA-BEA0-5D8D75D18CBE}"/>
              </a:ext>
            </a:extLst>
          </p:cNvPr>
          <p:cNvCxnSpPr>
            <a:cxnSpLocks/>
          </p:cNvCxnSpPr>
          <p:nvPr/>
        </p:nvCxnSpPr>
        <p:spPr bwMode="auto">
          <a:xfrm>
            <a:off x="3990655" y="4953806"/>
            <a:ext cx="0" cy="236665"/>
          </a:xfrm>
          <a:prstGeom prst="line">
            <a:avLst/>
          </a:prstGeom>
          <a:noFill/>
          <a:ln w="19050" cap="flat" cmpd="sng" algn="ctr">
            <a:solidFill>
              <a:schemeClr val="accent4"/>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581061ED-5248-46B9-8744-070246F5999B}"/>
              </a:ext>
            </a:extLst>
          </p:cNvPr>
          <p:cNvCxnSpPr>
            <a:cxnSpLocks/>
          </p:cNvCxnSpPr>
          <p:nvPr/>
        </p:nvCxnSpPr>
        <p:spPr bwMode="auto">
          <a:xfrm>
            <a:off x="4014467" y="4959202"/>
            <a:ext cx="0" cy="236665"/>
          </a:xfrm>
          <a:prstGeom prst="line">
            <a:avLst/>
          </a:prstGeom>
          <a:noFill/>
          <a:ln w="19050" cap="flat" cmpd="sng" algn="ctr">
            <a:solidFill>
              <a:schemeClr val="accent4"/>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20CD28E2-4C07-4C92-9748-691E89A3E493}"/>
              </a:ext>
            </a:extLst>
          </p:cNvPr>
          <p:cNvCxnSpPr>
            <a:cxnSpLocks/>
          </p:cNvCxnSpPr>
          <p:nvPr/>
        </p:nvCxnSpPr>
        <p:spPr bwMode="auto">
          <a:xfrm>
            <a:off x="4347839" y="4958131"/>
            <a:ext cx="0" cy="314646"/>
          </a:xfrm>
          <a:prstGeom prst="line">
            <a:avLst/>
          </a:prstGeom>
          <a:noFill/>
          <a:ln w="19050" cap="flat" cmpd="sng" algn="ctr">
            <a:solidFill>
              <a:schemeClr val="accent4"/>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5EC4FE54-3C14-4025-92C9-3DF399ED8C24}"/>
              </a:ext>
            </a:extLst>
          </p:cNvPr>
          <p:cNvCxnSpPr>
            <a:cxnSpLocks/>
          </p:cNvCxnSpPr>
          <p:nvPr/>
        </p:nvCxnSpPr>
        <p:spPr bwMode="auto">
          <a:xfrm>
            <a:off x="4500240" y="4958131"/>
            <a:ext cx="0" cy="348305"/>
          </a:xfrm>
          <a:prstGeom prst="line">
            <a:avLst/>
          </a:prstGeom>
          <a:noFill/>
          <a:ln w="19050" cap="flat" cmpd="sng" algn="ctr">
            <a:solidFill>
              <a:schemeClr val="accent4"/>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8F0B0E44-9CE0-405D-989B-756818380EDA}"/>
              </a:ext>
            </a:extLst>
          </p:cNvPr>
          <p:cNvCxnSpPr>
            <a:cxnSpLocks/>
          </p:cNvCxnSpPr>
          <p:nvPr/>
        </p:nvCxnSpPr>
        <p:spPr bwMode="auto">
          <a:xfrm>
            <a:off x="4374032" y="4958131"/>
            <a:ext cx="0" cy="312629"/>
          </a:xfrm>
          <a:prstGeom prst="line">
            <a:avLst/>
          </a:prstGeom>
          <a:noFill/>
          <a:ln w="19050" cap="flat" cmpd="sng" algn="ctr">
            <a:solidFill>
              <a:schemeClr val="accent4"/>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4C5CEA3D-2029-4CA7-8B29-000A40C7E43D}"/>
              </a:ext>
            </a:extLst>
          </p:cNvPr>
          <p:cNvCxnSpPr>
            <a:cxnSpLocks/>
          </p:cNvCxnSpPr>
          <p:nvPr/>
        </p:nvCxnSpPr>
        <p:spPr bwMode="auto">
          <a:xfrm>
            <a:off x="4399293" y="4958131"/>
            <a:ext cx="0" cy="326472"/>
          </a:xfrm>
          <a:prstGeom prst="line">
            <a:avLst/>
          </a:prstGeom>
          <a:noFill/>
          <a:ln w="19050" cap="flat" cmpd="sng" algn="ctr">
            <a:solidFill>
              <a:schemeClr val="accent4"/>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41DB276D-2BB8-441C-9DAD-A9D137EFC6F6}"/>
              </a:ext>
            </a:extLst>
          </p:cNvPr>
          <p:cNvCxnSpPr>
            <a:cxnSpLocks/>
          </p:cNvCxnSpPr>
          <p:nvPr/>
        </p:nvCxnSpPr>
        <p:spPr bwMode="auto">
          <a:xfrm>
            <a:off x="4425487" y="4950748"/>
            <a:ext cx="0" cy="347698"/>
          </a:xfrm>
          <a:prstGeom prst="line">
            <a:avLst/>
          </a:prstGeom>
          <a:noFill/>
          <a:ln w="19050" cap="flat" cmpd="sng" algn="ctr">
            <a:solidFill>
              <a:schemeClr val="accent4"/>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23B67A4C-3253-44AC-A93B-6E94B03F0C08}"/>
              </a:ext>
            </a:extLst>
          </p:cNvPr>
          <p:cNvCxnSpPr>
            <a:cxnSpLocks/>
          </p:cNvCxnSpPr>
          <p:nvPr/>
        </p:nvCxnSpPr>
        <p:spPr bwMode="auto">
          <a:xfrm>
            <a:off x="4450231" y="4958131"/>
            <a:ext cx="0" cy="347698"/>
          </a:xfrm>
          <a:prstGeom prst="line">
            <a:avLst/>
          </a:prstGeom>
          <a:noFill/>
          <a:ln w="19050" cap="flat" cmpd="sng" algn="ctr">
            <a:solidFill>
              <a:schemeClr val="accent4"/>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DF370265-B404-4A26-8156-E44D6F179112}"/>
              </a:ext>
            </a:extLst>
          </p:cNvPr>
          <p:cNvCxnSpPr>
            <a:cxnSpLocks/>
          </p:cNvCxnSpPr>
          <p:nvPr/>
        </p:nvCxnSpPr>
        <p:spPr bwMode="auto">
          <a:xfrm>
            <a:off x="4473112" y="4950748"/>
            <a:ext cx="0" cy="347698"/>
          </a:xfrm>
          <a:prstGeom prst="line">
            <a:avLst/>
          </a:prstGeom>
          <a:noFill/>
          <a:ln w="19050" cap="flat" cmpd="sng" algn="ctr">
            <a:solidFill>
              <a:schemeClr val="accent4"/>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E699E660-3F5F-4B30-B55C-9AF52CDD5D4E}"/>
              </a:ext>
            </a:extLst>
          </p:cNvPr>
          <p:cNvCxnSpPr>
            <a:cxnSpLocks/>
          </p:cNvCxnSpPr>
          <p:nvPr/>
        </p:nvCxnSpPr>
        <p:spPr bwMode="auto">
          <a:xfrm>
            <a:off x="4551691" y="4966780"/>
            <a:ext cx="0" cy="347698"/>
          </a:xfrm>
          <a:prstGeom prst="line">
            <a:avLst/>
          </a:prstGeom>
          <a:noFill/>
          <a:ln w="19050" cap="flat" cmpd="sng" algn="ctr">
            <a:solidFill>
              <a:schemeClr val="accent4"/>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BB139CF3-CE1B-4DD4-BECC-9100810E0CED}"/>
              </a:ext>
            </a:extLst>
          </p:cNvPr>
          <p:cNvCxnSpPr>
            <a:cxnSpLocks/>
          </p:cNvCxnSpPr>
          <p:nvPr/>
        </p:nvCxnSpPr>
        <p:spPr bwMode="auto">
          <a:xfrm>
            <a:off x="4580268" y="4971974"/>
            <a:ext cx="0" cy="347698"/>
          </a:xfrm>
          <a:prstGeom prst="line">
            <a:avLst/>
          </a:prstGeom>
          <a:noFill/>
          <a:ln w="19050" cap="flat" cmpd="sng" algn="ctr">
            <a:solidFill>
              <a:schemeClr val="accent4"/>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1E8D257C-5765-4EF0-BB2B-EFDC224A2686}"/>
              </a:ext>
            </a:extLst>
          </p:cNvPr>
          <p:cNvCxnSpPr>
            <a:cxnSpLocks/>
          </p:cNvCxnSpPr>
          <p:nvPr/>
        </p:nvCxnSpPr>
        <p:spPr bwMode="auto">
          <a:xfrm>
            <a:off x="4758863" y="4950748"/>
            <a:ext cx="0" cy="390874"/>
          </a:xfrm>
          <a:prstGeom prst="line">
            <a:avLst/>
          </a:prstGeom>
          <a:noFill/>
          <a:ln w="19050" cap="flat" cmpd="sng" algn="ctr">
            <a:solidFill>
              <a:schemeClr val="accent4"/>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06F6D9E1-0ABC-4298-843D-55097353DFFD}"/>
              </a:ext>
            </a:extLst>
          </p:cNvPr>
          <p:cNvCxnSpPr>
            <a:cxnSpLocks/>
          </p:cNvCxnSpPr>
          <p:nvPr/>
        </p:nvCxnSpPr>
        <p:spPr bwMode="auto">
          <a:xfrm>
            <a:off x="4735050" y="4958131"/>
            <a:ext cx="0" cy="388177"/>
          </a:xfrm>
          <a:prstGeom prst="line">
            <a:avLst/>
          </a:prstGeom>
          <a:noFill/>
          <a:ln w="19050" cap="flat" cmpd="sng" algn="ctr">
            <a:solidFill>
              <a:schemeClr val="accent4"/>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0E787C25-1EB9-4343-9B33-ED8D2A4E5CCA}"/>
              </a:ext>
            </a:extLst>
          </p:cNvPr>
          <p:cNvCxnSpPr>
            <a:cxnSpLocks/>
          </p:cNvCxnSpPr>
          <p:nvPr/>
        </p:nvCxnSpPr>
        <p:spPr bwMode="auto">
          <a:xfrm>
            <a:off x="4707409" y="4958131"/>
            <a:ext cx="0" cy="375050"/>
          </a:xfrm>
          <a:prstGeom prst="line">
            <a:avLst/>
          </a:prstGeom>
          <a:noFill/>
          <a:ln w="19050" cap="flat" cmpd="sng" algn="ctr">
            <a:solidFill>
              <a:schemeClr val="accent4"/>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B0A17AEF-ED8A-473F-B9FD-3256E76B2DAF}"/>
              </a:ext>
            </a:extLst>
          </p:cNvPr>
          <p:cNvCxnSpPr>
            <a:cxnSpLocks/>
          </p:cNvCxnSpPr>
          <p:nvPr/>
        </p:nvCxnSpPr>
        <p:spPr bwMode="auto">
          <a:xfrm>
            <a:off x="4681213" y="4958131"/>
            <a:ext cx="0" cy="375050"/>
          </a:xfrm>
          <a:prstGeom prst="line">
            <a:avLst/>
          </a:prstGeom>
          <a:noFill/>
          <a:ln w="19050" cap="flat" cmpd="sng" algn="ctr">
            <a:solidFill>
              <a:schemeClr val="accent4"/>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7C04F982-BC16-462F-85CD-9F1F03B848B2}"/>
              </a:ext>
            </a:extLst>
          </p:cNvPr>
          <p:cNvCxnSpPr>
            <a:cxnSpLocks/>
          </p:cNvCxnSpPr>
          <p:nvPr/>
        </p:nvCxnSpPr>
        <p:spPr bwMode="auto">
          <a:xfrm>
            <a:off x="4656468" y="4958131"/>
            <a:ext cx="0" cy="360691"/>
          </a:xfrm>
          <a:prstGeom prst="line">
            <a:avLst/>
          </a:prstGeom>
          <a:noFill/>
          <a:ln w="19050" cap="flat" cmpd="sng" algn="ctr">
            <a:solidFill>
              <a:schemeClr val="accent4"/>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7E6CC946-2991-4A18-80E1-479549BDF651}"/>
              </a:ext>
            </a:extLst>
          </p:cNvPr>
          <p:cNvCxnSpPr>
            <a:cxnSpLocks/>
          </p:cNvCxnSpPr>
          <p:nvPr/>
        </p:nvCxnSpPr>
        <p:spPr bwMode="auto">
          <a:xfrm>
            <a:off x="4627893" y="4958747"/>
            <a:ext cx="0" cy="360691"/>
          </a:xfrm>
          <a:prstGeom prst="line">
            <a:avLst/>
          </a:prstGeom>
          <a:noFill/>
          <a:ln w="19050" cap="flat" cmpd="sng" algn="ctr">
            <a:solidFill>
              <a:schemeClr val="accent4"/>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70560099-48DC-4418-82B7-AFB2AC91A885}"/>
              </a:ext>
            </a:extLst>
          </p:cNvPr>
          <p:cNvCxnSpPr>
            <a:cxnSpLocks/>
          </p:cNvCxnSpPr>
          <p:nvPr/>
        </p:nvCxnSpPr>
        <p:spPr bwMode="auto">
          <a:xfrm>
            <a:off x="4604078" y="4958131"/>
            <a:ext cx="0" cy="360691"/>
          </a:xfrm>
          <a:prstGeom prst="line">
            <a:avLst/>
          </a:prstGeom>
          <a:noFill/>
          <a:ln w="19050" cap="flat" cmpd="sng" algn="ctr">
            <a:solidFill>
              <a:schemeClr val="accent4"/>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6C2A56B0-62FA-4471-B919-9B4418608528}"/>
              </a:ext>
            </a:extLst>
          </p:cNvPr>
          <p:cNvCxnSpPr>
            <a:cxnSpLocks/>
          </p:cNvCxnSpPr>
          <p:nvPr/>
        </p:nvCxnSpPr>
        <p:spPr bwMode="auto">
          <a:xfrm>
            <a:off x="4811245" y="4958131"/>
            <a:ext cx="0" cy="381840"/>
          </a:xfrm>
          <a:prstGeom prst="line">
            <a:avLst/>
          </a:prstGeom>
          <a:noFill/>
          <a:ln w="19050" cap="flat" cmpd="sng" algn="ctr">
            <a:solidFill>
              <a:schemeClr val="accent4"/>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E938A8C7-0C1C-4C0B-98FD-EE77710F85CC}"/>
              </a:ext>
            </a:extLst>
          </p:cNvPr>
          <p:cNvCxnSpPr>
            <a:cxnSpLocks/>
          </p:cNvCxnSpPr>
          <p:nvPr/>
        </p:nvCxnSpPr>
        <p:spPr bwMode="auto">
          <a:xfrm>
            <a:off x="5220820" y="4957946"/>
            <a:ext cx="0" cy="460085"/>
          </a:xfrm>
          <a:prstGeom prst="line">
            <a:avLst/>
          </a:prstGeom>
          <a:noFill/>
          <a:ln w="19050" cap="flat" cmpd="sng" algn="ctr">
            <a:solidFill>
              <a:schemeClr val="accent4"/>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8F86D3BF-DA53-43C1-9711-96FC54BFF03C}"/>
              </a:ext>
            </a:extLst>
          </p:cNvPr>
          <p:cNvCxnSpPr>
            <a:cxnSpLocks/>
          </p:cNvCxnSpPr>
          <p:nvPr/>
        </p:nvCxnSpPr>
        <p:spPr bwMode="auto">
          <a:xfrm>
            <a:off x="5554202" y="4957946"/>
            <a:ext cx="0" cy="637722"/>
          </a:xfrm>
          <a:prstGeom prst="line">
            <a:avLst/>
          </a:prstGeom>
          <a:noFill/>
          <a:ln w="19050" cap="flat" cmpd="sng" algn="ctr">
            <a:solidFill>
              <a:schemeClr val="accent4"/>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E63D120E-8748-4131-8FCC-A0B729DA4E88}"/>
              </a:ext>
            </a:extLst>
          </p:cNvPr>
          <p:cNvCxnSpPr>
            <a:cxnSpLocks/>
          </p:cNvCxnSpPr>
          <p:nvPr/>
        </p:nvCxnSpPr>
        <p:spPr bwMode="auto">
          <a:xfrm>
            <a:off x="5270832" y="4965282"/>
            <a:ext cx="0" cy="471037"/>
          </a:xfrm>
          <a:prstGeom prst="line">
            <a:avLst/>
          </a:prstGeom>
          <a:noFill/>
          <a:ln w="19050" cap="flat" cmpd="sng" algn="ctr">
            <a:solidFill>
              <a:schemeClr val="accent4"/>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58DAF392-B00C-4B42-984E-3E834EEDC743}"/>
              </a:ext>
            </a:extLst>
          </p:cNvPr>
          <p:cNvCxnSpPr>
            <a:cxnSpLocks/>
          </p:cNvCxnSpPr>
          <p:nvPr/>
        </p:nvCxnSpPr>
        <p:spPr bwMode="auto">
          <a:xfrm flipH="1">
            <a:off x="5297019" y="4965282"/>
            <a:ext cx="7" cy="471037"/>
          </a:xfrm>
          <a:prstGeom prst="line">
            <a:avLst/>
          </a:prstGeom>
          <a:noFill/>
          <a:ln w="19050" cap="flat" cmpd="sng" algn="ctr">
            <a:solidFill>
              <a:schemeClr val="accent4"/>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9CBC0E03-E149-4267-A7DE-ADF6C1B6E314}"/>
              </a:ext>
            </a:extLst>
          </p:cNvPr>
          <p:cNvCxnSpPr>
            <a:cxnSpLocks/>
          </p:cNvCxnSpPr>
          <p:nvPr/>
        </p:nvCxnSpPr>
        <p:spPr bwMode="auto">
          <a:xfrm flipH="1">
            <a:off x="5374187" y="4957946"/>
            <a:ext cx="1" cy="503211"/>
          </a:xfrm>
          <a:prstGeom prst="line">
            <a:avLst/>
          </a:prstGeom>
          <a:noFill/>
          <a:ln w="19050" cap="flat" cmpd="sng" algn="ctr">
            <a:solidFill>
              <a:schemeClr val="accent4"/>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4008B49C-FC09-4DFE-B848-C6EA024332CD}"/>
              </a:ext>
            </a:extLst>
          </p:cNvPr>
          <p:cNvCxnSpPr>
            <a:cxnSpLocks/>
          </p:cNvCxnSpPr>
          <p:nvPr/>
        </p:nvCxnSpPr>
        <p:spPr bwMode="auto">
          <a:xfrm>
            <a:off x="5578015" y="4957946"/>
            <a:ext cx="0" cy="637722"/>
          </a:xfrm>
          <a:prstGeom prst="line">
            <a:avLst/>
          </a:prstGeom>
          <a:noFill/>
          <a:ln w="19050" cap="flat" cmpd="sng" algn="ctr">
            <a:solidFill>
              <a:schemeClr val="accent4"/>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87C119DA-4929-471B-B37E-1494F4B93FD2}"/>
              </a:ext>
            </a:extLst>
          </p:cNvPr>
          <p:cNvCxnSpPr>
            <a:cxnSpLocks/>
          </p:cNvCxnSpPr>
          <p:nvPr/>
        </p:nvCxnSpPr>
        <p:spPr bwMode="auto">
          <a:xfrm>
            <a:off x="5656595" y="4965282"/>
            <a:ext cx="0" cy="693550"/>
          </a:xfrm>
          <a:prstGeom prst="line">
            <a:avLst/>
          </a:prstGeom>
          <a:noFill/>
          <a:ln w="19050" cap="flat" cmpd="sng" algn="ctr">
            <a:solidFill>
              <a:schemeClr val="accent4"/>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9240B1A8-CA4D-42AA-B309-79361D263FD0}"/>
              </a:ext>
            </a:extLst>
          </p:cNvPr>
          <p:cNvCxnSpPr>
            <a:cxnSpLocks/>
          </p:cNvCxnSpPr>
          <p:nvPr/>
        </p:nvCxnSpPr>
        <p:spPr bwMode="auto">
          <a:xfrm>
            <a:off x="5708983" y="4965282"/>
            <a:ext cx="0" cy="710502"/>
          </a:xfrm>
          <a:prstGeom prst="line">
            <a:avLst/>
          </a:prstGeom>
          <a:noFill/>
          <a:ln w="19050" cap="flat" cmpd="sng" algn="ctr">
            <a:solidFill>
              <a:schemeClr val="accent4"/>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AE590C8F-DF11-4A6D-944E-4CE03E09C7A0}"/>
              </a:ext>
            </a:extLst>
          </p:cNvPr>
          <p:cNvCxnSpPr>
            <a:cxnSpLocks/>
          </p:cNvCxnSpPr>
          <p:nvPr/>
        </p:nvCxnSpPr>
        <p:spPr bwMode="auto">
          <a:xfrm>
            <a:off x="4835063" y="4950748"/>
            <a:ext cx="0" cy="397594"/>
          </a:xfrm>
          <a:prstGeom prst="line">
            <a:avLst/>
          </a:prstGeom>
          <a:noFill/>
          <a:ln w="19050" cap="flat" cmpd="sng" algn="ctr">
            <a:solidFill>
              <a:schemeClr val="accent4"/>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7FCB9636-691B-4C93-89E5-5408F81BB647}"/>
              </a:ext>
            </a:extLst>
          </p:cNvPr>
          <p:cNvCxnSpPr>
            <a:cxnSpLocks/>
          </p:cNvCxnSpPr>
          <p:nvPr/>
        </p:nvCxnSpPr>
        <p:spPr bwMode="auto">
          <a:xfrm>
            <a:off x="5785184" y="4965282"/>
            <a:ext cx="0" cy="733139"/>
          </a:xfrm>
          <a:prstGeom prst="line">
            <a:avLst/>
          </a:prstGeom>
          <a:noFill/>
          <a:ln w="19050" cap="flat" cmpd="sng" algn="ctr">
            <a:solidFill>
              <a:schemeClr val="accent4"/>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D2ACCE53-D924-4F9D-885D-CE6058347F8E}"/>
              </a:ext>
            </a:extLst>
          </p:cNvPr>
          <p:cNvCxnSpPr>
            <a:cxnSpLocks/>
          </p:cNvCxnSpPr>
          <p:nvPr/>
        </p:nvCxnSpPr>
        <p:spPr bwMode="auto">
          <a:xfrm>
            <a:off x="6016166" y="4950748"/>
            <a:ext cx="0" cy="876978"/>
          </a:xfrm>
          <a:prstGeom prst="line">
            <a:avLst/>
          </a:prstGeom>
          <a:noFill/>
          <a:ln w="19050" cap="flat" cmpd="sng" algn="ctr">
            <a:solidFill>
              <a:schemeClr val="accent4"/>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BE11A148-80D3-4536-AFBC-BF8EDA55B564}"/>
              </a:ext>
            </a:extLst>
          </p:cNvPr>
          <p:cNvCxnSpPr>
            <a:cxnSpLocks/>
          </p:cNvCxnSpPr>
          <p:nvPr/>
        </p:nvCxnSpPr>
        <p:spPr bwMode="auto">
          <a:xfrm>
            <a:off x="5935202" y="4950748"/>
            <a:ext cx="0" cy="876978"/>
          </a:xfrm>
          <a:prstGeom prst="line">
            <a:avLst/>
          </a:prstGeom>
          <a:noFill/>
          <a:ln w="19050" cap="flat" cmpd="sng" algn="ctr">
            <a:solidFill>
              <a:schemeClr val="accent4"/>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EF8438FD-64AD-4365-ADE9-05796BDF9D63}"/>
              </a:ext>
            </a:extLst>
          </p:cNvPr>
          <p:cNvCxnSpPr>
            <a:cxnSpLocks/>
          </p:cNvCxnSpPr>
          <p:nvPr/>
        </p:nvCxnSpPr>
        <p:spPr bwMode="auto">
          <a:xfrm>
            <a:off x="5911390" y="4957946"/>
            <a:ext cx="0" cy="812394"/>
          </a:xfrm>
          <a:prstGeom prst="line">
            <a:avLst/>
          </a:prstGeom>
          <a:noFill/>
          <a:ln w="19050" cap="flat" cmpd="sng" algn="ctr">
            <a:solidFill>
              <a:schemeClr val="accent4"/>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97C5B89E-D4EA-43DB-AB9B-32FFEF6A94D9}"/>
              </a:ext>
            </a:extLst>
          </p:cNvPr>
          <p:cNvCxnSpPr>
            <a:cxnSpLocks/>
          </p:cNvCxnSpPr>
          <p:nvPr/>
        </p:nvCxnSpPr>
        <p:spPr bwMode="auto">
          <a:xfrm>
            <a:off x="5885193" y="4943772"/>
            <a:ext cx="0" cy="812394"/>
          </a:xfrm>
          <a:prstGeom prst="line">
            <a:avLst/>
          </a:prstGeom>
          <a:noFill/>
          <a:ln w="19050" cap="flat" cmpd="sng" algn="ctr">
            <a:solidFill>
              <a:schemeClr val="accent4"/>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D1B8BF7C-5F96-41F6-A03A-34BA590019C4}"/>
              </a:ext>
            </a:extLst>
          </p:cNvPr>
          <p:cNvCxnSpPr>
            <a:cxnSpLocks/>
          </p:cNvCxnSpPr>
          <p:nvPr/>
        </p:nvCxnSpPr>
        <p:spPr bwMode="auto">
          <a:xfrm>
            <a:off x="5808995" y="4957946"/>
            <a:ext cx="0" cy="746697"/>
          </a:xfrm>
          <a:prstGeom prst="line">
            <a:avLst/>
          </a:prstGeom>
          <a:noFill/>
          <a:ln w="19050" cap="flat" cmpd="sng" algn="ctr">
            <a:solidFill>
              <a:schemeClr val="accent4"/>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C331AD00-11DE-4DBD-A5DE-7533811AF843}"/>
              </a:ext>
            </a:extLst>
          </p:cNvPr>
          <p:cNvCxnSpPr>
            <a:cxnSpLocks/>
          </p:cNvCxnSpPr>
          <p:nvPr/>
        </p:nvCxnSpPr>
        <p:spPr bwMode="auto">
          <a:xfrm>
            <a:off x="5832809" y="4957946"/>
            <a:ext cx="0" cy="754033"/>
          </a:xfrm>
          <a:prstGeom prst="line">
            <a:avLst/>
          </a:prstGeom>
          <a:noFill/>
          <a:ln w="19050" cap="flat" cmpd="sng" algn="ctr">
            <a:solidFill>
              <a:schemeClr val="accent4"/>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18EDB604-EF4D-455B-B6DA-DDCFF39D5E6D}"/>
              </a:ext>
            </a:extLst>
          </p:cNvPr>
          <p:cNvCxnSpPr>
            <a:cxnSpLocks/>
          </p:cNvCxnSpPr>
          <p:nvPr/>
        </p:nvCxnSpPr>
        <p:spPr bwMode="auto">
          <a:xfrm>
            <a:off x="5861382" y="4954277"/>
            <a:ext cx="0" cy="754033"/>
          </a:xfrm>
          <a:prstGeom prst="line">
            <a:avLst/>
          </a:prstGeom>
          <a:noFill/>
          <a:ln w="19050" cap="flat" cmpd="sng" algn="ctr">
            <a:solidFill>
              <a:schemeClr val="accent4"/>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1FA98E58-3775-40E6-8FAE-AA9CFE7B3246}"/>
              </a:ext>
            </a:extLst>
          </p:cNvPr>
          <p:cNvCxnSpPr>
            <a:cxnSpLocks/>
          </p:cNvCxnSpPr>
          <p:nvPr/>
        </p:nvCxnSpPr>
        <p:spPr bwMode="auto">
          <a:xfrm>
            <a:off x="5193799" y="4950748"/>
            <a:ext cx="0" cy="470373"/>
          </a:xfrm>
          <a:prstGeom prst="line">
            <a:avLst/>
          </a:prstGeom>
          <a:noFill/>
          <a:ln w="19050" cap="flat" cmpd="sng" algn="ctr">
            <a:solidFill>
              <a:schemeClr val="accent4"/>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426F13D6-8DD8-4328-9424-50509077E7BB}"/>
              </a:ext>
            </a:extLst>
          </p:cNvPr>
          <p:cNvCxnSpPr>
            <a:cxnSpLocks/>
          </p:cNvCxnSpPr>
          <p:nvPr/>
        </p:nvCxnSpPr>
        <p:spPr bwMode="auto">
          <a:xfrm>
            <a:off x="4863738" y="4950748"/>
            <a:ext cx="0" cy="397594"/>
          </a:xfrm>
          <a:prstGeom prst="line">
            <a:avLst/>
          </a:prstGeom>
          <a:noFill/>
          <a:ln w="19050" cap="flat" cmpd="sng" algn="ctr">
            <a:solidFill>
              <a:schemeClr val="accent4"/>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2A3A4FBE-C843-4FDC-A92F-3CA9967F221A}"/>
              </a:ext>
            </a:extLst>
          </p:cNvPr>
          <p:cNvCxnSpPr>
            <a:cxnSpLocks/>
          </p:cNvCxnSpPr>
          <p:nvPr/>
        </p:nvCxnSpPr>
        <p:spPr bwMode="auto">
          <a:xfrm>
            <a:off x="4885069" y="4950748"/>
            <a:ext cx="0" cy="397594"/>
          </a:xfrm>
          <a:prstGeom prst="line">
            <a:avLst/>
          </a:prstGeom>
          <a:noFill/>
          <a:ln w="19050" cap="flat" cmpd="sng" algn="ctr">
            <a:solidFill>
              <a:schemeClr val="accent4"/>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D3F55BEA-FFE2-4ED5-B009-6A35EA5AEE06}"/>
              </a:ext>
            </a:extLst>
          </p:cNvPr>
          <p:cNvCxnSpPr>
            <a:cxnSpLocks/>
          </p:cNvCxnSpPr>
          <p:nvPr/>
        </p:nvCxnSpPr>
        <p:spPr bwMode="auto">
          <a:xfrm>
            <a:off x="4911362" y="4950748"/>
            <a:ext cx="0" cy="397594"/>
          </a:xfrm>
          <a:prstGeom prst="line">
            <a:avLst/>
          </a:prstGeom>
          <a:noFill/>
          <a:ln w="19050" cap="flat" cmpd="sng" algn="ctr">
            <a:solidFill>
              <a:schemeClr val="accent4"/>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D8F8DA32-FD76-4A0B-91B8-22CDFDB9B815}"/>
              </a:ext>
            </a:extLst>
          </p:cNvPr>
          <p:cNvCxnSpPr>
            <a:cxnSpLocks/>
          </p:cNvCxnSpPr>
          <p:nvPr/>
        </p:nvCxnSpPr>
        <p:spPr bwMode="auto">
          <a:xfrm>
            <a:off x="5142245" y="4948853"/>
            <a:ext cx="0" cy="447652"/>
          </a:xfrm>
          <a:prstGeom prst="line">
            <a:avLst/>
          </a:prstGeom>
          <a:noFill/>
          <a:ln w="19050" cap="flat" cmpd="sng" algn="ctr">
            <a:solidFill>
              <a:schemeClr val="accent4"/>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CAB50E75-D4AC-45BC-9296-7FF19BABC21B}"/>
              </a:ext>
            </a:extLst>
          </p:cNvPr>
          <p:cNvCxnSpPr>
            <a:cxnSpLocks/>
          </p:cNvCxnSpPr>
          <p:nvPr/>
        </p:nvCxnSpPr>
        <p:spPr bwMode="auto">
          <a:xfrm>
            <a:off x="5168538" y="4961593"/>
            <a:ext cx="0" cy="434912"/>
          </a:xfrm>
          <a:prstGeom prst="line">
            <a:avLst/>
          </a:prstGeom>
          <a:noFill/>
          <a:ln w="19050" cap="flat" cmpd="sng" algn="ctr">
            <a:solidFill>
              <a:schemeClr val="accent4"/>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3174A1F5-DCBF-499D-9DA1-3E40857982F1}"/>
              </a:ext>
            </a:extLst>
          </p:cNvPr>
          <p:cNvCxnSpPr>
            <a:cxnSpLocks/>
          </p:cNvCxnSpPr>
          <p:nvPr/>
        </p:nvCxnSpPr>
        <p:spPr bwMode="auto">
          <a:xfrm>
            <a:off x="5116051" y="4965282"/>
            <a:ext cx="0" cy="419265"/>
          </a:xfrm>
          <a:prstGeom prst="line">
            <a:avLst/>
          </a:prstGeom>
          <a:noFill/>
          <a:ln w="19050" cap="flat" cmpd="sng" algn="ctr">
            <a:solidFill>
              <a:schemeClr val="accent4"/>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6A03CB83-1B31-4D7C-AE88-93C033CD2B1D}"/>
              </a:ext>
            </a:extLst>
          </p:cNvPr>
          <p:cNvCxnSpPr>
            <a:cxnSpLocks/>
          </p:cNvCxnSpPr>
          <p:nvPr/>
        </p:nvCxnSpPr>
        <p:spPr bwMode="auto">
          <a:xfrm>
            <a:off x="5092238" y="4957946"/>
            <a:ext cx="0" cy="428451"/>
          </a:xfrm>
          <a:prstGeom prst="line">
            <a:avLst/>
          </a:prstGeom>
          <a:noFill/>
          <a:ln w="19050" cap="flat" cmpd="sng" algn="ctr">
            <a:solidFill>
              <a:schemeClr val="accent4"/>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1D1BB7EB-7920-4098-8348-53FDDBCE4E5F}"/>
              </a:ext>
            </a:extLst>
          </p:cNvPr>
          <p:cNvCxnSpPr>
            <a:cxnSpLocks/>
          </p:cNvCxnSpPr>
          <p:nvPr/>
        </p:nvCxnSpPr>
        <p:spPr bwMode="auto">
          <a:xfrm>
            <a:off x="5066044" y="4950748"/>
            <a:ext cx="0" cy="415696"/>
          </a:xfrm>
          <a:prstGeom prst="line">
            <a:avLst/>
          </a:prstGeom>
          <a:noFill/>
          <a:ln w="19050" cap="flat" cmpd="sng" algn="ctr">
            <a:solidFill>
              <a:schemeClr val="accent4"/>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AE7DC0D5-2BCD-4F96-BF6B-3A4155E6CEE5}"/>
              </a:ext>
            </a:extLst>
          </p:cNvPr>
          <p:cNvCxnSpPr>
            <a:cxnSpLocks/>
          </p:cNvCxnSpPr>
          <p:nvPr/>
        </p:nvCxnSpPr>
        <p:spPr bwMode="auto">
          <a:xfrm>
            <a:off x="5039851" y="4965282"/>
            <a:ext cx="0" cy="393289"/>
          </a:xfrm>
          <a:prstGeom prst="line">
            <a:avLst/>
          </a:prstGeom>
          <a:noFill/>
          <a:ln w="19050" cap="flat" cmpd="sng" algn="ctr">
            <a:solidFill>
              <a:schemeClr val="accent4"/>
            </a:solidFill>
            <a:prstDash val="solid"/>
            <a:round/>
            <a:headEnd type="none" w="med" len="med"/>
            <a:tailEnd type="none" w="med" len="med"/>
          </a:ln>
          <a:effectLst/>
        </p:spPr>
      </p:cxnSp>
      <p:cxnSp>
        <p:nvCxnSpPr>
          <p:cNvPr id="905" name="Straight Connector 904">
            <a:extLst>
              <a:ext uri="{FF2B5EF4-FFF2-40B4-BE49-F238E27FC236}">
                <a16:creationId xmlns:a16="http://schemas.microsoft.com/office/drawing/2014/main" id="{BDAC648F-3585-41CB-A8AA-0F69F3492605}"/>
              </a:ext>
            </a:extLst>
          </p:cNvPr>
          <p:cNvCxnSpPr>
            <a:cxnSpLocks/>
          </p:cNvCxnSpPr>
          <p:nvPr/>
        </p:nvCxnSpPr>
        <p:spPr bwMode="auto">
          <a:xfrm>
            <a:off x="5016038" y="4961951"/>
            <a:ext cx="0" cy="393289"/>
          </a:xfrm>
          <a:prstGeom prst="line">
            <a:avLst/>
          </a:prstGeom>
          <a:noFill/>
          <a:ln w="19050" cap="flat" cmpd="sng" algn="ctr">
            <a:solidFill>
              <a:schemeClr val="accent4"/>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49511F86-0DE7-40D5-B050-9E480EACA8A7}"/>
              </a:ext>
            </a:extLst>
          </p:cNvPr>
          <p:cNvCxnSpPr>
            <a:cxnSpLocks/>
          </p:cNvCxnSpPr>
          <p:nvPr/>
        </p:nvCxnSpPr>
        <p:spPr bwMode="auto">
          <a:xfrm>
            <a:off x="4989844" y="4961940"/>
            <a:ext cx="0" cy="393289"/>
          </a:xfrm>
          <a:prstGeom prst="line">
            <a:avLst/>
          </a:prstGeom>
          <a:noFill/>
          <a:ln w="19050" cap="flat" cmpd="sng" algn="ctr">
            <a:solidFill>
              <a:schemeClr val="accent4"/>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D369F9EC-44B6-47E2-915E-4D6D01BB2006}"/>
              </a:ext>
            </a:extLst>
          </p:cNvPr>
          <p:cNvCxnSpPr>
            <a:cxnSpLocks/>
          </p:cNvCxnSpPr>
          <p:nvPr/>
        </p:nvCxnSpPr>
        <p:spPr bwMode="auto">
          <a:xfrm>
            <a:off x="4963650" y="4959998"/>
            <a:ext cx="0" cy="393289"/>
          </a:xfrm>
          <a:prstGeom prst="line">
            <a:avLst/>
          </a:prstGeom>
          <a:noFill/>
          <a:ln w="19050" cap="flat" cmpd="sng" algn="ctr">
            <a:solidFill>
              <a:schemeClr val="accent4"/>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7C1200C8-B11E-47B8-9E23-587F504B2520}"/>
              </a:ext>
            </a:extLst>
          </p:cNvPr>
          <p:cNvCxnSpPr>
            <a:cxnSpLocks/>
          </p:cNvCxnSpPr>
          <p:nvPr/>
        </p:nvCxnSpPr>
        <p:spPr bwMode="auto">
          <a:xfrm>
            <a:off x="4935075" y="4957946"/>
            <a:ext cx="0" cy="393289"/>
          </a:xfrm>
          <a:prstGeom prst="line">
            <a:avLst/>
          </a:prstGeom>
          <a:noFill/>
          <a:ln w="19050" cap="flat" cmpd="sng" algn="ctr">
            <a:solidFill>
              <a:schemeClr val="accent4"/>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E401C01-F7D4-4597-A34F-C927C887A88C}"/>
              </a:ext>
            </a:extLst>
          </p:cNvPr>
          <p:cNvCxnSpPr>
            <a:cxnSpLocks/>
          </p:cNvCxnSpPr>
          <p:nvPr/>
        </p:nvCxnSpPr>
        <p:spPr bwMode="auto">
          <a:xfrm>
            <a:off x="1203704" y="5394431"/>
            <a:ext cx="4875992" cy="0"/>
          </a:xfrm>
          <a:prstGeom prst="line">
            <a:avLst/>
          </a:prstGeom>
          <a:noFill/>
          <a:ln w="28575" cap="flat" cmpd="sng" algn="ctr">
            <a:solidFill>
              <a:schemeClr val="bg1"/>
            </a:solidFill>
            <a:prstDash val="sysDot"/>
            <a:round/>
            <a:headEnd type="none" w="med" len="med"/>
            <a:tailEnd type="none" w="med" len="med"/>
          </a:ln>
          <a:effectLst/>
        </p:spPr>
      </p:cxnSp>
      <p:cxnSp>
        <p:nvCxnSpPr>
          <p:cNvPr id="96" name="Straight Connector 95">
            <a:extLst>
              <a:ext uri="{FF2B5EF4-FFF2-40B4-BE49-F238E27FC236}">
                <a16:creationId xmlns:a16="http://schemas.microsoft.com/office/drawing/2014/main" id="{DE6622AB-7046-4CF8-BE9D-70DE64E06A22}"/>
              </a:ext>
            </a:extLst>
          </p:cNvPr>
          <p:cNvCxnSpPr>
            <a:cxnSpLocks/>
          </p:cNvCxnSpPr>
          <p:nvPr/>
        </p:nvCxnSpPr>
        <p:spPr bwMode="auto">
          <a:xfrm>
            <a:off x="1203704" y="4958131"/>
            <a:ext cx="4875992"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877675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FCCB1-CD1B-4B38-9056-93E242CDCF57}"/>
              </a:ext>
            </a:extLst>
          </p:cNvPr>
          <p:cNvSpPr>
            <a:spLocks noGrp="1"/>
          </p:cNvSpPr>
          <p:nvPr>
            <p:ph type="title"/>
          </p:nvPr>
        </p:nvSpPr>
        <p:spPr/>
        <p:txBody>
          <a:bodyPr/>
          <a:lstStyle/>
          <a:p>
            <a:r>
              <a:rPr lang="en-US" dirty="0"/>
              <a:t>MAVORIC: PFS</a:t>
            </a:r>
          </a:p>
        </p:txBody>
      </p:sp>
      <p:graphicFrame>
        <p:nvGraphicFramePr>
          <p:cNvPr id="5" name="Table 4">
            <a:extLst>
              <a:ext uri="{FF2B5EF4-FFF2-40B4-BE49-F238E27FC236}">
                <a16:creationId xmlns:a16="http://schemas.microsoft.com/office/drawing/2014/main" id="{FF007777-7672-47CD-91A5-0796642FCBC3}"/>
              </a:ext>
            </a:extLst>
          </p:cNvPr>
          <p:cNvGraphicFramePr>
            <a:graphicFrameLocks noGrp="1"/>
          </p:cNvGraphicFramePr>
          <p:nvPr/>
        </p:nvGraphicFramePr>
        <p:xfrm>
          <a:off x="5820026" y="1527889"/>
          <a:ext cx="5686174" cy="1249680"/>
        </p:xfrm>
        <a:graphic>
          <a:graphicData uri="http://schemas.openxmlformats.org/drawingml/2006/table">
            <a:tbl>
              <a:tblPr firstRow="1" bandRow="1">
                <a:tableStyleId>{5940675A-B579-460E-94D1-54222C63F5DA}</a:tableStyleId>
              </a:tblPr>
              <a:tblGrid>
                <a:gridCol w="2361363">
                  <a:extLst>
                    <a:ext uri="{9D8B030D-6E8A-4147-A177-3AD203B41FA5}">
                      <a16:colId xmlns:a16="http://schemas.microsoft.com/office/drawing/2014/main" val="178486582"/>
                    </a:ext>
                  </a:extLst>
                </a:gridCol>
                <a:gridCol w="1646809">
                  <a:extLst>
                    <a:ext uri="{9D8B030D-6E8A-4147-A177-3AD203B41FA5}">
                      <a16:colId xmlns:a16="http://schemas.microsoft.com/office/drawing/2014/main" val="3871678344"/>
                    </a:ext>
                  </a:extLst>
                </a:gridCol>
                <a:gridCol w="1678002">
                  <a:extLst>
                    <a:ext uri="{9D8B030D-6E8A-4147-A177-3AD203B41FA5}">
                      <a16:colId xmlns:a16="http://schemas.microsoft.com/office/drawing/2014/main" val="2812761436"/>
                    </a:ext>
                  </a:extLst>
                </a:gridCol>
              </a:tblGrid>
              <a:tr h="241954">
                <a:tc>
                  <a:txBody>
                    <a:bodyPr/>
                    <a:lstStyle/>
                    <a:p>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b="1" dirty="0">
                          <a:solidFill>
                            <a:schemeClr val="accent1"/>
                          </a:solidFill>
                          <a:latin typeface="Calibri" panose="020F0502020204030204" pitchFamily="34" charset="0"/>
                          <a:cs typeface="Calibri" panose="020F0502020204030204" pitchFamily="34" charset="0"/>
                        </a:rPr>
                        <a:t>Mogamulizumab</a:t>
                      </a:r>
                    </a:p>
                    <a:p>
                      <a:pPr algn="ctr"/>
                      <a:r>
                        <a:rPr lang="en-US" sz="1600" b="1" dirty="0">
                          <a:solidFill>
                            <a:schemeClr val="accent1"/>
                          </a:solidFill>
                          <a:latin typeface="Calibri" panose="020F0502020204030204" pitchFamily="34" charset="0"/>
                          <a:cs typeface="Calibri" panose="020F0502020204030204" pitchFamily="34" charset="0"/>
                        </a:rPr>
                        <a:t>(n = 186)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b="1" dirty="0">
                          <a:solidFill>
                            <a:schemeClr val="accent3"/>
                          </a:solidFill>
                          <a:latin typeface="Calibri" panose="020F0502020204030204" pitchFamily="34" charset="0"/>
                          <a:cs typeface="Calibri" panose="020F0502020204030204" pitchFamily="34" charset="0"/>
                        </a:rPr>
                        <a:t>Vorinostat</a:t>
                      </a:r>
                    </a:p>
                    <a:p>
                      <a:pPr algn="ctr"/>
                      <a:r>
                        <a:rPr lang="en-US" sz="1600" b="1" dirty="0">
                          <a:solidFill>
                            <a:schemeClr val="accent3"/>
                          </a:solidFill>
                          <a:latin typeface="Calibri" panose="020F0502020204030204" pitchFamily="34" charset="0"/>
                          <a:cs typeface="Calibri" panose="020F0502020204030204" pitchFamily="34" charset="0"/>
                        </a:rPr>
                        <a:t>(n = 186)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514419649"/>
                  </a:ext>
                </a:extLst>
              </a:tr>
              <a:tr h="204967">
                <a:tc>
                  <a:txBody>
                    <a:bodyPr/>
                    <a:lstStyle/>
                    <a:p>
                      <a:r>
                        <a:rPr lang="en-US" sz="1600" dirty="0">
                          <a:solidFill>
                            <a:schemeClr val="bg1"/>
                          </a:solidFill>
                          <a:latin typeface="Calibri" panose="020F0502020204030204" pitchFamily="34" charset="0"/>
                          <a:cs typeface="Calibri" panose="020F0502020204030204" pitchFamily="34" charset="0"/>
                        </a:rPr>
                        <a:t>Median PFS, mos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7.7 (5.7-10.3)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3.1 (2.9-4.1)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49756619"/>
                  </a:ext>
                </a:extLst>
              </a:tr>
              <a:tr h="204967">
                <a:tc>
                  <a:txBody>
                    <a:bodyPr/>
                    <a:lstStyle/>
                    <a:p>
                      <a:r>
                        <a:rPr lang="en-US" sz="1600" dirty="0">
                          <a:solidFill>
                            <a:schemeClr val="bg1"/>
                          </a:solidFill>
                          <a:latin typeface="Calibri" panose="020F0502020204030204" pitchFamily="34" charset="0"/>
                          <a:cs typeface="Calibri" panose="020F0502020204030204" pitchFamily="34" charset="0"/>
                        </a:rPr>
                        <a:t>HR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latin typeface="Calibri" panose="020F0502020204030204" pitchFamily="34" charset="0"/>
                          <a:cs typeface="Calibri" panose="020F0502020204030204" pitchFamily="34" charset="0"/>
                        </a:rPr>
                        <a:t>0.53 (0.41-0.69); </a:t>
                      </a:r>
                      <a:r>
                        <a:rPr lang="en-US" sz="1600" i="1" dirty="0">
                          <a:solidFill>
                            <a:schemeClr val="bg1"/>
                          </a:solidFill>
                          <a:latin typeface="Calibri" panose="020F0502020204030204" pitchFamily="34" charset="0"/>
                          <a:cs typeface="Calibri" panose="020F0502020204030204" pitchFamily="34" charset="0"/>
                        </a:rPr>
                        <a:t>P</a:t>
                      </a:r>
                      <a:r>
                        <a:rPr lang="en-US" sz="1600" dirty="0">
                          <a:solidFill>
                            <a:schemeClr val="bg1"/>
                          </a:solidFill>
                          <a:latin typeface="Calibri" panose="020F0502020204030204" pitchFamily="34" charset="0"/>
                          <a:cs typeface="Calibri" panose="020F0502020204030204" pitchFamily="34" charset="0"/>
                        </a:rPr>
                        <a:t> &lt; .0001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dirty="0">
                        <a:solidFill>
                          <a:schemeClr val="bg2">
                            <a:lumMod val="1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63778461"/>
                  </a:ext>
                </a:extLst>
              </a:tr>
            </a:tbl>
          </a:graphicData>
        </a:graphic>
      </p:graphicFrame>
      <p:sp>
        <p:nvSpPr>
          <p:cNvPr id="7" name="Text Box 11">
            <a:extLst>
              <a:ext uri="{FF2B5EF4-FFF2-40B4-BE49-F238E27FC236}">
                <a16:creationId xmlns:a16="http://schemas.microsoft.com/office/drawing/2014/main" id="{BD349F54-0F78-44F6-BD25-839FAD5C977A}"/>
              </a:ext>
            </a:extLst>
          </p:cNvPr>
          <p:cNvSpPr txBox="1">
            <a:spLocks noChangeArrowheads="1"/>
          </p:cNvSpPr>
          <p:nvPr/>
        </p:nvSpPr>
        <p:spPr bwMode="auto">
          <a:xfrm>
            <a:off x="422317" y="6364958"/>
            <a:ext cx="1136014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fontAlgn="base">
              <a:lnSpc>
                <a:spcPct val="100000"/>
              </a:lnSpc>
              <a:spcBef>
                <a:spcPct val="0"/>
              </a:spcBef>
              <a:spcAft>
                <a:spcPct val="0"/>
              </a:spcAft>
              <a:buClrTx/>
              <a:buNone/>
            </a:pPr>
            <a:r>
              <a:rPr lang="en-US" sz="1200" spc="-10" dirty="0">
                <a:solidFill>
                  <a:schemeClr val="bg2"/>
                </a:solidFill>
                <a:latin typeface="Calibri" panose="020F0502020204030204" pitchFamily="34" charset="0"/>
              </a:rPr>
              <a:t>Kim</a:t>
            </a:r>
            <a:r>
              <a:rPr lang="en-US" altLang="en-US" sz="1200" spc="-10" dirty="0">
                <a:solidFill>
                  <a:schemeClr val="bg2"/>
                </a:solidFill>
                <a:latin typeface="Calibri" panose="020F0502020204030204" pitchFamily="34" charset="0"/>
              </a:rPr>
              <a:t>. </a:t>
            </a:r>
            <a:r>
              <a:rPr lang="it-IT" altLang="en-US" sz="1200" spc="-10" dirty="0">
                <a:solidFill>
                  <a:schemeClr val="bg2"/>
                </a:solidFill>
                <a:latin typeface="Calibri" panose="020F0502020204030204" pitchFamily="34" charset="0"/>
              </a:rPr>
              <a:t>Lancet Oncol. 2018;19:1192. </a:t>
            </a:r>
          </a:p>
        </p:txBody>
      </p:sp>
      <p:grpSp>
        <p:nvGrpSpPr>
          <p:cNvPr id="11" name="Group 7">
            <a:extLst>
              <a:ext uri="{FF2B5EF4-FFF2-40B4-BE49-F238E27FC236}">
                <a16:creationId xmlns:a16="http://schemas.microsoft.com/office/drawing/2014/main" id="{B9E68889-0F5C-4319-AD38-23899A75E5F8}"/>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7E3D92BF-8449-461E-8C93-D3831D46A33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EBEEDEED-C921-4459-8337-29D3FBCC957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cxnSp>
        <p:nvCxnSpPr>
          <p:cNvPr id="4" name="Straight Connector 3">
            <a:extLst>
              <a:ext uri="{FF2B5EF4-FFF2-40B4-BE49-F238E27FC236}">
                <a16:creationId xmlns:a16="http://schemas.microsoft.com/office/drawing/2014/main" id="{E15D6AFF-A17B-45F0-944A-F0BEFC51C96A}"/>
              </a:ext>
            </a:extLst>
          </p:cNvPr>
          <p:cNvCxnSpPr>
            <a:cxnSpLocks/>
          </p:cNvCxnSpPr>
          <p:nvPr/>
        </p:nvCxnSpPr>
        <p:spPr bwMode="auto">
          <a:xfrm>
            <a:off x="3019247" y="4597878"/>
            <a:ext cx="6780361"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3CD5BB2-595D-4FBE-9FBC-BE88880FE1C0}"/>
              </a:ext>
            </a:extLst>
          </p:cNvPr>
          <p:cNvCxnSpPr/>
          <p:nvPr/>
        </p:nvCxnSpPr>
        <p:spPr bwMode="auto">
          <a:xfrm flipV="1">
            <a:off x="3027873" y="1695844"/>
            <a:ext cx="0" cy="2920042"/>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E3A39CE-C4FE-43EF-B72A-D4AA9ECA0949}"/>
              </a:ext>
            </a:extLst>
          </p:cNvPr>
          <p:cNvCxnSpPr/>
          <p:nvPr/>
        </p:nvCxnSpPr>
        <p:spPr bwMode="auto">
          <a:xfrm flipH="1">
            <a:off x="2958859" y="16735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B356B10-C6E9-4EC9-982D-27E8FDFBE033}"/>
              </a:ext>
            </a:extLst>
          </p:cNvPr>
          <p:cNvCxnSpPr/>
          <p:nvPr/>
        </p:nvCxnSpPr>
        <p:spPr bwMode="auto">
          <a:xfrm flipH="1">
            <a:off x="2958859" y="19659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94E7EB5-58DD-4AE9-8CEA-06AC93ECD1D3}"/>
              </a:ext>
            </a:extLst>
          </p:cNvPr>
          <p:cNvCxnSpPr/>
          <p:nvPr/>
        </p:nvCxnSpPr>
        <p:spPr bwMode="auto">
          <a:xfrm flipH="1">
            <a:off x="2958859" y="22583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3AE2BA1-27D5-4A9D-906C-59809716093F}"/>
              </a:ext>
            </a:extLst>
          </p:cNvPr>
          <p:cNvCxnSpPr/>
          <p:nvPr/>
        </p:nvCxnSpPr>
        <p:spPr bwMode="auto">
          <a:xfrm flipH="1">
            <a:off x="2958859" y="25508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9951B00-09F6-4E7F-92BC-C76A036F9091}"/>
              </a:ext>
            </a:extLst>
          </p:cNvPr>
          <p:cNvCxnSpPr/>
          <p:nvPr/>
        </p:nvCxnSpPr>
        <p:spPr bwMode="auto">
          <a:xfrm flipH="1">
            <a:off x="2958859" y="28432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29C9A0A-D139-41FB-A335-372E8EF686FB}"/>
              </a:ext>
            </a:extLst>
          </p:cNvPr>
          <p:cNvCxnSpPr/>
          <p:nvPr/>
        </p:nvCxnSpPr>
        <p:spPr bwMode="auto">
          <a:xfrm flipH="1">
            <a:off x="2958859" y="31357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CCD7374-14BE-41C4-B4EB-39A46F82977B}"/>
              </a:ext>
            </a:extLst>
          </p:cNvPr>
          <p:cNvCxnSpPr/>
          <p:nvPr/>
        </p:nvCxnSpPr>
        <p:spPr bwMode="auto">
          <a:xfrm flipH="1">
            <a:off x="2958859" y="34281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92AACA7-DBEB-4173-B072-1AECDA203667}"/>
              </a:ext>
            </a:extLst>
          </p:cNvPr>
          <p:cNvCxnSpPr/>
          <p:nvPr/>
        </p:nvCxnSpPr>
        <p:spPr bwMode="auto">
          <a:xfrm flipH="1">
            <a:off x="2958859" y="37205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0A869A9-8149-4877-9CEC-A867135E2772}"/>
              </a:ext>
            </a:extLst>
          </p:cNvPr>
          <p:cNvCxnSpPr/>
          <p:nvPr/>
        </p:nvCxnSpPr>
        <p:spPr bwMode="auto">
          <a:xfrm flipH="1">
            <a:off x="2958859" y="40130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5BB6D84-CB15-426A-AED1-C0970FC1D4D4}"/>
              </a:ext>
            </a:extLst>
          </p:cNvPr>
          <p:cNvCxnSpPr/>
          <p:nvPr/>
        </p:nvCxnSpPr>
        <p:spPr bwMode="auto">
          <a:xfrm flipH="1">
            <a:off x="2958859" y="43054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628AEED-8EDA-43BC-B99D-740D45461713}"/>
              </a:ext>
            </a:extLst>
          </p:cNvPr>
          <p:cNvCxnSpPr/>
          <p:nvPr/>
        </p:nvCxnSpPr>
        <p:spPr bwMode="auto">
          <a:xfrm flipH="1">
            <a:off x="2958859" y="45978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713505E-7AE3-4D09-9ACC-A850D9728801}"/>
              </a:ext>
            </a:extLst>
          </p:cNvPr>
          <p:cNvCxnSpPr/>
          <p:nvPr/>
        </p:nvCxnSpPr>
        <p:spPr bwMode="auto">
          <a:xfrm>
            <a:off x="3027873"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E814CB3-0B76-4664-8981-52E031314842}"/>
              </a:ext>
            </a:extLst>
          </p:cNvPr>
          <p:cNvCxnSpPr/>
          <p:nvPr/>
        </p:nvCxnSpPr>
        <p:spPr bwMode="auto">
          <a:xfrm>
            <a:off x="3403601"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98E83C5-58AE-4D8E-A089-2744489A7A34}"/>
              </a:ext>
            </a:extLst>
          </p:cNvPr>
          <p:cNvCxnSpPr/>
          <p:nvPr/>
        </p:nvCxnSpPr>
        <p:spPr bwMode="auto">
          <a:xfrm>
            <a:off x="3779329"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F116A4A-D072-47EF-A94C-CA58EDCFA87A}"/>
              </a:ext>
            </a:extLst>
          </p:cNvPr>
          <p:cNvCxnSpPr/>
          <p:nvPr/>
        </p:nvCxnSpPr>
        <p:spPr bwMode="auto">
          <a:xfrm>
            <a:off x="4155057"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41AF81C-76DF-4627-BE55-81C92324DFA8}"/>
              </a:ext>
            </a:extLst>
          </p:cNvPr>
          <p:cNvCxnSpPr/>
          <p:nvPr/>
        </p:nvCxnSpPr>
        <p:spPr bwMode="auto">
          <a:xfrm>
            <a:off x="4530785"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AF6FF8D-47BC-4820-A601-2E76455346F1}"/>
              </a:ext>
            </a:extLst>
          </p:cNvPr>
          <p:cNvCxnSpPr/>
          <p:nvPr/>
        </p:nvCxnSpPr>
        <p:spPr bwMode="auto">
          <a:xfrm>
            <a:off x="4906513"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628602E-D976-4DFC-BA85-5029DF4EE161}"/>
              </a:ext>
            </a:extLst>
          </p:cNvPr>
          <p:cNvCxnSpPr/>
          <p:nvPr/>
        </p:nvCxnSpPr>
        <p:spPr bwMode="auto">
          <a:xfrm>
            <a:off x="5282241"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0A551FC-F519-482D-9FAB-4E5066BA0FD8}"/>
              </a:ext>
            </a:extLst>
          </p:cNvPr>
          <p:cNvCxnSpPr/>
          <p:nvPr/>
        </p:nvCxnSpPr>
        <p:spPr bwMode="auto">
          <a:xfrm>
            <a:off x="5657969"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DDAC4EF-60A7-4173-A604-33FC9145396A}"/>
              </a:ext>
            </a:extLst>
          </p:cNvPr>
          <p:cNvCxnSpPr/>
          <p:nvPr/>
        </p:nvCxnSpPr>
        <p:spPr bwMode="auto">
          <a:xfrm>
            <a:off x="6033697"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AE1ADF2-30A8-43CF-9D82-A0065389EE8B}"/>
              </a:ext>
            </a:extLst>
          </p:cNvPr>
          <p:cNvCxnSpPr/>
          <p:nvPr/>
        </p:nvCxnSpPr>
        <p:spPr bwMode="auto">
          <a:xfrm>
            <a:off x="6409425"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E4FABEB-5147-475C-9D86-571165049424}"/>
              </a:ext>
            </a:extLst>
          </p:cNvPr>
          <p:cNvCxnSpPr/>
          <p:nvPr/>
        </p:nvCxnSpPr>
        <p:spPr bwMode="auto">
          <a:xfrm>
            <a:off x="6785153"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2E99B2E-5955-4285-A9A4-638E9CCF53FE}"/>
              </a:ext>
            </a:extLst>
          </p:cNvPr>
          <p:cNvCxnSpPr/>
          <p:nvPr/>
        </p:nvCxnSpPr>
        <p:spPr bwMode="auto">
          <a:xfrm>
            <a:off x="7160881"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89E7DE8-1A50-46DB-814F-0162F0F67BAB}"/>
              </a:ext>
            </a:extLst>
          </p:cNvPr>
          <p:cNvCxnSpPr/>
          <p:nvPr/>
        </p:nvCxnSpPr>
        <p:spPr bwMode="auto">
          <a:xfrm>
            <a:off x="7536609"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FC29F89-DC1F-4859-8D5D-9553413E0C4E}"/>
              </a:ext>
            </a:extLst>
          </p:cNvPr>
          <p:cNvCxnSpPr/>
          <p:nvPr/>
        </p:nvCxnSpPr>
        <p:spPr bwMode="auto">
          <a:xfrm>
            <a:off x="7912337"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DCA87AC-6C51-4342-A897-2FDD3BF8913A}"/>
              </a:ext>
            </a:extLst>
          </p:cNvPr>
          <p:cNvCxnSpPr/>
          <p:nvPr/>
        </p:nvCxnSpPr>
        <p:spPr bwMode="auto">
          <a:xfrm>
            <a:off x="8288065"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2CE15E9-E9C7-437A-A91A-2C5CD9729AD1}"/>
              </a:ext>
            </a:extLst>
          </p:cNvPr>
          <p:cNvCxnSpPr/>
          <p:nvPr/>
        </p:nvCxnSpPr>
        <p:spPr bwMode="auto">
          <a:xfrm>
            <a:off x="8663793"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64104A7-C5B7-4502-A2EC-427ECFFD3A89}"/>
              </a:ext>
            </a:extLst>
          </p:cNvPr>
          <p:cNvCxnSpPr/>
          <p:nvPr/>
        </p:nvCxnSpPr>
        <p:spPr bwMode="auto">
          <a:xfrm>
            <a:off x="9039521"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2692159-852C-4ACD-95C9-AE5F3B1E3C8D}"/>
              </a:ext>
            </a:extLst>
          </p:cNvPr>
          <p:cNvCxnSpPr/>
          <p:nvPr/>
        </p:nvCxnSpPr>
        <p:spPr bwMode="auto">
          <a:xfrm>
            <a:off x="9415249" y="4597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7B413C9-DB0A-4208-A7A9-84FA501BEFF5}"/>
              </a:ext>
            </a:extLst>
          </p:cNvPr>
          <p:cNvCxnSpPr/>
          <p:nvPr/>
        </p:nvCxnSpPr>
        <p:spPr bwMode="auto">
          <a:xfrm>
            <a:off x="9790982" y="4597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FB1864CE-BC63-4D27-B7CC-781A3207AF9D}"/>
              </a:ext>
            </a:extLst>
          </p:cNvPr>
          <p:cNvSpPr txBox="1"/>
          <p:nvPr/>
        </p:nvSpPr>
        <p:spPr bwMode="auto">
          <a:xfrm>
            <a:off x="3027873" y="5085060"/>
            <a:ext cx="6780353"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Mos Since Randomization</a:t>
            </a:r>
          </a:p>
        </p:txBody>
      </p:sp>
      <p:sp>
        <p:nvSpPr>
          <p:cNvPr id="47" name="TextBox 46">
            <a:extLst>
              <a:ext uri="{FF2B5EF4-FFF2-40B4-BE49-F238E27FC236}">
                <a16:creationId xmlns:a16="http://schemas.microsoft.com/office/drawing/2014/main" id="{723371AA-8D07-4244-8F63-1FCC49C92603}"/>
              </a:ext>
            </a:extLst>
          </p:cNvPr>
          <p:cNvSpPr txBox="1"/>
          <p:nvPr/>
        </p:nvSpPr>
        <p:spPr bwMode="auto">
          <a:xfrm>
            <a:off x="9524882"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36</a:t>
            </a:r>
          </a:p>
        </p:txBody>
      </p:sp>
      <p:sp>
        <p:nvSpPr>
          <p:cNvPr id="48" name="TextBox 47">
            <a:extLst>
              <a:ext uri="{FF2B5EF4-FFF2-40B4-BE49-F238E27FC236}">
                <a16:creationId xmlns:a16="http://schemas.microsoft.com/office/drawing/2014/main" id="{A6968BFF-1FB8-406A-8045-C39859BB016A}"/>
              </a:ext>
            </a:extLst>
          </p:cNvPr>
          <p:cNvSpPr txBox="1"/>
          <p:nvPr/>
        </p:nvSpPr>
        <p:spPr bwMode="auto">
          <a:xfrm>
            <a:off x="2753152"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D4410C50-BF22-4E4E-B541-069134BAD5C0}"/>
              </a:ext>
            </a:extLst>
          </p:cNvPr>
          <p:cNvSpPr txBox="1"/>
          <p:nvPr/>
        </p:nvSpPr>
        <p:spPr bwMode="auto">
          <a:xfrm>
            <a:off x="3129359"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p>
        </p:txBody>
      </p:sp>
      <p:sp>
        <p:nvSpPr>
          <p:cNvPr id="50" name="TextBox 49">
            <a:extLst>
              <a:ext uri="{FF2B5EF4-FFF2-40B4-BE49-F238E27FC236}">
                <a16:creationId xmlns:a16="http://schemas.microsoft.com/office/drawing/2014/main" id="{F836E270-C13D-4CB4-B3CB-8D83C4434A92}"/>
              </a:ext>
            </a:extLst>
          </p:cNvPr>
          <p:cNvSpPr txBox="1"/>
          <p:nvPr/>
        </p:nvSpPr>
        <p:spPr bwMode="auto">
          <a:xfrm>
            <a:off x="3505566"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a:t>
            </a:r>
          </a:p>
        </p:txBody>
      </p:sp>
      <p:sp>
        <p:nvSpPr>
          <p:cNvPr id="51" name="TextBox 50">
            <a:extLst>
              <a:ext uri="{FF2B5EF4-FFF2-40B4-BE49-F238E27FC236}">
                <a16:creationId xmlns:a16="http://schemas.microsoft.com/office/drawing/2014/main" id="{AA3800E1-E218-46BE-9F26-764156668B3A}"/>
              </a:ext>
            </a:extLst>
          </p:cNvPr>
          <p:cNvSpPr txBox="1"/>
          <p:nvPr/>
        </p:nvSpPr>
        <p:spPr bwMode="auto">
          <a:xfrm>
            <a:off x="3881773"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9C9B6780-F54B-4A57-89BA-CC4C8CB47347}"/>
              </a:ext>
            </a:extLst>
          </p:cNvPr>
          <p:cNvSpPr txBox="1"/>
          <p:nvPr/>
        </p:nvSpPr>
        <p:spPr bwMode="auto">
          <a:xfrm>
            <a:off x="4257980"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a:t>
            </a:r>
          </a:p>
        </p:txBody>
      </p:sp>
      <p:sp>
        <p:nvSpPr>
          <p:cNvPr id="53" name="TextBox 52">
            <a:extLst>
              <a:ext uri="{FF2B5EF4-FFF2-40B4-BE49-F238E27FC236}">
                <a16:creationId xmlns:a16="http://schemas.microsoft.com/office/drawing/2014/main" id="{D855BBE8-302D-4952-A052-3AA0282C985A}"/>
              </a:ext>
            </a:extLst>
          </p:cNvPr>
          <p:cNvSpPr txBox="1"/>
          <p:nvPr/>
        </p:nvSpPr>
        <p:spPr bwMode="auto">
          <a:xfrm>
            <a:off x="4634187"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p>
        </p:txBody>
      </p:sp>
      <p:sp>
        <p:nvSpPr>
          <p:cNvPr id="54" name="TextBox 53">
            <a:extLst>
              <a:ext uri="{FF2B5EF4-FFF2-40B4-BE49-F238E27FC236}">
                <a16:creationId xmlns:a16="http://schemas.microsoft.com/office/drawing/2014/main" id="{E4BCD6A9-F3C1-4F60-AB75-5B57D78835DB}"/>
              </a:ext>
            </a:extLst>
          </p:cNvPr>
          <p:cNvSpPr txBox="1"/>
          <p:nvPr/>
        </p:nvSpPr>
        <p:spPr bwMode="auto">
          <a:xfrm>
            <a:off x="5010394"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p>
        </p:txBody>
      </p:sp>
      <p:sp>
        <p:nvSpPr>
          <p:cNvPr id="55" name="TextBox 54">
            <a:extLst>
              <a:ext uri="{FF2B5EF4-FFF2-40B4-BE49-F238E27FC236}">
                <a16:creationId xmlns:a16="http://schemas.microsoft.com/office/drawing/2014/main" id="{6EF1B9BE-13D4-4629-9BB2-4293F43B8241}"/>
              </a:ext>
            </a:extLst>
          </p:cNvPr>
          <p:cNvSpPr txBox="1"/>
          <p:nvPr/>
        </p:nvSpPr>
        <p:spPr bwMode="auto">
          <a:xfrm>
            <a:off x="5386601"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14</a:t>
            </a:r>
          </a:p>
        </p:txBody>
      </p:sp>
      <p:sp>
        <p:nvSpPr>
          <p:cNvPr id="56" name="TextBox 55">
            <a:extLst>
              <a:ext uri="{FF2B5EF4-FFF2-40B4-BE49-F238E27FC236}">
                <a16:creationId xmlns:a16="http://schemas.microsoft.com/office/drawing/2014/main" id="{267D61F9-2C7C-4F50-8441-69D236A4B3CB}"/>
              </a:ext>
            </a:extLst>
          </p:cNvPr>
          <p:cNvSpPr txBox="1"/>
          <p:nvPr/>
        </p:nvSpPr>
        <p:spPr bwMode="auto">
          <a:xfrm>
            <a:off x="5762808"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16</a:t>
            </a:r>
          </a:p>
        </p:txBody>
      </p:sp>
      <p:sp>
        <p:nvSpPr>
          <p:cNvPr id="57" name="TextBox 56">
            <a:extLst>
              <a:ext uri="{FF2B5EF4-FFF2-40B4-BE49-F238E27FC236}">
                <a16:creationId xmlns:a16="http://schemas.microsoft.com/office/drawing/2014/main" id="{B9139A10-1A7B-42E2-869D-786C13724F46}"/>
              </a:ext>
            </a:extLst>
          </p:cNvPr>
          <p:cNvSpPr txBox="1"/>
          <p:nvPr/>
        </p:nvSpPr>
        <p:spPr bwMode="auto">
          <a:xfrm>
            <a:off x="6139015"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p>
        </p:txBody>
      </p:sp>
      <p:sp>
        <p:nvSpPr>
          <p:cNvPr id="58" name="TextBox 57">
            <a:extLst>
              <a:ext uri="{FF2B5EF4-FFF2-40B4-BE49-F238E27FC236}">
                <a16:creationId xmlns:a16="http://schemas.microsoft.com/office/drawing/2014/main" id="{FA47CD0C-56AF-4734-B2F6-CF71BCE69CC6}"/>
              </a:ext>
            </a:extLst>
          </p:cNvPr>
          <p:cNvSpPr txBox="1"/>
          <p:nvPr/>
        </p:nvSpPr>
        <p:spPr bwMode="auto">
          <a:xfrm>
            <a:off x="6515222"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59" name="TextBox 58">
            <a:extLst>
              <a:ext uri="{FF2B5EF4-FFF2-40B4-BE49-F238E27FC236}">
                <a16:creationId xmlns:a16="http://schemas.microsoft.com/office/drawing/2014/main" id="{FC46ED90-CAB6-4F6F-9D95-917A48260932}"/>
              </a:ext>
            </a:extLst>
          </p:cNvPr>
          <p:cNvSpPr txBox="1"/>
          <p:nvPr/>
        </p:nvSpPr>
        <p:spPr bwMode="auto">
          <a:xfrm>
            <a:off x="6891429"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22</a:t>
            </a:r>
          </a:p>
        </p:txBody>
      </p:sp>
      <p:sp>
        <p:nvSpPr>
          <p:cNvPr id="60" name="TextBox 59">
            <a:extLst>
              <a:ext uri="{FF2B5EF4-FFF2-40B4-BE49-F238E27FC236}">
                <a16:creationId xmlns:a16="http://schemas.microsoft.com/office/drawing/2014/main" id="{BE8DA242-483B-43E1-A50C-06ABA604F4D7}"/>
              </a:ext>
            </a:extLst>
          </p:cNvPr>
          <p:cNvSpPr txBox="1"/>
          <p:nvPr/>
        </p:nvSpPr>
        <p:spPr bwMode="auto">
          <a:xfrm>
            <a:off x="7267636"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p>
        </p:txBody>
      </p:sp>
      <p:sp>
        <p:nvSpPr>
          <p:cNvPr id="61" name="TextBox 60">
            <a:extLst>
              <a:ext uri="{FF2B5EF4-FFF2-40B4-BE49-F238E27FC236}">
                <a16:creationId xmlns:a16="http://schemas.microsoft.com/office/drawing/2014/main" id="{39E52B6F-CE56-4240-8850-FEB9BDD6FAAD}"/>
              </a:ext>
            </a:extLst>
          </p:cNvPr>
          <p:cNvSpPr txBox="1"/>
          <p:nvPr/>
        </p:nvSpPr>
        <p:spPr bwMode="auto">
          <a:xfrm>
            <a:off x="7643843"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26</a:t>
            </a:r>
          </a:p>
        </p:txBody>
      </p:sp>
      <p:sp>
        <p:nvSpPr>
          <p:cNvPr id="62" name="TextBox 61">
            <a:extLst>
              <a:ext uri="{FF2B5EF4-FFF2-40B4-BE49-F238E27FC236}">
                <a16:creationId xmlns:a16="http://schemas.microsoft.com/office/drawing/2014/main" id="{753CB95D-9179-4286-B034-6A9CBEA96D68}"/>
              </a:ext>
            </a:extLst>
          </p:cNvPr>
          <p:cNvSpPr txBox="1"/>
          <p:nvPr/>
        </p:nvSpPr>
        <p:spPr bwMode="auto">
          <a:xfrm>
            <a:off x="8020050"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28</a:t>
            </a:r>
          </a:p>
        </p:txBody>
      </p:sp>
      <p:sp>
        <p:nvSpPr>
          <p:cNvPr id="63" name="TextBox 62">
            <a:extLst>
              <a:ext uri="{FF2B5EF4-FFF2-40B4-BE49-F238E27FC236}">
                <a16:creationId xmlns:a16="http://schemas.microsoft.com/office/drawing/2014/main" id="{31B19090-FE96-4CE0-8F29-E7DED25AAD2F}"/>
              </a:ext>
            </a:extLst>
          </p:cNvPr>
          <p:cNvSpPr txBox="1"/>
          <p:nvPr/>
        </p:nvSpPr>
        <p:spPr bwMode="auto">
          <a:xfrm>
            <a:off x="8396257"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30</a:t>
            </a:r>
          </a:p>
        </p:txBody>
      </p:sp>
      <p:sp>
        <p:nvSpPr>
          <p:cNvPr id="64" name="TextBox 63">
            <a:extLst>
              <a:ext uri="{FF2B5EF4-FFF2-40B4-BE49-F238E27FC236}">
                <a16:creationId xmlns:a16="http://schemas.microsoft.com/office/drawing/2014/main" id="{569BF7D2-B049-4378-AD16-9957B1540D9A}"/>
              </a:ext>
            </a:extLst>
          </p:cNvPr>
          <p:cNvSpPr txBox="1"/>
          <p:nvPr/>
        </p:nvSpPr>
        <p:spPr bwMode="auto">
          <a:xfrm>
            <a:off x="8772464"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32</a:t>
            </a:r>
          </a:p>
        </p:txBody>
      </p:sp>
      <p:sp>
        <p:nvSpPr>
          <p:cNvPr id="65" name="TextBox 64">
            <a:extLst>
              <a:ext uri="{FF2B5EF4-FFF2-40B4-BE49-F238E27FC236}">
                <a16:creationId xmlns:a16="http://schemas.microsoft.com/office/drawing/2014/main" id="{3D59F184-8036-4270-885F-4A7E262A57D3}"/>
              </a:ext>
            </a:extLst>
          </p:cNvPr>
          <p:cNvSpPr txBox="1"/>
          <p:nvPr/>
        </p:nvSpPr>
        <p:spPr bwMode="auto">
          <a:xfrm>
            <a:off x="9148671" y="463236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34</a:t>
            </a:r>
          </a:p>
        </p:txBody>
      </p:sp>
      <p:sp>
        <p:nvSpPr>
          <p:cNvPr id="66" name="TextBox 65">
            <a:extLst>
              <a:ext uri="{FF2B5EF4-FFF2-40B4-BE49-F238E27FC236}">
                <a16:creationId xmlns:a16="http://schemas.microsoft.com/office/drawing/2014/main" id="{22C6376C-C71C-4CB2-B00F-A6D928FE7AAD}"/>
              </a:ext>
            </a:extLst>
          </p:cNvPr>
          <p:cNvSpPr txBox="1"/>
          <p:nvPr/>
        </p:nvSpPr>
        <p:spPr bwMode="auto">
          <a:xfrm rot="16200000">
            <a:off x="879759" y="2948209"/>
            <a:ext cx="2928667"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67" name="TextBox 66">
            <a:extLst>
              <a:ext uri="{FF2B5EF4-FFF2-40B4-BE49-F238E27FC236}">
                <a16:creationId xmlns:a16="http://schemas.microsoft.com/office/drawing/2014/main" id="{E93531F4-5C29-4EAE-921E-01F55FBF76EB}"/>
              </a:ext>
            </a:extLst>
          </p:cNvPr>
          <p:cNvSpPr txBox="1"/>
          <p:nvPr/>
        </p:nvSpPr>
        <p:spPr bwMode="auto">
          <a:xfrm>
            <a:off x="2447721" y="1505188"/>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100</a:t>
            </a:r>
          </a:p>
        </p:txBody>
      </p:sp>
      <p:sp>
        <p:nvSpPr>
          <p:cNvPr id="68" name="TextBox 67">
            <a:extLst>
              <a:ext uri="{FF2B5EF4-FFF2-40B4-BE49-F238E27FC236}">
                <a16:creationId xmlns:a16="http://schemas.microsoft.com/office/drawing/2014/main" id="{8D6797D1-53E1-4ABF-889F-13C06E356BC5}"/>
              </a:ext>
            </a:extLst>
          </p:cNvPr>
          <p:cNvSpPr txBox="1"/>
          <p:nvPr/>
        </p:nvSpPr>
        <p:spPr bwMode="auto">
          <a:xfrm>
            <a:off x="2447721" y="1795687"/>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90</a:t>
            </a:r>
          </a:p>
        </p:txBody>
      </p:sp>
      <p:sp>
        <p:nvSpPr>
          <p:cNvPr id="69" name="TextBox 68">
            <a:extLst>
              <a:ext uri="{FF2B5EF4-FFF2-40B4-BE49-F238E27FC236}">
                <a16:creationId xmlns:a16="http://schemas.microsoft.com/office/drawing/2014/main" id="{D5A07B16-EDF8-4453-8128-57911C83EB59}"/>
              </a:ext>
            </a:extLst>
          </p:cNvPr>
          <p:cNvSpPr txBox="1"/>
          <p:nvPr/>
        </p:nvSpPr>
        <p:spPr bwMode="auto">
          <a:xfrm>
            <a:off x="2447721" y="2086186"/>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80</a:t>
            </a:r>
          </a:p>
        </p:txBody>
      </p:sp>
      <p:sp>
        <p:nvSpPr>
          <p:cNvPr id="70" name="TextBox 69">
            <a:extLst>
              <a:ext uri="{FF2B5EF4-FFF2-40B4-BE49-F238E27FC236}">
                <a16:creationId xmlns:a16="http://schemas.microsoft.com/office/drawing/2014/main" id="{4F1DB723-189E-44DC-B9F4-DD4607C7DA6C}"/>
              </a:ext>
            </a:extLst>
          </p:cNvPr>
          <p:cNvSpPr txBox="1"/>
          <p:nvPr/>
        </p:nvSpPr>
        <p:spPr bwMode="auto">
          <a:xfrm>
            <a:off x="2447721" y="2376685"/>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70</a:t>
            </a:r>
          </a:p>
        </p:txBody>
      </p:sp>
      <p:sp>
        <p:nvSpPr>
          <p:cNvPr id="71" name="TextBox 70">
            <a:extLst>
              <a:ext uri="{FF2B5EF4-FFF2-40B4-BE49-F238E27FC236}">
                <a16:creationId xmlns:a16="http://schemas.microsoft.com/office/drawing/2014/main" id="{3522EA32-BBA4-42B3-995C-C85009E774BD}"/>
              </a:ext>
            </a:extLst>
          </p:cNvPr>
          <p:cNvSpPr txBox="1"/>
          <p:nvPr/>
        </p:nvSpPr>
        <p:spPr bwMode="auto">
          <a:xfrm>
            <a:off x="2447721" y="2667184"/>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p>
        </p:txBody>
      </p:sp>
      <p:sp>
        <p:nvSpPr>
          <p:cNvPr id="72" name="TextBox 71">
            <a:extLst>
              <a:ext uri="{FF2B5EF4-FFF2-40B4-BE49-F238E27FC236}">
                <a16:creationId xmlns:a16="http://schemas.microsoft.com/office/drawing/2014/main" id="{644CB17C-A349-4AEF-B571-9086A578E2CA}"/>
              </a:ext>
            </a:extLst>
          </p:cNvPr>
          <p:cNvSpPr txBox="1"/>
          <p:nvPr/>
        </p:nvSpPr>
        <p:spPr bwMode="auto">
          <a:xfrm>
            <a:off x="2447721" y="2957683"/>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50</a:t>
            </a:r>
          </a:p>
        </p:txBody>
      </p:sp>
      <p:sp>
        <p:nvSpPr>
          <p:cNvPr id="73" name="TextBox 72">
            <a:extLst>
              <a:ext uri="{FF2B5EF4-FFF2-40B4-BE49-F238E27FC236}">
                <a16:creationId xmlns:a16="http://schemas.microsoft.com/office/drawing/2014/main" id="{F413DF9B-7F0D-4327-B24A-5A069638812C}"/>
              </a:ext>
            </a:extLst>
          </p:cNvPr>
          <p:cNvSpPr txBox="1"/>
          <p:nvPr/>
        </p:nvSpPr>
        <p:spPr bwMode="auto">
          <a:xfrm>
            <a:off x="2447721" y="3248182"/>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74" name="TextBox 73">
            <a:extLst>
              <a:ext uri="{FF2B5EF4-FFF2-40B4-BE49-F238E27FC236}">
                <a16:creationId xmlns:a16="http://schemas.microsoft.com/office/drawing/2014/main" id="{FA542DBF-570B-472C-9B92-D5239C702DFB}"/>
              </a:ext>
            </a:extLst>
          </p:cNvPr>
          <p:cNvSpPr txBox="1"/>
          <p:nvPr/>
        </p:nvSpPr>
        <p:spPr bwMode="auto">
          <a:xfrm>
            <a:off x="2447721" y="3538681"/>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30</a:t>
            </a:r>
          </a:p>
        </p:txBody>
      </p:sp>
      <p:sp>
        <p:nvSpPr>
          <p:cNvPr id="75" name="TextBox 74">
            <a:extLst>
              <a:ext uri="{FF2B5EF4-FFF2-40B4-BE49-F238E27FC236}">
                <a16:creationId xmlns:a16="http://schemas.microsoft.com/office/drawing/2014/main" id="{6D12508E-0E46-4F3C-9891-87B7C0F1E46A}"/>
              </a:ext>
            </a:extLst>
          </p:cNvPr>
          <p:cNvSpPr txBox="1"/>
          <p:nvPr/>
        </p:nvSpPr>
        <p:spPr bwMode="auto">
          <a:xfrm>
            <a:off x="2447721" y="3829180"/>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76" name="TextBox 75">
            <a:extLst>
              <a:ext uri="{FF2B5EF4-FFF2-40B4-BE49-F238E27FC236}">
                <a16:creationId xmlns:a16="http://schemas.microsoft.com/office/drawing/2014/main" id="{0DD7D780-6E0B-4850-9D94-374F03F35735}"/>
              </a:ext>
            </a:extLst>
          </p:cNvPr>
          <p:cNvSpPr txBox="1"/>
          <p:nvPr/>
        </p:nvSpPr>
        <p:spPr bwMode="auto">
          <a:xfrm>
            <a:off x="2447721" y="4119679"/>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p>
        </p:txBody>
      </p:sp>
      <p:sp>
        <p:nvSpPr>
          <p:cNvPr id="77" name="TextBox 76">
            <a:extLst>
              <a:ext uri="{FF2B5EF4-FFF2-40B4-BE49-F238E27FC236}">
                <a16:creationId xmlns:a16="http://schemas.microsoft.com/office/drawing/2014/main" id="{4FB1FDE7-4D50-45EF-BEC0-8D2D3D73D705}"/>
              </a:ext>
            </a:extLst>
          </p:cNvPr>
          <p:cNvSpPr txBox="1"/>
          <p:nvPr/>
        </p:nvSpPr>
        <p:spPr bwMode="auto">
          <a:xfrm>
            <a:off x="2447721" y="4410180"/>
            <a:ext cx="532190" cy="370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sp>
        <p:nvSpPr>
          <p:cNvPr id="78" name="TextBox 77">
            <a:extLst>
              <a:ext uri="{FF2B5EF4-FFF2-40B4-BE49-F238E27FC236}">
                <a16:creationId xmlns:a16="http://schemas.microsoft.com/office/drawing/2014/main" id="{2F3EACF3-EA95-406E-8C23-210B64D63F7A}"/>
              </a:ext>
            </a:extLst>
          </p:cNvPr>
          <p:cNvSpPr txBox="1"/>
          <p:nvPr/>
        </p:nvSpPr>
        <p:spPr bwMode="auto">
          <a:xfrm>
            <a:off x="604221" y="5416585"/>
            <a:ext cx="21095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Risk, n</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Mogamulizumab</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Vorinostat</a:t>
            </a:r>
          </a:p>
        </p:txBody>
      </p:sp>
      <p:sp>
        <p:nvSpPr>
          <p:cNvPr id="79" name="TextBox 78">
            <a:extLst>
              <a:ext uri="{FF2B5EF4-FFF2-40B4-BE49-F238E27FC236}">
                <a16:creationId xmlns:a16="http://schemas.microsoft.com/office/drawing/2014/main" id="{BE21A6B0-A38F-4343-97C9-7FA89CCC9AC5}"/>
              </a:ext>
            </a:extLst>
          </p:cNvPr>
          <p:cNvSpPr txBox="1"/>
          <p:nvPr/>
        </p:nvSpPr>
        <p:spPr bwMode="auto">
          <a:xfrm>
            <a:off x="2707918"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186</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186</a:t>
            </a:r>
          </a:p>
        </p:txBody>
      </p:sp>
      <p:sp>
        <p:nvSpPr>
          <p:cNvPr id="80" name="TextBox 79">
            <a:extLst>
              <a:ext uri="{FF2B5EF4-FFF2-40B4-BE49-F238E27FC236}">
                <a16:creationId xmlns:a16="http://schemas.microsoft.com/office/drawing/2014/main" id="{5A7E9DAB-E2E5-4737-89AF-EAC0F7735C15}"/>
              </a:ext>
            </a:extLst>
          </p:cNvPr>
          <p:cNvSpPr txBox="1"/>
          <p:nvPr/>
        </p:nvSpPr>
        <p:spPr bwMode="auto">
          <a:xfrm>
            <a:off x="3084624"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138</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111</a:t>
            </a:r>
          </a:p>
        </p:txBody>
      </p:sp>
      <p:sp>
        <p:nvSpPr>
          <p:cNvPr id="81" name="TextBox 80">
            <a:extLst>
              <a:ext uri="{FF2B5EF4-FFF2-40B4-BE49-F238E27FC236}">
                <a16:creationId xmlns:a16="http://schemas.microsoft.com/office/drawing/2014/main" id="{8F034937-58B7-42C0-8F3F-2160F4F7AE73}"/>
              </a:ext>
            </a:extLst>
          </p:cNvPr>
          <p:cNvSpPr txBox="1"/>
          <p:nvPr/>
        </p:nvSpPr>
        <p:spPr bwMode="auto">
          <a:xfrm>
            <a:off x="3461330"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100</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61</a:t>
            </a:r>
          </a:p>
        </p:txBody>
      </p:sp>
      <p:sp>
        <p:nvSpPr>
          <p:cNvPr id="82" name="TextBox 81">
            <a:extLst>
              <a:ext uri="{FF2B5EF4-FFF2-40B4-BE49-F238E27FC236}">
                <a16:creationId xmlns:a16="http://schemas.microsoft.com/office/drawing/2014/main" id="{0E1B8FB7-C211-46C0-8EA8-934E1E4F521B}"/>
              </a:ext>
            </a:extLst>
          </p:cNvPr>
          <p:cNvSpPr txBox="1"/>
          <p:nvPr/>
        </p:nvSpPr>
        <p:spPr bwMode="auto">
          <a:xfrm>
            <a:off x="3838036"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77</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36</a:t>
            </a:r>
          </a:p>
        </p:txBody>
      </p:sp>
      <p:sp>
        <p:nvSpPr>
          <p:cNvPr id="83" name="TextBox 82">
            <a:extLst>
              <a:ext uri="{FF2B5EF4-FFF2-40B4-BE49-F238E27FC236}">
                <a16:creationId xmlns:a16="http://schemas.microsoft.com/office/drawing/2014/main" id="{9E8DB2CA-E778-43D5-9568-B8C906013DFB}"/>
              </a:ext>
            </a:extLst>
          </p:cNvPr>
          <p:cNvSpPr txBox="1"/>
          <p:nvPr/>
        </p:nvSpPr>
        <p:spPr bwMode="auto">
          <a:xfrm>
            <a:off x="4214742"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65</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23</a:t>
            </a:r>
          </a:p>
        </p:txBody>
      </p:sp>
      <p:sp>
        <p:nvSpPr>
          <p:cNvPr id="84" name="TextBox 83">
            <a:extLst>
              <a:ext uri="{FF2B5EF4-FFF2-40B4-BE49-F238E27FC236}">
                <a16:creationId xmlns:a16="http://schemas.microsoft.com/office/drawing/2014/main" id="{6D1B65A0-BA3A-4D00-B3D5-24C1F3BEE79F}"/>
              </a:ext>
            </a:extLst>
          </p:cNvPr>
          <p:cNvSpPr txBox="1"/>
          <p:nvPr/>
        </p:nvSpPr>
        <p:spPr bwMode="auto">
          <a:xfrm>
            <a:off x="4591448"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50</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18</a:t>
            </a:r>
          </a:p>
        </p:txBody>
      </p:sp>
      <p:sp>
        <p:nvSpPr>
          <p:cNvPr id="85" name="TextBox 84">
            <a:extLst>
              <a:ext uri="{FF2B5EF4-FFF2-40B4-BE49-F238E27FC236}">
                <a16:creationId xmlns:a16="http://schemas.microsoft.com/office/drawing/2014/main" id="{FFEB5CD2-2C64-4BE3-938F-FE1DFAC2D1ED}"/>
              </a:ext>
            </a:extLst>
          </p:cNvPr>
          <p:cNvSpPr txBox="1"/>
          <p:nvPr/>
        </p:nvSpPr>
        <p:spPr bwMode="auto">
          <a:xfrm>
            <a:off x="4968154"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39</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13</a:t>
            </a:r>
          </a:p>
        </p:txBody>
      </p:sp>
      <p:sp>
        <p:nvSpPr>
          <p:cNvPr id="86" name="TextBox 85">
            <a:extLst>
              <a:ext uri="{FF2B5EF4-FFF2-40B4-BE49-F238E27FC236}">
                <a16:creationId xmlns:a16="http://schemas.microsoft.com/office/drawing/2014/main" id="{38F5BD31-6170-4009-8EAA-C54337441B5C}"/>
              </a:ext>
            </a:extLst>
          </p:cNvPr>
          <p:cNvSpPr txBox="1"/>
          <p:nvPr/>
        </p:nvSpPr>
        <p:spPr bwMode="auto">
          <a:xfrm>
            <a:off x="5344860"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32</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8</a:t>
            </a:r>
          </a:p>
        </p:txBody>
      </p:sp>
      <p:sp>
        <p:nvSpPr>
          <p:cNvPr id="87" name="TextBox 86">
            <a:extLst>
              <a:ext uri="{FF2B5EF4-FFF2-40B4-BE49-F238E27FC236}">
                <a16:creationId xmlns:a16="http://schemas.microsoft.com/office/drawing/2014/main" id="{D4888C76-C6F3-47A7-918D-7B66B950584C}"/>
              </a:ext>
            </a:extLst>
          </p:cNvPr>
          <p:cNvSpPr txBox="1"/>
          <p:nvPr/>
        </p:nvSpPr>
        <p:spPr bwMode="auto">
          <a:xfrm>
            <a:off x="5721566"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22</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5</a:t>
            </a:r>
          </a:p>
        </p:txBody>
      </p:sp>
      <p:sp>
        <p:nvSpPr>
          <p:cNvPr id="88" name="TextBox 87">
            <a:extLst>
              <a:ext uri="{FF2B5EF4-FFF2-40B4-BE49-F238E27FC236}">
                <a16:creationId xmlns:a16="http://schemas.microsoft.com/office/drawing/2014/main" id="{C9090D61-5CBF-472B-91FB-967D74F0CF42}"/>
              </a:ext>
            </a:extLst>
          </p:cNvPr>
          <p:cNvSpPr txBox="1"/>
          <p:nvPr/>
        </p:nvSpPr>
        <p:spPr bwMode="auto">
          <a:xfrm>
            <a:off x="6098272"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16</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4</a:t>
            </a:r>
          </a:p>
        </p:txBody>
      </p:sp>
      <p:sp>
        <p:nvSpPr>
          <p:cNvPr id="89" name="TextBox 88">
            <a:extLst>
              <a:ext uri="{FF2B5EF4-FFF2-40B4-BE49-F238E27FC236}">
                <a16:creationId xmlns:a16="http://schemas.microsoft.com/office/drawing/2014/main" id="{87DAA5B6-FC42-4A1D-8A82-7A3F9EEAC0B2}"/>
              </a:ext>
            </a:extLst>
          </p:cNvPr>
          <p:cNvSpPr txBox="1"/>
          <p:nvPr/>
        </p:nvSpPr>
        <p:spPr bwMode="auto">
          <a:xfrm>
            <a:off x="6474978"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14</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3</a:t>
            </a:r>
          </a:p>
        </p:txBody>
      </p:sp>
      <p:sp>
        <p:nvSpPr>
          <p:cNvPr id="90" name="TextBox 89">
            <a:extLst>
              <a:ext uri="{FF2B5EF4-FFF2-40B4-BE49-F238E27FC236}">
                <a16:creationId xmlns:a16="http://schemas.microsoft.com/office/drawing/2014/main" id="{F36E58BC-75FD-4F5C-9636-B368B360FBA1}"/>
              </a:ext>
            </a:extLst>
          </p:cNvPr>
          <p:cNvSpPr txBox="1"/>
          <p:nvPr/>
        </p:nvSpPr>
        <p:spPr bwMode="auto">
          <a:xfrm>
            <a:off x="6851684"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7</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2</a:t>
            </a:r>
          </a:p>
        </p:txBody>
      </p:sp>
      <p:sp>
        <p:nvSpPr>
          <p:cNvPr id="91" name="TextBox 90">
            <a:extLst>
              <a:ext uri="{FF2B5EF4-FFF2-40B4-BE49-F238E27FC236}">
                <a16:creationId xmlns:a16="http://schemas.microsoft.com/office/drawing/2014/main" id="{8003AC9F-B4DA-4EDF-8139-486A356C560C}"/>
              </a:ext>
            </a:extLst>
          </p:cNvPr>
          <p:cNvSpPr txBox="1"/>
          <p:nvPr/>
        </p:nvSpPr>
        <p:spPr bwMode="auto">
          <a:xfrm>
            <a:off x="7228390"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5</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2</a:t>
            </a:r>
          </a:p>
        </p:txBody>
      </p:sp>
      <p:sp>
        <p:nvSpPr>
          <p:cNvPr id="92" name="TextBox 91">
            <a:extLst>
              <a:ext uri="{FF2B5EF4-FFF2-40B4-BE49-F238E27FC236}">
                <a16:creationId xmlns:a16="http://schemas.microsoft.com/office/drawing/2014/main" id="{B81A3832-DCF9-43E6-B4CA-FE4687E0A8C8}"/>
              </a:ext>
            </a:extLst>
          </p:cNvPr>
          <p:cNvSpPr txBox="1"/>
          <p:nvPr/>
        </p:nvSpPr>
        <p:spPr bwMode="auto">
          <a:xfrm>
            <a:off x="7605096"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2</a:t>
            </a:r>
          </a:p>
        </p:txBody>
      </p:sp>
      <p:sp>
        <p:nvSpPr>
          <p:cNvPr id="93" name="TextBox 92">
            <a:extLst>
              <a:ext uri="{FF2B5EF4-FFF2-40B4-BE49-F238E27FC236}">
                <a16:creationId xmlns:a16="http://schemas.microsoft.com/office/drawing/2014/main" id="{22154011-7599-4F8C-91DD-711665868CAD}"/>
              </a:ext>
            </a:extLst>
          </p:cNvPr>
          <p:cNvSpPr txBox="1"/>
          <p:nvPr/>
        </p:nvSpPr>
        <p:spPr bwMode="auto">
          <a:xfrm>
            <a:off x="7981802"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a:t>
            </a:r>
          </a:p>
        </p:txBody>
      </p:sp>
      <p:sp>
        <p:nvSpPr>
          <p:cNvPr id="94" name="TextBox 93">
            <a:extLst>
              <a:ext uri="{FF2B5EF4-FFF2-40B4-BE49-F238E27FC236}">
                <a16:creationId xmlns:a16="http://schemas.microsoft.com/office/drawing/2014/main" id="{DDFBB8D9-A083-4B93-84BF-9D6DAE57C350}"/>
              </a:ext>
            </a:extLst>
          </p:cNvPr>
          <p:cNvSpPr txBox="1"/>
          <p:nvPr/>
        </p:nvSpPr>
        <p:spPr bwMode="auto">
          <a:xfrm>
            <a:off x="8358508"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a:t>
            </a:r>
          </a:p>
        </p:txBody>
      </p:sp>
      <p:sp>
        <p:nvSpPr>
          <p:cNvPr id="95" name="TextBox 94">
            <a:extLst>
              <a:ext uri="{FF2B5EF4-FFF2-40B4-BE49-F238E27FC236}">
                <a16:creationId xmlns:a16="http://schemas.microsoft.com/office/drawing/2014/main" id="{84295A57-84B5-41D8-88F6-26E6A35E5483}"/>
              </a:ext>
            </a:extLst>
          </p:cNvPr>
          <p:cNvSpPr txBox="1"/>
          <p:nvPr/>
        </p:nvSpPr>
        <p:spPr bwMode="auto">
          <a:xfrm>
            <a:off x="8735214"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a:t>
            </a:r>
          </a:p>
        </p:txBody>
      </p:sp>
      <p:sp>
        <p:nvSpPr>
          <p:cNvPr id="96" name="TextBox 95">
            <a:extLst>
              <a:ext uri="{FF2B5EF4-FFF2-40B4-BE49-F238E27FC236}">
                <a16:creationId xmlns:a16="http://schemas.microsoft.com/office/drawing/2014/main" id="{26A5C023-21E3-43FD-B1A1-36F5922D1A31}"/>
              </a:ext>
            </a:extLst>
          </p:cNvPr>
          <p:cNvSpPr txBox="1"/>
          <p:nvPr/>
        </p:nvSpPr>
        <p:spPr bwMode="auto">
          <a:xfrm>
            <a:off x="9488626"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0</a:t>
            </a:r>
          </a:p>
        </p:txBody>
      </p:sp>
      <p:sp>
        <p:nvSpPr>
          <p:cNvPr id="97" name="TextBox 96">
            <a:extLst>
              <a:ext uri="{FF2B5EF4-FFF2-40B4-BE49-F238E27FC236}">
                <a16:creationId xmlns:a16="http://schemas.microsoft.com/office/drawing/2014/main" id="{989AFCE8-B53A-4FAC-A574-1C096F29A82B}"/>
              </a:ext>
            </a:extLst>
          </p:cNvPr>
          <p:cNvSpPr txBox="1"/>
          <p:nvPr/>
        </p:nvSpPr>
        <p:spPr bwMode="auto">
          <a:xfrm>
            <a:off x="9111920" y="5693584"/>
            <a:ext cx="621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a:t>
            </a:r>
          </a:p>
        </p:txBody>
      </p:sp>
      <p:sp>
        <p:nvSpPr>
          <p:cNvPr id="98" name="Freeform: Shape 97">
            <a:extLst>
              <a:ext uri="{FF2B5EF4-FFF2-40B4-BE49-F238E27FC236}">
                <a16:creationId xmlns:a16="http://schemas.microsoft.com/office/drawing/2014/main" id="{9DA45F21-6EA9-4696-BB71-191E71F2DEFD}"/>
              </a:ext>
            </a:extLst>
          </p:cNvPr>
          <p:cNvSpPr/>
          <p:nvPr/>
        </p:nvSpPr>
        <p:spPr bwMode="auto">
          <a:xfrm>
            <a:off x="3052763" y="1694945"/>
            <a:ext cx="6553200" cy="2700338"/>
          </a:xfrm>
          <a:custGeom>
            <a:avLst/>
            <a:gdLst>
              <a:gd name="connsiteX0" fmla="*/ 6553200 w 6553200"/>
              <a:gd name="connsiteY0" fmla="*/ 2700338 h 2700338"/>
              <a:gd name="connsiteX1" fmla="*/ 3214687 w 6553200"/>
              <a:gd name="connsiteY1" fmla="*/ 2700338 h 2700338"/>
              <a:gd name="connsiteX2" fmla="*/ 3214687 w 6553200"/>
              <a:gd name="connsiteY2" fmla="*/ 2657475 h 2700338"/>
              <a:gd name="connsiteX3" fmla="*/ 2967037 w 6553200"/>
              <a:gd name="connsiteY3" fmla="*/ 2657475 h 2700338"/>
              <a:gd name="connsiteX4" fmla="*/ 2967037 w 6553200"/>
              <a:gd name="connsiteY4" fmla="*/ 2590800 h 2700338"/>
              <a:gd name="connsiteX5" fmla="*/ 2609850 w 6553200"/>
              <a:gd name="connsiteY5" fmla="*/ 2590800 h 2700338"/>
              <a:gd name="connsiteX6" fmla="*/ 2609850 w 6553200"/>
              <a:gd name="connsiteY6" fmla="*/ 2547938 h 2700338"/>
              <a:gd name="connsiteX7" fmla="*/ 2566987 w 6553200"/>
              <a:gd name="connsiteY7" fmla="*/ 2547938 h 2700338"/>
              <a:gd name="connsiteX8" fmla="*/ 2566987 w 6553200"/>
              <a:gd name="connsiteY8" fmla="*/ 2500313 h 2700338"/>
              <a:gd name="connsiteX9" fmla="*/ 2252662 w 6553200"/>
              <a:gd name="connsiteY9" fmla="*/ 2500313 h 2700338"/>
              <a:gd name="connsiteX10" fmla="*/ 2252662 w 6553200"/>
              <a:gd name="connsiteY10" fmla="*/ 2457450 h 2700338"/>
              <a:gd name="connsiteX11" fmla="*/ 2181225 w 6553200"/>
              <a:gd name="connsiteY11" fmla="*/ 2457450 h 2700338"/>
              <a:gd name="connsiteX12" fmla="*/ 2181225 w 6553200"/>
              <a:gd name="connsiteY12" fmla="*/ 2457450 h 2700338"/>
              <a:gd name="connsiteX13" fmla="*/ 2181225 w 6553200"/>
              <a:gd name="connsiteY13" fmla="*/ 2433638 h 2700338"/>
              <a:gd name="connsiteX14" fmla="*/ 1933575 w 6553200"/>
              <a:gd name="connsiteY14" fmla="*/ 2433638 h 2700338"/>
              <a:gd name="connsiteX15" fmla="*/ 1933575 w 6553200"/>
              <a:gd name="connsiteY15" fmla="*/ 2362200 h 2700338"/>
              <a:gd name="connsiteX16" fmla="*/ 1595437 w 6553200"/>
              <a:gd name="connsiteY16" fmla="*/ 2362200 h 2700338"/>
              <a:gd name="connsiteX17" fmla="*/ 1595437 w 6553200"/>
              <a:gd name="connsiteY17" fmla="*/ 2333625 h 2700338"/>
              <a:gd name="connsiteX18" fmla="*/ 1524000 w 6553200"/>
              <a:gd name="connsiteY18" fmla="*/ 2333625 h 2700338"/>
              <a:gd name="connsiteX19" fmla="*/ 1524000 w 6553200"/>
              <a:gd name="connsiteY19" fmla="*/ 2309813 h 2700338"/>
              <a:gd name="connsiteX20" fmla="*/ 1504950 w 6553200"/>
              <a:gd name="connsiteY20" fmla="*/ 2309813 h 2700338"/>
              <a:gd name="connsiteX21" fmla="*/ 1504950 w 6553200"/>
              <a:gd name="connsiteY21" fmla="*/ 2281238 h 2700338"/>
              <a:gd name="connsiteX22" fmla="*/ 1419225 w 6553200"/>
              <a:gd name="connsiteY22" fmla="*/ 2281238 h 2700338"/>
              <a:gd name="connsiteX23" fmla="*/ 1419225 w 6553200"/>
              <a:gd name="connsiteY23" fmla="*/ 2257425 h 2700338"/>
              <a:gd name="connsiteX24" fmla="*/ 1419225 w 6553200"/>
              <a:gd name="connsiteY24" fmla="*/ 2257425 h 2700338"/>
              <a:gd name="connsiteX25" fmla="*/ 1385887 w 6553200"/>
              <a:gd name="connsiteY25" fmla="*/ 2224087 h 2700338"/>
              <a:gd name="connsiteX26" fmla="*/ 1266825 w 6553200"/>
              <a:gd name="connsiteY26" fmla="*/ 2224087 h 2700338"/>
              <a:gd name="connsiteX27" fmla="*/ 1266825 w 6553200"/>
              <a:gd name="connsiteY27" fmla="*/ 2181225 h 2700338"/>
              <a:gd name="connsiteX28" fmla="*/ 1209675 w 6553200"/>
              <a:gd name="connsiteY28" fmla="*/ 2181225 h 2700338"/>
              <a:gd name="connsiteX29" fmla="*/ 1209675 w 6553200"/>
              <a:gd name="connsiteY29" fmla="*/ 2133600 h 2700338"/>
              <a:gd name="connsiteX30" fmla="*/ 1128712 w 6553200"/>
              <a:gd name="connsiteY30" fmla="*/ 2133600 h 2700338"/>
              <a:gd name="connsiteX31" fmla="*/ 1128712 w 6553200"/>
              <a:gd name="connsiteY31" fmla="*/ 2062163 h 2700338"/>
              <a:gd name="connsiteX32" fmla="*/ 1042987 w 6553200"/>
              <a:gd name="connsiteY32" fmla="*/ 2062163 h 2700338"/>
              <a:gd name="connsiteX33" fmla="*/ 1042987 w 6553200"/>
              <a:gd name="connsiteY33" fmla="*/ 1995488 h 2700338"/>
              <a:gd name="connsiteX34" fmla="*/ 942975 w 6553200"/>
              <a:gd name="connsiteY34" fmla="*/ 1995488 h 2700338"/>
              <a:gd name="connsiteX35" fmla="*/ 942975 w 6553200"/>
              <a:gd name="connsiteY35" fmla="*/ 1909763 h 2700338"/>
              <a:gd name="connsiteX36" fmla="*/ 885825 w 6553200"/>
              <a:gd name="connsiteY36" fmla="*/ 1909763 h 2700338"/>
              <a:gd name="connsiteX37" fmla="*/ 885825 w 6553200"/>
              <a:gd name="connsiteY37" fmla="*/ 1866900 h 2700338"/>
              <a:gd name="connsiteX38" fmla="*/ 857250 w 6553200"/>
              <a:gd name="connsiteY38" fmla="*/ 1866900 h 2700338"/>
              <a:gd name="connsiteX39" fmla="*/ 857250 w 6553200"/>
              <a:gd name="connsiteY39" fmla="*/ 1781175 h 2700338"/>
              <a:gd name="connsiteX40" fmla="*/ 833437 w 6553200"/>
              <a:gd name="connsiteY40" fmla="*/ 1781175 h 2700338"/>
              <a:gd name="connsiteX41" fmla="*/ 833437 w 6553200"/>
              <a:gd name="connsiteY41" fmla="*/ 1733550 h 2700338"/>
              <a:gd name="connsiteX42" fmla="*/ 790575 w 6553200"/>
              <a:gd name="connsiteY42" fmla="*/ 1733550 h 2700338"/>
              <a:gd name="connsiteX43" fmla="*/ 790575 w 6553200"/>
              <a:gd name="connsiteY43" fmla="*/ 1695450 h 2700338"/>
              <a:gd name="connsiteX44" fmla="*/ 733425 w 6553200"/>
              <a:gd name="connsiteY44" fmla="*/ 1695450 h 2700338"/>
              <a:gd name="connsiteX45" fmla="*/ 733425 w 6553200"/>
              <a:gd name="connsiteY45" fmla="*/ 1647825 h 2700338"/>
              <a:gd name="connsiteX46" fmla="*/ 714375 w 6553200"/>
              <a:gd name="connsiteY46" fmla="*/ 1647825 h 2700338"/>
              <a:gd name="connsiteX47" fmla="*/ 714375 w 6553200"/>
              <a:gd name="connsiteY47" fmla="*/ 1547813 h 2700338"/>
              <a:gd name="connsiteX48" fmla="*/ 614362 w 6553200"/>
              <a:gd name="connsiteY48" fmla="*/ 1547813 h 2700338"/>
              <a:gd name="connsiteX49" fmla="*/ 614362 w 6553200"/>
              <a:gd name="connsiteY49" fmla="*/ 1490663 h 2700338"/>
              <a:gd name="connsiteX50" fmla="*/ 566737 w 6553200"/>
              <a:gd name="connsiteY50" fmla="*/ 1490663 h 2700338"/>
              <a:gd name="connsiteX51" fmla="*/ 566737 w 6553200"/>
              <a:gd name="connsiteY51" fmla="*/ 1490663 h 2700338"/>
              <a:gd name="connsiteX52" fmla="*/ 552450 w 6553200"/>
              <a:gd name="connsiteY52" fmla="*/ 1476376 h 2700338"/>
              <a:gd name="connsiteX53" fmla="*/ 552450 w 6553200"/>
              <a:gd name="connsiteY53" fmla="*/ 1366838 h 2700338"/>
              <a:gd name="connsiteX54" fmla="*/ 523875 w 6553200"/>
              <a:gd name="connsiteY54" fmla="*/ 1366838 h 2700338"/>
              <a:gd name="connsiteX55" fmla="*/ 523875 w 6553200"/>
              <a:gd name="connsiteY55" fmla="*/ 1119188 h 2700338"/>
              <a:gd name="connsiteX56" fmla="*/ 509587 w 6553200"/>
              <a:gd name="connsiteY56" fmla="*/ 1119188 h 2700338"/>
              <a:gd name="connsiteX57" fmla="*/ 509587 w 6553200"/>
              <a:gd name="connsiteY57" fmla="*/ 1047750 h 2700338"/>
              <a:gd name="connsiteX58" fmla="*/ 438150 w 6553200"/>
              <a:gd name="connsiteY58" fmla="*/ 1047750 h 2700338"/>
              <a:gd name="connsiteX59" fmla="*/ 438150 w 6553200"/>
              <a:gd name="connsiteY59" fmla="*/ 995363 h 2700338"/>
              <a:gd name="connsiteX60" fmla="*/ 404812 w 6553200"/>
              <a:gd name="connsiteY60" fmla="*/ 995363 h 2700338"/>
              <a:gd name="connsiteX61" fmla="*/ 404812 w 6553200"/>
              <a:gd name="connsiteY61" fmla="*/ 962025 h 2700338"/>
              <a:gd name="connsiteX62" fmla="*/ 390525 w 6553200"/>
              <a:gd name="connsiteY62" fmla="*/ 962025 h 2700338"/>
              <a:gd name="connsiteX63" fmla="*/ 390525 w 6553200"/>
              <a:gd name="connsiteY63" fmla="*/ 862013 h 2700338"/>
              <a:gd name="connsiteX64" fmla="*/ 333375 w 6553200"/>
              <a:gd name="connsiteY64" fmla="*/ 862013 h 2700338"/>
              <a:gd name="connsiteX65" fmla="*/ 333375 w 6553200"/>
              <a:gd name="connsiteY65" fmla="*/ 604838 h 2700338"/>
              <a:gd name="connsiteX66" fmla="*/ 290512 w 6553200"/>
              <a:gd name="connsiteY66" fmla="*/ 604838 h 2700338"/>
              <a:gd name="connsiteX67" fmla="*/ 290512 w 6553200"/>
              <a:gd name="connsiteY67" fmla="*/ 566738 h 2700338"/>
              <a:gd name="connsiteX68" fmla="*/ 257175 w 6553200"/>
              <a:gd name="connsiteY68" fmla="*/ 566738 h 2700338"/>
              <a:gd name="connsiteX69" fmla="*/ 257175 w 6553200"/>
              <a:gd name="connsiteY69" fmla="*/ 504825 h 2700338"/>
              <a:gd name="connsiteX70" fmla="*/ 242887 w 6553200"/>
              <a:gd name="connsiteY70" fmla="*/ 504825 h 2700338"/>
              <a:gd name="connsiteX71" fmla="*/ 242887 w 6553200"/>
              <a:gd name="connsiteY71" fmla="*/ 438150 h 2700338"/>
              <a:gd name="connsiteX72" fmla="*/ 195262 w 6553200"/>
              <a:gd name="connsiteY72" fmla="*/ 438150 h 2700338"/>
              <a:gd name="connsiteX73" fmla="*/ 195262 w 6553200"/>
              <a:gd name="connsiteY73" fmla="*/ 371475 h 2700338"/>
              <a:gd name="connsiteX74" fmla="*/ 176212 w 6553200"/>
              <a:gd name="connsiteY74" fmla="*/ 371475 h 2700338"/>
              <a:gd name="connsiteX75" fmla="*/ 176212 w 6553200"/>
              <a:gd name="connsiteY75" fmla="*/ 323850 h 2700338"/>
              <a:gd name="connsiteX76" fmla="*/ 147637 w 6553200"/>
              <a:gd name="connsiteY76" fmla="*/ 323850 h 2700338"/>
              <a:gd name="connsiteX77" fmla="*/ 147637 w 6553200"/>
              <a:gd name="connsiteY77" fmla="*/ 47625 h 2700338"/>
              <a:gd name="connsiteX78" fmla="*/ 114300 w 6553200"/>
              <a:gd name="connsiteY78" fmla="*/ 47625 h 2700338"/>
              <a:gd name="connsiteX79" fmla="*/ 114300 w 6553200"/>
              <a:gd name="connsiteY79" fmla="*/ 0 h 2700338"/>
              <a:gd name="connsiteX80" fmla="*/ 0 w 6553200"/>
              <a:gd name="connsiteY80" fmla="*/ 0 h 270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553200" h="2700338">
                <a:moveTo>
                  <a:pt x="6553200" y="2700338"/>
                </a:moveTo>
                <a:lnTo>
                  <a:pt x="3214687" y="2700338"/>
                </a:lnTo>
                <a:lnTo>
                  <a:pt x="3214687" y="2657475"/>
                </a:lnTo>
                <a:lnTo>
                  <a:pt x="2967037" y="2657475"/>
                </a:lnTo>
                <a:lnTo>
                  <a:pt x="2967037" y="2590800"/>
                </a:lnTo>
                <a:lnTo>
                  <a:pt x="2609850" y="2590800"/>
                </a:lnTo>
                <a:lnTo>
                  <a:pt x="2609850" y="2547938"/>
                </a:lnTo>
                <a:lnTo>
                  <a:pt x="2566987" y="2547938"/>
                </a:lnTo>
                <a:lnTo>
                  <a:pt x="2566987" y="2500313"/>
                </a:lnTo>
                <a:lnTo>
                  <a:pt x="2252662" y="2500313"/>
                </a:lnTo>
                <a:lnTo>
                  <a:pt x="2252662" y="2457450"/>
                </a:lnTo>
                <a:lnTo>
                  <a:pt x="2181225" y="2457450"/>
                </a:lnTo>
                <a:lnTo>
                  <a:pt x="2181225" y="2457450"/>
                </a:lnTo>
                <a:lnTo>
                  <a:pt x="2181225" y="2433638"/>
                </a:lnTo>
                <a:lnTo>
                  <a:pt x="1933575" y="2433638"/>
                </a:lnTo>
                <a:lnTo>
                  <a:pt x="1933575" y="2362200"/>
                </a:lnTo>
                <a:lnTo>
                  <a:pt x="1595437" y="2362200"/>
                </a:lnTo>
                <a:lnTo>
                  <a:pt x="1595437" y="2333625"/>
                </a:lnTo>
                <a:lnTo>
                  <a:pt x="1524000" y="2333625"/>
                </a:lnTo>
                <a:lnTo>
                  <a:pt x="1524000" y="2309813"/>
                </a:lnTo>
                <a:lnTo>
                  <a:pt x="1504950" y="2309813"/>
                </a:lnTo>
                <a:lnTo>
                  <a:pt x="1504950" y="2281238"/>
                </a:lnTo>
                <a:lnTo>
                  <a:pt x="1419225" y="2281238"/>
                </a:lnTo>
                <a:lnTo>
                  <a:pt x="1419225" y="2257425"/>
                </a:lnTo>
                <a:lnTo>
                  <a:pt x="1419225" y="2257425"/>
                </a:lnTo>
                <a:lnTo>
                  <a:pt x="1385887" y="2224087"/>
                </a:lnTo>
                <a:lnTo>
                  <a:pt x="1266825" y="2224087"/>
                </a:lnTo>
                <a:lnTo>
                  <a:pt x="1266825" y="2181225"/>
                </a:lnTo>
                <a:lnTo>
                  <a:pt x="1209675" y="2181225"/>
                </a:lnTo>
                <a:lnTo>
                  <a:pt x="1209675" y="2133600"/>
                </a:lnTo>
                <a:lnTo>
                  <a:pt x="1128712" y="2133600"/>
                </a:lnTo>
                <a:lnTo>
                  <a:pt x="1128712" y="2062163"/>
                </a:lnTo>
                <a:lnTo>
                  <a:pt x="1042987" y="2062163"/>
                </a:lnTo>
                <a:lnTo>
                  <a:pt x="1042987" y="1995488"/>
                </a:lnTo>
                <a:lnTo>
                  <a:pt x="942975" y="1995488"/>
                </a:lnTo>
                <a:lnTo>
                  <a:pt x="942975" y="1909763"/>
                </a:lnTo>
                <a:lnTo>
                  <a:pt x="885825" y="1909763"/>
                </a:lnTo>
                <a:lnTo>
                  <a:pt x="885825" y="1866900"/>
                </a:lnTo>
                <a:lnTo>
                  <a:pt x="857250" y="1866900"/>
                </a:lnTo>
                <a:lnTo>
                  <a:pt x="857250" y="1781175"/>
                </a:lnTo>
                <a:lnTo>
                  <a:pt x="833437" y="1781175"/>
                </a:lnTo>
                <a:lnTo>
                  <a:pt x="833437" y="1733550"/>
                </a:lnTo>
                <a:lnTo>
                  <a:pt x="790575" y="1733550"/>
                </a:lnTo>
                <a:lnTo>
                  <a:pt x="790575" y="1695450"/>
                </a:lnTo>
                <a:lnTo>
                  <a:pt x="733425" y="1695450"/>
                </a:lnTo>
                <a:lnTo>
                  <a:pt x="733425" y="1647825"/>
                </a:lnTo>
                <a:lnTo>
                  <a:pt x="714375" y="1647825"/>
                </a:lnTo>
                <a:lnTo>
                  <a:pt x="714375" y="1547813"/>
                </a:lnTo>
                <a:lnTo>
                  <a:pt x="614362" y="1547813"/>
                </a:lnTo>
                <a:lnTo>
                  <a:pt x="614362" y="1490663"/>
                </a:lnTo>
                <a:lnTo>
                  <a:pt x="566737" y="1490663"/>
                </a:lnTo>
                <a:lnTo>
                  <a:pt x="566737" y="1490663"/>
                </a:lnTo>
                <a:lnTo>
                  <a:pt x="552450" y="1476376"/>
                </a:lnTo>
                <a:lnTo>
                  <a:pt x="552450" y="1366838"/>
                </a:lnTo>
                <a:lnTo>
                  <a:pt x="523875" y="1366838"/>
                </a:lnTo>
                <a:lnTo>
                  <a:pt x="523875" y="1119188"/>
                </a:lnTo>
                <a:lnTo>
                  <a:pt x="509587" y="1119188"/>
                </a:lnTo>
                <a:lnTo>
                  <a:pt x="509587" y="1047750"/>
                </a:lnTo>
                <a:lnTo>
                  <a:pt x="438150" y="1047750"/>
                </a:lnTo>
                <a:lnTo>
                  <a:pt x="438150" y="995363"/>
                </a:lnTo>
                <a:lnTo>
                  <a:pt x="404812" y="995363"/>
                </a:lnTo>
                <a:lnTo>
                  <a:pt x="404812" y="962025"/>
                </a:lnTo>
                <a:lnTo>
                  <a:pt x="390525" y="962025"/>
                </a:lnTo>
                <a:lnTo>
                  <a:pt x="390525" y="862013"/>
                </a:lnTo>
                <a:lnTo>
                  <a:pt x="333375" y="862013"/>
                </a:lnTo>
                <a:lnTo>
                  <a:pt x="333375" y="604838"/>
                </a:lnTo>
                <a:lnTo>
                  <a:pt x="290512" y="604838"/>
                </a:lnTo>
                <a:lnTo>
                  <a:pt x="290512" y="566738"/>
                </a:lnTo>
                <a:lnTo>
                  <a:pt x="257175" y="566738"/>
                </a:lnTo>
                <a:lnTo>
                  <a:pt x="257175" y="504825"/>
                </a:lnTo>
                <a:lnTo>
                  <a:pt x="242887" y="504825"/>
                </a:lnTo>
                <a:lnTo>
                  <a:pt x="242887" y="438150"/>
                </a:lnTo>
                <a:lnTo>
                  <a:pt x="195262" y="438150"/>
                </a:lnTo>
                <a:lnTo>
                  <a:pt x="195262" y="371475"/>
                </a:lnTo>
                <a:lnTo>
                  <a:pt x="176212" y="371475"/>
                </a:lnTo>
                <a:lnTo>
                  <a:pt x="176212" y="323850"/>
                </a:lnTo>
                <a:lnTo>
                  <a:pt x="147637" y="323850"/>
                </a:lnTo>
                <a:lnTo>
                  <a:pt x="147637" y="47625"/>
                </a:lnTo>
                <a:lnTo>
                  <a:pt x="114300" y="47625"/>
                </a:lnTo>
                <a:lnTo>
                  <a:pt x="1143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46" name="Freeform: Shape 45">
            <a:extLst>
              <a:ext uri="{FF2B5EF4-FFF2-40B4-BE49-F238E27FC236}">
                <a16:creationId xmlns:a16="http://schemas.microsoft.com/office/drawing/2014/main" id="{08805D29-8149-4427-8A4C-F09826C52110}"/>
              </a:ext>
            </a:extLst>
          </p:cNvPr>
          <p:cNvSpPr/>
          <p:nvPr/>
        </p:nvSpPr>
        <p:spPr bwMode="auto">
          <a:xfrm>
            <a:off x="3043238" y="1680658"/>
            <a:ext cx="6329362" cy="2786062"/>
          </a:xfrm>
          <a:custGeom>
            <a:avLst/>
            <a:gdLst>
              <a:gd name="connsiteX0" fmla="*/ 6329362 w 6329362"/>
              <a:gd name="connsiteY0" fmla="*/ 2786062 h 2786062"/>
              <a:gd name="connsiteX1" fmla="*/ 5481637 w 6329362"/>
              <a:gd name="connsiteY1" fmla="*/ 2786062 h 2786062"/>
              <a:gd name="connsiteX2" fmla="*/ 5481637 w 6329362"/>
              <a:gd name="connsiteY2" fmla="*/ 2652712 h 2786062"/>
              <a:gd name="connsiteX3" fmla="*/ 5033962 w 6329362"/>
              <a:gd name="connsiteY3" fmla="*/ 2652712 h 2786062"/>
              <a:gd name="connsiteX4" fmla="*/ 5033962 w 6329362"/>
              <a:gd name="connsiteY4" fmla="*/ 2514600 h 2786062"/>
              <a:gd name="connsiteX5" fmla="*/ 4419600 w 6329362"/>
              <a:gd name="connsiteY5" fmla="*/ 2514600 h 2786062"/>
              <a:gd name="connsiteX6" fmla="*/ 4419600 w 6329362"/>
              <a:gd name="connsiteY6" fmla="*/ 2428875 h 2786062"/>
              <a:gd name="connsiteX7" fmla="*/ 4176712 w 6329362"/>
              <a:gd name="connsiteY7" fmla="*/ 2428875 h 2786062"/>
              <a:gd name="connsiteX8" fmla="*/ 4176712 w 6329362"/>
              <a:gd name="connsiteY8" fmla="*/ 2347912 h 2786062"/>
              <a:gd name="connsiteX9" fmla="*/ 4048125 w 6329362"/>
              <a:gd name="connsiteY9" fmla="*/ 2347912 h 2786062"/>
              <a:gd name="connsiteX10" fmla="*/ 4048125 w 6329362"/>
              <a:gd name="connsiteY10" fmla="*/ 2266950 h 2786062"/>
              <a:gd name="connsiteX11" fmla="*/ 3800475 w 6329362"/>
              <a:gd name="connsiteY11" fmla="*/ 2266950 h 2786062"/>
              <a:gd name="connsiteX12" fmla="*/ 3800475 w 6329362"/>
              <a:gd name="connsiteY12" fmla="*/ 2214562 h 2786062"/>
              <a:gd name="connsiteX13" fmla="*/ 3771900 w 6329362"/>
              <a:gd name="connsiteY13" fmla="*/ 2214562 h 2786062"/>
              <a:gd name="connsiteX14" fmla="*/ 3771900 w 6329362"/>
              <a:gd name="connsiteY14" fmla="*/ 2162175 h 2786062"/>
              <a:gd name="connsiteX15" fmla="*/ 3567112 w 6329362"/>
              <a:gd name="connsiteY15" fmla="*/ 2162175 h 2786062"/>
              <a:gd name="connsiteX16" fmla="*/ 3567112 w 6329362"/>
              <a:gd name="connsiteY16" fmla="*/ 2109787 h 2786062"/>
              <a:gd name="connsiteX17" fmla="*/ 3195637 w 6329362"/>
              <a:gd name="connsiteY17" fmla="*/ 2109787 h 2786062"/>
              <a:gd name="connsiteX18" fmla="*/ 3195637 w 6329362"/>
              <a:gd name="connsiteY18" fmla="*/ 2005012 h 2786062"/>
              <a:gd name="connsiteX19" fmla="*/ 2819400 w 6329362"/>
              <a:gd name="connsiteY19" fmla="*/ 2005012 h 2786062"/>
              <a:gd name="connsiteX20" fmla="*/ 2819400 w 6329362"/>
              <a:gd name="connsiteY20" fmla="*/ 1938337 h 2786062"/>
              <a:gd name="connsiteX21" fmla="*/ 2709862 w 6329362"/>
              <a:gd name="connsiteY21" fmla="*/ 1938337 h 2786062"/>
              <a:gd name="connsiteX22" fmla="*/ 2709862 w 6329362"/>
              <a:gd name="connsiteY22" fmla="*/ 1909762 h 2786062"/>
              <a:gd name="connsiteX23" fmla="*/ 2628900 w 6329362"/>
              <a:gd name="connsiteY23" fmla="*/ 1909762 h 2786062"/>
              <a:gd name="connsiteX24" fmla="*/ 2628900 w 6329362"/>
              <a:gd name="connsiteY24" fmla="*/ 1833562 h 2786062"/>
              <a:gd name="connsiteX25" fmla="*/ 2481262 w 6329362"/>
              <a:gd name="connsiteY25" fmla="*/ 1833562 h 2786062"/>
              <a:gd name="connsiteX26" fmla="*/ 2481262 w 6329362"/>
              <a:gd name="connsiteY26" fmla="*/ 1804987 h 2786062"/>
              <a:gd name="connsiteX27" fmla="*/ 2133600 w 6329362"/>
              <a:gd name="connsiteY27" fmla="*/ 1804987 h 2786062"/>
              <a:gd name="connsiteX28" fmla="*/ 2133600 w 6329362"/>
              <a:gd name="connsiteY28" fmla="*/ 1776412 h 2786062"/>
              <a:gd name="connsiteX29" fmla="*/ 2095500 w 6329362"/>
              <a:gd name="connsiteY29" fmla="*/ 1776412 h 2786062"/>
              <a:gd name="connsiteX30" fmla="*/ 2095500 w 6329362"/>
              <a:gd name="connsiteY30" fmla="*/ 1743075 h 2786062"/>
              <a:gd name="connsiteX31" fmla="*/ 2047875 w 6329362"/>
              <a:gd name="connsiteY31" fmla="*/ 1743075 h 2786062"/>
              <a:gd name="connsiteX32" fmla="*/ 2047875 w 6329362"/>
              <a:gd name="connsiteY32" fmla="*/ 1743075 h 2786062"/>
              <a:gd name="connsiteX33" fmla="*/ 2024062 w 6329362"/>
              <a:gd name="connsiteY33" fmla="*/ 1719262 h 2786062"/>
              <a:gd name="connsiteX34" fmla="*/ 1928812 w 6329362"/>
              <a:gd name="connsiteY34" fmla="*/ 1719262 h 2786062"/>
              <a:gd name="connsiteX35" fmla="*/ 1928812 w 6329362"/>
              <a:gd name="connsiteY35" fmla="*/ 1671637 h 2786062"/>
              <a:gd name="connsiteX36" fmla="*/ 1919287 w 6329362"/>
              <a:gd name="connsiteY36" fmla="*/ 1671637 h 2786062"/>
              <a:gd name="connsiteX37" fmla="*/ 1919287 w 6329362"/>
              <a:gd name="connsiteY37" fmla="*/ 1638300 h 2786062"/>
              <a:gd name="connsiteX38" fmla="*/ 1795462 w 6329362"/>
              <a:gd name="connsiteY38" fmla="*/ 1638300 h 2786062"/>
              <a:gd name="connsiteX39" fmla="*/ 1795462 w 6329362"/>
              <a:gd name="connsiteY39" fmla="*/ 1614487 h 2786062"/>
              <a:gd name="connsiteX40" fmla="*/ 1738312 w 6329362"/>
              <a:gd name="connsiteY40" fmla="*/ 1614487 h 2786062"/>
              <a:gd name="connsiteX41" fmla="*/ 1738312 w 6329362"/>
              <a:gd name="connsiteY41" fmla="*/ 1552575 h 2786062"/>
              <a:gd name="connsiteX42" fmla="*/ 1681162 w 6329362"/>
              <a:gd name="connsiteY42" fmla="*/ 1552575 h 2786062"/>
              <a:gd name="connsiteX43" fmla="*/ 1681162 w 6329362"/>
              <a:gd name="connsiteY43" fmla="*/ 1528762 h 2786062"/>
              <a:gd name="connsiteX44" fmla="*/ 1604962 w 6329362"/>
              <a:gd name="connsiteY44" fmla="*/ 1528762 h 2786062"/>
              <a:gd name="connsiteX45" fmla="*/ 1604962 w 6329362"/>
              <a:gd name="connsiteY45" fmla="*/ 1528762 h 2786062"/>
              <a:gd name="connsiteX46" fmla="*/ 1571625 w 6329362"/>
              <a:gd name="connsiteY46" fmla="*/ 1495425 h 2786062"/>
              <a:gd name="connsiteX47" fmla="*/ 1571625 w 6329362"/>
              <a:gd name="connsiteY47" fmla="*/ 1476375 h 2786062"/>
              <a:gd name="connsiteX48" fmla="*/ 1443037 w 6329362"/>
              <a:gd name="connsiteY48" fmla="*/ 1476375 h 2786062"/>
              <a:gd name="connsiteX49" fmla="*/ 1443037 w 6329362"/>
              <a:gd name="connsiteY49" fmla="*/ 1447800 h 2786062"/>
              <a:gd name="connsiteX50" fmla="*/ 1414462 w 6329362"/>
              <a:gd name="connsiteY50" fmla="*/ 1447800 h 2786062"/>
              <a:gd name="connsiteX51" fmla="*/ 1414462 w 6329362"/>
              <a:gd name="connsiteY51" fmla="*/ 1419225 h 2786062"/>
              <a:gd name="connsiteX52" fmla="*/ 1390650 w 6329362"/>
              <a:gd name="connsiteY52" fmla="*/ 1419225 h 2786062"/>
              <a:gd name="connsiteX53" fmla="*/ 1390650 w 6329362"/>
              <a:gd name="connsiteY53" fmla="*/ 1381125 h 2786062"/>
              <a:gd name="connsiteX54" fmla="*/ 1319212 w 6329362"/>
              <a:gd name="connsiteY54" fmla="*/ 1381125 h 2786062"/>
              <a:gd name="connsiteX55" fmla="*/ 1319212 w 6329362"/>
              <a:gd name="connsiteY55" fmla="*/ 1366837 h 2786062"/>
              <a:gd name="connsiteX56" fmla="*/ 1271587 w 6329362"/>
              <a:gd name="connsiteY56" fmla="*/ 1366837 h 2786062"/>
              <a:gd name="connsiteX57" fmla="*/ 1271587 w 6329362"/>
              <a:gd name="connsiteY57" fmla="*/ 1366837 h 2786062"/>
              <a:gd name="connsiteX58" fmla="*/ 1247775 w 6329362"/>
              <a:gd name="connsiteY58" fmla="*/ 1343025 h 2786062"/>
              <a:gd name="connsiteX59" fmla="*/ 1247775 w 6329362"/>
              <a:gd name="connsiteY59" fmla="*/ 1304925 h 2786062"/>
              <a:gd name="connsiteX60" fmla="*/ 1119187 w 6329362"/>
              <a:gd name="connsiteY60" fmla="*/ 1304925 h 2786062"/>
              <a:gd name="connsiteX61" fmla="*/ 1119187 w 6329362"/>
              <a:gd name="connsiteY61" fmla="*/ 1281112 h 2786062"/>
              <a:gd name="connsiteX62" fmla="*/ 1076325 w 6329362"/>
              <a:gd name="connsiteY62" fmla="*/ 1281112 h 2786062"/>
              <a:gd name="connsiteX63" fmla="*/ 1076325 w 6329362"/>
              <a:gd name="connsiteY63" fmla="*/ 1238250 h 2786062"/>
              <a:gd name="connsiteX64" fmla="*/ 1052512 w 6329362"/>
              <a:gd name="connsiteY64" fmla="*/ 1238250 h 2786062"/>
              <a:gd name="connsiteX65" fmla="*/ 1052512 w 6329362"/>
              <a:gd name="connsiteY65" fmla="*/ 1181100 h 2786062"/>
              <a:gd name="connsiteX66" fmla="*/ 1009650 w 6329362"/>
              <a:gd name="connsiteY66" fmla="*/ 1181100 h 2786062"/>
              <a:gd name="connsiteX67" fmla="*/ 1009650 w 6329362"/>
              <a:gd name="connsiteY67" fmla="*/ 1162050 h 2786062"/>
              <a:gd name="connsiteX68" fmla="*/ 957262 w 6329362"/>
              <a:gd name="connsiteY68" fmla="*/ 1162050 h 2786062"/>
              <a:gd name="connsiteX69" fmla="*/ 957262 w 6329362"/>
              <a:gd name="connsiteY69" fmla="*/ 1133475 h 2786062"/>
              <a:gd name="connsiteX70" fmla="*/ 938212 w 6329362"/>
              <a:gd name="connsiteY70" fmla="*/ 1133475 h 2786062"/>
              <a:gd name="connsiteX71" fmla="*/ 938212 w 6329362"/>
              <a:gd name="connsiteY71" fmla="*/ 1100137 h 2786062"/>
              <a:gd name="connsiteX72" fmla="*/ 881062 w 6329362"/>
              <a:gd name="connsiteY72" fmla="*/ 1100137 h 2786062"/>
              <a:gd name="connsiteX73" fmla="*/ 881062 w 6329362"/>
              <a:gd name="connsiteY73" fmla="*/ 1023937 h 2786062"/>
              <a:gd name="connsiteX74" fmla="*/ 862012 w 6329362"/>
              <a:gd name="connsiteY74" fmla="*/ 1023937 h 2786062"/>
              <a:gd name="connsiteX75" fmla="*/ 862012 w 6329362"/>
              <a:gd name="connsiteY75" fmla="*/ 981075 h 2786062"/>
              <a:gd name="connsiteX76" fmla="*/ 795337 w 6329362"/>
              <a:gd name="connsiteY76" fmla="*/ 981075 h 2786062"/>
              <a:gd name="connsiteX77" fmla="*/ 795337 w 6329362"/>
              <a:gd name="connsiteY77" fmla="*/ 981075 h 2786062"/>
              <a:gd name="connsiteX78" fmla="*/ 719137 w 6329362"/>
              <a:gd name="connsiteY78" fmla="*/ 981075 h 2786062"/>
              <a:gd name="connsiteX79" fmla="*/ 742950 w 6329362"/>
              <a:gd name="connsiteY79" fmla="*/ 957262 h 2786062"/>
              <a:gd name="connsiteX80" fmla="*/ 671512 w 6329362"/>
              <a:gd name="connsiteY80" fmla="*/ 957262 h 2786062"/>
              <a:gd name="connsiteX81" fmla="*/ 671512 w 6329362"/>
              <a:gd name="connsiteY81" fmla="*/ 881062 h 2786062"/>
              <a:gd name="connsiteX82" fmla="*/ 647700 w 6329362"/>
              <a:gd name="connsiteY82" fmla="*/ 881062 h 2786062"/>
              <a:gd name="connsiteX83" fmla="*/ 647700 w 6329362"/>
              <a:gd name="connsiteY83" fmla="*/ 852487 h 2786062"/>
              <a:gd name="connsiteX84" fmla="*/ 604837 w 6329362"/>
              <a:gd name="connsiteY84" fmla="*/ 852487 h 2786062"/>
              <a:gd name="connsiteX85" fmla="*/ 604837 w 6329362"/>
              <a:gd name="connsiteY85" fmla="*/ 809625 h 2786062"/>
              <a:gd name="connsiteX86" fmla="*/ 571500 w 6329362"/>
              <a:gd name="connsiteY86" fmla="*/ 809625 h 2786062"/>
              <a:gd name="connsiteX87" fmla="*/ 571500 w 6329362"/>
              <a:gd name="connsiteY87" fmla="*/ 752475 h 2786062"/>
              <a:gd name="connsiteX88" fmla="*/ 533400 w 6329362"/>
              <a:gd name="connsiteY88" fmla="*/ 752475 h 2786062"/>
              <a:gd name="connsiteX89" fmla="*/ 533400 w 6329362"/>
              <a:gd name="connsiteY89" fmla="*/ 604837 h 2786062"/>
              <a:gd name="connsiteX90" fmla="*/ 447675 w 6329362"/>
              <a:gd name="connsiteY90" fmla="*/ 604837 h 2786062"/>
              <a:gd name="connsiteX91" fmla="*/ 447675 w 6329362"/>
              <a:gd name="connsiteY91" fmla="*/ 561975 h 2786062"/>
              <a:gd name="connsiteX92" fmla="*/ 385762 w 6329362"/>
              <a:gd name="connsiteY92" fmla="*/ 561975 h 2786062"/>
              <a:gd name="connsiteX93" fmla="*/ 385762 w 6329362"/>
              <a:gd name="connsiteY93" fmla="*/ 519112 h 2786062"/>
              <a:gd name="connsiteX94" fmla="*/ 342900 w 6329362"/>
              <a:gd name="connsiteY94" fmla="*/ 519112 h 2786062"/>
              <a:gd name="connsiteX95" fmla="*/ 342900 w 6329362"/>
              <a:gd name="connsiteY95" fmla="*/ 457200 h 2786062"/>
              <a:gd name="connsiteX96" fmla="*/ 219075 w 6329362"/>
              <a:gd name="connsiteY96" fmla="*/ 457200 h 2786062"/>
              <a:gd name="connsiteX97" fmla="*/ 219075 w 6329362"/>
              <a:gd name="connsiteY97" fmla="*/ 385762 h 2786062"/>
              <a:gd name="connsiteX98" fmla="*/ 195262 w 6329362"/>
              <a:gd name="connsiteY98" fmla="*/ 385762 h 2786062"/>
              <a:gd name="connsiteX99" fmla="*/ 195262 w 6329362"/>
              <a:gd name="connsiteY99" fmla="*/ 333375 h 2786062"/>
              <a:gd name="connsiteX100" fmla="*/ 171450 w 6329362"/>
              <a:gd name="connsiteY100" fmla="*/ 333375 h 2786062"/>
              <a:gd name="connsiteX101" fmla="*/ 171450 w 6329362"/>
              <a:gd name="connsiteY101" fmla="*/ 28575 h 2786062"/>
              <a:gd name="connsiteX102" fmla="*/ 142875 w 6329362"/>
              <a:gd name="connsiteY102" fmla="*/ 0 h 2786062"/>
              <a:gd name="connsiteX103" fmla="*/ 0 w 6329362"/>
              <a:gd name="connsiteY103" fmla="*/ 0 h 2786062"/>
              <a:gd name="connsiteX0" fmla="*/ 6329362 w 6329362"/>
              <a:gd name="connsiteY0" fmla="*/ 2786062 h 2786062"/>
              <a:gd name="connsiteX1" fmla="*/ 5481637 w 6329362"/>
              <a:gd name="connsiteY1" fmla="*/ 2786062 h 2786062"/>
              <a:gd name="connsiteX2" fmla="*/ 5481637 w 6329362"/>
              <a:gd name="connsiteY2" fmla="*/ 2652712 h 2786062"/>
              <a:gd name="connsiteX3" fmla="*/ 5033962 w 6329362"/>
              <a:gd name="connsiteY3" fmla="*/ 2652712 h 2786062"/>
              <a:gd name="connsiteX4" fmla="*/ 5033962 w 6329362"/>
              <a:gd name="connsiteY4" fmla="*/ 2514600 h 2786062"/>
              <a:gd name="connsiteX5" fmla="*/ 4419600 w 6329362"/>
              <a:gd name="connsiteY5" fmla="*/ 2514600 h 2786062"/>
              <a:gd name="connsiteX6" fmla="*/ 4419600 w 6329362"/>
              <a:gd name="connsiteY6" fmla="*/ 2428875 h 2786062"/>
              <a:gd name="connsiteX7" fmla="*/ 4176712 w 6329362"/>
              <a:gd name="connsiteY7" fmla="*/ 2428875 h 2786062"/>
              <a:gd name="connsiteX8" fmla="*/ 4176712 w 6329362"/>
              <a:gd name="connsiteY8" fmla="*/ 2347912 h 2786062"/>
              <a:gd name="connsiteX9" fmla="*/ 4048125 w 6329362"/>
              <a:gd name="connsiteY9" fmla="*/ 2347912 h 2786062"/>
              <a:gd name="connsiteX10" fmla="*/ 4048125 w 6329362"/>
              <a:gd name="connsiteY10" fmla="*/ 2266950 h 2786062"/>
              <a:gd name="connsiteX11" fmla="*/ 3800475 w 6329362"/>
              <a:gd name="connsiteY11" fmla="*/ 2266950 h 2786062"/>
              <a:gd name="connsiteX12" fmla="*/ 3800475 w 6329362"/>
              <a:gd name="connsiteY12" fmla="*/ 2214562 h 2786062"/>
              <a:gd name="connsiteX13" fmla="*/ 3771900 w 6329362"/>
              <a:gd name="connsiteY13" fmla="*/ 2214562 h 2786062"/>
              <a:gd name="connsiteX14" fmla="*/ 3771900 w 6329362"/>
              <a:gd name="connsiteY14" fmla="*/ 2162175 h 2786062"/>
              <a:gd name="connsiteX15" fmla="*/ 3567112 w 6329362"/>
              <a:gd name="connsiteY15" fmla="*/ 2162175 h 2786062"/>
              <a:gd name="connsiteX16" fmla="*/ 3567112 w 6329362"/>
              <a:gd name="connsiteY16" fmla="*/ 2109787 h 2786062"/>
              <a:gd name="connsiteX17" fmla="*/ 3195637 w 6329362"/>
              <a:gd name="connsiteY17" fmla="*/ 2109787 h 2786062"/>
              <a:gd name="connsiteX18" fmla="*/ 3195637 w 6329362"/>
              <a:gd name="connsiteY18" fmla="*/ 2005012 h 2786062"/>
              <a:gd name="connsiteX19" fmla="*/ 2819400 w 6329362"/>
              <a:gd name="connsiteY19" fmla="*/ 2005012 h 2786062"/>
              <a:gd name="connsiteX20" fmla="*/ 2819400 w 6329362"/>
              <a:gd name="connsiteY20" fmla="*/ 1938337 h 2786062"/>
              <a:gd name="connsiteX21" fmla="*/ 2709862 w 6329362"/>
              <a:gd name="connsiteY21" fmla="*/ 1938337 h 2786062"/>
              <a:gd name="connsiteX22" fmla="*/ 2709862 w 6329362"/>
              <a:gd name="connsiteY22" fmla="*/ 1909762 h 2786062"/>
              <a:gd name="connsiteX23" fmla="*/ 2628900 w 6329362"/>
              <a:gd name="connsiteY23" fmla="*/ 1909762 h 2786062"/>
              <a:gd name="connsiteX24" fmla="*/ 2628900 w 6329362"/>
              <a:gd name="connsiteY24" fmla="*/ 1833562 h 2786062"/>
              <a:gd name="connsiteX25" fmla="*/ 2481262 w 6329362"/>
              <a:gd name="connsiteY25" fmla="*/ 1833562 h 2786062"/>
              <a:gd name="connsiteX26" fmla="*/ 2481262 w 6329362"/>
              <a:gd name="connsiteY26" fmla="*/ 1804987 h 2786062"/>
              <a:gd name="connsiteX27" fmla="*/ 2133600 w 6329362"/>
              <a:gd name="connsiteY27" fmla="*/ 1804987 h 2786062"/>
              <a:gd name="connsiteX28" fmla="*/ 2133600 w 6329362"/>
              <a:gd name="connsiteY28" fmla="*/ 1776412 h 2786062"/>
              <a:gd name="connsiteX29" fmla="*/ 2095500 w 6329362"/>
              <a:gd name="connsiteY29" fmla="*/ 1776412 h 2786062"/>
              <a:gd name="connsiteX30" fmla="*/ 2095500 w 6329362"/>
              <a:gd name="connsiteY30" fmla="*/ 1743075 h 2786062"/>
              <a:gd name="connsiteX31" fmla="*/ 2047875 w 6329362"/>
              <a:gd name="connsiteY31" fmla="*/ 1743075 h 2786062"/>
              <a:gd name="connsiteX32" fmla="*/ 2047875 w 6329362"/>
              <a:gd name="connsiteY32" fmla="*/ 1743075 h 2786062"/>
              <a:gd name="connsiteX33" fmla="*/ 2024062 w 6329362"/>
              <a:gd name="connsiteY33" fmla="*/ 1719262 h 2786062"/>
              <a:gd name="connsiteX34" fmla="*/ 1928812 w 6329362"/>
              <a:gd name="connsiteY34" fmla="*/ 1719262 h 2786062"/>
              <a:gd name="connsiteX35" fmla="*/ 1928812 w 6329362"/>
              <a:gd name="connsiteY35" fmla="*/ 1671637 h 2786062"/>
              <a:gd name="connsiteX36" fmla="*/ 1919287 w 6329362"/>
              <a:gd name="connsiteY36" fmla="*/ 1671637 h 2786062"/>
              <a:gd name="connsiteX37" fmla="*/ 1919287 w 6329362"/>
              <a:gd name="connsiteY37" fmla="*/ 1638300 h 2786062"/>
              <a:gd name="connsiteX38" fmla="*/ 1795462 w 6329362"/>
              <a:gd name="connsiteY38" fmla="*/ 1638300 h 2786062"/>
              <a:gd name="connsiteX39" fmla="*/ 1795462 w 6329362"/>
              <a:gd name="connsiteY39" fmla="*/ 1614487 h 2786062"/>
              <a:gd name="connsiteX40" fmla="*/ 1738312 w 6329362"/>
              <a:gd name="connsiteY40" fmla="*/ 1614487 h 2786062"/>
              <a:gd name="connsiteX41" fmla="*/ 1738312 w 6329362"/>
              <a:gd name="connsiteY41" fmla="*/ 1552575 h 2786062"/>
              <a:gd name="connsiteX42" fmla="*/ 1681162 w 6329362"/>
              <a:gd name="connsiteY42" fmla="*/ 1552575 h 2786062"/>
              <a:gd name="connsiteX43" fmla="*/ 1681162 w 6329362"/>
              <a:gd name="connsiteY43" fmla="*/ 1528762 h 2786062"/>
              <a:gd name="connsiteX44" fmla="*/ 1604962 w 6329362"/>
              <a:gd name="connsiteY44" fmla="*/ 1528762 h 2786062"/>
              <a:gd name="connsiteX45" fmla="*/ 1604962 w 6329362"/>
              <a:gd name="connsiteY45" fmla="*/ 1528762 h 2786062"/>
              <a:gd name="connsiteX46" fmla="*/ 1571625 w 6329362"/>
              <a:gd name="connsiteY46" fmla="*/ 1495425 h 2786062"/>
              <a:gd name="connsiteX47" fmla="*/ 1571625 w 6329362"/>
              <a:gd name="connsiteY47" fmla="*/ 1476375 h 2786062"/>
              <a:gd name="connsiteX48" fmla="*/ 1443037 w 6329362"/>
              <a:gd name="connsiteY48" fmla="*/ 1476375 h 2786062"/>
              <a:gd name="connsiteX49" fmla="*/ 1443037 w 6329362"/>
              <a:gd name="connsiteY49" fmla="*/ 1447800 h 2786062"/>
              <a:gd name="connsiteX50" fmla="*/ 1414462 w 6329362"/>
              <a:gd name="connsiteY50" fmla="*/ 1447800 h 2786062"/>
              <a:gd name="connsiteX51" fmla="*/ 1414462 w 6329362"/>
              <a:gd name="connsiteY51" fmla="*/ 1419225 h 2786062"/>
              <a:gd name="connsiteX52" fmla="*/ 1390650 w 6329362"/>
              <a:gd name="connsiteY52" fmla="*/ 1419225 h 2786062"/>
              <a:gd name="connsiteX53" fmla="*/ 1390650 w 6329362"/>
              <a:gd name="connsiteY53" fmla="*/ 1381125 h 2786062"/>
              <a:gd name="connsiteX54" fmla="*/ 1319212 w 6329362"/>
              <a:gd name="connsiteY54" fmla="*/ 1381125 h 2786062"/>
              <a:gd name="connsiteX55" fmla="*/ 1319212 w 6329362"/>
              <a:gd name="connsiteY55" fmla="*/ 1366837 h 2786062"/>
              <a:gd name="connsiteX56" fmla="*/ 1271587 w 6329362"/>
              <a:gd name="connsiteY56" fmla="*/ 1366837 h 2786062"/>
              <a:gd name="connsiteX57" fmla="*/ 1271587 w 6329362"/>
              <a:gd name="connsiteY57" fmla="*/ 1366837 h 2786062"/>
              <a:gd name="connsiteX58" fmla="*/ 1247775 w 6329362"/>
              <a:gd name="connsiteY58" fmla="*/ 1343025 h 2786062"/>
              <a:gd name="connsiteX59" fmla="*/ 1247775 w 6329362"/>
              <a:gd name="connsiteY59" fmla="*/ 1304925 h 2786062"/>
              <a:gd name="connsiteX60" fmla="*/ 1119187 w 6329362"/>
              <a:gd name="connsiteY60" fmla="*/ 1304925 h 2786062"/>
              <a:gd name="connsiteX61" fmla="*/ 1119187 w 6329362"/>
              <a:gd name="connsiteY61" fmla="*/ 1281112 h 2786062"/>
              <a:gd name="connsiteX62" fmla="*/ 1076325 w 6329362"/>
              <a:gd name="connsiteY62" fmla="*/ 1281112 h 2786062"/>
              <a:gd name="connsiteX63" fmla="*/ 1076325 w 6329362"/>
              <a:gd name="connsiteY63" fmla="*/ 1238250 h 2786062"/>
              <a:gd name="connsiteX64" fmla="*/ 1052512 w 6329362"/>
              <a:gd name="connsiteY64" fmla="*/ 1238250 h 2786062"/>
              <a:gd name="connsiteX65" fmla="*/ 1052512 w 6329362"/>
              <a:gd name="connsiteY65" fmla="*/ 1181100 h 2786062"/>
              <a:gd name="connsiteX66" fmla="*/ 1009650 w 6329362"/>
              <a:gd name="connsiteY66" fmla="*/ 1181100 h 2786062"/>
              <a:gd name="connsiteX67" fmla="*/ 1009650 w 6329362"/>
              <a:gd name="connsiteY67" fmla="*/ 1162050 h 2786062"/>
              <a:gd name="connsiteX68" fmla="*/ 957262 w 6329362"/>
              <a:gd name="connsiteY68" fmla="*/ 1162050 h 2786062"/>
              <a:gd name="connsiteX69" fmla="*/ 957262 w 6329362"/>
              <a:gd name="connsiteY69" fmla="*/ 1133475 h 2786062"/>
              <a:gd name="connsiteX70" fmla="*/ 938212 w 6329362"/>
              <a:gd name="connsiteY70" fmla="*/ 1133475 h 2786062"/>
              <a:gd name="connsiteX71" fmla="*/ 938212 w 6329362"/>
              <a:gd name="connsiteY71" fmla="*/ 1100137 h 2786062"/>
              <a:gd name="connsiteX72" fmla="*/ 881062 w 6329362"/>
              <a:gd name="connsiteY72" fmla="*/ 1100137 h 2786062"/>
              <a:gd name="connsiteX73" fmla="*/ 881062 w 6329362"/>
              <a:gd name="connsiteY73" fmla="*/ 1023937 h 2786062"/>
              <a:gd name="connsiteX74" fmla="*/ 862012 w 6329362"/>
              <a:gd name="connsiteY74" fmla="*/ 1023937 h 2786062"/>
              <a:gd name="connsiteX75" fmla="*/ 862012 w 6329362"/>
              <a:gd name="connsiteY75" fmla="*/ 981075 h 2786062"/>
              <a:gd name="connsiteX76" fmla="*/ 795337 w 6329362"/>
              <a:gd name="connsiteY76" fmla="*/ 981075 h 2786062"/>
              <a:gd name="connsiteX77" fmla="*/ 795337 w 6329362"/>
              <a:gd name="connsiteY77" fmla="*/ 981075 h 2786062"/>
              <a:gd name="connsiteX78" fmla="*/ 719137 w 6329362"/>
              <a:gd name="connsiteY78" fmla="*/ 981075 h 2786062"/>
              <a:gd name="connsiteX79" fmla="*/ 742950 w 6329362"/>
              <a:gd name="connsiteY79" fmla="*/ 957262 h 2786062"/>
              <a:gd name="connsiteX80" fmla="*/ 690562 w 6329362"/>
              <a:gd name="connsiteY80" fmla="*/ 952499 h 2786062"/>
              <a:gd name="connsiteX81" fmla="*/ 671512 w 6329362"/>
              <a:gd name="connsiteY81" fmla="*/ 881062 h 2786062"/>
              <a:gd name="connsiteX82" fmla="*/ 647700 w 6329362"/>
              <a:gd name="connsiteY82" fmla="*/ 881062 h 2786062"/>
              <a:gd name="connsiteX83" fmla="*/ 647700 w 6329362"/>
              <a:gd name="connsiteY83" fmla="*/ 852487 h 2786062"/>
              <a:gd name="connsiteX84" fmla="*/ 604837 w 6329362"/>
              <a:gd name="connsiteY84" fmla="*/ 852487 h 2786062"/>
              <a:gd name="connsiteX85" fmla="*/ 604837 w 6329362"/>
              <a:gd name="connsiteY85" fmla="*/ 809625 h 2786062"/>
              <a:gd name="connsiteX86" fmla="*/ 571500 w 6329362"/>
              <a:gd name="connsiteY86" fmla="*/ 809625 h 2786062"/>
              <a:gd name="connsiteX87" fmla="*/ 571500 w 6329362"/>
              <a:gd name="connsiteY87" fmla="*/ 752475 h 2786062"/>
              <a:gd name="connsiteX88" fmla="*/ 533400 w 6329362"/>
              <a:gd name="connsiteY88" fmla="*/ 752475 h 2786062"/>
              <a:gd name="connsiteX89" fmla="*/ 533400 w 6329362"/>
              <a:gd name="connsiteY89" fmla="*/ 604837 h 2786062"/>
              <a:gd name="connsiteX90" fmla="*/ 447675 w 6329362"/>
              <a:gd name="connsiteY90" fmla="*/ 604837 h 2786062"/>
              <a:gd name="connsiteX91" fmla="*/ 447675 w 6329362"/>
              <a:gd name="connsiteY91" fmla="*/ 561975 h 2786062"/>
              <a:gd name="connsiteX92" fmla="*/ 385762 w 6329362"/>
              <a:gd name="connsiteY92" fmla="*/ 561975 h 2786062"/>
              <a:gd name="connsiteX93" fmla="*/ 385762 w 6329362"/>
              <a:gd name="connsiteY93" fmla="*/ 519112 h 2786062"/>
              <a:gd name="connsiteX94" fmla="*/ 342900 w 6329362"/>
              <a:gd name="connsiteY94" fmla="*/ 519112 h 2786062"/>
              <a:gd name="connsiteX95" fmla="*/ 342900 w 6329362"/>
              <a:gd name="connsiteY95" fmla="*/ 457200 h 2786062"/>
              <a:gd name="connsiteX96" fmla="*/ 219075 w 6329362"/>
              <a:gd name="connsiteY96" fmla="*/ 457200 h 2786062"/>
              <a:gd name="connsiteX97" fmla="*/ 219075 w 6329362"/>
              <a:gd name="connsiteY97" fmla="*/ 385762 h 2786062"/>
              <a:gd name="connsiteX98" fmla="*/ 195262 w 6329362"/>
              <a:gd name="connsiteY98" fmla="*/ 385762 h 2786062"/>
              <a:gd name="connsiteX99" fmla="*/ 195262 w 6329362"/>
              <a:gd name="connsiteY99" fmla="*/ 333375 h 2786062"/>
              <a:gd name="connsiteX100" fmla="*/ 171450 w 6329362"/>
              <a:gd name="connsiteY100" fmla="*/ 333375 h 2786062"/>
              <a:gd name="connsiteX101" fmla="*/ 171450 w 6329362"/>
              <a:gd name="connsiteY101" fmla="*/ 28575 h 2786062"/>
              <a:gd name="connsiteX102" fmla="*/ 142875 w 6329362"/>
              <a:gd name="connsiteY102" fmla="*/ 0 h 2786062"/>
              <a:gd name="connsiteX103" fmla="*/ 0 w 6329362"/>
              <a:gd name="connsiteY103" fmla="*/ 0 h 2786062"/>
              <a:gd name="connsiteX0" fmla="*/ 6329362 w 6329362"/>
              <a:gd name="connsiteY0" fmla="*/ 2786062 h 2786062"/>
              <a:gd name="connsiteX1" fmla="*/ 5481637 w 6329362"/>
              <a:gd name="connsiteY1" fmla="*/ 2786062 h 2786062"/>
              <a:gd name="connsiteX2" fmla="*/ 5481637 w 6329362"/>
              <a:gd name="connsiteY2" fmla="*/ 2652712 h 2786062"/>
              <a:gd name="connsiteX3" fmla="*/ 5033962 w 6329362"/>
              <a:gd name="connsiteY3" fmla="*/ 2652712 h 2786062"/>
              <a:gd name="connsiteX4" fmla="*/ 5033962 w 6329362"/>
              <a:gd name="connsiteY4" fmla="*/ 2514600 h 2786062"/>
              <a:gd name="connsiteX5" fmla="*/ 4419600 w 6329362"/>
              <a:gd name="connsiteY5" fmla="*/ 2514600 h 2786062"/>
              <a:gd name="connsiteX6" fmla="*/ 4419600 w 6329362"/>
              <a:gd name="connsiteY6" fmla="*/ 2428875 h 2786062"/>
              <a:gd name="connsiteX7" fmla="*/ 4176712 w 6329362"/>
              <a:gd name="connsiteY7" fmla="*/ 2428875 h 2786062"/>
              <a:gd name="connsiteX8" fmla="*/ 4176712 w 6329362"/>
              <a:gd name="connsiteY8" fmla="*/ 2347912 h 2786062"/>
              <a:gd name="connsiteX9" fmla="*/ 4048125 w 6329362"/>
              <a:gd name="connsiteY9" fmla="*/ 2347912 h 2786062"/>
              <a:gd name="connsiteX10" fmla="*/ 4048125 w 6329362"/>
              <a:gd name="connsiteY10" fmla="*/ 2266950 h 2786062"/>
              <a:gd name="connsiteX11" fmla="*/ 3800475 w 6329362"/>
              <a:gd name="connsiteY11" fmla="*/ 2266950 h 2786062"/>
              <a:gd name="connsiteX12" fmla="*/ 3800475 w 6329362"/>
              <a:gd name="connsiteY12" fmla="*/ 2214562 h 2786062"/>
              <a:gd name="connsiteX13" fmla="*/ 3771900 w 6329362"/>
              <a:gd name="connsiteY13" fmla="*/ 2214562 h 2786062"/>
              <a:gd name="connsiteX14" fmla="*/ 3771900 w 6329362"/>
              <a:gd name="connsiteY14" fmla="*/ 2162175 h 2786062"/>
              <a:gd name="connsiteX15" fmla="*/ 3567112 w 6329362"/>
              <a:gd name="connsiteY15" fmla="*/ 2162175 h 2786062"/>
              <a:gd name="connsiteX16" fmla="*/ 3567112 w 6329362"/>
              <a:gd name="connsiteY16" fmla="*/ 2109787 h 2786062"/>
              <a:gd name="connsiteX17" fmla="*/ 3195637 w 6329362"/>
              <a:gd name="connsiteY17" fmla="*/ 2109787 h 2786062"/>
              <a:gd name="connsiteX18" fmla="*/ 3195637 w 6329362"/>
              <a:gd name="connsiteY18" fmla="*/ 2005012 h 2786062"/>
              <a:gd name="connsiteX19" fmla="*/ 2819400 w 6329362"/>
              <a:gd name="connsiteY19" fmla="*/ 2005012 h 2786062"/>
              <a:gd name="connsiteX20" fmla="*/ 2819400 w 6329362"/>
              <a:gd name="connsiteY20" fmla="*/ 1938337 h 2786062"/>
              <a:gd name="connsiteX21" fmla="*/ 2709862 w 6329362"/>
              <a:gd name="connsiteY21" fmla="*/ 1938337 h 2786062"/>
              <a:gd name="connsiteX22" fmla="*/ 2709862 w 6329362"/>
              <a:gd name="connsiteY22" fmla="*/ 1909762 h 2786062"/>
              <a:gd name="connsiteX23" fmla="*/ 2628900 w 6329362"/>
              <a:gd name="connsiteY23" fmla="*/ 1909762 h 2786062"/>
              <a:gd name="connsiteX24" fmla="*/ 2628900 w 6329362"/>
              <a:gd name="connsiteY24" fmla="*/ 1833562 h 2786062"/>
              <a:gd name="connsiteX25" fmla="*/ 2481262 w 6329362"/>
              <a:gd name="connsiteY25" fmla="*/ 1833562 h 2786062"/>
              <a:gd name="connsiteX26" fmla="*/ 2481262 w 6329362"/>
              <a:gd name="connsiteY26" fmla="*/ 1804987 h 2786062"/>
              <a:gd name="connsiteX27" fmla="*/ 2133600 w 6329362"/>
              <a:gd name="connsiteY27" fmla="*/ 1804987 h 2786062"/>
              <a:gd name="connsiteX28" fmla="*/ 2133600 w 6329362"/>
              <a:gd name="connsiteY28" fmla="*/ 1776412 h 2786062"/>
              <a:gd name="connsiteX29" fmla="*/ 2095500 w 6329362"/>
              <a:gd name="connsiteY29" fmla="*/ 1776412 h 2786062"/>
              <a:gd name="connsiteX30" fmla="*/ 2095500 w 6329362"/>
              <a:gd name="connsiteY30" fmla="*/ 1743075 h 2786062"/>
              <a:gd name="connsiteX31" fmla="*/ 2047875 w 6329362"/>
              <a:gd name="connsiteY31" fmla="*/ 1743075 h 2786062"/>
              <a:gd name="connsiteX32" fmla="*/ 2047875 w 6329362"/>
              <a:gd name="connsiteY32" fmla="*/ 1743075 h 2786062"/>
              <a:gd name="connsiteX33" fmla="*/ 2024062 w 6329362"/>
              <a:gd name="connsiteY33" fmla="*/ 1719262 h 2786062"/>
              <a:gd name="connsiteX34" fmla="*/ 1928812 w 6329362"/>
              <a:gd name="connsiteY34" fmla="*/ 1719262 h 2786062"/>
              <a:gd name="connsiteX35" fmla="*/ 1928812 w 6329362"/>
              <a:gd name="connsiteY35" fmla="*/ 1671637 h 2786062"/>
              <a:gd name="connsiteX36" fmla="*/ 1919287 w 6329362"/>
              <a:gd name="connsiteY36" fmla="*/ 1671637 h 2786062"/>
              <a:gd name="connsiteX37" fmla="*/ 1919287 w 6329362"/>
              <a:gd name="connsiteY37" fmla="*/ 1638300 h 2786062"/>
              <a:gd name="connsiteX38" fmla="*/ 1795462 w 6329362"/>
              <a:gd name="connsiteY38" fmla="*/ 1638300 h 2786062"/>
              <a:gd name="connsiteX39" fmla="*/ 1795462 w 6329362"/>
              <a:gd name="connsiteY39" fmla="*/ 1614487 h 2786062"/>
              <a:gd name="connsiteX40" fmla="*/ 1738312 w 6329362"/>
              <a:gd name="connsiteY40" fmla="*/ 1614487 h 2786062"/>
              <a:gd name="connsiteX41" fmla="*/ 1738312 w 6329362"/>
              <a:gd name="connsiteY41" fmla="*/ 1552575 h 2786062"/>
              <a:gd name="connsiteX42" fmla="*/ 1681162 w 6329362"/>
              <a:gd name="connsiteY42" fmla="*/ 1552575 h 2786062"/>
              <a:gd name="connsiteX43" fmla="*/ 1681162 w 6329362"/>
              <a:gd name="connsiteY43" fmla="*/ 1528762 h 2786062"/>
              <a:gd name="connsiteX44" fmla="*/ 1604962 w 6329362"/>
              <a:gd name="connsiteY44" fmla="*/ 1528762 h 2786062"/>
              <a:gd name="connsiteX45" fmla="*/ 1604962 w 6329362"/>
              <a:gd name="connsiteY45" fmla="*/ 1528762 h 2786062"/>
              <a:gd name="connsiteX46" fmla="*/ 1571625 w 6329362"/>
              <a:gd name="connsiteY46" fmla="*/ 1495425 h 2786062"/>
              <a:gd name="connsiteX47" fmla="*/ 1571625 w 6329362"/>
              <a:gd name="connsiteY47" fmla="*/ 1476375 h 2786062"/>
              <a:gd name="connsiteX48" fmla="*/ 1443037 w 6329362"/>
              <a:gd name="connsiteY48" fmla="*/ 1476375 h 2786062"/>
              <a:gd name="connsiteX49" fmla="*/ 1443037 w 6329362"/>
              <a:gd name="connsiteY49" fmla="*/ 1447800 h 2786062"/>
              <a:gd name="connsiteX50" fmla="*/ 1414462 w 6329362"/>
              <a:gd name="connsiteY50" fmla="*/ 1447800 h 2786062"/>
              <a:gd name="connsiteX51" fmla="*/ 1414462 w 6329362"/>
              <a:gd name="connsiteY51" fmla="*/ 1419225 h 2786062"/>
              <a:gd name="connsiteX52" fmla="*/ 1390650 w 6329362"/>
              <a:gd name="connsiteY52" fmla="*/ 1419225 h 2786062"/>
              <a:gd name="connsiteX53" fmla="*/ 1390650 w 6329362"/>
              <a:gd name="connsiteY53" fmla="*/ 1381125 h 2786062"/>
              <a:gd name="connsiteX54" fmla="*/ 1319212 w 6329362"/>
              <a:gd name="connsiteY54" fmla="*/ 1381125 h 2786062"/>
              <a:gd name="connsiteX55" fmla="*/ 1319212 w 6329362"/>
              <a:gd name="connsiteY55" fmla="*/ 1366837 h 2786062"/>
              <a:gd name="connsiteX56" fmla="*/ 1271587 w 6329362"/>
              <a:gd name="connsiteY56" fmla="*/ 1366837 h 2786062"/>
              <a:gd name="connsiteX57" fmla="*/ 1271587 w 6329362"/>
              <a:gd name="connsiteY57" fmla="*/ 1366837 h 2786062"/>
              <a:gd name="connsiteX58" fmla="*/ 1247775 w 6329362"/>
              <a:gd name="connsiteY58" fmla="*/ 1343025 h 2786062"/>
              <a:gd name="connsiteX59" fmla="*/ 1247775 w 6329362"/>
              <a:gd name="connsiteY59" fmla="*/ 1304925 h 2786062"/>
              <a:gd name="connsiteX60" fmla="*/ 1119187 w 6329362"/>
              <a:gd name="connsiteY60" fmla="*/ 1304925 h 2786062"/>
              <a:gd name="connsiteX61" fmla="*/ 1119187 w 6329362"/>
              <a:gd name="connsiteY61" fmla="*/ 1281112 h 2786062"/>
              <a:gd name="connsiteX62" fmla="*/ 1076325 w 6329362"/>
              <a:gd name="connsiteY62" fmla="*/ 1281112 h 2786062"/>
              <a:gd name="connsiteX63" fmla="*/ 1076325 w 6329362"/>
              <a:gd name="connsiteY63" fmla="*/ 1238250 h 2786062"/>
              <a:gd name="connsiteX64" fmla="*/ 1052512 w 6329362"/>
              <a:gd name="connsiteY64" fmla="*/ 1238250 h 2786062"/>
              <a:gd name="connsiteX65" fmla="*/ 1052512 w 6329362"/>
              <a:gd name="connsiteY65" fmla="*/ 1181100 h 2786062"/>
              <a:gd name="connsiteX66" fmla="*/ 1009650 w 6329362"/>
              <a:gd name="connsiteY66" fmla="*/ 1181100 h 2786062"/>
              <a:gd name="connsiteX67" fmla="*/ 1009650 w 6329362"/>
              <a:gd name="connsiteY67" fmla="*/ 1162050 h 2786062"/>
              <a:gd name="connsiteX68" fmla="*/ 957262 w 6329362"/>
              <a:gd name="connsiteY68" fmla="*/ 1162050 h 2786062"/>
              <a:gd name="connsiteX69" fmla="*/ 957262 w 6329362"/>
              <a:gd name="connsiteY69" fmla="*/ 1133475 h 2786062"/>
              <a:gd name="connsiteX70" fmla="*/ 938212 w 6329362"/>
              <a:gd name="connsiteY70" fmla="*/ 1133475 h 2786062"/>
              <a:gd name="connsiteX71" fmla="*/ 938212 w 6329362"/>
              <a:gd name="connsiteY71" fmla="*/ 1100137 h 2786062"/>
              <a:gd name="connsiteX72" fmla="*/ 881062 w 6329362"/>
              <a:gd name="connsiteY72" fmla="*/ 1100137 h 2786062"/>
              <a:gd name="connsiteX73" fmla="*/ 881062 w 6329362"/>
              <a:gd name="connsiteY73" fmla="*/ 1023937 h 2786062"/>
              <a:gd name="connsiteX74" fmla="*/ 862012 w 6329362"/>
              <a:gd name="connsiteY74" fmla="*/ 1023937 h 2786062"/>
              <a:gd name="connsiteX75" fmla="*/ 862012 w 6329362"/>
              <a:gd name="connsiteY75" fmla="*/ 981075 h 2786062"/>
              <a:gd name="connsiteX76" fmla="*/ 795337 w 6329362"/>
              <a:gd name="connsiteY76" fmla="*/ 981075 h 2786062"/>
              <a:gd name="connsiteX77" fmla="*/ 795337 w 6329362"/>
              <a:gd name="connsiteY77" fmla="*/ 981075 h 2786062"/>
              <a:gd name="connsiteX78" fmla="*/ 719137 w 6329362"/>
              <a:gd name="connsiteY78" fmla="*/ 981075 h 2786062"/>
              <a:gd name="connsiteX79" fmla="*/ 742950 w 6329362"/>
              <a:gd name="connsiteY79" fmla="*/ 957262 h 2786062"/>
              <a:gd name="connsiteX80" fmla="*/ 690562 w 6329362"/>
              <a:gd name="connsiteY80" fmla="*/ 952499 h 2786062"/>
              <a:gd name="connsiteX81" fmla="*/ 685800 w 6329362"/>
              <a:gd name="connsiteY81" fmla="*/ 881062 h 2786062"/>
              <a:gd name="connsiteX82" fmla="*/ 647700 w 6329362"/>
              <a:gd name="connsiteY82" fmla="*/ 881062 h 2786062"/>
              <a:gd name="connsiteX83" fmla="*/ 647700 w 6329362"/>
              <a:gd name="connsiteY83" fmla="*/ 852487 h 2786062"/>
              <a:gd name="connsiteX84" fmla="*/ 604837 w 6329362"/>
              <a:gd name="connsiteY84" fmla="*/ 852487 h 2786062"/>
              <a:gd name="connsiteX85" fmla="*/ 604837 w 6329362"/>
              <a:gd name="connsiteY85" fmla="*/ 809625 h 2786062"/>
              <a:gd name="connsiteX86" fmla="*/ 571500 w 6329362"/>
              <a:gd name="connsiteY86" fmla="*/ 809625 h 2786062"/>
              <a:gd name="connsiteX87" fmla="*/ 571500 w 6329362"/>
              <a:gd name="connsiteY87" fmla="*/ 752475 h 2786062"/>
              <a:gd name="connsiteX88" fmla="*/ 533400 w 6329362"/>
              <a:gd name="connsiteY88" fmla="*/ 752475 h 2786062"/>
              <a:gd name="connsiteX89" fmla="*/ 533400 w 6329362"/>
              <a:gd name="connsiteY89" fmla="*/ 604837 h 2786062"/>
              <a:gd name="connsiteX90" fmla="*/ 447675 w 6329362"/>
              <a:gd name="connsiteY90" fmla="*/ 604837 h 2786062"/>
              <a:gd name="connsiteX91" fmla="*/ 447675 w 6329362"/>
              <a:gd name="connsiteY91" fmla="*/ 561975 h 2786062"/>
              <a:gd name="connsiteX92" fmla="*/ 385762 w 6329362"/>
              <a:gd name="connsiteY92" fmla="*/ 561975 h 2786062"/>
              <a:gd name="connsiteX93" fmla="*/ 385762 w 6329362"/>
              <a:gd name="connsiteY93" fmla="*/ 519112 h 2786062"/>
              <a:gd name="connsiteX94" fmla="*/ 342900 w 6329362"/>
              <a:gd name="connsiteY94" fmla="*/ 519112 h 2786062"/>
              <a:gd name="connsiteX95" fmla="*/ 342900 w 6329362"/>
              <a:gd name="connsiteY95" fmla="*/ 457200 h 2786062"/>
              <a:gd name="connsiteX96" fmla="*/ 219075 w 6329362"/>
              <a:gd name="connsiteY96" fmla="*/ 457200 h 2786062"/>
              <a:gd name="connsiteX97" fmla="*/ 219075 w 6329362"/>
              <a:gd name="connsiteY97" fmla="*/ 385762 h 2786062"/>
              <a:gd name="connsiteX98" fmla="*/ 195262 w 6329362"/>
              <a:gd name="connsiteY98" fmla="*/ 385762 h 2786062"/>
              <a:gd name="connsiteX99" fmla="*/ 195262 w 6329362"/>
              <a:gd name="connsiteY99" fmla="*/ 333375 h 2786062"/>
              <a:gd name="connsiteX100" fmla="*/ 171450 w 6329362"/>
              <a:gd name="connsiteY100" fmla="*/ 333375 h 2786062"/>
              <a:gd name="connsiteX101" fmla="*/ 171450 w 6329362"/>
              <a:gd name="connsiteY101" fmla="*/ 28575 h 2786062"/>
              <a:gd name="connsiteX102" fmla="*/ 142875 w 6329362"/>
              <a:gd name="connsiteY102" fmla="*/ 0 h 2786062"/>
              <a:gd name="connsiteX103" fmla="*/ 0 w 6329362"/>
              <a:gd name="connsiteY103" fmla="*/ 0 h 2786062"/>
              <a:gd name="connsiteX0" fmla="*/ 6329362 w 6329362"/>
              <a:gd name="connsiteY0" fmla="*/ 2786062 h 2786062"/>
              <a:gd name="connsiteX1" fmla="*/ 5481637 w 6329362"/>
              <a:gd name="connsiteY1" fmla="*/ 2786062 h 2786062"/>
              <a:gd name="connsiteX2" fmla="*/ 5481637 w 6329362"/>
              <a:gd name="connsiteY2" fmla="*/ 2652712 h 2786062"/>
              <a:gd name="connsiteX3" fmla="*/ 5033962 w 6329362"/>
              <a:gd name="connsiteY3" fmla="*/ 2652712 h 2786062"/>
              <a:gd name="connsiteX4" fmla="*/ 5033962 w 6329362"/>
              <a:gd name="connsiteY4" fmla="*/ 2514600 h 2786062"/>
              <a:gd name="connsiteX5" fmla="*/ 4419600 w 6329362"/>
              <a:gd name="connsiteY5" fmla="*/ 2514600 h 2786062"/>
              <a:gd name="connsiteX6" fmla="*/ 4419600 w 6329362"/>
              <a:gd name="connsiteY6" fmla="*/ 2428875 h 2786062"/>
              <a:gd name="connsiteX7" fmla="*/ 4176712 w 6329362"/>
              <a:gd name="connsiteY7" fmla="*/ 2428875 h 2786062"/>
              <a:gd name="connsiteX8" fmla="*/ 4176712 w 6329362"/>
              <a:gd name="connsiteY8" fmla="*/ 2347912 h 2786062"/>
              <a:gd name="connsiteX9" fmla="*/ 4048125 w 6329362"/>
              <a:gd name="connsiteY9" fmla="*/ 2347912 h 2786062"/>
              <a:gd name="connsiteX10" fmla="*/ 4048125 w 6329362"/>
              <a:gd name="connsiteY10" fmla="*/ 2266950 h 2786062"/>
              <a:gd name="connsiteX11" fmla="*/ 3800475 w 6329362"/>
              <a:gd name="connsiteY11" fmla="*/ 2266950 h 2786062"/>
              <a:gd name="connsiteX12" fmla="*/ 3800475 w 6329362"/>
              <a:gd name="connsiteY12" fmla="*/ 2214562 h 2786062"/>
              <a:gd name="connsiteX13" fmla="*/ 3771900 w 6329362"/>
              <a:gd name="connsiteY13" fmla="*/ 2214562 h 2786062"/>
              <a:gd name="connsiteX14" fmla="*/ 3771900 w 6329362"/>
              <a:gd name="connsiteY14" fmla="*/ 2162175 h 2786062"/>
              <a:gd name="connsiteX15" fmla="*/ 3567112 w 6329362"/>
              <a:gd name="connsiteY15" fmla="*/ 2162175 h 2786062"/>
              <a:gd name="connsiteX16" fmla="*/ 3567112 w 6329362"/>
              <a:gd name="connsiteY16" fmla="*/ 2109787 h 2786062"/>
              <a:gd name="connsiteX17" fmla="*/ 3195637 w 6329362"/>
              <a:gd name="connsiteY17" fmla="*/ 2109787 h 2786062"/>
              <a:gd name="connsiteX18" fmla="*/ 3195637 w 6329362"/>
              <a:gd name="connsiteY18" fmla="*/ 2005012 h 2786062"/>
              <a:gd name="connsiteX19" fmla="*/ 2819400 w 6329362"/>
              <a:gd name="connsiteY19" fmla="*/ 2005012 h 2786062"/>
              <a:gd name="connsiteX20" fmla="*/ 2819400 w 6329362"/>
              <a:gd name="connsiteY20" fmla="*/ 1938337 h 2786062"/>
              <a:gd name="connsiteX21" fmla="*/ 2709862 w 6329362"/>
              <a:gd name="connsiteY21" fmla="*/ 1938337 h 2786062"/>
              <a:gd name="connsiteX22" fmla="*/ 2709862 w 6329362"/>
              <a:gd name="connsiteY22" fmla="*/ 1909762 h 2786062"/>
              <a:gd name="connsiteX23" fmla="*/ 2628900 w 6329362"/>
              <a:gd name="connsiteY23" fmla="*/ 1909762 h 2786062"/>
              <a:gd name="connsiteX24" fmla="*/ 2628900 w 6329362"/>
              <a:gd name="connsiteY24" fmla="*/ 1833562 h 2786062"/>
              <a:gd name="connsiteX25" fmla="*/ 2481262 w 6329362"/>
              <a:gd name="connsiteY25" fmla="*/ 1833562 h 2786062"/>
              <a:gd name="connsiteX26" fmla="*/ 2481262 w 6329362"/>
              <a:gd name="connsiteY26" fmla="*/ 1804987 h 2786062"/>
              <a:gd name="connsiteX27" fmla="*/ 2133600 w 6329362"/>
              <a:gd name="connsiteY27" fmla="*/ 1804987 h 2786062"/>
              <a:gd name="connsiteX28" fmla="*/ 2133600 w 6329362"/>
              <a:gd name="connsiteY28" fmla="*/ 1776412 h 2786062"/>
              <a:gd name="connsiteX29" fmla="*/ 2095500 w 6329362"/>
              <a:gd name="connsiteY29" fmla="*/ 1776412 h 2786062"/>
              <a:gd name="connsiteX30" fmla="*/ 2095500 w 6329362"/>
              <a:gd name="connsiteY30" fmla="*/ 1743075 h 2786062"/>
              <a:gd name="connsiteX31" fmla="*/ 2047875 w 6329362"/>
              <a:gd name="connsiteY31" fmla="*/ 1743075 h 2786062"/>
              <a:gd name="connsiteX32" fmla="*/ 2047875 w 6329362"/>
              <a:gd name="connsiteY32" fmla="*/ 1743075 h 2786062"/>
              <a:gd name="connsiteX33" fmla="*/ 2024062 w 6329362"/>
              <a:gd name="connsiteY33" fmla="*/ 1719262 h 2786062"/>
              <a:gd name="connsiteX34" fmla="*/ 1928812 w 6329362"/>
              <a:gd name="connsiteY34" fmla="*/ 1719262 h 2786062"/>
              <a:gd name="connsiteX35" fmla="*/ 1928812 w 6329362"/>
              <a:gd name="connsiteY35" fmla="*/ 1671637 h 2786062"/>
              <a:gd name="connsiteX36" fmla="*/ 1919287 w 6329362"/>
              <a:gd name="connsiteY36" fmla="*/ 1671637 h 2786062"/>
              <a:gd name="connsiteX37" fmla="*/ 1919287 w 6329362"/>
              <a:gd name="connsiteY37" fmla="*/ 1638300 h 2786062"/>
              <a:gd name="connsiteX38" fmla="*/ 1795462 w 6329362"/>
              <a:gd name="connsiteY38" fmla="*/ 1638300 h 2786062"/>
              <a:gd name="connsiteX39" fmla="*/ 1795462 w 6329362"/>
              <a:gd name="connsiteY39" fmla="*/ 1614487 h 2786062"/>
              <a:gd name="connsiteX40" fmla="*/ 1738312 w 6329362"/>
              <a:gd name="connsiteY40" fmla="*/ 1614487 h 2786062"/>
              <a:gd name="connsiteX41" fmla="*/ 1738312 w 6329362"/>
              <a:gd name="connsiteY41" fmla="*/ 1552575 h 2786062"/>
              <a:gd name="connsiteX42" fmla="*/ 1681162 w 6329362"/>
              <a:gd name="connsiteY42" fmla="*/ 1552575 h 2786062"/>
              <a:gd name="connsiteX43" fmla="*/ 1681162 w 6329362"/>
              <a:gd name="connsiteY43" fmla="*/ 1528762 h 2786062"/>
              <a:gd name="connsiteX44" fmla="*/ 1604962 w 6329362"/>
              <a:gd name="connsiteY44" fmla="*/ 1528762 h 2786062"/>
              <a:gd name="connsiteX45" fmla="*/ 1604962 w 6329362"/>
              <a:gd name="connsiteY45" fmla="*/ 1528762 h 2786062"/>
              <a:gd name="connsiteX46" fmla="*/ 1571625 w 6329362"/>
              <a:gd name="connsiteY46" fmla="*/ 1495425 h 2786062"/>
              <a:gd name="connsiteX47" fmla="*/ 1571625 w 6329362"/>
              <a:gd name="connsiteY47" fmla="*/ 1476375 h 2786062"/>
              <a:gd name="connsiteX48" fmla="*/ 1443037 w 6329362"/>
              <a:gd name="connsiteY48" fmla="*/ 1476375 h 2786062"/>
              <a:gd name="connsiteX49" fmla="*/ 1443037 w 6329362"/>
              <a:gd name="connsiteY49" fmla="*/ 1447800 h 2786062"/>
              <a:gd name="connsiteX50" fmla="*/ 1414462 w 6329362"/>
              <a:gd name="connsiteY50" fmla="*/ 1447800 h 2786062"/>
              <a:gd name="connsiteX51" fmla="*/ 1414462 w 6329362"/>
              <a:gd name="connsiteY51" fmla="*/ 1419225 h 2786062"/>
              <a:gd name="connsiteX52" fmla="*/ 1390650 w 6329362"/>
              <a:gd name="connsiteY52" fmla="*/ 1419225 h 2786062"/>
              <a:gd name="connsiteX53" fmla="*/ 1390650 w 6329362"/>
              <a:gd name="connsiteY53" fmla="*/ 1381125 h 2786062"/>
              <a:gd name="connsiteX54" fmla="*/ 1319212 w 6329362"/>
              <a:gd name="connsiteY54" fmla="*/ 1381125 h 2786062"/>
              <a:gd name="connsiteX55" fmla="*/ 1319212 w 6329362"/>
              <a:gd name="connsiteY55" fmla="*/ 1366837 h 2786062"/>
              <a:gd name="connsiteX56" fmla="*/ 1271587 w 6329362"/>
              <a:gd name="connsiteY56" fmla="*/ 1366837 h 2786062"/>
              <a:gd name="connsiteX57" fmla="*/ 1271587 w 6329362"/>
              <a:gd name="connsiteY57" fmla="*/ 1366837 h 2786062"/>
              <a:gd name="connsiteX58" fmla="*/ 1247775 w 6329362"/>
              <a:gd name="connsiteY58" fmla="*/ 1343025 h 2786062"/>
              <a:gd name="connsiteX59" fmla="*/ 1247775 w 6329362"/>
              <a:gd name="connsiteY59" fmla="*/ 1304925 h 2786062"/>
              <a:gd name="connsiteX60" fmla="*/ 1119187 w 6329362"/>
              <a:gd name="connsiteY60" fmla="*/ 1304925 h 2786062"/>
              <a:gd name="connsiteX61" fmla="*/ 1119187 w 6329362"/>
              <a:gd name="connsiteY61" fmla="*/ 1281112 h 2786062"/>
              <a:gd name="connsiteX62" fmla="*/ 1076325 w 6329362"/>
              <a:gd name="connsiteY62" fmla="*/ 1281112 h 2786062"/>
              <a:gd name="connsiteX63" fmla="*/ 1076325 w 6329362"/>
              <a:gd name="connsiteY63" fmla="*/ 1238250 h 2786062"/>
              <a:gd name="connsiteX64" fmla="*/ 1052512 w 6329362"/>
              <a:gd name="connsiteY64" fmla="*/ 1238250 h 2786062"/>
              <a:gd name="connsiteX65" fmla="*/ 1052512 w 6329362"/>
              <a:gd name="connsiteY65" fmla="*/ 1181100 h 2786062"/>
              <a:gd name="connsiteX66" fmla="*/ 1009650 w 6329362"/>
              <a:gd name="connsiteY66" fmla="*/ 1181100 h 2786062"/>
              <a:gd name="connsiteX67" fmla="*/ 1009650 w 6329362"/>
              <a:gd name="connsiteY67" fmla="*/ 1162050 h 2786062"/>
              <a:gd name="connsiteX68" fmla="*/ 957262 w 6329362"/>
              <a:gd name="connsiteY68" fmla="*/ 1162050 h 2786062"/>
              <a:gd name="connsiteX69" fmla="*/ 957262 w 6329362"/>
              <a:gd name="connsiteY69" fmla="*/ 1133475 h 2786062"/>
              <a:gd name="connsiteX70" fmla="*/ 938212 w 6329362"/>
              <a:gd name="connsiteY70" fmla="*/ 1133475 h 2786062"/>
              <a:gd name="connsiteX71" fmla="*/ 938212 w 6329362"/>
              <a:gd name="connsiteY71" fmla="*/ 1100137 h 2786062"/>
              <a:gd name="connsiteX72" fmla="*/ 881062 w 6329362"/>
              <a:gd name="connsiteY72" fmla="*/ 1100137 h 2786062"/>
              <a:gd name="connsiteX73" fmla="*/ 881062 w 6329362"/>
              <a:gd name="connsiteY73" fmla="*/ 1023937 h 2786062"/>
              <a:gd name="connsiteX74" fmla="*/ 862012 w 6329362"/>
              <a:gd name="connsiteY74" fmla="*/ 1023937 h 2786062"/>
              <a:gd name="connsiteX75" fmla="*/ 862012 w 6329362"/>
              <a:gd name="connsiteY75" fmla="*/ 981075 h 2786062"/>
              <a:gd name="connsiteX76" fmla="*/ 795337 w 6329362"/>
              <a:gd name="connsiteY76" fmla="*/ 981075 h 2786062"/>
              <a:gd name="connsiteX77" fmla="*/ 795337 w 6329362"/>
              <a:gd name="connsiteY77" fmla="*/ 981075 h 2786062"/>
              <a:gd name="connsiteX78" fmla="*/ 719137 w 6329362"/>
              <a:gd name="connsiteY78" fmla="*/ 981075 h 2786062"/>
              <a:gd name="connsiteX79" fmla="*/ 776287 w 6329362"/>
              <a:gd name="connsiteY79" fmla="*/ 957262 h 2786062"/>
              <a:gd name="connsiteX80" fmla="*/ 690562 w 6329362"/>
              <a:gd name="connsiteY80" fmla="*/ 952499 h 2786062"/>
              <a:gd name="connsiteX81" fmla="*/ 685800 w 6329362"/>
              <a:gd name="connsiteY81" fmla="*/ 881062 h 2786062"/>
              <a:gd name="connsiteX82" fmla="*/ 647700 w 6329362"/>
              <a:gd name="connsiteY82" fmla="*/ 881062 h 2786062"/>
              <a:gd name="connsiteX83" fmla="*/ 647700 w 6329362"/>
              <a:gd name="connsiteY83" fmla="*/ 852487 h 2786062"/>
              <a:gd name="connsiteX84" fmla="*/ 604837 w 6329362"/>
              <a:gd name="connsiteY84" fmla="*/ 852487 h 2786062"/>
              <a:gd name="connsiteX85" fmla="*/ 604837 w 6329362"/>
              <a:gd name="connsiteY85" fmla="*/ 809625 h 2786062"/>
              <a:gd name="connsiteX86" fmla="*/ 571500 w 6329362"/>
              <a:gd name="connsiteY86" fmla="*/ 809625 h 2786062"/>
              <a:gd name="connsiteX87" fmla="*/ 571500 w 6329362"/>
              <a:gd name="connsiteY87" fmla="*/ 752475 h 2786062"/>
              <a:gd name="connsiteX88" fmla="*/ 533400 w 6329362"/>
              <a:gd name="connsiteY88" fmla="*/ 752475 h 2786062"/>
              <a:gd name="connsiteX89" fmla="*/ 533400 w 6329362"/>
              <a:gd name="connsiteY89" fmla="*/ 604837 h 2786062"/>
              <a:gd name="connsiteX90" fmla="*/ 447675 w 6329362"/>
              <a:gd name="connsiteY90" fmla="*/ 604837 h 2786062"/>
              <a:gd name="connsiteX91" fmla="*/ 447675 w 6329362"/>
              <a:gd name="connsiteY91" fmla="*/ 561975 h 2786062"/>
              <a:gd name="connsiteX92" fmla="*/ 385762 w 6329362"/>
              <a:gd name="connsiteY92" fmla="*/ 561975 h 2786062"/>
              <a:gd name="connsiteX93" fmla="*/ 385762 w 6329362"/>
              <a:gd name="connsiteY93" fmla="*/ 519112 h 2786062"/>
              <a:gd name="connsiteX94" fmla="*/ 342900 w 6329362"/>
              <a:gd name="connsiteY94" fmla="*/ 519112 h 2786062"/>
              <a:gd name="connsiteX95" fmla="*/ 342900 w 6329362"/>
              <a:gd name="connsiteY95" fmla="*/ 457200 h 2786062"/>
              <a:gd name="connsiteX96" fmla="*/ 219075 w 6329362"/>
              <a:gd name="connsiteY96" fmla="*/ 457200 h 2786062"/>
              <a:gd name="connsiteX97" fmla="*/ 219075 w 6329362"/>
              <a:gd name="connsiteY97" fmla="*/ 385762 h 2786062"/>
              <a:gd name="connsiteX98" fmla="*/ 195262 w 6329362"/>
              <a:gd name="connsiteY98" fmla="*/ 385762 h 2786062"/>
              <a:gd name="connsiteX99" fmla="*/ 195262 w 6329362"/>
              <a:gd name="connsiteY99" fmla="*/ 333375 h 2786062"/>
              <a:gd name="connsiteX100" fmla="*/ 171450 w 6329362"/>
              <a:gd name="connsiteY100" fmla="*/ 333375 h 2786062"/>
              <a:gd name="connsiteX101" fmla="*/ 171450 w 6329362"/>
              <a:gd name="connsiteY101" fmla="*/ 28575 h 2786062"/>
              <a:gd name="connsiteX102" fmla="*/ 142875 w 6329362"/>
              <a:gd name="connsiteY102" fmla="*/ 0 h 2786062"/>
              <a:gd name="connsiteX103" fmla="*/ 0 w 6329362"/>
              <a:gd name="connsiteY103" fmla="*/ 0 h 2786062"/>
              <a:gd name="connsiteX0" fmla="*/ 6329362 w 6329362"/>
              <a:gd name="connsiteY0" fmla="*/ 2786062 h 2786062"/>
              <a:gd name="connsiteX1" fmla="*/ 5481637 w 6329362"/>
              <a:gd name="connsiteY1" fmla="*/ 2786062 h 2786062"/>
              <a:gd name="connsiteX2" fmla="*/ 5481637 w 6329362"/>
              <a:gd name="connsiteY2" fmla="*/ 2652712 h 2786062"/>
              <a:gd name="connsiteX3" fmla="*/ 5033962 w 6329362"/>
              <a:gd name="connsiteY3" fmla="*/ 2652712 h 2786062"/>
              <a:gd name="connsiteX4" fmla="*/ 5033962 w 6329362"/>
              <a:gd name="connsiteY4" fmla="*/ 2514600 h 2786062"/>
              <a:gd name="connsiteX5" fmla="*/ 4419600 w 6329362"/>
              <a:gd name="connsiteY5" fmla="*/ 2514600 h 2786062"/>
              <a:gd name="connsiteX6" fmla="*/ 4419600 w 6329362"/>
              <a:gd name="connsiteY6" fmla="*/ 2428875 h 2786062"/>
              <a:gd name="connsiteX7" fmla="*/ 4176712 w 6329362"/>
              <a:gd name="connsiteY7" fmla="*/ 2428875 h 2786062"/>
              <a:gd name="connsiteX8" fmla="*/ 4176712 w 6329362"/>
              <a:gd name="connsiteY8" fmla="*/ 2347912 h 2786062"/>
              <a:gd name="connsiteX9" fmla="*/ 4048125 w 6329362"/>
              <a:gd name="connsiteY9" fmla="*/ 2347912 h 2786062"/>
              <a:gd name="connsiteX10" fmla="*/ 4048125 w 6329362"/>
              <a:gd name="connsiteY10" fmla="*/ 2266950 h 2786062"/>
              <a:gd name="connsiteX11" fmla="*/ 3800475 w 6329362"/>
              <a:gd name="connsiteY11" fmla="*/ 2266950 h 2786062"/>
              <a:gd name="connsiteX12" fmla="*/ 3800475 w 6329362"/>
              <a:gd name="connsiteY12" fmla="*/ 2214562 h 2786062"/>
              <a:gd name="connsiteX13" fmla="*/ 3771900 w 6329362"/>
              <a:gd name="connsiteY13" fmla="*/ 2214562 h 2786062"/>
              <a:gd name="connsiteX14" fmla="*/ 3771900 w 6329362"/>
              <a:gd name="connsiteY14" fmla="*/ 2162175 h 2786062"/>
              <a:gd name="connsiteX15" fmla="*/ 3567112 w 6329362"/>
              <a:gd name="connsiteY15" fmla="*/ 2162175 h 2786062"/>
              <a:gd name="connsiteX16" fmla="*/ 3567112 w 6329362"/>
              <a:gd name="connsiteY16" fmla="*/ 2109787 h 2786062"/>
              <a:gd name="connsiteX17" fmla="*/ 3195637 w 6329362"/>
              <a:gd name="connsiteY17" fmla="*/ 2109787 h 2786062"/>
              <a:gd name="connsiteX18" fmla="*/ 3195637 w 6329362"/>
              <a:gd name="connsiteY18" fmla="*/ 2005012 h 2786062"/>
              <a:gd name="connsiteX19" fmla="*/ 2819400 w 6329362"/>
              <a:gd name="connsiteY19" fmla="*/ 2005012 h 2786062"/>
              <a:gd name="connsiteX20" fmla="*/ 2819400 w 6329362"/>
              <a:gd name="connsiteY20" fmla="*/ 1938337 h 2786062"/>
              <a:gd name="connsiteX21" fmla="*/ 2709862 w 6329362"/>
              <a:gd name="connsiteY21" fmla="*/ 1938337 h 2786062"/>
              <a:gd name="connsiteX22" fmla="*/ 2709862 w 6329362"/>
              <a:gd name="connsiteY22" fmla="*/ 1909762 h 2786062"/>
              <a:gd name="connsiteX23" fmla="*/ 2628900 w 6329362"/>
              <a:gd name="connsiteY23" fmla="*/ 1909762 h 2786062"/>
              <a:gd name="connsiteX24" fmla="*/ 2628900 w 6329362"/>
              <a:gd name="connsiteY24" fmla="*/ 1833562 h 2786062"/>
              <a:gd name="connsiteX25" fmla="*/ 2481262 w 6329362"/>
              <a:gd name="connsiteY25" fmla="*/ 1833562 h 2786062"/>
              <a:gd name="connsiteX26" fmla="*/ 2481262 w 6329362"/>
              <a:gd name="connsiteY26" fmla="*/ 1804987 h 2786062"/>
              <a:gd name="connsiteX27" fmla="*/ 2133600 w 6329362"/>
              <a:gd name="connsiteY27" fmla="*/ 1804987 h 2786062"/>
              <a:gd name="connsiteX28" fmla="*/ 2133600 w 6329362"/>
              <a:gd name="connsiteY28" fmla="*/ 1776412 h 2786062"/>
              <a:gd name="connsiteX29" fmla="*/ 2095500 w 6329362"/>
              <a:gd name="connsiteY29" fmla="*/ 1776412 h 2786062"/>
              <a:gd name="connsiteX30" fmla="*/ 2095500 w 6329362"/>
              <a:gd name="connsiteY30" fmla="*/ 1743075 h 2786062"/>
              <a:gd name="connsiteX31" fmla="*/ 2047875 w 6329362"/>
              <a:gd name="connsiteY31" fmla="*/ 1743075 h 2786062"/>
              <a:gd name="connsiteX32" fmla="*/ 2047875 w 6329362"/>
              <a:gd name="connsiteY32" fmla="*/ 1743075 h 2786062"/>
              <a:gd name="connsiteX33" fmla="*/ 2024062 w 6329362"/>
              <a:gd name="connsiteY33" fmla="*/ 1719262 h 2786062"/>
              <a:gd name="connsiteX34" fmla="*/ 1928812 w 6329362"/>
              <a:gd name="connsiteY34" fmla="*/ 1719262 h 2786062"/>
              <a:gd name="connsiteX35" fmla="*/ 1928812 w 6329362"/>
              <a:gd name="connsiteY35" fmla="*/ 1671637 h 2786062"/>
              <a:gd name="connsiteX36" fmla="*/ 1919287 w 6329362"/>
              <a:gd name="connsiteY36" fmla="*/ 1671637 h 2786062"/>
              <a:gd name="connsiteX37" fmla="*/ 1919287 w 6329362"/>
              <a:gd name="connsiteY37" fmla="*/ 1638300 h 2786062"/>
              <a:gd name="connsiteX38" fmla="*/ 1795462 w 6329362"/>
              <a:gd name="connsiteY38" fmla="*/ 1638300 h 2786062"/>
              <a:gd name="connsiteX39" fmla="*/ 1795462 w 6329362"/>
              <a:gd name="connsiteY39" fmla="*/ 1614487 h 2786062"/>
              <a:gd name="connsiteX40" fmla="*/ 1738312 w 6329362"/>
              <a:gd name="connsiteY40" fmla="*/ 1614487 h 2786062"/>
              <a:gd name="connsiteX41" fmla="*/ 1738312 w 6329362"/>
              <a:gd name="connsiteY41" fmla="*/ 1552575 h 2786062"/>
              <a:gd name="connsiteX42" fmla="*/ 1681162 w 6329362"/>
              <a:gd name="connsiteY42" fmla="*/ 1552575 h 2786062"/>
              <a:gd name="connsiteX43" fmla="*/ 1681162 w 6329362"/>
              <a:gd name="connsiteY43" fmla="*/ 1528762 h 2786062"/>
              <a:gd name="connsiteX44" fmla="*/ 1604962 w 6329362"/>
              <a:gd name="connsiteY44" fmla="*/ 1528762 h 2786062"/>
              <a:gd name="connsiteX45" fmla="*/ 1604962 w 6329362"/>
              <a:gd name="connsiteY45" fmla="*/ 1528762 h 2786062"/>
              <a:gd name="connsiteX46" fmla="*/ 1571625 w 6329362"/>
              <a:gd name="connsiteY46" fmla="*/ 1495425 h 2786062"/>
              <a:gd name="connsiteX47" fmla="*/ 1571625 w 6329362"/>
              <a:gd name="connsiteY47" fmla="*/ 1476375 h 2786062"/>
              <a:gd name="connsiteX48" fmla="*/ 1443037 w 6329362"/>
              <a:gd name="connsiteY48" fmla="*/ 1476375 h 2786062"/>
              <a:gd name="connsiteX49" fmla="*/ 1443037 w 6329362"/>
              <a:gd name="connsiteY49" fmla="*/ 1447800 h 2786062"/>
              <a:gd name="connsiteX50" fmla="*/ 1414462 w 6329362"/>
              <a:gd name="connsiteY50" fmla="*/ 1447800 h 2786062"/>
              <a:gd name="connsiteX51" fmla="*/ 1414462 w 6329362"/>
              <a:gd name="connsiteY51" fmla="*/ 1419225 h 2786062"/>
              <a:gd name="connsiteX52" fmla="*/ 1390650 w 6329362"/>
              <a:gd name="connsiteY52" fmla="*/ 1419225 h 2786062"/>
              <a:gd name="connsiteX53" fmla="*/ 1390650 w 6329362"/>
              <a:gd name="connsiteY53" fmla="*/ 1381125 h 2786062"/>
              <a:gd name="connsiteX54" fmla="*/ 1319212 w 6329362"/>
              <a:gd name="connsiteY54" fmla="*/ 1381125 h 2786062"/>
              <a:gd name="connsiteX55" fmla="*/ 1319212 w 6329362"/>
              <a:gd name="connsiteY55" fmla="*/ 1366837 h 2786062"/>
              <a:gd name="connsiteX56" fmla="*/ 1271587 w 6329362"/>
              <a:gd name="connsiteY56" fmla="*/ 1366837 h 2786062"/>
              <a:gd name="connsiteX57" fmla="*/ 1271587 w 6329362"/>
              <a:gd name="connsiteY57" fmla="*/ 1366837 h 2786062"/>
              <a:gd name="connsiteX58" fmla="*/ 1247775 w 6329362"/>
              <a:gd name="connsiteY58" fmla="*/ 1343025 h 2786062"/>
              <a:gd name="connsiteX59" fmla="*/ 1247775 w 6329362"/>
              <a:gd name="connsiteY59" fmla="*/ 1304925 h 2786062"/>
              <a:gd name="connsiteX60" fmla="*/ 1119187 w 6329362"/>
              <a:gd name="connsiteY60" fmla="*/ 1304925 h 2786062"/>
              <a:gd name="connsiteX61" fmla="*/ 1119187 w 6329362"/>
              <a:gd name="connsiteY61" fmla="*/ 1281112 h 2786062"/>
              <a:gd name="connsiteX62" fmla="*/ 1076325 w 6329362"/>
              <a:gd name="connsiteY62" fmla="*/ 1281112 h 2786062"/>
              <a:gd name="connsiteX63" fmla="*/ 1076325 w 6329362"/>
              <a:gd name="connsiteY63" fmla="*/ 1238250 h 2786062"/>
              <a:gd name="connsiteX64" fmla="*/ 1052512 w 6329362"/>
              <a:gd name="connsiteY64" fmla="*/ 1238250 h 2786062"/>
              <a:gd name="connsiteX65" fmla="*/ 1052512 w 6329362"/>
              <a:gd name="connsiteY65" fmla="*/ 1181100 h 2786062"/>
              <a:gd name="connsiteX66" fmla="*/ 1009650 w 6329362"/>
              <a:gd name="connsiteY66" fmla="*/ 1181100 h 2786062"/>
              <a:gd name="connsiteX67" fmla="*/ 1009650 w 6329362"/>
              <a:gd name="connsiteY67" fmla="*/ 1162050 h 2786062"/>
              <a:gd name="connsiteX68" fmla="*/ 957262 w 6329362"/>
              <a:gd name="connsiteY68" fmla="*/ 1162050 h 2786062"/>
              <a:gd name="connsiteX69" fmla="*/ 957262 w 6329362"/>
              <a:gd name="connsiteY69" fmla="*/ 1133475 h 2786062"/>
              <a:gd name="connsiteX70" fmla="*/ 938212 w 6329362"/>
              <a:gd name="connsiteY70" fmla="*/ 1133475 h 2786062"/>
              <a:gd name="connsiteX71" fmla="*/ 938212 w 6329362"/>
              <a:gd name="connsiteY71" fmla="*/ 1100137 h 2786062"/>
              <a:gd name="connsiteX72" fmla="*/ 881062 w 6329362"/>
              <a:gd name="connsiteY72" fmla="*/ 1100137 h 2786062"/>
              <a:gd name="connsiteX73" fmla="*/ 881062 w 6329362"/>
              <a:gd name="connsiteY73" fmla="*/ 1023937 h 2786062"/>
              <a:gd name="connsiteX74" fmla="*/ 862012 w 6329362"/>
              <a:gd name="connsiteY74" fmla="*/ 1023937 h 2786062"/>
              <a:gd name="connsiteX75" fmla="*/ 862012 w 6329362"/>
              <a:gd name="connsiteY75" fmla="*/ 981075 h 2786062"/>
              <a:gd name="connsiteX76" fmla="*/ 795337 w 6329362"/>
              <a:gd name="connsiteY76" fmla="*/ 981075 h 2786062"/>
              <a:gd name="connsiteX77" fmla="*/ 795337 w 6329362"/>
              <a:gd name="connsiteY77" fmla="*/ 981075 h 2786062"/>
              <a:gd name="connsiteX78" fmla="*/ 752475 w 6329362"/>
              <a:gd name="connsiteY78" fmla="*/ 976312 h 2786062"/>
              <a:gd name="connsiteX79" fmla="*/ 776287 w 6329362"/>
              <a:gd name="connsiteY79" fmla="*/ 957262 h 2786062"/>
              <a:gd name="connsiteX80" fmla="*/ 690562 w 6329362"/>
              <a:gd name="connsiteY80" fmla="*/ 952499 h 2786062"/>
              <a:gd name="connsiteX81" fmla="*/ 685800 w 6329362"/>
              <a:gd name="connsiteY81" fmla="*/ 881062 h 2786062"/>
              <a:gd name="connsiteX82" fmla="*/ 647700 w 6329362"/>
              <a:gd name="connsiteY82" fmla="*/ 881062 h 2786062"/>
              <a:gd name="connsiteX83" fmla="*/ 647700 w 6329362"/>
              <a:gd name="connsiteY83" fmla="*/ 852487 h 2786062"/>
              <a:gd name="connsiteX84" fmla="*/ 604837 w 6329362"/>
              <a:gd name="connsiteY84" fmla="*/ 852487 h 2786062"/>
              <a:gd name="connsiteX85" fmla="*/ 604837 w 6329362"/>
              <a:gd name="connsiteY85" fmla="*/ 809625 h 2786062"/>
              <a:gd name="connsiteX86" fmla="*/ 571500 w 6329362"/>
              <a:gd name="connsiteY86" fmla="*/ 809625 h 2786062"/>
              <a:gd name="connsiteX87" fmla="*/ 571500 w 6329362"/>
              <a:gd name="connsiteY87" fmla="*/ 752475 h 2786062"/>
              <a:gd name="connsiteX88" fmla="*/ 533400 w 6329362"/>
              <a:gd name="connsiteY88" fmla="*/ 752475 h 2786062"/>
              <a:gd name="connsiteX89" fmla="*/ 533400 w 6329362"/>
              <a:gd name="connsiteY89" fmla="*/ 604837 h 2786062"/>
              <a:gd name="connsiteX90" fmla="*/ 447675 w 6329362"/>
              <a:gd name="connsiteY90" fmla="*/ 604837 h 2786062"/>
              <a:gd name="connsiteX91" fmla="*/ 447675 w 6329362"/>
              <a:gd name="connsiteY91" fmla="*/ 561975 h 2786062"/>
              <a:gd name="connsiteX92" fmla="*/ 385762 w 6329362"/>
              <a:gd name="connsiteY92" fmla="*/ 561975 h 2786062"/>
              <a:gd name="connsiteX93" fmla="*/ 385762 w 6329362"/>
              <a:gd name="connsiteY93" fmla="*/ 519112 h 2786062"/>
              <a:gd name="connsiteX94" fmla="*/ 342900 w 6329362"/>
              <a:gd name="connsiteY94" fmla="*/ 519112 h 2786062"/>
              <a:gd name="connsiteX95" fmla="*/ 342900 w 6329362"/>
              <a:gd name="connsiteY95" fmla="*/ 457200 h 2786062"/>
              <a:gd name="connsiteX96" fmla="*/ 219075 w 6329362"/>
              <a:gd name="connsiteY96" fmla="*/ 457200 h 2786062"/>
              <a:gd name="connsiteX97" fmla="*/ 219075 w 6329362"/>
              <a:gd name="connsiteY97" fmla="*/ 385762 h 2786062"/>
              <a:gd name="connsiteX98" fmla="*/ 195262 w 6329362"/>
              <a:gd name="connsiteY98" fmla="*/ 385762 h 2786062"/>
              <a:gd name="connsiteX99" fmla="*/ 195262 w 6329362"/>
              <a:gd name="connsiteY99" fmla="*/ 333375 h 2786062"/>
              <a:gd name="connsiteX100" fmla="*/ 171450 w 6329362"/>
              <a:gd name="connsiteY100" fmla="*/ 333375 h 2786062"/>
              <a:gd name="connsiteX101" fmla="*/ 171450 w 6329362"/>
              <a:gd name="connsiteY101" fmla="*/ 28575 h 2786062"/>
              <a:gd name="connsiteX102" fmla="*/ 142875 w 6329362"/>
              <a:gd name="connsiteY102" fmla="*/ 0 h 2786062"/>
              <a:gd name="connsiteX103" fmla="*/ 0 w 6329362"/>
              <a:gd name="connsiteY103" fmla="*/ 0 h 2786062"/>
              <a:gd name="connsiteX0" fmla="*/ 6329362 w 6329362"/>
              <a:gd name="connsiteY0" fmla="*/ 2786062 h 2786062"/>
              <a:gd name="connsiteX1" fmla="*/ 5481637 w 6329362"/>
              <a:gd name="connsiteY1" fmla="*/ 2786062 h 2786062"/>
              <a:gd name="connsiteX2" fmla="*/ 5481637 w 6329362"/>
              <a:gd name="connsiteY2" fmla="*/ 2652712 h 2786062"/>
              <a:gd name="connsiteX3" fmla="*/ 5033962 w 6329362"/>
              <a:gd name="connsiteY3" fmla="*/ 2652712 h 2786062"/>
              <a:gd name="connsiteX4" fmla="*/ 5033962 w 6329362"/>
              <a:gd name="connsiteY4" fmla="*/ 2514600 h 2786062"/>
              <a:gd name="connsiteX5" fmla="*/ 4419600 w 6329362"/>
              <a:gd name="connsiteY5" fmla="*/ 2514600 h 2786062"/>
              <a:gd name="connsiteX6" fmla="*/ 4419600 w 6329362"/>
              <a:gd name="connsiteY6" fmla="*/ 2428875 h 2786062"/>
              <a:gd name="connsiteX7" fmla="*/ 4176712 w 6329362"/>
              <a:gd name="connsiteY7" fmla="*/ 2428875 h 2786062"/>
              <a:gd name="connsiteX8" fmla="*/ 4176712 w 6329362"/>
              <a:gd name="connsiteY8" fmla="*/ 2347912 h 2786062"/>
              <a:gd name="connsiteX9" fmla="*/ 4048125 w 6329362"/>
              <a:gd name="connsiteY9" fmla="*/ 2347912 h 2786062"/>
              <a:gd name="connsiteX10" fmla="*/ 4048125 w 6329362"/>
              <a:gd name="connsiteY10" fmla="*/ 2266950 h 2786062"/>
              <a:gd name="connsiteX11" fmla="*/ 3800475 w 6329362"/>
              <a:gd name="connsiteY11" fmla="*/ 2266950 h 2786062"/>
              <a:gd name="connsiteX12" fmla="*/ 3800475 w 6329362"/>
              <a:gd name="connsiteY12" fmla="*/ 2214562 h 2786062"/>
              <a:gd name="connsiteX13" fmla="*/ 3771900 w 6329362"/>
              <a:gd name="connsiteY13" fmla="*/ 2214562 h 2786062"/>
              <a:gd name="connsiteX14" fmla="*/ 3771900 w 6329362"/>
              <a:gd name="connsiteY14" fmla="*/ 2162175 h 2786062"/>
              <a:gd name="connsiteX15" fmla="*/ 3567112 w 6329362"/>
              <a:gd name="connsiteY15" fmla="*/ 2162175 h 2786062"/>
              <a:gd name="connsiteX16" fmla="*/ 3567112 w 6329362"/>
              <a:gd name="connsiteY16" fmla="*/ 2109787 h 2786062"/>
              <a:gd name="connsiteX17" fmla="*/ 3195637 w 6329362"/>
              <a:gd name="connsiteY17" fmla="*/ 2109787 h 2786062"/>
              <a:gd name="connsiteX18" fmla="*/ 3195637 w 6329362"/>
              <a:gd name="connsiteY18" fmla="*/ 2005012 h 2786062"/>
              <a:gd name="connsiteX19" fmla="*/ 2819400 w 6329362"/>
              <a:gd name="connsiteY19" fmla="*/ 2005012 h 2786062"/>
              <a:gd name="connsiteX20" fmla="*/ 2819400 w 6329362"/>
              <a:gd name="connsiteY20" fmla="*/ 1938337 h 2786062"/>
              <a:gd name="connsiteX21" fmla="*/ 2709862 w 6329362"/>
              <a:gd name="connsiteY21" fmla="*/ 1938337 h 2786062"/>
              <a:gd name="connsiteX22" fmla="*/ 2709862 w 6329362"/>
              <a:gd name="connsiteY22" fmla="*/ 1909762 h 2786062"/>
              <a:gd name="connsiteX23" fmla="*/ 2628900 w 6329362"/>
              <a:gd name="connsiteY23" fmla="*/ 1909762 h 2786062"/>
              <a:gd name="connsiteX24" fmla="*/ 2628900 w 6329362"/>
              <a:gd name="connsiteY24" fmla="*/ 1833562 h 2786062"/>
              <a:gd name="connsiteX25" fmla="*/ 2481262 w 6329362"/>
              <a:gd name="connsiteY25" fmla="*/ 1833562 h 2786062"/>
              <a:gd name="connsiteX26" fmla="*/ 2481262 w 6329362"/>
              <a:gd name="connsiteY26" fmla="*/ 1804987 h 2786062"/>
              <a:gd name="connsiteX27" fmla="*/ 2133600 w 6329362"/>
              <a:gd name="connsiteY27" fmla="*/ 1804987 h 2786062"/>
              <a:gd name="connsiteX28" fmla="*/ 2133600 w 6329362"/>
              <a:gd name="connsiteY28" fmla="*/ 1776412 h 2786062"/>
              <a:gd name="connsiteX29" fmla="*/ 2095500 w 6329362"/>
              <a:gd name="connsiteY29" fmla="*/ 1776412 h 2786062"/>
              <a:gd name="connsiteX30" fmla="*/ 2095500 w 6329362"/>
              <a:gd name="connsiteY30" fmla="*/ 1743075 h 2786062"/>
              <a:gd name="connsiteX31" fmla="*/ 2047875 w 6329362"/>
              <a:gd name="connsiteY31" fmla="*/ 1743075 h 2786062"/>
              <a:gd name="connsiteX32" fmla="*/ 2047875 w 6329362"/>
              <a:gd name="connsiteY32" fmla="*/ 1743075 h 2786062"/>
              <a:gd name="connsiteX33" fmla="*/ 2024062 w 6329362"/>
              <a:gd name="connsiteY33" fmla="*/ 1719262 h 2786062"/>
              <a:gd name="connsiteX34" fmla="*/ 1928812 w 6329362"/>
              <a:gd name="connsiteY34" fmla="*/ 1719262 h 2786062"/>
              <a:gd name="connsiteX35" fmla="*/ 1928812 w 6329362"/>
              <a:gd name="connsiteY35" fmla="*/ 1671637 h 2786062"/>
              <a:gd name="connsiteX36" fmla="*/ 1919287 w 6329362"/>
              <a:gd name="connsiteY36" fmla="*/ 1671637 h 2786062"/>
              <a:gd name="connsiteX37" fmla="*/ 1919287 w 6329362"/>
              <a:gd name="connsiteY37" fmla="*/ 1638300 h 2786062"/>
              <a:gd name="connsiteX38" fmla="*/ 1795462 w 6329362"/>
              <a:gd name="connsiteY38" fmla="*/ 1638300 h 2786062"/>
              <a:gd name="connsiteX39" fmla="*/ 1795462 w 6329362"/>
              <a:gd name="connsiteY39" fmla="*/ 1614487 h 2786062"/>
              <a:gd name="connsiteX40" fmla="*/ 1738312 w 6329362"/>
              <a:gd name="connsiteY40" fmla="*/ 1614487 h 2786062"/>
              <a:gd name="connsiteX41" fmla="*/ 1738312 w 6329362"/>
              <a:gd name="connsiteY41" fmla="*/ 1552575 h 2786062"/>
              <a:gd name="connsiteX42" fmla="*/ 1681162 w 6329362"/>
              <a:gd name="connsiteY42" fmla="*/ 1552575 h 2786062"/>
              <a:gd name="connsiteX43" fmla="*/ 1681162 w 6329362"/>
              <a:gd name="connsiteY43" fmla="*/ 1528762 h 2786062"/>
              <a:gd name="connsiteX44" fmla="*/ 1604962 w 6329362"/>
              <a:gd name="connsiteY44" fmla="*/ 1528762 h 2786062"/>
              <a:gd name="connsiteX45" fmla="*/ 1604962 w 6329362"/>
              <a:gd name="connsiteY45" fmla="*/ 1528762 h 2786062"/>
              <a:gd name="connsiteX46" fmla="*/ 1571625 w 6329362"/>
              <a:gd name="connsiteY46" fmla="*/ 1495425 h 2786062"/>
              <a:gd name="connsiteX47" fmla="*/ 1571625 w 6329362"/>
              <a:gd name="connsiteY47" fmla="*/ 1476375 h 2786062"/>
              <a:gd name="connsiteX48" fmla="*/ 1443037 w 6329362"/>
              <a:gd name="connsiteY48" fmla="*/ 1476375 h 2786062"/>
              <a:gd name="connsiteX49" fmla="*/ 1443037 w 6329362"/>
              <a:gd name="connsiteY49" fmla="*/ 1447800 h 2786062"/>
              <a:gd name="connsiteX50" fmla="*/ 1414462 w 6329362"/>
              <a:gd name="connsiteY50" fmla="*/ 1447800 h 2786062"/>
              <a:gd name="connsiteX51" fmla="*/ 1414462 w 6329362"/>
              <a:gd name="connsiteY51" fmla="*/ 1419225 h 2786062"/>
              <a:gd name="connsiteX52" fmla="*/ 1390650 w 6329362"/>
              <a:gd name="connsiteY52" fmla="*/ 1419225 h 2786062"/>
              <a:gd name="connsiteX53" fmla="*/ 1390650 w 6329362"/>
              <a:gd name="connsiteY53" fmla="*/ 1381125 h 2786062"/>
              <a:gd name="connsiteX54" fmla="*/ 1319212 w 6329362"/>
              <a:gd name="connsiteY54" fmla="*/ 1381125 h 2786062"/>
              <a:gd name="connsiteX55" fmla="*/ 1319212 w 6329362"/>
              <a:gd name="connsiteY55" fmla="*/ 1366837 h 2786062"/>
              <a:gd name="connsiteX56" fmla="*/ 1271587 w 6329362"/>
              <a:gd name="connsiteY56" fmla="*/ 1366837 h 2786062"/>
              <a:gd name="connsiteX57" fmla="*/ 1271587 w 6329362"/>
              <a:gd name="connsiteY57" fmla="*/ 1366837 h 2786062"/>
              <a:gd name="connsiteX58" fmla="*/ 1247775 w 6329362"/>
              <a:gd name="connsiteY58" fmla="*/ 1343025 h 2786062"/>
              <a:gd name="connsiteX59" fmla="*/ 1247775 w 6329362"/>
              <a:gd name="connsiteY59" fmla="*/ 1304925 h 2786062"/>
              <a:gd name="connsiteX60" fmla="*/ 1119187 w 6329362"/>
              <a:gd name="connsiteY60" fmla="*/ 1304925 h 2786062"/>
              <a:gd name="connsiteX61" fmla="*/ 1119187 w 6329362"/>
              <a:gd name="connsiteY61" fmla="*/ 1281112 h 2786062"/>
              <a:gd name="connsiteX62" fmla="*/ 1076325 w 6329362"/>
              <a:gd name="connsiteY62" fmla="*/ 1281112 h 2786062"/>
              <a:gd name="connsiteX63" fmla="*/ 1076325 w 6329362"/>
              <a:gd name="connsiteY63" fmla="*/ 1238250 h 2786062"/>
              <a:gd name="connsiteX64" fmla="*/ 1052512 w 6329362"/>
              <a:gd name="connsiteY64" fmla="*/ 1238250 h 2786062"/>
              <a:gd name="connsiteX65" fmla="*/ 1052512 w 6329362"/>
              <a:gd name="connsiteY65" fmla="*/ 1181100 h 2786062"/>
              <a:gd name="connsiteX66" fmla="*/ 1009650 w 6329362"/>
              <a:gd name="connsiteY66" fmla="*/ 1181100 h 2786062"/>
              <a:gd name="connsiteX67" fmla="*/ 1009650 w 6329362"/>
              <a:gd name="connsiteY67" fmla="*/ 1162050 h 2786062"/>
              <a:gd name="connsiteX68" fmla="*/ 957262 w 6329362"/>
              <a:gd name="connsiteY68" fmla="*/ 1162050 h 2786062"/>
              <a:gd name="connsiteX69" fmla="*/ 957262 w 6329362"/>
              <a:gd name="connsiteY69" fmla="*/ 1133475 h 2786062"/>
              <a:gd name="connsiteX70" fmla="*/ 938212 w 6329362"/>
              <a:gd name="connsiteY70" fmla="*/ 1133475 h 2786062"/>
              <a:gd name="connsiteX71" fmla="*/ 938212 w 6329362"/>
              <a:gd name="connsiteY71" fmla="*/ 1100137 h 2786062"/>
              <a:gd name="connsiteX72" fmla="*/ 881062 w 6329362"/>
              <a:gd name="connsiteY72" fmla="*/ 1100137 h 2786062"/>
              <a:gd name="connsiteX73" fmla="*/ 881062 w 6329362"/>
              <a:gd name="connsiteY73" fmla="*/ 1023937 h 2786062"/>
              <a:gd name="connsiteX74" fmla="*/ 862012 w 6329362"/>
              <a:gd name="connsiteY74" fmla="*/ 1023937 h 2786062"/>
              <a:gd name="connsiteX75" fmla="*/ 862012 w 6329362"/>
              <a:gd name="connsiteY75" fmla="*/ 981075 h 2786062"/>
              <a:gd name="connsiteX76" fmla="*/ 795337 w 6329362"/>
              <a:gd name="connsiteY76" fmla="*/ 981075 h 2786062"/>
              <a:gd name="connsiteX77" fmla="*/ 795337 w 6329362"/>
              <a:gd name="connsiteY77" fmla="*/ 981075 h 2786062"/>
              <a:gd name="connsiteX78" fmla="*/ 752475 w 6329362"/>
              <a:gd name="connsiteY78" fmla="*/ 976312 h 2786062"/>
              <a:gd name="connsiteX79" fmla="*/ 690562 w 6329362"/>
              <a:gd name="connsiteY79" fmla="*/ 952499 h 2786062"/>
              <a:gd name="connsiteX80" fmla="*/ 685800 w 6329362"/>
              <a:gd name="connsiteY80" fmla="*/ 881062 h 2786062"/>
              <a:gd name="connsiteX81" fmla="*/ 647700 w 6329362"/>
              <a:gd name="connsiteY81" fmla="*/ 881062 h 2786062"/>
              <a:gd name="connsiteX82" fmla="*/ 647700 w 6329362"/>
              <a:gd name="connsiteY82" fmla="*/ 852487 h 2786062"/>
              <a:gd name="connsiteX83" fmla="*/ 604837 w 6329362"/>
              <a:gd name="connsiteY83" fmla="*/ 852487 h 2786062"/>
              <a:gd name="connsiteX84" fmla="*/ 604837 w 6329362"/>
              <a:gd name="connsiteY84" fmla="*/ 809625 h 2786062"/>
              <a:gd name="connsiteX85" fmla="*/ 571500 w 6329362"/>
              <a:gd name="connsiteY85" fmla="*/ 809625 h 2786062"/>
              <a:gd name="connsiteX86" fmla="*/ 571500 w 6329362"/>
              <a:gd name="connsiteY86" fmla="*/ 752475 h 2786062"/>
              <a:gd name="connsiteX87" fmla="*/ 533400 w 6329362"/>
              <a:gd name="connsiteY87" fmla="*/ 752475 h 2786062"/>
              <a:gd name="connsiteX88" fmla="*/ 533400 w 6329362"/>
              <a:gd name="connsiteY88" fmla="*/ 604837 h 2786062"/>
              <a:gd name="connsiteX89" fmla="*/ 447675 w 6329362"/>
              <a:gd name="connsiteY89" fmla="*/ 604837 h 2786062"/>
              <a:gd name="connsiteX90" fmla="*/ 447675 w 6329362"/>
              <a:gd name="connsiteY90" fmla="*/ 561975 h 2786062"/>
              <a:gd name="connsiteX91" fmla="*/ 385762 w 6329362"/>
              <a:gd name="connsiteY91" fmla="*/ 561975 h 2786062"/>
              <a:gd name="connsiteX92" fmla="*/ 385762 w 6329362"/>
              <a:gd name="connsiteY92" fmla="*/ 519112 h 2786062"/>
              <a:gd name="connsiteX93" fmla="*/ 342900 w 6329362"/>
              <a:gd name="connsiteY93" fmla="*/ 519112 h 2786062"/>
              <a:gd name="connsiteX94" fmla="*/ 342900 w 6329362"/>
              <a:gd name="connsiteY94" fmla="*/ 457200 h 2786062"/>
              <a:gd name="connsiteX95" fmla="*/ 219075 w 6329362"/>
              <a:gd name="connsiteY95" fmla="*/ 457200 h 2786062"/>
              <a:gd name="connsiteX96" fmla="*/ 219075 w 6329362"/>
              <a:gd name="connsiteY96" fmla="*/ 385762 h 2786062"/>
              <a:gd name="connsiteX97" fmla="*/ 195262 w 6329362"/>
              <a:gd name="connsiteY97" fmla="*/ 385762 h 2786062"/>
              <a:gd name="connsiteX98" fmla="*/ 195262 w 6329362"/>
              <a:gd name="connsiteY98" fmla="*/ 333375 h 2786062"/>
              <a:gd name="connsiteX99" fmla="*/ 171450 w 6329362"/>
              <a:gd name="connsiteY99" fmla="*/ 333375 h 2786062"/>
              <a:gd name="connsiteX100" fmla="*/ 171450 w 6329362"/>
              <a:gd name="connsiteY100" fmla="*/ 28575 h 2786062"/>
              <a:gd name="connsiteX101" fmla="*/ 142875 w 6329362"/>
              <a:gd name="connsiteY101" fmla="*/ 0 h 2786062"/>
              <a:gd name="connsiteX102" fmla="*/ 0 w 6329362"/>
              <a:gd name="connsiteY102" fmla="*/ 0 h 2786062"/>
              <a:gd name="connsiteX0" fmla="*/ 6329362 w 6329362"/>
              <a:gd name="connsiteY0" fmla="*/ 2786062 h 2786062"/>
              <a:gd name="connsiteX1" fmla="*/ 5481637 w 6329362"/>
              <a:gd name="connsiteY1" fmla="*/ 2786062 h 2786062"/>
              <a:gd name="connsiteX2" fmla="*/ 5481637 w 6329362"/>
              <a:gd name="connsiteY2" fmla="*/ 2652712 h 2786062"/>
              <a:gd name="connsiteX3" fmla="*/ 5033962 w 6329362"/>
              <a:gd name="connsiteY3" fmla="*/ 2652712 h 2786062"/>
              <a:gd name="connsiteX4" fmla="*/ 5033962 w 6329362"/>
              <a:gd name="connsiteY4" fmla="*/ 2514600 h 2786062"/>
              <a:gd name="connsiteX5" fmla="*/ 4419600 w 6329362"/>
              <a:gd name="connsiteY5" fmla="*/ 2514600 h 2786062"/>
              <a:gd name="connsiteX6" fmla="*/ 4419600 w 6329362"/>
              <a:gd name="connsiteY6" fmla="*/ 2428875 h 2786062"/>
              <a:gd name="connsiteX7" fmla="*/ 4176712 w 6329362"/>
              <a:gd name="connsiteY7" fmla="*/ 2428875 h 2786062"/>
              <a:gd name="connsiteX8" fmla="*/ 4176712 w 6329362"/>
              <a:gd name="connsiteY8" fmla="*/ 2347912 h 2786062"/>
              <a:gd name="connsiteX9" fmla="*/ 4048125 w 6329362"/>
              <a:gd name="connsiteY9" fmla="*/ 2347912 h 2786062"/>
              <a:gd name="connsiteX10" fmla="*/ 4048125 w 6329362"/>
              <a:gd name="connsiteY10" fmla="*/ 2266950 h 2786062"/>
              <a:gd name="connsiteX11" fmla="*/ 3800475 w 6329362"/>
              <a:gd name="connsiteY11" fmla="*/ 2266950 h 2786062"/>
              <a:gd name="connsiteX12" fmla="*/ 3800475 w 6329362"/>
              <a:gd name="connsiteY12" fmla="*/ 2214562 h 2786062"/>
              <a:gd name="connsiteX13" fmla="*/ 3771900 w 6329362"/>
              <a:gd name="connsiteY13" fmla="*/ 2214562 h 2786062"/>
              <a:gd name="connsiteX14" fmla="*/ 3771900 w 6329362"/>
              <a:gd name="connsiteY14" fmla="*/ 2162175 h 2786062"/>
              <a:gd name="connsiteX15" fmla="*/ 3567112 w 6329362"/>
              <a:gd name="connsiteY15" fmla="*/ 2162175 h 2786062"/>
              <a:gd name="connsiteX16" fmla="*/ 3567112 w 6329362"/>
              <a:gd name="connsiteY16" fmla="*/ 2109787 h 2786062"/>
              <a:gd name="connsiteX17" fmla="*/ 3195637 w 6329362"/>
              <a:gd name="connsiteY17" fmla="*/ 2109787 h 2786062"/>
              <a:gd name="connsiteX18" fmla="*/ 3195637 w 6329362"/>
              <a:gd name="connsiteY18" fmla="*/ 2005012 h 2786062"/>
              <a:gd name="connsiteX19" fmla="*/ 2819400 w 6329362"/>
              <a:gd name="connsiteY19" fmla="*/ 2005012 h 2786062"/>
              <a:gd name="connsiteX20" fmla="*/ 2819400 w 6329362"/>
              <a:gd name="connsiteY20" fmla="*/ 1938337 h 2786062"/>
              <a:gd name="connsiteX21" fmla="*/ 2709862 w 6329362"/>
              <a:gd name="connsiteY21" fmla="*/ 1938337 h 2786062"/>
              <a:gd name="connsiteX22" fmla="*/ 2709862 w 6329362"/>
              <a:gd name="connsiteY22" fmla="*/ 1909762 h 2786062"/>
              <a:gd name="connsiteX23" fmla="*/ 2628900 w 6329362"/>
              <a:gd name="connsiteY23" fmla="*/ 1909762 h 2786062"/>
              <a:gd name="connsiteX24" fmla="*/ 2628900 w 6329362"/>
              <a:gd name="connsiteY24" fmla="*/ 1833562 h 2786062"/>
              <a:gd name="connsiteX25" fmla="*/ 2481262 w 6329362"/>
              <a:gd name="connsiteY25" fmla="*/ 1833562 h 2786062"/>
              <a:gd name="connsiteX26" fmla="*/ 2481262 w 6329362"/>
              <a:gd name="connsiteY26" fmla="*/ 1804987 h 2786062"/>
              <a:gd name="connsiteX27" fmla="*/ 2133600 w 6329362"/>
              <a:gd name="connsiteY27" fmla="*/ 1804987 h 2786062"/>
              <a:gd name="connsiteX28" fmla="*/ 2133600 w 6329362"/>
              <a:gd name="connsiteY28" fmla="*/ 1776412 h 2786062"/>
              <a:gd name="connsiteX29" fmla="*/ 2095500 w 6329362"/>
              <a:gd name="connsiteY29" fmla="*/ 1776412 h 2786062"/>
              <a:gd name="connsiteX30" fmla="*/ 2095500 w 6329362"/>
              <a:gd name="connsiteY30" fmla="*/ 1743075 h 2786062"/>
              <a:gd name="connsiteX31" fmla="*/ 2047875 w 6329362"/>
              <a:gd name="connsiteY31" fmla="*/ 1743075 h 2786062"/>
              <a:gd name="connsiteX32" fmla="*/ 2047875 w 6329362"/>
              <a:gd name="connsiteY32" fmla="*/ 1743075 h 2786062"/>
              <a:gd name="connsiteX33" fmla="*/ 2024062 w 6329362"/>
              <a:gd name="connsiteY33" fmla="*/ 1719262 h 2786062"/>
              <a:gd name="connsiteX34" fmla="*/ 1928812 w 6329362"/>
              <a:gd name="connsiteY34" fmla="*/ 1719262 h 2786062"/>
              <a:gd name="connsiteX35" fmla="*/ 1928812 w 6329362"/>
              <a:gd name="connsiteY35" fmla="*/ 1671637 h 2786062"/>
              <a:gd name="connsiteX36" fmla="*/ 1919287 w 6329362"/>
              <a:gd name="connsiteY36" fmla="*/ 1671637 h 2786062"/>
              <a:gd name="connsiteX37" fmla="*/ 1919287 w 6329362"/>
              <a:gd name="connsiteY37" fmla="*/ 1638300 h 2786062"/>
              <a:gd name="connsiteX38" fmla="*/ 1795462 w 6329362"/>
              <a:gd name="connsiteY38" fmla="*/ 1638300 h 2786062"/>
              <a:gd name="connsiteX39" fmla="*/ 1795462 w 6329362"/>
              <a:gd name="connsiteY39" fmla="*/ 1614487 h 2786062"/>
              <a:gd name="connsiteX40" fmla="*/ 1738312 w 6329362"/>
              <a:gd name="connsiteY40" fmla="*/ 1614487 h 2786062"/>
              <a:gd name="connsiteX41" fmla="*/ 1738312 w 6329362"/>
              <a:gd name="connsiteY41" fmla="*/ 1552575 h 2786062"/>
              <a:gd name="connsiteX42" fmla="*/ 1681162 w 6329362"/>
              <a:gd name="connsiteY42" fmla="*/ 1552575 h 2786062"/>
              <a:gd name="connsiteX43" fmla="*/ 1681162 w 6329362"/>
              <a:gd name="connsiteY43" fmla="*/ 1528762 h 2786062"/>
              <a:gd name="connsiteX44" fmla="*/ 1604962 w 6329362"/>
              <a:gd name="connsiteY44" fmla="*/ 1528762 h 2786062"/>
              <a:gd name="connsiteX45" fmla="*/ 1604962 w 6329362"/>
              <a:gd name="connsiteY45" fmla="*/ 1528762 h 2786062"/>
              <a:gd name="connsiteX46" fmla="*/ 1571625 w 6329362"/>
              <a:gd name="connsiteY46" fmla="*/ 1495425 h 2786062"/>
              <a:gd name="connsiteX47" fmla="*/ 1571625 w 6329362"/>
              <a:gd name="connsiteY47" fmla="*/ 1476375 h 2786062"/>
              <a:gd name="connsiteX48" fmla="*/ 1443037 w 6329362"/>
              <a:gd name="connsiteY48" fmla="*/ 1476375 h 2786062"/>
              <a:gd name="connsiteX49" fmla="*/ 1443037 w 6329362"/>
              <a:gd name="connsiteY49" fmla="*/ 1447800 h 2786062"/>
              <a:gd name="connsiteX50" fmla="*/ 1414462 w 6329362"/>
              <a:gd name="connsiteY50" fmla="*/ 1447800 h 2786062"/>
              <a:gd name="connsiteX51" fmla="*/ 1414462 w 6329362"/>
              <a:gd name="connsiteY51" fmla="*/ 1419225 h 2786062"/>
              <a:gd name="connsiteX52" fmla="*/ 1390650 w 6329362"/>
              <a:gd name="connsiteY52" fmla="*/ 1419225 h 2786062"/>
              <a:gd name="connsiteX53" fmla="*/ 1390650 w 6329362"/>
              <a:gd name="connsiteY53" fmla="*/ 1381125 h 2786062"/>
              <a:gd name="connsiteX54" fmla="*/ 1319212 w 6329362"/>
              <a:gd name="connsiteY54" fmla="*/ 1381125 h 2786062"/>
              <a:gd name="connsiteX55" fmla="*/ 1319212 w 6329362"/>
              <a:gd name="connsiteY55" fmla="*/ 1366837 h 2786062"/>
              <a:gd name="connsiteX56" fmla="*/ 1271587 w 6329362"/>
              <a:gd name="connsiteY56" fmla="*/ 1366837 h 2786062"/>
              <a:gd name="connsiteX57" fmla="*/ 1271587 w 6329362"/>
              <a:gd name="connsiteY57" fmla="*/ 1366837 h 2786062"/>
              <a:gd name="connsiteX58" fmla="*/ 1247775 w 6329362"/>
              <a:gd name="connsiteY58" fmla="*/ 1343025 h 2786062"/>
              <a:gd name="connsiteX59" fmla="*/ 1247775 w 6329362"/>
              <a:gd name="connsiteY59" fmla="*/ 1304925 h 2786062"/>
              <a:gd name="connsiteX60" fmla="*/ 1119187 w 6329362"/>
              <a:gd name="connsiteY60" fmla="*/ 1304925 h 2786062"/>
              <a:gd name="connsiteX61" fmla="*/ 1119187 w 6329362"/>
              <a:gd name="connsiteY61" fmla="*/ 1281112 h 2786062"/>
              <a:gd name="connsiteX62" fmla="*/ 1076325 w 6329362"/>
              <a:gd name="connsiteY62" fmla="*/ 1281112 h 2786062"/>
              <a:gd name="connsiteX63" fmla="*/ 1076325 w 6329362"/>
              <a:gd name="connsiteY63" fmla="*/ 1238250 h 2786062"/>
              <a:gd name="connsiteX64" fmla="*/ 1052512 w 6329362"/>
              <a:gd name="connsiteY64" fmla="*/ 1238250 h 2786062"/>
              <a:gd name="connsiteX65" fmla="*/ 1052512 w 6329362"/>
              <a:gd name="connsiteY65" fmla="*/ 1181100 h 2786062"/>
              <a:gd name="connsiteX66" fmla="*/ 1009650 w 6329362"/>
              <a:gd name="connsiteY66" fmla="*/ 1181100 h 2786062"/>
              <a:gd name="connsiteX67" fmla="*/ 1009650 w 6329362"/>
              <a:gd name="connsiteY67" fmla="*/ 1162050 h 2786062"/>
              <a:gd name="connsiteX68" fmla="*/ 957262 w 6329362"/>
              <a:gd name="connsiteY68" fmla="*/ 1162050 h 2786062"/>
              <a:gd name="connsiteX69" fmla="*/ 957262 w 6329362"/>
              <a:gd name="connsiteY69" fmla="*/ 1133475 h 2786062"/>
              <a:gd name="connsiteX70" fmla="*/ 938212 w 6329362"/>
              <a:gd name="connsiteY70" fmla="*/ 1133475 h 2786062"/>
              <a:gd name="connsiteX71" fmla="*/ 938212 w 6329362"/>
              <a:gd name="connsiteY71" fmla="*/ 1100137 h 2786062"/>
              <a:gd name="connsiteX72" fmla="*/ 881062 w 6329362"/>
              <a:gd name="connsiteY72" fmla="*/ 1100137 h 2786062"/>
              <a:gd name="connsiteX73" fmla="*/ 881062 w 6329362"/>
              <a:gd name="connsiteY73" fmla="*/ 1023937 h 2786062"/>
              <a:gd name="connsiteX74" fmla="*/ 862012 w 6329362"/>
              <a:gd name="connsiteY74" fmla="*/ 1023937 h 2786062"/>
              <a:gd name="connsiteX75" fmla="*/ 862012 w 6329362"/>
              <a:gd name="connsiteY75" fmla="*/ 981075 h 2786062"/>
              <a:gd name="connsiteX76" fmla="*/ 795337 w 6329362"/>
              <a:gd name="connsiteY76" fmla="*/ 981075 h 2786062"/>
              <a:gd name="connsiteX77" fmla="*/ 795337 w 6329362"/>
              <a:gd name="connsiteY77" fmla="*/ 981075 h 2786062"/>
              <a:gd name="connsiteX78" fmla="*/ 762000 w 6329362"/>
              <a:gd name="connsiteY78" fmla="*/ 952500 h 2786062"/>
              <a:gd name="connsiteX79" fmla="*/ 690562 w 6329362"/>
              <a:gd name="connsiteY79" fmla="*/ 952499 h 2786062"/>
              <a:gd name="connsiteX80" fmla="*/ 685800 w 6329362"/>
              <a:gd name="connsiteY80" fmla="*/ 881062 h 2786062"/>
              <a:gd name="connsiteX81" fmla="*/ 647700 w 6329362"/>
              <a:gd name="connsiteY81" fmla="*/ 881062 h 2786062"/>
              <a:gd name="connsiteX82" fmla="*/ 647700 w 6329362"/>
              <a:gd name="connsiteY82" fmla="*/ 852487 h 2786062"/>
              <a:gd name="connsiteX83" fmla="*/ 604837 w 6329362"/>
              <a:gd name="connsiteY83" fmla="*/ 852487 h 2786062"/>
              <a:gd name="connsiteX84" fmla="*/ 604837 w 6329362"/>
              <a:gd name="connsiteY84" fmla="*/ 809625 h 2786062"/>
              <a:gd name="connsiteX85" fmla="*/ 571500 w 6329362"/>
              <a:gd name="connsiteY85" fmla="*/ 809625 h 2786062"/>
              <a:gd name="connsiteX86" fmla="*/ 571500 w 6329362"/>
              <a:gd name="connsiteY86" fmla="*/ 752475 h 2786062"/>
              <a:gd name="connsiteX87" fmla="*/ 533400 w 6329362"/>
              <a:gd name="connsiteY87" fmla="*/ 752475 h 2786062"/>
              <a:gd name="connsiteX88" fmla="*/ 533400 w 6329362"/>
              <a:gd name="connsiteY88" fmla="*/ 604837 h 2786062"/>
              <a:gd name="connsiteX89" fmla="*/ 447675 w 6329362"/>
              <a:gd name="connsiteY89" fmla="*/ 604837 h 2786062"/>
              <a:gd name="connsiteX90" fmla="*/ 447675 w 6329362"/>
              <a:gd name="connsiteY90" fmla="*/ 561975 h 2786062"/>
              <a:gd name="connsiteX91" fmla="*/ 385762 w 6329362"/>
              <a:gd name="connsiteY91" fmla="*/ 561975 h 2786062"/>
              <a:gd name="connsiteX92" fmla="*/ 385762 w 6329362"/>
              <a:gd name="connsiteY92" fmla="*/ 519112 h 2786062"/>
              <a:gd name="connsiteX93" fmla="*/ 342900 w 6329362"/>
              <a:gd name="connsiteY93" fmla="*/ 519112 h 2786062"/>
              <a:gd name="connsiteX94" fmla="*/ 342900 w 6329362"/>
              <a:gd name="connsiteY94" fmla="*/ 457200 h 2786062"/>
              <a:gd name="connsiteX95" fmla="*/ 219075 w 6329362"/>
              <a:gd name="connsiteY95" fmla="*/ 457200 h 2786062"/>
              <a:gd name="connsiteX96" fmla="*/ 219075 w 6329362"/>
              <a:gd name="connsiteY96" fmla="*/ 385762 h 2786062"/>
              <a:gd name="connsiteX97" fmla="*/ 195262 w 6329362"/>
              <a:gd name="connsiteY97" fmla="*/ 385762 h 2786062"/>
              <a:gd name="connsiteX98" fmla="*/ 195262 w 6329362"/>
              <a:gd name="connsiteY98" fmla="*/ 333375 h 2786062"/>
              <a:gd name="connsiteX99" fmla="*/ 171450 w 6329362"/>
              <a:gd name="connsiteY99" fmla="*/ 333375 h 2786062"/>
              <a:gd name="connsiteX100" fmla="*/ 171450 w 6329362"/>
              <a:gd name="connsiteY100" fmla="*/ 28575 h 2786062"/>
              <a:gd name="connsiteX101" fmla="*/ 142875 w 6329362"/>
              <a:gd name="connsiteY101" fmla="*/ 0 h 2786062"/>
              <a:gd name="connsiteX102" fmla="*/ 0 w 6329362"/>
              <a:gd name="connsiteY102" fmla="*/ 0 h 2786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329362" h="2786062">
                <a:moveTo>
                  <a:pt x="6329362" y="2786062"/>
                </a:moveTo>
                <a:lnTo>
                  <a:pt x="5481637" y="2786062"/>
                </a:lnTo>
                <a:lnTo>
                  <a:pt x="5481637" y="2652712"/>
                </a:lnTo>
                <a:lnTo>
                  <a:pt x="5033962" y="2652712"/>
                </a:lnTo>
                <a:lnTo>
                  <a:pt x="5033962" y="2514600"/>
                </a:lnTo>
                <a:lnTo>
                  <a:pt x="4419600" y="2514600"/>
                </a:lnTo>
                <a:lnTo>
                  <a:pt x="4419600" y="2428875"/>
                </a:lnTo>
                <a:lnTo>
                  <a:pt x="4176712" y="2428875"/>
                </a:lnTo>
                <a:lnTo>
                  <a:pt x="4176712" y="2347912"/>
                </a:lnTo>
                <a:lnTo>
                  <a:pt x="4048125" y="2347912"/>
                </a:lnTo>
                <a:lnTo>
                  <a:pt x="4048125" y="2266950"/>
                </a:lnTo>
                <a:lnTo>
                  <a:pt x="3800475" y="2266950"/>
                </a:lnTo>
                <a:lnTo>
                  <a:pt x="3800475" y="2214562"/>
                </a:lnTo>
                <a:lnTo>
                  <a:pt x="3771900" y="2214562"/>
                </a:lnTo>
                <a:lnTo>
                  <a:pt x="3771900" y="2162175"/>
                </a:lnTo>
                <a:lnTo>
                  <a:pt x="3567112" y="2162175"/>
                </a:lnTo>
                <a:lnTo>
                  <a:pt x="3567112" y="2109787"/>
                </a:lnTo>
                <a:lnTo>
                  <a:pt x="3195637" y="2109787"/>
                </a:lnTo>
                <a:lnTo>
                  <a:pt x="3195637" y="2005012"/>
                </a:lnTo>
                <a:lnTo>
                  <a:pt x="2819400" y="2005012"/>
                </a:lnTo>
                <a:lnTo>
                  <a:pt x="2819400" y="1938337"/>
                </a:lnTo>
                <a:lnTo>
                  <a:pt x="2709862" y="1938337"/>
                </a:lnTo>
                <a:lnTo>
                  <a:pt x="2709862" y="1909762"/>
                </a:lnTo>
                <a:lnTo>
                  <a:pt x="2628900" y="1909762"/>
                </a:lnTo>
                <a:lnTo>
                  <a:pt x="2628900" y="1833562"/>
                </a:lnTo>
                <a:lnTo>
                  <a:pt x="2481262" y="1833562"/>
                </a:lnTo>
                <a:lnTo>
                  <a:pt x="2481262" y="1804987"/>
                </a:lnTo>
                <a:lnTo>
                  <a:pt x="2133600" y="1804987"/>
                </a:lnTo>
                <a:lnTo>
                  <a:pt x="2133600" y="1776412"/>
                </a:lnTo>
                <a:lnTo>
                  <a:pt x="2095500" y="1776412"/>
                </a:lnTo>
                <a:lnTo>
                  <a:pt x="2095500" y="1743075"/>
                </a:lnTo>
                <a:lnTo>
                  <a:pt x="2047875" y="1743075"/>
                </a:lnTo>
                <a:lnTo>
                  <a:pt x="2047875" y="1743075"/>
                </a:lnTo>
                <a:lnTo>
                  <a:pt x="2024062" y="1719262"/>
                </a:lnTo>
                <a:lnTo>
                  <a:pt x="1928812" y="1719262"/>
                </a:lnTo>
                <a:lnTo>
                  <a:pt x="1928812" y="1671637"/>
                </a:lnTo>
                <a:lnTo>
                  <a:pt x="1919287" y="1671637"/>
                </a:lnTo>
                <a:lnTo>
                  <a:pt x="1919287" y="1638300"/>
                </a:lnTo>
                <a:lnTo>
                  <a:pt x="1795462" y="1638300"/>
                </a:lnTo>
                <a:lnTo>
                  <a:pt x="1795462" y="1614487"/>
                </a:lnTo>
                <a:lnTo>
                  <a:pt x="1738312" y="1614487"/>
                </a:lnTo>
                <a:lnTo>
                  <a:pt x="1738312" y="1552575"/>
                </a:lnTo>
                <a:lnTo>
                  <a:pt x="1681162" y="1552575"/>
                </a:lnTo>
                <a:lnTo>
                  <a:pt x="1681162" y="1528762"/>
                </a:lnTo>
                <a:lnTo>
                  <a:pt x="1604962" y="1528762"/>
                </a:lnTo>
                <a:lnTo>
                  <a:pt x="1604962" y="1528762"/>
                </a:lnTo>
                <a:lnTo>
                  <a:pt x="1571625" y="1495425"/>
                </a:lnTo>
                <a:lnTo>
                  <a:pt x="1571625" y="1476375"/>
                </a:lnTo>
                <a:lnTo>
                  <a:pt x="1443037" y="1476375"/>
                </a:lnTo>
                <a:lnTo>
                  <a:pt x="1443037" y="1447800"/>
                </a:lnTo>
                <a:lnTo>
                  <a:pt x="1414462" y="1447800"/>
                </a:lnTo>
                <a:lnTo>
                  <a:pt x="1414462" y="1419225"/>
                </a:lnTo>
                <a:lnTo>
                  <a:pt x="1390650" y="1419225"/>
                </a:lnTo>
                <a:lnTo>
                  <a:pt x="1390650" y="1381125"/>
                </a:lnTo>
                <a:lnTo>
                  <a:pt x="1319212" y="1381125"/>
                </a:lnTo>
                <a:lnTo>
                  <a:pt x="1319212" y="1366837"/>
                </a:lnTo>
                <a:lnTo>
                  <a:pt x="1271587" y="1366837"/>
                </a:lnTo>
                <a:lnTo>
                  <a:pt x="1271587" y="1366837"/>
                </a:lnTo>
                <a:lnTo>
                  <a:pt x="1247775" y="1343025"/>
                </a:lnTo>
                <a:lnTo>
                  <a:pt x="1247775" y="1304925"/>
                </a:lnTo>
                <a:lnTo>
                  <a:pt x="1119187" y="1304925"/>
                </a:lnTo>
                <a:lnTo>
                  <a:pt x="1119187" y="1281112"/>
                </a:lnTo>
                <a:lnTo>
                  <a:pt x="1076325" y="1281112"/>
                </a:lnTo>
                <a:lnTo>
                  <a:pt x="1076325" y="1238250"/>
                </a:lnTo>
                <a:lnTo>
                  <a:pt x="1052512" y="1238250"/>
                </a:lnTo>
                <a:lnTo>
                  <a:pt x="1052512" y="1181100"/>
                </a:lnTo>
                <a:lnTo>
                  <a:pt x="1009650" y="1181100"/>
                </a:lnTo>
                <a:lnTo>
                  <a:pt x="1009650" y="1162050"/>
                </a:lnTo>
                <a:lnTo>
                  <a:pt x="957262" y="1162050"/>
                </a:lnTo>
                <a:lnTo>
                  <a:pt x="957262" y="1133475"/>
                </a:lnTo>
                <a:lnTo>
                  <a:pt x="938212" y="1133475"/>
                </a:lnTo>
                <a:lnTo>
                  <a:pt x="938212" y="1100137"/>
                </a:lnTo>
                <a:lnTo>
                  <a:pt x="881062" y="1100137"/>
                </a:lnTo>
                <a:lnTo>
                  <a:pt x="881062" y="1023937"/>
                </a:lnTo>
                <a:lnTo>
                  <a:pt x="862012" y="1023937"/>
                </a:lnTo>
                <a:lnTo>
                  <a:pt x="862012" y="981075"/>
                </a:lnTo>
                <a:lnTo>
                  <a:pt x="795337" y="981075"/>
                </a:lnTo>
                <a:lnTo>
                  <a:pt x="795337" y="981075"/>
                </a:lnTo>
                <a:lnTo>
                  <a:pt x="762000" y="952500"/>
                </a:lnTo>
                <a:lnTo>
                  <a:pt x="690562" y="952499"/>
                </a:lnTo>
                <a:lnTo>
                  <a:pt x="685800" y="881062"/>
                </a:lnTo>
                <a:lnTo>
                  <a:pt x="647700" y="881062"/>
                </a:lnTo>
                <a:lnTo>
                  <a:pt x="647700" y="852487"/>
                </a:lnTo>
                <a:lnTo>
                  <a:pt x="604837" y="852487"/>
                </a:lnTo>
                <a:lnTo>
                  <a:pt x="604837" y="809625"/>
                </a:lnTo>
                <a:lnTo>
                  <a:pt x="571500" y="809625"/>
                </a:lnTo>
                <a:lnTo>
                  <a:pt x="571500" y="752475"/>
                </a:lnTo>
                <a:lnTo>
                  <a:pt x="533400" y="752475"/>
                </a:lnTo>
                <a:lnTo>
                  <a:pt x="533400" y="604837"/>
                </a:lnTo>
                <a:lnTo>
                  <a:pt x="447675" y="604837"/>
                </a:lnTo>
                <a:lnTo>
                  <a:pt x="447675" y="561975"/>
                </a:lnTo>
                <a:lnTo>
                  <a:pt x="385762" y="561975"/>
                </a:lnTo>
                <a:lnTo>
                  <a:pt x="385762" y="519112"/>
                </a:lnTo>
                <a:lnTo>
                  <a:pt x="342900" y="519112"/>
                </a:lnTo>
                <a:lnTo>
                  <a:pt x="342900" y="457200"/>
                </a:lnTo>
                <a:lnTo>
                  <a:pt x="219075" y="457200"/>
                </a:lnTo>
                <a:lnTo>
                  <a:pt x="219075" y="385762"/>
                </a:lnTo>
                <a:lnTo>
                  <a:pt x="195262" y="385762"/>
                </a:lnTo>
                <a:lnTo>
                  <a:pt x="195262" y="333375"/>
                </a:lnTo>
                <a:lnTo>
                  <a:pt x="171450" y="333375"/>
                </a:lnTo>
                <a:lnTo>
                  <a:pt x="171450" y="28575"/>
                </a:lnTo>
                <a:lnTo>
                  <a:pt x="14287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99" name="TextBox 98">
            <a:extLst>
              <a:ext uri="{FF2B5EF4-FFF2-40B4-BE49-F238E27FC236}">
                <a16:creationId xmlns:a16="http://schemas.microsoft.com/office/drawing/2014/main" id="{FADB5298-155B-4001-B87F-897352532836}"/>
              </a:ext>
            </a:extLst>
          </p:cNvPr>
          <p:cNvSpPr txBox="1"/>
          <p:nvPr/>
        </p:nvSpPr>
        <p:spPr bwMode="auto">
          <a:xfrm>
            <a:off x="2953606" y="1485309"/>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nvGrpSpPr>
          <p:cNvPr id="100" name="Group 99">
            <a:extLst>
              <a:ext uri="{FF2B5EF4-FFF2-40B4-BE49-F238E27FC236}">
                <a16:creationId xmlns:a16="http://schemas.microsoft.com/office/drawing/2014/main" id="{514E9599-B2A9-4742-B039-85939ABBB640}"/>
              </a:ext>
            </a:extLst>
          </p:cNvPr>
          <p:cNvGrpSpPr/>
          <p:nvPr/>
        </p:nvGrpSpPr>
        <p:grpSpPr>
          <a:xfrm>
            <a:off x="3024578" y="1511942"/>
            <a:ext cx="6433859" cy="3099342"/>
            <a:chOff x="3024578" y="1407672"/>
            <a:chExt cx="6433859" cy="3099342"/>
          </a:xfrm>
        </p:grpSpPr>
        <p:sp>
          <p:nvSpPr>
            <p:cNvPr id="101" name="TextBox 100">
              <a:extLst>
                <a:ext uri="{FF2B5EF4-FFF2-40B4-BE49-F238E27FC236}">
                  <a16:creationId xmlns:a16="http://schemas.microsoft.com/office/drawing/2014/main" id="{D63DF9D7-AB92-41CF-96FC-CDE0B0145789}"/>
                </a:ext>
              </a:extLst>
            </p:cNvPr>
            <p:cNvSpPr txBox="1"/>
            <p:nvPr/>
          </p:nvSpPr>
          <p:spPr bwMode="auto">
            <a:xfrm>
              <a:off x="3024578" y="1407672"/>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2" name="TextBox 101">
              <a:extLst>
                <a:ext uri="{FF2B5EF4-FFF2-40B4-BE49-F238E27FC236}">
                  <a16:creationId xmlns:a16="http://schemas.microsoft.com/office/drawing/2014/main" id="{820E5BD8-C7D1-4BBD-A6F3-893DC6BC580A}"/>
                </a:ext>
              </a:extLst>
            </p:cNvPr>
            <p:cNvSpPr txBox="1"/>
            <p:nvPr/>
          </p:nvSpPr>
          <p:spPr bwMode="auto">
            <a:xfrm>
              <a:off x="3115676" y="1518259"/>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3" name="TextBox 102">
              <a:extLst>
                <a:ext uri="{FF2B5EF4-FFF2-40B4-BE49-F238E27FC236}">
                  <a16:creationId xmlns:a16="http://schemas.microsoft.com/office/drawing/2014/main" id="{315A77F9-41F8-4164-AAB6-429D4A16EC35}"/>
                </a:ext>
              </a:extLst>
            </p:cNvPr>
            <p:cNvSpPr txBox="1"/>
            <p:nvPr/>
          </p:nvSpPr>
          <p:spPr bwMode="auto">
            <a:xfrm>
              <a:off x="3113005" y="1597279"/>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4" name="TextBox 103">
              <a:extLst>
                <a:ext uri="{FF2B5EF4-FFF2-40B4-BE49-F238E27FC236}">
                  <a16:creationId xmlns:a16="http://schemas.microsoft.com/office/drawing/2014/main" id="{908E8F6C-4029-4D07-8CF3-0DC7F26FAB86}"/>
                </a:ext>
              </a:extLst>
            </p:cNvPr>
            <p:cNvSpPr txBox="1"/>
            <p:nvPr/>
          </p:nvSpPr>
          <p:spPr bwMode="auto">
            <a:xfrm>
              <a:off x="3113730" y="1654779"/>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5" name="TextBox 104">
              <a:extLst>
                <a:ext uri="{FF2B5EF4-FFF2-40B4-BE49-F238E27FC236}">
                  <a16:creationId xmlns:a16="http://schemas.microsoft.com/office/drawing/2014/main" id="{DA3D375A-8426-4368-85E4-AED1171E5CF4}"/>
                </a:ext>
              </a:extLst>
            </p:cNvPr>
            <p:cNvSpPr txBox="1"/>
            <p:nvPr/>
          </p:nvSpPr>
          <p:spPr bwMode="auto">
            <a:xfrm>
              <a:off x="3118972" y="1726477"/>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6" name="TextBox 105">
              <a:extLst>
                <a:ext uri="{FF2B5EF4-FFF2-40B4-BE49-F238E27FC236}">
                  <a16:creationId xmlns:a16="http://schemas.microsoft.com/office/drawing/2014/main" id="{75CC553F-7BDE-4470-B8F7-EF72DC3E7432}"/>
                </a:ext>
              </a:extLst>
            </p:cNvPr>
            <p:cNvSpPr txBox="1"/>
            <p:nvPr/>
          </p:nvSpPr>
          <p:spPr bwMode="auto">
            <a:xfrm>
              <a:off x="3230353" y="1878705"/>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7" name="TextBox 106">
              <a:extLst>
                <a:ext uri="{FF2B5EF4-FFF2-40B4-BE49-F238E27FC236}">
                  <a16:creationId xmlns:a16="http://schemas.microsoft.com/office/drawing/2014/main" id="{C545E690-A9FA-455F-9257-C0FBE14275CD}"/>
                </a:ext>
              </a:extLst>
            </p:cNvPr>
            <p:cNvSpPr txBox="1"/>
            <p:nvPr/>
          </p:nvSpPr>
          <p:spPr bwMode="auto">
            <a:xfrm>
              <a:off x="3419227" y="2015720"/>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8" name="TextBox 107">
              <a:extLst>
                <a:ext uri="{FF2B5EF4-FFF2-40B4-BE49-F238E27FC236}">
                  <a16:creationId xmlns:a16="http://schemas.microsoft.com/office/drawing/2014/main" id="{825F8912-06FF-414F-9B15-D0C536501580}"/>
                </a:ext>
              </a:extLst>
            </p:cNvPr>
            <p:cNvSpPr txBox="1"/>
            <p:nvPr/>
          </p:nvSpPr>
          <p:spPr bwMode="auto">
            <a:xfrm>
              <a:off x="3490664" y="2167814"/>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9" name="TextBox 108">
              <a:extLst>
                <a:ext uri="{FF2B5EF4-FFF2-40B4-BE49-F238E27FC236}">
                  <a16:creationId xmlns:a16="http://schemas.microsoft.com/office/drawing/2014/main" id="{2D75B906-02A0-4EEB-A808-539097466FBF}"/>
                </a:ext>
              </a:extLst>
            </p:cNvPr>
            <p:cNvSpPr txBox="1"/>
            <p:nvPr/>
          </p:nvSpPr>
          <p:spPr bwMode="auto">
            <a:xfrm>
              <a:off x="3682062" y="2353602"/>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B290A6B6-9E1C-46E2-A454-181CA1C4285D}"/>
                </a:ext>
              </a:extLst>
            </p:cNvPr>
            <p:cNvSpPr txBox="1"/>
            <p:nvPr/>
          </p:nvSpPr>
          <p:spPr bwMode="auto">
            <a:xfrm>
              <a:off x="3567001" y="2256207"/>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1" name="TextBox 110">
              <a:extLst>
                <a:ext uri="{FF2B5EF4-FFF2-40B4-BE49-F238E27FC236}">
                  <a16:creationId xmlns:a16="http://schemas.microsoft.com/office/drawing/2014/main" id="{A9F780CA-B3B8-4B08-9136-3AF8B403F473}"/>
                </a:ext>
              </a:extLst>
            </p:cNvPr>
            <p:cNvSpPr txBox="1"/>
            <p:nvPr/>
          </p:nvSpPr>
          <p:spPr bwMode="auto">
            <a:xfrm>
              <a:off x="3632763" y="2299049"/>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2" name="TextBox 111">
              <a:extLst>
                <a:ext uri="{FF2B5EF4-FFF2-40B4-BE49-F238E27FC236}">
                  <a16:creationId xmlns:a16="http://schemas.microsoft.com/office/drawing/2014/main" id="{855D40AE-D3C6-42B3-8F49-78A24647B048}"/>
                </a:ext>
              </a:extLst>
            </p:cNvPr>
            <p:cNvSpPr txBox="1"/>
            <p:nvPr/>
          </p:nvSpPr>
          <p:spPr bwMode="auto">
            <a:xfrm>
              <a:off x="3823784" y="2490257"/>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3" name="TextBox 112">
              <a:extLst>
                <a:ext uri="{FF2B5EF4-FFF2-40B4-BE49-F238E27FC236}">
                  <a16:creationId xmlns:a16="http://schemas.microsoft.com/office/drawing/2014/main" id="{B5E71432-8640-4B75-86E8-7B7B64945885}"/>
                </a:ext>
              </a:extLst>
            </p:cNvPr>
            <p:cNvSpPr txBox="1"/>
            <p:nvPr/>
          </p:nvSpPr>
          <p:spPr bwMode="auto">
            <a:xfrm>
              <a:off x="3991785" y="2626912"/>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4" name="TextBox 113">
              <a:extLst>
                <a:ext uri="{FF2B5EF4-FFF2-40B4-BE49-F238E27FC236}">
                  <a16:creationId xmlns:a16="http://schemas.microsoft.com/office/drawing/2014/main" id="{24770035-DDA5-404F-949A-7BBF8D5CB28A}"/>
                </a:ext>
              </a:extLst>
            </p:cNvPr>
            <p:cNvSpPr txBox="1"/>
            <p:nvPr/>
          </p:nvSpPr>
          <p:spPr bwMode="auto">
            <a:xfrm>
              <a:off x="4176962" y="2720160"/>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5" name="TextBox 114">
              <a:extLst>
                <a:ext uri="{FF2B5EF4-FFF2-40B4-BE49-F238E27FC236}">
                  <a16:creationId xmlns:a16="http://schemas.microsoft.com/office/drawing/2014/main" id="{888A4637-D8D4-427F-AC33-D0987914AB40}"/>
                </a:ext>
              </a:extLst>
            </p:cNvPr>
            <p:cNvSpPr txBox="1"/>
            <p:nvPr/>
          </p:nvSpPr>
          <p:spPr bwMode="auto">
            <a:xfrm>
              <a:off x="4551266" y="2917347"/>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6" name="TextBox 115">
              <a:extLst>
                <a:ext uri="{FF2B5EF4-FFF2-40B4-BE49-F238E27FC236}">
                  <a16:creationId xmlns:a16="http://schemas.microsoft.com/office/drawing/2014/main" id="{E1F5BE0F-B918-4FD0-B96D-5DEAB9E580B2}"/>
                </a:ext>
              </a:extLst>
            </p:cNvPr>
            <p:cNvSpPr txBox="1"/>
            <p:nvPr/>
          </p:nvSpPr>
          <p:spPr bwMode="auto">
            <a:xfrm>
              <a:off x="4702104" y="3022447"/>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7" name="TextBox 116">
              <a:extLst>
                <a:ext uri="{FF2B5EF4-FFF2-40B4-BE49-F238E27FC236}">
                  <a16:creationId xmlns:a16="http://schemas.microsoft.com/office/drawing/2014/main" id="{3A97DF27-5FE8-48CC-9E0A-281BCAF8A92E}"/>
                </a:ext>
              </a:extLst>
            </p:cNvPr>
            <p:cNvSpPr txBox="1"/>
            <p:nvPr/>
          </p:nvSpPr>
          <p:spPr bwMode="auto">
            <a:xfrm>
              <a:off x="4602947" y="2944178"/>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8" name="TextBox 117">
              <a:extLst>
                <a:ext uri="{FF2B5EF4-FFF2-40B4-BE49-F238E27FC236}">
                  <a16:creationId xmlns:a16="http://schemas.microsoft.com/office/drawing/2014/main" id="{DFB594E1-7D03-4D26-A188-27B51A6B1454}"/>
                </a:ext>
              </a:extLst>
            </p:cNvPr>
            <p:cNvSpPr txBox="1"/>
            <p:nvPr/>
          </p:nvSpPr>
          <p:spPr bwMode="auto">
            <a:xfrm>
              <a:off x="4928911" y="3137052"/>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9" name="TextBox 118">
              <a:extLst>
                <a:ext uri="{FF2B5EF4-FFF2-40B4-BE49-F238E27FC236}">
                  <a16:creationId xmlns:a16="http://schemas.microsoft.com/office/drawing/2014/main" id="{F6A6D3E9-96ED-45BB-BFB7-92CF4C7716E9}"/>
                </a:ext>
              </a:extLst>
            </p:cNvPr>
            <p:cNvSpPr txBox="1"/>
            <p:nvPr/>
          </p:nvSpPr>
          <p:spPr bwMode="auto">
            <a:xfrm>
              <a:off x="5048830" y="3183737"/>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0" name="TextBox 119">
              <a:extLst>
                <a:ext uri="{FF2B5EF4-FFF2-40B4-BE49-F238E27FC236}">
                  <a16:creationId xmlns:a16="http://schemas.microsoft.com/office/drawing/2014/main" id="{39A7C688-AC74-4C8D-9482-006FC113AE31}"/>
                </a:ext>
              </a:extLst>
            </p:cNvPr>
            <p:cNvSpPr txBox="1"/>
            <p:nvPr/>
          </p:nvSpPr>
          <p:spPr bwMode="auto">
            <a:xfrm>
              <a:off x="5137513" y="3218225"/>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1" name="TextBox 120">
              <a:extLst>
                <a:ext uri="{FF2B5EF4-FFF2-40B4-BE49-F238E27FC236}">
                  <a16:creationId xmlns:a16="http://schemas.microsoft.com/office/drawing/2014/main" id="{FCBC844F-13D1-4C59-919B-FC59255816CF}"/>
                </a:ext>
              </a:extLst>
            </p:cNvPr>
            <p:cNvSpPr txBox="1"/>
            <p:nvPr/>
          </p:nvSpPr>
          <p:spPr bwMode="auto">
            <a:xfrm>
              <a:off x="5251349" y="3211153"/>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2" name="TextBox 121">
              <a:extLst>
                <a:ext uri="{FF2B5EF4-FFF2-40B4-BE49-F238E27FC236}">
                  <a16:creationId xmlns:a16="http://schemas.microsoft.com/office/drawing/2014/main" id="{E640E494-7826-4483-8E24-7FF380FF1548}"/>
                </a:ext>
              </a:extLst>
            </p:cNvPr>
            <p:cNvSpPr txBox="1"/>
            <p:nvPr/>
          </p:nvSpPr>
          <p:spPr bwMode="auto">
            <a:xfrm>
              <a:off x="5402187" y="3221035"/>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1EE43778-B646-4CD7-BAFD-FB00D712C9A6}"/>
                </a:ext>
              </a:extLst>
            </p:cNvPr>
            <p:cNvSpPr txBox="1"/>
            <p:nvPr/>
          </p:nvSpPr>
          <p:spPr bwMode="auto">
            <a:xfrm>
              <a:off x="5504468" y="3244664"/>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4" name="TextBox 123">
              <a:extLst>
                <a:ext uri="{FF2B5EF4-FFF2-40B4-BE49-F238E27FC236}">
                  <a16:creationId xmlns:a16="http://schemas.microsoft.com/office/drawing/2014/main" id="{59A16B99-F5E1-4006-BF2F-DCDDFA465227}"/>
                </a:ext>
              </a:extLst>
            </p:cNvPr>
            <p:cNvSpPr txBox="1"/>
            <p:nvPr/>
          </p:nvSpPr>
          <p:spPr bwMode="auto">
            <a:xfrm>
              <a:off x="5530951" y="3249580"/>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4C8600F7-5163-4D9E-A46B-A7591E07C476}"/>
                </a:ext>
              </a:extLst>
            </p:cNvPr>
            <p:cNvSpPr txBox="1"/>
            <p:nvPr/>
          </p:nvSpPr>
          <p:spPr bwMode="auto">
            <a:xfrm>
              <a:off x="5794543" y="3409948"/>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6" name="TextBox 125">
              <a:extLst>
                <a:ext uri="{FF2B5EF4-FFF2-40B4-BE49-F238E27FC236}">
                  <a16:creationId xmlns:a16="http://schemas.microsoft.com/office/drawing/2014/main" id="{3969A4E3-D624-4B90-8EF4-1D84C8A164F4}"/>
                </a:ext>
              </a:extLst>
            </p:cNvPr>
            <p:cNvSpPr txBox="1"/>
            <p:nvPr/>
          </p:nvSpPr>
          <p:spPr bwMode="auto">
            <a:xfrm>
              <a:off x="5828765" y="3418209"/>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9FAA0E78-2491-4726-A06B-54C25D49B0FF}"/>
                </a:ext>
              </a:extLst>
            </p:cNvPr>
            <p:cNvSpPr txBox="1"/>
            <p:nvPr/>
          </p:nvSpPr>
          <p:spPr bwMode="auto">
            <a:xfrm>
              <a:off x="5979603" y="3418209"/>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8" name="TextBox 127">
              <a:extLst>
                <a:ext uri="{FF2B5EF4-FFF2-40B4-BE49-F238E27FC236}">
                  <a16:creationId xmlns:a16="http://schemas.microsoft.com/office/drawing/2014/main" id="{7D5334C5-C8A6-40E5-894C-A33F18106E75}"/>
                </a:ext>
              </a:extLst>
            </p:cNvPr>
            <p:cNvSpPr txBox="1"/>
            <p:nvPr/>
          </p:nvSpPr>
          <p:spPr bwMode="auto">
            <a:xfrm>
              <a:off x="4200248" y="2755878"/>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9" name="TextBox 128">
              <a:extLst>
                <a:ext uri="{FF2B5EF4-FFF2-40B4-BE49-F238E27FC236}">
                  <a16:creationId xmlns:a16="http://schemas.microsoft.com/office/drawing/2014/main" id="{ACE1838F-58B8-48B2-9A36-7E2B4861FFD1}"/>
                </a:ext>
              </a:extLst>
            </p:cNvPr>
            <p:cNvSpPr txBox="1"/>
            <p:nvPr/>
          </p:nvSpPr>
          <p:spPr bwMode="auto">
            <a:xfrm>
              <a:off x="6058135" y="3418209"/>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5844FAE6-CC75-4D30-83DF-8CC3EC78906C}"/>
                </a:ext>
              </a:extLst>
            </p:cNvPr>
            <p:cNvSpPr txBox="1"/>
            <p:nvPr/>
          </p:nvSpPr>
          <p:spPr bwMode="auto">
            <a:xfrm>
              <a:off x="6186245" y="3518930"/>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056E4486-A848-4A4B-81D9-E9673473BD23}"/>
                </a:ext>
              </a:extLst>
            </p:cNvPr>
            <p:cNvSpPr txBox="1"/>
            <p:nvPr/>
          </p:nvSpPr>
          <p:spPr bwMode="auto">
            <a:xfrm>
              <a:off x="6247022" y="3518929"/>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FE7D37F4-45F1-450C-BD86-B012C7FEF7AB}"/>
                </a:ext>
              </a:extLst>
            </p:cNvPr>
            <p:cNvSpPr txBox="1"/>
            <p:nvPr/>
          </p:nvSpPr>
          <p:spPr bwMode="auto">
            <a:xfrm>
              <a:off x="6424619" y="3526002"/>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5067415E-6071-421E-9906-64641FCE8F2D}"/>
                </a:ext>
              </a:extLst>
            </p:cNvPr>
            <p:cNvSpPr txBox="1"/>
            <p:nvPr/>
          </p:nvSpPr>
          <p:spPr bwMode="auto">
            <a:xfrm>
              <a:off x="6846901" y="3685848"/>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2E480AF9-8A70-41CE-879F-C7241DB65A7B}"/>
                </a:ext>
              </a:extLst>
            </p:cNvPr>
            <p:cNvSpPr txBox="1"/>
            <p:nvPr/>
          </p:nvSpPr>
          <p:spPr bwMode="auto">
            <a:xfrm>
              <a:off x="6990354" y="3689989"/>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5B813906-A4D7-46E1-B41F-EEE6567CD6D8}"/>
                </a:ext>
              </a:extLst>
            </p:cNvPr>
            <p:cNvSpPr txBox="1"/>
            <p:nvPr/>
          </p:nvSpPr>
          <p:spPr bwMode="auto">
            <a:xfrm>
              <a:off x="7019783" y="3751544"/>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EC9BCD3A-BEF1-46A1-A5B9-B9134E7AEE25}"/>
                </a:ext>
              </a:extLst>
            </p:cNvPr>
            <p:cNvSpPr txBox="1"/>
            <p:nvPr/>
          </p:nvSpPr>
          <p:spPr bwMode="auto">
            <a:xfrm>
              <a:off x="7519784" y="3918768"/>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5493DECF-04BA-4375-8BDE-06CF51513BCD}"/>
                </a:ext>
              </a:extLst>
            </p:cNvPr>
            <p:cNvSpPr txBox="1"/>
            <p:nvPr/>
          </p:nvSpPr>
          <p:spPr bwMode="auto">
            <a:xfrm>
              <a:off x="7616311" y="3922357"/>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8" name="TextBox 137">
              <a:extLst>
                <a:ext uri="{FF2B5EF4-FFF2-40B4-BE49-F238E27FC236}">
                  <a16:creationId xmlns:a16="http://schemas.microsoft.com/office/drawing/2014/main" id="{10AE949F-FB5A-4B8E-B53A-F84D05AFEF56}"/>
                </a:ext>
              </a:extLst>
            </p:cNvPr>
            <p:cNvSpPr txBox="1"/>
            <p:nvPr/>
          </p:nvSpPr>
          <p:spPr bwMode="auto">
            <a:xfrm>
              <a:off x="9255918" y="4199237"/>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1024" name="Group 1023">
            <a:extLst>
              <a:ext uri="{FF2B5EF4-FFF2-40B4-BE49-F238E27FC236}">
                <a16:creationId xmlns:a16="http://schemas.microsoft.com/office/drawing/2014/main" id="{AA4F8E79-8232-4116-A7A2-E2208CEE40EE}"/>
              </a:ext>
            </a:extLst>
          </p:cNvPr>
          <p:cNvGrpSpPr/>
          <p:nvPr/>
        </p:nvGrpSpPr>
        <p:grpSpPr>
          <a:xfrm>
            <a:off x="3139255" y="1959945"/>
            <a:ext cx="6563235" cy="2578914"/>
            <a:chOff x="3139255" y="1855675"/>
            <a:chExt cx="6563235" cy="2578914"/>
          </a:xfrm>
        </p:grpSpPr>
        <p:sp>
          <p:nvSpPr>
            <p:cNvPr id="140" name="TextBox 139">
              <a:extLst>
                <a:ext uri="{FF2B5EF4-FFF2-40B4-BE49-F238E27FC236}">
                  <a16:creationId xmlns:a16="http://schemas.microsoft.com/office/drawing/2014/main" id="{E0C44E22-A982-494C-88FC-EA5A9AE2C90D}"/>
                </a:ext>
              </a:extLst>
            </p:cNvPr>
            <p:cNvSpPr txBox="1"/>
            <p:nvPr/>
          </p:nvSpPr>
          <p:spPr bwMode="auto">
            <a:xfrm>
              <a:off x="9499971" y="4122216"/>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1" name="TextBox 140">
              <a:extLst>
                <a:ext uri="{FF2B5EF4-FFF2-40B4-BE49-F238E27FC236}">
                  <a16:creationId xmlns:a16="http://schemas.microsoft.com/office/drawing/2014/main" id="{56F02BD7-8117-457E-8051-93A96A29423C}"/>
                </a:ext>
              </a:extLst>
            </p:cNvPr>
            <p:cNvSpPr txBox="1"/>
            <p:nvPr/>
          </p:nvSpPr>
          <p:spPr bwMode="auto">
            <a:xfrm>
              <a:off x="3139255" y="1855675"/>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2" name="TextBox 141">
              <a:extLst>
                <a:ext uri="{FF2B5EF4-FFF2-40B4-BE49-F238E27FC236}">
                  <a16:creationId xmlns:a16="http://schemas.microsoft.com/office/drawing/2014/main" id="{663571DF-C346-4E90-988A-01444ADEDBE3}"/>
                </a:ext>
              </a:extLst>
            </p:cNvPr>
            <p:cNvSpPr txBox="1"/>
            <p:nvPr/>
          </p:nvSpPr>
          <p:spPr bwMode="auto">
            <a:xfrm>
              <a:off x="3272997" y="2079568"/>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3" name="TextBox 142">
              <a:extLst>
                <a:ext uri="{FF2B5EF4-FFF2-40B4-BE49-F238E27FC236}">
                  <a16:creationId xmlns:a16="http://schemas.microsoft.com/office/drawing/2014/main" id="{86C1451F-455A-4CC3-91EA-BBF70D15351A}"/>
                </a:ext>
              </a:extLst>
            </p:cNvPr>
            <p:cNvSpPr txBox="1"/>
            <p:nvPr/>
          </p:nvSpPr>
          <p:spPr bwMode="auto">
            <a:xfrm>
              <a:off x="3286618" y="2202433"/>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4" name="TextBox 143">
              <a:extLst>
                <a:ext uri="{FF2B5EF4-FFF2-40B4-BE49-F238E27FC236}">
                  <a16:creationId xmlns:a16="http://schemas.microsoft.com/office/drawing/2014/main" id="{D9ACD754-0F5C-49D9-87D0-828E2555C3C0}"/>
                </a:ext>
              </a:extLst>
            </p:cNvPr>
            <p:cNvSpPr txBox="1"/>
            <p:nvPr/>
          </p:nvSpPr>
          <p:spPr bwMode="auto">
            <a:xfrm>
              <a:off x="3312493" y="2284223"/>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5" name="TextBox 144">
              <a:extLst>
                <a:ext uri="{FF2B5EF4-FFF2-40B4-BE49-F238E27FC236}">
                  <a16:creationId xmlns:a16="http://schemas.microsoft.com/office/drawing/2014/main" id="{DDCBFC55-A7E3-4346-894B-D3B59AE36B08}"/>
                </a:ext>
              </a:extLst>
            </p:cNvPr>
            <p:cNvSpPr txBox="1"/>
            <p:nvPr/>
          </p:nvSpPr>
          <p:spPr bwMode="auto">
            <a:xfrm>
              <a:off x="3425481" y="2460512"/>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6" name="TextBox 145">
              <a:extLst>
                <a:ext uri="{FF2B5EF4-FFF2-40B4-BE49-F238E27FC236}">
                  <a16:creationId xmlns:a16="http://schemas.microsoft.com/office/drawing/2014/main" id="{0E55628D-0299-440E-8043-3B2468D87611}"/>
                </a:ext>
              </a:extLst>
            </p:cNvPr>
            <p:cNvSpPr txBox="1"/>
            <p:nvPr/>
          </p:nvSpPr>
          <p:spPr bwMode="auto">
            <a:xfrm>
              <a:off x="3528977" y="2893022"/>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7" name="TextBox 146">
              <a:extLst>
                <a:ext uri="{FF2B5EF4-FFF2-40B4-BE49-F238E27FC236}">
                  <a16:creationId xmlns:a16="http://schemas.microsoft.com/office/drawing/2014/main" id="{A83D3698-8E0C-4093-8015-5FA5DC0EC46B}"/>
                </a:ext>
              </a:extLst>
            </p:cNvPr>
            <p:cNvSpPr txBox="1"/>
            <p:nvPr/>
          </p:nvSpPr>
          <p:spPr bwMode="auto">
            <a:xfrm>
              <a:off x="3684501" y="3082858"/>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8" name="TextBox 147">
              <a:extLst>
                <a:ext uri="{FF2B5EF4-FFF2-40B4-BE49-F238E27FC236}">
                  <a16:creationId xmlns:a16="http://schemas.microsoft.com/office/drawing/2014/main" id="{6BABC2A0-5323-4CF4-9BBC-3DE222993787}"/>
                </a:ext>
              </a:extLst>
            </p:cNvPr>
            <p:cNvSpPr txBox="1"/>
            <p:nvPr/>
          </p:nvSpPr>
          <p:spPr bwMode="auto">
            <a:xfrm>
              <a:off x="3841699" y="3310948"/>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9" name="TextBox 148">
              <a:extLst>
                <a:ext uri="{FF2B5EF4-FFF2-40B4-BE49-F238E27FC236}">
                  <a16:creationId xmlns:a16="http://schemas.microsoft.com/office/drawing/2014/main" id="{417E0EC9-02FC-4408-9B70-226488103174}"/>
                </a:ext>
              </a:extLst>
            </p:cNvPr>
            <p:cNvSpPr txBox="1"/>
            <p:nvPr/>
          </p:nvSpPr>
          <p:spPr bwMode="auto">
            <a:xfrm>
              <a:off x="4172328" y="3612532"/>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0" name="TextBox 149">
              <a:extLst>
                <a:ext uri="{FF2B5EF4-FFF2-40B4-BE49-F238E27FC236}">
                  <a16:creationId xmlns:a16="http://schemas.microsoft.com/office/drawing/2014/main" id="{897307CA-E886-435B-83D5-D64C44AE9152}"/>
                </a:ext>
              </a:extLst>
            </p:cNvPr>
            <p:cNvSpPr txBox="1"/>
            <p:nvPr/>
          </p:nvSpPr>
          <p:spPr bwMode="auto">
            <a:xfrm>
              <a:off x="4400428" y="3716191"/>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1" name="TextBox 150">
              <a:extLst>
                <a:ext uri="{FF2B5EF4-FFF2-40B4-BE49-F238E27FC236}">
                  <a16:creationId xmlns:a16="http://schemas.microsoft.com/office/drawing/2014/main" id="{403783AC-9BF2-4566-8086-9D34B3ED43CE}"/>
                </a:ext>
              </a:extLst>
            </p:cNvPr>
            <p:cNvSpPr txBox="1"/>
            <p:nvPr/>
          </p:nvSpPr>
          <p:spPr bwMode="auto">
            <a:xfrm>
              <a:off x="4700323" y="3794649"/>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2" name="TextBox 151">
              <a:extLst>
                <a:ext uri="{FF2B5EF4-FFF2-40B4-BE49-F238E27FC236}">
                  <a16:creationId xmlns:a16="http://schemas.microsoft.com/office/drawing/2014/main" id="{29F1C96A-918C-437A-9438-04EB4BC95F54}"/>
                </a:ext>
              </a:extLst>
            </p:cNvPr>
            <p:cNvSpPr txBox="1"/>
            <p:nvPr/>
          </p:nvSpPr>
          <p:spPr bwMode="auto">
            <a:xfrm>
              <a:off x="4419035" y="3716191"/>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3" name="TextBox 152">
              <a:extLst>
                <a:ext uri="{FF2B5EF4-FFF2-40B4-BE49-F238E27FC236}">
                  <a16:creationId xmlns:a16="http://schemas.microsoft.com/office/drawing/2014/main" id="{30ED9774-DB86-482E-9535-D0ADCDA1D65E}"/>
                </a:ext>
              </a:extLst>
            </p:cNvPr>
            <p:cNvSpPr txBox="1"/>
            <p:nvPr/>
          </p:nvSpPr>
          <p:spPr bwMode="auto">
            <a:xfrm>
              <a:off x="4924115" y="3854848"/>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4" name="TextBox 153">
              <a:extLst>
                <a:ext uri="{FF2B5EF4-FFF2-40B4-BE49-F238E27FC236}">
                  <a16:creationId xmlns:a16="http://schemas.microsoft.com/office/drawing/2014/main" id="{E7DD3AC0-CECE-42CA-A534-254E9E53EA58}"/>
                </a:ext>
              </a:extLst>
            </p:cNvPr>
            <p:cNvSpPr txBox="1"/>
            <p:nvPr/>
          </p:nvSpPr>
          <p:spPr bwMode="auto">
            <a:xfrm>
              <a:off x="5086000" y="3856760"/>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5" name="TextBox 154">
              <a:extLst>
                <a:ext uri="{FF2B5EF4-FFF2-40B4-BE49-F238E27FC236}">
                  <a16:creationId xmlns:a16="http://schemas.microsoft.com/office/drawing/2014/main" id="{AF803C42-2870-4896-8170-4CFA7AF19B31}"/>
                </a:ext>
              </a:extLst>
            </p:cNvPr>
            <p:cNvSpPr txBox="1"/>
            <p:nvPr/>
          </p:nvSpPr>
          <p:spPr bwMode="auto">
            <a:xfrm>
              <a:off x="5262576" y="3926250"/>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6" name="TextBox 155">
              <a:extLst>
                <a:ext uri="{FF2B5EF4-FFF2-40B4-BE49-F238E27FC236}">
                  <a16:creationId xmlns:a16="http://schemas.microsoft.com/office/drawing/2014/main" id="{8363EBFC-134A-4A04-B587-3A969C98F368}"/>
                </a:ext>
              </a:extLst>
            </p:cNvPr>
            <p:cNvSpPr txBox="1"/>
            <p:nvPr/>
          </p:nvSpPr>
          <p:spPr bwMode="auto">
            <a:xfrm>
              <a:off x="5286570" y="3932634"/>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7" name="TextBox 156">
              <a:extLst>
                <a:ext uri="{FF2B5EF4-FFF2-40B4-BE49-F238E27FC236}">
                  <a16:creationId xmlns:a16="http://schemas.microsoft.com/office/drawing/2014/main" id="{1D18E330-AF6D-4DA5-AA9E-F18BF848CFB3}"/>
                </a:ext>
              </a:extLst>
            </p:cNvPr>
            <p:cNvSpPr txBox="1"/>
            <p:nvPr/>
          </p:nvSpPr>
          <p:spPr bwMode="auto">
            <a:xfrm>
              <a:off x="5459197" y="3922174"/>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8" name="TextBox 157">
              <a:extLst>
                <a:ext uri="{FF2B5EF4-FFF2-40B4-BE49-F238E27FC236}">
                  <a16:creationId xmlns:a16="http://schemas.microsoft.com/office/drawing/2014/main" id="{6B6AEDF9-C562-4563-91FC-8CD1CE271899}"/>
                </a:ext>
              </a:extLst>
            </p:cNvPr>
            <p:cNvSpPr txBox="1"/>
            <p:nvPr/>
          </p:nvSpPr>
          <p:spPr bwMode="auto">
            <a:xfrm>
              <a:off x="5574136" y="3979681"/>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9" name="TextBox 158">
              <a:extLst>
                <a:ext uri="{FF2B5EF4-FFF2-40B4-BE49-F238E27FC236}">
                  <a16:creationId xmlns:a16="http://schemas.microsoft.com/office/drawing/2014/main" id="{988DADFF-FC75-417A-8598-A31BA5A7954E}"/>
                </a:ext>
              </a:extLst>
            </p:cNvPr>
            <p:cNvSpPr txBox="1"/>
            <p:nvPr/>
          </p:nvSpPr>
          <p:spPr bwMode="auto">
            <a:xfrm>
              <a:off x="6459174" y="4126812"/>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0" name="TextBox 159">
              <a:extLst>
                <a:ext uri="{FF2B5EF4-FFF2-40B4-BE49-F238E27FC236}">
                  <a16:creationId xmlns:a16="http://schemas.microsoft.com/office/drawing/2014/main" id="{597C9539-DC64-4EB5-B147-9ECC0F7545BD}"/>
                </a:ext>
              </a:extLst>
            </p:cNvPr>
            <p:cNvSpPr txBox="1"/>
            <p:nvPr/>
          </p:nvSpPr>
          <p:spPr bwMode="auto">
            <a:xfrm>
              <a:off x="6755320" y="4126811"/>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1" name="TextBox 160">
              <a:extLst>
                <a:ext uri="{FF2B5EF4-FFF2-40B4-BE49-F238E27FC236}">
                  <a16:creationId xmlns:a16="http://schemas.microsoft.com/office/drawing/2014/main" id="{B109B169-4C1D-492E-B4C2-690434AA45CC}"/>
                </a:ext>
              </a:extLst>
            </p:cNvPr>
            <p:cNvSpPr txBox="1"/>
            <p:nvPr/>
          </p:nvSpPr>
          <p:spPr bwMode="auto">
            <a:xfrm>
              <a:off x="8178256" y="4126810"/>
              <a:ext cx="202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spTree>
    <p:extLst>
      <p:ext uri="{BB962C8B-B14F-4D97-AF65-F5344CB8AC3E}">
        <p14:creationId xmlns:p14="http://schemas.microsoft.com/office/powerpoint/2010/main" val="33926743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TextBox 154">
            <a:extLst>
              <a:ext uri="{FF2B5EF4-FFF2-40B4-BE49-F238E27FC236}">
                <a16:creationId xmlns:a16="http://schemas.microsoft.com/office/drawing/2014/main" id="{6C72CEB3-E1F5-4C05-B35A-1AF84752076F}"/>
              </a:ext>
            </a:extLst>
          </p:cNvPr>
          <p:cNvSpPr txBox="1"/>
          <p:nvPr/>
        </p:nvSpPr>
        <p:spPr bwMode="auto">
          <a:xfrm>
            <a:off x="6900434" y="3013517"/>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56" name="TextBox 155">
            <a:extLst>
              <a:ext uri="{FF2B5EF4-FFF2-40B4-BE49-F238E27FC236}">
                <a16:creationId xmlns:a16="http://schemas.microsoft.com/office/drawing/2014/main" id="{268BAFAD-AF54-43E2-BAA9-81E4FF3C74D9}"/>
              </a:ext>
            </a:extLst>
          </p:cNvPr>
          <p:cNvSpPr txBox="1"/>
          <p:nvPr/>
        </p:nvSpPr>
        <p:spPr bwMode="auto">
          <a:xfrm>
            <a:off x="6936345" y="3021580"/>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grpSp>
        <p:nvGrpSpPr>
          <p:cNvPr id="191" name="Group 190">
            <a:extLst>
              <a:ext uri="{FF2B5EF4-FFF2-40B4-BE49-F238E27FC236}">
                <a16:creationId xmlns:a16="http://schemas.microsoft.com/office/drawing/2014/main" id="{6384199A-3AF3-428E-BB2A-0DE502EDD096}"/>
              </a:ext>
            </a:extLst>
          </p:cNvPr>
          <p:cNvGrpSpPr/>
          <p:nvPr/>
        </p:nvGrpSpPr>
        <p:grpSpPr>
          <a:xfrm>
            <a:off x="6936061" y="3128922"/>
            <a:ext cx="3123648" cy="1649746"/>
            <a:chOff x="6943037" y="3158584"/>
            <a:chExt cx="3096649" cy="1615314"/>
          </a:xfrm>
        </p:grpSpPr>
        <p:sp>
          <p:nvSpPr>
            <p:cNvPr id="150" name="TextBox 149">
              <a:extLst>
                <a:ext uri="{FF2B5EF4-FFF2-40B4-BE49-F238E27FC236}">
                  <a16:creationId xmlns:a16="http://schemas.microsoft.com/office/drawing/2014/main" id="{89FFB01C-FFEE-4FC2-A9D7-DA22EFE931D0}"/>
                </a:ext>
              </a:extLst>
            </p:cNvPr>
            <p:cNvSpPr txBox="1"/>
            <p:nvPr/>
          </p:nvSpPr>
          <p:spPr bwMode="auto">
            <a:xfrm>
              <a:off x="9906093" y="4430026"/>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51" name="TextBox 150">
              <a:extLst>
                <a:ext uri="{FF2B5EF4-FFF2-40B4-BE49-F238E27FC236}">
                  <a16:creationId xmlns:a16="http://schemas.microsoft.com/office/drawing/2014/main" id="{EBC89795-1DCB-4FE4-8DAD-8464B64AE9BF}"/>
                </a:ext>
              </a:extLst>
            </p:cNvPr>
            <p:cNvSpPr txBox="1"/>
            <p:nvPr/>
          </p:nvSpPr>
          <p:spPr bwMode="auto">
            <a:xfrm>
              <a:off x="8779000" y="4430026"/>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52" name="TextBox 151">
              <a:extLst>
                <a:ext uri="{FF2B5EF4-FFF2-40B4-BE49-F238E27FC236}">
                  <a16:creationId xmlns:a16="http://schemas.microsoft.com/office/drawing/2014/main" id="{8F99022D-AD47-441B-8E6C-E70B211E6C2C}"/>
                </a:ext>
              </a:extLst>
            </p:cNvPr>
            <p:cNvSpPr txBox="1"/>
            <p:nvPr/>
          </p:nvSpPr>
          <p:spPr bwMode="auto">
            <a:xfrm>
              <a:off x="8656505" y="4433063"/>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53" name="TextBox 152">
              <a:extLst>
                <a:ext uri="{FF2B5EF4-FFF2-40B4-BE49-F238E27FC236}">
                  <a16:creationId xmlns:a16="http://schemas.microsoft.com/office/drawing/2014/main" id="{CC220FC9-2709-4FD9-B480-9C21C4E8D097}"/>
                </a:ext>
              </a:extLst>
            </p:cNvPr>
            <p:cNvSpPr txBox="1"/>
            <p:nvPr/>
          </p:nvSpPr>
          <p:spPr bwMode="auto">
            <a:xfrm>
              <a:off x="8276923" y="4434789"/>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54" name="TextBox 153">
              <a:extLst>
                <a:ext uri="{FF2B5EF4-FFF2-40B4-BE49-F238E27FC236}">
                  <a16:creationId xmlns:a16="http://schemas.microsoft.com/office/drawing/2014/main" id="{C8F4FCF8-2B40-47DE-9345-46382AC2A435}"/>
                </a:ext>
              </a:extLst>
            </p:cNvPr>
            <p:cNvSpPr txBox="1"/>
            <p:nvPr/>
          </p:nvSpPr>
          <p:spPr bwMode="auto">
            <a:xfrm>
              <a:off x="9052985" y="4435344"/>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57" name="TextBox 156">
              <a:extLst>
                <a:ext uri="{FF2B5EF4-FFF2-40B4-BE49-F238E27FC236}">
                  <a16:creationId xmlns:a16="http://schemas.microsoft.com/office/drawing/2014/main" id="{12A1EA03-A5AD-4181-B983-A59A09350C79}"/>
                </a:ext>
              </a:extLst>
            </p:cNvPr>
            <p:cNvSpPr txBox="1"/>
            <p:nvPr/>
          </p:nvSpPr>
          <p:spPr bwMode="auto">
            <a:xfrm>
              <a:off x="6943037" y="3158584"/>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58" name="TextBox 157">
              <a:extLst>
                <a:ext uri="{FF2B5EF4-FFF2-40B4-BE49-F238E27FC236}">
                  <a16:creationId xmlns:a16="http://schemas.microsoft.com/office/drawing/2014/main" id="{A827A1BF-87EC-4C0D-988D-5E439C035CA3}"/>
                </a:ext>
              </a:extLst>
            </p:cNvPr>
            <p:cNvSpPr txBox="1"/>
            <p:nvPr/>
          </p:nvSpPr>
          <p:spPr bwMode="auto">
            <a:xfrm>
              <a:off x="6947671" y="3184272"/>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59" name="TextBox 158">
              <a:extLst>
                <a:ext uri="{FF2B5EF4-FFF2-40B4-BE49-F238E27FC236}">
                  <a16:creationId xmlns:a16="http://schemas.microsoft.com/office/drawing/2014/main" id="{6D534E53-1906-4A49-916E-B901B726D328}"/>
                </a:ext>
              </a:extLst>
            </p:cNvPr>
            <p:cNvSpPr txBox="1"/>
            <p:nvPr/>
          </p:nvSpPr>
          <p:spPr bwMode="auto">
            <a:xfrm>
              <a:off x="6943037" y="3230983"/>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60" name="TextBox 159">
              <a:extLst>
                <a:ext uri="{FF2B5EF4-FFF2-40B4-BE49-F238E27FC236}">
                  <a16:creationId xmlns:a16="http://schemas.microsoft.com/office/drawing/2014/main" id="{54AB09C6-19FB-4F88-9FF1-33C2BE8F5510}"/>
                </a:ext>
              </a:extLst>
            </p:cNvPr>
            <p:cNvSpPr txBox="1"/>
            <p:nvPr/>
          </p:nvSpPr>
          <p:spPr bwMode="auto">
            <a:xfrm>
              <a:off x="7034398" y="3287272"/>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61" name="TextBox 160">
              <a:extLst>
                <a:ext uri="{FF2B5EF4-FFF2-40B4-BE49-F238E27FC236}">
                  <a16:creationId xmlns:a16="http://schemas.microsoft.com/office/drawing/2014/main" id="{13C25998-08A1-41DF-9F47-F109B2D358A9}"/>
                </a:ext>
              </a:extLst>
            </p:cNvPr>
            <p:cNvSpPr txBox="1"/>
            <p:nvPr/>
          </p:nvSpPr>
          <p:spPr bwMode="auto">
            <a:xfrm>
              <a:off x="7077564" y="3326414"/>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62" name="TextBox 161">
              <a:extLst>
                <a:ext uri="{FF2B5EF4-FFF2-40B4-BE49-F238E27FC236}">
                  <a16:creationId xmlns:a16="http://schemas.microsoft.com/office/drawing/2014/main" id="{285B69F0-2FE4-4395-861E-D33BFEBAFF67}"/>
                </a:ext>
              </a:extLst>
            </p:cNvPr>
            <p:cNvSpPr txBox="1"/>
            <p:nvPr/>
          </p:nvSpPr>
          <p:spPr bwMode="auto">
            <a:xfrm>
              <a:off x="6999461" y="3274359"/>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63" name="TextBox 162">
              <a:extLst>
                <a:ext uri="{FF2B5EF4-FFF2-40B4-BE49-F238E27FC236}">
                  <a16:creationId xmlns:a16="http://schemas.microsoft.com/office/drawing/2014/main" id="{467C9BC3-64C5-4399-B13A-8816EFD38F80}"/>
                </a:ext>
              </a:extLst>
            </p:cNvPr>
            <p:cNvSpPr txBox="1"/>
            <p:nvPr/>
          </p:nvSpPr>
          <p:spPr bwMode="auto">
            <a:xfrm>
              <a:off x="7108489" y="3454895"/>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64" name="TextBox 163">
              <a:extLst>
                <a:ext uri="{FF2B5EF4-FFF2-40B4-BE49-F238E27FC236}">
                  <a16:creationId xmlns:a16="http://schemas.microsoft.com/office/drawing/2014/main" id="{26ABF35C-5CA5-4CE3-B0D5-56ED23C7B90F}"/>
                </a:ext>
              </a:extLst>
            </p:cNvPr>
            <p:cNvSpPr txBox="1"/>
            <p:nvPr/>
          </p:nvSpPr>
          <p:spPr bwMode="auto">
            <a:xfrm>
              <a:off x="7109053" y="3479918"/>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65" name="TextBox 164">
              <a:extLst>
                <a:ext uri="{FF2B5EF4-FFF2-40B4-BE49-F238E27FC236}">
                  <a16:creationId xmlns:a16="http://schemas.microsoft.com/office/drawing/2014/main" id="{BD40FEE3-D487-4263-8FDC-BDB1CF8B233A}"/>
                </a:ext>
              </a:extLst>
            </p:cNvPr>
            <p:cNvSpPr txBox="1"/>
            <p:nvPr/>
          </p:nvSpPr>
          <p:spPr bwMode="auto">
            <a:xfrm>
              <a:off x="7120128" y="3625443"/>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66" name="TextBox 165">
              <a:extLst>
                <a:ext uri="{FF2B5EF4-FFF2-40B4-BE49-F238E27FC236}">
                  <a16:creationId xmlns:a16="http://schemas.microsoft.com/office/drawing/2014/main" id="{914E4842-8824-4774-8E21-189B55028CC6}"/>
                </a:ext>
              </a:extLst>
            </p:cNvPr>
            <p:cNvSpPr txBox="1"/>
            <p:nvPr/>
          </p:nvSpPr>
          <p:spPr bwMode="auto">
            <a:xfrm>
              <a:off x="7513936" y="4114051"/>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67" name="TextBox 166">
              <a:extLst>
                <a:ext uri="{FF2B5EF4-FFF2-40B4-BE49-F238E27FC236}">
                  <a16:creationId xmlns:a16="http://schemas.microsoft.com/office/drawing/2014/main" id="{55941D92-B953-42BC-AA7E-1DBAE7175F6D}"/>
                </a:ext>
              </a:extLst>
            </p:cNvPr>
            <p:cNvSpPr txBox="1"/>
            <p:nvPr/>
          </p:nvSpPr>
          <p:spPr bwMode="auto">
            <a:xfrm>
              <a:off x="8229951" y="4286354"/>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68" name="TextBox 167">
              <a:extLst>
                <a:ext uri="{FF2B5EF4-FFF2-40B4-BE49-F238E27FC236}">
                  <a16:creationId xmlns:a16="http://schemas.microsoft.com/office/drawing/2014/main" id="{6BC9CAA2-0C9E-45AC-BB46-B847F1495344}"/>
                </a:ext>
              </a:extLst>
            </p:cNvPr>
            <p:cNvSpPr txBox="1"/>
            <p:nvPr/>
          </p:nvSpPr>
          <p:spPr bwMode="auto">
            <a:xfrm>
              <a:off x="8090888" y="4166107"/>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69" name="TextBox 168">
              <a:extLst>
                <a:ext uri="{FF2B5EF4-FFF2-40B4-BE49-F238E27FC236}">
                  <a16:creationId xmlns:a16="http://schemas.microsoft.com/office/drawing/2014/main" id="{D0D40A98-FA99-46F8-B53D-2E795729BF42}"/>
                </a:ext>
              </a:extLst>
            </p:cNvPr>
            <p:cNvSpPr txBox="1"/>
            <p:nvPr/>
          </p:nvSpPr>
          <p:spPr bwMode="auto">
            <a:xfrm>
              <a:off x="8067896" y="4175572"/>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70" name="TextBox 169">
              <a:extLst>
                <a:ext uri="{FF2B5EF4-FFF2-40B4-BE49-F238E27FC236}">
                  <a16:creationId xmlns:a16="http://schemas.microsoft.com/office/drawing/2014/main" id="{12AB3404-DA85-4F0F-BFD2-AA366E861ECF}"/>
                </a:ext>
              </a:extLst>
            </p:cNvPr>
            <p:cNvSpPr txBox="1"/>
            <p:nvPr/>
          </p:nvSpPr>
          <p:spPr bwMode="auto">
            <a:xfrm>
              <a:off x="7560908" y="4115018"/>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71" name="TextBox 170">
              <a:extLst>
                <a:ext uri="{FF2B5EF4-FFF2-40B4-BE49-F238E27FC236}">
                  <a16:creationId xmlns:a16="http://schemas.microsoft.com/office/drawing/2014/main" id="{5CB2793D-56CA-4121-8A94-9FB135D67B6E}"/>
                </a:ext>
              </a:extLst>
            </p:cNvPr>
            <p:cNvSpPr txBox="1"/>
            <p:nvPr/>
          </p:nvSpPr>
          <p:spPr bwMode="auto">
            <a:xfrm>
              <a:off x="7634454" y="4125686"/>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72" name="TextBox 171">
              <a:extLst>
                <a:ext uri="{FF2B5EF4-FFF2-40B4-BE49-F238E27FC236}">
                  <a16:creationId xmlns:a16="http://schemas.microsoft.com/office/drawing/2014/main" id="{08495BF2-B3F5-45BC-877B-2EB737735718}"/>
                </a:ext>
              </a:extLst>
            </p:cNvPr>
            <p:cNvSpPr txBox="1"/>
            <p:nvPr/>
          </p:nvSpPr>
          <p:spPr bwMode="auto">
            <a:xfrm>
              <a:off x="7686644" y="4166364"/>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73" name="TextBox 172">
              <a:extLst>
                <a:ext uri="{FF2B5EF4-FFF2-40B4-BE49-F238E27FC236}">
                  <a16:creationId xmlns:a16="http://schemas.microsoft.com/office/drawing/2014/main" id="{611796F9-24A5-4927-A92E-7B35A1C58601}"/>
                </a:ext>
              </a:extLst>
            </p:cNvPr>
            <p:cNvSpPr txBox="1"/>
            <p:nvPr/>
          </p:nvSpPr>
          <p:spPr bwMode="auto">
            <a:xfrm>
              <a:off x="7796258" y="4174625"/>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74" name="TextBox 173">
              <a:extLst>
                <a:ext uri="{FF2B5EF4-FFF2-40B4-BE49-F238E27FC236}">
                  <a16:creationId xmlns:a16="http://schemas.microsoft.com/office/drawing/2014/main" id="{1CF2DB56-729C-4D3C-A415-F15EFAF356A9}"/>
                </a:ext>
              </a:extLst>
            </p:cNvPr>
            <p:cNvSpPr txBox="1"/>
            <p:nvPr/>
          </p:nvSpPr>
          <p:spPr bwMode="auto">
            <a:xfrm>
              <a:off x="7871768" y="4164356"/>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75" name="TextBox 174">
              <a:extLst>
                <a:ext uri="{FF2B5EF4-FFF2-40B4-BE49-F238E27FC236}">
                  <a16:creationId xmlns:a16="http://schemas.microsoft.com/office/drawing/2014/main" id="{C472EF4B-397B-4D81-9294-34640D7379ED}"/>
                </a:ext>
              </a:extLst>
            </p:cNvPr>
            <p:cNvSpPr txBox="1"/>
            <p:nvPr/>
          </p:nvSpPr>
          <p:spPr bwMode="auto">
            <a:xfrm>
              <a:off x="7891717" y="4164356"/>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76" name="TextBox 175">
              <a:extLst>
                <a:ext uri="{FF2B5EF4-FFF2-40B4-BE49-F238E27FC236}">
                  <a16:creationId xmlns:a16="http://schemas.microsoft.com/office/drawing/2014/main" id="{CE74D8B3-CECF-459E-AEC3-52EB028D2529}"/>
                </a:ext>
              </a:extLst>
            </p:cNvPr>
            <p:cNvSpPr txBox="1"/>
            <p:nvPr/>
          </p:nvSpPr>
          <p:spPr bwMode="auto">
            <a:xfrm>
              <a:off x="7910214" y="4169447"/>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77" name="TextBox 176">
              <a:extLst>
                <a:ext uri="{FF2B5EF4-FFF2-40B4-BE49-F238E27FC236}">
                  <a16:creationId xmlns:a16="http://schemas.microsoft.com/office/drawing/2014/main" id="{B489716F-F546-4658-8F37-E8BBB29BD9BE}"/>
                </a:ext>
              </a:extLst>
            </p:cNvPr>
            <p:cNvSpPr txBox="1"/>
            <p:nvPr/>
          </p:nvSpPr>
          <p:spPr bwMode="auto">
            <a:xfrm>
              <a:off x="7490322" y="3964344"/>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78" name="TextBox 177">
              <a:extLst>
                <a:ext uri="{FF2B5EF4-FFF2-40B4-BE49-F238E27FC236}">
                  <a16:creationId xmlns:a16="http://schemas.microsoft.com/office/drawing/2014/main" id="{831DA63A-E005-4C2D-8C04-7DB7D3AC51D9}"/>
                </a:ext>
              </a:extLst>
            </p:cNvPr>
            <p:cNvSpPr txBox="1"/>
            <p:nvPr/>
          </p:nvSpPr>
          <p:spPr bwMode="auto">
            <a:xfrm>
              <a:off x="7458265" y="3840299"/>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79" name="TextBox 178">
              <a:extLst>
                <a:ext uri="{FF2B5EF4-FFF2-40B4-BE49-F238E27FC236}">
                  <a16:creationId xmlns:a16="http://schemas.microsoft.com/office/drawing/2014/main" id="{7CC03FED-1675-438C-BA89-4B084F0321CF}"/>
                </a:ext>
              </a:extLst>
            </p:cNvPr>
            <p:cNvSpPr txBox="1"/>
            <p:nvPr/>
          </p:nvSpPr>
          <p:spPr bwMode="auto">
            <a:xfrm>
              <a:off x="7126077" y="3649195"/>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80" name="TextBox 179">
              <a:extLst>
                <a:ext uri="{FF2B5EF4-FFF2-40B4-BE49-F238E27FC236}">
                  <a16:creationId xmlns:a16="http://schemas.microsoft.com/office/drawing/2014/main" id="{290718F9-3206-4A45-AD38-1B84209D8F04}"/>
                </a:ext>
              </a:extLst>
            </p:cNvPr>
            <p:cNvSpPr txBox="1"/>
            <p:nvPr/>
          </p:nvSpPr>
          <p:spPr bwMode="auto">
            <a:xfrm>
              <a:off x="7153491" y="3685675"/>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83" name="TextBox 182">
              <a:extLst>
                <a:ext uri="{FF2B5EF4-FFF2-40B4-BE49-F238E27FC236}">
                  <a16:creationId xmlns:a16="http://schemas.microsoft.com/office/drawing/2014/main" id="{809D05E2-D692-4B3F-BF5B-802DDABE4949}"/>
                </a:ext>
              </a:extLst>
            </p:cNvPr>
            <p:cNvSpPr txBox="1"/>
            <p:nvPr/>
          </p:nvSpPr>
          <p:spPr bwMode="auto">
            <a:xfrm>
              <a:off x="7304369" y="3733592"/>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84" name="TextBox 183">
              <a:extLst>
                <a:ext uri="{FF2B5EF4-FFF2-40B4-BE49-F238E27FC236}">
                  <a16:creationId xmlns:a16="http://schemas.microsoft.com/office/drawing/2014/main" id="{8466350D-69EA-4D69-97F3-605156EE8CD9}"/>
                </a:ext>
              </a:extLst>
            </p:cNvPr>
            <p:cNvSpPr txBox="1"/>
            <p:nvPr/>
          </p:nvSpPr>
          <p:spPr bwMode="auto">
            <a:xfrm>
              <a:off x="7185584" y="3695245"/>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85" name="TextBox 184">
              <a:extLst>
                <a:ext uri="{FF2B5EF4-FFF2-40B4-BE49-F238E27FC236}">
                  <a16:creationId xmlns:a16="http://schemas.microsoft.com/office/drawing/2014/main" id="{72E01FCC-2C8F-4473-BDB2-38DE7077CD4C}"/>
                </a:ext>
              </a:extLst>
            </p:cNvPr>
            <p:cNvSpPr txBox="1"/>
            <p:nvPr/>
          </p:nvSpPr>
          <p:spPr bwMode="auto">
            <a:xfrm>
              <a:off x="7239370" y="3694538"/>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86" name="TextBox 185">
              <a:extLst>
                <a:ext uri="{FF2B5EF4-FFF2-40B4-BE49-F238E27FC236}">
                  <a16:creationId xmlns:a16="http://schemas.microsoft.com/office/drawing/2014/main" id="{89790E13-424F-408E-9543-38FC63729DA6}"/>
                </a:ext>
              </a:extLst>
            </p:cNvPr>
            <p:cNvSpPr txBox="1"/>
            <p:nvPr/>
          </p:nvSpPr>
          <p:spPr bwMode="auto">
            <a:xfrm>
              <a:off x="7214171" y="3699804"/>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87" name="TextBox 186">
              <a:extLst>
                <a:ext uri="{FF2B5EF4-FFF2-40B4-BE49-F238E27FC236}">
                  <a16:creationId xmlns:a16="http://schemas.microsoft.com/office/drawing/2014/main" id="{87EBE8EB-BDFF-4CDA-8F2A-D8B5FB384D68}"/>
                </a:ext>
              </a:extLst>
            </p:cNvPr>
            <p:cNvSpPr txBox="1"/>
            <p:nvPr/>
          </p:nvSpPr>
          <p:spPr bwMode="auto">
            <a:xfrm>
              <a:off x="7273330" y="3694538"/>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88" name="TextBox 187">
              <a:extLst>
                <a:ext uri="{FF2B5EF4-FFF2-40B4-BE49-F238E27FC236}">
                  <a16:creationId xmlns:a16="http://schemas.microsoft.com/office/drawing/2014/main" id="{33C444C9-1691-4D96-8DE4-C362EA6FE6D9}"/>
                </a:ext>
              </a:extLst>
            </p:cNvPr>
            <p:cNvSpPr txBox="1"/>
            <p:nvPr/>
          </p:nvSpPr>
          <p:spPr bwMode="auto">
            <a:xfrm>
              <a:off x="7324672" y="3795161"/>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89" name="TextBox 188">
              <a:extLst>
                <a:ext uri="{FF2B5EF4-FFF2-40B4-BE49-F238E27FC236}">
                  <a16:creationId xmlns:a16="http://schemas.microsoft.com/office/drawing/2014/main" id="{20124391-D29B-4179-9CF8-857D714354FD}"/>
                </a:ext>
              </a:extLst>
            </p:cNvPr>
            <p:cNvSpPr txBox="1"/>
            <p:nvPr/>
          </p:nvSpPr>
          <p:spPr bwMode="auto">
            <a:xfrm>
              <a:off x="7376741" y="3809386"/>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90" name="TextBox 189">
              <a:extLst>
                <a:ext uri="{FF2B5EF4-FFF2-40B4-BE49-F238E27FC236}">
                  <a16:creationId xmlns:a16="http://schemas.microsoft.com/office/drawing/2014/main" id="{9F8B24B6-1CB9-4402-A231-6B92EB2F7A37}"/>
                </a:ext>
              </a:extLst>
            </p:cNvPr>
            <p:cNvSpPr txBox="1"/>
            <p:nvPr/>
          </p:nvSpPr>
          <p:spPr bwMode="auto">
            <a:xfrm>
              <a:off x="7401052" y="3803799"/>
              <a:ext cx="133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grpSp>
      <p:sp>
        <p:nvSpPr>
          <p:cNvPr id="149" name="Freeform: Shape 148">
            <a:extLst>
              <a:ext uri="{FF2B5EF4-FFF2-40B4-BE49-F238E27FC236}">
                <a16:creationId xmlns:a16="http://schemas.microsoft.com/office/drawing/2014/main" id="{1C9EE386-4DB7-421D-B24D-32F5E74398CB}"/>
              </a:ext>
            </a:extLst>
          </p:cNvPr>
          <p:cNvSpPr/>
          <p:nvPr/>
        </p:nvSpPr>
        <p:spPr bwMode="auto">
          <a:xfrm>
            <a:off x="7010400" y="3200400"/>
            <a:ext cx="3000375" cy="1404938"/>
          </a:xfrm>
          <a:custGeom>
            <a:avLst/>
            <a:gdLst>
              <a:gd name="connsiteX0" fmla="*/ 3000375 w 3000375"/>
              <a:gd name="connsiteY0" fmla="*/ 1404938 h 1404938"/>
              <a:gd name="connsiteX1" fmla="*/ 1290638 w 3000375"/>
              <a:gd name="connsiteY1" fmla="*/ 1404938 h 1404938"/>
              <a:gd name="connsiteX2" fmla="*/ 1290638 w 3000375"/>
              <a:gd name="connsiteY2" fmla="*/ 1266825 h 1404938"/>
              <a:gd name="connsiteX3" fmla="*/ 1247775 w 3000375"/>
              <a:gd name="connsiteY3" fmla="*/ 1266825 h 1404938"/>
              <a:gd name="connsiteX4" fmla="*/ 1247775 w 3000375"/>
              <a:gd name="connsiteY4" fmla="*/ 1143000 h 1404938"/>
              <a:gd name="connsiteX5" fmla="*/ 728663 w 3000375"/>
              <a:gd name="connsiteY5" fmla="*/ 1143000 h 1404938"/>
              <a:gd name="connsiteX6" fmla="*/ 728663 w 3000375"/>
              <a:gd name="connsiteY6" fmla="*/ 1100138 h 1404938"/>
              <a:gd name="connsiteX7" fmla="*/ 566738 w 3000375"/>
              <a:gd name="connsiteY7" fmla="*/ 1100138 h 1404938"/>
              <a:gd name="connsiteX8" fmla="*/ 566738 w 3000375"/>
              <a:gd name="connsiteY8" fmla="*/ 1014413 h 1404938"/>
              <a:gd name="connsiteX9" fmla="*/ 547688 w 3000375"/>
              <a:gd name="connsiteY9" fmla="*/ 1014413 h 1404938"/>
              <a:gd name="connsiteX10" fmla="*/ 547688 w 3000375"/>
              <a:gd name="connsiteY10" fmla="*/ 895350 h 1404938"/>
              <a:gd name="connsiteX11" fmla="*/ 514350 w 3000375"/>
              <a:gd name="connsiteY11" fmla="*/ 895350 h 1404938"/>
              <a:gd name="connsiteX12" fmla="*/ 514350 w 3000375"/>
              <a:gd name="connsiteY12" fmla="*/ 790575 h 1404938"/>
              <a:gd name="connsiteX13" fmla="*/ 409575 w 3000375"/>
              <a:gd name="connsiteY13" fmla="*/ 790575 h 1404938"/>
              <a:gd name="connsiteX14" fmla="*/ 409575 w 3000375"/>
              <a:gd name="connsiteY14" fmla="*/ 757238 h 1404938"/>
              <a:gd name="connsiteX15" fmla="*/ 361950 w 3000375"/>
              <a:gd name="connsiteY15" fmla="*/ 757238 h 1404938"/>
              <a:gd name="connsiteX16" fmla="*/ 361950 w 3000375"/>
              <a:gd name="connsiteY16" fmla="*/ 719138 h 1404938"/>
              <a:gd name="connsiteX17" fmla="*/ 347663 w 3000375"/>
              <a:gd name="connsiteY17" fmla="*/ 719138 h 1404938"/>
              <a:gd name="connsiteX18" fmla="*/ 347663 w 3000375"/>
              <a:gd name="connsiteY18" fmla="*/ 661988 h 1404938"/>
              <a:gd name="connsiteX19" fmla="*/ 176213 w 3000375"/>
              <a:gd name="connsiteY19" fmla="*/ 661988 h 1404938"/>
              <a:gd name="connsiteX20" fmla="*/ 176213 w 3000375"/>
              <a:gd name="connsiteY20" fmla="*/ 333375 h 1404938"/>
              <a:gd name="connsiteX21" fmla="*/ 128588 w 3000375"/>
              <a:gd name="connsiteY21" fmla="*/ 333375 h 1404938"/>
              <a:gd name="connsiteX22" fmla="*/ 128588 w 3000375"/>
              <a:gd name="connsiteY22" fmla="*/ 285750 h 1404938"/>
              <a:gd name="connsiteX23" fmla="*/ 80963 w 3000375"/>
              <a:gd name="connsiteY23" fmla="*/ 285750 h 1404938"/>
              <a:gd name="connsiteX24" fmla="*/ 80963 w 3000375"/>
              <a:gd name="connsiteY24" fmla="*/ 247650 h 1404938"/>
              <a:gd name="connsiteX25" fmla="*/ 38100 w 3000375"/>
              <a:gd name="connsiteY25" fmla="*/ 247650 h 1404938"/>
              <a:gd name="connsiteX26" fmla="*/ 38100 w 3000375"/>
              <a:gd name="connsiteY26" fmla="*/ 200025 h 1404938"/>
              <a:gd name="connsiteX27" fmla="*/ 0 w 3000375"/>
              <a:gd name="connsiteY27" fmla="*/ 200025 h 1404938"/>
              <a:gd name="connsiteX28" fmla="*/ 0 w 3000375"/>
              <a:gd name="connsiteY28" fmla="*/ 0 h 1404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00375" h="1404938">
                <a:moveTo>
                  <a:pt x="3000375" y="1404938"/>
                </a:moveTo>
                <a:lnTo>
                  <a:pt x="1290638" y="1404938"/>
                </a:lnTo>
                <a:lnTo>
                  <a:pt x="1290638" y="1266825"/>
                </a:lnTo>
                <a:lnTo>
                  <a:pt x="1247775" y="1266825"/>
                </a:lnTo>
                <a:lnTo>
                  <a:pt x="1247775" y="1143000"/>
                </a:lnTo>
                <a:lnTo>
                  <a:pt x="728663" y="1143000"/>
                </a:lnTo>
                <a:lnTo>
                  <a:pt x="728663" y="1100138"/>
                </a:lnTo>
                <a:lnTo>
                  <a:pt x="566738" y="1100138"/>
                </a:lnTo>
                <a:lnTo>
                  <a:pt x="566738" y="1014413"/>
                </a:lnTo>
                <a:lnTo>
                  <a:pt x="547688" y="1014413"/>
                </a:lnTo>
                <a:lnTo>
                  <a:pt x="547688" y="895350"/>
                </a:lnTo>
                <a:lnTo>
                  <a:pt x="514350" y="895350"/>
                </a:lnTo>
                <a:lnTo>
                  <a:pt x="514350" y="790575"/>
                </a:lnTo>
                <a:lnTo>
                  <a:pt x="409575" y="790575"/>
                </a:lnTo>
                <a:lnTo>
                  <a:pt x="409575" y="757238"/>
                </a:lnTo>
                <a:lnTo>
                  <a:pt x="361950" y="757238"/>
                </a:lnTo>
                <a:lnTo>
                  <a:pt x="361950" y="719138"/>
                </a:lnTo>
                <a:lnTo>
                  <a:pt x="347663" y="719138"/>
                </a:lnTo>
                <a:lnTo>
                  <a:pt x="347663" y="661988"/>
                </a:lnTo>
                <a:lnTo>
                  <a:pt x="176213" y="661988"/>
                </a:lnTo>
                <a:lnTo>
                  <a:pt x="176213" y="333375"/>
                </a:lnTo>
                <a:lnTo>
                  <a:pt x="128588" y="333375"/>
                </a:lnTo>
                <a:lnTo>
                  <a:pt x="128588" y="285750"/>
                </a:lnTo>
                <a:lnTo>
                  <a:pt x="80963" y="285750"/>
                </a:lnTo>
                <a:lnTo>
                  <a:pt x="80963" y="247650"/>
                </a:lnTo>
                <a:lnTo>
                  <a:pt x="38100" y="247650"/>
                </a:lnTo>
                <a:lnTo>
                  <a:pt x="38100" y="200025"/>
                </a:lnTo>
                <a:lnTo>
                  <a:pt x="0" y="200025"/>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1810D7E4-E0B2-487A-A71E-B039B5980868}"/>
              </a:ext>
            </a:extLst>
          </p:cNvPr>
          <p:cNvSpPr>
            <a:spLocks noGrp="1"/>
          </p:cNvSpPr>
          <p:nvPr>
            <p:ph type="title"/>
          </p:nvPr>
        </p:nvSpPr>
        <p:spPr/>
        <p:txBody>
          <a:bodyPr/>
          <a:lstStyle/>
          <a:p>
            <a:r>
              <a:rPr lang="en-US" dirty="0"/>
              <a:t>MAVORIC: Patient-Reported Outcomes</a:t>
            </a:r>
          </a:p>
        </p:txBody>
      </p:sp>
      <p:sp>
        <p:nvSpPr>
          <p:cNvPr id="14" name="Content Placeholder 13">
            <a:extLst>
              <a:ext uri="{FF2B5EF4-FFF2-40B4-BE49-F238E27FC236}">
                <a16:creationId xmlns:a16="http://schemas.microsoft.com/office/drawing/2014/main" id="{60A7EC7D-51C0-4CE1-8D02-497D9E4062D3}"/>
              </a:ext>
            </a:extLst>
          </p:cNvPr>
          <p:cNvSpPr>
            <a:spLocks noGrp="1"/>
          </p:cNvSpPr>
          <p:nvPr>
            <p:ph idx="1"/>
          </p:nvPr>
        </p:nvSpPr>
        <p:spPr>
          <a:xfrm>
            <a:off x="604675" y="1513048"/>
            <a:ext cx="11399066" cy="961212"/>
          </a:xfrm>
        </p:spPr>
        <p:txBody>
          <a:bodyPr/>
          <a:lstStyle/>
          <a:p>
            <a:pPr>
              <a:spcAft>
                <a:spcPts val="0"/>
              </a:spcAft>
            </a:pPr>
            <a:r>
              <a:rPr lang="en-US" sz="2200" dirty="0"/>
              <a:t>Significant symptom improvement with mogamulizumab vs vorinostat (</a:t>
            </a:r>
            <a:r>
              <a:rPr lang="en-US" sz="2200" i="1" dirty="0"/>
              <a:t>P</a:t>
            </a:r>
            <a:r>
              <a:rPr lang="en-US" sz="2200" dirty="0"/>
              <a:t> &lt; .05)</a:t>
            </a:r>
          </a:p>
          <a:p>
            <a:pPr>
              <a:spcAft>
                <a:spcPts val="0"/>
              </a:spcAft>
            </a:pPr>
            <a:r>
              <a:rPr lang="en-US" sz="2200" dirty="0"/>
              <a:t>Median time to symptom worsening: 27 mos with mogamulizumab vs 7 mos with vorinostat</a:t>
            </a:r>
          </a:p>
          <a:p>
            <a:pPr>
              <a:spcAft>
                <a:spcPts val="0"/>
              </a:spcAft>
            </a:pPr>
            <a:endParaRPr lang="en-US" sz="2200" dirty="0"/>
          </a:p>
          <a:p>
            <a:pPr>
              <a:spcAft>
                <a:spcPts val="0"/>
              </a:spcAft>
            </a:pPr>
            <a:endParaRPr lang="en-US" sz="2200" dirty="0"/>
          </a:p>
        </p:txBody>
      </p:sp>
      <p:sp>
        <p:nvSpPr>
          <p:cNvPr id="4" name="Text Box 11">
            <a:extLst>
              <a:ext uri="{FF2B5EF4-FFF2-40B4-BE49-F238E27FC236}">
                <a16:creationId xmlns:a16="http://schemas.microsoft.com/office/drawing/2014/main" id="{B8148D55-C42B-47DC-8CFF-F464FE0842C9}"/>
              </a:ext>
            </a:extLst>
          </p:cNvPr>
          <p:cNvSpPr txBox="1">
            <a:spLocks noChangeArrowheads="1"/>
          </p:cNvSpPr>
          <p:nvPr/>
        </p:nvSpPr>
        <p:spPr bwMode="auto">
          <a:xfrm>
            <a:off x="422317" y="6364958"/>
            <a:ext cx="1136014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fontAlgn="base">
              <a:lnSpc>
                <a:spcPct val="100000"/>
              </a:lnSpc>
              <a:spcBef>
                <a:spcPct val="0"/>
              </a:spcBef>
              <a:spcAft>
                <a:spcPct val="0"/>
              </a:spcAft>
              <a:buClrTx/>
              <a:buNone/>
            </a:pPr>
            <a:r>
              <a:rPr lang="it-IT" altLang="en-US" sz="1200" spc="-10" dirty="0">
                <a:solidFill>
                  <a:schemeClr val="bg2"/>
                </a:solidFill>
                <a:latin typeface="Calibri" panose="020F0502020204030204" pitchFamily="34" charset="0"/>
              </a:rPr>
              <a:t>Kim. ASH 2017. Abstr 817. </a:t>
            </a:r>
            <a:r>
              <a:rPr lang="en-US" sz="1200" spc="-10" dirty="0">
                <a:solidFill>
                  <a:schemeClr val="bg2"/>
                </a:solidFill>
                <a:latin typeface="Calibri" panose="020F0502020204030204" pitchFamily="34" charset="0"/>
              </a:rPr>
              <a:t>Kim</a:t>
            </a:r>
            <a:r>
              <a:rPr lang="en-US" altLang="en-US" sz="1200" spc="-10" dirty="0">
                <a:solidFill>
                  <a:schemeClr val="bg2"/>
                </a:solidFill>
                <a:latin typeface="Calibri" panose="020F0502020204030204" pitchFamily="34" charset="0"/>
              </a:rPr>
              <a:t>. </a:t>
            </a:r>
            <a:r>
              <a:rPr lang="it-IT" altLang="en-US" sz="1200" spc="-10" dirty="0">
                <a:solidFill>
                  <a:schemeClr val="bg2"/>
                </a:solidFill>
                <a:latin typeface="Calibri" panose="020F0502020204030204" pitchFamily="34" charset="0"/>
              </a:rPr>
              <a:t>Lancet Oncol. 2018;19:1192. </a:t>
            </a:r>
          </a:p>
        </p:txBody>
      </p:sp>
      <p:grpSp>
        <p:nvGrpSpPr>
          <p:cNvPr id="9" name="Group 7">
            <a:extLst>
              <a:ext uri="{FF2B5EF4-FFF2-40B4-BE49-F238E27FC236}">
                <a16:creationId xmlns:a16="http://schemas.microsoft.com/office/drawing/2014/main" id="{9EE982CB-58BC-4C51-9D1F-96D090845D0D}"/>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BB985853-768A-4908-8BAE-91A9C23E6BD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E809507D-5D0B-49A4-96ED-13E38E548F5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6" name="Straight Connector 5">
            <a:extLst>
              <a:ext uri="{FF2B5EF4-FFF2-40B4-BE49-F238E27FC236}">
                <a16:creationId xmlns:a16="http://schemas.microsoft.com/office/drawing/2014/main" id="{FF1D5879-FA31-4DDA-8561-3F8CC33F8178}"/>
              </a:ext>
            </a:extLst>
          </p:cNvPr>
          <p:cNvCxnSpPr/>
          <p:nvPr/>
        </p:nvCxnSpPr>
        <p:spPr bwMode="auto">
          <a:xfrm>
            <a:off x="1112808" y="5702060"/>
            <a:ext cx="4615132"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76891A21-D93C-4241-A5E2-60F2465232CA}"/>
              </a:ext>
            </a:extLst>
          </p:cNvPr>
          <p:cNvCxnSpPr/>
          <p:nvPr/>
        </p:nvCxnSpPr>
        <p:spPr bwMode="auto">
          <a:xfrm flipV="1">
            <a:off x="1112808" y="3174521"/>
            <a:ext cx="0" cy="2527539"/>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475E8DE-2A01-4F3B-9395-725CCF57C968}"/>
              </a:ext>
            </a:extLst>
          </p:cNvPr>
          <p:cNvCxnSpPr/>
          <p:nvPr/>
        </p:nvCxnSpPr>
        <p:spPr bwMode="auto">
          <a:xfrm flipH="1">
            <a:off x="1043796" y="31831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13D9DB8-512A-47C1-BB09-102710FAABBA}"/>
              </a:ext>
            </a:extLst>
          </p:cNvPr>
          <p:cNvCxnSpPr/>
          <p:nvPr/>
        </p:nvCxnSpPr>
        <p:spPr bwMode="auto">
          <a:xfrm flipH="1">
            <a:off x="1043796" y="34350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962FC04-8423-4D90-8B68-4C34A449733C}"/>
              </a:ext>
            </a:extLst>
          </p:cNvPr>
          <p:cNvCxnSpPr/>
          <p:nvPr/>
        </p:nvCxnSpPr>
        <p:spPr bwMode="auto">
          <a:xfrm flipH="1">
            <a:off x="1043796" y="36869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80F5FB6-D2D6-4163-80C2-D518CB9F2759}"/>
              </a:ext>
            </a:extLst>
          </p:cNvPr>
          <p:cNvCxnSpPr/>
          <p:nvPr/>
        </p:nvCxnSpPr>
        <p:spPr bwMode="auto">
          <a:xfrm flipH="1">
            <a:off x="1043796" y="39388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A32354E-AF4F-4068-BF77-652C12F62732}"/>
              </a:ext>
            </a:extLst>
          </p:cNvPr>
          <p:cNvCxnSpPr/>
          <p:nvPr/>
        </p:nvCxnSpPr>
        <p:spPr bwMode="auto">
          <a:xfrm flipH="1">
            <a:off x="1043796" y="41907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C5A7A8F-4878-46F5-AB00-68A330049E26}"/>
              </a:ext>
            </a:extLst>
          </p:cNvPr>
          <p:cNvCxnSpPr/>
          <p:nvPr/>
        </p:nvCxnSpPr>
        <p:spPr bwMode="auto">
          <a:xfrm flipH="1">
            <a:off x="1043796" y="44426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7F59979-3F0A-49EC-B94B-F481C81E91FD}"/>
              </a:ext>
            </a:extLst>
          </p:cNvPr>
          <p:cNvCxnSpPr/>
          <p:nvPr/>
        </p:nvCxnSpPr>
        <p:spPr bwMode="auto">
          <a:xfrm flipH="1">
            <a:off x="1043796" y="46944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E2379B9-BB8C-48DC-8718-3CE23B563FB2}"/>
              </a:ext>
            </a:extLst>
          </p:cNvPr>
          <p:cNvCxnSpPr/>
          <p:nvPr/>
        </p:nvCxnSpPr>
        <p:spPr bwMode="auto">
          <a:xfrm flipH="1">
            <a:off x="1043796" y="49463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60FFB51-CD36-4D67-AD09-1E468D73D0C3}"/>
              </a:ext>
            </a:extLst>
          </p:cNvPr>
          <p:cNvCxnSpPr/>
          <p:nvPr/>
        </p:nvCxnSpPr>
        <p:spPr bwMode="auto">
          <a:xfrm flipH="1">
            <a:off x="1043796" y="51982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05F21E4-C100-4611-85A9-57490622682A}"/>
              </a:ext>
            </a:extLst>
          </p:cNvPr>
          <p:cNvCxnSpPr/>
          <p:nvPr/>
        </p:nvCxnSpPr>
        <p:spPr bwMode="auto">
          <a:xfrm flipH="1">
            <a:off x="1043796" y="54501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695D759-56A9-41A2-9DEE-A81A91AC175C}"/>
              </a:ext>
            </a:extLst>
          </p:cNvPr>
          <p:cNvCxnSpPr/>
          <p:nvPr/>
        </p:nvCxnSpPr>
        <p:spPr bwMode="auto">
          <a:xfrm flipH="1">
            <a:off x="1043796" y="57020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AE5BC00-3038-4CA0-A4BF-6554209C2838}"/>
              </a:ext>
            </a:extLst>
          </p:cNvPr>
          <p:cNvCxnSpPr/>
          <p:nvPr/>
        </p:nvCxnSpPr>
        <p:spPr bwMode="auto">
          <a:xfrm>
            <a:off x="1112808" y="57020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84309A0-F931-4B0E-A82D-9DC0FC414291}"/>
              </a:ext>
            </a:extLst>
          </p:cNvPr>
          <p:cNvCxnSpPr/>
          <p:nvPr/>
        </p:nvCxnSpPr>
        <p:spPr bwMode="auto">
          <a:xfrm>
            <a:off x="1466933" y="57020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FB6AF77-C77C-461F-A549-FE285AC48940}"/>
              </a:ext>
            </a:extLst>
          </p:cNvPr>
          <p:cNvCxnSpPr/>
          <p:nvPr/>
        </p:nvCxnSpPr>
        <p:spPr bwMode="auto">
          <a:xfrm>
            <a:off x="1821058" y="57020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BB89F6B-1586-4472-946F-97734C85FDB7}"/>
              </a:ext>
            </a:extLst>
          </p:cNvPr>
          <p:cNvCxnSpPr/>
          <p:nvPr/>
        </p:nvCxnSpPr>
        <p:spPr bwMode="auto">
          <a:xfrm>
            <a:off x="2175183" y="57020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DD01C2E-070E-4EB7-8D2C-1B8BC74409CB}"/>
              </a:ext>
            </a:extLst>
          </p:cNvPr>
          <p:cNvCxnSpPr/>
          <p:nvPr/>
        </p:nvCxnSpPr>
        <p:spPr bwMode="auto">
          <a:xfrm>
            <a:off x="2529308" y="57020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3E10167-6A85-4487-8DBF-35F18F1496CF}"/>
              </a:ext>
            </a:extLst>
          </p:cNvPr>
          <p:cNvCxnSpPr/>
          <p:nvPr/>
        </p:nvCxnSpPr>
        <p:spPr bwMode="auto">
          <a:xfrm>
            <a:off x="2883433" y="57020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A2EF060-E8C6-4D0E-B867-44DC33E38D88}"/>
              </a:ext>
            </a:extLst>
          </p:cNvPr>
          <p:cNvCxnSpPr/>
          <p:nvPr/>
        </p:nvCxnSpPr>
        <p:spPr bwMode="auto">
          <a:xfrm>
            <a:off x="3237558" y="57020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6C659CB-8418-4DE3-AE28-8E4F0871BF58}"/>
              </a:ext>
            </a:extLst>
          </p:cNvPr>
          <p:cNvCxnSpPr/>
          <p:nvPr/>
        </p:nvCxnSpPr>
        <p:spPr bwMode="auto">
          <a:xfrm>
            <a:off x="3591683" y="57020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18B8154-8DA9-48A3-9954-AB88340BF796}"/>
              </a:ext>
            </a:extLst>
          </p:cNvPr>
          <p:cNvCxnSpPr/>
          <p:nvPr/>
        </p:nvCxnSpPr>
        <p:spPr bwMode="auto">
          <a:xfrm>
            <a:off x="3945808" y="57020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065A861-4A0A-4B65-BB34-811AA3E2BE62}"/>
              </a:ext>
            </a:extLst>
          </p:cNvPr>
          <p:cNvCxnSpPr/>
          <p:nvPr/>
        </p:nvCxnSpPr>
        <p:spPr bwMode="auto">
          <a:xfrm>
            <a:off x="4299933" y="57020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247E2B3-A709-4E53-8726-D9976F28BDA7}"/>
              </a:ext>
            </a:extLst>
          </p:cNvPr>
          <p:cNvCxnSpPr/>
          <p:nvPr/>
        </p:nvCxnSpPr>
        <p:spPr bwMode="auto">
          <a:xfrm>
            <a:off x="4654058" y="57020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9D2C98D-0AFB-469E-83F1-BC10BBE02279}"/>
              </a:ext>
            </a:extLst>
          </p:cNvPr>
          <p:cNvCxnSpPr/>
          <p:nvPr/>
        </p:nvCxnSpPr>
        <p:spPr bwMode="auto">
          <a:xfrm>
            <a:off x="5008183" y="57020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3B325BE-ED3A-41D9-AE99-D578666EAEB1}"/>
              </a:ext>
            </a:extLst>
          </p:cNvPr>
          <p:cNvCxnSpPr/>
          <p:nvPr/>
        </p:nvCxnSpPr>
        <p:spPr bwMode="auto">
          <a:xfrm>
            <a:off x="5362308" y="57020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CBB753B-0929-4808-B24B-32051593EBBD}"/>
              </a:ext>
            </a:extLst>
          </p:cNvPr>
          <p:cNvCxnSpPr/>
          <p:nvPr/>
        </p:nvCxnSpPr>
        <p:spPr bwMode="auto">
          <a:xfrm>
            <a:off x="5716439" y="5702060"/>
            <a:ext cx="0" cy="64008"/>
          </a:xfrm>
          <a:prstGeom prst="line">
            <a:avLst/>
          </a:prstGeom>
          <a:noFill/>
          <a:ln w="28575" cap="flat" cmpd="sng" algn="ctr">
            <a:solidFill>
              <a:schemeClr val="bg1"/>
            </a:solidFill>
            <a:prstDash val="solid"/>
            <a:round/>
            <a:headEnd type="none" w="med" len="med"/>
            <a:tailEnd type="none" w="med" len="med"/>
          </a:ln>
          <a:effectLst/>
        </p:spPr>
      </p:cxnSp>
      <p:grpSp>
        <p:nvGrpSpPr>
          <p:cNvPr id="44" name="Group 43">
            <a:extLst>
              <a:ext uri="{FF2B5EF4-FFF2-40B4-BE49-F238E27FC236}">
                <a16:creationId xmlns:a16="http://schemas.microsoft.com/office/drawing/2014/main" id="{656D5FD1-45F2-4237-B632-D2AC475908DA}"/>
              </a:ext>
            </a:extLst>
          </p:cNvPr>
          <p:cNvGrpSpPr/>
          <p:nvPr/>
        </p:nvGrpSpPr>
        <p:grpSpPr>
          <a:xfrm>
            <a:off x="1407854" y="3229935"/>
            <a:ext cx="2239044" cy="646331"/>
            <a:chOff x="1509148" y="3591168"/>
            <a:chExt cx="2239044" cy="646331"/>
          </a:xfrm>
        </p:grpSpPr>
        <p:sp>
          <p:nvSpPr>
            <p:cNvPr id="40" name="TextBox 39">
              <a:extLst>
                <a:ext uri="{FF2B5EF4-FFF2-40B4-BE49-F238E27FC236}">
                  <a16:creationId xmlns:a16="http://schemas.microsoft.com/office/drawing/2014/main" id="{0EAB888D-BFBA-42A4-8381-887B6CD955C8}"/>
                </a:ext>
              </a:extLst>
            </p:cNvPr>
            <p:cNvSpPr txBox="1"/>
            <p:nvPr/>
          </p:nvSpPr>
          <p:spPr bwMode="auto">
            <a:xfrm>
              <a:off x="1772745" y="3591168"/>
              <a:ext cx="19754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Mogamulizumab</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Vorinostat</a:t>
              </a:r>
            </a:p>
          </p:txBody>
        </p:sp>
        <p:cxnSp>
          <p:nvCxnSpPr>
            <p:cNvPr id="42" name="Straight Connector 41">
              <a:extLst>
                <a:ext uri="{FF2B5EF4-FFF2-40B4-BE49-F238E27FC236}">
                  <a16:creationId xmlns:a16="http://schemas.microsoft.com/office/drawing/2014/main" id="{BBF78FE7-C179-4A50-92CB-E95594818203}"/>
                </a:ext>
              </a:extLst>
            </p:cNvPr>
            <p:cNvCxnSpPr/>
            <p:nvPr/>
          </p:nvCxnSpPr>
          <p:spPr bwMode="auto">
            <a:xfrm flipH="1">
              <a:off x="1509148" y="3764994"/>
              <a:ext cx="284478" cy="0"/>
            </a:xfrm>
            <a:prstGeom prst="line">
              <a:avLst/>
            </a:prstGeom>
            <a:noFill/>
            <a:ln w="28575"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FE6934A-951A-46D4-A2C2-990DC4AFF053}"/>
                </a:ext>
              </a:extLst>
            </p:cNvPr>
            <p:cNvCxnSpPr/>
            <p:nvPr/>
          </p:nvCxnSpPr>
          <p:spPr bwMode="auto">
            <a:xfrm flipH="1">
              <a:off x="1509148" y="4054554"/>
              <a:ext cx="284478" cy="0"/>
            </a:xfrm>
            <a:prstGeom prst="line">
              <a:avLst/>
            </a:prstGeom>
            <a:noFill/>
            <a:ln w="28575" cap="flat" cmpd="sng" algn="ctr">
              <a:solidFill>
                <a:schemeClr val="accent3"/>
              </a:solidFill>
              <a:prstDash val="solid"/>
              <a:round/>
              <a:headEnd type="none" w="med" len="med"/>
              <a:tailEnd type="none" w="med" len="med"/>
            </a:ln>
            <a:effectLst/>
          </p:spPr>
        </p:cxnSp>
      </p:grpSp>
      <p:sp>
        <p:nvSpPr>
          <p:cNvPr id="45" name="TextBox 44">
            <a:extLst>
              <a:ext uri="{FF2B5EF4-FFF2-40B4-BE49-F238E27FC236}">
                <a16:creationId xmlns:a16="http://schemas.microsoft.com/office/drawing/2014/main" id="{F1BE7B0B-8090-4032-A9B5-6A7233991BD9}"/>
              </a:ext>
            </a:extLst>
          </p:cNvPr>
          <p:cNvSpPr txBox="1"/>
          <p:nvPr/>
        </p:nvSpPr>
        <p:spPr bwMode="auto">
          <a:xfrm>
            <a:off x="1117813" y="2486739"/>
            <a:ext cx="46101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CDF Curve of Skindex-29 Symptoms </a:t>
            </a:r>
            <a:br>
              <a:rPr lang="en-US" sz="2000" b="1" dirty="0">
                <a:solidFill>
                  <a:schemeClr val="bg1"/>
                </a:solidFill>
                <a:latin typeface="Calibri" panose="020F0502020204030204" pitchFamily="34" charset="0"/>
              </a:rPr>
            </a:br>
            <a:r>
              <a:rPr lang="en-US" sz="2000" b="1" dirty="0">
                <a:solidFill>
                  <a:schemeClr val="bg1"/>
                </a:solidFill>
                <a:latin typeface="Calibri" panose="020F0502020204030204" pitchFamily="34" charset="0"/>
              </a:rPr>
              <a:t>Scale Score at Cycle 5</a:t>
            </a:r>
          </a:p>
        </p:txBody>
      </p:sp>
      <p:sp>
        <p:nvSpPr>
          <p:cNvPr id="46" name="TextBox 45">
            <a:extLst>
              <a:ext uri="{FF2B5EF4-FFF2-40B4-BE49-F238E27FC236}">
                <a16:creationId xmlns:a16="http://schemas.microsoft.com/office/drawing/2014/main" id="{195B1EFB-E9A4-4220-BA87-7AFA7FACA589}"/>
              </a:ext>
            </a:extLst>
          </p:cNvPr>
          <p:cNvSpPr txBox="1"/>
          <p:nvPr/>
        </p:nvSpPr>
        <p:spPr bwMode="auto">
          <a:xfrm>
            <a:off x="913912" y="6012179"/>
            <a:ext cx="49931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Change From Baseline in Skindex Symptoms Scale Score</a:t>
            </a:r>
          </a:p>
        </p:txBody>
      </p:sp>
      <p:sp>
        <p:nvSpPr>
          <p:cNvPr id="47" name="TextBox 46">
            <a:extLst>
              <a:ext uri="{FF2B5EF4-FFF2-40B4-BE49-F238E27FC236}">
                <a16:creationId xmlns:a16="http://schemas.microsoft.com/office/drawing/2014/main" id="{2B2EBC34-BEC3-4DFA-BC69-1299BC0AB2AC}"/>
              </a:ext>
            </a:extLst>
          </p:cNvPr>
          <p:cNvSpPr txBox="1"/>
          <p:nvPr/>
        </p:nvSpPr>
        <p:spPr bwMode="auto">
          <a:xfrm rot="16200000">
            <a:off x="-1075403" y="4360828"/>
            <a:ext cx="32841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Cumulative Proportion of Patients</a:t>
            </a:r>
          </a:p>
        </p:txBody>
      </p:sp>
      <p:sp>
        <p:nvSpPr>
          <p:cNvPr id="49" name="TextBox 48">
            <a:extLst>
              <a:ext uri="{FF2B5EF4-FFF2-40B4-BE49-F238E27FC236}">
                <a16:creationId xmlns:a16="http://schemas.microsoft.com/office/drawing/2014/main" id="{E074019D-893D-4C72-B935-C2C12F2E4752}"/>
              </a:ext>
            </a:extLst>
          </p:cNvPr>
          <p:cNvSpPr txBox="1"/>
          <p:nvPr/>
        </p:nvSpPr>
        <p:spPr bwMode="auto">
          <a:xfrm>
            <a:off x="466596" y="3007460"/>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50" name="TextBox 49">
            <a:extLst>
              <a:ext uri="{FF2B5EF4-FFF2-40B4-BE49-F238E27FC236}">
                <a16:creationId xmlns:a16="http://schemas.microsoft.com/office/drawing/2014/main" id="{C30AEB42-4680-4962-9917-2F06A3250997}"/>
              </a:ext>
            </a:extLst>
          </p:cNvPr>
          <p:cNvSpPr txBox="1"/>
          <p:nvPr/>
        </p:nvSpPr>
        <p:spPr bwMode="auto">
          <a:xfrm>
            <a:off x="466596" y="3258571"/>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0.9</a:t>
            </a:r>
          </a:p>
        </p:txBody>
      </p:sp>
      <p:sp>
        <p:nvSpPr>
          <p:cNvPr id="51" name="TextBox 50">
            <a:extLst>
              <a:ext uri="{FF2B5EF4-FFF2-40B4-BE49-F238E27FC236}">
                <a16:creationId xmlns:a16="http://schemas.microsoft.com/office/drawing/2014/main" id="{A8F830F0-27E9-41AB-98B8-9D6C52CD71B8}"/>
              </a:ext>
            </a:extLst>
          </p:cNvPr>
          <p:cNvSpPr txBox="1"/>
          <p:nvPr/>
        </p:nvSpPr>
        <p:spPr bwMode="auto">
          <a:xfrm>
            <a:off x="466596" y="3509682"/>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52" name="TextBox 51">
            <a:extLst>
              <a:ext uri="{FF2B5EF4-FFF2-40B4-BE49-F238E27FC236}">
                <a16:creationId xmlns:a16="http://schemas.microsoft.com/office/drawing/2014/main" id="{1E39FB5E-27B8-4836-9A67-90FFB4AC85B2}"/>
              </a:ext>
            </a:extLst>
          </p:cNvPr>
          <p:cNvSpPr txBox="1"/>
          <p:nvPr/>
        </p:nvSpPr>
        <p:spPr bwMode="auto">
          <a:xfrm>
            <a:off x="466596" y="3760793"/>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a:t>
            </a:r>
          </a:p>
        </p:txBody>
      </p:sp>
      <p:sp>
        <p:nvSpPr>
          <p:cNvPr id="53" name="TextBox 52">
            <a:extLst>
              <a:ext uri="{FF2B5EF4-FFF2-40B4-BE49-F238E27FC236}">
                <a16:creationId xmlns:a16="http://schemas.microsoft.com/office/drawing/2014/main" id="{CB0F731B-0556-4366-AAD3-564A6850E302}"/>
              </a:ext>
            </a:extLst>
          </p:cNvPr>
          <p:cNvSpPr txBox="1"/>
          <p:nvPr/>
        </p:nvSpPr>
        <p:spPr bwMode="auto">
          <a:xfrm>
            <a:off x="466596" y="4011904"/>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54" name="TextBox 53">
            <a:extLst>
              <a:ext uri="{FF2B5EF4-FFF2-40B4-BE49-F238E27FC236}">
                <a16:creationId xmlns:a16="http://schemas.microsoft.com/office/drawing/2014/main" id="{096D11B6-BEFE-4701-9987-0D596351B8B6}"/>
              </a:ext>
            </a:extLst>
          </p:cNvPr>
          <p:cNvSpPr txBox="1"/>
          <p:nvPr/>
        </p:nvSpPr>
        <p:spPr bwMode="auto">
          <a:xfrm>
            <a:off x="466596" y="4263015"/>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55" name="TextBox 54">
            <a:extLst>
              <a:ext uri="{FF2B5EF4-FFF2-40B4-BE49-F238E27FC236}">
                <a16:creationId xmlns:a16="http://schemas.microsoft.com/office/drawing/2014/main" id="{E6DD4322-A60A-49C6-AACE-DC2C72E5C89B}"/>
              </a:ext>
            </a:extLst>
          </p:cNvPr>
          <p:cNvSpPr txBox="1"/>
          <p:nvPr/>
        </p:nvSpPr>
        <p:spPr bwMode="auto">
          <a:xfrm>
            <a:off x="466596" y="4514126"/>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56" name="TextBox 55">
            <a:extLst>
              <a:ext uri="{FF2B5EF4-FFF2-40B4-BE49-F238E27FC236}">
                <a16:creationId xmlns:a16="http://schemas.microsoft.com/office/drawing/2014/main" id="{20BA811B-3D05-4238-B3CD-FBEA16FAF542}"/>
              </a:ext>
            </a:extLst>
          </p:cNvPr>
          <p:cNvSpPr txBox="1"/>
          <p:nvPr/>
        </p:nvSpPr>
        <p:spPr bwMode="auto">
          <a:xfrm>
            <a:off x="466596" y="4765237"/>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0.3</a:t>
            </a:r>
          </a:p>
        </p:txBody>
      </p:sp>
      <p:sp>
        <p:nvSpPr>
          <p:cNvPr id="57" name="TextBox 56">
            <a:extLst>
              <a:ext uri="{FF2B5EF4-FFF2-40B4-BE49-F238E27FC236}">
                <a16:creationId xmlns:a16="http://schemas.microsoft.com/office/drawing/2014/main" id="{9E6C170C-2391-4652-A44B-24FCA0705934}"/>
              </a:ext>
            </a:extLst>
          </p:cNvPr>
          <p:cNvSpPr txBox="1"/>
          <p:nvPr/>
        </p:nvSpPr>
        <p:spPr bwMode="auto">
          <a:xfrm>
            <a:off x="466596" y="5016348"/>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58" name="TextBox 57">
            <a:extLst>
              <a:ext uri="{FF2B5EF4-FFF2-40B4-BE49-F238E27FC236}">
                <a16:creationId xmlns:a16="http://schemas.microsoft.com/office/drawing/2014/main" id="{4D792192-F253-4E5C-B60C-6D5BFBADEF61}"/>
              </a:ext>
            </a:extLst>
          </p:cNvPr>
          <p:cNvSpPr txBox="1"/>
          <p:nvPr/>
        </p:nvSpPr>
        <p:spPr bwMode="auto">
          <a:xfrm>
            <a:off x="466596" y="5267459"/>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a:t>
            </a:r>
          </a:p>
        </p:txBody>
      </p:sp>
      <p:sp>
        <p:nvSpPr>
          <p:cNvPr id="59" name="TextBox 58">
            <a:extLst>
              <a:ext uri="{FF2B5EF4-FFF2-40B4-BE49-F238E27FC236}">
                <a16:creationId xmlns:a16="http://schemas.microsoft.com/office/drawing/2014/main" id="{6E56A426-0F66-48A2-AE87-4E6590F5F4A9}"/>
              </a:ext>
            </a:extLst>
          </p:cNvPr>
          <p:cNvSpPr txBox="1"/>
          <p:nvPr/>
        </p:nvSpPr>
        <p:spPr bwMode="auto">
          <a:xfrm>
            <a:off x="466596" y="5518566"/>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1" name="TextBox 60">
            <a:extLst>
              <a:ext uri="{FF2B5EF4-FFF2-40B4-BE49-F238E27FC236}">
                <a16:creationId xmlns:a16="http://schemas.microsoft.com/office/drawing/2014/main" id="{70EFA88A-C994-4A83-B3AC-8244C70D2FF8}"/>
              </a:ext>
            </a:extLst>
          </p:cNvPr>
          <p:cNvSpPr txBox="1"/>
          <p:nvPr/>
        </p:nvSpPr>
        <p:spPr bwMode="auto">
          <a:xfrm>
            <a:off x="546640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62" name="TextBox 61">
            <a:extLst>
              <a:ext uri="{FF2B5EF4-FFF2-40B4-BE49-F238E27FC236}">
                <a16:creationId xmlns:a16="http://schemas.microsoft.com/office/drawing/2014/main" id="{1D18D73E-8812-4E0F-9F40-E5BCC0AF0638}"/>
              </a:ext>
            </a:extLst>
          </p:cNvPr>
          <p:cNvSpPr txBox="1"/>
          <p:nvPr/>
        </p:nvSpPr>
        <p:spPr bwMode="auto">
          <a:xfrm>
            <a:off x="87077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63" name="TextBox 62">
            <a:extLst>
              <a:ext uri="{FF2B5EF4-FFF2-40B4-BE49-F238E27FC236}">
                <a16:creationId xmlns:a16="http://schemas.microsoft.com/office/drawing/2014/main" id="{1956B774-A9D4-4881-A19B-E6F0B88C91CA}"/>
              </a:ext>
            </a:extLst>
          </p:cNvPr>
          <p:cNvSpPr txBox="1"/>
          <p:nvPr/>
        </p:nvSpPr>
        <p:spPr bwMode="auto">
          <a:xfrm>
            <a:off x="122428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-80</a:t>
            </a:r>
            <a:endParaRPr lang="en-US" sz="1600" b="0" dirty="0">
              <a:solidFill>
                <a:schemeClr val="bg1"/>
              </a:solidFill>
              <a:latin typeface="Calibri" panose="020F0502020204030204" pitchFamily="34" charset="0"/>
            </a:endParaRPr>
          </a:p>
        </p:txBody>
      </p:sp>
      <p:sp>
        <p:nvSpPr>
          <p:cNvPr id="64" name="TextBox 63">
            <a:extLst>
              <a:ext uri="{FF2B5EF4-FFF2-40B4-BE49-F238E27FC236}">
                <a16:creationId xmlns:a16="http://schemas.microsoft.com/office/drawing/2014/main" id="{6473D529-823E-4662-A6A5-E044222759FE}"/>
              </a:ext>
            </a:extLst>
          </p:cNvPr>
          <p:cNvSpPr txBox="1"/>
          <p:nvPr/>
        </p:nvSpPr>
        <p:spPr bwMode="auto">
          <a:xfrm>
            <a:off x="157779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-70</a:t>
            </a:r>
            <a:endParaRPr lang="en-US" sz="1600" b="0" dirty="0">
              <a:solidFill>
                <a:schemeClr val="bg1"/>
              </a:solidFill>
              <a:latin typeface="Calibri" panose="020F0502020204030204" pitchFamily="34" charset="0"/>
            </a:endParaRPr>
          </a:p>
        </p:txBody>
      </p:sp>
      <p:sp>
        <p:nvSpPr>
          <p:cNvPr id="65" name="TextBox 64">
            <a:extLst>
              <a:ext uri="{FF2B5EF4-FFF2-40B4-BE49-F238E27FC236}">
                <a16:creationId xmlns:a16="http://schemas.microsoft.com/office/drawing/2014/main" id="{F14E6726-DFEA-44B4-8D8A-1CF3D72E365D}"/>
              </a:ext>
            </a:extLst>
          </p:cNvPr>
          <p:cNvSpPr txBox="1"/>
          <p:nvPr/>
        </p:nvSpPr>
        <p:spPr bwMode="auto">
          <a:xfrm>
            <a:off x="193130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-60</a:t>
            </a:r>
            <a:endParaRPr lang="en-US" sz="1600" b="0" dirty="0">
              <a:solidFill>
                <a:schemeClr val="bg1"/>
              </a:solidFill>
              <a:latin typeface="Calibri" panose="020F0502020204030204" pitchFamily="34" charset="0"/>
            </a:endParaRPr>
          </a:p>
        </p:txBody>
      </p:sp>
      <p:sp>
        <p:nvSpPr>
          <p:cNvPr id="66" name="TextBox 65">
            <a:extLst>
              <a:ext uri="{FF2B5EF4-FFF2-40B4-BE49-F238E27FC236}">
                <a16:creationId xmlns:a16="http://schemas.microsoft.com/office/drawing/2014/main" id="{A4AEBBA5-4BF2-4F2C-B085-7A6214756B8E}"/>
              </a:ext>
            </a:extLst>
          </p:cNvPr>
          <p:cNvSpPr txBox="1"/>
          <p:nvPr/>
        </p:nvSpPr>
        <p:spPr bwMode="auto">
          <a:xfrm>
            <a:off x="228481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-50</a:t>
            </a:r>
            <a:endParaRPr lang="en-US" sz="1600" b="0" dirty="0">
              <a:solidFill>
                <a:schemeClr val="bg1"/>
              </a:solidFill>
              <a:latin typeface="Calibri" panose="020F0502020204030204" pitchFamily="34" charset="0"/>
            </a:endParaRPr>
          </a:p>
        </p:txBody>
      </p:sp>
      <p:sp>
        <p:nvSpPr>
          <p:cNvPr id="67" name="TextBox 66">
            <a:extLst>
              <a:ext uri="{FF2B5EF4-FFF2-40B4-BE49-F238E27FC236}">
                <a16:creationId xmlns:a16="http://schemas.microsoft.com/office/drawing/2014/main" id="{90E4CADA-75CF-4C1E-88CF-A0318F862EAC}"/>
              </a:ext>
            </a:extLst>
          </p:cNvPr>
          <p:cNvSpPr txBox="1"/>
          <p:nvPr/>
        </p:nvSpPr>
        <p:spPr bwMode="auto">
          <a:xfrm>
            <a:off x="263832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-40</a:t>
            </a:r>
            <a:endParaRPr lang="en-US" sz="1600" b="0" dirty="0">
              <a:solidFill>
                <a:schemeClr val="bg1"/>
              </a:solidFill>
              <a:latin typeface="Calibri" panose="020F0502020204030204" pitchFamily="34" charset="0"/>
            </a:endParaRPr>
          </a:p>
        </p:txBody>
      </p:sp>
      <p:sp>
        <p:nvSpPr>
          <p:cNvPr id="68" name="TextBox 67">
            <a:extLst>
              <a:ext uri="{FF2B5EF4-FFF2-40B4-BE49-F238E27FC236}">
                <a16:creationId xmlns:a16="http://schemas.microsoft.com/office/drawing/2014/main" id="{2915A104-00FF-4828-8C44-38D4532CDF8D}"/>
              </a:ext>
            </a:extLst>
          </p:cNvPr>
          <p:cNvSpPr txBox="1"/>
          <p:nvPr/>
        </p:nvSpPr>
        <p:spPr bwMode="auto">
          <a:xfrm>
            <a:off x="299183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endParaRPr lang="en-US" sz="1600" b="0" dirty="0">
              <a:solidFill>
                <a:schemeClr val="bg1"/>
              </a:solidFill>
              <a:latin typeface="Calibri" panose="020F0502020204030204" pitchFamily="34" charset="0"/>
            </a:endParaRPr>
          </a:p>
        </p:txBody>
      </p:sp>
      <p:sp>
        <p:nvSpPr>
          <p:cNvPr id="69" name="TextBox 68">
            <a:extLst>
              <a:ext uri="{FF2B5EF4-FFF2-40B4-BE49-F238E27FC236}">
                <a16:creationId xmlns:a16="http://schemas.microsoft.com/office/drawing/2014/main" id="{E4032FFA-49E5-45D7-A13F-7FCF38FAC1A4}"/>
              </a:ext>
            </a:extLst>
          </p:cNvPr>
          <p:cNvSpPr txBox="1"/>
          <p:nvPr/>
        </p:nvSpPr>
        <p:spPr bwMode="auto">
          <a:xfrm>
            <a:off x="334534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70" name="TextBox 69">
            <a:extLst>
              <a:ext uri="{FF2B5EF4-FFF2-40B4-BE49-F238E27FC236}">
                <a16:creationId xmlns:a16="http://schemas.microsoft.com/office/drawing/2014/main" id="{7D2C4E3A-F630-4144-88E2-9E5E2A781A68}"/>
              </a:ext>
            </a:extLst>
          </p:cNvPr>
          <p:cNvSpPr txBox="1"/>
          <p:nvPr/>
        </p:nvSpPr>
        <p:spPr bwMode="auto">
          <a:xfrm>
            <a:off x="369885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71" name="TextBox 70">
            <a:extLst>
              <a:ext uri="{FF2B5EF4-FFF2-40B4-BE49-F238E27FC236}">
                <a16:creationId xmlns:a16="http://schemas.microsoft.com/office/drawing/2014/main" id="{4F834C69-C6E0-4832-843E-13E3B020573E}"/>
              </a:ext>
            </a:extLst>
          </p:cNvPr>
          <p:cNvSpPr txBox="1"/>
          <p:nvPr/>
        </p:nvSpPr>
        <p:spPr bwMode="auto">
          <a:xfrm>
            <a:off x="405236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2" name="TextBox 71">
            <a:extLst>
              <a:ext uri="{FF2B5EF4-FFF2-40B4-BE49-F238E27FC236}">
                <a16:creationId xmlns:a16="http://schemas.microsoft.com/office/drawing/2014/main" id="{E6A10176-2AA6-4489-B94C-8E82717CBAC6}"/>
              </a:ext>
            </a:extLst>
          </p:cNvPr>
          <p:cNvSpPr txBox="1"/>
          <p:nvPr/>
        </p:nvSpPr>
        <p:spPr bwMode="auto">
          <a:xfrm>
            <a:off x="440587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a:t>
            </a:r>
            <a:endParaRPr lang="en-US" sz="1600" b="0" dirty="0">
              <a:solidFill>
                <a:schemeClr val="bg1"/>
              </a:solidFill>
              <a:latin typeface="Calibri" panose="020F0502020204030204" pitchFamily="34" charset="0"/>
            </a:endParaRPr>
          </a:p>
        </p:txBody>
      </p:sp>
      <p:sp>
        <p:nvSpPr>
          <p:cNvPr id="73" name="TextBox 72">
            <a:extLst>
              <a:ext uri="{FF2B5EF4-FFF2-40B4-BE49-F238E27FC236}">
                <a16:creationId xmlns:a16="http://schemas.microsoft.com/office/drawing/2014/main" id="{3B3BF5E6-D76C-4C5A-BBD5-2CAD9E07F32E}"/>
              </a:ext>
            </a:extLst>
          </p:cNvPr>
          <p:cNvSpPr txBox="1"/>
          <p:nvPr/>
        </p:nvSpPr>
        <p:spPr bwMode="auto">
          <a:xfrm>
            <a:off x="475938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endParaRPr lang="en-US" sz="1600" b="0" dirty="0">
              <a:solidFill>
                <a:schemeClr val="bg1"/>
              </a:solidFill>
              <a:latin typeface="Calibri" panose="020F0502020204030204" pitchFamily="34" charset="0"/>
            </a:endParaRPr>
          </a:p>
        </p:txBody>
      </p:sp>
      <p:sp>
        <p:nvSpPr>
          <p:cNvPr id="74" name="TextBox 73">
            <a:extLst>
              <a:ext uri="{FF2B5EF4-FFF2-40B4-BE49-F238E27FC236}">
                <a16:creationId xmlns:a16="http://schemas.microsoft.com/office/drawing/2014/main" id="{B8C4B74C-B3B2-45A1-8F00-E8A345905B3D}"/>
              </a:ext>
            </a:extLst>
          </p:cNvPr>
          <p:cNvSpPr txBox="1"/>
          <p:nvPr/>
        </p:nvSpPr>
        <p:spPr bwMode="auto">
          <a:xfrm>
            <a:off x="5112894" y="5702024"/>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cxnSp>
        <p:nvCxnSpPr>
          <p:cNvPr id="75" name="Straight Connector 74">
            <a:extLst>
              <a:ext uri="{FF2B5EF4-FFF2-40B4-BE49-F238E27FC236}">
                <a16:creationId xmlns:a16="http://schemas.microsoft.com/office/drawing/2014/main" id="{AEB019A5-6E63-4B85-8F17-81BE23391364}"/>
              </a:ext>
            </a:extLst>
          </p:cNvPr>
          <p:cNvCxnSpPr/>
          <p:nvPr/>
        </p:nvCxnSpPr>
        <p:spPr bwMode="auto">
          <a:xfrm>
            <a:off x="6668038" y="5698559"/>
            <a:ext cx="4615132"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D01C876-81C5-4E80-B3A4-5D7C184405E7}"/>
              </a:ext>
            </a:extLst>
          </p:cNvPr>
          <p:cNvCxnSpPr/>
          <p:nvPr/>
        </p:nvCxnSpPr>
        <p:spPr bwMode="auto">
          <a:xfrm flipV="1">
            <a:off x="6668038" y="3171020"/>
            <a:ext cx="0" cy="2527539"/>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4AFCC89-B86F-4292-892E-314C4E1C1922}"/>
              </a:ext>
            </a:extLst>
          </p:cNvPr>
          <p:cNvCxnSpPr/>
          <p:nvPr/>
        </p:nvCxnSpPr>
        <p:spPr bwMode="auto">
          <a:xfrm flipH="1">
            <a:off x="6599026" y="31796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A4DE3DEE-8AC6-4EA1-913A-DDCFD3D7E534}"/>
              </a:ext>
            </a:extLst>
          </p:cNvPr>
          <p:cNvCxnSpPr/>
          <p:nvPr/>
        </p:nvCxnSpPr>
        <p:spPr bwMode="auto">
          <a:xfrm flipH="1">
            <a:off x="6599026" y="35993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7819967-3915-4F09-9AB1-6CAE5E13C2A3}"/>
              </a:ext>
            </a:extLst>
          </p:cNvPr>
          <p:cNvCxnSpPr/>
          <p:nvPr/>
        </p:nvCxnSpPr>
        <p:spPr bwMode="auto">
          <a:xfrm flipH="1">
            <a:off x="6599026" y="40191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849DABB-20FC-469F-8658-BDDDD578F2A3}"/>
              </a:ext>
            </a:extLst>
          </p:cNvPr>
          <p:cNvCxnSpPr/>
          <p:nvPr/>
        </p:nvCxnSpPr>
        <p:spPr bwMode="auto">
          <a:xfrm flipH="1">
            <a:off x="6599026" y="44388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688A2E8-6ACD-4C37-A117-8AFC73534395}"/>
              </a:ext>
            </a:extLst>
          </p:cNvPr>
          <p:cNvCxnSpPr/>
          <p:nvPr/>
        </p:nvCxnSpPr>
        <p:spPr bwMode="auto">
          <a:xfrm flipH="1">
            <a:off x="6599026" y="48585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4D1F980-AAD8-4F23-9BD3-76F01699A914}"/>
              </a:ext>
            </a:extLst>
          </p:cNvPr>
          <p:cNvCxnSpPr/>
          <p:nvPr/>
        </p:nvCxnSpPr>
        <p:spPr bwMode="auto">
          <a:xfrm flipH="1">
            <a:off x="6599026" y="52783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2136A09-367C-4F66-9664-CDA73F75077A}"/>
              </a:ext>
            </a:extLst>
          </p:cNvPr>
          <p:cNvCxnSpPr/>
          <p:nvPr/>
        </p:nvCxnSpPr>
        <p:spPr bwMode="auto">
          <a:xfrm>
            <a:off x="6905067" y="56985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EB46663-AB2E-44D7-9AD8-CCD248EB3E3F}"/>
              </a:ext>
            </a:extLst>
          </p:cNvPr>
          <p:cNvCxnSpPr/>
          <p:nvPr/>
        </p:nvCxnSpPr>
        <p:spPr bwMode="auto">
          <a:xfrm>
            <a:off x="7213472" y="56985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EE610A5-5FE0-4B61-B822-880822227260}"/>
              </a:ext>
            </a:extLst>
          </p:cNvPr>
          <p:cNvCxnSpPr/>
          <p:nvPr/>
        </p:nvCxnSpPr>
        <p:spPr bwMode="auto">
          <a:xfrm>
            <a:off x="7521877" y="56985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5190A96-2EE5-41EE-886A-D6AA8BA2701F}"/>
              </a:ext>
            </a:extLst>
          </p:cNvPr>
          <p:cNvCxnSpPr/>
          <p:nvPr/>
        </p:nvCxnSpPr>
        <p:spPr bwMode="auto">
          <a:xfrm>
            <a:off x="7821138" y="56985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9D02806-D3C4-4A19-9C9C-4894ED89F8A7}"/>
              </a:ext>
            </a:extLst>
          </p:cNvPr>
          <p:cNvCxnSpPr/>
          <p:nvPr/>
        </p:nvCxnSpPr>
        <p:spPr bwMode="auto">
          <a:xfrm>
            <a:off x="8120399" y="56985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E7651A9-5954-40E6-9168-2BF7FD69E353}"/>
              </a:ext>
            </a:extLst>
          </p:cNvPr>
          <p:cNvCxnSpPr/>
          <p:nvPr/>
        </p:nvCxnSpPr>
        <p:spPr bwMode="auto">
          <a:xfrm>
            <a:off x="8410516" y="56985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9C47BBA-5A63-4F99-BEFF-6C6BC6B6FE13}"/>
              </a:ext>
            </a:extLst>
          </p:cNvPr>
          <p:cNvCxnSpPr/>
          <p:nvPr/>
        </p:nvCxnSpPr>
        <p:spPr bwMode="auto">
          <a:xfrm>
            <a:off x="8728065" y="56985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1574B19-F08A-42D3-AC80-B0D1C8CC87B8}"/>
              </a:ext>
            </a:extLst>
          </p:cNvPr>
          <p:cNvCxnSpPr/>
          <p:nvPr/>
        </p:nvCxnSpPr>
        <p:spPr bwMode="auto">
          <a:xfrm>
            <a:off x="9329078" y="56985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97B5BD8-A1BC-4010-A330-01A07DE1FF13}"/>
              </a:ext>
            </a:extLst>
          </p:cNvPr>
          <p:cNvCxnSpPr/>
          <p:nvPr/>
        </p:nvCxnSpPr>
        <p:spPr bwMode="auto">
          <a:xfrm>
            <a:off x="9920947" y="56985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057A7EB6-0ADA-4ECB-AE85-F11F5B00B571}"/>
              </a:ext>
            </a:extLst>
          </p:cNvPr>
          <p:cNvCxnSpPr/>
          <p:nvPr/>
        </p:nvCxnSpPr>
        <p:spPr bwMode="auto">
          <a:xfrm>
            <a:off x="10492037" y="56985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BC588F8-4DEF-4286-B30C-46AF087E1003}"/>
              </a:ext>
            </a:extLst>
          </p:cNvPr>
          <p:cNvCxnSpPr/>
          <p:nvPr/>
        </p:nvCxnSpPr>
        <p:spPr bwMode="auto">
          <a:xfrm>
            <a:off x="11127135" y="5698559"/>
            <a:ext cx="0" cy="64008"/>
          </a:xfrm>
          <a:prstGeom prst="line">
            <a:avLst/>
          </a:prstGeom>
          <a:noFill/>
          <a:ln w="28575" cap="flat" cmpd="sng" algn="ctr">
            <a:solidFill>
              <a:schemeClr val="bg1"/>
            </a:solidFill>
            <a:prstDash val="solid"/>
            <a:round/>
            <a:headEnd type="none" w="med" len="med"/>
            <a:tailEnd type="none" w="med" len="med"/>
          </a:ln>
          <a:effectLst/>
        </p:spPr>
      </p:cxnSp>
      <p:grpSp>
        <p:nvGrpSpPr>
          <p:cNvPr id="102" name="Group 101">
            <a:extLst>
              <a:ext uri="{FF2B5EF4-FFF2-40B4-BE49-F238E27FC236}">
                <a16:creationId xmlns:a16="http://schemas.microsoft.com/office/drawing/2014/main" id="{ED29B230-0935-43BC-A533-3E276C7058C9}"/>
              </a:ext>
            </a:extLst>
          </p:cNvPr>
          <p:cNvGrpSpPr/>
          <p:nvPr/>
        </p:nvGrpSpPr>
        <p:grpSpPr>
          <a:xfrm>
            <a:off x="9684415" y="3226434"/>
            <a:ext cx="2239044" cy="646331"/>
            <a:chOff x="1509148" y="3591168"/>
            <a:chExt cx="2239044" cy="646331"/>
          </a:xfrm>
        </p:grpSpPr>
        <p:sp>
          <p:nvSpPr>
            <p:cNvPr id="103" name="TextBox 102">
              <a:extLst>
                <a:ext uri="{FF2B5EF4-FFF2-40B4-BE49-F238E27FC236}">
                  <a16:creationId xmlns:a16="http://schemas.microsoft.com/office/drawing/2014/main" id="{9455F8E6-3396-4BAB-B4DF-04CA997A8070}"/>
                </a:ext>
              </a:extLst>
            </p:cNvPr>
            <p:cNvSpPr txBox="1"/>
            <p:nvPr/>
          </p:nvSpPr>
          <p:spPr bwMode="auto">
            <a:xfrm>
              <a:off x="1772745" y="3591168"/>
              <a:ext cx="19754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Mogamulizumab</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Vorinostat</a:t>
              </a:r>
            </a:p>
          </p:txBody>
        </p:sp>
        <p:cxnSp>
          <p:nvCxnSpPr>
            <p:cNvPr id="104" name="Straight Connector 103">
              <a:extLst>
                <a:ext uri="{FF2B5EF4-FFF2-40B4-BE49-F238E27FC236}">
                  <a16:creationId xmlns:a16="http://schemas.microsoft.com/office/drawing/2014/main" id="{E9569F10-B75A-47A6-8139-16AEE008797F}"/>
                </a:ext>
              </a:extLst>
            </p:cNvPr>
            <p:cNvCxnSpPr/>
            <p:nvPr/>
          </p:nvCxnSpPr>
          <p:spPr bwMode="auto">
            <a:xfrm flipH="1">
              <a:off x="1509148" y="3764994"/>
              <a:ext cx="284478" cy="0"/>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BDE66A7-ECD0-493A-91BE-234854C7B05B}"/>
                </a:ext>
              </a:extLst>
            </p:cNvPr>
            <p:cNvCxnSpPr/>
            <p:nvPr/>
          </p:nvCxnSpPr>
          <p:spPr bwMode="auto">
            <a:xfrm flipH="1">
              <a:off x="1509148" y="4054554"/>
              <a:ext cx="284478" cy="0"/>
            </a:xfrm>
            <a:prstGeom prst="line">
              <a:avLst/>
            </a:prstGeom>
            <a:noFill/>
            <a:ln w="28575" cap="flat" cmpd="sng" algn="ctr">
              <a:solidFill>
                <a:schemeClr val="accent3"/>
              </a:solidFill>
              <a:prstDash val="solid"/>
              <a:round/>
              <a:headEnd type="none" w="med" len="med"/>
              <a:tailEnd type="none" w="med" len="med"/>
            </a:ln>
            <a:effectLst/>
          </p:spPr>
        </p:cxnSp>
      </p:grpSp>
      <p:sp>
        <p:nvSpPr>
          <p:cNvPr id="106" name="TextBox 105">
            <a:extLst>
              <a:ext uri="{FF2B5EF4-FFF2-40B4-BE49-F238E27FC236}">
                <a16:creationId xmlns:a16="http://schemas.microsoft.com/office/drawing/2014/main" id="{6ECC109A-BCA0-4C36-804E-B03080210D8B}"/>
              </a:ext>
            </a:extLst>
          </p:cNvPr>
          <p:cNvSpPr txBox="1"/>
          <p:nvPr/>
        </p:nvSpPr>
        <p:spPr bwMode="auto">
          <a:xfrm>
            <a:off x="6599026" y="6008678"/>
            <a:ext cx="4863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Mos to Symptom Worsening</a:t>
            </a:r>
          </a:p>
        </p:txBody>
      </p:sp>
      <p:sp>
        <p:nvSpPr>
          <p:cNvPr id="107" name="TextBox 106">
            <a:extLst>
              <a:ext uri="{FF2B5EF4-FFF2-40B4-BE49-F238E27FC236}">
                <a16:creationId xmlns:a16="http://schemas.microsoft.com/office/drawing/2014/main" id="{73CABF6A-4E2F-4F23-BD9F-D20D3D184176}"/>
              </a:ext>
            </a:extLst>
          </p:cNvPr>
          <p:cNvSpPr txBox="1"/>
          <p:nvPr/>
        </p:nvSpPr>
        <p:spPr bwMode="auto">
          <a:xfrm>
            <a:off x="6021826" y="3003959"/>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09" name="TextBox 108">
            <a:extLst>
              <a:ext uri="{FF2B5EF4-FFF2-40B4-BE49-F238E27FC236}">
                <a16:creationId xmlns:a16="http://schemas.microsoft.com/office/drawing/2014/main" id="{DD3B4725-0561-4F81-960C-798D05BCE226}"/>
              </a:ext>
            </a:extLst>
          </p:cNvPr>
          <p:cNvSpPr txBox="1"/>
          <p:nvPr/>
        </p:nvSpPr>
        <p:spPr bwMode="auto">
          <a:xfrm>
            <a:off x="6021826" y="3422129"/>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111" name="TextBox 110">
            <a:extLst>
              <a:ext uri="{FF2B5EF4-FFF2-40B4-BE49-F238E27FC236}">
                <a16:creationId xmlns:a16="http://schemas.microsoft.com/office/drawing/2014/main" id="{50BC82C1-9CB4-4766-AFDD-CEDDF9030150}"/>
              </a:ext>
            </a:extLst>
          </p:cNvPr>
          <p:cNvSpPr txBox="1"/>
          <p:nvPr/>
        </p:nvSpPr>
        <p:spPr bwMode="auto">
          <a:xfrm>
            <a:off x="6021826" y="3840299"/>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113" name="TextBox 112">
            <a:extLst>
              <a:ext uri="{FF2B5EF4-FFF2-40B4-BE49-F238E27FC236}">
                <a16:creationId xmlns:a16="http://schemas.microsoft.com/office/drawing/2014/main" id="{830331C7-26A6-48C5-9DFB-1A48A94E2FF9}"/>
              </a:ext>
            </a:extLst>
          </p:cNvPr>
          <p:cNvSpPr txBox="1"/>
          <p:nvPr/>
        </p:nvSpPr>
        <p:spPr bwMode="auto">
          <a:xfrm>
            <a:off x="6021826" y="4258469"/>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115" name="TextBox 114">
            <a:extLst>
              <a:ext uri="{FF2B5EF4-FFF2-40B4-BE49-F238E27FC236}">
                <a16:creationId xmlns:a16="http://schemas.microsoft.com/office/drawing/2014/main" id="{2387508E-21B6-4A1D-A494-7AB82A26A2CA}"/>
              </a:ext>
            </a:extLst>
          </p:cNvPr>
          <p:cNvSpPr txBox="1"/>
          <p:nvPr/>
        </p:nvSpPr>
        <p:spPr bwMode="auto">
          <a:xfrm>
            <a:off x="6021826" y="4676639"/>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117" name="TextBox 116">
            <a:extLst>
              <a:ext uri="{FF2B5EF4-FFF2-40B4-BE49-F238E27FC236}">
                <a16:creationId xmlns:a16="http://schemas.microsoft.com/office/drawing/2014/main" id="{183A9BD0-2F35-467B-B6A5-B7C74C65E648}"/>
              </a:ext>
            </a:extLst>
          </p:cNvPr>
          <p:cNvSpPr txBox="1"/>
          <p:nvPr/>
        </p:nvSpPr>
        <p:spPr bwMode="auto">
          <a:xfrm>
            <a:off x="6021826" y="5094808"/>
            <a:ext cx="634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9" name="TextBox 118">
            <a:extLst>
              <a:ext uri="{FF2B5EF4-FFF2-40B4-BE49-F238E27FC236}">
                <a16:creationId xmlns:a16="http://schemas.microsoft.com/office/drawing/2014/main" id="{811A627F-9CD2-413C-86FC-A19ECA1B3819}"/>
              </a:ext>
            </a:extLst>
          </p:cNvPr>
          <p:cNvSpPr txBox="1"/>
          <p:nvPr/>
        </p:nvSpPr>
        <p:spPr bwMode="auto">
          <a:xfrm>
            <a:off x="6663033" y="5698523"/>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endParaRPr lang="en-US" sz="1600" b="0" dirty="0">
              <a:solidFill>
                <a:schemeClr val="bg1"/>
              </a:solidFill>
              <a:latin typeface="Calibri" panose="020F0502020204030204" pitchFamily="34" charset="0"/>
            </a:endParaRPr>
          </a:p>
        </p:txBody>
      </p:sp>
      <p:sp>
        <p:nvSpPr>
          <p:cNvPr id="120" name="TextBox 119">
            <a:extLst>
              <a:ext uri="{FF2B5EF4-FFF2-40B4-BE49-F238E27FC236}">
                <a16:creationId xmlns:a16="http://schemas.microsoft.com/office/drawing/2014/main" id="{59EB3B78-A4E6-4644-8D28-C3E4A89CFC08}"/>
              </a:ext>
            </a:extLst>
          </p:cNvPr>
          <p:cNvSpPr txBox="1"/>
          <p:nvPr/>
        </p:nvSpPr>
        <p:spPr bwMode="auto">
          <a:xfrm>
            <a:off x="7016543" y="5698523"/>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21" name="TextBox 120">
            <a:extLst>
              <a:ext uri="{FF2B5EF4-FFF2-40B4-BE49-F238E27FC236}">
                <a16:creationId xmlns:a16="http://schemas.microsoft.com/office/drawing/2014/main" id="{C5AC8AE7-397F-402A-B68B-A04085BE34B3}"/>
              </a:ext>
            </a:extLst>
          </p:cNvPr>
          <p:cNvSpPr txBox="1"/>
          <p:nvPr/>
        </p:nvSpPr>
        <p:spPr bwMode="auto">
          <a:xfrm>
            <a:off x="7279637" y="5698523"/>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22" name="TextBox 121">
            <a:extLst>
              <a:ext uri="{FF2B5EF4-FFF2-40B4-BE49-F238E27FC236}">
                <a16:creationId xmlns:a16="http://schemas.microsoft.com/office/drawing/2014/main" id="{FB42FA34-F928-4546-A324-3C49B0594DC1}"/>
              </a:ext>
            </a:extLst>
          </p:cNvPr>
          <p:cNvSpPr txBox="1"/>
          <p:nvPr/>
        </p:nvSpPr>
        <p:spPr bwMode="auto">
          <a:xfrm>
            <a:off x="7577259" y="5698523"/>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23" name="TextBox 122">
            <a:extLst>
              <a:ext uri="{FF2B5EF4-FFF2-40B4-BE49-F238E27FC236}">
                <a16:creationId xmlns:a16="http://schemas.microsoft.com/office/drawing/2014/main" id="{293BBD0B-6E4C-4063-BAE9-E4F8CFC7B061}"/>
              </a:ext>
            </a:extLst>
          </p:cNvPr>
          <p:cNvSpPr txBox="1"/>
          <p:nvPr/>
        </p:nvSpPr>
        <p:spPr bwMode="auto">
          <a:xfrm>
            <a:off x="7902153" y="5698523"/>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24" name="TextBox 123">
            <a:extLst>
              <a:ext uri="{FF2B5EF4-FFF2-40B4-BE49-F238E27FC236}">
                <a16:creationId xmlns:a16="http://schemas.microsoft.com/office/drawing/2014/main" id="{61231CFD-044A-4E81-B473-83B946B288CD}"/>
              </a:ext>
            </a:extLst>
          </p:cNvPr>
          <p:cNvSpPr txBox="1"/>
          <p:nvPr/>
        </p:nvSpPr>
        <p:spPr bwMode="auto">
          <a:xfrm>
            <a:off x="8210973" y="5698523"/>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26" name="TextBox 125">
            <a:extLst>
              <a:ext uri="{FF2B5EF4-FFF2-40B4-BE49-F238E27FC236}">
                <a16:creationId xmlns:a16="http://schemas.microsoft.com/office/drawing/2014/main" id="{7E16CC8D-B397-4845-B88B-8B5FA52380C3}"/>
              </a:ext>
            </a:extLst>
          </p:cNvPr>
          <p:cNvSpPr txBox="1"/>
          <p:nvPr/>
        </p:nvSpPr>
        <p:spPr bwMode="auto">
          <a:xfrm>
            <a:off x="8507787" y="5698523"/>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27" name="TextBox 126">
            <a:extLst>
              <a:ext uri="{FF2B5EF4-FFF2-40B4-BE49-F238E27FC236}">
                <a16:creationId xmlns:a16="http://schemas.microsoft.com/office/drawing/2014/main" id="{515F7229-A62A-4597-8F0A-FEF7D6E4B1AF}"/>
              </a:ext>
            </a:extLst>
          </p:cNvPr>
          <p:cNvSpPr txBox="1"/>
          <p:nvPr/>
        </p:nvSpPr>
        <p:spPr bwMode="auto">
          <a:xfrm>
            <a:off x="9655229" y="5698523"/>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endParaRPr lang="en-US" sz="1600" b="0" dirty="0">
              <a:solidFill>
                <a:schemeClr val="bg1"/>
              </a:solidFill>
              <a:latin typeface="Calibri" panose="020F0502020204030204" pitchFamily="34" charset="0"/>
            </a:endParaRPr>
          </a:p>
        </p:txBody>
      </p:sp>
      <p:sp>
        <p:nvSpPr>
          <p:cNvPr id="129" name="TextBox 128">
            <a:extLst>
              <a:ext uri="{FF2B5EF4-FFF2-40B4-BE49-F238E27FC236}">
                <a16:creationId xmlns:a16="http://schemas.microsoft.com/office/drawing/2014/main" id="{FCC2FEDB-B711-4A5A-ACA2-61762F257315}"/>
              </a:ext>
            </a:extLst>
          </p:cNvPr>
          <p:cNvSpPr txBox="1"/>
          <p:nvPr/>
        </p:nvSpPr>
        <p:spPr bwMode="auto">
          <a:xfrm>
            <a:off x="10271285" y="5698523"/>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31" name="TextBox 130">
            <a:extLst>
              <a:ext uri="{FF2B5EF4-FFF2-40B4-BE49-F238E27FC236}">
                <a16:creationId xmlns:a16="http://schemas.microsoft.com/office/drawing/2014/main" id="{AD5EEEF1-3372-44FB-925F-7AF873608828}"/>
              </a:ext>
            </a:extLst>
          </p:cNvPr>
          <p:cNvSpPr txBox="1"/>
          <p:nvPr/>
        </p:nvSpPr>
        <p:spPr bwMode="auto">
          <a:xfrm>
            <a:off x="10877721" y="5698523"/>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32" name="TextBox 131">
            <a:extLst>
              <a:ext uri="{FF2B5EF4-FFF2-40B4-BE49-F238E27FC236}">
                <a16:creationId xmlns:a16="http://schemas.microsoft.com/office/drawing/2014/main" id="{244B007E-80F4-4727-8D1E-E15FFC3A2622}"/>
              </a:ext>
            </a:extLst>
          </p:cNvPr>
          <p:cNvSpPr txBox="1"/>
          <p:nvPr/>
        </p:nvSpPr>
        <p:spPr bwMode="auto">
          <a:xfrm>
            <a:off x="6609275" y="5276035"/>
            <a:ext cx="5840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171</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174</a:t>
            </a:r>
          </a:p>
        </p:txBody>
      </p:sp>
      <p:sp>
        <p:nvSpPr>
          <p:cNvPr id="133" name="TextBox 132">
            <a:extLst>
              <a:ext uri="{FF2B5EF4-FFF2-40B4-BE49-F238E27FC236}">
                <a16:creationId xmlns:a16="http://schemas.microsoft.com/office/drawing/2014/main" id="{9849A139-29D3-44DA-9080-E66190D11D6C}"/>
              </a:ext>
            </a:extLst>
          </p:cNvPr>
          <p:cNvSpPr txBox="1"/>
          <p:nvPr/>
        </p:nvSpPr>
        <p:spPr bwMode="auto">
          <a:xfrm>
            <a:off x="6921005" y="5276035"/>
            <a:ext cx="5840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100</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60</a:t>
            </a:r>
          </a:p>
        </p:txBody>
      </p:sp>
      <p:sp>
        <p:nvSpPr>
          <p:cNvPr id="134" name="TextBox 133">
            <a:extLst>
              <a:ext uri="{FF2B5EF4-FFF2-40B4-BE49-F238E27FC236}">
                <a16:creationId xmlns:a16="http://schemas.microsoft.com/office/drawing/2014/main" id="{CFAAA027-DE9D-4603-9578-7A006C00ABAB}"/>
              </a:ext>
            </a:extLst>
          </p:cNvPr>
          <p:cNvSpPr txBox="1"/>
          <p:nvPr/>
        </p:nvSpPr>
        <p:spPr bwMode="auto">
          <a:xfrm>
            <a:off x="7203317" y="5276035"/>
            <a:ext cx="5840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68</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35</a:t>
            </a:r>
          </a:p>
        </p:txBody>
      </p:sp>
      <p:sp>
        <p:nvSpPr>
          <p:cNvPr id="135" name="TextBox 134">
            <a:extLst>
              <a:ext uri="{FF2B5EF4-FFF2-40B4-BE49-F238E27FC236}">
                <a16:creationId xmlns:a16="http://schemas.microsoft.com/office/drawing/2014/main" id="{CF6603A8-D4EE-4BF7-96F2-2D8B5829671F}"/>
              </a:ext>
            </a:extLst>
          </p:cNvPr>
          <p:cNvSpPr txBox="1"/>
          <p:nvPr/>
        </p:nvSpPr>
        <p:spPr bwMode="auto">
          <a:xfrm>
            <a:off x="7517206" y="5276035"/>
            <a:ext cx="5840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48</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16</a:t>
            </a:r>
          </a:p>
        </p:txBody>
      </p:sp>
      <p:sp>
        <p:nvSpPr>
          <p:cNvPr id="136" name="TextBox 135">
            <a:extLst>
              <a:ext uri="{FF2B5EF4-FFF2-40B4-BE49-F238E27FC236}">
                <a16:creationId xmlns:a16="http://schemas.microsoft.com/office/drawing/2014/main" id="{62C87DFB-CFE1-4414-A877-C5D93F8E1BB6}"/>
              </a:ext>
            </a:extLst>
          </p:cNvPr>
          <p:cNvSpPr txBox="1"/>
          <p:nvPr/>
        </p:nvSpPr>
        <p:spPr bwMode="auto">
          <a:xfrm>
            <a:off x="7799538" y="5276035"/>
            <a:ext cx="5840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33</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11</a:t>
            </a:r>
          </a:p>
        </p:txBody>
      </p:sp>
      <p:sp>
        <p:nvSpPr>
          <p:cNvPr id="137" name="TextBox 136">
            <a:extLst>
              <a:ext uri="{FF2B5EF4-FFF2-40B4-BE49-F238E27FC236}">
                <a16:creationId xmlns:a16="http://schemas.microsoft.com/office/drawing/2014/main" id="{F13F1FFA-3174-40BF-9F98-0E585DE1211D}"/>
              </a:ext>
            </a:extLst>
          </p:cNvPr>
          <p:cNvSpPr txBox="1"/>
          <p:nvPr/>
        </p:nvSpPr>
        <p:spPr bwMode="auto">
          <a:xfrm>
            <a:off x="8092263" y="5276035"/>
            <a:ext cx="5840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21</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4</a:t>
            </a:r>
          </a:p>
        </p:txBody>
      </p:sp>
      <p:sp>
        <p:nvSpPr>
          <p:cNvPr id="138" name="TextBox 137">
            <a:extLst>
              <a:ext uri="{FF2B5EF4-FFF2-40B4-BE49-F238E27FC236}">
                <a16:creationId xmlns:a16="http://schemas.microsoft.com/office/drawing/2014/main" id="{F4A8B80E-DCEA-4362-B500-98F8E6968707}"/>
              </a:ext>
            </a:extLst>
          </p:cNvPr>
          <p:cNvSpPr txBox="1"/>
          <p:nvPr/>
        </p:nvSpPr>
        <p:spPr bwMode="auto">
          <a:xfrm>
            <a:off x="8378619" y="5276035"/>
            <a:ext cx="5840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16</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4</a:t>
            </a:r>
          </a:p>
        </p:txBody>
      </p:sp>
      <p:sp>
        <p:nvSpPr>
          <p:cNvPr id="139" name="TextBox 138">
            <a:extLst>
              <a:ext uri="{FF2B5EF4-FFF2-40B4-BE49-F238E27FC236}">
                <a16:creationId xmlns:a16="http://schemas.microsoft.com/office/drawing/2014/main" id="{CC9AF126-F3A1-43BB-8271-0E6A473159D9}"/>
              </a:ext>
            </a:extLst>
          </p:cNvPr>
          <p:cNvSpPr txBox="1"/>
          <p:nvPr/>
        </p:nvSpPr>
        <p:spPr bwMode="auto">
          <a:xfrm>
            <a:off x="9019456" y="5276035"/>
            <a:ext cx="5840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a:t>
            </a:r>
          </a:p>
        </p:txBody>
      </p:sp>
      <p:sp>
        <p:nvSpPr>
          <p:cNvPr id="140" name="TextBox 139">
            <a:extLst>
              <a:ext uri="{FF2B5EF4-FFF2-40B4-BE49-F238E27FC236}">
                <a16:creationId xmlns:a16="http://schemas.microsoft.com/office/drawing/2014/main" id="{567A24F0-CEEF-48CD-AA52-64A6CBF72842}"/>
              </a:ext>
            </a:extLst>
          </p:cNvPr>
          <p:cNvSpPr txBox="1"/>
          <p:nvPr/>
        </p:nvSpPr>
        <p:spPr bwMode="auto">
          <a:xfrm>
            <a:off x="9613840" y="5276035"/>
            <a:ext cx="5840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3</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a:t>
            </a:r>
          </a:p>
        </p:txBody>
      </p:sp>
      <p:sp>
        <p:nvSpPr>
          <p:cNvPr id="141" name="TextBox 140">
            <a:extLst>
              <a:ext uri="{FF2B5EF4-FFF2-40B4-BE49-F238E27FC236}">
                <a16:creationId xmlns:a16="http://schemas.microsoft.com/office/drawing/2014/main" id="{8816B043-CEF2-4F69-B934-A19DBC53A6F7}"/>
              </a:ext>
            </a:extLst>
          </p:cNvPr>
          <p:cNvSpPr txBox="1"/>
          <p:nvPr/>
        </p:nvSpPr>
        <p:spPr bwMode="auto">
          <a:xfrm>
            <a:off x="10199613" y="5276035"/>
            <a:ext cx="5840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0</a:t>
            </a:r>
          </a:p>
        </p:txBody>
      </p:sp>
      <p:sp>
        <p:nvSpPr>
          <p:cNvPr id="142" name="TextBox 141">
            <a:extLst>
              <a:ext uri="{FF2B5EF4-FFF2-40B4-BE49-F238E27FC236}">
                <a16:creationId xmlns:a16="http://schemas.microsoft.com/office/drawing/2014/main" id="{89188147-4CD2-4319-A478-4B8760491F63}"/>
              </a:ext>
            </a:extLst>
          </p:cNvPr>
          <p:cNvSpPr txBox="1"/>
          <p:nvPr/>
        </p:nvSpPr>
        <p:spPr bwMode="auto">
          <a:xfrm>
            <a:off x="10822275" y="5276035"/>
            <a:ext cx="5840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a:t>
            </a:r>
          </a:p>
        </p:txBody>
      </p:sp>
      <p:sp>
        <p:nvSpPr>
          <p:cNvPr id="143" name="TextBox 142">
            <a:extLst>
              <a:ext uri="{FF2B5EF4-FFF2-40B4-BE49-F238E27FC236}">
                <a16:creationId xmlns:a16="http://schemas.microsoft.com/office/drawing/2014/main" id="{E6E63A7B-9D53-498B-B756-CD78D7F8613F}"/>
              </a:ext>
            </a:extLst>
          </p:cNvPr>
          <p:cNvSpPr txBox="1"/>
          <p:nvPr/>
        </p:nvSpPr>
        <p:spPr bwMode="auto">
          <a:xfrm>
            <a:off x="9090337" y="5698523"/>
            <a:ext cx="45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cxnSp>
        <p:nvCxnSpPr>
          <p:cNvPr id="145" name="Straight Connector 144">
            <a:extLst>
              <a:ext uri="{FF2B5EF4-FFF2-40B4-BE49-F238E27FC236}">
                <a16:creationId xmlns:a16="http://schemas.microsoft.com/office/drawing/2014/main" id="{99B956D0-F0D0-4FC5-98D8-F4E485252647}"/>
              </a:ext>
            </a:extLst>
          </p:cNvPr>
          <p:cNvCxnSpPr/>
          <p:nvPr/>
        </p:nvCxnSpPr>
        <p:spPr bwMode="auto">
          <a:xfrm flipV="1">
            <a:off x="4015788" y="3090818"/>
            <a:ext cx="0" cy="2625147"/>
          </a:xfrm>
          <a:prstGeom prst="line">
            <a:avLst/>
          </a:prstGeom>
          <a:noFill/>
          <a:ln w="28575" cap="flat" cmpd="sng" algn="ctr">
            <a:solidFill>
              <a:schemeClr val="tx2"/>
            </a:solidFill>
            <a:prstDash val="sysDot"/>
            <a:round/>
            <a:headEnd type="none" w="med" len="med"/>
            <a:tailEnd type="none" w="med" len="med"/>
          </a:ln>
          <a:effectLst/>
        </p:spPr>
      </p:cxnSp>
      <p:sp>
        <p:nvSpPr>
          <p:cNvPr id="147" name="Freeform: Shape 146">
            <a:extLst>
              <a:ext uri="{FF2B5EF4-FFF2-40B4-BE49-F238E27FC236}">
                <a16:creationId xmlns:a16="http://schemas.microsoft.com/office/drawing/2014/main" id="{2CCE74A4-01A4-416A-B362-B40905F0F11F}"/>
              </a:ext>
            </a:extLst>
          </p:cNvPr>
          <p:cNvSpPr/>
          <p:nvPr/>
        </p:nvSpPr>
        <p:spPr bwMode="auto">
          <a:xfrm>
            <a:off x="2033588" y="3133725"/>
            <a:ext cx="3433762" cy="2547938"/>
          </a:xfrm>
          <a:custGeom>
            <a:avLst/>
            <a:gdLst>
              <a:gd name="connsiteX0" fmla="*/ 0 w 3433762"/>
              <a:gd name="connsiteY0" fmla="*/ 2547938 h 2547938"/>
              <a:gd name="connsiteX1" fmla="*/ 9525 w 3433762"/>
              <a:gd name="connsiteY1" fmla="*/ 2457450 h 2547938"/>
              <a:gd name="connsiteX2" fmla="*/ 490537 w 3433762"/>
              <a:gd name="connsiteY2" fmla="*/ 2409825 h 2547938"/>
              <a:gd name="connsiteX3" fmla="*/ 681037 w 3433762"/>
              <a:gd name="connsiteY3" fmla="*/ 2305050 h 2547938"/>
              <a:gd name="connsiteX4" fmla="*/ 995362 w 3433762"/>
              <a:gd name="connsiteY4" fmla="*/ 2228850 h 2547938"/>
              <a:gd name="connsiteX5" fmla="*/ 1333500 w 3433762"/>
              <a:gd name="connsiteY5" fmla="*/ 2133600 h 2547938"/>
              <a:gd name="connsiteX6" fmla="*/ 1509712 w 3433762"/>
              <a:gd name="connsiteY6" fmla="*/ 2024063 h 2547938"/>
              <a:gd name="connsiteX7" fmla="*/ 1652587 w 3433762"/>
              <a:gd name="connsiteY7" fmla="*/ 1809750 h 2547938"/>
              <a:gd name="connsiteX8" fmla="*/ 1771650 w 3433762"/>
              <a:gd name="connsiteY8" fmla="*/ 1685925 h 2547938"/>
              <a:gd name="connsiteX9" fmla="*/ 1881187 w 3433762"/>
              <a:gd name="connsiteY9" fmla="*/ 1638300 h 2547938"/>
              <a:gd name="connsiteX10" fmla="*/ 1900237 w 3433762"/>
              <a:gd name="connsiteY10" fmla="*/ 1462088 h 2547938"/>
              <a:gd name="connsiteX11" fmla="*/ 1966912 w 3433762"/>
              <a:gd name="connsiteY11" fmla="*/ 1290638 h 2547938"/>
              <a:gd name="connsiteX12" fmla="*/ 2033587 w 3433762"/>
              <a:gd name="connsiteY12" fmla="*/ 1109663 h 2547938"/>
              <a:gd name="connsiteX13" fmla="*/ 2152650 w 3433762"/>
              <a:gd name="connsiteY13" fmla="*/ 985838 h 2547938"/>
              <a:gd name="connsiteX14" fmla="*/ 2314575 w 3433762"/>
              <a:gd name="connsiteY14" fmla="*/ 700088 h 2547938"/>
              <a:gd name="connsiteX15" fmla="*/ 2414587 w 3433762"/>
              <a:gd name="connsiteY15" fmla="*/ 557213 h 2547938"/>
              <a:gd name="connsiteX16" fmla="*/ 2747962 w 3433762"/>
              <a:gd name="connsiteY16" fmla="*/ 338138 h 2547938"/>
              <a:gd name="connsiteX17" fmla="*/ 2914650 w 3433762"/>
              <a:gd name="connsiteY17" fmla="*/ 180975 h 2547938"/>
              <a:gd name="connsiteX18" fmla="*/ 3048000 w 3433762"/>
              <a:gd name="connsiteY18" fmla="*/ 90488 h 2547938"/>
              <a:gd name="connsiteX19" fmla="*/ 3433762 w 3433762"/>
              <a:gd name="connsiteY19" fmla="*/ 0 h 2547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33762" h="2547938">
                <a:moveTo>
                  <a:pt x="0" y="2547938"/>
                </a:moveTo>
                <a:lnTo>
                  <a:pt x="9525" y="2457450"/>
                </a:lnTo>
                <a:lnTo>
                  <a:pt x="490537" y="2409825"/>
                </a:lnTo>
                <a:lnTo>
                  <a:pt x="681037" y="2305050"/>
                </a:lnTo>
                <a:lnTo>
                  <a:pt x="995362" y="2228850"/>
                </a:lnTo>
                <a:lnTo>
                  <a:pt x="1333500" y="2133600"/>
                </a:lnTo>
                <a:lnTo>
                  <a:pt x="1509712" y="2024063"/>
                </a:lnTo>
                <a:lnTo>
                  <a:pt x="1652587" y="1809750"/>
                </a:lnTo>
                <a:lnTo>
                  <a:pt x="1771650" y="1685925"/>
                </a:lnTo>
                <a:lnTo>
                  <a:pt x="1881187" y="1638300"/>
                </a:lnTo>
                <a:lnTo>
                  <a:pt x="1900237" y="1462088"/>
                </a:lnTo>
                <a:lnTo>
                  <a:pt x="1966912" y="1290638"/>
                </a:lnTo>
                <a:lnTo>
                  <a:pt x="2033587" y="1109663"/>
                </a:lnTo>
                <a:lnTo>
                  <a:pt x="2152650" y="985838"/>
                </a:lnTo>
                <a:lnTo>
                  <a:pt x="2314575" y="700088"/>
                </a:lnTo>
                <a:lnTo>
                  <a:pt x="2414587" y="557213"/>
                </a:lnTo>
                <a:lnTo>
                  <a:pt x="2747962" y="338138"/>
                </a:lnTo>
                <a:lnTo>
                  <a:pt x="2914650" y="180975"/>
                </a:lnTo>
                <a:lnTo>
                  <a:pt x="3048000" y="90488"/>
                </a:lnTo>
                <a:lnTo>
                  <a:pt x="3433762" y="0"/>
                </a:lnTo>
              </a:path>
            </a:pathLst>
          </a:custGeom>
          <a:noFill/>
          <a:ln w="28575">
            <a:solidFill>
              <a:schemeClr val="accent3"/>
            </a:solidFill>
            <a:miter lim="800000"/>
            <a:headEnd/>
            <a:tailEnd/>
          </a:ln>
        </p:spPr>
        <p:txBody>
          <a:bodyPr rtlCol="0" anchor="ctr"/>
          <a:lstStyle/>
          <a:p>
            <a:pPr algn="ctr"/>
            <a:endParaRPr lang="en-US" dirty="0"/>
          </a:p>
        </p:txBody>
      </p:sp>
      <p:sp>
        <p:nvSpPr>
          <p:cNvPr id="146" name="Freeform: Shape 145">
            <a:extLst>
              <a:ext uri="{FF2B5EF4-FFF2-40B4-BE49-F238E27FC236}">
                <a16:creationId xmlns:a16="http://schemas.microsoft.com/office/drawing/2014/main" id="{F9526BC3-E586-46AF-8266-7A2A573B76EF}"/>
              </a:ext>
            </a:extLst>
          </p:cNvPr>
          <p:cNvSpPr/>
          <p:nvPr/>
        </p:nvSpPr>
        <p:spPr bwMode="auto">
          <a:xfrm>
            <a:off x="1262063" y="3133725"/>
            <a:ext cx="4081462" cy="2566988"/>
          </a:xfrm>
          <a:custGeom>
            <a:avLst/>
            <a:gdLst>
              <a:gd name="connsiteX0" fmla="*/ 0 w 4081462"/>
              <a:gd name="connsiteY0" fmla="*/ 2566988 h 2566988"/>
              <a:gd name="connsiteX1" fmla="*/ 0 w 4081462"/>
              <a:gd name="connsiteY1" fmla="*/ 2509838 h 2566988"/>
              <a:gd name="connsiteX2" fmla="*/ 195262 w 4081462"/>
              <a:gd name="connsiteY2" fmla="*/ 2495550 h 2566988"/>
              <a:gd name="connsiteX3" fmla="*/ 542925 w 4081462"/>
              <a:gd name="connsiteY3" fmla="*/ 2419350 h 2566988"/>
              <a:gd name="connsiteX4" fmla="*/ 847725 w 4081462"/>
              <a:gd name="connsiteY4" fmla="*/ 2400300 h 2566988"/>
              <a:gd name="connsiteX5" fmla="*/ 1171575 w 4081462"/>
              <a:gd name="connsiteY5" fmla="*/ 2252663 h 2566988"/>
              <a:gd name="connsiteX6" fmla="*/ 1528762 w 4081462"/>
              <a:gd name="connsiteY6" fmla="*/ 2181225 h 2566988"/>
              <a:gd name="connsiteX7" fmla="*/ 1695450 w 4081462"/>
              <a:gd name="connsiteY7" fmla="*/ 1995488 h 2566988"/>
              <a:gd name="connsiteX8" fmla="*/ 1819275 w 4081462"/>
              <a:gd name="connsiteY8" fmla="*/ 1885950 h 2566988"/>
              <a:gd name="connsiteX9" fmla="*/ 2176462 w 4081462"/>
              <a:gd name="connsiteY9" fmla="*/ 1614488 h 2566988"/>
              <a:gd name="connsiteX10" fmla="*/ 2295525 w 4081462"/>
              <a:gd name="connsiteY10" fmla="*/ 1409700 h 2566988"/>
              <a:gd name="connsiteX11" fmla="*/ 2419350 w 4081462"/>
              <a:gd name="connsiteY11" fmla="*/ 1343025 h 2566988"/>
              <a:gd name="connsiteX12" fmla="*/ 2690812 w 4081462"/>
              <a:gd name="connsiteY12" fmla="*/ 881063 h 2566988"/>
              <a:gd name="connsiteX13" fmla="*/ 2786062 w 4081462"/>
              <a:gd name="connsiteY13" fmla="*/ 771525 h 2566988"/>
              <a:gd name="connsiteX14" fmla="*/ 2938462 w 4081462"/>
              <a:gd name="connsiteY14" fmla="*/ 747713 h 2566988"/>
              <a:gd name="connsiteX15" fmla="*/ 3071812 w 4081462"/>
              <a:gd name="connsiteY15" fmla="*/ 600075 h 2566988"/>
              <a:gd name="connsiteX16" fmla="*/ 3186112 w 4081462"/>
              <a:gd name="connsiteY16" fmla="*/ 376238 h 2566988"/>
              <a:gd name="connsiteX17" fmla="*/ 3333750 w 4081462"/>
              <a:gd name="connsiteY17" fmla="*/ 300038 h 2566988"/>
              <a:gd name="connsiteX18" fmla="*/ 3429000 w 4081462"/>
              <a:gd name="connsiteY18" fmla="*/ 204788 h 2566988"/>
              <a:gd name="connsiteX19" fmla="*/ 3686175 w 4081462"/>
              <a:gd name="connsiteY19" fmla="*/ 114300 h 2566988"/>
              <a:gd name="connsiteX20" fmla="*/ 3857625 w 4081462"/>
              <a:gd name="connsiteY20" fmla="*/ 66675 h 2566988"/>
              <a:gd name="connsiteX21" fmla="*/ 4081462 w 4081462"/>
              <a:gd name="connsiteY21" fmla="*/ 0 h 256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81462" h="2566988">
                <a:moveTo>
                  <a:pt x="0" y="2566988"/>
                </a:moveTo>
                <a:lnTo>
                  <a:pt x="0" y="2509838"/>
                </a:lnTo>
                <a:lnTo>
                  <a:pt x="195262" y="2495550"/>
                </a:lnTo>
                <a:lnTo>
                  <a:pt x="542925" y="2419350"/>
                </a:lnTo>
                <a:lnTo>
                  <a:pt x="847725" y="2400300"/>
                </a:lnTo>
                <a:lnTo>
                  <a:pt x="1171575" y="2252663"/>
                </a:lnTo>
                <a:lnTo>
                  <a:pt x="1528762" y="2181225"/>
                </a:lnTo>
                <a:lnTo>
                  <a:pt x="1695450" y="1995488"/>
                </a:lnTo>
                <a:lnTo>
                  <a:pt x="1819275" y="1885950"/>
                </a:lnTo>
                <a:lnTo>
                  <a:pt x="2176462" y="1614488"/>
                </a:lnTo>
                <a:lnTo>
                  <a:pt x="2295525" y="1409700"/>
                </a:lnTo>
                <a:lnTo>
                  <a:pt x="2419350" y="1343025"/>
                </a:lnTo>
                <a:lnTo>
                  <a:pt x="2690812" y="881063"/>
                </a:lnTo>
                <a:lnTo>
                  <a:pt x="2786062" y="771525"/>
                </a:lnTo>
                <a:lnTo>
                  <a:pt x="2938462" y="747713"/>
                </a:lnTo>
                <a:lnTo>
                  <a:pt x="3071812" y="600075"/>
                </a:lnTo>
                <a:lnTo>
                  <a:pt x="3186112" y="376238"/>
                </a:lnTo>
                <a:lnTo>
                  <a:pt x="3333750" y="300038"/>
                </a:lnTo>
                <a:lnTo>
                  <a:pt x="3429000" y="204788"/>
                </a:lnTo>
                <a:lnTo>
                  <a:pt x="3686175" y="114300"/>
                </a:lnTo>
                <a:lnTo>
                  <a:pt x="3857625" y="66675"/>
                </a:lnTo>
                <a:lnTo>
                  <a:pt x="4081462" y="0"/>
                </a:lnTo>
              </a:path>
            </a:pathLst>
          </a:custGeom>
          <a:noFill/>
          <a:ln w="28575">
            <a:solidFill>
              <a:schemeClr val="accent1"/>
            </a:solidFill>
            <a:miter lim="800000"/>
            <a:headEnd/>
            <a:tailEnd/>
          </a:ln>
        </p:spPr>
        <p:txBody>
          <a:bodyPr rtlCol="0" anchor="ctr"/>
          <a:lstStyle/>
          <a:p>
            <a:pPr algn="ctr"/>
            <a:endParaRPr lang="en-US" dirty="0"/>
          </a:p>
        </p:txBody>
      </p:sp>
      <p:sp>
        <p:nvSpPr>
          <p:cNvPr id="148" name="Freeform: Shape 147">
            <a:extLst>
              <a:ext uri="{FF2B5EF4-FFF2-40B4-BE49-F238E27FC236}">
                <a16:creationId xmlns:a16="http://schemas.microsoft.com/office/drawing/2014/main" id="{310B3317-AFE1-4188-BD9C-5F8F6BE01ED6}"/>
              </a:ext>
            </a:extLst>
          </p:cNvPr>
          <p:cNvSpPr/>
          <p:nvPr/>
        </p:nvSpPr>
        <p:spPr bwMode="auto">
          <a:xfrm>
            <a:off x="6972236" y="3190875"/>
            <a:ext cx="4438713" cy="1070455"/>
          </a:xfrm>
          <a:custGeom>
            <a:avLst/>
            <a:gdLst>
              <a:gd name="connsiteX0" fmla="*/ 4462462 w 4462462"/>
              <a:gd name="connsiteY0" fmla="*/ 1085850 h 1085850"/>
              <a:gd name="connsiteX1" fmla="*/ 2700337 w 4462462"/>
              <a:gd name="connsiteY1" fmla="*/ 1085850 h 1085850"/>
              <a:gd name="connsiteX2" fmla="*/ 2700337 w 4462462"/>
              <a:gd name="connsiteY2" fmla="*/ 809625 h 1085850"/>
              <a:gd name="connsiteX3" fmla="*/ 833437 w 4462462"/>
              <a:gd name="connsiteY3" fmla="*/ 809625 h 1085850"/>
              <a:gd name="connsiteX4" fmla="*/ 833437 w 4462462"/>
              <a:gd name="connsiteY4" fmla="*/ 785813 h 1085850"/>
              <a:gd name="connsiteX5" fmla="*/ 833437 w 4462462"/>
              <a:gd name="connsiteY5" fmla="*/ 785813 h 1085850"/>
              <a:gd name="connsiteX6" fmla="*/ 795337 w 4462462"/>
              <a:gd name="connsiteY6" fmla="*/ 747713 h 1085850"/>
              <a:gd name="connsiteX7" fmla="*/ 633412 w 4462462"/>
              <a:gd name="connsiteY7" fmla="*/ 747713 h 1085850"/>
              <a:gd name="connsiteX8" fmla="*/ 633412 w 4462462"/>
              <a:gd name="connsiteY8" fmla="*/ 690563 h 1085850"/>
              <a:gd name="connsiteX9" fmla="*/ 600075 w 4462462"/>
              <a:gd name="connsiteY9" fmla="*/ 690563 h 1085850"/>
              <a:gd name="connsiteX10" fmla="*/ 600075 w 4462462"/>
              <a:gd name="connsiteY10" fmla="*/ 638175 h 1085850"/>
              <a:gd name="connsiteX11" fmla="*/ 490537 w 4462462"/>
              <a:gd name="connsiteY11" fmla="*/ 638175 h 1085850"/>
              <a:gd name="connsiteX12" fmla="*/ 490537 w 4462462"/>
              <a:gd name="connsiteY12" fmla="*/ 585788 h 1085850"/>
              <a:gd name="connsiteX13" fmla="*/ 419100 w 4462462"/>
              <a:gd name="connsiteY13" fmla="*/ 585788 h 1085850"/>
              <a:gd name="connsiteX14" fmla="*/ 419100 w 4462462"/>
              <a:gd name="connsiteY14" fmla="*/ 461963 h 1085850"/>
              <a:gd name="connsiteX15" fmla="*/ 266700 w 4462462"/>
              <a:gd name="connsiteY15" fmla="*/ 461963 h 1085850"/>
              <a:gd name="connsiteX16" fmla="*/ 266700 w 4462462"/>
              <a:gd name="connsiteY16" fmla="*/ 400050 h 1085850"/>
              <a:gd name="connsiteX17" fmla="*/ 223837 w 4462462"/>
              <a:gd name="connsiteY17" fmla="*/ 400050 h 1085850"/>
              <a:gd name="connsiteX18" fmla="*/ 223837 w 4462462"/>
              <a:gd name="connsiteY18" fmla="*/ 352425 h 1085850"/>
              <a:gd name="connsiteX19" fmla="*/ 95250 w 4462462"/>
              <a:gd name="connsiteY19" fmla="*/ 352425 h 1085850"/>
              <a:gd name="connsiteX20" fmla="*/ 95250 w 4462462"/>
              <a:gd name="connsiteY20" fmla="*/ 304800 h 1085850"/>
              <a:gd name="connsiteX21" fmla="*/ 38100 w 4462462"/>
              <a:gd name="connsiteY21" fmla="*/ 304800 h 1085850"/>
              <a:gd name="connsiteX22" fmla="*/ 38100 w 4462462"/>
              <a:gd name="connsiteY22" fmla="*/ 0 h 1085850"/>
              <a:gd name="connsiteX23" fmla="*/ 0 w 4462462"/>
              <a:gd name="connsiteY23" fmla="*/ 0 h 108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62462" h="1085850">
                <a:moveTo>
                  <a:pt x="4462462" y="1085850"/>
                </a:moveTo>
                <a:lnTo>
                  <a:pt x="2700337" y="1085850"/>
                </a:lnTo>
                <a:lnTo>
                  <a:pt x="2700337" y="809625"/>
                </a:lnTo>
                <a:lnTo>
                  <a:pt x="833437" y="809625"/>
                </a:lnTo>
                <a:lnTo>
                  <a:pt x="833437" y="785813"/>
                </a:lnTo>
                <a:lnTo>
                  <a:pt x="833437" y="785813"/>
                </a:lnTo>
                <a:lnTo>
                  <a:pt x="795337" y="747713"/>
                </a:lnTo>
                <a:lnTo>
                  <a:pt x="633412" y="747713"/>
                </a:lnTo>
                <a:lnTo>
                  <a:pt x="633412" y="690563"/>
                </a:lnTo>
                <a:lnTo>
                  <a:pt x="600075" y="690563"/>
                </a:lnTo>
                <a:lnTo>
                  <a:pt x="600075" y="638175"/>
                </a:lnTo>
                <a:lnTo>
                  <a:pt x="490537" y="638175"/>
                </a:lnTo>
                <a:lnTo>
                  <a:pt x="490537" y="585788"/>
                </a:lnTo>
                <a:lnTo>
                  <a:pt x="419100" y="585788"/>
                </a:lnTo>
                <a:lnTo>
                  <a:pt x="419100" y="461963"/>
                </a:lnTo>
                <a:lnTo>
                  <a:pt x="266700" y="461963"/>
                </a:lnTo>
                <a:lnTo>
                  <a:pt x="266700" y="400050"/>
                </a:lnTo>
                <a:lnTo>
                  <a:pt x="223837" y="400050"/>
                </a:lnTo>
                <a:lnTo>
                  <a:pt x="223837" y="352425"/>
                </a:lnTo>
                <a:lnTo>
                  <a:pt x="95250" y="352425"/>
                </a:lnTo>
                <a:lnTo>
                  <a:pt x="95250" y="304800"/>
                </a:lnTo>
                <a:lnTo>
                  <a:pt x="38100" y="304800"/>
                </a:lnTo>
                <a:lnTo>
                  <a:pt x="381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35" name="Group 234">
            <a:extLst>
              <a:ext uri="{FF2B5EF4-FFF2-40B4-BE49-F238E27FC236}">
                <a16:creationId xmlns:a16="http://schemas.microsoft.com/office/drawing/2014/main" id="{8216BC3F-F6F6-4017-855C-DA81DC822088}"/>
              </a:ext>
            </a:extLst>
          </p:cNvPr>
          <p:cNvGrpSpPr/>
          <p:nvPr/>
        </p:nvGrpSpPr>
        <p:grpSpPr>
          <a:xfrm>
            <a:off x="6926509" y="3151124"/>
            <a:ext cx="4517892" cy="1152879"/>
            <a:chOff x="6926509" y="3151124"/>
            <a:chExt cx="4517892" cy="1152879"/>
          </a:xfrm>
        </p:grpSpPr>
        <p:sp>
          <p:nvSpPr>
            <p:cNvPr id="192" name="Oval 191">
              <a:extLst>
                <a:ext uri="{FF2B5EF4-FFF2-40B4-BE49-F238E27FC236}">
                  <a16:creationId xmlns:a16="http://schemas.microsoft.com/office/drawing/2014/main" id="{63A2D902-80E3-40CC-AA53-1291D48D8E89}"/>
                </a:ext>
              </a:extLst>
            </p:cNvPr>
            <p:cNvSpPr/>
            <p:nvPr/>
          </p:nvSpPr>
          <p:spPr bwMode="auto">
            <a:xfrm>
              <a:off x="11368195" y="4227797"/>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69BB96FB-72BC-4389-B60B-13B31D848D8E}"/>
                </a:ext>
              </a:extLst>
            </p:cNvPr>
            <p:cNvSpPr/>
            <p:nvPr/>
          </p:nvSpPr>
          <p:spPr bwMode="auto">
            <a:xfrm>
              <a:off x="9800187" y="4227797"/>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241BBC2F-4122-4DD0-BAA8-B9FD039E3ADD}"/>
                </a:ext>
              </a:extLst>
            </p:cNvPr>
            <p:cNvSpPr/>
            <p:nvPr/>
          </p:nvSpPr>
          <p:spPr bwMode="auto">
            <a:xfrm>
              <a:off x="9896506" y="4225787"/>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8CE5F6C6-48B9-4F04-8FC3-E4FCA1066964}"/>
                </a:ext>
              </a:extLst>
            </p:cNvPr>
            <p:cNvSpPr/>
            <p:nvPr/>
          </p:nvSpPr>
          <p:spPr bwMode="auto">
            <a:xfrm>
              <a:off x="10350349" y="4227797"/>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BA2DDB17-8C51-4A24-A7ED-F6E53464A701}"/>
                </a:ext>
              </a:extLst>
            </p:cNvPr>
            <p:cNvSpPr/>
            <p:nvPr/>
          </p:nvSpPr>
          <p:spPr bwMode="auto">
            <a:xfrm>
              <a:off x="9561412"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C1AEE276-CD61-4936-B0C1-3B8B7B599588}"/>
                </a:ext>
              </a:extLst>
            </p:cNvPr>
            <p:cNvSpPr/>
            <p:nvPr/>
          </p:nvSpPr>
          <p:spPr bwMode="auto">
            <a:xfrm>
              <a:off x="6926509" y="3151124"/>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4630FE3B-EA95-4F77-89FA-4540D33A96A2}"/>
                </a:ext>
              </a:extLst>
            </p:cNvPr>
            <p:cNvSpPr/>
            <p:nvPr/>
          </p:nvSpPr>
          <p:spPr bwMode="auto">
            <a:xfrm>
              <a:off x="6968490" y="3203452"/>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3A5F5E90-3479-461D-9765-CA139784B14B}"/>
                </a:ext>
              </a:extLst>
            </p:cNvPr>
            <p:cNvSpPr/>
            <p:nvPr/>
          </p:nvSpPr>
          <p:spPr bwMode="auto">
            <a:xfrm>
              <a:off x="6969559" y="3261351"/>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15A03039-6204-45C8-A0A4-8D384BAF904A}"/>
                </a:ext>
              </a:extLst>
            </p:cNvPr>
            <p:cNvSpPr/>
            <p:nvPr/>
          </p:nvSpPr>
          <p:spPr bwMode="auto">
            <a:xfrm>
              <a:off x="6974954" y="3437640"/>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0F5FCF1E-7F3B-4F13-A1BE-9B6AF01F3FB3}"/>
                </a:ext>
              </a:extLst>
            </p:cNvPr>
            <p:cNvSpPr/>
            <p:nvPr/>
          </p:nvSpPr>
          <p:spPr bwMode="auto">
            <a:xfrm>
              <a:off x="7021048" y="3489968"/>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0EC52B7D-D4C6-44A8-9E86-E8BD903B0940}"/>
                </a:ext>
              </a:extLst>
            </p:cNvPr>
            <p:cNvSpPr/>
            <p:nvPr/>
          </p:nvSpPr>
          <p:spPr bwMode="auto">
            <a:xfrm>
              <a:off x="7198281" y="359884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D7467932-55A4-44F6-837C-E6075968A23E}"/>
                </a:ext>
              </a:extLst>
            </p:cNvPr>
            <p:cNvSpPr/>
            <p:nvPr/>
          </p:nvSpPr>
          <p:spPr bwMode="auto">
            <a:xfrm>
              <a:off x="7261324" y="3608070"/>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A2AD9393-08AD-4A58-AD1F-D825FF9A5446}"/>
                </a:ext>
              </a:extLst>
            </p:cNvPr>
            <p:cNvSpPr/>
            <p:nvPr/>
          </p:nvSpPr>
          <p:spPr bwMode="auto">
            <a:xfrm>
              <a:off x="7337326" y="3622295"/>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EAA92C69-63EC-4C40-9387-0AE0C951D6E0}"/>
                </a:ext>
              </a:extLst>
            </p:cNvPr>
            <p:cNvSpPr/>
            <p:nvPr/>
          </p:nvSpPr>
          <p:spPr bwMode="auto">
            <a:xfrm>
              <a:off x="7360513" y="3712616"/>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29850BC6-EF02-494C-889B-4744BF8C6D74}"/>
                </a:ext>
              </a:extLst>
            </p:cNvPr>
            <p:cNvSpPr/>
            <p:nvPr/>
          </p:nvSpPr>
          <p:spPr bwMode="auto">
            <a:xfrm>
              <a:off x="7403411" y="3751448"/>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F48FFA22-5DE8-4235-912E-A80279EF6735}"/>
                </a:ext>
              </a:extLst>
            </p:cNvPr>
            <p:cNvSpPr/>
            <p:nvPr/>
          </p:nvSpPr>
          <p:spPr bwMode="auto">
            <a:xfrm>
              <a:off x="7430934" y="3769902"/>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F2F81E7F-355B-4BC0-BFB4-5D14BFFFD7F1}"/>
                </a:ext>
              </a:extLst>
            </p:cNvPr>
            <p:cNvSpPr/>
            <p:nvPr/>
          </p:nvSpPr>
          <p:spPr bwMode="auto">
            <a:xfrm>
              <a:off x="7517077" y="3814284"/>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211429CC-CED7-483A-936E-ACB79964F4B2}"/>
                </a:ext>
              </a:extLst>
            </p:cNvPr>
            <p:cNvSpPr/>
            <p:nvPr/>
          </p:nvSpPr>
          <p:spPr bwMode="auto">
            <a:xfrm>
              <a:off x="7546282" y="3846108"/>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E43B8ECE-9317-4F8D-B6D3-B1DA9EF975DD}"/>
                </a:ext>
              </a:extLst>
            </p:cNvPr>
            <p:cNvSpPr/>
            <p:nvPr/>
          </p:nvSpPr>
          <p:spPr bwMode="auto">
            <a:xfrm>
              <a:off x="7608451" y="3888061"/>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A5494E02-933F-4DE9-B0CF-74A1A54E3614}"/>
                </a:ext>
              </a:extLst>
            </p:cNvPr>
            <p:cNvSpPr/>
            <p:nvPr/>
          </p:nvSpPr>
          <p:spPr bwMode="auto">
            <a:xfrm>
              <a:off x="7669375" y="3883676"/>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4A70333D-6EA4-41B6-A28F-956F54DADCD7}"/>
                </a:ext>
              </a:extLst>
            </p:cNvPr>
            <p:cNvSpPr/>
            <p:nvPr/>
          </p:nvSpPr>
          <p:spPr bwMode="auto">
            <a:xfrm>
              <a:off x="7707478" y="3908004"/>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8B0E1BDA-975F-49B5-94AF-F75DA4AA6972}"/>
                </a:ext>
              </a:extLst>
            </p:cNvPr>
            <p:cNvSpPr/>
            <p:nvPr/>
          </p:nvSpPr>
          <p:spPr bwMode="auto">
            <a:xfrm>
              <a:off x="7740910" y="3937190"/>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8E42668E-D9B4-4AB1-8C57-4BD4910E04FB}"/>
                </a:ext>
              </a:extLst>
            </p:cNvPr>
            <p:cNvSpPr/>
            <p:nvPr/>
          </p:nvSpPr>
          <p:spPr bwMode="auto">
            <a:xfrm>
              <a:off x="7786632" y="3966376"/>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E3DB8683-E057-4AFA-8EFE-9380286CE320}"/>
                </a:ext>
              </a:extLst>
            </p:cNvPr>
            <p:cNvSpPr/>
            <p:nvPr/>
          </p:nvSpPr>
          <p:spPr bwMode="auto">
            <a:xfrm>
              <a:off x="7898284"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817CD740-4275-4E53-BF63-082BB6B70B3A}"/>
                </a:ext>
              </a:extLst>
            </p:cNvPr>
            <p:cNvSpPr/>
            <p:nvPr/>
          </p:nvSpPr>
          <p:spPr bwMode="auto">
            <a:xfrm>
              <a:off x="7944480"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453AF356-9214-47E4-97D0-A53675753CAB}"/>
                </a:ext>
              </a:extLst>
            </p:cNvPr>
            <p:cNvSpPr/>
            <p:nvPr/>
          </p:nvSpPr>
          <p:spPr bwMode="auto">
            <a:xfrm>
              <a:off x="7979926"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B279B699-3A9F-4F2E-A9FA-29B64D5E313D}"/>
                </a:ext>
              </a:extLst>
            </p:cNvPr>
            <p:cNvSpPr/>
            <p:nvPr/>
          </p:nvSpPr>
          <p:spPr bwMode="auto">
            <a:xfrm>
              <a:off x="8063604"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5E5AA02D-6DE6-425C-A011-64F8041FA3F6}"/>
                </a:ext>
              </a:extLst>
            </p:cNvPr>
            <p:cNvSpPr/>
            <p:nvPr/>
          </p:nvSpPr>
          <p:spPr bwMode="auto">
            <a:xfrm>
              <a:off x="8121201"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2A6F0A9F-E786-4D5B-820F-A39CABBEFA87}"/>
                </a:ext>
              </a:extLst>
            </p:cNvPr>
            <p:cNvSpPr/>
            <p:nvPr/>
          </p:nvSpPr>
          <p:spPr bwMode="auto">
            <a:xfrm>
              <a:off x="8484044"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44DA2430-7E2C-4307-BC5C-B26C72F276F1}"/>
                </a:ext>
              </a:extLst>
            </p:cNvPr>
            <p:cNvSpPr/>
            <p:nvPr/>
          </p:nvSpPr>
          <p:spPr bwMode="auto">
            <a:xfrm>
              <a:off x="8183064"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215B8134-01B8-434C-9B1D-68C6A9E31B1D}"/>
                </a:ext>
              </a:extLst>
            </p:cNvPr>
            <p:cNvSpPr/>
            <p:nvPr/>
          </p:nvSpPr>
          <p:spPr bwMode="auto">
            <a:xfrm>
              <a:off x="8271152"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3EC37918-289A-471D-BEE2-DF8B30417609}"/>
                </a:ext>
              </a:extLst>
            </p:cNvPr>
            <p:cNvSpPr/>
            <p:nvPr/>
          </p:nvSpPr>
          <p:spPr bwMode="auto">
            <a:xfrm>
              <a:off x="8351377"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346B8744-3265-4156-BDB8-DD6C997D754B}"/>
                </a:ext>
              </a:extLst>
            </p:cNvPr>
            <p:cNvSpPr/>
            <p:nvPr/>
          </p:nvSpPr>
          <p:spPr bwMode="auto">
            <a:xfrm>
              <a:off x="8506828"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7F200E24-1C67-479F-A699-CAEA47B11689}"/>
                </a:ext>
              </a:extLst>
            </p:cNvPr>
            <p:cNvSpPr/>
            <p:nvPr/>
          </p:nvSpPr>
          <p:spPr bwMode="auto">
            <a:xfrm>
              <a:off x="8625942"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FFEA28E3-ABEF-4A82-BE07-EF784A070461}"/>
                </a:ext>
              </a:extLst>
            </p:cNvPr>
            <p:cNvSpPr/>
            <p:nvPr/>
          </p:nvSpPr>
          <p:spPr bwMode="auto">
            <a:xfrm>
              <a:off x="8793154"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F4C0EDC8-78AD-4A62-A8A2-5DD0CC2F33D5}"/>
                </a:ext>
              </a:extLst>
            </p:cNvPr>
            <p:cNvSpPr/>
            <p:nvPr/>
          </p:nvSpPr>
          <p:spPr bwMode="auto">
            <a:xfrm>
              <a:off x="8854360"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8B2A4AEB-02AA-4F23-88F3-81EEF6867B17}"/>
                </a:ext>
              </a:extLst>
            </p:cNvPr>
            <p:cNvSpPr/>
            <p:nvPr/>
          </p:nvSpPr>
          <p:spPr bwMode="auto">
            <a:xfrm>
              <a:off x="8892694"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0545121E-A91E-4D8A-B0F5-D3A1FB6A17DE}"/>
                </a:ext>
              </a:extLst>
            </p:cNvPr>
            <p:cNvSpPr/>
            <p:nvPr/>
          </p:nvSpPr>
          <p:spPr bwMode="auto">
            <a:xfrm>
              <a:off x="9016279"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8AD6305D-40E8-4C7F-83A2-8E5E60CAFE24}"/>
                </a:ext>
              </a:extLst>
            </p:cNvPr>
            <p:cNvSpPr/>
            <p:nvPr/>
          </p:nvSpPr>
          <p:spPr bwMode="auto">
            <a:xfrm>
              <a:off x="9063658"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549B817C-EDB4-43A9-B370-21BC5DBACDC0}"/>
                </a:ext>
              </a:extLst>
            </p:cNvPr>
            <p:cNvSpPr/>
            <p:nvPr/>
          </p:nvSpPr>
          <p:spPr bwMode="auto">
            <a:xfrm>
              <a:off x="9150152"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5B724F82-5E4B-4247-AD96-F789F8A6ADDF}"/>
                </a:ext>
              </a:extLst>
            </p:cNvPr>
            <p:cNvSpPr/>
            <p:nvPr/>
          </p:nvSpPr>
          <p:spPr bwMode="auto">
            <a:xfrm>
              <a:off x="9202711"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B945C51C-2247-4E05-A8A4-5A0621892EA7}"/>
                </a:ext>
              </a:extLst>
            </p:cNvPr>
            <p:cNvSpPr/>
            <p:nvPr/>
          </p:nvSpPr>
          <p:spPr bwMode="auto">
            <a:xfrm>
              <a:off x="9240814" y="3960923"/>
              <a:ext cx="76206" cy="76206"/>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36" name="TextBox 235">
            <a:extLst>
              <a:ext uri="{FF2B5EF4-FFF2-40B4-BE49-F238E27FC236}">
                <a16:creationId xmlns:a16="http://schemas.microsoft.com/office/drawing/2014/main" id="{E766D6C5-EF2A-424A-90A1-FE18966F58DA}"/>
              </a:ext>
            </a:extLst>
          </p:cNvPr>
          <p:cNvSpPr txBox="1"/>
          <p:nvPr/>
        </p:nvSpPr>
        <p:spPr bwMode="auto">
          <a:xfrm>
            <a:off x="6622457" y="2486739"/>
            <a:ext cx="482194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Time to Symptom Worsening of Skindex-29 Symptoms Scale Score</a:t>
            </a:r>
          </a:p>
        </p:txBody>
      </p:sp>
      <p:sp>
        <p:nvSpPr>
          <p:cNvPr id="234" name="TextBox 233">
            <a:extLst>
              <a:ext uri="{FF2B5EF4-FFF2-40B4-BE49-F238E27FC236}">
                <a16:creationId xmlns:a16="http://schemas.microsoft.com/office/drawing/2014/main" id="{C9F171C2-3218-477B-87E8-7110D7B59C84}"/>
              </a:ext>
            </a:extLst>
          </p:cNvPr>
          <p:cNvSpPr txBox="1"/>
          <p:nvPr/>
        </p:nvSpPr>
        <p:spPr bwMode="auto">
          <a:xfrm rot="16200000">
            <a:off x="4508233" y="4313501"/>
            <a:ext cx="32841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Probability of Survival</a:t>
            </a:r>
          </a:p>
        </p:txBody>
      </p:sp>
    </p:spTree>
    <p:extLst>
      <p:ext uri="{BB962C8B-B14F-4D97-AF65-F5344CB8AC3E}">
        <p14:creationId xmlns:p14="http://schemas.microsoft.com/office/powerpoint/2010/main" val="17131041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MAVORIC: Safety</a:t>
            </a:r>
          </a:p>
        </p:txBody>
      </p:sp>
      <p:sp>
        <p:nvSpPr>
          <p:cNvPr id="8" name="Text Box 11">
            <a:extLst>
              <a:ext uri="{FF2B5EF4-FFF2-40B4-BE49-F238E27FC236}">
                <a16:creationId xmlns:a16="http://schemas.microsoft.com/office/drawing/2014/main" id="{A9AD6B00-749D-47C3-BFF4-3E3743CCB383}"/>
              </a:ext>
            </a:extLst>
          </p:cNvPr>
          <p:cNvSpPr txBox="1">
            <a:spLocks noChangeArrowheads="1"/>
          </p:cNvSpPr>
          <p:nvPr/>
        </p:nvSpPr>
        <p:spPr bwMode="auto">
          <a:xfrm>
            <a:off x="422317" y="6364958"/>
            <a:ext cx="1136014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fontAlgn="base">
              <a:lnSpc>
                <a:spcPct val="100000"/>
              </a:lnSpc>
              <a:spcBef>
                <a:spcPct val="0"/>
              </a:spcBef>
              <a:spcAft>
                <a:spcPct val="0"/>
              </a:spcAft>
              <a:buClrTx/>
              <a:buNone/>
            </a:pPr>
            <a:r>
              <a:rPr lang="en-US" sz="1200" spc="-10" dirty="0">
                <a:solidFill>
                  <a:schemeClr val="bg2"/>
                </a:solidFill>
                <a:latin typeface="Calibri" panose="020F0502020204030204" pitchFamily="34" charset="0"/>
              </a:rPr>
              <a:t>Kim</a:t>
            </a:r>
            <a:r>
              <a:rPr lang="en-US" altLang="en-US" sz="1200" spc="-10" dirty="0">
                <a:solidFill>
                  <a:schemeClr val="bg2"/>
                </a:solidFill>
                <a:latin typeface="Calibri" panose="020F0502020204030204" pitchFamily="34" charset="0"/>
              </a:rPr>
              <a:t>. </a:t>
            </a:r>
            <a:r>
              <a:rPr lang="it-IT" altLang="en-US" sz="1200" spc="-10" dirty="0">
                <a:solidFill>
                  <a:schemeClr val="bg2"/>
                </a:solidFill>
                <a:latin typeface="Calibri" panose="020F0502020204030204" pitchFamily="34" charset="0"/>
              </a:rPr>
              <a:t>Lancet Oncol. 2018;19:1192. </a:t>
            </a:r>
            <a:r>
              <a:rPr lang="en-US" sz="1200" spc="-10" dirty="0">
                <a:solidFill>
                  <a:schemeClr val="bg2"/>
                </a:solidFill>
                <a:latin typeface="Calibri" panose="020F0502020204030204" pitchFamily="34" charset="0"/>
              </a:rPr>
              <a:t>Kim</a:t>
            </a:r>
            <a:r>
              <a:rPr lang="en-US" altLang="en-US" sz="1200" spc="-10" dirty="0">
                <a:solidFill>
                  <a:schemeClr val="bg2"/>
                </a:solidFill>
                <a:latin typeface="Calibri" panose="020F0502020204030204" pitchFamily="34" charset="0"/>
              </a:rPr>
              <a:t>. Blood. 2019;134(Suppl1). Abstract 624.</a:t>
            </a:r>
            <a:endParaRPr lang="it-IT" altLang="en-US" sz="1200" spc="-10" dirty="0">
              <a:solidFill>
                <a:schemeClr val="bg2"/>
              </a:solidFill>
              <a:latin typeface="Calibri" panose="020F0502020204030204" pitchFamily="34" charset="0"/>
            </a:endParaRPr>
          </a:p>
        </p:txBody>
      </p:sp>
      <p:grpSp>
        <p:nvGrpSpPr>
          <p:cNvPr id="12" name="Group 7">
            <a:extLst>
              <a:ext uri="{FF2B5EF4-FFF2-40B4-BE49-F238E27FC236}">
                <a16:creationId xmlns:a16="http://schemas.microsoft.com/office/drawing/2014/main" id="{D9B1D2EC-D487-4C46-99D2-CFDC5AC7C1D7}"/>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D70DB9C9-40D4-465C-A9A1-00D208A35C8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7A3ABB4E-2EB2-4404-A7A6-0E03D29C9D2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11" name="TextBox 10">
            <a:extLst>
              <a:ext uri="{FF2B5EF4-FFF2-40B4-BE49-F238E27FC236}">
                <a16:creationId xmlns:a16="http://schemas.microsoft.com/office/drawing/2014/main" id="{DD5AEFC4-B54C-49E7-AAB8-588017113DD4}"/>
              </a:ext>
            </a:extLst>
          </p:cNvPr>
          <p:cNvSpPr txBox="1"/>
          <p:nvPr/>
        </p:nvSpPr>
        <p:spPr bwMode="auto">
          <a:xfrm>
            <a:off x="2027208" y="1704765"/>
            <a:ext cx="76430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b="1" dirty="0">
                <a:solidFill>
                  <a:schemeClr val="bg1"/>
                </a:solidFill>
                <a:latin typeface="Calibri" panose="020F0502020204030204" pitchFamily="34" charset="0"/>
                <a:cs typeface="Calibri" panose="020F0502020204030204" pitchFamily="34" charset="0"/>
              </a:rPr>
              <a:t>Commonly Reported Treatment-Emergent Adverse Events</a:t>
            </a:r>
            <a:br>
              <a:rPr lang="en-US" b="1" dirty="0">
                <a:solidFill>
                  <a:schemeClr val="bg1"/>
                </a:solidFill>
                <a:latin typeface="Calibri" panose="020F0502020204030204" pitchFamily="34" charset="0"/>
                <a:cs typeface="Calibri" panose="020F0502020204030204" pitchFamily="34" charset="0"/>
              </a:rPr>
            </a:br>
            <a:r>
              <a:rPr lang="en-US" b="1" dirty="0">
                <a:solidFill>
                  <a:schemeClr val="bg1"/>
                </a:solidFill>
                <a:latin typeface="Calibri" panose="020F0502020204030204" pitchFamily="34" charset="0"/>
                <a:cs typeface="Calibri" panose="020F0502020204030204" pitchFamily="34" charset="0"/>
              </a:rPr>
              <a:t>(≥ 20% of Patients in Either Group)</a:t>
            </a:r>
          </a:p>
        </p:txBody>
      </p:sp>
      <p:cxnSp>
        <p:nvCxnSpPr>
          <p:cNvPr id="17" name="Straight Connector 16">
            <a:extLst>
              <a:ext uri="{FF2B5EF4-FFF2-40B4-BE49-F238E27FC236}">
                <a16:creationId xmlns:a16="http://schemas.microsoft.com/office/drawing/2014/main" id="{C7289782-7DD2-4F35-8A3F-866FC85EF3A3}"/>
              </a:ext>
            </a:extLst>
          </p:cNvPr>
          <p:cNvCxnSpPr>
            <a:cxnSpLocks/>
          </p:cNvCxnSpPr>
          <p:nvPr/>
        </p:nvCxnSpPr>
        <p:spPr bwMode="auto">
          <a:xfrm>
            <a:off x="3847381" y="5383278"/>
            <a:ext cx="5796952" cy="0"/>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BF0A1041-BB9D-4D1D-A36F-33E579B45EC6}"/>
              </a:ext>
            </a:extLst>
          </p:cNvPr>
          <p:cNvSpPr txBox="1"/>
          <p:nvPr/>
        </p:nvSpPr>
        <p:spPr bwMode="auto">
          <a:xfrm>
            <a:off x="7857548" y="4506739"/>
            <a:ext cx="17839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Mogamulizumab</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Vorinostat</a:t>
            </a:r>
          </a:p>
        </p:txBody>
      </p:sp>
      <p:sp>
        <p:nvSpPr>
          <p:cNvPr id="21" name="Rectangle 20">
            <a:extLst>
              <a:ext uri="{FF2B5EF4-FFF2-40B4-BE49-F238E27FC236}">
                <a16:creationId xmlns:a16="http://schemas.microsoft.com/office/drawing/2014/main" id="{11E29531-78BF-4970-974D-9C3C24956CBE}"/>
              </a:ext>
            </a:extLst>
          </p:cNvPr>
          <p:cNvSpPr/>
          <p:nvPr/>
        </p:nvSpPr>
        <p:spPr bwMode="auto">
          <a:xfrm>
            <a:off x="7754040" y="4624543"/>
            <a:ext cx="137847" cy="1378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F2B37AD0-BFCF-419E-8DF0-C74C6E82623E}"/>
              </a:ext>
            </a:extLst>
          </p:cNvPr>
          <p:cNvSpPr/>
          <p:nvPr/>
        </p:nvSpPr>
        <p:spPr bwMode="auto">
          <a:xfrm>
            <a:off x="7754040" y="4900762"/>
            <a:ext cx="137847" cy="1378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4" name="Straight Connector 23">
            <a:extLst>
              <a:ext uri="{FF2B5EF4-FFF2-40B4-BE49-F238E27FC236}">
                <a16:creationId xmlns:a16="http://schemas.microsoft.com/office/drawing/2014/main" id="{3A950330-6CAF-46C1-BA1E-DA3688D80375}"/>
              </a:ext>
            </a:extLst>
          </p:cNvPr>
          <p:cNvCxnSpPr/>
          <p:nvPr/>
        </p:nvCxnSpPr>
        <p:spPr bwMode="auto">
          <a:xfrm flipH="1">
            <a:off x="3786996" y="25969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5558998-2F8A-428D-B670-CFB1D1AD6A4E}"/>
              </a:ext>
            </a:extLst>
          </p:cNvPr>
          <p:cNvCxnSpPr/>
          <p:nvPr/>
        </p:nvCxnSpPr>
        <p:spPr bwMode="auto">
          <a:xfrm flipH="1">
            <a:off x="3786996" y="2921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25F0808-70E3-4E8E-95FF-4C31DD8080A4}"/>
              </a:ext>
            </a:extLst>
          </p:cNvPr>
          <p:cNvCxnSpPr/>
          <p:nvPr/>
        </p:nvCxnSpPr>
        <p:spPr bwMode="auto">
          <a:xfrm flipH="1">
            <a:off x="3786996" y="3245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99E63A5-95E4-4006-894C-C86E19D28803}"/>
              </a:ext>
            </a:extLst>
          </p:cNvPr>
          <p:cNvCxnSpPr/>
          <p:nvPr/>
        </p:nvCxnSpPr>
        <p:spPr bwMode="auto">
          <a:xfrm flipH="1">
            <a:off x="3786996" y="35693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E44F679-2D0A-4510-ABE8-116070E99A64}"/>
              </a:ext>
            </a:extLst>
          </p:cNvPr>
          <p:cNvCxnSpPr/>
          <p:nvPr/>
        </p:nvCxnSpPr>
        <p:spPr bwMode="auto">
          <a:xfrm flipH="1">
            <a:off x="3786996" y="38935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9BB75CA-9B59-4D96-B779-8FA407D5A4C7}"/>
              </a:ext>
            </a:extLst>
          </p:cNvPr>
          <p:cNvCxnSpPr/>
          <p:nvPr/>
        </p:nvCxnSpPr>
        <p:spPr bwMode="auto">
          <a:xfrm flipH="1">
            <a:off x="3786996" y="42176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7C721B1-A901-4C45-A106-8F71CCA5AE60}"/>
              </a:ext>
            </a:extLst>
          </p:cNvPr>
          <p:cNvCxnSpPr/>
          <p:nvPr/>
        </p:nvCxnSpPr>
        <p:spPr bwMode="auto">
          <a:xfrm flipH="1">
            <a:off x="3786996" y="45417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67CA61C-0884-4F43-A3B8-85D8E9B0C910}"/>
              </a:ext>
            </a:extLst>
          </p:cNvPr>
          <p:cNvCxnSpPr/>
          <p:nvPr/>
        </p:nvCxnSpPr>
        <p:spPr bwMode="auto">
          <a:xfrm flipH="1">
            <a:off x="3786996" y="48659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37FE6A1-5193-4E2D-9123-D900C81069A4}"/>
              </a:ext>
            </a:extLst>
          </p:cNvPr>
          <p:cNvCxnSpPr/>
          <p:nvPr/>
        </p:nvCxnSpPr>
        <p:spPr bwMode="auto">
          <a:xfrm flipH="1">
            <a:off x="3786996" y="5190061"/>
            <a:ext cx="64008"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18DE40EE-DF4A-42FF-8DC4-520E799CB227}"/>
              </a:ext>
            </a:extLst>
          </p:cNvPr>
          <p:cNvSpPr txBox="1"/>
          <p:nvPr/>
        </p:nvSpPr>
        <p:spPr bwMode="auto">
          <a:xfrm>
            <a:off x="997652" y="2414490"/>
            <a:ext cx="28324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Infusion-related reaction</a:t>
            </a:r>
          </a:p>
        </p:txBody>
      </p:sp>
      <p:sp>
        <p:nvSpPr>
          <p:cNvPr id="34" name="TextBox 33">
            <a:extLst>
              <a:ext uri="{FF2B5EF4-FFF2-40B4-BE49-F238E27FC236}">
                <a16:creationId xmlns:a16="http://schemas.microsoft.com/office/drawing/2014/main" id="{F5772839-6EFE-4EFD-B8B0-8AB580F5B37E}"/>
              </a:ext>
            </a:extLst>
          </p:cNvPr>
          <p:cNvSpPr txBox="1"/>
          <p:nvPr/>
        </p:nvSpPr>
        <p:spPr bwMode="auto">
          <a:xfrm>
            <a:off x="997652" y="2736112"/>
            <a:ext cx="28324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Drug eruption</a:t>
            </a:r>
          </a:p>
        </p:txBody>
      </p:sp>
      <p:sp>
        <p:nvSpPr>
          <p:cNvPr id="35" name="TextBox 34">
            <a:extLst>
              <a:ext uri="{FF2B5EF4-FFF2-40B4-BE49-F238E27FC236}">
                <a16:creationId xmlns:a16="http://schemas.microsoft.com/office/drawing/2014/main" id="{717D0F5F-EE03-4E2C-9B40-FA666273A499}"/>
              </a:ext>
            </a:extLst>
          </p:cNvPr>
          <p:cNvSpPr txBox="1"/>
          <p:nvPr/>
        </p:nvSpPr>
        <p:spPr bwMode="auto">
          <a:xfrm>
            <a:off x="997652" y="3057734"/>
            <a:ext cx="28324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Diarrhea</a:t>
            </a:r>
          </a:p>
        </p:txBody>
      </p:sp>
      <p:sp>
        <p:nvSpPr>
          <p:cNvPr id="36" name="TextBox 35">
            <a:extLst>
              <a:ext uri="{FF2B5EF4-FFF2-40B4-BE49-F238E27FC236}">
                <a16:creationId xmlns:a16="http://schemas.microsoft.com/office/drawing/2014/main" id="{22DFA9F8-0889-4E4C-A26C-5355FAD4B958}"/>
              </a:ext>
            </a:extLst>
          </p:cNvPr>
          <p:cNvSpPr txBox="1"/>
          <p:nvPr/>
        </p:nvSpPr>
        <p:spPr bwMode="auto">
          <a:xfrm>
            <a:off x="997652" y="3379356"/>
            <a:ext cx="28324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Fatigue</a:t>
            </a:r>
          </a:p>
        </p:txBody>
      </p:sp>
      <p:sp>
        <p:nvSpPr>
          <p:cNvPr id="37" name="TextBox 36">
            <a:extLst>
              <a:ext uri="{FF2B5EF4-FFF2-40B4-BE49-F238E27FC236}">
                <a16:creationId xmlns:a16="http://schemas.microsoft.com/office/drawing/2014/main" id="{AD4A2123-3EF7-41DD-97D2-3E6CC342C66F}"/>
              </a:ext>
            </a:extLst>
          </p:cNvPr>
          <p:cNvSpPr txBox="1"/>
          <p:nvPr/>
        </p:nvSpPr>
        <p:spPr bwMode="auto">
          <a:xfrm>
            <a:off x="997652" y="3700978"/>
            <a:ext cx="28324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Nausea</a:t>
            </a:r>
          </a:p>
        </p:txBody>
      </p:sp>
      <p:sp>
        <p:nvSpPr>
          <p:cNvPr id="38" name="TextBox 37">
            <a:extLst>
              <a:ext uri="{FF2B5EF4-FFF2-40B4-BE49-F238E27FC236}">
                <a16:creationId xmlns:a16="http://schemas.microsoft.com/office/drawing/2014/main" id="{6467387E-F50D-4722-B30B-C7D0C7FC25DD}"/>
              </a:ext>
            </a:extLst>
          </p:cNvPr>
          <p:cNvSpPr txBox="1"/>
          <p:nvPr/>
        </p:nvSpPr>
        <p:spPr bwMode="auto">
          <a:xfrm>
            <a:off x="997652" y="4022600"/>
            <a:ext cx="28324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Thrombocytopenia</a:t>
            </a:r>
          </a:p>
        </p:txBody>
      </p:sp>
      <p:sp>
        <p:nvSpPr>
          <p:cNvPr id="39" name="TextBox 38">
            <a:extLst>
              <a:ext uri="{FF2B5EF4-FFF2-40B4-BE49-F238E27FC236}">
                <a16:creationId xmlns:a16="http://schemas.microsoft.com/office/drawing/2014/main" id="{DF44BE59-10CB-4B59-8EB2-ADFA97CA2319}"/>
              </a:ext>
            </a:extLst>
          </p:cNvPr>
          <p:cNvSpPr txBox="1"/>
          <p:nvPr/>
        </p:nvSpPr>
        <p:spPr bwMode="auto">
          <a:xfrm>
            <a:off x="997652" y="4344222"/>
            <a:ext cx="28324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Decreased appetite</a:t>
            </a:r>
          </a:p>
        </p:txBody>
      </p:sp>
      <p:sp>
        <p:nvSpPr>
          <p:cNvPr id="40" name="TextBox 39">
            <a:extLst>
              <a:ext uri="{FF2B5EF4-FFF2-40B4-BE49-F238E27FC236}">
                <a16:creationId xmlns:a16="http://schemas.microsoft.com/office/drawing/2014/main" id="{D6BD0861-3640-4839-84DE-8227F9B1EDBC}"/>
              </a:ext>
            </a:extLst>
          </p:cNvPr>
          <p:cNvSpPr txBox="1"/>
          <p:nvPr/>
        </p:nvSpPr>
        <p:spPr bwMode="auto">
          <a:xfrm>
            <a:off x="997652" y="4665844"/>
            <a:ext cx="28324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Dysgeusia</a:t>
            </a:r>
          </a:p>
        </p:txBody>
      </p:sp>
      <p:sp>
        <p:nvSpPr>
          <p:cNvPr id="41" name="TextBox 40">
            <a:extLst>
              <a:ext uri="{FF2B5EF4-FFF2-40B4-BE49-F238E27FC236}">
                <a16:creationId xmlns:a16="http://schemas.microsoft.com/office/drawing/2014/main" id="{B6A2047F-B363-452D-94DD-602B16C80669}"/>
              </a:ext>
            </a:extLst>
          </p:cNvPr>
          <p:cNvSpPr txBox="1"/>
          <p:nvPr/>
        </p:nvSpPr>
        <p:spPr bwMode="auto">
          <a:xfrm>
            <a:off x="997652" y="4987469"/>
            <a:ext cx="28324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Blood creatinine increased</a:t>
            </a:r>
          </a:p>
        </p:txBody>
      </p:sp>
      <p:sp>
        <p:nvSpPr>
          <p:cNvPr id="42" name="TextBox 41">
            <a:extLst>
              <a:ext uri="{FF2B5EF4-FFF2-40B4-BE49-F238E27FC236}">
                <a16:creationId xmlns:a16="http://schemas.microsoft.com/office/drawing/2014/main" id="{8EB8EB21-6981-4AB0-925E-1E3CF79DF690}"/>
              </a:ext>
            </a:extLst>
          </p:cNvPr>
          <p:cNvSpPr txBox="1"/>
          <p:nvPr/>
        </p:nvSpPr>
        <p:spPr bwMode="auto">
          <a:xfrm>
            <a:off x="3847382" y="5632300"/>
            <a:ext cx="58142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Incidence (%)</a:t>
            </a:r>
          </a:p>
        </p:txBody>
      </p:sp>
      <p:cxnSp>
        <p:nvCxnSpPr>
          <p:cNvPr id="44" name="Straight Connector 43">
            <a:extLst>
              <a:ext uri="{FF2B5EF4-FFF2-40B4-BE49-F238E27FC236}">
                <a16:creationId xmlns:a16="http://schemas.microsoft.com/office/drawing/2014/main" id="{BBB84AA9-0C07-4CCB-935C-1C7969B08517}"/>
              </a:ext>
            </a:extLst>
          </p:cNvPr>
          <p:cNvCxnSpPr/>
          <p:nvPr/>
        </p:nvCxnSpPr>
        <p:spPr bwMode="auto">
          <a:xfrm>
            <a:off x="3847381" y="53740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9EF9098-9F41-4C0D-B7BB-29E5812E6BD6}"/>
              </a:ext>
            </a:extLst>
          </p:cNvPr>
          <p:cNvCxnSpPr/>
          <p:nvPr/>
        </p:nvCxnSpPr>
        <p:spPr bwMode="auto">
          <a:xfrm>
            <a:off x="4675106" y="53740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10FEE42-600D-4516-B918-BECD7331808A}"/>
              </a:ext>
            </a:extLst>
          </p:cNvPr>
          <p:cNvCxnSpPr/>
          <p:nvPr/>
        </p:nvCxnSpPr>
        <p:spPr bwMode="auto">
          <a:xfrm>
            <a:off x="5502831" y="53740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9D1EC60-38AB-4574-BB0C-93AE7D8D1540}"/>
              </a:ext>
            </a:extLst>
          </p:cNvPr>
          <p:cNvCxnSpPr/>
          <p:nvPr/>
        </p:nvCxnSpPr>
        <p:spPr bwMode="auto">
          <a:xfrm>
            <a:off x="6330556" y="53740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9F8161E-16CD-4A0D-88ED-5947D0C3662E}"/>
              </a:ext>
            </a:extLst>
          </p:cNvPr>
          <p:cNvCxnSpPr/>
          <p:nvPr/>
        </p:nvCxnSpPr>
        <p:spPr bwMode="auto">
          <a:xfrm>
            <a:off x="7158281" y="53740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B7B0BCB-CE79-474A-A835-BA8BB1DFF2DE}"/>
              </a:ext>
            </a:extLst>
          </p:cNvPr>
          <p:cNvCxnSpPr/>
          <p:nvPr/>
        </p:nvCxnSpPr>
        <p:spPr bwMode="auto">
          <a:xfrm>
            <a:off x="7986006" y="53740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C15C992-42D4-4EFD-B7D8-8E9D8173560C}"/>
              </a:ext>
            </a:extLst>
          </p:cNvPr>
          <p:cNvCxnSpPr/>
          <p:nvPr/>
        </p:nvCxnSpPr>
        <p:spPr bwMode="auto">
          <a:xfrm>
            <a:off x="8813731" y="53740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B6FCF38-8A27-41EF-AE46-2E09B3097BF4}"/>
              </a:ext>
            </a:extLst>
          </p:cNvPr>
          <p:cNvCxnSpPr/>
          <p:nvPr/>
        </p:nvCxnSpPr>
        <p:spPr bwMode="auto">
          <a:xfrm>
            <a:off x="9641458" y="5374053"/>
            <a:ext cx="0" cy="64008"/>
          </a:xfrm>
          <a:prstGeom prst="line">
            <a:avLst/>
          </a:prstGeom>
          <a:noFill/>
          <a:ln w="28575" cap="flat" cmpd="sng" algn="ctr">
            <a:solidFill>
              <a:schemeClr val="bg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90462496-8D4B-4DCF-9AAF-44CDC4D28ABA}"/>
              </a:ext>
            </a:extLst>
          </p:cNvPr>
          <p:cNvSpPr txBox="1"/>
          <p:nvPr/>
        </p:nvSpPr>
        <p:spPr bwMode="auto">
          <a:xfrm>
            <a:off x="9343051" y="5344690"/>
            <a:ext cx="596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54" name="TextBox 53">
            <a:extLst>
              <a:ext uri="{FF2B5EF4-FFF2-40B4-BE49-F238E27FC236}">
                <a16:creationId xmlns:a16="http://schemas.microsoft.com/office/drawing/2014/main" id="{43EE70D8-7082-4A59-9A84-20C4FCFF5F33}"/>
              </a:ext>
            </a:extLst>
          </p:cNvPr>
          <p:cNvSpPr txBox="1"/>
          <p:nvPr/>
        </p:nvSpPr>
        <p:spPr bwMode="auto">
          <a:xfrm>
            <a:off x="3548976" y="5344690"/>
            <a:ext cx="596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EA128C09-82C4-4FA5-A5CF-CD72F7CC8210}"/>
              </a:ext>
            </a:extLst>
          </p:cNvPr>
          <p:cNvSpPr txBox="1"/>
          <p:nvPr/>
        </p:nvSpPr>
        <p:spPr bwMode="auto">
          <a:xfrm>
            <a:off x="4376701" y="5344690"/>
            <a:ext cx="596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6" name="TextBox 55">
            <a:extLst>
              <a:ext uri="{FF2B5EF4-FFF2-40B4-BE49-F238E27FC236}">
                <a16:creationId xmlns:a16="http://schemas.microsoft.com/office/drawing/2014/main" id="{DB8EB116-310F-4FBA-9A57-5B87423F323F}"/>
              </a:ext>
            </a:extLst>
          </p:cNvPr>
          <p:cNvSpPr txBox="1"/>
          <p:nvPr/>
        </p:nvSpPr>
        <p:spPr bwMode="auto">
          <a:xfrm>
            <a:off x="5204426" y="5344690"/>
            <a:ext cx="596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7" name="TextBox 56">
            <a:extLst>
              <a:ext uri="{FF2B5EF4-FFF2-40B4-BE49-F238E27FC236}">
                <a16:creationId xmlns:a16="http://schemas.microsoft.com/office/drawing/2014/main" id="{AAD66C41-CF8C-47BD-B55E-928DA3A780CE}"/>
              </a:ext>
            </a:extLst>
          </p:cNvPr>
          <p:cNvSpPr txBox="1"/>
          <p:nvPr/>
        </p:nvSpPr>
        <p:spPr bwMode="auto">
          <a:xfrm>
            <a:off x="6032151" y="5344690"/>
            <a:ext cx="596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F647A4C3-5ADB-4E9B-B6F9-8103CE045679}"/>
              </a:ext>
            </a:extLst>
          </p:cNvPr>
          <p:cNvSpPr txBox="1"/>
          <p:nvPr/>
        </p:nvSpPr>
        <p:spPr bwMode="auto">
          <a:xfrm>
            <a:off x="6859876" y="5344690"/>
            <a:ext cx="596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9" name="TextBox 58">
            <a:extLst>
              <a:ext uri="{FF2B5EF4-FFF2-40B4-BE49-F238E27FC236}">
                <a16:creationId xmlns:a16="http://schemas.microsoft.com/office/drawing/2014/main" id="{A4E2282B-F9A2-4D9E-A24B-4E5C869D2E2D}"/>
              </a:ext>
            </a:extLst>
          </p:cNvPr>
          <p:cNvSpPr txBox="1"/>
          <p:nvPr/>
        </p:nvSpPr>
        <p:spPr bwMode="auto">
          <a:xfrm>
            <a:off x="7687601" y="5344690"/>
            <a:ext cx="596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60" name="TextBox 59">
            <a:extLst>
              <a:ext uri="{FF2B5EF4-FFF2-40B4-BE49-F238E27FC236}">
                <a16:creationId xmlns:a16="http://schemas.microsoft.com/office/drawing/2014/main" id="{EA4243FF-A31C-4A20-93D0-4EC989E4727C}"/>
              </a:ext>
            </a:extLst>
          </p:cNvPr>
          <p:cNvSpPr txBox="1"/>
          <p:nvPr/>
        </p:nvSpPr>
        <p:spPr bwMode="auto">
          <a:xfrm>
            <a:off x="8515326" y="5344690"/>
            <a:ext cx="596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nvGrpSpPr>
          <p:cNvPr id="63" name="Group 62">
            <a:extLst>
              <a:ext uri="{FF2B5EF4-FFF2-40B4-BE49-F238E27FC236}">
                <a16:creationId xmlns:a16="http://schemas.microsoft.com/office/drawing/2014/main" id="{EF9202B0-46A1-40DD-BCCE-E5D3E033EC09}"/>
              </a:ext>
            </a:extLst>
          </p:cNvPr>
          <p:cNvGrpSpPr/>
          <p:nvPr/>
        </p:nvGrpSpPr>
        <p:grpSpPr>
          <a:xfrm>
            <a:off x="3843718" y="2518539"/>
            <a:ext cx="2741210" cy="207786"/>
            <a:chOff x="3845327" y="2190340"/>
            <a:chExt cx="2741210" cy="207786"/>
          </a:xfrm>
        </p:grpSpPr>
        <p:sp>
          <p:nvSpPr>
            <p:cNvPr id="61" name="Rectangle 60">
              <a:extLst>
                <a:ext uri="{FF2B5EF4-FFF2-40B4-BE49-F238E27FC236}">
                  <a16:creationId xmlns:a16="http://schemas.microsoft.com/office/drawing/2014/main" id="{430AB59B-015D-4C2D-8ED1-5B6BDBD597AB}"/>
                </a:ext>
              </a:extLst>
            </p:cNvPr>
            <p:cNvSpPr/>
            <p:nvPr/>
          </p:nvSpPr>
          <p:spPr bwMode="auto">
            <a:xfrm>
              <a:off x="3845327" y="2190340"/>
              <a:ext cx="2741210" cy="1030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C6741825-8325-4ABF-9511-442B02583EF9}"/>
                </a:ext>
              </a:extLst>
            </p:cNvPr>
            <p:cNvSpPr/>
            <p:nvPr/>
          </p:nvSpPr>
          <p:spPr bwMode="auto">
            <a:xfrm>
              <a:off x="3845327" y="2295112"/>
              <a:ext cx="45719" cy="1030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4" name="Group 63">
            <a:extLst>
              <a:ext uri="{FF2B5EF4-FFF2-40B4-BE49-F238E27FC236}">
                <a16:creationId xmlns:a16="http://schemas.microsoft.com/office/drawing/2014/main" id="{91769901-1BA4-4934-9CDF-33C404F7E567}"/>
              </a:ext>
            </a:extLst>
          </p:cNvPr>
          <p:cNvGrpSpPr/>
          <p:nvPr/>
        </p:nvGrpSpPr>
        <p:grpSpPr>
          <a:xfrm>
            <a:off x="3843718" y="2842628"/>
            <a:ext cx="1979232" cy="207786"/>
            <a:chOff x="3845327" y="2190340"/>
            <a:chExt cx="1979232" cy="207786"/>
          </a:xfrm>
        </p:grpSpPr>
        <p:sp>
          <p:nvSpPr>
            <p:cNvPr id="65" name="Rectangle 64">
              <a:extLst>
                <a:ext uri="{FF2B5EF4-FFF2-40B4-BE49-F238E27FC236}">
                  <a16:creationId xmlns:a16="http://schemas.microsoft.com/office/drawing/2014/main" id="{DFD123B9-B164-4ABE-B888-97289570EE39}"/>
                </a:ext>
              </a:extLst>
            </p:cNvPr>
            <p:cNvSpPr/>
            <p:nvPr/>
          </p:nvSpPr>
          <p:spPr bwMode="auto">
            <a:xfrm>
              <a:off x="3856276" y="2190340"/>
              <a:ext cx="1968283" cy="1030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16411D99-92AD-4A46-B885-95F1A5A0F82F}"/>
                </a:ext>
              </a:extLst>
            </p:cNvPr>
            <p:cNvSpPr/>
            <p:nvPr/>
          </p:nvSpPr>
          <p:spPr bwMode="auto">
            <a:xfrm>
              <a:off x="3845327" y="2295112"/>
              <a:ext cx="45719" cy="1030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7" name="Group 66">
            <a:extLst>
              <a:ext uri="{FF2B5EF4-FFF2-40B4-BE49-F238E27FC236}">
                <a16:creationId xmlns:a16="http://schemas.microsoft.com/office/drawing/2014/main" id="{73B82096-74E6-4E8D-9B57-DA4FD9899DF8}"/>
              </a:ext>
            </a:extLst>
          </p:cNvPr>
          <p:cNvGrpSpPr/>
          <p:nvPr/>
        </p:nvGrpSpPr>
        <p:grpSpPr>
          <a:xfrm>
            <a:off x="3843718" y="3166717"/>
            <a:ext cx="5112957" cy="207786"/>
            <a:chOff x="3845327" y="2190340"/>
            <a:chExt cx="5112957" cy="207786"/>
          </a:xfrm>
        </p:grpSpPr>
        <p:sp>
          <p:nvSpPr>
            <p:cNvPr id="68" name="Rectangle 67">
              <a:extLst>
                <a:ext uri="{FF2B5EF4-FFF2-40B4-BE49-F238E27FC236}">
                  <a16:creationId xmlns:a16="http://schemas.microsoft.com/office/drawing/2014/main" id="{51EB239E-1661-40DB-AA53-805761D19AE3}"/>
                </a:ext>
              </a:extLst>
            </p:cNvPr>
            <p:cNvSpPr/>
            <p:nvPr/>
          </p:nvSpPr>
          <p:spPr bwMode="auto">
            <a:xfrm>
              <a:off x="3866201" y="2190340"/>
              <a:ext cx="1915945" cy="1030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5513924C-9772-4906-915D-E9D53DBB9780}"/>
                </a:ext>
              </a:extLst>
            </p:cNvPr>
            <p:cNvSpPr/>
            <p:nvPr/>
          </p:nvSpPr>
          <p:spPr bwMode="auto">
            <a:xfrm>
              <a:off x="3845327" y="2295112"/>
              <a:ext cx="5112957" cy="1030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 name="Group 69">
            <a:extLst>
              <a:ext uri="{FF2B5EF4-FFF2-40B4-BE49-F238E27FC236}">
                <a16:creationId xmlns:a16="http://schemas.microsoft.com/office/drawing/2014/main" id="{389B940D-2D97-4228-9152-6DEAC7AC70E1}"/>
              </a:ext>
            </a:extLst>
          </p:cNvPr>
          <p:cNvGrpSpPr/>
          <p:nvPr/>
        </p:nvGrpSpPr>
        <p:grpSpPr>
          <a:xfrm>
            <a:off x="3843718" y="3490806"/>
            <a:ext cx="3115882" cy="207786"/>
            <a:chOff x="3845327" y="2190340"/>
            <a:chExt cx="3115882" cy="207786"/>
          </a:xfrm>
        </p:grpSpPr>
        <p:sp>
          <p:nvSpPr>
            <p:cNvPr id="71" name="Rectangle 70">
              <a:extLst>
                <a:ext uri="{FF2B5EF4-FFF2-40B4-BE49-F238E27FC236}">
                  <a16:creationId xmlns:a16="http://schemas.microsoft.com/office/drawing/2014/main" id="{52A74D27-A1FF-4571-9E02-D0C919C669DA}"/>
                </a:ext>
              </a:extLst>
            </p:cNvPr>
            <p:cNvSpPr/>
            <p:nvPr/>
          </p:nvSpPr>
          <p:spPr bwMode="auto">
            <a:xfrm>
              <a:off x="3845327" y="2190340"/>
              <a:ext cx="1943170" cy="1030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F3EFB8D7-DEBA-4B19-B21A-B8FDA25F6C98}"/>
                </a:ext>
              </a:extLst>
            </p:cNvPr>
            <p:cNvSpPr/>
            <p:nvPr/>
          </p:nvSpPr>
          <p:spPr bwMode="auto">
            <a:xfrm>
              <a:off x="3845327" y="2295112"/>
              <a:ext cx="3115882" cy="1030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3" name="Group 72">
            <a:extLst>
              <a:ext uri="{FF2B5EF4-FFF2-40B4-BE49-F238E27FC236}">
                <a16:creationId xmlns:a16="http://schemas.microsoft.com/office/drawing/2014/main" id="{887F19C0-D564-45E1-AE34-E60CFC976196}"/>
              </a:ext>
            </a:extLst>
          </p:cNvPr>
          <p:cNvGrpSpPr/>
          <p:nvPr/>
        </p:nvGrpSpPr>
        <p:grpSpPr>
          <a:xfrm>
            <a:off x="3843718" y="3814895"/>
            <a:ext cx="3512757" cy="207786"/>
            <a:chOff x="3845327" y="2190340"/>
            <a:chExt cx="3512757" cy="207786"/>
          </a:xfrm>
        </p:grpSpPr>
        <p:sp>
          <p:nvSpPr>
            <p:cNvPr id="74" name="Rectangle 73">
              <a:extLst>
                <a:ext uri="{FF2B5EF4-FFF2-40B4-BE49-F238E27FC236}">
                  <a16:creationId xmlns:a16="http://schemas.microsoft.com/office/drawing/2014/main" id="{3FF2AB69-71CB-452C-A2FA-F940A92016F3}"/>
                </a:ext>
              </a:extLst>
            </p:cNvPr>
            <p:cNvSpPr/>
            <p:nvPr/>
          </p:nvSpPr>
          <p:spPr bwMode="auto">
            <a:xfrm>
              <a:off x="3845327" y="2190340"/>
              <a:ext cx="1264857" cy="1030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FB61A3A8-F711-4537-92BC-37085254B0AB}"/>
                </a:ext>
              </a:extLst>
            </p:cNvPr>
            <p:cNvSpPr/>
            <p:nvPr/>
          </p:nvSpPr>
          <p:spPr bwMode="auto">
            <a:xfrm>
              <a:off x="3845327" y="2295112"/>
              <a:ext cx="3512757" cy="1030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6" name="Group 75">
            <a:extLst>
              <a:ext uri="{FF2B5EF4-FFF2-40B4-BE49-F238E27FC236}">
                <a16:creationId xmlns:a16="http://schemas.microsoft.com/office/drawing/2014/main" id="{C87A81A7-742C-4F18-A060-C75F8D6431F1}"/>
              </a:ext>
            </a:extLst>
          </p:cNvPr>
          <p:cNvGrpSpPr/>
          <p:nvPr/>
        </p:nvGrpSpPr>
        <p:grpSpPr>
          <a:xfrm>
            <a:off x="3843718" y="4138984"/>
            <a:ext cx="2531682" cy="207786"/>
            <a:chOff x="3845327" y="2190340"/>
            <a:chExt cx="2531682" cy="207786"/>
          </a:xfrm>
        </p:grpSpPr>
        <p:sp>
          <p:nvSpPr>
            <p:cNvPr id="77" name="Rectangle 76">
              <a:extLst>
                <a:ext uri="{FF2B5EF4-FFF2-40B4-BE49-F238E27FC236}">
                  <a16:creationId xmlns:a16="http://schemas.microsoft.com/office/drawing/2014/main" id="{AE69A577-0CCA-451C-B30C-BC12B19027C7}"/>
                </a:ext>
              </a:extLst>
            </p:cNvPr>
            <p:cNvSpPr/>
            <p:nvPr/>
          </p:nvSpPr>
          <p:spPr bwMode="auto">
            <a:xfrm>
              <a:off x="3845327" y="2190340"/>
              <a:ext cx="947357" cy="1030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2A1129B0-3E20-4421-AC8C-F85E19F10D0A}"/>
                </a:ext>
              </a:extLst>
            </p:cNvPr>
            <p:cNvSpPr/>
            <p:nvPr/>
          </p:nvSpPr>
          <p:spPr bwMode="auto">
            <a:xfrm>
              <a:off x="3845327" y="2295112"/>
              <a:ext cx="2531682" cy="1030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9" name="Group 78">
            <a:extLst>
              <a:ext uri="{FF2B5EF4-FFF2-40B4-BE49-F238E27FC236}">
                <a16:creationId xmlns:a16="http://schemas.microsoft.com/office/drawing/2014/main" id="{81374A71-CF30-492A-8834-C56100C3879D}"/>
              </a:ext>
            </a:extLst>
          </p:cNvPr>
          <p:cNvGrpSpPr/>
          <p:nvPr/>
        </p:nvGrpSpPr>
        <p:grpSpPr>
          <a:xfrm>
            <a:off x="3843718" y="4463073"/>
            <a:ext cx="2039557" cy="207786"/>
            <a:chOff x="3845327" y="2190340"/>
            <a:chExt cx="2039557" cy="207786"/>
          </a:xfrm>
        </p:grpSpPr>
        <p:sp>
          <p:nvSpPr>
            <p:cNvPr id="80" name="Rectangle 79">
              <a:extLst>
                <a:ext uri="{FF2B5EF4-FFF2-40B4-BE49-F238E27FC236}">
                  <a16:creationId xmlns:a16="http://schemas.microsoft.com/office/drawing/2014/main" id="{F8011F27-25C7-4D03-B24E-346CE007F74E}"/>
                </a:ext>
              </a:extLst>
            </p:cNvPr>
            <p:cNvSpPr/>
            <p:nvPr/>
          </p:nvSpPr>
          <p:spPr bwMode="auto">
            <a:xfrm>
              <a:off x="3845327" y="2190340"/>
              <a:ext cx="629857" cy="1030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88FE4A47-07FB-4F9D-B8A3-6E42F4503156}"/>
                </a:ext>
              </a:extLst>
            </p:cNvPr>
            <p:cNvSpPr/>
            <p:nvPr/>
          </p:nvSpPr>
          <p:spPr bwMode="auto">
            <a:xfrm>
              <a:off x="3845327" y="2295112"/>
              <a:ext cx="2039557" cy="1030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2" name="Group 81">
            <a:extLst>
              <a:ext uri="{FF2B5EF4-FFF2-40B4-BE49-F238E27FC236}">
                <a16:creationId xmlns:a16="http://schemas.microsoft.com/office/drawing/2014/main" id="{76D91302-BD15-4265-BCEC-31A6185C55D2}"/>
              </a:ext>
            </a:extLst>
          </p:cNvPr>
          <p:cNvGrpSpPr/>
          <p:nvPr/>
        </p:nvGrpSpPr>
        <p:grpSpPr>
          <a:xfrm>
            <a:off x="3843718" y="4787162"/>
            <a:ext cx="2398332" cy="207786"/>
            <a:chOff x="3845327" y="2190340"/>
            <a:chExt cx="2398332" cy="207786"/>
          </a:xfrm>
        </p:grpSpPr>
        <p:sp>
          <p:nvSpPr>
            <p:cNvPr id="83" name="Rectangle 82">
              <a:extLst>
                <a:ext uri="{FF2B5EF4-FFF2-40B4-BE49-F238E27FC236}">
                  <a16:creationId xmlns:a16="http://schemas.microsoft.com/office/drawing/2014/main" id="{62168131-0459-4425-9778-B8FD69D71156}"/>
                </a:ext>
              </a:extLst>
            </p:cNvPr>
            <p:cNvSpPr/>
            <p:nvPr/>
          </p:nvSpPr>
          <p:spPr bwMode="auto">
            <a:xfrm>
              <a:off x="3845327" y="2190340"/>
              <a:ext cx="271082" cy="1030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1DD71F58-E5DA-4E5D-87A8-EF9F4DB1ED4F}"/>
                </a:ext>
              </a:extLst>
            </p:cNvPr>
            <p:cNvSpPr/>
            <p:nvPr/>
          </p:nvSpPr>
          <p:spPr bwMode="auto">
            <a:xfrm>
              <a:off x="3845327" y="2295112"/>
              <a:ext cx="2398332" cy="1030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5" name="Group 84">
            <a:extLst>
              <a:ext uri="{FF2B5EF4-FFF2-40B4-BE49-F238E27FC236}">
                <a16:creationId xmlns:a16="http://schemas.microsoft.com/office/drawing/2014/main" id="{81139A3E-8437-4CBE-A329-73E32207DD5B}"/>
              </a:ext>
            </a:extLst>
          </p:cNvPr>
          <p:cNvGrpSpPr/>
          <p:nvPr/>
        </p:nvGrpSpPr>
        <p:grpSpPr>
          <a:xfrm>
            <a:off x="3843718" y="5111251"/>
            <a:ext cx="2322132" cy="207786"/>
            <a:chOff x="3845327" y="2190340"/>
            <a:chExt cx="2322132" cy="207786"/>
          </a:xfrm>
        </p:grpSpPr>
        <p:sp>
          <p:nvSpPr>
            <p:cNvPr id="86" name="Rectangle 85">
              <a:extLst>
                <a:ext uri="{FF2B5EF4-FFF2-40B4-BE49-F238E27FC236}">
                  <a16:creationId xmlns:a16="http://schemas.microsoft.com/office/drawing/2014/main" id="{10F18DDC-EA3B-4E7C-B927-EC01A16AD339}"/>
                </a:ext>
              </a:extLst>
            </p:cNvPr>
            <p:cNvSpPr/>
            <p:nvPr/>
          </p:nvSpPr>
          <p:spPr bwMode="auto">
            <a:xfrm>
              <a:off x="3845327" y="2190340"/>
              <a:ext cx="271082" cy="1030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9C35275D-393A-4C37-8357-7A2BDF96CF8F}"/>
                </a:ext>
              </a:extLst>
            </p:cNvPr>
            <p:cNvSpPr/>
            <p:nvPr/>
          </p:nvSpPr>
          <p:spPr bwMode="auto">
            <a:xfrm>
              <a:off x="3845327" y="2295112"/>
              <a:ext cx="2322132" cy="1030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9" name="Straight Connector 18">
            <a:extLst>
              <a:ext uri="{FF2B5EF4-FFF2-40B4-BE49-F238E27FC236}">
                <a16:creationId xmlns:a16="http://schemas.microsoft.com/office/drawing/2014/main" id="{2A74FEED-94B1-46A4-A3A0-2CCD168BA048}"/>
              </a:ext>
            </a:extLst>
          </p:cNvPr>
          <p:cNvCxnSpPr/>
          <p:nvPr/>
        </p:nvCxnSpPr>
        <p:spPr bwMode="auto">
          <a:xfrm flipV="1">
            <a:off x="3847381" y="2453281"/>
            <a:ext cx="0" cy="2938624"/>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919587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8A9BF-AC5D-4CD6-8B60-BEACF6624E57}"/>
              </a:ext>
            </a:extLst>
          </p:cNvPr>
          <p:cNvSpPr>
            <a:spLocks noGrp="1"/>
          </p:cNvSpPr>
          <p:nvPr>
            <p:ph type="title"/>
          </p:nvPr>
        </p:nvSpPr>
        <p:spPr/>
        <p:txBody>
          <a:bodyPr/>
          <a:lstStyle/>
          <a:p>
            <a:r>
              <a:rPr lang="en-US" dirty="0"/>
              <a:t>MAVORIC: Final Safety Analysis by Grade, </a:t>
            </a:r>
            <a:r>
              <a:rPr lang="en-US" dirty="0">
                <a:cs typeface="Calibri" panose="020F0502020204030204" pitchFamily="34" charset="0"/>
              </a:rPr>
              <a:t>≥ 20% of Patients</a:t>
            </a:r>
            <a:endParaRPr lang="en-US" dirty="0"/>
          </a:p>
        </p:txBody>
      </p:sp>
      <p:graphicFrame>
        <p:nvGraphicFramePr>
          <p:cNvPr id="8" name="Table 8">
            <a:extLst>
              <a:ext uri="{FF2B5EF4-FFF2-40B4-BE49-F238E27FC236}">
                <a16:creationId xmlns:a16="http://schemas.microsoft.com/office/drawing/2014/main" id="{BBAFAA00-61EB-4CDB-8DBD-9C7690A77867}"/>
              </a:ext>
            </a:extLst>
          </p:cNvPr>
          <p:cNvGraphicFramePr>
            <a:graphicFrameLocks noGrp="1"/>
          </p:cNvGraphicFramePr>
          <p:nvPr>
            <p:ph idx="1"/>
            <p:extLst>
              <p:ext uri="{D42A27DB-BD31-4B8C-83A1-F6EECF244321}">
                <p14:modId xmlns:p14="http://schemas.microsoft.com/office/powerpoint/2010/main" val="2155199319"/>
              </p:ext>
            </p:extLst>
          </p:nvPr>
        </p:nvGraphicFramePr>
        <p:xfrm>
          <a:off x="723899" y="1600200"/>
          <a:ext cx="10744201" cy="4038600"/>
        </p:xfrm>
        <a:graphic>
          <a:graphicData uri="http://schemas.openxmlformats.org/drawingml/2006/table">
            <a:tbl>
              <a:tblPr firstRow="1" bandRow="1">
                <a:tableStyleId>{93296810-A885-4BE3-A3E7-6D5BEEA58F35}</a:tableStyleId>
              </a:tblPr>
              <a:tblGrid>
                <a:gridCol w="2690188">
                  <a:extLst>
                    <a:ext uri="{9D8B030D-6E8A-4147-A177-3AD203B41FA5}">
                      <a16:colId xmlns:a16="http://schemas.microsoft.com/office/drawing/2014/main" val="1279049682"/>
                    </a:ext>
                  </a:extLst>
                </a:gridCol>
                <a:gridCol w="2129696">
                  <a:extLst>
                    <a:ext uri="{9D8B030D-6E8A-4147-A177-3AD203B41FA5}">
                      <a16:colId xmlns:a16="http://schemas.microsoft.com/office/drawing/2014/main" val="443967078"/>
                    </a:ext>
                  </a:extLst>
                </a:gridCol>
                <a:gridCol w="2287108">
                  <a:extLst>
                    <a:ext uri="{9D8B030D-6E8A-4147-A177-3AD203B41FA5}">
                      <a16:colId xmlns:a16="http://schemas.microsoft.com/office/drawing/2014/main" val="2636539164"/>
                    </a:ext>
                  </a:extLst>
                </a:gridCol>
                <a:gridCol w="2046360">
                  <a:extLst>
                    <a:ext uri="{9D8B030D-6E8A-4147-A177-3AD203B41FA5}">
                      <a16:colId xmlns:a16="http://schemas.microsoft.com/office/drawing/2014/main" val="1468697084"/>
                    </a:ext>
                  </a:extLst>
                </a:gridCol>
                <a:gridCol w="1590849">
                  <a:extLst>
                    <a:ext uri="{9D8B030D-6E8A-4147-A177-3AD203B41FA5}">
                      <a16:colId xmlns:a16="http://schemas.microsoft.com/office/drawing/2014/main" val="14317877"/>
                    </a:ext>
                  </a:extLst>
                </a:gridCol>
              </a:tblGrid>
              <a:tr h="185420">
                <a:tc>
                  <a:txBody>
                    <a:bodyPr/>
                    <a:lstStyle/>
                    <a:p>
                      <a:r>
                        <a:rPr lang="en-US" dirty="0">
                          <a:latin typeface="Calibri" panose="020F0502020204030204" pitchFamily="34" charset="0"/>
                        </a:rPr>
                        <a:t>TRAE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dirty="0">
                          <a:latin typeface="Calibri" panose="020F0502020204030204" pitchFamily="34" charset="0"/>
                        </a:rPr>
                        <a:t>Mogamulizumab (n = 184)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US" dirty="0"/>
                    </a:p>
                  </a:txBody>
                  <a:tcPr/>
                </a:tc>
                <a:tc gridSpan="2">
                  <a:txBody>
                    <a:bodyPr/>
                    <a:lstStyle/>
                    <a:p>
                      <a:pPr algn="ctr"/>
                      <a:r>
                        <a:rPr lang="en-US" dirty="0">
                          <a:latin typeface="Calibri" panose="020F0502020204030204" pitchFamily="34" charset="0"/>
                        </a:rPr>
                        <a:t>Vorinostat (n = 186)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US" dirty="0"/>
                    </a:p>
                  </a:txBody>
                  <a:tcPr/>
                </a:tc>
                <a:extLst>
                  <a:ext uri="{0D108BD9-81ED-4DB2-BD59-A6C34878D82A}">
                    <a16:rowId xmlns:a16="http://schemas.microsoft.com/office/drawing/2014/main" val="3594539995"/>
                  </a:ext>
                </a:extLst>
              </a:tr>
              <a:tr h="185420">
                <a:tc>
                  <a:txBody>
                    <a:bodyPr/>
                    <a:lstStyle/>
                    <a:p>
                      <a:endParaRPr lang="en-US" sz="1600" dirty="0">
                        <a:solidFill>
                          <a:schemeClr val="tx1"/>
                        </a:solidFill>
                        <a:latin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600" b="1" dirty="0">
                          <a:solidFill>
                            <a:schemeClr val="tx1"/>
                          </a:solidFill>
                          <a:latin typeface="Calibri" panose="020F0502020204030204" pitchFamily="34" charset="0"/>
                        </a:rPr>
                        <a:t>All Grades,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600" b="1" dirty="0">
                          <a:solidFill>
                            <a:schemeClr val="tx1"/>
                          </a:solidFill>
                          <a:latin typeface="Calibri" panose="020F0502020204030204" pitchFamily="34" charset="0"/>
                        </a:rPr>
                        <a:t>Grades ≥ 3,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600" b="1" dirty="0">
                          <a:solidFill>
                            <a:schemeClr val="tx1"/>
                          </a:solidFill>
                          <a:latin typeface="Calibri" panose="020F0502020204030204" pitchFamily="34" charset="0"/>
                        </a:rPr>
                        <a:t>All Grades,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600" b="1" dirty="0">
                          <a:solidFill>
                            <a:schemeClr val="tx1"/>
                          </a:solidFill>
                          <a:latin typeface="Calibri" panose="020F0502020204030204" pitchFamily="34" charset="0"/>
                        </a:rPr>
                        <a:t>Grades ≥ 3,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830105154"/>
                  </a:ext>
                </a:extLst>
              </a:tr>
              <a:tr h="370840">
                <a:tc>
                  <a:txBody>
                    <a:bodyPr/>
                    <a:lstStyle/>
                    <a:p>
                      <a:r>
                        <a:rPr lang="en-US" sz="1600" dirty="0">
                          <a:solidFill>
                            <a:schemeClr val="bg1"/>
                          </a:solidFill>
                          <a:latin typeface="Calibri" panose="020F0502020204030204" pitchFamily="34" charset="0"/>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26.1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61.8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87983283"/>
                  </a:ext>
                </a:extLst>
              </a:tr>
              <a:tr h="370840">
                <a:tc>
                  <a:txBody>
                    <a:bodyPr/>
                    <a:lstStyle/>
                    <a:p>
                      <a:r>
                        <a:rPr lang="en-US" sz="1600" dirty="0">
                          <a:solidFill>
                            <a:schemeClr val="bg1"/>
                          </a:solidFill>
                          <a:latin typeface="Calibri" panose="020F0502020204030204" pitchFamily="34" charset="0"/>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16.3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42.5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68452531"/>
                  </a:ext>
                </a:extLst>
              </a:tr>
              <a:tr h="370840">
                <a:tc>
                  <a:txBody>
                    <a:bodyPr/>
                    <a:lstStyle/>
                    <a:p>
                      <a:r>
                        <a:rPr lang="en-US" sz="1600" dirty="0">
                          <a:solidFill>
                            <a:schemeClr val="bg1"/>
                          </a:solidFill>
                          <a:latin typeface="Calibri" panose="020F0502020204030204" pitchFamily="34" charset="0"/>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23.9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37.6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91982928"/>
                  </a:ext>
                </a:extLst>
              </a:tr>
              <a:tr h="370840">
                <a:tc>
                  <a:txBody>
                    <a:bodyPr/>
                    <a:lstStyle/>
                    <a:p>
                      <a:r>
                        <a:rPr lang="en-US" sz="1600" dirty="0">
                          <a:solidFill>
                            <a:schemeClr val="bg1"/>
                          </a:solidFill>
                          <a:latin typeface="Calibri" panose="020F0502020204030204" pitchFamily="34" charset="0"/>
                        </a:rPr>
                        <a:t>Infusion-related reaction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33.2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89366285"/>
                  </a:ext>
                </a:extLst>
              </a:tr>
              <a:tr h="370840">
                <a:tc>
                  <a:txBody>
                    <a:bodyPr/>
                    <a:lstStyle/>
                    <a:p>
                      <a:r>
                        <a:rPr lang="en-US" sz="1600" dirty="0">
                          <a:solidFill>
                            <a:schemeClr val="bg1"/>
                          </a:solidFill>
                          <a:latin typeface="Calibri" panose="020F0502020204030204" pitchFamily="34" charset="0"/>
                        </a:rPr>
                        <a:t>Thrombocytopenia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12.0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31.2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25600852"/>
                  </a:ext>
                </a:extLst>
              </a:tr>
              <a:tr h="370840">
                <a:tc>
                  <a:txBody>
                    <a:bodyPr/>
                    <a:lstStyle/>
                    <a:p>
                      <a:r>
                        <a:rPr lang="en-US" sz="1600" dirty="0">
                          <a:solidFill>
                            <a:schemeClr val="bg1"/>
                          </a:solidFill>
                          <a:latin typeface="Calibri" panose="020F0502020204030204" pitchFamily="34" charset="0"/>
                        </a:rPr>
                        <a:t>Dysgeusia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4.3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29.6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83729470"/>
                  </a:ext>
                </a:extLst>
              </a:tr>
              <a:tr h="370840">
                <a:tc>
                  <a:txBody>
                    <a:bodyPr/>
                    <a:lstStyle/>
                    <a:p>
                      <a:r>
                        <a:rPr lang="en-US" sz="1600" dirty="0">
                          <a:solidFill>
                            <a:schemeClr val="bg1"/>
                          </a:solidFill>
                          <a:latin typeface="Calibri" panose="020F0502020204030204" pitchFamily="34" charset="0"/>
                        </a:rPr>
                        <a:t>Increased blood creatinine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28.0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39901532"/>
                  </a:ext>
                </a:extLst>
              </a:tr>
              <a:tr h="370840">
                <a:tc>
                  <a:txBody>
                    <a:bodyPr/>
                    <a:lstStyle/>
                    <a:p>
                      <a:r>
                        <a:rPr lang="en-US" sz="1600" dirty="0">
                          <a:solidFill>
                            <a:schemeClr val="bg1"/>
                          </a:solidFill>
                          <a:latin typeface="Calibri" panose="020F0502020204030204" pitchFamily="34" charset="0"/>
                        </a:rPr>
                        <a:t>Drug eruption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25.0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83896515"/>
                  </a:ext>
                </a:extLst>
              </a:tr>
              <a:tr h="370840">
                <a:tc>
                  <a:txBody>
                    <a:bodyPr/>
                    <a:lstStyle/>
                    <a:p>
                      <a:r>
                        <a:rPr lang="en-US" sz="1600" dirty="0">
                          <a:solidFill>
                            <a:schemeClr val="bg1"/>
                          </a:solidFill>
                          <a:latin typeface="Calibri" panose="020F0502020204030204" pitchFamily="34" charset="0"/>
                        </a:rPr>
                        <a:t>Decreased appetite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24.7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8371992"/>
                  </a:ext>
                </a:extLst>
              </a:tr>
            </a:tbl>
          </a:graphicData>
        </a:graphic>
      </p:graphicFrame>
      <p:sp>
        <p:nvSpPr>
          <p:cNvPr id="10" name="Text Box 11">
            <a:extLst>
              <a:ext uri="{FF2B5EF4-FFF2-40B4-BE49-F238E27FC236}">
                <a16:creationId xmlns:a16="http://schemas.microsoft.com/office/drawing/2014/main" id="{C8222DEF-D127-4543-AF5F-EB3FD7865E24}"/>
              </a:ext>
            </a:extLst>
          </p:cNvPr>
          <p:cNvSpPr txBox="1">
            <a:spLocks noChangeArrowheads="1"/>
          </p:cNvSpPr>
          <p:nvPr/>
        </p:nvSpPr>
        <p:spPr bwMode="auto">
          <a:xfrm>
            <a:off x="422317" y="6364958"/>
            <a:ext cx="1136014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fontAlgn="base">
              <a:lnSpc>
                <a:spcPct val="100000"/>
              </a:lnSpc>
              <a:spcBef>
                <a:spcPct val="0"/>
              </a:spcBef>
              <a:spcAft>
                <a:spcPct val="0"/>
              </a:spcAft>
              <a:buClrTx/>
              <a:buNone/>
            </a:pPr>
            <a:r>
              <a:rPr lang="en-US" sz="1200" spc="-10" dirty="0">
                <a:solidFill>
                  <a:schemeClr val="bg2"/>
                </a:solidFill>
                <a:latin typeface="Calibri" panose="020F0502020204030204" pitchFamily="34" charset="0"/>
              </a:rPr>
              <a:t>Kim</a:t>
            </a:r>
            <a:r>
              <a:rPr lang="en-US" altLang="en-US" sz="1200" spc="-10" dirty="0">
                <a:solidFill>
                  <a:schemeClr val="bg2"/>
                </a:solidFill>
                <a:latin typeface="Calibri" panose="020F0502020204030204" pitchFamily="34" charset="0"/>
              </a:rPr>
              <a:t>. Blood. 2019;134(Suppl1). Abstract 624.</a:t>
            </a:r>
            <a:endParaRPr lang="it-IT" altLang="en-US" sz="1200" spc="-10" dirty="0">
              <a:solidFill>
                <a:schemeClr val="bg2"/>
              </a:solidFill>
              <a:latin typeface="Calibri" panose="020F0502020204030204" pitchFamily="34" charset="0"/>
            </a:endParaRPr>
          </a:p>
        </p:txBody>
      </p:sp>
      <p:cxnSp>
        <p:nvCxnSpPr>
          <p:cNvPr id="4" name="Straight Connector 3">
            <a:extLst>
              <a:ext uri="{FF2B5EF4-FFF2-40B4-BE49-F238E27FC236}">
                <a16:creationId xmlns:a16="http://schemas.microsoft.com/office/drawing/2014/main" id="{24B1F443-837F-4D52-9931-5B27B3DBDBE2}"/>
              </a:ext>
            </a:extLst>
          </p:cNvPr>
          <p:cNvCxnSpPr>
            <a:cxnSpLocks/>
          </p:cNvCxnSpPr>
          <p:nvPr/>
        </p:nvCxnSpPr>
        <p:spPr bwMode="auto">
          <a:xfrm>
            <a:off x="3864334" y="1956020"/>
            <a:ext cx="3450866" cy="0"/>
          </a:xfrm>
          <a:prstGeom prst="line">
            <a:avLst/>
          </a:prstGeom>
          <a:noFill/>
          <a:ln w="28575" cap="flat" cmpd="sng" algn="ctr">
            <a:solidFill>
              <a:schemeClr val="tx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BCEA0DBC-B8D0-4B31-852E-A3ED210E4A4E}"/>
              </a:ext>
            </a:extLst>
          </p:cNvPr>
          <p:cNvCxnSpPr>
            <a:cxnSpLocks/>
          </p:cNvCxnSpPr>
          <p:nvPr/>
        </p:nvCxnSpPr>
        <p:spPr bwMode="auto">
          <a:xfrm>
            <a:off x="8245503" y="1956020"/>
            <a:ext cx="3046675" cy="0"/>
          </a:xfrm>
          <a:prstGeom prst="line">
            <a:avLst/>
          </a:prstGeom>
          <a:no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51357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EBB69-52EC-4959-9297-9E1D03687CFC}"/>
              </a:ext>
            </a:extLst>
          </p:cNvPr>
          <p:cNvSpPr>
            <a:spLocks noGrp="1"/>
          </p:cNvSpPr>
          <p:nvPr>
            <p:ph type="title"/>
          </p:nvPr>
        </p:nvSpPr>
        <p:spPr/>
        <p:txBody>
          <a:bodyPr/>
          <a:lstStyle/>
          <a:p>
            <a:r>
              <a:rPr lang="en-US" dirty="0"/>
              <a:t>New Agents in Clinical Trials for MF/SS</a:t>
            </a:r>
          </a:p>
        </p:txBody>
      </p:sp>
      <p:sp>
        <p:nvSpPr>
          <p:cNvPr id="3" name="Content Placeholder 2">
            <a:extLst>
              <a:ext uri="{FF2B5EF4-FFF2-40B4-BE49-F238E27FC236}">
                <a16:creationId xmlns:a16="http://schemas.microsoft.com/office/drawing/2014/main" id="{AD6574B6-340D-42FE-83C8-8DD2250E6464}"/>
              </a:ext>
            </a:extLst>
          </p:cNvPr>
          <p:cNvSpPr>
            <a:spLocks noGrp="1"/>
          </p:cNvSpPr>
          <p:nvPr>
            <p:ph idx="1"/>
          </p:nvPr>
        </p:nvSpPr>
        <p:spPr/>
        <p:txBody>
          <a:bodyPr>
            <a:normAutofit fontScale="92500"/>
          </a:bodyPr>
          <a:lstStyle/>
          <a:p>
            <a:r>
              <a:rPr lang="en-US" dirty="0"/>
              <a:t>E7777: interleukin-2/diphtheria toxin fusion protein</a:t>
            </a:r>
            <a:r>
              <a:rPr lang="en-US" baseline="30000" dirty="0"/>
              <a:t>[1]</a:t>
            </a:r>
          </a:p>
          <a:p>
            <a:r>
              <a:rPr lang="en-US" dirty="0"/>
              <a:t>Cobomarsen: microRNA 155 inhibitor</a:t>
            </a:r>
            <a:r>
              <a:rPr lang="en-US" baseline="30000" dirty="0"/>
              <a:t>[2,3]</a:t>
            </a:r>
          </a:p>
          <a:p>
            <a:r>
              <a:rPr lang="en-US" dirty="0"/>
              <a:t>ASTX660: XIAP inhibitor</a:t>
            </a:r>
            <a:r>
              <a:rPr lang="en-US" baseline="30000" dirty="0"/>
              <a:t>[4]</a:t>
            </a:r>
          </a:p>
          <a:p>
            <a:r>
              <a:rPr lang="en-US" dirty="0" err="1"/>
              <a:t>Lacutamab</a:t>
            </a:r>
            <a:r>
              <a:rPr lang="en-US" dirty="0"/>
              <a:t> (IPH4102): humanized anti-KIR3DL2 monoclonal antibody</a:t>
            </a:r>
            <a:r>
              <a:rPr lang="en-US" baseline="30000" dirty="0"/>
              <a:t>[5,6]</a:t>
            </a:r>
          </a:p>
          <a:p>
            <a:r>
              <a:rPr lang="en-US" dirty="0"/>
              <a:t>Checkpoint inhibitors</a:t>
            </a:r>
            <a:r>
              <a:rPr lang="en-US" baseline="30000" dirty="0"/>
              <a:t>[7]</a:t>
            </a:r>
          </a:p>
          <a:p>
            <a:r>
              <a:rPr lang="en-US" dirty="0"/>
              <a:t>PI3 kinase inhibitors</a:t>
            </a:r>
            <a:r>
              <a:rPr lang="en-US" baseline="30000" dirty="0"/>
              <a:t>[8,9]</a:t>
            </a:r>
          </a:p>
          <a:p>
            <a:r>
              <a:rPr lang="en-US" dirty="0"/>
              <a:t>Selinexor: nuclear export inhibitor</a:t>
            </a:r>
          </a:p>
          <a:p>
            <a:r>
              <a:rPr lang="en-US" dirty="0"/>
              <a:t>CAR T-cell constructs</a:t>
            </a:r>
            <a:r>
              <a:rPr lang="en-US" baseline="30000" dirty="0"/>
              <a:t>[10]</a:t>
            </a:r>
          </a:p>
          <a:p>
            <a:endParaRPr lang="en-US" dirty="0"/>
          </a:p>
          <a:p>
            <a:endParaRPr lang="en-US" dirty="0"/>
          </a:p>
        </p:txBody>
      </p:sp>
      <p:sp>
        <p:nvSpPr>
          <p:cNvPr id="6" name="Text Box 15">
            <a:extLst>
              <a:ext uri="{FF2B5EF4-FFF2-40B4-BE49-F238E27FC236}">
                <a16:creationId xmlns:a16="http://schemas.microsoft.com/office/drawing/2014/main" id="{3EB451F1-5A03-4B1B-8088-EE2C9620CE95}"/>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NCT01871727. 2. NCT03713320. 3. NCT02580552. 4. NCT02503423. 5. NCT02593045.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6. NCT03902184. 7. NCT03385226. 8. NCT02567656. 9. Horwitz. Blood. 2018;131:888. 10. NCT03602157</a:t>
            </a:r>
          </a:p>
        </p:txBody>
      </p:sp>
      <p:grpSp>
        <p:nvGrpSpPr>
          <p:cNvPr id="7" name="Group 7">
            <a:extLst>
              <a:ext uri="{FF2B5EF4-FFF2-40B4-BE49-F238E27FC236}">
                <a16:creationId xmlns:a16="http://schemas.microsoft.com/office/drawing/2014/main" id="{4085F36B-4250-4929-85B8-FD9FD0ED4CBF}"/>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0D7079B9-6AAC-481A-9AC5-584FDC62120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AB24E26E-4241-4F5D-9125-5610E580A59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834420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a:xfrm>
            <a:off x="514484" y="239715"/>
            <a:ext cx="11244016" cy="1821998"/>
          </a:xfrm>
        </p:spPr>
        <p:txBody>
          <a:bodyPr/>
          <a:lstStyle/>
          <a:p>
            <a:pPr eaLnBrk="1" hangingPunct="1"/>
            <a:r>
              <a:rPr lang="en-US" altLang="en-US" sz="3999" dirty="0"/>
              <a:t>Go Online for More CCO Coverage of </a:t>
            </a:r>
            <a:br>
              <a:rPr lang="en-US" altLang="en-US" sz="3999" dirty="0"/>
            </a:br>
            <a:r>
              <a:rPr lang="en-US" altLang="en-US" sz="3999" dirty="0"/>
              <a:t>Mycosis Fungoides, Sézary Syndrome, and </a:t>
            </a:r>
            <a:br>
              <a:rPr lang="en-US" altLang="en-US" sz="3999" dirty="0"/>
            </a:br>
            <a:r>
              <a:rPr lang="en-US" altLang="en-US" sz="3999" dirty="0"/>
              <a:t>Other Lymphomas!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2247982"/>
            <a:ext cx="10872444" cy="2253212"/>
          </a:xfrm>
        </p:spPr>
        <p:txBody>
          <a:bodyPr rtlCol="0">
            <a:normAutofit/>
          </a:bodyPr>
          <a:lstStyle/>
          <a:p>
            <a:pPr>
              <a:buClr>
                <a:schemeClr val="tx2">
                  <a:lumMod val="20000"/>
                  <a:lumOff val="80000"/>
                </a:schemeClr>
              </a:buClr>
              <a:defRPr/>
            </a:pPr>
            <a:r>
              <a:rPr lang="en-US" sz="2399" dirty="0">
                <a:solidFill>
                  <a:srgbClr val="E1471D"/>
                </a:solidFill>
              </a:rPr>
              <a:t>Text module </a:t>
            </a:r>
            <a:r>
              <a:rPr lang="en-US" sz="2399" b="0" dirty="0">
                <a:solidFill>
                  <a:schemeClr val="bg1"/>
                </a:solidFill>
              </a:rPr>
              <a:t>associated with this downloadable slideset</a:t>
            </a:r>
          </a:p>
          <a:p>
            <a:pPr lvl="0">
              <a:buClr>
                <a:srgbClr val="682E74"/>
              </a:buClr>
              <a:defRPr/>
            </a:pPr>
            <a:r>
              <a:rPr lang="en-US" sz="2399" dirty="0">
                <a:solidFill>
                  <a:srgbClr val="E1471D"/>
                </a:solidFill>
              </a:rPr>
              <a:t>Downloadable slidesets </a:t>
            </a:r>
            <a:r>
              <a:rPr lang="en-US" sz="2399" b="0" dirty="0">
                <a:solidFill>
                  <a:srgbClr val="000000"/>
                </a:solidFill>
              </a:rPr>
              <a:t>from MF/SS, CLL, and other lymphoma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104" y="6346067"/>
            <a:ext cx="184102" cy="46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126" eaLnBrk="0" fontAlgn="base" hangingPunct="0">
              <a:lnSpc>
                <a:spcPct val="100000"/>
              </a:lnSpc>
              <a:spcBef>
                <a:spcPct val="0"/>
              </a:spcBef>
              <a:spcAft>
                <a:spcPct val="0"/>
              </a:spcAft>
              <a:buClrTx/>
              <a:buNone/>
              <a:defRPr/>
            </a:pPr>
            <a:endParaRPr lang="en-GB" altLang="en-US" sz="2399" dirty="0">
              <a:solidFill>
                <a:srgbClr val="FFFFFF"/>
              </a:solidFill>
              <a:latin typeface="Times" panose="02020603050405020304" pitchFamily="18"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a24c8be6-d77c-4f9e-a344-c9d8d9ddda10">Slides - Downloadable</Document_x0020_Category>
    <_dlc_DocId xmlns="d54cbe69-32bd-412a-b004-9152f949605e">56M7VY3CDVN5-1131321582-11</_dlc_DocId>
    <_dlc_DocIdUrl xmlns="d54cbe69-32bd-412a-b004-9152f949605e">
      <Url>https://intranet.clinicaloptions.com/mews/oncology/Mycosis_Fungoides_TU_2020_(PRP3167)/CME-certified_Clinical_Focus_Synergy_w_pre_post/_layouts/15/DocIdRedir.aspx?ID=56M7VY3CDVN5-1131321582-11</Url>
      <Description>56M7VY3CDVN5-1131321582-11</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BE0A508F51E074409EDDBC7224584B33" ma:contentTypeVersion="1" ma:contentTypeDescription="Create a new document." ma:contentTypeScope="" ma:versionID="f0dae0a9f859e00ad41aa641fe1a376d">
  <xsd:schema xmlns:xsd="http://www.w3.org/2001/XMLSchema" xmlns:xs="http://www.w3.org/2001/XMLSchema" xmlns:p="http://schemas.microsoft.com/office/2006/metadata/properties" xmlns:ns2="d54cbe69-32bd-412a-b004-9152f949605e" xmlns:ns3="a24c8be6-d77c-4f9e-a344-c9d8d9ddda10" targetNamespace="http://schemas.microsoft.com/office/2006/metadata/properties" ma:root="true" ma:fieldsID="b891ae33ef607cc5bb7023ad1765bde1" ns2:_="" ns3:_="">
    <xsd:import namespace="d54cbe69-32bd-412a-b004-9152f949605e"/>
    <xsd:import namespace="a24c8be6-d77c-4f9e-a344-c9d8d9ddda1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24c8be6-d77c-4f9e-a344-c9d8d9ddda1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AF1918-4341-4C7B-801E-E60375A27968}">
  <ds:schemaRefs>
    <ds:schemaRef ds:uri="http://purl.org/dc/elements/1.1/"/>
    <ds:schemaRef ds:uri="http://schemas.microsoft.com/office/infopath/2007/PartnerControls"/>
    <ds:schemaRef ds:uri="http://schemas.openxmlformats.org/package/2006/metadata/core-properties"/>
    <ds:schemaRef ds:uri="d54cbe69-32bd-412a-b004-9152f949605e"/>
    <ds:schemaRef ds:uri="http://schemas.microsoft.com/office/2006/metadata/properties"/>
    <ds:schemaRef ds:uri="http://www.w3.org/XML/1998/namespace"/>
    <ds:schemaRef ds:uri="http://schemas.microsoft.com/office/2006/documentManagement/types"/>
    <ds:schemaRef ds:uri="a24c8be6-d77c-4f9e-a344-c9d8d9ddda10"/>
    <ds:schemaRef ds:uri="http://purl.org/dc/dcmitype/"/>
    <ds:schemaRef ds:uri="http://purl.org/dc/terms/"/>
  </ds:schemaRefs>
</ds:datastoreItem>
</file>

<file path=customXml/itemProps2.xml><?xml version="1.0" encoding="utf-8"?>
<ds:datastoreItem xmlns:ds="http://schemas.openxmlformats.org/officeDocument/2006/customXml" ds:itemID="{5BEF7DF0-919B-473D-BACB-3D82A6F98510}">
  <ds:schemaRefs>
    <ds:schemaRef ds:uri="http://schemas.microsoft.com/sharepoint/events"/>
  </ds:schemaRefs>
</ds:datastoreItem>
</file>

<file path=customXml/itemProps3.xml><?xml version="1.0" encoding="utf-8"?>
<ds:datastoreItem xmlns:ds="http://schemas.openxmlformats.org/officeDocument/2006/customXml" ds:itemID="{08229A8A-C69E-4C18-96DC-C6EE6915469A}">
  <ds:schemaRefs>
    <ds:schemaRef ds:uri="http://schemas.microsoft.com/sharepoint/v3/contenttype/forms"/>
  </ds:schemaRefs>
</ds:datastoreItem>
</file>

<file path=customXml/itemProps4.xml><?xml version="1.0" encoding="utf-8"?>
<ds:datastoreItem xmlns:ds="http://schemas.openxmlformats.org/officeDocument/2006/customXml" ds:itemID="{E001301C-58C7-4C5B-85BF-AE040503CA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24c8be6-d77c-4f9e-a344-c9d8d9ddda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6783</TotalTime>
  <Words>6042</Words>
  <Application>Microsoft Office PowerPoint</Application>
  <PresentationFormat>Widescreen</PresentationFormat>
  <Paragraphs>1356</Paragraphs>
  <Slides>39</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Times</vt:lpstr>
      <vt:lpstr>Times New Roman</vt:lpstr>
      <vt:lpstr>Wingdings</vt:lpstr>
      <vt:lpstr>2017_HTAA_Diabetes</vt:lpstr>
      <vt:lpstr>New Systemic Therapies for Mycosis Fungoides and Sézary Syndrome</vt:lpstr>
      <vt:lpstr>About These Slides</vt:lpstr>
      <vt:lpstr>Program Directors</vt:lpstr>
      <vt:lpstr>WHO-EORTC Classification of Cutaneous T-Cell and  NK-Cell Lymphomas</vt:lpstr>
      <vt:lpstr>CTCL: A Myriad of Clinical Manifestations</vt:lpstr>
      <vt:lpstr>CTCL: Staging of Disease by Sites</vt:lpstr>
      <vt:lpstr>TNM Staging for CTCL</vt:lpstr>
      <vt:lpstr>Outcomes in Advanced-Stage MF and SS:  CLIC Retrospective Study to Identify Prognostic Factors</vt:lpstr>
      <vt:lpstr>Management of CTCL and Risk for Progression</vt:lpstr>
      <vt:lpstr>Patch/Plaque-Stage Disease</vt:lpstr>
      <vt:lpstr>Tumor-Stage Disease</vt:lpstr>
      <vt:lpstr>Erythrodermic Disease</vt:lpstr>
      <vt:lpstr>Sézary Syndrome</vt:lpstr>
      <vt:lpstr>ISCL Recommended Staging Evaluation for CTCL</vt:lpstr>
      <vt:lpstr>MF/SS: Skin-Related Therapies</vt:lpstr>
      <vt:lpstr>Mycosis Fungoides Combination Skin + Systemic Therapies</vt:lpstr>
      <vt:lpstr>Advanced MF/SS Systemic Therapies</vt:lpstr>
      <vt:lpstr>Systemic Therapies for Relapsed/Refractory MF</vt:lpstr>
      <vt:lpstr>Treatment Options for Erythrodermic Disease/Sézary Syndrome</vt:lpstr>
      <vt:lpstr>FDA Approved Agents for Relapsed/Refractory CTCL</vt:lpstr>
      <vt:lpstr>Brentuximab Vedotin</vt:lpstr>
      <vt:lpstr>ALCANZA: Brentuximab Vedotin vs Investigator’s Choice for Relapsed or Refractory CTCL</vt:lpstr>
      <vt:lpstr>ALCANZA: Baseline Characteristics</vt:lpstr>
      <vt:lpstr>ALCANZA: Response</vt:lpstr>
      <vt:lpstr>ALCANZA: Clinical Benefit in Skin and Quality of Life</vt:lpstr>
      <vt:lpstr>ALCANZA: Clinical Outcome and CD30 Expression in  MF Patients With Large-Cell Transformation</vt:lpstr>
      <vt:lpstr>ALCANZA: Response by Stage</vt:lpstr>
      <vt:lpstr>ALCANZA: PFS</vt:lpstr>
      <vt:lpstr>ALCANZA: Adverse Events Occurring in ≥ 10% of Patients </vt:lpstr>
      <vt:lpstr>Targeting CCR4 in CTCL</vt:lpstr>
      <vt:lpstr>MAVORIC: Mogamulizumab vs Vorinostat in Previously Treated CTCL</vt:lpstr>
      <vt:lpstr>MAVORIC: Response by Investigator Assessment</vt:lpstr>
      <vt:lpstr>MAVORIC: Response by Investigator Assessment</vt:lpstr>
      <vt:lpstr>MAVORIC: PFS</vt:lpstr>
      <vt:lpstr>MAVORIC: Patient-Reported Outcomes</vt:lpstr>
      <vt:lpstr>MAVORIC: Safety</vt:lpstr>
      <vt:lpstr>MAVORIC: Final Safety Analysis by Grade, ≥ 20% of Patients</vt:lpstr>
      <vt:lpstr>New Agents in Clinical Trials for MF/SS</vt:lpstr>
      <vt:lpstr>Go Online for More CCO Coverage of  Mycosis Fungoides, Sézary Syndrome, and  Other Lymphomas!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Systemic Therapies for Mycosis Fungoides and Sézary Syndrome</dc:title>
  <dc:creator>Foss, Francine</dc:creator>
  <cp:lastModifiedBy>nkolenko@clinicaloptions.com</cp:lastModifiedBy>
  <cp:revision>151</cp:revision>
  <dcterms:created xsi:type="dcterms:W3CDTF">2020-01-23T00:50:57Z</dcterms:created>
  <dcterms:modified xsi:type="dcterms:W3CDTF">2020-03-24T16:20:55Z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0x010100BE0A508F51E074409EDDBC7224584B33</vt:lpwstr>
  </property>
  <property fmtid="{D5CDD505-2E9C-101B-9397-08002B2CF9AE}" pid="3" name="_dlc_DocIdItemGuid">
    <vt:lpwstr>a7b43fb8-3805-4317-b540-3d83669e06e3</vt:lpwstr>
  </property>
</Properties>
</file>