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4"/>
  </p:notesMasterIdLst>
  <p:sldIdLst>
    <p:sldId id="321" r:id="rId5"/>
    <p:sldId id="308" r:id="rId6"/>
    <p:sldId id="1708" r:id="rId7"/>
    <p:sldId id="273" r:id="rId8"/>
    <p:sldId id="274" r:id="rId9"/>
    <p:sldId id="1109" r:id="rId10"/>
    <p:sldId id="1723" r:id="rId11"/>
    <p:sldId id="1731" r:id="rId12"/>
    <p:sldId id="1112" r:id="rId13"/>
    <p:sldId id="1681" r:id="rId14"/>
    <p:sldId id="1735" r:id="rId15"/>
    <p:sldId id="1724" r:id="rId16"/>
    <p:sldId id="1720" r:id="rId17"/>
    <p:sldId id="1725" r:id="rId18"/>
    <p:sldId id="1721" r:id="rId19"/>
    <p:sldId id="1726" r:id="rId20"/>
    <p:sldId id="1650" r:id="rId21"/>
    <p:sldId id="1728" r:id="rId22"/>
    <p:sldId id="1729" r:id="rId23"/>
    <p:sldId id="1730" r:id="rId24"/>
    <p:sldId id="1727" r:id="rId25"/>
    <p:sldId id="1736" r:id="rId26"/>
    <p:sldId id="550" r:id="rId27"/>
    <p:sldId id="554" r:id="rId28"/>
    <p:sldId id="555" r:id="rId29"/>
    <p:sldId id="1718" r:id="rId30"/>
    <p:sldId id="1716" r:id="rId31"/>
    <p:sldId id="1722" r:id="rId32"/>
    <p:sldId id="31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20"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ryn Gross" initials="TG" lastIdx="1" clrIdx="6"/>
  <p:cmAuthor id="1" name="Megan Capel" initials="MC" lastIdx="1" clrIdx="0"/>
  <p:cmAuthor id="8" name="Carl Gay" initials="CG" lastIdx="3" clrIdx="7">
    <p:extLst>
      <p:ext uri="{19B8F6BF-5375-455C-9EA6-DF929625EA0E}">
        <p15:presenceInfo xmlns:p15="http://schemas.microsoft.com/office/powerpoint/2012/main" userId="S::CGay@mdanderson.org::dd5e0cc9-ea33-4e4c-ae45-df733124ca4c" providerId="AD"/>
      </p:ext>
    </p:extLst>
  </p:cmAuthor>
  <p:cmAuthor id="2" name="LT Fowler" initials="LF" lastIdx="1" clrIdx="1">
    <p:extLst>
      <p:ext uri="{19B8F6BF-5375-455C-9EA6-DF929625EA0E}">
        <p15:presenceInfo xmlns:p15="http://schemas.microsoft.com/office/powerpoint/2012/main" userId="S::lfowler@practicingclinicians.com::bdc4c4d6-9ded-467c-b80c-330a0ea8ffe4" providerId="AD"/>
      </p:ext>
    </p:extLst>
  </p:cmAuthor>
  <p:cmAuthor id="9" name="Christy Seals" initials="CS" lastIdx="6" clrIdx="8">
    <p:extLst>
      <p:ext uri="{19B8F6BF-5375-455C-9EA6-DF929625EA0E}">
        <p15:presenceInfo xmlns:p15="http://schemas.microsoft.com/office/powerpoint/2012/main" userId="S::cseals@clinicaloptions.com::0852e532-1f9e-4bbf-9b56-be19a9543a31" providerId="AD"/>
      </p:ext>
    </p:extLst>
  </p:cmAuthor>
  <p:cmAuthor id="3" name="Rachael Andrie" initials="RA" lastIdx="127" clrIdx="2">
    <p:extLst>
      <p:ext uri="{19B8F6BF-5375-455C-9EA6-DF929625EA0E}">
        <p15:presenceInfo xmlns:p15="http://schemas.microsoft.com/office/powerpoint/2012/main" userId="S::randrie@clinicaloptions.com::311027c1-cf79-416d-b346-5f38dcd95c11" providerId="AD"/>
      </p:ext>
    </p:extLst>
  </p:cmAuthor>
  <p:cmAuthor id="10" name="Timothy Quill" initials="TQ" lastIdx="1" clrIdx="9">
    <p:extLst>
      <p:ext uri="{19B8F6BF-5375-455C-9EA6-DF929625EA0E}">
        <p15:presenceInfo xmlns:p15="http://schemas.microsoft.com/office/powerpoint/2012/main" userId="S::tquill@clinicaloptions.com::b1dc6efb-2995-45e7-a306-57a2c67aa886" providerId="AD"/>
      </p:ext>
    </p:extLst>
  </p:cmAuthor>
  <p:cmAuthor id="4" name="vcarter@clinicaloptions.com" initials="v" lastIdx="54" clrIdx="3">
    <p:extLst>
      <p:ext uri="{19B8F6BF-5375-455C-9EA6-DF929625EA0E}">
        <p15:presenceInfo xmlns:p15="http://schemas.microsoft.com/office/powerpoint/2012/main" userId="vcarter@clinicaloptions.com" providerId="None"/>
      </p:ext>
    </p:extLst>
  </p:cmAuthor>
  <p:cmAuthor id="5" name="Dussadee Royal" initials="DR" lastIdx="10" clrIdx="4">
    <p:extLst>
      <p:ext uri="{19B8F6BF-5375-455C-9EA6-DF929625EA0E}">
        <p15:presenceInfo xmlns:p15="http://schemas.microsoft.com/office/powerpoint/2012/main" userId="S::droyal@clinicaloptions.com::51beead8-6fa0-4b98-aeba-37044af35e17" providerId="AD"/>
      </p:ext>
    </p:extLst>
  </p:cmAuthor>
  <p:cmAuthor id="6" name=" " initials="MAC"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7506"/>
    <a:srgbClr val="FFB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7D976E-2D1A-4DFE-A62C-F1368DEA6259}" v="1" dt="2024-03-25T13:17:03.684"/>
  </p1510:revLst>
</p1510:revInfo>
</file>

<file path=ppt/tableStyles.xml><?xml version="1.0" encoding="utf-8"?>
<a:tblStyleLst xmlns:a="http://schemas.openxmlformats.org/drawingml/2006/main" def="{5C22544A-7EE6-4342-B048-85BDC9FD1C3A}">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1" autoAdjust="0"/>
    <p:restoredTop sz="82930" autoAdjust="0"/>
  </p:normalViewPr>
  <p:slideViewPr>
    <p:cSldViewPr snapToGrid="0" snapToObjects="1" showGuides="1">
      <p:cViewPr varScale="1">
        <p:scale>
          <a:sx n="71" d="100"/>
          <a:sy n="71" d="100"/>
        </p:scale>
        <p:origin x="840" y="53"/>
      </p:cViewPr>
      <p:guideLst>
        <p:guide orient="horz" pos="192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76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661D5-9D5E-5244-9AC3-C4EFB4C7BF21}" type="datetimeFigureOut">
              <a:rPr lang="en-US" smtClean="0"/>
              <a:t>3/25/2024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68ADB-F298-E64B-879F-921238B261CA}" type="slidenum">
              <a:rPr lang="en-US" smtClean="0"/>
              <a:t>‹#›</a:t>
            </a:fld>
            <a:endParaRPr lang="en-US" dirty="0"/>
          </a:p>
        </p:txBody>
      </p:sp>
    </p:spTree>
    <p:extLst>
      <p:ext uri="{BB962C8B-B14F-4D97-AF65-F5344CB8AC3E}">
        <p14:creationId xmlns:p14="http://schemas.microsoft.com/office/powerpoint/2010/main" val="618466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3</a:t>
            </a:fld>
            <a:endParaRPr lang="en-US" dirty="0"/>
          </a:p>
        </p:txBody>
      </p:sp>
    </p:spTree>
    <p:extLst>
      <p:ext uri="{BB962C8B-B14F-4D97-AF65-F5344CB8AC3E}">
        <p14:creationId xmlns:p14="http://schemas.microsoft.com/office/powerpoint/2010/main" val="2080431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SCLC, small-cell lung cancer.</a:t>
            </a:r>
          </a:p>
        </p:txBody>
      </p:sp>
      <p:sp>
        <p:nvSpPr>
          <p:cNvPr id="4" name="Slide Number Placeholder 3"/>
          <p:cNvSpPr>
            <a:spLocks noGrp="1"/>
          </p:cNvSpPr>
          <p:nvPr>
            <p:ph type="sldNum" sz="quarter" idx="5"/>
          </p:nvPr>
        </p:nvSpPr>
        <p:spPr/>
        <p:txBody>
          <a:bodyPr/>
          <a:lstStyle/>
          <a:p>
            <a:fld id="{1B468ADB-F298-E64B-879F-921238B261CA}" type="slidenum">
              <a:rPr lang="en-US" smtClean="0"/>
              <a:t>4</a:t>
            </a:fld>
            <a:endParaRPr lang="en-US" dirty="0"/>
          </a:p>
        </p:txBody>
      </p:sp>
    </p:spTree>
    <p:extLst>
      <p:ext uri="{BB962C8B-B14F-4D97-AF65-F5344CB8AC3E}">
        <p14:creationId xmlns:p14="http://schemas.microsoft.com/office/powerpoint/2010/main" val="4273459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H&amp;E, hematoxylin and eosin stain; N-C, nuclear-cytoplasmic; SCLC, small-cell lung cancer.</a:t>
            </a:r>
          </a:p>
        </p:txBody>
      </p:sp>
      <p:sp>
        <p:nvSpPr>
          <p:cNvPr id="4" name="Slide Number Placeholder 3"/>
          <p:cNvSpPr>
            <a:spLocks noGrp="1"/>
          </p:cNvSpPr>
          <p:nvPr>
            <p:ph type="sldNum" sz="quarter" idx="5"/>
          </p:nvPr>
        </p:nvSpPr>
        <p:spPr/>
        <p:txBody>
          <a:bodyPr/>
          <a:lstStyle/>
          <a:p>
            <a:fld id="{1B468ADB-F298-E64B-879F-921238B261CA}" type="slidenum">
              <a:rPr lang="en-US" smtClean="0"/>
              <a:t>5</a:t>
            </a:fld>
            <a:endParaRPr lang="en-US" dirty="0"/>
          </a:p>
        </p:txBody>
      </p:sp>
    </p:spTree>
    <p:extLst>
      <p:ext uri="{BB962C8B-B14F-4D97-AF65-F5344CB8AC3E}">
        <p14:creationId xmlns:p14="http://schemas.microsoft.com/office/powerpoint/2010/main" val="3413950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NSCLC, non-small-cell lung cancer; SCLC, small-cell lung cancer.</a:t>
            </a: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6</a:t>
            </a:fld>
            <a:endParaRPr lang="en-US" dirty="0"/>
          </a:p>
        </p:txBody>
      </p:sp>
    </p:spTree>
    <p:extLst>
      <p:ext uri="{BB962C8B-B14F-4D97-AF65-F5344CB8AC3E}">
        <p14:creationId xmlns:p14="http://schemas.microsoft.com/office/powerpoint/2010/main" val="2040748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DB50-8B00-C07D-ED09-2F5499069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AA04C-D013-BDC8-2A5F-414774790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1961A-DB44-68DF-7AD4-53F275A5811F}"/>
              </a:ext>
            </a:extLst>
          </p:cNvPr>
          <p:cNvSpPr>
            <a:spLocks noGrp="1"/>
          </p:cNvSpPr>
          <p:nvPr>
            <p:ph type="body" idx="1"/>
          </p:nvPr>
        </p:nvSpPr>
        <p:spPr/>
        <p:txBody>
          <a:bodyPr/>
          <a:lstStyle/>
          <a:p>
            <a:pPr marL="0" indent="0">
              <a:buFontTx/>
              <a:buNone/>
            </a:pPr>
            <a:r>
              <a:rPr lang="en-US" i="1" dirty="0"/>
              <a:t>CT, chemotherapy; I-O, immuno-oncology; NK, natural killer; NMF, non-negative matrix factorization; OS, overall survival; SCLC, small-cell lung cancer.</a:t>
            </a:r>
            <a:endParaRPr lang="en-US" dirty="0"/>
          </a:p>
        </p:txBody>
      </p:sp>
      <p:sp>
        <p:nvSpPr>
          <p:cNvPr id="4" name="Slide Number Placeholder 3">
            <a:extLst>
              <a:ext uri="{FF2B5EF4-FFF2-40B4-BE49-F238E27FC236}">
                <a16:creationId xmlns:a16="http://schemas.microsoft.com/office/drawing/2014/main" id="{60FDB870-FA21-4174-2D71-131A5E5F341B}"/>
              </a:ext>
            </a:extLst>
          </p:cNvPr>
          <p:cNvSpPr>
            <a:spLocks noGrp="1"/>
          </p:cNvSpPr>
          <p:nvPr>
            <p:ph type="sldNum" sz="quarter" idx="5"/>
          </p:nvPr>
        </p:nvSpPr>
        <p:spPr/>
        <p:txBody>
          <a:bodyPr/>
          <a:lstStyle/>
          <a:p>
            <a:fld id="{1B468ADB-F298-E64B-879F-921238B261CA}" type="slidenum">
              <a:rPr lang="en-US" smtClean="0"/>
              <a:t>7</a:t>
            </a:fld>
            <a:endParaRPr lang="en-US" dirty="0"/>
          </a:p>
        </p:txBody>
      </p:sp>
    </p:spTree>
    <p:extLst>
      <p:ext uri="{BB962C8B-B14F-4D97-AF65-F5344CB8AC3E}">
        <p14:creationId xmlns:p14="http://schemas.microsoft.com/office/powerpoint/2010/main" val="929893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SCLC, small-cell lung cancer.</a:t>
            </a:r>
          </a:p>
        </p:txBody>
      </p:sp>
      <p:sp>
        <p:nvSpPr>
          <p:cNvPr id="4" name="Slide Number Placeholder 3"/>
          <p:cNvSpPr>
            <a:spLocks noGrp="1"/>
          </p:cNvSpPr>
          <p:nvPr>
            <p:ph type="sldNum" sz="quarter" idx="5"/>
          </p:nvPr>
        </p:nvSpPr>
        <p:spPr/>
        <p:txBody>
          <a:bodyPr/>
          <a:lstStyle/>
          <a:p>
            <a:fld id="{1B468ADB-F298-E64B-879F-921238B261CA}" type="slidenum">
              <a:rPr lang="en-US" smtClean="0"/>
              <a:t>8</a:t>
            </a:fld>
            <a:endParaRPr lang="en-US" dirty="0"/>
          </a:p>
        </p:txBody>
      </p:sp>
    </p:spTree>
    <p:extLst>
      <p:ext uri="{BB962C8B-B14F-4D97-AF65-F5344CB8AC3E}">
        <p14:creationId xmlns:p14="http://schemas.microsoft.com/office/powerpoint/2010/main" val="3950966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SCLC, small-cell lung cancer.</a:t>
            </a: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9</a:t>
            </a:fld>
            <a:endParaRPr lang="en-US" dirty="0"/>
          </a:p>
        </p:txBody>
      </p:sp>
    </p:spTree>
    <p:extLst>
      <p:ext uri="{BB962C8B-B14F-4D97-AF65-F5344CB8AC3E}">
        <p14:creationId xmlns:p14="http://schemas.microsoft.com/office/powerpoint/2010/main" val="485125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BiTE, bispecific T-cell engager.</a:t>
            </a:r>
          </a:p>
        </p:txBody>
      </p:sp>
      <p:sp>
        <p:nvSpPr>
          <p:cNvPr id="4" name="Slide Number Placeholder 3"/>
          <p:cNvSpPr>
            <a:spLocks noGrp="1"/>
          </p:cNvSpPr>
          <p:nvPr>
            <p:ph type="sldNum" sz="quarter" idx="5"/>
          </p:nvPr>
        </p:nvSpPr>
        <p:spPr/>
        <p:txBody>
          <a:bodyPr/>
          <a:lstStyle/>
          <a:p>
            <a:fld id="{1B468ADB-F298-E64B-879F-921238B261CA}" type="slidenum">
              <a:rPr lang="en-US" smtClean="0"/>
              <a:t>10</a:t>
            </a:fld>
            <a:endParaRPr lang="en-US" dirty="0"/>
          </a:p>
        </p:txBody>
      </p:sp>
    </p:spTree>
    <p:extLst>
      <p:ext uri="{BB962C8B-B14F-4D97-AF65-F5344CB8AC3E}">
        <p14:creationId xmlns:p14="http://schemas.microsoft.com/office/powerpoint/2010/main" val="472463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CT, chemotherapy; DCR, disease control rate; DoR, duration of response; ECOG, Eastern Cooperative Oncology Group; ES-SCLC, extensive-stage small-cell lung cancer; mets, metastases; ORR, objective response rate; OS, overall survival; PFS, progression-free survival; PS, performance status; RECIST, Response Evaluation Criteria in Solid Tumors; SCLC, small-cell lung cancer; tx, therapy.</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27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CR, complete response; DCR, disease control rate; DoR, duration of response; NE, not evaluable; ORR, objective response rate; PD, progressive disease; PR, partial response; SD, stable disease; SoD, sum of diameters.</a:t>
            </a:r>
            <a:endParaRPr lang="en-US" b="0" dirty="0"/>
          </a:p>
        </p:txBody>
      </p:sp>
      <p:sp>
        <p:nvSpPr>
          <p:cNvPr id="4" name="Slide Number Placeholder 3"/>
          <p:cNvSpPr>
            <a:spLocks noGrp="1"/>
          </p:cNvSpPr>
          <p:nvPr>
            <p:ph type="sldNum" sz="quarter" idx="5"/>
          </p:nvPr>
        </p:nvSpPr>
        <p:spPr/>
        <p:txBody>
          <a:bodyPr/>
          <a:lstStyle/>
          <a:p>
            <a:fld id="{1B468ADB-F298-E64B-879F-921238B261CA}" type="slidenum">
              <a:rPr lang="en-US" smtClean="0"/>
              <a:t>12</a:t>
            </a:fld>
            <a:endParaRPr lang="en-US" dirty="0"/>
          </a:p>
        </p:txBody>
      </p:sp>
    </p:spTree>
    <p:extLst>
      <p:ext uri="{BB962C8B-B14F-4D97-AF65-F5344CB8AC3E}">
        <p14:creationId xmlns:p14="http://schemas.microsoft.com/office/powerpoint/2010/main" val="54695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PD, progressive disease; PR, partial response.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109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OS, overall survival;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613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ICANS, immune effector cell</a:t>
            </a:r>
            <a:r>
              <a:rPr lang="en-US" i="1" dirty="0">
                <a:latin typeface="Calibri" panose="020F0502020204030204" pitchFamily="34" charset="0"/>
                <a:cs typeface="Calibri" panose="020F0502020204030204" pitchFamily="34" charset="0"/>
              </a:rPr>
              <a:t>‒</a:t>
            </a:r>
            <a:r>
              <a:rPr lang="en-US" i="1" dirty="0"/>
              <a:t>associated neurotoxicity syndrome.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354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BiTE, bispecific T-cell engager.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249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Adv, advanced; CRS, cytokine-release syndrome; CT, chemotherapy; DLT, dose-limiting toxicity; ECOG, Eastern Cooperative Oncology Group; epNEC, extrapulmonary neuroendocrine carcinoma; IRR, infusion-related reaction; LCNEC, large-cell neuroendocrine carcinoma; mets, metastases; MTD, maximum tolerated dose; ORR, objective response rate; PD, progressive disease; PK, pharmacokinetic; PS, performance status; RECIST, Response Evaluation Criteria in Solid Tumors; SCLC, small-cell lung cancer; tx, therapy.</a:t>
            </a:r>
            <a:endParaRPr lang="en-US" b="0" dirty="0"/>
          </a:p>
        </p:txBody>
      </p:sp>
      <p:sp>
        <p:nvSpPr>
          <p:cNvPr id="4" name="Slide Number Placeholder 3"/>
          <p:cNvSpPr>
            <a:spLocks noGrp="1"/>
          </p:cNvSpPr>
          <p:nvPr>
            <p:ph type="sldNum" sz="quarter" idx="5"/>
          </p:nvPr>
        </p:nvSpPr>
        <p:spPr/>
        <p:txBody>
          <a:bodyPr/>
          <a:lstStyle/>
          <a:p>
            <a:fld id="{1B468ADB-F298-E64B-879F-921238B261CA}" type="slidenum">
              <a:rPr lang="en-US" smtClean="0"/>
              <a:t>17</a:t>
            </a:fld>
            <a:endParaRPr lang="en-US" dirty="0"/>
          </a:p>
        </p:txBody>
      </p:sp>
    </p:spTree>
    <p:extLst>
      <p:ext uri="{BB962C8B-B14F-4D97-AF65-F5344CB8AC3E}">
        <p14:creationId xmlns:p14="http://schemas.microsoft.com/office/powerpoint/2010/main" val="2871370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d/c, discontinued; DCR, disease control rate; LCNEC, large-cell neuroendocrine carcinoma; NE, not evaluable; PD, progressive disease; PR, partial response; SCLC, small-cell lung cancer; SD, stable disease; SOD, sum of diameters.</a:t>
            </a:r>
            <a:endParaRPr lang="en-US" b="0" dirty="0"/>
          </a:p>
          <a:p>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18</a:t>
            </a:fld>
            <a:endParaRPr lang="en-US" dirty="0"/>
          </a:p>
        </p:txBody>
      </p:sp>
    </p:spTree>
    <p:extLst>
      <p:ext uri="{BB962C8B-B14F-4D97-AF65-F5344CB8AC3E}">
        <p14:creationId xmlns:p14="http://schemas.microsoft.com/office/powerpoint/2010/main" val="3116908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d/c, discontinued; DCR, disease control rate; LCNEC, large-cell neuroendocrine carcinoma; NE, not evaluable; PD, progressive disease; PR, partial response; SCLC, small-cell lung cancer; SD, stable disease; SOD, sum of diameters.</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158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DoR, duration of response; </a:t>
            </a:r>
            <a:r>
              <a:rPr lang="en-US" b="0" i="1" dirty="0"/>
              <a:t>LCNEC, large-cell neuroendocrine carcinoma; PD, progressive disease; PR, partial response; </a:t>
            </a:r>
            <a:r>
              <a:rPr lang="en-US" i="1" dirty="0"/>
              <a:t>SCLC, small-cell lung cancer; SD, stable disease.</a:t>
            </a:r>
            <a:endParaRPr lang="en-US" dirty="0"/>
          </a:p>
          <a:p>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628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 </a:t>
            </a:r>
            <a:r>
              <a:rPr lang="en-US" sz="1200" i="1" dirty="0"/>
              <a:t>drug:antibody ratio; </a:t>
            </a:r>
            <a:r>
              <a:rPr lang="en-US" i="1" dirty="0"/>
              <a:t>DXd, deruxtecan; 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52577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AESI, adverse event of special interest; BL, baseline; DCR, disease control rate; DLT, dose-limiting toxicity; DoR, duration of response; ESCC, esophageal squamous cell carcinoma; HNSCC, head and neck squamous cell carcinoma; I-DXd, </a:t>
            </a:r>
            <a:r>
              <a:rPr lang="en-US" sz="1200" b="0" i="1" dirty="0"/>
              <a:t>i</a:t>
            </a:r>
            <a:r>
              <a:rPr lang="en-US" altLang="en-US" sz="1200" b="0" i="1" dirty="0"/>
              <a:t>finatamab deruxtecan; IHC, immunohistochemistry; mCRPC, metastatic castration-resistant prostate cancer; ORR, objective response rate; PK, pharmacokinetics; PFS, progression-free survival; ORR, objective response rate; OS, overall survival; SAE, serious adverse event; SCLC, small-cell lung cancer; sqNSCLC, squamous non-small-cell lung cancer; TEAE, treatment-emergent adverse event.</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63493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BL, baseline; CR, complete response; DoR, duration of response; I-DXd, i</a:t>
            </a:r>
            <a:r>
              <a:rPr lang="en-US" altLang="en-US" sz="1200" b="0" i="1" dirty="0"/>
              <a:t>finatamab deruxtecan; ORR, objective response rate; PR, partial response; RECIST, Response Evaluation Criteria in Solid Tumors; </a:t>
            </a:r>
            <a:r>
              <a:rPr lang="en-US" sz="1200" b="0" i="1" dirty="0">
                <a:latin typeface="Arial" panose="020B0604020202020204" pitchFamily="34" charset="0"/>
                <a:cs typeface="Arial" panose="020B0604020202020204" pitchFamily="34" charset="0"/>
              </a:rPr>
              <a:t>SCLC, small-cell lung cancer.</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6715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 I-DXd, i</a:t>
            </a:r>
            <a:r>
              <a:rPr lang="en-US" altLang="en-US" sz="800" i="1" dirty="0"/>
              <a:t>finatamab deruxtecan; </a:t>
            </a:r>
            <a:r>
              <a:rPr lang="en-US" sz="800" i="1" dirty="0">
                <a:latin typeface="Arial" panose="020B0604020202020204" pitchFamily="34" charset="0"/>
                <a:cs typeface="Arial" panose="020B0604020202020204" pitchFamily="34" charset="0"/>
              </a:rPr>
              <a:t>ILD, interstitial lung disease; IRR, infusion-related reaction; SCLC, small-cell lung cancer; TEAE, treatment-emergent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5245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BL, baseline; BOR, best overall response; CR, complete response; I-DXd, i</a:t>
            </a:r>
            <a:r>
              <a:rPr lang="en-US" altLang="en-US" sz="1200" b="0" i="1" dirty="0"/>
              <a:t>finatamab deruxtecan; NA, not applicable; NE, not evaluable; ORR, objective response rate; OS, overall survival; PD, progressive disease; PFS, progression-free survival; PR, partial response; </a:t>
            </a:r>
            <a:r>
              <a:rPr lang="en-US" sz="1200" b="0" i="1" dirty="0">
                <a:latin typeface="Arial" panose="020B0604020202020204" pitchFamily="34" charset="0"/>
                <a:cs typeface="Arial" panose="020B0604020202020204" pitchFamily="34" charset="0"/>
              </a:rPr>
              <a:t>SCLC, small-cell lung cancer; SD, stable disease.</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4108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 </a:t>
            </a:r>
            <a:r>
              <a:rPr lang="en-US" sz="1200" i="1" dirty="0"/>
              <a:t>drug:antibody ratio; </a:t>
            </a:r>
            <a:r>
              <a:rPr lang="en-US" i="1" dirty="0"/>
              <a:t>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12565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CBR, clinical benefit rate; CNS, central nervous system; DCR, disease control rate; DoR, duration of response; ECOG, Eastern Cooperative Oncology Group; ES-SCLC, extensive-stage small-cell lung cancer; f/u, follow-up; LA, locally advanced; ORR, objective response rate; OS, overall survival; PD, progressive disease; PFS, progression-free survival; PS, performance status. </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272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CBR, clinical benefit rate; CR, complete response; DoR, duration of response; ES-SCLC, extensive-stage small-cell lung cancer; ORR, objective response rate; PD, progressive disease; PR, partial response; SD, stable disease; SG, sacituzumab govitecan.</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952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33387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6841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62151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206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717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522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847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348731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9510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42574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795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99893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63477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888036"/>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a:spcBef>
                <a:spcPts val="0"/>
              </a:spcBef>
              <a:spcAft>
                <a:spcPts val="0"/>
              </a:spcAft>
            </a:pPr>
            <a:r>
              <a:rPr lang="sv-SE" altLang="en-US" dirty="0"/>
              <a:t>Carl M. Gay, MD, PhD</a:t>
            </a:r>
            <a:endParaRPr lang="en-US" altLang="en-US" dirty="0"/>
          </a:p>
          <a:p>
            <a:pPr>
              <a:spcBef>
                <a:spcPts val="0"/>
              </a:spcBef>
              <a:spcAft>
                <a:spcPts val="0"/>
              </a:spcAft>
            </a:pPr>
            <a:r>
              <a:rPr lang="en-US" altLang="en-US" sz="1600" b="0" dirty="0"/>
              <a:t>Assistant Professor</a:t>
            </a:r>
          </a:p>
          <a:p>
            <a:pPr>
              <a:spcBef>
                <a:spcPts val="0"/>
              </a:spcBef>
              <a:spcAft>
                <a:spcPts val="0"/>
              </a:spcAft>
            </a:pPr>
            <a:r>
              <a:rPr lang="en-US" altLang="en-US" sz="1600" b="0" dirty="0"/>
              <a:t>Department of Thoracic/Head &amp; Neck Oncology</a:t>
            </a:r>
          </a:p>
          <a:p>
            <a:pPr>
              <a:spcBef>
                <a:spcPts val="0"/>
              </a:spcBef>
              <a:spcAft>
                <a:spcPts val="0"/>
              </a:spcAft>
            </a:pPr>
            <a:r>
              <a:rPr lang="en-US" altLang="en-US" sz="1600" b="0" dirty="0"/>
              <a:t>University of Texas MD Anderson Cancer Center</a:t>
            </a:r>
          </a:p>
          <a:p>
            <a:pPr>
              <a:spcBef>
                <a:spcPts val="0"/>
              </a:spcBef>
              <a:spcAft>
                <a:spcPts val="0"/>
              </a:spcAft>
            </a:pPr>
            <a:r>
              <a:rPr lang="en-US" altLang="en-US" sz="1600" b="0" dirty="0"/>
              <a:t>Houston, Texas</a:t>
            </a:r>
          </a:p>
          <a:p>
            <a:pPr>
              <a:spcBef>
                <a:spcPts val="0"/>
              </a:spcBef>
              <a:spcAft>
                <a:spcPts val="0"/>
              </a:spcAft>
            </a:pPr>
            <a:endParaRPr lang="en-US" altLang="en-US" sz="1600" b="0" dirty="0">
              <a:highlight>
                <a:srgbClr val="FFFF00"/>
              </a:highlight>
            </a:endParaRP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Recent Therapeutic Advances in Advanced SCLC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2" name="Text Box 21">
            <a:extLst>
              <a:ext uri="{FF2B5EF4-FFF2-40B4-BE49-F238E27FC236}">
                <a16:creationId xmlns:a16="http://schemas.microsoft.com/office/drawing/2014/main" id="{171F69B8-6E26-FF2E-8363-E5039C92DB0D}"/>
              </a:ext>
            </a:extLst>
          </p:cNvPr>
          <p:cNvSpPr txBox="1">
            <a:spLocks noChangeArrowheads="1"/>
          </p:cNvSpPr>
          <p:nvPr/>
        </p:nvSpPr>
        <p:spPr bwMode="auto">
          <a:xfrm>
            <a:off x="416727"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Amgen and AstraZeneca Pharmaceuticals.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D113-7D8B-C9A7-54D1-F3F6DFDF48E3}"/>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E4FBA998-B8B8-EA04-BA64-84BBC1F0BCCA}"/>
              </a:ext>
            </a:extLst>
          </p:cNvPr>
          <p:cNvSpPr>
            <a:spLocks noGrp="1"/>
          </p:cNvSpPr>
          <p:nvPr>
            <p:ph idx="1"/>
          </p:nvPr>
        </p:nvSpPr>
        <p:spPr/>
        <p:txBody>
          <a:bodyPr/>
          <a:lstStyle/>
          <a:p>
            <a:pPr marL="0" indent="0">
              <a:buNone/>
            </a:pPr>
            <a:r>
              <a:rPr lang="en-US" b="1" i="0" dirty="0">
                <a:solidFill>
                  <a:schemeClr val="accent3"/>
                </a:solidFill>
                <a:effectLst/>
                <a:latin typeface="-apple-system"/>
              </a:rPr>
              <a:t>Carl M. Gay, MD, PhD: </a:t>
            </a:r>
            <a:r>
              <a:rPr lang="en-US" b="0" i="1" dirty="0">
                <a:solidFill>
                  <a:srgbClr val="181818"/>
                </a:solidFill>
                <a:effectLst/>
                <a:latin typeface="-apple-system"/>
              </a:rPr>
              <a:t>consultant/advisor/speaker: </a:t>
            </a:r>
            <a:r>
              <a:rPr lang="en-US" b="0" i="0" dirty="0">
                <a:solidFill>
                  <a:srgbClr val="181818"/>
                </a:solidFill>
                <a:effectLst/>
                <a:latin typeface="-apple-system"/>
              </a:rPr>
              <a:t>Abdera, AstraZeneca, Catalyst, Daiichi Sankyo, G1 Therapeutics, Jazz Pharmaceuticals, Monte Rosa, ST Cube.</a:t>
            </a:r>
            <a:endParaRPr lang="en-US" dirty="0"/>
          </a:p>
        </p:txBody>
      </p:sp>
    </p:spTree>
    <p:extLst>
      <p:ext uri="{BB962C8B-B14F-4D97-AF65-F5344CB8AC3E}">
        <p14:creationId xmlns:p14="http://schemas.microsoft.com/office/powerpoint/2010/main" val="81110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Outline</a:t>
            </a:r>
          </a:p>
        </p:txBody>
      </p:sp>
      <p:sp>
        <p:nvSpPr>
          <p:cNvPr id="11" name="Content Placeholder 10">
            <a:extLst>
              <a:ext uri="{FF2B5EF4-FFF2-40B4-BE49-F238E27FC236}">
                <a16:creationId xmlns:a16="http://schemas.microsoft.com/office/drawing/2014/main" id="{871DF383-3EA7-00CC-11F4-7C755ACCA9B5}"/>
              </a:ext>
            </a:extLst>
          </p:cNvPr>
          <p:cNvSpPr>
            <a:spLocks noGrp="1"/>
          </p:cNvSpPr>
          <p:nvPr>
            <p:ph idx="1"/>
          </p:nvPr>
        </p:nvSpPr>
        <p:spPr/>
        <p:txBody>
          <a:bodyPr/>
          <a:lstStyle/>
          <a:p>
            <a:r>
              <a:rPr lang="en-US" dirty="0"/>
              <a:t>Transcription Factor Subtypes in SCLC</a:t>
            </a:r>
          </a:p>
          <a:p>
            <a:r>
              <a:rPr lang="en-US" dirty="0"/>
              <a:t>Potential for Biomarker-Driven Therapies in SCLC </a:t>
            </a:r>
          </a:p>
          <a:p>
            <a:r>
              <a:rPr lang="en-US" dirty="0"/>
              <a:t>Recent Data for Novel Targeted Therapies in SCLC</a:t>
            </a:r>
          </a:p>
        </p:txBody>
      </p:sp>
    </p:spTree>
    <p:extLst>
      <p:ext uri="{BB962C8B-B14F-4D97-AF65-F5344CB8AC3E}">
        <p14:creationId xmlns:p14="http://schemas.microsoft.com/office/powerpoint/2010/main" val="79431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p:txBody>
          <a:bodyPr vert="horz" lIns="91440" tIns="45720" rIns="91440" bIns="45720" rtlCol="0" anchor="ctr">
            <a:normAutofit/>
          </a:bodyPr>
          <a:lstStyle/>
          <a:p>
            <a:r>
              <a:rPr lang="en-US" dirty="0"/>
              <a:t>SCLC: One-Size-Fits-All Diagnosis</a:t>
            </a:r>
          </a:p>
        </p:txBody>
      </p:sp>
      <p:sp>
        <p:nvSpPr>
          <p:cNvPr id="5" name="Content Placeholder 2">
            <a:extLst>
              <a:ext uri="{FF2B5EF4-FFF2-40B4-BE49-F238E27FC236}">
                <a16:creationId xmlns:a16="http://schemas.microsoft.com/office/drawing/2014/main" id="{D9C68C51-5F0E-0AC3-7219-889207D825EA}"/>
              </a:ext>
            </a:extLst>
          </p:cNvPr>
          <p:cNvSpPr>
            <a:spLocks noGrp="1"/>
          </p:cNvSpPr>
          <p:nvPr>
            <p:ph sz="half" idx="1"/>
          </p:nvPr>
        </p:nvSpPr>
        <p:spPr/>
        <p:txBody>
          <a:bodyPr>
            <a:normAutofit/>
          </a:bodyPr>
          <a:lstStyle/>
          <a:p>
            <a:r>
              <a:rPr lang="en-US" altLang="en-US" dirty="0"/>
              <a:t>Small cells, high N-C ratio</a:t>
            </a:r>
          </a:p>
          <a:p>
            <a:r>
              <a:rPr lang="en-US" altLang="en-US" dirty="0"/>
              <a:t>High mitotic rate, transcriptionally active cancer</a:t>
            </a:r>
          </a:p>
          <a:p>
            <a:r>
              <a:rPr lang="en-US" altLang="en-US" dirty="0"/>
              <a:t>Majority express TTF-1, neuroendocrine markers </a:t>
            </a:r>
            <a:br>
              <a:rPr lang="en-US" altLang="en-US" dirty="0"/>
            </a:br>
            <a:r>
              <a:rPr lang="en-US" altLang="en-US" dirty="0"/>
              <a:t>(ie, synaptophysin, chromogranin, CD56)</a:t>
            </a:r>
          </a:p>
        </p:txBody>
      </p:sp>
      <p:sp>
        <p:nvSpPr>
          <p:cNvPr id="10" name="Text Box 11">
            <a:extLst>
              <a:ext uri="{FF2B5EF4-FFF2-40B4-BE49-F238E27FC236}">
                <a16:creationId xmlns:a16="http://schemas.microsoft.com/office/drawing/2014/main" id="{2F314730-FE93-2E97-15C9-F898EF3DC552}"/>
              </a:ext>
            </a:extLst>
          </p:cNvPr>
          <p:cNvSpPr txBox="1">
            <a:spLocks noChangeArrowheads="1"/>
          </p:cNvSpPr>
          <p:nvPr/>
        </p:nvSpPr>
        <p:spPr bwMode="auto">
          <a:xfrm>
            <a:off x="414338" y="6179302"/>
            <a:ext cx="8367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Raso. Cancers (Basel). 2021;13:820. Figure used without changes per CC BY 4.0 DEED Attribution 4.0 International license (</a:t>
            </a:r>
            <a:r>
              <a:rPr lang="en-US" altLang="en-US" sz="1200" b="0" dirty="0">
                <a:solidFill>
                  <a:schemeClr val="bg2"/>
                </a:solidFill>
                <a:latin typeface="Calibri" panose="020F0502020204030204" pitchFamily="34" charset="0"/>
                <a:hlinkClick r:id="rId3"/>
              </a:rPr>
              <a:t>https://creativecommons.org/licenses/by/4.0/</a:t>
            </a:r>
            <a:r>
              <a:rPr lang="en-US" altLang="en-US" sz="1200" b="0" dirty="0">
                <a:solidFill>
                  <a:schemeClr val="bg2"/>
                </a:solidFill>
                <a:latin typeface="Calibri" panose="020F0502020204030204" pitchFamily="34" charset="0"/>
              </a:rPr>
              <a:t>). </a:t>
            </a:r>
          </a:p>
        </p:txBody>
      </p:sp>
      <p:sp>
        <p:nvSpPr>
          <p:cNvPr id="11" name="TextBox 10">
            <a:extLst>
              <a:ext uri="{FF2B5EF4-FFF2-40B4-BE49-F238E27FC236}">
                <a16:creationId xmlns:a16="http://schemas.microsoft.com/office/drawing/2014/main" id="{7E2F6C66-82F6-CAC7-BA4C-B5F9B6D535CB}"/>
              </a:ext>
            </a:extLst>
          </p:cNvPr>
          <p:cNvSpPr txBox="1"/>
          <p:nvPr/>
        </p:nvSpPr>
        <p:spPr bwMode="auto">
          <a:xfrm>
            <a:off x="7643042" y="1487935"/>
            <a:ext cx="2261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SCLC H&amp;E Micrograph</a:t>
            </a:r>
          </a:p>
        </p:txBody>
      </p:sp>
      <p:pic>
        <p:nvPicPr>
          <p:cNvPr id="4" name="Picture 3">
            <a:extLst>
              <a:ext uri="{FF2B5EF4-FFF2-40B4-BE49-F238E27FC236}">
                <a16:creationId xmlns:a16="http://schemas.microsoft.com/office/drawing/2014/main" id="{6F187539-3038-3388-3691-073E99625DC6}"/>
              </a:ext>
            </a:extLst>
          </p:cNvPr>
          <p:cNvPicPr>
            <a:picLocks noChangeAspect="1"/>
          </p:cNvPicPr>
          <p:nvPr/>
        </p:nvPicPr>
        <p:blipFill rotWithShape="1">
          <a:blip r:embed="rId4"/>
          <a:srcRect l="2808" t="11981" r="1453" b="2026"/>
          <a:stretch/>
        </p:blipFill>
        <p:spPr>
          <a:xfrm>
            <a:off x="6172926" y="1918080"/>
            <a:ext cx="5201300" cy="3194596"/>
          </a:xfrm>
          <a:prstGeom prst="rect">
            <a:avLst/>
          </a:prstGeom>
          <a:ln>
            <a:solidFill>
              <a:schemeClr val="bg1"/>
            </a:solidFill>
          </a:ln>
        </p:spPr>
      </p:pic>
    </p:spTree>
    <p:extLst>
      <p:ext uri="{BB962C8B-B14F-4D97-AF65-F5344CB8AC3E}">
        <p14:creationId xmlns:p14="http://schemas.microsoft.com/office/powerpoint/2010/main" val="818399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p:txBody>
          <a:bodyPr vert="horz" lIns="91440" tIns="45720" rIns="91440" bIns="45720" rtlCol="0" anchor="ctr">
            <a:normAutofit/>
          </a:bodyPr>
          <a:lstStyle/>
          <a:p>
            <a:r>
              <a:rPr lang="en-US" dirty="0"/>
              <a:t>Genomic Profiles of SCLC: Summary</a:t>
            </a:r>
          </a:p>
        </p:txBody>
      </p:sp>
      <p:sp>
        <p:nvSpPr>
          <p:cNvPr id="9" name="Content Placeholder 2">
            <a:extLst>
              <a:ext uri="{FF2B5EF4-FFF2-40B4-BE49-F238E27FC236}">
                <a16:creationId xmlns:a16="http://schemas.microsoft.com/office/drawing/2014/main" id="{A28C1FDB-5BA4-E0B1-6DAC-501343707AE2}"/>
              </a:ext>
            </a:extLst>
          </p:cNvPr>
          <p:cNvSpPr>
            <a:spLocks noGrp="1"/>
          </p:cNvSpPr>
          <p:nvPr>
            <p:ph idx="1"/>
          </p:nvPr>
        </p:nvSpPr>
        <p:spPr>
          <a:xfrm>
            <a:off x="604676" y="1412687"/>
            <a:ext cx="4763737" cy="4850921"/>
          </a:xfrm>
        </p:spPr>
        <p:txBody>
          <a:bodyPr>
            <a:noAutofit/>
          </a:bodyPr>
          <a:lstStyle/>
          <a:p>
            <a:r>
              <a:rPr lang="en-US" sz="2200" dirty="0"/>
              <a:t>Nearly universal functional loss of </a:t>
            </a:r>
            <a:r>
              <a:rPr lang="en-US" sz="2200" i="1" dirty="0"/>
              <a:t>TP53</a:t>
            </a:r>
            <a:r>
              <a:rPr lang="en-US" sz="2200" dirty="0"/>
              <a:t> and </a:t>
            </a:r>
            <a:r>
              <a:rPr lang="en-US" sz="2200" i="1" dirty="0"/>
              <a:t>RB1</a:t>
            </a:r>
          </a:p>
          <a:p>
            <a:r>
              <a:rPr lang="en-US" sz="2200" dirty="0"/>
              <a:t>Frequent </a:t>
            </a:r>
            <a:r>
              <a:rPr lang="en-US" sz="2200" i="1" dirty="0"/>
              <a:t>MYC</a:t>
            </a:r>
            <a:r>
              <a:rPr lang="en-US" sz="2200" dirty="0"/>
              <a:t> amplification </a:t>
            </a:r>
          </a:p>
          <a:p>
            <a:r>
              <a:rPr lang="en-US" sz="2200" dirty="0"/>
              <a:t>Frequent mutations in known epigenetic regulators (</a:t>
            </a:r>
            <a:r>
              <a:rPr lang="en-US" sz="2200" i="1" dirty="0"/>
              <a:t>EP300</a:t>
            </a:r>
            <a:r>
              <a:rPr lang="en-US" sz="2200" dirty="0"/>
              <a:t>, </a:t>
            </a:r>
            <a:r>
              <a:rPr lang="en-US" sz="2200" i="1" dirty="0"/>
              <a:t>CREBBP</a:t>
            </a:r>
            <a:r>
              <a:rPr lang="en-US" sz="2200" dirty="0"/>
              <a:t>, </a:t>
            </a:r>
            <a:r>
              <a:rPr lang="en-US" sz="2200" i="1" dirty="0"/>
              <a:t>MLL</a:t>
            </a:r>
            <a:r>
              <a:rPr lang="en-US" sz="2200" dirty="0"/>
              <a:t>), Notch family members</a:t>
            </a:r>
          </a:p>
          <a:p>
            <a:r>
              <a:rPr lang="en-US" sz="2200" dirty="0"/>
              <a:t>Activating mutations in oncogenic drivers are rare (compared with NSCLC)</a:t>
            </a:r>
          </a:p>
          <a:p>
            <a:r>
              <a:rPr lang="en-US" sz="2200" dirty="0"/>
              <a:t>No consistent co-occurrence or mutual exclusivity of recurrent mutations</a:t>
            </a:r>
          </a:p>
        </p:txBody>
      </p:sp>
      <p:sp>
        <p:nvSpPr>
          <p:cNvPr id="7" name="Text Box 11">
            <a:extLst>
              <a:ext uri="{FF2B5EF4-FFF2-40B4-BE49-F238E27FC236}">
                <a16:creationId xmlns:a16="http://schemas.microsoft.com/office/drawing/2014/main" id="{32751044-B889-0263-3D9D-0D644C75A349}"/>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Rudin. Nat Rev Dis Primers. 2021;7:3. George. Nature. 2015;524:47.</a:t>
            </a:r>
            <a:endParaRPr lang="en-US" altLang="en-US" sz="1200" b="0" dirty="0">
              <a:solidFill>
                <a:schemeClr val="bg2"/>
              </a:solidFill>
              <a:latin typeface="Calibri" panose="020F0502020204030204" pitchFamily="34" charset="0"/>
            </a:endParaRPr>
          </a:p>
        </p:txBody>
      </p:sp>
      <p:pic>
        <p:nvPicPr>
          <p:cNvPr id="4" name="Picture 3">
            <a:extLst>
              <a:ext uri="{FF2B5EF4-FFF2-40B4-BE49-F238E27FC236}">
                <a16:creationId xmlns:a16="http://schemas.microsoft.com/office/drawing/2014/main" id="{7C07751C-3FE7-585C-5F1F-0822587460C4}"/>
              </a:ext>
            </a:extLst>
          </p:cNvPr>
          <p:cNvPicPr>
            <a:picLocks noChangeAspect="1"/>
          </p:cNvPicPr>
          <p:nvPr/>
        </p:nvPicPr>
        <p:blipFill rotWithShape="1">
          <a:blip r:embed="rId3"/>
          <a:srcRect r="2984"/>
          <a:stretch/>
        </p:blipFill>
        <p:spPr>
          <a:xfrm>
            <a:off x="4876801" y="2143486"/>
            <a:ext cx="7239000" cy="3878490"/>
          </a:xfrm>
          <a:prstGeom prst="rect">
            <a:avLst/>
          </a:prstGeom>
        </p:spPr>
      </p:pic>
      <p:sp>
        <p:nvSpPr>
          <p:cNvPr id="5" name="TextBox 4">
            <a:extLst>
              <a:ext uri="{FF2B5EF4-FFF2-40B4-BE49-F238E27FC236}">
                <a16:creationId xmlns:a16="http://schemas.microsoft.com/office/drawing/2014/main" id="{DC75751A-628E-8B75-6DA3-64FE6B214B9A}"/>
              </a:ext>
            </a:extLst>
          </p:cNvPr>
          <p:cNvSpPr txBox="1"/>
          <p:nvPr/>
        </p:nvSpPr>
        <p:spPr bwMode="auto">
          <a:xfrm>
            <a:off x="7060651" y="1719117"/>
            <a:ext cx="2871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Genomic Alterations in SCLC</a:t>
            </a:r>
          </a:p>
        </p:txBody>
      </p:sp>
    </p:spTree>
    <p:extLst>
      <p:ext uri="{BB962C8B-B14F-4D97-AF65-F5344CB8AC3E}">
        <p14:creationId xmlns:p14="http://schemas.microsoft.com/office/powerpoint/2010/main" val="41918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220F4-C1A0-E9C3-C58E-0AA8DAE9D9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D9C2B-0B57-9129-58E2-6AD26090C5D0}"/>
              </a:ext>
            </a:extLst>
          </p:cNvPr>
          <p:cNvSpPr>
            <a:spLocks noGrp="1"/>
          </p:cNvSpPr>
          <p:nvPr>
            <p:ph type="title"/>
          </p:nvPr>
        </p:nvSpPr>
        <p:spPr/>
        <p:txBody>
          <a:bodyPr vert="horz" lIns="91440" tIns="45720" rIns="91440" bIns="45720" rtlCol="0" anchor="ctr">
            <a:noAutofit/>
          </a:bodyPr>
          <a:lstStyle/>
          <a:p>
            <a:r>
              <a:rPr lang="en-US" dirty="0"/>
              <a:t>Lineage-Defining Transcription Factor Subsets of SCLC</a:t>
            </a:r>
          </a:p>
        </p:txBody>
      </p:sp>
      <p:sp>
        <p:nvSpPr>
          <p:cNvPr id="3" name="Content Placeholder 2">
            <a:extLst>
              <a:ext uri="{FF2B5EF4-FFF2-40B4-BE49-F238E27FC236}">
                <a16:creationId xmlns:a16="http://schemas.microsoft.com/office/drawing/2014/main" id="{F07B7DE8-42CB-E88C-04B1-3D3B8E5AA603}"/>
              </a:ext>
            </a:extLst>
          </p:cNvPr>
          <p:cNvSpPr>
            <a:spLocks noGrp="1"/>
          </p:cNvSpPr>
          <p:nvPr>
            <p:ph sz="half" idx="1"/>
          </p:nvPr>
        </p:nvSpPr>
        <p:spPr>
          <a:xfrm>
            <a:off x="399017" y="4985998"/>
            <a:ext cx="7177346" cy="1062149"/>
          </a:xfrm>
        </p:spPr>
        <p:txBody>
          <a:bodyPr/>
          <a:lstStyle/>
          <a:p>
            <a:pPr>
              <a:spcAft>
                <a:spcPts val="0"/>
              </a:spcAft>
            </a:pPr>
            <a:r>
              <a:rPr lang="en-US" sz="2200" i="1" dirty="0"/>
              <a:t>ASCL1</a:t>
            </a:r>
            <a:r>
              <a:rPr lang="en-US" sz="2200" dirty="0"/>
              <a:t>, </a:t>
            </a:r>
            <a:r>
              <a:rPr lang="en-US" sz="2200" i="1" dirty="0"/>
              <a:t>NEUROD1</a:t>
            </a:r>
            <a:r>
              <a:rPr lang="en-US" sz="2200" dirty="0"/>
              <a:t>, and </a:t>
            </a:r>
            <a:r>
              <a:rPr lang="en-US" sz="2200" i="1" dirty="0"/>
              <a:t>POU2F3</a:t>
            </a:r>
            <a:r>
              <a:rPr lang="en-US" sz="2200" dirty="0"/>
              <a:t> expression defines SCLC subtypes with unique therapeutic vulnerabilities</a:t>
            </a:r>
          </a:p>
          <a:p>
            <a:pPr lvl="1"/>
            <a:r>
              <a:rPr lang="en-US" sz="2000" dirty="0"/>
              <a:t>Subtype switching associated with acquired resistance to CT</a:t>
            </a:r>
          </a:p>
          <a:p>
            <a:endParaRPr lang="en-US" sz="2200" dirty="0"/>
          </a:p>
        </p:txBody>
      </p:sp>
      <p:sp>
        <p:nvSpPr>
          <p:cNvPr id="10" name="Text Box 11">
            <a:extLst>
              <a:ext uri="{FF2B5EF4-FFF2-40B4-BE49-F238E27FC236}">
                <a16:creationId xmlns:a16="http://schemas.microsoft.com/office/drawing/2014/main" id="{D439F180-B59B-7475-6EB9-774A405A6B48}"/>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chemeClr val="bg2"/>
                </a:solidFill>
                <a:latin typeface="Calibri" panose="020F0502020204030204" pitchFamily="34" charset="0"/>
              </a:rPr>
              <a:t>Gay. Cancer Cell. 2021;39:346.</a:t>
            </a:r>
          </a:p>
        </p:txBody>
      </p:sp>
      <p:sp>
        <p:nvSpPr>
          <p:cNvPr id="8" name="TextBox 7">
            <a:extLst>
              <a:ext uri="{FF2B5EF4-FFF2-40B4-BE49-F238E27FC236}">
                <a16:creationId xmlns:a16="http://schemas.microsoft.com/office/drawing/2014/main" id="{6C6E964C-7E84-8A4E-3211-29BF4751C4BE}"/>
              </a:ext>
            </a:extLst>
          </p:cNvPr>
          <p:cNvSpPr txBox="1"/>
          <p:nvPr/>
        </p:nvSpPr>
        <p:spPr bwMode="auto">
          <a:xfrm>
            <a:off x="7521671" y="1251999"/>
            <a:ext cx="4633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Summary: OS With Chemo-IO by SCLC Subtype</a:t>
            </a:r>
          </a:p>
        </p:txBody>
      </p:sp>
      <p:grpSp>
        <p:nvGrpSpPr>
          <p:cNvPr id="28" name="Group 27">
            <a:extLst>
              <a:ext uri="{FF2B5EF4-FFF2-40B4-BE49-F238E27FC236}">
                <a16:creationId xmlns:a16="http://schemas.microsoft.com/office/drawing/2014/main" id="{CDA6EDA8-555B-F614-62EF-15D6B2A1B565}"/>
              </a:ext>
            </a:extLst>
          </p:cNvPr>
          <p:cNvGrpSpPr/>
          <p:nvPr/>
        </p:nvGrpSpPr>
        <p:grpSpPr>
          <a:xfrm>
            <a:off x="10544804" y="1851054"/>
            <a:ext cx="1157083" cy="1200329"/>
            <a:chOff x="9363247" y="3003712"/>
            <a:chExt cx="1157083" cy="1200329"/>
          </a:xfrm>
        </p:grpSpPr>
        <p:sp>
          <p:nvSpPr>
            <p:cNvPr id="19" name="TextBox 18">
              <a:extLst>
                <a:ext uri="{FF2B5EF4-FFF2-40B4-BE49-F238E27FC236}">
                  <a16:creationId xmlns:a16="http://schemas.microsoft.com/office/drawing/2014/main" id="{723B0DB7-4760-7B62-01CD-EE2852C10CD1}"/>
                </a:ext>
              </a:extLst>
            </p:cNvPr>
            <p:cNvSpPr txBox="1"/>
            <p:nvPr/>
          </p:nvSpPr>
          <p:spPr bwMode="auto">
            <a:xfrm>
              <a:off x="9668109" y="3003712"/>
              <a:ext cx="852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SCLC-I</a:t>
              </a:r>
            </a:p>
            <a:p>
              <a:pPr algn="l">
                <a:lnSpc>
                  <a:spcPct val="100000"/>
                </a:lnSpc>
                <a:spcAft>
                  <a:spcPct val="0"/>
                </a:spcAft>
                <a:buClrTx/>
                <a:buFontTx/>
                <a:buNone/>
              </a:pPr>
              <a:r>
                <a:rPr lang="en-US" b="1" dirty="0">
                  <a:solidFill>
                    <a:schemeClr val="bg1"/>
                  </a:solidFill>
                  <a:latin typeface="Calibri" panose="020F0502020204030204" pitchFamily="34" charset="0"/>
                </a:rPr>
                <a:t>SCLC-P</a:t>
              </a:r>
            </a:p>
            <a:p>
              <a:pPr algn="l">
                <a:lnSpc>
                  <a:spcPct val="100000"/>
                </a:lnSpc>
                <a:spcAft>
                  <a:spcPct val="0"/>
                </a:spcAft>
                <a:buClrTx/>
                <a:buFontTx/>
                <a:buNone/>
              </a:pPr>
              <a:r>
                <a:rPr lang="en-US" b="1" dirty="0">
                  <a:solidFill>
                    <a:schemeClr val="bg1"/>
                  </a:solidFill>
                  <a:latin typeface="Calibri" panose="020F0502020204030204" pitchFamily="34" charset="0"/>
                </a:rPr>
                <a:t>SCLC-A</a:t>
              </a:r>
            </a:p>
            <a:p>
              <a:pPr algn="l">
                <a:lnSpc>
                  <a:spcPct val="100000"/>
                </a:lnSpc>
                <a:spcAft>
                  <a:spcPct val="0"/>
                </a:spcAft>
                <a:buClrTx/>
                <a:buFontTx/>
                <a:buNone/>
              </a:pPr>
              <a:r>
                <a:rPr lang="en-US" b="1" dirty="0">
                  <a:solidFill>
                    <a:schemeClr val="bg1"/>
                  </a:solidFill>
                  <a:latin typeface="Calibri" panose="020F0502020204030204" pitchFamily="34" charset="0"/>
                </a:rPr>
                <a:t>SCLC-N</a:t>
              </a:r>
            </a:p>
          </p:txBody>
        </p:sp>
        <p:cxnSp>
          <p:nvCxnSpPr>
            <p:cNvPr id="24" name="Straight Connector 23">
              <a:extLst>
                <a:ext uri="{FF2B5EF4-FFF2-40B4-BE49-F238E27FC236}">
                  <a16:creationId xmlns:a16="http://schemas.microsoft.com/office/drawing/2014/main" id="{BFCF270E-58DF-7E6B-6B5D-115420BB335D}"/>
                </a:ext>
              </a:extLst>
            </p:cNvPr>
            <p:cNvCxnSpPr/>
            <p:nvPr/>
          </p:nvCxnSpPr>
          <p:spPr bwMode="auto">
            <a:xfrm>
              <a:off x="9363247" y="3189868"/>
              <a:ext cx="304862" cy="0"/>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D0D715-E57F-C73F-8F21-1EC56B0E7918}"/>
                </a:ext>
              </a:extLst>
            </p:cNvPr>
            <p:cNvCxnSpPr/>
            <p:nvPr/>
          </p:nvCxnSpPr>
          <p:spPr bwMode="auto">
            <a:xfrm>
              <a:off x="9363247" y="3454400"/>
              <a:ext cx="304862" cy="0"/>
            </a:xfrm>
            <a:prstGeom prst="line">
              <a:avLst/>
            </a:prstGeom>
            <a:noFill/>
            <a:ln w="28575" cap="flat" cmpd="sng" algn="ctr">
              <a:solidFill>
                <a:schemeClr val="accent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DD728B7-5706-1FA4-2E40-312E293A1A5D}"/>
                </a:ext>
              </a:extLst>
            </p:cNvPr>
            <p:cNvCxnSpPr/>
            <p:nvPr/>
          </p:nvCxnSpPr>
          <p:spPr bwMode="auto">
            <a:xfrm>
              <a:off x="9363247" y="3733688"/>
              <a:ext cx="304862" cy="0"/>
            </a:xfrm>
            <a:prstGeom prst="line">
              <a:avLst/>
            </a:prstGeom>
            <a:noFill/>
            <a:ln w="28575"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4ABD52-C6C6-49EC-3966-2A143E4C8654}"/>
                </a:ext>
              </a:extLst>
            </p:cNvPr>
            <p:cNvCxnSpPr/>
            <p:nvPr/>
          </p:nvCxnSpPr>
          <p:spPr bwMode="auto">
            <a:xfrm>
              <a:off x="9363247" y="3998220"/>
              <a:ext cx="304862"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02E23279-DC13-0A1E-6046-9953B63C9483}"/>
              </a:ext>
            </a:extLst>
          </p:cNvPr>
          <p:cNvGrpSpPr/>
          <p:nvPr/>
        </p:nvGrpSpPr>
        <p:grpSpPr>
          <a:xfrm>
            <a:off x="7853323" y="1662609"/>
            <a:ext cx="3490396" cy="3636829"/>
            <a:chOff x="7565521" y="1936750"/>
            <a:chExt cx="4019736" cy="4047040"/>
          </a:xfrm>
        </p:grpSpPr>
        <p:sp>
          <p:nvSpPr>
            <p:cNvPr id="17" name="TextBox 16">
              <a:extLst>
                <a:ext uri="{FF2B5EF4-FFF2-40B4-BE49-F238E27FC236}">
                  <a16:creationId xmlns:a16="http://schemas.microsoft.com/office/drawing/2014/main" id="{9AE0DC46-804D-2FE0-A03C-476DB974CF49}"/>
                </a:ext>
              </a:extLst>
            </p:cNvPr>
            <p:cNvSpPr txBox="1"/>
            <p:nvPr/>
          </p:nvSpPr>
          <p:spPr bwMode="auto">
            <a:xfrm>
              <a:off x="9573029" y="561445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CEFCC496-8933-053D-F6DD-C097CD07405B}"/>
                </a:ext>
              </a:extLst>
            </p:cNvPr>
            <p:cNvSpPr txBox="1"/>
            <p:nvPr/>
          </p:nvSpPr>
          <p:spPr bwMode="auto">
            <a:xfrm rot="16200000">
              <a:off x="7342863" y="3536824"/>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29" name="Freeform: Shape 28">
              <a:extLst>
                <a:ext uri="{FF2B5EF4-FFF2-40B4-BE49-F238E27FC236}">
                  <a16:creationId xmlns:a16="http://schemas.microsoft.com/office/drawing/2014/main" id="{454A50A7-BAD3-60CA-1C0B-C26EB2C3F77D}"/>
                </a:ext>
              </a:extLst>
            </p:cNvPr>
            <p:cNvSpPr/>
            <p:nvPr/>
          </p:nvSpPr>
          <p:spPr bwMode="auto">
            <a:xfrm>
              <a:off x="8059420" y="1936750"/>
              <a:ext cx="3517900" cy="3562350"/>
            </a:xfrm>
            <a:custGeom>
              <a:avLst/>
              <a:gdLst>
                <a:gd name="connsiteX0" fmla="*/ 0 w 3517900"/>
                <a:gd name="connsiteY0" fmla="*/ 0 h 3562350"/>
                <a:gd name="connsiteX1" fmla="*/ 0 w 3517900"/>
                <a:gd name="connsiteY1" fmla="*/ 3562350 h 3562350"/>
                <a:gd name="connsiteX2" fmla="*/ 3517900 w 3517900"/>
                <a:gd name="connsiteY2" fmla="*/ 3562350 h 3562350"/>
              </a:gdLst>
              <a:ahLst/>
              <a:cxnLst>
                <a:cxn ang="0">
                  <a:pos x="connsiteX0" y="connsiteY0"/>
                </a:cxn>
                <a:cxn ang="0">
                  <a:pos x="connsiteX1" y="connsiteY1"/>
                </a:cxn>
                <a:cxn ang="0">
                  <a:pos x="connsiteX2" y="connsiteY2"/>
                </a:cxn>
              </a:cxnLst>
              <a:rect l="l" t="t" r="r" b="b"/>
              <a:pathLst>
                <a:path w="3517900" h="3562350">
                  <a:moveTo>
                    <a:pt x="0" y="0"/>
                  </a:moveTo>
                  <a:lnTo>
                    <a:pt x="0" y="3562350"/>
                  </a:lnTo>
                  <a:lnTo>
                    <a:pt x="3517900" y="3562350"/>
                  </a:lnTo>
                </a:path>
              </a:pathLst>
            </a:custGeom>
            <a:noFill/>
            <a:ln w="28575">
              <a:solidFill>
                <a:schemeClr val="bg1"/>
              </a:solidFill>
              <a:miter lim="800000"/>
              <a:headEnd/>
              <a:tailEnd/>
            </a:ln>
          </p:spPr>
          <p:txBody>
            <a:bodyPr rtlCol="0" anchor="ctr"/>
            <a:lstStyle/>
            <a:p>
              <a:pPr algn="ctr"/>
              <a:endParaRPr lang="en-US" dirty="0"/>
            </a:p>
          </p:txBody>
        </p:sp>
        <p:grpSp>
          <p:nvGrpSpPr>
            <p:cNvPr id="36" name="Group 35">
              <a:extLst>
                <a:ext uri="{FF2B5EF4-FFF2-40B4-BE49-F238E27FC236}">
                  <a16:creationId xmlns:a16="http://schemas.microsoft.com/office/drawing/2014/main" id="{EA29B982-02FB-1060-A2B1-1CF552560217}"/>
                </a:ext>
              </a:extLst>
            </p:cNvPr>
            <p:cNvGrpSpPr/>
            <p:nvPr/>
          </p:nvGrpSpPr>
          <p:grpSpPr>
            <a:xfrm>
              <a:off x="7964170" y="1936750"/>
              <a:ext cx="95250" cy="3561399"/>
              <a:chOff x="7154540" y="2279650"/>
              <a:chExt cx="839840" cy="3561399"/>
            </a:xfrm>
          </p:grpSpPr>
          <p:cxnSp>
            <p:nvCxnSpPr>
              <p:cNvPr id="31" name="Straight Connector 30">
                <a:extLst>
                  <a:ext uri="{FF2B5EF4-FFF2-40B4-BE49-F238E27FC236}">
                    <a16:creationId xmlns:a16="http://schemas.microsoft.com/office/drawing/2014/main" id="{343C1A25-F99C-8769-C7DA-8A213D0F5AAB}"/>
                  </a:ext>
                </a:extLst>
              </p:cNvPr>
              <p:cNvCxnSpPr>
                <a:cxnSpLocks/>
              </p:cNvCxnSpPr>
              <p:nvPr/>
            </p:nvCxnSpPr>
            <p:spPr bwMode="auto">
              <a:xfrm>
                <a:off x="7154540" y="227965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E2620A5-C944-3E76-7564-CF0857119752}"/>
                  </a:ext>
                </a:extLst>
              </p:cNvPr>
              <p:cNvCxnSpPr>
                <a:cxnSpLocks/>
              </p:cNvCxnSpPr>
              <p:nvPr/>
            </p:nvCxnSpPr>
            <p:spPr bwMode="auto">
              <a:xfrm>
                <a:off x="7154540" y="317000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06FB14B-02BD-5182-7A69-F759004E85E9}"/>
                  </a:ext>
                </a:extLst>
              </p:cNvPr>
              <p:cNvCxnSpPr>
                <a:cxnSpLocks/>
              </p:cNvCxnSpPr>
              <p:nvPr/>
            </p:nvCxnSpPr>
            <p:spPr bwMode="auto">
              <a:xfrm>
                <a:off x="7154540" y="406035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204FC0A-6BAC-12D1-FAB6-D6F4506C7596}"/>
                  </a:ext>
                </a:extLst>
              </p:cNvPr>
              <p:cNvCxnSpPr>
                <a:cxnSpLocks/>
              </p:cNvCxnSpPr>
              <p:nvPr/>
            </p:nvCxnSpPr>
            <p:spPr bwMode="auto">
              <a:xfrm>
                <a:off x="7154540" y="495070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235881-E30A-2FCC-CEA8-F12F2362495C}"/>
                  </a:ext>
                </a:extLst>
              </p:cNvPr>
              <p:cNvCxnSpPr>
                <a:cxnSpLocks/>
              </p:cNvCxnSpPr>
              <p:nvPr/>
            </p:nvCxnSpPr>
            <p:spPr bwMode="auto">
              <a:xfrm>
                <a:off x="7154540" y="5841049"/>
                <a:ext cx="8398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B770C0BD-54C9-251C-BE74-7D4AE4AA07EF}"/>
                </a:ext>
              </a:extLst>
            </p:cNvPr>
            <p:cNvGrpSpPr/>
            <p:nvPr/>
          </p:nvGrpSpPr>
          <p:grpSpPr>
            <a:xfrm rot="5400000">
              <a:off x="9761218" y="3790952"/>
              <a:ext cx="107953" cy="3511550"/>
              <a:chOff x="7154540" y="2279650"/>
              <a:chExt cx="839840" cy="3561399"/>
            </a:xfrm>
          </p:grpSpPr>
          <p:cxnSp>
            <p:nvCxnSpPr>
              <p:cNvPr id="38" name="Straight Connector 37">
                <a:extLst>
                  <a:ext uri="{FF2B5EF4-FFF2-40B4-BE49-F238E27FC236}">
                    <a16:creationId xmlns:a16="http://schemas.microsoft.com/office/drawing/2014/main" id="{0B30061E-7BB9-D4B3-2F70-6766987A32C0}"/>
                  </a:ext>
                </a:extLst>
              </p:cNvPr>
              <p:cNvCxnSpPr>
                <a:cxnSpLocks/>
              </p:cNvCxnSpPr>
              <p:nvPr/>
            </p:nvCxnSpPr>
            <p:spPr bwMode="auto">
              <a:xfrm>
                <a:off x="7154540" y="227965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938ED58-1FDC-8149-91F2-C50560115E37}"/>
                  </a:ext>
                </a:extLst>
              </p:cNvPr>
              <p:cNvCxnSpPr>
                <a:cxnSpLocks/>
              </p:cNvCxnSpPr>
              <p:nvPr/>
            </p:nvCxnSpPr>
            <p:spPr bwMode="auto">
              <a:xfrm>
                <a:off x="7154540" y="317000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71B5059-D631-2832-7E7A-C5097FE69EA7}"/>
                  </a:ext>
                </a:extLst>
              </p:cNvPr>
              <p:cNvCxnSpPr>
                <a:cxnSpLocks/>
              </p:cNvCxnSpPr>
              <p:nvPr/>
            </p:nvCxnSpPr>
            <p:spPr bwMode="auto">
              <a:xfrm>
                <a:off x="7154540" y="406035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3069205-5446-4922-BCC4-D4E36924D9AD}"/>
                  </a:ext>
                </a:extLst>
              </p:cNvPr>
              <p:cNvCxnSpPr>
                <a:cxnSpLocks/>
              </p:cNvCxnSpPr>
              <p:nvPr/>
            </p:nvCxnSpPr>
            <p:spPr bwMode="auto">
              <a:xfrm>
                <a:off x="7154540" y="4950700"/>
                <a:ext cx="8398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438B222-3439-C7D1-18CA-E7FDE2D0EDB4}"/>
                  </a:ext>
                </a:extLst>
              </p:cNvPr>
              <p:cNvCxnSpPr>
                <a:cxnSpLocks/>
              </p:cNvCxnSpPr>
              <p:nvPr/>
            </p:nvCxnSpPr>
            <p:spPr bwMode="auto">
              <a:xfrm>
                <a:off x="7154540" y="5841049"/>
                <a:ext cx="839840" cy="0"/>
              </a:xfrm>
              <a:prstGeom prst="line">
                <a:avLst/>
              </a:prstGeom>
              <a:noFill/>
              <a:ln w="28575" cap="flat" cmpd="sng" algn="ctr">
                <a:solidFill>
                  <a:schemeClr val="bg1"/>
                </a:solidFill>
                <a:prstDash val="solid"/>
                <a:round/>
                <a:headEnd type="none" w="med" len="med"/>
                <a:tailEnd type="none" w="med" len="med"/>
              </a:ln>
              <a:effectLst/>
            </p:spPr>
          </p:cxnSp>
        </p:grpSp>
        <p:sp>
          <p:nvSpPr>
            <p:cNvPr id="43" name="Freeform: Shape 42">
              <a:extLst>
                <a:ext uri="{FF2B5EF4-FFF2-40B4-BE49-F238E27FC236}">
                  <a16:creationId xmlns:a16="http://schemas.microsoft.com/office/drawing/2014/main" id="{A6F704F4-BCED-22F2-7AB8-F291010F6B0E}"/>
                </a:ext>
              </a:extLst>
            </p:cNvPr>
            <p:cNvSpPr/>
            <p:nvPr/>
          </p:nvSpPr>
          <p:spPr bwMode="auto">
            <a:xfrm>
              <a:off x="8061009" y="1962150"/>
              <a:ext cx="3524248" cy="2519363"/>
            </a:xfrm>
            <a:custGeom>
              <a:avLst/>
              <a:gdLst>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414462 w 3500437"/>
                <a:gd name="connsiteY21" fmla="*/ 1176338 h 2519363"/>
                <a:gd name="connsiteX22" fmla="*/ 1414462 w 3500437"/>
                <a:gd name="connsiteY22" fmla="*/ 1414463 h 2519363"/>
                <a:gd name="connsiteX23" fmla="*/ 1471612 w 3500437"/>
                <a:gd name="connsiteY23" fmla="*/ 1414463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390649 w 3500437"/>
                <a:gd name="connsiteY21" fmla="*/ 1171576 h 2519363"/>
                <a:gd name="connsiteX22" fmla="*/ 1414462 w 3500437"/>
                <a:gd name="connsiteY22" fmla="*/ 1414463 h 2519363"/>
                <a:gd name="connsiteX23" fmla="*/ 1471612 w 3500437"/>
                <a:gd name="connsiteY23" fmla="*/ 1414463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390649 w 3500437"/>
                <a:gd name="connsiteY21" fmla="*/ 1171576 h 2519363"/>
                <a:gd name="connsiteX22" fmla="*/ 1400175 w 3500437"/>
                <a:gd name="connsiteY22" fmla="*/ 1414463 h 2519363"/>
                <a:gd name="connsiteX23" fmla="*/ 1471612 w 3500437"/>
                <a:gd name="connsiteY23" fmla="*/ 1414463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395411 w 3500437"/>
                <a:gd name="connsiteY21" fmla="*/ 1171576 h 2519363"/>
                <a:gd name="connsiteX22" fmla="*/ 1400175 w 3500437"/>
                <a:gd name="connsiteY22" fmla="*/ 1414463 h 2519363"/>
                <a:gd name="connsiteX23" fmla="*/ 1471612 w 3500437"/>
                <a:gd name="connsiteY23" fmla="*/ 1414463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395411 w 3500437"/>
                <a:gd name="connsiteY21" fmla="*/ 1171576 h 2519363"/>
                <a:gd name="connsiteX22" fmla="*/ 1400175 w 3500437"/>
                <a:gd name="connsiteY22" fmla="*/ 1428751 h 2519363"/>
                <a:gd name="connsiteX23" fmla="*/ 1471612 w 3500437"/>
                <a:gd name="connsiteY23" fmla="*/ 1414463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500437"/>
                <a:gd name="connsiteY0" fmla="*/ 0 h 2519363"/>
                <a:gd name="connsiteX1" fmla="*/ 333375 w 3500437"/>
                <a:gd name="connsiteY1" fmla="*/ 0 h 2519363"/>
                <a:gd name="connsiteX2" fmla="*/ 333375 w 3500437"/>
                <a:gd name="connsiteY2" fmla="*/ 80963 h 2519363"/>
                <a:gd name="connsiteX3" fmla="*/ 481012 w 3500437"/>
                <a:gd name="connsiteY3" fmla="*/ 80963 h 2519363"/>
                <a:gd name="connsiteX4" fmla="*/ 481012 w 3500437"/>
                <a:gd name="connsiteY4" fmla="*/ 171450 h 2519363"/>
                <a:gd name="connsiteX5" fmla="*/ 600075 w 3500437"/>
                <a:gd name="connsiteY5" fmla="*/ 171450 h 2519363"/>
                <a:gd name="connsiteX6" fmla="*/ 600075 w 3500437"/>
                <a:gd name="connsiteY6" fmla="*/ 242888 h 2519363"/>
                <a:gd name="connsiteX7" fmla="*/ 742950 w 3500437"/>
                <a:gd name="connsiteY7" fmla="*/ 242888 h 2519363"/>
                <a:gd name="connsiteX8" fmla="*/ 742950 w 3500437"/>
                <a:gd name="connsiteY8" fmla="*/ 338138 h 2519363"/>
                <a:gd name="connsiteX9" fmla="*/ 804862 w 3500437"/>
                <a:gd name="connsiteY9" fmla="*/ 338138 h 2519363"/>
                <a:gd name="connsiteX10" fmla="*/ 804862 w 3500437"/>
                <a:gd name="connsiteY10" fmla="*/ 423863 h 2519363"/>
                <a:gd name="connsiteX11" fmla="*/ 866775 w 3500437"/>
                <a:gd name="connsiteY11" fmla="*/ 423863 h 2519363"/>
                <a:gd name="connsiteX12" fmla="*/ 866775 w 3500437"/>
                <a:gd name="connsiteY12" fmla="*/ 595313 h 2519363"/>
                <a:gd name="connsiteX13" fmla="*/ 938212 w 3500437"/>
                <a:gd name="connsiteY13" fmla="*/ 595313 h 2519363"/>
                <a:gd name="connsiteX14" fmla="*/ 938212 w 3500437"/>
                <a:gd name="connsiteY14" fmla="*/ 752475 h 2519363"/>
                <a:gd name="connsiteX15" fmla="*/ 1004887 w 3500437"/>
                <a:gd name="connsiteY15" fmla="*/ 752475 h 2519363"/>
                <a:gd name="connsiteX16" fmla="*/ 1004887 w 3500437"/>
                <a:gd name="connsiteY16" fmla="*/ 852488 h 2519363"/>
                <a:gd name="connsiteX17" fmla="*/ 1143000 w 3500437"/>
                <a:gd name="connsiteY17" fmla="*/ 852488 h 2519363"/>
                <a:gd name="connsiteX18" fmla="*/ 1143000 w 3500437"/>
                <a:gd name="connsiteY18" fmla="*/ 1004888 h 2519363"/>
                <a:gd name="connsiteX19" fmla="*/ 1204912 w 3500437"/>
                <a:gd name="connsiteY19" fmla="*/ 1004888 h 2519363"/>
                <a:gd name="connsiteX20" fmla="*/ 1204912 w 3500437"/>
                <a:gd name="connsiteY20" fmla="*/ 1176338 h 2519363"/>
                <a:gd name="connsiteX21" fmla="*/ 1395411 w 3500437"/>
                <a:gd name="connsiteY21" fmla="*/ 1171576 h 2519363"/>
                <a:gd name="connsiteX22" fmla="*/ 1400175 w 3500437"/>
                <a:gd name="connsiteY22" fmla="*/ 1428751 h 2519363"/>
                <a:gd name="connsiteX23" fmla="*/ 1471612 w 3500437"/>
                <a:gd name="connsiteY23" fmla="*/ 1428750 h 2519363"/>
                <a:gd name="connsiteX24" fmla="*/ 1471612 w 3500437"/>
                <a:gd name="connsiteY24" fmla="*/ 1504950 h 2519363"/>
                <a:gd name="connsiteX25" fmla="*/ 1538287 w 3500437"/>
                <a:gd name="connsiteY25" fmla="*/ 1504950 h 2519363"/>
                <a:gd name="connsiteX26" fmla="*/ 1538287 w 3500437"/>
                <a:gd name="connsiteY26" fmla="*/ 1590675 h 2519363"/>
                <a:gd name="connsiteX27" fmla="*/ 1600200 w 3500437"/>
                <a:gd name="connsiteY27" fmla="*/ 1590675 h 2519363"/>
                <a:gd name="connsiteX28" fmla="*/ 1600200 w 3500437"/>
                <a:gd name="connsiteY28" fmla="*/ 1762125 h 2519363"/>
                <a:gd name="connsiteX29" fmla="*/ 1724025 w 3500437"/>
                <a:gd name="connsiteY29" fmla="*/ 1762125 h 2519363"/>
                <a:gd name="connsiteX30" fmla="*/ 1724025 w 3500437"/>
                <a:gd name="connsiteY30" fmla="*/ 1843088 h 2519363"/>
                <a:gd name="connsiteX31" fmla="*/ 1800225 w 3500437"/>
                <a:gd name="connsiteY31" fmla="*/ 1843088 h 2519363"/>
                <a:gd name="connsiteX32" fmla="*/ 1800225 w 3500437"/>
                <a:gd name="connsiteY32" fmla="*/ 1919288 h 2519363"/>
                <a:gd name="connsiteX33" fmla="*/ 1871662 w 3500437"/>
                <a:gd name="connsiteY33" fmla="*/ 1919288 h 2519363"/>
                <a:gd name="connsiteX34" fmla="*/ 1871662 w 3500437"/>
                <a:gd name="connsiteY34" fmla="*/ 2019300 h 2519363"/>
                <a:gd name="connsiteX35" fmla="*/ 1995487 w 3500437"/>
                <a:gd name="connsiteY35" fmla="*/ 2019300 h 2519363"/>
                <a:gd name="connsiteX36" fmla="*/ 1995487 w 3500437"/>
                <a:gd name="connsiteY36" fmla="*/ 2114550 h 2519363"/>
                <a:gd name="connsiteX37" fmla="*/ 2143125 w 3500437"/>
                <a:gd name="connsiteY37" fmla="*/ 2114550 h 2519363"/>
                <a:gd name="connsiteX38" fmla="*/ 2143125 w 3500437"/>
                <a:gd name="connsiteY38" fmla="*/ 2181225 h 2519363"/>
                <a:gd name="connsiteX39" fmla="*/ 2271712 w 3500437"/>
                <a:gd name="connsiteY39" fmla="*/ 2181225 h 2519363"/>
                <a:gd name="connsiteX40" fmla="*/ 2271712 w 3500437"/>
                <a:gd name="connsiteY40" fmla="*/ 2262188 h 2519363"/>
                <a:gd name="connsiteX41" fmla="*/ 2471737 w 3500437"/>
                <a:gd name="connsiteY41" fmla="*/ 2262188 h 2519363"/>
                <a:gd name="connsiteX42" fmla="*/ 2471737 w 3500437"/>
                <a:gd name="connsiteY42" fmla="*/ 2357438 h 2519363"/>
                <a:gd name="connsiteX43" fmla="*/ 2800350 w 3500437"/>
                <a:gd name="connsiteY43" fmla="*/ 2357438 h 2519363"/>
                <a:gd name="connsiteX44" fmla="*/ 2800350 w 3500437"/>
                <a:gd name="connsiteY44" fmla="*/ 2433638 h 2519363"/>
                <a:gd name="connsiteX45" fmla="*/ 3043237 w 3500437"/>
                <a:gd name="connsiteY45" fmla="*/ 2433638 h 2519363"/>
                <a:gd name="connsiteX46" fmla="*/ 3043237 w 3500437"/>
                <a:gd name="connsiteY46" fmla="*/ 2519363 h 2519363"/>
                <a:gd name="connsiteX47" fmla="*/ 3500437 w 3500437"/>
                <a:gd name="connsiteY47" fmla="*/ 2519363 h 2519363"/>
                <a:gd name="connsiteX0" fmla="*/ 0 w 3438524"/>
                <a:gd name="connsiteY0" fmla="*/ 0 h 2519363"/>
                <a:gd name="connsiteX1" fmla="*/ 333375 w 3438524"/>
                <a:gd name="connsiteY1" fmla="*/ 0 h 2519363"/>
                <a:gd name="connsiteX2" fmla="*/ 333375 w 3438524"/>
                <a:gd name="connsiteY2" fmla="*/ 80963 h 2519363"/>
                <a:gd name="connsiteX3" fmla="*/ 481012 w 3438524"/>
                <a:gd name="connsiteY3" fmla="*/ 80963 h 2519363"/>
                <a:gd name="connsiteX4" fmla="*/ 481012 w 3438524"/>
                <a:gd name="connsiteY4" fmla="*/ 171450 h 2519363"/>
                <a:gd name="connsiteX5" fmla="*/ 600075 w 3438524"/>
                <a:gd name="connsiteY5" fmla="*/ 171450 h 2519363"/>
                <a:gd name="connsiteX6" fmla="*/ 600075 w 3438524"/>
                <a:gd name="connsiteY6" fmla="*/ 242888 h 2519363"/>
                <a:gd name="connsiteX7" fmla="*/ 742950 w 3438524"/>
                <a:gd name="connsiteY7" fmla="*/ 242888 h 2519363"/>
                <a:gd name="connsiteX8" fmla="*/ 742950 w 3438524"/>
                <a:gd name="connsiteY8" fmla="*/ 338138 h 2519363"/>
                <a:gd name="connsiteX9" fmla="*/ 804862 w 3438524"/>
                <a:gd name="connsiteY9" fmla="*/ 338138 h 2519363"/>
                <a:gd name="connsiteX10" fmla="*/ 804862 w 3438524"/>
                <a:gd name="connsiteY10" fmla="*/ 423863 h 2519363"/>
                <a:gd name="connsiteX11" fmla="*/ 866775 w 3438524"/>
                <a:gd name="connsiteY11" fmla="*/ 423863 h 2519363"/>
                <a:gd name="connsiteX12" fmla="*/ 866775 w 3438524"/>
                <a:gd name="connsiteY12" fmla="*/ 595313 h 2519363"/>
                <a:gd name="connsiteX13" fmla="*/ 938212 w 3438524"/>
                <a:gd name="connsiteY13" fmla="*/ 595313 h 2519363"/>
                <a:gd name="connsiteX14" fmla="*/ 938212 w 3438524"/>
                <a:gd name="connsiteY14" fmla="*/ 752475 h 2519363"/>
                <a:gd name="connsiteX15" fmla="*/ 1004887 w 3438524"/>
                <a:gd name="connsiteY15" fmla="*/ 752475 h 2519363"/>
                <a:gd name="connsiteX16" fmla="*/ 1004887 w 3438524"/>
                <a:gd name="connsiteY16" fmla="*/ 852488 h 2519363"/>
                <a:gd name="connsiteX17" fmla="*/ 1143000 w 3438524"/>
                <a:gd name="connsiteY17" fmla="*/ 852488 h 2519363"/>
                <a:gd name="connsiteX18" fmla="*/ 1143000 w 3438524"/>
                <a:gd name="connsiteY18" fmla="*/ 1004888 h 2519363"/>
                <a:gd name="connsiteX19" fmla="*/ 1204912 w 3438524"/>
                <a:gd name="connsiteY19" fmla="*/ 1004888 h 2519363"/>
                <a:gd name="connsiteX20" fmla="*/ 1204912 w 3438524"/>
                <a:gd name="connsiteY20" fmla="*/ 1176338 h 2519363"/>
                <a:gd name="connsiteX21" fmla="*/ 1395411 w 3438524"/>
                <a:gd name="connsiteY21" fmla="*/ 1171576 h 2519363"/>
                <a:gd name="connsiteX22" fmla="*/ 1400175 w 3438524"/>
                <a:gd name="connsiteY22" fmla="*/ 1428751 h 2519363"/>
                <a:gd name="connsiteX23" fmla="*/ 1471612 w 3438524"/>
                <a:gd name="connsiteY23" fmla="*/ 1428750 h 2519363"/>
                <a:gd name="connsiteX24" fmla="*/ 1471612 w 3438524"/>
                <a:gd name="connsiteY24" fmla="*/ 1504950 h 2519363"/>
                <a:gd name="connsiteX25" fmla="*/ 1538287 w 3438524"/>
                <a:gd name="connsiteY25" fmla="*/ 1504950 h 2519363"/>
                <a:gd name="connsiteX26" fmla="*/ 1538287 w 3438524"/>
                <a:gd name="connsiteY26" fmla="*/ 1590675 h 2519363"/>
                <a:gd name="connsiteX27" fmla="*/ 1600200 w 3438524"/>
                <a:gd name="connsiteY27" fmla="*/ 1590675 h 2519363"/>
                <a:gd name="connsiteX28" fmla="*/ 1600200 w 3438524"/>
                <a:gd name="connsiteY28" fmla="*/ 1762125 h 2519363"/>
                <a:gd name="connsiteX29" fmla="*/ 1724025 w 3438524"/>
                <a:gd name="connsiteY29" fmla="*/ 1762125 h 2519363"/>
                <a:gd name="connsiteX30" fmla="*/ 1724025 w 3438524"/>
                <a:gd name="connsiteY30" fmla="*/ 1843088 h 2519363"/>
                <a:gd name="connsiteX31" fmla="*/ 1800225 w 3438524"/>
                <a:gd name="connsiteY31" fmla="*/ 1843088 h 2519363"/>
                <a:gd name="connsiteX32" fmla="*/ 1800225 w 3438524"/>
                <a:gd name="connsiteY32" fmla="*/ 1919288 h 2519363"/>
                <a:gd name="connsiteX33" fmla="*/ 1871662 w 3438524"/>
                <a:gd name="connsiteY33" fmla="*/ 1919288 h 2519363"/>
                <a:gd name="connsiteX34" fmla="*/ 1871662 w 3438524"/>
                <a:gd name="connsiteY34" fmla="*/ 2019300 h 2519363"/>
                <a:gd name="connsiteX35" fmla="*/ 1995487 w 3438524"/>
                <a:gd name="connsiteY35" fmla="*/ 2019300 h 2519363"/>
                <a:gd name="connsiteX36" fmla="*/ 1995487 w 3438524"/>
                <a:gd name="connsiteY36" fmla="*/ 2114550 h 2519363"/>
                <a:gd name="connsiteX37" fmla="*/ 2143125 w 3438524"/>
                <a:gd name="connsiteY37" fmla="*/ 2114550 h 2519363"/>
                <a:gd name="connsiteX38" fmla="*/ 2143125 w 3438524"/>
                <a:gd name="connsiteY38" fmla="*/ 2181225 h 2519363"/>
                <a:gd name="connsiteX39" fmla="*/ 2271712 w 3438524"/>
                <a:gd name="connsiteY39" fmla="*/ 2181225 h 2519363"/>
                <a:gd name="connsiteX40" fmla="*/ 2271712 w 3438524"/>
                <a:gd name="connsiteY40" fmla="*/ 2262188 h 2519363"/>
                <a:gd name="connsiteX41" fmla="*/ 2471737 w 3438524"/>
                <a:gd name="connsiteY41" fmla="*/ 2262188 h 2519363"/>
                <a:gd name="connsiteX42" fmla="*/ 2471737 w 3438524"/>
                <a:gd name="connsiteY42" fmla="*/ 2357438 h 2519363"/>
                <a:gd name="connsiteX43" fmla="*/ 2800350 w 3438524"/>
                <a:gd name="connsiteY43" fmla="*/ 2357438 h 2519363"/>
                <a:gd name="connsiteX44" fmla="*/ 2800350 w 3438524"/>
                <a:gd name="connsiteY44" fmla="*/ 2433638 h 2519363"/>
                <a:gd name="connsiteX45" fmla="*/ 3043237 w 3438524"/>
                <a:gd name="connsiteY45" fmla="*/ 2433638 h 2519363"/>
                <a:gd name="connsiteX46" fmla="*/ 3043237 w 3438524"/>
                <a:gd name="connsiteY46" fmla="*/ 2519363 h 2519363"/>
                <a:gd name="connsiteX47" fmla="*/ 3438524 w 3438524"/>
                <a:gd name="connsiteY47" fmla="*/ 2519363 h 2519363"/>
                <a:gd name="connsiteX0" fmla="*/ 0 w 3509961"/>
                <a:gd name="connsiteY0" fmla="*/ 0 h 2524125"/>
                <a:gd name="connsiteX1" fmla="*/ 333375 w 3509961"/>
                <a:gd name="connsiteY1" fmla="*/ 0 h 2524125"/>
                <a:gd name="connsiteX2" fmla="*/ 333375 w 3509961"/>
                <a:gd name="connsiteY2" fmla="*/ 80963 h 2524125"/>
                <a:gd name="connsiteX3" fmla="*/ 481012 w 3509961"/>
                <a:gd name="connsiteY3" fmla="*/ 80963 h 2524125"/>
                <a:gd name="connsiteX4" fmla="*/ 481012 w 3509961"/>
                <a:gd name="connsiteY4" fmla="*/ 171450 h 2524125"/>
                <a:gd name="connsiteX5" fmla="*/ 600075 w 3509961"/>
                <a:gd name="connsiteY5" fmla="*/ 171450 h 2524125"/>
                <a:gd name="connsiteX6" fmla="*/ 600075 w 3509961"/>
                <a:gd name="connsiteY6" fmla="*/ 242888 h 2524125"/>
                <a:gd name="connsiteX7" fmla="*/ 742950 w 3509961"/>
                <a:gd name="connsiteY7" fmla="*/ 242888 h 2524125"/>
                <a:gd name="connsiteX8" fmla="*/ 742950 w 3509961"/>
                <a:gd name="connsiteY8" fmla="*/ 338138 h 2524125"/>
                <a:gd name="connsiteX9" fmla="*/ 804862 w 3509961"/>
                <a:gd name="connsiteY9" fmla="*/ 338138 h 2524125"/>
                <a:gd name="connsiteX10" fmla="*/ 804862 w 3509961"/>
                <a:gd name="connsiteY10" fmla="*/ 423863 h 2524125"/>
                <a:gd name="connsiteX11" fmla="*/ 866775 w 3509961"/>
                <a:gd name="connsiteY11" fmla="*/ 423863 h 2524125"/>
                <a:gd name="connsiteX12" fmla="*/ 866775 w 3509961"/>
                <a:gd name="connsiteY12" fmla="*/ 595313 h 2524125"/>
                <a:gd name="connsiteX13" fmla="*/ 938212 w 3509961"/>
                <a:gd name="connsiteY13" fmla="*/ 595313 h 2524125"/>
                <a:gd name="connsiteX14" fmla="*/ 938212 w 3509961"/>
                <a:gd name="connsiteY14" fmla="*/ 752475 h 2524125"/>
                <a:gd name="connsiteX15" fmla="*/ 1004887 w 3509961"/>
                <a:gd name="connsiteY15" fmla="*/ 752475 h 2524125"/>
                <a:gd name="connsiteX16" fmla="*/ 1004887 w 3509961"/>
                <a:gd name="connsiteY16" fmla="*/ 852488 h 2524125"/>
                <a:gd name="connsiteX17" fmla="*/ 1143000 w 3509961"/>
                <a:gd name="connsiteY17" fmla="*/ 852488 h 2524125"/>
                <a:gd name="connsiteX18" fmla="*/ 1143000 w 3509961"/>
                <a:gd name="connsiteY18" fmla="*/ 1004888 h 2524125"/>
                <a:gd name="connsiteX19" fmla="*/ 1204912 w 3509961"/>
                <a:gd name="connsiteY19" fmla="*/ 1004888 h 2524125"/>
                <a:gd name="connsiteX20" fmla="*/ 1204912 w 3509961"/>
                <a:gd name="connsiteY20" fmla="*/ 1176338 h 2524125"/>
                <a:gd name="connsiteX21" fmla="*/ 1395411 w 3509961"/>
                <a:gd name="connsiteY21" fmla="*/ 1171576 h 2524125"/>
                <a:gd name="connsiteX22" fmla="*/ 1400175 w 3509961"/>
                <a:gd name="connsiteY22" fmla="*/ 1428751 h 2524125"/>
                <a:gd name="connsiteX23" fmla="*/ 1471612 w 3509961"/>
                <a:gd name="connsiteY23" fmla="*/ 1428750 h 2524125"/>
                <a:gd name="connsiteX24" fmla="*/ 1471612 w 3509961"/>
                <a:gd name="connsiteY24" fmla="*/ 1504950 h 2524125"/>
                <a:gd name="connsiteX25" fmla="*/ 1538287 w 3509961"/>
                <a:gd name="connsiteY25" fmla="*/ 1504950 h 2524125"/>
                <a:gd name="connsiteX26" fmla="*/ 1538287 w 3509961"/>
                <a:gd name="connsiteY26" fmla="*/ 1590675 h 2524125"/>
                <a:gd name="connsiteX27" fmla="*/ 1600200 w 3509961"/>
                <a:gd name="connsiteY27" fmla="*/ 1590675 h 2524125"/>
                <a:gd name="connsiteX28" fmla="*/ 1600200 w 3509961"/>
                <a:gd name="connsiteY28" fmla="*/ 1762125 h 2524125"/>
                <a:gd name="connsiteX29" fmla="*/ 1724025 w 3509961"/>
                <a:gd name="connsiteY29" fmla="*/ 1762125 h 2524125"/>
                <a:gd name="connsiteX30" fmla="*/ 1724025 w 3509961"/>
                <a:gd name="connsiteY30" fmla="*/ 1843088 h 2524125"/>
                <a:gd name="connsiteX31" fmla="*/ 1800225 w 3509961"/>
                <a:gd name="connsiteY31" fmla="*/ 1843088 h 2524125"/>
                <a:gd name="connsiteX32" fmla="*/ 1800225 w 3509961"/>
                <a:gd name="connsiteY32" fmla="*/ 1919288 h 2524125"/>
                <a:gd name="connsiteX33" fmla="*/ 1871662 w 3509961"/>
                <a:gd name="connsiteY33" fmla="*/ 1919288 h 2524125"/>
                <a:gd name="connsiteX34" fmla="*/ 1871662 w 3509961"/>
                <a:gd name="connsiteY34" fmla="*/ 2019300 h 2524125"/>
                <a:gd name="connsiteX35" fmla="*/ 1995487 w 3509961"/>
                <a:gd name="connsiteY35" fmla="*/ 2019300 h 2524125"/>
                <a:gd name="connsiteX36" fmla="*/ 1995487 w 3509961"/>
                <a:gd name="connsiteY36" fmla="*/ 2114550 h 2524125"/>
                <a:gd name="connsiteX37" fmla="*/ 2143125 w 3509961"/>
                <a:gd name="connsiteY37" fmla="*/ 2114550 h 2524125"/>
                <a:gd name="connsiteX38" fmla="*/ 2143125 w 3509961"/>
                <a:gd name="connsiteY38" fmla="*/ 2181225 h 2524125"/>
                <a:gd name="connsiteX39" fmla="*/ 2271712 w 3509961"/>
                <a:gd name="connsiteY39" fmla="*/ 2181225 h 2524125"/>
                <a:gd name="connsiteX40" fmla="*/ 2271712 w 3509961"/>
                <a:gd name="connsiteY40" fmla="*/ 2262188 h 2524125"/>
                <a:gd name="connsiteX41" fmla="*/ 2471737 w 3509961"/>
                <a:gd name="connsiteY41" fmla="*/ 2262188 h 2524125"/>
                <a:gd name="connsiteX42" fmla="*/ 2471737 w 3509961"/>
                <a:gd name="connsiteY42" fmla="*/ 2357438 h 2524125"/>
                <a:gd name="connsiteX43" fmla="*/ 2800350 w 3509961"/>
                <a:gd name="connsiteY43" fmla="*/ 2357438 h 2524125"/>
                <a:gd name="connsiteX44" fmla="*/ 2800350 w 3509961"/>
                <a:gd name="connsiteY44" fmla="*/ 2433638 h 2524125"/>
                <a:gd name="connsiteX45" fmla="*/ 3043237 w 3509961"/>
                <a:gd name="connsiteY45" fmla="*/ 2433638 h 2524125"/>
                <a:gd name="connsiteX46" fmla="*/ 3043237 w 3509961"/>
                <a:gd name="connsiteY46" fmla="*/ 2519363 h 2524125"/>
                <a:gd name="connsiteX47" fmla="*/ 3509961 w 3509961"/>
                <a:gd name="connsiteY47" fmla="*/ 2524125 h 2524125"/>
                <a:gd name="connsiteX0" fmla="*/ 0 w 3509961"/>
                <a:gd name="connsiteY0" fmla="*/ 0 h 2519363"/>
                <a:gd name="connsiteX1" fmla="*/ 333375 w 3509961"/>
                <a:gd name="connsiteY1" fmla="*/ 0 h 2519363"/>
                <a:gd name="connsiteX2" fmla="*/ 333375 w 3509961"/>
                <a:gd name="connsiteY2" fmla="*/ 80963 h 2519363"/>
                <a:gd name="connsiteX3" fmla="*/ 481012 w 3509961"/>
                <a:gd name="connsiteY3" fmla="*/ 80963 h 2519363"/>
                <a:gd name="connsiteX4" fmla="*/ 481012 w 3509961"/>
                <a:gd name="connsiteY4" fmla="*/ 171450 h 2519363"/>
                <a:gd name="connsiteX5" fmla="*/ 600075 w 3509961"/>
                <a:gd name="connsiteY5" fmla="*/ 171450 h 2519363"/>
                <a:gd name="connsiteX6" fmla="*/ 600075 w 3509961"/>
                <a:gd name="connsiteY6" fmla="*/ 242888 h 2519363"/>
                <a:gd name="connsiteX7" fmla="*/ 742950 w 3509961"/>
                <a:gd name="connsiteY7" fmla="*/ 242888 h 2519363"/>
                <a:gd name="connsiteX8" fmla="*/ 742950 w 3509961"/>
                <a:gd name="connsiteY8" fmla="*/ 338138 h 2519363"/>
                <a:gd name="connsiteX9" fmla="*/ 804862 w 3509961"/>
                <a:gd name="connsiteY9" fmla="*/ 338138 h 2519363"/>
                <a:gd name="connsiteX10" fmla="*/ 804862 w 3509961"/>
                <a:gd name="connsiteY10" fmla="*/ 423863 h 2519363"/>
                <a:gd name="connsiteX11" fmla="*/ 866775 w 3509961"/>
                <a:gd name="connsiteY11" fmla="*/ 423863 h 2519363"/>
                <a:gd name="connsiteX12" fmla="*/ 866775 w 3509961"/>
                <a:gd name="connsiteY12" fmla="*/ 595313 h 2519363"/>
                <a:gd name="connsiteX13" fmla="*/ 938212 w 3509961"/>
                <a:gd name="connsiteY13" fmla="*/ 595313 h 2519363"/>
                <a:gd name="connsiteX14" fmla="*/ 938212 w 3509961"/>
                <a:gd name="connsiteY14" fmla="*/ 752475 h 2519363"/>
                <a:gd name="connsiteX15" fmla="*/ 1004887 w 3509961"/>
                <a:gd name="connsiteY15" fmla="*/ 752475 h 2519363"/>
                <a:gd name="connsiteX16" fmla="*/ 1004887 w 3509961"/>
                <a:gd name="connsiteY16" fmla="*/ 852488 h 2519363"/>
                <a:gd name="connsiteX17" fmla="*/ 1143000 w 3509961"/>
                <a:gd name="connsiteY17" fmla="*/ 852488 h 2519363"/>
                <a:gd name="connsiteX18" fmla="*/ 1143000 w 3509961"/>
                <a:gd name="connsiteY18" fmla="*/ 1004888 h 2519363"/>
                <a:gd name="connsiteX19" fmla="*/ 1204912 w 3509961"/>
                <a:gd name="connsiteY19" fmla="*/ 1004888 h 2519363"/>
                <a:gd name="connsiteX20" fmla="*/ 1204912 w 3509961"/>
                <a:gd name="connsiteY20" fmla="*/ 1176338 h 2519363"/>
                <a:gd name="connsiteX21" fmla="*/ 1395411 w 3509961"/>
                <a:gd name="connsiteY21" fmla="*/ 1171576 h 2519363"/>
                <a:gd name="connsiteX22" fmla="*/ 1400175 w 3509961"/>
                <a:gd name="connsiteY22" fmla="*/ 1428751 h 2519363"/>
                <a:gd name="connsiteX23" fmla="*/ 1471612 w 3509961"/>
                <a:gd name="connsiteY23" fmla="*/ 1428750 h 2519363"/>
                <a:gd name="connsiteX24" fmla="*/ 1471612 w 3509961"/>
                <a:gd name="connsiteY24" fmla="*/ 1504950 h 2519363"/>
                <a:gd name="connsiteX25" fmla="*/ 1538287 w 3509961"/>
                <a:gd name="connsiteY25" fmla="*/ 1504950 h 2519363"/>
                <a:gd name="connsiteX26" fmla="*/ 1538287 w 3509961"/>
                <a:gd name="connsiteY26" fmla="*/ 1590675 h 2519363"/>
                <a:gd name="connsiteX27" fmla="*/ 1600200 w 3509961"/>
                <a:gd name="connsiteY27" fmla="*/ 1590675 h 2519363"/>
                <a:gd name="connsiteX28" fmla="*/ 1600200 w 3509961"/>
                <a:gd name="connsiteY28" fmla="*/ 1762125 h 2519363"/>
                <a:gd name="connsiteX29" fmla="*/ 1724025 w 3509961"/>
                <a:gd name="connsiteY29" fmla="*/ 1762125 h 2519363"/>
                <a:gd name="connsiteX30" fmla="*/ 1724025 w 3509961"/>
                <a:gd name="connsiteY30" fmla="*/ 1843088 h 2519363"/>
                <a:gd name="connsiteX31" fmla="*/ 1800225 w 3509961"/>
                <a:gd name="connsiteY31" fmla="*/ 1843088 h 2519363"/>
                <a:gd name="connsiteX32" fmla="*/ 1800225 w 3509961"/>
                <a:gd name="connsiteY32" fmla="*/ 1919288 h 2519363"/>
                <a:gd name="connsiteX33" fmla="*/ 1871662 w 3509961"/>
                <a:gd name="connsiteY33" fmla="*/ 1919288 h 2519363"/>
                <a:gd name="connsiteX34" fmla="*/ 1871662 w 3509961"/>
                <a:gd name="connsiteY34" fmla="*/ 2019300 h 2519363"/>
                <a:gd name="connsiteX35" fmla="*/ 1995487 w 3509961"/>
                <a:gd name="connsiteY35" fmla="*/ 2019300 h 2519363"/>
                <a:gd name="connsiteX36" fmla="*/ 1995487 w 3509961"/>
                <a:gd name="connsiteY36" fmla="*/ 2114550 h 2519363"/>
                <a:gd name="connsiteX37" fmla="*/ 2143125 w 3509961"/>
                <a:gd name="connsiteY37" fmla="*/ 2114550 h 2519363"/>
                <a:gd name="connsiteX38" fmla="*/ 2143125 w 3509961"/>
                <a:gd name="connsiteY38" fmla="*/ 2181225 h 2519363"/>
                <a:gd name="connsiteX39" fmla="*/ 2271712 w 3509961"/>
                <a:gd name="connsiteY39" fmla="*/ 2181225 h 2519363"/>
                <a:gd name="connsiteX40" fmla="*/ 2271712 w 3509961"/>
                <a:gd name="connsiteY40" fmla="*/ 2262188 h 2519363"/>
                <a:gd name="connsiteX41" fmla="*/ 2471737 w 3509961"/>
                <a:gd name="connsiteY41" fmla="*/ 2262188 h 2519363"/>
                <a:gd name="connsiteX42" fmla="*/ 2471737 w 3509961"/>
                <a:gd name="connsiteY42" fmla="*/ 2357438 h 2519363"/>
                <a:gd name="connsiteX43" fmla="*/ 2800350 w 3509961"/>
                <a:gd name="connsiteY43" fmla="*/ 2357438 h 2519363"/>
                <a:gd name="connsiteX44" fmla="*/ 2800350 w 3509961"/>
                <a:gd name="connsiteY44" fmla="*/ 2433638 h 2519363"/>
                <a:gd name="connsiteX45" fmla="*/ 3043237 w 3509961"/>
                <a:gd name="connsiteY45" fmla="*/ 2433638 h 2519363"/>
                <a:gd name="connsiteX46" fmla="*/ 3043237 w 3509961"/>
                <a:gd name="connsiteY46" fmla="*/ 2519363 h 2519363"/>
                <a:gd name="connsiteX47" fmla="*/ 3509961 w 3509961"/>
                <a:gd name="connsiteY47" fmla="*/ 2390775 h 2519363"/>
                <a:gd name="connsiteX0" fmla="*/ 0 w 3524248"/>
                <a:gd name="connsiteY0" fmla="*/ 0 h 2519363"/>
                <a:gd name="connsiteX1" fmla="*/ 333375 w 3524248"/>
                <a:gd name="connsiteY1" fmla="*/ 0 h 2519363"/>
                <a:gd name="connsiteX2" fmla="*/ 333375 w 3524248"/>
                <a:gd name="connsiteY2" fmla="*/ 80963 h 2519363"/>
                <a:gd name="connsiteX3" fmla="*/ 481012 w 3524248"/>
                <a:gd name="connsiteY3" fmla="*/ 80963 h 2519363"/>
                <a:gd name="connsiteX4" fmla="*/ 481012 w 3524248"/>
                <a:gd name="connsiteY4" fmla="*/ 171450 h 2519363"/>
                <a:gd name="connsiteX5" fmla="*/ 600075 w 3524248"/>
                <a:gd name="connsiteY5" fmla="*/ 171450 h 2519363"/>
                <a:gd name="connsiteX6" fmla="*/ 600075 w 3524248"/>
                <a:gd name="connsiteY6" fmla="*/ 242888 h 2519363"/>
                <a:gd name="connsiteX7" fmla="*/ 742950 w 3524248"/>
                <a:gd name="connsiteY7" fmla="*/ 242888 h 2519363"/>
                <a:gd name="connsiteX8" fmla="*/ 742950 w 3524248"/>
                <a:gd name="connsiteY8" fmla="*/ 338138 h 2519363"/>
                <a:gd name="connsiteX9" fmla="*/ 804862 w 3524248"/>
                <a:gd name="connsiteY9" fmla="*/ 338138 h 2519363"/>
                <a:gd name="connsiteX10" fmla="*/ 804862 w 3524248"/>
                <a:gd name="connsiteY10" fmla="*/ 423863 h 2519363"/>
                <a:gd name="connsiteX11" fmla="*/ 866775 w 3524248"/>
                <a:gd name="connsiteY11" fmla="*/ 423863 h 2519363"/>
                <a:gd name="connsiteX12" fmla="*/ 866775 w 3524248"/>
                <a:gd name="connsiteY12" fmla="*/ 595313 h 2519363"/>
                <a:gd name="connsiteX13" fmla="*/ 938212 w 3524248"/>
                <a:gd name="connsiteY13" fmla="*/ 595313 h 2519363"/>
                <a:gd name="connsiteX14" fmla="*/ 938212 w 3524248"/>
                <a:gd name="connsiteY14" fmla="*/ 752475 h 2519363"/>
                <a:gd name="connsiteX15" fmla="*/ 1004887 w 3524248"/>
                <a:gd name="connsiteY15" fmla="*/ 752475 h 2519363"/>
                <a:gd name="connsiteX16" fmla="*/ 1004887 w 3524248"/>
                <a:gd name="connsiteY16" fmla="*/ 852488 h 2519363"/>
                <a:gd name="connsiteX17" fmla="*/ 1143000 w 3524248"/>
                <a:gd name="connsiteY17" fmla="*/ 852488 h 2519363"/>
                <a:gd name="connsiteX18" fmla="*/ 1143000 w 3524248"/>
                <a:gd name="connsiteY18" fmla="*/ 1004888 h 2519363"/>
                <a:gd name="connsiteX19" fmla="*/ 1204912 w 3524248"/>
                <a:gd name="connsiteY19" fmla="*/ 1004888 h 2519363"/>
                <a:gd name="connsiteX20" fmla="*/ 1204912 w 3524248"/>
                <a:gd name="connsiteY20" fmla="*/ 1176338 h 2519363"/>
                <a:gd name="connsiteX21" fmla="*/ 1395411 w 3524248"/>
                <a:gd name="connsiteY21" fmla="*/ 1171576 h 2519363"/>
                <a:gd name="connsiteX22" fmla="*/ 1400175 w 3524248"/>
                <a:gd name="connsiteY22" fmla="*/ 1428751 h 2519363"/>
                <a:gd name="connsiteX23" fmla="*/ 1471612 w 3524248"/>
                <a:gd name="connsiteY23" fmla="*/ 1428750 h 2519363"/>
                <a:gd name="connsiteX24" fmla="*/ 1471612 w 3524248"/>
                <a:gd name="connsiteY24" fmla="*/ 1504950 h 2519363"/>
                <a:gd name="connsiteX25" fmla="*/ 1538287 w 3524248"/>
                <a:gd name="connsiteY25" fmla="*/ 1504950 h 2519363"/>
                <a:gd name="connsiteX26" fmla="*/ 1538287 w 3524248"/>
                <a:gd name="connsiteY26" fmla="*/ 1590675 h 2519363"/>
                <a:gd name="connsiteX27" fmla="*/ 1600200 w 3524248"/>
                <a:gd name="connsiteY27" fmla="*/ 1590675 h 2519363"/>
                <a:gd name="connsiteX28" fmla="*/ 1600200 w 3524248"/>
                <a:gd name="connsiteY28" fmla="*/ 1762125 h 2519363"/>
                <a:gd name="connsiteX29" fmla="*/ 1724025 w 3524248"/>
                <a:gd name="connsiteY29" fmla="*/ 1762125 h 2519363"/>
                <a:gd name="connsiteX30" fmla="*/ 1724025 w 3524248"/>
                <a:gd name="connsiteY30" fmla="*/ 1843088 h 2519363"/>
                <a:gd name="connsiteX31" fmla="*/ 1800225 w 3524248"/>
                <a:gd name="connsiteY31" fmla="*/ 1843088 h 2519363"/>
                <a:gd name="connsiteX32" fmla="*/ 1800225 w 3524248"/>
                <a:gd name="connsiteY32" fmla="*/ 1919288 h 2519363"/>
                <a:gd name="connsiteX33" fmla="*/ 1871662 w 3524248"/>
                <a:gd name="connsiteY33" fmla="*/ 1919288 h 2519363"/>
                <a:gd name="connsiteX34" fmla="*/ 1871662 w 3524248"/>
                <a:gd name="connsiteY34" fmla="*/ 2019300 h 2519363"/>
                <a:gd name="connsiteX35" fmla="*/ 1995487 w 3524248"/>
                <a:gd name="connsiteY35" fmla="*/ 2019300 h 2519363"/>
                <a:gd name="connsiteX36" fmla="*/ 1995487 w 3524248"/>
                <a:gd name="connsiteY36" fmla="*/ 2114550 h 2519363"/>
                <a:gd name="connsiteX37" fmla="*/ 2143125 w 3524248"/>
                <a:gd name="connsiteY37" fmla="*/ 2114550 h 2519363"/>
                <a:gd name="connsiteX38" fmla="*/ 2143125 w 3524248"/>
                <a:gd name="connsiteY38" fmla="*/ 2181225 h 2519363"/>
                <a:gd name="connsiteX39" fmla="*/ 2271712 w 3524248"/>
                <a:gd name="connsiteY39" fmla="*/ 2181225 h 2519363"/>
                <a:gd name="connsiteX40" fmla="*/ 2271712 w 3524248"/>
                <a:gd name="connsiteY40" fmla="*/ 2262188 h 2519363"/>
                <a:gd name="connsiteX41" fmla="*/ 2471737 w 3524248"/>
                <a:gd name="connsiteY41" fmla="*/ 2262188 h 2519363"/>
                <a:gd name="connsiteX42" fmla="*/ 2471737 w 3524248"/>
                <a:gd name="connsiteY42" fmla="*/ 2357438 h 2519363"/>
                <a:gd name="connsiteX43" fmla="*/ 2800350 w 3524248"/>
                <a:gd name="connsiteY43" fmla="*/ 2357438 h 2519363"/>
                <a:gd name="connsiteX44" fmla="*/ 2800350 w 3524248"/>
                <a:gd name="connsiteY44" fmla="*/ 2433638 h 2519363"/>
                <a:gd name="connsiteX45" fmla="*/ 3043237 w 3524248"/>
                <a:gd name="connsiteY45" fmla="*/ 2433638 h 2519363"/>
                <a:gd name="connsiteX46" fmla="*/ 3043237 w 3524248"/>
                <a:gd name="connsiteY46" fmla="*/ 2519363 h 2519363"/>
                <a:gd name="connsiteX47" fmla="*/ 3524248 w 3524248"/>
                <a:gd name="connsiteY47" fmla="*/ 2514600 h 251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524248" h="2519363">
                  <a:moveTo>
                    <a:pt x="0" y="0"/>
                  </a:moveTo>
                  <a:lnTo>
                    <a:pt x="333375" y="0"/>
                  </a:lnTo>
                  <a:lnTo>
                    <a:pt x="333375" y="80963"/>
                  </a:lnTo>
                  <a:lnTo>
                    <a:pt x="481012" y="80963"/>
                  </a:lnTo>
                  <a:lnTo>
                    <a:pt x="481012" y="171450"/>
                  </a:lnTo>
                  <a:lnTo>
                    <a:pt x="600075" y="171450"/>
                  </a:lnTo>
                  <a:lnTo>
                    <a:pt x="600075" y="242888"/>
                  </a:lnTo>
                  <a:lnTo>
                    <a:pt x="742950" y="242888"/>
                  </a:lnTo>
                  <a:lnTo>
                    <a:pt x="742950" y="338138"/>
                  </a:lnTo>
                  <a:lnTo>
                    <a:pt x="804862" y="338138"/>
                  </a:lnTo>
                  <a:lnTo>
                    <a:pt x="804862" y="423863"/>
                  </a:lnTo>
                  <a:lnTo>
                    <a:pt x="866775" y="423863"/>
                  </a:lnTo>
                  <a:lnTo>
                    <a:pt x="866775" y="595313"/>
                  </a:lnTo>
                  <a:lnTo>
                    <a:pt x="938212" y="595313"/>
                  </a:lnTo>
                  <a:lnTo>
                    <a:pt x="938212" y="752475"/>
                  </a:lnTo>
                  <a:lnTo>
                    <a:pt x="1004887" y="752475"/>
                  </a:lnTo>
                  <a:lnTo>
                    <a:pt x="1004887" y="852488"/>
                  </a:lnTo>
                  <a:lnTo>
                    <a:pt x="1143000" y="852488"/>
                  </a:lnTo>
                  <a:lnTo>
                    <a:pt x="1143000" y="1004888"/>
                  </a:lnTo>
                  <a:lnTo>
                    <a:pt x="1204912" y="1004888"/>
                  </a:lnTo>
                  <a:lnTo>
                    <a:pt x="1204912" y="1176338"/>
                  </a:lnTo>
                  <a:lnTo>
                    <a:pt x="1395411" y="1171576"/>
                  </a:lnTo>
                  <a:lnTo>
                    <a:pt x="1400175" y="1428751"/>
                  </a:lnTo>
                  <a:lnTo>
                    <a:pt x="1471612" y="1428750"/>
                  </a:lnTo>
                  <a:lnTo>
                    <a:pt x="1471612" y="1504950"/>
                  </a:lnTo>
                  <a:lnTo>
                    <a:pt x="1538287" y="1504950"/>
                  </a:lnTo>
                  <a:lnTo>
                    <a:pt x="1538287" y="1590675"/>
                  </a:lnTo>
                  <a:lnTo>
                    <a:pt x="1600200" y="1590675"/>
                  </a:lnTo>
                  <a:lnTo>
                    <a:pt x="1600200" y="1762125"/>
                  </a:lnTo>
                  <a:lnTo>
                    <a:pt x="1724025" y="1762125"/>
                  </a:lnTo>
                  <a:lnTo>
                    <a:pt x="1724025" y="1843088"/>
                  </a:lnTo>
                  <a:lnTo>
                    <a:pt x="1800225" y="1843088"/>
                  </a:lnTo>
                  <a:lnTo>
                    <a:pt x="1800225" y="1919288"/>
                  </a:lnTo>
                  <a:lnTo>
                    <a:pt x="1871662" y="1919288"/>
                  </a:lnTo>
                  <a:lnTo>
                    <a:pt x="1871662" y="2019300"/>
                  </a:lnTo>
                  <a:lnTo>
                    <a:pt x="1995487" y="2019300"/>
                  </a:lnTo>
                  <a:lnTo>
                    <a:pt x="1995487" y="2114550"/>
                  </a:lnTo>
                  <a:lnTo>
                    <a:pt x="2143125" y="2114550"/>
                  </a:lnTo>
                  <a:lnTo>
                    <a:pt x="2143125" y="2181225"/>
                  </a:lnTo>
                  <a:lnTo>
                    <a:pt x="2271712" y="2181225"/>
                  </a:lnTo>
                  <a:lnTo>
                    <a:pt x="2271712" y="2262188"/>
                  </a:lnTo>
                  <a:lnTo>
                    <a:pt x="2471737" y="2262188"/>
                  </a:lnTo>
                  <a:lnTo>
                    <a:pt x="2471737" y="2357438"/>
                  </a:lnTo>
                  <a:lnTo>
                    <a:pt x="2800350" y="2357438"/>
                  </a:lnTo>
                  <a:lnTo>
                    <a:pt x="2800350" y="2433638"/>
                  </a:lnTo>
                  <a:lnTo>
                    <a:pt x="3043237" y="2433638"/>
                  </a:lnTo>
                  <a:lnTo>
                    <a:pt x="3043237" y="2519363"/>
                  </a:lnTo>
                  <a:lnTo>
                    <a:pt x="3524248" y="2514600"/>
                  </a:lnTo>
                </a:path>
              </a:pathLst>
            </a:custGeom>
            <a:noFill/>
            <a:ln w="28575">
              <a:solidFill>
                <a:schemeClr val="accent1"/>
              </a:solidFill>
              <a:miter lim="800000"/>
              <a:headEnd/>
              <a:tailEnd/>
            </a:ln>
          </p:spPr>
          <p:txBody>
            <a:bodyPr rtlCol="0" anchor="ctr"/>
            <a:lstStyle/>
            <a:p>
              <a:pPr algn="ctr"/>
              <a:endParaRPr lang="en-US" dirty="0"/>
            </a:p>
          </p:txBody>
        </p:sp>
        <p:sp>
          <p:nvSpPr>
            <p:cNvPr id="44" name="Freeform: Shape 43">
              <a:extLst>
                <a:ext uri="{FF2B5EF4-FFF2-40B4-BE49-F238E27FC236}">
                  <a16:creationId xmlns:a16="http://schemas.microsoft.com/office/drawing/2014/main" id="{35113FD9-A322-61C6-5414-B05491807946}"/>
                </a:ext>
              </a:extLst>
            </p:cNvPr>
            <p:cNvSpPr/>
            <p:nvPr/>
          </p:nvSpPr>
          <p:spPr bwMode="auto">
            <a:xfrm>
              <a:off x="8065770" y="1990725"/>
              <a:ext cx="3500438" cy="3105150"/>
            </a:xfrm>
            <a:custGeom>
              <a:avLst/>
              <a:gdLst>
                <a:gd name="connsiteX0" fmla="*/ 3500438 w 3500438"/>
                <a:gd name="connsiteY0" fmla="*/ 3105150 h 3105150"/>
                <a:gd name="connsiteX1" fmla="*/ 2795588 w 3500438"/>
                <a:gd name="connsiteY1" fmla="*/ 3105150 h 3105150"/>
                <a:gd name="connsiteX2" fmla="*/ 2795588 w 3500438"/>
                <a:gd name="connsiteY2" fmla="*/ 3028950 h 3105150"/>
                <a:gd name="connsiteX3" fmla="*/ 2528888 w 3500438"/>
                <a:gd name="connsiteY3" fmla="*/ 3028950 h 3105150"/>
                <a:gd name="connsiteX4" fmla="*/ 2528888 w 3500438"/>
                <a:gd name="connsiteY4" fmla="*/ 2938463 h 3105150"/>
                <a:gd name="connsiteX5" fmla="*/ 2333625 w 3500438"/>
                <a:gd name="connsiteY5" fmla="*/ 2938463 h 3105150"/>
                <a:gd name="connsiteX6" fmla="*/ 2333625 w 3500438"/>
                <a:gd name="connsiteY6" fmla="*/ 2857500 h 3105150"/>
                <a:gd name="connsiteX7" fmla="*/ 2133600 w 3500438"/>
                <a:gd name="connsiteY7" fmla="*/ 2857500 h 3105150"/>
                <a:gd name="connsiteX8" fmla="*/ 2133600 w 3500438"/>
                <a:gd name="connsiteY8" fmla="*/ 2776538 h 3105150"/>
                <a:gd name="connsiteX9" fmla="*/ 2005013 w 3500438"/>
                <a:gd name="connsiteY9" fmla="*/ 2776538 h 3105150"/>
                <a:gd name="connsiteX10" fmla="*/ 2005013 w 3500438"/>
                <a:gd name="connsiteY10" fmla="*/ 2690813 h 3105150"/>
                <a:gd name="connsiteX11" fmla="*/ 1862138 w 3500438"/>
                <a:gd name="connsiteY11" fmla="*/ 2690813 h 3105150"/>
                <a:gd name="connsiteX12" fmla="*/ 1862138 w 3500438"/>
                <a:gd name="connsiteY12" fmla="*/ 2609850 h 3105150"/>
                <a:gd name="connsiteX13" fmla="*/ 1733550 w 3500438"/>
                <a:gd name="connsiteY13" fmla="*/ 2609850 h 3105150"/>
                <a:gd name="connsiteX14" fmla="*/ 1733550 w 3500438"/>
                <a:gd name="connsiteY14" fmla="*/ 2524125 h 3105150"/>
                <a:gd name="connsiteX15" fmla="*/ 1595438 w 3500438"/>
                <a:gd name="connsiteY15" fmla="*/ 2524125 h 3105150"/>
                <a:gd name="connsiteX16" fmla="*/ 1595438 w 3500438"/>
                <a:gd name="connsiteY16" fmla="*/ 2438400 h 3105150"/>
                <a:gd name="connsiteX17" fmla="*/ 1462088 w 3500438"/>
                <a:gd name="connsiteY17" fmla="*/ 2438400 h 3105150"/>
                <a:gd name="connsiteX18" fmla="*/ 1462088 w 3500438"/>
                <a:gd name="connsiteY18" fmla="*/ 2271713 h 3105150"/>
                <a:gd name="connsiteX19" fmla="*/ 1400175 w 3500438"/>
                <a:gd name="connsiteY19" fmla="*/ 2271713 h 3105150"/>
                <a:gd name="connsiteX20" fmla="*/ 1400175 w 3500438"/>
                <a:gd name="connsiteY20" fmla="*/ 2181225 h 3105150"/>
                <a:gd name="connsiteX21" fmla="*/ 1328738 w 3500438"/>
                <a:gd name="connsiteY21" fmla="*/ 2181225 h 3105150"/>
                <a:gd name="connsiteX22" fmla="*/ 1328738 w 3500438"/>
                <a:gd name="connsiteY22" fmla="*/ 2019300 h 3105150"/>
                <a:gd name="connsiteX23" fmla="*/ 1262063 w 3500438"/>
                <a:gd name="connsiteY23" fmla="*/ 2019300 h 3105150"/>
                <a:gd name="connsiteX24" fmla="*/ 1262063 w 3500438"/>
                <a:gd name="connsiteY24" fmla="*/ 1847850 h 3105150"/>
                <a:gd name="connsiteX25" fmla="*/ 1200150 w 3500438"/>
                <a:gd name="connsiteY25" fmla="*/ 1847850 h 3105150"/>
                <a:gd name="connsiteX26" fmla="*/ 1200150 w 3500438"/>
                <a:gd name="connsiteY26" fmla="*/ 1762125 h 3105150"/>
                <a:gd name="connsiteX27" fmla="*/ 1133475 w 3500438"/>
                <a:gd name="connsiteY27" fmla="*/ 1762125 h 3105150"/>
                <a:gd name="connsiteX28" fmla="*/ 1133475 w 3500438"/>
                <a:gd name="connsiteY28" fmla="*/ 1595438 h 3105150"/>
                <a:gd name="connsiteX29" fmla="*/ 1066800 w 3500438"/>
                <a:gd name="connsiteY29" fmla="*/ 1595438 h 3105150"/>
                <a:gd name="connsiteX30" fmla="*/ 1066800 w 3500438"/>
                <a:gd name="connsiteY30" fmla="*/ 1343025 h 3105150"/>
                <a:gd name="connsiteX31" fmla="*/ 933450 w 3500438"/>
                <a:gd name="connsiteY31" fmla="*/ 1343025 h 3105150"/>
                <a:gd name="connsiteX32" fmla="*/ 933450 w 3500438"/>
                <a:gd name="connsiteY32" fmla="*/ 1085850 h 3105150"/>
                <a:gd name="connsiteX33" fmla="*/ 866775 w 3500438"/>
                <a:gd name="connsiteY33" fmla="*/ 1085850 h 3105150"/>
                <a:gd name="connsiteX34" fmla="*/ 866775 w 3500438"/>
                <a:gd name="connsiteY34" fmla="*/ 928688 h 3105150"/>
                <a:gd name="connsiteX35" fmla="*/ 800100 w 3500438"/>
                <a:gd name="connsiteY35" fmla="*/ 928688 h 3105150"/>
                <a:gd name="connsiteX36" fmla="*/ 800100 w 3500438"/>
                <a:gd name="connsiteY36" fmla="*/ 762000 h 3105150"/>
                <a:gd name="connsiteX37" fmla="*/ 728663 w 3500438"/>
                <a:gd name="connsiteY37" fmla="*/ 762000 h 3105150"/>
                <a:gd name="connsiteX38" fmla="*/ 728663 w 3500438"/>
                <a:gd name="connsiteY38" fmla="*/ 585788 h 3105150"/>
                <a:gd name="connsiteX39" fmla="*/ 671513 w 3500438"/>
                <a:gd name="connsiteY39" fmla="*/ 585788 h 3105150"/>
                <a:gd name="connsiteX40" fmla="*/ 671513 w 3500438"/>
                <a:gd name="connsiteY40" fmla="*/ 414338 h 3105150"/>
                <a:gd name="connsiteX41" fmla="*/ 600075 w 3500438"/>
                <a:gd name="connsiteY41" fmla="*/ 414338 h 3105150"/>
                <a:gd name="connsiteX42" fmla="*/ 600075 w 3500438"/>
                <a:gd name="connsiteY42" fmla="*/ 333375 h 3105150"/>
                <a:gd name="connsiteX43" fmla="*/ 528638 w 3500438"/>
                <a:gd name="connsiteY43" fmla="*/ 333375 h 3105150"/>
                <a:gd name="connsiteX44" fmla="*/ 528638 w 3500438"/>
                <a:gd name="connsiteY44" fmla="*/ 257175 h 3105150"/>
                <a:gd name="connsiteX45" fmla="*/ 471488 w 3500438"/>
                <a:gd name="connsiteY45" fmla="*/ 257175 h 3105150"/>
                <a:gd name="connsiteX46" fmla="*/ 471488 w 3500438"/>
                <a:gd name="connsiteY46" fmla="*/ 171450 h 3105150"/>
                <a:gd name="connsiteX47" fmla="*/ 266700 w 3500438"/>
                <a:gd name="connsiteY47" fmla="*/ 171450 h 3105150"/>
                <a:gd name="connsiteX48" fmla="*/ 266700 w 3500438"/>
                <a:gd name="connsiteY48" fmla="*/ 90488 h 3105150"/>
                <a:gd name="connsiteX49" fmla="*/ 190500 w 3500438"/>
                <a:gd name="connsiteY49" fmla="*/ 90488 h 3105150"/>
                <a:gd name="connsiteX50" fmla="*/ 190500 w 3500438"/>
                <a:gd name="connsiteY50" fmla="*/ 0 h 3105150"/>
                <a:gd name="connsiteX51" fmla="*/ 0 w 3500438"/>
                <a:gd name="connsiteY51" fmla="*/ 0 h 310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500438" h="3105150">
                  <a:moveTo>
                    <a:pt x="3500438" y="3105150"/>
                  </a:moveTo>
                  <a:lnTo>
                    <a:pt x="2795588" y="3105150"/>
                  </a:lnTo>
                  <a:lnTo>
                    <a:pt x="2795588" y="3028950"/>
                  </a:lnTo>
                  <a:lnTo>
                    <a:pt x="2528888" y="3028950"/>
                  </a:lnTo>
                  <a:lnTo>
                    <a:pt x="2528888" y="2938463"/>
                  </a:lnTo>
                  <a:lnTo>
                    <a:pt x="2333625" y="2938463"/>
                  </a:lnTo>
                  <a:lnTo>
                    <a:pt x="2333625" y="2857500"/>
                  </a:lnTo>
                  <a:lnTo>
                    <a:pt x="2133600" y="2857500"/>
                  </a:lnTo>
                  <a:lnTo>
                    <a:pt x="2133600" y="2776538"/>
                  </a:lnTo>
                  <a:lnTo>
                    <a:pt x="2005013" y="2776538"/>
                  </a:lnTo>
                  <a:lnTo>
                    <a:pt x="2005013" y="2690813"/>
                  </a:lnTo>
                  <a:lnTo>
                    <a:pt x="1862138" y="2690813"/>
                  </a:lnTo>
                  <a:lnTo>
                    <a:pt x="1862138" y="2609850"/>
                  </a:lnTo>
                  <a:lnTo>
                    <a:pt x="1733550" y="2609850"/>
                  </a:lnTo>
                  <a:lnTo>
                    <a:pt x="1733550" y="2524125"/>
                  </a:lnTo>
                  <a:lnTo>
                    <a:pt x="1595438" y="2524125"/>
                  </a:lnTo>
                  <a:lnTo>
                    <a:pt x="1595438" y="2438400"/>
                  </a:lnTo>
                  <a:lnTo>
                    <a:pt x="1462088" y="2438400"/>
                  </a:lnTo>
                  <a:lnTo>
                    <a:pt x="1462088" y="2271713"/>
                  </a:lnTo>
                  <a:lnTo>
                    <a:pt x="1400175" y="2271713"/>
                  </a:lnTo>
                  <a:lnTo>
                    <a:pt x="1400175" y="2181225"/>
                  </a:lnTo>
                  <a:lnTo>
                    <a:pt x="1328738" y="2181225"/>
                  </a:lnTo>
                  <a:lnTo>
                    <a:pt x="1328738" y="2019300"/>
                  </a:lnTo>
                  <a:lnTo>
                    <a:pt x="1262063" y="2019300"/>
                  </a:lnTo>
                  <a:lnTo>
                    <a:pt x="1262063" y="1847850"/>
                  </a:lnTo>
                  <a:lnTo>
                    <a:pt x="1200150" y="1847850"/>
                  </a:lnTo>
                  <a:lnTo>
                    <a:pt x="1200150" y="1762125"/>
                  </a:lnTo>
                  <a:lnTo>
                    <a:pt x="1133475" y="1762125"/>
                  </a:lnTo>
                  <a:lnTo>
                    <a:pt x="1133475" y="1595438"/>
                  </a:lnTo>
                  <a:lnTo>
                    <a:pt x="1066800" y="1595438"/>
                  </a:lnTo>
                  <a:lnTo>
                    <a:pt x="1066800" y="1343025"/>
                  </a:lnTo>
                  <a:lnTo>
                    <a:pt x="933450" y="1343025"/>
                  </a:lnTo>
                  <a:lnTo>
                    <a:pt x="933450" y="1085850"/>
                  </a:lnTo>
                  <a:lnTo>
                    <a:pt x="866775" y="1085850"/>
                  </a:lnTo>
                  <a:lnTo>
                    <a:pt x="866775" y="928688"/>
                  </a:lnTo>
                  <a:lnTo>
                    <a:pt x="800100" y="928688"/>
                  </a:lnTo>
                  <a:lnTo>
                    <a:pt x="800100" y="762000"/>
                  </a:lnTo>
                  <a:lnTo>
                    <a:pt x="728663" y="762000"/>
                  </a:lnTo>
                  <a:lnTo>
                    <a:pt x="728663" y="585788"/>
                  </a:lnTo>
                  <a:lnTo>
                    <a:pt x="671513" y="585788"/>
                  </a:lnTo>
                  <a:lnTo>
                    <a:pt x="671513" y="414338"/>
                  </a:lnTo>
                  <a:lnTo>
                    <a:pt x="600075" y="414338"/>
                  </a:lnTo>
                  <a:lnTo>
                    <a:pt x="600075" y="333375"/>
                  </a:lnTo>
                  <a:lnTo>
                    <a:pt x="528638" y="333375"/>
                  </a:lnTo>
                  <a:lnTo>
                    <a:pt x="528638" y="257175"/>
                  </a:lnTo>
                  <a:lnTo>
                    <a:pt x="471488" y="257175"/>
                  </a:lnTo>
                  <a:lnTo>
                    <a:pt x="471488" y="171450"/>
                  </a:lnTo>
                  <a:lnTo>
                    <a:pt x="266700" y="171450"/>
                  </a:lnTo>
                  <a:lnTo>
                    <a:pt x="266700" y="90488"/>
                  </a:lnTo>
                  <a:lnTo>
                    <a:pt x="190500" y="90488"/>
                  </a:lnTo>
                  <a:lnTo>
                    <a:pt x="190500" y="0"/>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45" name="Freeform: Shape 44">
              <a:extLst>
                <a:ext uri="{FF2B5EF4-FFF2-40B4-BE49-F238E27FC236}">
                  <a16:creationId xmlns:a16="http://schemas.microsoft.com/office/drawing/2014/main" id="{75827AE8-B673-D409-9C8B-BA4B9C2F0D27}"/>
                </a:ext>
              </a:extLst>
            </p:cNvPr>
            <p:cNvSpPr/>
            <p:nvPr/>
          </p:nvSpPr>
          <p:spPr bwMode="auto">
            <a:xfrm>
              <a:off x="8070533" y="2024063"/>
              <a:ext cx="3509962" cy="2924175"/>
            </a:xfrm>
            <a:custGeom>
              <a:avLst/>
              <a:gdLst>
                <a:gd name="connsiteX0" fmla="*/ 3509962 w 3509962"/>
                <a:gd name="connsiteY0" fmla="*/ 2924175 h 2924175"/>
                <a:gd name="connsiteX1" fmla="*/ 2990850 w 3509962"/>
                <a:gd name="connsiteY1" fmla="*/ 2924175 h 2924175"/>
                <a:gd name="connsiteX2" fmla="*/ 2990850 w 3509962"/>
                <a:gd name="connsiteY2" fmla="*/ 2833687 h 2924175"/>
                <a:gd name="connsiteX3" fmla="*/ 2662237 w 3509962"/>
                <a:gd name="connsiteY3" fmla="*/ 2833687 h 2924175"/>
                <a:gd name="connsiteX4" fmla="*/ 2662237 w 3509962"/>
                <a:gd name="connsiteY4" fmla="*/ 2762250 h 2924175"/>
                <a:gd name="connsiteX5" fmla="*/ 2390775 w 3509962"/>
                <a:gd name="connsiteY5" fmla="*/ 2762250 h 2924175"/>
                <a:gd name="connsiteX6" fmla="*/ 2390775 w 3509962"/>
                <a:gd name="connsiteY6" fmla="*/ 2676525 h 2924175"/>
                <a:gd name="connsiteX7" fmla="*/ 2181225 w 3509962"/>
                <a:gd name="connsiteY7" fmla="*/ 2676525 h 2924175"/>
                <a:gd name="connsiteX8" fmla="*/ 2181225 w 3509962"/>
                <a:gd name="connsiteY8" fmla="*/ 2595562 h 2924175"/>
                <a:gd name="connsiteX9" fmla="*/ 2057400 w 3509962"/>
                <a:gd name="connsiteY9" fmla="*/ 2595562 h 2924175"/>
                <a:gd name="connsiteX10" fmla="*/ 2057400 w 3509962"/>
                <a:gd name="connsiteY10" fmla="*/ 2509837 h 2924175"/>
                <a:gd name="connsiteX11" fmla="*/ 1928812 w 3509962"/>
                <a:gd name="connsiteY11" fmla="*/ 2509837 h 2924175"/>
                <a:gd name="connsiteX12" fmla="*/ 1928812 w 3509962"/>
                <a:gd name="connsiteY12" fmla="*/ 2428875 h 2924175"/>
                <a:gd name="connsiteX13" fmla="*/ 1790700 w 3509962"/>
                <a:gd name="connsiteY13" fmla="*/ 2428875 h 2924175"/>
                <a:gd name="connsiteX14" fmla="*/ 1790700 w 3509962"/>
                <a:gd name="connsiteY14" fmla="*/ 2338387 h 2924175"/>
                <a:gd name="connsiteX15" fmla="*/ 1724025 w 3509962"/>
                <a:gd name="connsiteY15" fmla="*/ 2338387 h 2924175"/>
                <a:gd name="connsiteX16" fmla="*/ 1724025 w 3509962"/>
                <a:gd name="connsiteY16" fmla="*/ 2257425 h 2924175"/>
                <a:gd name="connsiteX17" fmla="*/ 1590675 w 3509962"/>
                <a:gd name="connsiteY17" fmla="*/ 2257425 h 2924175"/>
                <a:gd name="connsiteX18" fmla="*/ 1590675 w 3509962"/>
                <a:gd name="connsiteY18" fmla="*/ 2171700 h 2924175"/>
                <a:gd name="connsiteX19" fmla="*/ 1462087 w 3509962"/>
                <a:gd name="connsiteY19" fmla="*/ 2171700 h 2924175"/>
                <a:gd name="connsiteX20" fmla="*/ 1462087 w 3509962"/>
                <a:gd name="connsiteY20" fmla="*/ 2005012 h 2924175"/>
                <a:gd name="connsiteX21" fmla="*/ 1395412 w 3509962"/>
                <a:gd name="connsiteY21" fmla="*/ 2005012 h 2924175"/>
                <a:gd name="connsiteX22" fmla="*/ 1395412 w 3509962"/>
                <a:gd name="connsiteY22" fmla="*/ 1919287 h 2924175"/>
                <a:gd name="connsiteX23" fmla="*/ 1252537 w 3509962"/>
                <a:gd name="connsiteY23" fmla="*/ 1919287 h 2924175"/>
                <a:gd name="connsiteX24" fmla="*/ 1252537 w 3509962"/>
                <a:gd name="connsiteY24" fmla="*/ 1747837 h 2924175"/>
                <a:gd name="connsiteX25" fmla="*/ 1195387 w 3509962"/>
                <a:gd name="connsiteY25" fmla="*/ 1747837 h 2924175"/>
                <a:gd name="connsiteX26" fmla="*/ 1195387 w 3509962"/>
                <a:gd name="connsiteY26" fmla="*/ 1666875 h 2924175"/>
                <a:gd name="connsiteX27" fmla="*/ 1133475 w 3509962"/>
                <a:gd name="connsiteY27" fmla="*/ 1666875 h 2924175"/>
                <a:gd name="connsiteX28" fmla="*/ 1133475 w 3509962"/>
                <a:gd name="connsiteY28" fmla="*/ 1495425 h 2924175"/>
                <a:gd name="connsiteX29" fmla="*/ 1062037 w 3509962"/>
                <a:gd name="connsiteY29" fmla="*/ 1495425 h 2924175"/>
                <a:gd name="connsiteX30" fmla="*/ 1062037 w 3509962"/>
                <a:gd name="connsiteY30" fmla="*/ 1409700 h 2924175"/>
                <a:gd name="connsiteX31" fmla="*/ 1004887 w 3509962"/>
                <a:gd name="connsiteY31" fmla="*/ 1409700 h 2924175"/>
                <a:gd name="connsiteX32" fmla="*/ 1004887 w 3509962"/>
                <a:gd name="connsiteY32" fmla="*/ 1162050 h 2924175"/>
                <a:gd name="connsiteX33" fmla="*/ 862012 w 3509962"/>
                <a:gd name="connsiteY33" fmla="*/ 1162050 h 2924175"/>
                <a:gd name="connsiteX34" fmla="*/ 862012 w 3509962"/>
                <a:gd name="connsiteY34" fmla="*/ 1000125 h 2924175"/>
                <a:gd name="connsiteX35" fmla="*/ 800100 w 3509962"/>
                <a:gd name="connsiteY35" fmla="*/ 1000125 h 2924175"/>
                <a:gd name="connsiteX36" fmla="*/ 800100 w 3509962"/>
                <a:gd name="connsiteY36" fmla="*/ 723900 h 2924175"/>
                <a:gd name="connsiteX37" fmla="*/ 719137 w 3509962"/>
                <a:gd name="connsiteY37" fmla="*/ 723900 h 2924175"/>
                <a:gd name="connsiteX38" fmla="*/ 719137 w 3509962"/>
                <a:gd name="connsiteY38" fmla="*/ 581025 h 2924175"/>
                <a:gd name="connsiteX39" fmla="*/ 600075 w 3509962"/>
                <a:gd name="connsiteY39" fmla="*/ 581025 h 2924175"/>
                <a:gd name="connsiteX40" fmla="*/ 600075 w 3509962"/>
                <a:gd name="connsiteY40" fmla="*/ 409575 h 2924175"/>
                <a:gd name="connsiteX41" fmla="*/ 523875 w 3509962"/>
                <a:gd name="connsiteY41" fmla="*/ 409575 h 2924175"/>
                <a:gd name="connsiteX42" fmla="*/ 523875 w 3509962"/>
                <a:gd name="connsiteY42" fmla="*/ 328612 h 2924175"/>
                <a:gd name="connsiteX43" fmla="*/ 461962 w 3509962"/>
                <a:gd name="connsiteY43" fmla="*/ 328612 h 2924175"/>
                <a:gd name="connsiteX44" fmla="*/ 461962 w 3509962"/>
                <a:gd name="connsiteY44" fmla="*/ 247650 h 2924175"/>
                <a:gd name="connsiteX45" fmla="*/ 319087 w 3509962"/>
                <a:gd name="connsiteY45" fmla="*/ 247650 h 2924175"/>
                <a:gd name="connsiteX46" fmla="*/ 319087 w 3509962"/>
                <a:gd name="connsiteY46" fmla="*/ 166687 h 2924175"/>
                <a:gd name="connsiteX47" fmla="*/ 261937 w 3509962"/>
                <a:gd name="connsiteY47" fmla="*/ 166687 h 2924175"/>
                <a:gd name="connsiteX48" fmla="*/ 261937 w 3509962"/>
                <a:gd name="connsiteY48" fmla="*/ 71437 h 2924175"/>
                <a:gd name="connsiteX49" fmla="*/ 128587 w 3509962"/>
                <a:gd name="connsiteY49" fmla="*/ 71437 h 2924175"/>
                <a:gd name="connsiteX50" fmla="*/ 128587 w 3509962"/>
                <a:gd name="connsiteY50" fmla="*/ 0 h 2924175"/>
                <a:gd name="connsiteX51" fmla="*/ 0 w 3509962"/>
                <a:gd name="connsiteY51" fmla="*/ 0 h 292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509962" h="2924175">
                  <a:moveTo>
                    <a:pt x="3509962" y="2924175"/>
                  </a:moveTo>
                  <a:lnTo>
                    <a:pt x="2990850" y="2924175"/>
                  </a:lnTo>
                  <a:lnTo>
                    <a:pt x="2990850" y="2833687"/>
                  </a:lnTo>
                  <a:lnTo>
                    <a:pt x="2662237" y="2833687"/>
                  </a:lnTo>
                  <a:lnTo>
                    <a:pt x="2662237" y="2762250"/>
                  </a:lnTo>
                  <a:lnTo>
                    <a:pt x="2390775" y="2762250"/>
                  </a:lnTo>
                  <a:lnTo>
                    <a:pt x="2390775" y="2676525"/>
                  </a:lnTo>
                  <a:lnTo>
                    <a:pt x="2181225" y="2676525"/>
                  </a:lnTo>
                  <a:lnTo>
                    <a:pt x="2181225" y="2595562"/>
                  </a:lnTo>
                  <a:lnTo>
                    <a:pt x="2057400" y="2595562"/>
                  </a:lnTo>
                  <a:lnTo>
                    <a:pt x="2057400" y="2509837"/>
                  </a:lnTo>
                  <a:lnTo>
                    <a:pt x="1928812" y="2509837"/>
                  </a:lnTo>
                  <a:lnTo>
                    <a:pt x="1928812" y="2428875"/>
                  </a:lnTo>
                  <a:lnTo>
                    <a:pt x="1790700" y="2428875"/>
                  </a:lnTo>
                  <a:lnTo>
                    <a:pt x="1790700" y="2338387"/>
                  </a:lnTo>
                  <a:lnTo>
                    <a:pt x="1724025" y="2338387"/>
                  </a:lnTo>
                  <a:lnTo>
                    <a:pt x="1724025" y="2257425"/>
                  </a:lnTo>
                  <a:lnTo>
                    <a:pt x="1590675" y="2257425"/>
                  </a:lnTo>
                  <a:lnTo>
                    <a:pt x="1590675" y="2171700"/>
                  </a:lnTo>
                  <a:lnTo>
                    <a:pt x="1462087" y="2171700"/>
                  </a:lnTo>
                  <a:lnTo>
                    <a:pt x="1462087" y="2005012"/>
                  </a:lnTo>
                  <a:lnTo>
                    <a:pt x="1395412" y="2005012"/>
                  </a:lnTo>
                  <a:lnTo>
                    <a:pt x="1395412" y="1919287"/>
                  </a:lnTo>
                  <a:lnTo>
                    <a:pt x="1252537" y="1919287"/>
                  </a:lnTo>
                  <a:lnTo>
                    <a:pt x="1252537" y="1747837"/>
                  </a:lnTo>
                  <a:lnTo>
                    <a:pt x="1195387" y="1747837"/>
                  </a:lnTo>
                  <a:lnTo>
                    <a:pt x="1195387" y="1666875"/>
                  </a:lnTo>
                  <a:lnTo>
                    <a:pt x="1133475" y="1666875"/>
                  </a:lnTo>
                  <a:lnTo>
                    <a:pt x="1133475" y="1495425"/>
                  </a:lnTo>
                  <a:lnTo>
                    <a:pt x="1062037" y="1495425"/>
                  </a:lnTo>
                  <a:lnTo>
                    <a:pt x="1062037" y="1409700"/>
                  </a:lnTo>
                  <a:lnTo>
                    <a:pt x="1004887" y="1409700"/>
                  </a:lnTo>
                  <a:lnTo>
                    <a:pt x="1004887" y="1162050"/>
                  </a:lnTo>
                  <a:lnTo>
                    <a:pt x="862012" y="1162050"/>
                  </a:lnTo>
                  <a:lnTo>
                    <a:pt x="862012" y="1000125"/>
                  </a:lnTo>
                  <a:lnTo>
                    <a:pt x="800100" y="1000125"/>
                  </a:lnTo>
                  <a:lnTo>
                    <a:pt x="800100" y="723900"/>
                  </a:lnTo>
                  <a:lnTo>
                    <a:pt x="719137" y="723900"/>
                  </a:lnTo>
                  <a:lnTo>
                    <a:pt x="719137" y="581025"/>
                  </a:lnTo>
                  <a:lnTo>
                    <a:pt x="600075" y="581025"/>
                  </a:lnTo>
                  <a:lnTo>
                    <a:pt x="600075" y="409575"/>
                  </a:lnTo>
                  <a:lnTo>
                    <a:pt x="523875" y="409575"/>
                  </a:lnTo>
                  <a:lnTo>
                    <a:pt x="523875" y="328612"/>
                  </a:lnTo>
                  <a:lnTo>
                    <a:pt x="461962" y="328612"/>
                  </a:lnTo>
                  <a:lnTo>
                    <a:pt x="461962" y="247650"/>
                  </a:lnTo>
                  <a:lnTo>
                    <a:pt x="319087" y="247650"/>
                  </a:lnTo>
                  <a:lnTo>
                    <a:pt x="319087" y="166687"/>
                  </a:lnTo>
                  <a:lnTo>
                    <a:pt x="261937" y="166687"/>
                  </a:lnTo>
                  <a:lnTo>
                    <a:pt x="261937" y="71437"/>
                  </a:lnTo>
                  <a:lnTo>
                    <a:pt x="128587" y="71437"/>
                  </a:lnTo>
                  <a:lnTo>
                    <a:pt x="128587"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46" name="Freeform: Shape 45">
              <a:extLst>
                <a:ext uri="{FF2B5EF4-FFF2-40B4-BE49-F238E27FC236}">
                  <a16:creationId xmlns:a16="http://schemas.microsoft.com/office/drawing/2014/main" id="{0B00522A-78AD-4E4B-14CB-F59A37097557}"/>
                </a:ext>
              </a:extLst>
            </p:cNvPr>
            <p:cNvSpPr/>
            <p:nvPr/>
          </p:nvSpPr>
          <p:spPr bwMode="auto">
            <a:xfrm>
              <a:off x="8070533" y="2052638"/>
              <a:ext cx="2252662" cy="3433762"/>
            </a:xfrm>
            <a:custGeom>
              <a:avLst/>
              <a:gdLst>
                <a:gd name="connsiteX0" fmla="*/ 2252662 w 2252662"/>
                <a:gd name="connsiteY0" fmla="*/ 3433762 h 3433762"/>
                <a:gd name="connsiteX1" fmla="*/ 2252662 w 2252662"/>
                <a:gd name="connsiteY1" fmla="*/ 3352800 h 3433762"/>
                <a:gd name="connsiteX2" fmla="*/ 1928812 w 2252662"/>
                <a:gd name="connsiteY2" fmla="*/ 3352800 h 3433762"/>
                <a:gd name="connsiteX3" fmla="*/ 1928812 w 2252662"/>
                <a:gd name="connsiteY3" fmla="*/ 3181350 h 3433762"/>
                <a:gd name="connsiteX4" fmla="*/ 1862137 w 2252662"/>
                <a:gd name="connsiteY4" fmla="*/ 3181350 h 3433762"/>
                <a:gd name="connsiteX5" fmla="*/ 1862137 w 2252662"/>
                <a:gd name="connsiteY5" fmla="*/ 3105150 h 3433762"/>
                <a:gd name="connsiteX6" fmla="*/ 1724025 w 2252662"/>
                <a:gd name="connsiteY6" fmla="*/ 3105150 h 3433762"/>
                <a:gd name="connsiteX7" fmla="*/ 1724025 w 2252662"/>
                <a:gd name="connsiteY7" fmla="*/ 3024187 h 3433762"/>
                <a:gd name="connsiteX8" fmla="*/ 1595437 w 2252662"/>
                <a:gd name="connsiteY8" fmla="*/ 3024187 h 3433762"/>
                <a:gd name="connsiteX9" fmla="*/ 1595437 w 2252662"/>
                <a:gd name="connsiteY9" fmla="*/ 2857500 h 3433762"/>
                <a:gd name="connsiteX10" fmla="*/ 1524000 w 2252662"/>
                <a:gd name="connsiteY10" fmla="*/ 2857500 h 3433762"/>
                <a:gd name="connsiteX11" fmla="*/ 1524000 w 2252662"/>
                <a:gd name="connsiteY11" fmla="*/ 2690812 h 3433762"/>
                <a:gd name="connsiteX12" fmla="*/ 1457325 w 2252662"/>
                <a:gd name="connsiteY12" fmla="*/ 2690812 h 3433762"/>
                <a:gd name="connsiteX13" fmla="*/ 1457325 w 2252662"/>
                <a:gd name="connsiteY13" fmla="*/ 2600325 h 3433762"/>
                <a:gd name="connsiteX14" fmla="*/ 1395412 w 2252662"/>
                <a:gd name="connsiteY14" fmla="*/ 2600325 h 3433762"/>
                <a:gd name="connsiteX15" fmla="*/ 1395412 w 2252662"/>
                <a:gd name="connsiteY15" fmla="*/ 2514600 h 3433762"/>
                <a:gd name="connsiteX16" fmla="*/ 1328737 w 2252662"/>
                <a:gd name="connsiteY16" fmla="*/ 2514600 h 3433762"/>
                <a:gd name="connsiteX17" fmla="*/ 1328737 w 2252662"/>
                <a:gd name="connsiteY17" fmla="*/ 2262187 h 3433762"/>
                <a:gd name="connsiteX18" fmla="*/ 1262062 w 2252662"/>
                <a:gd name="connsiteY18" fmla="*/ 2262187 h 3433762"/>
                <a:gd name="connsiteX19" fmla="*/ 1262062 w 2252662"/>
                <a:gd name="connsiteY19" fmla="*/ 2185987 h 3433762"/>
                <a:gd name="connsiteX20" fmla="*/ 1200150 w 2252662"/>
                <a:gd name="connsiteY20" fmla="*/ 2185987 h 3433762"/>
                <a:gd name="connsiteX21" fmla="*/ 1200150 w 2252662"/>
                <a:gd name="connsiteY21" fmla="*/ 1924050 h 3433762"/>
                <a:gd name="connsiteX22" fmla="*/ 1128712 w 2252662"/>
                <a:gd name="connsiteY22" fmla="*/ 1924050 h 3433762"/>
                <a:gd name="connsiteX23" fmla="*/ 1128712 w 2252662"/>
                <a:gd name="connsiteY23" fmla="*/ 1833562 h 3433762"/>
                <a:gd name="connsiteX24" fmla="*/ 1066800 w 2252662"/>
                <a:gd name="connsiteY24" fmla="*/ 1833562 h 3433762"/>
                <a:gd name="connsiteX25" fmla="*/ 1066800 w 2252662"/>
                <a:gd name="connsiteY25" fmla="*/ 1681162 h 3433762"/>
                <a:gd name="connsiteX26" fmla="*/ 933450 w 2252662"/>
                <a:gd name="connsiteY26" fmla="*/ 1681162 h 3433762"/>
                <a:gd name="connsiteX27" fmla="*/ 933450 w 2252662"/>
                <a:gd name="connsiteY27" fmla="*/ 1338262 h 3433762"/>
                <a:gd name="connsiteX28" fmla="*/ 862012 w 2252662"/>
                <a:gd name="connsiteY28" fmla="*/ 1338262 h 3433762"/>
                <a:gd name="connsiteX29" fmla="*/ 862012 w 2252662"/>
                <a:gd name="connsiteY29" fmla="*/ 1338262 h 3433762"/>
                <a:gd name="connsiteX30" fmla="*/ 862012 w 2252662"/>
                <a:gd name="connsiteY30" fmla="*/ 1171575 h 3433762"/>
                <a:gd name="connsiteX31" fmla="*/ 800100 w 2252662"/>
                <a:gd name="connsiteY31" fmla="*/ 1171575 h 3433762"/>
                <a:gd name="connsiteX32" fmla="*/ 800100 w 2252662"/>
                <a:gd name="connsiteY32" fmla="*/ 919162 h 3433762"/>
                <a:gd name="connsiteX33" fmla="*/ 733425 w 2252662"/>
                <a:gd name="connsiteY33" fmla="*/ 919162 h 3433762"/>
                <a:gd name="connsiteX34" fmla="*/ 733425 w 2252662"/>
                <a:gd name="connsiteY34" fmla="*/ 838200 h 3433762"/>
                <a:gd name="connsiteX35" fmla="*/ 661987 w 2252662"/>
                <a:gd name="connsiteY35" fmla="*/ 838200 h 3433762"/>
                <a:gd name="connsiteX36" fmla="*/ 661987 w 2252662"/>
                <a:gd name="connsiteY36" fmla="*/ 676275 h 3433762"/>
                <a:gd name="connsiteX37" fmla="*/ 600075 w 2252662"/>
                <a:gd name="connsiteY37" fmla="*/ 676275 h 3433762"/>
                <a:gd name="connsiteX38" fmla="*/ 600075 w 2252662"/>
                <a:gd name="connsiteY38" fmla="*/ 504825 h 3433762"/>
                <a:gd name="connsiteX39" fmla="*/ 528637 w 2252662"/>
                <a:gd name="connsiteY39" fmla="*/ 504825 h 3433762"/>
                <a:gd name="connsiteX40" fmla="*/ 528637 w 2252662"/>
                <a:gd name="connsiteY40" fmla="*/ 342900 h 3433762"/>
                <a:gd name="connsiteX41" fmla="*/ 395287 w 2252662"/>
                <a:gd name="connsiteY41" fmla="*/ 342900 h 3433762"/>
                <a:gd name="connsiteX42" fmla="*/ 395287 w 2252662"/>
                <a:gd name="connsiteY42" fmla="*/ 161925 h 3433762"/>
                <a:gd name="connsiteX43" fmla="*/ 323850 w 2252662"/>
                <a:gd name="connsiteY43" fmla="*/ 161925 h 3433762"/>
                <a:gd name="connsiteX44" fmla="*/ 323850 w 2252662"/>
                <a:gd name="connsiteY44" fmla="*/ 85725 h 3433762"/>
                <a:gd name="connsiteX45" fmla="*/ 128587 w 2252662"/>
                <a:gd name="connsiteY45" fmla="*/ 85725 h 3433762"/>
                <a:gd name="connsiteX46" fmla="*/ 128587 w 2252662"/>
                <a:gd name="connsiteY46" fmla="*/ 0 h 3433762"/>
                <a:gd name="connsiteX47" fmla="*/ 0 w 2252662"/>
                <a:gd name="connsiteY47" fmla="*/ 0 h 343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52662" h="3433762">
                  <a:moveTo>
                    <a:pt x="2252662" y="3433762"/>
                  </a:moveTo>
                  <a:lnTo>
                    <a:pt x="2252662" y="3352800"/>
                  </a:lnTo>
                  <a:lnTo>
                    <a:pt x="1928812" y="3352800"/>
                  </a:lnTo>
                  <a:lnTo>
                    <a:pt x="1928812" y="3181350"/>
                  </a:lnTo>
                  <a:lnTo>
                    <a:pt x="1862137" y="3181350"/>
                  </a:lnTo>
                  <a:lnTo>
                    <a:pt x="1862137" y="3105150"/>
                  </a:lnTo>
                  <a:lnTo>
                    <a:pt x="1724025" y="3105150"/>
                  </a:lnTo>
                  <a:lnTo>
                    <a:pt x="1724025" y="3024187"/>
                  </a:lnTo>
                  <a:lnTo>
                    <a:pt x="1595437" y="3024187"/>
                  </a:lnTo>
                  <a:lnTo>
                    <a:pt x="1595437" y="2857500"/>
                  </a:lnTo>
                  <a:lnTo>
                    <a:pt x="1524000" y="2857500"/>
                  </a:lnTo>
                  <a:lnTo>
                    <a:pt x="1524000" y="2690812"/>
                  </a:lnTo>
                  <a:lnTo>
                    <a:pt x="1457325" y="2690812"/>
                  </a:lnTo>
                  <a:lnTo>
                    <a:pt x="1457325" y="2600325"/>
                  </a:lnTo>
                  <a:lnTo>
                    <a:pt x="1395412" y="2600325"/>
                  </a:lnTo>
                  <a:lnTo>
                    <a:pt x="1395412" y="2514600"/>
                  </a:lnTo>
                  <a:lnTo>
                    <a:pt x="1328737" y="2514600"/>
                  </a:lnTo>
                  <a:lnTo>
                    <a:pt x="1328737" y="2262187"/>
                  </a:lnTo>
                  <a:lnTo>
                    <a:pt x="1262062" y="2262187"/>
                  </a:lnTo>
                  <a:lnTo>
                    <a:pt x="1262062" y="2185987"/>
                  </a:lnTo>
                  <a:lnTo>
                    <a:pt x="1200150" y="2185987"/>
                  </a:lnTo>
                  <a:lnTo>
                    <a:pt x="1200150" y="1924050"/>
                  </a:lnTo>
                  <a:lnTo>
                    <a:pt x="1128712" y="1924050"/>
                  </a:lnTo>
                  <a:lnTo>
                    <a:pt x="1128712" y="1833562"/>
                  </a:lnTo>
                  <a:lnTo>
                    <a:pt x="1066800" y="1833562"/>
                  </a:lnTo>
                  <a:lnTo>
                    <a:pt x="1066800" y="1681162"/>
                  </a:lnTo>
                  <a:lnTo>
                    <a:pt x="933450" y="1681162"/>
                  </a:lnTo>
                  <a:lnTo>
                    <a:pt x="933450" y="1338262"/>
                  </a:lnTo>
                  <a:lnTo>
                    <a:pt x="862012" y="1338262"/>
                  </a:lnTo>
                  <a:lnTo>
                    <a:pt x="862012" y="1338262"/>
                  </a:lnTo>
                  <a:lnTo>
                    <a:pt x="862012" y="1171575"/>
                  </a:lnTo>
                  <a:lnTo>
                    <a:pt x="800100" y="1171575"/>
                  </a:lnTo>
                  <a:lnTo>
                    <a:pt x="800100" y="919162"/>
                  </a:lnTo>
                  <a:lnTo>
                    <a:pt x="733425" y="919162"/>
                  </a:lnTo>
                  <a:lnTo>
                    <a:pt x="733425" y="838200"/>
                  </a:lnTo>
                  <a:lnTo>
                    <a:pt x="661987" y="838200"/>
                  </a:lnTo>
                  <a:lnTo>
                    <a:pt x="661987" y="676275"/>
                  </a:lnTo>
                  <a:lnTo>
                    <a:pt x="600075" y="676275"/>
                  </a:lnTo>
                  <a:lnTo>
                    <a:pt x="600075" y="504825"/>
                  </a:lnTo>
                  <a:lnTo>
                    <a:pt x="528637" y="504825"/>
                  </a:lnTo>
                  <a:lnTo>
                    <a:pt x="528637" y="342900"/>
                  </a:lnTo>
                  <a:lnTo>
                    <a:pt x="395287" y="342900"/>
                  </a:lnTo>
                  <a:lnTo>
                    <a:pt x="395287" y="161925"/>
                  </a:lnTo>
                  <a:lnTo>
                    <a:pt x="323850" y="161925"/>
                  </a:lnTo>
                  <a:lnTo>
                    <a:pt x="323850" y="85725"/>
                  </a:lnTo>
                  <a:lnTo>
                    <a:pt x="128587" y="85725"/>
                  </a:lnTo>
                  <a:lnTo>
                    <a:pt x="128587"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23" name="Right Triangle 22">
            <a:extLst>
              <a:ext uri="{FF2B5EF4-FFF2-40B4-BE49-F238E27FC236}">
                <a16:creationId xmlns:a16="http://schemas.microsoft.com/office/drawing/2014/main" id="{CCA74D37-1EAB-D671-C643-F6C1F58EF1D9}"/>
              </a:ext>
            </a:extLst>
          </p:cNvPr>
          <p:cNvSpPr/>
          <p:nvPr/>
        </p:nvSpPr>
        <p:spPr bwMode="auto">
          <a:xfrm flipH="1">
            <a:off x="704751" y="3908824"/>
            <a:ext cx="6413588" cy="473385"/>
          </a:xfrm>
          <a:prstGeom prst="rtTriangle">
            <a:avLst/>
          </a:prstGeom>
          <a:solidFill>
            <a:srgbClr val="FF00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B5AF10EB-A39D-EF1D-EBA6-F6F69B90E030}"/>
              </a:ext>
            </a:extLst>
          </p:cNvPr>
          <p:cNvSpPr txBox="1"/>
          <p:nvPr/>
        </p:nvSpPr>
        <p:spPr bwMode="auto">
          <a:xfrm>
            <a:off x="740256" y="4444915"/>
            <a:ext cx="6272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EMT, IFN Signaling, and Immune Cell</a:t>
            </a:r>
            <a:r>
              <a:rPr lang="en-US" sz="1600" b="1" baseline="30000" dirty="0">
                <a:solidFill>
                  <a:schemeClr val="bg1"/>
                </a:solidFill>
                <a:latin typeface="Calibri" panose="020F0502020204030204" pitchFamily="34" charset="0"/>
              </a:rPr>
              <a:t>†</a:t>
            </a:r>
            <a:r>
              <a:rPr lang="en-US" sz="1600" b="1" dirty="0">
                <a:solidFill>
                  <a:schemeClr val="bg1"/>
                </a:solidFill>
                <a:latin typeface="Calibri" panose="020F0502020204030204" pitchFamily="34" charset="0"/>
              </a:rPr>
              <a:t> Infiltrate</a:t>
            </a:r>
          </a:p>
        </p:txBody>
      </p:sp>
      <p:grpSp>
        <p:nvGrpSpPr>
          <p:cNvPr id="66" name="Group 65">
            <a:extLst>
              <a:ext uri="{FF2B5EF4-FFF2-40B4-BE49-F238E27FC236}">
                <a16:creationId xmlns:a16="http://schemas.microsoft.com/office/drawing/2014/main" id="{269C9C32-6966-81D4-8A51-D1A0FC1861B5}"/>
              </a:ext>
            </a:extLst>
          </p:cNvPr>
          <p:cNvGrpSpPr/>
          <p:nvPr/>
        </p:nvGrpSpPr>
        <p:grpSpPr>
          <a:xfrm>
            <a:off x="669900" y="1688886"/>
            <a:ext cx="6448440" cy="402336"/>
            <a:chOff x="831841" y="2784091"/>
            <a:chExt cx="6448440" cy="402336"/>
          </a:xfrm>
        </p:grpSpPr>
        <p:grpSp>
          <p:nvGrpSpPr>
            <p:cNvPr id="63" name="Group 62">
              <a:extLst>
                <a:ext uri="{FF2B5EF4-FFF2-40B4-BE49-F238E27FC236}">
                  <a16:creationId xmlns:a16="http://schemas.microsoft.com/office/drawing/2014/main" id="{A1A5166C-F040-7064-A02F-4510E17B71BF}"/>
                </a:ext>
              </a:extLst>
            </p:cNvPr>
            <p:cNvGrpSpPr/>
            <p:nvPr/>
          </p:nvGrpSpPr>
          <p:grpSpPr>
            <a:xfrm>
              <a:off x="831841" y="2784091"/>
              <a:ext cx="1280160" cy="402336"/>
              <a:chOff x="1630524" y="3452528"/>
              <a:chExt cx="1280160" cy="402336"/>
            </a:xfrm>
          </p:grpSpPr>
          <p:sp>
            <p:nvSpPr>
              <p:cNvPr id="58" name="Rectangle 57">
                <a:extLst>
                  <a:ext uri="{FF2B5EF4-FFF2-40B4-BE49-F238E27FC236}">
                    <a16:creationId xmlns:a16="http://schemas.microsoft.com/office/drawing/2014/main" id="{93BF4ABE-C317-5CFA-D796-062246BC2CB9}"/>
                  </a:ext>
                </a:extLst>
              </p:cNvPr>
              <p:cNvSpPr/>
              <p:nvPr/>
            </p:nvSpPr>
            <p:spPr bwMode="auto">
              <a:xfrm>
                <a:off x="1630524" y="3452528"/>
                <a:ext cx="1280160" cy="40233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03014FFE-18AA-450B-5923-D686A43E8A60}"/>
                  </a:ext>
                </a:extLst>
              </p:cNvPr>
              <p:cNvSpPr txBox="1"/>
              <p:nvPr/>
            </p:nvSpPr>
            <p:spPr bwMode="auto">
              <a:xfrm>
                <a:off x="1879760" y="3484419"/>
                <a:ext cx="7816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SCLC-N</a:t>
                </a:r>
              </a:p>
            </p:txBody>
          </p:sp>
        </p:grpSp>
        <p:grpSp>
          <p:nvGrpSpPr>
            <p:cNvPr id="62" name="Group 61">
              <a:extLst>
                <a:ext uri="{FF2B5EF4-FFF2-40B4-BE49-F238E27FC236}">
                  <a16:creationId xmlns:a16="http://schemas.microsoft.com/office/drawing/2014/main" id="{6F59609F-724D-3FFA-7381-2BB622FACA5B}"/>
                </a:ext>
              </a:extLst>
            </p:cNvPr>
            <p:cNvGrpSpPr/>
            <p:nvPr/>
          </p:nvGrpSpPr>
          <p:grpSpPr>
            <a:xfrm>
              <a:off x="2124787" y="2784091"/>
              <a:ext cx="3200400" cy="402336"/>
              <a:chOff x="2157721" y="2784714"/>
              <a:chExt cx="3200400" cy="402336"/>
            </a:xfrm>
          </p:grpSpPr>
          <p:sp>
            <p:nvSpPr>
              <p:cNvPr id="61" name="Rectangle 60">
                <a:extLst>
                  <a:ext uri="{FF2B5EF4-FFF2-40B4-BE49-F238E27FC236}">
                    <a16:creationId xmlns:a16="http://schemas.microsoft.com/office/drawing/2014/main" id="{8BD6B58A-5DBD-BCEB-3EB3-F26B316F2E8F}"/>
                  </a:ext>
                </a:extLst>
              </p:cNvPr>
              <p:cNvSpPr/>
              <p:nvPr/>
            </p:nvSpPr>
            <p:spPr bwMode="auto">
              <a:xfrm>
                <a:off x="2157721" y="2784714"/>
                <a:ext cx="3200400" cy="40233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TextBox 52">
                <a:extLst>
                  <a:ext uri="{FF2B5EF4-FFF2-40B4-BE49-F238E27FC236}">
                    <a16:creationId xmlns:a16="http://schemas.microsoft.com/office/drawing/2014/main" id="{3D58EF84-89AA-0AD2-75A9-5ED067D9BF10}"/>
                  </a:ext>
                </a:extLst>
              </p:cNvPr>
              <p:cNvSpPr txBox="1"/>
              <p:nvPr/>
            </p:nvSpPr>
            <p:spPr bwMode="auto">
              <a:xfrm>
                <a:off x="3371886" y="2816605"/>
                <a:ext cx="7720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SCLC-A</a:t>
                </a:r>
              </a:p>
            </p:txBody>
          </p:sp>
        </p:grpSp>
        <p:grpSp>
          <p:nvGrpSpPr>
            <p:cNvPr id="64" name="Group 63">
              <a:extLst>
                <a:ext uri="{FF2B5EF4-FFF2-40B4-BE49-F238E27FC236}">
                  <a16:creationId xmlns:a16="http://schemas.microsoft.com/office/drawing/2014/main" id="{2299FEA0-0C64-9FE6-DABB-6B892F48468B}"/>
                </a:ext>
              </a:extLst>
            </p:cNvPr>
            <p:cNvGrpSpPr/>
            <p:nvPr/>
          </p:nvGrpSpPr>
          <p:grpSpPr>
            <a:xfrm>
              <a:off x="5292253" y="2784091"/>
              <a:ext cx="756041" cy="402336"/>
              <a:chOff x="4452711" y="3455383"/>
              <a:chExt cx="756041" cy="402336"/>
            </a:xfrm>
          </p:grpSpPr>
          <p:sp>
            <p:nvSpPr>
              <p:cNvPr id="59" name="Rectangle 58">
                <a:extLst>
                  <a:ext uri="{FF2B5EF4-FFF2-40B4-BE49-F238E27FC236}">
                    <a16:creationId xmlns:a16="http://schemas.microsoft.com/office/drawing/2014/main" id="{23A326E0-2223-52DD-6679-2251F5173C0B}"/>
                  </a:ext>
                </a:extLst>
              </p:cNvPr>
              <p:cNvSpPr/>
              <p:nvPr/>
            </p:nvSpPr>
            <p:spPr bwMode="auto">
              <a:xfrm>
                <a:off x="4503071" y="3455383"/>
                <a:ext cx="640080" cy="4023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TextBox 53">
                <a:extLst>
                  <a:ext uri="{FF2B5EF4-FFF2-40B4-BE49-F238E27FC236}">
                    <a16:creationId xmlns:a16="http://schemas.microsoft.com/office/drawing/2014/main" id="{010EC67A-1CC1-84FA-013E-AE142CBB29FD}"/>
                  </a:ext>
                </a:extLst>
              </p:cNvPr>
              <p:cNvSpPr txBox="1"/>
              <p:nvPr/>
            </p:nvSpPr>
            <p:spPr bwMode="auto">
              <a:xfrm>
                <a:off x="4452711" y="3487274"/>
                <a:ext cx="756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SCLC-P</a:t>
                </a:r>
              </a:p>
            </p:txBody>
          </p:sp>
        </p:grpSp>
        <p:grpSp>
          <p:nvGrpSpPr>
            <p:cNvPr id="65" name="Group 64">
              <a:extLst>
                <a:ext uri="{FF2B5EF4-FFF2-40B4-BE49-F238E27FC236}">
                  <a16:creationId xmlns:a16="http://schemas.microsoft.com/office/drawing/2014/main" id="{7D91EE0A-9374-190D-AD66-28CB07F62344}"/>
                </a:ext>
              </a:extLst>
            </p:cNvPr>
            <p:cNvGrpSpPr/>
            <p:nvPr/>
          </p:nvGrpSpPr>
          <p:grpSpPr>
            <a:xfrm>
              <a:off x="6000121" y="2784091"/>
              <a:ext cx="1280160" cy="402336"/>
              <a:chOff x="5164306" y="3452054"/>
              <a:chExt cx="1280160" cy="402336"/>
            </a:xfrm>
          </p:grpSpPr>
          <p:sp>
            <p:nvSpPr>
              <p:cNvPr id="60" name="Rectangle 59">
                <a:extLst>
                  <a:ext uri="{FF2B5EF4-FFF2-40B4-BE49-F238E27FC236}">
                    <a16:creationId xmlns:a16="http://schemas.microsoft.com/office/drawing/2014/main" id="{833E6ABC-AD3F-886F-F618-F1267265BCE8}"/>
                  </a:ext>
                </a:extLst>
              </p:cNvPr>
              <p:cNvSpPr/>
              <p:nvPr/>
            </p:nvSpPr>
            <p:spPr bwMode="auto">
              <a:xfrm>
                <a:off x="5164306" y="3452054"/>
                <a:ext cx="1280160" cy="4023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FAC52F1A-123E-B25D-4869-E2673C91EB5F}"/>
                  </a:ext>
                </a:extLst>
              </p:cNvPr>
              <p:cNvSpPr txBox="1"/>
              <p:nvPr/>
            </p:nvSpPr>
            <p:spPr bwMode="auto">
              <a:xfrm>
                <a:off x="5453617" y="3483945"/>
                <a:ext cx="701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SCLC-I</a:t>
                </a:r>
              </a:p>
            </p:txBody>
          </p:sp>
        </p:grpSp>
      </p:grpSp>
      <p:sp>
        <p:nvSpPr>
          <p:cNvPr id="56" name="TextBox 55">
            <a:extLst>
              <a:ext uri="{FF2B5EF4-FFF2-40B4-BE49-F238E27FC236}">
                <a16:creationId xmlns:a16="http://schemas.microsoft.com/office/drawing/2014/main" id="{9A7D40A0-A5C9-3142-BCFD-DBE54951292B}"/>
              </a:ext>
            </a:extLst>
          </p:cNvPr>
          <p:cNvSpPr txBox="1"/>
          <p:nvPr/>
        </p:nvSpPr>
        <p:spPr bwMode="auto">
          <a:xfrm>
            <a:off x="2293087" y="1257863"/>
            <a:ext cx="3394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Transcriptional Subtypes of SCLC*</a:t>
            </a:r>
          </a:p>
        </p:txBody>
      </p:sp>
      <p:sp>
        <p:nvSpPr>
          <p:cNvPr id="67" name="TextBox 66">
            <a:extLst>
              <a:ext uri="{FF2B5EF4-FFF2-40B4-BE49-F238E27FC236}">
                <a16:creationId xmlns:a16="http://schemas.microsoft.com/office/drawing/2014/main" id="{5EF77E01-D1B7-A130-1C14-879EA8785052}"/>
              </a:ext>
            </a:extLst>
          </p:cNvPr>
          <p:cNvSpPr txBox="1"/>
          <p:nvPr/>
        </p:nvSpPr>
        <p:spPr bwMode="auto">
          <a:xfrm>
            <a:off x="3063680" y="2106746"/>
            <a:ext cx="10342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i="1" dirty="0">
                <a:solidFill>
                  <a:schemeClr val="bg1"/>
                </a:solidFill>
                <a:latin typeface="Calibri" panose="020F0502020204030204" pitchFamily="34" charset="0"/>
              </a:rPr>
              <a:t>↑ ASCL1, </a:t>
            </a:r>
          </a:p>
          <a:p>
            <a:pPr algn="ctr">
              <a:lnSpc>
                <a:spcPct val="100000"/>
              </a:lnSpc>
              <a:spcAft>
                <a:spcPct val="0"/>
              </a:spcAft>
              <a:buClrTx/>
              <a:buFontTx/>
              <a:buNone/>
            </a:pPr>
            <a:r>
              <a:rPr lang="en-US" sz="1600" b="1" dirty="0">
                <a:solidFill>
                  <a:schemeClr val="bg1"/>
                </a:solidFill>
                <a:latin typeface="Calibri" panose="020F0502020204030204" pitchFamily="34" charset="0"/>
              </a:rPr>
              <a:t>NE-Genes</a:t>
            </a:r>
          </a:p>
        </p:txBody>
      </p:sp>
      <p:sp>
        <p:nvSpPr>
          <p:cNvPr id="68" name="TextBox 67">
            <a:extLst>
              <a:ext uri="{FF2B5EF4-FFF2-40B4-BE49-F238E27FC236}">
                <a16:creationId xmlns:a16="http://schemas.microsoft.com/office/drawing/2014/main" id="{515FF8C4-819F-8532-5BD9-E810EFEFC7D8}"/>
              </a:ext>
            </a:extLst>
          </p:cNvPr>
          <p:cNvSpPr txBox="1"/>
          <p:nvPr/>
        </p:nvSpPr>
        <p:spPr bwMode="auto">
          <a:xfrm>
            <a:off x="4924618" y="2106746"/>
            <a:ext cx="11544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i="1" dirty="0">
                <a:solidFill>
                  <a:schemeClr val="bg1"/>
                </a:solidFill>
                <a:latin typeface="Calibri" panose="020F0502020204030204" pitchFamily="34" charset="0"/>
              </a:rPr>
              <a:t>↑ POU2F3,</a:t>
            </a:r>
          </a:p>
          <a:p>
            <a:pPr algn="ctr">
              <a:lnSpc>
                <a:spcPct val="100000"/>
              </a:lnSpc>
              <a:spcAft>
                <a:spcPct val="0"/>
              </a:spcAft>
              <a:buClrTx/>
              <a:buFontTx/>
              <a:buNone/>
            </a:pPr>
            <a:r>
              <a:rPr lang="en-US" sz="1600" b="1" dirty="0">
                <a:solidFill>
                  <a:schemeClr val="bg1"/>
                </a:solidFill>
                <a:latin typeface="Calibri" panose="020F0502020204030204" pitchFamily="34" charset="0"/>
              </a:rPr>
              <a:t>Immune</a:t>
            </a:r>
          </a:p>
          <a:p>
            <a:pPr algn="ctr">
              <a:lnSpc>
                <a:spcPct val="100000"/>
              </a:lnSpc>
              <a:spcAft>
                <a:spcPct val="0"/>
              </a:spcAft>
              <a:buClrTx/>
              <a:buFontTx/>
              <a:buNone/>
            </a:pPr>
            <a:r>
              <a:rPr lang="en-US" sz="1600" b="1" dirty="0">
                <a:solidFill>
                  <a:schemeClr val="bg1"/>
                </a:solidFill>
                <a:latin typeface="Calibri" panose="020F0502020204030204" pitchFamily="34" charset="0"/>
              </a:rPr>
              <a:t>Genes</a:t>
            </a:r>
          </a:p>
        </p:txBody>
      </p:sp>
      <p:sp>
        <p:nvSpPr>
          <p:cNvPr id="69" name="TextBox 68">
            <a:extLst>
              <a:ext uri="{FF2B5EF4-FFF2-40B4-BE49-F238E27FC236}">
                <a16:creationId xmlns:a16="http://schemas.microsoft.com/office/drawing/2014/main" id="{E638A867-DF2E-D4A1-AF65-6F05172AAA30}"/>
              </a:ext>
            </a:extLst>
          </p:cNvPr>
          <p:cNvSpPr txBox="1"/>
          <p:nvPr/>
        </p:nvSpPr>
        <p:spPr bwMode="auto">
          <a:xfrm>
            <a:off x="5943063" y="2106746"/>
            <a:ext cx="1128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i="1" dirty="0">
                <a:solidFill>
                  <a:schemeClr val="bg1"/>
                </a:solidFill>
                <a:latin typeface="Calibri" panose="020F0502020204030204" pitchFamily="34" charset="0"/>
              </a:rPr>
              <a:t>↑ </a:t>
            </a:r>
            <a:r>
              <a:rPr lang="en-US" sz="1600" b="1" dirty="0">
                <a:solidFill>
                  <a:schemeClr val="bg1"/>
                </a:solidFill>
                <a:latin typeface="Calibri" panose="020F0502020204030204" pitchFamily="34" charset="0"/>
              </a:rPr>
              <a:t>Immune</a:t>
            </a:r>
          </a:p>
          <a:p>
            <a:pPr algn="ctr">
              <a:lnSpc>
                <a:spcPct val="100000"/>
              </a:lnSpc>
              <a:spcAft>
                <a:spcPct val="0"/>
              </a:spcAft>
              <a:buClrTx/>
              <a:buFontTx/>
              <a:buNone/>
            </a:pPr>
            <a:r>
              <a:rPr lang="en-US" sz="1600" b="1" dirty="0">
                <a:solidFill>
                  <a:schemeClr val="bg1"/>
                </a:solidFill>
                <a:latin typeface="Calibri" panose="020F0502020204030204" pitchFamily="34" charset="0"/>
              </a:rPr>
              <a:t>Genes</a:t>
            </a:r>
          </a:p>
        </p:txBody>
      </p:sp>
      <p:sp>
        <p:nvSpPr>
          <p:cNvPr id="70" name="TextBox 69">
            <a:extLst>
              <a:ext uri="{FF2B5EF4-FFF2-40B4-BE49-F238E27FC236}">
                <a16:creationId xmlns:a16="http://schemas.microsoft.com/office/drawing/2014/main" id="{D901BC35-3418-D10D-DA49-28794888EEC7}"/>
              </a:ext>
            </a:extLst>
          </p:cNvPr>
          <p:cNvSpPr txBox="1"/>
          <p:nvPr/>
        </p:nvSpPr>
        <p:spPr bwMode="auto">
          <a:xfrm>
            <a:off x="603785" y="2106746"/>
            <a:ext cx="13710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i="1" dirty="0">
                <a:solidFill>
                  <a:schemeClr val="bg1"/>
                </a:solidFill>
                <a:latin typeface="Calibri" panose="020F0502020204030204" pitchFamily="34" charset="0"/>
              </a:rPr>
              <a:t>↑  NEUROD1,</a:t>
            </a:r>
          </a:p>
          <a:p>
            <a:pPr algn="ctr">
              <a:lnSpc>
                <a:spcPct val="100000"/>
              </a:lnSpc>
              <a:spcAft>
                <a:spcPct val="0"/>
              </a:spcAft>
              <a:buClrTx/>
              <a:buFontTx/>
              <a:buNone/>
            </a:pPr>
            <a:r>
              <a:rPr lang="en-US" sz="1600" b="1" dirty="0">
                <a:solidFill>
                  <a:schemeClr val="bg1"/>
                </a:solidFill>
                <a:latin typeface="Calibri" panose="020F0502020204030204" pitchFamily="34" charset="0"/>
              </a:rPr>
              <a:t>NE-Genes</a:t>
            </a:r>
          </a:p>
        </p:txBody>
      </p:sp>
      <p:sp>
        <p:nvSpPr>
          <p:cNvPr id="71" name="TextBox 70">
            <a:extLst>
              <a:ext uri="{FF2B5EF4-FFF2-40B4-BE49-F238E27FC236}">
                <a16:creationId xmlns:a16="http://schemas.microsoft.com/office/drawing/2014/main" id="{58A1772B-FDF5-7AA6-BFF3-5029F49905E1}"/>
              </a:ext>
            </a:extLst>
          </p:cNvPr>
          <p:cNvSpPr txBox="1"/>
          <p:nvPr/>
        </p:nvSpPr>
        <p:spPr bwMode="auto">
          <a:xfrm>
            <a:off x="948872" y="6108519"/>
            <a:ext cx="9477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*NMF analysis of RNA-Seq data from 81 resected tumors, mostly LS-SCLC. </a:t>
            </a:r>
            <a:r>
              <a:rPr lang="en-US" sz="1200" dirty="0">
                <a:solidFill>
                  <a:schemeClr val="bg1"/>
                </a:solidFill>
                <a:latin typeface="Calibri" panose="020F0502020204030204" pitchFamily="34" charset="0"/>
              </a:rPr>
              <a:t>Width of box depicts r</a:t>
            </a:r>
            <a:r>
              <a:rPr lang="en-US" sz="1200" b="0" dirty="0">
                <a:solidFill>
                  <a:schemeClr val="bg1"/>
                </a:solidFill>
                <a:latin typeface="Calibri" panose="020F0502020204030204" pitchFamily="34" charset="0"/>
              </a:rPr>
              <a:t>elative incidence.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T-cells, macrophages, NK cells, etc.</a:t>
            </a:r>
          </a:p>
        </p:txBody>
      </p:sp>
      <p:sp>
        <p:nvSpPr>
          <p:cNvPr id="74" name="Right Brace 73">
            <a:extLst>
              <a:ext uri="{FF2B5EF4-FFF2-40B4-BE49-F238E27FC236}">
                <a16:creationId xmlns:a16="http://schemas.microsoft.com/office/drawing/2014/main" id="{BC6B1B1C-B906-649C-320F-EECE9B9F6C40}"/>
              </a:ext>
            </a:extLst>
          </p:cNvPr>
          <p:cNvSpPr/>
          <p:nvPr/>
        </p:nvSpPr>
        <p:spPr bwMode="auto">
          <a:xfrm>
            <a:off x="7277100" y="1345269"/>
            <a:ext cx="457200" cy="3383279"/>
          </a:xfrm>
          <a:prstGeom prst="rightBrace">
            <a:avLst/>
          </a:prstGeom>
          <a:noFill/>
          <a:ln w="28575" cap="flat" cmpd="sng" algn="ctr">
            <a:solidFill>
              <a:schemeClr val="bg2"/>
            </a:solidFill>
            <a:prstDash val="solid"/>
            <a:round/>
            <a:headEnd type="none" w="med" len="med"/>
            <a:tailEnd type="none" w="med" len="med"/>
          </a:ln>
          <a:effectLst/>
        </p:spPr>
        <p:txBody>
          <a:bodyPr rtlCol="0" anchor="ctr"/>
          <a:lstStyle/>
          <a:p>
            <a:pPr algn="ctr"/>
            <a:endParaRPr lang="en-US" dirty="0"/>
          </a:p>
        </p:txBody>
      </p:sp>
      <p:sp>
        <p:nvSpPr>
          <p:cNvPr id="76" name="TextBox 75">
            <a:extLst>
              <a:ext uri="{FF2B5EF4-FFF2-40B4-BE49-F238E27FC236}">
                <a16:creationId xmlns:a16="http://schemas.microsoft.com/office/drawing/2014/main" id="{A1216AF9-B866-CFA1-D67E-2C66F50A63BB}"/>
              </a:ext>
            </a:extLst>
          </p:cNvPr>
          <p:cNvSpPr txBox="1"/>
          <p:nvPr/>
        </p:nvSpPr>
        <p:spPr bwMode="auto">
          <a:xfrm>
            <a:off x="7840240" y="5374953"/>
            <a:ext cx="4101572" cy="646331"/>
          </a:xfrm>
          <a:prstGeom prst="rect">
            <a:avLst/>
          </a:prstGeom>
          <a:noFill/>
          <a:ln w="1905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Aft>
                <a:spcPct val="0"/>
              </a:spcAft>
              <a:buClrTx/>
              <a:buFontTx/>
              <a:buNone/>
            </a:pPr>
            <a:r>
              <a:rPr lang="en-US" b="1" dirty="0">
                <a:solidFill>
                  <a:schemeClr val="accent1"/>
                </a:solidFill>
                <a:latin typeface="Calibri" panose="020F0502020204030204" pitchFamily="34" charset="0"/>
              </a:rPr>
              <a:t>Inflamed, mesenchymal subtype predicts</a:t>
            </a:r>
          </a:p>
          <a:p>
            <a:pPr algn="ctr">
              <a:spcAft>
                <a:spcPct val="0"/>
              </a:spcAft>
            </a:pPr>
            <a:r>
              <a:rPr lang="en-US" b="1" dirty="0">
                <a:solidFill>
                  <a:schemeClr val="accent1"/>
                </a:solidFill>
                <a:latin typeface="Calibri" panose="020F0502020204030204" pitchFamily="34" charset="0"/>
              </a:rPr>
              <a:t>benefit with IO addition to CT </a:t>
            </a:r>
          </a:p>
        </p:txBody>
      </p:sp>
      <p:sp>
        <p:nvSpPr>
          <p:cNvPr id="77" name="TextBox 76">
            <a:extLst>
              <a:ext uri="{FF2B5EF4-FFF2-40B4-BE49-F238E27FC236}">
                <a16:creationId xmlns:a16="http://schemas.microsoft.com/office/drawing/2014/main" id="{4A0EC8BE-7566-1063-3C00-25098083BEC8}"/>
              </a:ext>
            </a:extLst>
          </p:cNvPr>
          <p:cNvSpPr txBox="1"/>
          <p:nvPr/>
        </p:nvSpPr>
        <p:spPr bwMode="auto">
          <a:xfrm>
            <a:off x="3029577" y="2882604"/>
            <a:ext cx="11079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Aft>
                <a:spcPct val="0"/>
              </a:spcAft>
            </a:pPr>
            <a:r>
              <a:rPr lang="en-US" sz="1600" b="1" i="1" dirty="0">
                <a:solidFill>
                  <a:schemeClr val="bg1"/>
                </a:solidFill>
                <a:latin typeface="Calibri" panose="020F0502020204030204" pitchFamily="34" charset="0"/>
              </a:rPr>
              <a:t>↓POU2F3,</a:t>
            </a:r>
          </a:p>
          <a:p>
            <a:pPr algn="ctr">
              <a:spcAft>
                <a:spcPct val="0"/>
              </a:spcAft>
            </a:pPr>
            <a:r>
              <a:rPr lang="en-US" sz="1600" b="1" i="1" dirty="0">
                <a:solidFill>
                  <a:schemeClr val="bg1"/>
                </a:solidFill>
                <a:latin typeface="Calibri" panose="020F0502020204030204" pitchFamily="34" charset="0"/>
              </a:rPr>
              <a:t>NEUROD1,</a:t>
            </a:r>
          </a:p>
          <a:p>
            <a:pPr algn="ctr">
              <a:lnSpc>
                <a:spcPct val="100000"/>
              </a:lnSpc>
              <a:spcAft>
                <a:spcPct val="0"/>
              </a:spcAft>
              <a:buClrTx/>
              <a:buFontTx/>
              <a:buNone/>
            </a:pPr>
            <a:r>
              <a:rPr lang="en-US" sz="1600" b="1" dirty="0">
                <a:solidFill>
                  <a:schemeClr val="bg1"/>
                </a:solidFill>
                <a:latin typeface="Calibri" panose="020F0502020204030204" pitchFamily="34" charset="0"/>
              </a:rPr>
              <a:t>Immune </a:t>
            </a:r>
          </a:p>
          <a:p>
            <a:pPr algn="ctr">
              <a:lnSpc>
                <a:spcPct val="100000"/>
              </a:lnSpc>
              <a:spcAft>
                <a:spcPct val="0"/>
              </a:spcAft>
              <a:buClrTx/>
              <a:buFontTx/>
              <a:buNone/>
            </a:pPr>
            <a:r>
              <a:rPr lang="en-US" sz="1600" b="1" dirty="0">
                <a:solidFill>
                  <a:schemeClr val="bg1"/>
                </a:solidFill>
                <a:latin typeface="Calibri" panose="020F0502020204030204" pitchFamily="34" charset="0"/>
              </a:rPr>
              <a:t>Genes</a:t>
            </a:r>
          </a:p>
        </p:txBody>
      </p:sp>
      <p:sp>
        <p:nvSpPr>
          <p:cNvPr id="78" name="TextBox 77">
            <a:extLst>
              <a:ext uri="{FF2B5EF4-FFF2-40B4-BE49-F238E27FC236}">
                <a16:creationId xmlns:a16="http://schemas.microsoft.com/office/drawing/2014/main" id="{FD417337-DBD9-9165-3094-04A111D56D3B}"/>
              </a:ext>
            </a:extLst>
          </p:cNvPr>
          <p:cNvSpPr txBox="1"/>
          <p:nvPr/>
        </p:nvSpPr>
        <p:spPr bwMode="auto">
          <a:xfrm>
            <a:off x="4958580" y="2882604"/>
            <a:ext cx="10920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Aft>
                <a:spcPct val="0"/>
              </a:spcAft>
            </a:pPr>
            <a:r>
              <a:rPr lang="en-US" sz="1600" b="1" i="1" dirty="0">
                <a:solidFill>
                  <a:schemeClr val="bg1"/>
                </a:solidFill>
                <a:latin typeface="Calibri" panose="020F0502020204030204" pitchFamily="34" charset="0"/>
              </a:rPr>
              <a:t>↓ ASCL1,</a:t>
            </a:r>
          </a:p>
          <a:p>
            <a:pPr algn="ctr">
              <a:spcAft>
                <a:spcPct val="0"/>
              </a:spcAft>
            </a:pPr>
            <a:r>
              <a:rPr lang="en-US" sz="1600" b="1" i="1" dirty="0">
                <a:solidFill>
                  <a:schemeClr val="bg1"/>
                </a:solidFill>
                <a:latin typeface="Calibri" panose="020F0502020204030204" pitchFamily="34" charset="0"/>
              </a:rPr>
              <a:t>NEUROD1,</a:t>
            </a:r>
          </a:p>
          <a:p>
            <a:pPr algn="ctr">
              <a:spcAft>
                <a:spcPct val="0"/>
              </a:spcAft>
            </a:pPr>
            <a:r>
              <a:rPr lang="en-US" sz="1600" b="1" dirty="0">
                <a:solidFill>
                  <a:schemeClr val="bg1"/>
                </a:solidFill>
                <a:latin typeface="Calibri" panose="020F0502020204030204" pitchFamily="34" charset="0"/>
              </a:rPr>
              <a:t>NE-Genes</a:t>
            </a:r>
          </a:p>
        </p:txBody>
      </p:sp>
      <p:sp>
        <p:nvSpPr>
          <p:cNvPr id="79" name="TextBox 78">
            <a:extLst>
              <a:ext uri="{FF2B5EF4-FFF2-40B4-BE49-F238E27FC236}">
                <a16:creationId xmlns:a16="http://schemas.microsoft.com/office/drawing/2014/main" id="{7B4E2246-E99F-4252-053F-7C99CC2169AF}"/>
              </a:ext>
            </a:extLst>
          </p:cNvPr>
          <p:cNvSpPr txBox="1"/>
          <p:nvPr/>
        </p:nvSpPr>
        <p:spPr bwMode="auto">
          <a:xfrm>
            <a:off x="5964200" y="2882604"/>
            <a:ext cx="10920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Aft>
                <a:spcPct val="0"/>
              </a:spcAft>
            </a:pPr>
            <a:r>
              <a:rPr lang="en-US" sz="1600" b="1" i="1" dirty="0">
                <a:solidFill>
                  <a:schemeClr val="bg1"/>
                </a:solidFill>
                <a:latin typeface="Calibri" panose="020F0502020204030204" pitchFamily="34" charset="0"/>
              </a:rPr>
              <a:t>↓ ASCL1,</a:t>
            </a:r>
          </a:p>
          <a:p>
            <a:pPr algn="ctr">
              <a:spcAft>
                <a:spcPct val="0"/>
              </a:spcAft>
            </a:pPr>
            <a:r>
              <a:rPr lang="en-US" sz="1600" b="1" i="1" dirty="0">
                <a:solidFill>
                  <a:schemeClr val="bg1"/>
                </a:solidFill>
                <a:latin typeface="Calibri" panose="020F0502020204030204" pitchFamily="34" charset="0"/>
              </a:rPr>
              <a:t>POU2F3,</a:t>
            </a:r>
          </a:p>
          <a:p>
            <a:pPr algn="ctr">
              <a:spcAft>
                <a:spcPct val="0"/>
              </a:spcAft>
            </a:pPr>
            <a:r>
              <a:rPr lang="en-US" sz="1600" b="1" i="1" dirty="0">
                <a:solidFill>
                  <a:schemeClr val="bg1"/>
                </a:solidFill>
                <a:latin typeface="Calibri" panose="020F0502020204030204" pitchFamily="34" charset="0"/>
              </a:rPr>
              <a:t>NEUROD1,</a:t>
            </a:r>
          </a:p>
          <a:p>
            <a:pPr algn="ctr">
              <a:spcAft>
                <a:spcPct val="0"/>
              </a:spcAft>
            </a:pPr>
            <a:r>
              <a:rPr lang="en-US" sz="1600" b="1" dirty="0">
                <a:solidFill>
                  <a:schemeClr val="bg1"/>
                </a:solidFill>
                <a:latin typeface="Calibri" panose="020F0502020204030204" pitchFamily="34" charset="0"/>
              </a:rPr>
              <a:t>NE-Genes</a:t>
            </a:r>
          </a:p>
        </p:txBody>
      </p:sp>
      <p:sp>
        <p:nvSpPr>
          <p:cNvPr id="80" name="TextBox 79">
            <a:extLst>
              <a:ext uri="{FF2B5EF4-FFF2-40B4-BE49-F238E27FC236}">
                <a16:creationId xmlns:a16="http://schemas.microsoft.com/office/drawing/2014/main" id="{5BFFFFF0-81CA-EB32-43F7-3A9CE0AD0B95}"/>
              </a:ext>
            </a:extLst>
          </p:cNvPr>
          <p:cNvSpPr txBox="1"/>
          <p:nvPr/>
        </p:nvSpPr>
        <p:spPr bwMode="auto">
          <a:xfrm>
            <a:off x="774932" y="2882604"/>
            <a:ext cx="103425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i="1" dirty="0">
                <a:solidFill>
                  <a:schemeClr val="bg1"/>
                </a:solidFill>
                <a:latin typeface="Calibri" panose="020F0502020204030204" pitchFamily="34" charset="0"/>
              </a:rPr>
              <a:t>↓ ASCL1, </a:t>
            </a:r>
          </a:p>
          <a:p>
            <a:pPr algn="ctr">
              <a:lnSpc>
                <a:spcPct val="100000"/>
              </a:lnSpc>
              <a:spcAft>
                <a:spcPct val="0"/>
              </a:spcAft>
              <a:buClrTx/>
              <a:buFontTx/>
              <a:buNone/>
            </a:pPr>
            <a:r>
              <a:rPr lang="en-US" sz="1600" b="1" i="1" dirty="0">
                <a:solidFill>
                  <a:schemeClr val="bg1"/>
                </a:solidFill>
                <a:latin typeface="Calibri" panose="020F0502020204030204" pitchFamily="34" charset="0"/>
              </a:rPr>
              <a:t>POU2F3,</a:t>
            </a:r>
          </a:p>
          <a:p>
            <a:pPr algn="ctr">
              <a:lnSpc>
                <a:spcPct val="100000"/>
              </a:lnSpc>
              <a:spcAft>
                <a:spcPct val="0"/>
              </a:spcAft>
              <a:buClrTx/>
              <a:buFontTx/>
              <a:buNone/>
            </a:pPr>
            <a:r>
              <a:rPr lang="en-US" sz="1600" b="1" dirty="0">
                <a:solidFill>
                  <a:schemeClr val="bg1"/>
                </a:solidFill>
                <a:latin typeface="Calibri" panose="020F0502020204030204" pitchFamily="34" charset="0"/>
              </a:rPr>
              <a:t>Immune </a:t>
            </a:r>
          </a:p>
          <a:p>
            <a:pPr algn="ctr">
              <a:lnSpc>
                <a:spcPct val="100000"/>
              </a:lnSpc>
              <a:spcAft>
                <a:spcPct val="0"/>
              </a:spcAft>
              <a:buClrTx/>
              <a:buFontTx/>
              <a:buNone/>
            </a:pPr>
            <a:r>
              <a:rPr lang="en-US" sz="1600" b="1" dirty="0">
                <a:solidFill>
                  <a:schemeClr val="bg1"/>
                </a:solidFill>
                <a:latin typeface="Calibri" panose="020F0502020204030204" pitchFamily="34" charset="0"/>
              </a:rPr>
              <a:t>Genes</a:t>
            </a:r>
          </a:p>
        </p:txBody>
      </p:sp>
    </p:spTree>
    <p:extLst>
      <p:ext uri="{BB962C8B-B14F-4D97-AF65-F5344CB8AC3E}">
        <p14:creationId xmlns:p14="http://schemas.microsoft.com/office/powerpoint/2010/main" val="2820017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8D7CA-9BBA-3971-3003-F50388263F9C}"/>
              </a:ext>
            </a:extLst>
          </p:cNvPr>
          <p:cNvSpPr>
            <a:spLocks noGrp="1"/>
          </p:cNvSpPr>
          <p:nvPr>
            <p:ph type="title"/>
          </p:nvPr>
        </p:nvSpPr>
        <p:spPr/>
        <p:txBody>
          <a:bodyPr/>
          <a:lstStyle/>
          <a:p>
            <a:r>
              <a:rPr lang="en-US" dirty="0"/>
              <a:t>SCLC Subtypes Defined by DNA Methylation Patterns in Tumor and Circulating Free DNA Samples</a:t>
            </a:r>
          </a:p>
        </p:txBody>
      </p:sp>
      <p:sp>
        <p:nvSpPr>
          <p:cNvPr id="90" name="Content Placeholder 89">
            <a:extLst>
              <a:ext uri="{FF2B5EF4-FFF2-40B4-BE49-F238E27FC236}">
                <a16:creationId xmlns:a16="http://schemas.microsoft.com/office/drawing/2014/main" id="{EB88B52B-523A-2649-4B07-33E7ECE5FD69}"/>
              </a:ext>
            </a:extLst>
          </p:cNvPr>
          <p:cNvSpPr>
            <a:spLocks noGrp="1"/>
          </p:cNvSpPr>
          <p:nvPr>
            <p:ph idx="1"/>
          </p:nvPr>
        </p:nvSpPr>
        <p:spPr>
          <a:xfrm>
            <a:off x="619298" y="5534351"/>
            <a:ext cx="10877529" cy="483187"/>
          </a:xfrm>
        </p:spPr>
        <p:txBody>
          <a:bodyPr/>
          <a:lstStyle/>
          <a:p>
            <a:r>
              <a:rPr lang="en-US" sz="2400" dirty="0"/>
              <a:t>SCLC subtypes defined by RNA-Seq and predictive models have distinct methylation profiles that can be used for subtyping from both tissue and liquid biopsies</a:t>
            </a:r>
          </a:p>
        </p:txBody>
      </p:sp>
      <p:sp>
        <p:nvSpPr>
          <p:cNvPr id="6" name="Text Box 11">
            <a:extLst>
              <a:ext uri="{FF2B5EF4-FFF2-40B4-BE49-F238E27FC236}">
                <a16:creationId xmlns:a16="http://schemas.microsoft.com/office/drawing/2014/main" id="{39A9A272-A5EC-8FBC-E09F-FFB3EC44F52F}"/>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chemeClr val="bg2"/>
                </a:solidFill>
                <a:latin typeface="Calibri" panose="020F0502020204030204" pitchFamily="34" charset="0"/>
              </a:rPr>
              <a:t>Heeke. Cancer Cell. 2024;42:225.</a:t>
            </a:r>
          </a:p>
        </p:txBody>
      </p:sp>
      <p:sp>
        <p:nvSpPr>
          <p:cNvPr id="22" name="TextBox 21">
            <a:extLst>
              <a:ext uri="{FF2B5EF4-FFF2-40B4-BE49-F238E27FC236}">
                <a16:creationId xmlns:a16="http://schemas.microsoft.com/office/drawing/2014/main" id="{A387E7FE-5DC4-DA18-B3EA-B9D3079FEBFC}"/>
              </a:ext>
            </a:extLst>
          </p:cNvPr>
          <p:cNvSpPr txBox="1"/>
          <p:nvPr/>
        </p:nvSpPr>
        <p:spPr bwMode="auto">
          <a:xfrm>
            <a:off x="7413702" y="1529666"/>
            <a:ext cx="14464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Liquid Biopsy</a:t>
            </a:r>
          </a:p>
        </p:txBody>
      </p:sp>
      <p:pic>
        <p:nvPicPr>
          <p:cNvPr id="37" name="Picture 2" descr="A screenshot of a social media post&#10;&#10;Description automatically generated">
            <a:extLst>
              <a:ext uri="{FF2B5EF4-FFF2-40B4-BE49-F238E27FC236}">
                <a16:creationId xmlns:a16="http://schemas.microsoft.com/office/drawing/2014/main" id="{F134E56A-FDDB-5357-D3B2-3B6FEE929B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695134" y="1831218"/>
            <a:ext cx="1660636" cy="8520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8" name="Picture 37">
            <a:extLst>
              <a:ext uri="{FF2B5EF4-FFF2-40B4-BE49-F238E27FC236}">
                <a16:creationId xmlns:a16="http://schemas.microsoft.com/office/drawing/2014/main" id="{6E767327-EA97-F4D3-0EA6-B29B6E8D1A00}"/>
              </a:ext>
            </a:extLst>
          </p:cNvPr>
          <p:cNvPicPr>
            <a:picLocks noChangeAspect="1"/>
          </p:cNvPicPr>
          <p:nvPr/>
        </p:nvPicPr>
        <p:blipFill>
          <a:blip r:embed="rId4"/>
          <a:stretch>
            <a:fillRect/>
          </a:stretch>
        </p:blipFill>
        <p:spPr>
          <a:xfrm>
            <a:off x="8009866" y="1886756"/>
            <a:ext cx="254094" cy="1115754"/>
          </a:xfrm>
          <a:prstGeom prst="rect">
            <a:avLst/>
          </a:prstGeom>
        </p:spPr>
      </p:pic>
      <p:sp>
        <p:nvSpPr>
          <p:cNvPr id="39" name="TextBox 38">
            <a:extLst>
              <a:ext uri="{FF2B5EF4-FFF2-40B4-BE49-F238E27FC236}">
                <a16:creationId xmlns:a16="http://schemas.microsoft.com/office/drawing/2014/main" id="{C8AEE072-A20B-899F-6052-82C3FF14D055}"/>
              </a:ext>
            </a:extLst>
          </p:cNvPr>
          <p:cNvSpPr txBox="1"/>
          <p:nvPr/>
        </p:nvSpPr>
        <p:spPr bwMode="auto">
          <a:xfrm>
            <a:off x="2956285" y="1529666"/>
            <a:ext cx="1484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Tumor Biopsy</a:t>
            </a:r>
          </a:p>
        </p:txBody>
      </p:sp>
      <p:grpSp>
        <p:nvGrpSpPr>
          <p:cNvPr id="41" name="Group 40">
            <a:extLst>
              <a:ext uri="{FF2B5EF4-FFF2-40B4-BE49-F238E27FC236}">
                <a16:creationId xmlns:a16="http://schemas.microsoft.com/office/drawing/2014/main" id="{B635C886-D068-67F5-0507-679BB98C9126}"/>
              </a:ext>
            </a:extLst>
          </p:cNvPr>
          <p:cNvGrpSpPr/>
          <p:nvPr/>
        </p:nvGrpSpPr>
        <p:grpSpPr>
          <a:xfrm>
            <a:off x="1230741" y="2231125"/>
            <a:ext cx="1732803" cy="1111562"/>
            <a:chOff x="8348511" y="3173317"/>
            <a:chExt cx="1386620" cy="889492"/>
          </a:xfrm>
        </p:grpSpPr>
        <p:sp>
          <p:nvSpPr>
            <p:cNvPr id="42" name="TextBox 41">
              <a:extLst>
                <a:ext uri="{FF2B5EF4-FFF2-40B4-BE49-F238E27FC236}">
                  <a16:creationId xmlns:a16="http://schemas.microsoft.com/office/drawing/2014/main" id="{FEDBD72D-536B-10C6-4961-6A14736B4851}"/>
                </a:ext>
              </a:extLst>
            </p:cNvPr>
            <p:cNvSpPr txBox="1"/>
            <p:nvPr/>
          </p:nvSpPr>
          <p:spPr bwMode="auto">
            <a:xfrm>
              <a:off x="8348511" y="3349803"/>
              <a:ext cx="1386620" cy="275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RNA</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43" name="Graphic 42">
              <a:extLst>
                <a:ext uri="{FF2B5EF4-FFF2-40B4-BE49-F238E27FC236}">
                  <a16:creationId xmlns:a16="http://schemas.microsoft.com/office/drawing/2014/main" id="{13F500E4-399A-8587-874E-05A4EC9E44D9}"/>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33207" b="-31898"/>
            <a:stretch/>
          </p:blipFill>
          <p:spPr>
            <a:xfrm>
              <a:off x="8632765" y="3606918"/>
              <a:ext cx="777557" cy="284424"/>
            </a:xfrm>
            <a:prstGeom prst="rect">
              <a:avLst/>
            </a:prstGeom>
          </p:spPr>
        </p:pic>
        <p:sp>
          <p:nvSpPr>
            <p:cNvPr id="44" name="Oval 43">
              <a:extLst>
                <a:ext uri="{FF2B5EF4-FFF2-40B4-BE49-F238E27FC236}">
                  <a16:creationId xmlns:a16="http://schemas.microsoft.com/office/drawing/2014/main" id="{C0AE627A-7123-6E48-3235-9B4103F0A770}"/>
                </a:ext>
              </a:extLst>
            </p:cNvPr>
            <p:cNvSpPr/>
            <p:nvPr/>
          </p:nvSpPr>
          <p:spPr bwMode="auto">
            <a:xfrm>
              <a:off x="8591119" y="3173317"/>
              <a:ext cx="889492" cy="889492"/>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46" name="Straight Arrow Connector 45">
            <a:extLst>
              <a:ext uri="{FF2B5EF4-FFF2-40B4-BE49-F238E27FC236}">
                <a16:creationId xmlns:a16="http://schemas.microsoft.com/office/drawing/2014/main" id="{3734C31E-569B-EFC3-E313-925DC651CBD5}"/>
              </a:ext>
            </a:extLst>
          </p:cNvPr>
          <p:cNvCxnSpPr>
            <a:cxnSpLocks/>
          </p:cNvCxnSpPr>
          <p:nvPr/>
        </p:nvCxnSpPr>
        <p:spPr bwMode="auto">
          <a:xfrm flipH="1">
            <a:off x="2530330" y="1872182"/>
            <a:ext cx="390982"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67B473FE-18A1-C14B-3BAA-E146386518FD}"/>
              </a:ext>
            </a:extLst>
          </p:cNvPr>
          <p:cNvCxnSpPr>
            <a:cxnSpLocks/>
          </p:cNvCxnSpPr>
          <p:nvPr/>
        </p:nvCxnSpPr>
        <p:spPr bwMode="auto">
          <a:xfrm>
            <a:off x="4411058" y="1872182"/>
            <a:ext cx="365760" cy="459573"/>
          </a:xfrm>
          <a:prstGeom prst="straightConnector1">
            <a:avLst/>
          </a:prstGeom>
          <a:noFill/>
          <a:ln w="28575" cap="flat" cmpd="sng" algn="ctr">
            <a:solidFill>
              <a:schemeClr val="bg1"/>
            </a:solidFill>
            <a:prstDash val="solid"/>
            <a:round/>
            <a:headEnd type="none" w="med" len="med"/>
            <a:tailEnd type="triangle"/>
          </a:ln>
          <a:effectLst/>
        </p:spPr>
      </p:cxnSp>
      <p:sp>
        <p:nvSpPr>
          <p:cNvPr id="49" name="TextBox 48">
            <a:extLst>
              <a:ext uri="{FF2B5EF4-FFF2-40B4-BE49-F238E27FC236}">
                <a16:creationId xmlns:a16="http://schemas.microsoft.com/office/drawing/2014/main" id="{53EDD3B8-7D35-CAF2-BDA0-24A45ED7BD36}"/>
              </a:ext>
            </a:extLst>
          </p:cNvPr>
          <p:cNvSpPr txBox="1"/>
          <p:nvPr/>
        </p:nvSpPr>
        <p:spPr bwMode="auto">
          <a:xfrm>
            <a:off x="1006364" y="3886269"/>
            <a:ext cx="2151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Gene Ratio Classifier</a:t>
            </a:r>
          </a:p>
        </p:txBody>
      </p:sp>
      <p:sp>
        <p:nvSpPr>
          <p:cNvPr id="51" name="TextBox 50">
            <a:extLst>
              <a:ext uri="{FF2B5EF4-FFF2-40B4-BE49-F238E27FC236}">
                <a16:creationId xmlns:a16="http://schemas.microsoft.com/office/drawing/2014/main" id="{65E00651-9B09-00BB-E068-1A1E370C6830}"/>
              </a:ext>
            </a:extLst>
          </p:cNvPr>
          <p:cNvSpPr txBox="1"/>
          <p:nvPr/>
        </p:nvSpPr>
        <p:spPr bwMode="auto">
          <a:xfrm>
            <a:off x="4677422" y="3886269"/>
            <a:ext cx="2760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DNA Methylation Classifier</a:t>
            </a:r>
          </a:p>
        </p:txBody>
      </p:sp>
      <p:sp>
        <p:nvSpPr>
          <p:cNvPr id="93" name="TextBox 92">
            <a:extLst>
              <a:ext uri="{FF2B5EF4-FFF2-40B4-BE49-F238E27FC236}">
                <a16:creationId xmlns:a16="http://schemas.microsoft.com/office/drawing/2014/main" id="{07F9EC9A-0A8D-16F0-22BC-9AB6DC5F1479}"/>
              </a:ext>
            </a:extLst>
          </p:cNvPr>
          <p:cNvSpPr txBox="1"/>
          <p:nvPr/>
        </p:nvSpPr>
        <p:spPr bwMode="auto">
          <a:xfrm>
            <a:off x="8179360" y="3864719"/>
            <a:ext cx="3511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Tracking of SCLC Subtype Evolution</a:t>
            </a:r>
          </a:p>
        </p:txBody>
      </p:sp>
      <p:cxnSp>
        <p:nvCxnSpPr>
          <p:cNvPr id="94" name="Straight Arrow Connector 93">
            <a:extLst>
              <a:ext uri="{FF2B5EF4-FFF2-40B4-BE49-F238E27FC236}">
                <a16:creationId xmlns:a16="http://schemas.microsoft.com/office/drawing/2014/main" id="{0AFF706D-E22F-4A1F-0A8C-F7EC82544FDC}"/>
              </a:ext>
            </a:extLst>
          </p:cNvPr>
          <p:cNvCxnSpPr>
            <a:cxnSpLocks/>
          </p:cNvCxnSpPr>
          <p:nvPr/>
        </p:nvCxnSpPr>
        <p:spPr bwMode="auto">
          <a:xfrm>
            <a:off x="9934873" y="3416778"/>
            <a:ext cx="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102" name="Straight Arrow Connector 101">
            <a:extLst>
              <a:ext uri="{FF2B5EF4-FFF2-40B4-BE49-F238E27FC236}">
                <a16:creationId xmlns:a16="http://schemas.microsoft.com/office/drawing/2014/main" id="{E86585D3-928D-8C15-2C55-9122D992F5CA}"/>
              </a:ext>
            </a:extLst>
          </p:cNvPr>
          <p:cNvCxnSpPr>
            <a:cxnSpLocks/>
          </p:cNvCxnSpPr>
          <p:nvPr/>
        </p:nvCxnSpPr>
        <p:spPr bwMode="auto">
          <a:xfrm>
            <a:off x="6057832" y="3416778"/>
            <a:ext cx="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103" name="Straight Arrow Connector 102">
            <a:extLst>
              <a:ext uri="{FF2B5EF4-FFF2-40B4-BE49-F238E27FC236}">
                <a16:creationId xmlns:a16="http://schemas.microsoft.com/office/drawing/2014/main" id="{43228EFB-25D3-65FB-DA40-8FE831559BF4}"/>
              </a:ext>
            </a:extLst>
          </p:cNvPr>
          <p:cNvCxnSpPr>
            <a:cxnSpLocks/>
          </p:cNvCxnSpPr>
          <p:nvPr/>
        </p:nvCxnSpPr>
        <p:spPr bwMode="auto">
          <a:xfrm>
            <a:off x="2081883" y="3416778"/>
            <a:ext cx="0" cy="459573"/>
          </a:xfrm>
          <a:prstGeom prst="straightConnector1">
            <a:avLst/>
          </a:prstGeom>
          <a:noFill/>
          <a:ln w="28575" cap="flat" cmpd="sng" algn="ctr">
            <a:solidFill>
              <a:schemeClr val="bg1"/>
            </a:solidFill>
            <a:prstDash val="solid"/>
            <a:round/>
            <a:headEnd type="none" w="med" len="med"/>
            <a:tailEnd type="triangle"/>
          </a:ln>
          <a:effectLst/>
        </p:spPr>
      </p:cxnSp>
      <p:grpSp>
        <p:nvGrpSpPr>
          <p:cNvPr id="9" name="Group 8">
            <a:extLst>
              <a:ext uri="{FF2B5EF4-FFF2-40B4-BE49-F238E27FC236}">
                <a16:creationId xmlns:a16="http://schemas.microsoft.com/office/drawing/2014/main" id="{FD27CA23-4083-998D-5C7E-67AF7F67369D}"/>
              </a:ext>
            </a:extLst>
          </p:cNvPr>
          <p:cNvGrpSpPr/>
          <p:nvPr/>
        </p:nvGrpSpPr>
        <p:grpSpPr>
          <a:xfrm>
            <a:off x="485014" y="4283671"/>
            <a:ext cx="3297492" cy="907805"/>
            <a:chOff x="485014" y="4133039"/>
            <a:chExt cx="3297492" cy="907805"/>
          </a:xfrm>
        </p:grpSpPr>
        <p:cxnSp>
          <p:nvCxnSpPr>
            <p:cNvPr id="54" name="Straight Arrow Connector 53">
              <a:extLst>
                <a:ext uri="{FF2B5EF4-FFF2-40B4-BE49-F238E27FC236}">
                  <a16:creationId xmlns:a16="http://schemas.microsoft.com/office/drawing/2014/main" id="{DD9D793F-E645-E872-5618-1DDA8C6F0438}"/>
                </a:ext>
              </a:extLst>
            </p:cNvPr>
            <p:cNvCxnSpPr>
              <a:cxnSpLocks/>
            </p:cNvCxnSpPr>
            <p:nvPr/>
          </p:nvCxnSpPr>
          <p:spPr bwMode="auto">
            <a:xfrm flipH="1">
              <a:off x="877038" y="4133039"/>
              <a:ext cx="27432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5216557C-D40B-6008-899A-502815C997CF}"/>
                </a:ext>
              </a:extLst>
            </p:cNvPr>
            <p:cNvCxnSpPr>
              <a:cxnSpLocks/>
            </p:cNvCxnSpPr>
            <p:nvPr/>
          </p:nvCxnSpPr>
          <p:spPr bwMode="auto">
            <a:xfrm>
              <a:off x="2997825" y="4133039"/>
              <a:ext cx="36576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05FA9DC6-AC84-4179-146D-50B82B754DBE}"/>
                </a:ext>
              </a:extLst>
            </p:cNvPr>
            <p:cNvCxnSpPr>
              <a:cxnSpLocks/>
            </p:cNvCxnSpPr>
            <p:nvPr/>
          </p:nvCxnSpPr>
          <p:spPr bwMode="auto">
            <a:xfrm flipH="1">
              <a:off x="1713800" y="4133039"/>
              <a:ext cx="156659"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B664ED4E-80D7-718D-F8A2-C142C92815D4}"/>
                </a:ext>
              </a:extLst>
            </p:cNvPr>
            <p:cNvCxnSpPr>
              <a:cxnSpLocks/>
            </p:cNvCxnSpPr>
            <p:nvPr/>
          </p:nvCxnSpPr>
          <p:spPr bwMode="auto">
            <a:xfrm>
              <a:off x="2394729" y="4133039"/>
              <a:ext cx="156659" cy="459573"/>
            </a:xfrm>
            <a:prstGeom prst="straightConnector1">
              <a:avLst/>
            </a:prstGeom>
            <a:noFill/>
            <a:ln w="28575" cap="flat" cmpd="sng" algn="ctr">
              <a:solidFill>
                <a:schemeClr val="bg1"/>
              </a:solidFill>
              <a:prstDash val="solid"/>
              <a:round/>
              <a:headEnd type="none" w="med" len="med"/>
              <a:tailEnd type="triangle"/>
            </a:ln>
            <a:effectLst/>
          </p:spPr>
        </p:cxnSp>
        <p:sp>
          <p:nvSpPr>
            <p:cNvPr id="3" name="Rectangle: Rounded Corners 2">
              <a:extLst>
                <a:ext uri="{FF2B5EF4-FFF2-40B4-BE49-F238E27FC236}">
                  <a16:creationId xmlns:a16="http://schemas.microsoft.com/office/drawing/2014/main" id="{FDF07EE7-1A4D-0687-2D02-A7EECFF6FD03}"/>
                </a:ext>
              </a:extLst>
            </p:cNvPr>
            <p:cNvSpPr/>
            <p:nvPr/>
          </p:nvSpPr>
          <p:spPr bwMode="auto">
            <a:xfrm>
              <a:off x="485014" y="4626546"/>
              <a:ext cx="785534" cy="414298"/>
            </a:xfrm>
            <a:prstGeom prst="roundRect">
              <a:avLst>
                <a:gd name="adj" fmla="val 50000"/>
              </a:avLst>
            </a:prstGeom>
            <a:solidFill>
              <a:schemeClr val="accent4"/>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SCLC-A</a:t>
              </a:r>
            </a:p>
          </p:txBody>
        </p:sp>
        <p:sp>
          <p:nvSpPr>
            <p:cNvPr id="4" name="Rectangle: Rounded Corners 3">
              <a:extLst>
                <a:ext uri="{FF2B5EF4-FFF2-40B4-BE49-F238E27FC236}">
                  <a16:creationId xmlns:a16="http://schemas.microsoft.com/office/drawing/2014/main" id="{E3184B33-ED23-B71F-37E7-BEB96CDE59DE}"/>
                </a:ext>
              </a:extLst>
            </p:cNvPr>
            <p:cNvSpPr/>
            <p:nvPr/>
          </p:nvSpPr>
          <p:spPr bwMode="auto">
            <a:xfrm>
              <a:off x="1322333" y="4618433"/>
              <a:ext cx="785534" cy="414298"/>
            </a:xfrm>
            <a:prstGeom prst="roundRect">
              <a:avLst>
                <a:gd name="adj" fmla="val 50000"/>
              </a:avLst>
            </a:prstGeom>
            <a:solidFill>
              <a:schemeClr val="accent6"/>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SCLC-N</a:t>
              </a:r>
            </a:p>
          </p:txBody>
        </p:sp>
        <p:sp>
          <p:nvSpPr>
            <p:cNvPr id="5" name="Rectangle: Rounded Corners 4">
              <a:extLst>
                <a:ext uri="{FF2B5EF4-FFF2-40B4-BE49-F238E27FC236}">
                  <a16:creationId xmlns:a16="http://schemas.microsoft.com/office/drawing/2014/main" id="{0929287E-FC35-5AA7-9531-AB8F9C49170B}"/>
                </a:ext>
              </a:extLst>
            </p:cNvPr>
            <p:cNvSpPr/>
            <p:nvPr/>
          </p:nvSpPr>
          <p:spPr bwMode="auto">
            <a:xfrm>
              <a:off x="2159652" y="4626546"/>
              <a:ext cx="785534" cy="414298"/>
            </a:xfrm>
            <a:prstGeom prst="roundRect">
              <a:avLst>
                <a:gd name="adj" fmla="val 50000"/>
              </a:avLst>
            </a:prstGeom>
            <a:solidFill>
              <a:schemeClr val="accent3"/>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SCLC-P</a:t>
              </a:r>
            </a:p>
          </p:txBody>
        </p:sp>
        <p:sp>
          <p:nvSpPr>
            <p:cNvPr id="7" name="Rectangle: Rounded Corners 6">
              <a:extLst>
                <a:ext uri="{FF2B5EF4-FFF2-40B4-BE49-F238E27FC236}">
                  <a16:creationId xmlns:a16="http://schemas.microsoft.com/office/drawing/2014/main" id="{447DD4DD-4199-0D83-D06A-26ABDD00110F}"/>
                </a:ext>
              </a:extLst>
            </p:cNvPr>
            <p:cNvSpPr/>
            <p:nvPr/>
          </p:nvSpPr>
          <p:spPr bwMode="auto">
            <a:xfrm>
              <a:off x="2996972" y="4626546"/>
              <a:ext cx="785534" cy="414298"/>
            </a:xfrm>
            <a:prstGeom prst="roundRect">
              <a:avLst>
                <a:gd name="adj" fmla="val 50000"/>
              </a:avLst>
            </a:prstGeom>
            <a:solidFill>
              <a:schemeClr val="accent1"/>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SCLC-I</a:t>
              </a:r>
            </a:p>
          </p:txBody>
        </p:sp>
      </p:grpSp>
      <p:grpSp>
        <p:nvGrpSpPr>
          <p:cNvPr id="10" name="Group 9">
            <a:extLst>
              <a:ext uri="{FF2B5EF4-FFF2-40B4-BE49-F238E27FC236}">
                <a16:creationId xmlns:a16="http://schemas.microsoft.com/office/drawing/2014/main" id="{534DE707-FFC2-EBF4-AE68-3ACB7D56F44A}"/>
              </a:ext>
            </a:extLst>
          </p:cNvPr>
          <p:cNvGrpSpPr/>
          <p:nvPr/>
        </p:nvGrpSpPr>
        <p:grpSpPr>
          <a:xfrm>
            <a:off x="4356461" y="4283671"/>
            <a:ext cx="3297492" cy="907805"/>
            <a:chOff x="485014" y="4133039"/>
            <a:chExt cx="3297492" cy="907805"/>
          </a:xfrm>
        </p:grpSpPr>
        <p:cxnSp>
          <p:nvCxnSpPr>
            <p:cNvPr id="11" name="Straight Arrow Connector 10">
              <a:extLst>
                <a:ext uri="{FF2B5EF4-FFF2-40B4-BE49-F238E27FC236}">
                  <a16:creationId xmlns:a16="http://schemas.microsoft.com/office/drawing/2014/main" id="{3001B93B-F88C-FC95-03C4-C0FE3390EA7D}"/>
                </a:ext>
              </a:extLst>
            </p:cNvPr>
            <p:cNvCxnSpPr>
              <a:cxnSpLocks/>
            </p:cNvCxnSpPr>
            <p:nvPr/>
          </p:nvCxnSpPr>
          <p:spPr bwMode="auto">
            <a:xfrm flipH="1">
              <a:off x="877038" y="4133039"/>
              <a:ext cx="27432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FB6B41A0-3D73-2DE0-B07B-3285576A4A5C}"/>
                </a:ext>
              </a:extLst>
            </p:cNvPr>
            <p:cNvCxnSpPr>
              <a:cxnSpLocks/>
            </p:cNvCxnSpPr>
            <p:nvPr/>
          </p:nvCxnSpPr>
          <p:spPr bwMode="auto">
            <a:xfrm>
              <a:off x="2997825" y="4133039"/>
              <a:ext cx="365760"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D72D831C-3574-6921-04EC-AFAF63848756}"/>
                </a:ext>
              </a:extLst>
            </p:cNvPr>
            <p:cNvCxnSpPr>
              <a:cxnSpLocks/>
            </p:cNvCxnSpPr>
            <p:nvPr/>
          </p:nvCxnSpPr>
          <p:spPr bwMode="auto">
            <a:xfrm flipH="1">
              <a:off x="1713800" y="4133039"/>
              <a:ext cx="156659"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B509B3A8-1141-C31E-A377-99AE23D0364B}"/>
                </a:ext>
              </a:extLst>
            </p:cNvPr>
            <p:cNvCxnSpPr>
              <a:cxnSpLocks/>
            </p:cNvCxnSpPr>
            <p:nvPr/>
          </p:nvCxnSpPr>
          <p:spPr bwMode="auto">
            <a:xfrm>
              <a:off x="2394729" y="4133039"/>
              <a:ext cx="156659" cy="459573"/>
            </a:xfrm>
            <a:prstGeom prst="straightConnector1">
              <a:avLst/>
            </a:prstGeom>
            <a:noFill/>
            <a:ln w="28575" cap="flat" cmpd="sng" algn="ctr">
              <a:solidFill>
                <a:schemeClr val="bg1"/>
              </a:solidFill>
              <a:prstDash val="solid"/>
              <a:round/>
              <a:headEnd type="none" w="med" len="med"/>
              <a:tailEnd type="triangle"/>
            </a:ln>
            <a:effectLst/>
          </p:spPr>
        </p:cxnSp>
        <p:sp>
          <p:nvSpPr>
            <p:cNvPr id="15" name="Rectangle: Rounded Corners 14">
              <a:extLst>
                <a:ext uri="{FF2B5EF4-FFF2-40B4-BE49-F238E27FC236}">
                  <a16:creationId xmlns:a16="http://schemas.microsoft.com/office/drawing/2014/main" id="{0ED00BA0-6A95-02BB-D88F-CF3EB7260FD1}"/>
                </a:ext>
              </a:extLst>
            </p:cNvPr>
            <p:cNvSpPr/>
            <p:nvPr/>
          </p:nvSpPr>
          <p:spPr bwMode="auto">
            <a:xfrm>
              <a:off x="485014" y="4626546"/>
              <a:ext cx="785534" cy="414298"/>
            </a:xfrm>
            <a:prstGeom prst="roundRect">
              <a:avLst>
                <a:gd name="adj" fmla="val 50000"/>
              </a:avLst>
            </a:prstGeom>
            <a:solidFill>
              <a:schemeClr val="accent4"/>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SCLC-A</a:t>
              </a:r>
            </a:p>
          </p:txBody>
        </p:sp>
        <p:sp>
          <p:nvSpPr>
            <p:cNvPr id="16" name="Rectangle: Rounded Corners 15">
              <a:extLst>
                <a:ext uri="{FF2B5EF4-FFF2-40B4-BE49-F238E27FC236}">
                  <a16:creationId xmlns:a16="http://schemas.microsoft.com/office/drawing/2014/main" id="{5D9DC73C-4E25-3F4A-1AF2-6A460354E02C}"/>
                </a:ext>
              </a:extLst>
            </p:cNvPr>
            <p:cNvSpPr/>
            <p:nvPr/>
          </p:nvSpPr>
          <p:spPr bwMode="auto">
            <a:xfrm>
              <a:off x="1322333" y="4618433"/>
              <a:ext cx="785534" cy="414298"/>
            </a:xfrm>
            <a:prstGeom prst="roundRect">
              <a:avLst>
                <a:gd name="adj" fmla="val 50000"/>
              </a:avLst>
            </a:prstGeom>
            <a:solidFill>
              <a:schemeClr val="accent6"/>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SCLC-N</a:t>
              </a:r>
            </a:p>
          </p:txBody>
        </p:sp>
        <p:sp>
          <p:nvSpPr>
            <p:cNvPr id="17" name="Rectangle: Rounded Corners 16">
              <a:extLst>
                <a:ext uri="{FF2B5EF4-FFF2-40B4-BE49-F238E27FC236}">
                  <a16:creationId xmlns:a16="http://schemas.microsoft.com/office/drawing/2014/main" id="{080FF33D-36B8-F49D-CD16-242FA23E80AC}"/>
                </a:ext>
              </a:extLst>
            </p:cNvPr>
            <p:cNvSpPr/>
            <p:nvPr/>
          </p:nvSpPr>
          <p:spPr bwMode="auto">
            <a:xfrm>
              <a:off x="2159652" y="4626546"/>
              <a:ext cx="785534" cy="414298"/>
            </a:xfrm>
            <a:prstGeom prst="roundRect">
              <a:avLst>
                <a:gd name="adj" fmla="val 50000"/>
              </a:avLst>
            </a:prstGeom>
            <a:solidFill>
              <a:schemeClr val="accent3"/>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SCLC-P</a:t>
              </a:r>
            </a:p>
          </p:txBody>
        </p:sp>
        <p:sp>
          <p:nvSpPr>
            <p:cNvPr id="18" name="Rectangle: Rounded Corners 17">
              <a:extLst>
                <a:ext uri="{FF2B5EF4-FFF2-40B4-BE49-F238E27FC236}">
                  <a16:creationId xmlns:a16="http://schemas.microsoft.com/office/drawing/2014/main" id="{56591692-C74F-BF47-1EC8-CDB381DA1337}"/>
                </a:ext>
              </a:extLst>
            </p:cNvPr>
            <p:cNvSpPr/>
            <p:nvPr/>
          </p:nvSpPr>
          <p:spPr bwMode="auto">
            <a:xfrm>
              <a:off x="2996972" y="4626546"/>
              <a:ext cx="785534" cy="414298"/>
            </a:xfrm>
            <a:prstGeom prst="roundRect">
              <a:avLst>
                <a:gd name="adj" fmla="val 50000"/>
              </a:avLst>
            </a:prstGeom>
            <a:solidFill>
              <a:schemeClr val="accent1"/>
            </a:solidFill>
            <a:ln w="0">
              <a:noFill/>
              <a:miter lim="800000"/>
              <a:headEnd/>
              <a:tailEnd/>
            </a:ln>
          </p:spPr>
          <p:txBody>
            <a:bodyPr lIns="0" rIns="0" rtlCol="0" anchor="ctr"/>
            <a:lstStyle/>
            <a:p>
              <a:pPr algn="ctr">
                <a:spcBef>
                  <a:spcPct val="35000"/>
                </a:spcBef>
                <a:spcAft>
                  <a:spcPct val="25000"/>
                </a:spcAft>
                <a:buClr>
                  <a:schemeClr val="folHlink"/>
                </a:buClr>
              </a:pPr>
              <a:r>
                <a:rPr lang="en-US" sz="1600" b="1" dirty="0">
                  <a:latin typeface="Calibri" panose="020F0502020204030204" pitchFamily="34" charset="0"/>
                </a:rPr>
                <a:t>SCLC-I</a:t>
              </a:r>
            </a:p>
          </p:txBody>
        </p:sp>
      </p:grpSp>
      <p:cxnSp>
        <p:nvCxnSpPr>
          <p:cNvPr id="20" name="Straight Arrow Connector 19">
            <a:extLst>
              <a:ext uri="{FF2B5EF4-FFF2-40B4-BE49-F238E27FC236}">
                <a16:creationId xmlns:a16="http://schemas.microsoft.com/office/drawing/2014/main" id="{7E84801D-6D3C-6A56-8187-B4D3A83ACA0B}"/>
              </a:ext>
            </a:extLst>
          </p:cNvPr>
          <p:cNvCxnSpPr>
            <a:cxnSpLocks/>
          </p:cNvCxnSpPr>
          <p:nvPr/>
        </p:nvCxnSpPr>
        <p:spPr bwMode="auto">
          <a:xfrm flipH="1">
            <a:off x="6989227" y="1872182"/>
            <a:ext cx="390982" cy="459573"/>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CBDA7AF-86BA-180F-33C6-AF2835229CF5}"/>
              </a:ext>
            </a:extLst>
          </p:cNvPr>
          <p:cNvCxnSpPr>
            <a:cxnSpLocks/>
          </p:cNvCxnSpPr>
          <p:nvPr/>
        </p:nvCxnSpPr>
        <p:spPr bwMode="auto">
          <a:xfrm>
            <a:off x="8869955" y="1872182"/>
            <a:ext cx="365760" cy="459573"/>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C79EED61-AAD7-A697-5139-EA180253364F}"/>
              </a:ext>
            </a:extLst>
          </p:cNvPr>
          <p:cNvSpPr txBox="1"/>
          <p:nvPr/>
        </p:nvSpPr>
        <p:spPr bwMode="auto">
          <a:xfrm>
            <a:off x="4673417" y="2989054"/>
            <a:ext cx="2768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DNA or cfDNA Methylation</a:t>
            </a:r>
          </a:p>
        </p:txBody>
      </p:sp>
      <p:sp>
        <p:nvSpPr>
          <p:cNvPr id="24" name="TextBox 23">
            <a:extLst>
              <a:ext uri="{FF2B5EF4-FFF2-40B4-BE49-F238E27FC236}">
                <a16:creationId xmlns:a16="http://schemas.microsoft.com/office/drawing/2014/main" id="{6C06EB56-6450-19A8-FCCE-82C887AE3106}"/>
              </a:ext>
            </a:extLst>
          </p:cNvPr>
          <p:cNvSpPr txBox="1"/>
          <p:nvPr/>
        </p:nvSpPr>
        <p:spPr bwMode="auto">
          <a:xfrm>
            <a:off x="8920981" y="2989054"/>
            <a:ext cx="2005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cfDNA Methylation</a:t>
            </a:r>
          </a:p>
        </p:txBody>
      </p:sp>
      <p:grpSp>
        <p:nvGrpSpPr>
          <p:cNvPr id="53" name="Group 52">
            <a:extLst>
              <a:ext uri="{FF2B5EF4-FFF2-40B4-BE49-F238E27FC236}">
                <a16:creationId xmlns:a16="http://schemas.microsoft.com/office/drawing/2014/main" id="{E3320F74-10A1-EF86-1498-302C110BDFA9}"/>
              </a:ext>
            </a:extLst>
          </p:cNvPr>
          <p:cNvGrpSpPr/>
          <p:nvPr/>
        </p:nvGrpSpPr>
        <p:grpSpPr>
          <a:xfrm>
            <a:off x="5132675" y="2423926"/>
            <a:ext cx="1735744" cy="374976"/>
            <a:chOff x="5132675" y="2423926"/>
            <a:chExt cx="1735744" cy="374976"/>
          </a:xfrm>
        </p:grpSpPr>
        <p:cxnSp>
          <p:nvCxnSpPr>
            <p:cNvPr id="26" name="Straight Connector 25">
              <a:extLst>
                <a:ext uri="{FF2B5EF4-FFF2-40B4-BE49-F238E27FC236}">
                  <a16:creationId xmlns:a16="http://schemas.microsoft.com/office/drawing/2014/main" id="{88AFD575-7897-EED0-51CB-57F6334A1150}"/>
                </a:ext>
              </a:extLst>
            </p:cNvPr>
            <p:cNvCxnSpPr/>
            <p:nvPr/>
          </p:nvCxnSpPr>
          <p:spPr bwMode="auto">
            <a:xfrm>
              <a:off x="5132675" y="2726121"/>
              <a:ext cx="1735744" cy="0"/>
            </a:xfrm>
            <a:prstGeom prst="line">
              <a:avLst/>
            </a:prstGeom>
            <a:noFill/>
            <a:ln w="28575" cap="flat" cmpd="sng" algn="ctr">
              <a:solidFill>
                <a:schemeClr val="bg1"/>
              </a:solidFill>
              <a:prstDash val="solid"/>
              <a:round/>
              <a:headEnd type="none" w="med" len="med"/>
              <a:tailEnd type="none" w="med" len="med"/>
            </a:ln>
            <a:effectLst/>
          </p:spPr>
        </p:cxnSp>
        <p:sp>
          <p:nvSpPr>
            <p:cNvPr id="27" name="Rectangle: Rounded Corners 26">
              <a:extLst>
                <a:ext uri="{FF2B5EF4-FFF2-40B4-BE49-F238E27FC236}">
                  <a16:creationId xmlns:a16="http://schemas.microsoft.com/office/drawing/2014/main" id="{BB4735A1-CE35-8BAC-CC68-3F66A61393C5}"/>
                </a:ext>
              </a:extLst>
            </p:cNvPr>
            <p:cNvSpPr/>
            <p:nvPr/>
          </p:nvSpPr>
          <p:spPr bwMode="auto">
            <a:xfrm>
              <a:off x="6031098" y="2641740"/>
              <a:ext cx="769751" cy="157162"/>
            </a:xfrm>
            <a:prstGeom prst="roundRect">
              <a:avLst>
                <a:gd name="adj" fmla="val 22727"/>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 name="Group 30">
              <a:extLst>
                <a:ext uri="{FF2B5EF4-FFF2-40B4-BE49-F238E27FC236}">
                  <a16:creationId xmlns:a16="http://schemas.microsoft.com/office/drawing/2014/main" id="{C2DFA3A9-31CC-DF2C-1F1D-B8CEB2313251}"/>
                </a:ext>
              </a:extLst>
            </p:cNvPr>
            <p:cNvGrpSpPr/>
            <p:nvPr/>
          </p:nvGrpSpPr>
          <p:grpSpPr>
            <a:xfrm>
              <a:off x="5383752" y="2472499"/>
              <a:ext cx="126461" cy="238728"/>
              <a:chOff x="5383752" y="2487393"/>
              <a:chExt cx="126461" cy="238728"/>
            </a:xfrm>
          </p:grpSpPr>
          <p:sp>
            <p:nvSpPr>
              <p:cNvPr id="28" name="Oval 27">
                <a:extLst>
                  <a:ext uri="{FF2B5EF4-FFF2-40B4-BE49-F238E27FC236}">
                    <a16:creationId xmlns:a16="http://schemas.microsoft.com/office/drawing/2014/main" id="{7A01BEAC-A9E0-0425-6262-6BC25C1C1602}"/>
                  </a:ext>
                </a:extLst>
              </p:cNvPr>
              <p:cNvSpPr/>
              <p:nvPr/>
            </p:nvSpPr>
            <p:spPr bwMode="auto">
              <a:xfrm>
                <a:off x="5383752" y="2487393"/>
                <a:ext cx="126461" cy="12646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 name="Straight Connector 29">
                <a:extLst>
                  <a:ext uri="{FF2B5EF4-FFF2-40B4-BE49-F238E27FC236}">
                    <a16:creationId xmlns:a16="http://schemas.microsoft.com/office/drawing/2014/main" id="{C3797BAC-10B8-2150-10AE-69C916AEC872}"/>
                  </a:ext>
                </a:extLst>
              </p:cNvPr>
              <p:cNvCxnSpPr>
                <a:cxnSpLocks/>
              </p:cNvCxnSpPr>
              <p:nvPr/>
            </p:nvCxnSpPr>
            <p:spPr bwMode="auto">
              <a:xfrm>
                <a:off x="5446982" y="2587864"/>
                <a:ext cx="0" cy="13825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9A90C2F1-33B2-1F28-2900-790AE148D2AC}"/>
                </a:ext>
              </a:extLst>
            </p:cNvPr>
            <p:cNvGrpSpPr/>
            <p:nvPr/>
          </p:nvGrpSpPr>
          <p:grpSpPr>
            <a:xfrm>
              <a:off x="5545923" y="2472499"/>
              <a:ext cx="126461" cy="238728"/>
              <a:chOff x="5383752" y="2487393"/>
              <a:chExt cx="126461" cy="238728"/>
            </a:xfrm>
          </p:grpSpPr>
          <p:sp>
            <p:nvSpPr>
              <p:cNvPr id="33" name="Oval 32">
                <a:extLst>
                  <a:ext uri="{FF2B5EF4-FFF2-40B4-BE49-F238E27FC236}">
                    <a16:creationId xmlns:a16="http://schemas.microsoft.com/office/drawing/2014/main" id="{B8E3CCFB-E655-76C8-DDB2-386D6A296550}"/>
                  </a:ext>
                </a:extLst>
              </p:cNvPr>
              <p:cNvSpPr/>
              <p:nvPr/>
            </p:nvSpPr>
            <p:spPr bwMode="auto">
              <a:xfrm>
                <a:off x="5383752" y="2487393"/>
                <a:ext cx="126461" cy="12646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ACF24829-B828-D21E-C4B0-BC8166152099}"/>
                  </a:ext>
                </a:extLst>
              </p:cNvPr>
              <p:cNvCxnSpPr>
                <a:cxnSpLocks/>
              </p:cNvCxnSpPr>
              <p:nvPr/>
            </p:nvCxnSpPr>
            <p:spPr bwMode="auto">
              <a:xfrm>
                <a:off x="5446982" y="2587864"/>
                <a:ext cx="0" cy="138257"/>
              </a:xfrm>
              <a:prstGeom prst="line">
                <a:avLst/>
              </a:prstGeom>
              <a:noFill/>
              <a:ln w="28575" cap="flat" cmpd="sng" algn="ctr">
                <a:solidFill>
                  <a:schemeClr val="accent3"/>
                </a:solidFill>
                <a:prstDash val="solid"/>
                <a:round/>
                <a:headEnd type="none" w="med" len="med"/>
                <a:tailEnd type="none" w="med" len="med"/>
              </a:ln>
              <a:effectLst/>
            </p:spPr>
          </p:cxnSp>
        </p:grpSp>
        <p:sp>
          <p:nvSpPr>
            <p:cNvPr id="35" name="Freeform: Shape 34">
              <a:extLst>
                <a:ext uri="{FF2B5EF4-FFF2-40B4-BE49-F238E27FC236}">
                  <a16:creationId xmlns:a16="http://schemas.microsoft.com/office/drawing/2014/main" id="{A3E8BA97-C52A-3D43-F905-595A12E6F738}"/>
                </a:ext>
              </a:extLst>
            </p:cNvPr>
            <p:cNvSpPr/>
            <p:nvPr/>
          </p:nvSpPr>
          <p:spPr bwMode="auto">
            <a:xfrm>
              <a:off x="6053138" y="2500312"/>
              <a:ext cx="371475" cy="153027"/>
            </a:xfrm>
            <a:custGeom>
              <a:avLst/>
              <a:gdLst>
                <a:gd name="connsiteX0" fmla="*/ 0 w 371475"/>
                <a:gd name="connsiteY0" fmla="*/ 138112 h 138112"/>
                <a:gd name="connsiteX1" fmla="*/ 0 w 371475"/>
                <a:gd name="connsiteY1" fmla="*/ 0 h 138112"/>
                <a:gd name="connsiteX2" fmla="*/ 371475 w 371475"/>
                <a:gd name="connsiteY2" fmla="*/ 0 h 138112"/>
              </a:gdLst>
              <a:ahLst/>
              <a:cxnLst>
                <a:cxn ang="0">
                  <a:pos x="connsiteX0" y="connsiteY0"/>
                </a:cxn>
                <a:cxn ang="0">
                  <a:pos x="connsiteX1" y="connsiteY1"/>
                </a:cxn>
                <a:cxn ang="0">
                  <a:pos x="connsiteX2" y="connsiteY2"/>
                </a:cxn>
              </a:cxnLst>
              <a:rect l="l" t="t" r="r" b="b"/>
              <a:pathLst>
                <a:path w="371475" h="138112">
                  <a:moveTo>
                    <a:pt x="0" y="138112"/>
                  </a:moveTo>
                  <a:lnTo>
                    <a:pt x="0" y="0"/>
                  </a:lnTo>
                  <a:lnTo>
                    <a:pt x="3714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grpSp>
          <p:nvGrpSpPr>
            <p:cNvPr id="50" name="Group 49">
              <a:extLst>
                <a:ext uri="{FF2B5EF4-FFF2-40B4-BE49-F238E27FC236}">
                  <a16:creationId xmlns:a16="http://schemas.microsoft.com/office/drawing/2014/main" id="{A170910F-2545-13EE-A2DA-C3E10AD5912C}"/>
                </a:ext>
              </a:extLst>
            </p:cNvPr>
            <p:cNvGrpSpPr/>
            <p:nvPr/>
          </p:nvGrpSpPr>
          <p:grpSpPr>
            <a:xfrm>
              <a:off x="6139870" y="2423926"/>
              <a:ext cx="115969" cy="190152"/>
              <a:chOff x="5720962" y="2032194"/>
              <a:chExt cx="115969" cy="190152"/>
            </a:xfrm>
          </p:grpSpPr>
          <p:cxnSp>
            <p:nvCxnSpPr>
              <p:cNvPr id="45" name="Straight Connector 44">
                <a:extLst>
                  <a:ext uri="{FF2B5EF4-FFF2-40B4-BE49-F238E27FC236}">
                    <a16:creationId xmlns:a16="http://schemas.microsoft.com/office/drawing/2014/main" id="{F81E9C98-3C83-72FC-ACDE-39633BF7CFA3}"/>
                  </a:ext>
                </a:extLst>
              </p:cNvPr>
              <p:cNvCxnSpPr>
                <a:cxnSpLocks/>
              </p:cNvCxnSpPr>
              <p:nvPr/>
            </p:nvCxnSpPr>
            <p:spPr bwMode="auto">
              <a:xfrm>
                <a:off x="5720962" y="2032194"/>
                <a:ext cx="115969" cy="190152"/>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23D4FC-65D8-BB14-6C6C-50D4C75D35A4}"/>
                  </a:ext>
                </a:extLst>
              </p:cNvPr>
              <p:cNvCxnSpPr>
                <a:cxnSpLocks/>
              </p:cNvCxnSpPr>
              <p:nvPr/>
            </p:nvCxnSpPr>
            <p:spPr bwMode="auto">
              <a:xfrm flipH="1">
                <a:off x="5720962" y="2032194"/>
                <a:ext cx="115969" cy="190152"/>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56" name="Group 55">
            <a:extLst>
              <a:ext uri="{FF2B5EF4-FFF2-40B4-BE49-F238E27FC236}">
                <a16:creationId xmlns:a16="http://schemas.microsoft.com/office/drawing/2014/main" id="{4983E4CD-22F7-4D36-02AB-9EED46963FBD}"/>
              </a:ext>
            </a:extLst>
          </p:cNvPr>
          <p:cNvGrpSpPr/>
          <p:nvPr/>
        </p:nvGrpSpPr>
        <p:grpSpPr>
          <a:xfrm>
            <a:off x="9004606" y="2423926"/>
            <a:ext cx="1735744" cy="374976"/>
            <a:chOff x="5132675" y="2423926"/>
            <a:chExt cx="1735744" cy="374976"/>
          </a:xfrm>
        </p:grpSpPr>
        <p:cxnSp>
          <p:nvCxnSpPr>
            <p:cNvPr id="57" name="Straight Connector 56">
              <a:extLst>
                <a:ext uri="{FF2B5EF4-FFF2-40B4-BE49-F238E27FC236}">
                  <a16:creationId xmlns:a16="http://schemas.microsoft.com/office/drawing/2014/main" id="{3DA97974-1B2E-3D4D-1901-5224D9AB3851}"/>
                </a:ext>
              </a:extLst>
            </p:cNvPr>
            <p:cNvCxnSpPr/>
            <p:nvPr/>
          </p:nvCxnSpPr>
          <p:spPr bwMode="auto">
            <a:xfrm>
              <a:off x="5132675" y="2726121"/>
              <a:ext cx="1735744" cy="0"/>
            </a:xfrm>
            <a:prstGeom prst="line">
              <a:avLst/>
            </a:prstGeom>
            <a:noFill/>
            <a:ln w="28575" cap="flat" cmpd="sng" algn="ctr">
              <a:solidFill>
                <a:schemeClr val="bg1"/>
              </a:solidFill>
              <a:prstDash val="solid"/>
              <a:round/>
              <a:headEnd type="none" w="med" len="med"/>
              <a:tailEnd type="none" w="med" len="med"/>
            </a:ln>
            <a:effectLst/>
          </p:spPr>
        </p:cxnSp>
        <p:sp>
          <p:nvSpPr>
            <p:cNvPr id="58" name="Rectangle: Rounded Corners 57">
              <a:extLst>
                <a:ext uri="{FF2B5EF4-FFF2-40B4-BE49-F238E27FC236}">
                  <a16:creationId xmlns:a16="http://schemas.microsoft.com/office/drawing/2014/main" id="{77EAB3CC-066C-5038-29F5-89E935DC4576}"/>
                </a:ext>
              </a:extLst>
            </p:cNvPr>
            <p:cNvSpPr/>
            <p:nvPr/>
          </p:nvSpPr>
          <p:spPr bwMode="auto">
            <a:xfrm>
              <a:off x="6031098" y="2641740"/>
              <a:ext cx="769751" cy="157162"/>
            </a:xfrm>
            <a:prstGeom prst="roundRect">
              <a:avLst>
                <a:gd name="adj" fmla="val 22727"/>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C372667A-5DF2-ADFA-2F00-B1BCBC944252}"/>
                </a:ext>
              </a:extLst>
            </p:cNvPr>
            <p:cNvGrpSpPr/>
            <p:nvPr/>
          </p:nvGrpSpPr>
          <p:grpSpPr>
            <a:xfrm>
              <a:off x="5383752" y="2472499"/>
              <a:ext cx="126461" cy="238728"/>
              <a:chOff x="5383752" y="2487393"/>
              <a:chExt cx="126461" cy="238728"/>
            </a:xfrm>
          </p:grpSpPr>
          <p:sp>
            <p:nvSpPr>
              <p:cNvPr id="105" name="Oval 104">
                <a:extLst>
                  <a:ext uri="{FF2B5EF4-FFF2-40B4-BE49-F238E27FC236}">
                    <a16:creationId xmlns:a16="http://schemas.microsoft.com/office/drawing/2014/main" id="{4F19730F-E3FD-CF64-CBB2-443382CD9389}"/>
                  </a:ext>
                </a:extLst>
              </p:cNvPr>
              <p:cNvSpPr/>
              <p:nvPr/>
            </p:nvSpPr>
            <p:spPr bwMode="auto">
              <a:xfrm>
                <a:off x="5383752" y="2487393"/>
                <a:ext cx="126461" cy="12646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6" name="Straight Connector 105">
                <a:extLst>
                  <a:ext uri="{FF2B5EF4-FFF2-40B4-BE49-F238E27FC236}">
                    <a16:creationId xmlns:a16="http://schemas.microsoft.com/office/drawing/2014/main" id="{6FE18E47-2DF0-DCCB-D18B-3361AAB112EE}"/>
                  </a:ext>
                </a:extLst>
              </p:cNvPr>
              <p:cNvCxnSpPr>
                <a:cxnSpLocks/>
              </p:cNvCxnSpPr>
              <p:nvPr/>
            </p:nvCxnSpPr>
            <p:spPr bwMode="auto">
              <a:xfrm>
                <a:off x="5446982" y="2587864"/>
                <a:ext cx="0" cy="13825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D201A7BD-8758-BA15-D73E-FD9C595A05AE}"/>
                </a:ext>
              </a:extLst>
            </p:cNvPr>
            <p:cNvGrpSpPr/>
            <p:nvPr/>
          </p:nvGrpSpPr>
          <p:grpSpPr>
            <a:xfrm>
              <a:off x="5545923" y="2472499"/>
              <a:ext cx="126461" cy="238728"/>
              <a:chOff x="5383752" y="2487393"/>
              <a:chExt cx="126461" cy="238728"/>
            </a:xfrm>
          </p:grpSpPr>
          <p:sp>
            <p:nvSpPr>
              <p:cNvPr id="99" name="Oval 98">
                <a:extLst>
                  <a:ext uri="{FF2B5EF4-FFF2-40B4-BE49-F238E27FC236}">
                    <a16:creationId xmlns:a16="http://schemas.microsoft.com/office/drawing/2014/main" id="{3C4E6336-F130-A993-58C0-B2C0AF49BCBD}"/>
                  </a:ext>
                </a:extLst>
              </p:cNvPr>
              <p:cNvSpPr/>
              <p:nvPr/>
            </p:nvSpPr>
            <p:spPr bwMode="auto">
              <a:xfrm>
                <a:off x="5383752" y="2487393"/>
                <a:ext cx="126461" cy="12646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4" name="Straight Connector 103">
                <a:extLst>
                  <a:ext uri="{FF2B5EF4-FFF2-40B4-BE49-F238E27FC236}">
                    <a16:creationId xmlns:a16="http://schemas.microsoft.com/office/drawing/2014/main" id="{8CFDEB2B-2505-D4C1-57E2-52464CD69AFC}"/>
                  </a:ext>
                </a:extLst>
              </p:cNvPr>
              <p:cNvCxnSpPr>
                <a:cxnSpLocks/>
              </p:cNvCxnSpPr>
              <p:nvPr/>
            </p:nvCxnSpPr>
            <p:spPr bwMode="auto">
              <a:xfrm>
                <a:off x="5446982" y="2587864"/>
                <a:ext cx="0" cy="138257"/>
              </a:xfrm>
              <a:prstGeom prst="line">
                <a:avLst/>
              </a:prstGeom>
              <a:noFill/>
              <a:ln w="28575" cap="flat" cmpd="sng" algn="ctr">
                <a:solidFill>
                  <a:schemeClr val="accent3"/>
                </a:solidFill>
                <a:prstDash val="solid"/>
                <a:round/>
                <a:headEnd type="none" w="med" len="med"/>
                <a:tailEnd type="none" w="med" len="med"/>
              </a:ln>
              <a:effectLst/>
            </p:spPr>
          </p:cxnSp>
        </p:grpSp>
        <p:sp>
          <p:nvSpPr>
            <p:cNvPr id="92" name="Freeform: Shape 91">
              <a:extLst>
                <a:ext uri="{FF2B5EF4-FFF2-40B4-BE49-F238E27FC236}">
                  <a16:creationId xmlns:a16="http://schemas.microsoft.com/office/drawing/2014/main" id="{F8004888-2AD3-92A7-033E-48D125BFF710}"/>
                </a:ext>
              </a:extLst>
            </p:cNvPr>
            <p:cNvSpPr/>
            <p:nvPr/>
          </p:nvSpPr>
          <p:spPr bwMode="auto">
            <a:xfrm>
              <a:off x="6053138" y="2500312"/>
              <a:ext cx="371475" cy="153027"/>
            </a:xfrm>
            <a:custGeom>
              <a:avLst/>
              <a:gdLst>
                <a:gd name="connsiteX0" fmla="*/ 0 w 371475"/>
                <a:gd name="connsiteY0" fmla="*/ 138112 h 138112"/>
                <a:gd name="connsiteX1" fmla="*/ 0 w 371475"/>
                <a:gd name="connsiteY1" fmla="*/ 0 h 138112"/>
                <a:gd name="connsiteX2" fmla="*/ 371475 w 371475"/>
                <a:gd name="connsiteY2" fmla="*/ 0 h 138112"/>
              </a:gdLst>
              <a:ahLst/>
              <a:cxnLst>
                <a:cxn ang="0">
                  <a:pos x="connsiteX0" y="connsiteY0"/>
                </a:cxn>
                <a:cxn ang="0">
                  <a:pos x="connsiteX1" y="connsiteY1"/>
                </a:cxn>
                <a:cxn ang="0">
                  <a:pos x="connsiteX2" y="connsiteY2"/>
                </a:cxn>
              </a:cxnLst>
              <a:rect l="l" t="t" r="r" b="b"/>
              <a:pathLst>
                <a:path w="371475" h="138112">
                  <a:moveTo>
                    <a:pt x="0" y="138112"/>
                  </a:moveTo>
                  <a:lnTo>
                    <a:pt x="0" y="0"/>
                  </a:lnTo>
                  <a:lnTo>
                    <a:pt x="371475"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grpSp>
          <p:nvGrpSpPr>
            <p:cNvPr id="96" name="Group 95">
              <a:extLst>
                <a:ext uri="{FF2B5EF4-FFF2-40B4-BE49-F238E27FC236}">
                  <a16:creationId xmlns:a16="http://schemas.microsoft.com/office/drawing/2014/main" id="{7F2FB1D4-0146-7A1D-4064-DE2616C51B60}"/>
                </a:ext>
              </a:extLst>
            </p:cNvPr>
            <p:cNvGrpSpPr/>
            <p:nvPr/>
          </p:nvGrpSpPr>
          <p:grpSpPr>
            <a:xfrm>
              <a:off x="6139870" y="2423926"/>
              <a:ext cx="115969" cy="190152"/>
              <a:chOff x="5720962" y="2032194"/>
              <a:chExt cx="115969" cy="190152"/>
            </a:xfrm>
          </p:grpSpPr>
          <p:cxnSp>
            <p:nvCxnSpPr>
              <p:cNvPr id="97" name="Straight Connector 96">
                <a:extLst>
                  <a:ext uri="{FF2B5EF4-FFF2-40B4-BE49-F238E27FC236}">
                    <a16:creationId xmlns:a16="http://schemas.microsoft.com/office/drawing/2014/main" id="{12476C50-75B4-65B7-B77C-B35AF20B5842}"/>
                  </a:ext>
                </a:extLst>
              </p:cNvPr>
              <p:cNvCxnSpPr>
                <a:cxnSpLocks/>
              </p:cNvCxnSpPr>
              <p:nvPr/>
            </p:nvCxnSpPr>
            <p:spPr bwMode="auto">
              <a:xfrm>
                <a:off x="5720962" y="2032194"/>
                <a:ext cx="115969" cy="190152"/>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6B25D08-39CB-8516-DDFF-D660AC840710}"/>
                  </a:ext>
                </a:extLst>
              </p:cNvPr>
              <p:cNvCxnSpPr>
                <a:cxnSpLocks/>
              </p:cNvCxnSpPr>
              <p:nvPr/>
            </p:nvCxnSpPr>
            <p:spPr bwMode="auto">
              <a:xfrm flipH="1">
                <a:off x="5720962" y="2032194"/>
                <a:ext cx="115969" cy="190152"/>
              </a:xfrm>
              <a:prstGeom prst="line">
                <a:avLst/>
              </a:prstGeom>
              <a:noFill/>
              <a:ln w="28575" cap="flat" cmpd="sng" algn="ctr">
                <a:solidFill>
                  <a:schemeClr val="accent3"/>
                </a:solidFill>
                <a:prstDash val="solid"/>
                <a:round/>
                <a:headEnd type="none" w="med" len="med"/>
                <a:tailEnd type="none" w="med" len="med"/>
              </a:ln>
              <a:effectLst/>
            </p:spPr>
          </p:cxnSp>
        </p:grpSp>
      </p:grpSp>
      <p:cxnSp>
        <p:nvCxnSpPr>
          <p:cNvPr id="109" name="Straight Arrow Connector 108">
            <a:extLst>
              <a:ext uri="{FF2B5EF4-FFF2-40B4-BE49-F238E27FC236}">
                <a16:creationId xmlns:a16="http://schemas.microsoft.com/office/drawing/2014/main" id="{535F6F61-36BD-2755-B3B4-F27436B1EEAB}"/>
              </a:ext>
            </a:extLst>
          </p:cNvPr>
          <p:cNvCxnSpPr/>
          <p:nvPr/>
        </p:nvCxnSpPr>
        <p:spPr bwMode="auto">
          <a:xfrm>
            <a:off x="10218420" y="2058573"/>
            <a:ext cx="0" cy="273182"/>
          </a:xfrm>
          <a:prstGeom prst="straightConnector1">
            <a:avLst/>
          </a:prstGeom>
          <a:noFill/>
          <a:ln w="28575" cap="flat" cmpd="sng" algn="ctr">
            <a:solidFill>
              <a:schemeClr val="bg1"/>
            </a:solidFill>
            <a:prstDash val="solid"/>
            <a:round/>
            <a:headEnd type="none" w="med" len="med"/>
            <a:tailEnd type="triangle"/>
          </a:ln>
          <a:effectLst/>
        </p:spPr>
      </p:cxnSp>
      <p:grpSp>
        <p:nvGrpSpPr>
          <p:cNvPr id="116" name="Group 115">
            <a:extLst>
              <a:ext uri="{FF2B5EF4-FFF2-40B4-BE49-F238E27FC236}">
                <a16:creationId xmlns:a16="http://schemas.microsoft.com/office/drawing/2014/main" id="{48AA5050-2853-50EE-42E8-FD014D0AD62B}"/>
              </a:ext>
            </a:extLst>
          </p:cNvPr>
          <p:cNvGrpSpPr/>
          <p:nvPr/>
        </p:nvGrpSpPr>
        <p:grpSpPr>
          <a:xfrm>
            <a:off x="8529604" y="4260471"/>
            <a:ext cx="2610076" cy="1035225"/>
            <a:chOff x="9001307" y="4397994"/>
            <a:chExt cx="1905115" cy="755619"/>
          </a:xfrm>
        </p:grpSpPr>
        <p:sp>
          <p:nvSpPr>
            <p:cNvPr id="112" name="Freeform: Shape 111">
              <a:extLst>
                <a:ext uri="{FF2B5EF4-FFF2-40B4-BE49-F238E27FC236}">
                  <a16:creationId xmlns:a16="http://schemas.microsoft.com/office/drawing/2014/main" id="{0C5B3F67-38DA-B22A-7521-A158F30CC5D2}"/>
                </a:ext>
              </a:extLst>
            </p:cNvPr>
            <p:cNvSpPr/>
            <p:nvPr/>
          </p:nvSpPr>
          <p:spPr bwMode="auto">
            <a:xfrm>
              <a:off x="9159876" y="4524376"/>
              <a:ext cx="1022490" cy="311156"/>
            </a:xfrm>
            <a:custGeom>
              <a:avLst/>
              <a:gdLst>
                <a:gd name="connsiteX0" fmla="*/ 1009650 w 1016000"/>
                <a:gd name="connsiteY0" fmla="*/ 0 h 279400"/>
                <a:gd name="connsiteX1" fmla="*/ 0 w 1016000"/>
                <a:gd name="connsiteY1" fmla="*/ 142875 h 279400"/>
                <a:gd name="connsiteX2" fmla="*/ 1016000 w 1016000"/>
                <a:gd name="connsiteY2" fmla="*/ 279400 h 279400"/>
                <a:gd name="connsiteX3" fmla="*/ 1009650 w 1016000"/>
                <a:gd name="connsiteY3" fmla="*/ 0 h 279400"/>
                <a:gd name="connsiteX0" fmla="*/ 1016000 w 1016000"/>
                <a:gd name="connsiteY0" fmla="*/ 0 h 311150"/>
                <a:gd name="connsiteX1" fmla="*/ 0 w 1016000"/>
                <a:gd name="connsiteY1" fmla="*/ 174625 h 311150"/>
                <a:gd name="connsiteX2" fmla="*/ 1016000 w 1016000"/>
                <a:gd name="connsiteY2" fmla="*/ 311150 h 311150"/>
                <a:gd name="connsiteX3" fmla="*/ 1016000 w 1016000"/>
                <a:gd name="connsiteY3" fmla="*/ 0 h 311150"/>
                <a:gd name="connsiteX0" fmla="*/ 1016000 w 1019175"/>
                <a:gd name="connsiteY0" fmla="*/ 0 h 333375"/>
                <a:gd name="connsiteX1" fmla="*/ 0 w 1019175"/>
                <a:gd name="connsiteY1" fmla="*/ 174625 h 333375"/>
                <a:gd name="connsiteX2" fmla="*/ 1019175 w 1019175"/>
                <a:gd name="connsiteY2" fmla="*/ 333375 h 333375"/>
                <a:gd name="connsiteX3" fmla="*/ 1016000 w 1019175"/>
                <a:gd name="connsiteY3" fmla="*/ 0 h 333375"/>
                <a:gd name="connsiteX0" fmla="*/ 1016000 w 1019175"/>
                <a:gd name="connsiteY0" fmla="*/ 0 h 333382"/>
                <a:gd name="connsiteX1" fmla="*/ 0 w 1019175"/>
                <a:gd name="connsiteY1" fmla="*/ 174625 h 333382"/>
                <a:gd name="connsiteX2" fmla="*/ 1019175 w 1019175"/>
                <a:gd name="connsiteY2" fmla="*/ 333375 h 333382"/>
                <a:gd name="connsiteX3" fmla="*/ 1016000 w 1019175"/>
                <a:gd name="connsiteY3" fmla="*/ 0 h 333382"/>
                <a:gd name="connsiteX0" fmla="*/ 1016000 w 1019175"/>
                <a:gd name="connsiteY0" fmla="*/ 0 h 333382"/>
                <a:gd name="connsiteX1" fmla="*/ 0 w 1019175"/>
                <a:gd name="connsiteY1" fmla="*/ 174625 h 333382"/>
                <a:gd name="connsiteX2" fmla="*/ 1019175 w 1019175"/>
                <a:gd name="connsiteY2" fmla="*/ 333375 h 333382"/>
                <a:gd name="connsiteX3" fmla="*/ 1016000 w 1019175"/>
                <a:gd name="connsiteY3" fmla="*/ 0 h 333382"/>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6"/>
                <a:gd name="connsiteX1" fmla="*/ 0 w 1022490"/>
                <a:gd name="connsiteY1" fmla="*/ 152400 h 311156"/>
                <a:gd name="connsiteX2" fmla="*/ 1019175 w 1022490"/>
                <a:gd name="connsiteY2" fmla="*/ 311150 h 311156"/>
                <a:gd name="connsiteX3" fmla="*/ 1022350 w 1022490"/>
                <a:gd name="connsiteY3" fmla="*/ 0 h 311156"/>
              </a:gdLst>
              <a:ahLst/>
              <a:cxnLst>
                <a:cxn ang="0">
                  <a:pos x="connsiteX0" y="connsiteY0"/>
                </a:cxn>
                <a:cxn ang="0">
                  <a:pos x="connsiteX1" y="connsiteY1"/>
                </a:cxn>
                <a:cxn ang="0">
                  <a:pos x="connsiteX2" y="connsiteY2"/>
                </a:cxn>
                <a:cxn ang="0">
                  <a:pos x="connsiteX3" y="connsiteY3"/>
                </a:cxn>
              </a:cxnLst>
              <a:rect l="l" t="t" r="r" b="b"/>
              <a:pathLst>
                <a:path w="1022490" h="311156">
                  <a:moveTo>
                    <a:pt x="1022350" y="0"/>
                  </a:moveTo>
                  <a:cubicBezTo>
                    <a:pt x="677333" y="1058"/>
                    <a:pt x="360892" y="138642"/>
                    <a:pt x="0" y="152400"/>
                  </a:cubicBezTo>
                  <a:cubicBezTo>
                    <a:pt x="358775" y="173567"/>
                    <a:pt x="688975" y="312208"/>
                    <a:pt x="1019175" y="311150"/>
                  </a:cubicBezTo>
                  <a:cubicBezTo>
                    <a:pt x="1018117" y="200025"/>
                    <a:pt x="1023408" y="111125"/>
                    <a:pt x="1022350" y="0"/>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1" name="Straight Arrow Connector 110">
              <a:extLst>
                <a:ext uri="{FF2B5EF4-FFF2-40B4-BE49-F238E27FC236}">
                  <a16:creationId xmlns:a16="http://schemas.microsoft.com/office/drawing/2014/main" id="{21BAE8D6-E193-0A66-9111-4E1BB972183E}"/>
                </a:ext>
              </a:extLst>
            </p:cNvPr>
            <p:cNvCxnSpPr/>
            <p:nvPr/>
          </p:nvCxnSpPr>
          <p:spPr bwMode="auto">
            <a:xfrm>
              <a:off x="9001307" y="5120827"/>
              <a:ext cx="1905115" cy="0"/>
            </a:xfrm>
            <a:prstGeom prst="straightConnector1">
              <a:avLst/>
            </a:prstGeom>
            <a:noFill/>
            <a:ln w="28575" cap="flat" cmpd="sng" algn="ctr">
              <a:solidFill>
                <a:schemeClr val="bg1"/>
              </a:solidFill>
              <a:prstDash val="solid"/>
              <a:round/>
              <a:headEnd type="none" w="med" len="med"/>
              <a:tailEnd type="triangle"/>
            </a:ln>
            <a:effectLst/>
          </p:spPr>
        </p:cxnSp>
        <p:sp>
          <p:nvSpPr>
            <p:cNvPr id="113" name="Freeform: Shape 112">
              <a:extLst>
                <a:ext uri="{FF2B5EF4-FFF2-40B4-BE49-F238E27FC236}">
                  <a16:creationId xmlns:a16="http://schemas.microsoft.com/office/drawing/2014/main" id="{EF8CD2BB-E8D0-6E20-0BED-4A7290E3CE5F}"/>
                </a:ext>
              </a:extLst>
            </p:cNvPr>
            <p:cNvSpPr/>
            <p:nvPr/>
          </p:nvSpPr>
          <p:spPr bwMode="auto">
            <a:xfrm>
              <a:off x="9417854" y="4397994"/>
              <a:ext cx="1325748" cy="555822"/>
            </a:xfrm>
            <a:custGeom>
              <a:avLst/>
              <a:gdLst>
                <a:gd name="connsiteX0" fmla="*/ 1009650 w 1016000"/>
                <a:gd name="connsiteY0" fmla="*/ 0 h 279400"/>
                <a:gd name="connsiteX1" fmla="*/ 0 w 1016000"/>
                <a:gd name="connsiteY1" fmla="*/ 142875 h 279400"/>
                <a:gd name="connsiteX2" fmla="*/ 1016000 w 1016000"/>
                <a:gd name="connsiteY2" fmla="*/ 279400 h 279400"/>
                <a:gd name="connsiteX3" fmla="*/ 1009650 w 1016000"/>
                <a:gd name="connsiteY3" fmla="*/ 0 h 279400"/>
                <a:gd name="connsiteX0" fmla="*/ 1016000 w 1016000"/>
                <a:gd name="connsiteY0" fmla="*/ 0 h 311150"/>
                <a:gd name="connsiteX1" fmla="*/ 0 w 1016000"/>
                <a:gd name="connsiteY1" fmla="*/ 174625 h 311150"/>
                <a:gd name="connsiteX2" fmla="*/ 1016000 w 1016000"/>
                <a:gd name="connsiteY2" fmla="*/ 311150 h 311150"/>
                <a:gd name="connsiteX3" fmla="*/ 1016000 w 1016000"/>
                <a:gd name="connsiteY3" fmla="*/ 0 h 311150"/>
                <a:gd name="connsiteX0" fmla="*/ 1016000 w 1019175"/>
                <a:gd name="connsiteY0" fmla="*/ 0 h 333375"/>
                <a:gd name="connsiteX1" fmla="*/ 0 w 1019175"/>
                <a:gd name="connsiteY1" fmla="*/ 174625 h 333375"/>
                <a:gd name="connsiteX2" fmla="*/ 1019175 w 1019175"/>
                <a:gd name="connsiteY2" fmla="*/ 333375 h 333375"/>
                <a:gd name="connsiteX3" fmla="*/ 1016000 w 1019175"/>
                <a:gd name="connsiteY3" fmla="*/ 0 h 333375"/>
                <a:gd name="connsiteX0" fmla="*/ 1016000 w 1019175"/>
                <a:gd name="connsiteY0" fmla="*/ 0 h 333382"/>
                <a:gd name="connsiteX1" fmla="*/ 0 w 1019175"/>
                <a:gd name="connsiteY1" fmla="*/ 174625 h 333382"/>
                <a:gd name="connsiteX2" fmla="*/ 1019175 w 1019175"/>
                <a:gd name="connsiteY2" fmla="*/ 333375 h 333382"/>
                <a:gd name="connsiteX3" fmla="*/ 1016000 w 1019175"/>
                <a:gd name="connsiteY3" fmla="*/ 0 h 333382"/>
                <a:gd name="connsiteX0" fmla="*/ 1016000 w 1019175"/>
                <a:gd name="connsiteY0" fmla="*/ 0 h 333382"/>
                <a:gd name="connsiteX1" fmla="*/ 0 w 1019175"/>
                <a:gd name="connsiteY1" fmla="*/ 174625 h 333382"/>
                <a:gd name="connsiteX2" fmla="*/ 1019175 w 1019175"/>
                <a:gd name="connsiteY2" fmla="*/ 333375 h 333382"/>
                <a:gd name="connsiteX3" fmla="*/ 1016000 w 1019175"/>
                <a:gd name="connsiteY3" fmla="*/ 0 h 333382"/>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7"/>
                <a:gd name="connsiteX1" fmla="*/ 0 w 1022490"/>
                <a:gd name="connsiteY1" fmla="*/ 152400 h 311157"/>
                <a:gd name="connsiteX2" fmla="*/ 1019175 w 1022490"/>
                <a:gd name="connsiteY2" fmla="*/ 311150 h 311157"/>
                <a:gd name="connsiteX3" fmla="*/ 1022350 w 1022490"/>
                <a:gd name="connsiteY3" fmla="*/ 0 h 311157"/>
                <a:gd name="connsiteX0" fmla="*/ 1022350 w 1022490"/>
                <a:gd name="connsiteY0" fmla="*/ 0 h 311156"/>
                <a:gd name="connsiteX1" fmla="*/ 0 w 1022490"/>
                <a:gd name="connsiteY1" fmla="*/ 152400 h 311156"/>
                <a:gd name="connsiteX2" fmla="*/ 1019175 w 1022490"/>
                <a:gd name="connsiteY2" fmla="*/ 311150 h 311156"/>
                <a:gd name="connsiteX3" fmla="*/ 1022350 w 1022490"/>
                <a:gd name="connsiteY3" fmla="*/ 0 h 311156"/>
                <a:gd name="connsiteX0" fmla="*/ 1022350 w 1022490"/>
                <a:gd name="connsiteY0" fmla="*/ 4788 h 315944"/>
                <a:gd name="connsiteX1" fmla="*/ 0 w 1022490"/>
                <a:gd name="connsiteY1" fmla="*/ 157188 h 315944"/>
                <a:gd name="connsiteX2" fmla="*/ 1019175 w 1022490"/>
                <a:gd name="connsiteY2" fmla="*/ 315938 h 315944"/>
                <a:gd name="connsiteX3" fmla="*/ 1022350 w 1022490"/>
                <a:gd name="connsiteY3" fmla="*/ 4788 h 315944"/>
                <a:gd name="connsiteX0" fmla="*/ 1022350 w 1022490"/>
                <a:gd name="connsiteY0" fmla="*/ 4788 h 323162"/>
                <a:gd name="connsiteX1" fmla="*/ 0 w 1022490"/>
                <a:gd name="connsiteY1" fmla="*/ 157188 h 323162"/>
                <a:gd name="connsiteX2" fmla="*/ 1019175 w 1022490"/>
                <a:gd name="connsiteY2" fmla="*/ 315938 h 323162"/>
                <a:gd name="connsiteX3" fmla="*/ 1022350 w 1022490"/>
                <a:gd name="connsiteY3" fmla="*/ 4788 h 323162"/>
                <a:gd name="connsiteX0" fmla="*/ 1022350 w 1023537"/>
                <a:gd name="connsiteY0" fmla="*/ 4788 h 323162"/>
                <a:gd name="connsiteX1" fmla="*/ 0 w 1023537"/>
                <a:gd name="connsiteY1" fmla="*/ 157188 h 323162"/>
                <a:gd name="connsiteX2" fmla="*/ 1019175 w 1023537"/>
                <a:gd name="connsiteY2" fmla="*/ 315938 h 323162"/>
                <a:gd name="connsiteX3" fmla="*/ 1022350 w 1023537"/>
                <a:gd name="connsiteY3" fmla="*/ 4788 h 323162"/>
                <a:gd name="connsiteX0" fmla="*/ 1022350 w 1023537"/>
                <a:gd name="connsiteY0" fmla="*/ 4525 h 334480"/>
                <a:gd name="connsiteX1" fmla="*/ 0 w 1023537"/>
                <a:gd name="connsiteY1" fmla="*/ 168506 h 334480"/>
                <a:gd name="connsiteX2" fmla="*/ 1019175 w 1023537"/>
                <a:gd name="connsiteY2" fmla="*/ 327256 h 334480"/>
                <a:gd name="connsiteX3" fmla="*/ 1022350 w 1023537"/>
                <a:gd name="connsiteY3" fmla="*/ 4525 h 334480"/>
                <a:gd name="connsiteX0" fmla="*/ 1022350 w 1026684"/>
                <a:gd name="connsiteY0" fmla="*/ 4525 h 338213"/>
                <a:gd name="connsiteX1" fmla="*/ 0 w 1026684"/>
                <a:gd name="connsiteY1" fmla="*/ 168506 h 338213"/>
                <a:gd name="connsiteX2" fmla="*/ 1024080 w 1026684"/>
                <a:gd name="connsiteY2" fmla="*/ 331116 h 338213"/>
                <a:gd name="connsiteX3" fmla="*/ 1022350 w 1026684"/>
                <a:gd name="connsiteY3" fmla="*/ 4525 h 338213"/>
                <a:gd name="connsiteX0" fmla="*/ 1022350 w 1024080"/>
                <a:gd name="connsiteY0" fmla="*/ 4525 h 338213"/>
                <a:gd name="connsiteX1" fmla="*/ 0 w 1024080"/>
                <a:gd name="connsiteY1" fmla="*/ 168506 h 338213"/>
                <a:gd name="connsiteX2" fmla="*/ 1024080 w 1024080"/>
                <a:gd name="connsiteY2" fmla="*/ 331116 h 338213"/>
                <a:gd name="connsiteX3" fmla="*/ 1022350 w 1024080"/>
                <a:gd name="connsiteY3" fmla="*/ 4525 h 338213"/>
                <a:gd name="connsiteX0" fmla="*/ 1022350 w 1024080"/>
                <a:gd name="connsiteY0" fmla="*/ 4525 h 337815"/>
                <a:gd name="connsiteX1" fmla="*/ 0 w 1024080"/>
                <a:gd name="connsiteY1" fmla="*/ 168506 h 337815"/>
                <a:gd name="connsiteX2" fmla="*/ 1024080 w 1024080"/>
                <a:gd name="connsiteY2" fmla="*/ 331116 h 337815"/>
                <a:gd name="connsiteX3" fmla="*/ 1022350 w 1024080"/>
                <a:gd name="connsiteY3" fmla="*/ 4525 h 337815"/>
                <a:gd name="connsiteX0" fmla="*/ 1022350 w 1024080"/>
                <a:gd name="connsiteY0" fmla="*/ 4525 h 338153"/>
                <a:gd name="connsiteX1" fmla="*/ 0 w 1024080"/>
                <a:gd name="connsiteY1" fmla="*/ 168506 h 338153"/>
                <a:gd name="connsiteX2" fmla="*/ 1024080 w 1024080"/>
                <a:gd name="connsiteY2" fmla="*/ 331116 h 338153"/>
                <a:gd name="connsiteX3" fmla="*/ 1022350 w 1024080"/>
                <a:gd name="connsiteY3" fmla="*/ 4525 h 338153"/>
                <a:gd name="connsiteX0" fmla="*/ 1022350 w 1024080"/>
                <a:gd name="connsiteY0" fmla="*/ 4261 h 337889"/>
                <a:gd name="connsiteX1" fmla="*/ 0 w 1024080"/>
                <a:gd name="connsiteY1" fmla="*/ 168242 h 337889"/>
                <a:gd name="connsiteX2" fmla="*/ 1024080 w 1024080"/>
                <a:gd name="connsiteY2" fmla="*/ 330852 h 337889"/>
                <a:gd name="connsiteX3" fmla="*/ 1022350 w 1024080"/>
                <a:gd name="connsiteY3" fmla="*/ 4261 h 337889"/>
              </a:gdLst>
              <a:ahLst/>
              <a:cxnLst>
                <a:cxn ang="0">
                  <a:pos x="connsiteX0" y="connsiteY0"/>
                </a:cxn>
                <a:cxn ang="0">
                  <a:pos x="connsiteX1" y="connsiteY1"/>
                </a:cxn>
                <a:cxn ang="0">
                  <a:pos x="connsiteX2" y="connsiteY2"/>
                </a:cxn>
                <a:cxn ang="0">
                  <a:pos x="connsiteX3" y="connsiteY3"/>
                </a:cxn>
              </a:cxnLst>
              <a:rect l="l" t="t" r="r" b="b"/>
              <a:pathLst>
                <a:path w="1024080" h="337889">
                  <a:moveTo>
                    <a:pt x="1022350" y="4261"/>
                  </a:moveTo>
                  <a:cubicBezTo>
                    <a:pt x="689595" y="-31353"/>
                    <a:pt x="407491" y="167995"/>
                    <a:pt x="0" y="168242"/>
                  </a:cubicBezTo>
                  <a:cubicBezTo>
                    <a:pt x="402921" y="187479"/>
                    <a:pt x="738026" y="376303"/>
                    <a:pt x="1024080" y="330852"/>
                  </a:cubicBezTo>
                  <a:cubicBezTo>
                    <a:pt x="1023023" y="188845"/>
                    <a:pt x="1023408" y="115386"/>
                    <a:pt x="1022350" y="4261"/>
                  </a:cubicBez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TextBox 114">
              <a:extLst>
                <a:ext uri="{FF2B5EF4-FFF2-40B4-BE49-F238E27FC236}">
                  <a16:creationId xmlns:a16="http://schemas.microsoft.com/office/drawing/2014/main" id="{5865A87A-01B4-7F17-26D8-A9D9B7DF6A16}"/>
                </a:ext>
              </a:extLst>
            </p:cNvPr>
            <p:cNvSpPr txBox="1"/>
            <p:nvPr/>
          </p:nvSpPr>
          <p:spPr bwMode="auto">
            <a:xfrm>
              <a:off x="9619153" y="4784281"/>
              <a:ext cx="657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Time</a:t>
              </a:r>
            </a:p>
          </p:txBody>
        </p:sp>
      </p:grpSp>
    </p:spTree>
    <p:extLst>
      <p:ext uri="{BB962C8B-B14F-4D97-AF65-F5344CB8AC3E}">
        <p14:creationId xmlns:p14="http://schemas.microsoft.com/office/powerpoint/2010/main" val="2778638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1172666" cy="1103313"/>
          </a:xfrm>
        </p:spPr>
        <p:txBody>
          <a:bodyPr vert="horz" lIns="91440" tIns="45720" rIns="91440" bIns="45720" rtlCol="0" anchor="ctr">
            <a:normAutofit/>
          </a:bodyPr>
          <a:lstStyle/>
          <a:p>
            <a:r>
              <a:rPr lang="en-US" dirty="0"/>
              <a:t>Emerging Targets for Biomarker-Driven Therapies in SCLC</a:t>
            </a:r>
          </a:p>
        </p:txBody>
      </p:sp>
      <p:sp>
        <p:nvSpPr>
          <p:cNvPr id="8" name="Content Placeholder 2">
            <a:extLst>
              <a:ext uri="{FF2B5EF4-FFF2-40B4-BE49-F238E27FC236}">
                <a16:creationId xmlns:a16="http://schemas.microsoft.com/office/drawing/2014/main" id="{763EC2D4-6A68-1EA7-4438-EF642692FE65}"/>
              </a:ext>
            </a:extLst>
          </p:cNvPr>
          <p:cNvSpPr>
            <a:spLocks noGrp="1"/>
          </p:cNvSpPr>
          <p:nvPr>
            <p:ph idx="1"/>
          </p:nvPr>
        </p:nvSpPr>
        <p:spPr>
          <a:xfrm>
            <a:off x="604675" y="1379235"/>
            <a:ext cx="10877529" cy="4650686"/>
          </a:xfrm>
        </p:spPr>
        <p:txBody>
          <a:bodyPr>
            <a:noAutofit/>
          </a:bodyPr>
          <a:lstStyle/>
          <a:p>
            <a:r>
              <a:rPr lang="en-US" sz="2600" b="1" dirty="0">
                <a:solidFill>
                  <a:schemeClr val="accent3"/>
                </a:solidFill>
              </a:rPr>
              <a:t>DLL3</a:t>
            </a:r>
            <a:r>
              <a:rPr lang="en-US" sz="2600" b="1" baseline="30000" dirty="0">
                <a:solidFill>
                  <a:schemeClr val="accent3"/>
                </a:solidFill>
              </a:rPr>
              <a:t>1</a:t>
            </a:r>
          </a:p>
          <a:p>
            <a:pPr lvl="1"/>
            <a:r>
              <a:rPr lang="en-US" sz="2400" dirty="0"/>
              <a:t>Inhibitory Notch pathway ligand highly upregulated and aberrantly expressed on surface of SCLC (upwards of 80%) and other high-grade neuroendocrine tumors</a:t>
            </a:r>
          </a:p>
          <a:p>
            <a:r>
              <a:rPr lang="en-US" sz="2600" b="1" dirty="0">
                <a:solidFill>
                  <a:schemeClr val="accent3"/>
                </a:solidFill>
              </a:rPr>
              <a:t>B7-H3</a:t>
            </a:r>
            <a:r>
              <a:rPr lang="en-US" sz="2600" b="1" baseline="30000" dirty="0">
                <a:solidFill>
                  <a:schemeClr val="accent3"/>
                </a:solidFill>
              </a:rPr>
              <a:t>2</a:t>
            </a:r>
          </a:p>
          <a:p>
            <a:pPr lvl="1"/>
            <a:r>
              <a:rPr lang="en-US" sz="2400" dirty="0"/>
              <a:t>Member of B7 family of immune checkpoint proteins, highly expressed in cancer cells, approximately two thirds of SCLC </a:t>
            </a:r>
          </a:p>
          <a:p>
            <a:r>
              <a:rPr lang="en-US" sz="2600" b="1" dirty="0">
                <a:solidFill>
                  <a:schemeClr val="accent3"/>
                </a:solidFill>
              </a:rPr>
              <a:t>TROP-2</a:t>
            </a:r>
            <a:r>
              <a:rPr lang="en-US" sz="2600" b="1" baseline="30000" dirty="0">
                <a:solidFill>
                  <a:schemeClr val="accent3"/>
                </a:solidFill>
              </a:rPr>
              <a:t>3</a:t>
            </a:r>
          </a:p>
          <a:p>
            <a:pPr lvl="1"/>
            <a:r>
              <a:rPr lang="en-US" sz="2400" dirty="0"/>
              <a:t>Trophoblast antigen 2, cell surface protein highly expressed in cancer cells, approximately one third of SCLC</a:t>
            </a:r>
          </a:p>
          <a:p>
            <a:pPr lvl="1"/>
            <a:endParaRPr lang="en-US" sz="2400" dirty="0"/>
          </a:p>
          <a:p>
            <a:endParaRPr lang="en-US" sz="2400" dirty="0"/>
          </a:p>
        </p:txBody>
      </p:sp>
      <p:sp>
        <p:nvSpPr>
          <p:cNvPr id="9" name="Text Box 11">
            <a:extLst>
              <a:ext uri="{FF2B5EF4-FFF2-40B4-BE49-F238E27FC236}">
                <a16:creationId xmlns:a16="http://schemas.microsoft.com/office/drawing/2014/main" id="{40D814C8-53EE-2CE5-B814-C9B6E6D5A5C3}"/>
              </a:ext>
            </a:extLst>
          </p:cNvPr>
          <p:cNvSpPr txBox="1">
            <a:spLocks noChangeArrowheads="1"/>
          </p:cNvSpPr>
          <p:nvPr/>
        </p:nvSpPr>
        <p:spPr bwMode="auto">
          <a:xfrm>
            <a:off x="414339" y="6208330"/>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Owen. J Hematol Oncol. 2019;12:61. 2. Carvajal-</a:t>
            </a:r>
            <a:r>
              <a:rPr lang="en-US" altLang="en-US" sz="1200" b="0" dirty="0" err="1">
                <a:solidFill>
                  <a:schemeClr val="bg2"/>
                </a:solidFill>
                <a:latin typeface="Calibri" panose="020F0502020204030204" pitchFamily="34" charset="0"/>
              </a:rPr>
              <a:t>Hausdorf</a:t>
            </a:r>
            <a:r>
              <a:rPr lang="en-US" altLang="en-US" sz="1200" b="0" dirty="0">
                <a:solidFill>
                  <a:schemeClr val="bg2"/>
                </a:solidFill>
                <a:latin typeface="Calibri" panose="020F0502020204030204" pitchFamily="34" charset="0"/>
              </a:rPr>
              <a:t>. J Immunother Cancer. 2019;7:65. </a:t>
            </a:r>
          </a:p>
          <a:p>
            <a:pPr eaLnBrk="1" hangingPunct="1">
              <a:lnSpc>
                <a:spcPct val="100000"/>
              </a:lnSpc>
              <a:spcBef>
                <a:spcPct val="0"/>
              </a:spcBef>
              <a:spcAft>
                <a:spcPct val="0"/>
              </a:spcAft>
              <a:buClrTx/>
              <a:buFontTx/>
              <a:buNone/>
            </a:pPr>
            <a:r>
              <a:rPr lang="en-US" altLang="en-US" sz="1200">
                <a:solidFill>
                  <a:schemeClr val="bg2"/>
                </a:solidFill>
                <a:latin typeface="Calibri" panose="020F0502020204030204" pitchFamily="34" charset="0"/>
              </a:rPr>
              <a:t>3. Inamura</a:t>
            </a:r>
            <a:r>
              <a:rPr lang="en-US" altLang="en-US" sz="1200" dirty="0">
                <a:solidFill>
                  <a:schemeClr val="bg2"/>
                </a:solidFill>
                <a:latin typeface="Calibri" panose="020F0502020204030204" pitchFamily="34" charset="0"/>
              </a:rPr>
              <a:t>. Oncotarget. 2017;8:28725.</a:t>
            </a:r>
            <a:r>
              <a:rPr lang="en-US" altLang="en-US" sz="1200" b="0" dirty="0">
                <a:solidFill>
                  <a:schemeClr val="bg2"/>
                </a:solidFill>
                <a:latin typeface="Calibri" panose="020F0502020204030204" pitchFamily="34" charset="0"/>
              </a:rPr>
              <a:t>  </a:t>
            </a:r>
          </a:p>
        </p:txBody>
      </p:sp>
    </p:spTree>
    <p:extLst>
      <p:ext uri="{BB962C8B-B14F-4D97-AF65-F5344CB8AC3E}">
        <p14:creationId xmlns:p14="http://schemas.microsoft.com/office/powerpoint/2010/main" val="2949565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Emerging Therapies: Tarlatamab, a DLL3-targeted BiTE</a:t>
            </a:r>
          </a:p>
        </p:txBody>
      </p:sp>
      <p:sp>
        <p:nvSpPr>
          <p:cNvPr id="12" name="Content Placeholder 10">
            <a:extLst>
              <a:ext uri="{FF2B5EF4-FFF2-40B4-BE49-F238E27FC236}">
                <a16:creationId xmlns:a16="http://schemas.microsoft.com/office/drawing/2014/main" id="{17448403-B568-206A-6F1A-B3D62A55B9D3}"/>
              </a:ext>
            </a:extLst>
          </p:cNvPr>
          <p:cNvSpPr>
            <a:spLocks noGrp="1"/>
          </p:cNvSpPr>
          <p:nvPr>
            <p:ph idx="1"/>
          </p:nvPr>
        </p:nvSpPr>
        <p:spPr>
          <a:xfrm>
            <a:off x="604675" y="1513047"/>
            <a:ext cx="10877529" cy="695132"/>
          </a:xfrm>
        </p:spPr>
        <p:txBody>
          <a:bodyPr/>
          <a:lstStyle/>
          <a:p>
            <a:r>
              <a:rPr lang="en-US" sz="2400" dirty="0"/>
              <a:t>Tarlatamab (AMG 757) is a bispecific T-cell engager immune therapy that binds DLL3 and CD3, leading to T-cell–mediated tumor lysis</a:t>
            </a:r>
            <a:r>
              <a:rPr lang="en-US" sz="2400" baseline="30000" dirty="0"/>
              <a:t>1,2</a:t>
            </a:r>
          </a:p>
          <a:p>
            <a:pPr marL="0" indent="0">
              <a:buNone/>
            </a:pPr>
            <a:endParaRPr lang="en-US" sz="2400" dirty="0"/>
          </a:p>
          <a:p>
            <a:endParaRPr lang="en-US" sz="2400" dirty="0"/>
          </a:p>
        </p:txBody>
      </p:sp>
      <p:sp>
        <p:nvSpPr>
          <p:cNvPr id="13" name="Text Box 15">
            <a:extLst>
              <a:ext uri="{FF2B5EF4-FFF2-40B4-BE49-F238E27FC236}">
                <a16:creationId xmlns:a16="http://schemas.microsoft.com/office/drawing/2014/main" id="{E90028B4-A26C-C047-D99D-3AB3CAB1C8AF}"/>
              </a:ext>
            </a:extLst>
          </p:cNvPr>
          <p:cNvSpPr txBox="1">
            <a:spLocks noChangeArrowheads="1"/>
          </p:cNvSpPr>
          <p:nvPr/>
        </p:nvSpPr>
        <p:spPr bwMode="auto">
          <a:xfrm>
            <a:off x="412750" y="6204249"/>
            <a:ext cx="844914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dirty="0">
                <a:solidFill>
                  <a:srgbClr val="455560"/>
                </a:solidFill>
                <a:latin typeface="Calibri" panose="020F0502020204030204" pitchFamily="34" charset="0"/>
                <a:ea typeface="ＭＳ Ｐゴシック"/>
                <a:cs typeface="Calibri" panose="020F0502020204030204" pitchFamily="34" charset="0"/>
              </a:rPr>
              <a:t>1</a:t>
            </a: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 Giffin. Clin Cancer Res. 2021;27:1526. 2. Owen. J Hematol Oncol. 2019;12:61. </a:t>
            </a:r>
            <a:r>
              <a:rPr lang="en-US" altLang="en-US" sz="1200" b="0" dirty="0">
                <a:solidFill>
                  <a:schemeClr val="bg2"/>
                </a:solidFill>
                <a:latin typeface="Calibri" panose="020F0502020204030204" pitchFamily="34" charset="0"/>
              </a:rPr>
              <a:t>Figure used without changes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per CC BY 4.0 DEED Attribution 4.0 International license (</a:t>
            </a:r>
            <a:r>
              <a:rPr lang="en-US" altLang="en-US" sz="1200" b="0" dirty="0">
                <a:solidFill>
                  <a:schemeClr val="bg2"/>
                </a:solidFill>
                <a:latin typeface="Calibri" panose="020F0502020204030204" pitchFamily="34" charset="0"/>
                <a:hlinkClick r:id="rId3"/>
              </a:rPr>
              <a:t>https://creativecommons.org/licenses/by/4.0/</a:t>
            </a:r>
            <a:r>
              <a:rPr lang="en-US" altLang="en-US" sz="1200" b="0" dirty="0">
                <a:solidFill>
                  <a:schemeClr val="bg2"/>
                </a:solidFill>
                <a:latin typeface="Calibri" panose="020F0502020204030204" pitchFamily="34" charset="0"/>
              </a:rPr>
              <a:t>). </a:t>
            </a:r>
            <a:endPar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grpSp>
        <p:nvGrpSpPr>
          <p:cNvPr id="14" name="Group 13">
            <a:extLst>
              <a:ext uri="{FF2B5EF4-FFF2-40B4-BE49-F238E27FC236}">
                <a16:creationId xmlns:a16="http://schemas.microsoft.com/office/drawing/2014/main" id="{0A7E2A06-9F13-8035-3EAD-7D2D43521EFE}"/>
              </a:ext>
            </a:extLst>
          </p:cNvPr>
          <p:cNvGrpSpPr/>
          <p:nvPr/>
        </p:nvGrpSpPr>
        <p:grpSpPr>
          <a:xfrm>
            <a:off x="2176832" y="2617101"/>
            <a:ext cx="7591534" cy="3178226"/>
            <a:chOff x="2398774" y="2733473"/>
            <a:chExt cx="7591534" cy="3178226"/>
          </a:xfrm>
        </p:grpSpPr>
        <p:pic>
          <p:nvPicPr>
            <p:cNvPr id="15" name="Picture 14">
              <a:extLst>
                <a:ext uri="{FF2B5EF4-FFF2-40B4-BE49-F238E27FC236}">
                  <a16:creationId xmlns:a16="http://schemas.microsoft.com/office/drawing/2014/main" id="{C5804E14-B1CD-FE2A-688A-39DE1AB917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98774" y="2733473"/>
              <a:ext cx="7591534" cy="3178226"/>
            </a:xfrm>
            <a:prstGeom prst="rect">
              <a:avLst/>
            </a:prstGeom>
          </p:spPr>
        </p:pic>
        <p:sp>
          <p:nvSpPr>
            <p:cNvPr id="16" name="Rectangle 15">
              <a:extLst>
                <a:ext uri="{FF2B5EF4-FFF2-40B4-BE49-F238E27FC236}">
                  <a16:creationId xmlns:a16="http://schemas.microsoft.com/office/drawing/2014/main" id="{E40D03FC-A7EC-6AF2-23C2-3BAE7B5B856D}"/>
                </a:ext>
              </a:extLst>
            </p:cNvPr>
            <p:cNvSpPr/>
            <p:nvPr/>
          </p:nvSpPr>
          <p:spPr bwMode="auto">
            <a:xfrm>
              <a:off x="2398774" y="2733473"/>
              <a:ext cx="684894" cy="22373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1722C36B-CE90-FEDD-126F-703161D8689F}"/>
                </a:ext>
              </a:extLst>
            </p:cNvPr>
            <p:cNvSpPr/>
            <p:nvPr/>
          </p:nvSpPr>
          <p:spPr bwMode="auto">
            <a:xfrm>
              <a:off x="4339431" y="3307403"/>
              <a:ext cx="825955" cy="243191"/>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082548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5FF5-A6A6-C3E8-3BE2-B7C15A77041C}"/>
              </a:ext>
            </a:extLst>
          </p:cNvPr>
          <p:cNvSpPr>
            <a:spLocks noGrp="1"/>
          </p:cNvSpPr>
          <p:nvPr>
            <p:ph type="title"/>
          </p:nvPr>
        </p:nvSpPr>
        <p:spPr/>
        <p:txBody>
          <a:bodyPr/>
          <a:lstStyle/>
          <a:p>
            <a:r>
              <a:rPr lang="en-US" dirty="0"/>
              <a:t>DeLLphi-301: Tarlatamab in Relapsed ES-SCLC</a:t>
            </a:r>
          </a:p>
        </p:txBody>
      </p:sp>
      <p:sp>
        <p:nvSpPr>
          <p:cNvPr id="3" name="Content Placeholder 2">
            <a:extLst>
              <a:ext uri="{FF2B5EF4-FFF2-40B4-BE49-F238E27FC236}">
                <a16:creationId xmlns:a16="http://schemas.microsoft.com/office/drawing/2014/main" id="{1E1A93CD-3886-7543-9895-B399E8AD9661}"/>
              </a:ext>
            </a:extLst>
          </p:cNvPr>
          <p:cNvSpPr>
            <a:spLocks noGrp="1"/>
          </p:cNvSpPr>
          <p:nvPr>
            <p:ph idx="1"/>
          </p:nvPr>
        </p:nvSpPr>
        <p:spPr>
          <a:xfrm>
            <a:off x="604675" y="1513047"/>
            <a:ext cx="10877529" cy="477678"/>
          </a:xfrm>
        </p:spPr>
        <p:txBody>
          <a:bodyPr/>
          <a:lstStyle/>
          <a:p>
            <a:pPr>
              <a:spcAft>
                <a:spcPts val="0"/>
              </a:spcAft>
            </a:pPr>
            <a:r>
              <a:rPr lang="en-US" sz="2400" dirty="0"/>
              <a:t>Open-label phase II study</a:t>
            </a:r>
          </a:p>
          <a:p>
            <a:pPr lvl="1">
              <a:spcAft>
                <a:spcPts val="0"/>
              </a:spcAft>
            </a:pPr>
            <a:r>
              <a:rPr lang="en-US" sz="2200" dirty="0"/>
              <a:t>Patients required to have received 1 platinum-based regimen and ≥1 other line of </a:t>
            </a:r>
            <a:r>
              <a:rPr lang="en-US" sz="2200" dirty="0" err="1"/>
              <a:t>tx</a:t>
            </a:r>
            <a:r>
              <a:rPr lang="en-US" sz="2200" dirty="0"/>
              <a:t>; median lines of </a:t>
            </a:r>
            <a:r>
              <a:rPr lang="en-US" sz="2200" dirty="0" err="1"/>
              <a:t>tx</a:t>
            </a:r>
            <a:r>
              <a:rPr lang="en-US" sz="2200" dirty="0"/>
              <a:t>: 2 (range: 1-8)</a:t>
            </a:r>
          </a:p>
        </p:txBody>
      </p:sp>
      <p:sp>
        <p:nvSpPr>
          <p:cNvPr id="4" name="Content Placeholder 2">
            <a:extLst>
              <a:ext uri="{FF2B5EF4-FFF2-40B4-BE49-F238E27FC236}">
                <a16:creationId xmlns:a16="http://schemas.microsoft.com/office/drawing/2014/main" id="{AE6F5C2D-3D94-FA7E-9815-F75E49F00E4D}"/>
              </a:ext>
            </a:extLst>
          </p:cNvPr>
          <p:cNvSpPr txBox="1">
            <a:spLocks/>
          </p:cNvSpPr>
          <p:nvPr/>
        </p:nvSpPr>
        <p:spPr bwMode="auto">
          <a:xfrm>
            <a:off x="604675" y="5449728"/>
            <a:ext cx="10877529" cy="8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RECIST v1.1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DCR, PFS, OS, safety, drug serum concentration</a:t>
            </a:r>
          </a:p>
        </p:txBody>
      </p:sp>
      <p:sp>
        <p:nvSpPr>
          <p:cNvPr id="6" name="Text Box 11">
            <a:extLst>
              <a:ext uri="{FF2B5EF4-FFF2-40B4-BE49-F238E27FC236}">
                <a16:creationId xmlns:a16="http://schemas.microsoft.com/office/drawing/2014/main" id="{33D8B619-B8B5-5A90-7F10-BD155CC31AA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 NCT05060016. </a:t>
            </a:r>
          </a:p>
        </p:txBody>
      </p:sp>
      <p:sp>
        <p:nvSpPr>
          <p:cNvPr id="5" name="Text Box 45">
            <a:extLst>
              <a:ext uri="{FF2B5EF4-FFF2-40B4-BE49-F238E27FC236}">
                <a16:creationId xmlns:a16="http://schemas.microsoft.com/office/drawing/2014/main" id="{9EE98203-DC01-4700-CB0A-D3C0919A66A3}"/>
              </a:ext>
            </a:extLst>
          </p:cNvPr>
          <p:cNvSpPr txBox="1">
            <a:spLocks noChangeArrowheads="1"/>
          </p:cNvSpPr>
          <p:nvPr/>
        </p:nvSpPr>
        <p:spPr bwMode="auto">
          <a:xfrm>
            <a:off x="234946" y="3132845"/>
            <a:ext cx="203994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ES-SCLC; ≥2 prior lines of tx, including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platinum-based CT; treated, stable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brain mets allowed; ECOG PS 0-1</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222)</a:t>
            </a:r>
          </a:p>
        </p:txBody>
      </p:sp>
      <p:sp>
        <p:nvSpPr>
          <p:cNvPr id="7" name="Rectangle 49">
            <a:extLst>
              <a:ext uri="{FF2B5EF4-FFF2-40B4-BE49-F238E27FC236}">
                <a16:creationId xmlns:a16="http://schemas.microsoft.com/office/drawing/2014/main" id="{F5A43A4E-AF1F-ECE7-AD73-3A85C9F93A76}"/>
              </a:ext>
            </a:extLst>
          </p:cNvPr>
          <p:cNvSpPr>
            <a:spLocks noChangeArrowheads="1"/>
          </p:cNvSpPr>
          <p:nvPr/>
        </p:nvSpPr>
        <p:spPr bwMode="auto">
          <a:xfrm>
            <a:off x="2711431" y="3117606"/>
            <a:ext cx="261450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88)</a:t>
            </a:r>
          </a:p>
        </p:txBody>
      </p:sp>
      <p:sp>
        <p:nvSpPr>
          <p:cNvPr id="8" name="Rectangle 50">
            <a:extLst>
              <a:ext uri="{FF2B5EF4-FFF2-40B4-BE49-F238E27FC236}">
                <a16:creationId xmlns:a16="http://schemas.microsoft.com/office/drawing/2014/main" id="{0FA62185-10B3-E8C7-4B28-44041F7EE206}"/>
              </a:ext>
            </a:extLst>
          </p:cNvPr>
          <p:cNvSpPr>
            <a:spLocks noChangeArrowheads="1"/>
          </p:cNvSpPr>
          <p:nvPr/>
        </p:nvSpPr>
        <p:spPr bwMode="auto">
          <a:xfrm>
            <a:off x="2711431" y="4167837"/>
            <a:ext cx="2614504"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88)</a:t>
            </a:r>
          </a:p>
        </p:txBody>
      </p:sp>
      <p:sp>
        <p:nvSpPr>
          <p:cNvPr id="11" name="Line 53">
            <a:extLst>
              <a:ext uri="{FF2B5EF4-FFF2-40B4-BE49-F238E27FC236}">
                <a16:creationId xmlns:a16="http://schemas.microsoft.com/office/drawing/2014/main" id="{75B235EF-EB24-1894-FC74-40FFB9E74CD6}"/>
              </a:ext>
            </a:extLst>
          </p:cNvPr>
          <p:cNvSpPr>
            <a:spLocks noChangeShapeType="1"/>
          </p:cNvSpPr>
          <p:nvPr/>
        </p:nvSpPr>
        <p:spPr bwMode="auto">
          <a:xfrm>
            <a:off x="2150581" y="4094253"/>
            <a:ext cx="453388"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Line 54">
            <a:extLst>
              <a:ext uri="{FF2B5EF4-FFF2-40B4-BE49-F238E27FC236}">
                <a16:creationId xmlns:a16="http://schemas.microsoft.com/office/drawing/2014/main" id="{1402E041-0A40-77BC-1BA7-5FB35E2026FD}"/>
              </a:ext>
            </a:extLst>
          </p:cNvPr>
          <p:cNvSpPr>
            <a:spLocks noChangeShapeType="1"/>
          </p:cNvSpPr>
          <p:nvPr/>
        </p:nvSpPr>
        <p:spPr bwMode="auto">
          <a:xfrm flipV="1">
            <a:off x="2150581" y="3637052"/>
            <a:ext cx="453388"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Line 52">
            <a:extLst>
              <a:ext uri="{FF2B5EF4-FFF2-40B4-BE49-F238E27FC236}">
                <a16:creationId xmlns:a16="http://schemas.microsoft.com/office/drawing/2014/main" id="{EBF10D51-366A-A168-6850-AC5921D13982}"/>
              </a:ext>
            </a:extLst>
          </p:cNvPr>
          <p:cNvSpPr>
            <a:spLocks noChangeShapeType="1"/>
          </p:cNvSpPr>
          <p:nvPr/>
        </p:nvSpPr>
        <p:spPr bwMode="auto">
          <a:xfrm>
            <a:off x="8783890"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Box 20">
            <a:extLst>
              <a:ext uri="{FF2B5EF4-FFF2-40B4-BE49-F238E27FC236}">
                <a16:creationId xmlns:a16="http://schemas.microsoft.com/office/drawing/2014/main" id="{4C2E0555-E885-E5B6-4916-E80F7EA8AFD0}"/>
              </a:ext>
            </a:extLst>
          </p:cNvPr>
          <p:cNvSpPr txBox="1"/>
          <p:nvPr/>
        </p:nvSpPr>
        <p:spPr bwMode="auto">
          <a:xfrm>
            <a:off x="2785163" y="2715910"/>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1: Dose Evaluation</a:t>
            </a:r>
          </a:p>
        </p:txBody>
      </p:sp>
      <p:sp>
        <p:nvSpPr>
          <p:cNvPr id="22" name="TextBox 21">
            <a:extLst>
              <a:ext uri="{FF2B5EF4-FFF2-40B4-BE49-F238E27FC236}">
                <a16:creationId xmlns:a16="http://schemas.microsoft.com/office/drawing/2014/main" id="{7D05CF4C-C6F3-8208-1B1F-6CB0C2C5BB4B}"/>
              </a:ext>
            </a:extLst>
          </p:cNvPr>
          <p:cNvSpPr txBox="1"/>
          <p:nvPr/>
        </p:nvSpPr>
        <p:spPr bwMode="auto">
          <a:xfrm>
            <a:off x="6025940" y="2744485"/>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2: Dose Expansion</a:t>
            </a:r>
          </a:p>
        </p:txBody>
      </p:sp>
      <p:sp>
        <p:nvSpPr>
          <p:cNvPr id="23" name="TextBox 22">
            <a:extLst>
              <a:ext uri="{FF2B5EF4-FFF2-40B4-BE49-F238E27FC236}">
                <a16:creationId xmlns:a16="http://schemas.microsoft.com/office/drawing/2014/main" id="{F48CBA6A-2829-1A48-494F-06C41BAE8F03}"/>
              </a:ext>
            </a:extLst>
          </p:cNvPr>
          <p:cNvSpPr txBox="1"/>
          <p:nvPr/>
        </p:nvSpPr>
        <p:spPr bwMode="auto">
          <a:xfrm>
            <a:off x="9350375" y="2744485"/>
            <a:ext cx="26145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3: Reduced Inpatient Monitoring Period</a:t>
            </a:r>
          </a:p>
        </p:txBody>
      </p:sp>
      <p:sp>
        <p:nvSpPr>
          <p:cNvPr id="26" name="TextBox 25">
            <a:extLst>
              <a:ext uri="{FF2B5EF4-FFF2-40B4-BE49-F238E27FC236}">
                <a16:creationId xmlns:a16="http://schemas.microsoft.com/office/drawing/2014/main" id="{2702AFA2-7271-96F2-B9DB-3A0207326443}"/>
              </a:ext>
            </a:extLst>
          </p:cNvPr>
          <p:cNvSpPr txBox="1"/>
          <p:nvPr/>
        </p:nvSpPr>
        <p:spPr bwMode="auto">
          <a:xfrm>
            <a:off x="2711430" y="5105884"/>
            <a:ext cx="1935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mg on D1.</a:t>
            </a:r>
          </a:p>
        </p:txBody>
      </p:sp>
      <p:sp>
        <p:nvSpPr>
          <p:cNvPr id="9" name="Rectangle 49">
            <a:extLst>
              <a:ext uri="{FF2B5EF4-FFF2-40B4-BE49-F238E27FC236}">
                <a16:creationId xmlns:a16="http://schemas.microsoft.com/office/drawing/2014/main" id="{D5D04F94-34B3-C8D2-DB03-0B07749DF300}"/>
              </a:ext>
            </a:extLst>
          </p:cNvPr>
          <p:cNvSpPr>
            <a:spLocks noChangeArrowheads="1"/>
          </p:cNvSpPr>
          <p:nvPr/>
        </p:nvSpPr>
        <p:spPr bwMode="auto">
          <a:xfrm>
            <a:off x="607114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12)</a:t>
            </a:r>
          </a:p>
        </p:txBody>
      </p:sp>
      <p:sp>
        <p:nvSpPr>
          <p:cNvPr id="10" name="Rectangle 49">
            <a:extLst>
              <a:ext uri="{FF2B5EF4-FFF2-40B4-BE49-F238E27FC236}">
                <a16:creationId xmlns:a16="http://schemas.microsoft.com/office/drawing/2014/main" id="{33001051-D68D-73FF-EB4A-1D4BD34FB4F3}"/>
              </a:ext>
            </a:extLst>
          </p:cNvPr>
          <p:cNvSpPr>
            <a:spLocks noChangeArrowheads="1"/>
          </p:cNvSpPr>
          <p:nvPr/>
        </p:nvSpPr>
        <p:spPr bwMode="auto">
          <a:xfrm>
            <a:off x="935003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34)</a:t>
            </a:r>
          </a:p>
        </p:txBody>
      </p:sp>
      <p:sp>
        <p:nvSpPr>
          <p:cNvPr id="12" name="Line 52">
            <a:extLst>
              <a:ext uri="{FF2B5EF4-FFF2-40B4-BE49-F238E27FC236}">
                <a16:creationId xmlns:a16="http://schemas.microsoft.com/office/drawing/2014/main" id="{75A50ED0-3B5A-FDCF-934D-743388924F31}"/>
              </a:ext>
            </a:extLst>
          </p:cNvPr>
          <p:cNvSpPr>
            <a:spLocks noChangeShapeType="1"/>
          </p:cNvSpPr>
          <p:nvPr/>
        </p:nvSpPr>
        <p:spPr bwMode="auto">
          <a:xfrm>
            <a:off x="5496757"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63669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B30870-CA5F-B01B-299D-C931EB4718D4}"/>
              </a:ext>
            </a:extLst>
          </p:cNvPr>
          <p:cNvSpPr>
            <a:spLocks noGrp="1"/>
          </p:cNvSpPr>
          <p:nvPr>
            <p:ph type="title"/>
          </p:nvPr>
        </p:nvSpPr>
        <p:spPr/>
        <p:txBody>
          <a:bodyPr/>
          <a:lstStyle/>
          <a:p>
            <a:r>
              <a:rPr lang="en-US" dirty="0"/>
              <a:t>DeLLphi-301: Response</a:t>
            </a:r>
          </a:p>
        </p:txBody>
      </p:sp>
      <p:sp>
        <p:nvSpPr>
          <p:cNvPr id="21" name="TextBox 20">
            <a:extLst>
              <a:ext uri="{FF2B5EF4-FFF2-40B4-BE49-F238E27FC236}">
                <a16:creationId xmlns:a16="http://schemas.microsoft.com/office/drawing/2014/main" id="{56FF1A1D-C8C5-A4FF-72B4-D1AA2BF32DFD}"/>
              </a:ext>
            </a:extLst>
          </p:cNvPr>
          <p:cNvSpPr txBox="1"/>
          <p:nvPr/>
        </p:nvSpPr>
        <p:spPr bwMode="auto">
          <a:xfrm>
            <a:off x="683789" y="1512705"/>
            <a:ext cx="5021055"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a:t>
            </a:r>
            <a:r>
              <a:rPr lang="en-US" b="1" dirty="0">
                <a:solidFill>
                  <a:srgbClr val="000000"/>
                </a:solidFill>
                <a:latin typeface="Calibri" panose="020F0502020204030204" pitchFamily="34" charset="0"/>
                <a:cs typeface="Arial" panose="020B0604020202020204" pitchFamily="34" charset="0"/>
              </a:rPr>
              <a:t>With</a:t>
            </a: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US" b="1" dirty="0">
                <a:solidFill>
                  <a:srgbClr val="000000"/>
                </a:solidFill>
                <a:latin typeface="Calibri" panose="020F0502020204030204" pitchFamily="34" charset="0"/>
                <a:cs typeface="Arial" panose="020B0604020202020204" pitchFamily="34" charset="0"/>
              </a:rPr>
              <a:t>Tarlatamab 10 mg</a:t>
            </a: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91)</a:t>
            </a:r>
          </a:p>
        </p:txBody>
      </p:sp>
      <p:sp>
        <p:nvSpPr>
          <p:cNvPr id="3" name="Text Box 11">
            <a:extLst>
              <a:ext uri="{FF2B5EF4-FFF2-40B4-BE49-F238E27FC236}">
                <a16:creationId xmlns:a16="http://schemas.microsoft.com/office/drawing/2014/main" id="{7EF9804D-52F9-A638-09D1-B2373AF3404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Ahn. NEJM. 2023;389:2063.</a:t>
            </a:r>
          </a:p>
        </p:txBody>
      </p:sp>
      <p:graphicFrame>
        <p:nvGraphicFramePr>
          <p:cNvPr id="4" name="Table 3">
            <a:extLst>
              <a:ext uri="{FF2B5EF4-FFF2-40B4-BE49-F238E27FC236}">
                <a16:creationId xmlns:a16="http://schemas.microsoft.com/office/drawing/2014/main" id="{6EF9B82C-7E1B-AE41-80A1-4483F7493FCC}"/>
              </a:ext>
            </a:extLst>
          </p:cNvPr>
          <p:cNvGraphicFramePr>
            <a:graphicFrameLocks noGrp="1"/>
          </p:cNvGraphicFramePr>
          <p:nvPr>
            <p:extLst>
              <p:ext uri="{D42A27DB-BD31-4B8C-83A1-F6EECF244321}">
                <p14:modId xmlns:p14="http://schemas.microsoft.com/office/powerpoint/2010/main" val="2594172938"/>
              </p:ext>
            </p:extLst>
          </p:nvPr>
        </p:nvGraphicFramePr>
        <p:xfrm>
          <a:off x="5719003" y="1167210"/>
          <a:ext cx="6053897" cy="5005012"/>
        </p:xfrm>
        <a:graphic>
          <a:graphicData uri="http://schemas.openxmlformats.org/drawingml/2006/table">
            <a:tbl>
              <a:tblPr firstRow="1" bandRow="1">
                <a:tableStyleId>{EB344D84-9AFB-497E-A393-DC336BA19D2E}</a:tableStyleId>
              </a:tblPr>
              <a:tblGrid>
                <a:gridCol w="2853497">
                  <a:extLst>
                    <a:ext uri="{9D8B030D-6E8A-4147-A177-3AD203B41FA5}">
                      <a16:colId xmlns:a16="http://schemas.microsoft.com/office/drawing/2014/main" val="3510591873"/>
                    </a:ext>
                  </a:extLst>
                </a:gridCol>
                <a:gridCol w="1554480">
                  <a:extLst>
                    <a:ext uri="{9D8B030D-6E8A-4147-A177-3AD203B41FA5}">
                      <a16:colId xmlns:a16="http://schemas.microsoft.com/office/drawing/2014/main" val="883353582"/>
                    </a:ext>
                  </a:extLst>
                </a:gridCol>
                <a:gridCol w="1645920">
                  <a:extLst>
                    <a:ext uri="{9D8B030D-6E8A-4147-A177-3AD203B41FA5}">
                      <a16:colId xmlns:a16="http://schemas.microsoft.com/office/drawing/2014/main" val="3284540796"/>
                    </a:ext>
                  </a:extLst>
                </a:gridCol>
              </a:tblGrid>
              <a:tr h="354478">
                <a:tc>
                  <a:txBody>
                    <a:bodyPr/>
                    <a:lstStyle/>
                    <a:p>
                      <a:pPr algn="l" fontAlgn="b"/>
                      <a:r>
                        <a:rPr lang="en-US" sz="1400" b="1" dirty="0">
                          <a:solidFill>
                            <a:schemeClr val="tx1"/>
                          </a:solidFill>
                          <a:effectLst/>
                          <a:latin typeface="+mn-lt"/>
                        </a:rPr>
                        <a:t>Outcome</a:t>
                      </a:r>
                      <a:endParaRPr lang="en-US" sz="1400" b="1" i="0" dirty="0">
                        <a:solidFill>
                          <a:schemeClr val="tx1"/>
                        </a:solidFill>
                        <a:effectLst/>
                        <a:latin typeface="+mn-lt"/>
                      </a:endParaRPr>
                    </a:p>
                  </a:txBody>
                  <a:tcPr marR="36772" marT="22063" marB="1470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pt-BR" sz="1400" b="1" dirty="0">
                          <a:solidFill>
                            <a:schemeClr val="tx1"/>
                          </a:solidFill>
                          <a:effectLst/>
                          <a:latin typeface="+mn-lt"/>
                        </a:rPr>
                        <a:t>Tarlatamab 10 mg</a:t>
                      </a:r>
                      <a:br>
                        <a:rPr lang="pt-BR" sz="1400" b="1" dirty="0">
                          <a:solidFill>
                            <a:schemeClr val="tx1"/>
                          </a:solidFill>
                          <a:effectLst/>
                          <a:latin typeface="+mn-lt"/>
                        </a:rPr>
                      </a:br>
                      <a:r>
                        <a:rPr lang="pt-BR" sz="1400" b="1" dirty="0">
                          <a:solidFill>
                            <a:schemeClr val="tx1"/>
                          </a:solidFill>
                          <a:effectLst/>
                          <a:latin typeface="+mn-lt"/>
                        </a:rPr>
                        <a:t>(n = 100)</a:t>
                      </a:r>
                      <a:endParaRPr lang="pt-BR" sz="1400" b="1" i="0" dirty="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pt-BR" sz="1400" b="1" dirty="0">
                          <a:solidFill>
                            <a:schemeClr val="tx1"/>
                          </a:solidFill>
                          <a:effectLst/>
                          <a:latin typeface="+mn-lt"/>
                        </a:rPr>
                        <a:t>Tarlatamab 100 mg</a:t>
                      </a:r>
                      <a:br>
                        <a:rPr lang="pt-BR" sz="1400" b="1" dirty="0">
                          <a:solidFill>
                            <a:schemeClr val="tx1"/>
                          </a:solidFill>
                          <a:effectLst/>
                          <a:latin typeface="+mn-lt"/>
                        </a:rPr>
                      </a:br>
                      <a:r>
                        <a:rPr lang="pt-BR" sz="1400" b="1" dirty="0">
                          <a:solidFill>
                            <a:schemeClr val="tx1"/>
                          </a:solidFill>
                          <a:effectLst/>
                          <a:latin typeface="+mn-lt"/>
                        </a:rPr>
                        <a:t>(n = 88)</a:t>
                      </a:r>
                      <a:endParaRPr lang="pt-BR" sz="1400" b="1" i="0" dirty="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658349081"/>
                  </a:ext>
                </a:extLst>
              </a:tr>
              <a:tr h="292367">
                <a:tc>
                  <a:txBody>
                    <a:bodyPr/>
                    <a:lstStyle/>
                    <a:p>
                      <a:pPr algn="l" fontAlgn="base"/>
                      <a:r>
                        <a:rPr lang="en-US" sz="1400" b="0" dirty="0">
                          <a:solidFill>
                            <a:schemeClr val="bg1"/>
                          </a:solidFill>
                          <a:effectLst/>
                          <a:latin typeface="+mn-lt"/>
                        </a:rPr>
                        <a:t>ORR, % (97.5%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PR, n (%)</a:t>
                      </a: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40 (29-52)</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 (1)</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39 (39)</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32 (21-44)</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7 (8)</a:t>
                      </a:r>
                      <a:endParaRPr lang="en-US" sz="1400" b="0" i="0" dirty="0">
                        <a:solidFill>
                          <a:schemeClr val="bg1"/>
                        </a:solidFill>
                        <a:effectLst/>
                        <a:latin typeface="+mn-lt"/>
                      </a:endParaRPr>
                    </a:p>
                    <a:p>
                      <a:pPr algn="ctr" fontAlgn="base"/>
                      <a:r>
                        <a:rPr lang="en-US" sz="1400" b="0" dirty="0">
                          <a:solidFill>
                            <a:schemeClr val="bg1"/>
                          </a:solidFill>
                          <a:effectLst/>
                          <a:latin typeface="+mn-lt"/>
                        </a:rPr>
                        <a:t>21 (24)</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3449628"/>
                  </a:ext>
                </a:extLst>
              </a:tr>
              <a:tr h="195458">
                <a:tc>
                  <a:txBody>
                    <a:bodyPr/>
                    <a:lstStyle/>
                    <a:p>
                      <a:pPr algn="l" fontAlgn="t"/>
                      <a:r>
                        <a:rPr lang="en-US" sz="1400" b="0" dirty="0">
                          <a:solidFill>
                            <a:schemeClr val="bg1"/>
                          </a:solidFill>
                          <a:effectLst/>
                          <a:latin typeface="+mn-lt"/>
                        </a:rPr>
                        <a:t>SD,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30 (30)</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27 (31)</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60312690"/>
                  </a:ext>
                </a:extLst>
              </a:tr>
              <a:tr h="195458">
                <a:tc>
                  <a:txBody>
                    <a:bodyPr/>
                    <a:lstStyle/>
                    <a:p>
                      <a:pPr algn="l" fontAlgn="t"/>
                      <a:r>
                        <a:rPr lang="en-US" sz="1400" b="0" dirty="0">
                          <a:solidFill>
                            <a:schemeClr val="bg1"/>
                          </a:solidFill>
                          <a:effectLst/>
                          <a:latin typeface="+mn-lt"/>
                        </a:rPr>
                        <a:t>PD,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20 (20)</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13 (15)</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7735048"/>
                  </a:ext>
                </a:extLst>
              </a:tr>
              <a:tr h="195458">
                <a:tc>
                  <a:txBody>
                    <a:bodyPr/>
                    <a:lstStyle/>
                    <a:p>
                      <a:pPr algn="l" fontAlgn="t"/>
                      <a:r>
                        <a:rPr lang="en-US" sz="1400" b="0" dirty="0">
                          <a:solidFill>
                            <a:schemeClr val="bg1"/>
                          </a:solidFill>
                          <a:effectLst/>
                          <a:latin typeface="+mn-lt"/>
                        </a:rPr>
                        <a:t>Death before post-BL scan,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6 (6)</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13 (15)</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37368013"/>
                  </a:ext>
                </a:extLst>
              </a:tr>
              <a:tr h="195458">
                <a:tc>
                  <a:txBody>
                    <a:bodyPr/>
                    <a:lstStyle/>
                    <a:p>
                      <a:pPr algn="l" fontAlgn="t"/>
                      <a:r>
                        <a:rPr lang="en-US" sz="1400" b="0" dirty="0">
                          <a:solidFill>
                            <a:schemeClr val="bg1"/>
                          </a:solidFill>
                          <a:effectLst/>
                          <a:latin typeface="+mn-lt"/>
                        </a:rPr>
                        <a:t>No post-BL scan,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2 (2)</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3 (3)</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5973147"/>
                  </a:ext>
                </a:extLst>
              </a:tr>
              <a:tr h="914400">
                <a:tc>
                  <a:txBody>
                    <a:bodyPr/>
                    <a:lstStyle/>
                    <a:p>
                      <a:pPr algn="l" fontAlgn="t"/>
                      <a:r>
                        <a:rPr lang="en-US" sz="1400" b="0" dirty="0">
                          <a:solidFill>
                            <a:schemeClr val="bg1"/>
                          </a:solidFill>
                          <a:effectLst/>
                          <a:latin typeface="+mn-lt"/>
                        </a:rPr>
                        <a:t>Observed DoR,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mo</a:t>
                      </a: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400" b="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35/40 (88)</a:t>
                      </a:r>
                      <a:endParaRPr lang="en-US" sz="1400" b="0" i="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23/40 (58)</a:t>
                      </a:r>
                      <a:endParaRPr lang="en-US" sz="1400" b="0" i="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10/40 (25)</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400" b="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25/28 (89)</a:t>
                      </a:r>
                      <a:endParaRPr lang="en-US" sz="1400" b="0" i="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17/28 (61)</a:t>
                      </a:r>
                      <a:endParaRPr lang="en-US" sz="1400" b="0" i="0" dirty="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10/28 (36)</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28911899"/>
                  </a:ext>
                </a:extLst>
              </a:tr>
              <a:tr h="195458">
                <a:tc>
                  <a:txBody>
                    <a:bodyPr/>
                    <a:lstStyle/>
                    <a:p>
                      <a:pPr algn="l" fontAlgn="t"/>
                      <a:r>
                        <a:rPr lang="en-US" sz="1400" b="0" dirty="0">
                          <a:solidFill>
                            <a:schemeClr val="bg1"/>
                          </a:solidFill>
                          <a:effectLst/>
                          <a:latin typeface="+mn-lt"/>
                        </a:rPr>
                        <a:t>Median time to response, mo (range)</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1.4 (1.1-2.8)</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1.4 (1.2-9.6)</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9673027"/>
                  </a:ext>
                </a:extLst>
              </a:tr>
              <a:tr h="195458">
                <a:tc>
                  <a:txBody>
                    <a:bodyPr/>
                    <a:lstStyle/>
                    <a:p>
                      <a:pPr algn="l" fontAlgn="t"/>
                      <a:r>
                        <a:rPr lang="en-US" sz="1400" b="0" dirty="0">
                          <a:solidFill>
                            <a:schemeClr val="bg1"/>
                          </a:solidFill>
                          <a:effectLst/>
                          <a:latin typeface="+mn-lt"/>
                        </a:rPr>
                        <a:t>Ongoing response at data cutoff, </a:t>
                      </a:r>
                      <a:br>
                        <a:rPr lang="en-US" sz="1400" b="0" dirty="0">
                          <a:solidFill>
                            <a:schemeClr val="bg1"/>
                          </a:solidFill>
                          <a:effectLst/>
                          <a:latin typeface="+mn-lt"/>
                        </a:rPr>
                      </a:br>
                      <a:r>
                        <a:rPr lang="en-US" sz="1400" b="0" dirty="0">
                          <a:solidFill>
                            <a:schemeClr val="bg1"/>
                          </a:solidFill>
                          <a:effectLst/>
                          <a:latin typeface="+mn-lt"/>
                        </a:rPr>
                        <a:t>n/N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22/40 (55)</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16/28 (57)</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28619166"/>
                  </a:ext>
                </a:extLst>
              </a:tr>
              <a:tr h="195458">
                <a:tc>
                  <a:txBody>
                    <a:bodyPr/>
                    <a:lstStyle/>
                    <a:p>
                      <a:pPr algn="l" fontAlgn="base"/>
                      <a:r>
                        <a:rPr lang="en-US" sz="1400" b="0" dirty="0">
                          <a:solidFill>
                            <a:schemeClr val="bg1"/>
                          </a:solidFill>
                          <a:effectLst/>
                          <a:latin typeface="+mn-lt"/>
                        </a:rPr>
                        <a:t>DCR, % (95% CI)</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base"/>
                      <a:r>
                        <a:rPr lang="en-US" sz="1400" b="0" dirty="0">
                          <a:solidFill>
                            <a:schemeClr val="bg1"/>
                          </a:solidFill>
                          <a:effectLst/>
                          <a:latin typeface="+mn-lt"/>
                        </a:rPr>
                        <a:t>70 (60-79)</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base"/>
                      <a:r>
                        <a:rPr lang="en-US" sz="1400" b="0" dirty="0">
                          <a:solidFill>
                            <a:schemeClr val="bg1"/>
                          </a:solidFill>
                          <a:effectLst/>
                          <a:latin typeface="+mn-lt"/>
                        </a:rPr>
                        <a:t>63 (52-73)</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5947490"/>
                  </a:ext>
                </a:extLst>
              </a:tr>
              <a:tr h="195458">
                <a:tc>
                  <a:txBody>
                    <a:bodyPr/>
                    <a:lstStyle/>
                    <a:p>
                      <a:pPr algn="l" fontAlgn="base"/>
                      <a:r>
                        <a:rPr lang="en-US" sz="1400" b="0" dirty="0">
                          <a:solidFill>
                            <a:schemeClr val="bg1"/>
                          </a:solidFill>
                          <a:effectLst/>
                          <a:latin typeface="+mn-lt"/>
                        </a:rPr>
                        <a:t>Median duration of disease control, mo (95% CI)</a:t>
                      </a:r>
                      <a:endParaRPr lang="en-US" sz="1400" b="0" i="0" dirty="0">
                        <a:solidFill>
                          <a:schemeClr val="bg1"/>
                        </a:solidFill>
                        <a:effectLst/>
                        <a:latin typeface="+mn-lt"/>
                      </a:endParaRPr>
                    </a:p>
                  </a:txBody>
                  <a:tcPr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ase"/>
                      <a:r>
                        <a:rPr lang="en-US" sz="1400" b="0" dirty="0">
                          <a:solidFill>
                            <a:schemeClr val="bg1"/>
                          </a:solidFill>
                          <a:effectLst/>
                          <a:latin typeface="+mn-lt"/>
                        </a:rPr>
                        <a:t>6.9 (5.4-9.7)</a:t>
                      </a:r>
                      <a:endParaRPr lang="en-US" sz="1400" b="0" i="0" dirty="0">
                        <a:solidFill>
                          <a:schemeClr val="bg1"/>
                        </a:solidFill>
                        <a:effectLst/>
                        <a:latin typeface="+mn-lt"/>
                      </a:endParaRPr>
                    </a:p>
                  </a:txBody>
                  <a:tcPr marL="36772" marR="36772" marT="22063" marB="11031"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ase"/>
                      <a:r>
                        <a:rPr lang="en-US" sz="1400" b="0" dirty="0">
                          <a:solidFill>
                            <a:schemeClr val="bg1"/>
                          </a:solidFill>
                          <a:effectLst/>
                          <a:latin typeface="+mn-lt"/>
                        </a:rPr>
                        <a:t>6.7 (4.2-NE)</a:t>
                      </a:r>
                      <a:endParaRPr lang="en-US" sz="1400" b="0" i="0" dirty="0">
                        <a:solidFill>
                          <a:schemeClr val="bg1"/>
                        </a:solidFill>
                        <a:effectLst/>
                        <a:latin typeface="+mn-lt"/>
                      </a:endParaRPr>
                    </a:p>
                  </a:txBody>
                  <a:tcPr marL="36772" marR="36772" marT="22063" marB="11031"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0671619"/>
                  </a:ext>
                </a:extLst>
              </a:tr>
            </a:tbl>
          </a:graphicData>
        </a:graphic>
      </p:graphicFrame>
      <p:sp>
        <p:nvSpPr>
          <p:cNvPr id="5" name="TextBox 4">
            <a:extLst>
              <a:ext uri="{FF2B5EF4-FFF2-40B4-BE49-F238E27FC236}">
                <a16:creationId xmlns:a16="http://schemas.microsoft.com/office/drawing/2014/main" id="{EB9F33EF-D4D2-7C5F-E61B-D87A9B4CCE79}"/>
              </a:ext>
            </a:extLst>
          </p:cNvPr>
          <p:cNvSpPr txBox="1"/>
          <p:nvPr/>
        </p:nvSpPr>
        <p:spPr bwMode="auto">
          <a:xfrm rot="16200000">
            <a:off x="-841965" y="3797674"/>
            <a:ext cx="2881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Best Change From BL in SoD (%)</a:t>
            </a:r>
          </a:p>
        </p:txBody>
      </p:sp>
      <p:grpSp>
        <p:nvGrpSpPr>
          <p:cNvPr id="8" name="Group 7">
            <a:extLst>
              <a:ext uri="{FF2B5EF4-FFF2-40B4-BE49-F238E27FC236}">
                <a16:creationId xmlns:a16="http://schemas.microsoft.com/office/drawing/2014/main" id="{A428F7EB-85FC-6C8C-2FF3-6C34ADC05B9C}"/>
              </a:ext>
            </a:extLst>
          </p:cNvPr>
          <p:cNvGrpSpPr/>
          <p:nvPr/>
        </p:nvGrpSpPr>
        <p:grpSpPr>
          <a:xfrm>
            <a:off x="616932" y="2135868"/>
            <a:ext cx="559770" cy="4100052"/>
            <a:chOff x="555658" y="1941574"/>
            <a:chExt cx="559770" cy="4852277"/>
          </a:xfrm>
        </p:grpSpPr>
        <p:sp>
          <p:nvSpPr>
            <p:cNvPr id="10" name="TextBox 9">
              <a:extLst>
                <a:ext uri="{FF2B5EF4-FFF2-40B4-BE49-F238E27FC236}">
                  <a16:creationId xmlns:a16="http://schemas.microsoft.com/office/drawing/2014/main" id="{4101AE48-3A37-630E-FE86-D33703A6181D}"/>
                </a:ext>
              </a:extLst>
            </p:cNvPr>
            <p:cNvSpPr txBox="1"/>
            <p:nvPr/>
          </p:nvSpPr>
          <p:spPr bwMode="auto">
            <a:xfrm>
              <a:off x="618177" y="1941574"/>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11" name="TextBox 10">
              <a:extLst>
                <a:ext uri="{FF2B5EF4-FFF2-40B4-BE49-F238E27FC236}">
                  <a16:creationId xmlns:a16="http://schemas.microsoft.com/office/drawing/2014/main" id="{B2E5160C-A904-8575-F002-E6395A182206}"/>
                </a:ext>
              </a:extLst>
            </p:cNvPr>
            <p:cNvSpPr txBox="1"/>
            <p:nvPr/>
          </p:nvSpPr>
          <p:spPr bwMode="auto">
            <a:xfrm>
              <a:off x="618176" y="234123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AD394FDF-0248-7DC0-4383-EC2CA0D8DE74}"/>
                </a:ext>
              </a:extLst>
            </p:cNvPr>
            <p:cNvSpPr txBox="1"/>
            <p:nvPr/>
          </p:nvSpPr>
          <p:spPr bwMode="auto">
            <a:xfrm>
              <a:off x="722372" y="274600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921BC112-F701-18EC-A348-FB8564B4EF47}"/>
                </a:ext>
              </a:extLst>
            </p:cNvPr>
            <p:cNvSpPr txBox="1"/>
            <p:nvPr/>
          </p:nvSpPr>
          <p:spPr bwMode="auto">
            <a:xfrm>
              <a:off x="722372" y="31493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40CD4725-DF10-2111-4143-B211ECE15E6F}"/>
                </a:ext>
              </a:extLst>
            </p:cNvPr>
            <p:cNvSpPr txBox="1"/>
            <p:nvPr/>
          </p:nvSpPr>
          <p:spPr bwMode="auto">
            <a:xfrm>
              <a:off x="722372" y="35541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928C4D02-ED18-B247-A988-64F00C572CA2}"/>
                </a:ext>
              </a:extLst>
            </p:cNvPr>
            <p:cNvSpPr txBox="1"/>
            <p:nvPr/>
          </p:nvSpPr>
          <p:spPr bwMode="auto">
            <a:xfrm>
              <a:off x="722372" y="395377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63730E14-F4DD-A060-B154-0D5CECD96370}"/>
                </a:ext>
              </a:extLst>
            </p:cNvPr>
            <p:cNvSpPr txBox="1"/>
            <p:nvPr/>
          </p:nvSpPr>
          <p:spPr bwMode="auto">
            <a:xfrm>
              <a:off x="826566" y="435853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F03D89A0-65B2-BE10-E085-B7C2C58A7223}"/>
                </a:ext>
              </a:extLst>
            </p:cNvPr>
            <p:cNvSpPr txBox="1"/>
            <p:nvPr/>
          </p:nvSpPr>
          <p:spPr bwMode="auto">
            <a:xfrm>
              <a:off x="659855" y="4750606"/>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512598EB-15AD-D968-D4A1-5B4DCA377F73}"/>
                </a:ext>
              </a:extLst>
            </p:cNvPr>
            <p:cNvSpPr txBox="1"/>
            <p:nvPr/>
          </p:nvSpPr>
          <p:spPr bwMode="auto">
            <a:xfrm>
              <a:off x="659854" y="5154696"/>
              <a:ext cx="455574" cy="3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sz="1600" dirty="0">
                  <a:solidFill>
                    <a:schemeClr val="bg1"/>
                  </a:solidFill>
                  <a:latin typeface="Calibri" panose="020F0502020204030204" pitchFamily="34" charset="0"/>
                </a:rPr>
                <a:t>4</a:t>
              </a:r>
              <a:r>
                <a:rPr lang="en-US" sz="1600"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F4AE8DD5-7810-8913-AA3F-994F108191D1}"/>
                </a:ext>
              </a:extLst>
            </p:cNvPr>
            <p:cNvSpPr txBox="1"/>
            <p:nvPr/>
          </p:nvSpPr>
          <p:spPr bwMode="auto">
            <a:xfrm>
              <a:off x="659854" y="5583001"/>
              <a:ext cx="455574"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sz="1600" dirty="0">
                  <a:solidFill>
                    <a:schemeClr val="bg1"/>
                  </a:solidFill>
                  <a:latin typeface="Calibri" panose="020F0502020204030204" pitchFamily="34" charset="0"/>
                </a:rPr>
                <a:t>6</a:t>
              </a:r>
              <a:r>
                <a:rPr lang="en-US" sz="16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D82ECBB9-1AD7-FC3B-88F6-55D369B21C63}"/>
                </a:ext>
              </a:extLst>
            </p:cNvPr>
            <p:cNvSpPr txBox="1"/>
            <p:nvPr/>
          </p:nvSpPr>
          <p:spPr bwMode="auto">
            <a:xfrm>
              <a:off x="659854" y="5987091"/>
              <a:ext cx="455574"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E13F628F-D10C-9C9E-9530-F99627C6681B}"/>
                </a:ext>
              </a:extLst>
            </p:cNvPr>
            <p:cNvSpPr txBox="1"/>
            <p:nvPr/>
          </p:nvSpPr>
          <p:spPr bwMode="auto">
            <a:xfrm>
              <a:off x="555658" y="6393183"/>
              <a:ext cx="559770"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25" name="Straight Connector 24">
            <a:extLst>
              <a:ext uri="{FF2B5EF4-FFF2-40B4-BE49-F238E27FC236}">
                <a16:creationId xmlns:a16="http://schemas.microsoft.com/office/drawing/2014/main" id="{969257AF-4462-3BDF-45B5-86FA30669B49}"/>
              </a:ext>
            </a:extLst>
          </p:cNvPr>
          <p:cNvCxnSpPr>
            <a:cxnSpLocks/>
          </p:cNvCxnSpPr>
          <p:nvPr/>
        </p:nvCxnSpPr>
        <p:spPr bwMode="auto">
          <a:xfrm>
            <a:off x="1184322" y="2306955"/>
            <a:ext cx="0" cy="3749040"/>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BA3BAAF4-EEDE-C4DC-D327-5CD3B0042DAB}"/>
              </a:ext>
            </a:extLst>
          </p:cNvPr>
          <p:cNvGrpSpPr/>
          <p:nvPr/>
        </p:nvGrpSpPr>
        <p:grpSpPr>
          <a:xfrm>
            <a:off x="1101519" y="2306115"/>
            <a:ext cx="82804" cy="3760528"/>
            <a:chOff x="1074009" y="2107262"/>
            <a:chExt cx="1211991" cy="4423156"/>
          </a:xfrm>
        </p:grpSpPr>
        <p:cxnSp>
          <p:nvCxnSpPr>
            <p:cNvPr id="28" name="Straight Connector 27">
              <a:extLst>
                <a:ext uri="{FF2B5EF4-FFF2-40B4-BE49-F238E27FC236}">
                  <a16:creationId xmlns:a16="http://schemas.microsoft.com/office/drawing/2014/main" id="{A33D541D-E8EF-B8E0-7A2A-C15C6DDF8781}"/>
                </a:ext>
              </a:extLst>
            </p:cNvPr>
            <p:cNvCxnSpPr>
              <a:cxnSpLocks/>
            </p:cNvCxnSpPr>
            <p:nvPr/>
          </p:nvCxnSpPr>
          <p:spPr bwMode="auto">
            <a:xfrm>
              <a:off x="1074009" y="210726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D65414-6A8B-84C2-A9C6-815ED6C54998}"/>
                </a:ext>
              </a:extLst>
            </p:cNvPr>
            <p:cNvCxnSpPr>
              <a:cxnSpLocks/>
            </p:cNvCxnSpPr>
            <p:nvPr/>
          </p:nvCxnSpPr>
          <p:spPr bwMode="auto">
            <a:xfrm>
              <a:off x="1074009" y="250986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5909696-77F6-C0C1-DFFD-87518797B35A}"/>
                </a:ext>
              </a:extLst>
            </p:cNvPr>
            <p:cNvCxnSpPr>
              <a:cxnSpLocks/>
            </p:cNvCxnSpPr>
            <p:nvPr/>
          </p:nvCxnSpPr>
          <p:spPr bwMode="auto">
            <a:xfrm>
              <a:off x="1074009" y="291247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F534D53-A048-F32D-F4F8-6A0D02637B43}"/>
                </a:ext>
              </a:extLst>
            </p:cNvPr>
            <p:cNvCxnSpPr>
              <a:cxnSpLocks/>
            </p:cNvCxnSpPr>
            <p:nvPr/>
          </p:nvCxnSpPr>
          <p:spPr bwMode="auto">
            <a:xfrm>
              <a:off x="1074009" y="3315074"/>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C88923-54DC-B63C-7BC7-48335698B64E}"/>
                </a:ext>
              </a:extLst>
            </p:cNvPr>
            <p:cNvCxnSpPr>
              <a:cxnSpLocks/>
            </p:cNvCxnSpPr>
            <p:nvPr/>
          </p:nvCxnSpPr>
          <p:spPr bwMode="auto">
            <a:xfrm>
              <a:off x="1074009" y="371767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24CEF22-583E-5901-AF43-4E0909C449C3}"/>
                </a:ext>
              </a:extLst>
            </p:cNvPr>
            <p:cNvCxnSpPr>
              <a:cxnSpLocks/>
            </p:cNvCxnSpPr>
            <p:nvPr/>
          </p:nvCxnSpPr>
          <p:spPr bwMode="auto">
            <a:xfrm>
              <a:off x="1074009" y="412028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2EF4D8E-78EB-A98E-56B1-772098F5EE90}"/>
                </a:ext>
              </a:extLst>
            </p:cNvPr>
            <p:cNvCxnSpPr>
              <a:cxnSpLocks/>
            </p:cNvCxnSpPr>
            <p:nvPr/>
          </p:nvCxnSpPr>
          <p:spPr bwMode="auto">
            <a:xfrm>
              <a:off x="1074009" y="452288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D531BF8-F3F1-F20E-8445-351FDD589F90}"/>
                </a:ext>
              </a:extLst>
            </p:cNvPr>
            <p:cNvCxnSpPr>
              <a:cxnSpLocks/>
            </p:cNvCxnSpPr>
            <p:nvPr/>
          </p:nvCxnSpPr>
          <p:spPr bwMode="auto">
            <a:xfrm>
              <a:off x="1074009" y="492549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565CE9-B6B1-94C6-7F3E-C361350D9EFC}"/>
                </a:ext>
              </a:extLst>
            </p:cNvPr>
            <p:cNvCxnSpPr>
              <a:cxnSpLocks/>
            </p:cNvCxnSpPr>
            <p:nvPr/>
          </p:nvCxnSpPr>
          <p:spPr bwMode="auto">
            <a:xfrm>
              <a:off x="1074009" y="532809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D4D896F-0CB0-AC66-20A5-66187AADA90E}"/>
                </a:ext>
              </a:extLst>
            </p:cNvPr>
            <p:cNvCxnSpPr>
              <a:cxnSpLocks/>
            </p:cNvCxnSpPr>
            <p:nvPr/>
          </p:nvCxnSpPr>
          <p:spPr bwMode="auto">
            <a:xfrm>
              <a:off x="1074009" y="572520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981AFE-D93A-5A29-DA79-EBAAB676FD7A}"/>
                </a:ext>
              </a:extLst>
            </p:cNvPr>
            <p:cNvCxnSpPr>
              <a:cxnSpLocks/>
            </p:cNvCxnSpPr>
            <p:nvPr/>
          </p:nvCxnSpPr>
          <p:spPr bwMode="auto">
            <a:xfrm>
              <a:off x="1074009" y="612781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1459499-C42E-6B7E-0D8A-3FA34573857C}"/>
                </a:ext>
              </a:extLst>
            </p:cNvPr>
            <p:cNvCxnSpPr>
              <a:cxnSpLocks/>
            </p:cNvCxnSpPr>
            <p:nvPr/>
          </p:nvCxnSpPr>
          <p:spPr bwMode="auto">
            <a:xfrm>
              <a:off x="1074009" y="6530418"/>
              <a:ext cx="12119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9B6167BA-F429-6F9A-3A25-B52B12DFF6F1}"/>
              </a:ext>
            </a:extLst>
          </p:cNvPr>
          <p:cNvGrpSpPr/>
          <p:nvPr/>
        </p:nvGrpSpPr>
        <p:grpSpPr>
          <a:xfrm>
            <a:off x="2232602" y="1963825"/>
            <a:ext cx="568720" cy="1569660"/>
            <a:chOff x="2379736" y="2490977"/>
            <a:chExt cx="568720" cy="1569660"/>
          </a:xfrm>
        </p:grpSpPr>
        <p:sp>
          <p:nvSpPr>
            <p:cNvPr id="43" name="TextBox 42">
              <a:extLst>
                <a:ext uri="{FF2B5EF4-FFF2-40B4-BE49-F238E27FC236}">
                  <a16:creationId xmlns:a16="http://schemas.microsoft.com/office/drawing/2014/main" id="{B732C061-9763-5ED8-41C0-6297A086135B}"/>
                </a:ext>
              </a:extLst>
            </p:cNvPr>
            <p:cNvSpPr txBox="1"/>
            <p:nvPr/>
          </p:nvSpPr>
          <p:spPr bwMode="auto">
            <a:xfrm>
              <a:off x="2529752" y="2490977"/>
              <a:ext cx="41870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endParaRPr lang="en-US" sz="1600" b="1" dirty="0">
                <a:solidFill>
                  <a:schemeClr val="bg1"/>
                </a:solidFill>
                <a:latin typeface="Calibri" panose="020F0502020204030204" pitchFamily="34" charset="0"/>
              </a:endParaRPr>
            </a:p>
            <a:p>
              <a:pPr algn="l">
                <a:lnSpc>
                  <a:spcPct val="100000"/>
                </a:lnSpc>
                <a:spcAft>
                  <a:spcPct val="0"/>
                </a:spcAft>
                <a:buClrTx/>
                <a:buFontTx/>
                <a:buNone/>
              </a:pPr>
              <a:r>
                <a:rPr lang="en-US" sz="1600" dirty="0">
                  <a:solidFill>
                    <a:schemeClr val="bg1"/>
                  </a:solidFill>
                  <a:latin typeface="Calibri" panose="020F0502020204030204" pitchFamily="34" charset="0"/>
                </a:rPr>
                <a:t>CR</a:t>
              </a:r>
            </a:p>
            <a:p>
              <a:pPr algn="l">
                <a:lnSpc>
                  <a:spcPct val="100000"/>
                </a:lnSpc>
                <a:spcAft>
                  <a:spcPct val="0"/>
                </a:spcAft>
                <a:buClrTx/>
                <a:buFontTx/>
                <a:buNone/>
              </a:pPr>
              <a:r>
                <a:rPr lang="en-US" sz="1600" b="0" dirty="0">
                  <a:solidFill>
                    <a:schemeClr val="bg1"/>
                  </a:solidFill>
                  <a:latin typeface="Calibri" panose="020F0502020204030204" pitchFamily="34" charset="0"/>
                </a:rPr>
                <a:t>PR</a:t>
              </a:r>
            </a:p>
            <a:p>
              <a:pPr algn="l">
                <a:lnSpc>
                  <a:spcPct val="100000"/>
                </a:lnSpc>
                <a:spcAft>
                  <a:spcPct val="0"/>
                </a:spcAft>
                <a:buClrTx/>
                <a:buFontTx/>
                <a:buNone/>
              </a:pPr>
              <a:r>
                <a:rPr lang="en-US" sz="1600" dirty="0">
                  <a:solidFill>
                    <a:schemeClr val="bg1"/>
                  </a:solidFill>
                  <a:latin typeface="Calibri" panose="020F0502020204030204" pitchFamily="34" charset="0"/>
                </a:rPr>
                <a:t>SD</a:t>
              </a:r>
            </a:p>
            <a:p>
              <a:pPr algn="l">
                <a:lnSpc>
                  <a:spcPct val="100000"/>
                </a:lnSpc>
                <a:spcAft>
                  <a:spcPct val="0"/>
                </a:spcAft>
                <a:buClrTx/>
                <a:buFontTx/>
                <a:buNone/>
              </a:pPr>
              <a:r>
                <a:rPr lang="en-US" sz="1600" dirty="0">
                  <a:solidFill>
                    <a:schemeClr val="bg1"/>
                  </a:solidFill>
                  <a:latin typeface="Calibri" panose="020F0502020204030204" pitchFamily="34" charset="0"/>
                </a:rPr>
                <a:t>PD</a:t>
              </a:r>
              <a:endParaRPr lang="en-US" sz="1600" b="0" dirty="0">
                <a:solidFill>
                  <a:schemeClr val="bg1"/>
                </a:solidFill>
                <a:latin typeface="Calibri" panose="020F0502020204030204" pitchFamily="34" charset="0"/>
              </a:endParaRPr>
            </a:p>
            <a:p>
              <a:pPr algn="l">
                <a:lnSpc>
                  <a:spcPct val="100000"/>
                </a:lnSpc>
                <a:spcAft>
                  <a:spcPct val="0"/>
                </a:spcAft>
                <a:buClrTx/>
                <a:buFontTx/>
                <a:buNone/>
              </a:pPr>
              <a:r>
                <a:rPr lang="en-US" sz="1600" b="0" dirty="0">
                  <a:solidFill>
                    <a:schemeClr val="bg1"/>
                  </a:solidFill>
                  <a:latin typeface="Calibri" panose="020F0502020204030204" pitchFamily="34" charset="0"/>
                </a:rPr>
                <a:t>NE</a:t>
              </a:r>
            </a:p>
          </p:txBody>
        </p:sp>
        <p:sp>
          <p:nvSpPr>
            <p:cNvPr id="45" name="Rectangle 44">
              <a:extLst>
                <a:ext uri="{FF2B5EF4-FFF2-40B4-BE49-F238E27FC236}">
                  <a16:creationId xmlns:a16="http://schemas.microsoft.com/office/drawing/2014/main" id="{B13C8D7C-78B3-58FF-B277-8825B47B5439}"/>
                </a:ext>
              </a:extLst>
            </p:cNvPr>
            <p:cNvSpPr/>
            <p:nvPr/>
          </p:nvSpPr>
          <p:spPr bwMode="auto">
            <a:xfrm>
              <a:off x="2379736" y="2822391"/>
              <a:ext cx="150016" cy="1500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D2A0A7BF-A4E8-00F7-F5D4-8920EC2FA948}"/>
                </a:ext>
              </a:extLst>
            </p:cNvPr>
            <p:cNvSpPr/>
            <p:nvPr/>
          </p:nvSpPr>
          <p:spPr bwMode="auto">
            <a:xfrm>
              <a:off x="2379736" y="3055334"/>
              <a:ext cx="150016" cy="1500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DE5CF5D1-E66A-D5B6-1345-886F5EC059E2}"/>
                </a:ext>
              </a:extLst>
            </p:cNvPr>
            <p:cNvSpPr/>
            <p:nvPr/>
          </p:nvSpPr>
          <p:spPr bwMode="auto">
            <a:xfrm>
              <a:off x="2379736" y="3313200"/>
              <a:ext cx="150016" cy="15001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4A49F0E-53F4-7AF9-1FA6-7DDE0A74E6E5}"/>
                </a:ext>
              </a:extLst>
            </p:cNvPr>
            <p:cNvSpPr/>
            <p:nvPr/>
          </p:nvSpPr>
          <p:spPr bwMode="auto">
            <a:xfrm>
              <a:off x="2379736" y="3546143"/>
              <a:ext cx="150016" cy="150016"/>
            </a:xfrm>
            <a:prstGeom prst="rect">
              <a:avLst/>
            </a:prstGeom>
            <a:solidFill>
              <a:srgbClr val="7F7F7F"/>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BE9FA2F2-EFE9-D43F-CBA6-D58A6D556B51}"/>
                </a:ext>
              </a:extLst>
            </p:cNvPr>
            <p:cNvSpPr/>
            <p:nvPr/>
          </p:nvSpPr>
          <p:spPr bwMode="auto">
            <a:xfrm>
              <a:off x="2379736" y="3803164"/>
              <a:ext cx="150016" cy="15001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2D842BCA-BDE8-8B0B-E20C-4B45B1FBF0A0}"/>
              </a:ext>
            </a:extLst>
          </p:cNvPr>
          <p:cNvGrpSpPr/>
          <p:nvPr/>
        </p:nvGrpSpPr>
        <p:grpSpPr>
          <a:xfrm>
            <a:off x="3564595" y="1963825"/>
            <a:ext cx="2086683" cy="1077218"/>
            <a:chOff x="3683731" y="2490977"/>
            <a:chExt cx="2086683" cy="1077218"/>
          </a:xfrm>
        </p:grpSpPr>
        <p:sp>
          <p:nvSpPr>
            <p:cNvPr id="44" name="TextBox 43">
              <a:extLst>
                <a:ext uri="{FF2B5EF4-FFF2-40B4-BE49-F238E27FC236}">
                  <a16:creationId xmlns:a16="http://schemas.microsoft.com/office/drawing/2014/main" id="{7048EF7F-F685-E4E5-D54C-6BE544BB81F4}"/>
                </a:ext>
              </a:extLst>
            </p:cNvPr>
            <p:cNvSpPr txBox="1"/>
            <p:nvPr/>
          </p:nvSpPr>
          <p:spPr bwMode="auto">
            <a:xfrm>
              <a:off x="3763536" y="2490977"/>
              <a:ext cx="20068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b="1" dirty="0">
                  <a:solidFill>
                    <a:schemeClr val="bg1"/>
                  </a:solidFill>
                  <a:latin typeface="Calibri" panose="020F0502020204030204" pitchFamily="34" charset="0"/>
                </a:rPr>
                <a:t>DLL3 Expression</a:t>
              </a:r>
            </a:p>
            <a:p>
              <a:pPr algn="l">
                <a:lnSpc>
                  <a:spcPct val="100000"/>
                </a:lnSpc>
                <a:spcAft>
                  <a:spcPct val="0"/>
                </a:spcAft>
                <a:buClrTx/>
                <a:buFontTx/>
                <a:buNone/>
              </a:pPr>
              <a:r>
                <a:rPr lang="en-US" sz="1600" dirty="0">
                  <a:solidFill>
                    <a:schemeClr val="bg1"/>
                  </a:solidFill>
                  <a:latin typeface="Calibri" panose="020F0502020204030204" pitchFamily="34" charset="0"/>
                </a:rPr>
                <a:t>NE/unavailable</a:t>
              </a:r>
            </a:p>
            <a:p>
              <a:pPr algn="l">
                <a:lnSpc>
                  <a:spcPct val="100000"/>
                </a:lnSpc>
                <a:spcAft>
                  <a:spcPct val="0"/>
                </a:spcAft>
                <a:buClrTx/>
                <a:buFontTx/>
                <a:buNone/>
              </a:pPr>
              <a:r>
                <a:rPr lang="en-US" sz="1600" dirty="0">
                  <a:solidFill>
                    <a:schemeClr val="bg1"/>
                  </a:solidFill>
                  <a:latin typeface="Calibri" panose="020F0502020204030204" pitchFamily="34" charset="0"/>
                </a:rPr>
                <a:t>Undetectable</a:t>
              </a:r>
            </a:p>
            <a:p>
              <a:pPr algn="l">
                <a:lnSpc>
                  <a:spcPct val="100000"/>
                </a:lnSpc>
                <a:spcAft>
                  <a:spcPct val="0"/>
                </a:spcAft>
                <a:buClrTx/>
                <a:buFontTx/>
                <a:buNone/>
              </a:pPr>
              <a:r>
                <a:rPr lang="en-US" sz="1600" b="0" i="1" dirty="0">
                  <a:solidFill>
                    <a:schemeClr val="bg1"/>
                  </a:solidFill>
                  <a:latin typeface="Calibri" panose="020F0502020204030204" pitchFamily="34" charset="0"/>
                </a:rPr>
                <a:t>(All other </a:t>
              </a:r>
              <a:r>
                <a:rPr lang="en-US" sz="1600" i="1" dirty="0">
                  <a:solidFill>
                    <a:schemeClr val="bg1"/>
                  </a:solidFill>
                  <a:latin typeface="Calibri" panose="020F0502020204030204" pitchFamily="34" charset="0"/>
                </a:rPr>
                <a:t>detectable)</a:t>
              </a:r>
              <a:endParaRPr lang="en-US" sz="1600" b="0" i="1" dirty="0">
                <a:solidFill>
                  <a:schemeClr val="bg1"/>
                </a:solidFill>
                <a:latin typeface="Calibri" panose="020F0502020204030204" pitchFamily="34" charset="0"/>
              </a:endParaRPr>
            </a:p>
          </p:txBody>
        </p:sp>
        <p:sp>
          <p:nvSpPr>
            <p:cNvPr id="51" name="Star: 5 Points 50">
              <a:extLst>
                <a:ext uri="{FF2B5EF4-FFF2-40B4-BE49-F238E27FC236}">
                  <a16:creationId xmlns:a16="http://schemas.microsoft.com/office/drawing/2014/main" id="{8AD8CA16-500A-DCC9-D60E-78019EF0CC4B}"/>
                </a:ext>
              </a:extLst>
            </p:cNvPr>
            <p:cNvSpPr/>
            <p:nvPr/>
          </p:nvSpPr>
          <p:spPr bwMode="auto">
            <a:xfrm>
              <a:off x="3683731" y="2828184"/>
              <a:ext cx="139696" cy="139696"/>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Diamond 51">
              <a:extLst>
                <a:ext uri="{FF2B5EF4-FFF2-40B4-BE49-F238E27FC236}">
                  <a16:creationId xmlns:a16="http://schemas.microsoft.com/office/drawing/2014/main" id="{A75CBFAF-4C29-EB77-DAD8-9E91D6A157CD}"/>
                </a:ext>
              </a:extLst>
            </p:cNvPr>
            <p:cNvSpPr/>
            <p:nvPr/>
          </p:nvSpPr>
          <p:spPr bwMode="auto">
            <a:xfrm>
              <a:off x="3718567" y="3080716"/>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55" name="Straight Connector 54">
            <a:extLst>
              <a:ext uri="{FF2B5EF4-FFF2-40B4-BE49-F238E27FC236}">
                <a16:creationId xmlns:a16="http://schemas.microsoft.com/office/drawing/2014/main" id="{9FB541B5-7283-7BDB-773F-D6B2227D6034}"/>
              </a:ext>
            </a:extLst>
          </p:cNvPr>
          <p:cNvCxnSpPr/>
          <p:nvPr/>
        </p:nvCxnSpPr>
        <p:spPr bwMode="auto">
          <a:xfrm>
            <a:off x="1241425" y="2543364"/>
            <a:ext cx="0" cy="1816493"/>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5B568DD-6A4F-C7F6-3C6F-C0CB7311F66B}"/>
              </a:ext>
            </a:extLst>
          </p:cNvPr>
          <p:cNvCxnSpPr>
            <a:cxnSpLocks/>
          </p:cNvCxnSpPr>
          <p:nvPr/>
        </p:nvCxnSpPr>
        <p:spPr bwMode="auto">
          <a:xfrm>
            <a:off x="1289685" y="2873375"/>
            <a:ext cx="0" cy="14864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8E3646B-EC56-AED3-8C39-9E62B272976C}"/>
              </a:ext>
            </a:extLst>
          </p:cNvPr>
          <p:cNvCxnSpPr>
            <a:cxnSpLocks/>
          </p:cNvCxnSpPr>
          <p:nvPr/>
        </p:nvCxnSpPr>
        <p:spPr bwMode="auto">
          <a:xfrm>
            <a:off x="1337945" y="3089275"/>
            <a:ext cx="0" cy="12705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ABD5573-32C7-E354-4A57-0485646B544B}"/>
              </a:ext>
            </a:extLst>
          </p:cNvPr>
          <p:cNvCxnSpPr>
            <a:cxnSpLocks/>
          </p:cNvCxnSpPr>
          <p:nvPr/>
        </p:nvCxnSpPr>
        <p:spPr bwMode="auto">
          <a:xfrm>
            <a:off x="1386205" y="3578225"/>
            <a:ext cx="0" cy="7816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D46A32D-E482-3C2A-C928-B524A581B8EA}"/>
              </a:ext>
            </a:extLst>
          </p:cNvPr>
          <p:cNvCxnSpPr>
            <a:cxnSpLocks/>
          </p:cNvCxnSpPr>
          <p:nvPr/>
        </p:nvCxnSpPr>
        <p:spPr bwMode="auto">
          <a:xfrm>
            <a:off x="1434465" y="3657600"/>
            <a:ext cx="0" cy="7022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9721C42-E0FE-D69D-D994-D6D6D8E73761}"/>
              </a:ext>
            </a:extLst>
          </p:cNvPr>
          <p:cNvCxnSpPr>
            <a:cxnSpLocks/>
          </p:cNvCxnSpPr>
          <p:nvPr/>
        </p:nvCxnSpPr>
        <p:spPr bwMode="auto">
          <a:xfrm>
            <a:off x="1482725" y="3810000"/>
            <a:ext cx="0" cy="5498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E357085-F68F-5FAF-2129-A3DD852FCCC5}"/>
              </a:ext>
            </a:extLst>
          </p:cNvPr>
          <p:cNvCxnSpPr>
            <a:cxnSpLocks/>
          </p:cNvCxnSpPr>
          <p:nvPr/>
        </p:nvCxnSpPr>
        <p:spPr bwMode="auto">
          <a:xfrm>
            <a:off x="1533525" y="3876675"/>
            <a:ext cx="0" cy="4831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F6DBDA9-3445-4FC3-2761-2BF0F8D374D4}"/>
              </a:ext>
            </a:extLst>
          </p:cNvPr>
          <p:cNvCxnSpPr>
            <a:cxnSpLocks/>
          </p:cNvCxnSpPr>
          <p:nvPr/>
        </p:nvCxnSpPr>
        <p:spPr bwMode="auto">
          <a:xfrm>
            <a:off x="1577975" y="3895725"/>
            <a:ext cx="0" cy="4641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94E666F-E1BE-D0A6-42ED-E0A2A75ACCFE}"/>
              </a:ext>
            </a:extLst>
          </p:cNvPr>
          <p:cNvCxnSpPr>
            <a:cxnSpLocks/>
          </p:cNvCxnSpPr>
          <p:nvPr/>
        </p:nvCxnSpPr>
        <p:spPr bwMode="auto">
          <a:xfrm>
            <a:off x="1622425" y="3930650"/>
            <a:ext cx="0" cy="42920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6D28039-8CF7-40DB-51EF-250703D1436C}"/>
              </a:ext>
            </a:extLst>
          </p:cNvPr>
          <p:cNvCxnSpPr>
            <a:cxnSpLocks/>
          </p:cNvCxnSpPr>
          <p:nvPr/>
        </p:nvCxnSpPr>
        <p:spPr bwMode="auto">
          <a:xfrm>
            <a:off x="1676400" y="4025900"/>
            <a:ext cx="0" cy="3339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2078112-FDE1-CAE5-3E43-C73D4CB90AF4}"/>
              </a:ext>
            </a:extLst>
          </p:cNvPr>
          <p:cNvCxnSpPr>
            <a:cxnSpLocks/>
          </p:cNvCxnSpPr>
          <p:nvPr/>
        </p:nvCxnSpPr>
        <p:spPr bwMode="auto">
          <a:xfrm>
            <a:off x="1825625" y="4098925"/>
            <a:ext cx="0" cy="2609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F094C80-0760-6A40-28B5-CCCA7A1FA5D3}"/>
              </a:ext>
            </a:extLst>
          </p:cNvPr>
          <p:cNvCxnSpPr>
            <a:cxnSpLocks/>
          </p:cNvCxnSpPr>
          <p:nvPr/>
        </p:nvCxnSpPr>
        <p:spPr bwMode="auto">
          <a:xfrm>
            <a:off x="1730375" y="4070350"/>
            <a:ext cx="0" cy="289507"/>
          </a:xfrm>
          <a:prstGeom prst="line">
            <a:avLst/>
          </a:prstGeom>
          <a:noFill/>
          <a:ln w="38100" cap="flat" cmpd="sng" algn="ctr">
            <a:solidFill>
              <a:schemeClr val="accent6"/>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448DB84-D30D-1354-6E3E-2D5562251BA4}"/>
              </a:ext>
            </a:extLst>
          </p:cNvPr>
          <p:cNvCxnSpPr>
            <a:cxnSpLocks/>
          </p:cNvCxnSpPr>
          <p:nvPr/>
        </p:nvCxnSpPr>
        <p:spPr bwMode="auto">
          <a:xfrm>
            <a:off x="1778000" y="4083050"/>
            <a:ext cx="0" cy="276807"/>
          </a:xfrm>
          <a:prstGeom prst="line">
            <a:avLst/>
          </a:prstGeom>
          <a:noFill/>
          <a:ln w="38100" cap="flat" cmpd="sng" algn="ctr">
            <a:solidFill>
              <a:schemeClr val="accent5"/>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B941C42-620D-5590-79FA-83911A1D971E}"/>
              </a:ext>
            </a:extLst>
          </p:cNvPr>
          <p:cNvCxnSpPr>
            <a:cxnSpLocks/>
          </p:cNvCxnSpPr>
          <p:nvPr/>
        </p:nvCxnSpPr>
        <p:spPr bwMode="auto">
          <a:xfrm>
            <a:off x="1876425" y="4143375"/>
            <a:ext cx="0" cy="216482"/>
          </a:xfrm>
          <a:prstGeom prst="line">
            <a:avLst/>
          </a:prstGeom>
          <a:noFill/>
          <a:ln w="38100" cap="flat" cmpd="sng" algn="ctr">
            <a:solidFill>
              <a:schemeClr val="accent5"/>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CD4317B-A10F-0686-624B-76966B31C99D}"/>
              </a:ext>
            </a:extLst>
          </p:cNvPr>
          <p:cNvCxnSpPr>
            <a:cxnSpLocks/>
          </p:cNvCxnSpPr>
          <p:nvPr/>
        </p:nvCxnSpPr>
        <p:spPr bwMode="auto">
          <a:xfrm>
            <a:off x="1920875" y="4235450"/>
            <a:ext cx="0" cy="124407"/>
          </a:xfrm>
          <a:prstGeom prst="line">
            <a:avLst/>
          </a:prstGeom>
          <a:noFill/>
          <a:ln w="38100" cap="flat" cmpd="sng" algn="ctr">
            <a:solidFill>
              <a:schemeClr val="accent5"/>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6116C7E-3132-0006-1DFC-E96E8B9E1895}"/>
              </a:ext>
            </a:extLst>
          </p:cNvPr>
          <p:cNvCxnSpPr>
            <a:cxnSpLocks/>
          </p:cNvCxnSpPr>
          <p:nvPr/>
        </p:nvCxnSpPr>
        <p:spPr bwMode="auto">
          <a:xfrm>
            <a:off x="1965325" y="4283075"/>
            <a:ext cx="0" cy="767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4B63AC1-6B4F-A65B-4666-6DD854E47308}"/>
              </a:ext>
            </a:extLst>
          </p:cNvPr>
          <p:cNvCxnSpPr>
            <a:cxnSpLocks/>
          </p:cNvCxnSpPr>
          <p:nvPr/>
        </p:nvCxnSpPr>
        <p:spPr bwMode="auto">
          <a:xfrm>
            <a:off x="2012950" y="4283075"/>
            <a:ext cx="0" cy="767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61D6343-8DE0-39BF-EF07-86C7B1BE27E2}"/>
              </a:ext>
            </a:extLst>
          </p:cNvPr>
          <p:cNvCxnSpPr>
            <a:cxnSpLocks/>
          </p:cNvCxnSpPr>
          <p:nvPr/>
        </p:nvCxnSpPr>
        <p:spPr bwMode="auto">
          <a:xfrm>
            <a:off x="2060575" y="4321175"/>
            <a:ext cx="0" cy="38682"/>
          </a:xfrm>
          <a:prstGeom prst="line">
            <a:avLst/>
          </a:prstGeom>
          <a:noFill/>
          <a:ln w="38100" cap="flat" cmpd="sng" algn="ctr">
            <a:solidFill>
              <a:schemeClr val="accent5"/>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F097C9D-B2AB-4C61-8354-EC278FAC1A28}"/>
              </a:ext>
            </a:extLst>
          </p:cNvPr>
          <p:cNvCxnSpPr>
            <a:cxnSpLocks/>
          </p:cNvCxnSpPr>
          <p:nvPr/>
        </p:nvCxnSpPr>
        <p:spPr bwMode="auto">
          <a:xfrm>
            <a:off x="2146300" y="4378196"/>
            <a:ext cx="0" cy="73154"/>
          </a:xfrm>
          <a:prstGeom prst="line">
            <a:avLst/>
          </a:prstGeom>
          <a:noFill/>
          <a:ln w="38100" cap="flat" cmpd="sng" algn="ctr">
            <a:solidFill>
              <a:schemeClr val="accent5"/>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6180BB3-9C41-D68A-4F87-04EC18063457}"/>
              </a:ext>
            </a:extLst>
          </p:cNvPr>
          <p:cNvCxnSpPr>
            <a:cxnSpLocks/>
          </p:cNvCxnSpPr>
          <p:nvPr/>
        </p:nvCxnSpPr>
        <p:spPr bwMode="auto">
          <a:xfrm>
            <a:off x="2435694" y="4378196"/>
            <a:ext cx="0" cy="24460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87A1513-DAD4-E77B-A0AC-078C2B255155}"/>
              </a:ext>
            </a:extLst>
          </p:cNvPr>
          <p:cNvCxnSpPr>
            <a:cxnSpLocks/>
          </p:cNvCxnSpPr>
          <p:nvPr/>
        </p:nvCxnSpPr>
        <p:spPr bwMode="auto">
          <a:xfrm>
            <a:off x="2203450" y="4378196"/>
            <a:ext cx="0" cy="98554"/>
          </a:xfrm>
          <a:prstGeom prst="line">
            <a:avLst/>
          </a:prstGeom>
          <a:noFill/>
          <a:ln w="38100" cap="flat" cmpd="sng" algn="ctr">
            <a:solidFill>
              <a:schemeClr val="accent5"/>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A52F557-A502-0B94-AD7F-09BAB43CBAD7}"/>
              </a:ext>
            </a:extLst>
          </p:cNvPr>
          <p:cNvCxnSpPr>
            <a:cxnSpLocks/>
          </p:cNvCxnSpPr>
          <p:nvPr/>
        </p:nvCxnSpPr>
        <p:spPr bwMode="auto">
          <a:xfrm>
            <a:off x="2260600" y="4378196"/>
            <a:ext cx="0" cy="123954"/>
          </a:xfrm>
          <a:prstGeom prst="line">
            <a:avLst/>
          </a:prstGeom>
          <a:noFill/>
          <a:ln w="38100" cap="flat" cmpd="sng" algn="ctr">
            <a:solidFill>
              <a:schemeClr val="accent5"/>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CFA081E-751C-3319-7983-7AA1E03F3DA7}"/>
              </a:ext>
            </a:extLst>
          </p:cNvPr>
          <p:cNvCxnSpPr>
            <a:cxnSpLocks/>
          </p:cNvCxnSpPr>
          <p:nvPr/>
        </p:nvCxnSpPr>
        <p:spPr bwMode="auto">
          <a:xfrm>
            <a:off x="2305050" y="4378196"/>
            <a:ext cx="0" cy="155704"/>
          </a:xfrm>
          <a:prstGeom prst="line">
            <a:avLst/>
          </a:prstGeom>
          <a:noFill/>
          <a:ln w="38100" cap="flat" cmpd="sng" algn="ctr">
            <a:solidFill>
              <a:schemeClr val="accent5"/>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77718D0-A426-3E8F-887B-2C074CD705BB}"/>
              </a:ext>
            </a:extLst>
          </p:cNvPr>
          <p:cNvCxnSpPr>
            <a:cxnSpLocks/>
          </p:cNvCxnSpPr>
          <p:nvPr/>
        </p:nvCxnSpPr>
        <p:spPr bwMode="auto">
          <a:xfrm>
            <a:off x="2346325" y="4378196"/>
            <a:ext cx="0" cy="155704"/>
          </a:xfrm>
          <a:prstGeom prst="line">
            <a:avLst/>
          </a:prstGeom>
          <a:noFill/>
          <a:ln w="38100" cap="flat" cmpd="sng" algn="ctr">
            <a:solidFill>
              <a:schemeClr val="accent5"/>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EFF3822-A21C-3E20-7473-6CB0DEF85954}"/>
              </a:ext>
            </a:extLst>
          </p:cNvPr>
          <p:cNvCxnSpPr>
            <a:cxnSpLocks/>
          </p:cNvCxnSpPr>
          <p:nvPr/>
        </p:nvCxnSpPr>
        <p:spPr bwMode="auto">
          <a:xfrm>
            <a:off x="2387600" y="4378196"/>
            <a:ext cx="0" cy="193804"/>
          </a:xfrm>
          <a:prstGeom prst="line">
            <a:avLst/>
          </a:prstGeom>
          <a:noFill/>
          <a:ln w="38100" cap="flat" cmpd="sng" algn="ctr">
            <a:solidFill>
              <a:schemeClr val="accent5"/>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53232BC-21DE-5A75-7D5C-A0D213DFD8EC}"/>
              </a:ext>
            </a:extLst>
          </p:cNvPr>
          <p:cNvCxnSpPr>
            <a:cxnSpLocks/>
          </p:cNvCxnSpPr>
          <p:nvPr/>
        </p:nvCxnSpPr>
        <p:spPr bwMode="auto">
          <a:xfrm>
            <a:off x="2482850" y="4378196"/>
            <a:ext cx="0" cy="263654"/>
          </a:xfrm>
          <a:prstGeom prst="line">
            <a:avLst/>
          </a:prstGeom>
          <a:noFill/>
          <a:ln w="38100"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F374049-8020-4EDA-E16C-6BF58EB7AD68}"/>
              </a:ext>
            </a:extLst>
          </p:cNvPr>
          <p:cNvCxnSpPr>
            <a:cxnSpLocks/>
          </p:cNvCxnSpPr>
          <p:nvPr/>
        </p:nvCxnSpPr>
        <p:spPr bwMode="auto">
          <a:xfrm>
            <a:off x="2530475" y="4378196"/>
            <a:ext cx="0" cy="323979"/>
          </a:xfrm>
          <a:prstGeom prst="line">
            <a:avLst/>
          </a:prstGeom>
          <a:noFill/>
          <a:ln w="38100" cap="flat" cmpd="sng" algn="ctr">
            <a:solidFill>
              <a:schemeClr val="accent5"/>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E4F9899-D9E1-08F2-8F8F-FB11B1A03A8F}"/>
              </a:ext>
            </a:extLst>
          </p:cNvPr>
          <p:cNvCxnSpPr>
            <a:cxnSpLocks/>
          </p:cNvCxnSpPr>
          <p:nvPr/>
        </p:nvCxnSpPr>
        <p:spPr bwMode="auto">
          <a:xfrm>
            <a:off x="2588094" y="4378196"/>
            <a:ext cx="0" cy="32397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ED439F4-9703-1D72-D6E2-FFFE6D04BD94}"/>
              </a:ext>
            </a:extLst>
          </p:cNvPr>
          <p:cNvCxnSpPr>
            <a:cxnSpLocks/>
          </p:cNvCxnSpPr>
          <p:nvPr/>
        </p:nvCxnSpPr>
        <p:spPr bwMode="auto">
          <a:xfrm>
            <a:off x="2638425" y="4378196"/>
            <a:ext cx="0" cy="323979"/>
          </a:xfrm>
          <a:prstGeom prst="line">
            <a:avLst/>
          </a:prstGeom>
          <a:noFill/>
          <a:ln w="38100" cap="flat" cmpd="sng" algn="ctr">
            <a:solidFill>
              <a:schemeClr val="accent5"/>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0F3669C-25D2-C4B1-DCE3-9347973E3914}"/>
              </a:ext>
            </a:extLst>
          </p:cNvPr>
          <p:cNvCxnSpPr>
            <a:cxnSpLocks/>
          </p:cNvCxnSpPr>
          <p:nvPr/>
        </p:nvCxnSpPr>
        <p:spPr bwMode="auto">
          <a:xfrm>
            <a:off x="2682875" y="4378196"/>
            <a:ext cx="0" cy="339854"/>
          </a:xfrm>
          <a:prstGeom prst="line">
            <a:avLst/>
          </a:prstGeom>
          <a:noFill/>
          <a:ln w="38100" cap="flat" cmpd="sng" algn="ctr">
            <a:solidFill>
              <a:schemeClr val="accent5"/>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4F30744-4EF7-90E6-4DDE-F85000C5F3CC}"/>
              </a:ext>
            </a:extLst>
          </p:cNvPr>
          <p:cNvCxnSpPr>
            <a:cxnSpLocks/>
          </p:cNvCxnSpPr>
          <p:nvPr/>
        </p:nvCxnSpPr>
        <p:spPr bwMode="auto">
          <a:xfrm>
            <a:off x="2727325"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70690A4-E302-B4F5-569E-91047BA76ECE}"/>
              </a:ext>
            </a:extLst>
          </p:cNvPr>
          <p:cNvCxnSpPr>
            <a:cxnSpLocks/>
          </p:cNvCxnSpPr>
          <p:nvPr/>
        </p:nvCxnSpPr>
        <p:spPr bwMode="auto">
          <a:xfrm>
            <a:off x="2774950"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BB6C6DC-A8C4-68F2-FE87-3E6DDD27A0A2}"/>
              </a:ext>
            </a:extLst>
          </p:cNvPr>
          <p:cNvCxnSpPr>
            <a:cxnSpLocks/>
          </p:cNvCxnSpPr>
          <p:nvPr/>
        </p:nvCxnSpPr>
        <p:spPr bwMode="auto">
          <a:xfrm>
            <a:off x="2822575"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B3339E4-18D4-A0C7-B370-46E5F4D2F877}"/>
              </a:ext>
            </a:extLst>
          </p:cNvPr>
          <p:cNvCxnSpPr>
            <a:cxnSpLocks/>
          </p:cNvCxnSpPr>
          <p:nvPr/>
        </p:nvCxnSpPr>
        <p:spPr bwMode="auto">
          <a:xfrm>
            <a:off x="2876550" y="4378196"/>
            <a:ext cx="0" cy="409704"/>
          </a:xfrm>
          <a:prstGeom prst="line">
            <a:avLst/>
          </a:prstGeom>
          <a:noFill/>
          <a:ln w="38100" cap="flat" cmpd="sng" algn="ctr">
            <a:solidFill>
              <a:schemeClr val="accent5"/>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2B19A16-6D17-F642-E982-01B47FB7C40F}"/>
              </a:ext>
            </a:extLst>
          </p:cNvPr>
          <p:cNvCxnSpPr>
            <a:cxnSpLocks/>
          </p:cNvCxnSpPr>
          <p:nvPr/>
        </p:nvCxnSpPr>
        <p:spPr bwMode="auto">
          <a:xfrm>
            <a:off x="2924175" y="4378325"/>
            <a:ext cx="0" cy="428625"/>
          </a:xfrm>
          <a:prstGeom prst="line">
            <a:avLst/>
          </a:prstGeom>
          <a:noFill/>
          <a:ln w="38100"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2EC7182-92B6-A66E-51C9-7DE12C641500}"/>
              </a:ext>
            </a:extLst>
          </p:cNvPr>
          <p:cNvCxnSpPr>
            <a:cxnSpLocks/>
          </p:cNvCxnSpPr>
          <p:nvPr/>
        </p:nvCxnSpPr>
        <p:spPr bwMode="auto">
          <a:xfrm>
            <a:off x="2975444" y="4378196"/>
            <a:ext cx="0" cy="42875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51BFE22-B03A-FC57-7112-5A77814E67DB}"/>
              </a:ext>
            </a:extLst>
          </p:cNvPr>
          <p:cNvCxnSpPr>
            <a:cxnSpLocks/>
          </p:cNvCxnSpPr>
          <p:nvPr/>
        </p:nvCxnSpPr>
        <p:spPr bwMode="auto">
          <a:xfrm>
            <a:off x="3019894" y="4378196"/>
            <a:ext cx="0" cy="42875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629E1E8-6DD7-1B68-6DE2-AF9EF58DA262}"/>
              </a:ext>
            </a:extLst>
          </p:cNvPr>
          <p:cNvCxnSpPr>
            <a:cxnSpLocks/>
          </p:cNvCxnSpPr>
          <p:nvPr/>
        </p:nvCxnSpPr>
        <p:spPr bwMode="auto">
          <a:xfrm>
            <a:off x="3067050" y="4378196"/>
            <a:ext cx="0" cy="444629"/>
          </a:xfrm>
          <a:prstGeom prst="line">
            <a:avLst/>
          </a:prstGeom>
          <a:noFill/>
          <a:ln w="38100" cap="flat" cmpd="sng" algn="ctr">
            <a:solidFill>
              <a:schemeClr val="accent5"/>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9C14C2E-BB39-322D-89E8-B936301C60B1}"/>
              </a:ext>
            </a:extLst>
          </p:cNvPr>
          <p:cNvCxnSpPr>
            <a:cxnSpLocks/>
          </p:cNvCxnSpPr>
          <p:nvPr/>
        </p:nvCxnSpPr>
        <p:spPr bwMode="auto">
          <a:xfrm>
            <a:off x="3117850" y="4378196"/>
            <a:ext cx="0" cy="476379"/>
          </a:xfrm>
          <a:prstGeom prst="line">
            <a:avLst/>
          </a:prstGeom>
          <a:noFill/>
          <a:ln w="38100" cap="flat" cmpd="sng" algn="ctr">
            <a:solidFill>
              <a:schemeClr val="accent5"/>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4FA4F46-97C8-B39A-2F22-B4A2A35EFE81}"/>
              </a:ext>
            </a:extLst>
          </p:cNvPr>
          <p:cNvCxnSpPr>
            <a:cxnSpLocks/>
          </p:cNvCxnSpPr>
          <p:nvPr/>
        </p:nvCxnSpPr>
        <p:spPr bwMode="auto">
          <a:xfrm>
            <a:off x="3165475" y="4378196"/>
            <a:ext cx="0" cy="476379"/>
          </a:xfrm>
          <a:prstGeom prst="line">
            <a:avLst/>
          </a:prstGeom>
          <a:noFill/>
          <a:ln w="38100" cap="flat" cmpd="sng" algn="ctr">
            <a:solidFill>
              <a:schemeClr val="accent5"/>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011C921-AA7D-034D-B3CE-B6320C522950}"/>
              </a:ext>
            </a:extLst>
          </p:cNvPr>
          <p:cNvCxnSpPr>
            <a:cxnSpLocks/>
          </p:cNvCxnSpPr>
          <p:nvPr/>
        </p:nvCxnSpPr>
        <p:spPr bwMode="auto">
          <a:xfrm>
            <a:off x="3207219" y="4378196"/>
            <a:ext cx="0" cy="48272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E24C900-CE84-63E1-C8D3-276AB5CC0D1B}"/>
              </a:ext>
            </a:extLst>
          </p:cNvPr>
          <p:cNvCxnSpPr>
            <a:cxnSpLocks/>
          </p:cNvCxnSpPr>
          <p:nvPr/>
        </p:nvCxnSpPr>
        <p:spPr bwMode="auto">
          <a:xfrm>
            <a:off x="3251200" y="4378196"/>
            <a:ext cx="0" cy="479554"/>
          </a:xfrm>
          <a:prstGeom prst="line">
            <a:avLst/>
          </a:prstGeom>
          <a:noFill/>
          <a:ln w="38100" cap="flat" cmpd="sng" algn="ctr">
            <a:solidFill>
              <a:schemeClr val="accent5"/>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F7416F4-8BC3-BB88-3F81-747B22944B35}"/>
              </a:ext>
            </a:extLst>
          </p:cNvPr>
          <p:cNvCxnSpPr>
            <a:cxnSpLocks/>
          </p:cNvCxnSpPr>
          <p:nvPr/>
        </p:nvCxnSpPr>
        <p:spPr bwMode="auto">
          <a:xfrm>
            <a:off x="3305175" y="4378196"/>
            <a:ext cx="0" cy="479554"/>
          </a:xfrm>
          <a:prstGeom prst="line">
            <a:avLst/>
          </a:prstGeom>
          <a:noFill/>
          <a:ln w="38100" cap="flat" cmpd="sng" algn="ctr">
            <a:solidFill>
              <a:schemeClr val="accent5"/>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35E5CCE-5E21-C3DD-D21C-9773E85EDACC}"/>
              </a:ext>
            </a:extLst>
          </p:cNvPr>
          <p:cNvCxnSpPr>
            <a:cxnSpLocks/>
          </p:cNvCxnSpPr>
          <p:nvPr/>
        </p:nvCxnSpPr>
        <p:spPr bwMode="auto">
          <a:xfrm>
            <a:off x="3355975" y="4378196"/>
            <a:ext cx="0" cy="524004"/>
          </a:xfrm>
          <a:prstGeom prst="line">
            <a:avLst/>
          </a:prstGeom>
          <a:noFill/>
          <a:ln w="38100" cap="flat" cmpd="sng" algn="ctr">
            <a:solidFill>
              <a:schemeClr val="accent5"/>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FAE2AF7-4CE5-DA0C-A845-82588082F851}"/>
              </a:ext>
            </a:extLst>
          </p:cNvPr>
          <p:cNvCxnSpPr>
            <a:cxnSpLocks/>
          </p:cNvCxnSpPr>
          <p:nvPr/>
        </p:nvCxnSpPr>
        <p:spPr bwMode="auto">
          <a:xfrm>
            <a:off x="3400425" y="4378196"/>
            <a:ext cx="0" cy="571629"/>
          </a:xfrm>
          <a:prstGeom prst="line">
            <a:avLst/>
          </a:prstGeom>
          <a:noFill/>
          <a:ln w="38100" cap="flat" cmpd="sng" algn="ctr">
            <a:solidFill>
              <a:schemeClr val="accent5"/>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F9CDC3A-CF2C-46D9-162F-D5FE1EE94E63}"/>
              </a:ext>
            </a:extLst>
          </p:cNvPr>
          <p:cNvCxnSpPr>
            <a:cxnSpLocks/>
          </p:cNvCxnSpPr>
          <p:nvPr/>
        </p:nvCxnSpPr>
        <p:spPr bwMode="auto">
          <a:xfrm>
            <a:off x="3454400" y="4378196"/>
            <a:ext cx="0" cy="571629"/>
          </a:xfrm>
          <a:prstGeom prst="line">
            <a:avLst/>
          </a:prstGeom>
          <a:noFill/>
          <a:ln w="38100" cap="flat" cmpd="sng" algn="ctr">
            <a:solidFill>
              <a:schemeClr val="accent5"/>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ADE2B46-0395-1AC4-8651-BB1AE1814F15}"/>
              </a:ext>
            </a:extLst>
          </p:cNvPr>
          <p:cNvCxnSpPr>
            <a:cxnSpLocks/>
          </p:cNvCxnSpPr>
          <p:nvPr/>
        </p:nvCxnSpPr>
        <p:spPr bwMode="auto">
          <a:xfrm>
            <a:off x="3508375" y="4378196"/>
            <a:ext cx="0" cy="644654"/>
          </a:xfrm>
          <a:prstGeom prst="line">
            <a:avLst/>
          </a:prstGeom>
          <a:noFill/>
          <a:ln w="38100"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1462D3C-1716-76E0-D492-44812E11E761}"/>
              </a:ext>
            </a:extLst>
          </p:cNvPr>
          <p:cNvCxnSpPr>
            <a:cxnSpLocks/>
          </p:cNvCxnSpPr>
          <p:nvPr/>
        </p:nvCxnSpPr>
        <p:spPr bwMode="auto">
          <a:xfrm>
            <a:off x="3549650" y="4378196"/>
            <a:ext cx="0" cy="651004"/>
          </a:xfrm>
          <a:prstGeom prst="line">
            <a:avLst/>
          </a:prstGeom>
          <a:noFill/>
          <a:ln w="38100"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8929394-D411-84CE-270A-0F4AE3A99183}"/>
              </a:ext>
            </a:extLst>
          </p:cNvPr>
          <p:cNvCxnSpPr>
            <a:cxnSpLocks/>
          </p:cNvCxnSpPr>
          <p:nvPr/>
        </p:nvCxnSpPr>
        <p:spPr bwMode="auto">
          <a:xfrm>
            <a:off x="3597275" y="4378196"/>
            <a:ext cx="0" cy="698629"/>
          </a:xfrm>
          <a:prstGeom prst="line">
            <a:avLst/>
          </a:prstGeom>
          <a:noFill/>
          <a:ln w="38100"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3402C87-3863-8DCC-C1AC-68067F41AA80}"/>
              </a:ext>
            </a:extLst>
          </p:cNvPr>
          <p:cNvCxnSpPr>
            <a:cxnSpLocks/>
          </p:cNvCxnSpPr>
          <p:nvPr/>
        </p:nvCxnSpPr>
        <p:spPr bwMode="auto">
          <a:xfrm>
            <a:off x="3644900" y="4378196"/>
            <a:ext cx="0" cy="717679"/>
          </a:xfrm>
          <a:prstGeom prst="line">
            <a:avLst/>
          </a:prstGeom>
          <a:noFill/>
          <a:ln w="38100"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B57A477-A321-0CA2-BEDF-80083D45C32B}"/>
              </a:ext>
            </a:extLst>
          </p:cNvPr>
          <p:cNvCxnSpPr>
            <a:cxnSpLocks/>
          </p:cNvCxnSpPr>
          <p:nvPr/>
        </p:nvCxnSpPr>
        <p:spPr bwMode="auto">
          <a:xfrm>
            <a:off x="3692525" y="4378196"/>
            <a:ext cx="0" cy="730379"/>
          </a:xfrm>
          <a:prstGeom prst="line">
            <a:avLst/>
          </a:prstGeom>
          <a:noFill/>
          <a:ln w="38100"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4013552-BD77-46CE-7E49-669BB279D138}"/>
              </a:ext>
            </a:extLst>
          </p:cNvPr>
          <p:cNvCxnSpPr>
            <a:cxnSpLocks/>
          </p:cNvCxnSpPr>
          <p:nvPr/>
        </p:nvCxnSpPr>
        <p:spPr bwMode="auto">
          <a:xfrm>
            <a:off x="3736975" y="4378196"/>
            <a:ext cx="0" cy="762129"/>
          </a:xfrm>
          <a:prstGeom prst="line">
            <a:avLst/>
          </a:prstGeom>
          <a:noFill/>
          <a:ln w="38100"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2AEAA11-9184-9B20-906D-6B800B1C7DD7}"/>
              </a:ext>
            </a:extLst>
          </p:cNvPr>
          <p:cNvCxnSpPr>
            <a:cxnSpLocks/>
          </p:cNvCxnSpPr>
          <p:nvPr/>
        </p:nvCxnSpPr>
        <p:spPr bwMode="auto">
          <a:xfrm>
            <a:off x="3838575" y="4378196"/>
            <a:ext cx="0" cy="790704"/>
          </a:xfrm>
          <a:prstGeom prst="line">
            <a:avLst/>
          </a:prstGeom>
          <a:noFill/>
          <a:ln w="38100"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0DB200D-AC4B-F61D-8C12-789B415AAF59}"/>
              </a:ext>
            </a:extLst>
          </p:cNvPr>
          <p:cNvCxnSpPr>
            <a:cxnSpLocks/>
          </p:cNvCxnSpPr>
          <p:nvPr/>
        </p:nvCxnSpPr>
        <p:spPr bwMode="auto">
          <a:xfrm>
            <a:off x="3787775" y="4378196"/>
            <a:ext cx="0" cy="76212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C5DBD37-63E2-33BE-1F43-9BB65A090339}"/>
              </a:ext>
            </a:extLst>
          </p:cNvPr>
          <p:cNvCxnSpPr>
            <a:cxnSpLocks/>
          </p:cNvCxnSpPr>
          <p:nvPr/>
        </p:nvCxnSpPr>
        <p:spPr bwMode="auto">
          <a:xfrm>
            <a:off x="3883025" y="4378196"/>
            <a:ext cx="0" cy="790704"/>
          </a:xfrm>
          <a:prstGeom prst="line">
            <a:avLst/>
          </a:prstGeom>
          <a:noFill/>
          <a:ln w="38100"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9CCEF8B-EFA6-8F81-BB71-BC1F848D411C}"/>
              </a:ext>
            </a:extLst>
          </p:cNvPr>
          <p:cNvCxnSpPr>
            <a:cxnSpLocks/>
          </p:cNvCxnSpPr>
          <p:nvPr/>
        </p:nvCxnSpPr>
        <p:spPr bwMode="auto">
          <a:xfrm>
            <a:off x="3933825" y="4378196"/>
            <a:ext cx="0" cy="828804"/>
          </a:xfrm>
          <a:prstGeom prst="line">
            <a:avLst/>
          </a:prstGeom>
          <a:noFill/>
          <a:ln w="3810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D56C733-F90B-E37B-D867-C3F6FD91437A}"/>
              </a:ext>
            </a:extLst>
          </p:cNvPr>
          <p:cNvCxnSpPr>
            <a:cxnSpLocks/>
          </p:cNvCxnSpPr>
          <p:nvPr/>
        </p:nvCxnSpPr>
        <p:spPr bwMode="auto">
          <a:xfrm>
            <a:off x="3978275" y="4378196"/>
            <a:ext cx="0" cy="844679"/>
          </a:xfrm>
          <a:prstGeom prst="line">
            <a:avLst/>
          </a:prstGeom>
          <a:noFill/>
          <a:ln w="38100"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C77425A-B919-494E-79CB-34DF84EAE030}"/>
              </a:ext>
            </a:extLst>
          </p:cNvPr>
          <p:cNvCxnSpPr>
            <a:cxnSpLocks/>
          </p:cNvCxnSpPr>
          <p:nvPr/>
        </p:nvCxnSpPr>
        <p:spPr bwMode="auto">
          <a:xfrm>
            <a:off x="4032250" y="4378196"/>
            <a:ext cx="0" cy="930404"/>
          </a:xfrm>
          <a:prstGeom prst="line">
            <a:avLst/>
          </a:prstGeom>
          <a:noFill/>
          <a:ln w="38100"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126E36D-D516-E239-B88B-AF9A9511296D}"/>
              </a:ext>
            </a:extLst>
          </p:cNvPr>
          <p:cNvCxnSpPr>
            <a:cxnSpLocks/>
          </p:cNvCxnSpPr>
          <p:nvPr/>
        </p:nvCxnSpPr>
        <p:spPr bwMode="auto">
          <a:xfrm>
            <a:off x="4073525" y="4378196"/>
            <a:ext cx="0" cy="936754"/>
          </a:xfrm>
          <a:prstGeom prst="line">
            <a:avLst/>
          </a:prstGeom>
          <a:noFill/>
          <a:ln w="38100"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7B092E-E272-FD92-B15A-0AA00E3E6007}"/>
              </a:ext>
            </a:extLst>
          </p:cNvPr>
          <p:cNvCxnSpPr>
            <a:cxnSpLocks/>
          </p:cNvCxnSpPr>
          <p:nvPr/>
        </p:nvCxnSpPr>
        <p:spPr bwMode="auto">
          <a:xfrm>
            <a:off x="4121150" y="4378196"/>
            <a:ext cx="0" cy="962154"/>
          </a:xfrm>
          <a:prstGeom prst="line">
            <a:avLst/>
          </a:prstGeom>
          <a:noFill/>
          <a:ln w="38100" cap="flat" cmpd="sng" algn="ctr">
            <a:solidFill>
              <a:schemeClr val="accent5"/>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7A34C18-060C-433D-27FE-DFBF69AE68D8}"/>
              </a:ext>
            </a:extLst>
          </p:cNvPr>
          <p:cNvCxnSpPr>
            <a:cxnSpLocks/>
          </p:cNvCxnSpPr>
          <p:nvPr/>
        </p:nvCxnSpPr>
        <p:spPr bwMode="auto">
          <a:xfrm>
            <a:off x="4168775" y="4378196"/>
            <a:ext cx="0" cy="990729"/>
          </a:xfrm>
          <a:prstGeom prst="line">
            <a:avLst/>
          </a:prstGeom>
          <a:noFill/>
          <a:ln w="38100"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023A5DB-66C3-9101-7FD6-2C90F8E37ADF}"/>
              </a:ext>
            </a:extLst>
          </p:cNvPr>
          <p:cNvCxnSpPr>
            <a:cxnSpLocks/>
          </p:cNvCxnSpPr>
          <p:nvPr/>
        </p:nvCxnSpPr>
        <p:spPr bwMode="auto">
          <a:xfrm>
            <a:off x="4222750" y="4378196"/>
            <a:ext cx="0" cy="990729"/>
          </a:xfrm>
          <a:prstGeom prst="line">
            <a:avLst/>
          </a:prstGeom>
          <a:noFill/>
          <a:ln w="38100"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8C780E0-0E6E-7075-D841-7333DEB37037}"/>
              </a:ext>
            </a:extLst>
          </p:cNvPr>
          <p:cNvCxnSpPr>
            <a:cxnSpLocks/>
          </p:cNvCxnSpPr>
          <p:nvPr/>
        </p:nvCxnSpPr>
        <p:spPr bwMode="auto">
          <a:xfrm>
            <a:off x="4267200" y="4378196"/>
            <a:ext cx="0" cy="1006604"/>
          </a:xfrm>
          <a:prstGeom prst="line">
            <a:avLst/>
          </a:prstGeom>
          <a:noFill/>
          <a:ln w="38100"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797F6A0-A8F8-049A-857C-84D18F246F00}"/>
              </a:ext>
            </a:extLst>
          </p:cNvPr>
          <p:cNvCxnSpPr>
            <a:cxnSpLocks/>
          </p:cNvCxnSpPr>
          <p:nvPr/>
        </p:nvCxnSpPr>
        <p:spPr bwMode="auto">
          <a:xfrm>
            <a:off x="4318000" y="4378196"/>
            <a:ext cx="0" cy="1006604"/>
          </a:xfrm>
          <a:prstGeom prst="line">
            <a:avLst/>
          </a:prstGeom>
          <a:noFill/>
          <a:ln w="38100"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A1EF94C-E171-5B2D-2AA4-704B09F7B1C4}"/>
              </a:ext>
            </a:extLst>
          </p:cNvPr>
          <p:cNvCxnSpPr>
            <a:cxnSpLocks/>
          </p:cNvCxnSpPr>
          <p:nvPr/>
        </p:nvCxnSpPr>
        <p:spPr bwMode="auto">
          <a:xfrm>
            <a:off x="4368800" y="4378196"/>
            <a:ext cx="0" cy="1051054"/>
          </a:xfrm>
          <a:prstGeom prst="line">
            <a:avLst/>
          </a:prstGeom>
          <a:noFill/>
          <a:ln w="38100" cap="flat" cmpd="sng" algn="ctr">
            <a:solidFill>
              <a:schemeClr val="accent5"/>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4C8DB3E-E3B0-D926-4E0E-704A67ADD0F5}"/>
              </a:ext>
            </a:extLst>
          </p:cNvPr>
          <p:cNvCxnSpPr>
            <a:cxnSpLocks/>
          </p:cNvCxnSpPr>
          <p:nvPr/>
        </p:nvCxnSpPr>
        <p:spPr bwMode="auto">
          <a:xfrm>
            <a:off x="4410075" y="4378196"/>
            <a:ext cx="0" cy="1051054"/>
          </a:xfrm>
          <a:prstGeom prst="line">
            <a:avLst/>
          </a:prstGeom>
          <a:noFill/>
          <a:ln w="38100"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6327C6F-28BF-366F-AC9D-FC8FEAB361CF}"/>
              </a:ext>
            </a:extLst>
          </p:cNvPr>
          <p:cNvCxnSpPr>
            <a:cxnSpLocks/>
          </p:cNvCxnSpPr>
          <p:nvPr/>
        </p:nvCxnSpPr>
        <p:spPr bwMode="auto">
          <a:xfrm>
            <a:off x="4454525" y="4378196"/>
            <a:ext cx="0" cy="1051054"/>
          </a:xfrm>
          <a:prstGeom prst="line">
            <a:avLst/>
          </a:prstGeom>
          <a:noFill/>
          <a:ln w="38100"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B17309F-DEA8-7236-0D77-D855860E33EE}"/>
              </a:ext>
            </a:extLst>
          </p:cNvPr>
          <p:cNvCxnSpPr>
            <a:cxnSpLocks/>
          </p:cNvCxnSpPr>
          <p:nvPr/>
        </p:nvCxnSpPr>
        <p:spPr bwMode="auto">
          <a:xfrm>
            <a:off x="4511675" y="4378196"/>
            <a:ext cx="0" cy="1082804"/>
          </a:xfrm>
          <a:prstGeom prst="line">
            <a:avLst/>
          </a:prstGeom>
          <a:noFill/>
          <a:ln w="38100"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20B6040-C441-8981-4334-EA32EFCD7852}"/>
              </a:ext>
            </a:extLst>
          </p:cNvPr>
          <p:cNvCxnSpPr>
            <a:cxnSpLocks/>
          </p:cNvCxnSpPr>
          <p:nvPr/>
        </p:nvCxnSpPr>
        <p:spPr bwMode="auto">
          <a:xfrm>
            <a:off x="4565650" y="4378196"/>
            <a:ext cx="0" cy="1117729"/>
          </a:xfrm>
          <a:prstGeom prst="line">
            <a:avLst/>
          </a:prstGeom>
          <a:noFill/>
          <a:ln w="38100"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FA45304-4CDC-6902-6A73-0240B9BAEC22}"/>
              </a:ext>
            </a:extLst>
          </p:cNvPr>
          <p:cNvCxnSpPr>
            <a:cxnSpLocks/>
          </p:cNvCxnSpPr>
          <p:nvPr/>
        </p:nvCxnSpPr>
        <p:spPr bwMode="auto">
          <a:xfrm>
            <a:off x="4613275" y="4378196"/>
            <a:ext cx="0" cy="1117729"/>
          </a:xfrm>
          <a:prstGeom prst="line">
            <a:avLst/>
          </a:prstGeom>
          <a:noFill/>
          <a:ln w="38100"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0E40B2E-2885-B3CE-E619-E667A2679DDD}"/>
              </a:ext>
            </a:extLst>
          </p:cNvPr>
          <p:cNvCxnSpPr>
            <a:cxnSpLocks/>
          </p:cNvCxnSpPr>
          <p:nvPr/>
        </p:nvCxnSpPr>
        <p:spPr bwMode="auto">
          <a:xfrm>
            <a:off x="4654550" y="4378196"/>
            <a:ext cx="0" cy="1124079"/>
          </a:xfrm>
          <a:prstGeom prst="line">
            <a:avLst/>
          </a:prstGeom>
          <a:noFill/>
          <a:ln w="38100"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49CCBA7-AC0F-D9AA-C893-62246ECC3AA6}"/>
              </a:ext>
            </a:extLst>
          </p:cNvPr>
          <p:cNvCxnSpPr>
            <a:cxnSpLocks/>
          </p:cNvCxnSpPr>
          <p:nvPr/>
        </p:nvCxnSpPr>
        <p:spPr bwMode="auto">
          <a:xfrm>
            <a:off x="4702175" y="4378196"/>
            <a:ext cx="0" cy="1149479"/>
          </a:xfrm>
          <a:prstGeom prst="line">
            <a:avLst/>
          </a:prstGeom>
          <a:noFill/>
          <a:ln w="38100" cap="flat" cmpd="sng" algn="ctr">
            <a:solidFill>
              <a:schemeClr val="accent5"/>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E956E96-FD2B-534F-BEB8-5F63E0E4010F}"/>
              </a:ext>
            </a:extLst>
          </p:cNvPr>
          <p:cNvCxnSpPr>
            <a:cxnSpLocks/>
          </p:cNvCxnSpPr>
          <p:nvPr/>
        </p:nvCxnSpPr>
        <p:spPr bwMode="auto">
          <a:xfrm>
            <a:off x="4756150" y="4378196"/>
            <a:ext cx="0" cy="1174879"/>
          </a:xfrm>
          <a:prstGeom prst="line">
            <a:avLst/>
          </a:prstGeom>
          <a:noFill/>
          <a:ln w="38100"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2368537-675F-B4FB-C5A1-9ED7B139E60B}"/>
              </a:ext>
            </a:extLst>
          </p:cNvPr>
          <p:cNvCxnSpPr>
            <a:cxnSpLocks/>
          </p:cNvCxnSpPr>
          <p:nvPr/>
        </p:nvCxnSpPr>
        <p:spPr bwMode="auto">
          <a:xfrm>
            <a:off x="4794250" y="4378196"/>
            <a:ext cx="0" cy="1200279"/>
          </a:xfrm>
          <a:prstGeom prst="line">
            <a:avLst/>
          </a:prstGeom>
          <a:noFill/>
          <a:ln w="38100"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A653660-4831-9FEA-19C3-C4A80BD783D0}"/>
              </a:ext>
            </a:extLst>
          </p:cNvPr>
          <p:cNvCxnSpPr>
            <a:cxnSpLocks/>
          </p:cNvCxnSpPr>
          <p:nvPr/>
        </p:nvCxnSpPr>
        <p:spPr bwMode="auto">
          <a:xfrm>
            <a:off x="4841875" y="4378196"/>
            <a:ext cx="0" cy="1216154"/>
          </a:xfrm>
          <a:prstGeom prst="line">
            <a:avLst/>
          </a:prstGeom>
          <a:noFill/>
          <a:ln w="38100"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CFC61D7-6532-1B4B-436D-10981957C1B6}"/>
              </a:ext>
            </a:extLst>
          </p:cNvPr>
          <p:cNvCxnSpPr>
            <a:cxnSpLocks/>
          </p:cNvCxnSpPr>
          <p:nvPr/>
        </p:nvCxnSpPr>
        <p:spPr bwMode="auto">
          <a:xfrm>
            <a:off x="4895850" y="4378196"/>
            <a:ext cx="0" cy="1216154"/>
          </a:xfrm>
          <a:prstGeom prst="line">
            <a:avLst/>
          </a:prstGeom>
          <a:noFill/>
          <a:ln w="38100"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9B5D676-4444-614F-5B21-3EE82F569DD8}"/>
              </a:ext>
            </a:extLst>
          </p:cNvPr>
          <p:cNvCxnSpPr>
            <a:cxnSpLocks/>
          </p:cNvCxnSpPr>
          <p:nvPr/>
        </p:nvCxnSpPr>
        <p:spPr bwMode="auto">
          <a:xfrm>
            <a:off x="4946650" y="4378196"/>
            <a:ext cx="0" cy="1235204"/>
          </a:xfrm>
          <a:prstGeom prst="line">
            <a:avLst/>
          </a:prstGeom>
          <a:noFill/>
          <a:ln w="38100"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D8F6A65-2650-229A-CF45-15544F37F6D0}"/>
              </a:ext>
            </a:extLst>
          </p:cNvPr>
          <p:cNvCxnSpPr>
            <a:cxnSpLocks/>
          </p:cNvCxnSpPr>
          <p:nvPr/>
        </p:nvCxnSpPr>
        <p:spPr bwMode="auto">
          <a:xfrm>
            <a:off x="4997450" y="4378196"/>
            <a:ext cx="0" cy="1235204"/>
          </a:xfrm>
          <a:prstGeom prst="line">
            <a:avLst/>
          </a:prstGeom>
          <a:noFill/>
          <a:ln w="38100"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6FEA464-ADE3-EACF-6404-4E92E54FEC14}"/>
              </a:ext>
            </a:extLst>
          </p:cNvPr>
          <p:cNvCxnSpPr>
            <a:cxnSpLocks/>
          </p:cNvCxnSpPr>
          <p:nvPr/>
        </p:nvCxnSpPr>
        <p:spPr bwMode="auto">
          <a:xfrm>
            <a:off x="5041900" y="4378196"/>
            <a:ext cx="0" cy="1286004"/>
          </a:xfrm>
          <a:prstGeom prst="line">
            <a:avLst/>
          </a:prstGeom>
          <a:noFill/>
          <a:ln w="38100"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070EBF3-7838-57FF-B166-42080734FB8D}"/>
              </a:ext>
            </a:extLst>
          </p:cNvPr>
          <p:cNvCxnSpPr>
            <a:cxnSpLocks/>
          </p:cNvCxnSpPr>
          <p:nvPr/>
        </p:nvCxnSpPr>
        <p:spPr bwMode="auto">
          <a:xfrm>
            <a:off x="5086350" y="4378196"/>
            <a:ext cx="0" cy="1362204"/>
          </a:xfrm>
          <a:prstGeom prst="line">
            <a:avLst/>
          </a:prstGeom>
          <a:noFill/>
          <a:ln w="38100"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5EFCC1F-6672-D3E2-0938-D1B3C5C20EF7}"/>
              </a:ext>
            </a:extLst>
          </p:cNvPr>
          <p:cNvCxnSpPr>
            <a:cxnSpLocks/>
          </p:cNvCxnSpPr>
          <p:nvPr/>
        </p:nvCxnSpPr>
        <p:spPr bwMode="auto">
          <a:xfrm>
            <a:off x="5133975" y="4378196"/>
            <a:ext cx="0" cy="1447929"/>
          </a:xfrm>
          <a:prstGeom prst="line">
            <a:avLst/>
          </a:prstGeom>
          <a:noFill/>
          <a:ln w="38100"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D160FDA-C0A7-9AC7-C6C1-2F1F30EFC615}"/>
              </a:ext>
            </a:extLst>
          </p:cNvPr>
          <p:cNvCxnSpPr>
            <a:cxnSpLocks/>
          </p:cNvCxnSpPr>
          <p:nvPr/>
        </p:nvCxnSpPr>
        <p:spPr bwMode="auto">
          <a:xfrm>
            <a:off x="5178425" y="4378196"/>
            <a:ext cx="0" cy="1508254"/>
          </a:xfrm>
          <a:prstGeom prst="line">
            <a:avLst/>
          </a:prstGeom>
          <a:noFill/>
          <a:ln w="38100"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92D27DE-0A70-DC15-B440-CDBD11638427}"/>
              </a:ext>
            </a:extLst>
          </p:cNvPr>
          <p:cNvCxnSpPr>
            <a:cxnSpLocks/>
          </p:cNvCxnSpPr>
          <p:nvPr/>
        </p:nvCxnSpPr>
        <p:spPr bwMode="auto">
          <a:xfrm>
            <a:off x="5235575"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F2E2B83-5926-A3E5-D4D2-006F7B49130F}"/>
              </a:ext>
            </a:extLst>
          </p:cNvPr>
          <p:cNvCxnSpPr>
            <a:cxnSpLocks/>
          </p:cNvCxnSpPr>
          <p:nvPr/>
        </p:nvCxnSpPr>
        <p:spPr bwMode="auto">
          <a:xfrm>
            <a:off x="5283200"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5C04C08-F47D-E77C-9308-6706521036FA}"/>
              </a:ext>
            </a:extLst>
          </p:cNvPr>
          <p:cNvCxnSpPr>
            <a:cxnSpLocks/>
          </p:cNvCxnSpPr>
          <p:nvPr/>
        </p:nvCxnSpPr>
        <p:spPr bwMode="auto">
          <a:xfrm>
            <a:off x="5330825"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523C8B4-4A85-34BD-8E6A-200085303A62}"/>
              </a:ext>
            </a:extLst>
          </p:cNvPr>
          <p:cNvCxnSpPr>
            <a:cxnSpLocks/>
          </p:cNvCxnSpPr>
          <p:nvPr/>
        </p:nvCxnSpPr>
        <p:spPr bwMode="auto">
          <a:xfrm>
            <a:off x="5372100" y="4378196"/>
            <a:ext cx="0" cy="1552704"/>
          </a:xfrm>
          <a:prstGeom prst="line">
            <a:avLst/>
          </a:prstGeom>
          <a:noFill/>
          <a:ln w="38100"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3D7B8E0-68CD-2A32-CC8B-8E627BEDAFE0}"/>
              </a:ext>
            </a:extLst>
          </p:cNvPr>
          <p:cNvCxnSpPr>
            <a:cxnSpLocks/>
          </p:cNvCxnSpPr>
          <p:nvPr/>
        </p:nvCxnSpPr>
        <p:spPr bwMode="auto">
          <a:xfrm>
            <a:off x="5419725" y="4378196"/>
            <a:ext cx="0" cy="1552704"/>
          </a:xfrm>
          <a:prstGeom prst="line">
            <a:avLst/>
          </a:prstGeom>
          <a:noFill/>
          <a:ln w="38100"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148DCD0-F9E5-0C3E-6088-460F9EC8D836}"/>
              </a:ext>
            </a:extLst>
          </p:cNvPr>
          <p:cNvCxnSpPr>
            <a:cxnSpLocks/>
          </p:cNvCxnSpPr>
          <p:nvPr/>
        </p:nvCxnSpPr>
        <p:spPr bwMode="auto">
          <a:xfrm>
            <a:off x="5470525" y="4378196"/>
            <a:ext cx="0" cy="1597154"/>
          </a:xfrm>
          <a:prstGeom prst="line">
            <a:avLst/>
          </a:prstGeom>
          <a:noFill/>
          <a:ln w="38100"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C9A5D4C-7CAC-EA46-F7EB-09C7782AF0F0}"/>
              </a:ext>
            </a:extLst>
          </p:cNvPr>
          <p:cNvCxnSpPr>
            <a:cxnSpLocks/>
          </p:cNvCxnSpPr>
          <p:nvPr/>
        </p:nvCxnSpPr>
        <p:spPr bwMode="auto">
          <a:xfrm>
            <a:off x="5511800" y="4378196"/>
            <a:ext cx="0" cy="1597154"/>
          </a:xfrm>
          <a:prstGeom prst="line">
            <a:avLst/>
          </a:prstGeom>
          <a:noFill/>
          <a:ln w="38100" cap="flat" cmpd="sng" algn="ctr">
            <a:solidFill>
              <a:schemeClr val="accent4"/>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26A243D8-776D-F140-B94D-6A65F9604161}"/>
              </a:ext>
            </a:extLst>
          </p:cNvPr>
          <p:cNvCxnSpPr>
            <a:cxnSpLocks/>
          </p:cNvCxnSpPr>
          <p:nvPr/>
        </p:nvCxnSpPr>
        <p:spPr bwMode="auto">
          <a:xfrm>
            <a:off x="5572125" y="4378196"/>
            <a:ext cx="0" cy="1711454"/>
          </a:xfrm>
          <a:prstGeom prst="line">
            <a:avLst/>
          </a:prstGeom>
          <a:noFill/>
          <a:ln w="38100" cap="flat" cmpd="sng" algn="ctr">
            <a:solidFill>
              <a:schemeClr val="accent4"/>
            </a:solidFill>
            <a:prstDash val="solid"/>
            <a:round/>
            <a:headEnd type="none" w="med" len="med"/>
            <a:tailEnd type="none" w="med" len="med"/>
          </a:ln>
          <a:effectLst/>
        </p:spPr>
      </p:cxnSp>
      <p:sp>
        <p:nvSpPr>
          <p:cNvPr id="218" name="Diamond 217">
            <a:extLst>
              <a:ext uri="{FF2B5EF4-FFF2-40B4-BE49-F238E27FC236}">
                <a16:creationId xmlns:a16="http://schemas.microsoft.com/office/drawing/2014/main" id="{941C45DC-5B94-C702-F25F-8A7D02370889}"/>
              </a:ext>
            </a:extLst>
          </p:cNvPr>
          <p:cNvSpPr/>
          <p:nvPr/>
        </p:nvSpPr>
        <p:spPr bwMode="auto">
          <a:xfrm>
            <a:off x="1683392" y="3873569"/>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Diamond 219">
            <a:extLst>
              <a:ext uri="{FF2B5EF4-FFF2-40B4-BE49-F238E27FC236}">
                <a16:creationId xmlns:a16="http://schemas.microsoft.com/office/drawing/2014/main" id="{DE7DA749-2097-0DE9-C69D-6995B203ACEB}"/>
              </a:ext>
            </a:extLst>
          </p:cNvPr>
          <p:cNvSpPr/>
          <p:nvPr/>
        </p:nvSpPr>
        <p:spPr bwMode="auto">
          <a:xfrm>
            <a:off x="3797571" y="5189776"/>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Star: 5 Points 220">
            <a:extLst>
              <a:ext uri="{FF2B5EF4-FFF2-40B4-BE49-F238E27FC236}">
                <a16:creationId xmlns:a16="http://schemas.microsoft.com/office/drawing/2014/main" id="{7A288ED3-A8F2-5756-441F-F4F4ED290FBD}"/>
              </a:ext>
            </a:extLst>
          </p:cNvPr>
          <p:cNvSpPr/>
          <p:nvPr/>
        </p:nvSpPr>
        <p:spPr bwMode="auto">
          <a:xfrm>
            <a:off x="1448489" y="371287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Star: 5 Points 221">
            <a:extLst>
              <a:ext uri="{FF2B5EF4-FFF2-40B4-BE49-F238E27FC236}">
                <a16:creationId xmlns:a16="http://schemas.microsoft.com/office/drawing/2014/main" id="{F89AE34B-D582-9194-EEA0-B972957AD782}"/>
              </a:ext>
            </a:extLst>
          </p:cNvPr>
          <p:cNvSpPr/>
          <p:nvPr/>
        </p:nvSpPr>
        <p:spPr bwMode="auto">
          <a:xfrm>
            <a:off x="1545103" y="376649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Star: 5 Points 222">
            <a:extLst>
              <a:ext uri="{FF2B5EF4-FFF2-40B4-BE49-F238E27FC236}">
                <a16:creationId xmlns:a16="http://schemas.microsoft.com/office/drawing/2014/main" id="{A94575A3-08D8-2849-17E3-6DA82F0BF4B3}"/>
              </a:ext>
            </a:extLst>
          </p:cNvPr>
          <p:cNvSpPr/>
          <p:nvPr/>
        </p:nvSpPr>
        <p:spPr bwMode="auto">
          <a:xfrm>
            <a:off x="2107452" y="4456128"/>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Star: 5 Points 223">
            <a:extLst>
              <a:ext uri="{FF2B5EF4-FFF2-40B4-BE49-F238E27FC236}">
                <a16:creationId xmlns:a16="http://schemas.microsoft.com/office/drawing/2014/main" id="{7BBCA1A1-28E4-8750-58C3-7270CFD904E9}"/>
              </a:ext>
            </a:extLst>
          </p:cNvPr>
          <p:cNvSpPr/>
          <p:nvPr/>
        </p:nvSpPr>
        <p:spPr bwMode="auto">
          <a:xfrm>
            <a:off x="2293364" y="454823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Star: 5 Points 224">
            <a:extLst>
              <a:ext uri="{FF2B5EF4-FFF2-40B4-BE49-F238E27FC236}">
                <a16:creationId xmlns:a16="http://schemas.microsoft.com/office/drawing/2014/main" id="{09F3DB02-395D-7BE7-B8E4-655030E0909E}"/>
              </a:ext>
            </a:extLst>
          </p:cNvPr>
          <p:cNvSpPr/>
          <p:nvPr/>
        </p:nvSpPr>
        <p:spPr bwMode="auto">
          <a:xfrm>
            <a:off x="2442392" y="463642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Star: 5 Points 225">
            <a:extLst>
              <a:ext uri="{FF2B5EF4-FFF2-40B4-BE49-F238E27FC236}">
                <a16:creationId xmlns:a16="http://schemas.microsoft.com/office/drawing/2014/main" id="{DC02C50F-9816-CCFD-7C4C-23DE569DB0E5}"/>
              </a:ext>
            </a:extLst>
          </p:cNvPr>
          <p:cNvSpPr/>
          <p:nvPr/>
        </p:nvSpPr>
        <p:spPr bwMode="auto">
          <a:xfrm>
            <a:off x="2543991" y="470616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Star: 5 Points 226">
            <a:extLst>
              <a:ext uri="{FF2B5EF4-FFF2-40B4-BE49-F238E27FC236}">
                <a16:creationId xmlns:a16="http://schemas.microsoft.com/office/drawing/2014/main" id="{9B3796EC-2452-6492-9141-3505F1F9B025}"/>
              </a:ext>
            </a:extLst>
          </p:cNvPr>
          <p:cNvSpPr/>
          <p:nvPr/>
        </p:nvSpPr>
        <p:spPr bwMode="auto">
          <a:xfrm>
            <a:off x="3355975" y="494828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Star: 5 Points 227">
            <a:extLst>
              <a:ext uri="{FF2B5EF4-FFF2-40B4-BE49-F238E27FC236}">
                <a16:creationId xmlns:a16="http://schemas.microsoft.com/office/drawing/2014/main" id="{FE4FDB44-C70A-4E92-E410-931649ECB3FB}"/>
              </a:ext>
            </a:extLst>
          </p:cNvPr>
          <p:cNvSpPr/>
          <p:nvPr/>
        </p:nvSpPr>
        <p:spPr bwMode="auto">
          <a:xfrm>
            <a:off x="3606072" y="509587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Star: 5 Points 228">
            <a:extLst>
              <a:ext uri="{FF2B5EF4-FFF2-40B4-BE49-F238E27FC236}">
                <a16:creationId xmlns:a16="http://schemas.microsoft.com/office/drawing/2014/main" id="{35455806-62C8-185E-FAC9-DD7D51A55528}"/>
              </a:ext>
            </a:extLst>
          </p:cNvPr>
          <p:cNvSpPr/>
          <p:nvPr/>
        </p:nvSpPr>
        <p:spPr bwMode="auto">
          <a:xfrm>
            <a:off x="3650023" y="512380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Star: 5 Points 229">
            <a:extLst>
              <a:ext uri="{FF2B5EF4-FFF2-40B4-BE49-F238E27FC236}">
                <a16:creationId xmlns:a16="http://schemas.microsoft.com/office/drawing/2014/main" id="{04B037E4-40FE-A0D8-6F00-DBF399C33ADE}"/>
              </a:ext>
            </a:extLst>
          </p:cNvPr>
          <p:cNvSpPr/>
          <p:nvPr/>
        </p:nvSpPr>
        <p:spPr bwMode="auto">
          <a:xfrm>
            <a:off x="3745272" y="514830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Star: 5 Points 230">
            <a:extLst>
              <a:ext uri="{FF2B5EF4-FFF2-40B4-BE49-F238E27FC236}">
                <a16:creationId xmlns:a16="http://schemas.microsoft.com/office/drawing/2014/main" id="{5D21C71C-EA93-F33C-60E7-B7E836769CB8}"/>
              </a:ext>
            </a:extLst>
          </p:cNvPr>
          <p:cNvSpPr/>
          <p:nvPr/>
        </p:nvSpPr>
        <p:spPr bwMode="auto">
          <a:xfrm>
            <a:off x="4027531" y="5322844"/>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Star: 5 Points 231">
            <a:extLst>
              <a:ext uri="{FF2B5EF4-FFF2-40B4-BE49-F238E27FC236}">
                <a16:creationId xmlns:a16="http://schemas.microsoft.com/office/drawing/2014/main" id="{93FCD430-53E4-72EE-0679-34456834D558}"/>
              </a:ext>
            </a:extLst>
          </p:cNvPr>
          <p:cNvSpPr/>
          <p:nvPr/>
        </p:nvSpPr>
        <p:spPr bwMode="auto">
          <a:xfrm>
            <a:off x="4465681" y="5463421"/>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Star: 5 Points 232">
            <a:extLst>
              <a:ext uri="{FF2B5EF4-FFF2-40B4-BE49-F238E27FC236}">
                <a16:creationId xmlns:a16="http://schemas.microsoft.com/office/drawing/2014/main" id="{92333F32-FA0F-EA92-8642-B26AA8032BCF}"/>
              </a:ext>
            </a:extLst>
          </p:cNvPr>
          <p:cNvSpPr/>
          <p:nvPr/>
        </p:nvSpPr>
        <p:spPr bwMode="auto">
          <a:xfrm>
            <a:off x="4532258" y="548963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Star: 5 Points 233">
            <a:extLst>
              <a:ext uri="{FF2B5EF4-FFF2-40B4-BE49-F238E27FC236}">
                <a16:creationId xmlns:a16="http://schemas.microsoft.com/office/drawing/2014/main" id="{27F542F0-BD3E-629D-84ED-0201B3372AF3}"/>
              </a:ext>
            </a:extLst>
          </p:cNvPr>
          <p:cNvSpPr/>
          <p:nvPr/>
        </p:nvSpPr>
        <p:spPr bwMode="auto">
          <a:xfrm>
            <a:off x="4612503" y="5516943"/>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Star: 5 Points 234">
            <a:extLst>
              <a:ext uri="{FF2B5EF4-FFF2-40B4-BE49-F238E27FC236}">
                <a16:creationId xmlns:a16="http://schemas.microsoft.com/office/drawing/2014/main" id="{247DE07B-EA63-DFD3-C5F0-B904CBB53ACC}"/>
              </a:ext>
            </a:extLst>
          </p:cNvPr>
          <p:cNvSpPr/>
          <p:nvPr/>
        </p:nvSpPr>
        <p:spPr bwMode="auto">
          <a:xfrm>
            <a:off x="4951499" y="561624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9" name="Group 238">
            <a:extLst>
              <a:ext uri="{FF2B5EF4-FFF2-40B4-BE49-F238E27FC236}">
                <a16:creationId xmlns:a16="http://schemas.microsoft.com/office/drawing/2014/main" id="{3C39F391-BDBF-DABA-7E26-4CBB266561E1}"/>
              </a:ext>
            </a:extLst>
          </p:cNvPr>
          <p:cNvGrpSpPr/>
          <p:nvPr/>
        </p:nvGrpSpPr>
        <p:grpSpPr>
          <a:xfrm>
            <a:off x="1160964" y="4023585"/>
            <a:ext cx="4490313" cy="852580"/>
            <a:chOff x="1160964" y="4023585"/>
            <a:chExt cx="6498222" cy="852580"/>
          </a:xfrm>
        </p:grpSpPr>
        <p:cxnSp>
          <p:nvCxnSpPr>
            <p:cNvPr id="236" name="Straight Connector 235">
              <a:extLst>
                <a:ext uri="{FF2B5EF4-FFF2-40B4-BE49-F238E27FC236}">
                  <a16:creationId xmlns:a16="http://schemas.microsoft.com/office/drawing/2014/main" id="{3A54F9C0-46FF-BDC5-B781-7A7579D60CAF}"/>
                </a:ext>
              </a:extLst>
            </p:cNvPr>
            <p:cNvCxnSpPr>
              <a:cxnSpLocks/>
            </p:cNvCxnSpPr>
            <p:nvPr/>
          </p:nvCxnSpPr>
          <p:spPr bwMode="auto">
            <a:xfrm>
              <a:off x="1160964" y="4023585"/>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237" name="Straight Connector 236">
              <a:extLst>
                <a:ext uri="{FF2B5EF4-FFF2-40B4-BE49-F238E27FC236}">
                  <a16:creationId xmlns:a16="http://schemas.microsoft.com/office/drawing/2014/main" id="{15A6FD45-689F-2838-DF39-F596D96367CA}"/>
                </a:ext>
              </a:extLst>
            </p:cNvPr>
            <p:cNvCxnSpPr>
              <a:cxnSpLocks/>
            </p:cNvCxnSpPr>
            <p:nvPr/>
          </p:nvCxnSpPr>
          <p:spPr bwMode="auto">
            <a:xfrm>
              <a:off x="1160964" y="4876165"/>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238" name="Straight Connector 237">
              <a:extLst>
                <a:ext uri="{FF2B5EF4-FFF2-40B4-BE49-F238E27FC236}">
                  <a16:creationId xmlns:a16="http://schemas.microsoft.com/office/drawing/2014/main" id="{4ED4789E-E21B-EBB6-1E63-0A90AFF030F5}"/>
                </a:ext>
              </a:extLst>
            </p:cNvPr>
            <p:cNvCxnSpPr>
              <a:cxnSpLocks/>
            </p:cNvCxnSpPr>
            <p:nvPr/>
          </p:nvCxnSpPr>
          <p:spPr bwMode="auto">
            <a:xfrm>
              <a:off x="1160964" y="4357828"/>
              <a:ext cx="6498222" cy="0"/>
            </a:xfrm>
            <a:prstGeom prst="line">
              <a:avLst/>
            </a:prstGeom>
            <a:noFill/>
            <a:ln w="28575" cap="flat" cmpd="sng" algn="ctr">
              <a:solidFill>
                <a:schemeClr val="bg1"/>
              </a:solidFill>
              <a:prstDash val="solid"/>
              <a:round/>
              <a:headEnd type="none" w="med" len="med"/>
              <a:tailEnd type="none" w="med" len="med"/>
            </a:ln>
            <a:effectLst/>
          </p:spPr>
        </p:cxnSp>
      </p:grpSp>
      <p:sp>
        <p:nvSpPr>
          <p:cNvPr id="7" name="Star: 5 Points 6">
            <a:extLst>
              <a:ext uri="{FF2B5EF4-FFF2-40B4-BE49-F238E27FC236}">
                <a16:creationId xmlns:a16="http://schemas.microsoft.com/office/drawing/2014/main" id="{6985399D-8AF4-53D8-56D7-AC4F5BD08071}"/>
              </a:ext>
            </a:extLst>
          </p:cNvPr>
          <p:cNvSpPr/>
          <p:nvPr/>
        </p:nvSpPr>
        <p:spPr bwMode="auto">
          <a:xfrm>
            <a:off x="1247386" y="2726691"/>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ACA40E2F-D0ED-C213-E63B-2FD9EAC63BE1}"/>
              </a:ext>
            </a:extLst>
          </p:cNvPr>
          <p:cNvSpPr txBox="1"/>
          <p:nvPr/>
        </p:nvSpPr>
        <p:spPr bwMode="auto">
          <a:xfrm>
            <a:off x="2146502" y="1958461"/>
            <a:ext cx="112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b="1" dirty="0">
                <a:solidFill>
                  <a:schemeClr val="bg1"/>
                </a:solidFill>
                <a:latin typeface="Calibri" panose="020F0502020204030204" pitchFamily="34" charset="0"/>
              </a:rPr>
              <a:t>Response</a:t>
            </a:r>
            <a:endParaRPr lang="en-US" sz="1600"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0939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498F56-C1D2-7654-4A2E-E197A1B52FEA}"/>
              </a:ext>
            </a:extLst>
          </p:cNvPr>
          <p:cNvSpPr>
            <a:spLocks noGrp="1"/>
          </p:cNvSpPr>
          <p:nvPr>
            <p:ph type="title"/>
          </p:nvPr>
        </p:nvSpPr>
        <p:spPr/>
        <p:txBody>
          <a:bodyPr/>
          <a:lstStyle/>
          <a:p>
            <a:r>
              <a:rPr lang="en-US" dirty="0"/>
              <a:t>DeLLphi-301: Onset and Duration of Response</a:t>
            </a:r>
          </a:p>
        </p:txBody>
      </p:sp>
      <p:sp>
        <p:nvSpPr>
          <p:cNvPr id="8" name="Text Box 11">
            <a:extLst>
              <a:ext uri="{FF2B5EF4-FFF2-40B4-BE49-F238E27FC236}">
                <a16:creationId xmlns:a16="http://schemas.microsoft.com/office/drawing/2014/main" id="{3073139F-251B-7113-E396-CB4C73F85718}"/>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a:t>
            </a:r>
          </a:p>
        </p:txBody>
      </p:sp>
      <p:grpSp>
        <p:nvGrpSpPr>
          <p:cNvPr id="191" name="Group 190">
            <a:extLst>
              <a:ext uri="{FF2B5EF4-FFF2-40B4-BE49-F238E27FC236}">
                <a16:creationId xmlns:a16="http://schemas.microsoft.com/office/drawing/2014/main" id="{E2791C74-D0D9-4C2F-EB11-33175D364C21}"/>
              </a:ext>
            </a:extLst>
          </p:cNvPr>
          <p:cNvGrpSpPr/>
          <p:nvPr/>
        </p:nvGrpSpPr>
        <p:grpSpPr>
          <a:xfrm>
            <a:off x="1435701" y="1429894"/>
            <a:ext cx="8675873" cy="5086541"/>
            <a:chOff x="1123847" y="1187453"/>
            <a:chExt cx="8675873" cy="5086541"/>
          </a:xfrm>
        </p:grpSpPr>
        <p:grpSp>
          <p:nvGrpSpPr>
            <p:cNvPr id="128" name="Group 127">
              <a:extLst>
                <a:ext uri="{FF2B5EF4-FFF2-40B4-BE49-F238E27FC236}">
                  <a16:creationId xmlns:a16="http://schemas.microsoft.com/office/drawing/2014/main" id="{9627320B-06E8-A990-E366-F2CC53A4E9F6}"/>
                </a:ext>
              </a:extLst>
            </p:cNvPr>
            <p:cNvGrpSpPr/>
            <p:nvPr/>
          </p:nvGrpSpPr>
          <p:grpSpPr>
            <a:xfrm>
              <a:off x="1658722" y="3186230"/>
              <a:ext cx="4380127" cy="2270779"/>
              <a:chOff x="1658722" y="3186230"/>
              <a:chExt cx="4380127" cy="2270779"/>
            </a:xfrm>
          </p:grpSpPr>
          <p:sp>
            <p:nvSpPr>
              <p:cNvPr id="95" name="Rectangle 94">
                <a:extLst>
                  <a:ext uri="{FF2B5EF4-FFF2-40B4-BE49-F238E27FC236}">
                    <a16:creationId xmlns:a16="http://schemas.microsoft.com/office/drawing/2014/main" id="{8A1AE28C-2287-28F8-3920-28189FF14119}"/>
                  </a:ext>
                </a:extLst>
              </p:cNvPr>
              <p:cNvSpPr/>
              <p:nvPr/>
            </p:nvSpPr>
            <p:spPr bwMode="auto">
              <a:xfrm>
                <a:off x="1658722" y="3186230"/>
                <a:ext cx="4380127"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67E07DBA-0648-51A5-2A8A-C48324590794}"/>
                  </a:ext>
                </a:extLst>
              </p:cNvPr>
              <p:cNvSpPr/>
              <p:nvPr/>
            </p:nvSpPr>
            <p:spPr bwMode="auto">
              <a:xfrm>
                <a:off x="1658722" y="3281785"/>
                <a:ext cx="4361077"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5CAC53CE-D90B-CCAA-7BF2-36DB7C776A5E}"/>
                  </a:ext>
                </a:extLst>
              </p:cNvPr>
              <p:cNvSpPr/>
              <p:nvPr/>
            </p:nvSpPr>
            <p:spPr bwMode="auto">
              <a:xfrm>
                <a:off x="1658723" y="3377340"/>
                <a:ext cx="429768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0EA73256-8B41-7D2B-C42C-6C0D2D782F9B}"/>
                  </a:ext>
                </a:extLst>
              </p:cNvPr>
              <p:cNvSpPr/>
              <p:nvPr/>
            </p:nvSpPr>
            <p:spPr bwMode="auto">
              <a:xfrm>
                <a:off x="1658723" y="3472895"/>
                <a:ext cx="413308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EAC72333-38CA-DDF9-4FEE-34FD06A4F589}"/>
                  </a:ext>
                </a:extLst>
              </p:cNvPr>
              <p:cNvSpPr/>
              <p:nvPr/>
            </p:nvSpPr>
            <p:spPr bwMode="auto">
              <a:xfrm>
                <a:off x="1658723" y="3568450"/>
                <a:ext cx="3986784"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8A6E28D2-51A9-FA1E-648B-FF171658092F}"/>
                  </a:ext>
                </a:extLst>
              </p:cNvPr>
              <p:cNvSpPr/>
              <p:nvPr/>
            </p:nvSpPr>
            <p:spPr bwMode="auto">
              <a:xfrm>
                <a:off x="1658723" y="3664005"/>
                <a:ext cx="395020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55A82EEC-1C90-6828-48B8-F759A0AC20C4}"/>
                  </a:ext>
                </a:extLst>
              </p:cNvPr>
              <p:cNvSpPr/>
              <p:nvPr/>
            </p:nvSpPr>
            <p:spPr bwMode="auto">
              <a:xfrm>
                <a:off x="1658723" y="3759560"/>
                <a:ext cx="395020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0E500B53-0BB3-8BC2-728B-ABE1C1E6DFA5}"/>
                  </a:ext>
                </a:extLst>
              </p:cNvPr>
              <p:cNvSpPr/>
              <p:nvPr/>
            </p:nvSpPr>
            <p:spPr bwMode="auto">
              <a:xfrm>
                <a:off x="1658723" y="3855115"/>
                <a:ext cx="359359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450B8023-B0F5-80C9-0305-F25C20ABBE66}"/>
                  </a:ext>
                </a:extLst>
              </p:cNvPr>
              <p:cNvSpPr/>
              <p:nvPr/>
            </p:nvSpPr>
            <p:spPr bwMode="auto">
              <a:xfrm>
                <a:off x="1658723" y="3950670"/>
                <a:ext cx="333756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FBA664B1-8666-7DAA-8098-11F4EE5733A2}"/>
                  </a:ext>
                </a:extLst>
              </p:cNvPr>
              <p:cNvSpPr/>
              <p:nvPr/>
            </p:nvSpPr>
            <p:spPr bwMode="auto">
              <a:xfrm>
                <a:off x="1658723" y="4046225"/>
                <a:ext cx="3163824"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F3CBE0D6-3E64-7CE0-2754-897DD10321E7}"/>
                  </a:ext>
                </a:extLst>
              </p:cNvPr>
              <p:cNvSpPr/>
              <p:nvPr/>
            </p:nvSpPr>
            <p:spPr bwMode="auto">
              <a:xfrm>
                <a:off x="1658723" y="4141780"/>
                <a:ext cx="3163824"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A595041D-EBAE-DA4F-5D69-F8634B1D2F77}"/>
                  </a:ext>
                </a:extLst>
              </p:cNvPr>
              <p:cNvSpPr/>
              <p:nvPr/>
            </p:nvSpPr>
            <p:spPr bwMode="auto">
              <a:xfrm>
                <a:off x="1658723" y="4237335"/>
                <a:ext cx="306324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45F48142-0971-35D5-83A1-1C8EBC252F25}"/>
                  </a:ext>
                </a:extLst>
              </p:cNvPr>
              <p:cNvSpPr/>
              <p:nvPr/>
            </p:nvSpPr>
            <p:spPr bwMode="auto">
              <a:xfrm>
                <a:off x="1658723" y="4332890"/>
                <a:ext cx="297180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C75CDFFC-D9DC-9172-740C-21985B48FB98}"/>
                  </a:ext>
                </a:extLst>
              </p:cNvPr>
              <p:cNvSpPr/>
              <p:nvPr/>
            </p:nvSpPr>
            <p:spPr bwMode="auto">
              <a:xfrm>
                <a:off x="1658723" y="4428445"/>
                <a:ext cx="297180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A5205940-E895-63BB-692C-C3EC5231831A}"/>
                  </a:ext>
                </a:extLst>
              </p:cNvPr>
              <p:cNvSpPr/>
              <p:nvPr/>
            </p:nvSpPr>
            <p:spPr bwMode="auto">
              <a:xfrm>
                <a:off x="1658723" y="4524000"/>
                <a:ext cx="297180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7C4ECB5A-5323-1AE0-5712-A26C064826DD}"/>
                  </a:ext>
                </a:extLst>
              </p:cNvPr>
              <p:cNvSpPr/>
              <p:nvPr/>
            </p:nvSpPr>
            <p:spPr bwMode="auto">
              <a:xfrm>
                <a:off x="1658723" y="4619555"/>
                <a:ext cx="237744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69CFB173-A332-8405-CDE8-EE0F0A685AA5}"/>
                  </a:ext>
                </a:extLst>
              </p:cNvPr>
              <p:cNvSpPr/>
              <p:nvPr/>
            </p:nvSpPr>
            <p:spPr bwMode="auto">
              <a:xfrm>
                <a:off x="1658723" y="4715110"/>
                <a:ext cx="237744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142BA27E-EF26-7878-D526-B28E24AB836E}"/>
                  </a:ext>
                </a:extLst>
              </p:cNvPr>
              <p:cNvSpPr/>
              <p:nvPr/>
            </p:nvSpPr>
            <p:spPr bwMode="auto">
              <a:xfrm>
                <a:off x="1658723" y="4810665"/>
                <a:ext cx="219456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63A9C9F6-F40F-F6C8-D8FF-B67574810F4A}"/>
                  </a:ext>
                </a:extLst>
              </p:cNvPr>
              <p:cNvSpPr/>
              <p:nvPr/>
            </p:nvSpPr>
            <p:spPr bwMode="auto">
              <a:xfrm>
                <a:off x="1658723" y="4906220"/>
                <a:ext cx="219456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10C4DD84-18B6-8A2F-956B-C87D731A78F8}"/>
                  </a:ext>
                </a:extLst>
              </p:cNvPr>
              <p:cNvSpPr/>
              <p:nvPr/>
            </p:nvSpPr>
            <p:spPr bwMode="auto">
              <a:xfrm>
                <a:off x="1658723" y="5001775"/>
                <a:ext cx="162763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CD49BEAF-394A-E83E-F0B5-B10A5A02BC44}"/>
                  </a:ext>
                </a:extLst>
              </p:cNvPr>
              <p:cNvSpPr/>
              <p:nvPr/>
            </p:nvSpPr>
            <p:spPr bwMode="auto">
              <a:xfrm>
                <a:off x="1658723" y="5097330"/>
                <a:ext cx="158191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60FBC409-DB6B-97B3-5BB3-5E641977746C}"/>
                  </a:ext>
                </a:extLst>
              </p:cNvPr>
              <p:cNvSpPr/>
              <p:nvPr/>
            </p:nvSpPr>
            <p:spPr bwMode="auto">
              <a:xfrm>
                <a:off x="1658723" y="5192885"/>
                <a:ext cx="155448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189BB64A-6FD9-85ED-9F77-023A6994046B}"/>
                  </a:ext>
                </a:extLst>
              </p:cNvPr>
              <p:cNvSpPr/>
              <p:nvPr/>
            </p:nvSpPr>
            <p:spPr bwMode="auto">
              <a:xfrm>
                <a:off x="1658723" y="5288440"/>
                <a:ext cx="138988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19192652-5E5F-5D5D-C574-6F3B2C67D4AD}"/>
                  </a:ext>
                </a:extLst>
              </p:cNvPr>
              <p:cNvSpPr/>
              <p:nvPr/>
            </p:nvSpPr>
            <p:spPr bwMode="auto">
              <a:xfrm>
                <a:off x="1658723" y="5383984"/>
                <a:ext cx="86868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7" name="Group 126">
              <a:extLst>
                <a:ext uri="{FF2B5EF4-FFF2-40B4-BE49-F238E27FC236}">
                  <a16:creationId xmlns:a16="http://schemas.microsoft.com/office/drawing/2014/main" id="{468FD6B6-0068-42CC-333D-CEC5DCF7E928}"/>
                </a:ext>
              </a:extLst>
            </p:cNvPr>
            <p:cNvGrpSpPr/>
            <p:nvPr/>
          </p:nvGrpSpPr>
          <p:grpSpPr>
            <a:xfrm>
              <a:off x="1658722" y="1657350"/>
              <a:ext cx="6563729" cy="1506350"/>
              <a:chOff x="1658722" y="1657350"/>
              <a:chExt cx="6563729" cy="1506350"/>
            </a:xfrm>
          </p:grpSpPr>
          <p:sp>
            <p:nvSpPr>
              <p:cNvPr id="79" name="Rectangle 78">
                <a:extLst>
                  <a:ext uri="{FF2B5EF4-FFF2-40B4-BE49-F238E27FC236}">
                    <a16:creationId xmlns:a16="http://schemas.microsoft.com/office/drawing/2014/main" id="{EDDDB185-3BBD-E8BD-0EC1-3797E749EE54}"/>
                  </a:ext>
                </a:extLst>
              </p:cNvPr>
              <p:cNvSpPr/>
              <p:nvPr/>
            </p:nvSpPr>
            <p:spPr bwMode="auto">
              <a:xfrm>
                <a:off x="1658722" y="1657350"/>
                <a:ext cx="6563729"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210D4313-138B-36D9-7652-7D4EB9A69801}"/>
                  </a:ext>
                </a:extLst>
              </p:cNvPr>
              <p:cNvSpPr/>
              <p:nvPr/>
            </p:nvSpPr>
            <p:spPr bwMode="auto">
              <a:xfrm>
                <a:off x="1658722" y="1752905"/>
                <a:ext cx="6563729"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82D3C7DE-C0AF-A92D-F7EF-8BC14D5C9584}"/>
                  </a:ext>
                </a:extLst>
              </p:cNvPr>
              <p:cNvSpPr/>
              <p:nvPr/>
            </p:nvSpPr>
            <p:spPr bwMode="auto">
              <a:xfrm>
                <a:off x="1658723" y="1848460"/>
                <a:ext cx="574220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0526CCBD-4D1B-4C7C-8311-07B131E2DAF4}"/>
                  </a:ext>
                </a:extLst>
              </p:cNvPr>
              <p:cNvSpPr/>
              <p:nvPr/>
            </p:nvSpPr>
            <p:spPr bwMode="auto">
              <a:xfrm>
                <a:off x="1658722" y="1944015"/>
                <a:ext cx="5370727"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AF7AA842-F82B-4915-8FBD-7FEB03091EE6}"/>
                  </a:ext>
                </a:extLst>
              </p:cNvPr>
              <p:cNvSpPr/>
              <p:nvPr/>
            </p:nvSpPr>
            <p:spPr bwMode="auto">
              <a:xfrm>
                <a:off x="1658723" y="2039570"/>
                <a:ext cx="535644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E2E4D173-D2A4-327E-7F84-9B324BC21B74}"/>
                  </a:ext>
                </a:extLst>
              </p:cNvPr>
              <p:cNvSpPr/>
              <p:nvPr/>
            </p:nvSpPr>
            <p:spPr bwMode="auto">
              <a:xfrm>
                <a:off x="1658722" y="2135125"/>
                <a:ext cx="5287383"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F393D801-9C16-5F6D-039F-566500464078}"/>
                  </a:ext>
                </a:extLst>
              </p:cNvPr>
              <p:cNvSpPr/>
              <p:nvPr/>
            </p:nvSpPr>
            <p:spPr bwMode="auto">
              <a:xfrm>
                <a:off x="1658723" y="2230680"/>
                <a:ext cx="517070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ACAA28A5-5D0C-8380-E0EB-850D8B75731F}"/>
                  </a:ext>
                </a:extLst>
              </p:cNvPr>
              <p:cNvSpPr/>
              <p:nvPr/>
            </p:nvSpPr>
            <p:spPr bwMode="auto">
              <a:xfrm>
                <a:off x="1658722" y="2326235"/>
                <a:ext cx="4977821"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B5D3CDDC-15D5-15BA-E2A9-877F7E68C933}"/>
                  </a:ext>
                </a:extLst>
              </p:cNvPr>
              <p:cNvSpPr/>
              <p:nvPr/>
            </p:nvSpPr>
            <p:spPr bwMode="auto">
              <a:xfrm>
                <a:off x="1658723" y="2421790"/>
                <a:ext cx="495400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1683BC18-5698-5E96-6228-745B39A73AC8}"/>
                  </a:ext>
                </a:extLst>
              </p:cNvPr>
              <p:cNvSpPr/>
              <p:nvPr/>
            </p:nvSpPr>
            <p:spPr bwMode="auto">
              <a:xfrm>
                <a:off x="1658723" y="2517345"/>
                <a:ext cx="488019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3DB40A8E-5856-6498-62F5-F127526408BD}"/>
                  </a:ext>
                </a:extLst>
              </p:cNvPr>
              <p:cNvSpPr/>
              <p:nvPr/>
            </p:nvSpPr>
            <p:spPr bwMode="auto">
              <a:xfrm>
                <a:off x="1658723" y="2612900"/>
                <a:ext cx="4587296"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0523D2A2-F172-87BB-9AF0-2D9EF19F86D8}"/>
                  </a:ext>
                </a:extLst>
              </p:cNvPr>
              <p:cNvSpPr/>
              <p:nvPr/>
            </p:nvSpPr>
            <p:spPr bwMode="auto">
              <a:xfrm>
                <a:off x="1658723" y="2708455"/>
                <a:ext cx="4575390"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53AE6A0A-ABED-9250-6018-9B3C0F6A095E}"/>
                  </a:ext>
                </a:extLst>
              </p:cNvPr>
              <p:cNvSpPr/>
              <p:nvPr/>
            </p:nvSpPr>
            <p:spPr bwMode="auto">
              <a:xfrm>
                <a:off x="1658723" y="2804010"/>
                <a:ext cx="4573008"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128CEAA2-A44C-CFE5-606A-29F7621ED42F}"/>
                  </a:ext>
                </a:extLst>
              </p:cNvPr>
              <p:cNvSpPr/>
              <p:nvPr/>
            </p:nvSpPr>
            <p:spPr bwMode="auto">
              <a:xfrm>
                <a:off x="1658722" y="2899565"/>
                <a:ext cx="4570627"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53E611CE-9BC8-8440-E79F-C8239DB770D8}"/>
                  </a:ext>
                </a:extLst>
              </p:cNvPr>
              <p:cNvSpPr/>
              <p:nvPr/>
            </p:nvSpPr>
            <p:spPr bwMode="auto">
              <a:xfrm>
                <a:off x="1658723" y="2995120"/>
                <a:ext cx="4465852"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F6271852-5B97-C27B-4E14-7765E55EA726}"/>
                  </a:ext>
                </a:extLst>
              </p:cNvPr>
              <p:cNvSpPr/>
              <p:nvPr/>
            </p:nvSpPr>
            <p:spPr bwMode="auto">
              <a:xfrm>
                <a:off x="1658722" y="3090675"/>
                <a:ext cx="4451565" cy="73025"/>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 name="TextBox 3">
              <a:extLst>
                <a:ext uri="{FF2B5EF4-FFF2-40B4-BE49-F238E27FC236}">
                  <a16:creationId xmlns:a16="http://schemas.microsoft.com/office/drawing/2014/main" id="{61F2BDD8-F6BB-2789-3D81-E35858CD9238}"/>
                </a:ext>
              </a:extLst>
            </p:cNvPr>
            <p:cNvSpPr txBox="1"/>
            <p:nvPr/>
          </p:nvSpPr>
          <p:spPr bwMode="auto">
            <a:xfrm>
              <a:off x="3537851" y="1187453"/>
              <a:ext cx="4197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Tarlatamab 10 mg (n = 40)</a:t>
              </a:r>
              <a:endParaRPr kumimoji="0" lang="en-US" sz="20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TextBox 4">
              <a:extLst>
                <a:ext uri="{FF2B5EF4-FFF2-40B4-BE49-F238E27FC236}">
                  <a16:creationId xmlns:a16="http://schemas.microsoft.com/office/drawing/2014/main" id="{8AC4AC2A-9DA3-8F45-9D08-D7E543DBD794}"/>
                </a:ext>
              </a:extLst>
            </p:cNvPr>
            <p:cNvSpPr txBox="1"/>
            <p:nvPr/>
          </p:nvSpPr>
          <p:spPr bwMode="auto">
            <a:xfrm>
              <a:off x="3802156" y="5904662"/>
              <a:ext cx="365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Treatment (Wk)</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extBox 6">
              <a:extLst>
                <a:ext uri="{FF2B5EF4-FFF2-40B4-BE49-F238E27FC236}">
                  <a16:creationId xmlns:a16="http://schemas.microsoft.com/office/drawing/2014/main" id="{6E8F6D67-3F28-7CCC-A72B-67715792CF2E}"/>
                </a:ext>
              </a:extLst>
            </p:cNvPr>
            <p:cNvSpPr txBox="1"/>
            <p:nvPr/>
          </p:nvSpPr>
          <p:spPr bwMode="auto">
            <a:xfrm>
              <a:off x="1123847" y="3127699"/>
              <a:ext cx="461665" cy="105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Freeform 8">
              <a:extLst>
                <a:ext uri="{FF2B5EF4-FFF2-40B4-BE49-F238E27FC236}">
                  <a16:creationId xmlns:a16="http://schemas.microsoft.com/office/drawing/2014/main" id="{A8B490B2-2790-7A89-DD23-154D8AD4488B}"/>
                </a:ext>
              </a:extLst>
            </p:cNvPr>
            <p:cNvSpPr/>
            <p:nvPr/>
          </p:nvSpPr>
          <p:spPr bwMode="auto">
            <a:xfrm>
              <a:off x="1659118" y="1624379"/>
              <a:ext cx="8078771" cy="3935721"/>
            </a:xfrm>
            <a:custGeom>
              <a:avLst/>
              <a:gdLst>
                <a:gd name="connsiteX0" fmla="*/ 0 w 8078771"/>
                <a:gd name="connsiteY0" fmla="*/ 0 h 3497344"/>
                <a:gd name="connsiteX1" fmla="*/ 0 w 8078771"/>
                <a:gd name="connsiteY1" fmla="*/ 3497344 h 3497344"/>
                <a:gd name="connsiteX2" fmla="*/ 8078771 w 8078771"/>
                <a:gd name="connsiteY2" fmla="*/ 3497344 h 3497344"/>
              </a:gdLst>
              <a:ahLst/>
              <a:cxnLst>
                <a:cxn ang="0">
                  <a:pos x="connsiteX0" y="connsiteY0"/>
                </a:cxn>
                <a:cxn ang="0">
                  <a:pos x="connsiteX1" y="connsiteY1"/>
                </a:cxn>
                <a:cxn ang="0">
                  <a:pos x="connsiteX2" y="connsiteY2"/>
                </a:cxn>
              </a:cxnLst>
              <a:rect l="l" t="t" r="r" b="b"/>
              <a:pathLst>
                <a:path w="8078771" h="3497344">
                  <a:moveTo>
                    <a:pt x="0" y="0"/>
                  </a:moveTo>
                  <a:lnTo>
                    <a:pt x="0" y="3497344"/>
                  </a:lnTo>
                  <a:lnTo>
                    <a:pt x="8078771" y="3497344"/>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7" name="Group 26">
              <a:extLst>
                <a:ext uri="{FF2B5EF4-FFF2-40B4-BE49-F238E27FC236}">
                  <a16:creationId xmlns:a16="http://schemas.microsoft.com/office/drawing/2014/main" id="{2999252F-9BAC-7B79-415F-6024F2C53F51}"/>
                </a:ext>
              </a:extLst>
            </p:cNvPr>
            <p:cNvGrpSpPr/>
            <p:nvPr/>
          </p:nvGrpSpPr>
          <p:grpSpPr>
            <a:xfrm>
              <a:off x="1658723" y="5564790"/>
              <a:ext cx="7924803" cy="91440"/>
              <a:chOff x="1658723" y="5338713"/>
              <a:chExt cx="7924803" cy="216816"/>
            </a:xfrm>
          </p:grpSpPr>
          <p:cxnSp>
            <p:nvCxnSpPr>
              <p:cNvPr id="14" name="Straight Connector 13">
                <a:extLst>
                  <a:ext uri="{FF2B5EF4-FFF2-40B4-BE49-F238E27FC236}">
                    <a16:creationId xmlns:a16="http://schemas.microsoft.com/office/drawing/2014/main" id="{71CC71FB-8F84-81CD-07C5-2A3E9ACCF96C}"/>
                  </a:ext>
                </a:extLst>
              </p:cNvPr>
              <p:cNvCxnSpPr>
                <a:cxnSpLocks/>
              </p:cNvCxnSpPr>
              <p:nvPr/>
            </p:nvCxnSpPr>
            <p:spPr bwMode="auto">
              <a:xfrm>
                <a:off x="16587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7218F05-E9AE-9EC7-F3B1-3B16B17F677A}"/>
                  </a:ext>
                </a:extLst>
              </p:cNvPr>
              <p:cNvCxnSpPr>
                <a:cxnSpLocks/>
              </p:cNvCxnSpPr>
              <p:nvPr/>
            </p:nvCxnSpPr>
            <p:spPr bwMode="auto">
              <a:xfrm>
                <a:off x="26493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A3C8AF7-267E-AB89-AD34-1D0A4EE0C440}"/>
                  </a:ext>
                </a:extLst>
              </p:cNvPr>
              <p:cNvCxnSpPr>
                <a:cxnSpLocks/>
              </p:cNvCxnSpPr>
              <p:nvPr/>
            </p:nvCxnSpPr>
            <p:spPr bwMode="auto">
              <a:xfrm>
                <a:off x="36399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E5E72A6-7423-4E4C-1D5C-733E8F44C72D}"/>
                  </a:ext>
                </a:extLst>
              </p:cNvPr>
              <p:cNvCxnSpPr>
                <a:cxnSpLocks/>
              </p:cNvCxnSpPr>
              <p:nvPr/>
            </p:nvCxnSpPr>
            <p:spPr bwMode="auto">
              <a:xfrm>
                <a:off x="46305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8D0DAD6-EDE9-FC7B-2810-53433C9BCCCC}"/>
                  </a:ext>
                </a:extLst>
              </p:cNvPr>
              <p:cNvCxnSpPr>
                <a:cxnSpLocks/>
              </p:cNvCxnSpPr>
              <p:nvPr/>
            </p:nvCxnSpPr>
            <p:spPr bwMode="auto">
              <a:xfrm>
                <a:off x="56211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415768-EEC6-F1CD-8E3B-3CE5FB3418AA}"/>
                  </a:ext>
                </a:extLst>
              </p:cNvPr>
              <p:cNvCxnSpPr>
                <a:cxnSpLocks/>
              </p:cNvCxnSpPr>
              <p:nvPr/>
            </p:nvCxnSpPr>
            <p:spPr bwMode="auto">
              <a:xfrm>
                <a:off x="66117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C0E3E64-3B62-9174-522E-40DC7DF22DFC}"/>
                  </a:ext>
                </a:extLst>
              </p:cNvPr>
              <p:cNvCxnSpPr>
                <a:cxnSpLocks/>
              </p:cNvCxnSpPr>
              <p:nvPr/>
            </p:nvCxnSpPr>
            <p:spPr bwMode="auto">
              <a:xfrm>
                <a:off x="76023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CDB8E32-BE93-FFEA-2896-871E85D5A7D5}"/>
                  </a:ext>
                </a:extLst>
              </p:cNvPr>
              <p:cNvCxnSpPr>
                <a:cxnSpLocks/>
              </p:cNvCxnSpPr>
              <p:nvPr/>
            </p:nvCxnSpPr>
            <p:spPr bwMode="auto">
              <a:xfrm>
                <a:off x="8592923" y="5338713"/>
                <a:ext cx="0" cy="21681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AA4D267-D20A-1128-2E69-93E1A13C7DC1}"/>
                  </a:ext>
                </a:extLst>
              </p:cNvPr>
              <p:cNvCxnSpPr>
                <a:cxnSpLocks/>
              </p:cNvCxnSpPr>
              <p:nvPr/>
            </p:nvCxnSpPr>
            <p:spPr bwMode="auto">
              <a:xfrm>
                <a:off x="9583526" y="5338713"/>
                <a:ext cx="0" cy="216816"/>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E91FEDC1-057F-0C22-C1E3-3F75A9120D65}"/>
                </a:ext>
              </a:extLst>
            </p:cNvPr>
            <p:cNvSpPr txBox="1"/>
            <p:nvPr/>
          </p:nvSpPr>
          <p:spPr bwMode="auto">
            <a:xfrm>
              <a:off x="2437154"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0" name="TextBox 29">
              <a:extLst>
                <a:ext uri="{FF2B5EF4-FFF2-40B4-BE49-F238E27FC236}">
                  <a16:creationId xmlns:a16="http://schemas.microsoft.com/office/drawing/2014/main" id="{F7EB655C-0EFD-8A72-8265-79B36055D15A}"/>
                </a:ext>
              </a:extLst>
            </p:cNvPr>
            <p:cNvSpPr txBox="1"/>
            <p:nvPr/>
          </p:nvSpPr>
          <p:spPr bwMode="auto">
            <a:xfrm>
              <a:off x="3431639"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1" name="TextBox 30">
              <a:extLst>
                <a:ext uri="{FF2B5EF4-FFF2-40B4-BE49-F238E27FC236}">
                  <a16:creationId xmlns:a16="http://schemas.microsoft.com/office/drawing/2014/main" id="{998437D1-F0BC-368A-A4BD-C4E83C35BB00}"/>
                </a:ext>
              </a:extLst>
            </p:cNvPr>
            <p:cNvSpPr txBox="1"/>
            <p:nvPr/>
          </p:nvSpPr>
          <p:spPr bwMode="auto">
            <a:xfrm>
              <a:off x="4418150"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2" name="TextBox 31">
              <a:extLst>
                <a:ext uri="{FF2B5EF4-FFF2-40B4-BE49-F238E27FC236}">
                  <a16:creationId xmlns:a16="http://schemas.microsoft.com/office/drawing/2014/main" id="{B99C0F21-3CC1-1E0F-567A-F629003940FE}"/>
                </a:ext>
              </a:extLst>
            </p:cNvPr>
            <p:cNvSpPr txBox="1"/>
            <p:nvPr/>
          </p:nvSpPr>
          <p:spPr bwMode="auto">
            <a:xfrm>
              <a:off x="5413870"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3" name="TextBox 32">
              <a:extLst>
                <a:ext uri="{FF2B5EF4-FFF2-40B4-BE49-F238E27FC236}">
                  <a16:creationId xmlns:a16="http://schemas.microsoft.com/office/drawing/2014/main" id="{3D63AC9B-1180-5475-0E72-2761275C1CFF}"/>
                </a:ext>
              </a:extLst>
            </p:cNvPr>
            <p:cNvSpPr txBox="1"/>
            <p:nvPr/>
          </p:nvSpPr>
          <p:spPr bwMode="auto">
            <a:xfrm>
              <a:off x="6410430"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4" name="TextBox 33">
              <a:extLst>
                <a:ext uri="{FF2B5EF4-FFF2-40B4-BE49-F238E27FC236}">
                  <a16:creationId xmlns:a16="http://schemas.microsoft.com/office/drawing/2014/main" id="{80BD431A-C824-AFD3-4DC5-9390424D9568}"/>
                </a:ext>
              </a:extLst>
            </p:cNvPr>
            <p:cNvSpPr txBox="1"/>
            <p:nvPr/>
          </p:nvSpPr>
          <p:spPr bwMode="auto">
            <a:xfrm>
              <a:off x="7394867"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5" name="TextBox 34">
              <a:extLst>
                <a:ext uri="{FF2B5EF4-FFF2-40B4-BE49-F238E27FC236}">
                  <a16:creationId xmlns:a16="http://schemas.microsoft.com/office/drawing/2014/main" id="{A393C7E6-4327-0D9A-86D4-01C7B3356260}"/>
                </a:ext>
              </a:extLst>
            </p:cNvPr>
            <p:cNvSpPr txBox="1"/>
            <p:nvPr/>
          </p:nvSpPr>
          <p:spPr bwMode="auto">
            <a:xfrm>
              <a:off x="8383033"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36" name="TextBox 35">
              <a:extLst>
                <a:ext uri="{FF2B5EF4-FFF2-40B4-BE49-F238E27FC236}">
                  <a16:creationId xmlns:a16="http://schemas.microsoft.com/office/drawing/2014/main" id="{88F7C794-5714-0146-7855-ABC2E12D3EF0}"/>
                </a:ext>
              </a:extLst>
            </p:cNvPr>
            <p:cNvSpPr txBox="1"/>
            <p:nvPr/>
          </p:nvSpPr>
          <p:spPr bwMode="auto">
            <a:xfrm>
              <a:off x="9381016" y="5620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9" name="Rectangle 38">
              <a:extLst>
                <a:ext uri="{FF2B5EF4-FFF2-40B4-BE49-F238E27FC236}">
                  <a16:creationId xmlns:a16="http://schemas.microsoft.com/office/drawing/2014/main" id="{0BD72258-A051-76F6-2550-42D6DCF88FD2}"/>
                </a:ext>
              </a:extLst>
            </p:cNvPr>
            <p:cNvSpPr/>
            <p:nvPr/>
          </p:nvSpPr>
          <p:spPr bwMode="auto">
            <a:xfrm>
              <a:off x="4001180" y="4978829"/>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63A9BD02-B5FC-78BC-665E-FA01F9993A52}"/>
                </a:ext>
              </a:extLst>
            </p:cNvPr>
            <p:cNvSpPr/>
            <p:nvPr/>
          </p:nvSpPr>
          <p:spPr bwMode="auto">
            <a:xfrm>
              <a:off x="3715430" y="5357750"/>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99023A2D-B6D4-5300-628E-8852C9B00C7B}"/>
                </a:ext>
              </a:extLst>
            </p:cNvPr>
            <p:cNvSpPr/>
            <p:nvPr/>
          </p:nvSpPr>
          <p:spPr bwMode="auto">
            <a:xfrm>
              <a:off x="3838294" y="5273584"/>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3298FD91-C76A-E92A-4080-E6D7648E1503}"/>
                </a:ext>
              </a:extLst>
            </p:cNvPr>
            <p:cNvSpPr/>
            <p:nvPr/>
          </p:nvSpPr>
          <p:spPr bwMode="auto">
            <a:xfrm>
              <a:off x="6265504" y="4589162"/>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112494E0-6653-58EB-D408-9AC62589E958}"/>
                </a:ext>
              </a:extLst>
            </p:cNvPr>
            <p:cNvSpPr/>
            <p:nvPr/>
          </p:nvSpPr>
          <p:spPr bwMode="auto">
            <a:xfrm>
              <a:off x="5153293" y="5169667"/>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478234C6-2EC4-8B12-D03B-4CE7F915AD69}"/>
                </a:ext>
              </a:extLst>
            </p:cNvPr>
            <p:cNvSpPr/>
            <p:nvPr/>
          </p:nvSpPr>
          <p:spPr bwMode="auto">
            <a:xfrm>
              <a:off x="7754697" y="5076396"/>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7" name="Straight Arrow Connector 46">
              <a:extLst>
                <a:ext uri="{FF2B5EF4-FFF2-40B4-BE49-F238E27FC236}">
                  <a16:creationId xmlns:a16="http://schemas.microsoft.com/office/drawing/2014/main" id="{952BFD5D-C007-1D96-066B-7CAC5D318C79}"/>
                </a:ext>
              </a:extLst>
            </p:cNvPr>
            <p:cNvCxnSpPr/>
            <p:nvPr/>
          </p:nvCxnSpPr>
          <p:spPr bwMode="auto">
            <a:xfrm>
              <a:off x="8270679" y="1698625"/>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2DBD62D3-321E-4988-11AB-63ED2C44B10C}"/>
                </a:ext>
              </a:extLst>
            </p:cNvPr>
            <p:cNvCxnSpPr/>
            <p:nvPr/>
          </p:nvCxnSpPr>
          <p:spPr bwMode="auto">
            <a:xfrm>
              <a:off x="8270679" y="1793758"/>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8438BDA9-85FD-A174-BA94-2B358FC5AB96}"/>
                </a:ext>
              </a:extLst>
            </p:cNvPr>
            <p:cNvCxnSpPr/>
            <p:nvPr/>
          </p:nvCxnSpPr>
          <p:spPr bwMode="auto">
            <a:xfrm>
              <a:off x="7453524" y="1888891"/>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7325395E-6C02-0C7E-7F3C-F2354622FF66}"/>
                </a:ext>
              </a:extLst>
            </p:cNvPr>
            <p:cNvCxnSpPr/>
            <p:nvPr/>
          </p:nvCxnSpPr>
          <p:spPr bwMode="auto">
            <a:xfrm>
              <a:off x="7080502" y="1984024"/>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997DEA48-E153-1CE7-1030-63B30824D10D}"/>
                </a:ext>
              </a:extLst>
            </p:cNvPr>
            <p:cNvCxnSpPr/>
            <p:nvPr/>
          </p:nvCxnSpPr>
          <p:spPr bwMode="auto">
            <a:xfrm>
              <a:off x="7058126" y="2079157"/>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BF081626-EA47-E27A-2CC0-D690445B733A}"/>
                </a:ext>
              </a:extLst>
            </p:cNvPr>
            <p:cNvCxnSpPr/>
            <p:nvPr/>
          </p:nvCxnSpPr>
          <p:spPr bwMode="auto">
            <a:xfrm>
              <a:off x="6972300" y="2174290"/>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F55D10AC-985D-9875-1013-87A9E96C1D12}"/>
                </a:ext>
              </a:extLst>
            </p:cNvPr>
            <p:cNvCxnSpPr/>
            <p:nvPr/>
          </p:nvCxnSpPr>
          <p:spPr bwMode="auto">
            <a:xfrm>
              <a:off x="6861578" y="2269423"/>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1D0961E6-2462-43D9-1F54-6A116E5BC5C0}"/>
                </a:ext>
              </a:extLst>
            </p:cNvPr>
            <p:cNvCxnSpPr/>
            <p:nvPr/>
          </p:nvCxnSpPr>
          <p:spPr bwMode="auto">
            <a:xfrm>
              <a:off x="6647653" y="2459689"/>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EBE3538E-D8C9-40D2-942F-F17F54F393FA}"/>
                </a:ext>
              </a:extLst>
            </p:cNvPr>
            <p:cNvCxnSpPr/>
            <p:nvPr/>
          </p:nvCxnSpPr>
          <p:spPr bwMode="auto">
            <a:xfrm>
              <a:off x="6588235" y="2554822"/>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31DAF81B-F988-1FA5-4493-89CB997596D8}"/>
                </a:ext>
              </a:extLst>
            </p:cNvPr>
            <p:cNvCxnSpPr/>
            <p:nvPr/>
          </p:nvCxnSpPr>
          <p:spPr bwMode="auto">
            <a:xfrm>
              <a:off x="6309162" y="2649955"/>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6AB883E3-30E9-C06F-5F50-A76996D6439A}"/>
                </a:ext>
              </a:extLst>
            </p:cNvPr>
            <p:cNvCxnSpPr/>
            <p:nvPr/>
          </p:nvCxnSpPr>
          <p:spPr bwMode="auto">
            <a:xfrm>
              <a:off x="6309162" y="2745088"/>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979F9E0A-05EE-5326-8EF1-0FA41D05E155}"/>
                </a:ext>
              </a:extLst>
            </p:cNvPr>
            <p:cNvCxnSpPr/>
            <p:nvPr/>
          </p:nvCxnSpPr>
          <p:spPr bwMode="auto">
            <a:xfrm>
              <a:off x="6303291" y="2840221"/>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4CF55A26-68D2-3799-1EA5-DC205855283A}"/>
                </a:ext>
              </a:extLst>
            </p:cNvPr>
            <p:cNvCxnSpPr/>
            <p:nvPr/>
          </p:nvCxnSpPr>
          <p:spPr bwMode="auto">
            <a:xfrm>
              <a:off x="6290087" y="2935354"/>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880F9167-BA29-D17F-BB16-10A03FA9EA04}"/>
                </a:ext>
              </a:extLst>
            </p:cNvPr>
            <p:cNvCxnSpPr/>
            <p:nvPr/>
          </p:nvCxnSpPr>
          <p:spPr bwMode="auto">
            <a:xfrm>
              <a:off x="6192569" y="3030487"/>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096DBBB8-CA8E-4418-D137-CD1D09F681E4}"/>
                </a:ext>
              </a:extLst>
            </p:cNvPr>
            <p:cNvCxnSpPr/>
            <p:nvPr/>
          </p:nvCxnSpPr>
          <p:spPr bwMode="auto">
            <a:xfrm>
              <a:off x="6156258" y="3125620"/>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F4A6987D-F3CC-CB63-9A9E-A0277DBB0BD3}"/>
                </a:ext>
              </a:extLst>
            </p:cNvPr>
            <p:cNvCxnSpPr/>
            <p:nvPr/>
          </p:nvCxnSpPr>
          <p:spPr bwMode="auto">
            <a:xfrm>
              <a:off x="6068219" y="3220753"/>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4" name="Straight Arrow Connector 63">
              <a:extLst>
                <a:ext uri="{FF2B5EF4-FFF2-40B4-BE49-F238E27FC236}">
                  <a16:creationId xmlns:a16="http://schemas.microsoft.com/office/drawing/2014/main" id="{5CD01672-CC72-8BC0-3FA5-B4F442A0B3D6}"/>
                </a:ext>
              </a:extLst>
            </p:cNvPr>
            <p:cNvCxnSpPr/>
            <p:nvPr/>
          </p:nvCxnSpPr>
          <p:spPr bwMode="auto">
            <a:xfrm>
              <a:off x="6057900" y="3315886"/>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C9425813-5688-D266-84B0-F2F50C8E2D87}"/>
                </a:ext>
              </a:extLst>
            </p:cNvPr>
            <p:cNvCxnSpPr/>
            <p:nvPr/>
          </p:nvCxnSpPr>
          <p:spPr bwMode="auto">
            <a:xfrm>
              <a:off x="5995987" y="3411019"/>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AAD2E856-D909-D445-B80C-D077C17C476A}"/>
                </a:ext>
              </a:extLst>
            </p:cNvPr>
            <p:cNvCxnSpPr/>
            <p:nvPr/>
          </p:nvCxnSpPr>
          <p:spPr bwMode="auto">
            <a:xfrm>
              <a:off x="5688917" y="3696418"/>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69" name="Straight Arrow Connector 68">
              <a:extLst>
                <a:ext uri="{FF2B5EF4-FFF2-40B4-BE49-F238E27FC236}">
                  <a16:creationId xmlns:a16="http://schemas.microsoft.com/office/drawing/2014/main" id="{DAA047AE-D4E0-1B67-208A-9310D8CD193C}"/>
                </a:ext>
              </a:extLst>
            </p:cNvPr>
            <p:cNvCxnSpPr/>
            <p:nvPr/>
          </p:nvCxnSpPr>
          <p:spPr bwMode="auto">
            <a:xfrm>
              <a:off x="5673924" y="3791551"/>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1F570ED8-C49F-7E32-DDB1-AF66C1AC14AA}"/>
                </a:ext>
              </a:extLst>
            </p:cNvPr>
            <p:cNvCxnSpPr/>
            <p:nvPr/>
          </p:nvCxnSpPr>
          <p:spPr bwMode="auto">
            <a:xfrm>
              <a:off x="5310809" y="3886684"/>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4F80B965-D73A-1D61-5812-4D8D639183F1}"/>
                </a:ext>
              </a:extLst>
            </p:cNvPr>
            <p:cNvCxnSpPr/>
            <p:nvPr/>
          </p:nvCxnSpPr>
          <p:spPr bwMode="auto">
            <a:xfrm>
              <a:off x="4906902" y="4076950"/>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3" name="Straight Arrow Connector 72">
              <a:extLst>
                <a:ext uri="{FF2B5EF4-FFF2-40B4-BE49-F238E27FC236}">
                  <a16:creationId xmlns:a16="http://schemas.microsoft.com/office/drawing/2014/main" id="{73CFDB41-E50F-B5B4-5ADC-162F792B9B78}"/>
                </a:ext>
              </a:extLst>
            </p:cNvPr>
            <p:cNvCxnSpPr/>
            <p:nvPr/>
          </p:nvCxnSpPr>
          <p:spPr bwMode="auto">
            <a:xfrm>
              <a:off x="4901812" y="4172083"/>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4" name="Straight Arrow Connector 73">
              <a:extLst>
                <a:ext uri="{FF2B5EF4-FFF2-40B4-BE49-F238E27FC236}">
                  <a16:creationId xmlns:a16="http://schemas.microsoft.com/office/drawing/2014/main" id="{5BBF4DBF-276D-4EE0-B34E-8F3C8124C267}"/>
                </a:ext>
              </a:extLst>
            </p:cNvPr>
            <p:cNvCxnSpPr/>
            <p:nvPr/>
          </p:nvCxnSpPr>
          <p:spPr bwMode="auto">
            <a:xfrm>
              <a:off x="4796180" y="4267216"/>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5" name="Straight Arrow Connector 74">
              <a:extLst>
                <a:ext uri="{FF2B5EF4-FFF2-40B4-BE49-F238E27FC236}">
                  <a16:creationId xmlns:a16="http://schemas.microsoft.com/office/drawing/2014/main" id="{9431BEA1-0577-A9BB-6BDF-651863F56382}"/>
                </a:ext>
              </a:extLst>
            </p:cNvPr>
            <p:cNvCxnSpPr/>
            <p:nvPr/>
          </p:nvCxnSpPr>
          <p:spPr bwMode="auto">
            <a:xfrm>
              <a:off x="4684677" y="4362349"/>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76" name="Straight Arrow Connector 75">
              <a:extLst>
                <a:ext uri="{FF2B5EF4-FFF2-40B4-BE49-F238E27FC236}">
                  <a16:creationId xmlns:a16="http://schemas.microsoft.com/office/drawing/2014/main" id="{1BB42898-2DAC-35C0-82CA-3BF6489A9C19}"/>
                </a:ext>
              </a:extLst>
            </p:cNvPr>
            <p:cNvCxnSpPr/>
            <p:nvPr/>
          </p:nvCxnSpPr>
          <p:spPr bwMode="auto">
            <a:xfrm>
              <a:off x="4684677" y="4457482"/>
              <a:ext cx="177800" cy="0"/>
            </a:xfrm>
            <a:prstGeom prst="straightConnector1">
              <a:avLst/>
            </a:prstGeom>
            <a:noFill/>
            <a:ln w="28575" cap="flat" cmpd="sng" algn="ctr">
              <a:solidFill>
                <a:schemeClr val="bg1"/>
              </a:solidFill>
              <a:prstDash val="solid"/>
              <a:round/>
              <a:headEnd type="none" w="med" len="med"/>
              <a:tailEnd type="triangle"/>
            </a:ln>
            <a:effectLst/>
          </p:spPr>
        </p:cxnSp>
        <p:grpSp>
          <p:nvGrpSpPr>
            <p:cNvPr id="190" name="Group 189">
              <a:extLst>
                <a:ext uri="{FF2B5EF4-FFF2-40B4-BE49-F238E27FC236}">
                  <a16:creationId xmlns:a16="http://schemas.microsoft.com/office/drawing/2014/main" id="{1E5B245C-CDCF-A97B-66F2-04A0529D60D3}"/>
                </a:ext>
              </a:extLst>
            </p:cNvPr>
            <p:cNvGrpSpPr/>
            <p:nvPr/>
          </p:nvGrpSpPr>
          <p:grpSpPr>
            <a:xfrm>
              <a:off x="7477071" y="2245305"/>
              <a:ext cx="2242755" cy="1200329"/>
              <a:chOff x="8298875" y="2881913"/>
              <a:chExt cx="2242755" cy="1200329"/>
            </a:xfrm>
          </p:grpSpPr>
          <p:sp>
            <p:nvSpPr>
              <p:cNvPr id="3" name="TextBox 2">
                <a:extLst>
                  <a:ext uri="{FF2B5EF4-FFF2-40B4-BE49-F238E27FC236}">
                    <a16:creationId xmlns:a16="http://schemas.microsoft.com/office/drawing/2014/main" id="{068E830E-E1C1-9B38-A6D5-E01CFA050A84}"/>
                  </a:ext>
                </a:extLst>
              </p:cNvPr>
              <p:cNvSpPr txBox="1"/>
              <p:nvPr/>
            </p:nvSpPr>
            <p:spPr bwMode="auto">
              <a:xfrm>
                <a:off x="8418869" y="2881913"/>
                <a:ext cx="21227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First response (≥ PR)</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ongoing</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Death</a:t>
                </a:r>
              </a:p>
            </p:txBody>
          </p:sp>
          <p:sp>
            <p:nvSpPr>
              <p:cNvPr id="129" name="Rectangle 128">
                <a:extLst>
                  <a:ext uri="{FF2B5EF4-FFF2-40B4-BE49-F238E27FC236}">
                    <a16:creationId xmlns:a16="http://schemas.microsoft.com/office/drawing/2014/main" id="{EE22C9DE-F1FE-C84F-E22B-0F3EE47CD84A}"/>
                  </a:ext>
                </a:extLst>
              </p:cNvPr>
              <p:cNvSpPr/>
              <p:nvPr/>
            </p:nvSpPr>
            <p:spPr bwMode="auto">
              <a:xfrm>
                <a:off x="8334229" y="3286040"/>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5D834D98-6495-2224-F915-3AA8CABAE9F6}"/>
                  </a:ext>
                </a:extLst>
              </p:cNvPr>
              <p:cNvSpPr/>
              <p:nvPr/>
            </p:nvSpPr>
            <p:spPr bwMode="auto">
              <a:xfrm>
                <a:off x="8334229" y="3850403"/>
                <a:ext cx="107092" cy="107092"/>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31" name="Straight Arrow Connector 130">
                <a:extLst>
                  <a:ext uri="{FF2B5EF4-FFF2-40B4-BE49-F238E27FC236}">
                    <a16:creationId xmlns:a16="http://schemas.microsoft.com/office/drawing/2014/main" id="{187BF00B-320E-CEC2-E415-05440FFEED21}"/>
                  </a:ext>
                </a:extLst>
              </p:cNvPr>
              <p:cNvCxnSpPr>
                <a:cxnSpLocks/>
              </p:cNvCxnSpPr>
              <p:nvPr/>
            </p:nvCxnSpPr>
            <p:spPr bwMode="auto">
              <a:xfrm>
                <a:off x="8298875" y="3609198"/>
                <a:ext cx="177800" cy="0"/>
              </a:xfrm>
              <a:prstGeom prst="straightConnector1">
                <a:avLst/>
              </a:prstGeom>
              <a:noFill/>
              <a:ln w="28575" cap="flat" cmpd="sng" algn="ctr">
                <a:solidFill>
                  <a:schemeClr val="bg1"/>
                </a:solidFill>
                <a:prstDash val="solid"/>
                <a:round/>
                <a:headEnd type="none" w="med" len="med"/>
                <a:tailEnd type="triangle"/>
              </a:ln>
              <a:effectLst/>
            </p:spPr>
          </p:cxnSp>
          <p:sp>
            <p:nvSpPr>
              <p:cNvPr id="132" name="Triangle 131">
                <a:extLst>
                  <a:ext uri="{FF2B5EF4-FFF2-40B4-BE49-F238E27FC236}">
                    <a16:creationId xmlns:a16="http://schemas.microsoft.com/office/drawing/2014/main" id="{FED28847-8206-9AF8-53BF-9F7D76A726B0}"/>
                  </a:ext>
                </a:extLst>
              </p:cNvPr>
              <p:cNvSpPr/>
              <p:nvPr/>
            </p:nvSpPr>
            <p:spPr bwMode="auto">
              <a:xfrm>
                <a:off x="8333777" y="3019985"/>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3" name="Rectangle 132">
              <a:extLst>
                <a:ext uri="{FF2B5EF4-FFF2-40B4-BE49-F238E27FC236}">
                  <a16:creationId xmlns:a16="http://schemas.microsoft.com/office/drawing/2014/main" id="{D8A3EE26-927D-4032-FCE2-D8F6086C8066}"/>
                </a:ext>
              </a:extLst>
            </p:cNvPr>
            <p:cNvSpPr/>
            <p:nvPr/>
          </p:nvSpPr>
          <p:spPr bwMode="auto">
            <a:xfrm>
              <a:off x="5122870" y="2690757"/>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Triangle 133">
              <a:extLst>
                <a:ext uri="{FF2B5EF4-FFF2-40B4-BE49-F238E27FC236}">
                  <a16:creationId xmlns:a16="http://schemas.microsoft.com/office/drawing/2014/main" id="{2E72AC6C-BDCE-A8C4-7C1A-1C52BFFA7D2A}"/>
                </a:ext>
              </a:extLst>
            </p:cNvPr>
            <p:cNvSpPr/>
            <p:nvPr/>
          </p:nvSpPr>
          <p:spPr bwMode="auto">
            <a:xfrm>
              <a:off x="2159324" y="1621085"/>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C567079D-5157-B3D3-69B8-BB0BD1324585}"/>
                </a:ext>
              </a:extLst>
            </p:cNvPr>
            <p:cNvSpPr/>
            <p:nvPr/>
          </p:nvSpPr>
          <p:spPr bwMode="auto">
            <a:xfrm>
              <a:off x="3894812" y="2975699"/>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15B7C7EB-F2DE-FB0E-B374-24FFC389702A}"/>
                </a:ext>
              </a:extLst>
            </p:cNvPr>
            <p:cNvSpPr/>
            <p:nvPr/>
          </p:nvSpPr>
          <p:spPr bwMode="auto">
            <a:xfrm>
              <a:off x="5197736" y="3356302"/>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5EC4CD0C-1C3D-AAED-F2B8-FD5A2C2E82AB}"/>
                </a:ext>
              </a:extLst>
            </p:cNvPr>
            <p:cNvSpPr/>
            <p:nvPr/>
          </p:nvSpPr>
          <p:spPr bwMode="auto">
            <a:xfrm>
              <a:off x="4573956" y="3447774"/>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DE031C27-E76D-4638-9E11-E4A13737285F}"/>
                </a:ext>
              </a:extLst>
            </p:cNvPr>
            <p:cNvSpPr/>
            <p:nvPr/>
          </p:nvSpPr>
          <p:spPr bwMode="auto">
            <a:xfrm>
              <a:off x="5773638" y="3549808"/>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64A10273-EE4A-8243-272F-F0FF936D79E1}"/>
                </a:ext>
              </a:extLst>
            </p:cNvPr>
            <p:cNvSpPr/>
            <p:nvPr/>
          </p:nvSpPr>
          <p:spPr bwMode="auto">
            <a:xfrm>
              <a:off x="4651892" y="3924832"/>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3104A6C6-6249-6E23-D287-40BE2B1BD680}"/>
                </a:ext>
              </a:extLst>
            </p:cNvPr>
            <p:cNvSpPr/>
            <p:nvPr/>
          </p:nvSpPr>
          <p:spPr bwMode="auto">
            <a:xfrm>
              <a:off x="5292617" y="3641475"/>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FF4A532A-280A-9B6C-C006-61893A7D474C}"/>
                </a:ext>
              </a:extLst>
            </p:cNvPr>
            <p:cNvSpPr/>
            <p:nvPr/>
          </p:nvSpPr>
          <p:spPr bwMode="auto">
            <a:xfrm>
              <a:off x="4573956" y="4503966"/>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8C88E6DD-12F6-1622-2CD9-141734873EA3}"/>
                </a:ext>
              </a:extLst>
            </p:cNvPr>
            <p:cNvSpPr/>
            <p:nvPr/>
          </p:nvSpPr>
          <p:spPr bwMode="auto">
            <a:xfrm>
              <a:off x="3980583" y="4597543"/>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86D6DCF0-A456-5DB7-1B4F-8D3F2E1C7EEE}"/>
                </a:ext>
              </a:extLst>
            </p:cNvPr>
            <p:cNvSpPr/>
            <p:nvPr/>
          </p:nvSpPr>
          <p:spPr bwMode="auto">
            <a:xfrm>
              <a:off x="3343864" y="4792776"/>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F14A8720-F698-F6FA-CF7D-E67BF2F09A1E}"/>
                </a:ext>
              </a:extLst>
            </p:cNvPr>
            <p:cNvSpPr/>
            <p:nvPr/>
          </p:nvSpPr>
          <p:spPr bwMode="auto">
            <a:xfrm>
              <a:off x="3299104" y="5074974"/>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ACFEB7C1-0DA6-FF31-E9C1-8F650AAF8A85}"/>
                </a:ext>
              </a:extLst>
            </p:cNvPr>
            <p:cNvSpPr/>
            <p:nvPr/>
          </p:nvSpPr>
          <p:spPr bwMode="auto">
            <a:xfrm>
              <a:off x="3326436" y="4895196"/>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423272B9-E424-0B66-AA17-71B7E4E01C05}"/>
                </a:ext>
              </a:extLst>
            </p:cNvPr>
            <p:cNvSpPr/>
            <p:nvPr/>
          </p:nvSpPr>
          <p:spPr bwMode="auto">
            <a:xfrm>
              <a:off x="3995366" y="4702323"/>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A9996910-2DD7-E495-FDBC-EC4EFEF8367D}"/>
                </a:ext>
              </a:extLst>
            </p:cNvPr>
            <p:cNvSpPr/>
            <p:nvPr/>
          </p:nvSpPr>
          <p:spPr bwMode="auto">
            <a:xfrm>
              <a:off x="3447446" y="5271015"/>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7ADA3EC5-7C7C-546A-D713-B8A922021460}"/>
                </a:ext>
              </a:extLst>
            </p:cNvPr>
            <p:cNvSpPr/>
            <p:nvPr/>
          </p:nvSpPr>
          <p:spPr bwMode="auto">
            <a:xfrm>
              <a:off x="3367786" y="5170886"/>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Triangle 149">
              <a:extLst>
                <a:ext uri="{FF2B5EF4-FFF2-40B4-BE49-F238E27FC236}">
                  <a16:creationId xmlns:a16="http://schemas.microsoft.com/office/drawing/2014/main" id="{D61983E4-17E1-FFA0-CF57-A8963842BC39}"/>
                </a:ext>
              </a:extLst>
            </p:cNvPr>
            <p:cNvSpPr/>
            <p:nvPr/>
          </p:nvSpPr>
          <p:spPr bwMode="auto">
            <a:xfrm>
              <a:off x="2207480" y="1716269"/>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Triangle 150">
              <a:extLst>
                <a:ext uri="{FF2B5EF4-FFF2-40B4-BE49-F238E27FC236}">
                  <a16:creationId xmlns:a16="http://schemas.microsoft.com/office/drawing/2014/main" id="{D39FE14C-2C93-B9A3-58A2-C304ACB88BAA}"/>
                </a:ext>
              </a:extLst>
            </p:cNvPr>
            <p:cNvSpPr/>
            <p:nvPr/>
          </p:nvSpPr>
          <p:spPr bwMode="auto">
            <a:xfrm>
              <a:off x="2213404" y="1811453"/>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Triangle 151">
              <a:extLst>
                <a:ext uri="{FF2B5EF4-FFF2-40B4-BE49-F238E27FC236}">
                  <a16:creationId xmlns:a16="http://schemas.microsoft.com/office/drawing/2014/main" id="{B9D94C23-76B8-0CE9-F7FE-2E5945F4AFA9}"/>
                </a:ext>
              </a:extLst>
            </p:cNvPr>
            <p:cNvSpPr/>
            <p:nvPr/>
          </p:nvSpPr>
          <p:spPr bwMode="auto">
            <a:xfrm>
              <a:off x="2213935" y="1906637"/>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Triangle 152">
              <a:extLst>
                <a:ext uri="{FF2B5EF4-FFF2-40B4-BE49-F238E27FC236}">
                  <a16:creationId xmlns:a16="http://schemas.microsoft.com/office/drawing/2014/main" id="{649DF4EC-36C3-E590-AA8A-6B23F295A494}"/>
                </a:ext>
              </a:extLst>
            </p:cNvPr>
            <p:cNvSpPr/>
            <p:nvPr/>
          </p:nvSpPr>
          <p:spPr bwMode="auto">
            <a:xfrm>
              <a:off x="2204153" y="2001821"/>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Triangle 153">
              <a:extLst>
                <a:ext uri="{FF2B5EF4-FFF2-40B4-BE49-F238E27FC236}">
                  <a16:creationId xmlns:a16="http://schemas.microsoft.com/office/drawing/2014/main" id="{B04FBAF3-1E3E-F307-44A2-DF03A2A0794F}"/>
                </a:ext>
              </a:extLst>
            </p:cNvPr>
            <p:cNvSpPr/>
            <p:nvPr/>
          </p:nvSpPr>
          <p:spPr bwMode="auto">
            <a:xfrm>
              <a:off x="2223734" y="2097005"/>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Triangle 154">
              <a:extLst>
                <a:ext uri="{FF2B5EF4-FFF2-40B4-BE49-F238E27FC236}">
                  <a16:creationId xmlns:a16="http://schemas.microsoft.com/office/drawing/2014/main" id="{E7932352-13EA-216D-7847-C68E85A9405F}"/>
                </a:ext>
              </a:extLst>
            </p:cNvPr>
            <p:cNvSpPr/>
            <p:nvPr/>
          </p:nvSpPr>
          <p:spPr bwMode="auto">
            <a:xfrm>
              <a:off x="2131233" y="2192189"/>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Triangle 155">
              <a:extLst>
                <a:ext uri="{FF2B5EF4-FFF2-40B4-BE49-F238E27FC236}">
                  <a16:creationId xmlns:a16="http://schemas.microsoft.com/office/drawing/2014/main" id="{D7CC49CE-717C-9AE8-B8BD-3BE67754798D}"/>
                </a:ext>
              </a:extLst>
            </p:cNvPr>
            <p:cNvSpPr/>
            <p:nvPr/>
          </p:nvSpPr>
          <p:spPr bwMode="auto">
            <a:xfrm>
              <a:off x="2195264" y="2287374"/>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Triangle 156">
              <a:extLst>
                <a:ext uri="{FF2B5EF4-FFF2-40B4-BE49-F238E27FC236}">
                  <a16:creationId xmlns:a16="http://schemas.microsoft.com/office/drawing/2014/main" id="{E3CB4EA2-B90C-8EEC-6E05-A46DF6D2ABC2}"/>
                </a:ext>
              </a:extLst>
            </p:cNvPr>
            <p:cNvSpPr/>
            <p:nvPr/>
          </p:nvSpPr>
          <p:spPr bwMode="auto">
            <a:xfrm>
              <a:off x="2180256" y="2389502"/>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Triangle 157">
              <a:extLst>
                <a:ext uri="{FF2B5EF4-FFF2-40B4-BE49-F238E27FC236}">
                  <a16:creationId xmlns:a16="http://schemas.microsoft.com/office/drawing/2014/main" id="{40654456-1F8A-BFF8-1C3A-612261981F02}"/>
                </a:ext>
              </a:extLst>
            </p:cNvPr>
            <p:cNvSpPr/>
            <p:nvPr/>
          </p:nvSpPr>
          <p:spPr bwMode="auto">
            <a:xfrm>
              <a:off x="2241112" y="248468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Triangle 158">
              <a:extLst>
                <a:ext uri="{FF2B5EF4-FFF2-40B4-BE49-F238E27FC236}">
                  <a16:creationId xmlns:a16="http://schemas.microsoft.com/office/drawing/2014/main" id="{8FF30BFD-257D-970B-0160-2DCD02CDEB8A}"/>
                </a:ext>
              </a:extLst>
            </p:cNvPr>
            <p:cNvSpPr/>
            <p:nvPr/>
          </p:nvSpPr>
          <p:spPr bwMode="auto">
            <a:xfrm>
              <a:off x="2135911" y="2579870"/>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Triangle 159">
              <a:extLst>
                <a:ext uri="{FF2B5EF4-FFF2-40B4-BE49-F238E27FC236}">
                  <a16:creationId xmlns:a16="http://schemas.microsoft.com/office/drawing/2014/main" id="{DE9B8A4C-5085-3C27-032E-B542A7B64FC8}"/>
                </a:ext>
              </a:extLst>
            </p:cNvPr>
            <p:cNvSpPr/>
            <p:nvPr/>
          </p:nvSpPr>
          <p:spPr bwMode="auto">
            <a:xfrm>
              <a:off x="2145967" y="2675054"/>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Triangle 160">
              <a:extLst>
                <a:ext uri="{FF2B5EF4-FFF2-40B4-BE49-F238E27FC236}">
                  <a16:creationId xmlns:a16="http://schemas.microsoft.com/office/drawing/2014/main" id="{09597BC7-133A-FBED-7E93-663AD747C01D}"/>
                </a:ext>
              </a:extLst>
            </p:cNvPr>
            <p:cNvSpPr/>
            <p:nvPr/>
          </p:nvSpPr>
          <p:spPr bwMode="auto">
            <a:xfrm>
              <a:off x="2193335" y="2770238"/>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Triangle 161">
              <a:extLst>
                <a:ext uri="{FF2B5EF4-FFF2-40B4-BE49-F238E27FC236}">
                  <a16:creationId xmlns:a16="http://schemas.microsoft.com/office/drawing/2014/main" id="{FF400C12-0420-F1C2-6792-7FECC6C28925}"/>
                </a:ext>
              </a:extLst>
            </p:cNvPr>
            <p:cNvSpPr/>
            <p:nvPr/>
          </p:nvSpPr>
          <p:spPr bwMode="auto">
            <a:xfrm>
              <a:off x="2781241" y="2865422"/>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Triangle 162">
              <a:extLst>
                <a:ext uri="{FF2B5EF4-FFF2-40B4-BE49-F238E27FC236}">
                  <a16:creationId xmlns:a16="http://schemas.microsoft.com/office/drawing/2014/main" id="{5898C347-0296-787B-3A82-3C4A784B4D8E}"/>
                </a:ext>
              </a:extLst>
            </p:cNvPr>
            <p:cNvSpPr/>
            <p:nvPr/>
          </p:nvSpPr>
          <p:spPr bwMode="auto">
            <a:xfrm>
              <a:off x="2228365" y="296060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Triangle 163">
              <a:extLst>
                <a:ext uri="{FF2B5EF4-FFF2-40B4-BE49-F238E27FC236}">
                  <a16:creationId xmlns:a16="http://schemas.microsoft.com/office/drawing/2014/main" id="{BA2183B9-AEB5-9C30-DF6E-AD4C59A917BB}"/>
                </a:ext>
              </a:extLst>
            </p:cNvPr>
            <p:cNvSpPr/>
            <p:nvPr/>
          </p:nvSpPr>
          <p:spPr bwMode="auto">
            <a:xfrm>
              <a:off x="2803571" y="3055791"/>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Triangle 164">
              <a:extLst>
                <a:ext uri="{FF2B5EF4-FFF2-40B4-BE49-F238E27FC236}">
                  <a16:creationId xmlns:a16="http://schemas.microsoft.com/office/drawing/2014/main" id="{DB5C3EDF-35FB-4071-4535-05B565C97DF8}"/>
                </a:ext>
              </a:extLst>
            </p:cNvPr>
            <p:cNvSpPr/>
            <p:nvPr/>
          </p:nvSpPr>
          <p:spPr bwMode="auto">
            <a:xfrm>
              <a:off x="2201501" y="3153107"/>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Triangle 165">
              <a:extLst>
                <a:ext uri="{FF2B5EF4-FFF2-40B4-BE49-F238E27FC236}">
                  <a16:creationId xmlns:a16="http://schemas.microsoft.com/office/drawing/2014/main" id="{353C1135-B0DC-0E8E-66CA-8ED04EF343D3}"/>
                </a:ext>
              </a:extLst>
            </p:cNvPr>
            <p:cNvSpPr/>
            <p:nvPr/>
          </p:nvSpPr>
          <p:spPr bwMode="auto">
            <a:xfrm>
              <a:off x="2170282" y="3248291"/>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Triangle 166">
              <a:extLst>
                <a:ext uri="{FF2B5EF4-FFF2-40B4-BE49-F238E27FC236}">
                  <a16:creationId xmlns:a16="http://schemas.microsoft.com/office/drawing/2014/main" id="{8E3E20FF-11E5-F007-BB02-72CFA454C36C}"/>
                </a:ext>
              </a:extLst>
            </p:cNvPr>
            <p:cNvSpPr/>
            <p:nvPr/>
          </p:nvSpPr>
          <p:spPr bwMode="auto">
            <a:xfrm>
              <a:off x="2125406" y="3343475"/>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Triangle 167">
              <a:extLst>
                <a:ext uri="{FF2B5EF4-FFF2-40B4-BE49-F238E27FC236}">
                  <a16:creationId xmlns:a16="http://schemas.microsoft.com/office/drawing/2014/main" id="{178A1F22-EBE1-0014-A169-FFF18205C437}"/>
                </a:ext>
              </a:extLst>
            </p:cNvPr>
            <p:cNvSpPr/>
            <p:nvPr/>
          </p:nvSpPr>
          <p:spPr bwMode="auto">
            <a:xfrm>
              <a:off x="2230712" y="3438659"/>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Triangle 168">
              <a:extLst>
                <a:ext uri="{FF2B5EF4-FFF2-40B4-BE49-F238E27FC236}">
                  <a16:creationId xmlns:a16="http://schemas.microsoft.com/office/drawing/2014/main" id="{11836E19-3936-FFA7-0151-0965DFFBC9EF}"/>
                </a:ext>
              </a:extLst>
            </p:cNvPr>
            <p:cNvSpPr/>
            <p:nvPr/>
          </p:nvSpPr>
          <p:spPr bwMode="auto">
            <a:xfrm>
              <a:off x="2205055" y="3533843"/>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Triangle 169">
              <a:extLst>
                <a:ext uri="{FF2B5EF4-FFF2-40B4-BE49-F238E27FC236}">
                  <a16:creationId xmlns:a16="http://schemas.microsoft.com/office/drawing/2014/main" id="{88A4A3E1-2A27-A4E1-7727-ED64CB7D371E}"/>
                </a:ext>
              </a:extLst>
            </p:cNvPr>
            <p:cNvSpPr/>
            <p:nvPr/>
          </p:nvSpPr>
          <p:spPr bwMode="auto">
            <a:xfrm>
              <a:off x="2230986" y="3629027"/>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Triangle 170">
              <a:extLst>
                <a:ext uri="{FF2B5EF4-FFF2-40B4-BE49-F238E27FC236}">
                  <a16:creationId xmlns:a16="http://schemas.microsoft.com/office/drawing/2014/main" id="{A8775F7F-EB39-6C35-7CFF-52A1E1C2F75A}"/>
                </a:ext>
              </a:extLst>
            </p:cNvPr>
            <p:cNvSpPr/>
            <p:nvPr/>
          </p:nvSpPr>
          <p:spPr bwMode="auto">
            <a:xfrm>
              <a:off x="2195635" y="3724211"/>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Triangle 171">
              <a:extLst>
                <a:ext uri="{FF2B5EF4-FFF2-40B4-BE49-F238E27FC236}">
                  <a16:creationId xmlns:a16="http://schemas.microsoft.com/office/drawing/2014/main" id="{CDC1FBE4-43CE-D2C7-A963-928B8401CC32}"/>
                </a:ext>
              </a:extLst>
            </p:cNvPr>
            <p:cNvSpPr/>
            <p:nvPr/>
          </p:nvSpPr>
          <p:spPr bwMode="auto">
            <a:xfrm>
              <a:off x="2088216" y="381939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Triangle 172">
              <a:extLst>
                <a:ext uri="{FF2B5EF4-FFF2-40B4-BE49-F238E27FC236}">
                  <a16:creationId xmlns:a16="http://schemas.microsoft.com/office/drawing/2014/main" id="{05D4CF3E-56B2-C693-D59A-06C164735CC3}"/>
                </a:ext>
              </a:extLst>
            </p:cNvPr>
            <p:cNvSpPr/>
            <p:nvPr/>
          </p:nvSpPr>
          <p:spPr bwMode="auto">
            <a:xfrm>
              <a:off x="2127183" y="3921524"/>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Triangle 173">
              <a:extLst>
                <a:ext uri="{FF2B5EF4-FFF2-40B4-BE49-F238E27FC236}">
                  <a16:creationId xmlns:a16="http://schemas.microsoft.com/office/drawing/2014/main" id="{8F84E6A8-CFD7-614A-04BD-74C4E9BAC610}"/>
                </a:ext>
              </a:extLst>
            </p:cNvPr>
            <p:cNvSpPr/>
            <p:nvPr/>
          </p:nvSpPr>
          <p:spPr bwMode="auto">
            <a:xfrm>
              <a:off x="2121364" y="4016708"/>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Triangle 174">
              <a:extLst>
                <a:ext uri="{FF2B5EF4-FFF2-40B4-BE49-F238E27FC236}">
                  <a16:creationId xmlns:a16="http://schemas.microsoft.com/office/drawing/2014/main" id="{2CF17E59-4BE1-8AFD-4ABC-9D730418E494}"/>
                </a:ext>
              </a:extLst>
            </p:cNvPr>
            <p:cNvSpPr/>
            <p:nvPr/>
          </p:nvSpPr>
          <p:spPr bwMode="auto">
            <a:xfrm>
              <a:off x="2266988" y="4111892"/>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Triangle 175">
              <a:extLst>
                <a:ext uri="{FF2B5EF4-FFF2-40B4-BE49-F238E27FC236}">
                  <a16:creationId xmlns:a16="http://schemas.microsoft.com/office/drawing/2014/main" id="{98ACBBEA-C517-442E-A924-5130E94E3813}"/>
                </a:ext>
              </a:extLst>
            </p:cNvPr>
            <p:cNvSpPr/>
            <p:nvPr/>
          </p:nvSpPr>
          <p:spPr bwMode="auto">
            <a:xfrm>
              <a:off x="2181794" y="420707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Triangle 176">
              <a:extLst>
                <a:ext uri="{FF2B5EF4-FFF2-40B4-BE49-F238E27FC236}">
                  <a16:creationId xmlns:a16="http://schemas.microsoft.com/office/drawing/2014/main" id="{6B63CB59-2466-EB95-7FB2-14D98BFD63F0}"/>
                </a:ext>
              </a:extLst>
            </p:cNvPr>
            <p:cNvSpPr/>
            <p:nvPr/>
          </p:nvSpPr>
          <p:spPr bwMode="auto">
            <a:xfrm>
              <a:off x="2794312" y="4302260"/>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Triangle 177">
              <a:extLst>
                <a:ext uri="{FF2B5EF4-FFF2-40B4-BE49-F238E27FC236}">
                  <a16:creationId xmlns:a16="http://schemas.microsoft.com/office/drawing/2014/main" id="{C08D5A1A-7978-F2D9-3802-888D2A60F6CB}"/>
                </a:ext>
              </a:extLst>
            </p:cNvPr>
            <p:cNvSpPr/>
            <p:nvPr/>
          </p:nvSpPr>
          <p:spPr bwMode="auto">
            <a:xfrm>
              <a:off x="2128093" y="4397444"/>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Triangle 178">
              <a:extLst>
                <a:ext uri="{FF2B5EF4-FFF2-40B4-BE49-F238E27FC236}">
                  <a16:creationId xmlns:a16="http://schemas.microsoft.com/office/drawing/2014/main" id="{17E7FA98-9EA9-F853-836A-F3B13F9FE58D}"/>
                </a:ext>
              </a:extLst>
            </p:cNvPr>
            <p:cNvSpPr/>
            <p:nvPr/>
          </p:nvSpPr>
          <p:spPr bwMode="auto">
            <a:xfrm>
              <a:off x="2197517" y="4492628"/>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Triangle 179">
              <a:extLst>
                <a:ext uri="{FF2B5EF4-FFF2-40B4-BE49-F238E27FC236}">
                  <a16:creationId xmlns:a16="http://schemas.microsoft.com/office/drawing/2014/main" id="{5E8EE746-5A2F-9548-8D1C-14439EFBBA1B}"/>
                </a:ext>
              </a:extLst>
            </p:cNvPr>
            <p:cNvSpPr/>
            <p:nvPr/>
          </p:nvSpPr>
          <p:spPr bwMode="auto">
            <a:xfrm>
              <a:off x="2210748" y="4587813"/>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Triangle 180">
              <a:extLst>
                <a:ext uri="{FF2B5EF4-FFF2-40B4-BE49-F238E27FC236}">
                  <a16:creationId xmlns:a16="http://schemas.microsoft.com/office/drawing/2014/main" id="{C87E4391-56A6-9CA8-B76E-8D79D2041D9A}"/>
                </a:ext>
              </a:extLst>
            </p:cNvPr>
            <p:cNvSpPr/>
            <p:nvPr/>
          </p:nvSpPr>
          <p:spPr bwMode="auto">
            <a:xfrm>
              <a:off x="2796512" y="4682550"/>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Triangle 181">
              <a:extLst>
                <a:ext uri="{FF2B5EF4-FFF2-40B4-BE49-F238E27FC236}">
                  <a16:creationId xmlns:a16="http://schemas.microsoft.com/office/drawing/2014/main" id="{14C17948-587B-33EA-0700-4B16BFC0310B}"/>
                </a:ext>
              </a:extLst>
            </p:cNvPr>
            <p:cNvSpPr/>
            <p:nvPr/>
          </p:nvSpPr>
          <p:spPr bwMode="auto">
            <a:xfrm>
              <a:off x="2132511" y="4777734"/>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Triangle 182">
              <a:extLst>
                <a:ext uri="{FF2B5EF4-FFF2-40B4-BE49-F238E27FC236}">
                  <a16:creationId xmlns:a16="http://schemas.microsoft.com/office/drawing/2014/main" id="{0C9E9D44-46D4-C9CB-087E-EB7F525B8DC1}"/>
                </a:ext>
              </a:extLst>
            </p:cNvPr>
            <p:cNvSpPr/>
            <p:nvPr/>
          </p:nvSpPr>
          <p:spPr bwMode="auto">
            <a:xfrm>
              <a:off x="2136217" y="4872918"/>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Triangle 183">
              <a:extLst>
                <a:ext uri="{FF2B5EF4-FFF2-40B4-BE49-F238E27FC236}">
                  <a16:creationId xmlns:a16="http://schemas.microsoft.com/office/drawing/2014/main" id="{72FC89FF-6FD6-2F03-FCA7-760FF77C0523}"/>
                </a:ext>
              </a:extLst>
            </p:cNvPr>
            <p:cNvSpPr/>
            <p:nvPr/>
          </p:nvSpPr>
          <p:spPr bwMode="auto">
            <a:xfrm>
              <a:off x="2126435" y="4968102"/>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Triangle 184">
              <a:extLst>
                <a:ext uri="{FF2B5EF4-FFF2-40B4-BE49-F238E27FC236}">
                  <a16:creationId xmlns:a16="http://schemas.microsoft.com/office/drawing/2014/main" id="{D7502B58-C2FB-B02F-E753-9AF7FB4E271D}"/>
                </a:ext>
              </a:extLst>
            </p:cNvPr>
            <p:cNvSpPr/>
            <p:nvPr/>
          </p:nvSpPr>
          <p:spPr bwMode="auto">
            <a:xfrm>
              <a:off x="2130141" y="506328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Triangle 185">
              <a:extLst>
                <a:ext uri="{FF2B5EF4-FFF2-40B4-BE49-F238E27FC236}">
                  <a16:creationId xmlns:a16="http://schemas.microsoft.com/office/drawing/2014/main" id="{0D06FB79-AD55-E1B0-5F69-BE55037747BA}"/>
                </a:ext>
              </a:extLst>
            </p:cNvPr>
            <p:cNvSpPr/>
            <p:nvPr/>
          </p:nvSpPr>
          <p:spPr bwMode="auto">
            <a:xfrm>
              <a:off x="2177340" y="5158470"/>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7" name="Triangle 186">
              <a:extLst>
                <a:ext uri="{FF2B5EF4-FFF2-40B4-BE49-F238E27FC236}">
                  <a16:creationId xmlns:a16="http://schemas.microsoft.com/office/drawing/2014/main" id="{BE0AD5E1-9F17-E1DC-0DA1-CCD6C056C091}"/>
                </a:ext>
              </a:extLst>
            </p:cNvPr>
            <p:cNvSpPr/>
            <p:nvPr/>
          </p:nvSpPr>
          <p:spPr bwMode="auto">
            <a:xfrm>
              <a:off x="2146121" y="5253655"/>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Triangle 187">
              <a:extLst>
                <a:ext uri="{FF2B5EF4-FFF2-40B4-BE49-F238E27FC236}">
                  <a16:creationId xmlns:a16="http://schemas.microsoft.com/office/drawing/2014/main" id="{034D8A9F-AF98-B673-D17B-D8C4F018A5D0}"/>
                </a:ext>
              </a:extLst>
            </p:cNvPr>
            <p:cNvSpPr/>
            <p:nvPr/>
          </p:nvSpPr>
          <p:spPr bwMode="auto">
            <a:xfrm>
              <a:off x="2220306" y="5353096"/>
              <a:ext cx="117096" cy="119817"/>
            </a:xfrm>
            <a:prstGeom prst="triangle">
              <a:avLst/>
            </a:prstGeom>
            <a:solidFill>
              <a:srgbClr val="FFBD0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38" name="Straight Connector 37">
              <a:extLst>
                <a:ext uri="{FF2B5EF4-FFF2-40B4-BE49-F238E27FC236}">
                  <a16:creationId xmlns:a16="http://schemas.microsoft.com/office/drawing/2014/main" id="{E0517D97-80CD-3E2F-6D8F-3D137E056DA0}"/>
                </a:ext>
              </a:extLst>
            </p:cNvPr>
            <p:cNvCxnSpPr/>
            <p:nvPr/>
          </p:nvCxnSpPr>
          <p:spPr bwMode="auto">
            <a:xfrm>
              <a:off x="1658723" y="3418507"/>
              <a:ext cx="8079166"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33" name="TextBox 332">
              <a:extLst>
                <a:ext uri="{FF2B5EF4-FFF2-40B4-BE49-F238E27FC236}">
                  <a16:creationId xmlns:a16="http://schemas.microsoft.com/office/drawing/2014/main" id="{0A8B5835-DB22-8CC4-CAAD-D410F24EDCCA}"/>
                </a:ext>
              </a:extLst>
            </p:cNvPr>
            <p:cNvSpPr txBox="1"/>
            <p:nvPr/>
          </p:nvSpPr>
          <p:spPr bwMode="auto">
            <a:xfrm>
              <a:off x="1517524" y="562051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Tree>
    <p:extLst>
      <p:ext uri="{BB962C8B-B14F-4D97-AF65-F5344CB8AC3E}">
        <p14:creationId xmlns:p14="http://schemas.microsoft.com/office/powerpoint/2010/main" val="1616860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0" name="Straight Connector 159">
            <a:extLst>
              <a:ext uri="{FF2B5EF4-FFF2-40B4-BE49-F238E27FC236}">
                <a16:creationId xmlns:a16="http://schemas.microsoft.com/office/drawing/2014/main" id="{E87A578C-35EA-BA47-5165-43B00E230D51}"/>
              </a:ext>
            </a:extLst>
          </p:cNvPr>
          <p:cNvCxnSpPr>
            <a:cxnSpLocks/>
          </p:cNvCxnSpPr>
          <p:nvPr/>
        </p:nvCxnSpPr>
        <p:spPr bwMode="auto">
          <a:xfrm>
            <a:off x="5134776" y="381522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103F431-E837-0102-9AF4-5AAAD8C3D1FE}"/>
              </a:ext>
            </a:extLst>
          </p:cNvPr>
          <p:cNvCxnSpPr>
            <a:cxnSpLocks/>
          </p:cNvCxnSpPr>
          <p:nvPr/>
        </p:nvCxnSpPr>
        <p:spPr bwMode="auto">
          <a:xfrm>
            <a:off x="4351317" y="373502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C6F6EAA-546F-4D9C-A60F-AC700FE59D12}"/>
              </a:ext>
            </a:extLst>
          </p:cNvPr>
          <p:cNvCxnSpPr>
            <a:cxnSpLocks/>
          </p:cNvCxnSpPr>
          <p:nvPr/>
        </p:nvCxnSpPr>
        <p:spPr bwMode="auto">
          <a:xfrm>
            <a:off x="2289234" y="279741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06FDC8A-66FA-9714-D44F-78098DB50DFE}"/>
              </a:ext>
            </a:extLst>
          </p:cNvPr>
          <p:cNvCxnSpPr>
            <a:cxnSpLocks/>
          </p:cNvCxnSpPr>
          <p:nvPr/>
        </p:nvCxnSpPr>
        <p:spPr bwMode="auto">
          <a:xfrm>
            <a:off x="10329768" y="327697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46814B9-6F99-B788-DF2D-655115931DCB}"/>
              </a:ext>
            </a:extLst>
          </p:cNvPr>
          <p:cNvCxnSpPr>
            <a:cxnSpLocks/>
          </p:cNvCxnSpPr>
          <p:nvPr/>
        </p:nvCxnSpPr>
        <p:spPr bwMode="auto">
          <a:xfrm>
            <a:off x="10190986" y="3276973"/>
            <a:ext cx="0" cy="142039"/>
          </a:xfrm>
          <a:prstGeom prst="line">
            <a:avLst/>
          </a:prstGeom>
          <a:noFill/>
          <a:ln w="28575" cap="flat" cmpd="sng" algn="ctr">
            <a:solidFill>
              <a:schemeClr val="accent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C07A685E-0460-628A-0415-528075A5A0CF}"/>
              </a:ext>
            </a:extLst>
          </p:cNvPr>
          <p:cNvSpPr txBox="1"/>
          <p:nvPr/>
        </p:nvSpPr>
        <p:spPr bwMode="auto">
          <a:xfrm>
            <a:off x="9177079" y="27932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68</a:t>
            </a:r>
          </a:p>
        </p:txBody>
      </p:sp>
      <p:cxnSp>
        <p:nvCxnSpPr>
          <p:cNvPr id="103" name="Straight Connector 102">
            <a:extLst>
              <a:ext uri="{FF2B5EF4-FFF2-40B4-BE49-F238E27FC236}">
                <a16:creationId xmlns:a16="http://schemas.microsoft.com/office/drawing/2014/main" id="{429FB18D-E40D-951F-00E3-108CC5AEF24B}"/>
              </a:ext>
            </a:extLst>
          </p:cNvPr>
          <p:cNvCxnSpPr>
            <a:cxnSpLocks/>
          </p:cNvCxnSpPr>
          <p:nvPr/>
        </p:nvCxnSpPr>
        <p:spPr bwMode="auto">
          <a:xfrm>
            <a:off x="9674103" y="317370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E14AF22-23BF-6769-9328-BD91B831FE29}"/>
              </a:ext>
            </a:extLst>
          </p:cNvPr>
          <p:cNvCxnSpPr>
            <a:cxnSpLocks/>
          </p:cNvCxnSpPr>
          <p:nvPr/>
        </p:nvCxnSpPr>
        <p:spPr bwMode="auto">
          <a:xfrm>
            <a:off x="9604783" y="314715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662373E-72F4-0B48-88BF-DE572ECA962D}"/>
              </a:ext>
            </a:extLst>
          </p:cNvPr>
          <p:cNvCxnSpPr>
            <a:cxnSpLocks/>
          </p:cNvCxnSpPr>
          <p:nvPr/>
        </p:nvCxnSpPr>
        <p:spPr bwMode="auto">
          <a:xfrm>
            <a:off x="9534797" y="3135044"/>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EF6DF69-BBF1-CC5B-F0AC-14F8A15E5929}"/>
              </a:ext>
            </a:extLst>
          </p:cNvPr>
          <p:cNvCxnSpPr>
            <a:cxnSpLocks/>
          </p:cNvCxnSpPr>
          <p:nvPr/>
        </p:nvCxnSpPr>
        <p:spPr bwMode="auto">
          <a:xfrm>
            <a:off x="9326209" y="309726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921CAB6-6278-15A4-4B36-E17F5FF24D0E}"/>
              </a:ext>
            </a:extLst>
          </p:cNvPr>
          <p:cNvCxnSpPr>
            <a:cxnSpLocks/>
          </p:cNvCxnSpPr>
          <p:nvPr/>
        </p:nvCxnSpPr>
        <p:spPr bwMode="auto">
          <a:xfrm>
            <a:off x="9099289" y="306515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1BC6A70-14FF-52BD-546E-C39FC9257FCE}"/>
              </a:ext>
            </a:extLst>
          </p:cNvPr>
          <p:cNvCxnSpPr>
            <a:cxnSpLocks/>
          </p:cNvCxnSpPr>
          <p:nvPr/>
        </p:nvCxnSpPr>
        <p:spPr bwMode="auto">
          <a:xfrm>
            <a:off x="8871795" y="3027332"/>
            <a:ext cx="0" cy="142039"/>
          </a:xfrm>
          <a:prstGeom prst="line">
            <a:avLst/>
          </a:prstGeom>
          <a:noFill/>
          <a:ln w="28575" cap="flat" cmpd="sng" algn="ctr">
            <a:solidFill>
              <a:schemeClr val="accent1"/>
            </a:solidFill>
            <a:prstDash val="solid"/>
            <a:round/>
            <a:headEnd type="none" w="med" len="med"/>
            <a:tailEnd type="none" w="med" len="med"/>
          </a:ln>
          <a:effectLst/>
        </p:spPr>
      </p:cxnSp>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dirty="0"/>
              <a:t>DeLLphi-301: Survival</a:t>
            </a:r>
          </a:p>
        </p:txBody>
      </p:sp>
      <p:sp>
        <p:nvSpPr>
          <p:cNvPr id="8" name="TextBox 7">
            <a:extLst>
              <a:ext uri="{FF2B5EF4-FFF2-40B4-BE49-F238E27FC236}">
                <a16:creationId xmlns:a16="http://schemas.microsoft.com/office/drawing/2014/main" id="{9868B4A9-BDBE-9CF2-255F-AB113AE056EA}"/>
              </a:ext>
            </a:extLst>
          </p:cNvPr>
          <p:cNvSpPr txBox="1"/>
          <p:nvPr/>
        </p:nvSpPr>
        <p:spPr bwMode="auto">
          <a:xfrm>
            <a:off x="3658625" y="1528304"/>
            <a:ext cx="5563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9" name="TextBox 8">
            <a:extLst>
              <a:ext uri="{FF2B5EF4-FFF2-40B4-BE49-F238E27FC236}">
                <a16:creationId xmlns:a16="http://schemas.microsoft.com/office/drawing/2014/main" id="{46278D31-0D19-A8B8-B9C4-D7D302B894A4}"/>
              </a:ext>
            </a:extLst>
          </p:cNvPr>
          <p:cNvSpPr txBox="1"/>
          <p:nvPr/>
        </p:nvSpPr>
        <p:spPr bwMode="auto">
          <a:xfrm>
            <a:off x="8840978" y="1528304"/>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3" name="Text Box 11">
            <a:extLst>
              <a:ext uri="{FF2B5EF4-FFF2-40B4-BE49-F238E27FC236}">
                <a16:creationId xmlns:a16="http://schemas.microsoft.com/office/drawing/2014/main" id="{FB08DABA-DA53-15AE-3FD1-A59645888E9D}"/>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a:t>
            </a:r>
          </a:p>
        </p:txBody>
      </p:sp>
      <p:grpSp>
        <p:nvGrpSpPr>
          <p:cNvPr id="2" name="Group 1">
            <a:extLst>
              <a:ext uri="{FF2B5EF4-FFF2-40B4-BE49-F238E27FC236}">
                <a16:creationId xmlns:a16="http://schemas.microsoft.com/office/drawing/2014/main" id="{6696A031-21EC-51F2-C7DB-AF3FC82F6212}"/>
              </a:ext>
            </a:extLst>
          </p:cNvPr>
          <p:cNvGrpSpPr/>
          <p:nvPr/>
        </p:nvGrpSpPr>
        <p:grpSpPr>
          <a:xfrm>
            <a:off x="2975357" y="1853581"/>
            <a:ext cx="3563230" cy="1077218"/>
            <a:chOff x="2702307" y="1853581"/>
            <a:chExt cx="3563230" cy="1077218"/>
          </a:xfrm>
        </p:grpSpPr>
        <p:sp>
          <p:nvSpPr>
            <p:cNvPr id="6" name="TextBox 5">
              <a:extLst>
                <a:ext uri="{FF2B5EF4-FFF2-40B4-BE49-F238E27FC236}">
                  <a16:creationId xmlns:a16="http://schemas.microsoft.com/office/drawing/2014/main" id="{1A42093F-8BAC-8202-64B0-AF43F2E49085}"/>
                </a:ext>
              </a:extLst>
            </p:cNvPr>
            <p:cNvSpPr txBox="1"/>
            <p:nvPr/>
          </p:nvSpPr>
          <p:spPr bwMode="auto">
            <a:xfrm>
              <a:off x="4582024" y="1853581"/>
              <a:ext cx="1683513" cy="1077218"/>
            </a:xfrm>
            <a:prstGeom prst="rect">
              <a:avLst/>
            </a:prstGeom>
            <a:solidFill>
              <a:schemeClr val="tx1"/>
            </a:solid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4.9 (2.9-6.7)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3.9 (2.6-4.4)</a:t>
              </a:r>
            </a:p>
          </p:txBody>
        </p:sp>
        <p:sp>
          <p:nvSpPr>
            <p:cNvPr id="14" name="TextBox 13">
              <a:extLst>
                <a:ext uri="{FF2B5EF4-FFF2-40B4-BE49-F238E27FC236}">
                  <a16:creationId xmlns:a16="http://schemas.microsoft.com/office/drawing/2014/main" id="{E6E105F3-F1F0-3B1C-CFBD-32FD54CA0725}"/>
                </a:ext>
              </a:extLst>
            </p:cNvPr>
            <p:cNvSpPr txBox="1"/>
            <p:nvPr/>
          </p:nvSpPr>
          <p:spPr bwMode="auto">
            <a:xfrm>
              <a:off x="2702307" y="2327369"/>
              <a:ext cx="2064544" cy="584775"/>
            </a:xfrm>
            <a:prstGeom prst="rect">
              <a:avLst/>
            </a:prstGeom>
            <a:solidFill>
              <a:schemeClr val="tx1"/>
            </a:solid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Tarlatamab 10 mg</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Tarlatamab 100 mg</a:t>
              </a:r>
              <a:endParaRPr kumimoji="0" lang="en-US" sz="1600" b="0" i="0" u="none" strike="noStrike" kern="1200" cap="none" spc="0" normalizeH="0" baseline="0" noProof="0" dirty="0">
                <a:ln>
                  <a:noFill/>
                </a:ln>
                <a:solidFill>
                  <a:srgbClr val="4DA1BB"/>
                </a:solidFill>
                <a:effectLst/>
                <a:uLnTx/>
                <a:uFillTx/>
                <a:latin typeface="Calibri"/>
                <a:ea typeface="+mn-ea"/>
                <a:cs typeface="+mn-cs"/>
              </a:endParaRPr>
            </a:p>
          </p:txBody>
        </p:sp>
      </p:grpSp>
      <p:grpSp>
        <p:nvGrpSpPr>
          <p:cNvPr id="5" name="Group 4">
            <a:extLst>
              <a:ext uri="{FF2B5EF4-FFF2-40B4-BE49-F238E27FC236}">
                <a16:creationId xmlns:a16="http://schemas.microsoft.com/office/drawing/2014/main" id="{2C841A30-ABFC-4195-8AF5-A1F032F43E14}"/>
              </a:ext>
            </a:extLst>
          </p:cNvPr>
          <p:cNvGrpSpPr/>
          <p:nvPr/>
        </p:nvGrpSpPr>
        <p:grpSpPr>
          <a:xfrm>
            <a:off x="8208716" y="1680699"/>
            <a:ext cx="3590475" cy="1077218"/>
            <a:chOff x="8419591" y="1680699"/>
            <a:chExt cx="3590475" cy="1077218"/>
          </a:xfrm>
        </p:grpSpPr>
        <p:sp>
          <p:nvSpPr>
            <p:cNvPr id="17" name="TextBox 16">
              <a:extLst>
                <a:ext uri="{FF2B5EF4-FFF2-40B4-BE49-F238E27FC236}">
                  <a16:creationId xmlns:a16="http://schemas.microsoft.com/office/drawing/2014/main" id="{7062EE14-BB24-27FE-CF1F-7038B38EBC85}"/>
                </a:ext>
              </a:extLst>
            </p:cNvPr>
            <p:cNvSpPr txBox="1"/>
            <p:nvPr/>
          </p:nvSpPr>
          <p:spPr bwMode="auto">
            <a:xfrm>
              <a:off x="10326553" y="1680699"/>
              <a:ext cx="1683513" cy="1077218"/>
            </a:xfrm>
            <a:prstGeom prst="rect">
              <a:avLst/>
            </a:prstGeom>
            <a:solidFill>
              <a:schemeClr val="tx1"/>
            </a:solid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14.3 (10.8-NE)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NE (12.4-NE)</a:t>
              </a:r>
            </a:p>
          </p:txBody>
        </p:sp>
        <p:sp>
          <p:nvSpPr>
            <p:cNvPr id="18" name="TextBox 17">
              <a:extLst>
                <a:ext uri="{FF2B5EF4-FFF2-40B4-BE49-F238E27FC236}">
                  <a16:creationId xmlns:a16="http://schemas.microsoft.com/office/drawing/2014/main" id="{F86B54E6-A8FF-73A7-7F58-100B6F8E5BED}"/>
                </a:ext>
              </a:extLst>
            </p:cNvPr>
            <p:cNvSpPr txBox="1"/>
            <p:nvPr/>
          </p:nvSpPr>
          <p:spPr bwMode="auto">
            <a:xfrm>
              <a:off x="8419591" y="2160964"/>
              <a:ext cx="2064544" cy="584775"/>
            </a:xfrm>
            <a:prstGeom prst="rect">
              <a:avLst/>
            </a:prstGeom>
            <a:solidFill>
              <a:schemeClr val="tx1"/>
            </a:solid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Tarlatamab 10 mg</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Tarlatamab 100 mg</a:t>
              </a:r>
              <a:endParaRPr kumimoji="0" lang="en-US" sz="1600" b="0" i="0" u="none" strike="noStrike" kern="1200" cap="none" spc="0" normalizeH="0" baseline="0" noProof="0" dirty="0">
                <a:ln>
                  <a:noFill/>
                </a:ln>
                <a:solidFill>
                  <a:srgbClr val="4DA1BB"/>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1E266218-9C7F-19F3-4D04-BCD770A8E4DD}"/>
              </a:ext>
            </a:extLst>
          </p:cNvPr>
          <p:cNvSpPr txBox="1"/>
          <p:nvPr/>
        </p:nvSpPr>
        <p:spPr bwMode="auto">
          <a:xfrm>
            <a:off x="1101539" y="3013046"/>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3A51CA5-12F1-E030-E350-78F4C83F0C95}"/>
              </a:ext>
            </a:extLst>
          </p:cNvPr>
          <p:cNvSpPr txBox="1"/>
          <p:nvPr/>
        </p:nvSpPr>
        <p:spPr bwMode="auto">
          <a:xfrm>
            <a:off x="6251927" y="3010052"/>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0B8E1471-6B0D-17D3-9385-1FD4B9B13B9F}"/>
              </a:ext>
            </a:extLst>
          </p:cNvPr>
          <p:cNvSpPr txBox="1"/>
          <p:nvPr/>
        </p:nvSpPr>
        <p:spPr bwMode="auto">
          <a:xfrm rot="5400000">
            <a:off x="3909748" y="4304684"/>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3A78A7F2-7653-3F78-BCFE-B8C62E6CA93B}"/>
              </a:ext>
            </a:extLst>
          </p:cNvPr>
          <p:cNvGrpSpPr/>
          <p:nvPr/>
        </p:nvGrpSpPr>
        <p:grpSpPr>
          <a:xfrm>
            <a:off x="1329165" y="2419898"/>
            <a:ext cx="535724" cy="2099540"/>
            <a:chOff x="1105296" y="2419898"/>
            <a:chExt cx="535724" cy="2099540"/>
          </a:xfrm>
        </p:grpSpPr>
        <p:sp>
          <p:nvSpPr>
            <p:cNvPr id="10" name="TextBox 9">
              <a:extLst>
                <a:ext uri="{FF2B5EF4-FFF2-40B4-BE49-F238E27FC236}">
                  <a16:creationId xmlns:a16="http://schemas.microsoft.com/office/drawing/2014/main" id="{3D121A08-1454-007D-3D23-7B9969777BB0}"/>
                </a:ext>
              </a:extLst>
            </p:cNvPr>
            <p:cNvSpPr txBox="1"/>
            <p:nvPr/>
          </p:nvSpPr>
          <p:spPr bwMode="auto">
            <a:xfrm>
              <a:off x="1105296" y="2419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1" name="TextBox 10">
              <a:extLst>
                <a:ext uri="{FF2B5EF4-FFF2-40B4-BE49-F238E27FC236}">
                  <a16:creationId xmlns:a16="http://schemas.microsoft.com/office/drawing/2014/main" id="{650FD9BB-87D0-3E8A-0A73-53F02909B193}"/>
                </a:ext>
              </a:extLst>
            </p:cNvPr>
            <p:cNvSpPr txBox="1"/>
            <p:nvPr/>
          </p:nvSpPr>
          <p:spPr bwMode="auto">
            <a:xfrm>
              <a:off x="1222316" y="27690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 name="TextBox 11">
              <a:extLst>
                <a:ext uri="{FF2B5EF4-FFF2-40B4-BE49-F238E27FC236}">
                  <a16:creationId xmlns:a16="http://schemas.microsoft.com/office/drawing/2014/main" id="{5F4A4580-9578-557B-C286-20E219E72FF7}"/>
                </a:ext>
              </a:extLst>
            </p:cNvPr>
            <p:cNvSpPr txBox="1"/>
            <p:nvPr/>
          </p:nvSpPr>
          <p:spPr bwMode="auto">
            <a:xfrm>
              <a:off x="1222316" y="31123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3" name="TextBox 22">
              <a:extLst>
                <a:ext uri="{FF2B5EF4-FFF2-40B4-BE49-F238E27FC236}">
                  <a16:creationId xmlns:a16="http://schemas.microsoft.com/office/drawing/2014/main" id="{90BA2428-5674-5371-35C7-428301D44337}"/>
                </a:ext>
              </a:extLst>
            </p:cNvPr>
            <p:cNvSpPr txBox="1"/>
            <p:nvPr/>
          </p:nvSpPr>
          <p:spPr bwMode="auto">
            <a:xfrm>
              <a:off x="1222316" y="34615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4" name="TextBox 23">
              <a:extLst>
                <a:ext uri="{FF2B5EF4-FFF2-40B4-BE49-F238E27FC236}">
                  <a16:creationId xmlns:a16="http://schemas.microsoft.com/office/drawing/2014/main" id="{92FAEFDE-97CB-5C01-FD32-781D0B90E3C8}"/>
                </a:ext>
              </a:extLst>
            </p:cNvPr>
            <p:cNvSpPr txBox="1"/>
            <p:nvPr/>
          </p:nvSpPr>
          <p:spPr bwMode="auto">
            <a:xfrm>
              <a:off x="1222316" y="380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5" name="TextBox 24">
              <a:extLst>
                <a:ext uri="{FF2B5EF4-FFF2-40B4-BE49-F238E27FC236}">
                  <a16:creationId xmlns:a16="http://schemas.microsoft.com/office/drawing/2014/main" id="{1BE4FC21-A491-59F1-6F6D-70D5EEBA5FAB}"/>
                </a:ext>
              </a:extLst>
            </p:cNvPr>
            <p:cNvSpPr txBox="1"/>
            <p:nvPr/>
          </p:nvSpPr>
          <p:spPr bwMode="auto">
            <a:xfrm>
              <a:off x="1339335" y="415010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33" name="Group 32">
            <a:extLst>
              <a:ext uri="{FF2B5EF4-FFF2-40B4-BE49-F238E27FC236}">
                <a16:creationId xmlns:a16="http://schemas.microsoft.com/office/drawing/2014/main" id="{6727B832-D8E6-D2AF-8F5B-037A1A81C6BE}"/>
              </a:ext>
            </a:extLst>
          </p:cNvPr>
          <p:cNvGrpSpPr/>
          <p:nvPr/>
        </p:nvGrpSpPr>
        <p:grpSpPr>
          <a:xfrm>
            <a:off x="1729403" y="4358982"/>
            <a:ext cx="4826581" cy="369332"/>
            <a:chOff x="1456353" y="4358982"/>
            <a:chExt cx="4826581" cy="369332"/>
          </a:xfrm>
        </p:grpSpPr>
        <p:sp>
          <p:nvSpPr>
            <p:cNvPr id="27" name="TextBox 26">
              <a:extLst>
                <a:ext uri="{FF2B5EF4-FFF2-40B4-BE49-F238E27FC236}">
                  <a16:creationId xmlns:a16="http://schemas.microsoft.com/office/drawing/2014/main" id="{F01FBFAF-366F-9058-F096-F739D988E80A}"/>
                </a:ext>
              </a:extLst>
            </p:cNvPr>
            <p:cNvSpPr txBox="1"/>
            <p:nvPr/>
          </p:nvSpPr>
          <p:spPr bwMode="auto">
            <a:xfrm>
              <a:off x="1456353"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8" name="TextBox 27">
              <a:extLst>
                <a:ext uri="{FF2B5EF4-FFF2-40B4-BE49-F238E27FC236}">
                  <a16:creationId xmlns:a16="http://schemas.microsoft.com/office/drawing/2014/main" id="{7AB3DDCB-CD92-0CC9-5056-B619BC0FC715}"/>
                </a:ext>
              </a:extLst>
            </p:cNvPr>
            <p:cNvSpPr txBox="1"/>
            <p:nvPr/>
          </p:nvSpPr>
          <p:spPr bwMode="auto">
            <a:xfrm>
              <a:off x="2354148"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9" name="TextBox 28">
              <a:extLst>
                <a:ext uri="{FF2B5EF4-FFF2-40B4-BE49-F238E27FC236}">
                  <a16:creationId xmlns:a16="http://schemas.microsoft.com/office/drawing/2014/main" id="{C9BB5BEA-1395-A8A4-E1DF-BC967B637E5A}"/>
                </a:ext>
              </a:extLst>
            </p:cNvPr>
            <p:cNvSpPr txBox="1"/>
            <p:nvPr/>
          </p:nvSpPr>
          <p:spPr bwMode="auto">
            <a:xfrm>
              <a:off x="3248060"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0" name="TextBox 29">
              <a:extLst>
                <a:ext uri="{FF2B5EF4-FFF2-40B4-BE49-F238E27FC236}">
                  <a16:creationId xmlns:a16="http://schemas.microsoft.com/office/drawing/2014/main" id="{844527FB-A0ED-19C2-C67D-A29390FBCED3}"/>
                </a:ext>
              </a:extLst>
            </p:cNvPr>
            <p:cNvSpPr txBox="1"/>
            <p:nvPr/>
          </p:nvSpPr>
          <p:spPr bwMode="auto">
            <a:xfrm>
              <a:off x="4145855"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1" name="TextBox 30">
              <a:extLst>
                <a:ext uri="{FF2B5EF4-FFF2-40B4-BE49-F238E27FC236}">
                  <a16:creationId xmlns:a16="http://schemas.microsoft.com/office/drawing/2014/main" id="{79EAFEC1-1837-E861-3747-5A9977628111}"/>
                </a:ext>
              </a:extLst>
            </p:cNvPr>
            <p:cNvSpPr txBox="1"/>
            <p:nvPr/>
          </p:nvSpPr>
          <p:spPr bwMode="auto">
            <a:xfrm>
              <a:off x="4966435"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17B15C4B-640B-194B-B4DB-D2397C9E0501}"/>
                </a:ext>
              </a:extLst>
            </p:cNvPr>
            <p:cNvSpPr txBox="1"/>
            <p:nvPr/>
          </p:nvSpPr>
          <p:spPr bwMode="auto">
            <a:xfrm>
              <a:off x="5864230"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grpSp>
      <p:sp>
        <p:nvSpPr>
          <p:cNvPr id="34" name="Freeform: Shape 33">
            <a:extLst>
              <a:ext uri="{FF2B5EF4-FFF2-40B4-BE49-F238E27FC236}">
                <a16:creationId xmlns:a16="http://schemas.microsoft.com/office/drawing/2014/main" id="{07F50D42-BD62-EEE3-87E5-C063205BECC7}"/>
              </a:ext>
            </a:extLst>
          </p:cNvPr>
          <p:cNvSpPr/>
          <p:nvPr/>
        </p:nvSpPr>
        <p:spPr bwMode="auto">
          <a:xfrm>
            <a:off x="1885950" y="2609850"/>
            <a:ext cx="4464050" cy="1727200"/>
          </a:xfrm>
          <a:custGeom>
            <a:avLst/>
            <a:gdLst>
              <a:gd name="connsiteX0" fmla="*/ 0 w 4464050"/>
              <a:gd name="connsiteY0" fmla="*/ 0 h 1727200"/>
              <a:gd name="connsiteX1" fmla="*/ 0 w 4464050"/>
              <a:gd name="connsiteY1" fmla="*/ 1727200 h 1727200"/>
              <a:gd name="connsiteX2" fmla="*/ 4464050 w 4464050"/>
              <a:gd name="connsiteY2" fmla="*/ 1727200 h 1727200"/>
            </a:gdLst>
            <a:ahLst/>
            <a:cxnLst>
              <a:cxn ang="0">
                <a:pos x="connsiteX0" y="connsiteY0"/>
              </a:cxn>
              <a:cxn ang="0">
                <a:pos x="connsiteX1" y="connsiteY1"/>
              </a:cxn>
              <a:cxn ang="0">
                <a:pos x="connsiteX2" y="connsiteY2"/>
              </a:cxn>
            </a:cxnLst>
            <a:rect l="l" t="t" r="r" b="b"/>
            <a:pathLst>
              <a:path w="4464050" h="1727200">
                <a:moveTo>
                  <a:pt x="0" y="0"/>
                </a:moveTo>
                <a:lnTo>
                  <a:pt x="0" y="1727200"/>
                </a:lnTo>
                <a:lnTo>
                  <a:pt x="4464050" y="1727200"/>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7EE7BB31-935E-9BBC-C45C-762E76B1B8B3}"/>
              </a:ext>
            </a:extLst>
          </p:cNvPr>
          <p:cNvGrpSpPr/>
          <p:nvPr/>
        </p:nvGrpSpPr>
        <p:grpSpPr>
          <a:xfrm>
            <a:off x="1790699" y="2616395"/>
            <a:ext cx="109119" cy="1723383"/>
            <a:chOff x="1456353" y="2616395"/>
            <a:chExt cx="402258" cy="1723383"/>
          </a:xfrm>
        </p:grpSpPr>
        <p:cxnSp>
          <p:nvCxnSpPr>
            <p:cNvPr id="36" name="Straight Connector 35">
              <a:extLst>
                <a:ext uri="{FF2B5EF4-FFF2-40B4-BE49-F238E27FC236}">
                  <a16:creationId xmlns:a16="http://schemas.microsoft.com/office/drawing/2014/main" id="{B8E0B829-E51D-AC05-78E2-11F209BFF0B8}"/>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E50F10-3021-E1DE-2FC2-0438B845197D}"/>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7981D14-2807-40E4-8812-BA5EAD0447E8}"/>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238CAD4-66D0-8EFD-BAD5-E4C0E17A9EE4}"/>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2AA01BA-8E81-E8B3-4670-6CA7E123D6EA}"/>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AB3612B-1991-27AB-5571-F4FD641041BD}"/>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EE84320D-12B1-0F28-0E02-1889A9102D01}"/>
              </a:ext>
            </a:extLst>
          </p:cNvPr>
          <p:cNvGrpSpPr/>
          <p:nvPr/>
        </p:nvGrpSpPr>
        <p:grpSpPr>
          <a:xfrm rot="5400000">
            <a:off x="4063999" y="2159000"/>
            <a:ext cx="101604" cy="4457703"/>
            <a:chOff x="1456353" y="2616395"/>
            <a:chExt cx="402258" cy="1723383"/>
          </a:xfrm>
        </p:grpSpPr>
        <p:cxnSp>
          <p:nvCxnSpPr>
            <p:cNvPr id="44" name="Straight Connector 43">
              <a:extLst>
                <a:ext uri="{FF2B5EF4-FFF2-40B4-BE49-F238E27FC236}">
                  <a16:creationId xmlns:a16="http://schemas.microsoft.com/office/drawing/2014/main" id="{71E12BEC-687A-C64C-2DBF-90908D0BCE7E}"/>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9B6FEF2-6767-EE42-2BAD-67DE1D42146A}"/>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BC6C696-3EAF-58F2-5C3D-A9C88BDE3038}"/>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22AA33E-39B6-88E2-9F1A-6194351E9E51}"/>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C9C06B-946F-0C4C-479A-9DF226BAB314}"/>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4302FAF-88F2-EADD-6561-08C148B8CAED}"/>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0995CE8C-CD32-8883-3980-4BF88300871A}"/>
              </a:ext>
            </a:extLst>
          </p:cNvPr>
          <p:cNvCxnSpPr/>
          <p:nvPr/>
        </p:nvCxnSpPr>
        <p:spPr bwMode="auto">
          <a:xfrm>
            <a:off x="3669028" y="3650426"/>
            <a:ext cx="0" cy="68662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2" name="Straight Connector 51">
            <a:extLst>
              <a:ext uri="{FF2B5EF4-FFF2-40B4-BE49-F238E27FC236}">
                <a16:creationId xmlns:a16="http://schemas.microsoft.com/office/drawing/2014/main" id="{4FF5EBF5-3B40-3124-0505-7A3F5CEA66BC}"/>
              </a:ext>
            </a:extLst>
          </p:cNvPr>
          <p:cNvCxnSpPr>
            <a:cxnSpLocks/>
          </p:cNvCxnSpPr>
          <p:nvPr/>
        </p:nvCxnSpPr>
        <p:spPr bwMode="auto">
          <a:xfrm>
            <a:off x="4560569" y="3830859"/>
            <a:ext cx="0" cy="506191"/>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4" name="TextBox 53">
            <a:extLst>
              <a:ext uri="{FF2B5EF4-FFF2-40B4-BE49-F238E27FC236}">
                <a16:creationId xmlns:a16="http://schemas.microsoft.com/office/drawing/2014/main" id="{625094F4-35C8-97BA-CC00-7D30F7E812A0}"/>
              </a:ext>
            </a:extLst>
          </p:cNvPr>
          <p:cNvSpPr txBox="1"/>
          <p:nvPr/>
        </p:nvSpPr>
        <p:spPr bwMode="auto">
          <a:xfrm>
            <a:off x="124356" y="4713465"/>
            <a:ext cx="16071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Tarlatamab 10 mg</a:t>
            </a:r>
          </a:p>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Tarlatamab 100 mg</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55" name="Group 54">
            <a:extLst>
              <a:ext uri="{FF2B5EF4-FFF2-40B4-BE49-F238E27FC236}">
                <a16:creationId xmlns:a16="http://schemas.microsoft.com/office/drawing/2014/main" id="{FC5689D5-2160-AAAE-EA54-C352E72C9888}"/>
              </a:ext>
            </a:extLst>
          </p:cNvPr>
          <p:cNvGrpSpPr/>
          <p:nvPr/>
        </p:nvGrpSpPr>
        <p:grpSpPr>
          <a:xfrm>
            <a:off x="1650856" y="4928909"/>
            <a:ext cx="4833795" cy="523220"/>
            <a:chOff x="1377806" y="4358982"/>
            <a:chExt cx="4833795" cy="523220"/>
          </a:xfrm>
        </p:grpSpPr>
        <p:sp>
          <p:nvSpPr>
            <p:cNvPr id="56" name="TextBox 55">
              <a:extLst>
                <a:ext uri="{FF2B5EF4-FFF2-40B4-BE49-F238E27FC236}">
                  <a16:creationId xmlns:a16="http://schemas.microsoft.com/office/drawing/2014/main" id="{C65364B3-A6F5-1A94-7FDE-38CBDBA8B6AF}"/>
                </a:ext>
              </a:extLst>
            </p:cNvPr>
            <p:cNvSpPr txBox="1"/>
            <p:nvPr/>
          </p:nvSpPr>
          <p:spPr bwMode="auto">
            <a:xfrm>
              <a:off x="1377806" y="435898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a:t>
              </a:r>
            </a:p>
          </p:txBody>
        </p:sp>
        <p:sp>
          <p:nvSpPr>
            <p:cNvPr id="57" name="TextBox 56">
              <a:extLst>
                <a:ext uri="{FF2B5EF4-FFF2-40B4-BE49-F238E27FC236}">
                  <a16:creationId xmlns:a16="http://schemas.microsoft.com/office/drawing/2014/main" id="{854E66F0-7407-4A0F-F725-B6B5C4A65906}"/>
                </a:ext>
              </a:extLst>
            </p:cNvPr>
            <p:cNvSpPr txBox="1"/>
            <p:nvPr/>
          </p:nvSpPr>
          <p:spPr bwMode="auto">
            <a:xfrm>
              <a:off x="2321287" y="435898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58" name="TextBox 57">
              <a:extLst>
                <a:ext uri="{FF2B5EF4-FFF2-40B4-BE49-F238E27FC236}">
                  <a16:creationId xmlns:a16="http://schemas.microsoft.com/office/drawing/2014/main" id="{C73943D6-9745-950A-C834-7CE8466EA458}"/>
                </a:ext>
              </a:extLst>
            </p:cNvPr>
            <p:cNvSpPr txBox="1"/>
            <p:nvPr/>
          </p:nvSpPr>
          <p:spPr bwMode="auto">
            <a:xfrm>
              <a:off x="3215199" y="435898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59" name="TextBox 58">
              <a:extLst>
                <a:ext uri="{FF2B5EF4-FFF2-40B4-BE49-F238E27FC236}">
                  <a16:creationId xmlns:a16="http://schemas.microsoft.com/office/drawing/2014/main" id="{62568132-47E2-F02D-41E3-77489840AB45}"/>
                </a:ext>
              </a:extLst>
            </p:cNvPr>
            <p:cNvSpPr txBox="1"/>
            <p:nvPr/>
          </p:nvSpPr>
          <p:spPr bwMode="auto">
            <a:xfrm>
              <a:off x="4112994" y="435898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60" name="TextBox 59">
              <a:extLst>
                <a:ext uri="{FF2B5EF4-FFF2-40B4-BE49-F238E27FC236}">
                  <a16:creationId xmlns:a16="http://schemas.microsoft.com/office/drawing/2014/main" id="{ECC8B042-C244-80AA-DA6D-B1CC4EE1997D}"/>
                </a:ext>
              </a:extLst>
            </p:cNvPr>
            <p:cNvSpPr txBox="1"/>
            <p:nvPr/>
          </p:nvSpPr>
          <p:spPr bwMode="auto">
            <a:xfrm>
              <a:off x="5037768" y="435898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61" name="TextBox 60">
              <a:extLst>
                <a:ext uri="{FF2B5EF4-FFF2-40B4-BE49-F238E27FC236}">
                  <a16:creationId xmlns:a16="http://schemas.microsoft.com/office/drawing/2014/main" id="{6686873F-4132-537D-246B-726987EB8BAA}"/>
                </a:ext>
              </a:extLst>
            </p:cNvPr>
            <p:cNvSpPr txBox="1"/>
            <p:nvPr/>
          </p:nvSpPr>
          <p:spPr bwMode="auto">
            <a:xfrm>
              <a:off x="5935563" y="435898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2" name="TextBox 61">
            <a:extLst>
              <a:ext uri="{FF2B5EF4-FFF2-40B4-BE49-F238E27FC236}">
                <a16:creationId xmlns:a16="http://schemas.microsoft.com/office/drawing/2014/main" id="{A53E8C09-1B22-B15F-8276-0B121D605A5F}"/>
              </a:ext>
            </a:extLst>
          </p:cNvPr>
          <p:cNvSpPr txBox="1"/>
          <p:nvPr/>
        </p:nvSpPr>
        <p:spPr bwMode="auto">
          <a:xfrm rot="5400000">
            <a:off x="9046299" y="4304684"/>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3" name="Group 62">
            <a:extLst>
              <a:ext uri="{FF2B5EF4-FFF2-40B4-BE49-F238E27FC236}">
                <a16:creationId xmlns:a16="http://schemas.microsoft.com/office/drawing/2014/main" id="{5D601A98-E00A-2CAF-1823-67388A7F8E19}"/>
              </a:ext>
            </a:extLst>
          </p:cNvPr>
          <p:cNvGrpSpPr/>
          <p:nvPr/>
        </p:nvGrpSpPr>
        <p:grpSpPr>
          <a:xfrm>
            <a:off x="6465716" y="2419898"/>
            <a:ext cx="535724" cy="2099540"/>
            <a:chOff x="1105296" y="2419898"/>
            <a:chExt cx="535724" cy="2099540"/>
          </a:xfrm>
        </p:grpSpPr>
        <p:sp>
          <p:nvSpPr>
            <p:cNvPr id="64" name="TextBox 63">
              <a:extLst>
                <a:ext uri="{FF2B5EF4-FFF2-40B4-BE49-F238E27FC236}">
                  <a16:creationId xmlns:a16="http://schemas.microsoft.com/office/drawing/2014/main" id="{7EC595F6-6BE7-6600-4408-17476D10831C}"/>
                </a:ext>
              </a:extLst>
            </p:cNvPr>
            <p:cNvSpPr txBox="1"/>
            <p:nvPr/>
          </p:nvSpPr>
          <p:spPr bwMode="auto">
            <a:xfrm>
              <a:off x="1105296" y="2419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5" name="TextBox 64">
              <a:extLst>
                <a:ext uri="{FF2B5EF4-FFF2-40B4-BE49-F238E27FC236}">
                  <a16:creationId xmlns:a16="http://schemas.microsoft.com/office/drawing/2014/main" id="{FC49CBA6-CB03-84D4-1928-EE1C47022691}"/>
                </a:ext>
              </a:extLst>
            </p:cNvPr>
            <p:cNvSpPr txBox="1"/>
            <p:nvPr/>
          </p:nvSpPr>
          <p:spPr bwMode="auto">
            <a:xfrm>
              <a:off x="1222316" y="27690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6" name="TextBox 65">
              <a:extLst>
                <a:ext uri="{FF2B5EF4-FFF2-40B4-BE49-F238E27FC236}">
                  <a16:creationId xmlns:a16="http://schemas.microsoft.com/office/drawing/2014/main" id="{43C4FC15-6213-27C7-0941-40FB5F9FFBD8}"/>
                </a:ext>
              </a:extLst>
            </p:cNvPr>
            <p:cNvSpPr txBox="1"/>
            <p:nvPr/>
          </p:nvSpPr>
          <p:spPr bwMode="auto">
            <a:xfrm>
              <a:off x="1222316" y="31123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7" name="TextBox 66">
              <a:extLst>
                <a:ext uri="{FF2B5EF4-FFF2-40B4-BE49-F238E27FC236}">
                  <a16:creationId xmlns:a16="http://schemas.microsoft.com/office/drawing/2014/main" id="{9F6F67F4-7640-EF3A-4307-CABE392DC587}"/>
                </a:ext>
              </a:extLst>
            </p:cNvPr>
            <p:cNvSpPr txBox="1"/>
            <p:nvPr/>
          </p:nvSpPr>
          <p:spPr bwMode="auto">
            <a:xfrm>
              <a:off x="1222316" y="34615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8" name="TextBox 67">
              <a:extLst>
                <a:ext uri="{FF2B5EF4-FFF2-40B4-BE49-F238E27FC236}">
                  <a16:creationId xmlns:a16="http://schemas.microsoft.com/office/drawing/2014/main" id="{7ED078BF-683C-302A-0038-61866599D5A7}"/>
                </a:ext>
              </a:extLst>
            </p:cNvPr>
            <p:cNvSpPr txBox="1"/>
            <p:nvPr/>
          </p:nvSpPr>
          <p:spPr bwMode="auto">
            <a:xfrm>
              <a:off x="1222316" y="380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9" name="TextBox 68">
              <a:extLst>
                <a:ext uri="{FF2B5EF4-FFF2-40B4-BE49-F238E27FC236}">
                  <a16:creationId xmlns:a16="http://schemas.microsoft.com/office/drawing/2014/main" id="{9D599B9E-4922-AAB2-D306-1CD822FB3192}"/>
                </a:ext>
              </a:extLst>
            </p:cNvPr>
            <p:cNvSpPr txBox="1"/>
            <p:nvPr/>
          </p:nvSpPr>
          <p:spPr bwMode="auto">
            <a:xfrm>
              <a:off x="1339335" y="415010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70" name="Group 69">
            <a:extLst>
              <a:ext uri="{FF2B5EF4-FFF2-40B4-BE49-F238E27FC236}">
                <a16:creationId xmlns:a16="http://schemas.microsoft.com/office/drawing/2014/main" id="{0646DFB7-F160-6F15-A4B4-CC1A70AF1F3C}"/>
              </a:ext>
            </a:extLst>
          </p:cNvPr>
          <p:cNvGrpSpPr/>
          <p:nvPr/>
        </p:nvGrpSpPr>
        <p:grpSpPr>
          <a:xfrm>
            <a:off x="6865955" y="4358982"/>
            <a:ext cx="4834143" cy="369332"/>
            <a:chOff x="1456353" y="4358982"/>
            <a:chExt cx="5729853" cy="369332"/>
          </a:xfrm>
        </p:grpSpPr>
        <p:sp>
          <p:nvSpPr>
            <p:cNvPr id="71" name="TextBox 70">
              <a:extLst>
                <a:ext uri="{FF2B5EF4-FFF2-40B4-BE49-F238E27FC236}">
                  <a16:creationId xmlns:a16="http://schemas.microsoft.com/office/drawing/2014/main" id="{85247682-5346-623D-4094-2E06485B6FA7}"/>
                </a:ext>
              </a:extLst>
            </p:cNvPr>
            <p:cNvSpPr txBox="1"/>
            <p:nvPr/>
          </p:nvSpPr>
          <p:spPr bwMode="auto">
            <a:xfrm>
              <a:off x="1456353"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2" name="TextBox 71">
              <a:extLst>
                <a:ext uri="{FF2B5EF4-FFF2-40B4-BE49-F238E27FC236}">
                  <a16:creationId xmlns:a16="http://schemas.microsoft.com/office/drawing/2014/main" id="{F4C0579C-160F-60EE-F033-370A1E1B6CE7}"/>
                </a:ext>
              </a:extLst>
            </p:cNvPr>
            <p:cNvSpPr txBox="1"/>
            <p:nvPr/>
          </p:nvSpPr>
          <p:spPr bwMode="auto">
            <a:xfrm>
              <a:off x="2354148"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73" name="TextBox 72">
              <a:extLst>
                <a:ext uri="{FF2B5EF4-FFF2-40B4-BE49-F238E27FC236}">
                  <a16:creationId xmlns:a16="http://schemas.microsoft.com/office/drawing/2014/main" id="{FDD58DBE-EFA7-0CF2-9D59-DB19A39674AE}"/>
                </a:ext>
              </a:extLst>
            </p:cNvPr>
            <p:cNvSpPr txBox="1"/>
            <p:nvPr/>
          </p:nvSpPr>
          <p:spPr bwMode="auto">
            <a:xfrm>
              <a:off x="3248060"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4" name="TextBox 73">
              <a:extLst>
                <a:ext uri="{FF2B5EF4-FFF2-40B4-BE49-F238E27FC236}">
                  <a16:creationId xmlns:a16="http://schemas.microsoft.com/office/drawing/2014/main" id="{5F9C689B-BA1E-2A79-49BC-8A9D9984A1FC}"/>
                </a:ext>
              </a:extLst>
            </p:cNvPr>
            <p:cNvSpPr txBox="1"/>
            <p:nvPr/>
          </p:nvSpPr>
          <p:spPr bwMode="auto">
            <a:xfrm>
              <a:off x="4145855"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5" name="TextBox 74">
              <a:extLst>
                <a:ext uri="{FF2B5EF4-FFF2-40B4-BE49-F238E27FC236}">
                  <a16:creationId xmlns:a16="http://schemas.microsoft.com/office/drawing/2014/main" id="{95DDDAE0-8531-763F-2F92-845C2C4DF852}"/>
                </a:ext>
              </a:extLst>
            </p:cNvPr>
            <p:cNvSpPr txBox="1"/>
            <p:nvPr/>
          </p:nvSpPr>
          <p:spPr bwMode="auto">
            <a:xfrm>
              <a:off x="4966435"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6" name="TextBox 75">
              <a:extLst>
                <a:ext uri="{FF2B5EF4-FFF2-40B4-BE49-F238E27FC236}">
                  <a16:creationId xmlns:a16="http://schemas.microsoft.com/office/drawing/2014/main" id="{E104255A-2F33-8804-B2A4-E4A133C2D7DF}"/>
                </a:ext>
              </a:extLst>
            </p:cNvPr>
            <p:cNvSpPr txBox="1"/>
            <p:nvPr/>
          </p:nvSpPr>
          <p:spPr bwMode="auto">
            <a:xfrm>
              <a:off x="5864230"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2" name="TextBox 91">
              <a:extLst>
                <a:ext uri="{FF2B5EF4-FFF2-40B4-BE49-F238E27FC236}">
                  <a16:creationId xmlns:a16="http://schemas.microsoft.com/office/drawing/2014/main" id="{C1A6B50A-5538-5A82-738E-B5D3C5D29417}"/>
                </a:ext>
              </a:extLst>
            </p:cNvPr>
            <p:cNvSpPr txBox="1"/>
            <p:nvPr/>
          </p:nvSpPr>
          <p:spPr bwMode="auto">
            <a:xfrm>
              <a:off x="6689921" y="4358982"/>
              <a:ext cx="496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grpSp>
      <p:sp>
        <p:nvSpPr>
          <p:cNvPr id="77" name="Freeform: Shape 76">
            <a:extLst>
              <a:ext uri="{FF2B5EF4-FFF2-40B4-BE49-F238E27FC236}">
                <a16:creationId xmlns:a16="http://schemas.microsoft.com/office/drawing/2014/main" id="{C8168C4B-8E36-02BA-0605-8C33606906E8}"/>
              </a:ext>
            </a:extLst>
          </p:cNvPr>
          <p:cNvSpPr/>
          <p:nvPr/>
        </p:nvSpPr>
        <p:spPr bwMode="auto">
          <a:xfrm>
            <a:off x="7022501" y="2609850"/>
            <a:ext cx="4464050" cy="1727200"/>
          </a:xfrm>
          <a:custGeom>
            <a:avLst/>
            <a:gdLst>
              <a:gd name="connsiteX0" fmla="*/ 0 w 4464050"/>
              <a:gd name="connsiteY0" fmla="*/ 0 h 1727200"/>
              <a:gd name="connsiteX1" fmla="*/ 0 w 4464050"/>
              <a:gd name="connsiteY1" fmla="*/ 1727200 h 1727200"/>
              <a:gd name="connsiteX2" fmla="*/ 4464050 w 4464050"/>
              <a:gd name="connsiteY2" fmla="*/ 1727200 h 1727200"/>
            </a:gdLst>
            <a:ahLst/>
            <a:cxnLst>
              <a:cxn ang="0">
                <a:pos x="connsiteX0" y="connsiteY0"/>
              </a:cxn>
              <a:cxn ang="0">
                <a:pos x="connsiteX1" y="connsiteY1"/>
              </a:cxn>
              <a:cxn ang="0">
                <a:pos x="connsiteX2" y="connsiteY2"/>
              </a:cxn>
            </a:cxnLst>
            <a:rect l="l" t="t" r="r" b="b"/>
            <a:pathLst>
              <a:path w="4464050" h="1727200">
                <a:moveTo>
                  <a:pt x="0" y="0"/>
                </a:moveTo>
                <a:lnTo>
                  <a:pt x="0" y="1727200"/>
                </a:lnTo>
                <a:lnTo>
                  <a:pt x="4464050" y="1727200"/>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8" name="Group 77">
            <a:extLst>
              <a:ext uri="{FF2B5EF4-FFF2-40B4-BE49-F238E27FC236}">
                <a16:creationId xmlns:a16="http://schemas.microsoft.com/office/drawing/2014/main" id="{8974D27C-0C35-7433-DFEB-2322E4480EBE}"/>
              </a:ext>
            </a:extLst>
          </p:cNvPr>
          <p:cNvGrpSpPr/>
          <p:nvPr/>
        </p:nvGrpSpPr>
        <p:grpSpPr>
          <a:xfrm>
            <a:off x="6927250" y="2616395"/>
            <a:ext cx="109119" cy="1723383"/>
            <a:chOff x="1456353" y="2616395"/>
            <a:chExt cx="402258" cy="1723383"/>
          </a:xfrm>
        </p:grpSpPr>
        <p:cxnSp>
          <p:nvCxnSpPr>
            <p:cNvPr id="79" name="Straight Connector 78">
              <a:extLst>
                <a:ext uri="{FF2B5EF4-FFF2-40B4-BE49-F238E27FC236}">
                  <a16:creationId xmlns:a16="http://schemas.microsoft.com/office/drawing/2014/main" id="{FF7DAA09-19ED-8E69-46AE-51EC4E870168}"/>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6FC698A-B306-933E-0E6D-E9D6F8C874CC}"/>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0DABEA0-87E6-CAB3-A03D-6DD7F99F4B10}"/>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45F20BA-4494-4C00-A674-9F890103731A}"/>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14438AE-CB85-76E7-E07B-D85986FF8F25}"/>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B459255-85D0-607C-63EE-09BC4B80E84F}"/>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0E3C9AE0-D892-05DB-CFC2-277682BC8E7C}"/>
              </a:ext>
            </a:extLst>
          </p:cNvPr>
          <p:cNvGrpSpPr/>
          <p:nvPr/>
        </p:nvGrpSpPr>
        <p:grpSpPr>
          <a:xfrm rot="5400000">
            <a:off x="9205820" y="2153729"/>
            <a:ext cx="101604" cy="4468246"/>
            <a:chOff x="1456353" y="2269015"/>
            <a:chExt cx="402261" cy="2070763"/>
          </a:xfrm>
        </p:grpSpPr>
        <p:cxnSp>
          <p:nvCxnSpPr>
            <p:cNvPr id="86" name="Straight Connector 85">
              <a:extLst>
                <a:ext uri="{FF2B5EF4-FFF2-40B4-BE49-F238E27FC236}">
                  <a16:creationId xmlns:a16="http://schemas.microsoft.com/office/drawing/2014/main" id="{E5A6A1F4-1B2C-3C58-61AD-5B1E3B85C6DF}"/>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4A19F6E-81D2-DA78-9F99-D266BD12EDE1}"/>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9598E48-C362-36F3-CEE5-2DF34860308F}"/>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AC21AC8-6DBA-58F7-7E90-BB0D97E14E4C}"/>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866BD05-C197-859F-B086-917B65905AF2}"/>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3B58591-AB7C-B0BB-0403-5365EE8537F6}"/>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769B880-7331-A608-0A33-D698CE5E582E}"/>
                </a:ext>
              </a:extLst>
            </p:cNvPr>
            <p:cNvCxnSpPr>
              <a:cxnSpLocks/>
            </p:cNvCxnSpPr>
            <p:nvPr/>
          </p:nvCxnSpPr>
          <p:spPr bwMode="auto">
            <a:xfrm>
              <a:off x="1456356" y="2269015"/>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07F45C88-517E-48F3-EB7A-ED7F904FA638}"/>
              </a:ext>
            </a:extLst>
          </p:cNvPr>
          <p:cNvGrpSpPr/>
          <p:nvPr/>
        </p:nvGrpSpPr>
        <p:grpSpPr>
          <a:xfrm>
            <a:off x="6763828" y="4928909"/>
            <a:ext cx="4864936" cy="523220"/>
            <a:chOff x="1335303" y="4358982"/>
            <a:chExt cx="5766352" cy="523220"/>
          </a:xfrm>
        </p:grpSpPr>
        <p:sp>
          <p:nvSpPr>
            <p:cNvPr id="95" name="TextBox 94">
              <a:extLst>
                <a:ext uri="{FF2B5EF4-FFF2-40B4-BE49-F238E27FC236}">
                  <a16:creationId xmlns:a16="http://schemas.microsoft.com/office/drawing/2014/main" id="{4EC8A8E7-D5D7-FA6B-1521-DD9A42D6C471}"/>
                </a:ext>
              </a:extLst>
            </p:cNvPr>
            <p:cNvSpPr txBox="1"/>
            <p:nvPr/>
          </p:nvSpPr>
          <p:spPr bwMode="auto">
            <a:xfrm>
              <a:off x="1335303" y="4358982"/>
              <a:ext cx="5437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a:t>
              </a:r>
            </a:p>
          </p:txBody>
        </p:sp>
        <p:sp>
          <p:nvSpPr>
            <p:cNvPr id="96" name="TextBox 95">
              <a:extLst>
                <a:ext uri="{FF2B5EF4-FFF2-40B4-BE49-F238E27FC236}">
                  <a16:creationId xmlns:a16="http://schemas.microsoft.com/office/drawing/2014/main" id="{CB8EBFA6-7F71-A79D-38AF-EC972DEE69BD}"/>
                </a:ext>
              </a:extLst>
            </p:cNvPr>
            <p:cNvSpPr txBox="1"/>
            <p:nvPr/>
          </p:nvSpPr>
          <p:spPr bwMode="auto">
            <a:xfrm>
              <a:off x="2287250" y="4358982"/>
              <a:ext cx="435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p:txBody>
        </p:sp>
        <p:sp>
          <p:nvSpPr>
            <p:cNvPr id="97" name="TextBox 96">
              <a:extLst>
                <a:ext uri="{FF2B5EF4-FFF2-40B4-BE49-F238E27FC236}">
                  <a16:creationId xmlns:a16="http://schemas.microsoft.com/office/drawing/2014/main" id="{4FE643C2-0156-EC47-B4B9-B5404F32EC59}"/>
                </a:ext>
              </a:extLst>
            </p:cNvPr>
            <p:cNvSpPr txBox="1"/>
            <p:nvPr/>
          </p:nvSpPr>
          <p:spPr bwMode="auto">
            <a:xfrm>
              <a:off x="3181161" y="4358982"/>
              <a:ext cx="435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98" name="TextBox 97">
              <a:extLst>
                <a:ext uri="{FF2B5EF4-FFF2-40B4-BE49-F238E27FC236}">
                  <a16:creationId xmlns:a16="http://schemas.microsoft.com/office/drawing/2014/main" id="{92698D31-8381-49CE-205A-B5379730DAE2}"/>
                </a:ext>
              </a:extLst>
            </p:cNvPr>
            <p:cNvSpPr txBox="1"/>
            <p:nvPr/>
          </p:nvSpPr>
          <p:spPr bwMode="auto">
            <a:xfrm>
              <a:off x="4078956" y="4358982"/>
              <a:ext cx="435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99" name="TextBox 98">
              <a:extLst>
                <a:ext uri="{FF2B5EF4-FFF2-40B4-BE49-F238E27FC236}">
                  <a16:creationId xmlns:a16="http://schemas.microsoft.com/office/drawing/2014/main" id="{A8D3E754-A159-5250-7707-B69F3A489865}"/>
                </a:ext>
              </a:extLst>
            </p:cNvPr>
            <p:cNvSpPr txBox="1"/>
            <p:nvPr/>
          </p:nvSpPr>
          <p:spPr bwMode="auto">
            <a:xfrm>
              <a:off x="4958044" y="4358982"/>
              <a:ext cx="435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00" name="TextBox 99">
              <a:extLst>
                <a:ext uri="{FF2B5EF4-FFF2-40B4-BE49-F238E27FC236}">
                  <a16:creationId xmlns:a16="http://schemas.microsoft.com/office/drawing/2014/main" id="{256DCD4E-8EDE-B9A3-FC47-BB183619D6F1}"/>
                </a:ext>
              </a:extLst>
            </p:cNvPr>
            <p:cNvSpPr txBox="1"/>
            <p:nvPr/>
          </p:nvSpPr>
          <p:spPr bwMode="auto">
            <a:xfrm>
              <a:off x="5909990" y="4358982"/>
              <a:ext cx="3271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01" name="TextBox 100">
              <a:extLst>
                <a:ext uri="{FF2B5EF4-FFF2-40B4-BE49-F238E27FC236}">
                  <a16:creationId xmlns:a16="http://schemas.microsoft.com/office/drawing/2014/main" id="{4CAA2B0E-5BB5-3527-B878-F5F179C65831}"/>
                </a:ext>
              </a:extLst>
            </p:cNvPr>
            <p:cNvSpPr txBox="1"/>
            <p:nvPr/>
          </p:nvSpPr>
          <p:spPr bwMode="auto">
            <a:xfrm>
              <a:off x="6774470" y="4358982"/>
              <a:ext cx="3271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cxnSp>
        <p:nvCxnSpPr>
          <p:cNvPr id="102" name="Straight Connector 101">
            <a:extLst>
              <a:ext uri="{FF2B5EF4-FFF2-40B4-BE49-F238E27FC236}">
                <a16:creationId xmlns:a16="http://schemas.microsoft.com/office/drawing/2014/main" id="{67DB31A4-A9B2-AD49-D54B-5B1F465465C0}"/>
              </a:ext>
            </a:extLst>
          </p:cNvPr>
          <p:cNvCxnSpPr>
            <a:cxnSpLocks/>
          </p:cNvCxnSpPr>
          <p:nvPr/>
        </p:nvCxnSpPr>
        <p:spPr bwMode="auto">
          <a:xfrm>
            <a:off x="8509968" y="3060700"/>
            <a:ext cx="0" cy="127635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4" name="Straight Connector 103">
            <a:extLst>
              <a:ext uri="{FF2B5EF4-FFF2-40B4-BE49-F238E27FC236}">
                <a16:creationId xmlns:a16="http://schemas.microsoft.com/office/drawing/2014/main" id="{5F0F865A-26D2-2269-9B9C-D89F3BB3B6C6}"/>
              </a:ext>
            </a:extLst>
          </p:cNvPr>
          <p:cNvCxnSpPr>
            <a:cxnSpLocks/>
          </p:cNvCxnSpPr>
          <p:nvPr/>
        </p:nvCxnSpPr>
        <p:spPr bwMode="auto">
          <a:xfrm>
            <a:off x="9253703" y="3138416"/>
            <a:ext cx="0" cy="119863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06" name="TextBox 105">
            <a:extLst>
              <a:ext uri="{FF2B5EF4-FFF2-40B4-BE49-F238E27FC236}">
                <a16:creationId xmlns:a16="http://schemas.microsoft.com/office/drawing/2014/main" id="{C6C9CF12-0F63-BD3A-530C-09B1326455D7}"/>
              </a:ext>
            </a:extLst>
          </p:cNvPr>
          <p:cNvSpPr txBox="1"/>
          <p:nvPr/>
        </p:nvSpPr>
        <p:spPr bwMode="auto">
          <a:xfrm>
            <a:off x="3559948" y="32922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40</a:t>
            </a:r>
          </a:p>
        </p:txBody>
      </p:sp>
      <p:sp>
        <p:nvSpPr>
          <p:cNvPr id="107" name="TextBox 106">
            <a:extLst>
              <a:ext uri="{FF2B5EF4-FFF2-40B4-BE49-F238E27FC236}">
                <a16:creationId xmlns:a16="http://schemas.microsoft.com/office/drawing/2014/main" id="{3FBDFC5F-D0B1-8607-A040-5128B70F95BC}"/>
              </a:ext>
            </a:extLst>
          </p:cNvPr>
          <p:cNvSpPr txBox="1"/>
          <p:nvPr/>
        </p:nvSpPr>
        <p:spPr bwMode="auto">
          <a:xfrm>
            <a:off x="4386044" y="3493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28</a:t>
            </a:r>
          </a:p>
        </p:txBody>
      </p:sp>
      <p:sp>
        <p:nvSpPr>
          <p:cNvPr id="109" name="TextBox 108">
            <a:extLst>
              <a:ext uri="{FF2B5EF4-FFF2-40B4-BE49-F238E27FC236}">
                <a16:creationId xmlns:a16="http://schemas.microsoft.com/office/drawing/2014/main" id="{5AF15C58-6665-BD89-0990-DE2E855A4756}"/>
              </a:ext>
            </a:extLst>
          </p:cNvPr>
          <p:cNvSpPr txBox="1"/>
          <p:nvPr/>
        </p:nvSpPr>
        <p:spPr bwMode="auto">
          <a:xfrm>
            <a:off x="4511239" y="39423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27</a:t>
            </a:r>
          </a:p>
        </p:txBody>
      </p:sp>
      <p:sp>
        <p:nvSpPr>
          <p:cNvPr id="110" name="TextBox 109">
            <a:extLst>
              <a:ext uri="{FF2B5EF4-FFF2-40B4-BE49-F238E27FC236}">
                <a16:creationId xmlns:a16="http://schemas.microsoft.com/office/drawing/2014/main" id="{1CEC067B-5670-00A9-E076-71FF90ACE0E4}"/>
              </a:ext>
            </a:extLst>
          </p:cNvPr>
          <p:cNvSpPr txBox="1"/>
          <p:nvPr/>
        </p:nvSpPr>
        <p:spPr bwMode="auto">
          <a:xfrm>
            <a:off x="3597066" y="37568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34</a:t>
            </a:r>
          </a:p>
        </p:txBody>
      </p:sp>
      <p:sp>
        <p:nvSpPr>
          <p:cNvPr id="113" name="TextBox 112">
            <a:extLst>
              <a:ext uri="{FF2B5EF4-FFF2-40B4-BE49-F238E27FC236}">
                <a16:creationId xmlns:a16="http://schemas.microsoft.com/office/drawing/2014/main" id="{CCF05C11-CD80-5B58-D3D2-4D9A8073AEF1}"/>
              </a:ext>
            </a:extLst>
          </p:cNvPr>
          <p:cNvSpPr txBox="1"/>
          <p:nvPr/>
        </p:nvSpPr>
        <p:spPr bwMode="auto">
          <a:xfrm>
            <a:off x="9202031" y="3273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66</a:t>
            </a:r>
          </a:p>
        </p:txBody>
      </p:sp>
      <p:sp>
        <p:nvSpPr>
          <p:cNvPr id="114" name="TextBox 113">
            <a:extLst>
              <a:ext uri="{FF2B5EF4-FFF2-40B4-BE49-F238E27FC236}">
                <a16:creationId xmlns:a16="http://schemas.microsoft.com/office/drawing/2014/main" id="{791F8FBC-C025-B7CA-4455-988E0047B236}"/>
              </a:ext>
            </a:extLst>
          </p:cNvPr>
          <p:cNvSpPr txBox="1"/>
          <p:nvPr/>
        </p:nvSpPr>
        <p:spPr bwMode="auto">
          <a:xfrm>
            <a:off x="8454414" y="31491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71</a:t>
            </a:r>
          </a:p>
        </p:txBody>
      </p:sp>
      <p:sp>
        <p:nvSpPr>
          <p:cNvPr id="115" name="Freeform: Shape 114">
            <a:extLst>
              <a:ext uri="{FF2B5EF4-FFF2-40B4-BE49-F238E27FC236}">
                <a16:creationId xmlns:a16="http://schemas.microsoft.com/office/drawing/2014/main" id="{02B479AE-44F3-3D10-5D5B-D9A118EE997B}"/>
              </a:ext>
            </a:extLst>
          </p:cNvPr>
          <p:cNvSpPr/>
          <p:nvPr/>
        </p:nvSpPr>
        <p:spPr bwMode="auto">
          <a:xfrm>
            <a:off x="7029603" y="2609850"/>
            <a:ext cx="3768725" cy="898525"/>
          </a:xfrm>
          <a:custGeom>
            <a:avLst/>
            <a:gdLst>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673350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657475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749550 w 3768725"/>
              <a:gd name="connsiteY53" fmla="*/ 6604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749550 w 3768725"/>
              <a:gd name="connsiteY53" fmla="*/ 6604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86050 w 3768725"/>
              <a:gd name="connsiteY53" fmla="*/ 6477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0175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6525 w 3768725"/>
              <a:gd name="connsiteY53" fmla="*/ 6477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3350 w 3768725"/>
              <a:gd name="connsiteY53" fmla="*/ 65087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768725" h="898525">
                <a:moveTo>
                  <a:pt x="0" y="0"/>
                </a:moveTo>
                <a:lnTo>
                  <a:pt x="104775" y="0"/>
                </a:lnTo>
                <a:lnTo>
                  <a:pt x="104775" y="19050"/>
                </a:lnTo>
                <a:lnTo>
                  <a:pt x="130175" y="19050"/>
                </a:lnTo>
                <a:lnTo>
                  <a:pt x="142875" y="44450"/>
                </a:lnTo>
                <a:lnTo>
                  <a:pt x="263525" y="44450"/>
                </a:lnTo>
                <a:lnTo>
                  <a:pt x="263525" y="60325"/>
                </a:lnTo>
                <a:lnTo>
                  <a:pt x="285750" y="60325"/>
                </a:lnTo>
                <a:lnTo>
                  <a:pt x="285750" y="79375"/>
                </a:lnTo>
                <a:lnTo>
                  <a:pt x="406400" y="79375"/>
                </a:lnTo>
                <a:lnTo>
                  <a:pt x="406400" y="92075"/>
                </a:lnTo>
                <a:lnTo>
                  <a:pt x="485775" y="92075"/>
                </a:lnTo>
                <a:lnTo>
                  <a:pt x="485775" y="111125"/>
                </a:lnTo>
                <a:lnTo>
                  <a:pt x="581025" y="111125"/>
                </a:lnTo>
                <a:lnTo>
                  <a:pt x="603250" y="152400"/>
                </a:lnTo>
                <a:lnTo>
                  <a:pt x="622300" y="152400"/>
                </a:lnTo>
                <a:lnTo>
                  <a:pt x="635000" y="184150"/>
                </a:lnTo>
                <a:lnTo>
                  <a:pt x="723900" y="184150"/>
                </a:lnTo>
                <a:lnTo>
                  <a:pt x="727075" y="203200"/>
                </a:lnTo>
                <a:lnTo>
                  <a:pt x="942975" y="203200"/>
                </a:lnTo>
                <a:lnTo>
                  <a:pt x="962025" y="215900"/>
                </a:lnTo>
                <a:lnTo>
                  <a:pt x="1028700" y="215900"/>
                </a:lnTo>
                <a:lnTo>
                  <a:pt x="1028700" y="266700"/>
                </a:lnTo>
                <a:lnTo>
                  <a:pt x="1155700" y="266700"/>
                </a:lnTo>
                <a:lnTo>
                  <a:pt x="1168400" y="288925"/>
                </a:lnTo>
                <a:lnTo>
                  <a:pt x="1216025" y="288925"/>
                </a:lnTo>
                <a:lnTo>
                  <a:pt x="1216025" y="314325"/>
                </a:lnTo>
                <a:lnTo>
                  <a:pt x="1276350" y="314325"/>
                </a:lnTo>
                <a:lnTo>
                  <a:pt x="1289050" y="346075"/>
                </a:lnTo>
                <a:lnTo>
                  <a:pt x="1314450" y="346075"/>
                </a:lnTo>
                <a:lnTo>
                  <a:pt x="1314450" y="368300"/>
                </a:lnTo>
                <a:lnTo>
                  <a:pt x="1377950" y="368300"/>
                </a:lnTo>
                <a:lnTo>
                  <a:pt x="1377950" y="384175"/>
                </a:lnTo>
                <a:lnTo>
                  <a:pt x="1400175" y="384175"/>
                </a:lnTo>
                <a:lnTo>
                  <a:pt x="1400175" y="406400"/>
                </a:lnTo>
                <a:lnTo>
                  <a:pt x="1406525" y="406400"/>
                </a:lnTo>
                <a:lnTo>
                  <a:pt x="1406525" y="441325"/>
                </a:lnTo>
                <a:lnTo>
                  <a:pt x="1447800" y="441325"/>
                </a:lnTo>
                <a:lnTo>
                  <a:pt x="1447800" y="463550"/>
                </a:lnTo>
                <a:lnTo>
                  <a:pt x="1765300" y="463550"/>
                </a:lnTo>
                <a:lnTo>
                  <a:pt x="1781175" y="488950"/>
                </a:lnTo>
                <a:lnTo>
                  <a:pt x="1997075" y="488950"/>
                </a:lnTo>
                <a:lnTo>
                  <a:pt x="2012950" y="508000"/>
                </a:lnTo>
                <a:lnTo>
                  <a:pt x="2054225" y="508000"/>
                </a:lnTo>
                <a:lnTo>
                  <a:pt x="2054225" y="530225"/>
                </a:lnTo>
                <a:lnTo>
                  <a:pt x="2219325" y="530225"/>
                </a:lnTo>
                <a:lnTo>
                  <a:pt x="2219325" y="568325"/>
                </a:lnTo>
                <a:lnTo>
                  <a:pt x="2292350" y="568325"/>
                </a:lnTo>
                <a:lnTo>
                  <a:pt x="2292350" y="593725"/>
                </a:lnTo>
                <a:lnTo>
                  <a:pt x="2600325" y="593725"/>
                </a:lnTo>
                <a:lnTo>
                  <a:pt x="2600325" y="628650"/>
                </a:lnTo>
                <a:lnTo>
                  <a:pt x="2657475" y="628650"/>
                </a:lnTo>
                <a:lnTo>
                  <a:pt x="2660650" y="650875"/>
                </a:lnTo>
                <a:lnTo>
                  <a:pt x="2673350" y="650875"/>
                </a:lnTo>
                <a:lnTo>
                  <a:pt x="2673350" y="733425"/>
                </a:lnTo>
                <a:lnTo>
                  <a:pt x="3540125" y="733425"/>
                </a:lnTo>
                <a:lnTo>
                  <a:pt x="3540125" y="898525"/>
                </a:lnTo>
                <a:lnTo>
                  <a:pt x="3768725" y="898525"/>
                </a:lnTo>
              </a:path>
            </a:pathLst>
          </a:custGeom>
          <a:noFill/>
          <a:ln w="28575">
            <a:solidFill>
              <a:schemeClr val="accent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5" name="Group 154">
            <a:extLst>
              <a:ext uri="{FF2B5EF4-FFF2-40B4-BE49-F238E27FC236}">
                <a16:creationId xmlns:a16="http://schemas.microsoft.com/office/drawing/2014/main" id="{BE606B83-BBE1-52BE-81FA-F10871DC96B9}"/>
              </a:ext>
            </a:extLst>
          </p:cNvPr>
          <p:cNvGrpSpPr/>
          <p:nvPr/>
        </p:nvGrpSpPr>
        <p:grpSpPr>
          <a:xfrm>
            <a:off x="7091905" y="2545375"/>
            <a:ext cx="3706423" cy="1044157"/>
            <a:chOff x="7164777" y="2545375"/>
            <a:chExt cx="3706423" cy="1044157"/>
          </a:xfrm>
        </p:grpSpPr>
        <p:cxnSp>
          <p:nvCxnSpPr>
            <p:cNvPr id="117" name="Straight Connector 116">
              <a:extLst>
                <a:ext uri="{FF2B5EF4-FFF2-40B4-BE49-F238E27FC236}">
                  <a16:creationId xmlns:a16="http://schemas.microsoft.com/office/drawing/2014/main" id="{D69F55B3-4AC3-790E-C5BC-8117CFBAB707}"/>
                </a:ext>
              </a:extLst>
            </p:cNvPr>
            <p:cNvCxnSpPr>
              <a:cxnSpLocks/>
            </p:cNvCxnSpPr>
            <p:nvPr/>
          </p:nvCxnSpPr>
          <p:spPr bwMode="auto">
            <a:xfrm>
              <a:off x="7950801" y="275791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74B0D2F-6C98-A05F-E499-2EEF7B22D668}"/>
                </a:ext>
              </a:extLst>
            </p:cNvPr>
            <p:cNvCxnSpPr>
              <a:cxnSpLocks/>
            </p:cNvCxnSpPr>
            <p:nvPr/>
          </p:nvCxnSpPr>
          <p:spPr bwMode="auto">
            <a:xfrm>
              <a:off x="7880951" y="275791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21D4462-B291-DBE7-ECBE-DAE58084FB42}"/>
                </a:ext>
              </a:extLst>
            </p:cNvPr>
            <p:cNvCxnSpPr>
              <a:cxnSpLocks/>
            </p:cNvCxnSpPr>
            <p:nvPr/>
          </p:nvCxnSpPr>
          <p:spPr bwMode="auto">
            <a:xfrm>
              <a:off x="7792051" y="2731708"/>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A1D480C-DA90-60DB-0604-B8AE7E6FF5D7}"/>
                </a:ext>
              </a:extLst>
            </p:cNvPr>
            <p:cNvCxnSpPr>
              <a:cxnSpLocks/>
            </p:cNvCxnSpPr>
            <p:nvPr/>
          </p:nvCxnSpPr>
          <p:spPr bwMode="auto">
            <a:xfrm>
              <a:off x="7579326" y="2637294"/>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A477044-EB62-8D52-1E44-80EAEE983189}"/>
                </a:ext>
              </a:extLst>
            </p:cNvPr>
            <p:cNvCxnSpPr>
              <a:cxnSpLocks/>
            </p:cNvCxnSpPr>
            <p:nvPr/>
          </p:nvCxnSpPr>
          <p:spPr bwMode="auto">
            <a:xfrm>
              <a:off x="7430101" y="262704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9FED01D-3338-DE5B-5CA7-6D738B8BE4E7}"/>
                </a:ext>
              </a:extLst>
            </p:cNvPr>
            <p:cNvCxnSpPr>
              <a:cxnSpLocks/>
            </p:cNvCxnSpPr>
            <p:nvPr/>
          </p:nvCxnSpPr>
          <p:spPr bwMode="auto">
            <a:xfrm>
              <a:off x="7164777" y="254537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02B589C-03EA-04F5-E939-A74EDA57316D}"/>
                </a:ext>
              </a:extLst>
            </p:cNvPr>
            <p:cNvCxnSpPr>
              <a:cxnSpLocks/>
            </p:cNvCxnSpPr>
            <p:nvPr/>
          </p:nvCxnSpPr>
          <p:spPr bwMode="auto">
            <a:xfrm>
              <a:off x="8250627" y="281244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6943125-A599-3E45-B3C2-A7D7E7A31968}"/>
                </a:ext>
              </a:extLst>
            </p:cNvPr>
            <p:cNvCxnSpPr>
              <a:cxnSpLocks/>
            </p:cNvCxnSpPr>
            <p:nvPr/>
          </p:nvCxnSpPr>
          <p:spPr bwMode="auto">
            <a:xfrm>
              <a:off x="8719565" y="300034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FD6DA72-DB8E-7818-C008-9F89C9070476}"/>
                </a:ext>
              </a:extLst>
            </p:cNvPr>
            <p:cNvCxnSpPr>
              <a:cxnSpLocks/>
            </p:cNvCxnSpPr>
            <p:nvPr/>
          </p:nvCxnSpPr>
          <p:spPr bwMode="auto">
            <a:xfrm>
              <a:off x="8771955" y="300034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90FD193-3070-ABE7-FEB7-3E9199760AE9}"/>
                </a:ext>
              </a:extLst>
            </p:cNvPr>
            <p:cNvCxnSpPr>
              <a:cxnSpLocks/>
            </p:cNvCxnSpPr>
            <p:nvPr/>
          </p:nvCxnSpPr>
          <p:spPr bwMode="auto">
            <a:xfrm>
              <a:off x="8881376" y="300714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92ABB4A-8E19-8EDE-7375-F6B5E04F00B2}"/>
                </a:ext>
              </a:extLst>
            </p:cNvPr>
            <p:cNvCxnSpPr>
              <a:cxnSpLocks/>
            </p:cNvCxnSpPr>
            <p:nvPr/>
          </p:nvCxnSpPr>
          <p:spPr bwMode="auto">
            <a:xfrm>
              <a:off x="8931016"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B029E89-8BA5-1277-297D-8C15A09EBC21}"/>
                </a:ext>
              </a:extLst>
            </p:cNvPr>
            <p:cNvCxnSpPr>
              <a:cxnSpLocks/>
            </p:cNvCxnSpPr>
            <p:nvPr/>
          </p:nvCxnSpPr>
          <p:spPr bwMode="auto">
            <a:xfrm>
              <a:off x="8993187"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8C2A979-0E15-0E0B-2B04-C2FDD19DF2E4}"/>
                </a:ext>
              </a:extLst>
            </p:cNvPr>
            <p:cNvCxnSpPr>
              <a:cxnSpLocks/>
            </p:cNvCxnSpPr>
            <p:nvPr/>
          </p:nvCxnSpPr>
          <p:spPr bwMode="auto">
            <a:xfrm>
              <a:off x="9043987"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BA7E447-BC36-1E86-6A63-F27362E4EAA5}"/>
                </a:ext>
              </a:extLst>
            </p:cNvPr>
            <p:cNvCxnSpPr>
              <a:cxnSpLocks/>
            </p:cNvCxnSpPr>
            <p:nvPr/>
          </p:nvCxnSpPr>
          <p:spPr bwMode="auto">
            <a:xfrm>
              <a:off x="9072562"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B50D9BA-1466-8DC9-B28B-E52AF6A7176A}"/>
                </a:ext>
              </a:extLst>
            </p:cNvPr>
            <p:cNvCxnSpPr>
              <a:cxnSpLocks/>
            </p:cNvCxnSpPr>
            <p:nvPr/>
          </p:nvCxnSpPr>
          <p:spPr bwMode="auto">
            <a:xfrm>
              <a:off x="9097962"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52D2CA8-A36D-8E78-CE24-8CF31584CB3E}"/>
                </a:ext>
              </a:extLst>
            </p:cNvPr>
            <p:cNvCxnSpPr>
              <a:cxnSpLocks/>
            </p:cNvCxnSpPr>
            <p:nvPr/>
          </p:nvCxnSpPr>
          <p:spPr bwMode="auto">
            <a:xfrm>
              <a:off x="9154329" y="306430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89F53D7-13AF-2E84-C333-90A775709F58}"/>
                </a:ext>
              </a:extLst>
            </p:cNvPr>
            <p:cNvCxnSpPr>
              <a:cxnSpLocks/>
            </p:cNvCxnSpPr>
            <p:nvPr/>
          </p:nvCxnSpPr>
          <p:spPr bwMode="auto">
            <a:xfrm>
              <a:off x="9274903" y="30686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1E312DB-6FA6-733E-5F6C-F3E944BBDCC2}"/>
                </a:ext>
              </a:extLst>
            </p:cNvPr>
            <p:cNvCxnSpPr>
              <a:cxnSpLocks/>
            </p:cNvCxnSpPr>
            <p:nvPr/>
          </p:nvCxnSpPr>
          <p:spPr bwMode="auto">
            <a:xfrm>
              <a:off x="9326576" y="308047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084460F-4376-5E89-AB42-DAFBC3B23647}"/>
                </a:ext>
              </a:extLst>
            </p:cNvPr>
            <p:cNvCxnSpPr>
              <a:cxnSpLocks/>
            </p:cNvCxnSpPr>
            <p:nvPr/>
          </p:nvCxnSpPr>
          <p:spPr bwMode="auto">
            <a:xfrm>
              <a:off x="9387118" y="309835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AFF472C-5BF6-5C4D-8822-4B19BA1C2125}"/>
                </a:ext>
              </a:extLst>
            </p:cNvPr>
            <p:cNvCxnSpPr>
              <a:cxnSpLocks/>
            </p:cNvCxnSpPr>
            <p:nvPr/>
          </p:nvCxnSpPr>
          <p:spPr bwMode="auto">
            <a:xfrm>
              <a:off x="9618893" y="313841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2546749-A1EA-8B26-21E2-B2FEAE2BF6E2}"/>
                </a:ext>
              </a:extLst>
            </p:cNvPr>
            <p:cNvCxnSpPr>
              <a:cxnSpLocks/>
            </p:cNvCxnSpPr>
            <p:nvPr/>
          </p:nvCxnSpPr>
          <p:spPr bwMode="auto">
            <a:xfrm>
              <a:off x="9664123" y="314476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C8E0FF2-752A-65D8-D5D2-BEA1D04E0C8D}"/>
                </a:ext>
              </a:extLst>
            </p:cNvPr>
            <p:cNvCxnSpPr>
              <a:cxnSpLocks/>
            </p:cNvCxnSpPr>
            <p:nvPr/>
          </p:nvCxnSpPr>
          <p:spPr bwMode="auto">
            <a:xfrm>
              <a:off x="9733973" y="31630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116D0BF-E3AA-A8A2-2C5B-C3BCFD60FAF9}"/>
                </a:ext>
              </a:extLst>
            </p:cNvPr>
            <p:cNvCxnSpPr>
              <a:cxnSpLocks/>
            </p:cNvCxnSpPr>
            <p:nvPr/>
          </p:nvCxnSpPr>
          <p:spPr bwMode="auto">
            <a:xfrm>
              <a:off x="9818054"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E56F63B-74B7-6D3E-739B-4383BC79060E}"/>
                </a:ext>
              </a:extLst>
            </p:cNvPr>
            <p:cNvCxnSpPr>
              <a:cxnSpLocks/>
            </p:cNvCxnSpPr>
            <p:nvPr/>
          </p:nvCxnSpPr>
          <p:spPr bwMode="auto">
            <a:xfrm>
              <a:off x="9865679"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1229964-CC41-400C-A9E7-28FE9B768BAD}"/>
                </a:ext>
              </a:extLst>
            </p:cNvPr>
            <p:cNvCxnSpPr>
              <a:cxnSpLocks/>
            </p:cNvCxnSpPr>
            <p:nvPr/>
          </p:nvCxnSpPr>
          <p:spPr bwMode="auto">
            <a:xfrm>
              <a:off x="991068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1FEB7DB-BBE3-14C4-86CC-0B368AA9415D}"/>
                </a:ext>
              </a:extLst>
            </p:cNvPr>
            <p:cNvCxnSpPr>
              <a:cxnSpLocks/>
            </p:cNvCxnSpPr>
            <p:nvPr/>
          </p:nvCxnSpPr>
          <p:spPr bwMode="auto">
            <a:xfrm>
              <a:off x="995513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AA1199E-B48D-2B03-E9A8-E07AE9B73790}"/>
                </a:ext>
              </a:extLst>
            </p:cNvPr>
            <p:cNvCxnSpPr>
              <a:cxnSpLocks/>
            </p:cNvCxnSpPr>
            <p:nvPr/>
          </p:nvCxnSpPr>
          <p:spPr bwMode="auto">
            <a:xfrm>
              <a:off x="10021805"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57E0676-FB38-BBB6-C6C2-5831A88ACF12}"/>
                </a:ext>
              </a:extLst>
            </p:cNvPr>
            <p:cNvCxnSpPr>
              <a:cxnSpLocks/>
            </p:cNvCxnSpPr>
            <p:nvPr/>
          </p:nvCxnSpPr>
          <p:spPr bwMode="auto">
            <a:xfrm>
              <a:off x="10078331"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9337259-66A0-F3BB-4D8E-71E18834603D}"/>
                </a:ext>
              </a:extLst>
            </p:cNvPr>
            <p:cNvCxnSpPr>
              <a:cxnSpLocks/>
            </p:cNvCxnSpPr>
            <p:nvPr/>
          </p:nvCxnSpPr>
          <p:spPr bwMode="auto">
            <a:xfrm>
              <a:off x="10138656"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EE6EF28-4772-83E7-4725-43237814CE63}"/>
                </a:ext>
              </a:extLst>
            </p:cNvPr>
            <p:cNvCxnSpPr>
              <a:cxnSpLocks/>
            </p:cNvCxnSpPr>
            <p:nvPr/>
          </p:nvCxnSpPr>
          <p:spPr bwMode="auto">
            <a:xfrm>
              <a:off x="1018855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E576E53-3178-FB65-1D73-9E3E903590E8}"/>
                </a:ext>
              </a:extLst>
            </p:cNvPr>
            <p:cNvCxnSpPr>
              <a:cxnSpLocks/>
            </p:cNvCxnSpPr>
            <p:nvPr/>
          </p:nvCxnSpPr>
          <p:spPr bwMode="auto">
            <a:xfrm>
              <a:off x="10318725"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175F6D6-1010-3C91-64C7-4C4935148999}"/>
                </a:ext>
              </a:extLst>
            </p:cNvPr>
            <p:cNvCxnSpPr>
              <a:cxnSpLocks/>
            </p:cNvCxnSpPr>
            <p:nvPr/>
          </p:nvCxnSpPr>
          <p:spPr bwMode="auto">
            <a:xfrm>
              <a:off x="10569550" y="328579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1488C0D-F69E-10FF-FB1B-E6AC786E62B1}"/>
                </a:ext>
              </a:extLst>
            </p:cNvPr>
            <p:cNvCxnSpPr>
              <a:cxnSpLocks/>
            </p:cNvCxnSpPr>
            <p:nvPr/>
          </p:nvCxnSpPr>
          <p:spPr bwMode="auto">
            <a:xfrm>
              <a:off x="10760050" y="344749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0D0C226-2EA8-EE0C-0B87-16BD21102CB4}"/>
                </a:ext>
              </a:extLst>
            </p:cNvPr>
            <p:cNvCxnSpPr>
              <a:cxnSpLocks/>
            </p:cNvCxnSpPr>
            <p:nvPr/>
          </p:nvCxnSpPr>
          <p:spPr bwMode="auto">
            <a:xfrm>
              <a:off x="10871200" y="344749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17DA556-0C46-CF23-7887-DF8DF87A2D83}"/>
                </a:ext>
              </a:extLst>
            </p:cNvPr>
            <p:cNvCxnSpPr>
              <a:cxnSpLocks/>
            </p:cNvCxnSpPr>
            <p:nvPr/>
          </p:nvCxnSpPr>
          <p:spPr bwMode="auto">
            <a:xfrm>
              <a:off x="10604500" y="328579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DF5C086-A337-505B-5C3F-6A80CB1B68EB}"/>
                </a:ext>
              </a:extLst>
            </p:cNvPr>
            <p:cNvCxnSpPr>
              <a:cxnSpLocks/>
            </p:cNvCxnSpPr>
            <p:nvPr/>
          </p:nvCxnSpPr>
          <p:spPr bwMode="auto">
            <a:xfrm>
              <a:off x="10531475" y="3285790"/>
              <a:ext cx="0" cy="142039"/>
            </a:xfrm>
            <a:prstGeom prst="line">
              <a:avLst/>
            </a:prstGeom>
            <a:noFill/>
            <a:ln w="28575" cap="flat" cmpd="sng" algn="ctr">
              <a:solidFill>
                <a:schemeClr val="accent1"/>
              </a:solidFill>
              <a:prstDash val="solid"/>
              <a:round/>
              <a:headEnd type="none" w="med" len="med"/>
              <a:tailEnd type="none" w="med" len="med"/>
            </a:ln>
            <a:effectLst/>
          </p:spPr>
        </p:cxnSp>
      </p:grpSp>
      <p:sp>
        <p:nvSpPr>
          <p:cNvPr id="158" name="Freeform: Shape 157">
            <a:extLst>
              <a:ext uri="{FF2B5EF4-FFF2-40B4-BE49-F238E27FC236}">
                <a16:creationId xmlns:a16="http://schemas.microsoft.com/office/drawing/2014/main" id="{DFF94B3E-5444-BCFA-6288-623391EBD7EE}"/>
              </a:ext>
            </a:extLst>
          </p:cNvPr>
          <p:cNvSpPr/>
          <p:nvPr/>
        </p:nvSpPr>
        <p:spPr bwMode="auto">
          <a:xfrm>
            <a:off x="7023253" y="2619375"/>
            <a:ext cx="4114800" cy="695325"/>
          </a:xfrm>
          <a:custGeom>
            <a:avLst/>
            <a:gdLst>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52550 w 4114800"/>
              <a:gd name="connsiteY14" fmla="*/ 473075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430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65250 w 4114800"/>
              <a:gd name="connsiteY14" fmla="*/ 466725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2550 w 4114800"/>
              <a:gd name="connsiteY13" fmla="*/ 4857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5250 w 4114800"/>
              <a:gd name="connsiteY13" fmla="*/ 4984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5300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857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5111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255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0875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85800 w 4114800"/>
              <a:gd name="connsiteY24" fmla="*/ 317500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4050 w 4114800"/>
              <a:gd name="connsiteY24" fmla="*/ 31432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6431 w 4114800"/>
              <a:gd name="connsiteY24" fmla="*/ 300038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71550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6431 w 4114800"/>
              <a:gd name="connsiteY24" fmla="*/ 300038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114800" h="695325">
                <a:moveTo>
                  <a:pt x="4114800" y="695325"/>
                </a:moveTo>
                <a:lnTo>
                  <a:pt x="3092450" y="695325"/>
                </a:lnTo>
                <a:lnTo>
                  <a:pt x="3092450" y="622300"/>
                </a:lnTo>
                <a:lnTo>
                  <a:pt x="2527300" y="622300"/>
                </a:lnTo>
                <a:lnTo>
                  <a:pt x="2527300" y="587375"/>
                </a:lnTo>
                <a:lnTo>
                  <a:pt x="2247900" y="587375"/>
                </a:lnTo>
                <a:lnTo>
                  <a:pt x="2247900" y="561975"/>
                </a:lnTo>
                <a:lnTo>
                  <a:pt x="1943100" y="561975"/>
                </a:lnTo>
                <a:lnTo>
                  <a:pt x="1943100" y="539750"/>
                </a:lnTo>
                <a:lnTo>
                  <a:pt x="1720850" y="539750"/>
                </a:lnTo>
                <a:lnTo>
                  <a:pt x="1720850" y="511175"/>
                </a:lnTo>
                <a:lnTo>
                  <a:pt x="1571625" y="511175"/>
                </a:lnTo>
                <a:lnTo>
                  <a:pt x="1568450" y="488950"/>
                </a:lnTo>
                <a:lnTo>
                  <a:pt x="1358900" y="492125"/>
                </a:lnTo>
                <a:lnTo>
                  <a:pt x="1355725" y="469900"/>
                </a:lnTo>
                <a:lnTo>
                  <a:pt x="1054100" y="473075"/>
                </a:lnTo>
                <a:lnTo>
                  <a:pt x="1054100" y="444500"/>
                </a:lnTo>
                <a:lnTo>
                  <a:pt x="971550" y="444500"/>
                </a:lnTo>
                <a:lnTo>
                  <a:pt x="971550" y="400050"/>
                </a:lnTo>
                <a:lnTo>
                  <a:pt x="869950" y="400050"/>
                </a:lnTo>
                <a:lnTo>
                  <a:pt x="869950" y="381000"/>
                </a:lnTo>
                <a:lnTo>
                  <a:pt x="800100" y="381000"/>
                </a:lnTo>
                <a:lnTo>
                  <a:pt x="771525" y="336550"/>
                </a:lnTo>
                <a:lnTo>
                  <a:pt x="657225" y="336550"/>
                </a:lnTo>
                <a:cubicBezTo>
                  <a:pt x="656960" y="324379"/>
                  <a:pt x="656696" y="312209"/>
                  <a:pt x="656431" y="300038"/>
                </a:cubicBezTo>
                <a:lnTo>
                  <a:pt x="641350" y="298450"/>
                </a:lnTo>
                <a:lnTo>
                  <a:pt x="606425" y="298450"/>
                </a:lnTo>
                <a:lnTo>
                  <a:pt x="606425" y="273050"/>
                </a:lnTo>
                <a:lnTo>
                  <a:pt x="565150" y="273050"/>
                </a:lnTo>
                <a:lnTo>
                  <a:pt x="565150" y="244475"/>
                </a:lnTo>
                <a:lnTo>
                  <a:pt x="549275" y="244475"/>
                </a:lnTo>
                <a:lnTo>
                  <a:pt x="549275" y="180975"/>
                </a:lnTo>
                <a:lnTo>
                  <a:pt x="285750" y="180975"/>
                </a:lnTo>
                <a:lnTo>
                  <a:pt x="285750" y="161925"/>
                </a:lnTo>
                <a:lnTo>
                  <a:pt x="273050" y="161925"/>
                </a:lnTo>
                <a:lnTo>
                  <a:pt x="273050" y="139700"/>
                </a:lnTo>
                <a:lnTo>
                  <a:pt x="260350" y="139700"/>
                </a:lnTo>
                <a:lnTo>
                  <a:pt x="260350" y="120650"/>
                </a:lnTo>
                <a:lnTo>
                  <a:pt x="250825" y="120650"/>
                </a:lnTo>
                <a:lnTo>
                  <a:pt x="250825" y="101600"/>
                </a:lnTo>
                <a:lnTo>
                  <a:pt x="234950" y="101600"/>
                </a:lnTo>
                <a:lnTo>
                  <a:pt x="234950" y="79375"/>
                </a:lnTo>
                <a:lnTo>
                  <a:pt x="180975" y="79375"/>
                </a:lnTo>
                <a:lnTo>
                  <a:pt x="180975" y="63500"/>
                </a:lnTo>
                <a:lnTo>
                  <a:pt x="146050" y="63500"/>
                </a:lnTo>
                <a:lnTo>
                  <a:pt x="146050" y="34925"/>
                </a:lnTo>
                <a:lnTo>
                  <a:pt x="133350" y="34925"/>
                </a:lnTo>
                <a:lnTo>
                  <a:pt x="133350" y="15875"/>
                </a:lnTo>
                <a:lnTo>
                  <a:pt x="41275" y="15875"/>
                </a:lnTo>
                <a:lnTo>
                  <a:pt x="41275" y="0"/>
                </a:lnTo>
                <a:lnTo>
                  <a:pt x="0" y="0"/>
                </a:lnTo>
              </a:path>
            </a:pathLst>
          </a:custGeom>
          <a:noFill/>
          <a:ln w="28575">
            <a:solidFill>
              <a:schemeClr val="accent2"/>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04" name="Group 203">
            <a:extLst>
              <a:ext uri="{FF2B5EF4-FFF2-40B4-BE49-F238E27FC236}">
                <a16:creationId xmlns:a16="http://schemas.microsoft.com/office/drawing/2014/main" id="{7F262F25-851C-937C-7D27-9562E715BC89}"/>
              </a:ext>
            </a:extLst>
          </p:cNvPr>
          <p:cNvGrpSpPr/>
          <p:nvPr/>
        </p:nvGrpSpPr>
        <p:grpSpPr>
          <a:xfrm>
            <a:off x="7154059" y="2570247"/>
            <a:ext cx="3983994" cy="840144"/>
            <a:chOff x="7226931" y="2570247"/>
            <a:chExt cx="3983994" cy="840144"/>
          </a:xfrm>
        </p:grpSpPr>
        <p:sp>
          <p:nvSpPr>
            <p:cNvPr id="111" name="TextBox 110">
              <a:extLst>
                <a:ext uri="{FF2B5EF4-FFF2-40B4-BE49-F238E27FC236}">
                  <a16:creationId xmlns:a16="http://schemas.microsoft.com/office/drawing/2014/main" id="{C8EC3F0F-0474-7764-2268-A1C331F9AFCC}"/>
                </a:ext>
              </a:extLst>
            </p:cNvPr>
            <p:cNvSpPr txBox="1"/>
            <p:nvPr/>
          </p:nvSpPr>
          <p:spPr bwMode="auto">
            <a:xfrm>
              <a:off x="8495621" y="27076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73</a:t>
              </a:r>
            </a:p>
          </p:txBody>
        </p:sp>
        <p:cxnSp>
          <p:nvCxnSpPr>
            <p:cNvPr id="161" name="Straight Connector 160">
              <a:extLst>
                <a:ext uri="{FF2B5EF4-FFF2-40B4-BE49-F238E27FC236}">
                  <a16:creationId xmlns:a16="http://schemas.microsoft.com/office/drawing/2014/main" id="{74A9BE52-CB40-65EE-A162-3059F9868CF6}"/>
                </a:ext>
              </a:extLst>
            </p:cNvPr>
            <p:cNvCxnSpPr>
              <a:cxnSpLocks/>
            </p:cNvCxnSpPr>
            <p:nvPr/>
          </p:nvCxnSpPr>
          <p:spPr bwMode="auto">
            <a:xfrm>
              <a:off x="8424459" y="3020496"/>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BC5B13F-8719-0CB5-6E42-DEB1A36B0BB4}"/>
                </a:ext>
              </a:extLst>
            </p:cNvPr>
            <p:cNvCxnSpPr>
              <a:cxnSpLocks/>
            </p:cNvCxnSpPr>
            <p:nvPr/>
          </p:nvCxnSpPr>
          <p:spPr bwMode="auto">
            <a:xfrm>
              <a:off x="8527286" y="304673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BC72959-03BF-90E1-C4AD-04CB1BA02A05}"/>
                </a:ext>
              </a:extLst>
            </p:cNvPr>
            <p:cNvCxnSpPr>
              <a:cxnSpLocks/>
            </p:cNvCxnSpPr>
            <p:nvPr/>
          </p:nvCxnSpPr>
          <p:spPr bwMode="auto">
            <a:xfrm>
              <a:off x="7755761" y="287374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A08ADF3-B9F6-240A-6419-7966FF85E466}"/>
                </a:ext>
              </a:extLst>
            </p:cNvPr>
            <p:cNvCxnSpPr>
              <a:cxnSpLocks/>
            </p:cNvCxnSpPr>
            <p:nvPr/>
          </p:nvCxnSpPr>
          <p:spPr bwMode="auto">
            <a:xfrm>
              <a:off x="7615267" y="274142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048191E-0ED6-8A58-6922-7BCCC9CCB269}"/>
                </a:ext>
              </a:extLst>
            </p:cNvPr>
            <p:cNvCxnSpPr>
              <a:cxnSpLocks/>
            </p:cNvCxnSpPr>
            <p:nvPr/>
          </p:nvCxnSpPr>
          <p:spPr bwMode="auto">
            <a:xfrm>
              <a:off x="7584118" y="274142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8BE14CF-D648-286E-19C8-B27A43622FDE}"/>
                </a:ext>
              </a:extLst>
            </p:cNvPr>
            <p:cNvCxnSpPr>
              <a:cxnSpLocks/>
            </p:cNvCxnSpPr>
            <p:nvPr/>
          </p:nvCxnSpPr>
          <p:spPr bwMode="auto">
            <a:xfrm>
              <a:off x="7457912" y="273170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77AAEDF-2B94-3ACC-2B95-F9EE732E0D7D}"/>
                </a:ext>
              </a:extLst>
            </p:cNvPr>
            <p:cNvCxnSpPr>
              <a:cxnSpLocks/>
            </p:cNvCxnSpPr>
            <p:nvPr/>
          </p:nvCxnSpPr>
          <p:spPr bwMode="auto">
            <a:xfrm>
              <a:off x="7407906" y="273665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A7B4C1D-5C91-5EA0-0A0F-39F8FB58DC10}"/>
                </a:ext>
              </a:extLst>
            </p:cNvPr>
            <p:cNvCxnSpPr>
              <a:cxnSpLocks/>
            </p:cNvCxnSpPr>
            <p:nvPr/>
          </p:nvCxnSpPr>
          <p:spPr bwMode="auto">
            <a:xfrm>
              <a:off x="7255506" y="261639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E9E242F-FAB8-C912-96B2-CE6EF141B926}"/>
                </a:ext>
              </a:extLst>
            </p:cNvPr>
            <p:cNvCxnSpPr>
              <a:cxnSpLocks/>
            </p:cNvCxnSpPr>
            <p:nvPr/>
          </p:nvCxnSpPr>
          <p:spPr bwMode="auto">
            <a:xfrm>
              <a:off x="7226931" y="257024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8CE86D9-84D4-11D2-4EB1-9B3C411AC74A}"/>
                </a:ext>
              </a:extLst>
            </p:cNvPr>
            <p:cNvCxnSpPr>
              <a:cxnSpLocks/>
            </p:cNvCxnSpPr>
            <p:nvPr/>
          </p:nvCxnSpPr>
          <p:spPr bwMode="auto">
            <a:xfrm>
              <a:off x="8827131" y="309151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B521AC7-65A3-C1C8-371A-F2DF1F0AC48D}"/>
                </a:ext>
              </a:extLst>
            </p:cNvPr>
            <p:cNvCxnSpPr>
              <a:cxnSpLocks/>
            </p:cNvCxnSpPr>
            <p:nvPr/>
          </p:nvCxnSpPr>
          <p:spPr bwMode="auto">
            <a:xfrm>
              <a:off x="8984293"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B7BB8F4-949D-5973-2F27-6B1324682BD0}"/>
                </a:ext>
              </a:extLst>
            </p:cNvPr>
            <p:cNvCxnSpPr>
              <a:cxnSpLocks/>
            </p:cNvCxnSpPr>
            <p:nvPr/>
          </p:nvCxnSpPr>
          <p:spPr bwMode="auto">
            <a:xfrm>
              <a:off x="9015249"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A12C3BA-7A53-172C-043A-82CD6A66CC34}"/>
                </a:ext>
              </a:extLst>
            </p:cNvPr>
            <p:cNvCxnSpPr>
              <a:cxnSpLocks/>
            </p:cNvCxnSpPr>
            <p:nvPr/>
          </p:nvCxnSpPr>
          <p:spPr bwMode="auto">
            <a:xfrm>
              <a:off x="9036680"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6B12F84-3C55-8FD2-A815-12245CEE9DFF}"/>
                </a:ext>
              </a:extLst>
            </p:cNvPr>
            <p:cNvCxnSpPr>
              <a:cxnSpLocks/>
            </p:cNvCxnSpPr>
            <p:nvPr/>
          </p:nvCxnSpPr>
          <p:spPr bwMode="auto">
            <a:xfrm>
              <a:off x="9097962"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A208FAB-9CFD-7F48-16D6-AA9EBCE72C00}"/>
                </a:ext>
              </a:extLst>
            </p:cNvPr>
            <p:cNvCxnSpPr>
              <a:cxnSpLocks/>
            </p:cNvCxnSpPr>
            <p:nvPr/>
          </p:nvCxnSpPr>
          <p:spPr bwMode="auto">
            <a:xfrm>
              <a:off x="9060493"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6C4206B-2A53-4B52-7BCA-B1C41728DB95}"/>
                </a:ext>
              </a:extLst>
            </p:cNvPr>
            <p:cNvCxnSpPr>
              <a:cxnSpLocks/>
            </p:cNvCxnSpPr>
            <p:nvPr/>
          </p:nvCxnSpPr>
          <p:spPr bwMode="auto">
            <a:xfrm>
              <a:off x="9154631"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92703F1-3CA7-DBF2-C05A-9D9F93ACBC41}"/>
                </a:ext>
              </a:extLst>
            </p:cNvPr>
            <p:cNvCxnSpPr>
              <a:cxnSpLocks/>
            </p:cNvCxnSpPr>
            <p:nvPr/>
          </p:nvCxnSpPr>
          <p:spPr bwMode="auto">
            <a:xfrm>
              <a:off x="9282046"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4B6CF94-9527-6E05-E371-3031FF1B2C7C}"/>
                </a:ext>
              </a:extLst>
            </p:cNvPr>
            <p:cNvCxnSpPr>
              <a:cxnSpLocks/>
            </p:cNvCxnSpPr>
            <p:nvPr/>
          </p:nvCxnSpPr>
          <p:spPr bwMode="auto">
            <a:xfrm>
              <a:off x="9350003"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78C4EB1-523E-E024-05C8-D5F41A59A71B}"/>
                </a:ext>
              </a:extLst>
            </p:cNvPr>
            <p:cNvCxnSpPr>
              <a:cxnSpLocks/>
            </p:cNvCxnSpPr>
            <p:nvPr/>
          </p:nvCxnSpPr>
          <p:spPr bwMode="auto">
            <a:xfrm>
              <a:off x="9387540"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12A4AD1-82BE-F29F-9E4E-BD1F3984B89C}"/>
                </a:ext>
              </a:extLst>
            </p:cNvPr>
            <p:cNvCxnSpPr>
              <a:cxnSpLocks/>
            </p:cNvCxnSpPr>
            <p:nvPr/>
          </p:nvCxnSpPr>
          <p:spPr bwMode="auto">
            <a:xfrm>
              <a:off x="9416115"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A3FFC1A-6643-885B-D13C-1BC00D13E9CE}"/>
                </a:ext>
              </a:extLst>
            </p:cNvPr>
            <p:cNvCxnSpPr>
              <a:cxnSpLocks/>
            </p:cNvCxnSpPr>
            <p:nvPr/>
          </p:nvCxnSpPr>
          <p:spPr bwMode="auto">
            <a:xfrm>
              <a:off x="9459303"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6408AB4-0CF7-8D33-F6CA-D3520DF43871}"/>
                </a:ext>
              </a:extLst>
            </p:cNvPr>
            <p:cNvCxnSpPr>
              <a:cxnSpLocks/>
            </p:cNvCxnSpPr>
            <p:nvPr/>
          </p:nvCxnSpPr>
          <p:spPr bwMode="auto">
            <a:xfrm>
              <a:off x="9518864"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17FF14C-E64C-0264-6390-15513AA6479B}"/>
                </a:ext>
              </a:extLst>
            </p:cNvPr>
            <p:cNvCxnSpPr>
              <a:cxnSpLocks/>
            </p:cNvCxnSpPr>
            <p:nvPr/>
          </p:nvCxnSpPr>
          <p:spPr bwMode="auto">
            <a:xfrm>
              <a:off x="9587920"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96DE0C0-DA14-84B6-CF97-F35D266EA177}"/>
                </a:ext>
              </a:extLst>
            </p:cNvPr>
            <p:cNvCxnSpPr>
              <a:cxnSpLocks/>
            </p:cNvCxnSpPr>
            <p:nvPr/>
          </p:nvCxnSpPr>
          <p:spPr bwMode="auto">
            <a:xfrm>
              <a:off x="9618893"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5F3469D-800F-3007-4193-3862B05DD445}"/>
                </a:ext>
              </a:extLst>
            </p:cNvPr>
            <p:cNvCxnSpPr>
              <a:cxnSpLocks/>
            </p:cNvCxnSpPr>
            <p:nvPr/>
          </p:nvCxnSpPr>
          <p:spPr bwMode="auto">
            <a:xfrm>
              <a:off x="9660154"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A7A1305-6907-834F-DE59-3C80D0500D52}"/>
                </a:ext>
              </a:extLst>
            </p:cNvPr>
            <p:cNvCxnSpPr>
              <a:cxnSpLocks/>
            </p:cNvCxnSpPr>
            <p:nvPr/>
          </p:nvCxnSpPr>
          <p:spPr bwMode="auto">
            <a:xfrm>
              <a:off x="9733973"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5EEE7E2-F0CE-80F1-3534-17BB00D34FF7}"/>
                </a:ext>
              </a:extLst>
            </p:cNvPr>
            <p:cNvCxnSpPr>
              <a:cxnSpLocks/>
            </p:cNvCxnSpPr>
            <p:nvPr/>
          </p:nvCxnSpPr>
          <p:spPr bwMode="auto">
            <a:xfrm>
              <a:off x="9800648"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8CA3A3D-C212-A22E-8332-F323B475B739}"/>
                </a:ext>
              </a:extLst>
            </p:cNvPr>
            <p:cNvCxnSpPr>
              <a:cxnSpLocks/>
            </p:cNvCxnSpPr>
            <p:nvPr/>
          </p:nvCxnSpPr>
          <p:spPr bwMode="auto">
            <a:xfrm>
              <a:off x="9845891"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DB69C71-9D39-C949-2279-925083B13AEB}"/>
                </a:ext>
              </a:extLst>
            </p:cNvPr>
            <p:cNvCxnSpPr>
              <a:cxnSpLocks/>
            </p:cNvCxnSpPr>
            <p:nvPr/>
          </p:nvCxnSpPr>
          <p:spPr bwMode="auto">
            <a:xfrm>
              <a:off x="9929234"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73970DB-E778-BF66-DD95-1FB0C8926AFB}"/>
                </a:ext>
              </a:extLst>
            </p:cNvPr>
            <p:cNvCxnSpPr>
              <a:cxnSpLocks/>
            </p:cNvCxnSpPr>
            <p:nvPr/>
          </p:nvCxnSpPr>
          <p:spPr bwMode="auto">
            <a:xfrm>
              <a:off x="9955130"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CA0C741-3CAD-7C3E-7B49-FB8136F4CF31}"/>
                </a:ext>
              </a:extLst>
            </p:cNvPr>
            <p:cNvCxnSpPr>
              <a:cxnSpLocks/>
            </p:cNvCxnSpPr>
            <p:nvPr/>
          </p:nvCxnSpPr>
          <p:spPr bwMode="auto">
            <a:xfrm>
              <a:off x="10021805"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92C2777-460F-5DEC-53A8-EF5B0BB8C8FF}"/>
                </a:ext>
              </a:extLst>
            </p:cNvPr>
            <p:cNvCxnSpPr>
              <a:cxnSpLocks/>
            </p:cNvCxnSpPr>
            <p:nvPr/>
          </p:nvCxnSpPr>
          <p:spPr bwMode="auto">
            <a:xfrm>
              <a:off x="10050380"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286DD47-FE26-8E9C-3622-C74B9C970C56}"/>
                </a:ext>
              </a:extLst>
            </p:cNvPr>
            <p:cNvCxnSpPr>
              <a:cxnSpLocks/>
            </p:cNvCxnSpPr>
            <p:nvPr/>
          </p:nvCxnSpPr>
          <p:spPr bwMode="auto">
            <a:xfrm>
              <a:off x="10194817"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2D529FC-2130-4CB5-AD7B-B9AEF902E3D5}"/>
                </a:ext>
              </a:extLst>
            </p:cNvPr>
            <p:cNvCxnSpPr>
              <a:cxnSpLocks/>
            </p:cNvCxnSpPr>
            <p:nvPr/>
          </p:nvCxnSpPr>
          <p:spPr bwMode="auto">
            <a:xfrm>
              <a:off x="1025345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FBC116D-03A2-A28A-7D8E-4C882E32A5F7}"/>
                </a:ext>
              </a:extLst>
            </p:cNvPr>
            <p:cNvCxnSpPr>
              <a:cxnSpLocks/>
            </p:cNvCxnSpPr>
            <p:nvPr/>
          </p:nvCxnSpPr>
          <p:spPr bwMode="auto">
            <a:xfrm>
              <a:off x="1027726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9F01029-7F88-1EA6-A7F1-6B43841198F5}"/>
                </a:ext>
              </a:extLst>
            </p:cNvPr>
            <p:cNvCxnSpPr>
              <a:cxnSpLocks/>
            </p:cNvCxnSpPr>
            <p:nvPr/>
          </p:nvCxnSpPr>
          <p:spPr bwMode="auto">
            <a:xfrm>
              <a:off x="10358037"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B2AC44E-7301-E903-4B3C-0772FC6F2AF1}"/>
                </a:ext>
              </a:extLst>
            </p:cNvPr>
            <p:cNvCxnSpPr>
              <a:cxnSpLocks/>
            </p:cNvCxnSpPr>
            <p:nvPr/>
          </p:nvCxnSpPr>
          <p:spPr bwMode="auto">
            <a:xfrm>
              <a:off x="1038661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0FB19D1-6D7D-38E4-6C26-3E008AF3F86B}"/>
                </a:ext>
              </a:extLst>
            </p:cNvPr>
            <p:cNvCxnSpPr>
              <a:cxnSpLocks/>
            </p:cNvCxnSpPr>
            <p:nvPr/>
          </p:nvCxnSpPr>
          <p:spPr bwMode="auto">
            <a:xfrm>
              <a:off x="10412806"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B4A263C-C1EA-D897-C5E4-5731A65C8BF3}"/>
                </a:ext>
              </a:extLst>
            </p:cNvPr>
            <p:cNvCxnSpPr>
              <a:cxnSpLocks/>
            </p:cNvCxnSpPr>
            <p:nvPr/>
          </p:nvCxnSpPr>
          <p:spPr bwMode="auto">
            <a:xfrm>
              <a:off x="1053107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E8195EC-7F3C-B194-2617-D17440958146}"/>
                </a:ext>
              </a:extLst>
            </p:cNvPr>
            <p:cNvCxnSpPr>
              <a:cxnSpLocks/>
            </p:cNvCxnSpPr>
            <p:nvPr/>
          </p:nvCxnSpPr>
          <p:spPr bwMode="auto">
            <a:xfrm>
              <a:off x="1059259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C65638B-AD39-FE36-4B00-6D14A4E2BB6B}"/>
                </a:ext>
              </a:extLst>
            </p:cNvPr>
            <p:cNvCxnSpPr>
              <a:cxnSpLocks/>
            </p:cNvCxnSpPr>
            <p:nvPr/>
          </p:nvCxnSpPr>
          <p:spPr bwMode="auto">
            <a:xfrm>
              <a:off x="1061958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8DE4AFA-7CAE-C5F5-0627-5E725E9FDB70}"/>
                </a:ext>
              </a:extLst>
            </p:cNvPr>
            <p:cNvCxnSpPr>
              <a:cxnSpLocks/>
            </p:cNvCxnSpPr>
            <p:nvPr/>
          </p:nvCxnSpPr>
          <p:spPr bwMode="auto">
            <a:xfrm>
              <a:off x="10871200"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C361752-97F8-156C-0FD3-A42BAF712B1F}"/>
                </a:ext>
              </a:extLst>
            </p:cNvPr>
            <p:cNvCxnSpPr>
              <a:cxnSpLocks/>
            </p:cNvCxnSpPr>
            <p:nvPr/>
          </p:nvCxnSpPr>
          <p:spPr bwMode="auto">
            <a:xfrm>
              <a:off x="11210925" y="3268352"/>
              <a:ext cx="0" cy="142039"/>
            </a:xfrm>
            <a:prstGeom prst="line">
              <a:avLst/>
            </a:prstGeom>
            <a:noFill/>
            <a:ln w="28575" cap="flat" cmpd="sng" algn="ctr">
              <a:solidFill>
                <a:schemeClr val="accent2"/>
              </a:solidFill>
              <a:prstDash val="solid"/>
              <a:round/>
              <a:headEnd type="none" w="med" len="med"/>
              <a:tailEnd type="none" w="med" len="med"/>
            </a:ln>
            <a:effectLst/>
          </p:spPr>
        </p:cxnSp>
      </p:grpSp>
      <p:sp>
        <p:nvSpPr>
          <p:cNvPr id="205" name="Freeform: Shape 204">
            <a:extLst>
              <a:ext uri="{FF2B5EF4-FFF2-40B4-BE49-F238E27FC236}">
                <a16:creationId xmlns:a16="http://schemas.microsoft.com/office/drawing/2014/main" id="{A69D4FAD-F6FC-39A2-CA21-FB6A4F6AE64A}"/>
              </a:ext>
            </a:extLst>
          </p:cNvPr>
          <p:cNvSpPr/>
          <p:nvPr/>
        </p:nvSpPr>
        <p:spPr bwMode="auto">
          <a:xfrm>
            <a:off x="1898650" y="2606675"/>
            <a:ext cx="4048125" cy="1270000"/>
          </a:xfrm>
          <a:custGeom>
            <a:avLst/>
            <a:gdLst>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60375 w 4048125"/>
              <a:gd name="connsiteY58" fmla="*/ 422275 h 1270000"/>
              <a:gd name="connsiteX59" fmla="*/ 460375 w 4048125"/>
              <a:gd name="connsiteY59" fmla="*/ 390525 h 1270000"/>
              <a:gd name="connsiteX60" fmla="*/ 425450 w 4048125"/>
              <a:gd name="connsiteY60" fmla="*/ 390525 h 1270000"/>
              <a:gd name="connsiteX61" fmla="*/ 400050 w 4048125"/>
              <a:gd name="connsiteY61" fmla="*/ 327025 h 1270000"/>
              <a:gd name="connsiteX62" fmla="*/ 387350 w 4048125"/>
              <a:gd name="connsiteY62" fmla="*/ 327025 h 1270000"/>
              <a:gd name="connsiteX63" fmla="*/ 387350 w 4048125"/>
              <a:gd name="connsiteY63" fmla="*/ 257175 h 1270000"/>
              <a:gd name="connsiteX64" fmla="*/ 377825 w 4048125"/>
              <a:gd name="connsiteY64" fmla="*/ 257175 h 1270000"/>
              <a:gd name="connsiteX65" fmla="*/ 368300 w 4048125"/>
              <a:gd name="connsiteY65" fmla="*/ 234950 h 1270000"/>
              <a:gd name="connsiteX66" fmla="*/ 346075 w 4048125"/>
              <a:gd name="connsiteY66" fmla="*/ 234950 h 1270000"/>
              <a:gd name="connsiteX67" fmla="*/ 346075 w 4048125"/>
              <a:gd name="connsiteY67" fmla="*/ 187325 h 1270000"/>
              <a:gd name="connsiteX68" fmla="*/ 333375 w 4048125"/>
              <a:gd name="connsiteY68" fmla="*/ 187325 h 1270000"/>
              <a:gd name="connsiteX69" fmla="*/ 333375 w 4048125"/>
              <a:gd name="connsiteY69" fmla="*/ 152400 h 1270000"/>
              <a:gd name="connsiteX70" fmla="*/ 301625 w 4048125"/>
              <a:gd name="connsiteY70" fmla="*/ 152400 h 1270000"/>
              <a:gd name="connsiteX71" fmla="*/ 276225 w 4048125"/>
              <a:gd name="connsiteY71" fmla="*/ 104775 h 1270000"/>
              <a:gd name="connsiteX72" fmla="*/ 209550 w 4048125"/>
              <a:gd name="connsiteY72" fmla="*/ 104775 h 1270000"/>
              <a:gd name="connsiteX73" fmla="*/ 209550 w 4048125"/>
              <a:gd name="connsiteY73" fmla="*/ 76200 h 1270000"/>
              <a:gd name="connsiteX74" fmla="*/ 158750 w 4048125"/>
              <a:gd name="connsiteY74" fmla="*/ 76200 h 1270000"/>
              <a:gd name="connsiteX75" fmla="*/ 158750 w 4048125"/>
              <a:gd name="connsiteY75" fmla="*/ 44450 h 1270000"/>
              <a:gd name="connsiteX76" fmla="*/ 133350 w 4048125"/>
              <a:gd name="connsiteY76" fmla="*/ 44450 h 1270000"/>
              <a:gd name="connsiteX77" fmla="*/ 133350 w 4048125"/>
              <a:gd name="connsiteY77" fmla="*/ 12700 h 1270000"/>
              <a:gd name="connsiteX78" fmla="*/ 104775 w 4048125"/>
              <a:gd name="connsiteY78" fmla="*/ 12700 h 1270000"/>
              <a:gd name="connsiteX79" fmla="*/ 104775 w 4048125"/>
              <a:gd name="connsiteY79" fmla="*/ 0 h 1270000"/>
              <a:gd name="connsiteX80" fmla="*/ 0 w 4048125"/>
              <a:gd name="connsiteY80" fmla="*/ 0 h 1270000"/>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06400 w 4048125"/>
              <a:gd name="connsiteY58" fmla="*/ 457200 h 1270000"/>
              <a:gd name="connsiteX59" fmla="*/ 460375 w 4048125"/>
              <a:gd name="connsiteY59" fmla="*/ 390525 h 1270000"/>
              <a:gd name="connsiteX60" fmla="*/ 425450 w 4048125"/>
              <a:gd name="connsiteY60" fmla="*/ 390525 h 1270000"/>
              <a:gd name="connsiteX61" fmla="*/ 400050 w 4048125"/>
              <a:gd name="connsiteY61" fmla="*/ 327025 h 1270000"/>
              <a:gd name="connsiteX62" fmla="*/ 387350 w 4048125"/>
              <a:gd name="connsiteY62" fmla="*/ 327025 h 1270000"/>
              <a:gd name="connsiteX63" fmla="*/ 387350 w 4048125"/>
              <a:gd name="connsiteY63" fmla="*/ 257175 h 1270000"/>
              <a:gd name="connsiteX64" fmla="*/ 377825 w 4048125"/>
              <a:gd name="connsiteY64" fmla="*/ 257175 h 1270000"/>
              <a:gd name="connsiteX65" fmla="*/ 368300 w 4048125"/>
              <a:gd name="connsiteY65" fmla="*/ 234950 h 1270000"/>
              <a:gd name="connsiteX66" fmla="*/ 346075 w 4048125"/>
              <a:gd name="connsiteY66" fmla="*/ 234950 h 1270000"/>
              <a:gd name="connsiteX67" fmla="*/ 346075 w 4048125"/>
              <a:gd name="connsiteY67" fmla="*/ 187325 h 1270000"/>
              <a:gd name="connsiteX68" fmla="*/ 333375 w 4048125"/>
              <a:gd name="connsiteY68" fmla="*/ 187325 h 1270000"/>
              <a:gd name="connsiteX69" fmla="*/ 333375 w 4048125"/>
              <a:gd name="connsiteY69" fmla="*/ 152400 h 1270000"/>
              <a:gd name="connsiteX70" fmla="*/ 301625 w 4048125"/>
              <a:gd name="connsiteY70" fmla="*/ 152400 h 1270000"/>
              <a:gd name="connsiteX71" fmla="*/ 276225 w 4048125"/>
              <a:gd name="connsiteY71" fmla="*/ 104775 h 1270000"/>
              <a:gd name="connsiteX72" fmla="*/ 209550 w 4048125"/>
              <a:gd name="connsiteY72" fmla="*/ 104775 h 1270000"/>
              <a:gd name="connsiteX73" fmla="*/ 209550 w 4048125"/>
              <a:gd name="connsiteY73" fmla="*/ 76200 h 1270000"/>
              <a:gd name="connsiteX74" fmla="*/ 158750 w 4048125"/>
              <a:gd name="connsiteY74" fmla="*/ 76200 h 1270000"/>
              <a:gd name="connsiteX75" fmla="*/ 158750 w 4048125"/>
              <a:gd name="connsiteY75" fmla="*/ 44450 h 1270000"/>
              <a:gd name="connsiteX76" fmla="*/ 133350 w 4048125"/>
              <a:gd name="connsiteY76" fmla="*/ 44450 h 1270000"/>
              <a:gd name="connsiteX77" fmla="*/ 133350 w 4048125"/>
              <a:gd name="connsiteY77" fmla="*/ 12700 h 1270000"/>
              <a:gd name="connsiteX78" fmla="*/ 104775 w 4048125"/>
              <a:gd name="connsiteY78" fmla="*/ 12700 h 1270000"/>
              <a:gd name="connsiteX79" fmla="*/ 104775 w 4048125"/>
              <a:gd name="connsiteY79" fmla="*/ 0 h 1270000"/>
              <a:gd name="connsiteX80" fmla="*/ 0 w 4048125"/>
              <a:gd name="connsiteY80" fmla="*/ 0 h 1270000"/>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60375 w 4048125"/>
              <a:gd name="connsiteY58" fmla="*/ 390525 h 1270000"/>
              <a:gd name="connsiteX59" fmla="*/ 425450 w 4048125"/>
              <a:gd name="connsiteY59" fmla="*/ 390525 h 1270000"/>
              <a:gd name="connsiteX60" fmla="*/ 400050 w 4048125"/>
              <a:gd name="connsiteY60" fmla="*/ 327025 h 1270000"/>
              <a:gd name="connsiteX61" fmla="*/ 387350 w 4048125"/>
              <a:gd name="connsiteY61" fmla="*/ 327025 h 1270000"/>
              <a:gd name="connsiteX62" fmla="*/ 387350 w 4048125"/>
              <a:gd name="connsiteY62" fmla="*/ 257175 h 1270000"/>
              <a:gd name="connsiteX63" fmla="*/ 377825 w 4048125"/>
              <a:gd name="connsiteY63" fmla="*/ 257175 h 1270000"/>
              <a:gd name="connsiteX64" fmla="*/ 368300 w 4048125"/>
              <a:gd name="connsiteY64" fmla="*/ 234950 h 1270000"/>
              <a:gd name="connsiteX65" fmla="*/ 346075 w 4048125"/>
              <a:gd name="connsiteY65" fmla="*/ 234950 h 1270000"/>
              <a:gd name="connsiteX66" fmla="*/ 346075 w 4048125"/>
              <a:gd name="connsiteY66" fmla="*/ 187325 h 1270000"/>
              <a:gd name="connsiteX67" fmla="*/ 333375 w 4048125"/>
              <a:gd name="connsiteY67" fmla="*/ 187325 h 1270000"/>
              <a:gd name="connsiteX68" fmla="*/ 333375 w 4048125"/>
              <a:gd name="connsiteY68" fmla="*/ 152400 h 1270000"/>
              <a:gd name="connsiteX69" fmla="*/ 301625 w 4048125"/>
              <a:gd name="connsiteY69" fmla="*/ 152400 h 1270000"/>
              <a:gd name="connsiteX70" fmla="*/ 276225 w 4048125"/>
              <a:gd name="connsiteY70" fmla="*/ 104775 h 1270000"/>
              <a:gd name="connsiteX71" fmla="*/ 209550 w 4048125"/>
              <a:gd name="connsiteY71" fmla="*/ 104775 h 1270000"/>
              <a:gd name="connsiteX72" fmla="*/ 209550 w 4048125"/>
              <a:gd name="connsiteY72" fmla="*/ 76200 h 1270000"/>
              <a:gd name="connsiteX73" fmla="*/ 158750 w 4048125"/>
              <a:gd name="connsiteY73" fmla="*/ 76200 h 1270000"/>
              <a:gd name="connsiteX74" fmla="*/ 158750 w 4048125"/>
              <a:gd name="connsiteY74" fmla="*/ 44450 h 1270000"/>
              <a:gd name="connsiteX75" fmla="*/ 133350 w 4048125"/>
              <a:gd name="connsiteY75" fmla="*/ 44450 h 1270000"/>
              <a:gd name="connsiteX76" fmla="*/ 133350 w 4048125"/>
              <a:gd name="connsiteY76" fmla="*/ 12700 h 1270000"/>
              <a:gd name="connsiteX77" fmla="*/ 104775 w 4048125"/>
              <a:gd name="connsiteY77" fmla="*/ 12700 h 1270000"/>
              <a:gd name="connsiteX78" fmla="*/ 104775 w 4048125"/>
              <a:gd name="connsiteY78" fmla="*/ 0 h 1270000"/>
              <a:gd name="connsiteX79" fmla="*/ 0 w 4048125"/>
              <a:gd name="connsiteY79" fmla="*/ 0 h 1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048125" h="1270000">
                <a:moveTo>
                  <a:pt x="4048125" y="1270000"/>
                </a:moveTo>
                <a:lnTo>
                  <a:pt x="2873375" y="1270000"/>
                </a:lnTo>
                <a:lnTo>
                  <a:pt x="2873375" y="1244600"/>
                </a:lnTo>
                <a:lnTo>
                  <a:pt x="2549525" y="1244600"/>
                </a:lnTo>
                <a:lnTo>
                  <a:pt x="2549525" y="1219200"/>
                </a:lnTo>
                <a:lnTo>
                  <a:pt x="2473325" y="1219200"/>
                </a:lnTo>
                <a:lnTo>
                  <a:pt x="2473325" y="1190625"/>
                </a:lnTo>
                <a:lnTo>
                  <a:pt x="2422525" y="1190625"/>
                </a:lnTo>
                <a:lnTo>
                  <a:pt x="2422525" y="1168400"/>
                </a:lnTo>
                <a:lnTo>
                  <a:pt x="2390775" y="1168400"/>
                </a:lnTo>
                <a:lnTo>
                  <a:pt x="2390775" y="1139825"/>
                </a:lnTo>
                <a:lnTo>
                  <a:pt x="2095500" y="1139825"/>
                </a:lnTo>
                <a:lnTo>
                  <a:pt x="2095500" y="1117600"/>
                </a:lnTo>
                <a:lnTo>
                  <a:pt x="2060575" y="1117600"/>
                </a:lnTo>
                <a:lnTo>
                  <a:pt x="2060575" y="1076325"/>
                </a:lnTo>
                <a:lnTo>
                  <a:pt x="2035175" y="1076325"/>
                </a:lnTo>
                <a:lnTo>
                  <a:pt x="2035175" y="1054100"/>
                </a:lnTo>
                <a:lnTo>
                  <a:pt x="1984375" y="1054100"/>
                </a:lnTo>
                <a:lnTo>
                  <a:pt x="1984375" y="1038225"/>
                </a:lnTo>
                <a:lnTo>
                  <a:pt x="1651000" y="1038225"/>
                </a:lnTo>
                <a:lnTo>
                  <a:pt x="1651000" y="952500"/>
                </a:lnTo>
                <a:lnTo>
                  <a:pt x="1587500" y="952500"/>
                </a:lnTo>
                <a:lnTo>
                  <a:pt x="1587500" y="904875"/>
                </a:lnTo>
                <a:lnTo>
                  <a:pt x="1571625" y="904875"/>
                </a:lnTo>
                <a:lnTo>
                  <a:pt x="1571625" y="869950"/>
                </a:lnTo>
                <a:lnTo>
                  <a:pt x="1457325" y="869950"/>
                </a:lnTo>
                <a:lnTo>
                  <a:pt x="1457325" y="854075"/>
                </a:lnTo>
                <a:lnTo>
                  <a:pt x="1266825" y="854075"/>
                </a:lnTo>
                <a:lnTo>
                  <a:pt x="1266825" y="838200"/>
                </a:lnTo>
                <a:lnTo>
                  <a:pt x="1225550" y="838200"/>
                </a:lnTo>
                <a:lnTo>
                  <a:pt x="1225550" y="809625"/>
                </a:lnTo>
                <a:lnTo>
                  <a:pt x="1196975" y="809625"/>
                </a:lnTo>
                <a:lnTo>
                  <a:pt x="1184275" y="762000"/>
                </a:lnTo>
                <a:lnTo>
                  <a:pt x="1158875" y="762000"/>
                </a:lnTo>
                <a:lnTo>
                  <a:pt x="1158875" y="739775"/>
                </a:lnTo>
                <a:lnTo>
                  <a:pt x="1101725" y="739775"/>
                </a:lnTo>
                <a:lnTo>
                  <a:pt x="1101725" y="723900"/>
                </a:lnTo>
                <a:lnTo>
                  <a:pt x="869950" y="723900"/>
                </a:lnTo>
                <a:lnTo>
                  <a:pt x="869950" y="704850"/>
                </a:lnTo>
                <a:lnTo>
                  <a:pt x="863600" y="704850"/>
                </a:lnTo>
                <a:lnTo>
                  <a:pt x="863600" y="685800"/>
                </a:lnTo>
                <a:lnTo>
                  <a:pt x="831850" y="685800"/>
                </a:lnTo>
                <a:lnTo>
                  <a:pt x="831850" y="650875"/>
                </a:lnTo>
                <a:lnTo>
                  <a:pt x="828675" y="650875"/>
                </a:lnTo>
                <a:lnTo>
                  <a:pt x="828675" y="628650"/>
                </a:lnTo>
                <a:lnTo>
                  <a:pt x="812800" y="628650"/>
                </a:lnTo>
                <a:lnTo>
                  <a:pt x="812800" y="596900"/>
                </a:lnTo>
                <a:lnTo>
                  <a:pt x="796925" y="596900"/>
                </a:lnTo>
                <a:lnTo>
                  <a:pt x="796925" y="571500"/>
                </a:lnTo>
                <a:lnTo>
                  <a:pt x="768350" y="571500"/>
                </a:lnTo>
                <a:lnTo>
                  <a:pt x="768350" y="511175"/>
                </a:lnTo>
                <a:lnTo>
                  <a:pt x="768350" y="511175"/>
                </a:lnTo>
                <a:lnTo>
                  <a:pt x="755650" y="523875"/>
                </a:lnTo>
                <a:lnTo>
                  <a:pt x="739775" y="469900"/>
                </a:lnTo>
                <a:lnTo>
                  <a:pt x="720725" y="469900"/>
                </a:lnTo>
                <a:lnTo>
                  <a:pt x="720725" y="441325"/>
                </a:lnTo>
                <a:lnTo>
                  <a:pt x="479425" y="441325"/>
                </a:lnTo>
                <a:lnTo>
                  <a:pt x="479425" y="441325"/>
                </a:lnTo>
                <a:lnTo>
                  <a:pt x="460375" y="390525"/>
                </a:lnTo>
                <a:lnTo>
                  <a:pt x="425450" y="390525"/>
                </a:lnTo>
                <a:lnTo>
                  <a:pt x="400050" y="327025"/>
                </a:lnTo>
                <a:lnTo>
                  <a:pt x="387350" y="327025"/>
                </a:lnTo>
                <a:lnTo>
                  <a:pt x="387350" y="257175"/>
                </a:lnTo>
                <a:lnTo>
                  <a:pt x="377825" y="257175"/>
                </a:lnTo>
                <a:lnTo>
                  <a:pt x="368300" y="234950"/>
                </a:lnTo>
                <a:lnTo>
                  <a:pt x="346075" y="234950"/>
                </a:lnTo>
                <a:lnTo>
                  <a:pt x="346075" y="187325"/>
                </a:lnTo>
                <a:lnTo>
                  <a:pt x="333375" y="187325"/>
                </a:lnTo>
                <a:lnTo>
                  <a:pt x="333375" y="152400"/>
                </a:lnTo>
                <a:lnTo>
                  <a:pt x="301625" y="152400"/>
                </a:lnTo>
                <a:lnTo>
                  <a:pt x="276225" y="104775"/>
                </a:lnTo>
                <a:lnTo>
                  <a:pt x="209550" y="104775"/>
                </a:lnTo>
                <a:lnTo>
                  <a:pt x="209550" y="76200"/>
                </a:lnTo>
                <a:lnTo>
                  <a:pt x="158750" y="76200"/>
                </a:lnTo>
                <a:lnTo>
                  <a:pt x="158750" y="44450"/>
                </a:lnTo>
                <a:lnTo>
                  <a:pt x="133350" y="44450"/>
                </a:lnTo>
                <a:lnTo>
                  <a:pt x="133350" y="12700"/>
                </a:lnTo>
                <a:lnTo>
                  <a:pt x="104775" y="12700"/>
                </a:lnTo>
                <a:lnTo>
                  <a:pt x="104775" y="0"/>
                </a:lnTo>
                <a:lnTo>
                  <a:pt x="0" y="0"/>
                </a:lnTo>
              </a:path>
            </a:pathLst>
          </a:custGeom>
          <a:noFill/>
          <a:ln w="28575">
            <a:solidFill>
              <a:schemeClr val="accent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5" name="Group 224">
            <a:extLst>
              <a:ext uri="{FF2B5EF4-FFF2-40B4-BE49-F238E27FC236}">
                <a16:creationId xmlns:a16="http://schemas.microsoft.com/office/drawing/2014/main" id="{7274C1EF-61B2-321A-3EDC-0257811181A9}"/>
              </a:ext>
            </a:extLst>
          </p:cNvPr>
          <p:cNvGrpSpPr/>
          <p:nvPr/>
        </p:nvGrpSpPr>
        <p:grpSpPr>
          <a:xfrm>
            <a:off x="2101763" y="2606675"/>
            <a:ext cx="3154624" cy="1344834"/>
            <a:chOff x="2101763" y="2606675"/>
            <a:chExt cx="3154624" cy="1344834"/>
          </a:xfrm>
        </p:grpSpPr>
        <p:cxnSp>
          <p:nvCxnSpPr>
            <p:cNvPr id="206" name="Straight Connector 205">
              <a:extLst>
                <a:ext uri="{FF2B5EF4-FFF2-40B4-BE49-F238E27FC236}">
                  <a16:creationId xmlns:a16="http://schemas.microsoft.com/office/drawing/2014/main" id="{801D6F9C-F477-6D8C-A303-6A332C0F6966}"/>
                </a:ext>
              </a:extLst>
            </p:cNvPr>
            <p:cNvCxnSpPr>
              <a:cxnSpLocks/>
            </p:cNvCxnSpPr>
            <p:nvPr/>
          </p:nvCxnSpPr>
          <p:spPr bwMode="auto">
            <a:xfrm>
              <a:off x="2101763" y="260667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1B1EF48-F50E-7FC6-C737-568190A13756}"/>
                </a:ext>
              </a:extLst>
            </p:cNvPr>
            <p:cNvCxnSpPr>
              <a:cxnSpLocks/>
            </p:cNvCxnSpPr>
            <p:nvPr/>
          </p:nvCxnSpPr>
          <p:spPr bwMode="auto">
            <a:xfrm>
              <a:off x="2257338" y="277933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D22390B-127E-54BC-8CDF-1F9C892A4BBD}"/>
                </a:ext>
              </a:extLst>
            </p:cNvPr>
            <p:cNvCxnSpPr>
              <a:cxnSpLocks/>
            </p:cNvCxnSpPr>
            <p:nvPr/>
          </p:nvCxnSpPr>
          <p:spPr bwMode="auto">
            <a:xfrm>
              <a:off x="2670088" y="30607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A144B13-E92F-136C-B299-200DFA849CE4}"/>
                </a:ext>
              </a:extLst>
            </p:cNvPr>
            <p:cNvCxnSpPr>
              <a:cxnSpLocks/>
            </p:cNvCxnSpPr>
            <p:nvPr/>
          </p:nvCxnSpPr>
          <p:spPr bwMode="auto">
            <a:xfrm>
              <a:off x="3117763" y="33663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82DA74D-6645-B373-FC9E-2C51F32DA277}"/>
                </a:ext>
              </a:extLst>
            </p:cNvPr>
            <p:cNvCxnSpPr>
              <a:cxnSpLocks/>
            </p:cNvCxnSpPr>
            <p:nvPr/>
          </p:nvCxnSpPr>
          <p:spPr bwMode="auto">
            <a:xfrm>
              <a:off x="3550423" y="35663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5716ADA0-0407-BA94-CB67-847EB468B7E1}"/>
                </a:ext>
              </a:extLst>
            </p:cNvPr>
            <p:cNvCxnSpPr>
              <a:cxnSpLocks/>
            </p:cNvCxnSpPr>
            <p:nvPr/>
          </p:nvCxnSpPr>
          <p:spPr bwMode="auto">
            <a:xfrm>
              <a:off x="2244638" y="27064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171D996-A64B-E34A-DD97-668CBF77E4FA}"/>
                </a:ext>
              </a:extLst>
            </p:cNvPr>
            <p:cNvCxnSpPr>
              <a:cxnSpLocks/>
            </p:cNvCxnSpPr>
            <p:nvPr/>
          </p:nvCxnSpPr>
          <p:spPr bwMode="auto">
            <a:xfrm>
              <a:off x="2304963" y="289548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EDC6AEA-9808-BA09-80C2-CD5B90A28793}"/>
                </a:ext>
              </a:extLst>
            </p:cNvPr>
            <p:cNvCxnSpPr>
              <a:cxnSpLocks/>
            </p:cNvCxnSpPr>
            <p:nvPr/>
          </p:nvCxnSpPr>
          <p:spPr bwMode="auto">
            <a:xfrm>
              <a:off x="3895638" y="359055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6141204-64BA-3001-A56D-A0C92EC61443}"/>
                </a:ext>
              </a:extLst>
            </p:cNvPr>
            <p:cNvCxnSpPr>
              <a:cxnSpLocks/>
            </p:cNvCxnSpPr>
            <p:nvPr/>
          </p:nvCxnSpPr>
          <p:spPr bwMode="auto">
            <a:xfrm>
              <a:off x="3972215" y="364313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0908576-ABD0-8278-0991-F22741951849}"/>
                </a:ext>
              </a:extLst>
            </p:cNvPr>
            <p:cNvCxnSpPr>
              <a:cxnSpLocks/>
            </p:cNvCxnSpPr>
            <p:nvPr/>
          </p:nvCxnSpPr>
          <p:spPr bwMode="auto">
            <a:xfrm>
              <a:off x="3949510" y="362090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2DF2BB48-DAAF-DEE1-FC52-B0F9AA993C7D}"/>
                </a:ext>
              </a:extLst>
            </p:cNvPr>
            <p:cNvCxnSpPr>
              <a:cxnSpLocks/>
            </p:cNvCxnSpPr>
            <p:nvPr/>
          </p:nvCxnSpPr>
          <p:spPr bwMode="auto">
            <a:xfrm>
              <a:off x="4054285" y="36785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34F90FE-D828-9F86-4B7F-8CF18F4C2922}"/>
                </a:ext>
              </a:extLst>
            </p:cNvPr>
            <p:cNvCxnSpPr>
              <a:cxnSpLocks/>
            </p:cNvCxnSpPr>
            <p:nvPr/>
          </p:nvCxnSpPr>
          <p:spPr bwMode="auto">
            <a:xfrm>
              <a:off x="4069970" y="36785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5336520-C51F-B744-D496-040A66069060}"/>
                </a:ext>
              </a:extLst>
            </p:cNvPr>
            <p:cNvCxnSpPr>
              <a:cxnSpLocks/>
            </p:cNvCxnSpPr>
            <p:nvPr/>
          </p:nvCxnSpPr>
          <p:spPr bwMode="auto">
            <a:xfrm>
              <a:off x="4366614" y="37346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5DA408D-1F57-4440-38D8-15DABE0F58B4}"/>
                </a:ext>
              </a:extLst>
            </p:cNvPr>
            <p:cNvCxnSpPr>
              <a:cxnSpLocks/>
            </p:cNvCxnSpPr>
            <p:nvPr/>
          </p:nvCxnSpPr>
          <p:spPr bwMode="auto">
            <a:xfrm>
              <a:off x="4731227" y="37777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3150886-A79A-2E63-37CF-237C3DF537C2}"/>
                </a:ext>
              </a:extLst>
            </p:cNvPr>
            <p:cNvCxnSpPr>
              <a:cxnSpLocks/>
            </p:cNvCxnSpPr>
            <p:nvPr/>
          </p:nvCxnSpPr>
          <p:spPr bwMode="auto">
            <a:xfrm>
              <a:off x="4772979" y="37777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59E924D-A132-A026-EED8-83ACFAD4F170}"/>
                </a:ext>
              </a:extLst>
            </p:cNvPr>
            <p:cNvCxnSpPr>
              <a:cxnSpLocks/>
            </p:cNvCxnSpPr>
            <p:nvPr/>
          </p:nvCxnSpPr>
          <p:spPr bwMode="auto">
            <a:xfrm>
              <a:off x="512222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E2822D6-4893-92B9-02C1-38985D988169}"/>
                </a:ext>
              </a:extLst>
            </p:cNvPr>
            <p:cNvCxnSpPr>
              <a:cxnSpLocks/>
            </p:cNvCxnSpPr>
            <p:nvPr/>
          </p:nvCxnSpPr>
          <p:spPr bwMode="auto">
            <a:xfrm>
              <a:off x="517302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DBDF87C-3AF3-3920-29D2-8C7114D0BE5F}"/>
                </a:ext>
              </a:extLst>
            </p:cNvPr>
            <p:cNvCxnSpPr>
              <a:cxnSpLocks/>
            </p:cNvCxnSpPr>
            <p:nvPr/>
          </p:nvCxnSpPr>
          <p:spPr bwMode="auto">
            <a:xfrm>
              <a:off x="520477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9B8A179-0855-159B-A854-F574C03A1385}"/>
                </a:ext>
              </a:extLst>
            </p:cNvPr>
            <p:cNvCxnSpPr>
              <a:cxnSpLocks/>
            </p:cNvCxnSpPr>
            <p:nvPr/>
          </p:nvCxnSpPr>
          <p:spPr bwMode="auto">
            <a:xfrm>
              <a:off x="5256387" y="3809470"/>
              <a:ext cx="0" cy="142039"/>
            </a:xfrm>
            <a:prstGeom prst="line">
              <a:avLst/>
            </a:prstGeom>
            <a:noFill/>
            <a:ln w="28575" cap="flat" cmpd="sng" algn="ctr">
              <a:solidFill>
                <a:schemeClr val="accent1"/>
              </a:solidFill>
              <a:prstDash val="solid"/>
              <a:round/>
              <a:headEnd type="none" w="med" len="med"/>
              <a:tailEnd type="none" w="med" len="med"/>
            </a:ln>
            <a:effectLst/>
          </p:spPr>
        </p:cxnSp>
      </p:grpSp>
      <p:sp>
        <p:nvSpPr>
          <p:cNvPr id="226" name="Freeform: Shape 225">
            <a:extLst>
              <a:ext uri="{FF2B5EF4-FFF2-40B4-BE49-F238E27FC236}">
                <a16:creationId xmlns:a16="http://schemas.microsoft.com/office/drawing/2014/main" id="{ED459344-D97A-FDCC-A9E4-D03DFAC3EB67}"/>
              </a:ext>
            </a:extLst>
          </p:cNvPr>
          <p:cNvSpPr/>
          <p:nvPr/>
        </p:nvSpPr>
        <p:spPr bwMode="auto">
          <a:xfrm>
            <a:off x="1911350" y="2632075"/>
            <a:ext cx="4102100" cy="1276350"/>
          </a:xfrm>
          <a:custGeom>
            <a:avLst/>
            <a:gdLst>
              <a:gd name="connsiteX0" fmla="*/ 4102100 w 4102100"/>
              <a:gd name="connsiteY0" fmla="*/ 1276350 h 1276350"/>
              <a:gd name="connsiteX1" fmla="*/ 2679700 w 4102100"/>
              <a:gd name="connsiteY1" fmla="*/ 1276350 h 1276350"/>
              <a:gd name="connsiteX2" fmla="*/ 2663825 w 4102100"/>
              <a:gd name="connsiteY2" fmla="*/ 1247775 h 1276350"/>
              <a:gd name="connsiteX3" fmla="*/ 2447925 w 4102100"/>
              <a:gd name="connsiteY3" fmla="*/ 1247775 h 1276350"/>
              <a:gd name="connsiteX4" fmla="*/ 2447925 w 4102100"/>
              <a:gd name="connsiteY4" fmla="*/ 1219200 h 1276350"/>
              <a:gd name="connsiteX5" fmla="*/ 2381250 w 4102100"/>
              <a:gd name="connsiteY5" fmla="*/ 1219200 h 1276350"/>
              <a:gd name="connsiteX6" fmla="*/ 2381250 w 4102100"/>
              <a:gd name="connsiteY6" fmla="*/ 1196975 h 1276350"/>
              <a:gd name="connsiteX7" fmla="*/ 2368550 w 4102100"/>
              <a:gd name="connsiteY7" fmla="*/ 1196975 h 1276350"/>
              <a:gd name="connsiteX8" fmla="*/ 2368550 w 4102100"/>
              <a:gd name="connsiteY8" fmla="*/ 1165225 h 1276350"/>
              <a:gd name="connsiteX9" fmla="*/ 2041525 w 4102100"/>
              <a:gd name="connsiteY9" fmla="*/ 1165225 h 1276350"/>
              <a:gd name="connsiteX10" fmla="*/ 2041525 w 4102100"/>
              <a:gd name="connsiteY10" fmla="*/ 1139825 h 1276350"/>
              <a:gd name="connsiteX11" fmla="*/ 1968500 w 4102100"/>
              <a:gd name="connsiteY11" fmla="*/ 1139825 h 1276350"/>
              <a:gd name="connsiteX12" fmla="*/ 1968500 w 4102100"/>
              <a:gd name="connsiteY12" fmla="*/ 1120775 h 1276350"/>
              <a:gd name="connsiteX13" fmla="*/ 1644650 w 4102100"/>
              <a:gd name="connsiteY13" fmla="*/ 1120775 h 1276350"/>
              <a:gd name="connsiteX14" fmla="*/ 1644650 w 4102100"/>
              <a:gd name="connsiteY14" fmla="*/ 1095375 h 1276350"/>
              <a:gd name="connsiteX15" fmla="*/ 1606550 w 4102100"/>
              <a:gd name="connsiteY15" fmla="*/ 1095375 h 1276350"/>
              <a:gd name="connsiteX16" fmla="*/ 1606550 w 4102100"/>
              <a:gd name="connsiteY16" fmla="*/ 1054100 h 1276350"/>
              <a:gd name="connsiteX17" fmla="*/ 1574800 w 4102100"/>
              <a:gd name="connsiteY17" fmla="*/ 1054100 h 1276350"/>
              <a:gd name="connsiteX18" fmla="*/ 1574800 w 4102100"/>
              <a:gd name="connsiteY18" fmla="*/ 1035050 h 1276350"/>
              <a:gd name="connsiteX19" fmla="*/ 1298575 w 4102100"/>
              <a:gd name="connsiteY19" fmla="*/ 1035050 h 1276350"/>
              <a:gd name="connsiteX20" fmla="*/ 1292225 w 4102100"/>
              <a:gd name="connsiteY20" fmla="*/ 1003300 h 1276350"/>
              <a:gd name="connsiteX21" fmla="*/ 1247775 w 4102100"/>
              <a:gd name="connsiteY21" fmla="*/ 1003300 h 1276350"/>
              <a:gd name="connsiteX22" fmla="*/ 1247775 w 4102100"/>
              <a:gd name="connsiteY22" fmla="*/ 981075 h 1276350"/>
              <a:gd name="connsiteX23" fmla="*/ 1225550 w 4102100"/>
              <a:gd name="connsiteY23" fmla="*/ 981075 h 1276350"/>
              <a:gd name="connsiteX24" fmla="*/ 1225550 w 4102100"/>
              <a:gd name="connsiteY24" fmla="*/ 955675 h 1276350"/>
              <a:gd name="connsiteX25" fmla="*/ 1209675 w 4102100"/>
              <a:gd name="connsiteY25" fmla="*/ 955675 h 1276350"/>
              <a:gd name="connsiteX26" fmla="*/ 1209675 w 4102100"/>
              <a:gd name="connsiteY26" fmla="*/ 914400 h 1276350"/>
              <a:gd name="connsiteX27" fmla="*/ 1193800 w 4102100"/>
              <a:gd name="connsiteY27" fmla="*/ 914400 h 1276350"/>
              <a:gd name="connsiteX28" fmla="*/ 1193800 w 4102100"/>
              <a:gd name="connsiteY28" fmla="*/ 892175 h 1276350"/>
              <a:gd name="connsiteX29" fmla="*/ 1181100 w 4102100"/>
              <a:gd name="connsiteY29" fmla="*/ 892175 h 1276350"/>
              <a:gd name="connsiteX30" fmla="*/ 1181100 w 4102100"/>
              <a:gd name="connsiteY30" fmla="*/ 863600 h 1276350"/>
              <a:gd name="connsiteX31" fmla="*/ 1149350 w 4102100"/>
              <a:gd name="connsiteY31" fmla="*/ 863600 h 1276350"/>
              <a:gd name="connsiteX32" fmla="*/ 1149350 w 4102100"/>
              <a:gd name="connsiteY32" fmla="*/ 844550 h 1276350"/>
              <a:gd name="connsiteX33" fmla="*/ 1130300 w 4102100"/>
              <a:gd name="connsiteY33" fmla="*/ 844550 h 1276350"/>
              <a:gd name="connsiteX34" fmla="*/ 1130300 w 4102100"/>
              <a:gd name="connsiteY34" fmla="*/ 828675 h 1276350"/>
              <a:gd name="connsiteX35" fmla="*/ 923925 w 4102100"/>
              <a:gd name="connsiteY35" fmla="*/ 828675 h 1276350"/>
              <a:gd name="connsiteX36" fmla="*/ 923925 w 4102100"/>
              <a:gd name="connsiteY36" fmla="*/ 796925 h 1276350"/>
              <a:gd name="connsiteX37" fmla="*/ 860425 w 4102100"/>
              <a:gd name="connsiteY37" fmla="*/ 796925 h 1276350"/>
              <a:gd name="connsiteX38" fmla="*/ 860425 w 4102100"/>
              <a:gd name="connsiteY38" fmla="*/ 777875 h 1276350"/>
              <a:gd name="connsiteX39" fmla="*/ 838200 w 4102100"/>
              <a:gd name="connsiteY39" fmla="*/ 777875 h 1276350"/>
              <a:gd name="connsiteX40" fmla="*/ 838200 w 4102100"/>
              <a:gd name="connsiteY40" fmla="*/ 755650 h 1276350"/>
              <a:gd name="connsiteX41" fmla="*/ 819150 w 4102100"/>
              <a:gd name="connsiteY41" fmla="*/ 755650 h 1276350"/>
              <a:gd name="connsiteX42" fmla="*/ 819150 w 4102100"/>
              <a:gd name="connsiteY42" fmla="*/ 730250 h 1276350"/>
              <a:gd name="connsiteX43" fmla="*/ 806450 w 4102100"/>
              <a:gd name="connsiteY43" fmla="*/ 730250 h 1276350"/>
              <a:gd name="connsiteX44" fmla="*/ 806450 w 4102100"/>
              <a:gd name="connsiteY44" fmla="*/ 685800 h 1276350"/>
              <a:gd name="connsiteX45" fmla="*/ 777875 w 4102100"/>
              <a:gd name="connsiteY45" fmla="*/ 685800 h 1276350"/>
              <a:gd name="connsiteX46" fmla="*/ 777875 w 4102100"/>
              <a:gd name="connsiteY46" fmla="*/ 666750 h 1276350"/>
              <a:gd name="connsiteX47" fmla="*/ 755650 w 4102100"/>
              <a:gd name="connsiteY47" fmla="*/ 666750 h 1276350"/>
              <a:gd name="connsiteX48" fmla="*/ 755650 w 4102100"/>
              <a:gd name="connsiteY48" fmla="*/ 581025 h 1276350"/>
              <a:gd name="connsiteX49" fmla="*/ 742950 w 4102100"/>
              <a:gd name="connsiteY49" fmla="*/ 581025 h 1276350"/>
              <a:gd name="connsiteX50" fmla="*/ 742950 w 4102100"/>
              <a:gd name="connsiteY50" fmla="*/ 565150 h 1276350"/>
              <a:gd name="connsiteX51" fmla="*/ 730250 w 4102100"/>
              <a:gd name="connsiteY51" fmla="*/ 565150 h 1276350"/>
              <a:gd name="connsiteX52" fmla="*/ 730250 w 4102100"/>
              <a:gd name="connsiteY52" fmla="*/ 539750 h 1276350"/>
              <a:gd name="connsiteX53" fmla="*/ 666750 w 4102100"/>
              <a:gd name="connsiteY53" fmla="*/ 539750 h 1276350"/>
              <a:gd name="connsiteX54" fmla="*/ 666750 w 4102100"/>
              <a:gd name="connsiteY54" fmla="*/ 511175 h 1276350"/>
              <a:gd name="connsiteX55" fmla="*/ 622300 w 4102100"/>
              <a:gd name="connsiteY55" fmla="*/ 511175 h 1276350"/>
              <a:gd name="connsiteX56" fmla="*/ 622300 w 4102100"/>
              <a:gd name="connsiteY56" fmla="*/ 466725 h 1276350"/>
              <a:gd name="connsiteX57" fmla="*/ 603250 w 4102100"/>
              <a:gd name="connsiteY57" fmla="*/ 466725 h 1276350"/>
              <a:gd name="connsiteX58" fmla="*/ 603250 w 4102100"/>
              <a:gd name="connsiteY58" fmla="*/ 454025 h 1276350"/>
              <a:gd name="connsiteX59" fmla="*/ 428625 w 4102100"/>
              <a:gd name="connsiteY59" fmla="*/ 454025 h 1276350"/>
              <a:gd name="connsiteX60" fmla="*/ 428625 w 4102100"/>
              <a:gd name="connsiteY60" fmla="*/ 425450 h 1276350"/>
              <a:gd name="connsiteX61" fmla="*/ 412750 w 4102100"/>
              <a:gd name="connsiteY61" fmla="*/ 425450 h 1276350"/>
              <a:gd name="connsiteX62" fmla="*/ 412750 w 4102100"/>
              <a:gd name="connsiteY62" fmla="*/ 400050 h 1276350"/>
              <a:gd name="connsiteX63" fmla="*/ 403225 w 4102100"/>
              <a:gd name="connsiteY63" fmla="*/ 400050 h 1276350"/>
              <a:gd name="connsiteX64" fmla="*/ 403225 w 4102100"/>
              <a:gd name="connsiteY64" fmla="*/ 254000 h 1276350"/>
              <a:gd name="connsiteX65" fmla="*/ 342900 w 4102100"/>
              <a:gd name="connsiteY65" fmla="*/ 254000 h 1276350"/>
              <a:gd name="connsiteX66" fmla="*/ 342900 w 4102100"/>
              <a:gd name="connsiteY66" fmla="*/ 184150 h 1276350"/>
              <a:gd name="connsiteX67" fmla="*/ 323850 w 4102100"/>
              <a:gd name="connsiteY67" fmla="*/ 184150 h 1276350"/>
              <a:gd name="connsiteX68" fmla="*/ 323850 w 4102100"/>
              <a:gd name="connsiteY68" fmla="*/ 168275 h 1276350"/>
              <a:gd name="connsiteX69" fmla="*/ 311150 w 4102100"/>
              <a:gd name="connsiteY69" fmla="*/ 168275 h 1276350"/>
              <a:gd name="connsiteX70" fmla="*/ 311150 w 4102100"/>
              <a:gd name="connsiteY70" fmla="*/ 149225 h 1276350"/>
              <a:gd name="connsiteX71" fmla="*/ 282575 w 4102100"/>
              <a:gd name="connsiteY71" fmla="*/ 149225 h 1276350"/>
              <a:gd name="connsiteX72" fmla="*/ 282575 w 4102100"/>
              <a:gd name="connsiteY72" fmla="*/ 127000 h 1276350"/>
              <a:gd name="connsiteX73" fmla="*/ 276225 w 4102100"/>
              <a:gd name="connsiteY73" fmla="*/ 127000 h 1276350"/>
              <a:gd name="connsiteX74" fmla="*/ 276225 w 4102100"/>
              <a:gd name="connsiteY74" fmla="*/ 101600 h 1276350"/>
              <a:gd name="connsiteX75" fmla="*/ 263525 w 4102100"/>
              <a:gd name="connsiteY75" fmla="*/ 101600 h 1276350"/>
              <a:gd name="connsiteX76" fmla="*/ 263525 w 4102100"/>
              <a:gd name="connsiteY76" fmla="*/ 66675 h 1276350"/>
              <a:gd name="connsiteX77" fmla="*/ 187325 w 4102100"/>
              <a:gd name="connsiteY77" fmla="*/ 66675 h 1276350"/>
              <a:gd name="connsiteX78" fmla="*/ 187325 w 4102100"/>
              <a:gd name="connsiteY78" fmla="*/ 44450 h 1276350"/>
              <a:gd name="connsiteX79" fmla="*/ 146050 w 4102100"/>
              <a:gd name="connsiteY79" fmla="*/ 44450 h 1276350"/>
              <a:gd name="connsiteX80" fmla="*/ 146050 w 4102100"/>
              <a:gd name="connsiteY80" fmla="*/ 25400 h 1276350"/>
              <a:gd name="connsiteX81" fmla="*/ 117475 w 4102100"/>
              <a:gd name="connsiteY81" fmla="*/ 25400 h 1276350"/>
              <a:gd name="connsiteX82" fmla="*/ 117475 w 4102100"/>
              <a:gd name="connsiteY82" fmla="*/ 0 h 1276350"/>
              <a:gd name="connsiteX83" fmla="*/ 0 w 4102100"/>
              <a:gd name="connsiteY83" fmla="*/ 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102100" h="1276350">
                <a:moveTo>
                  <a:pt x="4102100" y="1276350"/>
                </a:moveTo>
                <a:lnTo>
                  <a:pt x="2679700" y="1276350"/>
                </a:lnTo>
                <a:lnTo>
                  <a:pt x="2663825" y="1247775"/>
                </a:lnTo>
                <a:lnTo>
                  <a:pt x="2447925" y="1247775"/>
                </a:lnTo>
                <a:lnTo>
                  <a:pt x="2447925" y="1219200"/>
                </a:lnTo>
                <a:lnTo>
                  <a:pt x="2381250" y="1219200"/>
                </a:lnTo>
                <a:lnTo>
                  <a:pt x="2381250" y="1196975"/>
                </a:lnTo>
                <a:lnTo>
                  <a:pt x="2368550" y="1196975"/>
                </a:lnTo>
                <a:lnTo>
                  <a:pt x="2368550" y="1165225"/>
                </a:lnTo>
                <a:lnTo>
                  <a:pt x="2041525" y="1165225"/>
                </a:lnTo>
                <a:lnTo>
                  <a:pt x="2041525" y="1139825"/>
                </a:lnTo>
                <a:lnTo>
                  <a:pt x="1968500" y="1139825"/>
                </a:lnTo>
                <a:lnTo>
                  <a:pt x="1968500" y="1120775"/>
                </a:lnTo>
                <a:lnTo>
                  <a:pt x="1644650" y="1120775"/>
                </a:lnTo>
                <a:lnTo>
                  <a:pt x="1644650" y="1095375"/>
                </a:lnTo>
                <a:lnTo>
                  <a:pt x="1606550" y="1095375"/>
                </a:lnTo>
                <a:lnTo>
                  <a:pt x="1606550" y="1054100"/>
                </a:lnTo>
                <a:lnTo>
                  <a:pt x="1574800" y="1054100"/>
                </a:lnTo>
                <a:lnTo>
                  <a:pt x="1574800" y="1035050"/>
                </a:lnTo>
                <a:lnTo>
                  <a:pt x="1298575" y="1035050"/>
                </a:lnTo>
                <a:lnTo>
                  <a:pt x="1292225" y="1003300"/>
                </a:lnTo>
                <a:lnTo>
                  <a:pt x="1247775" y="1003300"/>
                </a:lnTo>
                <a:lnTo>
                  <a:pt x="1247775" y="981075"/>
                </a:lnTo>
                <a:lnTo>
                  <a:pt x="1225550" y="981075"/>
                </a:lnTo>
                <a:lnTo>
                  <a:pt x="1225550" y="955675"/>
                </a:lnTo>
                <a:lnTo>
                  <a:pt x="1209675" y="955675"/>
                </a:lnTo>
                <a:lnTo>
                  <a:pt x="1209675" y="914400"/>
                </a:lnTo>
                <a:lnTo>
                  <a:pt x="1193800" y="914400"/>
                </a:lnTo>
                <a:lnTo>
                  <a:pt x="1193800" y="892175"/>
                </a:lnTo>
                <a:lnTo>
                  <a:pt x="1181100" y="892175"/>
                </a:lnTo>
                <a:lnTo>
                  <a:pt x="1181100" y="863600"/>
                </a:lnTo>
                <a:lnTo>
                  <a:pt x="1149350" y="863600"/>
                </a:lnTo>
                <a:lnTo>
                  <a:pt x="1149350" y="844550"/>
                </a:lnTo>
                <a:lnTo>
                  <a:pt x="1130300" y="844550"/>
                </a:lnTo>
                <a:lnTo>
                  <a:pt x="1130300" y="828675"/>
                </a:lnTo>
                <a:lnTo>
                  <a:pt x="923925" y="828675"/>
                </a:lnTo>
                <a:lnTo>
                  <a:pt x="923925" y="796925"/>
                </a:lnTo>
                <a:lnTo>
                  <a:pt x="860425" y="796925"/>
                </a:lnTo>
                <a:lnTo>
                  <a:pt x="860425" y="777875"/>
                </a:lnTo>
                <a:lnTo>
                  <a:pt x="838200" y="777875"/>
                </a:lnTo>
                <a:lnTo>
                  <a:pt x="838200" y="755650"/>
                </a:lnTo>
                <a:lnTo>
                  <a:pt x="819150" y="755650"/>
                </a:lnTo>
                <a:lnTo>
                  <a:pt x="819150" y="730250"/>
                </a:lnTo>
                <a:lnTo>
                  <a:pt x="806450" y="730250"/>
                </a:lnTo>
                <a:lnTo>
                  <a:pt x="806450" y="685800"/>
                </a:lnTo>
                <a:lnTo>
                  <a:pt x="777875" y="685800"/>
                </a:lnTo>
                <a:lnTo>
                  <a:pt x="777875" y="666750"/>
                </a:lnTo>
                <a:lnTo>
                  <a:pt x="755650" y="666750"/>
                </a:lnTo>
                <a:lnTo>
                  <a:pt x="755650" y="581025"/>
                </a:lnTo>
                <a:lnTo>
                  <a:pt x="742950" y="581025"/>
                </a:lnTo>
                <a:lnTo>
                  <a:pt x="742950" y="565150"/>
                </a:lnTo>
                <a:lnTo>
                  <a:pt x="730250" y="565150"/>
                </a:lnTo>
                <a:lnTo>
                  <a:pt x="730250" y="539750"/>
                </a:lnTo>
                <a:lnTo>
                  <a:pt x="666750" y="539750"/>
                </a:lnTo>
                <a:lnTo>
                  <a:pt x="666750" y="511175"/>
                </a:lnTo>
                <a:lnTo>
                  <a:pt x="622300" y="511175"/>
                </a:lnTo>
                <a:lnTo>
                  <a:pt x="622300" y="466725"/>
                </a:lnTo>
                <a:lnTo>
                  <a:pt x="603250" y="466725"/>
                </a:lnTo>
                <a:lnTo>
                  <a:pt x="603250" y="454025"/>
                </a:lnTo>
                <a:lnTo>
                  <a:pt x="428625" y="454025"/>
                </a:lnTo>
                <a:lnTo>
                  <a:pt x="428625" y="425450"/>
                </a:lnTo>
                <a:lnTo>
                  <a:pt x="412750" y="425450"/>
                </a:lnTo>
                <a:lnTo>
                  <a:pt x="412750" y="400050"/>
                </a:lnTo>
                <a:lnTo>
                  <a:pt x="403225" y="400050"/>
                </a:lnTo>
                <a:lnTo>
                  <a:pt x="403225" y="254000"/>
                </a:lnTo>
                <a:lnTo>
                  <a:pt x="342900" y="254000"/>
                </a:lnTo>
                <a:lnTo>
                  <a:pt x="342900" y="184150"/>
                </a:lnTo>
                <a:lnTo>
                  <a:pt x="323850" y="184150"/>
                </a:lnTo>
                <a:lnTo>
                  <a:pt x="323850" y="168275"/>
                </a:lnTo>
                <a:lnTo>
                  <a:pt x="311150" y="168275"/>
                </a:lnTo>
                <a:lnTo>
                  <a:pt x="311150" y="149225"/>
                </a:lnTo>
                <a:lnTo>
                  <a:pt x="282575" y="149225"/>
                </a:lnTo>
                <a:lnTo>
                  <a:pt x="282575" y="127000"/>
                </a:lnTo>
                <a:lnTo>
                  <a:pt x="276225" y="127000"/>
                </a:lnTo>
                <a:lnTo>
                  <a:pt x="276225" y="101600"/>
                </a:lnTo>
                <a:lnTo>
                  <a:pt x="263525" y="101600"/>
                </a:lnTo>
                <a:lnTo>
                  <a:pt x="263525" y="66675"/>
                </a:lnTo>
                <a:lnTo>
                  <a:pt x="187325" y="66675"/>
                </a:lnTo>
                <a:lnTo>
                  <a:pt x="187325" y="44450"/>
                </a:lnTo>
                <a:lnTo>
                  <a:pt x="146050" y="44450"/>
                </a:lnTo>
                <a:lnTo>
                  <a:pt x="146050" y="25400"/>
                </a:lnTo>
                <a:lnTo>
                  <a:pt x="117475" y="25400"/>
                </a:lnTo>
                <a:lnTo>
                  <a:pt x="117475" y="0"/>
                </a:lnTo>
                <a:lnTo>
                  <a:pt x="0" y="0"/>
                </a:lnTo>
              </a:path>
            </a:pathLst>
          </a:custGeom>
          <a:noFill/>
          <a:ln w="28575">
            <a:solidFill>
              <a:schemeClr val="accent2"/>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6" name="Group 245">
            <a:extLst>
              <a:ext uri="{FF2B5EF4-FFF2-40B4-BE49-F238E27FC236}">
                <a16:creationId xmlns:a16="http://schemas.microsoft.com/office/drawing/2014/main" id="{0DA5FD5F-D02B-4600-2099-CE5B6D680874}"/>
              </a:ext>
            </a:extLst>
          </p:cNvPr>
          <p:cNvGrpSpPr/>
          <p:nvPr/>
        </p:nvGrpSpPr>
        <p:grpSpPr>
          <a:xfrm>
            <a:off x="1911350" y="2550733"/>
            <a:ext cx="3472252" cy="1441411"/>
            <a:chOff x="1911350" y="2550733"/>
            <a:chExt cx="3472252" cy="1441411"/>
          </a:xfrm>
        </p:grpSpPr>
        <p:cxnSp>
          <p:nvCxnSpPr>
            <p:cNvPr id="227" name="Straight Connector 226">
              <a:extLst>
                <a:ext uri="{FF2B5EF4-FFF2-40B4-BE49-F238E27FC236}">
                  <a16:creationId xmlns:a16="http://schemas.microsoft.com/office/drawing/2014/main" id="{740325C2-7DA0-5451-246E-0B34447F73A0}"/>
                </a:ext>
              </a:extLst>
            </p:cNvPr>
            <p:cNvCxnSpPr>
              <a:cxnSpLocks/>
            </p:cNvCxnSpPr>
            <p:nvPr/>
          </p:nvCxnSpPr>
          <p:spPr bwMode="auto">
            <a:xfrm>
              <a:off x="5383602"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7DDD13F-C866-EFF7-FC94-805053E4F490}"/>
                </a:ext>
              </a:extLst>
            </p:cNvPr>
            <p:cNvCxnSpPr>
              <a:cxnSpLocks/>
            </p:cNvCxnSpPr>
            <p:nvPr/>
          </p:nvCxnSpPr>
          <p:spPr bwMode="auto">
            <a:xfrm>
              <a:off x="5248766"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A3B60DC9-E3D2-F68E-85CD-E510E12C1C1D}"/>
                </a:ext>
              </a:extLst>
            </p:cNvPr>
            <p:cNvCxnSpPr>
              <a:cxnSpLocks/>
            </p:cNvCxnSpPr>
            <p:nvPr/>
          </p:nvCxnSpPr>
          <p:spPr bwMode="auto">
            <a:xfrm>
              <a:off x="520477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C1C481C-4B13-C745-B34B-159D5AFAC2D6}"/>
                </a:ext>
              </a:extLst>
            </p:cNvPr>
            <p:cNvCxnSpPr>
              <a:cxnSpLocks/>
            </p:cNvCxnSpPr>
            <p:nvPr/>
          </p:nvCxnSpPr>
          <p:spPr bwMode="auto">
            <a:xfrm>
              <a:off x="5173983"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19B0340-C418-4DC4-16EE-399300F70CE1}"/>
                </a:ext>
              </a:extLst>
            </p:cNvPr>
            <p:cNvCxnSpPr>
              <a:cxnSpLocks/>
            </p:cNvCxnSpPr>
            <p:nvPr/>
          </p:nvCxnSpPr>
          <p:spPr bwMode="auto">
            <a:xfrm>
              <a:off x="5145408"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A2FC5F5-1C8C-70DC-8FBA-85696AB67BA5}"/>
                </a:ext>
              </a:extLst>
            </p:cNvPr>
            <p:cNvCxnSpPr>
              <a:cxnSpLocks/>
            </p:cNvCxnSpPr>
            <p:nvPr/>
          </p:nvCxnSpPr>
          <p:spPr bwMode="auto">
            <a:xfrm>
              <a:off x="512222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6F21CD2-AB7C-2E45-7C94-2B1FE52981EC}"/>
                </a:ext>
              </a:extLst>
            </p:cNvPr>
            <p:cNvCxnSpPr>
              <a:cxnSpLocks/>
            </p:cNvCxnSpPr>
            <p:nvPr/>
          </p:nvCxnSpPr>
          <p:spPr bwMode="auto">
            <a:xfrm>
              <a:off x="4842374"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AB1399C-C43A-8C29-3276-2FC8943F711D}"/>
                </a:ext>
              </a:extLst>
            </p:cNvPr>
            <p:cNvCxnSpPr>
              <a:cxnSpLocks/>
            </p:cNvCxnSpPr>
            <p:nvPr/>
          </p:nvCxnSpPr>
          <p:spPr bwMode="auto">
            <a:xfrm>
              <a:off x="477297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CCBB057-2DF4-DDC9-14B5-F9EDE1B090AB}"/>
                </a:ext>
              </a:extLst>
            </p:cNvPr>
            <p:cNvCxnSpPr>
              <a:cxnSpLocks/>
            </p:cNvCxnSpPr>
            <p:nvPr/>
          </p:nvCxnSpPr>
          <p:spPr bwMode="auto">
            <a:xfrm>
              <a:off x="4735356"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A078970-25DD-30FD-FECA-BEB1CF582998}"/>
                </a:ext>
              </a:extLst>
            </p:cNvPr>
            <p:cNvCxnSpPr>
              <a:cxnSpLocks/>
            </p:cNvCxnSpPr>
            <p:nvPr/>
          </p:nvCxnSpPr>
          <p:spPr bwMode="auto">
            <a:xfrm>
              <a:off x="4386044" y="383085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49C0299-83B8-D6A0-A052-6232481B6B87}"/>
                </a:ext>
              </a:extLst>
            </p:cNvPr>
            <p:cNvCxnSpPr>
              <a:cxnSpLocks/>
            </p:cNvCxnSpPr>
            <p:nvPr/>
          </p:nvCxnSpPr>
          <p:spPr bwMode="auto">
            <a:xfrm>
              <a:off x="4357089" y="3798300"/>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15E4A32-0BAF-3911-628E-4E2CDF2C77D8}"/>
                </a:ext>
              </a:extLst>
            </p:cNvPr>
            <p:cNvCxnSpPr>
              <a:cxnSpLocks/>
            </p:cNvCxnSpPr>
            <p:nvPr/>
          </p:nvCxnSpPr>
          <p:spPr bwMode="auto">
            <a:xfrm>
              <a:off x="3982816" y="374216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277DF78-635F-4380-0E09-B1247EFDA2C9}"/>
                </a:ext>
              </a:extLst>
            </p:cNvPr>
            <p:cNvCxnSpPr>
              <a:cxnSpLocks/>
            </p:cNvCxnSpPr>
            <p:nvPr/>
          </p:nvCxnSpPr>
          <p:spPr bwMode="auto">
            <a:xfrm>
              <a:off x="3964056" y="3714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61F5359-5F9B-F305-F6B2-475C0FB28DF4}"/>
                </a:ext>
              </a:extLst>
            </p:cNvPr>
            <p:cNvCxnSpPr>
              <a:cxnSpLocks/>
            </p:cNvCxnSpPr>
            <p:nvPr/>
          </p:nvCxnSpPr>
          <p:spPr bwMode="auto">
            <a:xfrm>
              <a:off x="3944816" y="369192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58D7DE8-66D2-851D-B130-695E2BDBD40B}"/>
                </a:ext>
              </a:extLst>
            </p:cNvPr>
            <p:cNvCxnSpPr>
              <a:cxnSpLocks/>
            </p:cNvCxnSpPr>
            <p:nvPr/>
          </p:nvCxnSpPr>
          <p:spPr bwMode="auto">
            <a:xfrm>
              <a:off x="2914475" y="3391076"/>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2D9807B-E57A-63CC-6594-4C9C72A4A36E}"/>
                </a:ext>
              </a:extLst>
            </p:cNvPr>
            <p:cNvCxnSpPr>
              <a:cxnSpLocks/>
            </p:cNvCxnSpPr>
            <p:nvPr/>
          </p:nvCxnSpPr>
          <p:spPr bwMode="auto">
            <a:xfrm>
              <a:off x="2447750" y="302733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60B132D-AF41-C1E0-A350-CEC7F17C980E}"/>
                </a:ext>
              </a:extLst>
            </p:cNvPr>
            <p:cNvCxnSpPr>
              <a:cxnSpLocks/>
            </p:cNvCxnSpPr>
            <p:nvPr/>
          </p:nvCxnSpPr>
          <p:spPr bwMode="auto">
            <a:xfrm>
              <a:off x="2247638" y="274871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111D997-8826-494D-5D0C-A306F09014D2}"/>
                </a:ext>
              </a:extLst>
            </p:cNvPr>
            <p:cNvCxnSpPr>
              <a:cxnSpLocks/>
            </p:cNvCxnSpPr>
            <p:nvPr/>
          </p:nvCxnSpPr>
          <p:spPr bwMode="auto">
            <a:xfrm>
              <a:off x="1999988" y="2576133"/>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C272E28-D4A5-0203-6E91-677DDD0370CD}"/>
                </a:ext>
              </a:extLst>
            </p:cNvPr>
            <p:cNvCxnSpPr>
              <a:cxnSpLocks/>
            </p:cNvCxnSpPr>
            <p:nvPr/>
          </p:nvCxnSpPr>
          <p:spPr bwMode="auto">
            <a:xfrm>
              <a:off x="1911350" y="2550733"/>
              <a:ext cx="0" cy="142039"/>
            </a:xfrm>
            <a:prstGeom prst="line">
              <a:avLst/>
            </a:prstGeom>
            <a:noFill/>
            <a:ln w="28575" cap="flat" cmpd="sng" algn="ctr">
              <a:solidFill>
                <a:schemeClr val="accent2"/>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024C39D2-3A48-9CE5-0985-F10BE29AADE4}"/>
              </a:ext>
            </a:extLst>
          </p:cNvPr>
          <p:cNvCxnSpPr>
            <a:cxnSpLocks/>
          </p:cNvCxnSpPr>
          <p:nvPr/>
        </p:nvCxnSpPr>
        <p:spPr bwMode="auto">
          <a:xfrm>
            <a:off x="8792902" y="300195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3994943-AB82-D2F1-0613-A9F8902CF68C}"/>
              </a:ext>
            </a:extLst>
          </p:cNvPr>
          <p:cNvCxnSpPr>
            <a:cxnSpLocks/>
          </p:cNvCxnSpPr>
          <p:nvPr/>
        </p:nvCxnSpPr>
        <p:spPr bwMode="auto">
          <a:xfrm>
            <a:off x="10788803" y="344370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15C265-4ECA-0AE2-F986-A0BFF9C928BA}"/>
              </a:ext>
            </a:extLst>
          </p:cNvPr>
          <p:cNvCxnSpPr>
            <a:cxnSpLocks/>
          </p:cNvCxnSpPr>
          <p:nvPr/>
        </p:nvCxnSpPr>
        <p:spPr bwMode="auto">
          <a:xfrm>
            <a:off x="9875908" y="328589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28DF566-70D3-C516-6D21-01DA3628D67A}"/>
              </a:ext>
            </a:extLst>
          </p:cNvPr>
          <p:cNvCxnSpPr>
            <a:cxnSpLocks/>
          </p:cNvCxnSpPr>
          <p:nvPr/>
        </p:nvCxnSpPr>
        <p:spPr bwMode="auto">
          <a:xfrm>
            <a:off x="9436467" y="314174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7599573-BF91-FBD9-708C-913F4AAC8427}"/>
              </a:ext>
            </a:extLst>
          </p:cNvPr>
          <p:cNvCxnSpPr>
            <a:cxnSpLocks/>
          </p:cNvCxnSpPr>
          <p:nvPr/>
        </p:nvCxnSpPr>
        <p:spPr bwMode="auto">
          <a:xfrm>
            <a:off x="9096481" y="3098351"/>
            <a:ext cx="0" cy="142039"/>
          </a:xfrm>
          <a:prstGeom prst="line">
            <a:avLst/>
          </a:prstGeom>
          <a:noFill/>
          <a:ln w="28575"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2980889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dirty="0"/>
              <a:t>DeLLphi-301: Safety</a:t>
            </a:r>
          </a:p>
        </p:txBody>
      </p:sp>
      <p:sp>
        <p:nvSpPr>
          <p:cNvPr id="10" name="TextBox 9">
            <a:extLst>
              <a:ext uri="{FF2B5EF4-FFF2-40B4-BE49-F238E27FC236}">
                <a16:creationId xmlns:a16="http://schemas.microsoft.com/office/drawing/2014/main" id="{C9500D5A-324B-5949-7705-B2FCDDA0919B}"/>
              </a:ext>
            </a:extLst>
          </p:cNvPr>
          <p:cNvSpPr txBox="1"/>
          <p:nvPr/>
        </p:nvSpPr>
        <p:spPr bwMode="auto">
          <a:xfrm>
            <a:off x="2808865" y="1486457"/>
            <a:ext cx="7215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CRS and ICANS During Treatment With Tarlatamab 10 mg (n = 133)</a:t>
            </a:r>
          </a:p>
        </p:txBody>
      </p:sp>
      <p:sp>
        <p:nvSpPr>
          <p:cNvPr id="7" name="Text Box 11">
            <a:extLst>
              <a:ext uri="{FF2B5EF4-FFF2-40B4-BE49-F238E27FC236}">
                <a16:creationId xmlns:a16="http://schemas.microsoft.com/office/drawing/2014/main" id="{39D7E0E6-9B66-B56F-848A-4C6DAE40570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a:t>
            </a:r>
          </a:p>
        </p:txBody>
      </p:sp>
      <p:sp>
        <p:nvSpPr>
          <p:cNvPr id="2" name="TextBox 1">
            <a:extLst>
              <a:ext uri="{FF2B5EF4-FFF2-40B4-BE49-F238E27FC236}">
                <a16:creationId xmlns:a16="http://schemas.microsoft.com/office/drawing/2014/main" id="{7AFF8C87-4897-EE1A-32E2-B1652D1BB252}"/>
              </a:ext>
            </a:extLst>
          </p:cNvPr>
          <p:cNvSpPr txBox="1"/>
          <p:nvPr/>
        </p:nvSpPr>
        <p:spPr bwMode="auto">
          <a:xfrm>
            <a:off x="454189" y="2286756"/>
            <a:ext cx="1759021" cy="584775"/>
          </a:xfrm>
          <a:prstGeom prst="rect">
            <a:avLst/>
          </a:prstGeom>
          <a:solidFill>
            <a:schemeClr val="tx1"/>
          </a:solid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Tarlatamab Dose</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Timing of AE</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TextBox 3">
            <a:extLst>
              <a:ext uri="{FF2B5EF4-FFF2-40B4-BE49-F238E27FC236}">
                <a16:creationId xmlns:a16="http://schemas.microsoft.com/office/drawing/2014/main" id="{DD0F0EFE-9443-BDD4-490E-BDFD4FAE77C9}"/>
              </a:ext>
            </a:extLst>
          </p:cNvPr>
          <p:cNvSpPr txBox="1"/>
          <p:nvPr/>
        </p:nvSpPr>
        <p:spPr bwMode="auto">
          <a:xfrm>
            <a:off x="1388587" y="3061413"/>
            <a:ext cx="430887" cy="2434611"/>
          </a:xfrm>
          <a:prstGeom prst="rect">
            <a:avLst/>
          </a:prstGeom>
          <a:solidFill>
            <a:schemeClr val="tx1"/>
          </a:solidFill>
          <a:ln>
            <a:noFill/>
          </a:ln>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0" name="Group 19">
            <a:extLst>
              <a:ext uri="{FF2B5EF4-FFF2-40B4-BE49-F238E27FC236}">
                <a16:creationId xmlns:a16="http://schemas.microsoft.com/office/drawing/2014/main" id="{0C3B6B46-3299-5574-4E65-BE9B3092FCCD}"/>
              </a:ext>
            </a:extLst>
          </p:cNvPr>
          <p:cNvGrpSpPr/>
          <p:nvPr/>
        </p:nvGrpSpPr>
        <p:grpSpPr>
          <a:xfrm>
            <a:off x="2120576" y="3036293"/>
            <a:ext cx="8744801" cy="2461682"/>
            <a:chOff x="1799736" y="3036293"/>
            <a:chExt cx="8744801" cy="2461682"/>
          </a:xfrm>
        </p:grpSpPr>
        <p:sp>
          <p:nvSpPr>
            <p:cNvPr id="13" name="Freeform 12">
              <a:extLst>
                <a:ext uri="{FF2B5EF4-FFF2-40B4-BE49-F238E27FC236}">
                  <a16:creationId xmlns:a16="http://schemas.microsoft.com/office/drawing/2014/main" id="{3F00F786-EF49-21D9-EEC9-F6FCF001D695}"/>
                </a:ext>
              </a:extLst>
            </p:cNvPr>
            <p:cNvSpPr/>
            <p:nvPr/>
          </p:nvSpPr>
          <p:spPr bwMode="auto">
            <a:xfrm>
              <a:off x="1875099" y="3264061"/>
              <a:ext cx="8669438" cy="2233914"/>
            </a:xfrm>
            <a:custGeom>
              <a:avLst/>
              <a:gdLst>
                <a:gd name="connsiteX0" fmla="*/ 0 w 8669438"/>
                <a:gd name="connsiteY0" fmla="*/ 0 h 2233914"/>
                <a:gd name="connsiteX1" fmla="*/ 0 w 8669438"/>
                <a:gd name="connsiteY1" fmla="*/ 2233914 h 2233914"/>
                <a:gd name="connsiteX2" fmla="*/ 8669438 w 8669438"/>
                <a:gd name="connsiteY2" fmla="*/ 2233914 h 2233914"/>
              </a:gdLst>
              <a:ahLst/>
              <a:cxnLst>
                <a:cxn ang="0">
                  <a:pos x="connsiteX0" y="connsiteY0"/>
                </a:cxn>
                <a:cxn ang="0">
                  <a:pos x="connsiteX1" y="connsiteY1"/>
                </a:cxn>
                <a:cxn ang="0">
                  <a:pos x="connsiteX2" y="connsiteY2"/>
                </a:cxn>
              </a:cxnLst>
              <a:rect l="l" t="t" r="r" b="b"/>
              <a:pathLst>
                <a:path w="8669438" h="2233914">
                  <a:moveTo>
                    <a:pt x="0" y="0"/>
                  </a:moveTo>
                  <a:lnTo>
                    <a:pt x="0" y="2233914"/>
                  </a:lnTo>
                  <a:lnTo>
                    <a:pt x="8669438" y="2233914"/>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43B2A0C6-2CDB-D07E-64E1-01FDE06213F6}"/>
                </a:ext>
              </a:extLst>
            </p:cNvPr>
            <p:cNvCxnSpPr/>
            <p:nvPr/>
          </p:nvCxnSpPr>
          <p:spPr bwMode="auto">
            <a:xfrm>
              <a:off x="1875099" y="3036293"/>
              <a:ext cx="0" cy="155749"/>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96100387-BB38-A83E-A018-12324F730C92}"/>
                </a:ext>
              </a:extLst>
            </p:cNvPr>
            <p:cNvGrpSpPr/>
            <p:nvPr/>
          </p:nvGrpSpPr>
          <p:grpSpPr>
            <a:xfrm>
              <a:off x="1799736" y="3139287"/>
              <a:ext cx="150725" cy="171860"/>
              <a:chOff x="2346290" y="3326004"/>
              <a:chExt cx="150725" cy="171860"/>
            </a:xfrm>
          </p:grpSpPr>
          <p:cxnSp>
            <p:nvCxnSpPr>
              <p:cNvPr id="17" name="Straight Connector 16">
                <a:extLst>
                  <a:ext uri="{FF2B5EF4-FFF2-40B4-BE49-F238E27FC236}">
                    <a16:creationId xmlns:a16="http://schemas.microsoft.com/office/drawing/2014/main" id="{C060B6F2-571B-E24A-953F-55A8D087616D}"/>
                  </a:ext>
                </a:extLst>
              </p:cNvPr>
              <p:cNvCxnSpPr>
                <a:cxnSpLocks/>
              </p:cNvCxnSpPr>
              <p:nvPr/>
            </p:nvCxnSpPr>
            <p:spPr bwMode="auto">
              <a:xfrm flipV="1">
                <a:off x="2346290" y="3326004"/>
                <a:ext cx="150725" cy="10299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5B57C34-DD3F-0419-6301-267E026D185D}"/>
                  </a:ext>
                </a:extLst>
              </p:cNvPr>
              <p:cNvCxnSpPr>
                <a:cxnSpLocks/>
              </p:cNvCxnSpPr>
              <p:nvPr/>
            </p:nvCxnSpPr>
            <p:spPr bwMode="auto">
              <a:xfrm flipV="1">
                <a:off x="2346290" y="3394868"/>
                <a:ext cx="150725" cy="102996"/>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7" name="Group 36">
            <a:extLst>
              <a:ext uri="{FF2B5EF4-FFF2-40B4-BE49-F238E27FC236}">
                <a16:creationId xmlns:a16="http://schemas.microsoft.com/office/drawing/2014/main" id="{9A8CE99B-0B93-4FD5-FE93-34AA4DEDCCDC}"/>
              </a:ext>
            </a:extLst>
          </p:cNvPr>
          <p:cNvGrpSpPr/>
          <p:nvPr/>
        </p:nvGrpSpPr>
        <p:grpSpPr>
          <a:xfrm>
            <a:off x="2108259" y="3061413"/>
            <a:ext cx="91440" cy="2439120"/>
            <a:chOff x="1757275" y="3061413"/>
            <a:chExt cx="91440" cy="2439120"/>
          </a:xfrm>
        </p:grpSpPr>
        <p:cxnSp>
          <p:nvCxnSpPr>
            <p:cNvPr id="24" name="Straight Connector 23">
              <a:extLst>
                <a:ext uri="{FF2B5EF4-FFF2-40B4-BE49-F238E27FC236}">
                  <a16:creationId xmlns:a16="http://schemas.microsoft.com/office/drawing/2014/main" id="{B99E39D4-1619-F49D-9F11-928474E8E899}"/>
                </a:ext>
              </a:extLst>
            </p:cNvPr>
            <p:cNvCxnSpPr>
              <a:cxnSpLocks/>
            </p:cNvCxnSpPr>
            <p:nvPr/>
          </p:nvCxnSpPr>
          <p:spPr bwMode="auto">
            <a:xfrm>
              <a:off x="1757275" y="30614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72A9D94-7380-6C1C-C835-FB945DAC59EF}"/>
                </a:ext>
              </a:extLst>
            </p:cNvPr>
            <p:cNvCxnSpPr>
              <a:cxnSpLocks/>
            </p:cNvCxnSpPr>
            <p:nvPr/>
          </p:nvCxnSpPr>
          <p:spPr bwMode="auto">
            <a:xfrm>
              <a:off x="1757275" y="33946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57C108-FD3C-783C-BFF1-8E2C390CD346}"/>
                </a:ext>
              </a:extLst>
            </p:cNvPr>
            <p:cNvCxnSpPr>
              <a:cxnSpLocks/>
            </p:cNvCxnSpPr>
            <p:nvPr/>
          </p:nvCxnSpPr>
          <p:spPr bwMode="auto">
            <a:xfrm>
              <a:off x="1757275" y="360526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0CB4420-A546-AB91-11C9-C32424059CEB}"/>
                </a:ext>
              </a:extLst>
            </p:cNvPr>
            <p:cNvCxnSpPr>
              <a:cxnSpLocks/>
            </p:cNvCxnSpPr>
            <p:nvPr/>
          </p:nvCxnSpPr>
          <p:spPr bwMode="auto">
            <a:xfrm>
              <a:off x="1757275" y="38158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87143B-F232-3C40-9BBD-BCF62F3C8884}"/>
                </a:ext>
              </a:extLst>
            </p:cNvPr>
            <p:cNvCxnSpPr>
              <a:cxnSpLocks/>
            </p:cNvCxnSpPr>
            <p:nvPr/>
          </p:nvCxnSpPr>
          <p:spPr bwMode="auto">
            <a:xfrm>
              <a:off x="1757275" y="40264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72C6F2F-B07E-8B38-8B3C-6C40CE999E41}"/>
                </a:ext>
              </a:extLst>
            </p:cNvPr>
            <p:cNvCxnSpPr>
              <a:cxnSpLocks/>
            </p:cNvCxnSpPr>
            <p:nvPr/>
          </p:nvCxnSpPr>
          <p:spPr bwMode="auto">
            <a:xfrm>
              <a:off x="1757275" y="42370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7DEB713-9E40-305B-AF46-59430D88B3F8}"/>
                </a:ext>
              </a:extLst>
            </p:cNvPr>
            <p:cNvCxnSpPr>
              <a:cxnSpLocks/>
            </p:cNvCxnSpPr>
            <p:nvPr/>
          </p:nvCxnSpPr>
          <p:spPr bwMode="auto">
            <a:xfrm>
              <a:off x="1757275" y="44476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52D52CD-A575-107D-3445-664D28CD6A58}"/>
                </a:ext>
              </a:extLst>
            </p:cNvPr>
            <p:cNvCxnSpPr>
              <a:cxnSpLocks/>
            </p:cNvCxnSpPr>
            <p:nvPr/>
          </p:nvCxnSpPr>
          <p:spPr bwMode="auto">
            <a:xfrm>
              <a:off x="1757275" y="465819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7B73B52-716E-B934-7892-A373C0DD0FD5}"/>
                </a:ext>
              </a:extLst>
            </p:cNvPr>
            <p:cNvCxnSpPr>
              <a:cxnSpLocks/>
            </p:cNvCxnSpPr>
            <p:nvPr/>
          </p:nvCxnSpPr>
          <p:spPr bwMode="auto">
            <a:xfrm>
              <a:off x="1757275" y="50793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7C92B95-F45F-33CD-F124-22997FE8CD75}"/>
                </a:ext>
              </a:extLst>
            </p:cNvPr>
            <p:cNvCxnSpPr>
              <a:cxnSpLocks/>
            </p:cNvCxnSpPr>
            <p:nvPr/>
          </p:nvCxnSpPr>
          <p:spPr bwMode="auto">
            <a:xfrm>
              <a:off x="1757275" y="486877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4A65DCD-29F5-63FE-5633-E0B2F206D2D7}"/>
                </a:ext>
              </a:extLst>
            </p:cNvPr>
            <p:cNvCxnSpPr>
              <a:cxnSpLocks/>
            </p:cNvCxnSpPr>
            <p:nvPr/>
          </p:nvCxnSpPr>
          <p:spPr bwMode="auto">
            <a:xfrm>
              <a:off x="1757275" y="52899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8AE5620-F9B9-69D6-B858-275F0179FE79}"/>
                </a:ext>
              </a:extLst>
            </p:cNvPr>
            <p:cNvCxnSpPr>
              <a:cxnSpLocks/>
            </p:cNvCxnSpPr>
            <p:nvPr/>
          </p:nvCxnSpPr>
          <p:spPr bwMode="auto">
            <a:xfrm>
              <a:off x="1757275" y="550053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2D4ADEE-E6B5-29B2-FB6C-F1AD45C1C17C}"/>
              </a:ext>
            </a:extLst>
          </p:cNvPr>
          <p:cNvGrpSpPr/>
          <p:nvPr/>
        </p:nvGrpSpPr>
        <p:grpSpPr>
          <a:xfrm>
            <a:off x="1666919" y="2893681"/>
            <a:ext cx="497252" cy="2767202"/>
            <a:chOff x="1868591" y="2893681"/>
            <a:chExt cx="497252" cy="2767202"/>
          </a:xfrm>
        </p:grpSpPr>
        <p:sp>
          <p:nvSpPr>
            <p:cNvPr id="38" name="TextBox 37">
              <a:extLst>
                <a:ext uri="{FF2B5EF4-FFF2-40B4-BE49-F238E27FC236}">
                  <a16:creationId xmlns:a16="http://schemas.microsoft.com/office/drawing/2014/main" id="{6EF70124-81EB-0D8D-D34C-E56BEB51EC25}"/>
                </a:ext>
              </a:extLst>
            </p:cNvPr>
            <p:cNvSpPr txBox="1"/>
            <p:nvPr/>
          </p:nvSpPr>
          <p:spPr bwMode="auto">
            <a:xfrm>
              <a:off x="1868591" y="28936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9" name="TextBox 38">
              <a:extLst>
                <a:ext uri="{FF2B5EF4-FFF2-40B4-BE49-F238E27FC236}">
                  <a16:creationId xmlns:a16="http://schemas.microsoft.com/office/drawing/2014/main" id="{DD2CE16F-B345-1A65-7718-B1582B5CA373}"/>
                </a:ext>
              </a:extLst>
            </p:cNvPr>
            <p:cNvSpPr txBox="1"/>
            <p:nvPr/>
          </p:nvSpPr>
          <p:spPr bwMode="auto">
            <a:xfrm>
              <a:off x="1972787" y="322714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0" name="TextBox 39">
              <a:extLst>
                <a:ext uri="{FF2B5EF4-FFF2-40B4-BE49-F238E27FC236}">
                  <a16:creationId xmlns:a16="http://schemas.microsoft.com/office/drawing/2014/main" id="{724BF786-F885-B6C0-872E-A0B47E1296B2}"/>
                </a:ext>
              </a:extLst>
            </p:cNvPr>
            <p:cNvSpPr txBox="1"/>
            <p:nvPr/>
          </p:nvSpPr>
          <p:spPr bwMode="auto">
            <a:xfrm>
              <a:off x="1972787" y="34366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41" name="TextBox 40">
              <a:extLst>
                <a:ext uri="{FF2B5EF4-FFF2-40B4-BE49-F238E27FC236}">
                  <a16:creationId xmlns:a16="http://schemas.microsoft.com/office/drawing/2014/main" id="{1955DCFA-614D-61D8-5C87-E817F0F050F7}"/>
                </a:ext>
              </a:extLst>
            </p:cNvPr>
            <p:cNvSpPr txBox="1"/>
            <p:nvPr/>
          </p:nvSpPr>
          <p:spPr bwMode="auto">
            <a:xfrm>
              <a:off x="1972787" y="36461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4352D470-B3B3-558C-A643-89CBD0B4F222}"/>
                </a:ext>
              </a:extLst>
            </p:cNvPr>
            <p:cNvSpPr txBox="1"/>
            <p:nvPr/>
          </p:nvSpPr>
          <p:spPr bwMode="auto">
            <a:xfrm>
              <a:off x="1972787" y="385570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43" name="TextBox 42">
              <a:extLst>
                <a:ext uri="{FF2B5EF4-FFF2-40B4-BE49-F238E27FC236}">
                  <a16:creationId xmlns:a16="http://schemas.microsoft.com/office/drawing/2014/main" id="{13C4C11E-CE27-ED73-EE04-A793DE504EC8}"/>
                </a:ext>
              </a:extLst>
            </p:cNvPr>
            <p:cNvSpPr txBox="1"/>
            <p:nvPr/>
          </p:nvSpPr>
          <p:spPr bwMode="auto">
            <a:xfrm>
              <a:off x="1972787" y="40652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4" name="TextBox 43">
              <a:extLst>
                <a:ext uri="{FF2B5EF4-FFF2-40B4-BE49-F238E27FC236}">
                  <a16:creationId xmlns:a16="http://schemas.microsoft.com/office/drawing/2014/main" id="{94225EEE-5551-D9F5-AD31-F50691B0C7D6}"/>
                </a:ext>
              </a:extLst>
            </p:cNvPr>
            <p:cNvSpPr txBox="1"/>
            <p:nvPr/>
          </p:nvSpPr>
          <p:spPr bwMode="auto">
            <a:xfrm>
              <a:off x="1972787" y="427473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5" name="TextBox 44">
              <a:extLst>
                <a:ext uri="{FF2B5EF4-FFF2-40B4-BE49-F238E27FC236}">
                  <a16:creationId xmlns:a16="http://schemas.microsoft.com/office/drawing/2014/main" id="{DC12516F-BBA3-8968-6B6D-CD183A029127}"/>
                </a:ext>
              </a:extLst>
            </p:cNvPr>
            <p:cNvSpPr txBox="1"/>
            <p:nvPr/>
          </p:nvSpPr>
          <p:spPr bwMode="auto">
            <a:xfrm>
              <a:off x="1972787" y="44842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6" name="TextBox 45">
              <a:extLst>
                <a:ext uri="{FF2B5EF4-FFF2-40B4-BE49-F238E27FC236}">
                  <a16:creationId xmlns:a16="http://schemas.microsoft.com/office/drawing/2014/main" id="{960DB32E-221C-68D6-19FF-6D21A9DA96D2}"/>
                </a:ext>
              </a:extLst>
            </p:cNvPr>
            <p:cNvSpPr txBox="1"/>
            <p:nvPr/>
          </p:nvSpPr>
          <p:spPr bwMode="auto">
            <a:xfrm>
              <a:off x="1972787" y="469377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C28816D8-1F40-A40D-0D92-F4D3ADBAE57C}"/>
                </a:ext>
              </a:extLst>
            </p:cNvPr>
            <p:cNvSpPr txBox="1"/>
            <p:nvPr/>
          </p:nvSpPr>
          <p:spPr bwMode="auto">
            <a:xfrm>
              <a:off x="1972787" y="490329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8" name="TextBox 47">
              <a:extLst>
                <a:ext uri="{FF2B5EF4-FFF2-40B4-BE49-F238E27FC236}">
                  <a16:creationId xmlns:a16="http://schemas.microsoft.com/office/drawing/2014/main" id="{D5BBEF16-B40F-9D47-5FA9-2D83646AD1A2}"/>
                </a:ext>
              </a:extLst>
            </p:cNvPr>
            <p:cNvSpPr txBox="1"/>
            <p:nvPr/>
          </p:nvSpPr>
          <p:spPr bwMode="auto">
            <a:xfrm>
              <a:off x="2076982" y="511281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9" name="TextBox 48">
              <a:extLst>
                <a:ext uri="{FF2B5EF4-FFF2-40B4-BE49-F238E27FC236}">
                  <a16:creationId xmlns:a16="http://schemas.microsoft.com/office/drawing/2014/main" id="{904439A8-2C9F-4D24-6E00-265211CDD76F}"/>
                </a:ext>
              </a:extLst>
            </p:cNvPr>
            <p:cNvSpPr txBox="1"/>
            <p:nvPr/>
          </p:nvSpPr>
          <p:spPr bwMode="auto">
            <a:xfrm>
              <a:off x="2076982" y="53223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cxnSp>
        <p:nvCxnSpPr>
          <p:cNvPr id="22" name="Straight Connector 21">
            <a:extLst>
              <a:ext uri="{FF2B5EF4-FFF2-40B4-BE49-F238E27FC236}">
                <a16:creationId xmlns:a16="http://schemas.microsoft.com/office/drawing/2014/main" id="{AA4501BD-3C46-D4A8-3F74-9050FFEFBF85}"/>
              </a:ext>
            </a:extLst>
          </p:cNvPr>
          <p:cNvCxnSpPr/>
          <p:nvPr/>
        </p:nvCxnSpPr>
        <p:spPr bwMode="auto">
          <a:xfrm>
            <a:off x="3616699"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1" name="TextBox 50">
            <a:extLst>
              <a:ext uri="{FF2B5EF4-FFF2-40B4-BE49-F238E27FC236}">
                <a16:creationId xmlns:a16="http://schemas.microsoft.com/office/drawing/2014/main" id="{1C9F4096-BA3D-EE88-AD33-F5678F8BAEFB}"/>
              </a:ext>
            </a:extLst>
          </p:cNvPr>
          <p:cNvSpPr txBox="1"/>
          <p:nvPr/>
        </p:nvSpPr>
        <p:spPr bwMode="auto">
          <a:xfrm>
            <a:off x="2310066"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52" name="TextBox 51">
            <a:extLst>
              <a:ext uri="{FF2B5EF4-FFF2-40B4-BE49-F238E27FC236}">
                <a16:creationId xmlns:a16="http://schemas.microsoft.com/office/drawing/2014/main" id="{B8F22B8C-8A61-A940-7F6C-896F2CDB3279}"/>
              </a:ext>
            </a:extLst>
          </p:cNvPr>
          <p:cNvSpPr txBox="1"/>
          <p:nvPr/>
        </p:nvSpPr>
        <p:spPr bwMode="auto">
          <a:xfrm>
            <a:off x="2918897"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53" name="Rectangle 52">
            <a:extLst>
              <a:ext uri="{FF2B5EF4-FFF2-40B4-BE49-F238E27FC236}">
                <a16:creationId xmlns:a16="http://schemas.microsoft.com/office/drawing/2014/main" id="{0F5D535E-5641-58C9-8E3F-98667091A6FC}"/>
              </a:ext>
            </a:extLst>
          </p:cNvPr>
          <p:cNvSpPr/>
          <p:nvPr/>
        </p:nvSpPr>
        <p:spPr bwMode="auto">
          <a:xfrm>
            <a:off x="2296271" y="3801618"/>
            <a:ext cx="252441" cy="168760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E82A7235-42A6-DB76-6DC1-0375FB40C387}"/>
              </a:ext>
            </a:extLst>
          </p:cNvPr>
          <p:cNvSpPr/>
          <p:nvPr/>
        </p:nvSpPr>
        <p:spPr bwMode="auto">
          <a:xfrm>
            <a:off x="2576302" y="5443498"/>
            <a:ext cx="252441" cy="45719"/>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93E9B44A-21A2-C17A-9720-77D8B87C6950}"/>
              </a:ext>
            </a:extLst>
          </p:cNvPr>
          <p:cNvSpPr/>
          <p:nvPr/>
        </p:nvSpPr>
        <p:spPr bwMode="auto">
          <a:xfrm>
            <a:off x="2977632"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TextBox 58">
            <a:extLst>
              <a:ext uri="{FF2B5EF4-FFF2-40B4-BE49-F238E27FC236}">
                <a16:creationId xmlns:a16="http://schemas.microsoft.com/office/drawing/2014/main" id="{4E6BE8C8-B8EC-F024-1984-EADD5474B799}"/>
              </a:ext>
            </a:extLst>
          </p:cNvPr>
          <p:cNvSpPr txBox="1"/>
          <p:nvPr/>
        </p:nvSpPr>
        <p:spPr bwMode="auto">
          <a:xfrm>
            <a:off x="2231467" y="35096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0" name="TextBox 59">
            <a:extLst>
              <a:ext uri="{FF2B5EF4-FFF2-40B4-BE49-F238E27FC236}">
                <a16:creationId xmlns:a16="http://schemas.microsoft.com/office/drawing/2014/main" id="{3D8D3BEA-5C01-EF10-F9BC-687662F8783D}"/>
              </a:ext>
            </a:extLst>
          </p:cNvPr>
          <p:cNvSpPr txBox="1"/>
          <p:nvPr/>
        </p:nvSpPr>
        <p:spPr bwMode="auto">
          <a:xfrm>
            <a:off x="2552588"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63" name="TextBox 62">
            <a:extLst>
              <a:ext uri="{FF2B5EF4-FFF2-40B4-BE49-F238E27FC236}">
                <a16:creationId xmlns:a16="http://schemas.microsoft.com/office/drawing/2014/main" id="{2A3AC769-96AF-FDDB-B62D-3F2F53BE1412}"/>
              </a:ext>
            </a:extLst>
          </p:cNvPr>
          <p:cNvSpPr txBox="1"/>
          <p:nvPr/>
        </p:nvSpPr>
        <p:spPr bwMode="auto">
          <a:xfrm>
            <a:off x="2966164"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64" name="TextBox 63">
            <a:extLst>
              <a:ext uri="{FF2B5EF4-FFF2-40B4-BE49-F238E27FC236}">
                <a16:creationId xmlns:a16="http://schemas.microsoft.com/office/drawing/2014/main" id="{F78BC2A6-EE8B-51BF-EF3F-7E7EA5BF9E4C}"/>
              </a:ext>
            </a:extLst>
          </p:cNvPr>
          <p:cNvSpPr txBox="1"/>
          <p:nvPr/>
        </p:nvSpPr>
        <p:spPr bwMode="auto">
          <a:xfrm>
            <a:off x="323518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67" name="Straight Connector 66">
            <a:extLst>
              <a:ext uri="{FF2B5EF4-FFF2-40B4-BE49-F238E27FC236}">
                <a16:creationId xmlns:a16="http://schemas.microsoft.com/office/drawing/2014/main" id="{4D964FA9-A31A-7AD9-97F4-4533B441D43D}"/>
              </a:ext>
            </a:extLst>
          </p:cNvPr>
          <p:cNvCxnSpPr/>
          <p:nvPr/>
        </p:nvCxnSpPr>
        <p:spPr bwMode="auto">
          <a:xfrm>
            <a:off x="5041539"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68" name="TextBox 67">
            <a:extLst>
              <a:ext uri="{FF2B5EF4-FFF2-40B4-BE49-F238E27FC236}">
                <a16:creationId xmlns:a16="http://schemas.microsoft.com/office/drawing/2014/main" id="{BEA61895-08D5-B8F0-0A39-E1AAE1F16BE3}"/>
              </a:ext>
            </a:extLst>
          </p:cNvPr>
          <p:cNvSpPr txBox="1"/>
          <p:nvPr/>
        </p:nvSpPr>
        <p:spPr bwMode="auto">
          <a:xfrm>
            <a:off x="3734906"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69" name="TextBox 68">
            <a:extLst>
              <a:ext uri="{FF2B5EF4-FFF2-40B4-BE49-F238E27FC236}">
                <a16:creationId xmlns:a16="http://schemas.microsoft.com/office/drawing/2014/main" id="{551709F2-52C0-3307-49A3-D1357F5963BD}"/>
              </a:ext>
            </a:extLst>
          </p:cNvPr>
          <p:cNvSpPr txBox="1"/>
          <p:nvPr/>
        </p:nvSpPr>
        <p:spPr bwMode="auto">
          <a:xfrm>
            <a:off x="4343737"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80" name="Rectangle 79">
            <a:extLst>
              <a:ext uri="{FF2B5EF4-FFF2-40B4-BE49-F238E27FC236}">
                <a16:creationId xmlns:a16="http://schemas.microsoft.com/office/drawing/2014/main" id="{44A3DE2F-F6CD-E593-753D-46EB347EFA4A}"/>
              </a:ext>
            </a:extLst>
          </p:cNvPr>
          <p:cNvSpPr/>
          <p:nvPr/>
        </p:nvSpPr>
        <p:spPr bwMode="auto">
          <a:xfrm>
            <a:off x="3721111" y="4317522"/>
            <a:ext cx="252441" cy="117169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5B11A095-4625-67B4-864F-6DC7816549CE}"/>
              </a:ext>
            </a:extLst>
          </p:cNvPr>
          <p:cNvSpPr/>
          <p:nvPr/>
        </p:nvSpPr>
        <p:spPr bwMode="auto">
          <a:xfrm>
            <a:off x="4402472"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C2C7C1C4-7C19-A65C-4FA2-131890F80C42}"/>
              </a:ext>
            </a:extLst>
          </p:cNvPr>
          <p:cNvSpPr txBox="1"/>
          <p:nvPr/>
        </p:nvSpPr>
        <p:spPr bwMode="auto">
          <a:xfrm>
            <a:off x="3656307" y="40142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77" name="TextBox 76">
            <a:extLst>
              <a:ext uri="{FF2B5EF4-FFF2-40B4-BE49-F238E27FC236}">
                <a16:creationId xmlns:a16="http://schemas.microsoft.com/office/drawing/2014/main" id="{AEECDA5E-A4DA-99E4-E501-DA9BEE02DB59}"/>
              </a:ext>
            </a:extLst>
          </p:cNvPr>
          <p:cNvSpPr txBox="1"/>
          <p:nvPr/>
        </p:nvSpPr>
        <p:spPr bwMode="auto">
          <a:xfrm>
            <a:off x="397742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4" name="TextBox 73">
            <a:extLst>
              <a:ext uri="{FF2B5EF4-FFF2-40B4-BE49-F238E27FC236}">
                <a16:creationId xmlns:a16="http://schemas.microsoft.com/office/drawing/2014/main" id="{06BA3420-5050-B95C-47E7-924CC50BB059}"/>
              </a:ext>
            </a:extLst>
          </p:cNvPr>
          <p:cNvSpPr txBox="1"/>
          <p:nvPr/>
        </p:nvSpPr>
        <p:spPr bwMode="auto">
          <a:xfrm>
            <a:off x="4391004" y="507652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75" name="TextBox 74">
            <a:extLst>
              <a:ext uri="{FF2B5EF4-FFF2-40B4-BE49-F238E27FC236}">
                <a16:creationId xmlns:a16="http://schemas.microsoft.com/office/drawing/2014/main" id="{5DAF35FA-17DE-0DC6-DCFD-11595959A136}"/>
              </a:ext>
            </a:extLst>
          </p:cNvPr>
          <p:cNvSpPr txBox="1"/>
          <p:nvPr/>
        </p:nvSpPr>
        <p:spPr bwMode="auto">
          <a:xfrm>
            <a:off x="466002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83" name="Straight Connector 82">
            <a:extLst>
              <a:ext uri="{FF2B5EF4-FFF2-40B4-BE49-F238E27FC236}">
                <a16:creationId xmlns:a16="http://schemas.microsoft.com/office/drawing/2014/main" id="{0E5439FD-EF0B-0D49-E4BB-42DACDD078B6}"/>
              </a:ext>
            </a:extLst>
          </p:cNvPr>
          <p:cNvCxnSpPr/>
          <p:nvPr/>
        </p:nvCxnSpPr>
        <p:spPr bwMode="auto">
          <a:xfrm>
            <a:off x="6475163"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4" name="TextBox 83">
            <a:extLst>
              <a:ext uri="{FF2B5EF4-FFF2-40B4-BE49-F238E27FC236}">
                <a16:creationId xmlns:a16="http://schemas.microsoft.com/office/drawing/2014/main" id="{0B1B32E6-0EC7-8934-DC85-B0D3B06557D1}"/>
              </a:ext>
            </a:extLst>
          </p:cNvPr>
          <p:cNvSpPr txBox="1"/>
          <p:nvPr/>
        </p:nvSpPr>
        <p:spPr bwMode="auto">
          <a:xfrm>
            <a:off x="5168530"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85" name="TextBox 84">
            <a:extLst>
              <a:ext uri="{FF2B5EF4-FFF2-40B4-BE49-F238E27FC236}">
                <a16:creationId xmlns:a16="http://schemas.microsoft.com/office/drawing/2014/main" id="{194502C0-F51B-E240-9D2C-D6028D3324F6}"/>
              </a:ext>
            </a:extLst>
          </p:cNvPr>
          <p:cNvSpPr txBox="1"/>
          <p:nvPr/>
        </p:nvSpPr>
        <p:spPr bwMode="auto">
          <a:xfrm>
            <a:off x="5777361"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96" name="Rectangle 95">
            <a:extLst>
              <a:ext uri="{FF2B5EF4-FFF2-40B4-BE49-F238E27FC236}">
                <a16:creationId xmlns:a16="http://schemas.microsoft.com/office/drawing/2014/main" id="{7D7472BB-413E-CDC3-4716-DCAFE27A380B}"/>
              </a:ext>
            </a:extLst>
          </p:cNvPr>
          <p:cNvSpPr/>
          <p:nvPr/>
        </p:nvSpPr>
        <p:spPr bwMode="auto">
          <a:xfrm>
            <a:off x="5154735" y="5239734"/>
            <a:ext cx="252441" cy="249483"/>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E93F2DBA-74A4-0CFA-761F-5731492E0D81}"/>
              </a:ext>
            </a:extLst>
          </p:cNvPr>
          <p:cNvSpPr/>
          <p:nvPr/>
        </p:nvSpPr>
        <p:spPr bwMode="auto">
          <a:xfrm>
            <a:off x="5836096"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TextBox 91">
            <a:extLst>
              <a:ext uri="{FF2B5EF4-FFF2-40B4-BE49-F238E27FC236}">
                <a16:creationId xmlns:a16="http://schemas.microsoft.com/office/drawing/2014/main" id="{ED73AA4A-6D7A-9282-505D-84C1BDE5F674}"/>
              </a:ext>
            </a:extLst>
          </p:cNvPr>
          <p:cNvSpPr txBox="1"/>
          <p:nvPr/>
        </p:nvSpPr>
        <p:spPr bwMode="auto">
          <a:xfrm>
            <a:off x="5142028" y="493732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93" name="TextBox 92">
            <a:extLst>
              <a:ext uri="{FF2B5EF4-FFF2-40B4-BE49-F238E27FC236}">
                <a16:creationId xmlns:a16="http://schemas.microsoft.com/office/drawing/2014/main" id="{16D06A2D-CDBB-55A8-0C48-2A02A6F1CC7E}"/>
              </a:ext>
            </a:extLst>
          </p:cNvPr>
          <p:cNvSpPr txBox="1"/>
          <p:nvPr/>
        </p:nvSpPr>
        <p:spPr bwMode="auto">
          <a:xfrm>
            <a:off x="541105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0" name="TextBox 89">
            <a:extLst>
              <a:ext uri="{FF2B5EF4-FFF2-40B4-BE49-F238E27FC236}">
                <a16:creationId xmlns:a16="http://schemas.microsoft.com/office/drawing/2014/main" id="{41380661-A1BA-7A18-D93B-D252AF686598}"/>
              </a:ext>
            </a:extLst>
          </p:cNvPr>
          <p:cNvSpPr txBox="1"/>
          <p:nvPr/>
        </p:nvSpPr>
        <p:spPr bwMode="auto">
          <a:xfrm>
            <a:off x="5824628" y="507652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91" name="TextBox 90">
            <a:extLst>
              <a:ext uri="{FF2B5EF4-FFF2-40B4-BE49-F238E27FC236}">
                <a16:creationId xmlns:a16="http://schemas.microsoft.com/office/drawing/2014/main" id="{1B9E0C76-0A8C-C577-7CD4-93B7D9F23904}"/>
              </a:ext>
            </a:extLst>
          </p:cNvPr>
          <p:cNvSpPr txBox="1"/>
          <p:nvPr/>
        </p:nvSpPr>
        <p:spPr bwMode="auto">
          <a:xfrm>
            <a:off x="609365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99" name="Straight Connector 98">
            <a:extLst>
              <a:ext uri="{FF2B5EF4-FFF2-40B4-BE49-F238E27FC236}">
                <a16:creationId xmlns:a16="http://schemas.microsoft.com/office/drawing/2014/main" id="{983ADB12-CB52-6BCA-0FFA-A4B790F0E4A2}"/>
              </a:ext>
            </a:extLst>
          </p:cNvPr>
          <p:cNvCxnSpPr/>
          <p:nvPr/>
        </p:nvCxnSpPr>
        <p:spPr bwMode="auto">
          <a:xfrm>
            <a:off x="7900003"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00" name="TextBox 99">
            <a:extLst>
              <a:ext uri="{FF2B5EF4-FFF2-40B4-BE49-F238E27FC236}">
                <a16:creationId xmlns:a16="http://schemas.microsoft.com/office/drawing/2014/main" id="{735D7E93-E3E6-606C-F08A-3E2C4FE1E3EB}"/>
              </a:ext>
            </a:extLst>
          </p:cNvPr>
          <p:cNvSpPr txBox="1"/>
          <p:nvPr/>
        </p:nvSpPr>
        <p:spPr bwMode="auto">
          <a:xfrm>
            <a:off x="6593370"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101" name="TextBox 100">
            <a:extLst>
              <a:ext uri="{FF2B5EF4-FFF2-40B4-BE49-F238E27FC236}">
                <a16:creationId xmlns:a16="http://schemas.microsoft.com/office/drawing/2014/main" id="{F271FC66-72FC-417B-300F-C312AF5AD459}"/>
              </a:ext>
            </a:extLst>
          </p:cNvPr>
          <p:cNvSpPr txBox="1"/>
          <p:nvPr/>
        </p:nvSpPr>
        <p:spPr bwMode="auto">
          <a:xfrm>
            <a:off x="7202201"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112" name="Rectangle 111">
            <a:extLst>
              <a:ext uri="{FF2B5EF4-FFF2-40B4-BE49-F238E27FC236}">
                <a16:creationId xmlns:a16="http://schemas.microsoft.com/office/drawing/2014/main" id="{B90D1895-D574-7F87-5A46-613050EC973F}"/>
              </a:ext>
            </a:extLst>
          </p:cNvPr>
          <p:cNvSpPr/>
          <p:nvPr/>
        </p:nvSpPr>
        <p:spPr bwMode="auto">
          <a:xfrm>
            <a:off x="6579575"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AC4BE619-40BF-3576-9FAD-A09555CE148F}"/>
              </a:ext>
            </a:extLst>
          </p:cNvPr>
          <p:cNvSpPr/>
          <p:nvPr/>
        </p:nvSpPr>
        <p:spPr bwMode="auto">
          <a:xfrm>
            <a:off x="7260936" y="5371543"/>
            <a:ext cx="252441" cy="117674"/>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TextBox 107">
            <a:extLst>
              <a:ext uri="{FF2B5EF4-FFF2-40B4-BE49-F238E27FC236}">
                <a16:creationId xmlns:a16="http://schemas.microsoft.com/office/drawing/2014/main" id="{E4043B88-82A4-D4A3-D012-27AF674D93B6}"/>
              </a:ext>
            </a:extLst>
          </p:cNvPr>
          <p:cNvSpPr txBox="1"/>
          <p:nvPr/>
        </p:nvSpPr>
        <p:spPr bwMode="auto">
          <a:xfrm>
            <a:off x="6566868" y="507534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09" name="TextBox 108">
            <a:extLst>
              <a:ext uri="{FF2B5EF4-FFF2-40B4-BE49-F238E27FC236}">
                <a16:creationId xmlns:a16="http://schemas.microsoft.com/office/drawing/2014/main" id="{83138DA5-C49B-66D2-9AE9-A755FF8B8BEE}"/>
              </a:ext>
            </a:extLst>
          </p:cNvPr>
          <p:cNvSpPr txBox="1"/>
          <p:nvPr/>
        </p:nvSpPr>
        <p:spPr bwMode="auto">
          <a:xfrm>
            <a:off x="683589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6" name="TextBox 105">
            <a:extLst>
              <a:ext uri="{FF2B5EF4-FFF2-40B4-BE49-F238E27FC236}">
                <a16:creationId xmlns:a16="http://schemas.microsoft.com/office/drawing/2014/main" id="{EDBF4532-8FC0-10DB-1BED-BB5582687CA7}"/>
              </a:ext>
            </a:extLst>
          </p:cNvPr>
          <p:cNvSpPr txBox="1"/>
          <p:nvPr/>
        </p:nvSpPr>
        <p:spPr bwMode="auto">
          <a:xfrm>
            <a:off x="7249468" y="505927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7" name="TextBox 106">
            <a:extLst>
              <a:ext uri="{FF2B5EF4-FFF2-40B4-BE49-F238E27FC236}">
                <a16:creationId xmlns:a16="http://schemas.microsoft.com/office/drawing/2014/main" id="{3959DA03-F3E9-F4D4-2800-92A041F0F3EE}"/>
              </a:ext>
            </a:extLst>
          </p:cNvPr>
          <p:cNvSpPr txBox="1"/>
          <p:nvPr/>
        </p:nvSpPr>
        <p:spPr bwMode="auto">
          <a:xfrm>
            <a:off x="751849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115" name="Straight Connector 114">
            <a:extLst>
              <a:ext uri="{FF2B5EF4-FFF2-40B4-BE49-F238E27FC236}">
                <a16:creationId xmlns:a16="http://schemas.microsoft.com/office/drawing/2014/main" id="{FC6257E2-1028-B210-467E-19884751E761}"/>
              </a:ext>
            </a:extLst>
          </p:cNvPr>
          <p:cNvCxnSpPr/>
          <p:nvPr/>
        </p:nvCxnSpPr>
        <p:spPr bwMode="auto">
          <a:xfrm>
            <a:off x="9333626"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16" name="TextBox 115">
            <a:extLst>
              <a:ext uri="{FF2B5EF4-FFF2-40B4-BE49-F238E27FC236}">
                <a16:creationId xmlns:a16="http://schemas.microsoft.com/office/drawing/2014/main" id="{DC5A60C1-3BA1-71B1-4499-3BC52717916D}"/>
              </a:ext>
            </a:extLst>
          </p:cNvPr>
          <p:cNvSpPr txBox="1"/>
          <p:nvPr/>
        </p:nvSpPr>
        <p:spPr bwMode="auto">
          <a:xfrm>
            <a:off x="8026993"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117" name="TextBox 116">
            <a:extLst>
              <a:ext uri="{FF2B5EF4-FFF2-40B4-BE49-F238E27FC236}">
                <a16:creationId xmlns:a16="http://schemas.microsoft.com/office/drawing/2014/main" id="{812FEDEC-C81F-3374-9C11-717EF9E81FDA}"/>
              </a:ext>
            </a:extLst>
          </p:cNvPr>
          <p:cNvSpPr txBox="1"/>
          <p:nvPr/>
        </p:nvSpPr>
        <p:spPr bwMode="auto">
          <a:xfrm>
            <a:off x="8635824"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128" name="Rectangle 127">
            <a:extLst>
              <a:ext uri="{FF2B5EF4-FFF2-40B4-BE49-F238E27FC236}">
                <a16:creationId xmlns:a16="http://schemas.microsoft.com/office/drawing/2014/main" id="{14223580-74F6-51BE-4B3D-4D0499D808DB}"/>
              </a:ext>
            </a:extLst>
          </p:cNvPr>
          <p:cNvSpPr/>
          <p:nvPr/>
        </p:nvSpPr>
        <p:spPr bwMode="auto">
          <a:xfrm>
            <a:off x="8013198"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2B8A3DF4-53E5-27D1-5E56-20769890F896}"/>
              </a:ext>
            </a:extLst>
          </p:cNvPr>
          <p:cNvSpPr/>
          <p:nvPr/>
        </p:nvSpPr>
        <p:spPr bwMode="auto">
          <a:xfrm>
            <a:off x="8694559"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TextBox 123">
            <a:extLst>
              <a:ext uri="{FF2B5EF4-FFF2-40B4-BE49-F238E27FC236}">
                <a16:creationId xmlns:a16="http://schemas.microsoft.com/office/drawing/2014/main" id="{524C8680-DE53-9274-32B8-86F7811FE9B3}"/>
              </a:ext>
            </a:extLst>
          </p:cNvPr>
          <p:cNvSpPr txBox="1"/>
          <p:nvPr/>
        </p:nvSpPr>
        <p:spPr bwMode="auto">
          <a:xfrm>
            <a:off x="8000491" y="507103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25" name="TextBox 124">
            <a:extLst>
              <a:ext uri="{FF2B5EF4-FFF2-40B4-BE49-F238E27FC236}">
                <a16:creationId xmlns:a16="http://schemas.microsoft.com/office/drawing/2014/main" id="{5D0DAE7A-461C-7180-8D91-BD59443C4F29}"/>
              </a:ext>
            </a:extLst>
          </p:cNvPr>
          <p:cNvSpPr txBox="1"/>
          <p:nvPr/>
        </p:nvSpPr>
        <p:spPr bwMode="auto">
          <a:xfrm>
            <a:off x="826951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22" name="TextBox 121">
            <a:extLst>
              <a:ext uri="{FF2B5EF4-FFF2-40B4-BE49-F238E27FC236}">
                <a16:creationId xmlns:a16="http://schemas.microsoft.com/office/drawing/2014/main" id="{16F2D101-8F36-384B-B5AD-CD5CA5B6B3B9}"/>
              </a:ext>
            </a:extLst>
          </p:cNvPr>
          <p:cNvSpPr txBox="1"/>
          <p:nvPr/>
        </p:nvSpPr>
        <p:spPr bwMode="auto">
          <a:xfrm>
            <a:off x="8683091"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23" name="TextBox 122">
            <a:extLst>
              <a:ext uri="{FF2B5EF4-FFF2-40B4-BE49-F238E27FC236}">
                <a16:creationId xmlns:a16="http://schemas.microsoft.com/office/drawing/2014/main" id="{64207BEB-28F3-CF3F-C7F2-B532E93C0919}"/>
              </a:ext>
            </a:extLst>
          </p:cNvPr>
          <p:cNvSpPr txBox="1"/>
          <p:nvPr/>
        </p:nvSpPr>
        <p:spPr bwMode="auto">
          <a:xfrm>
            <a:off x="895211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2" name="TextBox 131">
            <a:extLst>
              <a:ext uri="{FF2B5EF4-FFF2-40B4-BE49-F238E27FC236}">
                <a16:creationId xmlns:a16="http://schemas.microsoft.com/office/drawing/2014/main" id="{A9E98B40-B005-13E3-982B-620AA0B0D712}"/>
              </a:ext>
            </a:extLst>
          </p:cNvPr>
          <p:cNvSpPr txBox="1"/>
          <p:nvPr/>
        </p:nvSpPr>
        <p:spPr bwMode="auto">
          <a:xfrm>
            <a:off x="9451833"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133" name="TextBox 132">
            <a:extLst>
              <a:ext uri="{FF2B5EF4-FFF2-40B4-BE49-F238E27FC236}">
                <a16:creationId xmlns:a16="http://schemas.microsoft.com/office/drawing/2014/main" id="{9AEFF594-01C2-2AC5-0A50-90B4B3C86CF0}"/>
              </a:ext>
            </a:extLst>
          </p:cNvPr>
          <p:cNvSpPr txBox="1"/>
          <p:nvPr/>
        </p:nvSpPr>
        <p:spPr bwMode="auto">
          <a:xfrm>
            <a:off x="10060664"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ICANS</a:t>
            </a:r>
          </a:p>
        </p:txBody>
      </p:sp>
      <p:sp>
        <p:nvSpPr>
          <p:cNvPr id="144" name="Rectangle 143">
            <a:extLst>
              <a:ext uri="{FF2B5EF4-FFF2-40B4-BE49-F238E27FC236}">
                <a16:creationId xmlns:a16="http://schemas.microsoft.com/office/drawing/2014/main" id="{DDAA3F37-6867-6475-6D48-ABA3616E5F06}"/>
              </a:ext>
            </a:extLst>
          </p:cNvPr>
          <p:cNvSpPr/>
          <p:nvPr/>
        </p:nvSpPr>
        <p:spPr bwMode="auto">
          <a:xfrm>
            <a:off x="9438038"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TextBox 139">
            <a:extLst>
              <a:ext uri="{FF2B5EF4-FFF2-40B4-BE49-F238E27FC236}">
                <a16:creationId xmlns:a16="http://schemas.microsoft.com/office/drawing/2014/main" id="{47887E60-50DE-1037-AE78-39E970E67BDE}"/>
              </a:ext>
            </a:extLst>
          </p:cNvPr>
          <p:cNvSpPr txBox="1"/>
          <p:nvPr/>
        </p:nvSpPr>
        <p:spPr bwMode="auto">
          <a:xfrm>
            <a:off x="9425331"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41" name="TextBox 140">
            <a:extLst>
              <a:ext uri="{FF2B5EF4-FFF2-40B4-BE49-F238E27FC236}">
                <a16:creationId xmlns:a16="http://schemas.microsoft.com/office/drawing/2014/main" id="{40996C82-C1B4-BFF8-C42A-1080648E8D46}"/>
              </a:ext>
            </a:extLst>
          </p:cNvPr>
          <p:cNvSpPr txBox="1"/>
          <p:nvPr/>
        </p:nvSpPr>
        <p:spPr bwMode="auto">
          <a:xfrm>
            <a:off x="969435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8" name="TextBox 137">
            <a:extLst>
              <a:ext uri="{FF2B5EF4-FFF2-40B4-BE49-F238E27FC236}">
                <a16:creationId xmlns:a16="http://schemas.microsoft.com/office/drawing/2014/main" id="{19D2FFC4-FEA6-0F82-562A-2D4475F1F31B}"/>
              </a:ext>
            </a:extLst>
          </p:cNvPr>
          <p:cNvSpPr txBox="1"/>
          <p:nvPr/>
        </p:nvSpPr>
        <p:spPr bwMode="auto">
          <a:xfrm>
            <a:off x="10107931"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9" name="TextBox 138">
            <a:extLst>
              <a:ext uri="{FF2B5EF4-FFF2-40B4-BE49-F238E27FC236}">
                <a16:creationId xmlns:a16="http://schemas.microsoft.com/office/drawing/2014/main" id="{318E1383-FBD6-4FD3-5699-09F126DC45CF}"/>
              </a:ext>
            </a:extLst>
          </p:cNvPr>
          <p:cNvSpPr txBox="1"/>
          <p:nvPr/>
        </p:nvSpPr>
        <p:spPr bwMode="auto">
          <a:xfrm>
            <a:off x="1037695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7" name="Rectangle 146">
            <a:extLst>
              <a:ext uri="{FF2B5EF4-FFF2-40B4-BE49-F238E27FC236}">
                <a16:creationId xmlns:a16="http://schemas.microsoft.com/office/drawing/2014/main" id="{7047F94E-97DC-26EE-874B-8ED128C73E08}"/>
              </a:ext>
            </a:extLst>
          </p:cNvPr>
          <p:cNvSpPr/>
          <p:nvPr/>
        </p:nvSpPr>
        <p:spPr bwMode="auto">
          <a:xfrm>
            <a:off x="2264425" y="2285229"/>
            <a:ext cx="1304846" cy="584775"/>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TextBox 145">
            <a:extLst>
              <a:ext uri="{FF2B5EF4-FFF2-40B4-BE49-F238E27FC236}">
                <a16:creationId xmlns:a16="http://schemas.microsoft.com/office/drawing/2014/main" id="{5912E50C-50E2-8753-8F1D-15D871717CC9}"/>
              </a:ext>
            </a:extLst>
          </p:cNvPr>
          <p:cNvSpPr txBox="1"/>
          <p:nvPr/>
        </p:nvSpPr>
        <p:spPr bwMode="auto">
          <a:xfrm>
            <a:off x="2450637" y="2285229"/>
            <a:ext cx="9268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1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D1-7</a:t>
            </a:r>
          </a:p>
        </p:txBody>
      </p:sp>
      <p:sp>
        <p:nvSpPr>
          <p:cNvPr id="150" name="Rectangle 149">
            <a:extLst>
              <a:ext uri="{FF2B5EF4-FFF2-40B4-BE49-F238E27FC236}">
                <a16:creationId xmlns:a16="http://schemas.microsoft.com/office/drawing/2014/main" id="{B919B35D-B881-B5D8-5608-42E995CFF10E}"/>
              </a:ext>
            </a:extLst>
          </p:cNvPr>
          <p:cNvSpPr/>
          <p:nvPr/>
        </p:nvSpPr>
        <p:spPr bwMode="auto">
          <a:xfrm>
            <a:off x="3684239" y="2285229"/>
            <a:ext cx="1304846" cy="584775"/>
          </a:xfrm>
          <a:prstGeom prst="rect">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TextBox 150">
            <a:extLst>
              <a:ext uri="{FF2B5EF4-FFF2-40B4-BE49-F238E27FC236}">
                <a16:creationId xmlns:a16="http://schemas.microsoft.com/office/drawing/2014/main" id="{C4612508-8707-DD71-EE56-610543470522}"/>
              </a:ext>
            </a:extLst>
          </p:cNvPr>
          <p:cNvSpPr txBox="1"/>
          <p:nvPr/>
        </p:nvSpPr>
        <p:spPr bwMode="auto">
          <a:xfrm>
            <a:off x="3818355"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D8: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D8-14</a:t>
            </a:r>
          </a:p>
        </p:txBody>
      </p:sp>
      <p:sp>
        <p:nvSpPr>
          <p:cNvPr id="154" name="TextBox 153">
            <a:extLst>
              <a:ext uri="{FF2B5EF4-FFF2-40B4-BE49-F238E27FC236}">
                <a16:creationId xmlns:a16="http://schemas.microsoft.com/office/drawing/2014/main" id="{B2000749-68E0-35AA-FAFB-D922691666D3}"/>
              </a:ext>
            </a:extLst>
          </p:cNvPr>
          <p:cNvSpPr txBox="1"/>
          <p:nvPr/>
        </p:nvSpPr>
        <p:spPr bwMode="auto">
          <a:xfrm>
            <a:off x="5212898" y="2279938"/>
            <a:ext cx="1135247" cy="584775"/>
          </a:xfrm>
          <a:prstGeom prst="rect">
            <a:avLst/>
          </a:prstGeom>
          <a:solidFill>
            <a:schemeClr val="accent5"/>
          </a:solidFill>
          <a:ln>
            <a:solidFill>
              <a:schemeClr val="bg1"/>
            </a:solidFill>
          </a:ln>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D15: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D15-27</a:t>
            </a:r>
          </a:p>
        </p:txBody>
      </p:sp>
      <p:sp>
        <p:nvSpPr>
          <p:cNvPr id="156" name="Rectangle 155">
            <a:extLst>
              <a:ext uri="{FF2B5EF4-FFF2-40B4-BE49-F238E27FC236}">
                <a16:creationId xmlns:a16="http://schemas.microsoft.com/office/drawing/2014/main" id="{72D1D2E4-10E6-17EA-2D48-06644B16B140}"/>
              </a:ext>
            </a:extLst>
          </p:cNvPr>
          <p:cNvSpPr/>
          <p:nvPr/>
        </p:nvSpPr>
        <p:spPr bwMode="auto">
          <a:xfrm>
            <a:off x="6541242" y="2285229"/>
            <a:ext cx="1304846" cy="584775"/>
          </a:xfrm>
          <a:prstGeom prst="rect">
            <a:avLst/>
          </a:prstGeom>
          <a:solidFill>
            <a:srgbClr val="92D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TextBox 156">
            <a:extLst>
              <a:ext uri="{FF2B5EF4-FFF2-40B4-BE49-F238E27FC236}">
                <a16:creationId xmlns:a16="http://schemas.microsoft.com/office/drawing/2014/main" id="{3E459623-E715-2B8A-0169-A6314BAFC35C}"/>
              </a:ext>
            </a:extLst>
          </p:cNvPr>
          <p:cNvSpPr txBox="1"/>
          <p:nvPr/>
        </p:nvSpPr>
        <p:spPr bwMode="auto">
          <a:xfrm>
            <a:off x="6675358"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D1-14</a:t>
            </a:r>
          </a:p>
        </p:txBody>
      </p:sp>
      <p:sp>
        <p:nvSpPr>
          <p:cNvPr id="159" name="Rectangle 158">
            <a:extLst>
              <a:ext uri="{FF2B5EF4-FFF2-40B4-BE49-F238E27FC236}">
                <a16:creationId xmlns:a16="http://schemas.microsoft.com/office/drawing/2014/main" id="{5A884AA7-76EF-DD07-D4A5-1550736A9214}"/>
              </a:ext>
            </a:extLst>
          </p:cNvPr>
          <p:cNvSpPr/>
          <p:nvPr/>
        </p:nvSpPr>
        <p:spPr bwMode="auto">
          <a:xfrm>
            <a:off x="7972525" y="2285229"/>
            <a:ext cx="1304846" cy="584775"/>
          </a:xfrm>
          <a:prstGeom prst="rect">
            <a:avLst/>
          </a:prstGeom>
          <a:solidFill>
            <a:srgbClr val="92D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TextBox 159">
            <a:extLst>
              <a:ext uri="{FF2B5EF4-FFF2-40B4-BE49-F238E27FC236}">
                <a16:creationId xmlns:a16="http://schemas.microsoft.com/office/drawing/2014/main" id="{31E022D6-70E1-7F6A-CC5B-B2DD9D118055}"/>
              </a:ext>
            </a:extLst>
          </p:cNvPr>
          <p:cNvSpPr txBox="1"/>
          <p:nvPr/>
        </p:nvSpPr>
        <p:spPr bwMode="auto">
          <a:xfrm>
            <a:off x="8059712" y="2285229"/>
            <a:ext cx="1135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D15: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D15-27</a:t>
            </a:r>
          </a:p>
        </p:txBody>
      </p:sp>
      <p:grpSp>
        <p:nvGrpSpPr>
          <p:cNvPr id="161" name="Group 160">
            <a:extLst>
              <a:ext uri="{FF2B5EF4-FFF2-40B4-BE49-F238E27FC236}">
                <a16:creationId xmlns:a16="http://schemas.microsoft.com/office/drawing/2014/main" id="{360B1601-0F74-FA50-D023-B23E412BA383}"/>
              </a:ext>
            </a:extLst>
          </p:cNvPr>
          <p:cNvGrpSpPr/>
          <p:nvPr/>
        </p:nvGrpSpPr>
        <p:grpSpPr>
          <a:xfrm>
            <a:off x="9398244" y="2285229"/>
            <a:ext cx="1304846" cy="584775"/>
            <a:chOff x="1943585" y="2285229"/>
            <a:chExt cx="1304846" cy="584775"/>
          </a:xfrm>
        </p:grpSpPr>
        <p:sp>
          <p:nvSpPr>
            <p:cNvPr id="162" name="Rectangle 161">
              <a:extLst>
                <a:ext uri="{FF2B5EF4-FFF2-40B4-BE49-F238E27FC236}">
                  <a16:creationId xmlns:a16="http://schemas.microsoft.com/office/drawing/2014/main" id="{C9FD521A-29A9-1324-AA33-01DE9EE865D6}"/>
                </a:ext>
              </a:extLst>
            </p:cNvPr>
            <p:cNvSpPr/>
            <p:nvPr/>
          </p:nvSpPr>
          <p:spPr bwMode="auto">
            <a:xfrm>
              <a:off x="1943585" y="2285229"/>
              <a:ext cx="1304846" cy="584775"/>
            </a:xfrm>
            <a:prstGeom prst="rect">
              <a:avLst/>
            </a:prstGeom>
            <a:solidFill>
              <a:srgbClr val="00B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TextBox 162">
              <a:extLst>
                <a:ext uri="{FF2B5EF4-FFF2-40B4-BE49-F238E27FC236}">
                  <a16:creationId xmlns:a16="http://schemas.microsoft.com/office/drawing/2014/main" id="{CFDF9E6E-B4D7-B027-A22E-469EDAF5A1F1}"/>
                </a:ext>
              </a:extLst>
            </p:cNvPr>
            <p:cNvSpPr txBox="1"/>
            <p:nvPr/>
          </p:nvSpPr>
          <p:spPr bwMode="auto">
            <a:xfrm>
              <a:off x="2077701"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D1-14</a:t>
              </a:r>
            </a:p>
          </p:txBody>
        </p:sp>
      </p:grpSp>
      <p:cxnSp>
        <p:nvCxnSpPr>
          <p:cNvPr id="165" name="Straight Arrow Connector 164">
            <a:extLst>
              <a:ext uri="{FF2B5EF4-FFF2-40B4-BE49-F238E27FC236}">
                <a16:creationId xmlns:a16="http://schemas.microsoft.com/office/drawing/2014/main" id="{98BBF4D1-1AF2-05B5-0AB3-DEDE9641C82E}"/>
              </a:ext>
            </a:extLst>
          </p:cNvPr>
          <p:cNvCxnSpPr>
            <a:cxnSpLocks/>
          </p:cNvCxnSpPr>
          <p:nvPr/>
        </p:nvCxnSpPr>
        <p:spPr bwMode="auto">
          <a:xfrm flipH="1">
            <a:off x="2271301" y="2169368"/>
            <a:ext cx="17373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66" name="Straight Arrow Connector 165">
            <a:extLst>
              <a:ext uri="{FF2B5EF4-FFF2-40B4-BE49-F238E27FC236}">
                <a16:creationId xmlns:a16="http://schemas.microsoft.com/office/drawing/2014/main" id="{C98CC16A-1322-1C70-9431-6313CCC5845B}"/>
              </a:ext>
            </a:extLst>
          </p:cNvPr>
          <p:cNvCxnSpPr>
            <a:cxnSpLocks/>
          </p:cNvCxnSpPr>
          <p:nvPr/>
        </p:nvCxnSpPr>
        <p:spPr bwMode="auto">
          <a:xfrm flipV="1">
            <a:off x="4679480" y="2167515"/>
            <a:ext cx="1737360" cy="3706"/>
          </a:xfrm>
          <a:prstGeom prst="straightConnector1">
            <a:avLst/>
          </a:prstGeom>
          <a:noFill/>
          <a:ln w="28575" cap="flat" cmpd="sng" algn="ctr">
            <a:solidFill>
              <a:schemeClr val="bg1"/>
            </a:solidFill>
            <a:prstDash val="solid"/>
            <a:round/>
            <a:headEnd type="none" w="med" len="med"/>
            <a:tailEnd type="triangle"/>
          </a:ln>
          <a:effectLst/>
        </p:spPr>
      </p:cxnSp>
      <p:sp>
        <p:nvSpPr>
          <p:cNvPr id="168" name="TextBox 167">
            <a:extLst>
              <a:ext uri="{FF2B5EF4-FFF2-40B4-BE49-F238E27FC236}">
                <a16:creationId xmlns:a16="http://schemas.microsoft.com/office/drawing/2014/main" id="{9A7D6DF1-82C1-10A7-E3AC-94120E942E62}"/>
              </a:ext>
            </a:extLst>
          </p:cNvPr>
          <p:cNvSpPr txBox="1"/>
          <p:nvPr/>
        </p:nvSpPr>
        <p:spPr bwMode="auto">
          <a:xfrm>
            <a:off x="3967289" y="1984836"/>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Cycle 1</a:t>
            </a:r>
          </a:p>
        </p:txBody>
      </p:sp>
      <p:cxnSp>
        <p:nvCxnSpPr>
          <p:cNvPr id="169" name="Straight Arrow Connector 168">
            <a:extLst>
              <a:ext uri="{FF2B5EF4-FFF2-40B4-BE49-F238E27FC236}">
                <a16:creationId xmlns:a16="http://schemas.microsoft.com/office/drawing/2014/main" id="{FCB25302-5C37-E9A8-CF29-6986B6B5EE14}"/>
              </a:ext>
            </a:extLst>
          </p:cNvPr>
          <p:cNvCxnSpPr>
            <a:cxnSpLocks/>
          </p:cNvCxnSpPr>
          <p:nvPr/>
        </p:nvCxnSpPr>
        <p:spPr bwMode="auto">
          <a:xfrm flipH="1">
            <a:off x="6541242" y="2171541"/>
            <a:ext cx="1040102" cy="0"/>
          </a:xfrm>
          <a:prstGeom prst="straightConnector1">
            <a:avLst/>
          </a:prstGeom>
          <a:noFill/>
          <a:ln w="28575" cap="flat" cmpd="sng" algn="ctr">
            <a:solidFill>
              <a:schemeClr val="bg1"/>
            </a:solidFill>
            <a:prstDash val="solid"/>
            <a:round/>
            <a:headEnd type="none" w="med" len="med"/>
            <a:tailEnd type="triangle"/>
          </a:ln>
          <a:effectLst/>
        </p:spPr>
      </p:cxnSp>
      <p:cxnSp>
        <p:nvCxnSpPr>
          <p:cNvPr id="170" name="Straight Arrow Connector 169">
            <a:extLst>
              <a:ext uri="{FF2B5EF4-FFF2-40B4-BE49-F238E27FC236}">
                <a16:creationId xmlns:a16="http://schemas.microsoft.com/office/drawing/2014/main" id="{4C663E73-EF1C-28E1-A584-14CCEFF62D6A}"/>
              </a:ext>
            </a:extLst>
          </p:cNvPr>
          <p:cNvCxnSpPr>
            <a:cxnSpLocks/>
          </p:cNvCxnSpPr>
          <p:nvPr/>
        </p:nvCxnSpPr>
        <p:spPr bwMode="auto">
          <a:xfrm>
            <a:off x="8252163" y="2173394"/>
            <a:ext cx="1024266" cy="0"/>
          </a:xfrm>
          <a:prstGeom prst="straightConnector1">
            <a:avLst/>
          </a:prstGeom>
          <a:noFill/>
          <a:ln w="28575" cap="flat" cmpd="sng" algn="ctr">
            <a:solidFill>
              <a:schemeClr val="bg1"/>
            </a:solidFill>
            <a:prstDash val="solid"/>
            <a:round/>
            <a:headEnd type="none" w="med" len="med"/>
            <a:tailEnd type="triangle"/>
          </a:ln>
          <a:effectLst/>
        </p:spPr>
      </p:cxnSp>
      <p:sp>
        <p:nvSpPr>
          <p:cNvPr id="171" name="TextBox 170">
            <a:extLst>
              <a:ext uri="{FF2B5EF4-FFF2-40B4-BE49-F238E27FC236}">
                <a16:creationId xmlns:a16="http://schemas.microsoft.com/office/drawing/2014/main" id="{2804C144-7117-5E30-1F2F-71D03EC95538}"/>
              </a:ext>
            </a:extLst>
          </p:cNvPr>
          <p:cNvSpPr txBox="1"/>
          <p:nvPr/>
        </p:nvSpPr>
        <p:spPr bwMode="auto">
          <a:xfrm>
            <a:off x="7539972" y="1987009"/>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Cycle 2</a:t>
            </a:r>
          </a:p>
        </p:txBody>
      </p:sp>
      <p:sp>
        <p:nvSpPr>
          <p:cNvPr id="175" name="TextBox 174">
            <a:extLst>
              <a:ext uri="{FF2B5EF4-FFF2-40B4-BE49-F238E27FC236}">
                <a16:creationId xmlns:a16="http://schemas.microsoft.com/office/drawing/2014/main" id="{A41472BA-BA1E-6E58-374A-9AB948207F62}"/>
              </a:ext>
            </a:extLst>
          </p:cNvPr>
          <p:cNvSpPr txBox="1"/>
          <p:nvPr/>
        </p:nvSpPr>
        <p:spPr bwMode="auto">
          <a:xfrm>
            <a:off x="9644103" y="1990620"/>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Cycle 3</a:t>
            </a:r>
          </a:p>
        </p:txBody>
      </p:sp>
      <p:grpSp>
        <p:nvGrpSpPr>
          <p:cNvPr id="179" name="Group 178">
            <a:extLst>
              <a:ext uri="{FF2B5EF4-FFF2-40B4-BE49-F238E27FC236}">
                <a16:creationId xmlns:a16="http://schemas.microsoft.com/office/drawing/2014/main" id="{BB32D02A-7D45-BB77-ED7A-D5A7157E32A9}"/>
              </a:ext>
            </a:extLst>
          </p:cNvPr>
          <p:cNvGrpSpPr/>
          <p:nvPr/>
        </p:nvGrpSpPr>
        <p:grpSpPr>
          <a:xfrm>
            <a:off x="10173387" y="3516223"/>
            <a:ext cx="1372727" cy="584775"/>
            <a:chOff x="10608949" y="3179502"/>
            <a:chExt cx="1372727" cy="584775"/>
          </a:xfrm>
        </p:grpSpPr>
        <p:sp>
          <p:nvSpPr>
            <p:cNvPr id="176" name="TextBox 175">
              <a:extLst>
                <a:ext uri="{FF2B5EF4-FFF2-40B4-BE49-F238E27FC236}">
                  <a16:creationId xmlns:a16="http://schemas.microsoft.com/office/drawing/2014/main" id="{C1C4211F-91FE-8659-FD60-9DA00BA8738C}"/>
                </a:ext>
              </a:extLst>
            </p:cNvPr>
            <p:cNvSpPr txBox="1"/>
            <p:nvPr/>
          </p:nvSpPr>
          <p:spPr bwMode="auto">
            <a:xfrm>
              <a:off x="10762496" y="3179502"/>
              <a:ext cx="12191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Any grade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3 or 4</a:t>
              </a:r>
            </a:p>
          </p:txBody>
        </p:sp>
        <p:sp>
          <p:nvSpPr>
            <p:cNvPr id="177" name="Rectangle 176">
              <a:extLst>
                <a:ext uri="{FF2B5EF4-FFF2-40B4-BE49-F238E27FC236}">
                  <a16:creationId xmlns:a16="http://schemas.microsoft.com/office/drawing/2014/main" id="{B154A838-DECC-131E-6366-886B194F8D9D}"/>
                </a:ext>
              </a:extLst>
            </p:cNvPr>
            <p:cNvSpPr/>
            <p:nvPr/>
          </p:nvSpPr>
          <p:spPr bwMode="auto">
            <a:xfrm>
              <a:off x="10608949" y="3514099"/>
              <a:ext cx="159948" cy="159948"/>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B9B0B51F-4563-3D51-8522-3FBF3700B3C1}"/>
                </a:ext>
              </a:extLst>
            </p:cNvPr>
            <p:cNvSpPr/>
            <p:nvPr/>
          </p:nvSpPr>
          <p:spPr bwMode="auto">
            <a:xfrm>
              <a:off x="10612947" y="3263927"/>
              <a:ext cx="159948" cy="15994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 name="TextBox 8">
            <a:extLst>
              <a:ext uri="{FF2B5EF4-FFF2-40B4-BE49-F238E27FC236}">
                <a16:creationId xmlns:a16="http://schemas.microsoft.com/office/drawing/2014/main" id="{0AEDA046-56BE-37AC-FEA4-D53A367972BE}"/>
              </a:ext>
            </a:extLst>
          </p:cNvPr>
          <p:cNvSpPr txBox="1"/>
          <p:nvPr/>
        </p:nvSpPr>
        <p:spPr bwMode="auto">
          <a:xfrm>
            <a:off x="6146964" y="5756082"/>
            <a:ext cx="656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a:t>
            </a:r>
          </a:p>
        </p:txBody>
      </p:sp>
    </p:spTree>
    <p:extLst>
      <p:ext uri="{BB962C8B-B14F-4D97-AF65-F5344CB8AC3E}">
        <p14:creationId xmlns:p14="http://schemas.microsoft.com/office/powerpoint/2010/main" val="143777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Group 133">
            <a:extLst>
              <a:ext uri="{FF2B5EF4-FFF2-40B4-BE49-F238E27FC236}">
                <a16:creationId xmlns:a16="http://schemas.microsoft.com/office/drawing/2014/main" id="{7E9D43EE-BEB3-5475-203E-3FAE8A824BEE}"/>
              </a:ext>
            </a:extLst>
          </p:cNvPr>
          <p:cNvGrpSpPr/>
          <p:nvPr/>
        </p:nvGrpSpPr>
        <p:grpSpPr>
          <a:xfrm>
            <a:off x="9101519" y="3083749"/>
            <a:ext cx="1761417" cy="592011"/>
            <a:chOff x="8408517" y="2104762"/>
            <a:chExt cx="1371616" cy="460999"/>
          </a:xfrm>
        </p:grpSpPr>
        <p:grpSp>
          <p:nvGrpSpPr>
            <p:cNvPr id="135" name="Group 134">
              <a:extLst>
                <a:ext uri="{FF2B5EF4-FFF2-40B4-BE49-F238E27FC236}">
                  <a16:creationId xmlns:a16="http://schemas.microsoft.com/office/drawing/2014/main" id="{CC6E8185-18DC-8CCE-C8C5-94EB6040BA45}"/>
                </a:ext>
              </a:extLst>
            </p:cNvPr>
            <p:cNvGrpSpPr/>
            <p:nvPr/>
          </p:nvGrpSpPr>
          <p:grpSpPr>
            <a:xfrm rot="16535297">
              <a:off x="8942949" y="1728578"/>
              <a:ext cx="460999" cy="1213368"/>
              <a:chOff x="4402327" y="3381149"/>
              <a:chExt cx="460999" cy="1213368"/>
            </a:xfrm>
          </p:grpSpPr>
          <p:sp>
            <p:nvSpPr>
              <p:cNvPr id="138" name="Oval 137">
                <a:extLst>
                  <a:ext uri="{FF2B5EF4-FFF2-40B4-BE49-F238E27FC236}">
                    <a16:creationId xmlns:a16="http://schemas.microsoft.com/office/drawing/2014/main" id="{737BBDB9-BC0B-BDD8-B3C5-AAD4B9C1F6F0}"/>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Oval 138">
                <a:extLst>
                  <a:ext uri="{FF2B5EF4-FFF2-40B4-BE49-F238E27FC236}">
                    <a16:creationId xmlns:a16="http://schemas.microsoft.com/office/drawing/2014/main" id="{A0B7A75B-10BC-C34C-A18B-E2D8400E3CAF}"/>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Oval 139">
                <a:extLst>
                  <a:ext uri="{FF2B5EF4-FFF2-40B4-BE49-F238E27FC236}">
                    <a16:creationId xmlns:a16="http://schemas.microsoft.com/office/drawing/2014/main" id="{1C355DD8-F013-BBCC-8D60-1D3AC44D88D9}"/>
                  </a:ext>
                </a:extLst>
              </p:cNvPr>
              <p:cNvSpPr/>
              <p:nvPr/>
            </p:nvSpPr>
            <p:spPr bwMode="auto">
              <a:xfrm>
                <a:off x="4550132" y="435739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Oval 140">
                <a:extLst>
                  <a:ext uri="{FF2B5EF4-FFF2-40B4-BE49-F238E27FC236}">
                    <a16:creationId xmlns:a16="http://schemas.microsoft.com/office/drawing/2014/main" id="{5E4995E7-9913-A53E-DB2C-E65D9DDD2131}"/>
                  </a:ext>
                </a:extLst>
              </p:cNvPr>
              <p:cNvSpPr/>
              <p:nvPr/>
            </p:nvSpPr>
            <p:spPr bwMode="auto">
              <a:xfrm>
                <a:off x="4684853" y="4332756"/>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Oval 141">
                <a:extLst>
                  <a:ext uri="{FF2B5EF4-FFF2-40B4-BE49-F238E27FC236}">
                    <a16:creationId xmlns:a16="http://schemas.microsoft.com/office/drawing/2014/main" id="{1A74B743-D697-D9A6-787F-8800344397E2}"/>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Oval 142">
                <a:extLst>
                  <a:ext uri="{FF2B5EF4-FFF2-40B4-BE49-F238E27FC236}">
                    <a16:creationId xmlns:a16="http://schemas.microsoft.com/office/drawing/2014/main" id="{BA36CD47-D6E2-BD1D-B892-D3F63E760A45}"/>
                  </a:ext>
                </a:extLst>
              </p:cNvPr>
              <p:cNvSpPr/>
              <p:nvPr/>
            </p:nvSpPr>
            <p:spPr bwMode="auto">
              <a:xfrm>
                <a:off x="4402327" y="454879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Oval 143">
                <a:extLst>
                  <a:ext uri="{FF2B5EF4-FFF2-40B4-BE49-F238E27FC236}">
                    <a16:creationId xmlns:a16="http://schemas.microsoft.com/office/drawing/2014/main" id="{FB69A159-8977-DD68-9214-0A6052EA2D63}"/>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Oval 144">
                <a:extLst>
                  <a:ext uri="{FF2B5EF4-FFF2-40B4-BE49-F238E27FC236}">
                    <a16:creationId xmlns:a16="http://schemas.microsoft.com/office/drawing/2014/main" id="{202D8A41-9582-B78A-89DA-8209DAB3D888}"/>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Oval 145">
                <a:extLst>
                  <a:ext uri="{FF2B5EF4-FFF2-40B4-BE49-F238E27FC236}">
                    <a16:creationId xmlns:a16="http://schemas.microsoft.com/office/drawing/2014/main" id="{ADE2E13A-AEF8-398A-AA46-87C916DEF96F}"/>
                  </a:ext>
                </a:extLst>
              </p:cNvPr>
              <p:cNvSpPr/>
              <p:nvPr/>
            </p:nvSpPr>
            <p:spPr bwMode="auto">
              <a:xfrm>
                <a:off x="4474469" y="406919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Oval 146">
                <a:extLst>
                  <a:ext uri="{FF2B5EF4-FFF2-40B4-BE49-F238E27FC236}">
                    <a16:creationId xmlns:a16="http://schemas.microsoft.com/office/drawing/2014/main" id="{E739C606-FEC6-488C-5BD6-70AB1E75F6BB}"/>
                  </a:ext>
                </a:extLst>
              </p:cNvPr>
              <p:cNvSpPr/>
              <p:nvPr/>
            </p:nvSpPr>
            <p:spPr bwMode="auto">
              <a:xfrm>
                <a:off x="4486175" y="4263549"/>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Oval 147">
                <a:extLst>
                  <a:ext uri="{FF2B5EF4-FFF2-40B4-BE49-F238E27FC236}">
                    <a16:creationId xmlns:a16="http://schemas.microsoft.com/office/drawing/2014/main" id="{25C65F48-6A0F-8AFC-5886-7F26F65F2719}"/>
                  </a:ext>
                </a:extLst>
              </p:cNvPr>
              <p:cNvSpPr/>
              <p:nvPr/>
            </p:nvSpPr>
            <p:spPr bwMode="auto">
              <a:xfrm>
                <a:off x="4629902" y="414668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Oval 148">
                <a:extLst>
                  <a:ext uri="{FF2B5EF4-FFF2-40B4-BE49-F238E27FC236}">
                    <a16:creationId xmlns:a16="http://schemas.microsoft.com/office/drawing/2014/main" id="{A44BBC77-E7F5-1749-E2E9-41C3AEAB48DD}"/>
                  </a:ext>
                </a:extLst>
              </p:cNvPr>
              <p:cNvSpPr/>
              <p:nvPr/>
            </p:nvSpPr>
            <p:spPr bwMode="auto">
              <a:xfrm>
                <a:off x="4539221" y="3994901"/>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Oval 149">
                <a:extLst>
                  <a:ext uri="{FF2B5EF4-FFF2-40B4-BE49-F238E27FC236}">
                    <a16:creationId xmlns:a16="http://schemas.microsoft.com/office/drawing/2014/main" id="{D3E5949D-F816-2B26-1911-C4A5A2DD3DEB}"/>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Oval 150">
                <a:extLst>
                  <a:ext uri="{FF2B5EF4-FFF2-40B4-BE49-F238E27FC236}">
                    <a16:creationId xmlns:a16="http://schemas.microsoft.com/office/drawing/2014/main" id="{47B02381-0E48-F73A-C10D-DDC2BBB54832}"/>
                  </a:ext>
                </a:extLst>
              </p:cNvPr>
              <p:cNvSpPr/>
              <p:nvPr/>
            </p:nvSpPr>
            <p:spPr bwMode="auto">
              <a:xfrm>
                <a:off x="4526578" y="382323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Oval 151">
                <a:extLst>
                  <a:ext uri="{FF2B5EF4-FFF2-40B4-BE49-F238E27FC236}">
                    <a16:creationId xmlns:a16="http://schemas.microsoft.com/office/drawing/2014/main" id="{BE65EA03-A202-FC2A-5867-A04DC2E3AD6A}"/>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Oval 152">
                <a:extLst>
                  <a:ext uri="{FF2B5EF4-FFF2-40B4-BE49-F238E27FC236}">
                    <a16:creationId xmlns:a16="http://schemas.microsoft.com/office/drawing/2014/main" id="{065FA97E-8AAB-00DD-99BB-5E96E7F833E4}"/>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Oval 153">
                <a:extLst>
                  <a:ext uri="{FF2B5EF4-FFF2-40B4-BE49-F238E27FC236}">
                    <a16:creationId xmlns:a16="http://schemas.microsoft.com/office/drawing/2014/main" id="{27894A38-8928-BC32-7088-F8CEA9C723E1}"/>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Oval 154">
                <a:extLst>
                  <a:ext uri="{FF2B5EF4-FFF2-40B4-BE49-F238E27FC236}">
                    <a16:creationId xmlns:a16="http://schemas.microsoft.com/office/drawing/2014/main" id="{2AA2FCDA-B0CA-CAAB-37B6-967F6E989F29}"/>
                  </a:ext>
                </a:extLst>
              </p:cNvPr>
              <p:cNvSpPr/>
              <p:nvPr/>
            </p:nvSpPr>
            <p:spPr bwMode="auto">
              <a:xfrm rot="6506408">
                <a:off x="4407872" y="4348984"/>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Oval 155">
                <a:extLst>
                  <a:ext uri="{FF2B5EF4-FFF2-40B4-BE49-F238E27FC236}">
                    <a16:creationId xmlns:a16="http://schemas.microsoft.com/office/drawing/2014/main" id="{7734FD5E-F39B-5927-34A7-522A5835044F}"/>
                  </a:ext>
                </a:extLst>
              </p:cNvPr>
              <p:cNvSpPr/>
              <p:nvPr/>
            </p:nvSpPr>
            <p:spPr bwMode="auto">
              <a:xfrm rot="6506408">
                <a:off x="4760820" y="41975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Oval 156">
                <a:extLst>
                  <a:ext uri="{FF2B5EF4-FFF2-40B4-BE49-F238E27FC236}">
                    <a16:creationId xmlns:a16="http://schemas.microsoft.com/office/drawing/2014/main" id="{99CD4588-1DD5-C6FB-1B48-245D5958CBF5}"/>
                  </a:ext>
                </a:extLst>
              </p:cNvPr>
              <p:cNvSpPr/>
              <p:nvPr/>
            </p:nvSpPr>
            <p:spPr bwMode="auto">
              <a:xfrm rot="6506408">
                <a:off x="4643733" y="4478998"/>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6" name="Oval 135">
              <a:extLst>
                <a:ext uri="{FF2B5EF4-FFF2-40B4-BE49-F238E27FC236}">
                  <a16:creationId xmlns:a16="http://schemas.microsoft.com/office/drawing/2014/main" id="{18C6C677-C89E-46F1-605B-E7D2A1F32342}"/>
                </a:ext>
              </a:extLst>
            </p:cNvPr>
            <p:cNvSpPr/>
            <p:nvPr/>
          </p:nvSpPr>
          <p:spPr bwMode="auto">
            <a:xfrm rot="16489382">
              <a:off x="8411390" y="225939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Oval 136">
              <a:extLst>
                <a:ext uri="{FF2B5EF4-FFF2-40B4-BE49-F238E27FC236}">
                  <a16:creationId xmlns:a16="http://schemas.microsoft.com/office/drawing/2014/main" id="{3A2C636B-55B7-DAF0-566B-CC0A315417F3}"/>
                </a:ext>
              </a:extLst>
            </p:cNvPr>
            <p:cNvSpPr/>
            <p:nvPr/>
          </p:nvSpPr>
          <p:spPr bwMode="auto">
            <a:xfrm rot="16489382">
              <a:off x="8408517" y="24157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Emerging Therapies: BI 764532, a DLL3-targeted BiTE</a:t>
            </a:r>
          </a:p>
        </p:txBody>
      </p:sp>
      <p:sp>
        <p:nvSpPr>
          <p:cNvPr id="12" name="Content Placeholder 10">
            <a:extLst>
              <a:ext uri="{FF2B5EF4-FFF2-40B4-BE49-F238E27FC236}">
                <a16:creationId xmlns:a16="http://schemas.microsoft.com/office/drawing/2014/main" id="{17448403-B568-206A-6F1A-B3D62A55B9D3}"/>
              </a:ext>
            </a:extLst>
          </p:cNvPr>
          <p:cNvSpPr>
            <a:spLocks noGrp="1"/>
          </p:cNvSpPr>
          <p:nvPr>
            <p:ph idx="1"/>
          </p:nvPr>
        </p:nvSpPr>
        <p:spPr>
          <a:xfrm>
            <a:off x="604675" y="1513047"/>
            <a:ext cx="10877529" cy="695132"/>
          </a:xfrm>
        </p:spPr>
        <p:txBody>
          <a:bodyPr/>
          <a:lstStyle/>
          <a:p>
            <a:r>
              <a:rPr lang="en-US" sz="2400" dirty="0"/>
              <a:t>BI 764532 is a bispecific T-cell engager that binds DLL3 and CD3, leading to </a:t>
            </a:r>
            <a:br>
              <a:rPr lang="en-US" sz="2400" dirty="0"/>
            </a:br>
            <a:r>
              <a:rPr lang="en-US" sz="2400" dirty="0"/>
              <a:t>T-cell–mediated lysis of DLL3-expressing tumor cells</a:t>
            </a:r>
            <a:endParaRPr lang="en-US" sz="2400" baseline="30000" dirty="0"/>
          </a:p>
          <a:p>
            <a:pPr marL="0" indent="0">
              <a:buNone/>
            </a:pPr>
            <a:endParaRPr lang="en-US" sz="2400" dirty="0"/>
          </a:p>
          <a:p>
            <a:endParaRPr lang="en-US" sz="2400" dirty="0"/>
          </a:p>
        </p:txBody>
      </p:sp>
      <p:sp>
        <p:nvSpPr>
          <p:cNvPr id="13" name="Text Box 15">
            <a:extLst>
              <a:ext uri="{FF2B5EF4-FFF2-40B4-BE49-F238E27FC236}">
                <a16:creationId xmlns:a16="http://schemas.microsoft.com/office/drawing/2014/main" id="{E90028B4-A26C-C047-D99D-3AB3CAB1C8AF}"/>
              </a:ext>
            </a:extLst>
          </p:cNvPr>
          <p:cNvSpPr txBox="1">
            <a:spLocks noChangeArrowheads="1"/>
          </p:cNvSpPr>
          <p:nvPr/>
        </p:nvSpPr>
        <p:spPr bwMode="auto">
          <a:xfrm>
            <a:off x="412750" y="6369865"/>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WCLC 2023. Abstr OA01.05.</a:t>
            </a:r>
          </a:p>
        </p:txBody>
      </p:sp>
      <p:sp>
        <p:nvSpPr>
          <p:cNvPr id="7" name="Equals 6">
            <a:extLst>
              <a:ext uri="{FF2B5EF4-FFF2-40B4-BE49-F238E27FC236}">
                <a16:creationId xmlns:a16="http://schemas.microsoft.com/office/drawing/2014/main" id="{263492C9-3AD4-F8C5-6248-87C3C8404E65}"/>
              </a:ext>
            </a:extLst>
          </p:cNvPr>
          <p:cNvSpPr/>
          <p:nvPr/>
        </p:nvSpPr>
        <p:spPr bwMode="auto">
          <a:xfrm>
            <a:off x="7334250" y="3658783"/>
            <a:ext cx="914400" cy="914400"/>
          </a:xfrm>
          <a:prstGeom prst="mathEqual">
            <a:avLst/>
          </a:prstGeom>
          <a:solidFill>
            <a:schemeClr val="bg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Plus Sign 7">
            <a:extLst>
              <a:ext uri="{FF2B5EF4-FFF2-40B4-BE49-F238E27FC236}">
                <a16:creationId xmlns:a16="http://schemas.microsoft.com/office/drawing/2014/main" id="{170AF5A8-87CC-DDDF-4B89-B4C54C3D6395}"/>
              </a:ext>
            </a:extLst>
          </p:cNvPr>
          <p:cNvSpPr/>
          <p:nvPr/>
        </p:nvSpPr>
        <p:spPr bwMode="auto">
          <a:xfrm>
            <a:off x="3456344" y="3663351"/>
            <a:ext cx="914400" cy="914400"/>
          </a:xfrm>
          <a:prstGeom prst="mathPlus">
            <a:avLst/>
          </a:prstGeom>
          <a:solidFill>
            <a:schemeClr val="bg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extBox 73">
            <a:extLst>
              <a:ext uri="{FF2B5EF4-FFF2-40B4-BE49-F238E27FC236}">
                <a16:creationId xmlns:a16="http://schemas.microsoft.com/office/drawing/2014/main" id="{4FCE412B-9819-C5EC-6F64-C8E2771CDAB5}"/>
              </a:ext>
            </a:extLst>
          </p:cNvPr>
          <p:cNvSpPr txBox="1"/>
          <p:nvPr/>
        </p:nvSpPr>
        <p:spPr bwMode="auto">
          <a:xfrm>
            <a:off x="843544" y="2797255"/>
            <a:ext cx="12773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Anti-CD3</a:t>
            </a:r>
          </a:p>
        </p:txBody>
      </p:sp>
      <p:sp>
        <p:nvSpPr>
          <p:cNvPr id="10" name="TextBox 73">
            <a:extLst>
              <a:ext uri="{FF2B5EF4-FFF2-40B4-BE49-F238E27FC236}">
                <a16:creationId xmlns:a16="http://schemas.microsoft.com/office/drawing/2014/main" id="{6AFFD214-B11E-B47C-66F7-D43355BC3EB2}"/>
              </a:ext>
            </a:extLst>
          </p:cNvPr>
          <p:cNvSpPr txBox="1"/>
          <p:nvPr/>
        </p:nvSpPr>
        <p:spPr bwMode="auto">
          <a:xfrm>
            <a:off x="2406938" y="2797255"/>
            <a:ext cx="12773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Anti-DLL3</a:t>
            </a:r>
          </a:p>
        </p:txBody>
      </p:sp>
      <p:sp>
        <p:nvSpPr>
          <p:cNvPr id="11" name="TextBox 73">
            <a:extLst>
              <a:ext uri="{FF2B5EF4-FFF2-40B4-BE49-F238E27FC236}">
                <a16:creationId xmlns:a16="http://schemas.microsoft.com/office/drawing/2014/main" id="{C771F47E-3453-E1A4-E5F0-C13994B6948A}"/>
              </a:ext>
            </a:extLst>
          </p:cNvPr>
          <p:cNvSpPr txBox="1"/>
          <p:nvPr/>
        </p:nvSpPr>
        <p:spPr bwMode="auto">
          <a:xfrm>
            <a:off x="4914169" y="3055598"/>
            <a:ext cx="8015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a:t>
            </a:r>
          </a:p>
        </p:txBody>
      </p:sp>
      <p:sp>
        <p:nvSpPr>
          <p:cNvPr id="14" name="TextBox 73">
            <a:extLst>
              <a:ext uri="{FF2B5EF4-FFF2-40B4-BE49-F238E27FC236}">
                <a16:creationId xmlns:a16="http://schemas.microsoft.com/office/drawing/2014/main" id="{919FA1AF-E5B6-8F2D-AE32-138BAC34AB13}"/>
              </a:ext>
            </a:extLst>
          </p:cNvPr>
          <p:cNvSpPr txBox="1"/>
          <p:nvPr/>
        </p:nvSpPr>
        <p:spPr bwMode="auto">
          <a:xfrm>
            <a:off x="5758299" y="3055598"/>
            <a:ext cx="8015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a:t>
            </a:r>
          </a:p>
        </p:txBody>
      </p:sp>
      <p:sp>
        <p:nvSpPr>
          <p:cNvPr id="15" name="TextBox 73">
            <a:extLst>
              <a:ext uri="{FF2B5EF4-FFF2-40B4-BE49-F238E27FC236}">
                <a16:creationId xmlns:a16="http://schemas.microsoft.com/office/drawing/2014/main" id="{763E06BD-E178-9E33-177A-1921EE558E76}"/>
              </a:ext>
            </a:extLst>
          </p:cNvPr>
          <p:cNvSpPr txBox="1"/>
          <p:nvPr/>
        </p:nvSpPr>
        <p:spPr bwMode="auto">
          <a:xfrm>
            <a:off x="4514220" y="4588068"/>
            <a:ext cx="11608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Inactive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 cell</a:t>
            </a:r>
          </a:p>
        </p:txBody>
      </p:sp>
      <p:sp>
        <p:nvSpPr>
          <p:cNvPr id="16" name="TextBox 73">
            <a:extLst>
              <a:ext uri="{FF2B5EF4-FFF2-40B4-BE49-F238E27FC236}">
                <a16:creationId xmlns:a16="http://schemas.microsoft.com/office/drawing/2014/main" id="{3CBC6E00-C7A2-C908-92D2-61620642DC3D}"/>
              </a:ext>
            </a:extLst>
          </p:cNvPr>
          <p:cNvSpPr txBox="1"/>
          <p:nvPr/>
        </p:nvSpPr>
        <p:spPr bwMode="auto">
          <a:xfrm>
            <a:off x="5957554" y="4570769"/>
            <a:ext cx="1089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a:t>
            </a:r>
          </a:p>
        </p:txBody>
      </p:sp>
      <p:sp>
        <p:nvSpPr>
          <p:cNvPr id="17" name="TextBox 73">
            <a:extLst>
              <a:ext uri="{FF2B5EF4-FFF2-40B4-BE49-F238E27FC236}">
                <a16:creationId xmlns:a16="http://schemas.microsoft.com/office/drawing/2014/main" id="{454077FC-8CC9-051B-A8FF-C3A76791C1EC}"/>
              </a:ext>
            </a:extLst>
          </p:cNvPr>
          <p:cNvSpPr txBox="1"/>
          <p:nvPr/>
        </p:nvSpPr>
        <p:spPr bwMode="auto">
          <a:xfrm>
            <a:off x="7948667" y="2944244"/>
            <a:ext cx="13067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Activated T cell</a:t>
            </a:r>
          </a:p>
        </p:txBody>
      </p:sp>
      <p:sp>
        <p:nvSpPr>
          <p:cNvPr id="18" name="TextBox 73">
            <a:extLst>
              <a:ext uri="{FF2B5EF4-FFF2-40B4-BE49-F238E27FC236}">
                <a16:creationId xmlns:a16="http://schemas.microsoft.com/office/drawing/2014/main" id="{78F4F726-8201-9548-A59F-B8536F60390D}"/>
              </a:ext>
            </a:extLst>
          </p:cNvPr>
          <p:cNvSpPr txBox="1"/>
          <p:nvPr/>
        </p:nvSpPr>
        <p:spPr bwMode="auto">
          <a:xfrm>
            <a:off x="10641167" y="2944244"/>
            <a:ext cx="12469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 cell lysis</a:t>
            </a:r>
          </a:p>
        </p:txBody>
      </p:sp>
      <p:sp>
        <p:nvSpPr>
          <p:cNvPr id="19" name="TextBox 73">
            <a:extLst>
              <a:ext uri="{FF2B5EF4-FFF2-40B4-BE49-F238E27FC236}">
                <a16:creationId xmlns:a16="http://schemas.microsoft.com/office/drawing/2014/main" id="{9C00551C-7B9C-FBA0-1C21-6F8E95B54268}"/>
              </a:ext>
            </a:extLst>
          </p:cNvPr>
          <p:cNvSpPr txBox="1"/>
          <p:nvPr/>
        </p:nvSpPr>
        <p:spPr bwMode="auto">
          <a:xfrm>
            <a:off x="10512783" y="4600790"/>
            <a:ext cx="8015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a:t>
            </a:r>
          </a:p>
        </p:txBody>
      </p:sp>
      <p:sp>
        <p:nvSpPr>
          <p:cNvPr id="20" name="TextBox 73">
            <a:extLst>
              <a:ext uri="{FF2B5EF4-FFF2-40B4-BE49-F238E27FC236}">
                <a16:creationId xmlns:a16="http://schemas.microsoft.com/office/drawing/2014/main" id="{E9A447A9-4D88-6E08-6140-C1776E18902C}"/>
              </a:ext>
            </a:extLst>
          </p:cNvPr>
          <p:cNvSpPr txBox="1"/>
          <p:nvPr/>
        </p:nvSpPr>
        <p:spPr bwMode="auto">
          <a:xfrm>
            <a:off x="8636742" y="4584035"/>
            <a:ext cx="8015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a:t>
            </a:r>
          </a:p>
        </p:txBody>
      </p:sp>
      <p:sp>
        <p:nvSpPr>
          <p:cNvPr id="21" name="TextBox 73">
            <a:extLst>
              <a:ext uri="{FF2B5EF4-FFF2-40B4-BE49-F238E27FC236}">
                <a16:creationId xmlns:a16="http://schemas.microsoft.com/office/drawing/2014/main" id="{2419770B-C289-D4EA-0782-5F4047698871}"/>
              </a:ext>
            </a:extLst>
          </p:cNvPr>
          <p:cNvSpPr txBox="1"/>
          <p:nvPr/>
        </p:nvSpPr>
        <p:spPr bwMode="auto">
          <a:xfrm>
            <a:off x="1757390" y="4915300"/>
            <a:ext cx="12882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 764532</a:t>
            </a:r>
          </a:p>
        </p:txBody>
      </p:sp>
      <p:sp>
        <p:nvSpPr>
          <p:cNvPr id="22" name="TextBox 73">
            <a:extLst>
              <a:ext uri="{FF2B5EF4-FFF2-40B4-BE49-F238E27FC236}">
                <a16:creationId xmlns:a16="http://schemas.microsoft.com/office/drawing/2014/main" id="{3DC64F88-09E8-AB58-3D59-5FFC2093AB6F}"/>
              </a:ext>
            </a:extLst>
          </p:cNvPr>
          <p:cNvSpPr txBox="1"/>
          <p:nvPr/>
        </p:nvSpPr>
        <p:spPr bwMode="auto">
          <a:xfrm>
            <a:off x="600039" y="3721166"/>
            <a:ext cx="128821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Human IgG-like structure</a:t>
            </a:r>
          </a:p>
        </p:txBody>
      </p:sp>
      <p:grpSp>
        <p:nvGrpSpPr>
          <p:cNvPr id="40" name="Group 39">
            <a:extLst>
              <a:ext uri="{FF2B5EF4-FFF2-40B4-BE49-F238E27FC236}">
                <a16:creationId xmlns:a16="http://schemas.microsoft.com/office/drawing/2014/main" id="{13F12FBA-93C6-1349-A78A-8AE341D96AFC}"/>
              </a:ext>
            </a:extLst>
          </p:cNvPr>
          <p:cNvGrpSpPr/>
          <p:nvPr/>
        </p:nvGrpSpPr>
        <p:grpSpPr>
          <a:xfrm>
            <a:off x="1557921" y="3166112"/>
            <a:ext cx="1768778" cy="1772041"/>
            <a:chOff x="-1331856" y="2978889"/>
            <a:chExt cx="1768778" cy="1772041"/>
          </a:xfrm>
        </p:grpSpPr>
        <p:cxnSp>
          <p:nvCxnSpPr>
            <p:cNvPr id="23" name="Straight Connector 22">
              <a:extLst>
                <a:ext uri="{FF2B5EF4-FFF2-40B4-BE49-F238E27FC236}">
                  <a16:creationId xmlns:a16="http://schemas.microsoft.com/office/drawing/2014/main" id="{FC08D3E5-15D2-238F-3585-3FC08B2E7286}"/>
                </a:ext>
              </a:extLst>
            </p:cNvPr>
            <p:cNvCxnSpPr>
              <a:cxnSpLocks/>
            </p:cNvCxnSpPr>
            <p:nvPr/>
          </p:nvCxnSpPr>
          <p:spPr bwMode="auto">
            <a:xfrm flipH="1" flipV="1">
              <a:off x="-823206" y="3414563"/>
              <a:ext cx="300155" cy="534555"/>
            </a:xfrm>
            <a:prstGeom prst="line">
              <a:avLst/>
            </a:prstGeom>
            <a:noFill/>
            <a:ln w="28575" cap="flat" cmpd="sng" algn="ctr">
              <a:solidFill>
                <a:srgbClr val="00000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DC8AD2B-DBA7-B6EF-D9DD-C09ABA25F88A}"/>
                </a:ext>
              </a:extLst>
            </p:cNvPr>
            <p:cNvCxnSpPr>
              <a:cxnSpLocks/>
            </p:cNvCxnSpPr>
            <p:nvPr/>
          </p:nvCxnSpPr>
          <p:spPr bwMode="auto">
            <a:xfrm flipV="1">
              <a:off x="-361734" y="3053041"/>
              <a:ext cx="446943" cy="757647"/>
            </a:xfrm>
            <a:prstGeom prst="line">
              <a:avLst/>
            </a:prstGeom>
            <a:noFill/>
            <a:ln w="28575" cap="flat" cmpd="sng" algn="ctr">
              <a:solidFill>
                <a:srgbClr val="000000"/>
              </a:solidFill>
              <a:prstDash val="solid"/>
              <a:round/>
              <a:headEnd type="none" w="med" len="med"/>
              <a:tailEnd type="none" w="med" len="med"/>
            </a:ln>
            <a:effectLst/>
          </p:spPr>
        </p:cxnSp>
        <p:grpSp>
          <p:nvGrpSpPr>
            <p:cNvPr id="25" name="Group 24">
              <a:extLst>
                <a:ext uri="{FF2B5EF4-FFF2-40B4-BE49-F238E27FC236}">
                  <a16:creationId xmlns:a16="http://schemas.microsoft.com/office/drawing/2014/main" id="{31061DEB-84A9-2208-9D3F-27F24413FCD6}"/>
                </a:ext>
              </a:extLst>
            </p:cNvPr>
            <p:cNvGrpSpPr/>
            <p:nvPr/>
          </p:nvGrpSpPr>
          <p:grpSpPr>
            <a:xfrm>
              <a:off x="-1331856" y="2978889"/>
              <a:ext cx="681374" cy="821096"/>
              <a:chOff x="2161187" y="2087812"/>
              <a:chExt cx="425778" cy="513087"/>
            </a:xfrm>
          </p:grpSpPr>
          <p:sp>
            <p:nvSpPr>
              <p:cNvPr id="26" name="Oval 25">
                <a:extLst>
                  <a:ext uri="{FF2B5EF4-FFF2-40B4-BE49-F238E27FC236}">
                    <a16:creationId xmlns:a16="http://schemas.microsoft.com/office/drawing/2014/main" id="{838C1B7D-26FA-305D-9A6A-2D20F3281035}"/>
                  </a:ext>
                </a:extLst>
              </p:cNvPr>
              <p:cNvSpPr/>
              <p:nvPr/>
            </p:nvSpPr>
            <p:spPr bwMode="auto">
              <a:xfrm rot="19897608">
                <a:off x="2161187" y="2149415"/>
                <a:ext cx="172369" cy="238615"/>
              </a:xfrm>
              <a:prstGeom prst="ellipse">
                <a:avLst/>
              </a:prstGeom>
              <a:solidFill>
                <a:schemeClr val="accent4"/>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 name="Oval 26">
                <a:extLst>
                  <a:ext uri="{FF2B5EF4-FFF2-40B4-BE49-F238E27FC236}">
                    <a16:creationId xmlns:a16="http://schemas.microsoft.com/office/drawing/2014/main" id="{7B365F4C-6807-D422-D2DA-4D2FC5AFC62E}"/>
                  </a:ext>
                </a:extLst>
              </p:cNvPr>
              <p:cNvSpPr/>
              <p:nvPr/>
            </p:nvSpPr>
            <p:spPr bwMode="auto">
              <a:xfrm rot="19897608">
                <a:off x="2309233" y="2087812"/>
                <a:ext cx="172369" cy="238615"/>
              </a:xfrm>
              <a:prstGeom prst="ellipse">
                <a:avLst/>
              </a:prstGeom>
              <a:solidFill>
                <a:schemeClr val="accent4"/>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 name="Oval 27">
                <a:extLst>
                  <a:ext uri="{FF2B5EF4-FFF2-40B4-BE49-F238E27FC236}">
                    <a16:creationId xmlns:a16="http://schemas.microsoft.com/office/drawing/2014/main" id="{8D056430-059E-2512-E2D6-915085398915}"/>
                  </a:ext>
                </a:extLst>
              </p:cNvPr>
              <p:cNvSpPr/>
              <p:nvPr/>
            </p:nvSpPr>
            <p:spPr bwMode="auto">
              <a:xfrm rot="19897608">
                <a:off x="2266550" y="2362284"/>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 name="Oval 28">
                <a:extLst>
                  <a:ext uri="{FF2B5EF4-FFF2-40B4-BE49-F238E27FC236}">
                    <a16:creationId xmlns:a16="http://schemas.microsoft.com/office/drawing/2014/main" id="{AD29170F-F36F-ABCB-19DF-50E952F72564}"/>
                  </a:ext>
                </a:extLst>
              </p:cNvPr>
              <p:cNvSpPr/>
              <p:nvPr/>
            </p:nvSpPr>
            <p:spPr bwMode="auto">
              <a:xfrm rot="19897608">
                <a:off x="2414596" y="2300681"/>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30" name="Group 29">
              <a:extLst>
                <a:ext uri="{FF2B5EF4-FFF2-40B4-BE49-F238E27FC236}">
                  <a16:creationId xmlns:a16="http://schemas.microsoft.com/office/drawing/2014/main" id="{699A9C34-AB72-B4BD-A905-7A83CA19B1AD}"/>
                </a:ext>
              </a:extLst>
            </p:cNvPr>
            <p:cNvGrpSpPr/>
            <p:nvPr/>
          </p:nvGrpSpPr>
          <p:grpSpPr>
            <a:xfrm>
              <a:off x="-752795" y="3689921"/>
              <a:ext cx="542208" cy="1061009"/>
              <a:chOff x="2523032" y="2532122"/>
              <a:chExt cx="338816" cy="663004"/>
            </a:xfrm>
            <a:solidFill>
              <a:schemeClr val="bg2"/>
            </a:solidFill>
          </p:grpSpPr>
          <p:sp>
            <p:nvSpPr>
              <p:cNvPr id="31" name="Oval 30">
                <a:extLst>
                  <a:ext uri="{FF2B5EF4-FFF2-40B4-BE49-F238E27FC236}">
                    <a16:creationId xmlns:a16="http://schemas.microsoft.com/office/drawing/2014/main" id="{F153526A-A9AF-760B-092F-B000E3E6F245}"/>
                  </a:ext>
                </a:extLst>
              </p:cNvPr>
              <p:cNvSpPr/>
              <p:nvPr/>
            </p:nvSpPr>
            <p:spPr bwMode="auto">
              <a:xfrm rot="21576106">
                <a:off x="2529835" y="2532122"/>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 name="Oval 31">
                <a:extLst>
                  <a:ext uri="{FF2B5EF4-FFF2-40B4-BE49-F238E27FC236}">
                    <a16:creationId xmlns:a16="http://schemas.microsoft.com/office/drawing/2014/main" id="{D7E43016-26DA-42C0-DECC-E98A54A4EC80}"/>
                  </a:ext>
                </a:extLst>
              </p:cNvPr>
              <p:cNvSpPr/>
              <p:nvPr/>
            </p:nvSpPr>
            <p:spPr bwMode="auto">
              <a:xfrm rot="21576106">
                <a:off x="2689479" y="2538537"/>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 name="Oval 32">
                <a:extLst>
                  <a:ext uri="{FF2B5EF4-FFF2-40B4-BE49-F238E27FC236}">
                    <a16:creationId xmlns:a16="http://schemas.microsoft.com/office/drawing/2014/main" id="{2E03F3F2-F3E5-F85B-98EF-66BA2C61451E}"/>
                  </a:ext>
                </a:extLst>
              </p:cNvPr>
              <p:cNvSpPr/>
              <p:nvPr/>
            </p:nvSpPr>
            <p:spPr bwMode="auto">
              <a:xfrm rot="21576106">
                <a:off x="2523032" y="2861524"/>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 name="Oval 33">
                <a:extLst>
                  <a:ext uri="{FF2B5EF4-FFF2-40B4-BE49-F238E27FC236}">
                    <a16:creationId xmlns:a16="http://schemas.microsoft.com/office/drawing/2014/main" id="{A609E556-E5DD-7FDF-D21F-EE5BF6A3A0A0}"/>
                  </a:ext>
                </a:extLst>
              </p:cNvPr>
              <p:cNvSpPr/>
              <p:nvPr/>
            </p:nvSpPr>
            <p:spPr bwMode="auto">
              <a:xfrm rot="21576106">
                <a:off x="2682678" y="2861522"/>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3B1DF1F0-E0D7-31CB-DDCE-2A26A7492DC5}"/>
                </a:ext>
              </a:extLst>
            </p:cNvPr>
            <p:cNvGrpSpPr/>
            <p:nvPr/>
          </p:nvGrpSpPr>
          <p:grpSpPr>
            <a:xfrm rot="3086002">
              <a:off x="-314313" y="2986877"/>
              <a:ext cx="681375" cy="821095"/>
              <a:chOff x="2161187" y="2087812"/>
              <a:chExt cx="425778" cy="513087"/>
            </a:xfrm>
            <a:solidFill>
              <a:srgbClr val="E1471D"/>
            </a:solidFill>
          </p:grpSpPr>
          <p:sp>
            <p:nvSpPr>
              <p:cNvPr id="36" name="Oval 35">
                <a:extLst>
                  <a:ext uri="{FF2B5EF4-FFF2-40B4-BE49-F238E27FC236}">
                    <a16:creationId xmlns:a16="http://schemas.microsoft.com/office/drawing/2014/main" id="{6C98FB41-1CB5-A33D-1B11-BD37C51599DC}"/>
                  </a:ext>
                </a:extLst>
              </p:cNvPr>
              <p:cNvSpPr/>
              <p:nvPr/>
            </p:nvSpPr>
            <p:spPr bwMode="auto">
              <a:xfrm rot="19897608">
                <a:off x="2161187" y="2149415"/>
                <a:ext cx="172369" cy="238615"/>
              </a:xfrm>
              <a:prstGeom prst="ellipse">
                <a:avLst/>
              </a:prstGeom>
              <a:solidFill>
                <a:schemeClr val="accent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 name="Oval 36">
                <a:extLst>
                  <a:ext uri="{FF2B5EF4-FFF2-40B4-BE49-F238E27FC236}">
                    <a16:creationId xmlns:a16="http://schemas.microsoft.com/office/drawing/2014/main" id="{7D70885E-C240-6283-ACCC-A1294DFDF34C}"/>
                  </a:ext>
                </a:extLst>
              </p:cNvPr>
              <p:cNvSpPr/>
              <p:nvPr/>
            </p:nvSpPr>
            <p:spPr bwMode="auto">
              <a:xfrm rot="19897608">
                <a:off x="2309233" y="2087812"/>
                <a:ext cx="172369" cy="238615"/>
              </a:xfrm>
              <a:prstGeom prst="ellipse">
                <a:avLst/>
              </a:prstGeom>
              <a:solidFill>
                <a:schemeClr val="accent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 name="Oval 37">
                <a:extLst>
                  <a:ext uri="{FF2B5EF4-FFF2-40B4-BE49-F238E27FC236}">
                    <a16:creationId xmlns:a16="http://schemas.microsoft.com/office/drawing/2014/main" id="{27B593BF-5914-EACB-90AF-1EAB766B7848}"/>
                  </a:ext>
                </a:extLst>
              </p:cNvPr>
              <p:cNvSpPr/>
              <p:nvPr/>
            </p:nvSpPr>
            <p:spPr bwMode="auto">
              <a:xfrm rot="19897608">
                <a:off x="2266550" y="2362284"/>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 name="Oval 38">
                <a:extLst>
                  <a:ext uri="{FF2B5EF4-FFF2-40B4-BE49-F238E27FC236}">
                    <a16:creationId xmlns:a16="http://schemas.microsoft.com/office/drawing/2014/main" id="{411DBF72-7543-FAC3-A041-FBA5BAFF9081}"/>
                  </a:ext>
                </a:extLst>
              </p:cNvPr>
              <p:cNvSpPr/>
              <p:nvPr/>
            </p:nvSpPr>
            <p:spPr bwMode="auto">
              <a:xfrm rot="19897608">
                <a:off x="2414596" y="2300681"/>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grpSp>
        <p:nvGrpSpPr>
          <p:cNvPr id="41" name="Group 40">
            <a:extLst>
              <a:ext uri="{FF2B5EF4-FFF2-40B4-BE49-F238E27FC236}">
                <a16:creationId xmlns:a16="http://schemas.microsoft.com/office/drawing/2014/main" id="{05BF107D-4C22-5AEE-86AC-CBCBF72B0F4D}"/>
              </a:ext>
            </a:extLst>
          </p:cNvPr>
          <p:cNvGrpSpPr/>
          <p:nvPr/>
        </p:nvGrpSpPr>
        <p:grpSpPr>
          <a:xfrm rot="12495070">
            <a:off x="4761295" y="3479979"/>
            <a:ext cx="894433" cy="1103487"/>
            <a:chOff x="8334512" y="4747167"/>
            <a:chExt cx="1135394" cy="1400768"/>
          </a:xfrm>
        </p:grpSpPr>
        <p:grpSp>
          <p:nvGrpSpPr>
            <p:cNvPr id="42" name="Group 41">
              <a:extLst>
                <a:ext uri="{FF2B5EF4-FFF2-40B4-BE49-F238E27FC236}">
                  <a16:creationId xmlns:a16="http://schemas.microsoft.com/office/drawing/2014/main" id="{76A9F94B-2AF3-A336-623C-09E0F53A5EA5}"/>
                </a:ext>
              </a:extLst>
            </p:cNvPr>
            <p:cNvGrpSpPr/>
            <p:nvPr/>
          </p:nvGrpSpPr>
          <p:grpSpPr>
            <a:xfrm>
              <a:off x="8842224" y="5742795"/>
              <a:ext cx="91440" cy="405139"/>
              <a:chOff x="8905835" y="5742795"/>
              <a:chExt cx="91440" cy="405139"/>
            </a:xfrm>
          </p:grpSpPr>
          <p:cxnSp>
            <p:nvCxnSpPr>
              <p:cNvPr id="50" name="Straight Connector 49">
                <a:extLst>
                  <a:ext uri="{FF2B5EF4-FFF2-40B4-BE49-F238E27FC236}">
                    <a16:creationId xmlns:a16="http://schemas.microsoft.com/office/drawing/2014/main" id="{C22AAB47-B78F-D3CD-8E08-EDD3E2CB9DFC}"/>
                  </a:ext>
                </a:extLst>
              </p:cNvPr>
              <p:cNvCxnSpPr>
                <a:cxnSpLocks/>
              </p:cNvCxnSpPr>
              <p:nvPr/>
            </p:nvCxnSpPr>
            <p:spPr bwMode="auto">
              <a:xfrm rot="10800000">
                <a:off x="8949516" y="5742795"/>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51" name="Rectangle: Rounded Corners 50">
                <a:extLst>
                  <a:ext uri="{FF2B5EF4-FFF2-40B4-BE49-F238E27FC236}">
                    <a16:creationId xmlns:a16="http://schemas.microsoft.com/office/drawing/2014/main" id="{A165F099-3091-A69F-87E7-15BE26095687}"/>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3" name="Group 42">
              <a:extLst>
                <a:ext uri="{FF2B5EF4-FFF2-40B4-BE49-F238E27FC236}">
                  <a16:creationId xmlns:a16="http://schemas.microsoft.com/office/drawing/2014/main" id="{6E9EEC17-07E1-33FA-082A-8CB8067C3799}"/>
                </a:ext>
              </a:extLst>
            </p:cNvPr>
            <p:cNvGrpSpPr/>
            <p:nvPr/>
          </p:nvGrpSpPr>
          <p:grpSpPr>
            <a:xfrm>
              <a:off x="8960290" y="5742796"/>
              <a:ext cx="91440" cy="405139"/>
              <a:chOff x="9058235" y="5895195"/>
              <a:chExt cx="91440" cy="405139"/>
            </a:xfrm>
          </p:grpSpPr>
          <p:cxnSp>
            <p:nvCxnSpPr>
              <p:cNvPr id="48" name="Straight Connector 47">
                <a:extLst>
                  <a:ext uri="{FF2B5EF4-FFF2-40B4-BE49-F238E27FC236}">
                    <a16:creationId xmlns:a16="http://schemas.microsoft.com/office/drawing/2014/main" id="{D46F7860-793C-486A-D5D4-E84FC56BC95A}"/>
                  </a:ext>
                </a:extLst>
              </p:cNvPr>
              <p:cNvCxnSpPr>
                <a:cxnSpLocks/>
              </p:cNvCxnSpPr>
              <p:nvPr/>
            </p:nvCxnSpPr>
            <p:spPr bwMode="auto">
              <a:xfrm rot="10800000">
                <a:off x="9101916" y="5895195"/>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49" name="Rectangle: Rounded Corners 48">
                <a:extLst>
                  <a:ext uri="{FF2B5EF4-FFF2-40B4-BE49-F238E27FC236}">
                    <a16:creationId xmlns:a16="http://schemas.microsoft.com/office/drawing/2014/main" id="{5B820137-386D-5B9F-8A80-2AEB069C052D}"/>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5" name="Group 115">
              <a:extLst>
                <a:ext uri="{FF2B5EF4-FFF2-40B4-BE49-F238E27FC236}">
                  <a16:creationId xmlns:a16="http://schemas.microsoft.com/office/drawing/2014/main" id="{B07769B5-F420-EE32-17BC-0215C78A2853}"/>
                </a:ext>
              </a:extLst>
            </p:cNvPr>
            <p:cNvGrpSpPr/>
            <p:nvPr/>
          </p:nvGrpSpPr>
          <p:grpSpPr>
            <a:xfrm rot="10800000">
              <a:off x="8334512" y="4747167"/>
              <a:ext cx="1135394" cy="1085160"/>
              <a:chOff x="863178" y="2614612"/>
              <a:chExt cx="1419029" cy="1423987"/>
            </a:xfrm>
          </p:grpSpPr>
          <p:sp>
            <p:nvSpPr>
              <p:cNvPr id="46" name="Oval 5">
                <a:extLst>
                  <a:ext uri="{FF2B5EF4-FFF2-40B4-BE49-F238E27FC236}">
                    <a16:creationId xmlns:a16="http://schemas.microsoft.com/office/drawing/2014/main" id="{B5E6C4AA-28CE-8530-5937-97DFA561A7E4}"/>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Oval 6">
                <a:extLst>
                  <a:ext uri="{FF2B5EF4-FFF2-40B4-BE49-F238E27FC236}">
                    <a16:creationId xmlns:a16="http://schemas.microsoft.com/office/drawing/2014/main" id="{1D268B65-F322-E345-33C2-F808E6A6AA66}"/>
                  </a:ext>
                </a:extLst>
              </p:cNvPr>
              <p:cNvSpPr>
                <a:spLocks noChangeArrowheads="1"/>
              </p:cNvSpPr>
              <p:nvPr/>
            </p:nvSpPr>
            <p:spPr bwMode="auto">
              <a:xfrm>
                <a:off x="1231006" y="2965095"/>
                <a:ext cx="887946" cy="898871"/>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63" name="Group 62">
            <a:extLst>
              <a:ext uri="{FF2B5EF4-FFF2-40B4-BE49-F238E27FC236}">
                <a16:creationId xmlns:a16="http://schemas.microsoft.com/office/drawing/2014/main" id="{62DC5410-5550-01B2-6877-B0C78F55E7A7}"/>
              </a:ext>
            </a:extLst>
          </p:cNvPr>
          <p:cNvGrpSpPr/>
          <p:nvPr/>
        </p:nvGrpSpPr>
        <p:grpSpPr>
          <a:xfrm rot="11420227">
            <a:off x="6128573" y="3514045"/>
            <a:ext cx="202741" cy="350037"/>
            <a:chOff x="9853774" y="3438822"/>
            <a:chExt cx="253614" cy="437872"/>
          </a:xfrm>
        </p:grpSpPr>
        <p:cxnSp>
          <p:nvCxnSpPr>
            <p:cNvPr id="64" name="Straight Connector 63">
              <a:extLst>
                <a:ext uri="{FF2B5EF4-FFF2-40B4-BE49-F238E27FC236}">
                  <a16:creationId xmlns:a16="http://schemas.microsoft.com/office/drawing/2014/main" id="{3C6D434B-75F4-B480-0701-064005724D89}"/>
                </a:ext>
              </a:extLst>
            </p:cNvPr>
            <p:cNvCxnSpPr>
              <a:cxnSpLocks/>
            </p:cNvCxnSpPr>
            <p:nvPr/>
          </p:nvCxnSpPr>
          <p:spPr bwMode="auto">
            <a:xfrm rot="8253607">
              <a:off x="9853774" y="3518494"/>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65" name="Rectangle: Rounded Corners 64">
              <a:extLst>
                <a:ext uri="{FF2B5EF4-FFF2-40B4-BE49-F238E27FC236}">
                  <a16:creationId xmlns:a16="http://schemas.microsoft.com/office/drawing/2014/main" id="{49581D0D-2826-93F4-A46E-3EE9FD42A849}"/>
                </a:ext>
              </a:extLst>
            </p:cNvPr>
            <p:cNvSpPr/>
            <p:nvPr/>
          </p:nvSpPr>
          <p:spPr bwMode="auto">
            <a:xfrm rot="8253607">
              <a:off x="9928816" y="3693814"/>
              <a:ext cx="91440" cy="182880"/>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6" name="Straight Connector 65">
              <a:extLst>
                <a:ext uri="{FF2B5EF4-FFF2-40B4-BE49-F238E27FC236}">
                  <a16:creationId xmlns:a16="http://schemas.microsoft.com/office/drawing/2014/main" id="{0BBF8BAE-47D0-99E7-FE01-C125111F97FC}"/>
                </a:ext>
              </a:extLst>
            </p:cNvPr>
            <p:cNvCxnSpPr>
              <a:cxnSpLocks/>
            </p:cNvCxnSpPr>
            <p:nvPr/>
          </p:nvCxnSpPr>
          <p:spPr bwMode="auto">
            <a:xfrm rot="8253607">
              <a:off x="9940906" y="3438822"/>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67" name="Rectangle: Rounded Corners 66">
              <a:extLst>
                <a:ext uri="{FF2B5EF4-FFF2-40B4-BE49-F238E27FC236}">
                  <a16:creationId xmlns:a16="http://schemas.microsoft.com/office/drawing/2014/main" id="{16FB6C7D-FD2E-5920-26CB-C6AF8ECAC79D}"/>
                </a:ext>
              </a:extLst>
            </p:cNvPr>
            <p:cNvSpPr/>
            <p:nvPr/>
          </p:nvSpPr>
          <p:spPr bwMode="auto">
            <a:xfrm rot="8253607">
              <a:off x="10015948" y="3614142"/>
              <a:ext cx="91440" cy="182880"/>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8C353C12-BEB0-9D2E-1A34-5000063D4C4F}"/>
              </a:ext>
            </a:extLst>
          </p:cNvPr>
          <p:cNvGrpSpPr/>
          <p:nvPr/>
        </p:nvGrpSpPr>
        <p:grpSpPr>
          <a:xfrm>
            <a:off x="9320128" y="4532384"/>
            <a:ext cx="1366909" cy="1369431"/>
            <a:chOff x="-1331856" y="2978889"/>
            <a:chExt cx="1768778" cy="1772041"/>
          </a:xfrm>
        </p:grpSpPr>
        <p:cxnSp>
          <p:nvCxnSpPr>
            <p:cNvPr id="88" name="Straight Connector 87">
              <a:extLst>
                <a:ext uri="{FF2B5EF4-FFF2-40B4-BE49-F238E27FC236}">
                  <a16:creationId xmlns:a16="http://schemas.microsoft.com/office/drawing/2014/main" id="{5E07D46A-52E0-F293-0E44-5F3D9B1E6F08}"/>
                </a:ext>
              </a:extLst>
            </p:cNvPr>
            <p:cNvCxnSpPr>
              <a:cxnSpLocks/>
            </p:cNvCxnSpPr>
            <p:nvPr/>
          </p:nvCxnSpPr>
          <p:spPr bwMode="auto">
            <a:xfrm flipH="1" flipV="1">
              <a:off x="-823206" y="3414563"/>
              <a:ext cx="300155" cy="534555"/>
            </a:xfrm>
            <a:prstGeom prst="line">
              <a:avLst/>
            </a:prstGeom>
            <a:noFill/>
            <a:ln w="28575" cap="flat" cmpd="sng" algn="ctr">
              <a:solidFill>
                <a:srgbClr val="000000"/>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4DF78B2-A202-5410-8655-C395211A2208}"/>
                </a:ext>
              </a:extLst>
            </p:cNvPr>
            <p:cNvCxnSpPr>
              <a:cxnSpLocks/>
            </p:cNvCxnSpPr>
            <p:nvPr/>
          </p:nvCxnSpPr>
          <p:spPr bwMode="auto">
            <a:xfrm flipV="1">
              <a:off x="-361734" y="3053041"/>
              <a:ext cx="446943" cy="757647"/>
            </a:xfrm>
            <a:prstGeom prst="line">
              <a:avLst/>
            </a:prstGeom>
            <a:noFill/>
            <a:ln w="28575" cap="flat" cmpd="sng" algn="ctr">
              <a:solidFill>
                <a:srgbClr val="000000"/>
              </a:solidFill>
              <a:prstDash val="solid"/>
              <a:round/>
              <a:headEnd type="none" w="med" len="med"/>
              <a:tailEnd type="none" w="med" len="med"/>
            </a:ln>
            <a:effectLst/>
          </p:spPr>
        </p:cxnSp>
        <p:grpSp>
          <p:nvGrpSpPr>
            <p:cNvPr id="90" name="Group 89">
              <a:extLst>
                <a:ext uri="{FF2B5EF4-FFF2-40B4-BE49-F238E27FC236}">
                  <a16:creationId xmlns:a16="http://schemas.microsoft.com/office/drawing/2014/main" id="{B6DCCD5A-0188-39F8-3F9F-F2840BB987EC}"/>
                </a:ext>
              </a:extLst>
            </p:cNvPr>
            <p:cNvGrpSpPr/>
            <p:nvPr/>
          </p:nvGrpSpPr>
          <p:grpSpPr>
            <a:xfrm>
              <a:off x="-1331856" y="2978889"/>
              <a:ext cx="681374" cy="821096"/>
              <a:chOff x="2161187" y="2087812"/>
              <a:chExt cx="425778" cy="513087"/>
            </a:xfrm>
          </p:grpSpPr>
          <p:sp>
            <p:nvSpPr>
              <p:cNvPr id="101" name="Oval 100">
                <a:extLst>
                  <a:ext uri="{FF2B5EF4-FFF2-40B4-BE49-F238E27FC236}">
                    <a16:creationId xmlns:a16="http://schemas.microsoft.com/office/drawing/2014/main" id="{F670E8A7-996C-164E-EA6A-F330566E8F3A}"/>
                  </a:ext>
                </a:extLst>
              </p:cNvPr>
              <p:cNvSpPr/>
              <p:nvPr/>
            </p:nvSpPr>
            <p:spPr bwMode="auto">
              <a:xfrm rot="19897608">
                <a:off x="2161187" y="2149415"/>
                <a:ext cx="172369" cy="238615"/>
              </a:xfrm>
              <a:prstGeom prst="ellipse">
                <a:avLst/>
              </a:prstGeom>
              <a:solidFill>
                <a:schemeClr val="accent4"/>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2" name="Oval 101">
                <a:extLst>
                  <a:ext uri="{FF2B5EF4-FFF2-40B4-BE49-F238E27FC236}">
                    <a16:creationId xmlns:a16="http://schemas.microsoft.com/office/drawing/2014/main" id="{10F6B615-4569-BA8E-02DA-AA83F9E09E8F}"/>
                  </a:ext>
                </a:extLst>
              </p:cNvPr>
              <p:cNvSpPr/>
              <p:nvPr/>
            </p:nvSpPr>
            <p:spPr bwMode="auto">
              <a:xfrm rot="19897608">
                <a:off x="2309233" y="2087812"/>
                <a:ext cx="172369" cy="238615"/>
              </a:xfrm>
              <a:prstGeom prst="ellipse">
                <a:avLst/>
              </a:prstGeom>
              <a:solidFill>
                <a:schemeClr val="accent4"/>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3" name="Oval 102">
                <a:extLst>
                  <a:ext uri="{FF2B5EF4-FFF2-40B4-BE49-F238E27FC236}">
                    <a16:creationId xmlns:a16="http://schemas.microsoft.com/office/drawing/2014/main" id="{23ED0359-B558-B14B-8740-C47ADC8CF396}"/>
                  </a:ext>
                </a:extLst>
              </p:cNvPr>
              <p:cNvSpPr/>
              <p:nvPr/>
            </p:nvSpPr>
            <p:spPr bwMode="auto">
              <a:xfrm rot="19897608">
                <a:off x="2266550" y="2362284"/>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4" name="Oval 103">
                <a:extLst>
                  <a:ext uri="{FF2B5EF4-FFF2-40B4-BE49-F238E27FC236}">
                    <a16:creationId xmlns:a16="http://schemas.microsoft.com/office/drawing/2014/main" id="{7882E531-2A8B-DD02-6058-00D59DE8A3C1}"/>
                  </a:ext>
                </a:extLst>
              </p:cNvPr>
              <p:cNvSpPr/>
              <p:nvPr/>
            </p:nvSpPr>
            <p:spPr bwMode="auto">
              <a:xfrm rot="19897608">
                <a:off x="2414596" y="2300681"/>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91" name="Group 90">
              <a:extLst>
                <a:ext uri="{FF2B5EF4-FFF2-40B4-BE49-F238E27FC236}">
                  <a16:creationId xmlns:a16="http://schemas.microsoft.com/office/drawing/2014/main" id="{7760594F-5359-9AB8-7E2E-22AB3A85CA14}"/>
                </a:ext>
              </a:extLst>
            </p:cNvPr>
            <p:cNvGrpSpPr/>
            <p:nvPr/>
          </p:nvGrpSpPr>
          <p:grpSpPr>
            <a:xfrm>
              <a:off x="-752795" y="3689921"/>
              <a:ext cx="542208" cy="1061009"/>
              <a:chOff x="2523032" y="2532122"/>
              <a:chExt cx="338816" cy="663004"/>
            </a:xfrm>
            <a:solidFill>
              <a:schemeClr val="bg2"/>
            </a:solidFill>
          </p:grpSpPr>
          <p:sp>
            <p:nvSpPr>
              <p:cNvPr id="97" name="Oval 96">
                <a:extLst>
                  <a:ext uri="{FF2B5EF4-FFF2-40B4-BE49-F238E27FC236}">
                    <a16:creationId xmlns:a16="http://schemas.microsoft.com/office/drawing/2014/main" id="{D0FD677C-485F-E9A7-1264-7AE4510B9E6F}"/>
                  </a:ext>
                </a:extLst>
              </p:cNvPr>
              <p:cNvSpPr/>
              <p:nvPr/>
            </p:nvSpPr>
            <p:spPr bwMode="auto">
              <a:xfrm rot="21576106">
                <a:off x="2529835" y="2532122"/>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8" name="Oval 97">
                <a:extLst>
                  <a:ext uri="{FF2B5EF4-FFF2-40B4-BE49-F238E27FC236}">
                    <a16:creationId xmlns:a16="http://schemas.microsoft.com/office/drawing/2014/main" id="{3F95CBEE-2FAD-E8BF-ED28-31BF22422956}"/>
                  </a:ext>
                </a:extLst>
              </p:cNvPr>
              <p:cNvSpPr/>
              <p:nvPr/>
            </p:nvSpPr>
            <p:spPr bwMode="auto">
              <a:xfrm rot="21576106">
                <a:off x="2689479" y="2538537"/>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9" name="Oval 98">
                <a:extLst>
                  <a:ext uri="{FF2B5EF4-FFF2-40B4-BE49-F238E27FC236}">
                    <a16:creationId xmlns:a16="http://schemas.microsoft.com/office/drawing/2014/main" id="{35490F9E-10B4-5CCC-653E-A98188CD0B67}"/>
                  </a:ext>
                </a:extLst>
              </p:cNvPr>
              <p:cNvSpPr/>
              <p:nvPr/>
            </p:nvSpPr>
            <p:spPr bwMode="auto">
              <a:xfrm rot="21576106">
                <a:off x="2523032" y="2861524"/>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0" name="Oval 99">
                <a:extLst>
                  <a:ext uri="{FF2B5EF4-FFF2-40B4-BE49-F238E27FC236}">
                    <a16:creationId xmlns:a16="http://schemas.microsoft.com/office/drawing/2014/main" id="{93D2D8A0-9EE7-D4C3-010E-8377ACAF3A37}"/>
                  </a:ext>
                </a:extLst>
              </p:cNvPr>
              <p:cNvSpPr/>
              <p:nvPr/>
            </p:nvSpPr>
            <p:spPr bwMode="auto">
              <a:xfrm rot="21576106">
                <a:off x="2682678" y="2861522"/>
                <a:ext cx="172369" cy="333602"/>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92" name="Group 91">
              <a:extLst>
                <a:ext uri="{FF2B5EF4-FFF2-40B4-BE49-F238E27FC236}">
                  <a16:creationId xmlns:a16="http://schemas.microsoft.com/office/drawing/2014/main" id="{2A673691-8A03-E966-83EB-4EC4011EC54E}"/>
                </a:ext>
              </a:extLst>
            </p:cNvPr>
            <p:cNvGrpSpPr/>
            <p:nvPr/>
          </p:nvGrpSpPr>
          <p:grpSpPr>
            <a:xfrm rot="3086002">
              <a:off x="-314313" y="2986877"/>
              <a:ext cx="681375" cy="821095"/>
              <a:chOff x="2161187" y="2087812"/>
              <a:chExt cx="425778" cy="513087"/>
            </a:xfrm>
            <a:solidFill>
              <a:srgbClr val="E1471D"/>
            </a:solidFill>
          </p:grpSpPr>
          <p:sp>
            <p:nvSpPr>
              <p:cNvPr id="93" name="Oval 92">
                <a:extLst>
                  <a:ext uri="{FF2B5EF4-FFF2-40B4-BE49-F238E27FC236}">
                    <a16:creationId xmlns:a16="http://schemas.microsoft.com/office/drawing/2014/main" id="{09D3D85A-5850-4D80-C50F-D66276D6E3A5}"/>
                  </a:ext>
                </a:extLst>
              </p:cNvPr>
              <p:cNvSpPr/>
              <p:nvPr/>
            </p:nvSpPr>
            <p:spPr bwMode="auto">
              <a:xfrm rot="19897608">
                <a:off x="2161187" y="2149415"/>
                <a:ext cx="172369" cy="238615"/>
              </a:xfrm>
              <a:prstGeom prst="ellipse">
                <a:avLst/>
              </a:prstGeom>
              <a:solidFill>
                <a:schemeClr val="accent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4" name="Oval 93">
                <a:extLst>
                  <a:ext uri="{FF2B5EF4-FFF2-40B4-BE49-F238E27FC236}">
                    <a16:creationId xmlns:a16="http://schemas.microsoft.com/office/drawing/2014/main" id="{2A56123A-5039-8F26-3FC4-BE5960FB4E25}"/>
                  </a:ext>
                </a:extLst>
              </p:cNvPr>
              <p:cNvSpPr/>
              <p:nvPr/>
            </p:nvSpPr>
            <p:spPr bwMode="auto">
              <a:xfrm rot="19897608">
                <a:off x="2309233" y="2087812"/>
                <a:ext cx="172369" cy="238615"/>
              </a:xfrm>
              <a:prstGeom prst="ellipse">
                <a:avLst/>
              </a:prstGeom>
              <a:solidFill>
                <a:schemeClr val="accent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5" name="Oval 94">
                <a:extLst>
                  <a:ext uri="{FF2B5EF4-FFF2-40B4-BE49-F238E27FC236}">
                    <a16:creationId xmlns:a16="http://schemas.microsoft.com/office/drawing/2014/main" id="{EFF7147B-8F76-CD3A-C398-8D7EC94A1269}"/>
                  </a:ext>
                </a:extLst>
              </p:cNvPr>
              <p:cNvSpPr/>
              <p:nvPr/>
            </p:nvSpPr>
            <p:spPr bwMode="auto">
              <a:xfrm rot="19897608">
                <a:off x="2266550" y="2362284"/>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6" name="Oval 95">
                <a:extLst>
                  <a:ext uri="{FF2B5EF4-FFF2-40B4-BE49-F238E27FC236}">
                    <a16:creationId xmlns:a16="http://schemas.microsoft.com/office/drawing/2014/main" id="{71D9EB3B-D1CF-5670-413E-5DE7E99DEF11}"/>
                  </a:ext>
                </a:extLst>
              </p:cNvPr>
              <p:cNvSpPr/>
              <p:nvPr/>
            </p:nvSpPr>
            <p:spPr bwMode="auto">
              <a:xfrm rot="19897608">
                <a:off x="2414596" y="2300681"/>
                <a:ext cx="172369" cy="238615"/>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grpSp>
        <p:nvGrpSpPr>
          <p:cNvPr id="115" name="Group 114">
            <a:extLst>
              <a:ext uri="{FF2B5EF4-FFF2-40B4-BE49-F238E27FC236}">
                <a16:creationId xmlns:a16="http://schemas.microsoft.com/office/drawing/2014/main" id="{F3C5A529-7FD0-6387-B792-F4E03060719E}"/>
              </a:ext>
            </a:extLst>
          </p:cNvPr>
          <p:cNvGrpSpPr/>
          <p:nvPr/>
        </p:nvGrpSpPr>
        <p:grpSpPr>
          <a:xfrm rot="19779036">
            <a:off x="8696135" y="3568807"/>
            <a:ext cx="894433" cy="1103487"/>
            <a:chOff x="8334512" y="4747167"/>
            <a:chExt cx="1135394" cy="1400768"/>
          </a:xfrm>
        </p:grpSpPr>
        <p:grpSp>
          <p:nvGrpSpPr>
            <p:cNvPr id="116" name="Group 115">
              <a:extLst>
                <a:ext uri="{FF2B5EF4-FFF2-40B4-BE49-F238E27FC236}">
                  <a16:creationId xmlns:a16="http://schemas.microsoft.com/office/drawing/2014/main" id="{153CB666-46AA-5D5F-95A8-C44265151BCE}"/>
                </a:ext>
              </a:extLst>
            </p:cNvPr>
            <p:cNvGrpSpPr/>
            <p:nvPr/>
          </p:nvGrpSpPr>
          <p:grpSpPr>
            <a:xfrm>
              <a:off x="8842224" y="5742795"/>
              <a:ext cx="91440" cy="405139"/>
              <a:chOff x="8905835" y="5742795"/>
              <a:chExt cx="91440" cy="405139"/>
            </a:xfrm>
          </p:grpSpPr>
          <p:cxnSp>
            <p:nvCxnSpPr>
              <p:cNvPr id="123" name="Straight Connector 122">
                <a:extLst>
                  <a:ext uri="{FF2B5EF4-FFF2-40B4-BE49-F238E27FC236}">
                    <a16:creationId xmlns:a16="http://schemas.microsoft.com/office/drawing/2014/main" id="{61E70480-1BE6-D1AB-F5D2-DE545061E562}"/>
                  </a:ext>
                </a:extLst>
              </p:cNvPr>
              <p:cNvCxnSpPr>
                <a:cxnSpLocks/>
              </p:cNvCxnSpPr>
              <p:nvPr/>
            </p:nvCxnSpPr>
            <p:spPr bwMode="auto">
              <a:xfrm rot="10800000">
                <a:off x="8949516" y="5742795"/>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124" name="Rectangle: Rounded Corners 123">
                <a:extLst>
                  <a:ext uri="{FF2B5EF4-FFF2-40B4-BE49-F238E27FC236}">
                    <a16:creationId xmlns:a16="http://schemas.microsoft.com/office/drawing/2014/main" id="{80160181-F641-F852-0726-37ADFFE6A01A}"/>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17" name="Group 116">
              <a:extLst>
                <a:ext uri="{FF2B5EF4-FFF2-40B4-BE49-F238E27FC236}">
                  <a16:creationId xmlns:a16="http://schemas.microsoft.com/office/drawing/2014/main" id="{10035466-A9E7-E5D6-3901-62D547C47912}"/>
                </a:ext>
              </a:extLst>
            </p:cNvPr>
            <p:cNvGrpSpPr/>
            <p:nvPr/>
          </p:nvGrpSpPr>
          <p:grpSpPr>
            <a:xfrm>
              <a:off x="8960290" y="5742796"/>
              <a:ext cx="91440" cy="405139"/>
              <a:chOff x="9058235" y="5895195"/>
              <a:chExt cx="91440" cy="405139"/>
            </a:xfrm>
          </p:grpSpPr>
          <p:cxnSp>
            <p:nvCxnSpPr>
              <p:cNvPr id="121" name="Straight Connector 120">
                <a:extLst>
                  <a:ext uri="{FF2B5EF4-FFF2-40B4-BE49-F238E27FC236}">
                    <a16:creationId xmlns:a16="http://schemas.microsoft.com/office/drawing/2014/main" id="{AA58F66B-619B-6344-5504-67783B0FC48C}"/>
                  </a:ext>
                </a:extLst>
              </p:cNvPr>
              <p:cNvCxnSpPr>
                <a:cxnSpLocks/>
              </p:cNvCxnSpPr>
              <p:nvPr/>
            </p:nvCxnSpPr>
            <p:spPr bwMode="auto">
              <a:xfrm rot="10800000">
                <a:off x="9101916" y="5895195"/>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122" name="Rectangle: Rounded Corners 121">
                <a:extLst>
                  <a:ext uri="{FF2B5EF4-FFF2-40B4-BE49-F238E27FC236}">
                    <a16:creationId xmlns:a16="http://schemas.microsoft.com/office/drawing/2014/main" id="{B8E7A3A3-457B-2184-5A62-0DF91B4F7363}"/>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18" name="Group 115">
              <a:extLst>
                <a:ext uri="{FF2B5EF4-FFF2-40B4-BE49-F238E27FC236}">
                  <a16:creationId xmlns:a16="http://schemas.microsoft.com/office/drawing/2014/main" id="{DB75E82F-A705-563D-E503-1341E1CFF970}"/>
                </a:ext>
              </a:extLst>
            </p:cNvPr>
            <p:cNvGrpSpPr/>
            <p:nvPr/>
          </p:nvGrpSpPr>
          <p:grpSpPr>
            <a:xfrm rot="10800000">
              <a:off x="8334512" y="4747167"/>
              <a:ext cx="1135394" cy="1085160"/>
              <a:chOff x="863178" y="2614612"/>
              <a:chExt cx="1419029" cy="1423987"/>
            </a:xfrm>
          </p:grpSpPr>
          <p:sp>
            <p:nvSpPr>
              <p:cNvPr id="119" name="Oval 5">
                <a:extLst>
                  <a:ext uri="{FF2B5EF4-FFF2-40B4-BE49-F238E27FC236}">
                    <a16:creationId xmlns:a16="http://schemas.microsoft.com/office/drawing/2014/main" id="{21E69E90-A250-F22B-F95E-A26176D8555D}"/>
                  </a:ext>
                </a:extLst>
              </p:cNvPr>
              <p:cNvSpPr>
                <a:spLocks noChangeArrowheads="1"/>
              </p:cNvSpPr>
              <p:nvPr/>
            </p:nvSpPr>
            <p:spPr bwMode="auto">
              <a:xfrm>
                <a:off x="863178" y="2614612"/>
                <a:ext cx="1419029" cy="1423987"/>
              </a:xfrm>
              <a:prstGeom prst="ellipse">
                <a:avLst/>
              </a:prstGeom>
              <a:solidFill>
                <a:schemeClr val="accent4">
                  <a:lumMod val="40000"/>
                  <a:lumOff val="60000"/>
                </a:schemeClr>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Oval 6">
                <a:extLst>
                  <a:ext uri="{FF2B5EF4-FFF2-40B4-BE49-F238E27FC236}">
                    <a16:creationId xmlns:a16="http://schemas.microsoft.com/office/drawing/2014/main" id="{E3C73B1C-F3F5-7391-3875-9F36F6449196}"/>
                  </a:ext>
                </a:extLst>
              </p:cNvPr>
              <p:cNvSpPr>
                <a:spLocks noChangeArrowheads="1"/>
              </p:cNvSpPr>
              <p:nvPr/>
            </p:nvSpPr>
            <p:spPr bwMode="auto">
              <a:xfrm>
                <a:off x="1231006" y="2965095"/>
                <a:ext cx="887946" cy="898871"/>
              </a:xfrm>
              <a:prstGeom prst="ellipse">
                <a:avLst/>
              </a:prstGeom>
              <a:solidFill>
                <a:schemeClr val="accent4">
                  <a:lumMod val="20000"/>
                  <a:lumOff val="80000"/>
                </a:schemeClr>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25" name="Group 124">
            <a:extLst>
              <a:ext uri="{FF2B5EF4-FFF2-40B4-BE49-F238E27FC236}">
                <a16:creationId xmlns:a16="http://schemas.microsoft.com/office/drawing/2014/main" id="{2E9CC20C-F112-42FA-1B6D-35242469BAC0}"/>
              </a:ext>
            </a:extLst>
          </p:cNvPr>
          <p:cNvGrpSpPr/>
          <p:nvPr/>
        </p:nvGrpSpPr>
        <p:grpSpPr>
          <a:xfrm rot="20727910">
            <a:off x="10343792" y="3627889"/>
            <a:ext cx="1066102" cy="887950"/>
            <a:chOff x="5864599" y="2742615"/>
            <a:chExt cx="1712620" cy="1426430"/>
          </a:xfrm>
        </p:grpSpPr>
        <p:grpSp>
          <p:nvGrpSpPr>
            <p:cNvPr id="126" name="Group 125">
              <a:extLst>
                <a:ext uri="{FF2B5EF4-FFF2-40B4-BE49-F238E27FC236}">
                  <a16:creationId xmlns:a16="http://schemas.microsoft.com/office/drawing/2014/main" id="{94AC9723-BC80-EC6D-CF48-454C93BF3CD3}"/>
                </a:ext>
              </a:extLst>
            </p:cNvPr>
            <p:cNvGrpSpPr/>
            <p:nvPr/>
          </p:nvGrpSpPr>
          <p:grpSpPr>
            <a:xfrm rot="8199375">
              <a:off x="6049055" y="2742615"/>
              <a:ext cx="1528164" cy="1426430"/>
              <a:chOff x="2105843" y="3329608"/>
              <a:chExt cx="1713235" cy="1110761"/>
            </a:xfrm>
          </p:grpSpPr>
          <p:sp>
            <p:nvSpPr>
              <p:cNvPr id="132" name="Freeform 67">
                <a:extLst>
                  <a:ext uri="{FF2B5EF4-FFF2-40B4-BE49-F238E27FC236}">
                    <a16:creationId xmlns:a16="http://schemas.microsoft.com/office/drawing/2014/main" id="{3279FE19-B80B-98E7-B04C-132D01BB1119}"/>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33000">
                    <a:schemeClr val="accent3"/>
                  </a:gs>
                  <a:gs pos="0">
                    <a:schemeClr val="accent3">
                      <a:lumMod val="20000"/>
                      <a:lumOff val="80000"/>
                    </a:schemeClr>
                  </a:gs>
                  <a:gs pos="62000">
                    <a:schemeClr val="accent3">
                      <a:lumMod val="50000"/>
                    </a:schemeClr>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133" name="Freeform 16">
                <a:extLst>
                  <a:ext uri="{FF2B5EF4-FFF2-40B4-BE49-F238E27FC236}">
                    <a16:creationId xmlns:a16="http://schemas.microsoft.com/office/drawing/2014/main" id="{6F673F65-FF2F-26F9-8C50-AB7A988E9CCB}"/>
                  </a:ext>
                </a:extLst>
              </p:cNvPr>
              <p:cNvSpPr/>
              <p:nvPr/>
            </p:nvSpPr>
            <p:spPr bwMode="auto">
              <a:xfrm rot="10826409">
                <a:off x="2321307" y="3589714"/>
                <a:ext cx="1130862"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3">
                      <a:lumMod val="50000"/>
                    </a:schemeClr>
                  </a:gs>
                  <a:gs pos="37000">
                    <a:schemeClr val="accent3"/>
                  </a:gs>
                  <a:gs pos="100000">
                    <a:schemeClr val="accent3">
                      <a:lumMod val="20000"/>
                      <a:lumOff val="8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7" name="Group 126">
              <a:extLst>
                <a:ext uri="{FF2B5EF4-FFF2-40B4-BE49-F238E27FC236}">
                  <a16:creationId xmlns:a16="http://schemas.microsoft.com/office/drawing/2014/main" id="{8DAA6E76-40F3-3C42-7745-5E45204F3C22}"/>
                </a:ext>
              </a:extLst>
            </p:cNvPr>
            <p:cNvGrpSpPr/>
            <p:nvPr/>
          </p:nvGrpSpPr>
          <p:grpSpPr>
            <a:xfrm rot="5400000">
              <a:off x="5982910" y="3696798"/>
              <a:ext cx="325689" cy="562311"/>
              <a:chOff x="9853774" y="3438822"/>
              <a:chExt cx="253614" cy="437872"/>
            </a:xfrm>
          </p:grpSpPr>
          <p:cxnSp>
            <p:nvCxnSpPr>
              <p:cNvPr id="128" name="Straight Connector 127">
                <a:extLst>
                  <a:ext uri="{FF2B5EF4-FFF2-40B4-BE49-F238E27FC236}">
                    <a16:creationId xmlns:a16="http://schemas.microsoft.com/office/drawing/2014/main" id="{1209987B-3580-8170-EE92-B25BC1F26C4A}"/>
                  </a:ext>
                </a:extLst>
              </p:cNvPr>
              <p:cNvCxnSpPr>
                <a:cxnSpLocks/>
              </p:cNvCxnSpPr>
              <p:nvPr/>
            </p:nvCxnSpPr>
            <p:spPr bwMode="auto">
              <a:xfrm rot="8253607">
                <a:off x="9853774" y="3518494"/>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129" name="Rectangle: Rounded Corners 128">
                <a:extLst>
                  <a:ext uri="{FF2B5EF4-FFF2-40B4-BE49-F238E27FC236}">
                    <a16:creationId xmlns:a16="http://schemas.microsoft.com/office/drawing/2014/main" id="{4AC8C501-08B0-3022-70C9-19DF047AAF2F}"/>
                  </a:ext>
                </a:extLst>
              </p:cNvPr>
              <p:cNvSpPr/>
              <p:nvPr/>
            </p:nvSpPr>
            <p:spPr bwMode="auto">
              <a:xfrm rot="8253607">
                <a:off x="9928816" y="3693814"/>
                <a:ext cx="91440" cy="182880"/>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0" name="Straight Connector 129">
                <a:extLst>
                  <a:ext uri="{FF2B5EF4-FFF2-40B4-BE49-F238E27FC236}">
                    <a16:creationId xmlns:a16="http://schemas.microsoft.com/office/drawing/2014/main" id="{AF353314-956D-DDA5-6C44-2CD1D9849CF6}"/>
                  </a:ext>
                </a:extLst>
              </p:cNvPr>
              <p:cNvCxnSpPr>
                <a:cxnSpLocks/>
              </p:cNvCxnSpPr>
              <p:nvPr/>
            </p:nvCxnSpPr>
            <p:spPr bwMode="auto">
              <a:xfrm rot="8253607">
                <a:off x="9940906" y="3438822"/>
                <a:ext cx="1911" cy="274688"/>
              </a:xfrm>
              <a:prstGeom prst="line">
                <a:avLst/>
              </a:prstGeom>
              <a:noFill/>
              <a:ln w="19050" cap="flat" cmpd="sng" algn="ctr">
                <a:solidFill>
                  <a:schemeClr val="bg1"/>
                </a:solidFill>
                <a:prstDash val="solid"/>
                <a:round/>
                <a:headEnd type="none" w="med" len="med"/>
                <a:tailEnd type="none" w="med" len="med"/>
              </a:ln>
              <a:effectLst/>
            </p:spPr>
          </p:cxnSp>
          <p:sp>
            <p:nvSpPr>
              <p:cNvPr id="131" name="Rectangle: Rounded Corners 130">
                <a:extLst>
                  <a:ext uri="{FF2B5EF4-FFF2-40B4-BE49-F238E27FC236}">
                    <a16:creationId xmlns:a16="http://schemas.microsoft.com/office/drawing/2014/main" id="{939444BC-E20C-3C46-DC61-7D667666E525}"/>
                  </a:ext>
                </a:extLst>
              </p:cNvPr>
              <p:cNvSpPr/>
              <p:nvPr/>
            </p:nvSpPr>
            <p:spPr bwMode="auto">
              <a:xfrm rot="8253607">
                <a:off x="10015948" y="3614142"/>
                <a:ext cx="91440" cy="182880"/>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58" name="TextBox 73">
            <a:extLst>
              <a:ext uri="{FF2B5EF4-FFF2-40B4-BE49-F238E27FC236}">
                <a16:creationId xmlns:a16="http://schemas.microsoft.com/office/drawing/2014/main" id="{4AA71B54-17C8-8B52-23F1-963B25AAB19D}"/>
              </a:ext>
            </a:extLst>
          </p:cNvPr>
          <p:cNvSpPr txBox="1"/>
          <p:nvPr/>
        </p:nvSpPr>
        <p:spPr bwMode="auto">
          <a:xfrm>
            <a:off x="9071130" y="2379786"/>
            <a:ext cx="17329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Cytolytic synapse</a:t>
            </a:r>
          </a:p>
        </p:txBody>
      </p:sp>
      <p:grpSp>
        <p:nvGrpSpPr>
          <p:cNvPr id="52" name="Group 51">
            <a:extLst>
              <a:ext uri="{FF2B5EF4-FFF2-40B4-BE49-F238E27FC236}">
                <a16:creationId xmlns:a16="http://schemas.microsoft.com/office/drawing/2014/main" id="{04601A62-70AC-9DA1-8A75-C9AD6D2157A3}"/>
              </a:ext>
            </a:extLst>
          </p:cNvPr>
          <p:cNvGrpSpPr>
            <a:grpSpLocks/>
          </p:cNvGrpSpPr>
          <p:nvPr/>
        </p:nvGrpSpPr>
        <p:grpSpPr bwMode="auto">
          <a:xfrm rot="582357">
            <a:off x="6071140" y="3685009"/>
            <a:ext cx="907862" cy="940840"/>
            <a:chOff x="3750867" y="2740819"/>
            <a:chExt cx="760015" cy="779860"/>
          </a:xfrm>
        </p:grpSpPr>
        <p:sp>
          <p:nvSpPr>
            <p:cNvPr id="53" name="Freeform 134">
              <a:extLst>
                <a:ext uri="{FF2B5EF4-FFF2-40B4-BE49-F238E27FC236}">
                  <a16:creationId xmlns:a16="http://schemas.microsoft.com/office/drawing/2014/main" id="{8F40C8BE-4933-44DA-30DE-0E6CD42BAC74}"/>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E1471D">
                    <a:shade val="30000"/>
                    <a:satMod val="115000"/>
                  </a:srgbClr>
                </a:gs>
                <a:gs pos="50000">
                  <a:srgbClr val="E1471D">
                    <a:shade val="67500"/>
                    <a:satMod val="115000"/>
                  </a:srgbClr>
                </a:gs>
                <a:gs pos="100000">
                  <a:srgbClr val="E1471D">
                    <a:shade val="100000"/>
                    <a:satMod val="115000"/>
                  </a:srgbClr>
                </a:gs>
              </a:gsLst>
              <a:lin ang="10800000" scaled="1"/>
              <a:tileRect/>
            </a:gradFill>
            <a:ln w="12700">
              <a:solidFill>
                <a:srgbClr val="E1471D">
                  <a:lumMod val="60000"/>
                  <a:lumOff val="40000"/>
                </a:srgbClr>
              </a:solidFill>
              <a:miter lim="800000"/>
              <a:headEnd/>
              <a:tailEnd/>
            </a:ln>
          </p:spPr>
          <p:txBody>
            <a:bodyPr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54" name="Freeform 135">
              <a:extLst>
                <a:ext uri="{FF2B5EF4-FFF2-40B4-BE49-F238E27FC236}">
                  <a16:creationId xmlns:a16="http://schemas.microsoft.com/office/drawing/2014/main" id="{7BB0333C-C0DF-4EF5-D6DD-1DE52BD9310B}"/>
                </a:ext>
              </a:extLst>
            </p:cNvPr>
            <p:cNvSpPr/>
            <p:nvPr/>
          </p:nvSpPr>
          <p:spPr bwMode="auto">
            <a:xfrm>
              <a:off x="3913981" y="2929335"/>
              <a:ext cx="497682" cy="50284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E1471D">
                    <a:lumMod val="75000"/>
                    <a:shade val="30000"/>
                    <a:satMod val="115000"/>
                  </a:srgbClr>
                </a:gs>
                <a:gs pos="50000">
                  <a:srgbClr val="E1471D">
                    <a:lumMod val="75000"/>
                    <a:shade val="67500"/>
                    <a:satMod val="115000"/>
                  </a:srgbClr>
                </a:gs>
                <a:gs pos="100000">
                  <a:srgbClr val="E1471D">
                    <a:lumMod val="75000"/>
                    <a:shade val="100000"/>
                    <a:satMod val="115000"/>
                  </a:srgbClr>
                </a:gs>
              </a:gsLst>
              <a:path path="circle">
                <a:fillToRect l="50000" t="50000" r="50000" b="50000"/>
              </a:path>
              <a:tileRect/>
            </a:gradFill>
            <a:ln w="12700">
              <a:solidFill>
                <a:srgbClr val="E1471D">
                  <a:lumMod val="60000"/>
                  <a:lumOff val="40000"/>
                </a:srgbClr>
              </a:solidFill>
              <a:miter lim="800000"/>
              <a:headEnd/>
              <a:tailEnd/>
            </a:ln>
          </p:spPr>
          <p:txBody>
            <a:bodyPr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Tree>
    <p:extLst>
      <p:ext uri="{BB962C8B-B14F-4D97-AF65-F5344CB8AC3E}">
        <p14:creationId xmlns:p14="http://schemas.microsoft.com/office/powerpoint/2010/main" val="177534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68A7C-E025-AB0A-6381-86181FA1426D}"/>
              </a:ext>
            </a:extLst>
          </p:cNvPr>
          <p:cNvSpPr>
            <a:spLocks noGrp="1"/>
          </p:cNvSpPr>
          <p:nvPr>
            <p:ph type="title"/>
          </p:nvPr>
        </p:nvSpPr>
        <p:spPr/>
        <p:txBody>
          <a:bodyPr/>
          <a:lstStyle/>
          <a:p>
            <a:r>
              <a:rPr lang="en-US" dirty="0"/>
              <a:t>Phase I Study of BI 764532: Study Design</a:t>
            </a:r>
          </a:p>
        </p:txBody>
      </p:sp>
      <p:sp>
        <p:nvSpPr>
          <p:cNvPr id="3" name="Content Placeholder 2">
            <a:extLst>
              <a:ext uri="{FF2B5EF4-FFF2-40B4-BE49-F238E27FC236}">
                <a16:creationId xmlns:a16="http://schemas.microsoft.com/office/drawing/2014/main" id="{B3AF0881-3104-93DA-DDA3-741A1DADAA6C}"/>
              </a:ext>
            </a:extLst>
          </p:cNvPr>
          <p:cNvSpPr>
            <a:spLocks noGrp="1"/>
          </p:cNvSpPr>
          <p:nvPr>
            <p:ph sz="half" idx="1"/>
          </p:nvPr>
        </p:nvSpPr>
        <p:spPr>
          <a:xfrm>
            <a:off x="601820" y="1399220"/>
            <a:ext cx="4786209" cy="4678738"/>
          </a:xfrm>
        </p:spPr>
        <p:txBody>
          <a:bodyPr/>
          <a:lstStyle/>
          <a:p>
            <a:r>
              <a:rPr lang="en-US" sz="2200" dirty="0"/>
              <a:t>First-in-human phase I dose escalation trial of BI 764532 IV</a:t>
            </a:r>
          </a:p>
          <a:p>
            <a:pPr lvl="1"/>
            <a:r>
              <a:rPr lang="en-US" sz="2000" dirty="0"/>
              <a:t>Initially Q3W switched to QW1 based on emerging PK data, then finally included step-up dosing during first </a:t>
            </a:r>
            <a:br>
              <a:rPr lang="en-US" sz="2000" dirty="0"/>
            </a:br>
            <a:r>
              <a:rPr lang="en-US" sz="2000" dirty="0"/>
              <a:t>3 cycles to reduce risk of CRS and IRR</a:t>
            </a:r>
          </a:p>
          <a:p>
            <a:pPr lvl="1"/>
            <a:r>
              <a:rPr lang="en-US" sz="2000" dirty="0"/>
              <a:t>Given until PD, clinical deterioration, or 36 mo</a:t>
            </a:r>
          </a:p>
          <a:p>
            <a:pPr defTabSz="914400"/>
            <a:r>
              <a:rPr lang="en-US" sz="2200" b="1" kern="0" dirty="0"/>
              <a:t>Primary endpoints: </a:t>
            </a:r>
            <a:r>
              <a:rPr lang="en-US" sz="2200" kern="0" dirty="0"/>
              <a:t>MTD, DLTs in MTD evaluation period</a:t>
            </a:r>
          </a:p>
          <a:p>
            <a:pPr defTabSz="914400"/>
            <a:r>
              <a:rPr lang="en-US" sz="2200" b="1" dirty="0"/>
              <a:t>Key s</a:t>
            </a:r>
            <a:r>
              <a:rPr lang="en-US" sz="2200" b="1" kern="0" dirty="0"/>
              <a:t>econdary endpoints: </a:t>
            </a:r>
            <a:r>
              <a:rPr lang="en-US" sz="2200" kern="0" dirty="0"/>
              <a:t>ORR by RECIST v1.1, PK parameters</a:t>
            </a:r>
          </a:p>
          <a:p>
            <a:pPr lvl="1"/>
            <a:endParaRPr lang="en-US" sz="2200" dirty="0"/>
          </a:p>
        </p:txBody>
      </p:sp>
      <p:sp>
        <p:nvSpPr>
          <p:cNvPr id="10" name="Content Placeholder 9">
            <a:extLst>
              <a:ext uri="{FF2B5EF4-FFF2-40B4-BE49-F238E27FC236}">
                <a16:creationId xmlns:a16="http://schemas.microsoft.com/office/drawing/2014/main" id="{917FD614-8CE2-5BB0-EF1A-F74D38581683}"/>
              </a:ext>
            </a:extLst>
          </p:cNvPr>
          <p:cNvSpPr>
            <a:spLocks noGrp="1"/>
          </p:cNvSpPr>
          <p:nvPr>
            <p:ph sz="half" idx="2"/>
          </p:nvPr>
        </p:nvSpPr>
        <p:spPr>
          <a:xfrm>
            <a:off x="5496005" y="1399220"/>
            <a:ext cx="6246575" cy="1996371"/>
          </a:xfrm>
        </p:spPr>
        <p:txBody>
          <a:bodyPr/>
          <a:lstStyle/>
          <a:p>
            <a:r>
              <a:rPr lang="en-US" sz="2200" b="1" dirty="0"/>
              <a:t>Key inclusion criteria: </a:t>
            </a:r>
            <a:r>
              <a:rPr lang="en-US" sz="2200" dirty="0"/>
              <a:t>patients with adv SCLC, epNEC, or LCNEC ineligible for or with relapse on standard tx (including ≥1 line of platinum CT for SCLC); DLL3 positive on tissue*; stable, asymptomatic brain mets allowed; ECOG PS 0/1 with adequate liver, bone marrow, renal function</a:t>
            </a:r>
          </a:p>
        </p:txBody>
      </p:sp>
      <p:sp>
        <p:nvSpPr>
          <p:cNvPr id="4" name="Text Box 15">
            <a:extLst>
              <a:ext uri="{FF2B5EF4-FFF2-40B4-BE49-F238E27FC236}">
                <a16:creationId xmlns:a16="http://schemas.microsoft.com/office/drawing/2014/main" id="{EF085725-9A1B-E2C5-417F-9A055DADD7F2}"/>
              </a:ext>
            </a:extLst>
          </p:cNvPr>
          <p:cNvSpPr txBox="1">
            <a:spLocks noChangeArrowheads="1"/>
          </p:cNvSpPr>
          <p:nvPr/>
        </p:nvSpPr>
        <p:spPr bwMode="auto">
          <a:xfrm>
            <a:off x="412750" y="6374666"/>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dirty="0">
                <a:solidFill>
                  <a:srgbClr val="455560"/>
                </a:solidFill>
                <a:latin typeface="Calibri" panose="020F0502020204030204" pitchFamily="34" charset="0"/>
                <a:ea typeface="ＭＳ Ｐゴシック"/>
                <a:cs typeface="Calibri" panose="020F0502020204030204" pitchFamily="34" charset="0"/>
              </a:rPr>
              <a:t>Wermke. WCLC 2023. Abstr OA01.05. NCT04429087.</a:t>
            </a:r>
            <a:endPar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graphicFrame>
        <p:nvGraphicFramePr>
          <p:cNvPr id="8" name="Group 32">
            <a:extLst>
              <a:ext uri="{FF2B5EF4-FFF2-40B4-BE49-F238E27FC236}">
                <a16:creationId xmlns:a16="http://schemas.microsoft.com/office/drawing/2014/main" id="{3E35796F-7AB6-A580-C58B-1E782FD485A5}"/>
              </a:ext>
            </a:extLst>
          </p:cNvPr>
          <p:cNvGraphicFramePr>
            <a:graphicFrameLocks noGrp="1"/>
          </p:cNvGraphicFramePr>
          <p:nvPr>
            <p:extLst>
              <p:ext uri="{D42A27DB-BD31-4B8C-83A1-F6EECF244321}">
                <p14:modId xmlns:p14="http://schemas.microsoft.com/office/powerpoint/2010/main" val="3590423568"/>
              </p:ext>
            </p:extLst>
          </p:nvPr>
        </p:nvGraphicFramePr>
        <p:xfrm>
          <a:off x="5648405" y="3416324"/>
          <a:ext cx="6094175" cy="2682368"/>
        </p:xfrm>
        <a:graphic>
          <a:graphicData uri="http://schemas.openxmlformats.org/drawingml/2006/table">
            <a:tbl>
              <a:tblPr/>
              <a:tblGrid>
                <a:gridCol w="3155912">
                  <a:extLst>
                    <a:ext uri="{9D8B030D-6E8A-4147-A177-3AD203B41FA5}">
                      <a16:colId xmlns:a16="http://schemas.microsoft.com/office/drawing/2014/main" val="20000"/>
                    </a:ext>
                  </a:extLst>
                </a:gridCol>
                <a:gridCol w="2938263">
                  <a:extLst>
                    <a:ext uri="{9D8B030D-6E8A-4147-A177-3AD203B41FA5}">
                      <a16:colId xmlns:a16="http://schemas.microsoft.com/office/drawing/2014/main" val="20001"/>
                    </a:ext>
                  </a:extLst>
                </a:gridCol>
              </a:tblGrid>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4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107</a:t>
                      </a:r>
                      <a:r>
                        <a:rPr kumimoji="0" lang="en-US" sz="1600" b="1" i="0" u="none" strike="noStrike" cap="none" normalizeH="0" baseline="30000" dirty="0">
                          <a:ln>
                            <a:noFill/>
                          </a:ln>
                          <a:solidFill>
                            <a:schemeClr val="tx1"/>
                          </a:solidFill>
                          <a:effectLst/>
                          <a:latin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29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(57)/46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197039"/>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(26)/78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Brain/liver metastases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(38)/60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502311"/>
                  </a:ext>
                </a:extLst>
              </a:tr>
              <a:tr h="27298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SCLC/epNEC/LCNEC,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9037050"/>
                  </a:ext>
                </a:extLst>
              </a:tr>
              <a:tr h="272988">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tx 1-2/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(67)/33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86465774"/>
                  </a:ext>
                </a:extLst>
              </a:tr>
              <a:tr h="27298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855129"/>
                  </a:ext>
                </a:extLst>
              </a:tr>
            </a:tbl>
          </a:graphicData>
        </a:graphic>
      </p:graphicFrame>
      <p:sp>
        <p:nvSpPr>
          <p:cNvPr id="9" name="TextBox 8">
            <a:extLst>
              <a:ext uri="{FF2B5EF4-FFF2-40B4-BE49-F238E27FC236}">
                <a16:creationId xmlns:a16="http://schemas.microsoft.com/office/drawing/2014/main" id="{90DF5C46-00A9-7C76-06E2-A462B5A73283}"/>
              </a:ext>
            </a:extLst>
          </p:cNvPr>
          <p:cNvSpPr txBox="1"/>
          <p:nvPr/>
        </p:nvSpPr>
        <p:spPr bwMode="auto">
          <a:xfrm>
            <a:off x="1409700" y="6131298"/>
            <a:ext cx="9004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*Archived or in-study biopsy; Ventana DLL3 SP347 IHC by central review.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 dose BI 764532 (safety population). Data cutoff: March 26, 2023.</a:t>
            </a:r>
          </a:p>
        </p:txBody>
      </p:sp>
    </p:spTree>
    <p:extLst>
      <p:ext uri="{BB962C8B-B14F-4D97-AF65-F5344CB8AC3E}">
        <p14:creationId xmlns:p14="http://schemas.microsoft.com/office/powerpoint/2010/main" val="3552291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1881-ACF5-6293-828B-2031D633E462}"/>
              </a:ext>
            </a:extLst>
          </p:cNvPr>
          <p:cNvSpPr>
            <a:spLocks noGrp="1"/>
          </p:cNvSpPr>
          <p:nvPr>
            <p:ph type="title"/>
          </p:nvPr>
        </p:nvSpPr>
        <p:spPr/>
        <p:txBody>
          <a:bodyPr/>
          <a:lstStyle/>
          <a:p>
            <a:r>
              <a:rPr lang="en-US" dirty="0"/>
              <a:t>Phase I Study of BI 764532: Overall Efficacy</a:t>
            </a:r>
          </a:p>
        </p:txBody>
      </p:sp>
      <p:sp>
        <p:nvSpPr>
          <p:cNvPr id="9" name="Content Placeholder 8">
            <a:extLst>
              <a:ext uri="{FF2B5EF4-FFF2-40B4-BE49-F238E27FC236}">
                <a16:creationId xmlns:a16="http://schemas.microsoft.com/office/drawing/2014/main" id="{C667F819-2F1F-23D7-F187-2DD93778224E}"/>
              </a:ext>
            </a:extLst>
          </p:cNvPr>
          <p:cNvSpPr>
            <a:spLocks noGrp="1"/>
          </p:cNvSpPr>
          <p:nvPr>
            <p:ph idx="1"/>
          </p:nvPr>
        </p:nvSpPr>
        <p:spPr>
          <a:xfrm>
            <a:off x="642491" y="5564876"/>
            <a:ext cx="10877529" cy="477307"/>
          </a:xfrm>
        </p:spPr>
        <p:txBody>
          <a:bodyPr/>
          <a:lstStyle/>
          <a:p>
            <a:r>
              <a:rPr lang="en-US" sz="2500" dirty="0"/>
              <a:t>Efficacy observed predominantly at doses ≥90 µg/kg</a:t>
            </a:r>
          </a:p>
        </p:txBody>
      </p:sp>
      <p:sp>
        <p:nvSpPr>
          <p:cNvPr id="5" name="TextBox 4">
            <a:extLst>
              <a:ext uri="{FF2B5EF4-FFF2-40B4-BE49-F238E27FC236}">
                <a16:creationId xmlns:a16="http://schemas.microsoft.com/office/drawing/2014/main" id="{3AE03712-CB26-4A59-81DB-CD8419F3CDC5}"/>
              </a:ext>
            </a:extLst>
          </p:cNvPr>
          <p:cNvSpPr txBox="1"/>
          <p:nvPr/>
        </p:nvSpPr>
        <p:spPr bwMode="auto">
          <a:xfrm>
            <a:off x="7564732" y="4396727"/>
            <a:ext cx="44069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*≥1 post BL or d/c prior to tumor assessment (efficacy population). </a:t>
            </a:r>
          </a:p>
          <a:p>
            <a:pPr algn="l">
              <a:lnSpc>
                <a:spcPct val="100000"/>
              </a:lnSpc>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d/c prior to tumor assessment.</a:t>
            </a:r>
          </a:p>
        </p:txBody>
      </p:sp>
      <p:sp>
        <p:nvSpPr>
          <p:cNvPr id="6" name="Text Box 15">
            <a:extLst>
              <a:ext uri="{FF2B5EF4-FFF2-40B4-BE49-F238E27FC236}">
                <a16:creationId xmlns:a16="http://schemas.microsoft.com/office/drawing/2014/main" id="{6BFDD7E7-F5FD-4D81-2DCA-5EC8A01D2FDC}"/>
              </a:ext>
            </a:extLst>
          </p:cNvPr>
          <p:cNvSpPr txBox="1">
            <a:spLocks noChangeArrowheads="1"/>
          </p:cNvSpPr>
          <p:nvPr/>
        </p:nvSpPr>
        <p:spPr bwMode="auto">
          <a:xfrm>
            <a:off x="412750" y="6369665"/>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dirty="0">
                <a:solidFill>
                  <a:srgbClr val="455560"/>
                </a:solidFill>
                <a:latin typeface="Calibri" panose="020F0502020204030204" pitchFamily="34" charset="0"/>
                <a:ea typeface="ＭＳ Ｐゴシック"/>
                <a:cs typeface="Calibri" panose="020F0502020204030204" pitchFamily="34" charset="0"/>
              </a:rPr>
              <a:t>Wermke. WCLC 2023. Abstr OA01.05.</a:t>
            </a:r>
            <a:endPar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
        <p:nvSpPr>
          <p:cNvPr id="7" name="TextBox 6">
            <a:extLst>
              <a:ext uri="{FF2B5EF4-FFF2-40B4-BE49-F238E27FC236}">
                <a16:creationId xmlns:a16="http://schemas.microsoft.com/office/drawing/2014/main" id="{BA30461C-AC40-7BC0-BF93-5EAD29C6E834}"/>
              </a:ext>
            </a:extLst>
          </p:cNvPr>
          <p:cNvSpPr txBox="1"/>
          <p:nvPr/>
        </p:nvSpPr>
        <p:spPr bwMode="auto">
          <a:xfrm>
            <a:off x="1962600" y="1223712"/>
            <a:ext cx="4369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Antitumor Activity With BI 764532 (N = 99*)</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86C52564-4D99-2FD7-CDCF-E0B862519C44}"/>
              </a:ext>
            </a:extLst>
          </p:cNvPr>
          <p:cNvGraphicFramePr>
            <a:graphicFrameLocks noGrp="1"/>
          </p:cNvGraphicFramePr>
          <p:nvPr>
            <p:extLst>
              <p:ext uri="{D42A27DB-BD31-4B8C-83A1-F6EECF244321}">
                <p14:modId xmlns:p14="http://schemas.microsoft.com/office/powerpoint/2010/main" val="1033574596"/>
              </p:ext>
            </p:extLst>
          </p:nvPr>
        </p:nvGraphicFramePr>
        <p:xfrm>
          <a:off x="7658100" y="1600200"/>
          <a:ext cx="4114800" cy="2768600"/>
        </p:xfrm>
        <a:graphic>
          <a:graphicData uri="http://schemas.openxmlformats.org/drawingml/2006/table">
            <a:tbl>
              <a:tblPr firstRow="1" bandRow="1">
                <a:tableStyleId>{EB344D84-9AFB-497E-A393-DC336BA19D2E}</a:tableStyleId>
              </a:tblPr>
              <a:tblGrid>
                <a:gridCol w="1097280">
                  <a:extLst>
                    <a:ext uri="{9D8B030D-6E8A-4147-A177-3AD203B41FA5}">
                      <a16:colId xmlns:a16="http://schemas.microsoft.com/office/drawing/2014/main" val="4200591250"/>
                    </a:ext>
                  </a:extLst>
                </a:gridCol>
                <a:gridCol w="1005840">
                  <a:extLst>
                    <a:ext uri="{9D8B030D-6E8A-4147-A177-3AD203B41FA5}">
                      <a16:colId xmlns:a16="http://schemas.microsoft.com/office/drawing/2014/main" val="2695506472"/>
                    </a:ext>
                  </a:extLst>
                </a:gridCol>
                <a:gridCol w="1005840">
                  <a:extLst>
                    <a:ext uri="{9D8B030D-6E8A-4147-A177-3AD203B41FA5}">
                      <a16:colId xmlns:a16="http://schemas.microsoft.com/office/drawing/2014/main" val="3033208968"/>
                    </a:ext>
                  </a:extLst>
                </a:gridCol>
                <a:gridCol w="1005840">
                  <a:extLst>
                    <a:ext uri="{9D8B030D-6E8A-4147-A177-3AD203B41FA5}">
                      <a16:colId xmlns:a16="http://schemas.microsoft.com/office/drawing/2014/main" val="4006543581"/>
                    </a:ext>
                  </a:extLst>
                </a:gridCol>
              </a:tblGrid>
              <a:tr h="370840">
                <a:tc rowSpan="2">
                  <a:txBody>
                    <a:bodyPr/>
                    <a:lstStyle/>
                    <a:p>
                      <a:r>
                        <a:rPr lang="en-US" sz="1600" b="1" dirty="0">
                          <a:solidFill>
                            <a:schemeClr val="tx1"/>
                          </a:solidFill>
                          <a:latin typeface="+mj-lt"/>
                        </a:rPr>
                        <a:t>Response, n (%)</a:t>
                      </a: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gridSpan="3">
                  <a:txBody>
                    <a:bodyPr/>
                    <a:lstStyle/>
                    <a:p>
                      <a:pPr algn="ctr"/>
                      <a:r>
                        <a:rPr lang="en-US" sz="1600" b="1" dirty="0">
                          <a:solidFill>
                            <a:schemeClr val="tx1"/>
                          </a:solidFill>
                          <a:latin typeface="+mj-lt"/>
                        </a:rPr>
                        <a:t>BI 764532</a:t>
                      </a: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b="1" dirty="0">
                        <a:solidFill>
                          <a:schemeClr val="tx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hMerge="1">
                  <a:txBody>
                    <a:bodyPr/>
                    <a:lstStyle/>
                    <a:p>
                      <a:pPr algn="ctr"/>
                      <a:endParaRPr lang="en-US" b="1" dirty="0">
                        <a:solidFill>
                          <a:schemeClr val="tx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22801852"/>
                  </a:ext>
                </a:extLst>
              </a:tr>
              <a:tr h="370840">
                <a:tc vMerge="1">
                  <a:txBody>
                    <a:bodyPr/>
                    <a:lstStyle/>
                    <a:p>
                      <a:endParaRPr dirty="0"/>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mj-lt"/>
                        </a:rPr>
                        <a:t>All</a:t>
                      </a:r>
                    </a:p>
                    <a:p>
                      <a:pPr algn="ctr"/>
                      <a:r>
                        <a:rPr lang="en-US" sz="1600" b="1" dirty="0">
                          <a:solidFill>
                            <a:schemeClr val="tx1"/>
                          </a:solidFill>
                          <a:latin typeface="+mj-lt"/>
                        </a:rPr>
                        <a:t>(N = 99)*</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mj-lt"/>
                        </a:rPr>
                        <a:t>SCLC</a:t>
                      </a:r>
                    </a:p>
                    <a:p>
                      <a:pPr algn="ctr"/>
                      <a:r>
                        <a:rPr lang="en-US" sz="1600" b="1" dirty="0">
                          <a:solidFill>
                            <a:schemeClr val="tx1"/>
                          </a:solidFill>
                          <a:latin typeface="+mj-lt"/>
                        </a:rPr>
                        <a:t>(n = 54)*</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mj-lt"/>
                        </a:rPr>
                        <a:t>LCNEC</a:t>
                      </a:r>
                    </a:p>
                    <a:p>
                      <a:pPr algn="ctr"/>
                      <a:r>
                        <a:rPr lang="en-US" sz="1600" b="1" dirty="0">
                          <a:solidFill>
                            <a:schemeClr val="tx1"/>
                          </a:solidFill>
                          <a:latin typeface="+mj-lt"/>
                        </a:rPr>
                        <a:t>(n = 8)*</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324177">
                <a:tc>
                  <a:txBody>
                    <a:bodyPr/>
                    <a:lstStyle/>
                    <a:p>
                      <a:r>
                        <a:rPr lang="en-US" sz="1600" dirty="0">
                          <a:solidFill>
                            <a:schemeClr val="bg1"/>
                          </a:solidFill>
                          <a:latin typeface="+mj-lt"/>
                        </a:rPr>
                        <a:t>PR</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18 (18)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10 (19)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3 (38)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6043058"/>
                  </a:ext>
                </a:extLst>
              </a:tr>
              <a:tr h="370840">
                <a:tc>
                  <a:txBody>
                    <a:bodyPr/>
                    <a:lstStyle/>
                    <a:p>
                      <a:r>
                        <a:rPr lang="en-US" sz="1600" dirty="0">
                          <a:solidFill>
                            <a:schemeClr val="bg1"/>
                          </a:solidFill>
                          <a:latin typeface="+mj-lt"/>
                        </a:rPr>
                        <a:t>SD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23 (23)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11 (20)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3 (38)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81356900"/>
                  </a:ext>
                </a:extLst>
              </a:tr>
              <a:tr h="370840">
                <a:tc>
                  <a:txBody>
                    <a:bodyPr/>
                    <a:lstStyle/>
                    <a:p>
                      <a:r>
                        <a:rPr lang="en-US" sz="1600" dirty="0">
                          <a:solidFill>
                            <a:schemeClr val="bg1"/>
                          </a:solidFill>
                          <a:latin typeface="+mj-lt"/>
                        </a:rPr>
                        <a:t>PD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45 (45)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23 (43)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2 (25)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77468951"/>
                  </a:ext>
                </a:extLst>
              </a:tr>
              <a:tr h="370840">
                <a:tc>
                  <a:txBody>
                    <a:bodyPr/>
                    <a:lstStyle/>
                    <a:p>
                      <a:r>
                        <a:rPr lang="en-US" sz="1600" dirty="0">
                          <a:solidFill>
                            <a:schemeClr val="bg1"/>
                          </a:solidFill>
                          <a:latin typeface="+mj-lt"/>
                        </a:rPr>
                        <a:t>DCR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41 (41)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21 (39)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6 (75)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3529019"/>
                  </a:ext>
                </a:extLst>
              </a:tr>
              <a:tr h="370840">
                <a:tc>
                  <a:txBody>
                    <a:bodyPr/>
                    <a:lstStyle/>
                    <a:p>
                      <a:r>
                        <a:rPr lang="en-US" sz="1600" dirty="0">
                          <a:solidFill>
                            <a:schemeClr val="bg1"/>
                          </a:solidFill>
                          <a:latin typeface="+mj-lt"/>
                        </a:rPr>
                        <a:t>NE</a:t>
                      </a:r>
                      <a:r>
                        <a:rPr lang="en-US" sz="1600" b="0" baseline="30000" dirty="0">
                          <a:solidFill>
                            <a:schemeClr val="bg1"/>
                          </a:solidFill>
                          <a:latin typeface="+mj-lt"/>
                        </a:rPr>
                        <a:t>†</a:t>
                      </a:r>
                      <a:endParaRPr lang="en-US" sz="1600" dirty="0">
                        <a:solidFill>
                          <a:schemeClr val="bg1"/>
                        </a:solidFill>
                        <a:latin typeface="+mj-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13 (13)</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10 (19)</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0</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740822"/>
                  </a:ext>
                </a:extLst>
              </a:tr>
            </a:tbl>
          </a:graphicData>
        </a:graphic>
      </p:graphicFrame>
      <p:sp>
        <p:nvSpPr>
          <p:cNvPr id="8" name="TextBox 7">
            <a:extLst>
              <a:ext uri="{FF2B5EF4-FFF2-40B4-BE49-F238E27FC236}">
                <a16:creationId xmlns:a16="http://schemas.microsoft.com/office/drawing/2014/main" id="{96F557DA-3A7F-43E8-5C49-5E0729886E96}"/>
              </a:ext>
            </a:extLst>
          </p:cNvPr>
          <p:cNvSpPr txBox="1"/>
          <p:nvPr/>
        </p:nvSpPr>
        <p:spPr bwMode="auto">
          <a:xfrm>
            <a:off x="268023" y="1718884"/>
            <a:ext cx="461665" cy="3955372"/>
          </a:xfrm>
          <a:prstGeom prst="rect">
            <a:avLst/>
          </a:prstGeom>
          <a:solidFill>
            <a:schemeClr val="tx1"/>
          </a:solidFill>
          <a:ln>
            <a:noFill/>
          </a:ln>
        </p:spPr>
        <p:txBody>
          <a:bodyPr vert="vert270" wrap="square">
            <a:spAutoFit/>
          </a:bodyPr>
          <a:lstStyle/>
          <a:p>
            <a:pPr algn="ctr"/>
            <a:r>
              <a:rPr lang="en-US" b="1" dirty="0">
                <a:solidFill>
                  <a:srgbClr val="000000"/>
                </a:solidFill>
                <a:latin typeface="Calibri" panose="020F0502020204030204" pitchFamily="34" charset="0"/>
                <a:cs typeface="Arial" panose="020B0604020202020204" pitchFamily="34" charset="0"/>
              </a:rPr>
              <a:t>Best Change from BL in SOD (%)</a:t>
            </a:r>
            <a:endParaRPr lang="en-US" dirty="0"/>
          </a:p>
        </p:txBody>
      </p:sp>
      <p:grpSp>
        <p:nvGrpSpPr>
          <p:cNvPr id="21" name="Group 20">
            <a:extLst>
              <a:ext uri="{FF2B5EF4-FFF2-40B4-BE49-F238E27FC236}">
                <a16:creationId xmlns:a16="http://schemas.microsoft.com/office/drawing/2014/main" id="{D47BE7B5-45B3-F803-D038-F9AC56C97527}"/>
              </a:ext>
            </a:extLst>
          </p:cNvPr>
          <p:cNvGrpSpPr/>
          <p:nvPr/>
        </p:nvGrpSpPr>
        <p:grpSpPr>
          <a:xfrm>
            <a:off x="509172" y="1536806"/>
            <a:ext cx="606256" cy="3987222"/>
            <a:chOff x="509172" y="1536806"/>
            <a:chExt cx="606256" cy="3987222"/>
          </a:xfrm>
        </p:grpSpPr>
        <p:sp>
          <p:nvSpPr>
            <p:cNvPr id="11" name="TextBox 10">
              <a:extLst>
                <a:ext uri="{FF2B5EF4-FFF2-40B4-BE49-F238E27FC236}">
                  <a16:creationId xmlns:a16="http://schemas.microsoft.com/office/drawing/2014/main" id="{A83030AD-2A6F-EE55-0FF1-44BF4944766D}"/>
                </a:ext>
              </a:extLst>
            </p:cNvPr>
            <p:cNvSpPr txBox="1"/>
            <p:nvPr/>
          </p:nvSpPr>
          <p:spPr bwMode="auto">
            <a:xfrm>
              <a:off x="579704" y="153680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sp>
          <p:nvSpPr>
            <p:cNvPr id="12" name="TextBox 11">
              <a:extLst>
                <a:ext uri="{FF2B5EF4-FFF2-40B4-BE49-F238E27FC236}">
                  <a16:creationId xmlns:a16="http://schemas.microsoft.com/office/drawing/2014/main" id="{2083BFD0-FC0B-3ED7-8BC9-874AE5DE2B87}"/>
                </a:ext>
              </a:extLst>
            </p:cNvPr>
            <p:cNvSpPr txBox="1"/>
            <p:nvPr/>
          </p:nvSpPr>
          <p:spPr bwMode="auto">
            <a:xfrm>
              <a:off x="579704" y="19415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13" name="TextBox 12">
              <a:extLst>
                <a:ext uri="{FF2B5EF4-FFF2-40B4-BE49-F238E27FC236}">
                  <a16:creationId xmlns:a16="http://schemas.microsoft.com/office/drawing/2014/main" id="{57029CF8-1895-6D9A-CAB0-3E6BD1766863}"/>
                </a:ext>
              </a:extLst>
            </p:cNvPr>
            <p:cNvSpPr txBox="1"/>
            <p:nvPr/>
          </p:nvSpPr>
          <p:spPr bwMode="auto">
            <a:xfrm>
              <a:off x="696724" y="23412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14" name="TextBox 13">
              <a:extLst>
                <a:ext uri="{FF2B5EF4-FFF2-40B4-BE49-F238E27FC236}">
                  <a16:creationId xmlns:a16="http://schemas.microsoft.com/office/drawing/2014/main" id="{23487C49-6875-B33A-6F36-41A8A8D76DA2}"/>
                </a:ext>
              </a:extLst>
            </p:cNvPr>
            <p:cNvSpPr txBox="1"/>
            <p:nvPr/>
          </p:nvSpPr>
          <p:spPr bwMode="auto">
            <a:xfrm>
              <a:off x="696724" y="27460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B5FB2CEA-B668-D72F-7CB3-629271FB7835}"/>
                </a:ext>
              </a:extLst>
            </p:cNvPr>
            <p:cNvSpPr txBox="1"/>
            <p:nvPr/>
          </p:nvSpPr>
          <p:spPr bwMode="auto">
            <a:xfrm>
              <a:off x="696724" y="3149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6" name="TextBox 15">
              <a:extLst>
                <a:ext uri="{FF2B5EF4-FFF2-40B4-BE49-F238E27FC236}">
                  <a16:creationId xmlns:a16="http://schemas.microsoft.com/office/drawing/2014/main" id="{5C2EB6FE-6FD1-19C3-4320-2EF3E490D14F}"/>
                </a:ext>
              </a:extLst>
            </p:cNvPr>
            <p:cNvSpPr txBox="1"/>
            <p:nvPr/>
          </p:nvSpPr>
          <p:spPr bwMode="auto">
            <a:xfrm>
              <a:off x="813743" y="35541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A773CDA3-F779-4E94-A5CF-A7B4F4790802}"/>
                </a:ext>
              </a:extLst>
            </p:cNvPr>
            <p:cNvSpPr txBox="1"/>
            <p:nvPr/>
          </p:nvSpPr>
          <p:spPr bwMode="auto">
            <a:xfrm>
              <a:off x="626190" y="395377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8" name="TextBox 17">
              <a:extLst>
                <a:ext uri="{FF2B5EF4-FFF2-40B4-BE49-F238E27FC236}">
                  <a16:creationId xmlns:a16="http://schemas.microsoft.com/office/drawing/2014/main" id="{D31CDBF5-1EAC-E136-1E2D-9E64076BEA48}"/>
                </a:ext>
              </a:extLst>
            </p:cNvPr>
            <p:cNvSpPr txBox="1"/>
            <p:nvPr/>
          </p:nvSpPr>
          <p:spPr bwMode="auto">
            <a:xfrm>
              <a:off x="626192" y="4358538"/>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533FBE4A-18BB-1991-BB76-9D5A2AF75C4E}"/>
                </a:ext>
              </a:extLst>
            </p:cNvPr>
            <p:cNvSpPr txBox="1"/>
            <p:nvPr/>
          </p:nvSpPr>
          <p:spPr bwMode="auto">
            <a:xfrm>
              <a:off x="626192" y="475060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20" name="TextBox 19">
              <a:extLst>
                <a:ext uri="{FF2B5EF4-FFF2-40B4-BE49-F238E27FC236}">
                  <a16:creationId xmlns:a16="http://schemas.microsoft.com/office/drawing/2014/main" id="{1B463C2B-68B7-1837-E014-45ECDBAE29F2}"/>
                </a:ext>
              </a:extLst>
            </p:cNvPr>
            <p:cNvSpPr txBox="1"/>
            <p:nvPr/>
          </p:nvSpPr>
          <p:spPr bwMode="auto">
            <a:xfrm>
              <a:off x="509172" y="5154696"/>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grpSp>
      <p:cxnSp>
        <p:nvCxnSpPr>
          <p:cNvPr id="23" name="Straight Connector 22">
            <a:extLst>
              <a:ext uri="{FF2B5EF4-FFF2-40B4-BE49-F238E27FC236}">
                <a16:creationId xmlns:a16="http://schemas.microsoft.com/office/drawing/2014/main" id="{4F7D6FD3-CA82-73D9-88A7-66E200E7948A}"/>
              </a:ext>
            </a:extLst>
          </p:cNvPr>
          <p:cNvCxnSpPr/>
          <p:nvPr/>
        </p:nvCxnSpPr>
        <p:spPr bwMode="auto">
          <a:xfrm>
            <a:off x="1131585" y="1696148"/>
            <a:ext cx="0" cy="3637852"/>
          </a:xfrm>
          <a:prstGeom prst="line">
            <a:avLst/>
          </a:prstGeom>
          <a:noFill/>
          <a:ln w="28575" cap="flat" cmpd="sng" algn="ctr">
            <a:solidFill>
              <a:schemeClr val="bg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A6805311-6524-D7CA-C6EC-4DFC445D177E}"/>
              </a:ext>
            </a:extLst>
          </p:cNvPr>
          <p:cNvGrpSpPr/>
          <p:nvPr/>
        </p:nvGrpSpPr>
        <p:grpSpPr>
          <a:xfrm>
            <a:off x="1067660" y="1704658"/>
            <a:ext cx="76626" cy="3623438"/>
            <a:chOff x="1074009" y="1704658"/>
            <a:chExt cx="1211991" cy="3623438"/>
          </a:xfrm>
        </p:grpSpPr>
        <p:cxnSp>
          <p:nvCxnSpPr>
            <p:cNvPr id="26" name="Straight Connector 25">
              <a:extLst>
                <a:ext uri="{FF2B5EF4-FFF2-40B4-BE49-F238E27FC236}">
                  <a16:creationId xmlns:a16="http://schemas.microsoft.com/office/drawing/2014/main" id="{94DA4733-5144-0C90-457B-210C52DC2213}"/>
                </a:ext>
              </a:extLst>
            </p:cNvPr>
            <p:cNvCxnSpPr>
              <a:cxnSpLocks/>
            </p:cNvCxnSpPr>
            <p:nvPr/>
          </p:nvCxnSpPr>
          <p:spPr bwMode="auto">
            <a:xfrm>
              <a:off x="1074009" y="170465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AEA6DA4-4F43-16F9-95DB-2608C3791A63}"/>
                </a:ext>
              </a:extLst>
            </p:cNvPr>
            <p:cNvCxnSpPr>
              <a:cxnSpLocks/>
            </p:cNvCxnSpPr>
            <p:nvPr/>
          </p:nvCxnSpPr>
          <p:spPr bwMode="auto">
            <a:xfrm>
              <a:off x="1074009" y="210726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3F7D54D-D412-9D00-06F2-E03AE9D55267}"/>
                </a:ext>
              </a:extLst>
            </p:cNvPr>
            <p:cNvCxnSpPr>
              <a:cxnSpLocks/>
            </p:cNvCxnSpPr>
            <p:nvPr/>
          </p:nvCxnSpPr>
          <p:spPr bwMode="auto">
            <a:xfrm>
              <a:off x="1074009" y="250986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AF0741C-C1A0-06D2-3337-EA558DD5027D}"/>
                </a:ext>
              </a:extLst>
            </p:cNvPr>
            <p:cNvCxnSpPr>
              <a:cxnSpLocks/>
            </p:cNvCxnSpPr>
            <p:nvPr/>
          </p:nvCxnSpPr>
          <p:spPr bwMode="auto">
            <a:xfrm>
              <a:off x="1074009" y="291247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16EC87B-8B02-1419-88E8-5FC4CFA6DA5E}"/>
                </a:ext>
              </a:extLst>
            </p:cNvPr>
            <p:cNvCxnSpPr>
              <a:cxnSpLocks/>
            </p:cNvCxnSpPr>
            <p:nvPr/>
          </p:nvCxnSpPr>
          <p:spPr bwMode="auto">
            <a:xfrm>
              <a:off x="1074009" y="3315074"/>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3C14CDF-0980-F793-5991-240AA795580D}"/>
                </a:ext>
              </a:extLst>
            </p:cNvPr>
            <p:cNvCxnSpPr>
              <a:cxnSpLocks/>
            </p:cNvCxnSpPr>
            <p:nvPr/>
          </p:nvCxnSpPr>
          <p:spPr bwMode="auto">
            <a:xfrm>
              <a:off x="1074009" y="371767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1E477B0-C906-ABE2-A143-F29FBF13A29D}"/>
                </a:ext>
              </a:extLst>
            </p:cNvPr>
            <p:cNvCxnSpPr>
              <a:cxnSpLocks/>
            </p:cNvCxnSpPr>
            <p:nvPr/>
          </p:nvCxnSpPr>
          <p:spPr bwMode="auto">
            <a:xfrm>
              <a:off x="1074009" y="412028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234E19E-8D19-4832-3C80-14256A6CFB52}"/>
                </a:ext>
              </a:extLst>
            </p:cNvPr>
            <p:cNvCxnSpPr>
              <a:cxnSpLocks/>
            </p:cNvCxnSpPr>
            <p:nvPr/>
          </p:nvCxnSpPr>
          <p:spPr bwMode="auto">
            <a:xfrm>
              <a:off x="1074009" y="452288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978DE7B-29EB-0A0F-BF8F-74CD7D5DDD21}"/>
                </a:ext>
              </a:extLst>
            </p:cNvPr>
            <p:cNvCxnSpPr>
              <a:cxnSpLocks/>
            </p:cNvCxnSpPr>
            <p:nvPr/>
          </p:nvCxnSpPr>
          <p:spPr bwMode="auto">
            <a:xfrm>
              <a:off x="1074009" y="492549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BD63B91-7692-E3F8-1278-0AA438367722}"/>
                </a:ext>
              </a:extLst>
            </p:cNvPr>
            <p:cNvCxnSpPr>
              <a:cxnSpLocks/>
            </p:cNvCxnSpPr>
            <p:nvPr/>
          </p:nvCxnSpPr>
          <p:spPr bwMode="auto">
            <a:xfrm>
              <a:off x="1074009" y="5328096"/>
              <a:ext cx="12119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614A12BF-FF51-B62B-FA43-1F5AD1149BE6}"/>
              </a:ext>
            </a:extLst>
          </p:cNvPr>
          <p:cNvGrpSpPr/>
          <p:nvPr/>
        </p:nvGrpSpPr>
        <p:grpSpPr>
          <a:xfrm>
            <a:off x="4326042" y="2012326"/>
            <a:ext cx="1284921" cy="923330"/>
            <a:chOff x="3457586" y="1829935"/>
            <a:chExt cx="1284921" cy="923330"/>
          </a:xfrm>
        </p:grpSpPr>
        <p:sp>
          <p:nvSpPr>
            <p:cNvPr id="38" name="TextBox 37">
              <a:extLst>
                <a:ext uri="{FF2B5EF4-FFF2-40B4-BE49-F238E27FC236}">
                  <a16:creationId xmlns:a16="http://schemas.microsoft.com/office/drawing/2014/main" id="{B6EE5506-78EE-ADE8-CD6D-A9891A01E4BC}"/>
                </a:ext>
              </a:extLst>
            </p:cNvPr>
            <p:cNvSpPr txBox="1"/>
            <p:nvPr/>
          </p:nvSpPr>
          <p:spPr bwMode="auto">
            <a:xfrm>
              <a:off x="3608670" y="1829935"/>
              <a:ext cx="11338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endParaRPr lang="en-US" dirty="0">
                <a:solidFill>
                  <a:schemeClr val="bg1"/>
                </a:solidFill>
                <a:latin typeface="Calibri" panose="020F0502020204030204" pitchFamily="34" charset="0"/>
              </a:endParaRPr>
            </a:p>
            <a:p>
              <a:pPr algn="l">
                <a:lnSpc>
                  <a:spcPct val="100000"/>
                </a:lnSpc>
                <a:spcAft>
                  <a:spcPct val="0"/>
                </a:spcAft>
                <a:buClrTx/>
                <a:buFontTx/>
                <a:buNone/>
              </a:pPr>
              <a:r>
                <a:rPr lang="en-US" dirty="0">
                  <a:solidFill>
                    <a:schemeClr val="bg1"/>
                  </a:solidFill>
                  <a:latin typeface="Calibri" panose="020F0502020204030204" pitchFamily="34" charset="0"/>
                </a:rPr>
                <a:t>&lt;90 µg/kg</a:t>
              </a:r>
            </a:p>
            <a:p>
              <a:pPr algn="l">
                <a:lnSpc>
                  <a:spcPct val="100000"/>
                </a:lnSpc>
                <a:spcAft>
                  <a:spcPct val="0"/>
                </a:spcAft>
                <a:buClrTx/>
                <a:buFontTx/>
                <a:buNone/>
              </a:pPr>
              <a:r>
                <a:rPr lang="en-US" b="0" dirty="0">
                  <a:solidFill>
                    <a:schemeClr val="bg1"/>
                  </a:solidFill>
                  <a:latin typeface="Calibri" panose="020F0502020204030204" pitchFamily="34" charset="0"/>
                </a:rPr>
                <a:t>≥90 µg/kg</a:t>
              </a:r>
            </a:p>
          </p:txBody>
        </p:sp>
        <p:sp>
          <p:nvSpPr>
            <p:cNvPr id="39" name="Rectangle 38">
              <a:extLst>
                <a:ext uri="{FF2B5EF4-FFF2-40B4-BE49-F238E27FC236}">
                  <a16:creationId xmlns:a16="http://schemas.microsoft.com/office/drawing/2014/main" id="{8DC4D90C-9395-1F2C-40FA-E2B607C33B04}"/>
                </a:ext>
              </a:extLst>
            </p:cNvPr>
            <p:cNvSpPr/>
            <p:nvPr/>
          </p:nvSpPr>
          <p:spPr bwMode="auto">
            <a:xfrm>
              <a:off x="3457586" y="2216637"/>
              <a:ext cx="137160"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C089F36-2FFF-76F7-EF23-51494E9BC244}"/>
                </a:ext>
              </a:extLst>
            </p:cNvPr>
            <p:cNvSpPr/>
            <p:nvPr/>
          </p:nvSpPr>
          <p:spPr bwMode="auto">
            <a:xfrm>
              <a:off x="3467111" y="2486627"/>
              <a:ext cx="137160" cy="13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E36527DC-222C-72AF-3FAA-450225624A0D}"/>
              </a:ext>
            </a:extLst>
          </p:cNvPr>
          <p:cNvGrpSpPr/>
          <p:nvPr/>
        </p:nvGrpSpPr>
        <p:grpSpPr>
          <a:xfrm>
            <a:off x="5850479" y="2219698"/>
            <a:ext cx="1012383" cy="1200329"/>
            <a:chOff x="3497557" y="4196608"/>
            <a:chExt cx="1012383" cy="1200329"/>
          </a:xfrm>
        </p:grpSpPr>
        <p:sp>
          <p:nvSpPr>
            <p:cNvPr id="43" name="TextBox 42">
              <a:extLst>
                <a:ext uri="{FF2B5EF4-FFF2-40B4-BE49-F238E27FC236}">
                  <a16:creationId xmlns:a16="http://schemas.microsoft.com/office/drawing/2014/main" id="{44C6D4B7-C2D8-46AB-11CD-4AFA5B449DA7}"/>
                </a:ext>
              </a:extLst>
            </p:cNvPr>
            <p:cNvSpPr txBox="1"/>
            <p:nvPr/>
          </p:nvSpPr>
          <p:spPr bwMode="auto">
            <a:xfrm>
              <a:off x="3538199" y="4196608"/>
              <a:ext cx="9717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dirty="0">
                  <a:solidFill>
                    <a:schemeClr val="bg1"/>
                  </a:solidFill>
                  <a:latin typeface="Calibri" panose="020F0502020204030204" pitchFamily="34" charset="0"/>
                </a:rPr>
                <a:t>PD</a:t>
              </a:r>
            </a:p>
            <a:p>
              <a:pPr algn="l">
                <a:lnSpc>
                  <a:spcPct val="100000"/>
                </a:lnSpc>
                <a:spcAft>
                  <a:spcPct val="0"/>
                </a:spcAft>
                <a:buClrTx/>
                <a:buFontTx/>
                <a:buNone/>
              </a:pPr>
              <a:r>
                <a:rPr lang="en-US" b="0" dirty="0">
                  <a:solidFill>
                    <a:schemeClr val="bg1"/>
                  </a:solidFill>
                  <a:latin typeface="Calibri" panose="020F0502020204030204" pitchFamily="34" charset="0"/>
                </a:rPr>
                <a:t>SD</a:t>
              </a:r>
            </a:p>
            <a:p>
              <a:pPr algn="l">
                <a:lnSpc>
                  <a:spcPct val="100000"/>
                </a:lnSpc>
                <a:spcAft>
                  <a:spcPct val="0"/>
                </a:spcAft>
                <a:buClrTx/>
                <a:buFontTx/>
                <a:buNone/>
              </a:pPr>
              <a:r>
                <a:rPr lang="en-US" dirty="0">
                  <a:solidFill>
                    <a:schemeClr val="bg1"/>
                  </a:solidFill>
                  <a:latin typeface="Calibri" panose="020F0502020204030204" pitchFamily="34" charset="0"/>
                </a:rPr>
                <a:t>PR</a:t>
              </a:r>
            </a:p>
            <a:p>
              <a:pPr algn="l">
                <a:lnSpc>
                  <a:spcPct val="100000"/>
                </a:lnSpc>
                <a:spcAft>
                  <a:spcPct val="0"/>
                </a:spcAft>
                <a:buClrTx/>
                <a:buFontTx/>
                <a:buNone/>
              </a:pPr>
              <a:r>
                <a:rPr lang="en-US" b="0" dirty="0">
                  <a:solidFill>
                    <a:schemeClr val="bg1"/>
                  </a:solidFill>
                  <a:latin typeface="Calibri" panose="020F0502020204030204" pitchFamily="34" charset="0"/>
                </a:rPr>
                <a:t>Ongoing</a:t>
              </a:r>
            </a:p>
          </p:txBody>
        </p:sp>
        <p:sp>
          <p:nvSpPr>
            <p:cNvPr id="44" name="Oval 43">
              <a:extLst>
                <a:ext uri="{FF2B5EF4-FFF2-40B4-BE49-F238E27FC236}">
                  <a16:creationId xmlns:a16="http://schemas.microsoft.com/office/drawing/2014/main" id="{6B6C19F5-A00D-1170-418A-5FE4F85DF324}"/>
                </a:ext>
              </a:extLst>
            </p:cNvPr>
            <p:cNvSpPr/>
            <p:nvPr/>
          </p:nvSpPr>
          <p:spPr bwMode="auto">
            <a:xfrm>
              <a:off x="3507105" y="4338324"/>
              <a:ext cx="83820" cy="8382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Isosceles Triangle 45">
              <a:extLst>
                <a:ext uri="{FF2B5EF4-FFF2-40B4-BE49-F238E27FC236}">
                  <a16:creationId xmlns:a16="http://schemas.microsoft.com/office/drawing/2014/main" id="{6E4E2B06-3C3B-1902-2E2D-3AF094929FCD}"/>
                </a:ext>
              </a:extLst>
            </p:cNvPr>
            <p:cNvSpPr/>
            <p:nvPr/>
          </p:nvSpPr>
          <p:spPr bwMode="auto">
            <a:xfrm>
              <a:off x="3507082" y="4617510"/>
              <a:ext cx="83820" cy="7225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Plus Sign 46">
              <a:extLst>
                <a:ext uri="{FF2B5EF4-FFF2-40B4-BE49-F238E27FC236}">
                  <a16:creationId xmlns:a16="http://schemas.microsoft.com/office/drawing/2014/main" id="{94D27FD5-89C3-3676-5E4D-F516B3D6425B}"/>
                </a:ext>
              </a:extLst>
            </p:cNvPr>
            <p:cNvSpPr/>
            <p:nvPr/>
          </p:nvSpPr>
          <p:spPr bwMode="auto">
            <a:xfrm>
              <a:off x="3497557" y="4869281"/>
              <a:ext cx="112417" cy="112417"/>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 name="Oval 33">
            <a:extLst>
              <a:ext uri="{FF2B5EF4-FFF2-40B4-BE49-F238E27FC236}">
                <a16:creationId xmlns:a16="http://schemas.microsoft.com/office/drawing/2014/main" id="{833C9E60-2BF3-DD06-D5F2-027B6512BC7A}"/>
              </a:ext>
            </a:extLst>
          </p:cNvPr>
          <p:cNvSpPr/>
          <p:nvPr/>
        </p:nvSpPr>
        <p:spPr bwMode="auto">
          <a:xfrm>
            <a:off x="1194935" y="210306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A1D2CBF0-E317-0D31-C271-1263F03905F5}"/>
              </a:ext>
            </a:extLst>
          </p:cNvPr>
          <p:cNvSpPr/>
          <p:nvPr/>
        </p:nvSpPr>
        <p:spPr bwMode="auto">
          <a:xfrm>
            <a:off x="1277359" y="245075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B30887AC-DD7D-B06D-6F40-CCA9DA3F6204}"/>
              </a:ext>
            </a:extLst>
          </p:cNvPr>
          <p:cNvSpPr/>
          <p:nvPr/>
        </p:nvSpPr>
        <p:spPr bwMode="auto">
          <a:xfrm>
            <a:off x="1348161" y="2609544"/>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EEFEB036-2905-2425-150D-26D66004BE02}"/>
              </a:ext>
            </a:extLst>
          </p:cNvPr>
          <p:cNvSpPr/>
          <p:nvPr/>
        </p:nvSpPr>
        <p:spPr bwMode="auto">
          <a:xfrm>
            <a:off x="1421820" y="2632319"/>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040CDC1D-E332-A013-A744-C85BACA6B13B}"/>
              </a:ext>
            </a:extLst>
          </p:cNvPr>
          <p:cNvSpPr/>
          <p:nvPr/>
        </p:nvSpPr>
        <p:spPr bwMode="auto">
          <a:xfrm>
            <a:off x="1499939" y="2723298"/>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7A7ECC12-FEEF-038F-C725-636EBB803E5B}"/>
              </a:ext>
            </a:extLst>
          </p:cNvPr>
          <p:cNvSpPr/>
          <p:nvPr/>
        </p:nvSpPr>
        <p:spPr bwMode="auto">
          <a:xfrm>
            <a:off x="1569789" y="279568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1648DECC-A9DE-3E6F-FAE4-B611E1D529B2}"/>
              </a:ext>
            </a:extLst>
          </p:cNvPr>
          <p:cNvSpPr/>
          <p:nvPr/>
        </p:nvSpPr>
        <p:spPr bwMode="auto">
          <a:xfrm>
            <a:off x="1646623" y="2838224"/>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50452A53-1489-9DE2-CDBF-84F06473DD24}"/>
              </a:ext>
            </a:extLst>
          </p:cNvPr>
          <p:cNvSpPr/>
          <p:nvPr/>
        </p:nvSpPr>
        <p:spPr bwMode="auto">
          <a:xfrm>
            <a:off x="1716822" y="2954599"/>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429AD38F-A149-6F10-B478-385DCA4B0C27}"/>
              </a:ext>
            </a:extLst>
          </p:cNvPr>
          <p:cNvSpPr/>
          <p:nvPr/>
        </p:nvSpPr>
        <p:spPr bwMode="auto">
          <a:xfrm>
            <a:off x="1793635" y="2980584"/>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E034605D-B1F5-FEBA-38BE-38A685F6259E}"/>
              </a:ext>
            </a:extLst>
          </p:cNvPr>
          <p:cNvSpPr/>
          <p:nvPr/>
        </p:nvSpPr>
        <p:spPr bwMode="auto">
          <a:xfrm>
            <a:off x="1873406" y="3012297"/>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DF02A834-E1B7-9FFD-CB27-7548626F6A34}"/>
              </a:ext>
            </a:extLst>
          </p:cNvPr>
          <p:cNvSpPr/>
          <p:nvPr/>
        </p:nvSpPr>
        <p:spPr bwMode="auto">
          <a:xfrm>
            <a:off x="1947065" y="304800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37C7739-C852-0827-E713-54521EBDCF9D}"/>
              </a:ext>
            </a:extLst>
          </p:cNvPr>
          <p:cNvSpPr/>
          <p:nvPr/>
        </p:nvSpPr>
        <p:spPr bwMode="auto">
          <a:xfrm>
            <a:off x="2020724" y="3069613"/>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17C379AF-509D-EC98-50F9-26ACE5E41895}"/>
              </a:ext>
            </a:extLst>
          </p:cNvPr>
          <p:cNvSpPr/>
          <p:nvPr/>
        </p:nvSpPr>
        <p:spPr bwMode="auto">
          <a:xfrm>
            <a:off x="2094383" y="3070859"/>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3CB4C760-5FB9-3EC6-9605-E489E2DCDDB4}"/>
              </a:ext>
            </a:extLst>
          </p:cNvPr>
          <p:cNvSpPr/>
          <p:nvPr/>
        </p:nvSpPr>
        <p:spPr bwMode="auto">
          <a:xfrm>
            <a:off x="2168042" y="3103625"/>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A9CB00E7-CE49-7494-BF47-B5D4FDA7A760}"/>
              </a:ext>
            </a:extLst>
          </p:cNvPr>
          <p:cNvSpPr/>
          <p:nvPr/>
        </p:nvSpPr>
        <p:spPr bwMode="auto">
          <a:xfrm>
            <a:off x="2241701" y="3111887"/>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3B0D577F-4574-301C-DE4F-BCF06EF2481E}"/>
              </a:ext>
            </a:extLst>
          </p:cNvPr>
          <p:cNvSpPr/>
          <p:nvPr/>
        </p:nvSpPr>
        <p:spPr bwMode="auto">
          <a:xfrm>
            <a:off x="2315360" y="3161284"/>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D5EA03F-7522-1259-FB3B-EA01A8F14B95}"/>
              </a:ext>
            </a:extLst>
          </p:cNvPr>
          <p:cNvSpPr/>
          <p:nvPr/>
        </p:nvSpPr>
        <p:spPr bwMode="auto">
          <a:xfrm>
            <a:off x="2389019" y="316251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9A1AF957-78BA-03EA-DBA7-6F56C46C3AF9}"/>
              </a:ext>
            </a:extLst>
          </p:cNvPr>
          <p:cNvSpPr/>
          <p:nvPr/>
        </p:nvSpPr>
        <p:spPr bwMode="auto">
          <a:xfrm>
            <a:off x="2469028" y="3195113"/>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B5D94EE0-C252-051A-F45A-357DEFC7C3E3}"/>
              </a:ext>
            </a:extLst>
          </p:cNvPr>
          <p:cNvSpPr/>
          <p:nvPr/>
        </p:nvSpPr>
        <p:spPr bwMode="auto">
          <a:xfrm>
            <a:off x="2542200" y="319828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C7FFE3D8-DB76-FE13-46E6-E15F69B05841}"/>
              </a:ext>
            </a:extLst>
          </p:cNvPr>
          <p:cNvSpPr/>
          <p:nvPr/>
        </p:nvSpPr>
        <p:spPr bwMode="auto">
          <a:xfrm>
            <a:off x="2615859" y="3239776"/>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AD0D7DCF-D47D-3F09-2512-6781249E0FD9}"/>
              </a:ext>
            </a:extLst>
          </p:cNvPr>
          <p:cNvSpPr/>
          <p:nvPr/>
        </p:nvSpPr>
        <p:spPr bwMode="auto">
          <a:xfrm>
            <a:off x="2689518" y="3270357"/>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648A46E4-69DA-F0A5-1469-19780B1917F6}"/>
              </a:ext>
            </a:extLst>
          </p:cNvPr>
          <p:cNvSpPr/>
          <p:nvPr/>
        </p:nvSpPr>
        <p:spPr bwMode="auto">
          <a:xfrm>
            <a:off x="2761800" y="3274363"/>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CA2FDCF1-97DA-167C-F393-301F7831E69E}"/>
              </a:ext>
            </a:extLst>
          </p:cNvPr>
          <p:cNvSpPr/>
          <p:nvPr/>
        </p:nvSpPr>
        <p:spPr bwMode="auto">
          <a:xfrm>
            <a:off x="2838313" y="3285495"/>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896D1847-5883-A595-57FB-99761AB8E98A}"/>
              </a:ext>
            </a:extLst>
          </p:cNvPr>
          <p:cNvSpPr/>
          <p:nvPr/>
        </p:nvSpPr>
        <p:spPr bwMode="auto">
          <a:xfrm>
            <a:off x="2911972" y="3285495"/>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E5936E16-0440-A35C-2EAE-1B0B22E4C2B7}"/>
              </a:ext>
            </a:extLst>
          </p:cNvPr>
          <p:cNvSpPr/>
          <p:nvPr/>
        </p:nvSpPr>
        <p:spPr bwMode="auto">
          <a:xfrm>
            <a:off x="2999925" y="3287951"/>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A59D5064-94DC-9BAE-2D98-22BF10FE4A1A}"/>
              </a:ext>
            </a:extLst>
          </p:cNvPr>
          <p:cNvSpPr/>
          <p:nvPr/>
        </p:nvSpPr>
        <p:spPr bwMode="auto">
          <a:xfrm>
            <a:off x="3065018" y="329428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14544BA-D4E9-4997-5E49-517EC0996546}"/>
              </a:ext>
            </a:extLst>
          </p:cNvPr>
          <p:cNvSpPr/>
          <p:nvPr/>
        </p:nvSpPr>
        <p:spPr bwMode="auto">
          <a:xfrm>
            <a:off x="3138677" y="3319554"/>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757E17F2-34A1-7A64-EAD3-D8A64FCCE31C}"/>
              </a:ext>
            </a:extLst>
          </p:cNvPr>
          <p:cNvSpPr/>
          <p:nvPr/>
        </p:nvSpPr>
        <p:spPr bwMode="auto">
          <a:xfrm>
            <a:off x="3218414" y="3324508"/>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B468BAEA-72DB-C1DB-C25C-A1E3CFB84D3C}"/>
              </a:ext>
            </a:extLst>
          </p:cNvPr>
          <p:cNvSpPr/>
          <p:nvPr/>
        </p:nvSpPr>
        <p:spPr bwMode="auto">
          <a:xfrm>
            <a:off x="3289552" y="334439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503D04F2-F794-1F10-93D0-D6CA67524369}"/>
              </a:ext>
            </a:extLst>
          </p:cNvPr>
          <p:cNvSpPr/>
          <p:nvPr/>
        </p:nvSpPr>
        <p:spPr bwMode="auto">
          <a:xfrm>
            <a:off x="3363771" y="334439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7352576B-AA16-A419-23DB-E8CA69D32B47}"/>
              </a:ext>
            </a:extLst>
          </p:cNvPr>
          <p:cNvSpPr/>
          <p:nvPr/>
        </p:nvSpPr>
        <p:spPr bwMode="auto">
          <a:xfrm>
            <a:off x="3439271" y="3360455"/>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B999771C-4508-603F-52AE-AE77FCD83CA9}"/>
              </a:ext>
            </a:extLst>
          </p:cNvPr>
          <p:cNvSpPr/>
          <p:nvPr/>
        </p:nvSpPr>
        <p:spPr bwMode="auto">
          <a:xfrm>
            <a:off x="3512930" y="3384535"/>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405E6083-5C63-1FB6-2FCE-5320CAA88B59}"/>
              </a:ext>
            </a:extLst>
          </p:cNvPr>
          <p:cNvSpPr/>
          <p:nvPr/>
        </p:nvSpPr>
        <p:spPr bwMode="auto">
          <a:xfrm>
            <a:off x="3586589" y="3376300"/>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BEC953D5-3BEB-5106-7BAD-DEF5261C7009}"/>
              </a:ext>
            </a:extLst>
          </p:cNvPr>
          <p:cNvSpPr/>
          <p:nvPr/>
        </p:nvSpPr>
        <p:spPr bwMode="auto">
          <a:xfrm>
            <a:off x="3814990" y="3461067"/>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2D740210-3AAA-23E8-75A0-6B96EB7631A1}"/>
              </a:ext>
            </a:extLst>
          </p:cNvPr>
          <p:cNvSpPr/>
          <p:nvPr/>
        </p:nvSpPr>
        <p:spPr bwMode="auto">
          <a:xfrm>
            <a:off x="3967645" y="3506786"/>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2B7357B4-3AA4-4739-5E03-E903BF8F0BB3}"/>
              </a:ext>
            </a:extLst>
          </p:cNvPr>
          <p:cNvSpPr/>
          <p:nvPr/>
        </p:nvSpPr>
        <p:spPr bwMode="auto">
          <a:xfrm>
            <a:off x="3888989" y="3461066"/>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Isosceles Triangle 81">
            <a:extLst>
              <a:ext uri="{FF2B5EF4-FFF2-40B4-BE49-F238E27FC236}">
                <a16:creationId xmlns:a16="http://schemas.microsoft.com/office/drawing/2014/main" id="{B5920B76-AC8E-8FAE-9E3B-1819657D7E8A}"/>
              </a:ext>
            </a:extLst>
          </p:cNvPr>
          <p:cNvSpPr/>
          <p:nvPr/>
        </p:nvSpPr>
        <p:spPr bwMode="auto">
          <a:xfrm>
            <a:off x="3660248" y="339010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Isosceles Triangle 82">
            <a:extLst>
              <a:ext uri="{FF2B5EF4-FFF2-40B4-BE49-F238E27FC236}">
                <a16:creationId xmlns:a16="http://schemas.microsoft.com/office/drawing/2014/main" id="{598BEE1F-8FB9-F472-6A96-8B7F303BECE6}"/>
              </a:ext>
            </a:extLst>
          </p:cNvPr>
          <p:cNvSpPr/>
          <p:nvPr/>
        </p:nvSpPr>
        <p:spPr bwMode="auto">
          <a:xfrm>
            <a:off x="3736556" y="3453953"/>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Isosceles Triangle 83">
            <a:extLst>
              <a:ext uri="{FF2B5EF4-FFF2-40B4-BE49-F238E27FC236}">
                <a16:creationId xmlns:a16="http://schemas.microsoft.com/office/drawing/2014/main" id="{9548BF60-7E17-0F20-5A61-9A1A615270AE}"/>
              </a:ext>
            </a:extLst>
          </p:cNvPr>
          <p:cNvSpPr/>
          <p:nvPr/>
        </p:nvSpPr>
        <p:spPr bwMode="auto">
          <a:xfrm>
            <a:off x="4034107" y="3509703"/>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Isosceles Triangle 84">
            <a:extLst>
              <a:ext uri="{FF2B5EF4-FFF2-40B4-BE49-F238E27FC236}">
                <a16:creationId xmlns:a16="http://schemas.microsoft.com/office/drawing/2014/main" id="{C31A664A-AD43-2546-02C3-DE806D685265}"/>
              </a:ext>
            </a:extLst>
          </p:cNvPr>
          <p:cNvSpPr/>
          <p:nvPr/>
        </p:nvSpPr>
        <p:spPr bwMode="auto">
          <a:xfrm>
            <a:off x="4107884" y="3523325"/>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393F769F-D5BF-889A-4599-82F3D9713FAB}"/>
              </a:ext>
            </a:extLst>
          </p:cNvPr>
          <p:cNvSpPr/>
          <p:nvPr/>
        </p:nvSpPr>
        <p:spPr bwMode="auto">
          <a:xfrm>
            <a:off x="4188048" y="355411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9FA52F9-E455-4526-F6FE-2A1466BA4B0D}"/>
              </a:ext>
            </a:extLst>
          </p:cNvPr>
          <p:cNvSpPr/>
          <p:nvPr/>
        </p:nvSpPr>
        <p:spPr bwMode="auto">
          <a:xfrm>
            <a:off x="4333530" y="3589676"/>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06A71F28-5791-EA47-7092-C844242C24F9}"/>
              </a:ext>
            </a:extLst>
          </p:cNvPr>
          <p:cNvSpPr/>
          <p:nvPr/>
        </p:nvSpPr>
        <p:spPr bwMode="auto">
          <a:xfrm>
            <a:off x="4479012" y="360408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E9D52D0E-285D-01B7-8D6B-E3E58489E560}"/>
              </a:ext>
            </a:extLst>
          </p:cNvPr>
          <p:cNvSpPr/>
          <p:nvPr/>
        </p:nvSpPr>
        <p:spPr bwMode="auto">
          <a:xfrm>
            <a:off x="4255438" y="3554112"/>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A24120C5-74C7-F7A6-4172-F25CDEABBD79}"/>
              </a:ext>
            </a:extLst>
          </p:cNvPr>
          <p:cNvSpPr/>
          <p:nvPr/>
        </p:nvSpPr>
        <p:spPr bwMode="auto">
          <a:xfrm>
            <a:off x="4405597" y="358942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158AC2AC-BEE3-1068-5968-7717BD115101}"/>
              </a:ext>
            </a:extLst>
          </p:cNvPr>
          <p:cNvSpPr/>
          <p:nvPr/>
        </p:nvSpPr>
        <p:spPr bwMode="auto">
          <a:xfrm>
            <a:off x="4555756" y="3602011"/>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5BB0A4FD-C1BC-5CE8-8B69-2729E4EFA26C}"/>
              </a:ext>
            </a:extLst>
          </p:cNvPr>
          <p:cNvSpPr/>
          <p:nvPr/>
        </p:nvSpPr>
        <p:spPr bwMode="auto">
          <a:xfrm>
            <a:off x="4637323" y="3611596"/>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93">
            <a:extLst>
              <a:ext uri="{FF2B5EF4-FFF2-40B4-BE49-F238E27FC236}">
                <a16:creationId xmlns:a16="http://schemas.microsoft.com/office/drawing/2014/main" id="{185B5145-EA41-9640-FADB-0DAB56E4C72D}"/>
              </a:ext>
            </a:extLst>
          </p:cNvPr>
          <p:cNvSpPr/>
          <p:nvPr/>
        </p:nvSpPr>
        <p:spPr bwMode="auto">
          <a:xfrm>
            <a:off x="4702545" y="3639757"/>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57BB61C9-F2AF-B23B-76EA-AFF2F6AE8F7A}"/>
              </a:ext>
            </a:extLst>
          </p:cNvPr>
          <p:cNvSpPr/>
          <p:nvPr/>
        </p:nvSpPr>
        <p:spPr bwMode="auto">
          <a:xfrm>
            <a:off x="4777809" y="3599831"/>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2FA01527-AA71-D60F-3749-A166CCF8ED7A}"/>
              </a:ext>
            </a:extLst>
          </p:cNvPr>
          <p:cNvSpPr/>
          <p:nvPr/>
        </p:nvSpPr>
        <p:spPr bwMode="auto">
          <a:xfrm>
            <a:off x="4857874" y="3765211"/>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25472CCF-490B-17ED-E2E7-DB246D7FA145}"/>
              </a:ext>
            </a:extLst>
          </p:cNvPr>
          <p:cNvSpPr/>
          <p:nvPr/>
        </p:nvSpPr>
        <p:spPr bwMode="auto">
          <a:xfrm>
            <a:off x="4931533" y="3768438"/>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488386E0-32E4-27D2-3772-9447614AAB6D}"/>
              </a:ext>
            </a:extLst>
          </p:cNvPr>
          <p:cNvSpPr/>
          <p:nvPr/>
        </p:nvSpPr>
        <p:spPr bwMode="auto">
          <a:xfrm>
            <a:off x="5008373" y="3773522"/>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B1962320-F7E8-7800-CA43-BD769810845F}"/>
              </a:ext>
            </a:extLst>
          </p:cNvPr>
          <p:cNvSpPr/>
          <p:nvPr/>
        </p:nvSpPr>
        <p:spPr bwMode="auto">
          <a:xfrm>
            <a:off x="5390737" y="3901631"/>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0146F092-CB77-F852-ED39-8F31EA0EACCE}"/>
              </a:ext>
            </a:extLst>
          </p:cNvPr>
          <p:cNvSpPr/>
          <p:nvPr/>
        </p:nvSpPr>
        <p:spPr bwMode="auto">
          <a:xfrm>
            <a:off x="5082315" y="3844064"/>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D89F297B-3E41-DA45-4C95-FF3870D552F2}"/>
              </a:ext>
            </a:extLst>
          </p:cNvPr>
          <p:cNvSpPr/>
          <p:nvPr/>
        </p:nvSpPr>
        <p:spPr bwMode="auto">
          <a:xfrm>
            <a:off x="5155752" y="3814157"/>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7D02BA71-1577-9B18-FCB9-267CF41AE606}"/>
              </a:ext>
            </a:extLst>
          </p:cNvPr>
          <p:cNvSpPr/>
          <p:nvPr/>
        </p:nvSpPr>
        <p:spPr bwMode="auto">
          <a:xfrm>
            <a:off x="5228345" y="382931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DC4F938B-7BB7-4094-747A-A277D47A3BEA}"/>
              </a:ext>
            </a:extLst>
          </p:cNvPr>
          <p:cNvSpPr/>
          <p:nvPr/>
        </p:nvSpPr>
        <p:spPr bwMode="auto">
          <a:xfrm>
            <a:off x="5305662" y="3857568"/>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389AFB3C-FC21-FBEA-450A-94BFA03C91B1}"/>
              </a:ext>
            </a:extLst>
          </p:cNvPr>
          <p:cNvSpPr/>
          <p:nvPr/>
        </p:nvSpPr>
        <p:spPr bwMode="auto">
          <a:xfrm>
            <a:off x="5458268" y="3926106"/>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B07EEA2D-6493-39B5-F02E-5AAFCB1062EE}"/>
              </a:ext>
            </a:extLst>
          </p:cNvPr>
          <p:cNvSpPr/>
          <p:nvPr/>
        </p:nvSpPr>
        <p:spPr bwMode="auto">
          <a:xfrm>
            <a:off x="5528868" y="3953078"/>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8FFDDAFC-77D9-84DB-88A7-38D0E5835EEE}"/>
              </a:ext>
            </a:extLst>
          </p:cNvPr>
          <p:cNvSpPr/>
          <p:nvPr/>
        </p:nvSpPr>
        <p:spPr bwMode="auto">
          <a:xfrm>
            <a:off x="5592170" y="396043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956BE9D0-64B8-C74D-1EFD-C049DAD08768}"/>
              </a:ext>
            </a:extLst>
          </p:cNvPr>
          <p:cNvSpPr/>
          <p:nvPr/>
        </p:nvSpPr>
        <p:spPr bwMode="auto">
          <a:xfrm>
            <a:off x="5674850" y="3983298"/>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7E13774E-0D54-96E2-4257-BC96AC245111}"/>
              </a:ext>
            </a:extLst>
          </p:cNvPr>
          <p:cNvSpPr/>
          <p:nvPr/>
        </p:nvSpPr>
        <p:spPr bwMode="auto">
          <a:xfrm>
            <a:off x="5744042" y="4050913"/>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748225FF-1A9C-9B22-6D0D-523B2E57847A}"/>
              </a:ext>
            </a:extLst>
          </p:cNvPr>
          <p:cNvSpPr/>
          <p:nvPr/>
        </p:nvSpPr>
        <p:spPr bwMode="auto">
          <a:xfrm>
            <a:off x="5829958" y="4092693"/>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D2456590-6EB4-308B-0070-E58FDA9EF565}"/>
              </a:ext>
            </a:extLst>
          </p:cNvPr>
          <p:cNvSpPr/>
          <p:nvPr/>
        </p:nvSpPr>
        <p:spPr bwMode="auto">
          <a:xfrm>
            <a:off x="5905654" y="4097422"/>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C2C869D4-A87D-8843-D4DF-F6496688EC17}"/>
              </a:ext>
            </a:extLst>
          </p:cNvPr>
          <p:cNvSpPr/>
          <p:nvPr/>
        </p:nvSpPr>
        <p:spPr bwMode="auto">
          <a:xfrm>
            <a:off x="5978815" y="4118150"/>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6A41E565-45EE-5B07-6AEE-B18B40322185}"/>
              </a:ext>
            </a:extLst>
          </p:cNvPr>
          <p:cNvSpPr/>
          <p:nvPr/>
        </p:nvSpPr>
        <p:spPr bwMode="auto">
          <a:xfrm>
            <a:off x="6054739" y="412367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FA5D0D14-B98A-5EF1-F749-A2485982D085}"/>
              </a:ext>
            </a:extLst>
          </p:cNvPr>
          <p:cNvSpPr/>
          <p:nvPr/>
        </p:nvSpPr>
        <p:spPr bwMode="auto">
          <a:xfrm>
            <a:off x="6127672" y="4123679"/>
            <a:ext cx="53034" cy="4571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Plus Sign 115">
            <a:extLst>
              <a:ext uri="{FF2B5EF4-FFF2-40B4-BE49-F238E27FC236}">
                <a16:creationId xmlns:a16="http://schemas.microsoft.com/office/drawing/2014/main" id="{3BBAFA5C-BA91-5A3E-3C34-D6553C910345}"/>
              </a:ext>
            </a:extLst>
          </p:cNvPr>
          <p:cNvSpPr/>
          <p:nvPr/>
        </p:nvSpPr>
        <p:spPr bwMode="auto">
          <a:xfrm>
            <a:off x="6185314" y="4138003"/>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Plus Sign 116">
            <a:extLst>
              <a:ext uri="{FF2B5EF4-FFF2-40B4-BE49-F238E27FC236}">
                <a16:creationId xmlns:a16="http://schemas.microsoft.com/office/drawing/2014/main" id="{DC65B7C8-7613-23FB-D83F-B2C6D5DB32D8}"/>
              </a:ext>
            </a:extLst>
          </p:cNvPr>
          <p:cNvSpPr/>
          <p:nvPr/>
        </p:nvSpPr>
        <p:spPr bwMode="auto">
          <a:xfrm>
            <a:off x="6265086" y="4146538"/>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Plus Sign 117">
            <a:extLst>
              <a:ext uri="{FF2B5EF4-FFF2-40B4-BE49-F238E27FC236}">
                <a16:creationId xmlns:a16="http://schemas.microsoft.com/office/drawing/2014/main" id="{62AC68E1-B8BD-0603-2774-443B654F3C71}"/>
              </a:ext>
            </a:extLst>
          </p:cNvPr>
          <p:cNvSpPr/>
          <p:nvPr/>
        </p:nvSpPr>
        <p:spPr bwMode="auto">
          <a:xfrm>
            <a:off x="6342260" y="4265421"/>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Plus Sign 118">
            <a:extLst>
              <a:ext uri="{FF2B5EF4-FFF2-40B4-BE49-F238E27FC236}">
                <a16:creationId xmlns:a16="http://schemas.microsoft.com/office/drawing/2014/main" id="{C7D8224B-9B53-C21F-270C-05F1D4A1C1DA}"/>
              </a:ext>
            </a:extLst>
          </p:cNvPr>
          <p:cNvSpPr/>
          <p:nvPr/>
        </p:nvSpPr>
        <p:spPr bwMode="auto">
          <a:xfrm>
            <a:off x="6420305" y="4237504"/>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Plus Sign 119">
            <a:extLst>
              <a:ext uri="{FF2B5EF4-FFF2-40B4-BE49-F238E27FC236}">
                <a16:creationId xmlns:a16="http://schemas.microsoft.com/office/drawing/2014/main" id="{E18B805B-EEF2-C133-E744-1D5E21C780EF}"/>
              </a:ext>
            </a:extLst>
          </p:cNvPr>
          <p:cNvSpPr/>
          <p:nvPr/>
        </p:nvSpPr>
        <p:spPr bwMode="auto">
          <a:xfrm>
            <a:off x="6489222" y="4280510"/>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Plus Sign 120">
            <a:extLst>
              <a:ext uri="{FF2B5EF4-FFF2-40B4-BE49-F238E27FC236}">
                <a16:creationId xmlns:a16="http://schemas.microsoft.com/office/drawing/2014/main" id="{B32F0B2D-415A-7337-584F-E0F644A7AEF3}"/>
              </a:ext>
            </a:extLst>
          </p:cNvPr>
          <p:cNvSpPr/>
          <p:nvPr/>
        </p:nvSpPr>
        <p:spPr bwMode="auto">
          <a:xfrm>
            <a:off x="6562044" y="4372292"/>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Plus Sign 121">
            <a:extLst>
              <a:ext uri="{FF2B5EF4-FFF2-40B4-BE49-F238E27FC236}">
                <a16:creationId xmlns:a16="http://schemas.microsoft.com/office/drawing/2014/main" id="{21487D37-6B27-A411-E364-912464CEC6A7}"/>
              </a:ext>
            </a:extLst>
          </p:cNvPr>
          <p:cNvSpPr/>
          <p:nvPr/>
        </p:nvSpPr>
        <p:spPr bwMode="auto">
          <a:xfrm>
            <a:off x="6645385" y="4369224"/>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Plus Sign 122">
            <a:extLst>
              <a:ext uri="{FF2B5EF4-FFF2-40B4-BE49-F238E27FC236}">
                <a16:creationId xmlns:a16="http://schemas.microsoft.com/office/drawing/2014/main" id="{2D79AFE9-6398-943B-8924-6C29412D4B7F}"/>
              </a:ext>
            </a:extLst>
          </p:cNvPr>
          <p:cNvSpPr/>
          <p:nvPr/>
        </p:nvSpPr>
        <p:spPr bwMode="auto">
          <a:xfrm>
            <a:off x="6717810" y="4375076"/>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Plus Sign 123">
            <a:extLst>
              <a:ext uri="{FF2B5EF4-FFF2-40B4-BE49-F238E27FC236}">
                <a16:creationId xmlns:a16="http://schemas.microsoft.com/office/drawing/2014/main" id="{2597ACFB-9781-74A9-4819-B5F8DC05BB76}"/>
              </a:ext>
            </a:extLst>
          </p:cNvPr>
          <p:cNvSpPr/>
          <p:nvPr/>
        </p:nvSpPr>
        <p:spPr bwMode="auto">
          <a:xfrm>
            <a:off x="6789960" y="4444442"/>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Plus Sign 124">
            <a:extLst>
              <a:ext uri="{FF2B5EF4-FFF2-40B4-BE49-F238E27FC236}">
                <a16:creationId xmlns:a16="http://schemas.microsoft.com/office/drawing/2014/main" id="{B2176A2E-EED4-4556-7B2E-76C0FD994905}"/>
              </a:ext>
            </a:extLst>
          </p:cNvPr>
          <p:cNvSpPr/>
          <p:nvPr/>
        </p:nvSpPr>
        <p:spPr bwMode="auto">
          <a:xfrm>
            <a:off x="6862110" y="4512217"/>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Plus Sign 125">
            <a:extLst>
              <a:ext uri="{FF2B5EF4-FFF2-40B4-BE49-F238E27FC236}">
                <a16:creationId xmlns:a16="http://schemas.microsoft.com/office/drawing/2014/main" id="{DB291A7B-1C21-47F7-ACED-053E8C09671B}"/>
              </a:ext>
            </a:extLst>
          </p:cNvPr>
          <p:cNvSpPr/>
          <p:nvPr/>
        </p:nvSpPr>
        <p:spPr bwMode="auto">
          <a:xfrm>
            <a:off x="6939520" y="4579992"/>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Plus Sign 126">
            <a:extLst>
              <a:ext uri="{FF2B5EF4-FFF2-40B4-BE49-F238E27FC236}">
                <a16:creationId xmlns:a16="http://schemas.microsoft.com/office/drawing/2014/main" id="{49A6B512-0506-3B49-D6D7-26A32588D9DB}"/>
              </a:ext>
            </a:extLst>
          </p:cNvPr>
          <p:cNvSpPr/>
          <p:nvPr/>
        </p:nvSpPr>
        <p:spPr bwMode="auto">
          <a:xfrm>
            <a:off x="7008615" y="4612382"/>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Plus Sign 127">
            <a:extLst>
              <a:ext uri="{FF2B5EF4-FFF2-40B4-BE49-F238E27FC236}">
                <a16:creationId xmlns:a16="http://schemas.microsoft.com/office/drawing/2014/main" id="{4A13FB66-9D6E-2087-5999-46392D3D25C8}"/>
              </a:ext>
            </a:extLst>
          </p:cNvPr>
          <p:cNvSpPr/>
          <p:nvPr/>
        </p:nvSpPr>
        <p:spPr bwMode="auto">
          <a:xfrm>
            <a:off x="7083305" y="4623750"/>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Plus Sign 128">
            <a:extLst>
              <a:ext uri="{FF2B5EF4-FFF2-40B4-BE49-F238E27FC236}">
                <a16:creationId xmlns:a16="http://schemas.microsoft.com/office/drawing/2014/main" id="{6FF2A68F-D54A-5C00-1746-A22BB14EA27D}"/>
              </a:ext>
            </a:extLst>
          </p:cNvPr>
          <p:cNvSpPr/>
          <p:nvPr/>
        </p:nvSpPr>
        <p:spPr bwMode="auto">
          <a:xfrm>
            <a:off x="7159326" y="4694973"/>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Plus Sign 129">
            <a:extLst>
              <a:ext uri="{FF2B5EF4-FFF2-40B4-BE49-F238E27FC236}">
                <a16:creationId xmlns:a16="http://schemas.microsoft.com/office/drawing/2014/main" id="{1E69133E-926D-8539-B28F-385ED7EAA520}"/>
              </a:ext>
            </a:extLst>
          </p:cNvPr>
          <p:cNvSpPr/>
          <p:nvPr/>
        </p:nvSpPr>
        <p:spPr bwMode="auto">
          <a:xfrm>
            <a:off x="7245347" y="4709950"/>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Plus Sign 130">
            <a:extLst>
              <a:ext uri="{FF2B5EF4-FFF2-40B4-BE49-F238E27FC236}">
                <a16:creationId xmlns:a16="http://schemas.microsoft.com/office/drawing/2014/main" id="{36FCB240-99A1-61AB-6AA4-CC98605B9E2B}"/>
              </a:ext>
            </a:extLst>
          </p:cNvPr>
          <p:cNvSpPr/>
          <p:nvPr/>
        </p:nvSpPr>
        <p:spPr bwMode="auto">
          <a:xfrm>
            <a:off x="7312466" y="4720318"/>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Plus Sign 131">
            <a:extLst>
              <a:ext uri="{FF2B5EF4-FFF2-40B4-BE49-F238E27FC236}">
                <a16:creationId xmlns:a16="http://schemas.microsoft.com/office/drawing/2014/main" id="{14699E0B-5D56-477E-E1B8-48DB6CD6A94B}"/>
              </a:ext>
            </a:extLst>
          </p:cNvPr>
          <p:cNvSpPr/>
          <p:nvPr/>
        </p:nvSpPr>
        <p:spPr bwMode="auto">
          <a:xfrm>
            <a:off x="7384616" y="4802836"/>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Plus Sign 132">
            <a:extLst>
              <a:ext uri="{FF2B5EF4-FFF2-40B4-BE49-F238E27FC236}">
                <a16:creationId xmlns:a16="http://schemas.microsoft.com/office/drawing/2014/main" id="{12B95B3B-68BB-BB12-AD70-38BB15C9C78C}"/>
              </a:ext>
            </a:extLst>
          </p:cNvPr>
          <p:cNvSpPr/>
          <p:nvPr/>
        </p:nvSpPr>
        <p:spPr bwMode="auto">
          <a:xfrm>
            <a:off x="7456766" y="5001080"/>
            <a:ext cx="72150" cy="72150"/>
          </a:xfrm>
          <a:prstGeom prst="mathPlus">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5CE927F5-7BEB-7654-2724-8129D96411A3}"/>
              </a:ext>
            </a:extLst>
          </p:cNvPr>
          <p:cNvSpPr/>
          <p:nvPr/>
        </p:nvSpPr>
        <p:spPr bwMode="auto">
          <a:xfrm>
            <a:off x="7473950" y="3724084"/>
            <a:ext cx="57944" cy="124320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Diamond 134">
            <a:extLst>
              <a:ext uri="{FF2B5EF4-FFF2-40B4-BE49-F238E27FC236}">
                <a16:creationId xmlns:a16="http://schemas.microsoft.com/office/drawing/2014/main" id="{00CA6B80-7CD7-10CE-1887-A58107490EC5}"/>
              </a:ext>
            </a:extLst>
          </p:cNvPr>
          <p:cNvSpPr/>
          <p:nvPr/>
        </p:nvSpPr>
        <p:spPr bwMode="auto">
          <a:xfrm>
            <a:off x="7469466" y="4932089"/>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733FDFB7-E8A4-8CCD-98BA-46473681805B}"/>
              </a:ext>
            </a:extLst>
          </p:cNvPr>
          <p:cNvSpPr/>
          <p:nvPr/>
        </p:nvSpPr>
        <p:spPr bwMode="auto">
          <a:xfrm>
            <a:off x="7398822" y="3726851"/>
            <a:ext cx="57944" cy="102652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Diamond 136">
            <a:extLst>
              <a:ext uri="{FF2B5EF4-FFF2-40B4-BE49-F238E27FC236}">
                <a16:creationId xmlns:a16="http://schemas.microsoft.com/office/drawing/2014/main" id="{3F2D658A-672A-0670-ED0A-833B760BE946}"/>
              </a:ext>
            </a:extLst>
          </p:cNvPr>
          <p:cNvSpPr/>
          <p:nvPr/>
        </p:nvSpPr>
        <p:spPr bwMode="auto">
          <a:xfrm>
            <a:off x="7392259" y="4719942"/>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9F0C028-3441-4ACF-F061-AB668CE99D8B}"/>
              </a:ext>
            </a:extLst>
          </p:cNvPr>
          <p:cNvSpPr/>
          <p:nvPr/>
        </p:nvSpPr>
        <p:spPr bwMode="auto">
          <a:xfrm>
            <a:off x="7327817" y="3724085"/>
            <a:ext cx="57944" cy="952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Diamond 138">
            <a:extLst>
              <a:ext uri="{FF2B5EF4-FFF2-40B4-BE49-F238E27FC236}">
                <a16:creationId xmlns:a16="http://schemas.microsoft.com/office/drawing/2014/main" id="{C316F540-499D-963A-9260-E70CEC667E6C}"/>
              </a:ext>
            </a:extLst>
          </p:cNvPr>
          <p:cNvSpPr/>
          <p:nvPr/>
        </p:nvSpPr>
        <p:spPr bwMode="auto">
          <a:xfrm>
            <a:off x="7320786" y="4640959"/>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A2C481E6-772F-5964-78E0-7F310F5EDA80}"/>
              </a:ext>
            </a:extLst>
          </p:cNvPr>
          <p:cNvSpPr/>
          <p:nvPr/>
        </p:nvSpPr>
        <p:spPr bwMode="auto">
          <a:xfrm>
            <a:off x="7253036" y="3724085"/>
            <a:ext cx="57944" cy="92805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Diamond 140">
            <a:extLst>
              <a:ext uri="{FF2B5EF4-FFF2-40B4-BE49-F238E27FC236}">
                <a16:creationId xmlns:a16="http://schemas.microsoft.com/office/drawing/2014/main" id="{FCE8562D-E53D-EA75-BA84-0254B3D67405}"/>
              </a:ext>
            </a:extLst>
          </p:cNvPr>
          <p:cNvSpPr/>
          <p:nvPr/>
        </p:nvSpPr>
        <p:spPr bwMode="auto">
          <a:xfrm>
            <a:off x="7245347" y="4624355"/>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8916B1D6-D84F-33DE-10A1-2F28D1848168}"/>
              </a:ext>
            </a:extLst>
          </p:cNvPr>
          <p:cNvSpPr/>
          <p:nvPr/>
        </p:nvSpPr>
        <p:spPr bwMode="auto">
          <a:xfrm>
            <a:off x="7182379" y="3724085"/>
            <a:ext cx="57944" cy="92805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Diamond 142">
            <a:extLst>
              <a:ext uri="{FF2B5EF4-FFF2-40B4-BE49-F238E27FC236}">
                <a16:creationId xmlns:a16="http://schemas.microsoft.com/office/drawing/2014/main" id="{53AA2CEA-EA24-E3A7-B747-5E87F2804625}"/>
              </a:ext>
            </a:extLst>
          </p:cNvPr>
          <p:cNvSpPr/>
          <p:nvPr/>
        </p:nvSpPr>
        <p:spPr bwMode="auto">
          <a:xfrm>
            <a:off x="7169048" y="4622929"/>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DE495968-464E-0769-6B09-5803DD9DEA57}"/>
              </a:ext>
            </a:extLst>
          </p:cNvPr>
          <p:cNvSpPr/>
          <p:nvPr/>
        </p:nvSpPr>
        <p:spPr bwMode="auto">
          <a:xfrm>
            <a:off x="7104981" y="3724086"/>
            <a:ext cx="57944" cy="86028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Diamond 144">
            <a:extLst>
              <a:ext uri="{FF2B5EF4-FFF2-40B4-BE49-F238E27FC236}">
                <a16:creationId xmlns:a16="http://schemas.microsoft.com/office/drawing/2014/main" id="{ABC71FF2-1A6E-39A9-39A0-6A7AB0A9730C}"/>
              </a:ext>
            </a:extLst>
          </p:cNvPr>
          <p:cNvSpPr/>
          <p:nvPr/>
        </p:nvSpPr>
        <p:spPr bwMode="auto">
          <a:xfrm>
            <a:off x="7097230" y="4550258"/>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EA21678F-55FF-EB6E-2035-C7F0D38950D5}"/>
              </a:ext>
            </a:extLst>
          </p:cNvPr>
          <p:cNvSpPr/>
          <p:nvPr/>
        </p:nvSpPr>
        <p:spPr bwMode="auto">
          <a:xfrm>
            <a:off x="7028548" y="3724086"/>
            <a:ext cx="57944" cy="86028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Diamond 146">
            <a:extLst>
              <a:ext uri="{FF2B5EF4-FFF2-40B4-BE49-F238E27FC236}">
                <a16:creationId xmlns:a16="http://schemas.microsoft.com/office/drawing/2014/main" id="{BF1FEC5F-1B67-CC80-877D-7E259C8D1537}"/>
              </a:ext>
            </a:extLst>
          </p:cNvPr>
          <p:cNvSpPr/>
          <p:nvPr/>
        </p:nvSpPr>
        <p:spPr bwMode="auto">
          <a:xfrm>
            <a:off x="7020797" y="4548593"/>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0FF49B88-58E3-67C7-2970-59233E8BC215}"/>
              </a:ext>
            </a:extLst>
          </p:cNvPr>
          <p:cNvSpPr/>
          <p:nvPr/>
        </p:nvSpPr>
        <p:spPr bwMode="auto">
          <a:xfrm>
            <a:off x="6955279" y="3724086"/>
            <a:ext cx="57944" cy="80781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Diamond 148">
            <a:extLst>
              <a:ext uri="{FF2B5EF4-FFF2-40B4-BE49-F238E27FC236}">
                <a16:creationId xmlns:a16="http://schemas.microsoft.com/office/drawing/2014/main" id="{C14C0BD4-9773-4704-CBEF-F66F975173AC}"/>
              </a:ext>
            </a:extLst>
          </p:cNvPr>
          <p:cNvSpPr/>
          <p:nvPr/>
        </p:nvSpPr>
        <p:spPr bwMode="auto">
          <a:xfrm>
            <a:off x="6947103" y="4505683"/>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9CADD908-3E77-55F7-177E-0077B4456D85}"/>
              </a:ext>
            </a:extLst>
          </p:cNvPr>
          <p:cNvSpPr/>
          <p:nvPr/>
        </p:nvSpPr>
        <p:spPr bwMode="auto">
          <a:xfrm>
            <a:off x="6882065" y="3724086"/>
            <a:ext cx="57944" cy="7431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Diamond 150">
            <a:extLst>
              <a:ext uri="{FF2B5EF4-FFF2-40B4-BE49-F238E27FC236}">
                <a16:creationId xmlns:a16="http://schemas.microsoft.com/office/drawing/2014/main" id="{1F878E70-0161-0F2D-297D-96134A2BAAA0}"/>
              </a:ext>
            </a:extLst>
          </p:cNvPr>
          <p:cNvSpPr/>
          <p:nvPr/>
        </p:nvSpPr>
        <p:spPr bwMode="auto">
          <a:xfrm>
            <a:off x="6873571" y="4432729"/>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6765C68A-CBF6-DF09-A9D6-D6B400EAADF5}"/>
              </a:ext>
            </a:extLst>
          </p:cNvPr>
          <p:cNvSpPr/>
          <p:nvPr/>
        </p:nvSpPr>
        <p:spPr bwMode="auto">
          <a:xfrm>
            <a:off x="6806783" y="3719136"/>
            <a:ext cx="57944" cy="68122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Diamond 152">
            <a:extLst>
              <a:ext uri="{FF2B5EF4-FFF2-40B4-BE49-F238E27FC236}">
                <a16:creationId xmlns:a16="http://schemas.microsoft.com/office/drawing/2014/main" id="{23814369-05F6-3524-4C50-E022E7AC7161}"/>
              </a:ext>
            </a:extLst>
          </p:cNvPr>
          <p:cNvSpPr/>
          <p:nvPr/>
        </p:nvSpPr>
        <p:spPr bwMode="auto">
          <a:xfrm>
            <a:off x="6800135" y="4371066"/>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78B5B133-9C93-D2B9-44BF-B63B17A74936}"/>
              </a:ext>
            </a:extLst>
          </p:cNvPr>
          <p:cNvSpPr/>
          <p:nvPr/>
        </p:nvSpPr>
        <p:spPr bwMode="auto">
          <a:xfrm>
            <a:off x="6733476" y="3719137"/>
            <a:ext cx="57944" cy="6123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Diamond 154">
            <a:extLst>
              <a:ext uri="{FF2B5EF4-FFF2-40B4-BE49-F238E27FC236}">
                <a16:creationId xmlns:a16="http://schemas.microsoft.com/office/drawing/2014/main" id="{4BAFA624-F435-01BD-750F-E0F4A7245C2B}"/>
              </a:ext>
            </a:extLst>
          </p:cNvPr>
          <p:cNvSpPr/>
          <p:nvPr/>
        </p:nvSpPr>
        <p:spPr bwMode="auto">
          <a:xfrm>
            <a:off x="6722429" y="4302075"/>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68873458-06DA-568B-14E9-37867E151656}"/>
              </a:ext>
            </a:extLst>
          </p:cNvPr>
          <p:cNvSpPr/>
          <p:nvPr/>
        </p:nvSpPr>
        <p:spPr bwMode="auto">
          <a:xfrm>
            <a:off x="6657452" y="3719137"/>
            <a:ext cx="57944" cy="6123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Diamond 156">
            <a:extLst>
              <a:ext uri="{FF2B5EF4-FFF2-40B4-BE49-F238E27FC236}">
                <a16:creationId xmlns:a16="http://schemas.microsoft.com/office/drawing/2014/main" id="{CF4D80FE-C2EF-4527-956B-495D09257016}"/>
              </a:ext>
            </a:extLst>
          </p:cNvPr>
          <p:cNvSpPr/>
          <p:nvPr/>
        </p:nvSpPr>
        <p:spPr bwMode="auto">
          <a:xfrm>
            <a:off x="6646405" y="4302075"/>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69BC5348-12FA-C0D2-A4D9-77DA99A59646}"/>
              </a:ext>
            </a:extLst>
          </p:cNvPr>
          <p:cNvSpPr/>
          <p:nvPr/>
        </p:nvSpPr>
        <p:spPr bwMode="auto">
          <a:xfrm>
            <a:off x="6578476" y="3719137"/>
            <a:ext cx="57944" cy="6123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Diamond 158">
            <a:extLst>
              <a:ext uri="{FF2B5EF4-FFF2-40B4-BE49-F238E27FC236}">
                <a16:creationId xmlns:a16="http://schemas.microsoft.com/office/drawing/2014/main" id="{766F8841-7F41-D468-D998-9A6B95625A17}"/>
              </a:ext>
            </a:extLst>
          </p:cNvPr>
          <p:cNvSpPr/>
          <p:nvPr/>
        </p:nvSpPr>
        <p:spPr bwMode="auto">
          <a:xfrm>
            <a:off x="6572857" y="4295123"/>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5823F508-ED88-6C4D-85E8-551D29C284B9}"/>
              </a:ext>
            </a:extLst>
          </p:cNvPr>
          <p:cNvSpPr/>
          <p:nvPr/>
        </p:nvSpPr>
        <p:spPr bwMode="auto">
          <a:xfrm>
            <a:off x="6504448" y="3719137"/>
            <a:ext cx="57944" cy="5183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Diamond 160">
            <a:extLst>
              <a:ext uri="{FF2B5EF4-FFF2-40B4-BE49-F238E27FC236}">
                <a16:creationId xmlns:a16="http://schemas.microsoft.com/office/drawing/2014/main" id="{64166EE0-EEE8-3679-311B-1862C80C545C}"/>
              </a:ext>
            </a:extLst>
          </p:cNvPr>
          <p:cNvSpPr/>
          <p:nvPr/>
        </p:nvSpPr>
        <p:spPr bwMode="auto">
          <a:xfrm>
            <a:off x="6498829" y="4203008"/>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937AA796-8015-5E4E-6F55-EDF977AA8E1B}"/>
              </a:ext>
            </a:extLst>
          </p:cNvPr>
          <p:cNvSpPr/>
          <p:nvPr/>
        </p:nvSpPr>
        <p:spPr bwMode="auto">
          <a:xfrm>
            <a:off x="6432899" y="3719138"/>
            <a:ext cx="57944" cy="51472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1DDA8258-996E-9C2C-9C2B-13A05C79379A}"/>
              </a:ext>
            </a:extLst>
          </p:cNvPr>
          <p:cNvSpPr/>
          <p:nvPr/>
        </p:nvSpPr>
        <p:spPr bwMode="auto">
          <a:xfrm>
            <a:off x="6354559" y="3719138"/>
            <a:ext cx="57944" cy="51472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Diamond 162">
            <a:extLst>
              <a:ext uri="{FF2B5EF4-FFF2-40B4-BE49-F238E27FC236}">
                <a16:creationId xmlns:a16="http://schemas.microsoft.com/office/drawing/2014/main" id="{696938A5-CAE0-DBC9-73F2-C71A6E66710F}"/>
              </a:ext>
            </a:extLst>
          </p:cNvPr>
          <p:cNvSpPr/>
          <p:nvPr/>
        </p:nvSpPr>
        <p:spPr bwMode="auto">
          <a:xfrm>
            <a:off x="6349072" y="4195647"/>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E8927AA5-2CA8-8710-EB0E-746C49F74EAF}"/>
              </a:ext>
            </a:extLst>
          </p:cNvPr>
          <p:cNvSpPr/>
          <p:nvPr/>
        </p:nvSpPr>
        <p:spPr bwMode="auto">
          <a:xfrm>
            <a:off x="6279292" y="3719138"/>
            <a:ext cx="57944" cy="3924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Diamond 165">
            <a:extLst>
              <a:ext uri="{FF2B5EF4-FFF2-40B4-BE49-F238E27FC236}">
                <a16:creationId xmlns:a16="http://schemas.microsoft.com/office/drawing/2014/main" id="{06235730-6D22-07A4-3648-FEC6DD0C7519}"/>
              </a:ext>
            </a:extLst>
          </p:cNvPr>
          <p:cNvSpPr/>
          <p:nvPr/>
        </p:nvSpPr>
        <p:spPr bwMode="auto">
          <a:xfrm>
            <a:off x="6273269" y="4074150"/>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2A5038A9-09EC-4D0D-ADBA-86CDFC066973}"/>
              </a:ext>
            </a:extLst>
          </p:cNvPr>
          <p:cNvSpPr/>
          <p:nvPr/>
        </p:nvSpPr>
        <p:spPr bwMode="auto">
          <a:xfrm>
            <a:off x="6204967" y="3719138"/>
            <a:ext cx="57944" cy="3924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Diamond 167">
            <a:extLst>
              <a:ext uri="{FF2B5EF4-FFF2-40B4-BE49-F238E27FC236}">
                <a16:creationId xmlns:a16="http://schemas.microsoft.com/office/drawing/2014/main" id="{3D546954-882E-E44B-6E4B-5019AC34929C}"/>
              </a:ext>
            </a:extLst>
          </p:cNvPr>
          <p:cNvSpPr/>
          <p:nvPr/>
        </p:nvSpPr>
        <p:spPr bwMode="auto">
          <a:xfrm>
            <a:off x="6199444" y="4074150"/>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1EC52EDC-31EE-3EAC-276E-10824AF3C84E}"/>
              </a:ext>
            </a:extLst>
          </p:cNvPr>
          <p:cNvSpPr/>
          <p:nvPr/>
        </p:nvSpPr>
        <p:spPr bwMode="auto">
          <a:xfrm>
            <a:off x="6133159" y="3719138"/>
            <a:ext cx="57944" cy="3924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B5A9CA90-F6C7-8C0C-DA83-1A5EFB7982B7}"/>
              </a:ext>
            </a:extLst>
          </p:cNvPr>
          <p:cNvSpPr/>
          <p:nvPr/>
        </p:nvSpPr>
        <p:spPr bwMode="auto">
          <a:xfrm>
            <a:off x="6057144" y="3719138"/>
            <a:ext cx="57944" cy="3924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4D918C3C-7840-3411-16E8-72B0B2C84AB0}"/>
              </a:ext>
            </a:extLst>
          </p:cNvPr>
          <p:cNvSpPr/>
          <p:nvPr/>
        </p:nvSpPr>
        <p:spPr bwMode="auto">
          <a:xfrm>
            <a:off x="5984036" y="3719138"/>
            <a:ext cx="57944" cy="374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A2DA2DFD-5C58-E188-7048-BF88E3C2E3CC}"/>
              </a:ext>
            </a:extLst>
          </p:cNvPr>
          <p:cNvSpPr/>
          <p:nvPr/>
        </p:nvSpPr>
        <p:spPr bwMode="auto">
          <a:xfrm>
            <a:off x="5907485" y="3719138"/>
            <a:ext cx="57944" cy="37062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8CBFE363-F203-A81A-A74F-F136DD68778D}"/>
              </a:ext>
            </a:extLst>
          </p:cNvPr>
          <p:cNvSpPr/>
          <p:nvPr/>
        </p:nvSpPr>
        <p:spPr bwMode="auto">
          <a:xfrm>
            <a:off x="5831461" y="3719139"/>
            <a:ext cx="57944" cy="34516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F54A8886-D480-6FCC-2B02-BDF4EB318794}"/>
              </a:ext>
            </a:extLst>
          </p:cNvPr>
          <p:cNvSpPr/>
          <p:nvPr/>
        </p:nvSpPr>
        <p:spPr bwMode="auto">
          <a:xfrm>
            <a:off x="5748044" y="3719139"/>
            <a:ext cx="57944" cy="31415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9D6B8621-6E04-F919-6FD6-88F7857C71E1}"/>
              </a:ext>
            </a:extLst>
          </p:cNvPr>
          <p:cNvSpPr/>
          <p:nvPr/>
        </p:nvSpPr>
        <p:spPr bwMode="auto">
          <a:xfrm>
            <a:off x="5674350" y="3719140"/>
            <a:ext cx="57944" cy="2526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EE4BC04F-4CDD-6E9A-86CA-7AA1B78E637F}"/>
              </a:ext>
            </a:extLst>
          </p:cNvPr>
          <p:cNvSpPr/>
          <p:nvPr/>
        </p:nvSpPr>
        <p:spPr bwMode="auto">
          <a:xfrm>
            <a:off x="5598406" y="3719140"/>
            <a:ext cx="57944" cy="22820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FDFF1101-9A9E-A6F4-9063-84DEF2E4E84A}"/>
              </a:ext>
            </a:extLst>
          </p:cNvPr>
          <p:cNvSpPr/>
          <p:nvPr/>
        </p:nvSpPr>
        <p:spPr bwMode="auto">
          <a:xfrm>
            <a:off x="5527368" y="3719140"/>
            <a:ext cx="57944" cy="21468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435BF153-2B55-8A82-FBC6-BA9902299E62}"/>
              </a:ext>
            </a:extLst>
          </p:cNvPr>
          <p:cNvSpPr/>
          <p:nvPr/>
        </p:nvSpPr>
        <p:spPr bwMode="auto">
          <a:xfrm>
            <a:off x="5458268" y="3719141"/>
            <a:ext cx="57944" cy="19325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8B748CA5-CC4B-16E5-09B7-A7EDB9E720AD}"/>
              </a:ext>
            </a:extLst>
          </p:cNvPr>
          <p:cNvSpPr/>
          <p:nvPr/>
        </p:nvSpPr>
        <p:spPr bwMode="auto">
          <a:xfrm>
            <a:off x="5388486" y="3719141"/>
            <a:ext cx="57944" cy="15589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FE0368B5-D187-70A5-112C-6CB65F412C4F}"/>
              </a:ext>
            </a:extLst>
          </p:cNvPr>
          <p:cNvSpPr/>
          <p:nvPr/>
        </p:nvSpPr>
        <p:spPr bwMode="auto">
          <a:xfrm>
            <a:off x="5305662" y="3719142"/>
            <a:ext cx="57944" cy="1249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617C7D07-EDB9-09C1-534B-736DC30DFEC9}"/>
              </a:ext>
            </a:extLst>
          </p:cNvPr>
          <p:cNvSpPr/>
          <p:nvPr/>
        </p:nvSpPr>
        <p:spPr bwMode="auto">
          <a:xfrm>
            <a:off x="5226991" y="3719140"/>
            <a:ext cx="57944" cy="1001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0E68F894-6ABF-1677-8B6D-4828C8B30A90}"/>
              </a:ext>
            </a:extLst>
          </p:cNvPr>
          <p:cNvSpPr/>
          <p:nvPr/>
        </p:nvSpPr>
        <p:spPr bwMode="auto">
          <a:xfrm>
            <a:off x="5155724" y="3719142"/>
            <a:ext cx="57944" cy="8948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266569FA-EEEF-7D92-414E-172E58034071}"/>
              </a:ext>
            </a:extLst>
          </p:cNvPr>
          <p:cNvSpPr/>
          <p:nvPr/>
        </p:nvSpPr>
        <p:spPr bwMode="auto">
          <a:xfrm>
            <a:off x="5079276" y="3719143"/>
            <a:ext cx="57944" cy="7724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Diamond 183">
            <a:extLst>
              <a:ext uri="{FF2B5EF4-FFF2-40B4-BE49-F238E27FC236}">
                <a16:creationId xmlns:a16="http://schemas.microsoft.com/office/drawing/2014/main" id="{57EE8E6F-99EF-7E5C-9B0F-E6EC387FAAEA}"/>
              </a:ext>
            </a:extLst>
          </p:cNvPr>
          <p:cNvSpPr/>
          <p:nvPr/>
        </p:nvSpPr>
        <p:spPr bwMode="auto">
          <a:xfrm>
            <a:off x="5072850" y="3769545"/>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7095AF38-B741-127F-9108-453AC4A6FCA9}"/>
              </a:ext>
            </a:extLst>
          </p:cNvPr>
          <p:cNvSpPr/>
          <p:nvPr/>
        </p:nvSpPr>
        <p:spPr bwMode="auto">
          <a:xfrm>
            <a:off x="5010504" y="3719142"/>
            <a:ext cx="57944" cy="457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2B71020D-E5FA-BE6D-5C9F-538FC511FB42}"/>
              </a:ext>
            </a:extLst>
          </p:cNvPr>
          <p:cNvSpPr/>
          <p:nvPr/>
        </p:nvSpPr>
        <p:spPr bwMode="auto">
          <a:xfrm>
            <a:off x="4928977" y="3719142"/>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98D12B2F-D207-8367-47A0-63A3234D5428}"/>
              </a:ext>
            </a:extLst>
          </p:cNvPr>
          <p:cNvSpPr/>
          <p:nvPr/>
        </p:nvSpPr>
        <p:spPr bwMode="auto">
          <a:xfrm>
            <a:off x="4853006" y="3719142"/>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Diamond 187">
            <a:extLst>
              <a:ext uri="{FF2B5EF4-FFF2-40B4-BE49-F238E27FC236}">
                <a16:creationId xmlns:a16="http://schemas.microsoft.com/office/drawing/2014/main" id="{16B0BE27-5F8C-0238-EF9B-B1664230A664}"/>
              </a:ext>
            </a:extLst>
          </p:cNvPr>
          <p:cNvSpPr/>
          <p:nvPr/>
        </p:nvSpPr>
        <p:spPr bwMode="auto">
          <a:xfrm>
            <a:off x="4768624" y="3664470"/>
            <a:ext cx="68991" cy="8780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3D1F7614-624B-4384-CD42-6804338710A3}"/>
              </a:ext>
            </a:extLst>
          </p:cNvPr>
          <p:cNvSpPr/>
          <p:nvPr/>
        </p:nvSpPr>
        <p:spPr bwMode="auto">
          <a:xfrm>
            <a:off x="4635291" y="3672962"/>
            <a:ext cx="57944" cy="274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8F39C58F-A4D2-79C5-999F-C785CBE54A56}"/>
              </a:ext>
            </a:extLst>
          </p:cNvPr>
          <p:cNvSpPr/>
          <p:nvPr/>
        </p:nvSpPr>
        <p:spPr bwMode="auto">
          <a:xfrm>
            <a:off x="4555756" y="3663314"/>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1D74E419-81BF-A4FC-5A6A-65F19A9D2C18}"/>
              </a:ext>
            </a:extLst>
          </p:cNvPr>
          <p:cNvSpPr/>
          <p:nvPr/>
        </p:nvSpPr>
        <p:spPr bwMode="auto">
          <a:xfrm>
            <a:off x="4479012" y="3663314"/>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59345C1C-39D4-AC1C-9F0D-E212A4226745}"/>
              </a:ext>
            </a:extLst>
          </p:cNvPr>
          <p:cNvSpPr/>
          <p:nvPr/>
        </p:nvSpPr>
        <p:spPr bwMode="auto">
          <a:xfrm>
            <a:off x="4403117" y="3663314"/>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E64C7875-2129-799F-D483-283EF147B81F}"/>
              </a:ext>
            </a:extLst>
          </p:cNvPr>
          <p:cNvSpPr/>
          <p:nvPr/>
        </p:nvSpPr>
        <p:spPr bwMode="auto">
          <a:xfrm>
            <a:off x="4328993" y="3663314"/>
            <a:ext cx="57944" cy="365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376E2E3A-3143-7C37-6380-6AFDB8D6458B}"/>
              </a:ext>
            </a:extLst>
          </p:cNvPr>
          <p:cNvSpPr/>
          <p:nvPr/>
        </p:nvSpPr>
        <p:spPr bwMode="auto">
          <a:xfrm>
            <a:off x="4252909" y="3620559"/>
            <a:ext cx="57944" cy="793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A68E6D7A-2930-A732-23E1-B4432838787A}"/>
              </a:ext>
            </a:extLst>
          </p:cNvPr>
          <p:cNvSpPr/>
          <p:nvPr/>
        </p:nvSpPr>
        <p:spPr bwMode="auto">
          <a:xfrm>
            <a:off x="4178461" y="3620559"/>
            <a:ext cx="57944" cy="793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26402340-6FF6-194D-A62E-E3B9EB4CFE8F}"/>
              </a:ext>
            </a:extLst>
          </p:cNvPr>
          <p:cNvSpPr/>
          <p:nvPr/>
        </p:nvSpPr>
        <p:spPr bwMode="auto">
          <a:xfrm>
            <a:off x="4102550" y="3620559"/>
            <a:ext cx="57944" cy="793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Diamond 197">
            <a:extLst>
              <a:ext uri="{FF2B5EF4-FFF2-40B4-BE49-F238E27FC236}">
                <a16:creationId xmlns:a16="http://schemas.microsoft.com/office/drawing/2014/main" id="{68EE05ED-0818-2CA9-1776-C5CCB4DF8289}"/>
              </a:ext>
            </a:extLst>
          </p:cNvPr>
          <p:cNvSpPr/>
          <p:nvPr/>
        </p:nvSpPr>
        <p:spPr bwMode="auto">
          <a:xfrm>
            <a:off x="4097186" y="3586325"/>
            <a:ext cx="68991" cy="68991"/>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26F6F357-D62C-0FCD-226C-93A6E1E44CAD}"/>
              </a:ext>
            </a:extLst>
          </p:cNvPr>
          <p:cNvSpPr/>
          <p:nvPr/>
        </p:nvSpPr>
        <p:spPr bwMode="auto">
          <a:xfrm>
            <a:off x="4030158" y="3578159"/>
            <a:ext cx="57944" cy="1217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CCF483A2-D21F-9D0C-E841-1308DD8CFB6E}"/>
              </a:ext>
            </a:extLst>
          </p:cNvPr>
          <p:cNvSpPr/>
          <p:nvPr/>
        </p:nvSpPr>
        <p:spPr bwMode="auto">
          <a:xfrm>
            <a:off x="3959002" y="3564731"/>
            <a:ext cx="57944" cy="13516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2B087C87-CF0C-562D-BCA0-0F0626DAFA0B}"/>
              </a:ext>
            </a:extLst>
          </p:cNvPr>
          <p:cNvSpPr/>
          <p:nvPr/>
        </p:nvSpPr>
        <p:spPr bwMode="auto">
          <a:xfrm>
            <a:off x="3877238" y="3524250"/>
            <a:ext cx="57944" cy="1756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B5F66F56-5B61-E23C-6624-BD596DF663B5}"/>
              </a:ext>
            </a:extLst>
          </p:cNvPr>
          <p:cNvSpPr/>
          <p:nvPr/>
        </p:nvSpPr>
        <p:spPr bwMode="auto">
          <a:xfrm>
            <a:off x="3810819" y="3524250"/>
            <a:ext cx="57944" cy="17564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72F7D7A9-AC59-C58E-073E-9A4C86280202}"/>
              </a:ext>
            </a:extLst>
          </p:cNvPr>
          <p:cNvSpPr/>
          <p:nvPr/>
        </p:nvSpPr>
        <p:spPr bwMode="auto">
          <a:xfrm>
            <a:off x="3732132" y="3524250"/>
            <a:ext cx="57944" cy="1756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4B057190-10C7-82D3-1C87-262B2E6D0188}"/>
              </a:ext>
            </a:extLst>
          </p:cNvPr>
          <p:cNvSpPr/>
          <p:nvPr/>
        </p:nvSpPr>
        <p:spPr bwMode="auto">
          <a:xfrm>
            <a:off x="3656088" y="3457576"/>
            <a:ext cx="57944" cy="2423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2A925EB8-A711-A89A-4D84-09F80264E519}"/>
              </a:ext>
            </a:extLst>
          </p:cNvPr>
          <p:cNvSpPr/>
          <p:nvPr/>
        </p:nvSpPr>
        <p:spPr bwMode="auto">
          <a:xfrm>
            <a:off x="3584716" y="3438525"/>
            <a:ext cx="57944" cy="2613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A2A1D03C-88FD-1921-C4C1-2580C295CA81}"/>
              </a:ext>
            </a:extLst>
          </p:cNvPr>
          <p:cNvSpPr/>
          <p:nvPr/>
        </p:nvSpPr>
        <p:spPr bwMode="auto">
          <a:xfrm>
            <a:off x="3508516" y="3438525"/>
            <a:ext cx="57944" cy="2613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F6E58B0A-5268-5A03-55E5-A400173F42E8}"/>
              </a:ext>
            </a:extLst>
          </p:cNvPr>
          <p:cNvSpPr/>
          <p:nvPr/>
        </p:nvSpPr>
        <p:spPr bwMode="auto">
          <a:xfrm>
            <a:off x="3427554" y="3419475"/>
            <a:ext cx="57944" cy="28041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0BBC9825-E96A-41FD-A1BB-CCA0FD465059}"/>
              </a:ext>
            </a:extLst>
          </p:cNvPr>
          <p:cNvSpPr/>
          <p:nvPr/>
        </p:nvSpPr>
        <p:spPr bwMode="auto">
          <a:xfrm>
            <a:off x="3358497" y="3409951"/>
            <a:ext cx="57944" cy="28994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7DD86725-3CE4-D3E2-A849-B29FA1093E81}"/>
              </a:ext>
            </a:extLst>
          </p:cNvPr>
          <p:cNvSpPr/>
          <p:nvPr/>
        </p:nvSpPr>
        <p:spPr bwMode="auto">
          <a:xfrm>
            <a:off x="3284679" y="3409951"/>
            <a:ext cx="57944" cy="28994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39FDCCE6-0CDC-A7D3-70BD-70772382E3BB}"/>
              </a:ext>
            </a:extLst>
          </p:cNvPr>
          <p:cNvSpPr/>
          <p:nvPr/>
        </p:nvSpPr>
        <p:spPr bwMode="auto">
          <a:xfrm>
            <a:off x="3206189" y="3395663"/>
            <a:ext cx="57944" cy="30423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065EE68E-86F5-9271-CC68-D3D68BF054BB}"/>
              </a:ext>
            </a:extLst>
          </p:cNvPr>
          <p:cNvSpPr/>
          <p:nvPr/>
        </p:nvSpPr>
        <p:spPr bwMode="auto">
          <a:xfrm>
            <a:off x="3137042" y="3393281"/>
            <a:ext cx="57944" cy="3066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419901E1-9AEB-61F7-1C4F-793AA1D5351B}"/>
              </a:ext>
            </a:extLst>
          </p:cNvPr>
          <p:cNvSpPr/>
          <p:nvPr/>
        </p:nvSpPr>
        <p:spPr bwMode="auto">
          <a:xfrm>
            <a:off x="3063314" y="3364706"/>
            <a:ext cx="57944" cy="33518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A4C1E153-8902-689E-5497-8748B98C79D9}"/>
              </a:ext>
            </a:extLst>
          </p:cNvPr>
          <p:cNvSpPr/>
          <p:nvPr/>
        </p:nvSpPr>
        <p:spPr bwMode="auto">
          <a:xfrm>
            <a:off x="2991877" y="3348038"/>
            <a:ext cx="57944" cy="35185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D1D0DABD-1A8F-B068-1338-8A3AFB354A76}"/>
              </a:ext>
            </a:extLst>
          </p:cNvPr>
          <p:cNvSpPr/>
          <p:nvPr/>
        </p:nvSpPr>
        <p:spPr bwMode="auto">
          <a:xfrm>
            <a:off x="2910915" y="3348038"/>
            <a:ext cx="57944" cy="35185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8B9B2F9E-B52F-13F3-1C3A-D491DA41A199}"/>
              </a:ext>
            </a:extLst>
          </p:cNvPr>
          <p:cNvSpPr/>
          <p:nvPr/>
        </p:nvSpPr>
        <p:spPr bwMode="auto">
          <a:xfrm>
            <a:off x="2837096" y="3348038"/>
            <a:ext cx="57944" cy="3518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3F4AACF4-A540-B2FC-0576-E203F8E83CC4}"/>
              </a:ext>
            </a:extLst>
          </p:cNvPr>
          <p:cNvSpPr/>
          <p:nvPr/>
        </p:nvSpPr>
        <p:spPr bwMode="auto">
          <a:xfrm>
            <a:off x="2760896" y="3345656"/>
            <a:ext cx="57944" cy="3542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1A3C7C2F-A199-D985-3820-B53D3DDCCF2E}"/>
              </a:ext>
            </a:extLst>
          </p:cNvPr>
          <p:cNvSpPr/>
          <p:nvPr/>
        </p:nvSpPr>
        <p:spPr bwMode="auto">
          <a:xfrm>
            <a:off x="2679934" y="3331369"/>
            <a:ext cx="57944" cy="3685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19163847-6623-0149-F794-CEBCE16AB555}"/>
              </a:ext>
            </a:extLst>
          </p:cNvPr>
          <p:cNvSpPr/>
          <p:nvPr/>
        </p:nvSpPr>
        <p:spPr bwMode="auto">
          <a:xfrm>
            <a:off x="2610878" y="3305176"/>
            <a:ext cx="57944" cy="39471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5ED28B65-0852-A2B2-41FC-2A4E32BC11BA}"/>
              </a:ext>
            </a:extLst>
          </p:cNvPr>
          <p:cNvSpPr/>
          <p:nvPr/>
        </p:nvSpPr>
        <p:spPr bwMode="auto">
          <a:xfrm>
            <a:off x="2539441" y="3257551"/>
            <a:ext cx="57944" cy="44234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33940B26-3D72-E18F-9170-CEE33151F873}"/>
              </a:ext>
            </a:extLst>
          </p:cNvPr>
          <p:cNvSpPr/>
          <p:nvPr/>
        </p:nvSpPr>
        <p:spPr bwMode="auto">
          <a:xfrm>
            <a:off x="2463240" y="3255169"/>
            <a:ext cx="57944" cy="44472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68E634D3-5BC6-D73D-2249-B11AAD0A3CDE}"/>
              </a:ext>
            </a:extLst>
          </p:cNvPr>
          <p:cNvSpPr/>
          <p:nvPr/>
        </p:nvSpPr>
        <p:spPr bwMode="auto">
          <a:xfrm>
            <a:off x="2382279" y="3231356"/>
            <a:ext cx="57944" cy="4685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059BCDB4-F3D9-780A-6BFF-41248ECB1ED2}"/>
              </a:ext>
            </a:extLst>
          </p:cNvPr>
          <p:cNvSpPr/>
          <p:nvPr/>
        </p:nvSpPr>
        <p:spPr bwMode="auto">
          <a:xfrm>
            <a:off x="2310842" y="3231356"/>
            <a:ext cx="57944" cy="4685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991113FE-436D-90A9-74AE-7A0C12B993B4}"/>
              </a:ext>
            </a:extLst>
          </p:cNvPr>
          <p:cNvSpPr/>
          <p:nvPr/>
        </p:nvSpPr>
        <p:spPr bwMode="auto">
          <a:xfrm>
            <a:off x="2234642" y="3167064"/>
            <a:ext cx="57944" cy="5328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D567327E-91B3-E080-2497-C6BB1D3D8F6B}"/>
              </a:ext>
            </a:extLst>
          </p:cNvPr>
          <p:cNvSpPr/>
          <p:nvPr/>
        </p:nvSpPr>
        <p:spPr bwMode="auto">
          <a:xfrm>
            <a:off x="2163202" y="3167063"/>
            <a:ext cx="57944" cy="5328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D73329D4-BABA-3F61-7805-DE35E608EE62}"/>
              </a:ext>
            </a:extLst>
          </p:cNvPr>
          <p:cNvSpPr/>
          <p:nvPr/>
        </p:nvSpPr>
        <p:spPr bwMode="auto">
          <a:xfrm>
            <a:off x="2087004" y="3131344"/>
            <a:ext cx="57944" cy="5685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E76A2847-4494-EBC5-E33E-DE5539966366}"/>
              </a:ext>
            </a:extLst>
          </p:cNvPr>
          <p:cNvSpPr/>
          <p:nvPr/>
        </p:nvSpPr>
        <p:spPr bwMode="auto">
          <a:xfrm>
            <a:off x="2010804" y="3131344"/>
            <a:ext cx="57944" cy="5685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956DBCEF-FE80-60CA-A969-D6FF9D003971}"/>
              </a:ext>
            </a:extLst>
          </p:cNvPr>
          <p:cNvSpPr/>
          <p:nvPr/>
        </p:nvSpPr>
        <p:spPr bwMode="auto">
          <a:xfrm>
            <a:off x="1939366" y="3109913"/>
            <a:ext cx="57944" cy="58998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149D546A-02D2-DDE4-F848-36495A11B520}"/>
              </a:ext>
            </a:extLst>
          </p:cNvPr>
          <p:cNvSpPr/>
          <p:nvPr/>
        </p:nvSpPr>
        <p:spPr bwMode="auto">
          <a:xfrm>
            <a:off x="1865546" y="3071813"/>
            <a:ext cx="57944" cy="62808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445E65A8-4316-C818-2F2B-CB19989DD85F}"/>
              </a:ext>
            </a:extLst>
          </p:cNvPr>
          <p:cNvSpPr/>
          <p:nvPr/>
        </p:nvSpPr>
        <p:spPr bwMode="auto">
          <a:xfrm>
            <a:off x="1786965" y="3047031"/>
            <a:ext cx="57944" cy="65286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DC4D16E0-85F6-4B87-048D-5C8804204F7C}"/>
              </a:ext>
            </a:extLst>
          </p:cNvPr>
          <p:cNvSpPr/>
          <p:nvPr/>
        </p:nvSpPr>
        <p:spPr bwMode="auto">
          <a:xfrm>
            <a:off x="1710766" y="3012989"/>
            <a:ext cx="57944" cy="6869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CE0AAAF2-7BAF-C91A-0901-A0D395AA9414}"/>
              </a:ext>
            </a:extLst>
          </p:cNvPr>
          <p:cNvSpPr/>
          <p:nvPr/>
        </p:nvSpPr>
        <p:spPr bwMode="auto">
          <a:xfrm>
            <a:off x="1641709" y="2890463"/>
            <a:ext cx="57944" cy="8094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E17E50C8-97D6-8887-25A0-B593BA1FEC89}"/>
              </a:ext>
            </a:extLst>
          </p:cNvPr>
          <p:cNvSpPr/>
          <p:nvPr/>
        </p:nvSpPr>
        <p:spPr bwMode="auto">
          <a:xfrm>
            <a:off x="1565508" y="2862127"/>
            <a:ext cx="57944" cy="8377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82599B71-24B8-D3CA-B900-687C7E60F3E9}"/>
              </a:ext>
            </a:extLst>
          </p:cNvPr>
          <p:cNvSpPr/>
          <p:nvPr/>
        </p:nvSpPr>
        <p:spPr bwMode="auto">
          <a:xfrm>
            <a:off x="1494071" y="2776539"/>
            <a:ext cx="57944" cy="9233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9845CBF8-506D-01C0-2F61-1B28BF056620}"/>
              </a:ext>
            </a:extLst>
          </p:cNvPr>
          <p:cNvSpPr/>
          <p:nvPr/>
        </p:nvSpPr>
        <p:spPr bwMode="auto">
          <a:xfrm>
            <a:off x="1415490" y="2684557"/>
            <a:ext cx="57944" cy="101533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071816E5-DE2F-F3C5-4667-8130686B1BF1}"/>
              </a:ext>
            </a:extLst>
          </p:cNvPr>
          <p:cNvSpPr/>
          <p:nvPr/>
        </p:nvSpPr>
        <p:spPr bwMode="auto">
          <a:xfrm>
            <a:off x="1339291" y="2667000"/>
            <a:ext cx="57944" cy="103289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5314A3D7-99EA-BDEF-6307-2853B029765C}"/>
              </a:ext>
            </a:extLst>
          </p:cNvPr>
          <p:cNvSpPr/>
          <p:nvPr/>
        </p:nvSpPr>
        <p:spPr bwMode="auto">
          <a:xfrm>
            <a:off x="1265473" y="2502990"/>
            <a:ext cx="57944" cy="11969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FB40C46A-80BA-2478-5F3E-CC311F8E2767}"/>
              </a:ext>
            </a:extLst>
          </p:cNvPr>
          <p:cNvSpPr/>
          <p:nvPr/>
        </p:nvSpPr>
        <p:spPr bwMode="auto">
          <a:xfrm>
            <a:off x="1194034" y="2155298"/>
            <a:ext cx="57944" cy="154459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B3F62C01-907E-5971-29E5-3E623C36A7CF}"/>
              </a:ext>
            </a:extLst>
          </p:cNvPr>
          <p:cNvCxnSpPr>
            <a:cxnSpLocks/>
          </p:cNvCxnSpPr>
          <p:nvPr/>
        </p:nvCxnSpPr>
        <p:spPr bwMode="auto">
          <a:xfrm>
            <a:off x="1109078" y="3445050"/>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36" name="Straight Connector 35">
            <a:extLst>
              <a:ext uri="{FF2B5EF4-FFF2-40B4-BE49-F238E27FC236}">
                <a16:creationId xmlns:a16="http://schemas.microsoft.com/office/drawing/2014/main" id="{F6A10026-7F06-71B9-408F-BE85AB601377}"/>
              </a:ext>
            </a:extLst>
          </p:cNvPr>
          <p:cNvCxnSpPr>
            <a:cxnSpLocks/>
          </p:cNvCxnSpPr>
          <p:nvPr/>
        </p:nvCxnSpPr>
        <p:spPr bwMode="auto">
          <a:xfrm>
            <a:off x="1109078" y="4118150"/>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24" name="Straight Connector 23">
            <a:extLst>
              <a:ext uri="{FF2B5EF4-FFF2-40B4-BE49-F238E27FC236}">
                <a16:creationId xmlns:a16="http://schemas.microsoft.com/office/drawing/2014/main" id="{FAEF490B-1F9C-DB12-386B-81B6175B78B3}"/>
              </a:ext>
            </a:extLst>
          </p:cNvPr>
          <p:cNvCxnSpPr>
            <a:cxnSpLocks/>
          </p:cNvCxnSpPr>
          <p:nvPr/>
        </p:nvCxnSpPr>
        <p:spPr bwMode="auto">
          <a:xfrm>
            <a:off x="1109078" y="3712618"/>
            <a:ext cx="6498222" cy="0"/>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6D8F91D4-8EAA-8B1B-27EE-1D67A0F65839}"/>
              </a:ext>
            </a:extLst>
          </p:cNvPr>
          <p:cNvSpPr txBox="1"/>
          <p:nvPr/>
        </p:nvSpPr>
        <p:spPr bwMode="auto">
          <a:xfrm>
            <a:off x="5794083" y="1964113"/>
            <a:ext cx="1124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Response</a:t>
            </a:r>
            <a:endParaRPr lang="en-US" b="0" i="1" dirty="0">
              <a:solidFill>
                <a:schemeClr val="bg1"/>
              </a:solidFill>
              <a:latin typeface="Calibri" panose="020F0502020204030204" pitchFamily="34" charset="0"/>
            </a:endParaRPr>
          </a:p>
        </p:txBody>
      </p:sp>
      <p:sp>
        <p:nvSpPr>
          <p:cNvPr id="100" name="Diamond 99">
            <a:extLst>
              <a:ext uri="{FF2B5EF4-FFF2-40B4-BE49-F238E27FC236}">
                <a16:creationId xmlns:a16="http://schemas.microsoft.com/office/drawing/2014/main" id="{DA291778-0A88-826D-784C-369B152CD5F2}"/>
              </a:ext>
            </a:extLst>
          </p:cNvPr>
          <p:cNvSpPr/>
          <p:nvPr/>
        </p:nvSpPr>
        <p:spPr bwMode="auto">
          <a:xfrm>
            <a:off x="5850825" y="3192194"/>
            <a:ext cx="91440" cy="91440"/>
          </a:xfrm>
          <a:prstGeom prst="diamond">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TextBox 100">
            <a:extLst>
              <a:ext uri="{FF2B5EF4-FFF2-40B4-BE49-F238E27FC236}">
                <a16:creationId xmlns:a16="http://schemas.microsoft.com/office/drawing/2014/main" id="{DA092FAA-C115-1696-857C-247207AEB716}"/>
              </a:ext>
            </a:extLst>
          </p:cNvPr>
          <p:cNvSpPr txBox="1"/>
          <p:nvPr/>
        </p:nvSpPr>
        <p:spPr bwMode="auto">
          <a:xfrm>
            <a:off x="4189443" y="1984439"/>
            <a:ext cx="1204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Dose Level</a:t>
            </a:r>
          </a:p>
        </p:txBody>
      </p:sp>
    </p:spTree>
    <p:extLst>
      <p:ext uri="{BB962C8B-B14F-4D97-AF65-F5344CB8AC3E}">
        <p14:creationId xmlns:p14="http://schemas.microsoft.com/office/powerpoint/2010/main" val="1423437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1881-ACF5-6293-828B-2031D633E462}"/>
              </a:ext>
            </a:extLst>
          </p:cNvPr>
          <p:cNvSpPr>
            <a:spLocks noGrp="1"/>
          </p:cNvSpPr>
          <p:nvPr>
            <p:ph type="title"/>
          </p:nvPr>
        </p:nvSpPr>
        <p:spPr/>
        <p:txBody>
          <a:bodyPr/>
          <a:lstStyle/>
          <a:p>
            <a:r>
              <a:rPr lang="en-US" dirty="0"/>
              <a:t>Phase I Study of BI 764532: Efficacy in SCLC and LCNEC</a:t>
            </a:r>
          </a:p>
        </p:txBody>
      </p:sp>
      <p:sp>
        <p:nvSpPr>
          <p:cNvPr id="6" name="Text Box 15">
            <a:extLst>
              <a:ext uri="{FF2B5EF4-FFF2-40B4-BE49-F238E27FC236}">
                <a16:creationId xmlns:a16="http://schemas.microsoft.com/office/drawing/2014/main" id="{6BFDD7E7-F5FD-4D81-2DCA-5EC8A01D2FDC}"/>
              </a:ext>
            </a:extLst>
          </p:cNvPr>
          <p:cNvSpPr txBox="1">
            <a:spLocks noChangeArrowheads="1"/>
          </p:cNvSpPr>
          <p:nvPr/>
        </p:nvSpPr>
        <p:spPr bwMode="auto">
          <a:xfrm>
            <a:off x="412750" y="6376215"/>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WCLC 2023. Abstr OA01.05.</a:t>
            </a:r>
          </a:p>
        </p:txBody>
      </p:sp>
      <p:sp>
        <p:nvSpPr>
          <p:cNvPr id="7" name="TextBox 6">
            <a:extLst>
              <a:ext uri="{FF2B5EF4-FFF2-40B4-BE49-F238E27FC236}">
                <a16:creationId xmlns:a16="http://schemas.microsoft.com/office/drawing/2014/main" id="{BA30461C-AC40-7BC0-BF93-5EAD29C6E834}"/>
              </a:ext>
            </a:extLst>
          </p:cNvPr>
          <p:cNvSpPr txBox="1"/>
          <p:nvPr/>
        </p:nvSpPr>
        <p:spPr bwMode="auto">
          <a:xfrm>
            <a:off x="1710690" y="1520306"/>
            <a:ext cx="62724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With BI 764532 at ≥90 µg/kg (n = 44)</a:t>
            </a:r>
          </a:p>
        </p:txBody>
      </p:sp>
      <p:sp>
        <p:nvSpPr>
          <p:cNvPr id="5" name="TextBox 4">
            <a:extLst>
              <a:ext uri="{FF2B5EF4-FFF2-40B4-BE49-F238E27FC236}">
                <a16:creationId xmlns:a16="http://schemas.microsoft.com/office/drawing/2014/main" id="{4D2C17A1-C788-167F-8597-8792F7477049}"/>
              </a:ext>
            </a:extLst>
          </p:cNvPr>
          <p:cNvSpPr txBox="1"/>
          <p:nvPr/>
        </p:nvSpPr>
        <p:spPr bwMode="auto">
          <a:xfrm>
            <a:off x="8315066" y="4396727"/>
            <a:ext cx="3500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post BL or d/c prior to tumor assessment (efficacy population).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d/c prior to tumor assessment.</a:t>
            </a:r>
          </a:p>
        </p:txBody>
      </p:sp>
      <p:graphicFrame>
        <p:nvGraphicFramePr>
          <p:cNvPr id="8" name="Table 7">
            <a:extLst>
              <a:ext uri="{FF2B5EF4-FFF2-40B4-BE49-F238E27FC236}">
                <a16:creationId xmlns:a16="http://schemas.microsoft.com/office/drawing/2014/main" id="{80287A7D-447C-FC34-D4E1-F37129D312B8}"/>
              </a:ext>
            </a:extLst>
          </p:cNvPr>
          <p:cNvGraphicFramePr>
            <a:graphicFrameLocks noGrp="1"/>
          </p:cNvGraphicFramePr>
          <p:nvPr>
            <p:extLst>
              <p:ext uri="{D42A27DB-BD31-4B8C-83A1-F6EECF244321}">
                <p14:modId xmlns:p14="http://schemas.microsoft.com/office/powerpoint/2010/main" val="2901828166"/>
              </p:ext>
            </p:extLst>
          </p:nvPr>
        </p:nvGraphicFramePr>
        <p:xfrm>
          <a:off x="8397240" y="1600200"/>
          <a:ext cx="3108960" cy="2768600"/>
        </p:xfrm>
        <a:graphic>
          <a:graphicData uri="http://schemas.openxmlformats.org/drawingml/2006/table">
            <a:tbl>
              <a:tblPr firstRow="1" bandRow="1">
                <a:tableStyleId>{EB344D84-9AFB-497E-A393-DC336BA19D2E}</a:tableStyleId>
              </a:tblPr>
              <a:tblGrid>
                <a:gridCol w="1097280">
                  <a:extLst>
                    <a:ext uri="{9D8B030D-6E8A-4147-A177-3AD203B41FA5}">
                      <a16:colId xmlns:a16="http://schemas.microsoft.com/office/drawing/2014/main" val="4200591250"/>
                    </a:ext>
                  </a:extLst>
                </a:gridCol>
                <a:gridCol w="1005840">
                  <a:extLst>
                    <a:ext uri="{9D8B030D-6E8A-4147-A177-3AD203B41FA5}">
                      <a16:colId xmlns:a16="http://schemas.microsoft.com/office/drawing/2014/main" val="3033208968"/>
                    </a:ext>
                  </a:extLst>
                </a:gridCol>
                <a:gridCol w="1005840">
                  <a:extLst>
                    <a:ext uri="{9D8B030D-6E8A-4147-A177-3AD203B41FA5}">
                      <a16:colId xmlns:a16="http://schemas.microsoft.com/office/drawing/2014/main" val="4006543581"/>
                    </a:ext>
                  </a:extLst>
                </a:gridCol>
              </a:tblGrid>
              <a:tr h="370840">
                <a:tc rowSpan="2">
                  <a:txBody>
                    <a:bodyPr/>
                    <a:lstStyle/>
                    <a:p>
                      <a:r>
                        <a:rPr lang="en-US" sz="1600" b="1" dirty="0">
                          <a:solidFill>
                            <a:schemeClr val="tx1"/>
                          </a:solidFill>
                          <a:latin typeface="+mj-lt"/>
                        </a:rPr>
                        <a:t>Response, n (%)</a:t>
                      </a: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gridSpan="2">
                  <a:txBody>
                    <a:bodyPr/>
                    <a:lstStyle/>
                    <a:p>
                      <a:pPr algn="ctr"/>
                      <a:r>
                        <a:rPr lang="en-US" sz="1600" b="1" dirty="0">
                          <a:solidFill>
                            <a:schemeClr val="tx1"/>
                          </a:solidFill>
                        </a:rPr>
                        <a:t>BI 764532 ≥90 µg/kg</a:t>
                      </a: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b="1" dirty="0">
                        <a:solidFill>
                          <a:schemeClr val="tx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22801852"/>
                  </a:ext>
                </a:extLst>
              </a:tr>
              <a:tr h="370840">
                <a:tc vMerge="1">
                  <a:txBody>
                    <a:bodyPr/>
                    <a:lstStyle/>
                    <a:p>
                      <a:endParaRPr dirty="0"/>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mj-lt"/>
                        </a:rPr>
                        <a:t>SCLC</a:t>
                      </a:r>
                    </a:p>
                    <a:p>
                      <a:pPr algn="ctr"/>
                      <a:r>
                        <a:rPr lang="en-US" sz="1600" b="1" dirty="0">
                          <a:solidFill>
                            <a:schemeClr val="tx1"/>
                          </a:solidFill>
                          <a:latin typeface="+mj-lt"/>
                        </a:rPr>
                        <a:t>(n = 39)*</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mj-lt"/>
                        </a:rPr>
                        <a:t>LCNEC</a:t>
                      </a:r>
                    </a:p>
                    <a:p>
                      <a:pPr algn="ctr"/>
                      <a:r>
                        <a:rPr lang="en-US" sz="1600" b="1" dirty="0">
                          <a:solidFill>
                            <a:schemeClr val="tx1"/>
                          </a:solidFill>
                          <a:latin typeface="+mj-lt"/>
                        </a:rPr>
                        <a:t>(n = 5)*</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324177">
                <a:tc>
                  <a:txBody>
                    <a:bodyPr/>
                    <a:lstStyle/>
                    <a:p>
                      <a:r>
                        <a:rPr lang="en-US" sz="1600" dirty="0">
                          <a:solidFill>
                            <a:schemeClr val="bg1"/>
                          </a:solidFill>
                          <a:latin typeface="+mj-lt"/>
                        </a:rPr>
                        <a:t>PR</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10 (26)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 (60)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6043058"/>
                  </a:ext>
                </a:extLst>
              </a:tr>
              <a:tr h="370840">
                <a:tc>
                  <a:txBody>
                    <a:bodyPr/>
                    <a:lstStyle/>
                    <a:p>
                      <a:r>
                        <a:rPr lang="en-US" sz="1600" dirty="0">
                          <a:solidFill>
                            <a:schemeClr val="bg1"/>
                          </a:solidFill>
                          <a:latin typeface="+mj-lt"/>
                        </a:rPr>
                        <a:t>SD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 (26)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 (40)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81356900"/>
                  </a:ext>
                </a:extLst>
              </a:tr>
              <a:tr h="370840">
                <a:tc>
                  <a:txBody>
                    <a:bodyPr/>
                    <a:lstStyle/>
                    <a:p>
                      <a:r>
                        <a:rPr lang="en-US" sz="1600" dirty="0">
                          <a:solidFill>
                            <a:schemeClr val="bg1"/>
                          </a:solidFill>
                          <a:latin typeface="+mj-lt"/>
                        </a:rPr>
                        <a:t>PD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12 (31)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77468951"/>
                  </a:ext>
                </a:extLst>
              </a:tr>
              <a:tr h="370840">
                <a:tc>
                  <a:txBody>
                    <a:bodyPr/>
                    <a:lstStyle/>
                    <a:p>
                      <a:r>
                        <a:rPr lang="en-US" sz="1600" dirty="0">
                          <a:solidFill>
                            <a:schemeClr val="bg1"/>
                          </a:solidFill>
                          <a:latin typeface="+mj-lt"/>
                        </a:rPr>
                        <a:t>DCR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20 (51)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5 (100)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3529019"/>
                  </a:ext>
                </a:extLst>
              </a:tr>
              <a:tr h="370840">
                <a:tc>
                  <a:txBody>
                    <a:bodyPr/>
                    <a:lstStyle/>
                    <a:p>
                      <a:r>
                        <a:rPr lang="en-US" sz="1600" dirty="0">
                          <a:solidFill>
                            <a:schemeClr val="bg1"/>
                          </a:solidFill>
                          <a:latin typeface="+mj-lt"/>
                        </a:rPr>
                        <a:t>NE</a:t>
                      </a:r>
                      <a:r>
                        <a:rPr lang="en-US" sz="1600" b="0" baseline="30000" dirty="0">
                          <a:solidFill>
                            <a:schemeClr val="bg1"/>
                          </a:solidFill>
                          <a:latin typeface="+mj-lt"/>
                        </a:rPr>
                        <a:t>†</a:t>
                      </a:r>
                      <a:endParaRPr lang="en-US" sz="1600" dirty="0">
                        <a:solidFill>
                          <a:schemeClr val="bg1"/>
                        </a:solidFill>
                        <a:latin typeface="+mj-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7 (18)</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740822"/>
                  </a:ext>
                </a:extLst>
              </a:tr>
            </a:tbl>
          </a:graphicData>
        </a:graphic>
      </p:graphicFrame>
      <p:sp>
        <p:nvSpPr>
          <p:cNvPr id="14" name="TextBox 13">
            <a:extLst>
              <a:ext uri="{FF2B5EF4-FFF2-40B4-BE49-F238E27FC236}">
                <a16:creationId xmlns:a16="http://schemas.microsoft.com/office/drawing/2014/main" id="{2CEE3F22-A5C1-56CE-B872-EC0D3AEFA42A}"/>
              </a:ext>
            </a:extLst>
          </p:cNvPr>
          <p:cNvSpPr txBox="1"/>
          <p:nvPr/>
        </p:nvSpPr>
        <p:spPr bwMode="auto">
          <a:xfrm>
            <a:off x="593637" y="1580221"/>
            <a:ext cx="461665" cy="3955372"/>
          </a:xfrm>
          <a:prstGeom prst="rect">
            <a:avLst/>
          </a:prstGeom>
          <a:solidFill>
            <a:schemeClr val="tx1"/>
          </a:solidFill>
          <a:ln>
            <a:noFill/>
          </a:ln>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BL in SOD (%)</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7" name="Group 16">
            <a:extLst>
              <a:ext uri="{FF2B5EF4-FFF2-40B4-BE49-F238E27FC236}">
                <a16:creationId xmlns:a16="http://schemas.microsoft.com/office/drawing/2014/main" id="{086294C6-6B78-9BEE-4BAA-D7AC83CB2AC9}"/>
              </a:ext>
            </a:extLst>
          </p:cNvPr>
          <p:cNvGrpSpPr/>
          <p:nvPr/>
        </p:nvGrpSpPr>
        <p:grpSpPr>
          <a:xfrm>
            <a:off x="883745" y="1750990"/>
            <a:ext cx="535724" cy="3639232"/>
            <a:chOff x="883745" y="1750990"/>
            <a:chExt cx="535724" cy="3639232"/>
          </a:xfrm>
        </p:grpSpPr>
        <p:sp>
          <p:nvSpPr>
            <p:cNvPr id="3" name="TextBox 2">
              <a:extLst>
                <a:ext uri="{FF2B5EF4-FFF2-40B4-BE49-F238E27FC236}">
                  <a16:creationId xmlns:a16="http://schemas.microsoft.com/office/drawing/2014/main" id="{D9FF8CF4-0801-30E6-9CEF-3A91FDE4F22F}"/>
                </a:ext>
              </a:extLst>
            </p:cNvPr>
            <p:cNvSpPr txBox="1"/>
            <p:nvPr/>
          </p:nvSpPr>
          <p:spPr bwMode="auto">
            <a:xfrm>
              <a:off x="883745" y="175099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9" name="TextBox 8">
              <a:extLst>
                <a:ext uri="{FF2B5EF4-FFF2-40B4-BE49-F238E27FC236}">
                  <a16:creationId xmlns:a16="http://schemas.microsoft.com/office/drawing/2014/main" id="{EB80A958-AF87-D2F4-46AA-E7033425BC44}"/>
                </a:ext>
              </a:extLst>
            </p:cNvPr>
            <p:cNvSpPr txBox="1"/>
            <p:nvPr/>
          </p:nvSpPr>
          <p:spPr bwMode="auto">
            <a:xfrm>
              <a:off x="1000765" y="25703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3" name="TextBox 12">
              <a:extLst>
                <a:ext uri="{FF2B5EF4-FFF2-40B4-BE49-F238E27FC236}">
                  <a16:creationId xmlns:a16="http://schemas.microsoft.com/office/drawing/2014/main" id="{97700B23-F46B-6A18-0EBD-6A41215BF179}"/>
                </a:ext>
              </a:extLst>
            </p:cNvPr>
            <p:cNvSpPr txBox="1"/>
            <p:nvPr/>
          </p:nvSpPr>
          <p:spPr bwMode="auto">
            <a:xfrm>
              <a:off x="1117784" y="338213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 name="TextBox 14">
              <a:extLst>
                <a:ext uri="{FF2B5EF4-FFF2-40B4-BE49-F238E27FC236}">
                  <a16:creationId xmlns:a16="http://schemas.microsoft.com/office/drawing/2014/main" id="{D2E29936-73CF-0C21-C643-DDD01492626D}"/>
                </a:ext>
              </a:extLst>
            </p:cNvPr>
            <p:cNvSpPr txBox="1"/>
            <p:nvPr/>
          </p:nvSpPr>
          <p:spPr bwMode="auto">
            <a:xfrm>
              <a:off x="930233" y="419389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6" name="TextBox 15">
              <a:extLst>
                <a:ext uri="{FF2B5EF4-FFF2-40B4-BE49-F238E27FC236}">
                  <a16:creationId xmlns:a16="http://schemas.microsoft.com/office/drawing/2014/main" id="{ACD07C30-3523-7A6E-262D-9FB4D8108A3B}"/>
                </a:ext>
              </a:extLst>
            </p:cNvPr>
            <p:cNvSpPr txBox="1"/>
            <p:nvPr/>
          </p:nvSpPr>
          <p:spPr bwMode="auto">
            <a:xfrm>
              <a:off x="883745" y="502089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cxnSp>
        <p:nvCxnSpPr>
          <p:cNvPr id="19" name="Straight Connector 18">
            <a:extLst>
              <a:ext uri="{FF2B5EF4-FFF2-40B4-BE49-F238E27FC236}">
                <a16:creationId xmlns:a16="http://schemas.microsoft.com/office/drawing/2014/main" id="{72D98600-E666-31EF-8644-8893F2E456E5}"/>
              </a:ext>
            </a:extLst>
          </p:cNvPr>
          <p:cNvCxnSpPr>
            <a:cxnSpLocks/>
          </p:cNvCxnSpPr>
          <p:nvPr/>
        </p:nvCxnSpPr>
        <p:spPr bwMode="auto">
          <a:xfrm>
            <a:off x="1467269" y="1943100"/>
            <a:ext cx="0" cy="3253740"/>
          </a:xfrm>
          <a:prstGeom prst="line">
            <a:avLst/>
          </a:prstGeom>
          <a:noFill/>
          <a:ln w="28575" cap="flat" cmpd="sng" algn="ctr">
            <a:solidFill>
              <a:schemeClr val="bg1"/>
            </a:solidFill>
            <a:prstDash val="solid"/>
            <a:round/>
            <a:headEnd type="none" w="med" len="med"/>
            <a:tailEnd type="none" w="med" len="med"/>
          </a:ln>
          <a:effectLst/>
        </p:spPr>
      </p:cxnSp>
      <p:grpSp>
        <p:nvGrpSpPr>
          <p:cNvPr id="28" name="Group 27">
            <a:extLst>
              <a:ext uri="{FF2B5EF4-FFF2-40B4-BE49-F238E27FC236}">
                <a16:creationId xmlns:a16="http://schemas.microsoft.com/office/drawing/2014/main" id="{8DC6CE5F-1994-9AF2-0F18-5DE7D4F0983C}"/>
              </a:ext>
            </a:extLst>
          </p:cNvPr>
          <p:cNvGrpSpPr/>
          <p:nvPr/>
        </p:nvGrpSpPr>
        <p:grpSpPr>
          <a:xfrm>
            <a:off x="1356360" y="1943100"/>
            <a:ext cx="125591" cy="3253919"/>
            <a:chOff x="1356360" y="1943100"/>
            <a:chExt cx="826135" cy="3253919"/>
          </a:xfrm>
        </p:grpSpPr>
        <p:cxnSp>
          <p:nvCxnSpPr>
            <p:cNvPr id="22" name="Straight Connector 21">
              <a:extLst>
                <a:ext uri="{FF2B5EF4-FFF2-40B4-BE49-F238E27FC236}">
                  <a16:creationId xmlns:a16="http://schemas.microsoft.com/office/drawing/2014/main" id="{4DEA8A72-69C6-B18C-ABBA-61E3AA72C092}"/>
                </a:ext>
              </a:extLst>
            </p:cNvPr>
            <p:cNvCxnSpPr/>
            <p:nvPr/>
          </p:nvCxnSpPr>
          <p:spPr bwMode="auto">
            <a:xfrm>
              <a:off x="1356360" y="1943100"/>
              <a:ext cx="82613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1475724-7045-67A4-D014-E6DA158B8C81}"/>
                </a:ext>
              </a:extLst>
            </p:cNvPr>
            <p:cNvCxnSpPr/>
            <p:nvPr/>
          </p:nvCxnSpPr>
          <p:spPr bwMode="auto">
            <a:xfrm>
              <a:off x="1356360" y="2756580"/>
              <a:ext cx="82613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067786D-4FE3-E0A3-2BDF-45320B48E901}"/>
                </a:ext>
              </a:extLst>
            </p:cNvPr>
            <p:cNvCxnSpPr/>
            <p:nvPr/>
          </p:nvCxnSpPr>
          <p:spPr bwMode="auto">
            <a:xfrm>
              <a:off x="1356360" y="3570060"/>
              <a:ext cx="82613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B233025-CD6A-9827-D359-096E5B7509A8}"/>
                </a:ext>
              </a:extLst>
            </p:cNvPr>
            <p:cNvCxnSpPr/>
            <p:nvPr/>
          </p:nvCxnSpPr>
          <p:spPr bwMode="auto">
            <a:xfrm>
              <a:off x="1356360" y="4383540"/>
              <a:ext cx="82613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E852FEF-B613-FB45-DF74-FDABD7B34793}"/>
                </a:ext>
              </a:extLst>
            </p:cNvPr>
            <p:cNvCxnSpPr/>
            <p:nvPr/>
          </p:nvCxnSpPr>
          <p:spPr bwMode="auto">
            <a:xfrm>
              <a:off x="1356360" y="5197019"/>
              <a:ext cx="82613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377D6AD4-7B17-6DBA-C3A7-38F80697F0BA}"/>
              </a:ext>
            </a:extLst>
          </p:cNvPr>
          <p:cNvGrpSpPr/>
          <p:nvPr/>
        </p:nvGrpSpPr>
        <p:grpSpPr>
          <a:xfrm>
            <a:off x="6820940" y="2019685"/>
            <a:ext cx="1151400" cy="923330"/>
            <a:chOff x="3429011" y="2086216"/>
            <a:chExt cx="1151400" cy="923330"/>
          </a:xfrm>
        </p:grpSpPr>
        <p:sp>
          <p:nvSpPr>
            <p:cNvPr id="30" name="TextBox 29">
              <a:extLst>
                <a:ext uri="{FF2B5EF4-FFF2-40B4-BE49-F238E27FC236}">
                  <a16:creationId xmlns:a16="http://schemas.microsoft.com/office/drawing/2014/main" id="{3105ACFE-D733-6255-6A63-2D0E60E3DAF0}"/>
                </a:ext>
              </a:extLst>
            </p:cNvPr>
            <p:cNvSpPr txBox="1"/>
            <p:nvPr/>
          </p:nvSpPr>
          <p:spPr bwMode="auto">
            <a:xfrm>
              <a:off x="3608670" y="2086216"/>
              <a:ext cx="9717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LCNEC</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SCLC</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Ongoing</a:t>
              </a:r>
            </a:p>
          </p:txBody>
        </p:sp>
        <p:sp>
          <p:nvSpPr>
            <p:cNvPr id="31" name="Rectangle 30">
              <a:extLst>
                <a:ext uri="{FF2B5EF4-FFF2-40B4-BE49-F238E27FC236}">
                  <a16:creationId xmlns:a16="http://schemas.microsoft.com/office/drawing/2014/main" id="{AF76C950-DEC0-A439-63E8-E878EF84FB75}"/>
                </a:ext>
              </a:extLst>
            </p:cNvPr>
            <p:cNvSpPr/>
            <p:nvPr/>
          </p:nvSpPr>
          <p:spPr bwMode="auto">
            <a:xfrm>
              <a:off x="3429011" y="2178537"/>
              <a:ext cx="179659" cy="179659"/>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669BDFFA-7CE5-19E9-630C-DBC5DA50D72E}"/>
                </a:ext>
              </a:extLst>
            </p:cNvPr>
            <p:cNvSpPr/>
            <p:nvPr/>
          </p:nvSpPr>
          <p:spPr bwMode="auto">
            <a:xfrm>
              <a:off x="3429011" y="2458052"/>
              <a:ext cx="179659" cy="179659"/>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Diamond 32">
              <a:extLst>
                <a:ext uri="{FF2B5EF4-FFF2-40B4-BE49-F238E27FC236}">
                  <a16:creationId xmlns:a16="http://schemas.microsoft.com/office/drawing/2014/main" id="{2AB7970F-B897-6949-88D4-631B4C99E66C}"/>
                </a:ext>
              </a:extLst>
            </p:cNvPr>
            <p:cNvSpPr/>
            <p:nvPr/>
          </p:nvSpPr>
          <p:spPr bwMode="auto">
            <a:xfrm>
              <a:off x="3429011" y="2763094"/>
              <a:ext cx="179657" cy="179657"/>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6" name="TextBox 35">
            <a:extLst>
              <a:ext uri="{FF2B5EF4-FFF2-40B4-BE49-F238E27FC236}">
                <a16:creationId xmlns:a16="http://schemas.microsoft.com/office/drawing/2014/main" id="{27233200-23FA-7216-7F1F-953E4E1477D9}"/>
              </a:ext>
            </a:extLst>
          </p:cNvPr>
          <p:cNvSpPr txBox="1"/>
          <p:nvPr/>
        </p:nvSpPr>
        <p:spPr bwMode="auto">
          <a:xfrm>
            <a:off x="1398604" y="2239030"/>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37" name="TextBox 36">
            <a:extLst>
              <a:ext uri="{FF2B5EF4-FFF2-40B4-BE49-F238E27FC236}">
                <a16:creationId xmlns:a16="http://schemas.microsoft.com/office/drawing/2014/main" id="{2F7C5040-C23B-5A39-8EE8-11F9647814E3}"/>
              </a:ext>
            </a:extLst>
          </p:cNvPr>
          <p:cNvSpPr txBox="1"/>
          <p:nvPr/>
        </p:nvSpPr>
        <p:spPr bwMode="auto">
          <a:xfrm>
            <a:off x="1578301" y="2328927"/>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45" name="TextBox 44">
            <a:extLst>
              <a:ext uri="{FF2B5EF4-FFF2-40B4-BE49-F238E27FC236}">
                <a16:creationId xmlns:a16="http://schemas.microsoft.com/office/drawing/2014/main" id="{7F9610C9-04D3-63BB-79F4-501584804BA3}"/>
              </a:ext>
            </a:extLst>
          </p:cNvPr>
          <p:cNvSpPr txBox="1"/>
          <p:nvPr/>
        </p:nvSpPr>
        <p:spPr bwMode="auto">
          <a:xfrm>
            <a:off x="1755364" y="2799964"/>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46" name="TextBox 45">
            <a:extLst>
              <a:ext uri="{FF2B5EF4-FFF2-40B4-BE49-F238E27FC236}">
                <a16:creationId xmlns:a16="http://schemas.microsoft.com/office/drawing/2014/main" id="{35DE4A01-E312-61D8-F74B-B3D9744B3E95}"/>
              </a:ext>
            </a:extLst>
          </p:cNvPr>
          <p:cNvSpPr txBox="1"/>
          <p:nvPr/>
        </p:nvSpPr>
        <p:spPr bwMode="auto">
          <a:xfrm>
            <a:off x="1928084" y="2920758"/>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47" name="TextBox 46">
            <a:extLst>
              <a:ext uri="{FF2B5EF4-FFF2-40B4-BE49-F238E27FC236}">
                <a16:creationId xmlns:a16="http://schemas.microsoft.com/office/drawing/2014/main" id="{BAFB4456-3562-C1CE-B03E-C64DA3EEAFE0}"/>
              </a:ext>
            </a:extLst>
          </p:cNvPr>
          <p:cNvSpPr txBox="1"/>
          <p:nvPr/>
        </p:nvSpPr>
        <p:spPr bwMode="auto">
          <a:xfrm>
            <a:off x="2107781" y="2968291"/>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48" name="TextBox 47">
            <a:extLst>
              <a:ext uri="{FF2B5EF4-FFF2-40B4-BE49-F238E27FC236}">
                <a16:creationId xmlns:a16="http://schemas.microsoft.com/office/drawing/2014/main" id="{B8A5443D-EE1A-B502-D138-9106BF2EDFA0}"/>
              </a:ext>
            </a:extLst>
          </p:cNvPr>
          <p:cNvSpPr txBox="1"/>
          <p:nvPr/>
        </p:nvSpPr>
        <p:spPr bwMode="auto">
          <a:xfrm>
            <a:off x="2273524" y="2998119"/>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49" name="TextBox 48">
            <a:extLst>
              <a:ext uri="{FF2B5EF4-FFF2-40B4-BE49-F238E27FC236}">
                <a16:creationId xmlns:a16="http://schemas.microsoft.com/office/drawing/2014/main" id="{590DCE84-8C9B-99B0-FF96-9D3F1EBD337D}"/>
              </a:ext>
            </a:extLst>
          </p:cNvPr>
          <p:cNvSpPr txBox="1"/>
          <p:nvPr/>
        </p:nvSpPr>
        <p:spPr bwMode="auto">
          <a:xfrm>
            <a:off x="2462139" y="3027947"/>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0" name="TextBox 49">
            <a:extLst>
              <a:ext uri="{FF2B5EF4-FFF2-40B4-BE49-F238E27FC236}">
                <a16:creationId xmlns:a16="http://schemas.microsoft.com/office/drawing/2014/main" id="{16E6E8F3-B210-B75B-18F0-697BAE4C0215}"/>
              </a:ext>
            </a:extLst>
          </p:cNvPr>
          <p:cNvSpPr txBox="1"/>
          <p:nvPr/>
        </p:nvSpPr>
        <p:spPr bwMode="auto">
          <a:xfrm>
            <a:off x="2638010" y="3136618"/>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1" name="TextBox 50">
            <a:extLst>
              <a:ext uri="{FF2B5EF4-FFF2-40B4-BE49-F238E27FC236}">
                <a16:creationId xmlns:a16="http://schemas.microsoft.com/office/drawing/2014/main" id="{B49C28E9-FCDC-21B2-0F73-163B2197CBD6}"/>
              </a:ext>
            </a:extLst>
          </p:cNvPr>
          <p:cNvSpPr txBox="1"/>
          <p:nvPr/>
        </p:nvSpPr>
        <p:spPr bwMode="auto">
          <a:xfrm>
            <a:off x="2810730" y="3152001"/>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2" name="TextBox 51">
            <a:extLst>
              <a:ext uri="{FF2B5EF4-FFF2-40B4-BE49-F238E27FC236}">
                <a16:creationId xmlns:a16="http://schemas.microsoft.com/office/drawing/2014/main" id="{D0A05B81-53C1-69D6-62A3-DC2CF5A9BE8E}"/>
              </a:ext>
            </a:extLst>
          </p:cNvPr>
          <p:cNvSpPr txBox="1"/>
          <p:nvPr/>
        </p:nvSpPr>
        <p:spPr bwMode="auto">
          <a:xfrm>
            <a:off x="2967421" y="3186355"/>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3" name="TextBox 52">
            <a:extLst>
              <a:ext uri="{FF2B5EF4-FFF2-40B4-BE49-F238E27FC236}">
                <a16:creationId xmlns:a16="http://schemas.microsoft.com/office/drawing/2014/main" id="{AA4288EE-60FE-39BF-8626-74941C5EF90A}"/>
              </a:ext>
            </a:extLst>
          </p:cNvPr>
          <p:cNvSpPr txBox="1"/>
          <p:nvPr/>
        </p:nvSpPr>
        <p:spPr bwMode="auto">
          <a:xfrm>
            <a:off x="3157482" y="3193132"/>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4" name="TextBox 53">
            <a:extLst>
              <a:ext uri="{FF2B5EF4-FFF2-40B4-BE49-F238E27FC236}">
                <a16:creationId xmlns:a16="http://schemas.microsoft.com/office/drawing/2014/main" id="{E0C55F45-C455-0351-2736-6F6E2F5ECE6C}"/>
              </a:ext>
            </a:extLst>
          </p:cNvPr>
          <p:cNvSpPr txBox="1"/>
          <p:nvPr/>
        </p:nvSpPr>
        <p:spPr bwMode="auto">
          <a:xfrm>
            <a:off x="3327537" y="3243416"/>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5" name="TextBox 54">
            <a:extLst>
              <a:ext uri="{FF2B5EF4-FFF2-40B4-BE49-F238E27FC236}">
                <a16:creationId xmlns:a16="http://schemas.microsoft.com/office/drawing/2014/main" id="{E06E5FE7-D217-02B1-992B-C774E1ECF1FD}"/>
              </a:ext>
            </a:extLst>
          </p:cNvPr>
          <p:cNvSpPr txBox="1"/>
          <p:nvPr/>
        </p:nvSpPr>
        <p:spPr bwMode="auto">
          <a:xfrm>
            <a:off x="3515564" y="3291306"/>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6" name="TextBox 55">
            <a:extLst>
              <a:ext uri="{FF2B5EF4-FFF2-40B4-BE49-F238E27FC236}">
                <a16:creationId xmlns:a16="http://schemas.microsoft.com/office/drawing/2014/main" id="{6BCB593B-04B7-A5CA-40D3-405491C7A338}"/>
              </a:ext>
            </a:extLst>
          </p:cNvPr>
          <p:cNvSpPr txBox="1"/>
          <p:nvPr/>
        </p:nvSpPr>
        <p:spPr bwMode="auto">
          <a:xfrm>
            <a:off x="4220444" y="3726997"/>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7" name="TextBox 56">
            <a:extLst>
              <a:ext uri="{FF2B5EF4-FFF2-40B4-BE49-F238E27FC236}">
                <a16:creationId xmlns:a16="http://schemas.microsoft.com/office/drawing/2014/main" id="{3566A5B0-F38E-2731-2DE3-7000F40151A4}"/>
              </a:ext>
            </a:extLst>
          </p:cNvPr>
          <p:cNvSpPr txBox="1"/>
          <p:nvPr/>
        </p:nvSpPr>
        <p:spPr bwMode="auto">
          <a:xfrm>
            <a:off x="3690878" y="3298083"/>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8" name="TextBox 57">
            <a:extLst>
              <a:ext uri="{FF2B5EF4-FFF2-40B4-BE49-F238E27FC236}">
                <a16:creationId xmlns:a16="http://schemas.microsoft.com/office/drawing/2014/main" id="{87536190-8C80-DC24-AD7F-3D0C9CE84CEB}"/>
              </a:ext>
            </a:extLst>
          </p:cNvPr>
          <p:cNvSpPr txBox="1"/>
          <p:nvPr/>
        </p:nvSpPr>
        <p:spPr bwMode="auto">
          <a:xfrm>
            <a:off x="3872203" y="3304543"/>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9" name="TextBox 58">
            <a:extLst>
              <a:ext uri="{FF2B5EF4-FFF2-40B4-BE49-F238E27FC236}">
                <a16:creationId xmlns:a16="http://schemas.microsoft.com/office/drawing/2014/main" id="{0EB956C3-A142-F4A3-B2FB-44E098CB91F3}"/>
              </a:ext>
            </a:extLst>
          </p:cNvPr>
          <p:cNvSpPr txBox="1"/>
          <p:nvPr/>
        </p:nvSpPr>
        <p:spPr bwMode="auto">
          <a:xfrm>
            <a:off x="4040747" y="3658288"/>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0" name="TextBox 59">
            <a:extLst>
              <a:ext uri="{FF2B5EF4-FFF2-40B4-BE49-F238E27FC236}">
                <a16:creationId xmlns:a16="http://schemas.microsoft.com/office/drawing/2014/main" id="{5FA95EAC-7176-05DD-2750-EE1834978EB2}"/>
              </a:ext>
            </a:extLst>
          </p:cNvPr>
          <p:cNvSpPr txBox="1"/>
          <p:nvPr/>
        </p:nvSpPr>
        <p:spPr bwMode="auto">
          <a:xfrm>
            <a:off x="4388632" y="3775115"/>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1" name="TextBox 60">
            <a:extLst>
              <a:ext uri="{FF2B5EF4-FFF2-40B4-BE49-F238E27FC236}">
                <a16:creationId xmlns:a16="http://schemas.microsoft.com/office/drawing/2014/main" id="{EC41643A-DBF1-F5F6-4DBD-23A0511B9AAF}"/>
              </a:ext>
            </a:extLst>
          </p:cNvPr>
          <p:cNvSpPr txBox="1"/>
          <p:nvPr/>
        </p:nvSpPr>
        <p:spPr bwMode="auto">
          <a:xfrm>
            <a:off x="4565884" y="3796787"/>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2" name="TextBox 61">
            <a:extLst>
              <a:ext uri="{FF2B5EF4-FFF2-40B4-BE49-F238E27FC236}">
                <a16:creationId xmlns:a16="http://schemas.microsoft.com/office/drawing/2014/main" id="{32D9E9BE-9843-DF4D-2BFD-16A527034948}"/>
              </a:ext>
            </a:extLst>
          </p:cNvPr>
          <p:cNvSpPr txBox="1"/>
          <p:nvPr/>
        </p:nvSpPr>
        <p:spPr bwMode="auto">
          <a:xfrm>
            <a:off x="4734072" y="3913614"/>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3" name="TextBox 62">
            <a:extLst>
              <a:ext uri="{FF2B5EF4-FFF2-40B4-BE49-F238E27FC236}">
                <a16:creationId xmlns:a16="http://schemas.microsoft.com/office/drawing/2014/main" id="{66001B12-2B62-20DF-99CB-7EB768D39443}"/>
              </a:ext>
            </a:extLst>
          </p:cNvPr>
          <p:cNvSpPr txBox="1"/>
          <p:nvPr/>
        </p:nvSpPr>
        <p:spPr bwMode="auto">
          <a:xfrm>
            <a:off x="5081957" y="4003996"/>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4" name="TextBox 63">
            <a:extLst>
              <a:ext uri="{FF2B5EF4-FFF2-40B4-BE49-F238E27FC236}">
                <a16:creationId xmlns:a16="http://schemas.microsoft.com/office/drawing/2014/main" id="{EFF12293-CD04-52B5-C91C-3C9FAAE7D859}"/>
              </a:ext>
            </a:extLst>
          </p:cNvPr>
          <p:cNvSpPr txBox="1"/>
          <p:nvPr/>
        </p:nvSpPr>
        <p:spPr bwMode="auto">
          <a:xfrm>
            <a:off x="4911324" y="3935286"/>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65" name="TextBox 64">
            <a:extLst>
              <a:ext uri="{FF2B5EF4-FFF2-40B4-BE49-F238E27FC236}">
                <a16:creationId xmlns:a16="http://schemas.microsoft.com/office/drawing/2014/main" id="{494CE49B-AE05-F2FD-1DF9-E97FB69BAAE6}"/>
              </a:ext>
            </a:extLst>
          </p:cNvPr>
          <p:cNvSpPr txBox="1"/>
          <p:nvPr/>
        </p:nvSpPr>
        <p:spPr bwMode="auto">
          <a:xfrm>
            <a:off x="5254319" y="4096964"/>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66" name="TextBox 65">
            <a:extLst>
              <a:ext uri="{FF2B5EF4-FFF2-40B4-BE49-F238E27FC236}">
                <a16:creationId xmlns:a16="http://schemas.microsoft.com/office/drawing/2014/main" id="{85CD8CDD-9DDF-4BDF-D486-CBC13020F40C}"/>
              </a:ext>
            </a:extLst>
          </p:cNvPr>
          <p:cNvSpPr txBox="1"/>
          <p:nvPr/>
        </p:nvSpPr>
        <p:spPr bwMode="auto">
          <a:xfrm>
            <a:off x="5426681" y="4176850"/>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67" name="TextBox 66">
            <a:extLst>
              <a:ext uri="{FF2B5EF4-FFF2-40B4-BE49-F238E27FC236}">
                <a16:creationId xmlns:a16="http://schemas.microsoft.com/office/drawing/2014/main" id="{BDFD1F43-C844-9212-E62D-489E3388B0C4}"/>
              </a:ext>
            </a:extLst>
          </p:cNvPr>
          <p:cNvSpPr txBox="1"/>
          <p:nvPr/>
        </p:nvSpPr>
        <p:spPr bwMode="auto">
          <a:xfrm>
            <a:off x="5604365" y="4193890"/>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68" name="TextBox 67">
            <a:extLst>
              <a:ext uri="{FF2B5EF4-FFF2-40B4-BE49-F238E27FC236}">
                <a16:creationId xmlns:a16="http://schemas.microsoft.com/office/drawing/2014/main" id="{CD045702-B14B-04CD-80B5-CDC1578B2257}"/>
              </a:ext>
            </a:extLst>
          </p:cNvPr>
          <p:cNvSpPr txBox="1"/>
          <p:nvPr/>
        </p:nvSpPr>
        <p:spPr bwMode="auto">
          <a:xfrm>
            <a:off x="5785249" y="4313827"/>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69" name="TextBox 68">
            <a:extLst>
              <a:ext uri="{FF2B5EF4-FFF2-40B4-BE49-F238E27FC236}">
                <a16:creationId xmlns:a16="http://schemas.microsoft.com/office/drawing/2014/main" id="{86D6CD4C-96E3-0214-E7C9-A3A604D961A1}"/>
              </a:ext>
            </a:extLst>
          </p:cNvPr>
          <p:cNvSpPr txBox="1"/>
          <p:nvPr/>
        </p:nvSpPr>
        <p:spPr bwMode="auto">
          <a:xfrm>
            <a:off x="5966133" y="4320604"/>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0" name="TextBox 69">
            <a:extLst>
              <a:ext uri="{FF2B5EF4-FFF2-40B4-BE49-F238E27FC236}">
                <a16:creationId xmlns:a16="http://schemas.microsoft.com/office/drawing/2014/main" id="{8BA50653-7091-C2CD-CB0F-BB9A4CBFD0FB}"/>
              </a:ext>
            </a:extLst>
          </p:cNvPr>
          <p:cNvSpPr txBox="1"/>
          <p:nvPr/>
        </p:nvSpPr>
        <p:spPr bwMode="auto">
          <a:xfrm>
            <a:off x="6147017" y="4572263"/>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1" name="TextBox 70">
            <a:extLst>
              <a:ext uri="{FF2B5EF4-FFF2-40B4-BE49-F238E27FC236}">
                <a16:creationId xmlns:a16="http://schemas.microsoft.com/office/drawing/2014/main" id="{CF88DB43-33AB-6036-C7EC-746CBFFA1946}"/>
              </a:ext>
            </a:extLst>
          </p:cNvPr>
          <p:cNvSpPr txBox="1"/>
          <p:nvPr/>
        </p:nvSpPr>
        <p:spPr bwMode="auto">
          <a:xfrm>
            <a:off x="6309248" y="4610475"/>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2" name="TextBox 71">
            <a:extLst>
              <a:ext uri="{FF2B5EF4-FFF2-40B4-BE49-F238E27FC236}">
                <a16:creationId xmlns:a16="http://schemas.microsoft.com/office/drawing/2014/main" id="{8FA1F11D-4350-2704-CDA9-D5DD94551489}"/>
              </a:ext>
            </a:extLst>
          </p:cNvPr>
          <p:cNvSpPr txBox="1"/>
          <p:nvPr/>
        </p:nvSpPr>
        <p:spPr bwMode="auto">
          <a:xfrm>
            <a:off x="6488064" y="4704725"/>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3" name="TextBox 72">
            <a:extLst>
              <a:ext uri="{FF2B5EF4-FFF2-40B4-BE49-F238E27FC236}">
                <a16:creationId xmlns:a16="http://schemas.microsoft.com/office/drawing/2014/main" id="{4FCC1B49-F23B-B066-440F-78FEC5EC00C5}"/>
              </a:ext>
            </a:extLst>
          </p:cNvPr>
          <p:cNvSpPr txBox="1"/>
          <p:nvPr/>
        </p:nvSpPr>
        <p:spPr bwMode="auto">
          <a:xfrm>
            <a:off x="6664701" y="4711502"/>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4" name="TextBox 73">
            <a:extLst>
              <a:ext uri="{FF2B5EF4-FFF2-40B4-BE49-F238E27FC236}">
                <a16:creationId xmlns:a16="http://schemas.microsoft.com/office/drawing/2014/main" id="{91214BA8-55E1-1DC7-5B31-416A143F187C}"/>
              </a:ext>
            </a:extLst>
          </p:cNvPr>
          <p:cNvSpPr txBox="1"/>
          <p:nvPr/>
        </p:nvSpPr>
        <p:spPr bwMode="auto">
          <a:xfrm>
            <a:off x="6837421" y="4831578"/>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5" name="TextBox 74">
            <a:extLst>
              <a:ext uri="{FF2B5EF4-FFF2-40B4-BE49-F238E27FC236}">
                <a16:creationId xmlns:a16="http://schemas.microsoft.com/office/drawing/2014/main" id="{BA53573A-6AB9-BC59-93DD-0F78CD698821}"/>
              </a:ext>
            </a:extLst>
          </p:cNvPr>
          <p:cNvSpPr txBox="1"/>
          <p:nvPr/>
        </p:nvSpPr>
        <p:spPr bwMode="auto">
          <a:xfrm>
            <a:off x="7418448" y="4123486"/>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6" name="TextBox 75">
            <a:extLst>
              <a:ext uri="{FF2B5EF4-FFF2-40B4-BE49-F238E27FC236}">
                <a16:creationId xmlns:a16="http://schemas.microsoft.com/office/drawing/2014/main" id="{E324D497-C4AE-6547-C3F4-4E7F7662A9F4}"/>
              </a:ext>
            </a:extLst>
          </p:cNvPr>
          <p:cNvSpPr txBox="1"/>
          <p:nvPr/>
        </p:nvSpPr>
        <p:spPr bwMode="auto">
          <a:xfrm>
            <a:off x="7566880" y="4719892"/>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7" name="TextBox 76">
            <a:extLst>
              <a:ext uri="{FF2B5EF4-FFF2-40B4-BE49-F238E27FC236}">
                <a16:creationId xmlns:a16="http://schemas.microsoft.com/office/drawing/2014/main" id="{632978AA-F993-B701-188D-32F19B30C9D4}"/>
              </a:ext>
            </a:extLst>
          </p:cNvPr>
          <p:cNvSpPr txBox="1"/>
          <p:nvPr/>
        </p:nvSpPr>
        <p:spPr bwMode="auto">
          <a:xfrm>
            <a:off x="7748963" y="5208530"/>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8" name="TextBox 77">
            <a:extLst>
              <a:ext uri="{FF2B5EF4-FFF2-40B4-BE49-F238E27FC236}">
                <a16:creationId xmlns:a16="http://schemas.microsoft.com/office/drawing/2014/main" id="{90DEBF9F-F2A6-D2DA-9FB9-63DA3D001191}"/>
              </a:ext>
            </a:extLst>
          </p:cNvPr>
          <p:cNvSpPr txBox="1"/>
          <p:nvPr/>
        </p:nvSpPr>
        <p:spPr bwMode="auto">
          <a:xfrm>
            <a:off x="7059122" y="3035571"/>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6" name="TextBox 85">
            <a:extLst>
              <a:ext uri="{FF2B5EF4-FFF2-40B4-BE49-F238E27FC236}">
                <a16:creationId xmlns:a16="http://schemas.microsoft.com/office/drawing/2014/main" id="{BFF12C45-FE3B-9932-9859-2A992337F5E2}"/>
              </a:ext>
            </a:extLst>
          </p:cNvPr>
          <p:cNvSpPr txBox="1"/>
          <p:nvPr/>
        </p:nvSpPr>
        <p:spPr bwMode="auto">
          <a:xfrm>
            <a:off x="7243447" y="3159583"/>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7" name="Rectangle 86">
            <a:extLst>
              <a:ext uri="{FF2B5EF4-FFF2-40B4-BE49-F238E27FC236}">
                <a16:creationId xmlns:a16="http://schemas.microsoft.com/office/drawing/2014/main" id="{6EBC9A20-7195-C4EF-2A53-24FBA07A9B9E}"/>
              </a:ext>
            </a:extLst>
          </p:cNvPr>
          <p:cNvSpPr/>
          <p:nvPr/>
        </p:nvSpPr>
        <p:spPr bwMode="auto">
          <a:xfrm>
            <a:off x="1488663" y="2449010"/>
            <a:ext cx="163926" cy="1119291"/>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AFE5F2D0-A9D1-D585-83BF-8E524ED218FD}"/>
              </a:ext>
            </a:extLst>
          </p:cNvPr>
          <p:cNvSpPr/>
          <p:nvPr/>
        </p:nvSpPr>
        <p:spPr bwMode="auto">
          <a:xfrm>
            <a:off x="1664933" y="2538413"/>
            <a:ext cx="163926" cy="1029888"/>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072AFC86-844D-1E45-67E0-304D31944DB4}"/>
              </a:ext>
            </a:extLst>
          </p:cNvPr>
          <p:cNvSpPr/>
          <p:nvPr/>
        </p:nvSpPr>
        <p:spPr bwMode="auto">
          <a:xfrm>
            <a:off x="1841167" y="3014663"/>
            <a:ext cx="163926" cy="553638"/>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3BD55699-DC75-C4E5-E9B0-6AE6DE6BC731}"/>
              </a:ext>
            </a:extLst>
          </p:cNvPr>
          <p:cNvSpPr/>
          <p:nvPr/>
        </p:nvSpPr>
        <p:spPr bwMode="auto">
          <a:xfrm>
            <a:off x="2017380" y="3133725"/>
            <a:ext cx="163926" cy="434576"/>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2CF314CA-5758-10F0-EE39-09DCC31DA502}"/>
              </a:ext>
            </a:extLst>
          </p:cNvPr>
          <p:cNvSpPr/>
          <p:nvPr/>
        </p:nvSpPr>
        <p:spPr bwMode="auto">
          <a:xfrm>
            <a:off x="2193593" y="3176587"/>
            <a:ext cx="163926" cy="391713"/>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2F783AB4-D6A3-CBA8-456D-AB8A062424BE}"/>
              </a:ext>
            </a:extLst>
          </p:cNvPr>
          <p:cNvSpPr/>
          <p:nvPr/>
        </p:nvSpPr>
        <p:spPr bwMode="auto">
          <a:xfrm>
            <a:off x="2374569" y="3176587"/>
            <a:ext cx="163926" cy="391713"/>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D2934FB6-6353-5474-7BC5-1C1B56AEEED0}"/>
              </a:ext>
            </a:extLst>
          </p:cNvPr>
          <p:cNvSpPr/>
          <p:nvPr/>
        </p:nvSpPr>
        <p:spPr bwMode="auto">
          <a:xfrm>
            <a:off x="2555544" y="3238500"/>
            <a:ext cx="163926" cy="329800"/>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E00FB9C8-19A1-094B-D796-9F3D74A44D93}"/>
              </a:ext>
            </a:extLst>
          </p:cNvPr>
          <p:cNvSpPr/>
          <p:nvPr/>
        </p:nvSpPr>
        <p:spPr bwMode="auto">
          <a:xfrm>
            <a:off x="2731756" y="3338512"/>
            <a:ext cx="163926" cy="229787"/>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D6115B4F-FA45-2D27-A4EF-108DD44B9EF3}"/>
              </a:ext>
            </a:extLst>
          </p:cNvPr>
          <p:cNvSpPr/>
          <p:nvPr/>
        </p:nvSpPr>
        <p:spPr bwMode="auto">
          <a:xfrm>
            <a:off x="2903206" y="3352800"/>
            <a:ext cx="163926" cy="215499"/>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C73173CE-2894-F9DC-8992-A6280ECB6760}"/>
              </a:ext>
            </a:extLst>
          </p:cNvPr>
          <p:cNvSpPr/>
          <p:nvPr/>
        </p:nvSpPr>
        <p:spPr bwMode="auto">
          <a:xfrm>
            <a:off x="3069894" y="3381375"/>
            <a:ext cx="163926" cy="18692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EFC87F64-38F3-578E-633F-5B03A3397F70}"/>
              </a:ext>
            </a:extLst>
          </p:cNvPr>
          <p:cNvSpPr/>
          <p:nvPr/>
        </p:nvSpPr>
        <p:spPr bwMode="auto">
          <a:xfrm>
            <a:off x="3246107" y="3400425"/>
            <a:ext cx="163926" cy="16787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9FF567DF-F1B0-53FB-6E5B-44B9841153D2}"/>
              </a:ext>
            </a:extLst>
          </p:cNvPr>
          <p:cNvSpPr/>
          <p:nvPr/>
        </p:nvSpPr>
        <p:spPr bwMode="auto">
          <a:xfrm>
            <a:off x="3422320" y="3457575"/>
            <a:ext cx="163926" cy="11072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3CAB429B-8001-5FE2-E8B9-EA1109B420DE}"/>
              </a:ext>
            </a:extLst>
          </p:cNvPr>
          <p:cNvSpPr/>
          <p:nvPr/>
        </p:nvSpPr>
        <p:spPr bwMode="auto">
          <a:xfrm>
            <a:off x="3598533" y="3490913"/>
            <a:ext cx="163926" cy="77386"/>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DBBD0142-35D7-67DB-D7F6-7993FEB4C66D}"/>
              </a:ext>
            </a:extLst>
          </p:cNvPr>
          <p:cNvSpPr/>
          <p:nvPr/>
        </p:nvSpPr>
        <p:spPr bwMode="auto">
          <a:xfrm>
            <a:off x="3774746" y="3500437"/>
            <a:ext cx="163926" cy="67861"/>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0E01F917-3626-C4E1-6EF7-42A17056FECA}"/>
              </a:ext>
            </a:extLst>
          </p:cNvPr>
          <p:cNvSpPr/>
          <p:nvPr/>
        </p:nvSpPr>
        <p:spPr bwMode="auto">
          <a:xfrm>
            <a:off x="4131103" y="3572121"/>
            <a:ext cx="163926" cy="86167"/>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E8C4389B-7650-6565-4742-633440AA3200}"/>
              </a:ext>
            </a:extLst>
          </p:cNvPr>
          <p:cNvSpPr/>
          <p:nvPr/>
        </p:nvSpPr>
        <p:spPr bwMode="auto">
          <a:xfrm>
            <a:off x="4306116" y="3572121"/>
            <a:ext cx="163926" cy="224666"/>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Diamond 102">
            <a:extLst>
              <a:ext uri="{FF2B5EF4-FFF2-40B4-BE49-F238E27FC236}">
                <a16:creationId xmlns:a16="http://schemas.microsoft.com/office/drawing/2014/main" id="{2D59F25D-4EDA-024C-A284-D2421E34281C}"/>
              </a:ext>
            </a:extLst>
          </p:cNvPr>
          <p:cNvSpPr/>
          <p:nvPr/>
        </p:nvSpPr>
        <p:spPr bwMode="auto">
          <a:xfrm>
            <a:off x="3963167" y="3499895"/>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Diamond 103">
            <a:extLst>
              <a:ext uri="{FF2B5EF4-FFF2-40B4-BE49-F238E27FC236}">
                <a16:creationId xmlns:a16="http://schemas.microsoft.com/office/drawing/2014/main" id="{9438A7F6-FE52-3CDA-D466-57AB5CB3D025}"/>
              </a:ext>
            </a:extLst>
          </p:cNvPr>
          <p:cNvSpPr/>
          <p:nvPr/>
        </p:nvSpPr>
        <p:spPr bwMode="auto">
          <a:xfrm>
            <a:off x="4146379" y="3593623"/>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B80EDD1C-33A8-26CE-7979-BE6428CD8363}"/>
              </a:ext>
            </a:extLst>
          </p:cNvPr>
          <p:cNvSpPr/>
          <p:nvPr/>
        </p:nvSpPr>
        <p:spPr bwMode="auto">
          <a:xfrm>
            <a:off x="4481129" y="3572121"/>
            <a:ext cx="163926" cy="26645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1DEA4D61-E7EE-BCF3-357A-3D91E63412C7}"/>
              </a:ext>
            </a:extLst>
          </p:cNvPr>
          <p:cNvSpPr/>
          <p:nvPr/>
        </p:nvSpPr>
        <p:spPr bwMode="auto">
          <a:xfrm>
            <a:off x="4656142" y="3572120"/>
            <a:ext cx="163926" cy="306935"/>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D47814FA-EC91-BA19-A2FB-106C1A4965DC}"/>
              </a:ext>
            </a:extLst>
          </p:cNvPr>
          <p:cNvSpPr/>
          <p:nvPr/>
        </p:nvSpPr>
        <p:spPr bwMode="auto">
          <a:xfrm>
            <a:off x="4831155" y="3572120"/>
            <a:ext cx="163926" cy="392661"/>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8814C6C3-F637-BFA7-6D51-164E6215CF07}"/>
              </a:ext>
            </a:extLst>
          </p:cNvPr>
          <p:cNvSpPr/>
          <p:nvPr/>
        </p:nvSpPr>
        <p:spPr bwMode="auto">
          <a:xfrm>
            <a:off x="5006168" y="3572120"/>
            <a:ext cx="163926" cy="425999"/>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E47F0B63-F346-993E-A762-B96619DB3D82}"/>
              </a:ext>
            </a:extLst>
          </p:cNvPr>
          <p:cNvSpPr/>
          <p:nvPr/>
        </p:nvSpPr>
        <p:spPr bwMode="auto">
          <a:xfrm>
            <a:off x="5181181" y="3572120"/>
            <a:ext cx="163926" cy="471243"/>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D3845D3A-C285-A584-3BF0-6B0C15CE4A9D}"/>
              </a:ext>
            </a:extLst>
          </p:cNvPr>
          <p:cNvSpPr/>
          <p:nvPr/>
        </p:nvSpPr>
        <p:spPr bwMode="auto">
          <a:xfrm>
            <a:off x="5356196" y="3568298"/>
            <a:ext cx="163926" cy="502199"/>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Diamond 110">
            <a:extLst>
              <a:ext uri="{FF2B5EF4-FFF2-40B4-BE49-F238E27FC236}">
                <a16:creationId xmlns:a16="http://schemas.microsoft.com/office/drawing/2014/main" id="{9FBDABBC-FBB2-CE40-0B75-B9735D1FA7AF}"/>
              </a:ext>
            </a:extLst>
          </p:cNvPr>
          <p:cNvSpPr/>
          <p:nvPr/>
        </p:nvSpPr>
        <p:spPr bwMode="auto">
          <a:xfrm>
            <a:off x="5367329" y="4005833"/>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B0558FA7-5873-A8D7-64CF-60153DBAF673}"/>
              </a:ext>
            </a:extLst>
          </p:cNvPr>
          <p:cNvSpPr/>
          <p:nvPr/>
        </p:nvSpPr>
        <p:spPr bwMode="auto">
          <a:xfrm>
            <a:off x="5531750" y="3568298"/>
            <a:ext cx="163926" cy="598890"/>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Diamond 112">
            <a:extLst>
              <a:ext uri="{FF2B5EF4-FFF2-40B4-BE49-F238E27FC236}">
                <a16:creationId xmlns:a16="http://schemas.microsoft.com/office/drawing/2014/main" id="{E1620F4B-E4D7-8E6B-21D2-E6F3FB2810B7}"/>
              </a:ext>
            </a:extLst>
          </p:cNvPr>
          <p:cNvSpPr/>
          <p:nvPr/>
        </p:nvSpPr>
        <p:spPr bwMode="auto">
          <a:xfrm>
            <a:off x="5545297" y="4101643"/>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E68B0684-21BB-F7A7-D99C-1D9CED3571AD}"/>
              </a:ext>
            </a:extLst>
          </p:cNvPr>
          <p:cNvSpPr/>
          <p:nvPr/>
        </p:nvSpPr>
        <p:spPr bwMode="auto">
          <a:xfrm>
            <a:off x="5707962" y="3568298"/>
            <a:ext cx="163926" cy="625592"/>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Diamond 114">
            <a:extLst>
              <a:ext uri="{FF2B5EF4-FFF2-40B4-BE49-F238E27FC236}">
                <a16:creationId xmlns:a16="http://schemas.microsoft.com/office/drawing/2014/main" id="{9ECBB3DB-2052-09E9-9A28-8A543ED6B28D}"/>
              </a:ext>
            </a:extLst>
          </p:cNvPr>
          <p:cNvSpPr/>
          <p:nvPr/>
        </p:nvSpPr>
        <p:spPr bwMode="auto">
          <a:xfrm>
            <a:off x="5719388" y="4123808"/>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BFF3F3D3-CAA2-39F6-0E97-E6D07BACC0D0}"/>
              </a:ext>
            </a:extLst>
          </p:cNvPr>
          <p:cNvSpPr/>
          <p:nvPr/>
        </p:nvSpPr>
        <p:spPr bwMode="auto">
          <a:xfrm>
            <a:off x="5884175" y="3568298"/>
            <a:ext cx="163926" cy="73197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Diamond 116">
            <a:extLst>
              <a:ext uri="{FF2B5EF4-FFF2-40B4-BE49-F238E27FC236}">
                <a16:creationId xmlns:a16="http://schemas.microsoft.com/office/drawing/2014/main" id="{DF8FC0C1-8A76-7158-E268-E212BCDA9B23}"/>
              </a:ext>
            </a:extLst>
          </p:cNvPr>
          <p:cNvSpPr/>
          <p:nvPr/>
        </p:nvSpPr>
        <p:spPr bwMode="auto">
          <a:xfrm>
            <a:off x="5895601" y="4225852"/>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79A664B0-BBE8-5CC1-69BF-58D282A44F07}"/>
              </a:ext>
            </a:extLst>
          </p:cNvPr>
          <p:cNvSpPr/>
          <p:nvPr/>
        </p:nvSpPr>
        <p:spPr bwMode="auto">
          <a:xfrm>
            <a:off x="6058006" y="3568298"/>
            <a:ext cx="163926" cy="73197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Diamond 118">
            <a:extLst>
              <a:ext uri="{FF2B5EF4-FFF2-40B4-BE49-F238E27FC236}">
                <a16:creationId xmlns:a16="http://schemas.microsoft.com/office/drawing/2014/main" id="{A570853F-4038-4F6C-B892-EE3854A14C08}"/>
              </a:ext>
            </a:extLst>
          </p:cNvPr>
          <p:cNvSpPr/>
          <p:nvPr/>
        </p:nvSpPr>
        <p:spPr bwMode="auto">
          <a:xfrm>
            <a:off x="6067051" y="4225852"/>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101BCD26-1ECA-13D0-B9DD-4E8C7DD8B0E9}"/>
              </a:ext>
            </a:extLst>
          </p:cNvPr>
          <p:cNvSpPr/>
          <p:nvPr/>
        </p:nvSpPr>
        <p:spPr bwMode="auto">
          <a:xfrm>
            <a:off x="6231837" y="3568298"/>
            <a:ext cx="163926" cy="996558"/>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Diamond 120">
            <a:extLst>
              <a:ext uri="{FF2B5EF4-FFF2-40B4-BE49-F238E27FC236}">
                <a16:creationId xmlns:a16="http://schemas.microsoft.com/office/drawing/2014/main" id="{C8E51478-ABAD-CFF6-2BE2-CEFF87D725A7}"/>
              </a:ext>
            </a:extLst>
          </p:cNvPr>
          <p:cNvSpPr/>
          <p:nvPr/>
        </p:nvSpPr>
        <p:spPr bwMode="auto">
          <a:xfrm>
            <a:off x="6240882" y="4493885"/>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EEC88F2D-BC48-4B1E-D658-A03FC140D134}"/>
              </a:ext>
            </a:extLst>
          </p:cNvPr>
          <p:cNvSpPr/>
          <p:nvPr/>
        </p:nvSpPr>
        <p:spPr bwMode="auto">
          <a:xfrm>
            <a:off x="6405668" y="3568297"/>
            <a:ext cx="163926" cy="1042177"/>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Diamond 122">
            <a:extLst>
              <a:ext uri="{FF2B5EF4-FFF2-40B4-BE49-F238E27FC236}">
                <a16:creationId xmlns:a16="http://schemas.microsoft.com/office/drawing/2014/main" id="{41225F4E-0598-B909-D2FA-8E0F281C6D23}"/>
              </a:ext>
            </a:extLst>
          </p:cNvPr>
          <p:cNvSpPr/>
          <p:nvPr/>
        </p:nvSpPr>
        <p:spPr bwMode="auto">
          <a:xfrm>
            <a:off x="6414713" y="4543787"/>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21FFD437-26B3-03E8-1732-43A505F255C5}"/>
              </a:ext>
            </a:extLst>
          </p:cNvPr>
          <p:cNvSpPr/>
          <p:nvPr/>
        </p:nvSpPr>
        <p:spPr bwMode="auto">
          <a:xfrm>
            <a:off x="6581881" y="3568297"/>
            <a:ext cx="163926" cy="1108864"/>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Diamond 124">
            <a:extLst>
              <a:ext uri="{FF2B5EF4-FFF2-40B4-BE49-F238E27FC236}">
                <a16:creationId xmlns:a16="http://schemas.microsoft.com/office/drawing/2014/main" id="{B6535AF6-DA43-EDF8-7481-AF283C7FF070}"/>
              </a:ext>
            </a:extLst>
          </p:cNvPr>
          <p:cNvSpPr/>
          <p:nvPr/>
        </p:nvSpPr>
        <p:spPr bwMode="auto">
          <a:xfrm>
            <a:off x="6597157" y="4610250"/>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793EAC2A-29CF-E402-64B7-7C88C4E1E3EE}"/>
              </a:ext>
            </a:extLst>
          </p:cNvPr>
          <p:cNvSpPr/>
          <p:nvPr/>
        </p:nvSpPr>
        <p:spPr bwMode="auto">
          <a:xfrm>
            <a:off x="6760475" y="3568297"/>
            <a:ext cx="163926" cy="1129650"/>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Diamond 126">
            <a:extLst>
              <a:ext uri="{FF2B5EF4-FFF2-40B4-BE49-F238E27FC236}">
                <a16:creationId xmlns:a16="http://schemas.microsoft.com/office/drawing/2014/main" id="{E9573D75-0612-D919-855B-9A5B39B972BD}"/>
              </a:ext>
            </a:extLst>
          </p:cNvPr>
          <p:cNvSpPr/>
          <p:nvPr/>
        </p:nvSpPr>
        <p:spPr bwMode="auto">
          <a:xfrm>
            <a:off x="6775555" y="4630483"/>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CF61B81E-5225-3B3F-5B4E-904D5CBD3562}"/>
              </a:ext>
            </a:extLst>
          </p:cNvPr>
          <p:cNvSpPr/>
          <p:nvPr/>
        </p:nvSpPr>
        <p:spPr bwMode="auto">
          <a:xfrm>
            <a:off x="6936687" y="3568296"/>
            <a:ext cx="163926" cy="1263281"/>
          </a:xfrm>
          <a:prstGeom prst="rect">
            <a:avLst/>
          </a:prstGeom>
          <a:solidFill>
            <a:schemeClr val="accent3"/>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Diamond 128">
            <a:extLst>
              <a:ext uri="{FF2B5EF4-FFF2-40B4-BE49-F238E27FC236}">
                <a16:creationId xmlns:a16="http://schemas.microsoft.com/office/drawing/2014/main" id="{97DF9292-20FF-580A-BE3D-7322B7A7DE6D}"/>
              </a:ext>
            </a:extLst>
          </p:cNvPr>
          <p:cNvSpPr/>
          <p:nvPr/>
        </p:nvSpPr>
        <p:spPr bwMode="auto">
          <a:xfrm>
            <a:off x="6948729" y="4758241"/>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C7D342A3-3F8E-EF99-6D7D-EF710FD9ACAF}"/>
              </a:ext>
            </a:extLst>
          </p:cNvPr>
          <p:cNvSpPr/>
          <p:nvPr/>
        </p:nvSpPr>
        <p:spPr bwMode="auto">
          <a:xfrm>
            <a:off x="7146609" y="3239883"/>
            <a:ext cx="163926" cy="316775"/>
          </a:xfrm>
          <a:prstGeom prst="rect">
            <a:avLst/>
          </a:prstGeom>
          <a:solidFill>
            <a:schemeClr val="accent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2589FB08-6669-9707-66B6-325C811184ED}"/>
              </a:ext>
            </a:extLst>
          </p:cNvPr>
          <p:cNvSpPr/>
          <p:nvPr/>
        </p:nvSpPr>
        <p:spPr bwMode="auto">
          <a:xfrm>
            <a:off x="7327805" y="3413617"/>
            <a:ext cx="163926" cy="143041"/>
          </a:xfrm>
          <a:prstGeom prst="rect">
            <a:avLst/>
          </a:prstGeom>
          <a:solidFill>
            <a:schemeClr val="accent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Diamond 131">
            <a:extLst>
              <a:ext uri="{FF2B5EF4-FFF2-40B4-BE49-F238E27FC236}">
                <a16:creationId xmlns:a16="http://schemas.microsoft.com/office/drawing/2014/main" id="{802C059D-7E27-0FF8-DD44-0B25D113CC26}"/>
              </a:ext>
            </a:extLst>
          </p:cNvPr>
          <p:cNvSpPr/>
          <p:nvPr/>
        </p:nvSpPr>
        <p:spPr bwMode="auto">
          <a:xfrm>
            <a:off x="7341082" y="3350988"/>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74E383FD-BC22-9471-9C22-FD86329067E3}"/>
              </a:ext>
            </a:extLst>
          </p:cNvPr>
          <p:cNvSpPr/>
          <p:nvPr/>
        </p:nvSpPr>
        <p:spPr bwMode="auto">
          <a:xfrm>
            <a:off x="7502621" y="3572441"/>
            <a:ext cx="163926" cy="551045"/>
          </a:xfrm>
          <a:prstGeom prst="rect">
            <a:avLst/>
          </a:prstGeom>
          <a:solidFill>
            <a:schemeClr val="accent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Diamond 133">
            <a:extLst>
              <a:ext uri="{FF2B5EF4-FFF2-40B4-BE49-F238E27FC236}">
                <a16:creationId xmlns:a16="http://schemas.microsoft.com/office/drawing/2014/main" id="{613CB673-AFEE-4173-85AA-3C1D4BEB6092}"/>
              </a:ext>
            </a:extLst>
          </p:cNvPr>
          <p:cNvSpPr/>
          <p:nvPr/>
        </p:nvSpPr>
        <p:spPr bwMode="auto">
          <a:xfrm>
            <a:off x="7517897" y="4060516"/>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75BFD9FF-FD3E-0490-FC9B-88561673960C}"/>
              </a:ext>
            </a:extLst>
          </p:cNvPr>
          <p:cNvSpPr/>
          <p:nvPr/>
        </p:nvSpPr>
        <p:spPr bwMode="auto">
          <a:xfrm>
            <a:off x="7680269" y="3572441"/>
            <a:ext cx="163926" cy="1147451"/>
          </a:xfrm>
          <a:prstGeom prst="rect">
            <a:avLst/>
          </a:prstGeom>
          <a:solidFill>
            <a:schemeClr val="accent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Diamond 135">
            <a:extLst>
              <a:ext uri="{FF2B5EF4-FFF2-40B4-BE49-F238E27FC236}">
                <a16:creationId xmlns:a16="http://schemas.microsoft.com/office/drawing/2014/main" id="{CB30A5FF-77CE-F000-5D7C-31CFC924190F}"/>
              </a:ext>
            </a:extLst>
          </p:cNvPr>
          <p:cNvSpPr/>
          <p:nvPr/>
        </p:nvSpPr>
        <p:spPr bwMode="auto">
          <a:xfrm>
            <a:off x="7695545" y="4651183"/>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3E1F75DF-2CA2-42A6-ACBB-BFED526752FB}"/>
              </a:ext>
            </a:extLst>
          </p:cNvPr>
          <p:cNvSpPr/>
          <p:nvPr/>
        </p:nvSpPr>
        <p:spPr bwMode="auto">
          <a:xfrm>
            <a:off x="7859006" y="3572441"/>
            <a:ext cx="163926" cy="1630293"/>
          </a:xfrm>
          <a:prstGeom prst="rect">
            <a:avLst/>
          </a:prstGeom>
          <a:solidFill>
            <a:schemeClr val="accent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Diamond 137">
            <a:extLst>
              <a:ext uri="{FF2B5EF4-FFF2-40B4-BE49-F238E27FC236}">
                <a16:creationId xmlns:a16="http://schemas.microsoft.com/office/drawing/2014/main" id="{492EA462-498C-6EFB-C7FA-43F5AC285E5D}"/>
              </a:ext>
            </a:extLst>
          </p:cNvPr>
          <p:cNvSpPr/>
          <p:nvPr/>
        </p:nvSpPr>
        <p:spPr bwMode="auto">
          <a:xfrm>
            <a:off x="7877113" y="5136047"/>
            <a:ext cx="133374" cy="133374"/>
          </a:xfrm>
          <a:prstGeom prst="diamond">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42" name="Group 141">
            <a:extLst>
              <a:ext uri="{FF2B5EF4-FFF2-40B4-BE49-F238E27FC236}">
                <a16:creationId xmlns:a16="http://schemas.microsoft.com/office/drawing/2014/main" id="{163E4FB9-5EB7-BD2B-2EDF-050F90176549}"/>
              </a:ext>
            </a:extLst>
          </p:cNvPr>
          <p:cNvGrpSpPr/>
          <p:nvPr/>
        </p:nvGrpSpPr>
        <p:grpSpPr>
          <a:xfrm>
            <a:off x="1488663" y="3237670"/>
            <a:ext cx="6563136" cy="834251"/>
            <a:chOff x="1109078" y="3375339"/>
            <a:chExt cx="6498222" cy="834251"/>
          </a:xfrm>
        </p:grpSpPr>
        <p:cxnSp>
          <p:nvCxnSpPr>
            <p:cNvPr id="139" name="Straight Connector 138">
              <a:extLst>
                <a:ext uri="{FF2B5EF4-FFF2-40B4-BE49-F238E27FC236}">
                  <a16:creationId xmlns:a16="http://schemas.microsoft.com/office/drawing/2014/main" id="{16DEFDB2-CAE2-84D0-4209-C50E1ECDEA8B}"/>
                </a:ext>
              </a:extLst>
            </p:cNvPr>
            <p:cNvCxnSpPr>
              <a:cxnSpLocks/>
            </p:cNvCxnSpPr>
            <p:nvPr/>
          </p:nvCxnSpPr>
          <p:spPr bwMode="auto">
            <a:xfrm>
              <a:off x="1109078" y="3375339"/>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140" name="Straight Connector 139">
              <a:extLst>
                <a:ext uri="{FF2B5EF4-FFF2-40B4-BE49-F238E27FC236}">
                  <a16:creationId xmlns:a16="http://schemas.microsoft.com/office/drawing/2014/main" id="{AB13BED3-16BB-CC53-F1BE-625D4CDA2AB1}"/>
                </a:ext>
              </a:extLst>
            </p:cNvPr>
            <p:cNvCxnSpPr>
              <a:cxnSpLocks/>
            </p:cNvCxnSpPr>
            <p:nvPr/>
          </p:nvCxnSpPr>
          <p:spPr bwMode="auto">
            <a:xfrm>
              <a:off x="1109078" y="4209590"/>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141" name="Straight Connector 140">
              <a:extLst>
                <a:ext uri="{FF2B5EF4-FFF2-40B4-BE49-F238E27FC236}">
                  <a16:creationId xmlns:a16="http://schemas.microsoft.com/office/drawing/2014/main" id="{DC258693-8275-6005-E5DA-CF7D2B834024}"/>
                </a:ext>
              </a:extLst>
            </p:cNvPr>
            <p:cNvCxnSpPr>
              <a:cxnSpLocks/>
            </p:cNvCxnSpPr>
            <p:nvPr/>
          </p:nvCxnSpPr>
          <p:spPr bwMode="auto">
            <a:xfrm>
              <a:off x="1109078" y="3712618"/>
              <a:ext cx="6498222"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40689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a:extLst>
              <a:ext uri="{FF2B5EF4-FFF2-40B4-BE49-F238E27FC236}">
                <a16:creationId xmlns:a16="http://schemas.microsoft.com/office/drawing/2014/main" id="{CDB4C266-60E1-F906-42FA-0F5334E507B7}"/>
              </a:ext>
            </a:extLst>
          </p:cNvPr>
          <p:cNvSpPr/>
          <p:nvPr/>
        </p:nvSpPr>
        <p:spPr bwMode="auto">
          <a:xfrm>
            <a:off x="1411398" y="1644650"/>
            <a:ext cx="7916752"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5E5EB2D2-786F-B665-F678-65457729B32A}"/>
              </a:ext>
            </a:extLst>
          </p:cNvPr>
          <p:cNvSpPr/>
          <p:nvPr/>
        </p:nvSpPr>
        <p:spPr bwMode="auto">
          <a:xfrm>
            <a:off x="1411398" y="2184120"/>
            <a:ext cx="6547220"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58FF01DC-3E66-A94D-C5B5-FA711A1EB24B}"/>
              </a:ext>
            </a:extLst>
          </p:cNvPr>
          <p:cNvSpPr/>
          <p:nvPr/>
        </p:nvSpPr>
        <p:spPr bwMode="auto">
          <a:xfrm>
            <a:off x="1411398" y="1910865"/>
            <a:ext cx="7751652" cy="139700"/>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4FA95093-11D6-3277-79F0-0B910BF2582E}"/>
              </a:ext>
            </a:extLst>
          </p:cNvPr>
          <p:cNvSpPr/>
          <p:nvPr/>
        </p:nvSpPr>
        <p:spPr bwMode="auto">
          <a:xfrm>
            <a:off x="1411398" y="2447267"/>
            <a:ext cx="5557529"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BDBAA28A-5577-B2AC-4108-902FE33472CF}"/>
              </a:ext>
            </a:extLst>
          </p:cNvPr>
          <p:cNvSpPr/>
          <p:nvPr/>
        </p:nvSpPr>
        <p:spPr bwMode="auto">
          <a:xfrm>
            <a:off x="1411398" y="2716912"/>
            <a:ext cx="3913077" cy="139700"/>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458AF2AA-BA02-7C9E-07A9-0DA660D05DE7}"/>
              </a:ext>
            </a:extLst>
          </p:cNvPr>
          <p:cNvSpPr/>
          <p:nvPr/>
        </p:nvSpPr>
        <p:spPr bwMode="auto">
          <a:xfrm>
            <a:off x="1411398" y="2980665"/>
            <a:ext cx="3709877"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D293C1B7-CA92-9DEE-A04F-C40B73639726}"/>
              </a:ext>
            </a:extLst>
          </p:cNvPr>
          <p:cNvSpPr/>
          <p:nvPr/>
        </p:nvSpPr>
        <p:spPr bwMode="auto">
          <a:xfrm>
            <a:off x="1411398" y="3246825"/>
            <a:ext cx="3582877"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166C9624-6C08-611A-C908-F4FA10DD0C2D}"/>
              </a:ext>
            </a:extLst>
          </p:cNvPr>
          <p:cNvSpPr/>
          <p:nvPr/>
        </p:nvSpPr>
        <p:spPr bwMode="auto">
          <a:xfrm>
            <a:off x="1411399" y="3529554"/>
            <a:ext cx="3554302"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2B9004E0-682C-2609-35CA-AAF3C306850F}"/>
              </a:ext>
            </a:extLst>
          </p:cNvPr>
          <p:cNvSpPr/>
          <p:nvPr/>
        </p:nvSpPr>
        <p:spPr bwMode="auto">
          <a:xfrm>
            <a:off x="1411399" y="3777204"/>
            <a:ext cx="3284426"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470134F0-5131-9B0D-8894-A78E533754EA}"/>
              </a:ext>
            </a:extLst>
          </p:cNvPr>
          <p:cNvSpPr/>
          <p:nvPr/>
        </p:nvSpPr>
        <p:spPr bwMode="auto">
          <a:xfrm>
            <a:off x="1411399" y="4047079"/>
            <a:ext cx="2963751"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D02C8472-66DE-2C95-DB26-8A23A824E2C5}"/>
              </a:ext>
            </a:extLst>
          </p:cNvPr>
          <p:cNvSpPr/>
          <p:nvPr/>
        </p:nvSpPr>
        <p:spPr bwMode="auto">
          <a:xfrm>
            <a:off x="1411400" y="4339179"/>
            <a:ext cx="2541476" cy="139700"/>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FD360188-D8F9-F686-99C7-954468FFDA4A}"/>
              </a:ext>
            </a:extLst>
          </p:cNvPr>
          <p:cNvSpPr/>
          <p:nvPr/>
        </p:nvSpPr>
        <p:spPr bwMode="auto">
          <a:xfrm>
            <a:off x="1411399" y="4602704"/>
            <a:ext cx="1662001"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35552DDA-B5A6-3D4F-33D3-3D9B492555D6}"/>
              </a:ext>
            </a:extLst>
          </p:cNvPr>
          <p:cNvSpPr/>
          <p:nvPr/>
        </p:nvSpPr>
        <p:spPr bwMode="auto">
          <a:xfrm>
            <a:off x="1411399" y="4872579"/>
            <a:ext cx="1547701" cy="139700"/>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CF081881-ACF5-6293-828B-2031D633E462}"/>
              </a:ext>
            </a:extLst>
          </p:cNvPr>
          <p:cNvSpPr>
            <a:spLocks noGrp="1"/>
          </p:cNvSpPr>
          <p:nvPr>
            <p:ph type="title"/>
          </p:nvPr>
        </p:nvSpPr>
        <p:spPr/>
        <p:txBody>
          <a:bodyPr/>
          <a:lstStyle/>
          <a:p>
            <a:r>
              <a:rPr lang="en-US" dirty="0"/>
              <a:t>Phase I Study of BI 764532: DoR</a:t>
            </a:r>
          </a:p>
        </p:txBody>
      </p:sp>
      <p:sp>
        <p:nvSpPr>
          <p:cNvPr id="6" name="Text Box 15">
            <a:extLst>
              <a:ext uri="{FF2B5EF4-FFF2-40B4-BE49-F238E27FC236}">
                <a16:creationId xmlns:a16="http://schemas.microsoft.com/office/drawing/2014/main" id="{6BFDD7E7-F5FD-4D81-2DCA-5EC8A01D2FDC}"/>
              </a:ext>
            </a:extLst>
          </p:cNvPr>
          <p:cNvSpPr txBox="1">
            <a:spLocks noChangeArrowheads="1"/>
          </p:cNvSpPr>
          <p:nvPr/>
        </p:nvSpPr>
        <p:spPr bwMode="auto">
          <a:xfrm>
            <a:off x="412750" y="6371191"/>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WCLC 2023. Abstr OA01.05.</a:t>
            </a:r>
          </a:p>
        </p:txBody>
      </p:sp>
      <p:sp>
        <p:nvSpPr>
          <p:cNvPr id="7" name="TextBox 6">
            <a:extLst>
              <a:ext uri="{FF2B5EF4-FFF2-40B4-BE49-F238E27FC236}">
                <a16:creationId xmlns:a16="http://schemas.microsoft.com/office/drawing/2014/main" id="{BA30461C-AC40-7BC0-BF93-5EAD29C6E834}"/>
              </a:ext>
            </a:extLst>
          </p:cNvPr>
          <p:cNvSpPr txBox="1"/>
          <p:nvPr/>
        </p:nvSpPr>
        <p:spPr bwMode="auto">
          <a:xfrm>
            <a:off x="10031708" y="1194272"/>
            <a:ext cx="1136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DoR, Mo*</a:t>
            </a:r>
          </a:p>
        </p:txBody>
      </p:sp>
      <p:sp>
        <p:nvSpPr>
          <p:cNvPr id="13" name="TextBox 12">
            <a:extLst>
              <a:ext uri="{FF2B5EF4-FFF2-40B4-BE49-F238E27FC236}">
                <a16:creationId xmlns:a16="http://schemas.microsoft.com/office/drawing/2014/main" id="{E4EB1FAD-841E-BEAE-DA37-CFCA711F0B5D}"/>
              </a:ext>
            </a:extLst>
          </p:cNvPr>
          <p:cNvSpPr txBox="1"/>
          <p:nvPr/>
        </p:nvSpPr>
        <p:spPr bwMode="auto">
          <a:xfrm>
            <a:off x="4755398" y="5463194"/>
            <a:ext cx="2593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Duration (Mo)</a:t>
            </a:r>
          </a:p>
        </p:txBody>
      </p:sp>
      <p:sp>
        <p:nvSpPr>
          <p:cNvPr id="14" name="TextBox 13">
            <a:extLst>
              <a:ext uri="{FF2B5EF4-FFF2-40B4-BE49-F238E27FC236}">
                <a16:creationId xmlns:a16="http://schemas.microsoft.com/office/drawing/2014/main" id="{98981408-DAD4-9F20-296E-3CE92A355442}"/>
              </a:ext>
            </a:extLst>
          </p:cNvPr>
          <p:cNvSpPr txBox="1"/>
          <p:nvPr/>
        </p:nvSpPr>
        <p:spPr bwMode="auto">
          <a:xfrm rot="16200000">
            <a:off x="696506" y="3110229"/>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p>
        </p:txBody>
      </p:sp>
      <p:sp>
        <p:nvSpPr>
          <p:cNvPr id="16" name="TextBox 15">
            <a:extLst>
              <a:ext uri="{FF2B5EF4-FFF2-40B4-BE49-F238E27FC236}">
                <a16:creationId xmlns:a16="http://schemas.microsoft.com/office/drawing/2014/main" id="{9BBA30E2-6504-6880-0692-70E9BE57FF19}"/>
              </a:ext>
            </a:extLst>
          </p:cNvPr>
          <p:cNvSpPr txBox="1"/>
          <p:nvPr/>
        </p:nvSpPr>
        <p:spPr bwMode="auto">
          <a:xfrm>
            <a:off x="9966889" y="5910260"/>
            <a:ext cx="1944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April 21, 2023.</a:t>
            </a:r>
          </a:p>
        </p:txBody>
      </p:sp>
      <p:sp>
        <p:nvSpPr>
          <p:cNvPr id="17" name="Content Placeholder 16">
            <a:extLst>
              <a:ext uri="{FF2B5EF4-FFF2-40B4-BE49-F238E27FC236}">
                <a16:creationId xmlns:a16="http://schemas.microsoft.com/office/drawing/2014/main" id="{6DC86BD0-7166-872A-7216-4D5C0C61A824}"/>
              </a:ext>
            </a:extLst>
          </p:cNvPr>
          <p:cNvSpPr>
            <a:spLocks noGrp="1"/>
          </p:cNvSpPr>
          <p:nvPr>
            <p:ph idx="1"/>
          </p:nvPr>
        </p:nvSpPr>
        <p:spPr>
          <a:xfrm>
            <a:off x="599590" y="5818391"/>
            <a:ext cx="10877529" cy="443863"/>
          </a:xfrm>
        </p:spPr>
        <p:txBody>
          <a:bodyPr/>
          <a:lstStyle/>
          <a:p>
            <a:r>
              <a:rPr lang="en-US" sz="2400" dirty="0"/>
              <a:t>Responses ongoing in majority of responding patients (10 of 13)</a:t>
            </a:r>
          </a:p>
        </p:txBody>
      </p:sp>
      <p:grpSp>
        <p:nvGrpSpPr>
          <p:cNvPr id="158" name="Group 157">
            <a:extLst>
              <a:ext uri="{FF2B5EF4-FFF2-40B4-BE49-F238E27FC236}">
                <a16:creationId xmlns:a16="http://schemas.microsoft.com/office/drawing/2014/main" id="{8AF9899A-A28D-CB28-2E8F-3F133880EB08}"/>
              </a:ext>
            </a:extLst>
          </p:cNvPr>
          <p:cNvGrpSpPr/>
          <p:nvPr/>
        </p:nvGrpSpPr>
        <p:grpSpPr>
          <a:xfrm>
            <a:off x="9129221" y="2618895"/>
            <a:ext cx="965067" cy="646331"/>
            <a:chOff x="7879762" y="2879361"/>
            <a:chExt cx="965067" cy="646331"/>
          </a:xfrm>
        </p:grpSpPr>
        <p:sp>
          <p:nvSpPr>
            <p:cNvPr id="15" name="TextBox 14">
              <a:extLst>
                <a:ext uri="{FF2B5EF4-FFF2-40B4-BE49-F238E27FC236}">
                  <a16:creationId xmlns:a16="http://schemas.microsoft.com/office/drawing/2014/main" id="{55C54FD7-FE61-0A26-7100-E63AD19E8906}"/>
                </a:ext>
              </a:extLst>
            </p:cNvPr>
            <p:cNvSpPr txBox="1"/>
            <p:nvPr/>
          </p:nvSpPr>
          <p:spPr bwMode="auto">
            <a:xfrm>
              <a:off x="8059421" y="2879361"/>
              <a:ext cx="7854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LCNEC</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SCLC</a:t>
              </a:r>
            </a:p>
          </p:txBody>
        </p:sp>
        <p:sp>
          <p:nvSpPr>
            <p:cNvPr id="18" name="Rectangle 17">
              <a:extLst>
                <a:ext uri="{FF2B5EF4-FFF2-40B4-BE49-F238E27FC236}">
                  <a16:creationId xmlns:a16="http://schemas.microsoft.com/office/drawing/2014/main" id="{C8BE0432-6DDD-FA61-FFF6-866BB373C4FC}"/>
                </a:ext>
              </a:extLst>
            </p:cNvPr>
            <p:cNvSpPr/>
            <p:nvPr/>
          </p:nvSpPr>
          <p:spPr bwMode="auto">
            <a:xfrm>
              <a:off x="7879762" y="2971682"/>
              <a:ext cx="179659" cy="179659"/>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BFD6F885-D8E4-9882-871C-2EEE1DD3384D}"/>
                </a:ext>
              </a:extLst>
            </p:cNvPr>
            <p:cNvSpPr/>
            <p:nvPr/>
          </p:nvSpPr>
          <p:spPr bwMode="auto">
            <a:xfrm>
              <a:off x="7879762" y="3251197"/>
              <a:ext cx="179659" cy="179659"/>
            </a:xfrm>
            <a:prstGeom prst="rect">
              <a:avLst/>
            </a:prstGeom>
            <a:solidFill>
              <a:schemeClr val="accent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7" name="Group 36">
            <a:extLst>
              <a:ext uri="{FF2B5EF4-FFF2-40B4-BE49-F238E27FC236}">
                <a16:creationId xmlns:a16="http://schemas.microsoft.com/office/drawing/2014/main" id="{9C023442-C2FF-B130-8AA0-11BBEB4D93F2}"/>
              </a:ext>
            </a:extLst>
          </p:cNvPr>
          <p:cNvGrpSpPr/>
          <p:nvPr/>
        </p:nvGrpSpPr>
        <p:grpSpPr>
          <a:xfrm>
            <a:off x="1257862" y="5132850"/>
            <a:ext cx="9060242" cy="369332"/>
            <a:chOff x="1257862" y="5048506"/>
            <a:chExt cx="9060242" cy="369332"/>
          </a:xfrm>
        </p:grpSpPr>
        <p:sp>
          <p:nvSpPr>
            <p:cNvPr id="21" name="TextBox 20">
              <a:extLst>
                <a:ext uri="{FF2B5EF4-FFF2-40B4-BE49-F238E27FC236}">
                  <a16:creationId xmlns:a16="http://schemas.microsoft.com/office/drawing/2014/main" id="{DD687A5C-8CAE-ADBC-CDE1-F24788F69452}"/>
                </a:ext>
              </a:extLst>
            </p:cNvPr>
            <p:cNvSpPr txBox="1"/>
            <p:nvPr/>
          </p:nvSpPr>
          <p:spPr bwMode="auto">
            <a:xfrm>
              <a:off x="1257862"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 name="TextBox 21">
              <a:extLst>
                <a:ext uri="{FF2B5EF4-FFF2-40B4-BE49-F238E27FC236}">
                  <a16:creationId xmlns:a16="http://schemas.microsoft.com/office/drawing/2014/main" id="{3C7420BD-8DC4-831D-9879-A3DDF0E42E8E}"/>
                </a:ext>
              </a:extLst>
            </p:cNvPr>
            <p:cNvSpPr txBox="1"/>
            <p:nvPr/>
          </p:nvSpPr>
          <p:spPr bwMode="auto">
            <a:xfrm>
              <a:off x="1838887"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23" name="TextBox 22">
              <a:extLst>
                <a:ext uri="{FF2B5EF4-FFF2-40B4-BE49-F238E27FC236}">
                  <a16:creationId xmlns:a16="http://schemas.microsoft.com/office/drawing/2014/main" id="{E925A9A1-A3DD-9C33-C001-D3AB2F9C675D}"/>
                </a:ext>
              </a:extLst>
            </p:cNvPr>
            <p:cNvSpPr txBox="1"/>
            <p:nvPr/>
          </p:nvSpPr>
          <p:spPr bwMode="auto">
            <a:xfrm>
              <a:off x="2419912"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4" name="TextBox 23">
              <a:extLst>
                <a:ext uri="{FF2B5EF4-FFF2-40B4-BE49-F238E27FC236}">
                  <a16:creationId xmlns:a16="http://schemas.microsoft.com/office/drawing/2014/main" id="{6CDE0989-6DF5-8A6E-202F-83416E5B444F}"/>
                </a:ext>
              </a:extLst>
            </p:cNvPr>
            <p:cNvSpPr txBox="1"/>
            <p:nvPr/>
          </p:nvSpPr>
          <p:spPr bwMode="auto">
            <a:xfrm>
              <a:off x="3000937"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5" name="TextBox 24">
              <a:extLst>
                <a:ext uri="{FF2B5EF4-FFF2-40B4-BE49-F238E27FC236}">
                  <a16:creationId xmlns:a16="http://schemas.microsoft.com/office/drawing/2014/main" id="{049F0317-B263-2B33-0FB8-E902D5BE7144}"/>
                </a:ext>
              </a:extLst>
            </p:cNvPr>
            <p:cNvSpPr txBox="1"/>
            <p:nvPr/>
          </p:nvSpPr>
          <p:spPr bwMode="auto">
            <a:xfrm>
              <a:off x="3574298"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6" name="TextBox 25">
              <a:extLst>
                <a:ext uri="{FF2B5EF4-FFF2-40B4-BE49-F238E27FC236}">
                  <a16:creationId xmlns:a16="http://schemas.microsoft.com/office/drawing/2014/main" id="{A51F1466-F7F5-C25A-7C3C-22DE7261CDB3}"/>
                </a:ext>
              </a:extLst>
            </p:cNvPr>
            <p:cNvSpPr txBox="1"/>
            <p:nvPr/>
          </p:nvSpPr>
          <p:spPr bwMode="auto">
            <a:xfrm>
              <a:off x="4155323"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7" name="TextBox 26">
              <a:extLst>
                <a:ext uri="{FF2B5EF4-FFF2-40B4-BE49-F238E27FC236}">
                  <a16:creationId xmlns:a16="http://schemas.microsoft.com/office/drawing/2014/main" id="{191B023A-11D3-F6F2-12AF-A10C1AEA5C21}"/>
                </a:ext>
              </a:extLst>
            </p:cNvPr>
            <p:cNvSpPr txBox="1"/>
            <p:nvPr/>
          </p:nvSpPr>
          <p:spPr bwMode="auto">
            <a:xfrm>
              <a:off x="4736348"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8" name="TextBox 27">
              <a:extLst>
                <a:ext uri="{FF2B5EF4-FFF2-40B4-BE49-F238E27FC236}">
                  <a16:creationId xmlns:a16="http://schemas.microsoft.com/office/drawing/2014/main" id="{0320232F-CDFE-55F7-A80C-3E0E8C88C12C}"/>
                </a:ext>
              </a:extLst>
            </p:cNvPr>
            <p:cNvSpPr txBox="1"/>
            <p:nvPr/>
          </p:nvSpPr>
          <p:spPr bwMode="auto">
            <a:xfrm>
              <a:off x="5317373"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29" name="TextBox 28">
              <a:extLst>
                <a:ext uri="{FF2B5EF4-FFF2-40B4-BE49-F238E27FC236}">
                  <a16:creationId xmlns:a16="http://schemas.microsoft.com/office/drawing/2014/main" id="{DDD3A3EF-3AA7-6FDF-E135-27774F9991BF}"/>
                </a:ext>
              </a:extLst>
            </p:cNvPr>
            <p:cNvSpPr txBox="1"/>
            <p:nvPr/>
          </p:nvSpPr>
          <p:spPr bwMode="auto">
            <a:xfrm>
              <a:off x="5898398"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30" name="TextBox 29">
              <a:extLst>
                <a:ext uri="{FF2B5EF4-FFF2-40B4-BE49-F238E27FC236}">
                  <a16:creationId xmlns:a16="http://schemas.microsoft.com/office/drawing/2014/main" id="{86384C16-C772-D329-EF00-DC5F8A3FF0FC}"/>
                </a:ext>
              </a:extLst>
            </p:cNvPr>
            <p:cNvSpPr txBox="1"/>
            <p:nvPr/>
          </p:nvSpPr>
          <p:spPr bwMode="auto">
            <a:xfrm>
              <a:off x="6479423" y="50485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1" name="TextBox 30">
              <a:extLst>
                <a:ext uri="{FF2B5EF4-FFF2-40B4-BE49-F238E27FC236}">
                  <a16:creationId xmlns:a16="http://schemas.microsoft.com/office/drawing/2014/main" id="{7F577D42-2536-313C-C236-FC9986E12D6A}"/>
                </a:ext>
              </a:extLst>
            </p:cNvPr>
            <p:cNvSpPr txBox="1"/>
            <p:nvPr/>
          </p:nvSpPr>
          <p:spPr bwMode="auto">
            <a:xfrm>
              <a:off x="7001939"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2" name="TextBox 31">
              <a:extLst>
                <a:ext uri="{FF2B5EF4-FFF2-40B4-BE49-F238E27FC236}">
                  <a16:creationId xmlns:a16="http://schemas.microsoft.com/office/drawing/2014/main" id="{BC548E28-12FA-0581-5786-8CB95CEF4A8C}"/>
                </a:ext>
              </a:extLst>
            </p:cNvPr>
            <p:cNvSpPr txBox="1"/>
            <p:nvPr/>
          </p:nvSpPr>
          <p:spPr bwMode="auto">
            <a:xfrm>
              <a:off x="7575300"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33" name="TextBox 32">
              <a:extLst>
                <a:ext uri="{FF2B5EF4-FFF2-40B4-BE49-F238E27FC236}">
                  <a16:creationId xmlns:a16="http://schemas.microsoft.com/office/drawing/2014/main" id="{A601F265-43B4-17EA-BD85-57F8F2517CC0}"/>
                </a:ext>
              </a:extLst>
            </p:cNvPr>
            <p:cNvSpPr txBox="1"/>
            <p:nvPr/>
          </p:nvSpPr>
          <p:spPr bwMode="auto">
            <a:xfrm>
              <a:off x="8156325"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4" name="TextBox 33">
              <a:extLst>
                <a:ext uri="{FF2B5EF4-FFF2-40B4-BE49-F238E27FC236}">
                  <a16:creationId xmlns:a16="http://schemas.microsoft.com/office/drawing/2014/main" id="{0365FE7D-707B-9696-E4F3-2969682E742D}"/>
                </a:ext>
              </a:extLst>
            </p:cNvPr>
            <p:cNvSpPr txBox="1"/>
            <p:nvPr/>
          </p:nvSpPr>
          <p:spPr bwMode="auto">
            <a:xfrm>
              <a:off x="8737350"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35" name="TextBox 34">
              <a:extLst>
                <a:ext uri="{FF2B5EF4-FFF2-40B4-BE49-F238E27FC236}">
                  <a16:creationId xmlns:a16="http://schemas.microsoft.com/office/drawing/2014/main" id="{39290206-3750-818E-7B94-1CC5193D580B}"/>
                </a:ext>
              </a:extLst>
            </p:cNvPr>
            <p:cNvSpPr txBox="1"/>
            <p:nvPr/>
          </p:nvSpPr>
          <p:spPr bwMode="auto">
            <a:xfrm>
              <a:off x="9318375"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36" name="TextBox 35">
              <a:extLst>
                <a:ext uri="{FF2B5EF4-FFF2-40B4-BE49-F238E27FC236}">
                  <a16:creationId xmlns:a16="http://schemas.microsoft.com/office/drawing/2014/main" id="{FD3437A0-C01F-2EE6-07DE-9589C55DA221}"/>
                </a:ext>
              </a:extLst>
            </p:cNvPr>
            <p:cNvSpPr txBox="1"/>
            <p:nvPr/>
          </p:nvSpPr>
          <p:spPr bwMode="auto">
            <a:xfrm>
              <a:off x="9899400" y="5048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grpSp>
      <p:sp>
        <p:nvSpPr>
          <p:cNvPr id="38" name="Freeform: Shape 37">
            <a:extLst>
              <a:ext uri="{FF2B5EF4-FFF2-40B4-BE49-F238E27FC236}">
                <a16:creationId xmlns:a16="http://schemas.microsoft.com/office/drawing/2014/main" id="{AC030FCE-4AD1-A90D-2791-D3422840641D}"/>
              </a:ext>
            </a:extLst>
          </p:cNvPr>
          <p:cNvSpPr/>
          <p:nvPr/>
        </p:nvSpPr>
        <p:spPr bwMode="auto">
          <a:xfrm>
            <a:off x="1400175" y="1581150"/>
            <a:ext cx="8715375" cy="3522140"/>
          </a:xfrm>
          <a:custGeom>
            <a:avLst/>
            <a:gdLst>
              <a:gd name="connsiteX0" fmla="*/ 0 w 8715375"/>
              <a:gd name="connsiteY0" fmla="*/ 0 h 3476625"/>
              <a:gd name="connsiteX1" fmla="*/ 0 w 8715375"/>
              <a:gd name="connsiteY1" fmla="*/ 3476625 h 3476625"/>
              <a:gd name="connsiteX2" fmla="*/ 8715375 w 8715375"/>
              <a:gd name="connsiteY2" fmla="*/ 3476625 h 3476625"/>
            </a:gdLst>
            <a:ahLst/>
            <a:cxnLst>
              <a:cxn ang="0">
                <a:pos x="connsiteX0" y="connsiteY0"/>
              </a:cxn>
              <a:cxn ang="0">
                <a:pos x="connsiteX1" y="connsiteY1"/>
              </a:cxn>
              <a:cxn ang="0">
                <a:pos x="connsiteX2" y="connsiteY2"/>
              </a:cxn>
            </a:cxnLst>
            <a:rect l="l" t="t" r="r" b="b"/>
            <a:pathLst>
              <a:path w="8715375" h="3476625">
                <a:moveTo>
                  <a:pt x="0" y="0"/>
                </a:moveTo>
                <a:lnTo>
                  <a:pt x="0" y="3476625"/>
                </a:lnTo>
                <a:lnTo>
                  <a:pt x="8715375" y="3476625"/>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9" name="Group 38">
            <a:extLst>
              <a:ext uri="{FF2B5EF4-FFF2-40B4-BE49-F238E27FC236}">
                <a16:creationId xmlns:a16="http://schemas.microsoft.com/office/drawing/2014/main" id="{44E23AA7-7DDC-6B6D-FA41-9CC558D3A4EC}"/>
              </a:ext>
            </a:extLst>
          </p:cNvPr>
          <p:cNvGrpSpPr/>
          <p:nvPr/>
        </p:nvGrpSpPr>
        <p:grpSpPr>
          <a:xfrm rot="5400000">
            <a:off x="5698597" y="805595"/>
            <a:ext cx="118529" cy="8715375"/>
            <a:chOff x="1074009" y="-721987"/>
            <a:chExt cx="1211991" cy="6050083"/>
          </a:xfrm>
        </p:grpSpPr>
        <p:cxnSp>
          <p:nvCxnSpPr>
            <p:cNvPr id="40" name="Straight Connector 39">
              <a:extLst>
                <a:ext uri="{FF2B5EF4-FFF2-40B4-BE49-F238E27FC236}">
                  <a16:creationId xmlns:a16="http://schemas.microsoft.com/office/drawing/2014/main" id="{9017A8CA-6DB8-3F53-EB90-0E6A71869ACA}"/>
                </a:ext>
              </a:extLst>
            </p:cNvPr>
            <p:cNvCxnSpPr>
              <a:cxnSpLocks/>
            </p:cNvCxnSpPr>
            <p:nvPr/>
          </p:nvCxnSpPr>
          <p:spPr bwMode="auto">
            <a:xfrm>
              <a:off x="1074009" y="170465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9B33866-B4BE-979C-914E-EC842896D405}"/>
                </a:ext>
              </a:extLst>
            </p:cNvPr>
            <p:cNvCxnSpPr>
              <a:cxnSpLocks/>
            </p:cNvCxnSpPr>
            <p:nvPr/>
          </p:nvCxnSpPr>
          <p:spPr bwMode="auto">
            <a:xfrm>
              <a:off x="1074009" y="210726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7D63361-47AB-DDAE-C831-54D19DED2B40}"/>
                </a:ext>
              </a:extLst>
            </p:cNvPr>
            <p:cNvCxnSpPr>
              <a:cxnSpLocks/>
            </p:cNvCxnSpPr>
            <p:nvPr/>
          </p:nvCxnSpPr>
          <p:spPr bwMode="auto">
            <a:xfrm>
              <a:off x="1074009" y="250986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B9939E9-CA12-8874-A985-D3977A25C2AD}"/>
                </a:ext>
              </a:extLst>
            </p:cNvPr>
            <p:cNvCxnSpPr>
              <a:cxnSpLocks/>
            </p:cNvCxnSpPr>
            <p:nvPr/>
          </p:nvCxnSpPr>
          <p:spPr bwMode="auto">
            <a:xfrm>
              <a:off x="1074009" y="291247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3E72BFA-F4E4-DD35-0651-EE344DBB4E54}"/>
                </a:ext>
              </a:extLst>
            </p:cNvPr>
            <p:cNvCxnSpPr>
              <a:cxnSpLocks/>
            </p:cNvCxnSpPr>
            <p:nvPr/>
          </p:nvCxnSpPr>
          <p:spPr bwMode="auto">
            <a:xfrm>
              <a:off x="1074009" y="3315074"/>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5999CF0-190A-2061-9279-26173C78507E}"/>
                </a:ext>
              </a:extLst>
            </p:cNvPr>
            <p:cNvCxnSpPr>
              <a:cxnSpLocks/>
            </p:cNvCxnSpPr>
            <p:nvPr/>
          </p:nvCxnSpPr>
          <p:spPr bwMode="auto">
            <a:xfrm>
              <a:off x="1074009" y="371767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2132E50-B27D-A2B7-82B7-69F76E563BE1}"/>
                </a:ext>
              </a:extLst>
            </p:cNvPr>
            <p:cNvCxnSpPr>
              <a:cxnSpLocks/>
            </p:cNvCxnSpPr>
            <p:nvPr/>
          </p:nvCxnSpPr>
          <p:spPr bwMode="auto">
            <a:xfrm>
              <a:off x="1074009" y="412028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45C84A9-E28A-223D-3842-1DE9AEEF37B7}"/>
                </a:ext>
              </a:extLst>
            </p:cNvPr>
            <p:cNvCxnSpPr>
              <a:cxnSpLocks/>
            </p:cNvCxnSpPr>
            <p:nvPr/>
          </p:nvCxnSpPr>
          <p:spPr bwMode="auto">
            <a:xfrm>
              <a:off x="1074009" y="452288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C9F71ED-9FE8-DF1F-6140-58258C26AEAD}"/>
                </a:ext>
              </a:extLst>
            </p:cNvPr>
            <p:cNvCxnSpPr>
              <a:cxnSpLocks/>
            </p:cNvCxnSpPr>
            <p:nvPr/>
          </p:nvCxnSpPr>
          <p:spPr bwMode="auto">
            <a:xfrm>
              <a:off x="1074009" y="492549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552059B-C2E4-FF20-C320-CA44080F5823}"/>
                </a:ext>
              </a:extLst>
            </p:cNvPr>
            <p:cNvCxnSpPr>
              <a:cxnSpLocks/>
            </p:cNvCxnSpPr>
            <p:nvPr/>
          </p:nvCxnSpPr>
          <p:spPr bwMode="auto">
            <a:xfrm>
              <a:off x="1074009" y="532809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6072739-8ED8-2AE2-AB0D-F4ED7A093B09}"/>
                </a:ext>
              </a:extLst>
            </p:cNvPr>
            <p:cNvCxnSpPr>
              <a:cxnSpLocks/>
            </p:cNvCxnSpPr>
            <p:nvPr/>
          </p:nvCxnSpPr>
          <p:spPr bwMode="auto">
            <a:xfrm>
              <a:off x="1074009" y="-312037"/>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3030717-EC0A-D1D0-E6E4-C5374491E71E}"/>
                </a:ext>
              </a:extLst>
            </p:cNvPr>
            <p:cNvCxnSpPr>
              <a:cxnSpLocks/>
            </p:cNvCxnSpPr>
            <p:nvPr/>
          </p:nvCxnSpPr>
          <p:spPr bwMode="auto">
            <a:xfrm>
              <a:off x="1074009" y="90567"/>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67646C-5B3D-690F-39E9-E3E62236663F}"/>
                </a:ext>
              </a:extLst>
            </p:cNvPr>
            <p:cNvCxnSpPr>
              <a:cxnSpLocks/>
            </p:cNvCxnSpPr>
            <p:nvPr/>
          </p:nvCxnSpPr>
          <p:spPr bwMode="auto">
            <a:xfrm>
              <a:off x="1074009" y="49317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6F903A7-C15E-E8CB-1F1E-DC3F33821550}"/>
                </a:ext>
              </a:extLst>
            </p:cNvPr>
            <p:cNvCxnSpPr>
              <a:cxnSpLocks/>
            </p:cNvCxnSpPr>
            <p:nvPr/>
          </p:nvCxnSpPr>
          <p:spPr bwMode="auto">
            <a:xfrm>
              <a:off x="1074009" y="89577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6A84E60-59BF-7B53-D247-A0361930BF52}"/>
                </a:ext>
              </a:extLst>
            </p:cNvPr>
            <p:cNvCxnSpPr>
              <a:cxnSpLocks/>
            </p:cNvCxnSpPr>
            <p:nvPr/>
          </p:nvCxnSpPr>
          <p:spPr bwMode="auto">
            <a:xfrm>
              <a:off x="1074009" y="1298379"/>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BC5D56C-5ED4-7B84-8B2E-DFE12D2C6C59}"/>
                </a:ext>
              </a:extLst>
            </p:cNvPr>
            <p:cNvCxnSpPr>
              <a:cxnSpLocks/>
            </p:cNvCxnSpPr>
            <p:nvPr/>
          </p:nvCxnSpPr>
          <p:spPr bwMode="auto">
            <a:xfrm>
              <a:off x="1074009" y="-721987"/>
              <a:ext cx="1211991" cy="0"/>
            </a:xfrm>
            <a:prstGeom prst="line">
              <a:avLst/>
            </a:prstGeom>
            <a:noFill/>
            <a:ln w="28575" cap="flat" cmpd="sng" algn="ctr">
              <a:solidFill>
                <a:schemeClr val="bg1"/>
              </a:solidFill>
              <a:prstDash val="solid"/>
              <a:round/>
              <a:headEnd type="none" w="med" len="med"/>
              <a:tailEnd type="none" w="med" len="med"/>
            </a:ln>
            <a:effectLst/>
          </p:spPr>
        </p:cxnSp>
      </p:grpSp>
      <p:sp>
        <p:nvSpPr>
          <p:cNvPr id="56" name="TextBox 55">
            <a:extLst>
              <a:ext uri="{FF2B5EF4-FFF2-40B4-BE49-F238E27FC236}">
                <a16:creationId xmlns:a16="http://schemas.microsoft.com/office/drawing/2014/main" id="{2166BAD2-BF86-5500-11B4-B6B2BC74EC04}"/>
              </a:ext>
            </a:extLst>
          </p:cNvPr>
          <p:cNvSpPr txBox="1"/>
          <p:nvPr/>
        </p:nvSpPr>
        <p:spPr bwMode="auto">
          <a:xfrm>
            <a:off x="10289155" y="1479644"/>
            <a:ext cx="593432"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10.6</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&lt;1</a:t>
            </a:r>
          </a:p>
        </p:txBody>
      </p:sp>
      <p:grpSp>
        <p:nvGrpSpPr>
          <p:cNvPr id="157" name="Group 156">
            <a:extLst>
              <a:ext uri="{FF2B5EF4-FFF2-40B4-BE49-F238E27FC236}">
                <a16:creationId xmlns:a16="http://schemas.microsoft.com/office/drawing/2014/main" id="{5F0D68E8-B184-F552-82E5-FA2A6062814B}"/>
              </a:ext>
            </a:extLst>
          </p:cNvPr>
          <p:cNvGrpSpPr/>
          <p:nvPr/>
        </p:nvGrpSpPr>
        <p:grpSpPr>
          <a:xfrm>
            <a:off x="7141936" y="3426182"/>
            <a:ext cx="2960150" cy="1477328"/>
            <a:chOff x="7905104" y="3426182"/>
            <a:chExt cx="2960150" cy="1477328"/>
          </a:xfrm>
        </p:grpSpPr>
        <p:sp>
          <p:nvSpPr>
            <p:cNvPr id="20" name="Diamond 19">
              <a:extLst>
                <a:ext uri="{FF2B5EF4-FFF2-40B4-BE49-F238E27FC236}">
                  <a16:creationId xmlns:a16="http://schemas.microsoft.com/office/drawing/2014/main" id="{8579448E-88D7-5762-3728-6EAC8DB6FB1B}"/>
                </a:ext>
              </a:extLst>
            </p:cNvPr>
            <p:cNvSpPr/>
            <p:nvPr/>
          </p:nvSpPr>
          <p:spPr bwMode="auto">
            <a:xfrm>
              <a:off x="7916198" y="4358113"/>
              <a:ext cx="137160" cy="137160"/>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30E88A3C-868F-1ECD-5E80-9F07F6379DB0}"/>
                </a:ext>
              </a:extLst>
            </p:cNvPr>
            <p:cNvSpPr/>
            <p:nvPr/>
          </p:nvSpPr>
          <p:spPr bwMode="auto">
            <a:xfrm>
              <a:off x="7942987" y="4659151"/>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8" name="Straight Arrow Connector 57">
              <a:extLst>
                <a:ext uri="{FF2B5EF4-FFF2-40B4-BE49-F238E27FC236}">
                  <a16:creationId xmlns:a16="http://schemas.microsoft.com/office/drawing/2014/main" id="{D7A29AA4-7079-31FF-859E-85B60C04FFCC}"/>
                </a:ext>
              </a:extLst>
            </p:cNvPr>
            <p:cNvCxnSpPr>
              <a:cxnSpLocks/>
            </p:cNvCxnSpPr>
            <p:nvPr/>
          </p:nvCxnSpPr>
          <p:spPr bwMode="auto">
            <a:xfrm>
              <a:off x="7905104" y="3886990"/>
              <a:ext cx="177800" cy="0"/>
            </a:xfrm>
            <a:prstGeom prst="straightConnector1">
              <a:avLst/>
            </a:prstGeom>
            <a:noFill/>
            <a:ln w="28575" cap="flat" cmpd="sng" algn="ctr">
              <a:solidFill>
                <a:schemeClr val="bg1"/>
              </a:solidFill>
              <a:prstDash val="solid"/>
              <a:round/>
              <a:headEnd type="none" w="med" len="med"/>
              <a:tailEnd type="triangle"/>
            </a:ln>
            <a:effectLst/>
          </p:spPr>
        </p:cxnSp>
        <p:sp>
          <p:nvSpPr>
            <p:cNvPr id="59" name="Oval 58">
              <a:extLst>
                <a:ext uri="{FF2B5EF4-FFF2-40B4-BE49-F238E27FC236}">
                  <a16:creationId xmlns:a16="http://schemas.microsoft.com/office/drawing/2014/main" id="{3CC58D5B-CAE3-55D1-6D8C-D5E55BDB00D6}"/>
                </a:ext>
              </a:extLst>
            </p:cNvPr>
            <p:cNvSpPr/>
            <p:nvPr/>
          </p:nvSpPr>
          <p:spPr bwMode="auto">
            <a:xfrm>
              <a:off x="7939778" y="4116654"/>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63CB48E2-2654-62EB-014F-A0FB7A165DFF}"/>
                </a:ext>
              </a:extLst>
            </p:cNvPr>
            <p:cNvSpPr txBox="1"/>
            <p:nvPr/>
          </p:nvSpPr>
          <p:spPr bwMode="auto">
            <a:xfrm>
              <a:off x="8059421" y="3426182"/>
              <a:ext cx="280583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Tumor Response and Status</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Response ongoing</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grpSp>
      <p:sp>
        <p:nvSpPr>
          <p:cNvPr id="61" name="Oval 60">
            <a:extLst>
              <a:ext uri="{FF2B5EF4-FFF2-40B4-BE49-F238E27FC236}">
                <a16:creationId xmlns:a16="http://schemas.microsoft.com/office/drawing/2014/main" id="{835724A3-1D88-E4D6-2739-EBB9BBAD6D2C}"/>
              </a:ext>
            </a:extLst>
          </p:cNvPr>
          <p:cNvSpPr/>
          <p:nvPr/>
        </p:nvSpPr>
        <p:spPr bwMode="auto">
          <a:xfrm>
            <a:off x="2121521"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69E802A4-31B3-05F6-3A28-055D4CE6FA94}"/>
              </a:ext>
            </a:extLst>
          </p:cNvPr>
          <p:cNvSpPr/>
          <p:nvPr/>
        </p:nvSpPr>
        <p:spPr bwMode="auto">
          <a:xfrm>
            <a:off x="2842867"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3FAD181D-E2F5-40B2-5A8D-FA17BBD0F453}"/>
              </a:ext>
            </a:extLst>
          </p:cNvPr>
          <p:cNvSpPr/>
          <p:nvPr/>
        </p:nvSpPr>
        <p:spPr bwMode="auto">
          <a:xfrm>
            <a:off x="3592732"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D6C8A102-FA60-7EB1-C274-BD8174E5CEA7}"/>
              </a:ext>
            </a:extLst>
          </p:cNvPr>
          <p:cNvSpPr/>
          <p:nvPr/>
        </p:nvSpPr>
        <p:spPr bwMode="auto">
          <a:xfrm>
            <a:off x="4314078"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E56340F5-E19E-87E1-0132-31A2B4409664}"/>
              </a:ext>
            </a:extLst>
          </p:cNvPr>
          <p:cNvSpPr/>
          <p:nvPr/>
        </p:nvSpPr>
        <p:spPr bwMode="auto">
          <a:xfrm>
            <a:off x="5109977"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8859B22E-29F2-DCE9-9BB5-E7BFFA789C0F}"/>
              </a:ext>
            </a:extLst>
          </p:cNvPr>
          <p:cNvSpPr/>
          <p:nvPr/>
        </p:nvSpPr>
        <p:spPr bwMode="auto">
          <a:xfrm>
            <a:off x="5855828"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09B8BB94-3A19-EA07-8E2C-A0EFBA49C496}"/>
              </a:ext>
            </a:extLst>
          </p:cNvPr>
          <p:cNvSpPr/>
          <p:nvPr/>
        </p:nvSpPr>
        <p:spPr bwMode="auto">
          <a:xfrm>
            <a:off x="6343843"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5E2BA496-377A-B215-657C-A948862BC95F}"/>
              </a:ext>
            </a:extLst>
          </p:cNvPr>
          <p:cNvSpPr/>
          <p:nvPr/>
        </p:nvSpPr>
        <p:spPr bwMode="auto">
          <a:xfrm>
            <a:off x="7105039"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550E0CED-B6D4-3A11-0C4E-57E3EB250D7E}"/>
              </a:ext>
            </a:extLst>
          </p:cNvPr>
          <p:cNvSpPr/>
          <p:nvPr/>
        </p:nvSpPr>
        <p:spPr bwMode="auto">
          <a:xfrm>
            <a:off x="7858522" y="193066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05BD2C99-2ACB-CBEC-CA32-52F4D276362E}"/>
              </a:ext>
            </a:extLst>
          </p:cNvPr>
          <p:cNvSpPr/>
          <p:nvPr/>
        </p:nvSpPr>
        <p:spPr bwMode="auto">
          <a:xfrm>
            <a:off x="2040477"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9184F274-47B3-C5C4-C752-34517686E651}"/>
              </a:ext>
            </a:extLst>
          </p:cNvPr>
          <p:cNvSpPr/>
          <p:nvPr/>
        </p:nvSpPr>
        <p:spPr bwMode="auto">
          <a:xfrm>
            <a:off x="2780875"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4698279F-5BBE-2A4B-8118-86113EA4640C}"/>
              </a:ext>
            </a:extLst>
          </p:cNvPr>
          <p:cNvSpPr/>
          <p:nvPr/>
        </p:nvSpPr>
        <p:spPr bwMode="auto">
          <a:xfrm>
            <a:off x="3421177"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Oval 79">
            <a:extLst>
              <a:ext uri="{FF2B5EF4-FFF2-40B4-BE49-F238E27FC236}">
                <a16:creationId xmlns:a16="http://schemas.microsoft.com/office/drawing/2014/main" id="{6A77C5E8-F700-EE84-6061-85F196C16118}"/>
              </a:ext>
            </a:extLst>
          </p:cNvPr>
          <p:cNvSpPr/>
          <p:nvPr/>
        </p:nvSpPr>
        <p:spPr bwMode="auto">
          <a:xfrm>
            <a:off x="4159448"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65C41667-3C95-D2C7-1408-0ABE799CFFB3}"/>
              </a:ext>
            </a:extLst>
          </p:cNvPr>
          <p:cNvSpPr/>
          <p:nvPr/>
        </p:nvSpPr>
        <p:spPr bwMode="auto">
          <a:xfrm>
            <a:off x="4918432"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Oval 81">
            <a:extLst>
              <a:ext uri="{FF2B5EF4-FFF2-40B4-BE49-F238E27FC236}">
                <a16:creationId xmlns:a16="http://schemas.microsoft.com/office/drawing/2014/main" id="{372BDBB6-EC4F-E5D0-7ADC-7793A26BA5D7}"/>
              </a:ext>
            </a:extLst>
          </p:cNvPr>
          <p:cNvSpPr/>
          <p:nvPr/>
        </p:nvSpPr>
        <p:spPr bwMode="auto">
          <a:xfrm>
            <a:off x="5537152"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C857B4D2-C02B-BD3B-AC75-6D2176EBD8ED}"/>
              </a:ext>
            </a:extLst>
          </p:cNvPr>
          <p:cNvSpPr/>
          <p:nvPr/>
        </p:nvSpPr>
        <p:spPr bwMode="auto">
          <a:xfrm>
            <a:off x="6293795"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2FD1C460-B7CF-7680-1152-6FB39B60DD04}"/>
              </a:ext>
            </a:extLst>
          </p:cNvPr>
          <p:cNvSpPr/>
          <p:nvPr/>
        </p:nvSpPr>
        <p:spPr bwMode="auto">
          <a:xfrm>
            <a:off x="7042436" y="2200845"/>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Oval 84">
            <a:extLst>
              <a:ext uri="{FF2B5EF4-FFF2-40B4-BE49-F238E27FC236}">
                <a16:creationId xmlns:a16="http://schemas.microsoft.com/office/drawing/2014/main" id="{AB91C350-38E8-9869-0396-72D4619C8E39}"/>
              </a:ext>
            </a:extLst>
          </p:cNvPr>
          <p:cNvSpPr/>
          <p:nvPr/>
        </p:nvSpPr>
        <p:spPr bwMode="auto">
          <a:xfrm>
            <a:off x="5150499" y="1662646"/>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Diamond 85">
            <a:extLst>
              <a:ext uri="{FF2B5EF4-FFF2-40B4-BE49-F238E27FC236}">
                <a16:creationId xmlns:a16="http://schemas.microsoft.com/office/drawing/2014/main" id="{63920376-D7DD-BAFF-29A4-D65F97FCF61B}"/>
              </a:ext>
            </a:extLst>
          </p:cNvPr>
          <p:cNvSpPr/>
          <p:nvPr/>
        </p:nvSpPr>
        <p:spPr bwMode="auto">
          <a:xfrm>
            <a:off x="2154036"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Diamond 86">
            <a:extLst>
              <a:ext uri="{FF2B5EF4-FFF2-40B4-BE49-F238E27FC236}">
                <a16:creationId xmlns:a16="http://schemas.microsoft.com/office/drawing/2014/main" id="{1D095C80-E668-DF36-9D9D-716AB7616A08}"/>
              </a:ext>
            </a:extLst>
          </p:cNvPr>
          <p:cNvSpPr/>
          <p:nvPr/>
        </p:nvSpPr>
        <p:spPr bwMode="auto">
          <a:xfrm>
            <a:off x="2865775"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Diamond 87">
            <a:extLst>
              <a:ext uri="{FF2B5EF4-FFF2-40B4-BE49-F238E27FC236}">
                <a16:creationId xmlns:a16="http://schemas.microsoft.com/office/drawing/2014/main" id="{F2A59144-B6C4-5CBE-5C1E-7918FA5B0DBF}"/>
              </a:ext>
            </a:extLst>
          </p:cNvPr>
          <p:cNvSpPr/>
          <p:nvPr/>
        </p:nvSpPr>
        <p:spPr bwMode="auto">
          <a:xfrm>
            <a:off x="3639668"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Diamond 88">
            <a:extLst>
              <a:ext uri="{FF2B5EF4-FFF2-40B4-BE49-F238E27FC236}">
                <a16:creationId xmlns:a16="http://schemas.microsoft.com/office/drawing/2014/main" id="{3CD6B969-9A4F-F59E-084C-9055AA0B0D77}"/>
              </a:ext>
            </a:extLst>
          </p:cNvPr>
          <p:cNvSpPr/>
          <p:nvPr/>
        </p:nvSpPr>
        <p:spPr bwMode="auto">
          <a:xfrm>
            <a:off x="4410858"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Diamond 89">
            <a:extLst>
              <a:ext uri="{FF2B5EF4-FFF2-40B4-BE49-F238E27FC236}">
                <a16:creationId xmlns:a16="http://schemas.microsoft.com/office/drawing/2014/main" id="{3FB81382-C635-58DB-331B-B725D39194E2}"/>
              </a:ext>
            </a:extLst>
          </p:cNvPr>
          <p:cNvSpPr/>
          <p:nvPr/>
        </p:nvSpPr>
        <p:spPr bwMode="auto">
          <a:xfrm>
            <a:off x="5888343"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Diamond 90">
            <a:extLst>
              <a:ext uri="{FF2B5EF4-FFF2-40B4-BE49-F238E27FC236}">
                <a16:creationId xmlns:a16="http://schemas.microsoft.com/office/drawing/2014/main" id="{5874C5D7-1402-85B2-FBA2-1BD967E46AE4}"/>
              </a:ext>
            </a:extLst>
          </p:cNvPr>
          <p:cNvSpPr/>
          <p:nvPr/>
        </p:nvSpPr>
        <p:spPr bwMode="auto">
          <a:xfrm>
            <a:off x="7420643" y="16437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E21AAB2F-0221-84AC-39EB-806265FE575D}"/>
              </a:ext>
            </a:extLst>
          </p:cNvPr>
          <p:cNvSpPr/>
          <p:nvPr/>
        </p:nvSpPr>
        <p:spPr bwMode="auto">
          <a:xfrm>
            <a:off x="8703185" y="1662646"/>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EA489082-3225-E151-D329-335E65881452}"/>
              </a:ext>
            </a:extLst>
          </p:cNvPr>
          <p:cNvSpPr/>
          <p:nvPr/>
        </p:nvSpPr>
        <p:spPr bwMode="auto">
          <a:xfrm>
            <a:off x="4258147" y="4063108"/>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43054018-5A68-FC0E-BE23-666E6A514745}"/>
              </a:ext>
            </a:extLst>
          </p:cNvPr>
          <p:cNvSpPr/>
          <p:nvPr/>
        </p:nvSpPr>
        <p:spPr bwMode="auto">
          <a:xfrm>
            <a:off x="3507839" y="4358113"/>
            <a:ext cx="107092" cy="107092"/>
          </a:xfrm>
          <a:prstGeom prst="rect">
            <a:avLst/>
          </a:prstGeom>
          <a:solidFill>
            <a:schemeClr val="tx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Diamond 94">
            <a:extLst>
              <a:ext uri="{FF2B5EF4-FFF2-40B4-BE49-F238E27FC236}">
                <a16:creationId xmlns:a16="http://schemas.microsoft.com/office/drawing/2014/main" id="{F2BD068F-ACD2-BD8B-1F19-261313E4C9F3}"/>
              </a:ext>
            </a:extLst>
          </p:cNvPr>
          <p:cNvSpPr/>
          <p:nvPr/>
        </p:nvSpPr>
        <p:spPr bwMode="auto">
          <a:xfrm>
            <a:off x="2154036" y="24438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Diamond 95">
            <a:extLst>
              <a:ext uri="{FF2B5EF4-FFF2-40B4-BE49-F238E27FC236}">
                <a16:creationId xmlns:a16="http://schemas.microsoft.com/office/drawing/2014/main" id="{93C1276A-E0E4-A14F-EAF9-11D185DD8C11}"/>
              </a:ext>
            </a:extLst>
          </p:cNvPr>
          <p:cNvSpPr/>
          <p:nvPr/>
        </p:nvSpPr>
        <p:spPr bwMode="auto">
          <a:xfrm>
            <a:off x="2933356" y="24438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Diamond 102">
            <a:extLst>
              <a:ext uri="{FF2B5EF4-FFF2-40B4-BE49-F238E27FC236}">
                <a16:creationId xmlns:a16="http://schemas.microsoft.com/office/drawing/2014/main" id="{772BF3CD-C24F-2B65-D165-BB647A1E5EF3}"/>
              </a:ext>
            </a:extLst>
          </p:cNvPr>
          <p:cNvSpPr/>
          <p:nvPr/>
        </p:nvSpPr>
        <p:spPr bwMode="auto">
          <a:xfrm>
            <a:off x="3662455" y="2443864"/>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Diamond 103">
            <a:extLst>
              <a:ext uri="{FF2B5EF4-FFF2-40B4-BE49-F238E27FC236}">
                <a16:creationId xmlns:a16="http://schemas.microsoft.com/office/drawing/2014/main" id="{7CD9B034-0BA0-31E0-9E3B-F94A81EF50D8}"/>
              </a:ext>
            </a:extLst>
          </p:cNvPr>
          <p:cNvSpPr/>
          <p:nvPr/>
        </p:nvSpPr>
        <p:spPr bwMode="auto">
          <a:xfrm>
            <a:off x="2103988" y="4330043"/>
            <a:ext cx="135162" cy="135162"/>
          </a:xfrm>
          <a:prstGeom prst="diamond">
            <a:avLst/>
          </a:prstGeom>
          <a:solidFill>
            <a:schemeClr val="accent4"/>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Oval 104">
            <a:extLst>
              <a:ext uri="{FF2B5EF4-FFF2-40B4-BE49-F238E27FC236}">
                <a16:creationId xmlns:a16="http://schemas.microsoft.com/office/drawing/2014/main" id="{9FD245DA-D94F-49A2-60E4-5555D3AC9226}"/>
              </a:ext>
            </a:extLst>
          </p:cNvPr>
          <p:cNvSpPr/>
          <p:nvPr/>
        </p:nvSpPr>
        <p:spPr bwMode="auto">
          <a:xfrm>
            <a:off x="1880047" y="274423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Oval 105">
            <a:extLst>
              <a:ext uri="{FF2B5EF4-FFF2-40B4-BE49-F238E27FC236}">
                <a16:creationId xmlns:a16="http://schemas.microsoft.com/office/drawing/2014/main" id="{46DF966D-FAF8-1A2B-9559-4BC1B4EEACEA}"/>
              </a:ext>
            </a:extLst>
          </p:cNvPr>
          <p:cNvSpPr/>
          <p:nvPr/>
        </p:nvSpPr>
        <p:spPr bwMode="auto">
          <a:xfrm>
            <a:off x="3000937" y="274423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Oval 106">
            <a:extLst>
              <a:ext uri="{FF2B5EF4-FFF2-40B4-BE49-F238E27FC236}">
                <a16:creationId xmlns:a16="http://schemas.microsoft.com/office/drawing/2014/main" id="{14368FAC-7DD2-32D3-1C0F-00222D21B0CC}"/>
              </a:ext>
            </a:extLst>
          </p:cNvPr>
          <p:cNvSpPr/>
          <p:nvPr/>
        </p:nvSpPr>
        <p:spPr bwMode="auto">
          <a:xfrm>
            <a:off x="3619947" y="274423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Oval 107">
            <a:extLst>
              <a:ext uri="{FF2B5EF4-FFF2-40B4-BE49-F238E27FC236}">
                <a16:creationId xmlns:a16="http://schemas.microsoft.com/office/drawing/2014/main" id="{E76B2A90-8100-0310-69A2-C2AAA2F01F38}"/>
              </a:ext>
            </a:extLst>
          </p:cNvPr>
          <p:cNvSpPr/>
          <p:nvPr/>
        </p:nvSpPr>
        <p:spPr bwMode="auto">
          <a:xfrm>
            <a:off x="4371594" y="274423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Oval 108">
            <a:extLst>
              <a:ext uri="{FF2B5EF4-FFF2-40B4-BE49-F238E27FC236}">
                <a16:creationId xmlns:a16="http://schemas.microsoft.com/office/drawing/2014/main" id="{88835E10-AB00-BA68-CE85-ACA5179C6CF0}"/>
              </a:ext>
            </a:extLst>
          </p:cNvPr>
          <p:cNvSpPr/>
          <p:nvPr/>
        </p:nvSpPr>
        <p:spPr bwMode="auto">
          <a:xfrm>
            <a:off x="4291458" y="246459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Oval 109">
            <a:extLst>
              <a:ext uri="{FF2B5EF4-FFF2-40B4-BE49-F238E27FC236}">
                <a16:creationId xmlns:a16="http://schemas.microsoft.com/office/drawing/2014/main" id="{1A97862D-2735-472A-45D4-FB5BE4A34B68}"/>
              </a:ext>
            </a:extLst>
          </p:cNvPr>
          <p:cNvSpPr/>
          <p:nvPr/>
        </p:nvSpPr>
        <p:spPr bwMode="auto">
          <a:xfrm>
            <a:off x="5160025" y="246459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Oval 110">
            <a:extLst>
              <a:ext uri="{FF2B5EF4-FFF2-40B4-BE49-F238E27FC236}">
                <a16:creationId xmlns:a16="http://schemas.microsoft.com/office/drawing/2014/main" id="{D8E434A5-DFD3-824D-F72C-F94FF867DF5F}"/>
              </a:ext>
            </a:extLst>
          </p:cNvPr>
          <p:cNvSpPr/>
          <p:nvPr/>
        </p:nvSpPr>
        <p:spPr bwMode="auto">
          <a:xfrm>
            <a:off x="5807214" y="246459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DFB778BD-480D-17EB-F0A2-F6092E2EE720}"/>
              </a:ext>
            </a:extLst>
          </p:cNvPr>
          <p:cNvSpPr/>
          <p:nvPr/>
        </p:nvSpPr>
        <p:spPr bwMode="auto">
          <a:xfrm>
            <a:off x="2156053" y="299801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A2EF76AC-A621-F6DD-88B2-446A48FEA253}"/>
              </a:ext>
            </a:extLst>
          </p:cNvPr>
          <p:cNvSpPr/>
          <p:nvPr/>
        </p:nvSpPr>
        <p:spPr bwMode="auto">
          <a:xfrm>
            <a:off x="2828630" y="299801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F3FAD833-3213-0979-E081-16AB64D3ED67}"/>
              </a:ext>
            </a:extLst>
          </p:cNvPr>
          <p:cNvSpPr/>
          <p:nvPr/>
        </p:nvSpPr>
        <p:spPr bwMode="auto">
          <a:xfrm>
            <a:off x="3608544" y="299801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79745164-C0C0-A834-2767-936E143AED1D}"/>
              </a:ext>
            </a:extLst>
          </p:cNvPr>
          <p:cNvSpPr/>
          <p:nvPr/>
        </p:nvSpPr>
        <p:spPr bwMode="auto">
          <a:xfrm>
            <a:off x="4310762" y="299801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Oval 115">
            <a:extLst>
              <a:ext uri="{FF2B5EF4-FFF2-40B4-BE49-F238E27FC236}">
                <a16:creationId xmlns:a16="http://schemas.microsoft.com/office/drawing/2014/main" id="{9422CE57-273C-5A9B-8FE6-A51D20B39739}"/>
              </a:ext>
            </a:extLst>
          </p:cNvPr>
          <p:cNvSpPr/>
          <p:nvPr/>
        </p:nvSpPr>
        <p:spPr bwMode="auto">
          <a:xfrm>
            <a:off x="4277848" y="327285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7ED967E9-4960-122F-69EF-825086701422}"/>
              </a:ext>
            </a:extLst>
          </p:cNvPr>
          <p:cNvSpPr/>
          <p:nvPr/>
        </p:nvSpPr>
        <p:spPr bwMode="auto">
          <a:xfrm>
            <a:off x="3540630" y="327285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951D5A4B-05E1-ADB3-3A5E-28D76220F9F6}"/>
              </a:ext>
            </a:extLst>
          </p:cNvPr>
          <p:cNvSpPr/>
          <p:nvPr/>
        </p:nvSpPr>
        <p:spPr bwMode="auto">
          <a:xfrm>
            <a:off x="2799490" y="327285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9BD7E3C0-5D4A-0F81-8595-1CFA272285B0}"/>
              </a:ext>
            </a:extLst>
          </p:cNvPr>
          <p:cNvSpPr/>
          <p:nvPr/>
        </p:nvSpPr>
        <p:spPr bwMode="auto">
          <a:xfrm>
            <a:off x="2162368" y="327285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6709A99B-54C1-6E8E-2D91-944B8AEE5FB4}"/>
              </a:ext>
            </a:extLst>
          </p:cNvPr>
          <p:cNvSpPr/>
          <p:nvPr/>
        </p:nvSpPr>
        <p:spPr bwMode="auto">
          <a:xfrm>
            <a:off x="2086826" y="3552953"/>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8A34DCDA-2DBF-F0D4-4D22-517D021FEB89}"/>
              </a:ext>
            </a:extLst>
          </p:cNvPr>
          <p:cNvSpPr/>
          <p:nvPr/>
        </p:nvSpPr>
        <p:spPr bwMode="auto">
          <a:xfrm>
            <a:off x="1993004" y="380144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A87045B0-DC13-A3C5-D4E2-5932B1DA4A9F}"/>
              </a:ext>
            </a:extLst>
          </p:cNvPr>
          <p:cNvSpPr/>
          <p:nvPr/>
        </p:nvSpPr>
        <p:spPr bwMode="auto">
          <a:xfrm>
            <a:off x="2880971" y="3801447"/>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2BD9B399-29CD-8644-D213-2A850CFA6006}"/>
              </a:ext>
            </a:extLst>
          </p:cNvPr>
          <p:cNvSpPr/>
          <p:nvPr/>
        </p:nvSpPr>
        <p:spPr bwMode="auto">
          <a:xfrm>
            <a:off x="2901028" y="3540854"/>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1DDD4789-BF84-49E4-0E57-92AC2E9F969F}"/>
              </a:ext>
            </a:extLst>
          </p:cNvPr>
          <p:cNvSpPr/>
          <p:nvPr/>
        </p:nvSpPr>
        <p:spPr bwMode="auto">
          <a:xfrm>
            <a:off x="3765039" y="3540854"/>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Oval 124">
            <a:extLst>
              <a:ext uri="{FF2B5EF4-FFF2-40B4-BE49-F238E27FC236}">
                <a16:creationId xmlns:a16="http://schemas.microsoft.com/office/drawing/2014/main" id="{BD8C4284-7AD3-97B5-C969-2AA0E8AE967B}"/>
              </a:ext>
            </a:extLst>
          </p:cNvPr>
          <p:cNvSpPr/>
          <p:nvPr/>
        </p:nvSpPr>
        <p:spPr bwMode="auto">
          <a:xfrm>
            <a:off x="4527724" y="3540854"/>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Oval 125">
            <a:extLst>
              <a:ext uri="{FF2B5EF4-FFF2-40B4-BE49-F238E27FC236}">
                <a16:creationId xmlns:a16="http://schemas.microsoft.com/office/drawing/2014/main" id="{343412EA-9CF8-9798-B88E-AEB2AF79F688}"/>
              </a:ext>
            </a:extLst>
          </p:cNvPr>
          <p:cNvSpPr/>
          <p:nvPr/>
        </p:nvSpPr>
        <p:spPr bwMode="auto">
          <a:xfrm>
            <a:off x="3607153" y="379774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Oval 126">
            <a:extLst>
              <a:ext uri="{FF2B5EF4-FFF2-40B4-BE49-F238E27FC236}">
                <a16:creationId xmlns:a16="http://schemas.microsoft.com/office/drawing/2014/main" id="{C4928103-3208-FB04-A4F5-119E4755BECA}"/>
              </a:ext>
            </a:extLst>
          </p:cNvPr>
          <p:cNvSpPr/>
          <p:nvPr/>
        </p:nvSpPr>
        <p:spPr bwMode="auto">
          <a:xfrm>
            <a:off x="3535734" y="4058058"/>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Oval 127">
            <a:extLst>
              <a:ext uri="{FF2B5EF4-FFF2-40B4-BE49-F238E27FC236}">
                <a16:creationId xmlns:a16="http://schemas.microsoft.com/office/drawing/2014/main" id="{71F6BB03-9500-BAE8-9A29-ADDB060926F3}"/>
              </a:ext>
            </a:extLst>
          </p:cNvPr>
          <p:cNvSpPr/>
          <p:nvPr/>
        </p:nvSpPr>
        <p:spPr bwMode="auto">
          <a:xfrm>
            <a:off x="2777214" y="4058058"/>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Oval 128">
            <a:extLst>
              <a:ext uri="{FF2B5EF4-FFF2-40B4-BE49-F238E27FC236}">
                <a16:creationId xmlns:a16="http://schemas.microsoft.com/office/drawing/2014/main" id="{BE740985-431F-74C9-6EAB-AA5B0970B3D4}"/>
              </a:ext>
            </a:extLst>
          </p:cNvPr>
          <p:cNvSpPr/>
          <p:nvPr/>
        </p:nvSpPr>
        <p:spPr bwMode="auto">
          <a:xfrm>
            <a:off x="2007390" y="4058058"/>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Oval 129">
            <a:extLst>
              <a:ext uri="{FF2B5EF4-FFF2-40B4-BE49-F238E27FC236}">
                <a16:creationId xmlns:a16="http://schemas.microsoft.com/office/drawing/2014/main" id="{2AE6A16A-A6B2-2BE4-E7A1-9A9055463B99}"/>
              </a:ext>
            </a:extLst>
          </p:cNvPr>
          <p:cNvSpPr/>
          <p:nvPr/>
        </p:nvSpPr>
        <p:spPr bwMode="auto">
          <a:xfrm>
            <a:off x="2874910" y="4349050"/>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Oval 130">
            <a:extLst>
              <a:ext uri="{FF2B5EF4-FFF2-40B4-BE49-F238E27FC236}">
                <a16:creationId xmlns:a16="http://schemas.microsoft.com/office/drawing/2014/main" id="{A1C4EC6F-6B6C-E72C-FDEC-2B651F1E416D}"/>
              </a:ext>
            </a:extLst>
          </p:cNvPr>
          <p:cNvSpPr/>
          <p:nvPr/>
        </p:nvSpPr>
        <p:spPr bwMode="auto">
          <a:xfrm>
            <a:off x="2625957" y="462530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Oval 131">
            <a:extLst>
              <a:ext uri="{FF2B5EF4-FFF2-40B4-BE49-F238E27FC236}">
                <a16:creationId xmlns:a16="http://schemas.microsoft.com/office/drawing/2014/main" id="{CA07E9C8-B816-EB28-1F14-43D4A37A77BD}"/>
              </a:ext>
            </a:extLst>
          </p:cNvPr>
          <p:cNvSpPr/>
          <p:nvPr/>
        </p:nvSpPr>
        <p:spPr bwMode="auto">
          <a:xfrm>
            <a:off x="2018275" y="4625301"/>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Oval 132">
            <a:extLst>
              <a:ext uri="{FF2B5EF4-FFF2-40B4-BE49-F238E27FC236}">
                <a16:creationId xmlns:a16="http://schemas.microsoft.com/office/drawing/2014/main" id="{8862CF85-C3C2-F0D7-EFF3-29C54F3C0C41}"/>
              </a:ext>
            </a:extLst>
          </p:cNvPr>
          <p:cNvSpPr/>
          <p:nvPr/>
        </p:nvSpPr>
        <p:spPr bwMode="auto">
          <a:xfrm>
            <a:off x="1980144" y="4895334"/>
            <a:ext cx="100096" cy="100096"/>
          </a:xfrm>
          <a:prstGeom prst="ellipse">
            <a:avLst/>
          </a:prstGeom>
          <a:solidFill>
            <a:schemeClr val="accent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34" name="Straight Arrow Connector 133">
            <a:extLst>
              <a:ext uri="{FF2B5EF4-FFF2-40B4-BE49-F238E27FC236}">
                <a16:creationId xmlns:a16="http://schemas.microsoft.com/office/drawing/2014/main" id="{F53DD745-CF86-C58E-75F4-5992E60C45E5}"/>
              </a:ext>
            </a:extLst>
          </p:cNvPr>
          <p:cNvCxnSpPr>
            <a:cxnSpLocks/>
          </p:cNvCxnSpPr>
          <p:nvPr/>
        </p:nvCxnSpPr>
        <p:spPr bwMode="auto">
          <a:xfrm>
            <a:off x="4860234" y="3847788"/>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5" name="Straight Arrow Connector 134">
            <a:extLst>
              <a:ext uri="{FF2B5EF4-FFF2-40B4-BE49-F238E27FC236}">
                <a16:creationId xmlns:a16="http://schemas.microsoft.com/office/drawing/2014/main" id="{E85EA61C-DE01-62A0-50F7-8A51772A23C2}"/>
              </a:ext>
            </a:extLst>
          </p:cNvPr>
          <p:cNvCxnSpPr>
            <a:cxnSpLocks/>
          </p:cNvCxnSpPr>
          <p:nvPr/>
        </p:nvCxnSpPr>
        <p:spPr bwMode="auto">
          <a:xfrm>
            <a:off x="5121173" y="3612467"/>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6" name="Straight Arrow Connector 135">
            <a:extLst>
              <a:ext uri="{FF2B5EF4-FFF2-40B4-BE49-F238E27FC236}">
                <a16:creationId xmlns:a16="http://schemas.microsoft.com/office/drawing/2014/main" id="{27E23C74-6133-1808-D598-2846603CF537}"/>
              </a:ext>
            </a:extLst>
          </p:cNvPr>
          <p:cNvCxnSpPr>
            <a:cxnSpLocks/>
          </p:cNvCxnSpPr>
          <p:nvPr/>
        </p:nvCxnSpPr>
        <p:spPr bwMode="auto">
          <a:xfrm>
            <a:off x="5161695" y="3322216"/>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7" name="Straight Arrow Connector 136">
            <a:extLst>
              <a:ext uri="{FF2B5EF4-FFF2-40B4-BE49-F238E27FC236}">
                <a16:creationId xmlns:a16="http://schemas.microsoft.com/office/drawing/2014/main" id="{2D471739-6407-9341-BB5E-08F8023D70B0}"/>
              </a:ext>
            </a:extLst>
          </p:cNvPr>
          <p:cNvCxnSpPr>
            <a:cxnSpLocks/>
          </p:cNvCxnSpPr>
          <p:nvPr/>
        </p:nvCxnSpPr>
        <p:spPr bwMode="auto">
          <a:xfrm>
            <a:off x="5282142" y="3061511"/>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8" name="Straight Arrow Connector 137">
            <a:extLst>
              <a:ext uri="{FF2B5EF4-FFF2-40B4-BE49-F238E27FC236}">
                <a16:creationId xmlns:a16="http://schemas.microsoft.com/office/drawing/2014/main" id="{C032C6D7-8359-CF41-93A4-9C767212E001}"/>
              </a:ext>
            </a:extLst>
          </p:cNvPr>
          <p:cNvCxnSpPr>
            <a:cxnSpLocks/>
          </p:cNvCxnSpPr>
          <p:nvPr/>
        </p:nvCxnSpPr>
        <p:spPr bwMode="auto">
          <a:xfrm>
            <a:off x="5468216" y="2794279"/>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9" name="Straight Arrow Connector 138">
            <a:extLst>
              <a:ext uri="{FF2B5EF4-FFF2-40B4-BE49-F238E27FC236}">
                <a16:creationId xmlns:a16="http://schemas.microsoft.com/office/drawing/2014/main" id="{4567C8C2-EB72-412F-90C9-097324A3550A}"/>
              </a:ext>
            </a:extLst>
          </p:cNvPr>
          <p:cNvCxnSpPr>
            <a:cxnSpLocks/>
          </p:cNvCxnSpPr>
          <p:nvPr/>
        </p:nvCxnSpPr>
        <p:spPr bwMode="auto">
          <a:xfrm>
            <a:off x="7142532" y="2511445"/>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40" name="Straight Arrow Connector 139">
            <a:extLst>
              <a:ext uri="{FF2B5EF4-FFF2-40B4-BE49-F238E27FC236}">
                <a16:creationId xmlns:a16="http://schemas.microsoft.com/office/drawing/2014/main" id="{F91A111F-33B6-7090-E71D-27F6F3DE2901}"/>
              </a:ext>
            </a:extLst>
          </p:cNvPr>
          <p:cNvCxnSpPr>
            <a:cxnSpLocks/>
          </p:cNvCxnSpPr>
          <p:nvPr/>
        </p:nvCxnSpPr>
        <p:spPr bwMode="auto">
          <a:xfrm>
            <a:off x="8156325" y="2250893"/>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41" name="Straight Arrow Connector 140">
            <a:extLst>
              <a:ext uri="{FF2B5EF4-FFF2-40B4-BE49-F238E27FC236}">
                <a16:creationId xmlns:a16="http://schemas.microsoft.com/office/drawing/2014/main" id="{4F283C08-EBCC-96EE-621C-12AF075A401A}"/>
              </a:ext>
            </a:extLst>
          </p:cNvPr>
          <p:cNvCxnSpPr>
            <a:cxnSpLocks/>
          </p:cNvCxnSpPr>
          <p:nvPr/>
        </p:nvCxnSpPr>
        <p:spPr bwMode="auto">
          <a:xfrm>
            <a:off x="9349809" y="1980715"/>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42" name="Straight Arrow Connector 141">
            <a:extLst>
              <a:ext uri="{FF2B5EF4-FFF2-40B4-BE49-F238E27FC236}">
                <a16:creationId xmlns:a16="http://schemas.microsoft.com/office/drawing/2014/main" id="{D0735B47-384F-3F3E-2651-193DC708E4C2}"/>
              </a:ext>
            </a:extLst>
          </p:cNvPr>
          <p:cNvCxnSpPr>
            <a:cxnSpLocks/>
          </p:cNvCxnSpPr>
          <p:nvPr/>
        </p:nvCxnSpPr>
        <p:spPr bwMode="auto">
          <a:xfrm>
            <a:off x="3243377" y="4659151"/>
            <a:ext cx="177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43" name="Straight Arrow Connector 142">
            <a:extLst>
              <a:ext uri="{FF2B5EF4-FFF2-40B4-BE49-F238E27FC236}">
                <a16:creationId xmlns:a16="http://schemas.microsoft.com/office/drawing/2014/main" id="{B5BC2B2D-9A23-1C77-AA76-CC11A14C6B4F}"/>
              </a:ext>
            </a:extLst>
          </p:cNvPr>
          <p:cNvCxnSpPr>
            <a:cxnSpLocks/>
          </p:cNvCxnSpPr>
          <p:nvPr/>
        </p:nvCxnSpPr>
        <p:spPr bwMode="auto">
          <a:xfrm>
            <a:off x="3124823" y="4937283"/>
            <a:ext cx="17780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860309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Emerging Therapies: Ifinatamab Deruxtecan, </a:t>
            </a:r>
            <a:br>
              <a:rPr lang="en-US" dirty="0"/>
            </a:br>
            <a:r>
              <a:rPr lang="en-US" dirty="0"/>
              <a:t>a B7-H3–Targeted Antibody–Drug Conjugate</a:t>
            </a:r>
          </a:p>
        </p:txBody>
      </p:sp>
      <p:sp>
        <p:nvSpPr>
          <p:cNvPr id="298" name="Content Placeholder 1">
            <a:extLst>
              <a:ext uri="{FF2B5EF4-FFF2-40B4-BE49-F238E27FC236}">
                <a16:creationId xmlns:a16="http://schemas.microsoft.com/office/drawing/2014/main" id="{2FF252D5-63C3-46F6-A8B2-EEE7E3F05EA7}"/>
              </a:ext>
            </a:extLst>
          </p:cNvPr>
          <p:cNvSpPr>
            <a:spLocks noGrp="1"/>
          </p:cNvSpPr>
          <p:nvPr>
            <p:ph idx="4294967295"/>
          </p:nvPr>
        </p:nvSpPr>
        <p:spPr>
          <a:xfrm>
            <a:off x="8538855" y="1993900"/>
            <a:ext cx="3563937" cy="3456999"/>
          </a:xfrm>
        </p:spPr>
        <p:txBody>
          <a:bodyPr/>
          <a:lstStyle/>
          <a:p>
            <a:r>
              <a:rPr lang="en-US" sz="2200" dirty="0"/>
              <a:t>High-potency, membrane-permeable payload with short systemic half-life</a:t>
            </a:r>
          </a:p>
          <a:p>
            <a:r>
              <a:rPr lang="en-US" sz="2200" dirty="0"/>
              <a:t>Optimized DAR: ~4:1</a:t>
            </a:r>
            <a:endParaRPr lang="en-US" sz="2200" baseline="30000" dirty="0"/>
          </a:p>
          <a:p>
            <a:r>
              <a:rPr lang="en-US" sz="2200" dirty="0"/>
              <a:t>Stable linker payload</a:t>
            </a:r>
          </a:p>
          <a:p>
            <a:r>
              <a:rPr lang="en-US" sz="2200" dirty="0"/>
              <a:t>Tumor-selectable cleavable linker</a:t>
            </a:r>
          </a:p>
          <a:p>
            <a:r>
              <a:rPr lang="en-US" sz="2200" dirty="0"/>
              <a:t>Bystander killing effect</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05961" y="6391387"/>
            <a:ext cx="9097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eaLnBrk="0" fontAlgn="base" hangingPunct="0">
              <a:lnSpc>
                <a:spcPct val="100000"/>
              </a:lnSpc>
              <a:spcBef>
                <a:spcPct val="0"/>
              </a:spcBef>
              <a:spcAft>
                <a:spcPct val="0"/>
              </a:spcAft>
              <a:buClrTx/>
              <a:buNone/>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 </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454106" y="2008641"/>
            <a:ext cx="26573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Humanized Anti–B7-H3</a:t>
            </a:r>
          </a:p>
          <a:p>
            <a:pPr marL="0" marR="0" lvl="0" indent="0" algn="ctr" defTabSz="914400" rtl="0" eaLnBrk="0" fontAlgn="base" latinLnBrk="0" hangingPunct="0">
              <a:lnSpc>
                <a:spcPct val="100000"/>
              </a:lnSpc>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IgG1 mAb</a:t>
            </a:r>
          </a:p>
        </p:txBody>
      </p:sp>
      <p:sp>
        <p:nvSpPr>
          <p:cNvPr id="233" name="TextBox 232">
            <a:extLst>
              <a:ext uri="{FF2B5EF4-FFF2-40B4-BE49-F238E27FC236}">
                <a16:creationId xmlns:a16="http://schemas.microsoft.com/office/drawing/2014/main" id="{8CFCD70C-BD44-4546-BED6-C71E5DA7326D}"/>
              </a:ext>
            </a:extLst>
          </p:cNvPr>
          <p:cNvSpPr txBox="1"/>
          <p:nvPr/>
        </p:nvSpPr>
        <p:spPr bwMode="auto">
          <a:xfrm>
            <a:off x="3103784" y="4121185"/>
            <a:ext cx="20967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Tetrapeptide-Based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Cleavable Linker</a:t>
            </a:r>
          </a:p>
        </p:txBody>
      </p:sp>
      <p:sp>
        <p:nvSpPr>
          <p:cNvPr id="234" name="TextBox 233">
            <a:extLst>
              <a:ext uri="{FF2B5EF4-FFF2-40B4-BE49-F238E27FC236}">
                <a16:creationId xmlns:a16="http://schemas.microsoft.com/office/drawing/2014/main" id="{F014D881-7F9F-4630-85CB-5CB312AA5E53}"/>
              </a:ext>
            </a:extLst>
          </p:cNvPr>
          <p:cNvSpPr txBox="1"/>
          <p:nvPr/>
        </p:nvSpPr>
        <p:spPr bwMode="auto">
          <a:xfrm>
            <a:off x="5374126" y="4527569"/>
            <a:ext cx="26623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Topoisomerase I Inhibitor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sp>
        <p:nvSpPr>
          <p:cNvPr id="5" name="Right Brace 4">
            <a:extLst>
              <a:ext uri="{FF2B5EF4-FFF2-40B4-BE49-F238E27FC236}">
                <a16:creationId xmlns:a16="http://schemas.microsoft.com/office/drawing/2014/main" id="{1FBCE066-FA2C-36FA-1916-343B649365AF}"/>
              </a:ext>
            </a:extLst>
          </p:cNvPr>
          <p:cNvSpPr/>
          <p:nvPr/>
        </p:nvSpPr>
        <p:spPr bwMode="auto">
          <a:xfrm rot="16200000" flipV="1">
            <a:off x="5461306" y="90911"/>
            <a:ext cx="244662" cy="490577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87530" rtl="0" eaLnBrk="1" fontAlgn="auto" latinLnBrk="0" hangingPunct="1">
              <a:lnSpc>
                <a:spcPct val="100000"/>
              </a:lnSpc>
              <a:spcBef>
                <a:spcPts val="0"/>
              </a:spcBef>
              <a:spcAft>
                <a:spcPts val="0"/>
              </a:spcAft>
              <a:buClrTx/>
              <a:buSzTx/>
              <a:buFontTx/>
              <a:buNone/>
              <a:tabLst/>
              <a:defRPr/>
            </a:pPr>
            <a:endParaRPr kumimoji="0" lang="en-US" sz="1944"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FC396BDA-450A-9A67-215D-FD399E49993C}"/>
              </a:ext>
            </a:extLst>
          </p:cNvPr>
          <p:cNvSpPr/>
          <p:nvPr/>
        </p:nvSpPr>
        <p:spPr>
          <a:xfrm>
            <a:off x="4876552" y="1930399"/>
            <a:ext cx="1414169" cy="400110"/>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Deruxtecan</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2F1DE151-F86A-5673-36EC-94E242689F04}"/>
              </a:ext>
            </a:extLst>
          </p:cNvPr>
          <p:cNvGrpSpPr/>
          <p:nvPr/>
        </p:nvGrpSpPr>
        <p:grpSpPr>
          <a:xfrm>
            <a:off x="435588" y="2637399"/>
            <a:ext cx="2269810" cy="2602694"/>
            <a:chOff x="-6234" y="1929136"/>
            <a:chExt cx="2269810" cy="2602694"/>
          </a:xfrm>
        </p:grpSpPr>
        <p:grpSp>
          <p:nvGrpSpPr>
            <p:cNvPr id="8" name="Group 7">
              <a:extLst>
                <a:ext uri="{FF2B5EF4-FFF2-40B4-BE49-F238E27FC236}">
                  <a16:creationId xmlns:a16="http://schemas.microsoft.com/office/drawing/2014/main" id="{FB9FE5B6-7AF0-E9D4-6FA5-EF3E94500822}"/>
                </a:ext>
              </a:extLst>
            </p:cNvPr>
            <p:cNvGrpSpPr/>
            <p:nvPr/>
          </p:nvGrpSpPr>
          <p:grpSpPr>
            <a:xfrm>
              <a:off x="-6234" y="1929136"/>
              <a:ext cx="2269810" cy="2602694"/>
              <a:chOff x="271318" y="1690990"/>
              <a:chExt cx="2269810" cy="2602694"/>
            </a:xfrm>
          </p:grpSpPr>
          <p:cxnSp>
            <p:nvCxnSpPr>
              <p:cNvPr id="48" name="Straight Connector 47">
                <a:extLst>
                  <a:ext uri="{FF2B5EF4-FFF2-40B4-BE49-F238E27FC236}">
                    <a16:creationId xmlns:a16="http://schemas.microsoft.com/office/drawing/2014/main" id="{4806AD8D-5A19-6469-D22C-317FF1DF51E2}"/>
                  </a:ext>
                </a:extLst>
              </p:cNvPr>
              <p:cNvCxnSpPr>
                <a:cxnSpLocks/>
              </p:cNvCxnSpPr>
              <p:nvPr/>
            </p:nvCxnSpPr>
            <p:spPr bwMode="auto">
              <a:xfrm>
                <a:off x="1485844"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0" name="Freeform: Shape 9">
                <a:extLst>
                  <a:ext uri="{FF2B5EF4-FFF2-40B4-BE49-F238E27FC236}">
                    <a16:creationId xmlns:a16="http://schemas.microsoft.com/office/drawing/2014/main" id="{3CBF93AB-9C09-BB6A-0EFE-C43FA61B3510}"/>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Shape 10">
                <a:extLst>
                  <a:ext uri="{FF2B5EF4-FFF2-40B4-BE49-F238E27FC236}">
                    <a16:creationId xmlns:a16="http://schemas.microsoft.com/office/drawing/2014/main" id="{EBBF3D67-F5B4-CB1E-681F-05E72554BDC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E1346E01-83A6-B24D-767E-1D869EB21A97}"/>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3" name="Rectangle 12">
                <a:extLst>
                  <a:ext uri="{FF2B5EF4-FFF2-40B4-BE49-F238E27FC236}">
                    <a16:creationId xmlns:a16="http://schemas.microsoft.com/office/drawing/2014/main" id="{49289A4F-BE08-18F1-08EB-13EAD4F4A717}"/>
                  </a:ext>
                </a:extLst>
              </p:cNvPr>
              <p:cNvSpPr/>
              <p:nvPr/>
            </p:nvSpPr>
            <p:spPr bwMode="auto">
              <a:xfrm>
                <a:off x="1393543" y="3722836"/>
                <a:ext cx="186621" cy="5708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E22E2E91-026E-C923-5889-CDA2319209EA}"/>
                  </a:ext>
                </a:extLst>
              </p:cNvPr>
              <p:cNvSpPr/>
              <p:nvPr/>
            </p:nvSpPr>
            <p:spPr bwMode="auto">
              <a:xfrm>
                <a:off x="1710267" y="3722836"/>
                <a:ext cx="186621" cy="5708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AC3CE23E-E92D-24E1-3CBA-18B517EE3E39}"/>
                  </a:ext>
                </a:extLst>
              </p:cNvPr>
              <p:cNvSpPr/>
              <p:nvPr/>
            </p:nvSpPr>
            <p:spPr bwMode="auto">
              <a:xfrm>
                <a:off x="1393543" y="3062043"/>
                <a:ext cx="186621" cy="5708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A846F711-829A-F5B3-238B-3596C05C62A0}"/>
                  </a:ext>
                </a:extLst>
              </p:cNvPr>
              <p:cNvSpPr/>
              <p:nvPr/>
            </p:nvSpPr>
            <p:spPr bwMode="auto">
              <a:xfrm>
                <a:off x="1710267" y="3062043"/>
                <a:ext cx="186621" cy="5708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7D2580F5-6C58-1FFE-A0AC-459A841BD7B9}"/>
                  </a:ext>
                </a:extLst>
              </p:cNvPr>
              <p:cNvGrpSpPr/>
              <p:nvPr/>
            </p:nvGrpSpPr>
            <p:grpSpPr>
              <a:xfrm rot="21332271">
                <a:off x="1747644" y="1690990"/>
                <a:ext cx="793484" cy="1258866"/>
                <a:chOff x="1779300" y="1703602"/>
                <a:chExt cx="793484" cy="1258866"/>
              </a:xfrm>
            </p:grpSpPr>
            <p:cxnSp>
              <p:nvCxnSpPr>
                <p:cNvPr id="36" name="Straight Connector 35">
                  <a:extLst>
                    <a:ext uri="{FF2B5EF4-FFF2-40B4-BE49-F238E27FC236}">
                      <a16:creationId xmlns:a16="http://schemas.microsoft.com/office/drawing/2014/main" id="{D550C6AE-53AE-B284-780F-5F7D36F88197}"/>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709E358-3C7A-3C28-38A2-E42997C73C13}"/>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38" name="Group 37">
                  <a:extLst>
                    <a:ext uri="{FF2B5EF4-FFF2-40B4-BE49-F238E27FC236}">
                      <a16:creationId xmlns:a16="http://schemas.microsoft.com/office/drawing/2014/main" id="{62A31C4C-CD8C-79DD-636A-8EEC94151399}"/>
                    </a:ext>
                  </a:extLst>
                </p:cNvPr>
                <p:cNvGrpSpPr/>
                <p:nvPr/>
              </p:nvGrpSpPr>
              <p:grpSpPr>
                <a:xfrm rot="2587634">
                  <a:off x="2192013" y="1703602"/>
                  <a:ext cx="193379" cy="1094829"/>
                  <a:chOff x="755600" y="4283466"/>
                  <a:chExt cx="120906" cy="684518"/>
                </a:xfrm>
              </p:grpSpPr>
              <p:sp>
                <p:nvSpPr>
                  <p:cNvPr id="46" name="Rectangle 45">
                    <a:extLst>
                      <a:ext uri="{FF2B5EF4-FFF2-40B4-BE49-F238E27FC236}">
                        <a16:creationId xmlns:a16="http://schemas.microsoft.com/office/drawing/2014/main" id="{26F8ADB0-25EF-F61F-6287-422D1AA672DA}"/>
                      </a:ext>
                    </a:extLst>
                  </p:cNvPr>
                  <p:cNvSpPr/>
                  <p:nvPr/>
                </p:nvSpPr>
                <p:spPr bwMode="auto">
                  <a:xfrm>
                    <a:off x="757634" y="4676706"/>
                    <a:ext cx="118872" cy="29127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ABB47244-547D-4526-23AC-D220DCE1CDFA}"/>
                      </a:ext>
                    </a:extLst>
                  </p:cNvPr>
                  <p:cNvSpPr/>
                  <p:nvPr/>
                </p:nvSpPr>
                <p:spPr bwMode="auto">
                  <a:xfrm>
                    <a:off x="755600" y="4283466"/>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F8C7A1FE-22E8-1E99-DB13-229D57E3CFFA}"/>
                    </a:ext>
                  </a:extLst>
                </p:cNvPr>
                <p:cNvGrpSpPr/>
                <p:nvPr/>
              </p:nvGrpSpPr>
              <p:grpSpPr>
                <a:xfrm rot="2587634">
                  <a:off x="2379405" y="1894762"/>
                  <a:ext cx="193379" cy="1067706"/>
                  <a:chOff x="755600" y="4283466"/>
                  <a:chExt cx="120906" cy="667560"/>
                </a:xfrm>
              </p:grpSpPr>
              <p:sp>
                <p:nvSpPr>
                  <p:cNvPr id="44" name="Rectangle 43">
                    <a:extLst>
                      <a:ext uri="{FF2B5EF4-FFF2-40B4-BE49-F238E27FC236}">
                        <a16:creationId xmlns:a16="http://schemas.microsoft.com/office/drawing/2014/main" id="{E97B7D68-03E1-8A82-5734-F270415738FF}"/>
                      </a:ext>
                    </a:extLst>
                  </p:cNvPr>
                  <p:cNvSpPr/>
                  <p:nvPr/>
                </p:nvSpPr>
                <p:spPr bwMode="auto">
                  <a:xfrm>
                    <a:off x="757634" y="4676706"/>
                    <a:ext cx="118872" cy="2743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15ADABB3-B416-1B9A-525B-03A8047FAADE}"/>
                      </a:ext>
                    </a:extLst>
                  </p:cNvPr>
                  <p:cNvSpPr/>
                  <p:nvPr/>
                </p:nvSpPr>
                <p:spPr bwMode="auto">
                  <a:xfrm>
                    <a:off x="755600" y="4283466"/>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2" name="Oval 41">
                  <a:extLst>
                    <a:ext uri="{FF2B5EF4-FFF2-40B4-BE49-F238E27FC236}">
                      <a16:creationId xmlns:a16="http://schemas.microsoft.com/office/drawing/2014/main" id="{D573D65A-A3E9-8E1B-F42B-0F39EE1D362B}"/>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B7FCBE06-F6A5-8794-5BDA-F2AD4667B774}"/>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 name="Group 22">
                <a:extLst>
                  <a:ext uri="{FF2B5EF4-FFF2-40B4-BE49-F238E27FC236}">
                    <a16:creationId xmlns:a16="http://schemas.microsoft.com/office/drawing/2014/main" id="{A6B41BBD-CB06-E775-3265-DA1332E5E1CA}"/>
                  </a:ext>
                </a:extLst>
              </p:cNvPr>
              <p:cNvGrpSpPr/>
              <p:nvPr/>
            </p:nvGrpSpPr>
            <p:grpSpPr>
              <a:xfrm rot="414132">
                <a:off x="271318" y="2093697"/>
                <a:ext cx="1270377" cy="828012"/>
                <a:chOff x="326653" y="2186937"/>
                <a:chExt cx="1270377" cy="828012"/>
              </a:xfrm>
            </p:grpSpPr>
            <p:cxnSp>
              <p:nvCxnSpPr>
                <p:cNvPr id="24" name="Straight Connector 23">
                  <a:extLst>
                    <a:ext uri="{FF2B5EF4-FFF2-40B4-BE49-F238E27FC236}">
                      <a16:creationId xmlns:a16="http://schemas.microsoft.com/office/drawing/2014/main" id="{D69D62C3-8DA1-58FE-FA5C-62F2A721E914}"/>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5740706-1618-2690-965B-BF02CAE918AC}"/>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018AAA24-2CBE-F0FF-ECC5-214043307F26}"/>
                    </a:ext>
                  </a:extLst>
                </p:cNvPr>
                <p:cNvGrpSpPr/>
                <p:nvPr/>
              </p:nvGrpSpPr>
              <p:grpSpPr>
                <a:xfrm rot="18760257">
                  <a:off x="948014" y="1751124"/>
                  <a:ext cx="194534" cy="1066159"/>
                  <a:chOff x="757635" y="4279767"/>
                  <a:chExt cx="121628" cy="666593"/>
                </a:xfrm>
              </p:grpSpPr>
              <p:sp>
                <p:nvSpPr>
                  <p:cNvPr id="34" name="Rectangle 33">
                    <a:extLst>
                      <a:ext uri="{FF2B5EF4-FFF2-40B4-BE49-F238E27FC236}">
                        <a16:creationId xmlns:a16="http://schemas.microsoft.com/office/drawing/2014/main" id="{3E4B17DE-AE6B-B7F0-19A0-4DA8D0D17FBB}"/>
                      </a:ext>
                    </a:extLst>
                  </p:cNvPr>
                  <p:cNvSpPr/>
                  <p:nvPr/>
                </p:nvSpPr>
                <p:spPr bwMode="auto">
                  <a:xfrm>
                    <a:off x="757635" y="4676705"/>
                    <a:ext cx="118872" cy="26965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AF3E8506-79CB-88E0-A11E-06E5CEAE9909}"/>
                      </a:ext>
                    </a:extLst>
                  </p:cNvPr>
                  <p:cNvSpPr/>
                  <p:nvPr/>
                </p:nvSpPr>
                <p:spPr bwMode="auto">
                  <a:xfrm>
                    <a:off x="760391" y="4279767"/>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384E5F04-AE6B-1D6E-EB26-8F9E063333FC}"/>
                    </a:ext>
                  </a:extLst>
                </p:cNvPr>
                <p:cNvGrpSpPr/>
                <p:nvPr/>
              </p:nvGrpSpPr>
              <p:grpSpPr>
                <a:xfrm rot="18760257">
                  <a:off x="766195" y="1947325"/>
                  <a:ext cx="194537" cy="1073622"/>
                  <a:chOff x="757633" y="4279766"/>
                  <a:chExt cx="121630" cy="671259"/>
                </a:xfrm>
              </p:grpSpPr>
              <p:sp>
                <p:nvSpPr>
                  <p:cNvPr id="32" name="Rectangle 31">
                    <a:extLst>
                      <a:ext uri="{FF2B5EF4-FFF2-40B4-BE49-F238E27FC236}">
                        <a16:creationId xmlns:a16="http://schemas.microsoft.com/office/drawing/2014/main" id="{4B798222-5A0C-1F4C-763F-9225598684F4}"/>
                      </a:ext>
                    </a:extLst>
                  </p:cNvPr>
                  <p:cNvSpPr/>
                  <p:nvPr/>
                </p:nvSpPr>
                <p:spPr bwMode="auto">
                  <a:xfrm>
                    <a:off x="757633" y="4676705"/>
                    <a:ext cx="118872" cy="2743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511B929-4BAB-5F7E-1785-15152549DC7D}"/>
                      </a:ext>
                    </a:extLst>
                  </p:cNvPr>
                  <p:cNvSpPr/>
                  <p:nvPr/>
                </p:nvSpPr>
                <p:spPr bwMode="auto">
                  <a:xfrm>
                    <a:off x="760391" y="4279766"/>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0" name="Oval 29">
                  <a:extLst>
                    <a:ext uri="{FF2B5EF4-FFF2-40B4-BE49-F238E27FC236}">
                      <a16:creationId xmlns:a16="http://schemas.microsoft.com/office/drawing/2014/main" id="{20ABCE17-0D23-74D7-44F3-88ACCA5F0617}"/>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1F65684C-6ABD-3151-F301-6545C52307B4}"/>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49" name="Straight Connector 48">
                <a:extLst>
                  <a:ext uri="{FF2B5EF4-FFF2-40B4-BE49-F238E27FC236}">
                    <a16:creationId xmlns:a16="http://schemas.microsoft.com/office/drawing/2014/main" id="{5B21FB15-51D6-4784-3ACE-FACFB94FCB6F}"/>
                  </a:ext>
                </a:extLst>
              </p:cNvPr>
              <p:cNvCxnSpPr>
                <a:cxnSpLocks/>
                <a:stCxn id="33" idx="2"/>
                <a:endCxn id="32" idx="0"/>
              </p:cNvCxnSpPr>
              <p:nvPr/>
            </p:nvCxnSpPr>
            <p:spPr bwMode="auto">
              <a:xfrm>
                <a:off x="855808" y="2415174"/>
                <a:ext cx="28981" cy="40822"/>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96CFC3D-E3C2-05C0-B585-CCB20EE52D8F}"/>
                  </a:ext>
                </a:extLst>
              </p:cNvPr>
              <p:cNvCxnSpPr>
                <a:cxnSpLocks/>
                <a:stCxn id="35" idx="2"/>
                <a:endCxn id="34" idx="0"/>
              </p:cNvCxnSpPr>
              <p:nvPr/>
            </p:nvCxnSpPr>
            <p:spPr bwMode="auto">
              <a:xfrm>
                <a:off x="1062753" y="2241383"/>
                <a:ext cx="28982" cy="40819"/>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8012AD4-3B7A-52E1-FA9C-E2F5AB707478}"/>
                  </a:ext>
                </a:extLst>
              </p:cNvPr>
              <p:cNvCxnSpPr>
                <a:cxnSpLocks/>
                <a:stCxn id="47" idx="2"/>
                <a:endCxn id="46" idx="0"/>
              </p:cNvCxnSpPr>
              <p:nvPr/>
            </p:nvCxnSpPr>
            <p:spPr bwMode="auto">
              <a:xfrm flipH="1">
                <a:off x="2200651" y="2258221"/>
                <a:ext cx="24919" cy="36351"/>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3E74029-1805-3DD4-392A-3A0F72814361}"/>
                  </a:ext>
                </a:extLst>
              </p:cNvPr>
              <p:cNvCxnSpPr>
                <a:cxnSpLocks/>
                <a:stCxn id="45" idx="2"/>
                <a:endCxn id="44" idx="0"/>
              </p:cNvCxnSpPr>
              <p:nvPr/>
            </p:nvCxnSpPr>
            <p:spPr bwMode="auto">
              <a:xfrm flipH="1">
                <a:off x="2392820" y="2431290"/>
                <a:ext cx="24919" cy="36352"/>
              </a:xfrm>
              <a:prstGeom prst="line">
                <a:avLst/>
              </a:prstGeom>
              <a:noFill/>
              <a:ln w="28575" cap="flat" cmpd="sng" algn="ctr">
                <a:solidFill>
                  <a:schemeClr val="bg1"/>
                </a:solidFill>
                <a:prstDash val="solid"/>
                <a:round/>
                <a:headEnd type="none" w="med" len="med"/>
                <a:tailEnd type="none" w="med" len="med"/>
              </a:ln>
              <a:effectLst/>
            </p:spPr>
          </p:cxnSp>
        </p:grpSp>
        <p:sp>
          <p:nvSpPr>
            <p:cNvPr id="9" name="Oval 8">
              <a:extLst>
                <a:ext uri="{FF2B5EF4-FFF2-40B4-BE49-F238E27FC236}">
                  <a16:creationId xmlns:a16="http://schemas.microsoft.com/office/drawing/2014/main" id="{B34BD701-91C5-233F-4C17-C7BE1DE838E8}"/>
                </a:ext>
              </a:extLst>
            </p:cNvPr>
            <p:cNvSpPr/>
            <p:nvPr/>
          </p:nvSpPr>
          <p:spPr bwMode="auto">
            <a:xfrm>
              <a:off x="1771313" y="2848928"/>
              <a:ext cx="418256" cy="418256"/>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61" name="Straight Arrow Connector 60">
            <a:extLst>
              <a:ext uri="{FF2B5EF4-FFF2-40B4-BE49-F238E27FC236}">
                <a16:creationId xmlns:a16="http://schemas.microsoft.com/office/drawing/2014/main" id="{C1F83218-1F7A-0AEE-D203-F7CDBDAD215F}"/>
              </a:ext>
            </a:extLst>
          </p:cNvPr>
          <p:cNvCxnSpPr>
            <a:cxnSpLocks/>
          </p:cNvCxnSpPr>
          <p:nvPr/>
        </p:nvCxnSpPr>
        <p:spPr bwMode="auto">
          <a:xfrm>
            <a:off x="2681540" y="3748403"/>
            <a:ext cx="296033" cy="0"/>
          </a:xfrm>
          <a:prstGeom prst="straightConnector1">
            <a:avLst/>
          </a:prstGeom>
          <a:noFill/>
          <a:ln w="38100" cap="flat" cmpd="sng" algn="ctr">
            <a:solidFill>
              <a:schemeClr val="accent3"/>
            </a:solidFill>
            <a:prstDash val="solid"/>
            <a:round/>
            <a:headEnd type="none" w="med" len="med"/>
            <a:tailEnd type="triangle"/>
          </a:ln>
          <a:effectLst/>
        </p:spPr>
      </p:cxnSp>
      <p:grpSp>
        <p:nvGrpSpPr>
          <p:cNvPr id="502" name="Group 501">
            <a:extLst>
              <a:ext uri="{FF2B5EF4-FFF2-40B4-BE49-F238E27FC236}">
                <a16:creationId xmlns:a16="http://schemas.microsoft.com/office/drawing/2014/main" id="{4FEFD711-FB7E-9829-CDE8-B7FBF1F8ABD7}"/>
              </a:ext>
            </a:extLst>
          </p:cNvPr>
          <p:cNvGrpSpPr/>
          <p:nvPr/>
        </p:nvGrpSpPr>
        <p:grpSpPr>
          <a:xfrm>
            <a:off x="3017484" y="2808331"/>
            <a:ext cx="5102562" cy="1690188"/>
            <a:chOff x="3195284" y="3039003"/>
            <a:chExt cx="5102562" cy="1690188"/>
          </a:xfrm>
        </p:grpSpPr>
        <p:grpSp>
          <p:nvGrpSpPr>
            <p:cNvPr id="352" name="Group 351">
              <a:extLst>
                <a:ext uri="{FF2B5EF4-FFF2-40B4-BE49-F238E27FC236}">
                  <a16:creationId xmlns:a16="http://schemas.microsoft.com/office/drawing/2014/main" id="{446E8156-9650-F65B-3FD6-78F828317C0F}"/>
                </a:ext>
              </a:extLst>
            </p:cNvPr>
            <p:cNvGrpSpPr/>
            <p:nvPr/>
          </p:nvGrpSpPr>
          <p:grpSpPr>
            <a:xfrm>
              <a:off x="6245979" y="3041387"/>
              <a:ext cx="166676" cy="313616"/>
              <a:chOff x="8078545" y="2625259"/>
              <a:chExt cx="186621" cy="351144"/>
            </a:xfrm>
          </p:grpSpPr>
          <p:grpSp>
            <p:nvGrpSpPr>
              <p:cNvPr id="496" name="Group 495">
                <a:extLst>
                  <a:ext uri="{FF2B5EF4-FFF2-40B4-BE49-F238E27FC236}">
                    <a16:creationId xmlns:a16="http://schemas.microsoft.com/office/drawing/2014/main" id="{66FEF283-2251-E6FD-9F5D-AC3BD3913CB7}"/>
                  </a:ext>
                </a:extLst>
              </p:cNvPr>
              <p:cNvGrpSpPr/>
              <p:nvPr/>
            </p:nvGrpSpPr>
            <p:grpSpPr>
              <a:xfrm rot="2699459">
                <a:off x="8107859" y="2866652"/>
                <a:ext cx="106661" cy="109751"/>
                <a:chOff x="8756909" y="5467904"/>
                <a:chExt cx="139675" cy="140019"/>
              </a:xfrm>
            </p:grpSpPr>
            <p:cxnSp>
              <p:nvCxnSpPr>
                <p:cNvPr id="498" name="Straight Connector 497">
                  <a:extLst>
                    <a:ext uri="{FF2B5EF4-FFF2-40B4-BE49-F238E27FC236}">
                      <a16:creationId xmlns:a16="http://schemas.microsoft.com/office/drawing/2014/main" id="{0108996C-7578-6C4B-0B91-E936301F9765}"/>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AD65F63A-44F3-27A8-6F27-E120CB60148F}"/>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97" name="TextBox 496">
                <a:extLst>
                  <a:ext uri="{FF2B5EF4-FFF2-40B4-BE49-F238E27FC236}">
                    <a16:creationId xmlns:a16="http://schemas.microsoft.com/office/drawing/2014/main" id="{BB53776D-42A1-E5C9-089E-714DE18CF2E3}"/>
                  </a:ext>
                </a:extLst>
              </p:cNvPr>
              <p:cNvSpPr txBox="1"/>
              <p:nvPr/>
            </p:nvSpPr>
            <p:spPr bwMode="auto">
              <a:xfrm>
                <a:off x="8078545" y="2625259"/>
                <a:ext cx="186621" cy="34460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grpSp>
          <p:nvGrpSpPr>
            <p:cNvPr id="353" name="Group 352">
              <a:extLst>
                <a:ext uri="{FF2B5EF4-FFF2-40B4-BE49-F238E27FC236}">
                  <a16:creationId xmlns:a16="http://schemas.microsoft.com/office/drawing/2014/main" id="{B0B59163-B3C7-2FC3-37CD-111B044182BA}"/>
                </a:ext>
              </a:extLst>
            </p:cNvPr>
            <p:cNvGrpSpPr/>
            <p:nvPr/>
          </p:nvGrpSpPr>
          <p:grpSpPr>
            <a:xfrm>
              <a:off x="5315073" y="3040696"/>
              <a:ext cx="166676" cy="309654"/>
              <a:chOff x="8071055" y="2629695"/>
              <a:chExt cx="186621" cy="346708"/>
            </a:xfrm>
          </p:grpSpPr>
          <p:grpSp>
            <p:nvGrpSpPr>
              <p:cNvPr id="492" name="Group 491">
                <a:extLst>
                  <a:ext uri="{FF2B5EF4-FFF2-40B4-BE49-F238E27FC236}">
                    <a16:creationId xmlns:a16="http://schemas.microsoft.com/office/drawing/2014/main" id="{E8306687-BD1D-2C2B-09C0-B06DDBD748BB}"/>
                  </a:ext>
                </a:extLst>
              </p:cNvPr>
              <p:cNvGrpSpPr/>
              <p:nvPr/>
            </p:nvGrpSpPr>
            <p:grpSpPr>
              <a:xfrm rot="2699459">
                <a:off x="8107859" y="2866652"/>
                <a:ext cx="106661" cy="109751"/>
                <a:chOff x="8756909" y="5467904"/>
                <a:chExt cx="139675" cy="140019"/>
              </a:xfrm>
            </p:grpSpPr>
            <p:cxnSp>
              <p:nvCxnSpPr>
                <p:cNvPr id="494" name="Straight Connector 493">
                  <a:extLst>
                    <a:ext uri="{FF2B5EF4-FFF2-40B4-BE49-F238E27FC236}">
                      <a16:creationId xmlns:a16="http://schemas.microsoft.com/office/drawing/2014/main" id="{3F965BC3-2FD9-E761-3B5B-BB6775E93547}"/>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B91BC60B-83EA-780A-2D1D-2F284EE7C619}"/>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93" name="TextBox 492">
                <a:extLst>
                  <a:ext uri="{FF2B5EF4-FFF2-40B4-BE49-F238E27FC236}">
                    <a16:creationId xmlns:a16="http://schemas.microsoft.com/office/drawing/2014/main" id="{C326F50D-EF88-FBFC-236F-974B05CADA7E}"/>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55" name="Group 354">
              <a:extLst>
                <a:ext uri="{FF2B5EF4-FFF2-40B4-BE49-F238E27FC236}">
                  <a16:creationId xmlns:a16="http://schemas.microsoft.com/office/drawing/2014/main" id="{E4188A20-6AD5-869A-4386-917763A52C9D}"/>
                </a:ext>
              </a:extLst>
            </p:cNvPr>
            <p:cNvGrpSpPr/>
            <p:nvPr/>
          </p:nvGrpSpPr>
          <p:grpSpPr>
            <a:xfrm>
              <a:off x="4256355" y="3430331"/>
              <a:ext cx="166676" cy="319006"/>
              <a:chOff x="6225336" y="3960073"/>
              <a:chExt cx="186621" cy="357179"/>
            </a:xfrm>
          </p:grpSpPr>
          <p:grpSp>
            <p:nvGrpSpPr>
              <p:cNvPr id="488" name="Group 487">
                <a:extLst>
                  <a:ext uri="{FF2B5EF4-FFF2-40B4-BE49-F238E27FC236}">
                    <a16:creationId xmlns:a16="http://schemas.microsoft.com/office/drawing/2014/main" id="{4F531081-3F92-CC1A-0DB4-7E38DA8FACB8}"/>
                  </a:ext>
                </a:extLst>
              </p:cNvPr>
              <p:cNvGrpSpPr/>
              <p:nvPr/>
            </p:nvGrpSpPr>
            <p:grpSpPr>
              <a:xfrm rot="2699459">
                <a:off x="6265920" y="3960073"/>
                <a:ext cx="106661" cy="109751"/>
                <a:chOff x="8756909" y="5467904"/>
                <a:chExt cx="139675" cy="140019"/>
              </a:xfrm>
            </p:grpSpPr>
            <p:cxnSp>
              <p:nvCxnSpPr>
                <p:cNvPr id="490" name="Straight Connector 489">
                  <a:extLst>
                    <a:ext uri="{FF2B5EF4-FFF2-40B4-BE49-F238E27FC236}">
                      <a16:creationId xmlns:a16="http://schemas.microsoft.com/office/drawing/2014/main" id="{3F6D40EC-2C06-95CA-8B1C-DEE62DDDD5CD}"/>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E214AD3-B802-2D27-1222-5FA927244711}"/>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89" name="TextBox 488">
                <a:extLst>
                  <a:ext uri="{FF2B5EF4-FFF2-40B4-BE49-F238E27FC236}">
                    <a16:creationId xmlns:a16="http://schemas.microsoft.com/office/drawing/2014/main" id="{890ED336-CA95-B598-FDA3-A19515610839}"/>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56" name="Group 355">
              <a:extLst>
                <a:ext uri="{FF2B5EF4-FFF2-40B4-BE49-F238E27FC236}">
                  <a16:creationId xmlns:a16="http://schemas.microsoft.com/office/drawing/2014/main" id="{F4F867B7-EA3E-6720-BC04-9983D73E81B9}"/>
                </a:ext>
              </a:extLst>
            </p:cNvPr>
            <p:cNvGrpSpPr/>
            <p:nvPr/>
          </p:nvGrpSpPr>
          <p:grpSpPr>
            <a:xfrm>
              <a:off x="4617722" y="3041387"/>
              <a:ext cx="166676" cy="307999"/>
              <a:chOff x="6883028" y="3487410"/>
              <a:chExt cx="186621" cy="344855"/>
            </a:xfrm>
          </p:grpSpPr>
          <p:grpSp>
            <p:nvGrpSpPr>
              <p:cNvPr id="484" name="Group 483">
                <a:extLst>
                  <a:ext uri="{FF2B5EF4-FFF2-40B4-BE49-F238E27FC236}">
                    <a16:creationId xmlns:a16="http://schemas.microsoft.com/office/drawing/2014/main" id="{FBE65A5A-66E7-CC1F-34B3-27B3FC381332}"/>
                  </a:ext>
                </a:extLst>
              </p:cNvPr>
              <p:cNvGrpSpPr/>
              <p:nvPr/>
            </p:nvGrpSpPr>
            <p:grpSpPr>
              <a:xfrm rot="2699459">
                <a:off x="6917348" y="3722514"/>
                <a:ext cx="106661" cy="109751"/>
                <a:chOff x="8756909" y="5467904"/>
                <a:chExt cx="139675" cy="140019"/>
              </a:xfrm>
            </p:grpSpPr>
            <p:cxnSp>
              <p:nvCxnSpPr>
                <p:cNvPr id="486" name="Straight Connector 485">
                  <a:extLst>
                    <a:ext uri="{FF2B5EF4-FFF2-40B4-BE49-F238E27FC236}">
                      <a16:creationId xmlns:a16="http://schemas.microsoft.com/office/drawing/2014/main" id="{7A56FA7A-149B-9C3C-91F8-6C44035A304F}"/>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978287F7-C038-6B1F-E1C1-8409C43B907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85" name="TextBox 484">
                <a:extLst>
                  <a:ext uri="{FF2B5EF4-FFF2-40B4-BE49-F238E27FC236}">
                    <a16:creationId xmlns:a16="http://schemas.microsoft.com/office/drawing/2014/main" id="{41DA0F37-C296-FD82-A9F0-357E9BB6C747}"/>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57" name="Group 356">
              <a:extLst>
                <a:ext uri="{FF2B5EF4-FFF2-40B4-BE49-F238E27FC236}">
                  <a16:creationId xmlns:a16="http://schemas.microsoft.com/office/drawing/2014/main" id="{2BE9E9FA-8D4B-C32E-D309-4EF55E10D0E3}"/>
                </a:ext>
              </a:extLst>
            </p:cNvPr>
            <p:cNvGrpSpPr/>
            <p:nvPr/>
          </p:nvGrpSpPr>
          <p:grpSpPr>
            <a:xfrm>
              <a:off x="3611544" y="3325346"/>
              <a:ext cx="706459" cy="136734"/>
              <a:chOff x="5585800" y="3419312"/>
              <a:chExt cx="790997" cy="153096"/>
            </a:xfrm>
          </p:grpSpPr>
          <p:sp>
            <p:nvSpPr>
              <p:cNvPr id="477" name="Freeform: Shape 476">
                <a:extLst>
                  <a:ext uri="{FF2B5EF4-FFF2-40B4-BE49-F238E27FC236}">
                    <a16:creationId xmlns:a16="http://schemas.microsoft.com/office/drawing/2014/main" id="{C36F172A-A7D2-C568-11D7-24DEA706ECA1}"/>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78" name="Group 477">
                <a:extLst>
                  <a:ext uri="{FF2B5EF4-FFF2-40B4-BE49-F238E27FC236}">
                    <a16:creationId xmlns:a16="http://schemas.microsoft.com/office/drawing/2014/main" id="{C9EE97ED-0E87-1C7F-D8B5-E7632BA70EAA}"/>
                  </a:ext>
                </a:extLst>
              </p:cNvPr>
              <p:cNvGrpSpPr/>
              <p:nvPr/>
            </p:nvGrpSpPr>
            <p:grpSpPr>
              <a:xfrm rot="21445207">
                <a:off x="5717965" y="3419312"/>
                <a:ext cx="394429" cy="149672"/>
                <a:chOff x="6487934" y="2548605"/>
                <a:chExt cx="326374" cy="100719"/>
              </a:xfrm>
            </p:grpSpPr>
            <p:sp>
              <p:nvSpPr>
                <p:cNvPr id="482" name="Freeform: Shape 481">
                  <a:extLst>
                    <a:ext uri="{FF2B5EF4-FFF2-40B4-BE49-F238E27FC236}">
                      <a16:creationId xmlns:a16="http://schemas.microsoft.com/office/drawing/2014/main" id="{BA3A7B37-1C9D-8687-569A-368156A48C95}"/>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 name="Freeform: Shape 482">
                  <a:extLst>
                    <a:ext uri="{FF2B5EF4-FFF2-40B4-BE49-F238E27FC236}">
                      <a16:creationId xmlns:a16="http://schemas.microsoft.com/office/drawing/2014/main" id="{45771CBB-564A-A032-93EE-3616CC6DC7B7}"/>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9" name="Group 478">
                <a:extLst>
                  <a:ext uri="{FF2B5EF4-FFF2-40B4-BE49-F238E27FC236}">
                    <a16:creationId xmlns:a16="http://schemas.microsoft.com/office/drawing/2014/main" id="{24AFC5E4-4064-94B8-BC76-BF1667BE9E4B}"/>
                  </a:ext>
                </a:extLst>
              </p:cNvPr>
              <p:cNvGrpSpPr/>
              <p:nvPr/>
            </p:nvGrpSpPr>
            <p:grpSpPr>
              <a:xfrm rot="21445207">
                <a:off x="5982368" y="3422736"/>
                <a:ext cx="394429" cy="149672"/>
                <a:chOff x="6487934" y="2548605"/>
                <a:chExt cx="326374" cy="100719"/>
              </a:xfrm>
            </p:grpSpPr>
            <p:sp>
              <p:nvSpPr>
                <p:cNvPr id="480" name="Freeform: Shape 479">
                  <a:extLst>
                    <a:ext uri="{FF2B5EF4-FFF2-40B4-BE49-F238E27FC236}">
                      <a16:creationId xmlns:a16="http://schemas.microsoft.com/office/drawing/2014/main" id="{3A8534F5-83C1-B6B2-4740-C02017C3D563}"/>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 name="Freeform: Shape 480">
                  <a:extLst>
                    <a:ext uri="{FF2B5EF4-FFF2-40B4-BE49-F238E27FC236}">
                      <a16:creationId xmlns:a16="http://schemas.microsoft.com/office/drawing/2014/main" id="{A24E904A-BCDD-4F15-B083-B0E7398E42A0}"/>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58" name="Group 357">
              <a:extLst>
                <a:ext uri="{FF2B5EF4-FFF2-40B4-BE49-F238E27FC236}">
                  <a16:creationId xmlns:a16="http://schemas.microsoft.com/office/drawing/2014/main" id="{7B5DD6BA-9D58-5129-38DF-72873203FD64}"/>
                </a:ext>
              </a:extLst>
            </p:cNvPr>
            <p:cNvGrpSpPr/>
            <p:nvPr/>
          </p:nvGrpSpPr>
          <p:grpSpPr>
            <a:xfrm rot="67231">
              <a:off x="3599379" y="3643426"/>
              <a:ext cx="95262" cy="98021"/>
              <a:chOff x="8756909" y="5467904"/>
              <a:chExt cx="139675" cy="140019"/>
            </a:xfrm>
          </p:grpSpPr>
          <p:cxnSp>
            <p:nvCxnSpPr>
              <p:cNvPr id="475" name="Straight Connector 474">
                <a:extLst>
                  <a:ext uri="{FF2B5EF4-FFF2-40B4-BE49-F238E27FC236}">
                    <a16:creationId xmlns:a16="http://schemas.microsoft.com/office/drawing/2014/main" id="{5AA7C282-19D6-8DC8-9129-51E44832CEE8}"/>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07CC3BF8-9BCF-D458-05DF-ACDA8CB416EC}"/>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59" name="Pentagon 358">
              <a:extLst>
                <a:ext uri="{FF2B5EF4-FFF2-40B4-BE49-F238E27FC236}">
                  <a16:creationId xmlns:a16="http://schemas.microsoft.com/office/drawing/2014/main" id="{03AF4513-20B9-9712-5FD0-5B263A51FFC3}"/>
                </a:ext>
              </a:extLst>
            </p:cNvPr>
            <p:cNvSpPr/>
            <p:nvPr/>
          </p:nvSpPr>
          <p:spPr bwMode="auto">
            <a:xfrm rot="15817700">
              <a:off x="3254153" y="3391915"/>
              <a:ext cx="359336" cy="359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60" name="Straight Connector 359">
              <a:extLst>
                <a:ext uri="{FF2B5EF4-FFF2-40B4-BE49-F238E27FC236}">
                  <a16:creationId xmlns:a16="http://schemas.microsoft.com/office/drawing/2014/main" id="{521E7DA2-929F-02A8-247B-E77D8A61732D}"/>
                </a:ext>
              </a:extLst>
            </p:cNvPr>
            <p:cNvCxnSpPr>
              <a:cxnSpLocks/>
            </p:cNvCxnSpPr>
            <p:nvPr/>
          </p:nvCxnSpPr>
          <p:spPr bwMode="auto">
            <a:xfrm flipV="1">
              <a:off x="3195284" y="3751706"/>
              <a:ext cx="209426" cy="248716"/>
            </a:xfrm>
            <a:prstGeom prst="line">
              <a:avLst/>
            </a:prstGeom>
            <a:noFill/>
            <a:ln w="28575" cap="flat" cmpd="sng" algn="ctr">
              <a:solidFill>
                <a:schemeClr val="bg1"/>
              </a:solidFill>
              <a:prstDash val="solid"/>
              <a:round/>
              <a:headEnd type="none" w="med" len="med"/>
              <a:tailEnd type="none" w="med" len="med"/>
            </a:ln>
            <a:effectLst/>
          </p:spPr>
        </p:cxnSp>
        <p:sp>
          <p:nvSpPr>
            <p:cNvPr id="361" name="TextBox 360">
              <a:extLst>
                <a:ext uri="{FF2B5EF4-FFF2-40B4-BE49-F238E27FC236}">
                  <a16:creationId xmlns:a16="http://schemas.microsoft.com/office/drawing/2014/main" id="{FD66D43C-70AF-D21B-E7D1-780331C49321}"/>
                </a:ext>
              </a:extLst>
            </p:cNvPr>
            <p:cNvSpPr txBox="1"/>
            <p:nvPr/>
          </p:nvSpPr>
          <p:spPr bwMode="auto">
            <a:xfrm>
              <a:off x="3462239" y="3293045"/>
              <a:ext cx="270875" cy="27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400" b="0" i="1"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362" name="TextBox 361">
              <a:extLst>
                <a:ext uri="{FF2B5EF4-FFF2-40B4-BE49-F238E27FC236}">
                  <a16:creationId xmlns:a16="http://schemas.microsoft.com/office/drawing/2014/main" id="{0569C184-D2B9-9119-604D-8C2AC84EB0A4}"/>
                </a:ext>
              </a:extLst>
            </p:cNvPr>
            <p:cNvSpPr txBox="1"/>
            <p:nvPr/>
          </p:nvSpPr>
          <p:spPr bwMode="auto">
            <a:xfrm rot="18967772">
              <a:off x="3643108" y="3638461"/>
              <a:ext cx="166676" cy="27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63" name="Group 362">
              <a:extLst>
                <a:ext uri="{FF2B5EF4-FFF2-40B4-BE49-F238E27FC236}">
                  <a16:creationId xmlns:a16="http://schemas.microsoft.com/office/drawing/2014/main" id="{2991BAC6-2678-99A0-6510-5EB917967147}"/>
                </a:ext>
              </a:extLst>
            </p:cNvPr>
            <p:cNvGrpSpPr/>
            <p:nvPr/>
          </p:nvGrpSpPr>
          <p:grpSpPr>
            <a:xfrm>
              <a:off x="3240775" y="3098353"/>
              <a:ext cx="166676" cy="298324"/>
              <a:chOff x="5194017" y="3517409"/>
              <a:chExt cx="186621" cy="334022"/>
            </a:xfrm>
          </p:grpSpPr>
          <p:grpSp>
            <p:nvGrpSpPr>
              <p:cNvPr id="471" name="Group 470">
                <a:extLst>
                  <a:ext uri="{FF2B5EF4-FFF2-40B4-BE49-F238E27FC236}">
                    <a16:creationId xmlns:a16="http://schemas.microsoft.com/office/drawing/2014/main" id="{B8587B39-A507-DCD7-FF3F-DD8DC880743B}"/>
                  </a:ext>
                </a:extLst>
              </p:cNvPr>
              <p:cNvGrpSpPr/>
              <p:nvPr/>
            </p:nvGrpSpPr>
            <p:grpSpPr>
              <a:xfrm rot="1759145">
                <a:off x="5272944" y="3741680"/>
                <a:ext cx="106661" cy="109751"/>
                <a:chOff x="8756909" y="5467904"/>
                <a:chExt cx="139675" cy="140019"/>
              </a:xfrm>
            </p:grpSpPr>
            <p:cxnSp>
              <p:nvCxnSpPr>
                <p:cNvPr id="473" name="Straight Connector 472">
                  <a:extLst>
                    <a:ext uri="{FF2B5EF4-FFF2-40B4-BE49-F238E27FC236}">
                      <a16:creationId xmlns:a16="http://schemas.microsoft.com/office/drawing/2014/main" id="{D8148629-EF6C-04F4-E2BF-0A297E187616}"/>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2D0E6E38-DB88-EFCC-1C3A-ED4A970AB7D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72" name="TextBox 471">
                <a:extLst>
                  <a:ext uri="{FF2B5EF4-FFF2-40B4-BE49-F238E27FC236}">
                    <a16:creationId xmlns:a16="http://schemas.microsoft.com/office/drawing/2014/main" id="{22DBFB15-6DBF-7D5A-73ED-96A6E9E5435A}"/>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64" name="TextBox 363">
              <a:extLst>
                <a:ext uri="{FF2B5EF4-FFF2-40B4-BE49-F238E27FC236}">
                  <a16:creationId xmlns:a16="http://schemas.microsoft.com/office/drawing/2014/main" id="{67F31402-2414-B035-81F2-38520E1C4FC2}"/>
                </a:ext>
              </a:extLst>
            </p:cNvPr>
            <p:cNvSpPr txBox="1"/>
            <p:nvPr/>
          </p:nvSpPr>
          <p:spPr bwMode="auto">
            <a:xfrm>
              <a:off x="3376734" y="3760186"/>
              <a:ext cx="232657" cy="24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365" name="Straight Connector 364">
              <a:extLst>
                <a:ext uri="{FF2B5EF4-FFF2-40B4-BE49-F238E27FC236}">
                  <a16:creationId xmlns:a16="http://schemas.microsoft.com/office/drawing/2014/main" id="{714240C5-49A7-2B7D-95BC-D13E2350EA92}"/>
                </a:ext>
              </a:extLst>
            </p:cNvPr>
            <p:cNvCxnSpPr>
              <a:cxnSpLocks/>
            </p:cNvCxnSpPr>
            <p:nvPr/>
          </p:nvCxnSpPr>
          <p:spPr bwMode="auto">
            <a:xfrm rot="18967772" flipH="1" flipV="1">
              <a:off x="3430271" y="3740804"/>
              <a:ext cx="1170" cy="73991"/>
            </a:xfrm>
            <a:prstGeom prst="line">
              <a:avLst/>
            </a:prstGeom>
            <a:noFill/>
            <a:ln w="28575" cap="flat" cmpd="sng" algn="ctr">
              <a:solidFill>
                <a:schemeClr val="bg1"/>
              </a:solidFill>
              <a:prstDash val="solid"/>
              <a:round/>
              <a:headEnd type="none" w="med" len="med"/>
              <a:tailEnd type="none" w="med" len="med"/>
            </a:ln>
            <a:effectLst/>
          </p:spPr>
        </p:cxnSp>
        <p:grpSp>
          <p:nvGrpSpPr>
            <p:cNvPr id="366" name="Group 365">
              <a:extLst>
                <a:ext uri="{FF2B5EF4-FFF2-40B4-BE49-F238E27FC236}">
                  <a16:creationId xmlns:a16="http://schemas.microsoft.com/office/drawing/2014/main" id="{CBD1BA31-F946-7D85-A43F-913F16F9C7FB}"/>
                </a:ext>
              </a:extLst>
            </p:cNvPr>
            <p:cNvGrpSpPr/>
            <p:nvPr/>
          </p:nvGrpSpPr>
          <p:grpSpPr>
            <a:xfrm>
              <a:off x="4959130" y="3417420"/>
              <a:ext cx="166676" cy="315420"/>
              <a:chOff x="7148298" y="3900828"/>
              <a:chExt cx="186621" cy="353164"/>
            </a:xfrm>
          </p:grpSpPr>
          <p:grpSp>
            <p:nvGrpSpPr>
              <p:cNvPr id="467" name="Group 466">
                <a:extLst>
                  <a:ext uri="{FF2B5EF4-FFF2-40B4-BE49-F238E27FC236}">
                    <a16:creationId xmlns:a16="http://schemas.microsoft.com/office/drawing/2014/main" id="{911E7522-92FB-6E57-2D93-76A756BB6ABA}"/>
                  </a:ext>
                </a:extLst>
              </p:cNvPr>
              <p:cNvGrpSpPr/>
              <p:nvPr/>
            </p:nvGrpSpPr>
            <p:grpSpPr>
              <a:xfrm rot="2699459">
                <a:off x="7188925" y="3900828"/>
                <a:ext cx="106661" cy="109751"/>
                <a:chOff x="8756909" y="5467904"/>
                <a:chExt cx="139675" cy="140019"/>
              </a:xfrm>
            </p:grpSpPr>
            <p:cxnSp>
              <p:nvCxnSpPr>
                <p:cNvPr id="469" name="Straight Connector 468">
                  <a:extLst>
                    <a:ext uri="{FF2B5EF4-FFF2-40B4-BE49-F238E27FC236}">
                      <a16:creationId xmlns:a16="http://schemas.microsoft.com/office/drawing/2014/main" id="{C3AF38CB-CB22-A2FF-BA25-E9DBC4A3445D}"/>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DC7496B6-970D-23FC-FCFC-8EB9D096A503}"/>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68" name="TextBox 467">
                <a:extLst>
                  <a:ext uri="{FF2B5EF4-FFF2-40B4-BE49-F238E27FC236}">
                    <a16:creationId xmlns:a16="http://schemas.microsoft.com/office/drawing/2014/main" id="{37567AA5-7DB5-3E8A-E6CA-DD05B1B5388F}"/>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67" name="Group 366">
              <a:extLst>
                <a:ext uri="{FF2B5EF4-FFF2-40B4-BE49-F238E27FC236}">
                  <a16:creationId xmlns:a16="http://schemas.microsoft.com/office/drawing/2014/main" id="{31EA3FAC-5FA5-30AB-B999-5B4E8EC01038}"/>
                </a:ext>
              </a:extLst>
            </p:cNvPr>
            <p:cNvGrpSpPr/>
            <p:nvPr/>
          </p:nvGrpSpPr>
          <p:grpSpPr>
            <a:xfrm>
              <a:off x="5668318" y="3420058"/>
              <a:ext cx="166676" cy="315420"/>
              <a:chOff x="6225293" y="3960073"/>
              <a:chExt cx="186621" cy="353164"/>
            </a:xfrm>
          </p:grpSpPr>
          <p:grpSp>
            <p:nvGrpSpPr>
              <p:cNvPr id="463" name="Group 462">
                <a:extLst>
                  <a:ext uri="{FF2B5EF4-FFF2-40B4-BE49-F238E27FC236}">
                    <a16:creationId xmlns:a16="http://schemas.microsoft.com/office/drawing/2014/main" id="{9D5BAF90-39FA-9491-2384-F1B3E5A5EB55}"/>
                  </a:ext>
                </a:extLst>
              </p:cNvPr>
              <p:cNvGrpSpPr/>
              <p:nvPr/>
            </p:nvGrpSpPr>
            <p:grpSpPr>
              <a:xfrm rot="2699459">
                <a:off x="6265920" y="3960073"/>
                <a:ext cx="106661" cy="109751"/>
                <a:chOff x="8756909" y="5467904"/>
                <a:chExt cx="139675" cy="140019"/>
              </a:xfrm>
            </p:grpSpPr>
            <p:cxnSp>
              <p:nvCxnSpPr>
                <p:cNvPr id="465" name="Straight Connector 464">
                  <a:extLst>
                    <a:ext uri="{FF2B5EF4-FFF2-40B4-BE49-F238E27FC236}">
                      <a16:creationId xmlns:a16="http://schemas.microsoft.com/office/drawing/2014/main" id="{633BE6B8-7AA6-A9E6-3EB0-FEFAA31937D0}"/>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49585BFC-0C1F-3609-4040-D2D973B3F7A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64" name="TextBox 463">
                <a:extLst>
                  <a:ext uri="{FF2B5EF4-FFF2-40B4-BE49-F238E27FC236}">
                    <a16:creationId xmlns:a16="http://schemas.microsoft.com/office/drawing/2014/main" id="{49A9ACF7-A803-2BCC-E8AE-CAC1E713AF50}"/>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68" name="TextBox 367">
              <a:extLst>
                <a:ext uri="{FF2B5EF4-FFF2-40B4-BE49-F238E27FC236}">
                  <a16:creationId xmlns:a16="http://schemas.microsoft.com/office/drawing/2014/main" id="{1D578111-0B06-B3F6-5A02-9E70686D499E}"/>
                </a:ext>
              </a:extLst>
            </p:cNvPr>
            <p:cNvSpPr txBox="1"/>
            <p:nvPr/>
          </p:nvSpPr>
          <p:spPr bwMode="auto">
            <a:xfrm>
              <a:off x="5021204" y="3095011"/>
              <a:ext cx="232657" cy="394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369" name="Straight Connector 368">
              <a:extLst>
                <a:ext uri="{FF2B5EF4-FFF2-40B4-BE49-F238E27FC236}">
                  <a16:creationId xmlns:a16="http://schemas.microsoft.com/office/drawing/2014/main" id="{471E018F-22A6-B46B-551A-09E5222101D0}"/>
                </a:ext>
              </a:extLst>
            </p:cNvPr>
            <p:cNvCxnSpPr>
              <a:cxnSpLocks/>
            </p:cNvCxnSpPr>
            <p:nvPr/>
          </p:nvCxnSpPr>
          <p:spPr bwMode="auto">
            <a:xfrm flipH="1" flipV="1">
              <a:off x="5195763" y="3376618"/>
              <a:ext cx="85325" cy="47589"/>
            </a:xfrm>
            <a:prstGeom prst="line">
              <a:avLst/>
            </a:prstGeom>
            <a:noFill/>
            <a:ln w="28575" cap="flat" cmpd="sng" algn="ctr">
              <a:solidFill>
                <a:schemeClr val="bg1"/>
              </a:solidFill>
              <a:prstDash val="solid"/>
              <a:round/>
              <a:headEnd type="none" w="med" len="med"/>
              <a:tailEnd type="none" w="med" len="med"/>
            </a:ln>
            <a:effectLst/>
          </p:spPr>
        </p:cxnSp>
        <p:sp>
          <p:nvSpPr>
            <p:cNvPr id="370" name="Isosceles Triangle 369">
              <a:extLst>
                <a:ext uri="{FF2B5EF4-FFF2-40B4-BE49-F238E27FC236}">
                  <a16:creationId xmlns:a16="http://schemas.microsoft.com/office/drawing/2014/main" id="{D1BAF6B9-1887-6474-8931-68666DFBE249}"/>
                </a:ext>
              </a:extLst>
            </p:cNvPr>
            <p:cNvSpPr/>
            <p:nvPr/>
          </p:nvSpPr>
          <p:spPr bwMode="auto">
            <a:xfrm rot="2331764">
              <a:off x="5207057" y="3416269"/>
              <a:ext cx="65334" cy="98001"/>
            </a:xfrm>
            <a:prstGeom prst="triangle">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71" name="Group 370">
              <a:extLst>
                <a:ext uri="{FF2B5EF4-FFF2-40B4-BE49-F238E27FC236}">
                  <a16:creationId xmlns:a16="http://schemas.microsoft.com/office/drawing/2014/main" id="{FBF27166-35F1-C2F6-CAF8-3A0D81B664C8}"/>
                </a:ext>
              </a:extLst>
            </p:cNvPr>
            <p:cNvGrpSpPr/>
            <p:nvPr/>
          </p:nvGrpSpPr>
          <p:grpSpPr>
            <a:xfrm>
              <a:off x="5280033" y="3307590"/>
              <a:ext cx="706459" cy="136734"/>
              <a:chOff x="5585800" y="3419312"/>
              <a:chExt cx="790997" cy="153096"/>
            </a:xfrm>
          </p:grpSpPr>
          <p:sp>
            <p:nvSpPr>
              <p:cNvPr id="456" name="Freeform: Shape 455">
                <a:extLst>
                  <a:ext uri="{FF2B5EF4-FFF2-40B4-BE49-F238E27FC236}">
                    <a16:creationId xmlns:a16="http://schemas.microsoft.com/office/drawing/2014/main" id="{011FFC7F-B52A-5068-2AC1-4F729705BD31}"/>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57" name="Group 456">
                <a:extLst>
                  <a:ext uri="{FF2B5EF4-FFF2-40B4-BE49-F238E27FC236}">
                    <a16:creationId xmlns:a16="http://schemas.microsoft.com/office/drawing/2014/main" id="{05FBB169-CD70-5695-3F80-C66F15E924D7}"/>
                  </a:ext>
                </a:extLst>
              </p:cNvPr>
              <p:cNvGrpSpPr/>
              <p:nvPr/>
            </p:nvGrpSpPr>
            <p:grpSpPr>
              <a:xfrm rot="21445207">
                <a:off x="5717965" y="3419312"/>
                <a:ext cx="394429" cy="149672"/>
                <a:chOff x="6487934" y="2548605"/>
                <a:chExt cx="326374" cy="100719"/>
              </a:xfrm>
            </p:grpSpPr>
            <p:sp>
              <p:nvSpPr>
                <p:cNvPr id="461" name="Freeform: Shape 460">
                  <a:extLst>
                    <a:ext uri="{FF2B5EF4-FFF2-40B4-BE49-F238E27FC236}">
                      <a16:creationId xmlns:a16="http://schemas.microsoft.com/office/drawing/2014/main" id="{2DB42569-0105-3B87-2FE2-E5C5BA95CAA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2" name="Freeform: Shape 461">
                  <a:extLst>
                    <a:ext uri="{FF2B5EF4-FFF2-40B4-BE49-F238E27FC236}">
                      <a16:creationId xmlns:a16="http://schemas.microsoft.com/office/drawing/2014/main" id="{30ADAC7A-7264-7F19-F721-1FCDC5B63DBA}"/>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8" name="Group 457">
                <a:extLst>
                  <a:ext uri="{FF2B5EF4-FFF2-40B4-BE49-F238E27FC236}">
                    <a16:creationId xmlns:a16="http://schemas.microsoft.com/office/drawing/2014/main" id="{0A9BA247-8731-E4AB-D4CD-E642FF81ACFB}"/>
                  </a:ext>
                </a:extLst>
              </p:cNvPr>
              <p:cNvGrpSpPr/>
              <p:nvPr/>
            </p:nvGrpSpPr>
            <p:grpSpPr>
              <a:xfrm rot="21445207">
                <a:off x="5982368" y="3422736"/>
                <a:ext cx="394429" cy="149672"/>
                <a:chOff x="6487934" y="2548605"/>
                <a:chExt cx="326374" cy="100719"/>
              </a:xfrm>
            </p:grpSpPr>
            <p:sp>
              <p:nvSpPr>
                <p:cNvPr id="459" name="Freeform: Shape 458">
                  <a:extLst>
                    <a:ext uri="{FF2B5EF4-FFF2-40B4-BE49-F238E27FC236}">
                      <a16:creationId xmlns:a16="http://schemas.microsoft.com/office/drawing/2014/main" id="{776B146A-023C-8B6A-AB00-574A2812AA2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0" name="Freeform: Shape 459">
                  <a:extLst>
                    <a:ext uri="{FF2B5EF4-FFF2-40B4-BE49-F238E27FC236}">
                      <a16:creationId xmlns:a16="http://schemas.microsoft.com/office/drawing/2014/main" id="{EA9D5EE0-9197-1E20-4E9C-6B2D65132CE0}"/>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72" name="TextBox 371">
              <a:extLst>
                <a:ext uri="{FF2B5EF4-FFF2-40B4-BE49-F238E27FC236}">
                  <a16:creationId xmlns:a16="http://schemas.microsoft.com/office/drawing/2014/main" id="{C53D9B6A-7C05-B89F-BEDB-591C9DF241BF}"/>
                </a:ext>
              </a:extLst>
            </p:cNvPr>
            <p:cNvSpPr txBox="1"/>
            <p:nvPr/>
          </p:nvSpPr>
          <p:spPr bwMode="auto">
            <a:xfrm>
              <a:off x="5401790" y="3322353"/>
              <a:ext cx="232657" cy="394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373" name="Group 372">
              <a:extLst>
                <a:ext uri="{FF2B5EF4-FFF2-40B4-BE49-F238E27FC236}">
                  <a16:creationId xmlns:a16="http://schemas.microsoft.com/office/drawing/2014/main" id="{98E4DCAE-AA8F-1466-7925-965771087A6E}"/>
                </a:ext>
              </a:extLst>
            </p:cNvPr>
            <p:cNvGrpSpPr/>
            <p:nvPr/>
          </p:nvGrpSpPr>
          <p:grpSpPr>
            <a:xfrm>
              <a:off x="4345468" y="3316894"/>
              <a:ext cx="706459" cy="136734"/>
              <a:chOff x="5585800" y="3419312"/>
              <a:chExt cx="790997" cy="153096"/>
            </a:xfrm>
          </p:grpSpPr>
          <p:sp>
            <p:nvSpPr>
              <p:cNvPr id="449" name="Freeform: Shape 448">
                <a:extLst>
                  <a:ext uri="{FF2B5EF4-FFF2-40B4-BE49-F238E27FC236}">
                    <a16:creationId xmlns:a16="http://schemas.microsoft.com/office/drawing/2014/main" id="{6536432C-16C5-0F41-0BAC-FA0110F89575}"/>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50" name="Group 449">
                <a:extLst>
                  <a:ext uri="{FF2B5EF4-FFF2-40B4-BE49-F238E27FC236}">
                    <a16:creationId xmlns:a16="http://schemas.microsoft.com/office/drawing/2014/main" id="{881DF2B7-F612-13DD-31A6-93804A87853D}"/>
                  </a:ext>
                </a:extLst>
              </p:cNvPr>
              <p:cNvGrpSpPr/>
              <p:nvPr/>
            </p:nvGrpSpPr>
            <p:grpSpPr>
              <a:xfrm rot="21445207">
                <a:off x="5717965" y="3419312"/>
                <a:ext cx="394429" cy="149672"/>
                <a:chOff x="6487934" y="2548605"/>
                <a:chExt cx="326374" cy="100719"/>
              </a:xfrm>
            </p:grpSpPr>
            <p:sp>
              <p:nvSpPr>
                <p:cNvPr id="454" name="Freeform: Shape 453">
                  <a:extLst>
                    <a:ext uri="{FF2B5EF4-FFF2-40B4-BE49-F238E27FC236}">
                      <a16:creationId xmlns:a16="http://schemas.microsoft.com/office/drawing/2014/main" id="{05B59685-B879-F514-7E21-FEFAC86E9D0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5" name="Freeform: Shape 454">
                  <a:extLst>
                    <a:ext uri="{FF2B5EF4-FFF2-40B4-BE49-F238E27FC236}">
                      <a16:creationId xmlns:a16="http://schemas.microsoft.com/office/drawing/2014/main" id="{81EFFA99-D0FD-7553-3847-6A8832A92FC8}"/>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1" name="Group 450">
                <a:extLst>
                  <a:ext uri="{FF2B5EF4-FFF2-40B4-BE49-F238E27FC236}">
                    <a16:creationId xmlns:a16="http://schemas.microsoft.com/office/drawing/2014/main" id="{131A12FA-FC29-AF88-7705-A11FB591AB30}"/>
                  </a:ext>
                </a:extLst>
              </p:cNvPr>
              <p:cNvGrpSpPr/>
              <p:nvPr/>
            </p:nvGrpSpPr>
            <p:grpSpPr>
              <a:xfrm rot="21445207">
                <a:off x="5982368" y="3422736"/>
                <a:ext cx="394429" cy="149672"/>
                <a:chOff x="6487934" y="2548605"/>
                <a:chExt cx="326374" cy="100719"/>
              </a:xfrm>
            </p:grpSpPr>
            <p:sp>
              <p:nvSpPr>
                <p:cNvPr id="452" name="Freeform: Shape 451">
                  <a:extLst>
                    <a:ext uri="{FF2B5EF4-FFF2-40B4-BE49-F238E27FC236}">
                      <a16:creationId xmlns:a16="http://schemas.microsoft.com/office/drawing/2014/main" id="{41764A40-6A91-5DDF-85D0-A62B8892597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3" name="Freeform: Shape 452">
                  <a:extLst>
                    <a:ext uri="{FF2B5EF4-FFF2-40B4-BE49-F238E27FC236}">
                      <a16:creationId xmlns:a16="http://schemas.microsoft.com/office/drawing/2014/main" id="{17DA6A64-6425-E943-C74B-8FE197CE0E39}"/>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374" name="Straight Connector 373">
              <a:extLst>
                <a:ext uri="{FF2B5EF4-FFF2-40B4-BE49-F238E27FC236}">
                  <a16:creationId xmlns:a16="http://schemas.microsoft.com/office/drawing/2014/main" id="{DC32BF65-6372-3F0C-475A-A02374EA6FF6}"/>
                </a:ext>
              </a:extLst>
            </p:cNvPr>
            <p:cNvCxnSpPr>
              <a:cxnSpLocks/>
            </p:cNvCxnSpPr>
            <p:nvPr/>
          </p:nvCxnSpPr>
          <p:spPr bwMode="auto">
            <a:xfrm flipH="1">
              <a:off x="5043699" y="3391522"/>
              <a:ext cx="57676" cy="33295"/>
            </a:xfrm>
            <a:prstGeom prst="line">
              <a:avLst/>
            </a:prstGeom>
            <a:noFill/>
            <a:ln w="28575" cap="flat" cmpd="sng" algn="ctr">
              <a:solidFill>
                <a:schemeClr val="bg1"/>
              </a:solidFill>
              <a:prstDash val="solid"/>
              <a:round/>
              <a:headEnd type="none" w="med" len="med"/>
              <a:tailEnd type="none" w="med" len="med"/>
            </a:ln>
            <a:effectLst/>
          </p:spPr>
        </p:cxnSp>
        <p:sp>
          <p:nvSpPr>
            <p:cNvPr id="375" name="TextBox 374">
              <a:extLst>
                <a:ext uri="{FF2B5EF4-FFF2-40B4-BE49-F238E27FC236}">
                  <a16:creationId xmlns:a16="http://schemas.microsoft.com/office/drawing/2014/main" id="{78E61FA6-8448-54DD-1273-E78D6ACB67B9}"/>
                </a:ext>
              </a:extLst>
            </p:cNvPr>
            <p:cNvSpPr txBox="1"/>
            <p:nvPr/>
          </p:nvSpPr>
          <p:spPr bwMode="auto">
            <a:xfrm>
              <a:off x="4696514" y="3339736"/>
              <a:ext cx="232657" cy="394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76" name="TextBox 375">
              <a:extLst>
                <a:ext uri="{FF2B5EF4-FFF2-40B4-BE49-F238E27FC236}">
                  <a16:creationId xmlns:a16="http://schemas.microsoft.com/office/drawing/2014/main" id="{410B0E14-65EB-8365-942E-52E0AE9B6613}"/>
                </a:ext>
              </a:extLst>
            </p:cNvPr>
            <p:cNvSpPr txBox="1"/>
            <p:nvPr/>
          </p:nvSpPr>
          <p:spPr bwMode="auto">
            <a:xfrm>
              <a:off x="4353024" y="3068460"/>
              <a:ext cx="232657" cy="394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377" name="TextBox 376">
              <a:extLst>
                <a:ext uri="{FF2B5EF4-FFF2-40B4-BE49-F238E27FC236}">
                  <a16:creationId xmlns:a16="http://schemas.microsoft.com/office/drawing/2014/main" id="{4316989A-D5CE-13BE-D270-43E5335836E3}"/>
                </a:ext>
              </a:extLst>
            </p:cNvPr>
            <p:cNvSpPr txBox="1"/>
            <p:nvPr/>
          </p:nvSpPr>
          <p:spPr bwMode="auto">
            <a:xfrm>
              <a:off x="5776021" y="3039003"/>
              <a:ext cx="232657"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chemeClr val="bg1"/>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378" name="Group 377">
              <a:extLst>
                <a:ext uri="{FF2B5EF4-FFF2-40B4-BE49-F238E27FC236}">
                  <a16:creationId xmlns:a16="http://schemas.microsoft.com/office/drawing/2014/main" id="{088082E4-BA21-EAD2-06A2-2F1CBB34A956}"/>
                </a:ext>
              </a:extLst>
            </p:cNvPr>
            <p:cNvGrpSpPr/>
            <p:nvPr/>
          </p:nvGrpSpPr>
          <p:grpSpPr>
            <a:xfrm>
              <a:off x="5974249" y="3306296"/>
              <a:ext cx="470314" cy="133676"/>
              <a:chOff x="5585800" y="3419312"/>
              <a:chExt cx="526594" cy="149672"/>
            </a:xfrm>
          </p:grpSpPr>
          <p:sp>
            <p:nvSpPr>
              <p:cNvPr id="445" name="Freeform: Shape 444">
                <a:extLst>
                  <a:ext uri="{FF2B5EF4-FFF2-40B4-BE49-F238E27FC236}">
                    <a16:creationId xmlns:a16="http://schemas.microsoft.com/office/drawing/2014/main" id="{ECB423B9-F841-BB11-1EA4-DCB639492815}"/>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46" name="Group 445">
                <a:extLst>
                  <a:ext uri="{FF2B5EF4-FFF2-40B4-BE49-F238E27FC236}">
                    <a16:creationId xmlns:a16="http://schemas.microsoft.com/office/drawing/2014/main" id="{4996B49D-EF93-10E6-CD36-05A410D786A2}"/>
                  </a:ext>
                </a:extLst>
              </p:cNvPr>
              <p:cNvGrpSpPr/>
              <p:nvPr/>
            </p:nvGrpSpPr>
            <p:grpSpPr>
              <a:xfrm rot="21445207">
                <a:off x="5717965" y="3419312"/>
                <a:ext cx="394429" cy="149672"/>
                <a:chOff x="6487934" y="2548605"/>
                <a:chExt cx="326374" cy="100719"/>
              </a:xfrm>
            </p:grpSpPr>
            <p:sp>
              <p:nvSpPr>
                <p:cNvPr id="447" name="Freeform: Shape 446">
                  <a:extLst>
                    <a:ext uri="{FF2B5EF4-FFF2-40B4-BE49-F238E27FC236}">
                      <a16:creationId xmlns:a16="http://schemas.microsoft.com/office/drawing/2014/main" id="{71BB2D42-FF44-9EEB-E2BC-1DAC613901F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8" name="Freeform: Shape 447">
                  <a:extLst>
                    <a:ext uri="{FF2B5EF4-FFF2-40B4-BE49-F238E27FC236}">
                      <a16:creationId xmlns:a16="http://schemas.microsoft.com/office/drawing/2014/main" id="{C7371A3D-7C13-1823-7C00-3B6AF3649DEA}"/>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79" name="TextBox 378">
              <a:extLst>
                <a:ext uri="{FF2B5EF4-FFF2-40B4-BE49-F238E27FC236}">
                  <a16:creationId xmlns:a16="http://schemas.microsoft.com/office/drawing/2014/main" id="{BACD3E7F-D329-5FE7-BFA9-49CCEB671F20}"/>
                </a:ext>
              </a:extLst>
            </p:cNvPr>
            <p:cNvSpPr txBox="1"/>
            <p:nvPr/>
          </p:nvSpPr>
          <p:spPr bwMode="auto">
            <a:xfrm>
              <a:off x="6013135" y="3184316"/>
              <a:ext cx="166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chemeClr val="bg1"/>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380" name="Group 379">
              <a:extLst>
                <a:ext uri="{FF2B5EF4-FFF2-40B4-BE49-F238E27FC236}">
                  <a16:creationId xmlns:a16="http://schemas.microsoft.com/office/drawing/2014/main" id="{6E9C3F38-E133-BF5C-8050-0000EA1A35B8}"/>
                </a:ext>
              </a:extLst>
            </p:cNvPr>
            <p:cNvGrpSpPr/>
            <p:nvPr/>
          </p:nvGrpSpPr>
          <p:grpSpPr>
            <a:xfrm>
              <a:off x="5994729" y="3293513"/>
              <a:ext cx="2303117" cy="1435678"/>
              <a:chOff x="8505416" y="3737649"/>
              <a:chExt cx="2578717" cy="1607476"/>
            </a:xfrm>
          </p:grpSpPr>
          <p:grpSp>
            <p:nvGrpSpPr>
              <p:cNvPr id="392" name="Group 391">
                <a:extLst>
                  <a:ext uri="{FF2B5EF4-FFF2-40B4-BE49-F238E27FC236}">
                    <a16:creationId xmlns:a16="http://schemas.microsoft.com/office/drawing/2014/main" id="{C3011C78-816C-BA34-7AE0-24AC7DCA40C8}"/>
                  </a:ext>
                </a:extLst>
              </p:cNvPr>
              <p:cNvGrpSpPr/>
              <p:nvPr/>
            </p:nvGrpSpPr>
            <p:grpSpPr>
              <a:xfrm rot="2017757">
                <a:off x="8754625" y="4551569"/>
                <a:ext cx="449097" cy="387153"/>
                <a:chOff x="9212109" y="3059891"/>
                <a:chExt cx="384170" cy="331181"/>
              </a:xfrm>
            </p:grpSpPr>
            <p:sp>
              <p:nvSpPr>
                <p:cNvPr id="442" name="Hexagon 441">
                  <a:extLst>
                    <a:ext uri="{FF2B5EF4-FFF2-40B4-BE49-F238E27FC236}">
                      <a16:creationId xmlns:a16="http://schemas.microsoft.com/office/drawing/2014/main" id="{5E18163A-B124-9A20-259F-F2DE23C9C145}"/>
                    </a:ext>
                  </a:extLst>
                </p:cNvPr>
                <p:cNvSpPr/>
                <p:nvPr/>
              </p:nvSpPr>
              <p:spPr bwMode="auto">
                <a:xfrm rot="19492867">
                  <a:off x="9212109" y="3059891"/>
                  <a:ext cx="384170" cy="331181"/>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3" name="Straight Connector 442">
                  <a:extLst>
                    <a:ext uri="{FF2B5EF4-FFF2-40B4-BE49-F238E27FC236}">
                      <a16:creationId xmlns:a16="http://schemas.microsoft.com/office/drawing/2014/main" id="{DF5DB43B-547D-C83B-17AD-8577FA1706F9}"/>
                    </a:ext>
                  </a:extLst>
                </p:cNvPr>
                <p:cNvCxnSpPr>
                  <a:cxnSpLocks/>
                </p:cNvCxnSpPr>
                <p:nvPr/>
              </p:nvCxnSpPr>
              <p:spPr bwMode="auto">
                <a:xfrm>
                  <a:off x="9265496" y="3161347"/>
                  <a:ext cx="22999" cy="159217"/>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DEA32A4D-C2A1-5D25-164B-935761FAE758}"/>
                    </a:ext>
                  </a:extLst>
                </p:cNvPr>
                <p:cNvCxnSpPr>
                  <a:cxnSpLocks/>
                </p:cNvCxnSpPr>
                <p:nvPr/>
              </p:nvCxnSpPr>
              <p:spPr bwMode="auto">
                <a:xfrm flipV="1">
                  <a:off x="9400628" y="3270803"/>
                  <a:ext cx="143811" cy="101738"/>
                </a:xfrm>
                <a:prstGeom prst="line">
                  <a:avLst/>
                </a:prstGeom>
                <a:noFill/>
                <a:ln w="28575" cap="flat" cmpd="sng" algn="ctr">
                  <a:solidFill>
                    <a:schemeClr val="bg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CC742BE8-0125-F520-16E6-1D4C3D3DFCDB}"/>
                  </a:ext>
                </a:extLst>
              </p:cNvPr>
              <p:cNvGrpSpPr/>
              <p:nvPr/>
            </p:nvGrpSpPr>
            <p:grpSpPr>
              <a:xfrm rot="4323450">
                <a:off x="9765813" y="4207251"/>
                <a:ext cx="449097" cy="387153"/>
                <a:chOff x="9212109" y="3059891"/>
                <a:chExt cx="384170" cy="331181"/>
              </a:xfrm>
            </p:grpSpPr>
            <p:sp>
              <p:nvSpPr>
                <p:cNvPr id="439" name="Hexagon 438">
                  <a:extLst>
                    <a:ext uri="{FF2B5EF4-FFF2-40B4-BE49-F238E27FC236}">
                      <a16:creationId xmlns:a16="http://schemas.microsoft.com/office/drawing/2014/main" id="{3AAE3234-4708-C4CA-3150-595FD4E3EEEC}"/>
                    </a:ext>
                  </a:extLst>
                </p:cNvPr>
                <p:cNvSpPr/>
                <p:nvPr/>
              </p:nvSpPr>
              <p:spPr bwMode="auto">
                <a:xfrm rot="19492867">
                  <a:off x="9212109" y="3059891"/>
                  <a:ext cx="384170" cy="331181"/>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0" name="Straight Connector 439">
                  <a:extLst>
                    <a:ext uri="{FF2B5EF4-FFF2-40B4-BE49-F238E27FC236}">
                      <a16:creationId xmlns:a16="http://schemas.microsoft.com/office/drawing/2014/main" id="{BC803853-F8B8-15CC-D86A-ACD24B89CB58}"/>
                    </a:ext>
                  </a:extLst>
                </p:cNvPr>
                <p:cNvCxnSpPr>
                  <a:cxnSpLocks/>
                </p:cNvCxnSpPr>
                <p:nvPr/>
              </p:nvCxnSpPr>
              <p:spPr bwMode="auto">
                <a:xfrm>
                  <a:off x="9392783" y="3082312"/>
                  <a:ext cx="133382" cy="70070"/>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DB20D603-D616-0954-4BD2-35DCC7E18F47}"/>
                    </a:ext>
                  </a:extLst>
                </p:cNvPr>
                <p:cNvCxnSpPr>
                  <a:cxnSpLocks/>
                </p:cNvCxnSpPr>
                <p:nvPr/>
              </p:nvCxnSpPr>
              <p:spPr bwMode="auto">
                <a:xfrm flipV="1">
                  <a:off x="9400628" y="3270803"/>
                  <a:ext cx="143811" cy="101738"/>
                </a:xfrm>
                <a:prstGeom prst="line">
                  <a:avLst/>
                </a:prstGeom>
                <a:noFill/>
                <a:ln w="28575" cap="flat" cmpd="sng" algn="ctr">
                  <a:solidFill>
                    <a:schemeClr val="bg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5A1E5A83-39B4-B4C1-6F54-F369C17470AE}"/>
                  </a:ext>
                </a:extLst>
              </p:cNvPr>
              <p:cNvGrpSpPr/>
              <p:nvPr/>
            </p:nvGrpSpPr>
            <p:grpSpPr>
              <a:xfrm rot="2017757">
                <a:off x="9100764" y="4351962"/>
                <a:ext cx="449097" cy="387153"/>
                <a:chOff x="9212109" y="3059891"/>
                <a:chExt cx="384170" cy="331181"/>
              </a:xfrm>
            </p:grpSpPr>
            <p:sp>
              <p:nvSpPr>
                <p:cNvPr id="435" name="Hexagon 434">
                  <a:extLst>
                    <a:ext uri="{FF2B5EF4-FFF2-40B4-BE49-F238E27FC236}">
                      <a16:creationId xmlns:a16="http://schemas.microsoft.com/office/drawing/2014/main" id="{C4F0B244-032B-F2E9-8872-792944208472}"/>
                    </a:ext>
                  </a:extLst>
                </p:cNvPr>
                <p:cNvSpPr/>
                <p:nvPr/>
              </p:nvSpPr>
              <p:spPr bwMode="auto">
                <a:xfrm rot="19492867">
                  <a:off x="9212109" y="3059891"/>
                  <a:ext cx="384170" cy="331181"/>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6" name="Straight Connector 435">
                  <a:extLst>
                    <a:ext uri="{FF2B5EF4-FFF2-40B4-BE49-F238E27FC236}">
                      <a16:creationId xmlns:a16="http://schemas.microsoft.com/office/drawing/2014/main" id="{FC3A8E97-0D62-3712-2C51-2C161696B616}"/>
                    </a:ext>
                  </a:extLst>
                </p:cNvPr>
                <p:cNvCxnSpPr>
                  <a:cxnSpLocks/>
                </p:cNvCxnSpPr>
                <p:nvPr/>
              </p:nvCxnSpPr>
              <p:spPr bwMode="auto">
                <a:xfrm>
                  <a:off x="9265496" y="3161347"/>
                  <a:ext cx="22999" cy="159217"/>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C4CDE57-3A52-8613-D227-A41A01D72F31}"/>
                    </a:ext>
                  </a:extLst>
                </p:cNvPr>
                <p:cNvCxnSpPr>
                  <a:cxnSpLocks/>
                </p:cNvCxnSpPr>
                <p:nvPr/>
              </p:nvCxnSpPr>
              <p:spPr bwMode="auto">
                <a:xfrm>
                  <a:off x="9392783" y="3082312"/>
                  <a:ext cx="133382" cy="70070"/>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6AD4AFA7-35F9-E13A-E364-30BC2914F941}"/>
                    </a:ext>
                  </a:extLst>
                </p:cNvPr>
                <p:cNvCxnSpPr>
                  <a:cxnSpLocks/>
                </p:cNvCxnSpPr>
                <p:nvPr/>
              </p:nvCxnSpPr>
              <p:spPr bwMode="auto">
                <a:xfrm flipV="1">
                  <a:off x="9400628" y="3270803"/>
                  <a:ext cx="143811" cy="101738"/>
                </a:xfrm>
                <a:prstGeom prst="line">
                  <a:avLst/>
                </a:prstGeom>
                <a:noFill/>
                <a:ln w="28575" cap="flat" cmpd="sng" algn="ctr">
                  <a:solidFill>
                    <a:schemeClr val="bg1"/>
                  </a:solidFill>
                  <a:prstDash val="solid"/>
                  <a:round/>
                  <a:headEnd type="none" w="med" len="med"/>
                  <a:tailEnd type="none" w="med" len="med"/>
                </a:ln>
                <a:effectLst/>
              </p:spPr>
            </p:cxnSp>
          </p:grpSp>
          <p:sp>
            <p:nvSpPr>
              <p:cNvPr id="395" name="Hexagon 394">
                <a:extLst>
                  <a:ext uri="{FF2B5EF4-FFF2-40B4-BE49-F238E27FC236}">
                    <a16:creationId xmlns:a16="http://schemas.microsoft.com/office/drawing/2014/main" id="{636C16DC-15A2-3605-FA0E-CCB49468387A}"/>
                  </a:ext>
                </a:extLst>
              </p:cNvPr>
              <p:cNvSpPr/>
              <p:nvPr/>
            </p:nvSpPr>
            <p:spPr bwMode="auto">
              <a:xfrm rot="21510624">
                <a:off x="8746632" y="4155719"/>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Hexagon 395">
                <a:extLst>
                  <a:ext uri="{FF2B5EF4-FFF2-40B4-BE49-F238E27FC236}">
                    <a16:creationId xmlns:a16="http://schemas.microsoft.com/office/drawing/2014/main" id="{D83E1F42-C460-1AB6-46A9-9FCCC37FC77C}"/>
                  </a:ext>
                </a:extLst>
              </p:cNvPr>
              <p:cNvSpPr/>
              <p:nvPr/>
            </p:nvSpPr>
            <p:spPr bwMode="auto">
              <a:xfrm rot="20407881">
                <a:off x="10166383" y="425161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Pentagon 396">
                <a:extLst>
                  <a:ext uri="{FF2B5EF4-FFF2-40B4-BE49-F238E27FC236}">
                    <a16:creationId xmlns:a16="http://schemas.microsoft.com/office/drawing/2014/main" id="{1BFCB6C8-4E58-2B22-11DA-913773547C61}"/>
                  </a:ext>
                </a:extLst>
              </p:cNvPr>
              <p:cNvSpPr/>
              <p:nvPr/>
            </p:nvSpPr>
            <p:spPr bwMode="auto">
              <a:xfrm rot="20905781">
                <a:off x="9443460" y="4166857"/>
                <a:ext cx="366900" cy="349429"/>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8" name="Group 397">
                <a:extLst>
                  <a:ext uri="{FF2B5EF4-FFF2-40B4-BE49-F238E27FC236}">
                    <a16:creationId xmlns:a16="http://schemas.microsoft.com/office/drawing/2014/main" id="{326C5E20-F1E9-CA06-8E64-2EC8A9CE384A}"/>
                  </a:ext>
                </a:extLst>
              </p:cNvPr>
              <p:cNvGrpSpPr/>
              <p:nvPr/>
            </p:nvGrpSpPr>
            <p:grpSpPr>
              <a:xfrm rot="2920111">
                <a:off x="9961752" y="4067939"/>
                <a:ext cx="106661" cy="109751"/>
                <a:chOff x="8756909" y="5467904"/>
                <a:chExt cx="139675" cy="140019"/>
              </a:xfrm>
            </p:grpSpPr>
            <p:cxnSp>
              <p:nvCxnSpPr>
                <p:cNvPr id="433" name="Straight Connector 432">
                  <a:extLst>
                    <a:ext uri="{FF2B5EF4-FFF2-40B4-BE49-F238E27FC236}">
                      <a16:creationId xmlns:a16="http://schemas.microsoft.com/office/drawing/2014/main" id="{B4BAC136-F077-82DC-1BB8-918FAEAC959F}"/>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00BF5E61-88EC-EB47-9FB8-3AFA8395100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99" name="TextBox 398">
                <a:extLst>
                  <a:ext uri="{FF2B5EF4-FFF2-40B4-BE49-F238E27FC236}">
                    <a16:creationId xmlns:a16="http://schemas.microsoft.com/office/drawing/2014/main" id="{D9738960-DD12-24B4-C77F-69E9C96393D1}"/>
                  </a:ext>
                </a:extLst>
              </p:cNvPr>
              <p:cNvSpPr txBox="1"/>
              <p:nvPr/>
            </p:nvSpPr>
            <p:spPr bwMode="auto">
              <a:xfrm>
                <a:off x="9927832" y="3812125"/>
                <a:ext cx="186621"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nvGrpSpPr>
              <p:cNvPr id="400" name="Group 399">
                <a:extLst>
                  <a:ext uri="{FF2B5EF4-FFF2-40B4-BE49-F238E27FC236}">
                    <a16:creationId xmlns:a16="http://schemas.microsoft.com/office/drawing/2014/main" id="{0105B13E-6DC2-F704-D56D-7881E3F42E03}"/>
                  </a:ext>
                </a:extLst>
              </p:cNvPr>
              <p:cNvGrpSpPr/>
              <p:nvPr/>
            </p:nvGrpSpPr>
            <p:grpSpPr>
              <a:xfrm rot="10358596">
                <a:off x="10568998" y="4554037"/>
                <a:ext cx="106661" cy="109751"/>
                <a:chOff x="8756909" y="5467904"/>
                <a:chExt cx="139675" cy="140019"/>
              </a:xfrm>
            </p:grpSpPr>
            <p:cxnSp>
              <p:nvCxnSpPr>
                <p:cNvPr id="431" name="Straight Connector 430">
                  <a:extLst>
                    <a:ext uri="{FF2B5EF4-FFF2-40B4-BE49-F238E27FC236}">
                      <a16:creationId xmlns:a16="http://schemas.microsoft.com/office/drawing/2014/main" id="{4F3E3443-0536-45FF-E961-7E300019EF71}"/>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DFBAD877-67A0-9945-015B-1437422B0549}"/>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401" name="TextBox 400">
                <a:extLst>
                  <a:ext uri="{FF2B5EF4-FFF2-40B4-BE49-F238E27FC236}">
                    <a16:creationId xmlns:a16="http://schemas.microsoft.com/office/drawing/2014/main" id="{3C0ECC09-D62C-0563-113E-91DB3B232FBB}"/>
                  </a:ext>
                </a:extLst>
              </p:cNvPr>
              <p:cNvSpPr txBox="1"/>
              <p:nvPr/>
            </p:nvSpPr>
            <p:spPr bwMode="auto">
              <a:xfrm>
                <a:off x="10651391" y="4541319"/>
                <a:ext cx="186621"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nvGrpSpPr>
              <p:cNvPr id="402" name="Group 401">
                <a:extLst>
                  <a:ext uri="{FF2B5EF4-FFF2-40B4-BE49-F238E27FC236}">
                    <a16:creationId xmlns:a16="http://schemas.microsoft.com/office/drawing/2014/main" id="{59307AC2-231F-C51E-C709-79A6194A07B7}"/>
                  </a:ext>
                </a:extLst>
              </p:cNvPr>
              <p:cNvGrpSpPr/>
              <p:nvPr/>
            </p:nvGrpSpPr>
            <p:grpSpPr>
              <a:xfrm rot="341302">
                <a:off x="10404327" y="4196092"/>
                <a:ext cx="343171" cy="344606"/>
                <a:chOff x="10471393" y="2222312"/>
                <a:chExt cx="430429" cy="423856"/>
              </a:xfrm>
            </p:grpSpPr>
            <p:sp>
              <p:nvSpPr>
                <p:cNvPr id="429" name="Rectangle 428">
                  <a:extLst>
                    <a:ext uri="{FF2B5EF4-FFF2-40B4-BE49-F238E27FC236}">
                      <a16:creationId xmlns:a16="http://schemas.microsoft.com/office/drawing/2014/main" id="{61A01C27-8C40-4487-3AE4-3CF7A1DE62DF}"/>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0" name="TextBox 429">
                  <a:extLst>
                    <a:ext uri="{FF2B5EF4-FFF2-40B4-BE49-F238E27FC236}">
                      <a16:creationId xmlns:a16="http://schemas.microsoft.com/office/drawing/2014/main" id="{4889F91D-C1E8-9DA2-15EB-6B51361DD472}"/>
                    </a:ext>
                  </a:extLst>
                </p:cNvPr>
                <p:cNvSpPr txBox="1"/>
                <p:nvPr/>
              </p:nvSpPr>
              <p:spPr bwMode="auto">
                <a:xfrm rot="20890603">
                  <a:off x="10471393" y="2222312"/>
                  <a:ext cx="430429" cy="42385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grpSp>
            <p:nvGrpSpPr>
              <p:cNvPr id="403" name="Group 402">
                <a:extLst>
                  <a:ext uri="{FF2B5EF4-FFF2-40B4-BE49-F238E27FC236}">
                    <a16:creationId xmlns:a16="http://schemas.microsoft.com/office/drawing/2014/main" id="{5ADB98D1-C75E-8A39-AEB4-5C306367324B}"/>
                  </a:ext>
                </a:extLst>
              </p:cNvPr>
              <p:cNvGrpSpPr/>
              <p:nvPr/>
            </p:nvGrpSpPr>
            <p:grpSpPr>
              <a:xfrm rot="341302">
                <a:off x="9283584" y="4598578"/>
                <a:ext cx="319840" cy="310145"/>
                <a:chOff x="10488447" y="2234503"/>
                <a:chExt cx="401164" cy="381470"/>
              </a:xfrm>
            </p:grpSpPr>
            <p:sp>
              <p:nvSpPr>
                <p:cNvPr id="427" name="Rectangle 426">
                  <a:extLst>
                    <a:ext uri="{FF2B5EF4-FFF2-40B4-BE49-F238E27FC236}">
                      <a16:creationId xmlns:a16="http://schemas.microsoft.com/office/drawing/2014/main" id="{9AE57240-9F58-E065-C252-248F978BBFBA}"/>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8" name="TextBox 427">
                  <a:extLst>
                    <a:ext uri="{FF2B5EF4-FFF2-40B4-BE49-F238E27FC236}">
                      <a16:creationId xmlns:a16="http://schemas.microsoft.com/office/drawing/2014/main" id="{A0378A3D-53BC-2C49-E11A-5B691BC13D4C}"/>
                    </a:ext>
                  </a:extLst>
                </p:cNvPr>
                <p:cNvSpPr txBox="1"/>
                <p:nvPr/>
              </p:nvSpPr>
              <p:spPr bwMode="auto">
                <a:xfrm rot="21258698">
                  <a:off x="10488447" y="2234503"/>
                  <a:ext cx="401164" cy="38147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grpSp>
            <p:nvGrpSpPr>
              <p:cNvPr id="404" name="Group 403">
                <a:extLst>
                  <a:ext uri="{FF2B5EF4-FFF2-40B4-BE49-F238E27FC236}">
                    <a16:creationId xmlns:a16="http://schemas.microsoft.com/office/drawing/2014/main" id="{F2B96A5B-6B83-1485-7F5E-C5BAE2C22F1C}"/>
                  </a:ext>
                </a:extLst>
              </p:cNvPr>
              <p:cNvGrpSpPr/>
              <p:nvPr/>
            </p:nvGrpSpPr>
            <p:grpSpPr>
              <a:xfrm rot="341302">
                <a:off x="9625581" y="4125632"/>
                <a:ext cx="319839" cy="310145"/>
                <a:chOff x="10496931" y="2241370"/>
                <a:chExt cx="401163" cy="381470"/>
              </a:xfrm>
            </p:grpSpPr>
            <p:sp>
              <p:nvSpPr>
                <p:cNvPr id="425" name="Rectangle 424">
                  <a:extLst>
                    <a:ext uri="{FF2B5EF4-FFF2-40B4-BE49-F238E27FC236}">
                      <a16:creationId xmlns:a16="http://schemas.microsoft.com/office/drawing/2014/main" id="{37AF79A1-1A3A-27F7-FD56-18CF901A4A72}"/>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6" name="TextBox 425">
                  <a:extLst>
                    <a:ext uri="{FF2B5EF4-FFF2-40B4-BE49-F238E27FC236}">
                      <a16:creationId xmlns:a16="http://schemas.microsoft.com/office/drawing/2014/main" id="{81E8AEC5-F9E4-9979-6AC5-DA62AE0B6243}"/>
                    </a:ext>
                  </a:extLst>
                </p:cNvPr>
                <p:cNvSpPr txBox="1"/>
                <p:nvPr/>
              </p:nvSpPr>
              <p:spPr bwMode="auto">
                <a:xfrm rot="21258698">
                  <a:off x="10496931" y="2241370"/>
                  <a:ext cx="401163" cy="38147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sp>
            <p:nvSpPr>
              <p:cNvPr id="405" name="TextBox 404">
                <a:extLst>
                  <a:ext uri="{FF2B5EF4-FFF2-40B4-BE49-F238E27FC236}">
                    <a16:creationId xmlns:a16="http://schemas.microsoft.com/office/drawing/2014/main" id="{557ECBDF-75BC-61E4-2F1B-F678FD36D74A}"/>
                  </a:ext>
                </a:extLst>
              </p:cNvPr>
              <p:cNvSpPr txBox="1"/>
              <p:nvPr/>
            </p:nvSpPr>
            <p:spPr bwMode="auto">
              <a:xfrm>
                <a:off x="8865485" y="3737649"/>
                <a:ext cx="498018"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NH</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406" name="TextBox 405">
                <a:extLst>
                  <a:ext uri="{FF2B5EF4-FFF2-40B4-BE49-F238E27FC236}">
                    <a16:creationId xmlns:a16="http://schemas.microsoft.com/office/drawing/2014/main" id="{DD555AEB-B4CC-0588-2885-106BC9AF254C}"/>
                  </a:ext>
                </a:extLst>
              </p:cNvPr>
              <p:cNvSpPr txBox="1"/>
              <p:nvPr/>
            </p:nvSpPr>
            <p:spPr bwMode="auto">
              <a:xfrm rot="1296630">
                <a:off x="9995926" y="4693758"/>
                <a:ext cx="498018"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OH</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nvGrpSpPr>
              <p:cNvPr id="407" name="Group 406">
                <a:extLst>
                  <a:ext uri="{FF2B5EF4-FFF2-40B4-BE49-F238E27FC236}">
                    <a16:creationId xmlns:a16="http://schemas.microsoft.com/office/drawing/2014/main" id="{ADD6B0E4-B8CF-995D-9FAD-AFFF9D927C0F}"/>
                  </a:ext>
                </a:extLst>
              </p:cNvPr>
              <p:cNvGrpSpPr/>
              <p:nvPr/>
            </p:nvGrpSpPr>
            <p:grpSpPr>
              <a:xfrm rot="7475152">
                <a:off x="9045099" y="4011314"/>
                <a:ext cx="101413" cy="88504"/>
                <a:chOff x="9281967" y="2682437"/>
                <a:chExt cx="111459" cy="94187"/>
              </a:xfrm>
            </p:grpSpPr>
            <p:cxnSp>
              <p:nvCxnSpPr>
                <p:cNvPr id="422" name="Straight Connector 421">
                  <a:extLst>
                    <a:ext uri="{FF2B5EF4-FFF2-40B4-BE49-F238E27FC236}">
                      <a16:creationId xmlns:a16="http://schemas.microsoft.com/office/drawing/2014/main" id="{87E703EC-E115-1098-5945-0D1623558DA2}"/>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83349F7A-55E1-EC2B-5FE1-DA6E3A021EB6}"/>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436E3162-F8E8-C4D6-E1FF-25746FFD9DEA}"/>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bg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7B6B7017-C2EF-FC55-673F-212A98269879}"/>
                  </a:ext>
                </a:extLst>
              </p:cNvPr>
              <p:cNvGrpSpPr/>
              <p:nvPr/>
            </p:nvGrpSpPr>
            <p:grpSpPr>
              <a:xfrm rot="15196134">
                <a:off x="10369115" y="4704207"/>
                <a:ext cx="147098" cy="124403"/>
                <a:chOff x="9790608" y="5519790"/>
                <a:chExt cx="147098" cy="124403"/>
              </a:xfrm>
            </p:grpSpPr>
            <p:grpSp>
              <p:nvGrpSpPr>
                <p:cNvPr id="417" name="Group 416">
                  <a:extLst>
                    <a:ext uri="{FF2B5EF4-FFF2-40B4-BE49-F238E27FC236}">
                      <a16:creationId xmlns:a16="http://schemas.microsoft.com/office/drawing/2014/main" id="{7E82FDD3-5F8E-93DA-AA9C-AACDA7206309}"/>
                    </a:ext>
                  </a:extLst>
                </p:cNvPr>
                <p:cNvGrpSpPr/>
                <p:nvPr/>
              </p:nvGrpSpPr>
              <p:grpSpPr>
                <a:xfrm>
                  <a:off x="9836293" y="5519790"/>
                  <a:ext cx="101413" cy="88504"/>
                  <a:chOff x="9281967" y="2682437"/>
                  <a:chExt cx="111459" cy="94187"/>
                </a:xfrm>
              </p:grpSpPr>
              <p:cxnSp>
                <p:nvCxnSpPr>
                  <p:cNvPr id="419" name="Straight Connector 418">
                    <a:extLst>
                      <a:ext uri="{FF2B5EF4-FFF2-40B4-BE49-F238E27FC236}">
                        <a16:creationId xmlns:a16="http://schemas.microsoft.com/office/drawing/2014/main" id="{C7C467F1-3F83-C154-EB42-7F057615E535}"/>
                      </a:ext>
                    </a:extLst>
                  </p:cNvPr>
                  <p:cNvCxnSpPr>
                    <a:cxnSpLocks/>
                  </p:cNvCxnSpPr>
                  <p:nvPr/>
                </p:nvCxnSpPr>
                <p:spPr bwMode="auto">
                  <a:xfrm>
                    <a:off x="9281967" y="2709067"/>
                    <a:ext cx="43609" cy="67557"/>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FD2C7FD-3475-3496-212C-3617BD66C84E}"/>
                      </a:ext>
                    </a:extLst>
                  </p:cNvPr>
                  <p:cNvCxnSpPr>
                    <a:cxnSpLocks/>
                  </p:cNvCxnSpPr>
                  <p:nvPr/>
                </p:nvCxnSpPr>
                <p:spPr bwMode="auto">
                  <a:xfrm>
                    <a:off x="9327448" y="2691182"/>
                    <a:ext cx="35255" cy="57492"/>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B5287DBD-EC22-BE82-2A04-3BDCD8D5772D}"/>
                      </a:ext>
                    </a:extLst>
                  </p:cNvPr>
                  <p:cNvCxnSpPr>
                    <a:cxnSpLocks/>
                  </p:cNvCxnSpPr>
                  <p:nvPr/>
                </p:nvCxnSpPr>
                <p:spPr bwMode="auto">
                  <a:xfrm>
                    <a:off x="9372050" y="2682437"/>
                    <a:ext cx="21376" cy="33816"/>
                  </a:xfrm>
                  <a:prstGeom prst="line">
                    <a:avLst/>
                  </a:prstGeom>
                  <a:noFill/>
                  <a:ln w="28575" cap="flat" cmpd="sng" algn="ctr">
                    <a:solidFill>
                      <a:schemeClr val="bg1"/>
                    </a:solidFill>
                    <a:prstDash val="solid"/>
                    <a:round/>
                    <a:headEnd type="none" w="med" len="med"/>
                    <a:tailEnd type="none" w="med" len="med"/>
                  </a:ln>
                  <a:effectLst/>
                </p:spPr>
              </p:cxnSp>
            </p:grpSp>
            <p:cxnSp>
              <p:nvCxnSpPr>
                <p:cNvPr id="418" name="Straight Connector 417">
                  <a:extLst>
                    <a:ext uri="{FF2B5EF4-FFF2-40B4-BE49-F238E27FC236}">
                      <a16:creationId xmlns:a16="http://schemas.microsoft.com/office/drawing/2014/main" id="{CCFF3915-98AD-ADF4-3E55-7193ED8C2A9C}"/>
                    </a:ext>
                  </a:extLst>
                </p:cNvPr>
                <p:cNvCxnSpPr>
                  <a:cxnSpLocks/>
                </p:cNvCxnSpPr>
                <p:nvPr/>
              </p:nvCxnSpPr>
              <p:spPr bwMode="auto">
                <a:xfrm>
                  <a:off x="9790608" y="5553357"/>
                  <a:ext cx="55055" cy="90836"/>
                </a:xfrm>
                <a:prstGeom prst="line">
                  <a:avLst/>
                </a:prstGeom>
                <a:noFill/>
                <a:ln w="28575" cap="flat" cmpd="sng" algn="ctr">
                  <a:solidFill>
                    <a:schemeClr val="bg1"/>
                  </a:solidFill>
                  <a:prstDash val="solid"/>
                  <a:round/>
                  <a:headEnd type="none" w="med" len="med"/>
                  <a:tailEnd type="none" w="med" len="med"/>
                </a:ln>
                <a:effectLst/>
              </p:spPr>
            </p:cxnSp>
          </p:grpSp>
          <p:cxnSp>
            <p:nvCxnSpPr>
              <p:cNvPr id="409" name="Straight Connector 408">
                <a:extLst>
                  <a:ext uri="{FF2B5EF4-FFF2-40B4-BE49-F238E27FC236}">
                    <a16:creationId xmlns:a16="http://schemas.microsoft.com/office/drawing/2014/main" id="{C0C8E70D-27BD-3A38-5A63-3BDEC186F134}"/>
                  </a:ext>
                </a:extLst>
              </p:cNvPr>
              <p:cNvCxnSpPr>
                <a:cxnSpLocks/>
              </p:cNvCxnSpPr>
              <p:nvPr/>
            </p:nvCxnSpPr>
            <p:spPr bwMode="auto">
              <a:xfrm>
                <a:off x="10475156" y="4834185"/>
                <a:ext cx="188363" cy="31411"/>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FC01286-2401-1038-B217-D938C60DBA7A}"/>
                  </a:ext>
                </a:extLst>
              </p:cNvPr>
              <p:cNvCxnSpPr>
                <a:cxnSpLocks/>
              </p:cNvCxnSpPr>
              <p:nvPr/>
            </p:nvCxnSpPr>
            <p:spPr bwMode="auto">
              <a:xfrm rot="19779407">
                <a:off x="8505416" y="4692495"/>
                <a:ext cx="230095" cy="127506"/>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1AD1BB6A-75C2-9521-6DC2-0282BDCD1A86}"/>
                  </a:ext>
                </a:extLst>
              </p:cNvPr>
              <p:cNvCxnSpPr>
                <a:cxnSpLocks/>
              </p:cNvCxnSpPr>
              <p:nvPr/>
            </p:nvCxnSpPr>
            <p:spPr bwMode="auto">
              <a:xfrm rot="19779407" flipV="1">
                <a:off x="8760195" y="4967729"/>
                <a:ext cx="127970" cy="70913"/>
              </a:xfrm>
              <a:prstGeom prst="line">
                <a:avLst/>
              </a:prstGeom>
              <a:noFill/>
              <a:ln w="28575" cap="flat" cmpd="sng" algn="ctr">
                <a:solidFill>
                  <a:schemeClr val="bg1"/>
                </a:solidFill>
                <a:prstDash val="solid"/>
                <a:round/>
                <a:headEnd type="none" w="med" len="med"/>
                <a:tailEnd type="none" w="med" len="med"/>
              </a:ln>
              <a:effectLst/>
            </p:spPr>
          </p:cxnSp>
          <p:sp>
            <p:nvSpPr>
              <p:cNvPr id="412" name="TextBox 411">
                <a:extLst>
                  <a:ext uri="{FF2B5EF4-FFF2-40B4-BE49-F238E27FC236}">
                    <a16:creationId xmlns:a16="http://schemas.microsoft.com/office/drawing/2014/main" id="{35039FEF-1292-ACD2-6D21-C5005BAE8785}"/>
                  </a:ext>
                </a:extLst>
              </p:cNvPr>
              <p:cNvSpPr txBox="1"/>
              <p:nvPr/>
            </p:nvSpPr>
            <p:spPr bwMode="auto">
              <a:xfrm>
                <a:off x="8656357" y="5000518"/>
                <a:ext cx="186621"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F</a:t>
                </a:r>
                <a:endParaRPr kumimoji="0" 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413" name="Isosceles Triangle 412">
                <a:extLst>
                  <a:ext uri="{FF2B5EF4-FFF2-40B4-BE49-F238E27FC236}">
                    <a16:creationId xmlns:a16="http://schemas.microsoft.com/office/drawing/2014/main" id="{EE529019-B75A-C8BA-28C4-34FDC44A3B5B}"/>
                  </a:ext>
                </a:extLst>
              </p:cNvPr>
              <p:cNvSpPr/>
              <p:nvPr/>
            </p:nvSpPr>
            <p:spPr bwMode="auto">
              <a:xfrm rot="1043656">
                <a:off x="10285305" y="4695911"/>
                <a:ext cx="47087" cy="99380"/>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4" name="Isosceles Triangle 413">
                <a:extLst>
                  <a:ext uri="{FF2B5EF4-FFF2-40B4-BE49-F238E27FC236}">
                    <a16:creationId xmlns:a16="http://schemas.microsoft.com/office/drawing/2014/main" id="{D22B978A-FE3E-F4D7-807D-52DC778346DF}"/>
                  </a:ext>
                </a:extLst>
              </p:cNvPr>
              <p:cNvSpPr/>
              <p:nvPr/>
            </p:nvSpPr>
            <p:spPr bwMode="auto">
              <a:xfrm rot="14889835">
                <a:off x="9144406" y="4070679"/>
                <a:ext cx="73152" cy="109728"/>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5" name="TextBox 414">
                <a:extLst>
                  <a:ext uri="{FF2B5EF4-FFF2-40B4-BE49-F238E27FC236}">
                    <a16:creationId xmlns:a16="http://schemas.microsoft.com/office/drawing/2014/main" id="{8B5729D0-51C2-2EF9-9ED7-9FEA81DC0C5B}"/>
                  </a:ext>
                </a:extLst>
              </p:cNvPr>
              <p:cNvSpPr txBox="1"/>
              <p:nvPr/>
            </p:nvSpPr>
            <p:spPr bwMode="auto">
              <a:xfrm>
                <a:off x="9165923" y="3925582"/>
                <a:ext cx="334197"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a:t>
                </a:r>
              </a:p>
            </p:txBody>
          </p:sp>
          <p:sp>
            <p:nvSpPr>
              <p:cNvPr id="416" name="TextBox 415">
                <a:extLst>
                  <a:ext uri="{FF2B5EF4-FFF2-40B4-BE49-F238E27FC236}">
                    <a16:creationId xmlns:a16="http://schemas.microsoft.com/office/drawing/2014/main" id="{D22550AB-5A12-4FDD-D9CC-F1DCC8131D2F}"/>
                  </a:ext>
                </a:extLst>
              </p:cNvPr>
              <p:cNvSpPr txBox="1"/>
              <p:nvPr/>
            </p:nvSpPr>
            <p:spPr bwMode="auto">
              <a:xfrm>
                <a:off x="10575839" y="4701548"/>
                <a:ext cx="508294" cy="3446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dirty="0">
                    <a:ln>
                      <a:noFill/>
                    </a:ln>
                    <a:solidFill>
                      <a:schemeClr val="bg1"/>
                    </a:solidFill>
                    <a:effectLst/>
                    <a:uLnTx/>
                    <a:uFillTx/>
                    <a:latin typeface="Calibri" panose="020F0502020204030204" pitchFamily="34" charset="0"/>
                    <a:ea typeface="+mn-ea"/>
                    <a:cs typeface="Arial" panose="020B0604020202020204" pitchFamily="34" charset="0"/>
                  </a:rPr>
                  <a:t>3</a:t>
                </a:r>
              </a:p>
            </p:txBody>
          </p:sp>
        </p:grpSp>
        <p:sp>
          <p:nvSpPr>
            <p:cNvPr id="381" name="TextBox 380">
              <a:extLst>
                <a:ext uri="{FF2B5EF4-FFF2-40B4-BE49-F238E27FC236}">
                  <a16:creationId xmlns:a16="http://schemas.microsoft.com/office/drawing/2014/main" id="{1613ABEE-6016-A925-8E59-B4D77E66E4A0}"/>
                </a:ext>
              </a:extLst>
            </p:cNvPr>
            <p:cNvSpPr txBox="1"/>
            <p:nvPr/>
          </p:nvSpPr>
          <p:spPr bwMode="auto">
            <a:xfrm>
              <a:off x="5607179" y="4094142"/>
              <a:ext cx="479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25000" noProof="0" dirty="0">
                  <a:ln>
                    <a:noFill/>
                  </a:ln>
                  <a:solidFill>
                    <a:schemeClr val="bg1"/>
                  </a:solidFill>
                  <a:effectLst/>
                  <a:uLnTx/>
                  <a:uFillTx/>
                  <a:latin typeface="Calibri" panose="020F0502020204030204" pitchFamily="34" charset="0"/>
                  <a:ea typeface="+mn-ea"/>
                  <a:cs typeface="Arial" panose="020B0604020202020204" pitchFamily="34" charset="0"/>
                </a:rPr>
                <a:t>3</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a:t>
              </a:r>
              <a:endParaRPr kumimoji="0" lang="en-US" sz="1400" b="1" i="0" u="none" strike="noStrike" kern="1200" cap="none" spc="0" normalizeH="0" baseline="-2500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grpSp>
          <p:nvGrpSpPr>
            <p:cNvPr id="382" name="Group 381">
              <a:extLst>
                <a:ext uri="{FF2B5EF4-FFF2-40B4-BE49-F238E27FC236}">
                  <a16:creationId xmlns:a16="http://schemas.microsoft.com/office/drawing/2014/main" id="{A2D7E83C-74EC-FBAB-6C3C-B9DFF6AB712D}"/>
                </a:ext>
              </a:extLst>
            </p:cNvPr>
            <p:cNvGrpSpPr/>
            <p:nvPr/>
          </p:nvGrpSpPr>
          <p:grpSpPr>
            <a:xfrm>
              <a:off x="4957964" y="3732840"/>
              <a:ext cx="401100" cy="355046"/>
              <a:chOff x="5641947" y="5660883"/>
              <a:chExt cx="449097" cy="397532"/>
            </a:xfrm>
          </p:grpSpPr>
          <p:sp>
            <p:nvSpPr>
              <p:cNvPr id="388" name="Hexagon 387">
                <a:extLst>
                  <a:ext uri="{FF2B5EF4-FFF2-40B4-BE49-F238E27FC236}">
                    <a16:creationId xmlns:a16="http://schemas.microsoft.com/office/drawing/2014/main" id="{78CEECA3-85F3-3715-DA1C-779BF8176293}"/>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89" name="Straight Connector 388">
                <a:extLst>
                  <a:ext uri="{FF2B5EF4-FFF2-40B4-BE49-F238E27FC236}">
                    <a16:creationId xmlns:a16="http://schemas.microsoft.com/office/drawing/2014/main" id="{6A1E275A-065B-D3F3-A6DA-1A16CBFC9541}"/>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B4BADD2B-213D-FC1A-5F4D-FBDC7E24F3D1}"/>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CD35A07F-F3D8-DB77-B041-0928F2F23557}"/>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383" name="Straight Connector 382">
              <a:extLst>
                <a:ext uri="{FF2B5EF4-FFF2-40B4-BE49-F238E27FC236}">
                  <a16:creationId xmlns:a16="http://schemas.microsoft.com/office/drawing/2014/main" id="{6BD50F0C-55CC-7CE2-8145-1EAD8FB1152B}"/>
                </a:ext>
              </a:extLst>
            </p:cNvPr>
            <p:cNvCxnSpPr>
              <a:cxnSpLocks/>
              <a:stCxn id="388" idx="5"/>
            </p:cNvCxnSpPr>
            <p:nvPr/>
          </p:nvCxnSpPr>
          <p:spPr bwMode="auto">
            <a:xfrm flipV="1">
              <a:off x="5268088" y="3565634"/>
              <a:ext cx="71024" cy="164298"/>
            </a:xfrm>
            <a:prstGeom prst="line">
              <a:avLst/>
            </a:prstGeom>
            <a:noFill/>
            <a:ln w="28575" cap="flat" cmpd="sng" algn="ctr">
              <a:solidFill>
                <a:schemeClr val="bg1"/>
              </a:solidFill>
              <a:prstDash val="solid"/>
              <a:round/>
              <a:headEnd type="none" w="med" len="med"/>
              <a:tailEnd type="none" w="med" len="med"/>
            </a:ln>
            <a:effectLst/>
          </p:spPr>
        </p:cxnSp>
        <p:grpSp>
          <p:nvGrpSpPr>
            <p:cNvPr id="384" name="Group 383">
              <a:extLst>
                <a:ext uri="{FF2B5EF4-FFF2-40B4-BE49-F238E27FC236}">
                  <a16:creationId xmlns:a16="http://schemas.microsoft.com/office/drawing/2014/main" id="{9510864D-A57C-99EA-7E1F-6533256323E5}"/>
                </a:ext>
              </a:extLst>
            </p:cNvPr>
            <p:cNvGrpSpPr/>
            <p:nvPr/>
          </p:nvGrpSpPr>
          <p:grpSpPr>
            <a:xfrm rot="9261250">
              <a:off x="5282849" y="3468017"/>
              <a:ext cx="56696" cy="99956"/>
              <a:chOff x="7733858" y="4275202"/>
              <a:chExt cx="63481" cy="111917"/>
            </a:xfrm>
          </p:grpSpPr>
          <p:cxnSp>
            <p:nvCxnSpPr>
              <p:cNvPr id="385" name="Straight Connector 384">
                <a:extLst>
                  <a:ext uri="{FF2B5EF4-FFF2-40B4-BE49-F238E27FC236}">
                    <a16:creationId xmlns:a16="http://schemas.microsoft.com/office/drawing/2014/main" id="{DA65DC93-2A2A-7CF9-2FFF-08DC10D5F7C2}"/>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80D8955-9250-54E8-85AA-3EF6988227B0}"/>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F7E3E41-C82D-69B0-A6C5-A854C16B5707}"/>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cxnSp>
          <p:nvCxnSpPr>
            <p:cNvPr id="351" name="Straight Connector 350">
              <a:extLst>
                <a:ext uri="{FF2B5EF4-FFF2-40B4-BE49-F238E27FC236}">
                  <a16:creationId xmlns:a16="http://schemas.microsoft.com/office/drawing/2014/main" id="{8FB1FD6C-22D5-882D-6F5C-189C3C137D50}"/>
                </a:ext>
              </a:extLst>
            </p:cNvPr>
            <p:cNvCxnSpPr>
              <a:cxnSpLocks/>
            </p:cNvCxnSpPr>
            <p:nvPr/>
          </p:nvCxnSpPr>
          <p:spPr bwMode="auto">
            <a:xfrm>
              <a:off x="5876606" y="3340515"/>
              <a:ext cx="108057" cy="77780"/>
            </a:xfrm>
            <a:prstGeom prst="line">
              <a:avLst/>
            </a:prstGeom>
            <a:noFill/>
            <a:ln w="28575" cap="flat" cmpd="sng" algn="ctr">
              <a:solidFill>
                <a:schemeClr val="bg1"/>
              </a:solidFill>
              <a:prstDash val="solid"/>
              <a:round/>
              <a:headEnd type="none" w="med" len="med"/>
              <a:tailEnd type="none" w="med" len="med"/>
            </a:ln>
            <a:effectLst/>
          </p:spPr>
        </p:cxnSp>
        <p:sp>
          <p:nvSpPr>
            <p:cNvPr id="500" name="TextBox 499">
              <a:extLst>
                <a:ext uri="{FF2B5EF4-FFF2-40B4-BE49-F238E27FC236}">
                  <a16:creationId xmlns:a16="http://schemas.microsoft.com/office/drawing/2014/main" id="{3672FAFC-AB0C-EEFD-BFBD-80A6A8C9D4A5}"/>
                </a:ext>
              </a:extLst>
            </p:cNvPr>
            <p:cNvSpPr txBox="1"/>
            <p:nvPr/>
          </p:nvSpPr>
          <p:spPr bwMode="auto">
            <a:xfrm>
              <a:off x="5085743" y="3470769"/>
              <a:ext cx="232657"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spTree>
    <p:extLst>
      <p:ext uri="{BB962C8B-B14F-4D97-AF65-F5344CB8AC3E}">
        <p14:creationId xmlns:p14="http://schemas.microsoft.com/office/powerpoint/2010/main" val="1817008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07683"/>
          </a:xfrm>
        </p:spPr>
        <p:txBody>
          <a:bodyPr/>
          <a:lstStyle/>
          <a:p>
            <a:pPr marL="234950" indent="-234950">
              <a:spcAft>
                <a:spcPts val="0"/>
              </a:spcAft>
            </a:pPr>
            <a:r>
              <a:rPr lang="en-US" sz="2000" dirty="0"/>
              <a:t>Multicenter, open-label, first-in-human phase I/II study (DS7300-A-J101; data cutoff: Jan 31, 2023)</a:t>
            </a:r>
          </a:p>
          <a:p>
            <a:pPr marL="635000" lvl="1" indent="-234950">
              <a:spcAft>
                <a:spcPts val="0"/>
              </a:spcAft>
            </a:pPr>
            <a:r>
              <a:rPr lang="en-US" sz="1800" dirty="0"/>
              <a:t>Cohort of patients with SCLC received median of 2 prior systemic </a:t>
            </a:r>
            <a:r>
              <a:rPr lang="en-US" sz="1800" dirty="0" err="1"/>
              <a:t>tx</a:t>
            </a:r>
            <a:r>
              <a:rPr lang="en-US" sz="1800" dirty="0"/>
              <a:t> (range: 1-7), 81.8% chemo-IO</a:t>
            </a:r>
          </a:p>
          <a:p>
            <a:pPr>
              <a:spcAft>
                <a:spcPts val="0"/>
              </a:spcAft>
            </a:pP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OA05.05. NCT04145622. </a:t>
            </a:r>
          </a:p>
        </p:txBody>
      </p:sp>
      <p:sp>
        <p:nvSpPr>
          <p:cNvPr id="2" name="Content Placeholder 2">
            <a:extLst>
              <a:ext uri="{FF2B5EF4-FFF2-40B4-BE49-F238E27FC236}">
                <a16:creationId xmlns:a16="http://schemas.microsoft.com/office/drawing/2014/main" id="{F41178EF-DD53-92B6-4C63-DDC227639930}"/>
              </a:ext>
            </a:extLst>
          </p:cNvPr>
          <p:cNvSpPr txBox="1">
            <a:spLocks/>
          </p:cNvSpPr>
          <p:nvPr/>
        </p:nvSpPr>
        <p:spPr bwMode="auto">
          <a:xfrm>
            <a:off x="619919" y="5604955"/>
            <a:ext cx="11127827" cy="7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4950" marR="0" lvl="0" indent="-23495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dose escalation: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DLTs, SAEs, TEAEs, AESIs; </a:t>
            </a: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dose expansion: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DoR, DCR, PFS, OS</a:t>
            </a:r>
          </a:p>
          <a:p>
            <a:pPr marL="234950" marR="0" lvl="0" indent="-23495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PK, immunogenicity</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3" name="Rectangle 49">
            <a:extLst>
              <a:ext uri="{FF2B5EF4-FFF2-40B4-BE49-F238E27FC236}">
                <a16:creationId xmlns:a16="http://schemas.microsoft.com/office/drawing/2014/main" id="{FD116D2E-F6D8-B5A1-B272-9F61DF79BD48}"/>
              </a:ext>
            </a:extLst>
          </p:cNvPr>
          <p:cNvSpPr>
            <a:spLocks noChangeArrowheads="1"/>
          </p:cNvSpPr>
          <p:nvPr/>
        </p:nvSpPr>
        <p:spPr bwMode="auto">
          <a:xfrm>
            <a:off x="4358025" y="2663913"/>
            <a:ext cx="3244748" cy="590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Q3W</a:t>
            </a:r>
          </a:p>
        </p:txBody>
      </p:sp>
      <p:sp>
        <p:nvSpPr>
          <p:cNvPr id="6" name="Line 54">
            <a:extLst>
              <a:ext uri="{FF2B5EF4-FFF2-40B4-BE49-F238E27FC236}">
                <a16:creationId xmlns:a16="http://schemas.microsoft.com/office/drawing/2014/main" id="{92BE8ECB-E5B8-4208-35BB-4ADFD051C439}"/>
              </a:ext>
            </a:extLst>
          </p:cNvPr>
          <p:cNvSpPr>
            <a:spLocks noChangeShapeType="1"/>
          </p:cNvSpPr>
          <p:nvPr/>
        </p:nvSpPr>
        <p:spPr bwMode="auto">
          <a:xfrm flipV="1">
            <a:off x="3705468" y="2958474"/>
            <a:ext cx="5161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 Box 45">
            <a:extLst>
              <a:ext uri="{FF2B5EF4-FFF2-40B4-BE49-F238E27FC236}">
                <a16:creationId xmlns:a16="http://schemas.microsoft.com/office/drawing/2014/main" id="{21F18BB0-39C3-0536-075E-C28594FBC63C}"/>
              </a:ext>
            </a:extLst>
          </p:cNvPr>
          <p:cNvSpPr txBox="1">
            <a:spLocks noChangeArrowheads="1"/>
          </p:cNvSpPr>
          <p:nvPr/>
        </p:nvSpPr>
        <p:spPr bwMode="auto">
          <a:xfrm>
            <a:off x="928709" y="2462208"/>
            <a:ext cx="28604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advanced/unresectable or metastatic solid tumors*;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prospective selection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B7-H3 expression</a:t>
            </a:r>
            <a:r>
              <a:rPr kumimoji="0" lang="en-US" sz="16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205 overall;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 with SCLC)</a:t>
            </a:r>
          </a:p>
        </p:txBody>
      </p:sp>
      <p:sp>
        <p:nvSpPr>
          <p:cNvPr id="12" name="TextBox 11">
            <a:extLst>
              <a:ext uri="{FF2B5EF4-FFF2-40B4-BE49-F238E27FC236}">
                <a16:creationId xmlns:a16="http://schemas.microsoft.com/office/drawing/2014/main" id="{46ED920F-4DE2-E108-7979-DD020DCB9023}"/>
              </a:ext>
            </a:extLst>
          </p:cNvPr>
          <p:cNvSpPr txBox="1"/>
          <p:nvPr/>
        </p:nvSpPr>
        <p:spPr bwMode="auto">
          <a:xfrm>
            <a:off x="540173" y="4410357"/>
            <a:ext cx="38606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types: HNSCC, ESCC, mCRPC, sqNSCLC, SCLC, bladder cancer, sarcoma, endometrial cancer, melanoma, and breast cancer.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tumor biopsies retrospectively examined for B7-H3 by IHC.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Minimum effective dose. </a:t>
            </a:r>
            <a:r>
              <a:rPr kumimoji="0" lang="en-US" sz="12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 not evaluable for efficacy.</a:t>
            </a:r>
          </a:p>
        </p:txBody>
      </p:sp>
      <p:sp>
        <p:nvSpPr>
          <p:cNvPr id="14" name="TextBox 13">
            <a:extLst>
              <a:ext uri="{FF2B5EF4-FFF2-40B4-BE49-F238E27FC236}">
                <a16:creationId xmlns:a16="http://schemas.microsoft.com/office/drawing/2014/main" id="{5600FEDE-FB5B-95CC-2166-BC22F315D01C}"/>
              </a:ext>
            </a:extLst>
          </p:cNvPr>
          <p:cNvSpPr txBox="1"/>
          <p:nvPr/>
        </p:nvSpPr>
        <p:spPr bwMode="auto">
          <a:xfrm>
            <a:off x="4270027" y="2296650"/>
            <a:ext cx="39070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 (Patients With SCLC Shown)</a:t>
            </a:r>
          </a:p>
        </p:txBody>
      </p:sp>
      <p:sp>
        <p:nvSpPr>
          <p:cNvPr id="15" name="Line 54">
            <a:extLst>
              <a:ext uri="{FF2B5EF4-FFF2-40B4-BE49-F238E27FC236}">
                <a16:creationId xmlns:a16="http://schemas.microsoft.com/office/drawing/2014/main" id="{D85E6173-9D51-BAFE-9D53-B7D3B33A3998}"/>
              </a:ext>
            </a:extLst>
          </p:cNvPr>
          <p:cNvSpPr>
            <a:spLocks noChangeShapeType="1"/>
          </p:cNvSpPr>
          <p:nvPr/>
        </p:nvSpPr>
        <p:spPr bwMode="auto">
          <a:xfrm flipV="1">
            <a:off x="7731173" y="2958474"/>
            <a:ext cx="5161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560756DB-8653-1B23-BE1E-A7CEBA6599DA}"/>
              </a:ext>
            </a:extLst>
          </p:cNvPr>
          <p:cNvSpPr>
            <a:spLocks noChangeArrowheads="1"/>
          </p:cNvSpPr>
          <p:nvPr/>
        </p:nvSpPr>
        <p:spPr bwMode="auto">
          <a:xfrm>
            <a:off x="8320394" y="2659203"/>
            <a:ext cx="3244748" cy="590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12 mg/kg Q3W</a:t>
            </a:r>
          </a:p>
        </p:txBody>
      </p:sp>
      <p:sp>
        <p:nvSpPr>
          <p:cNvPr id="17" name="TextBox 16">
            <a:extLst>
              <a:ext uri="{FF2B5EF4-FFF2-40B4-BE49-F238E27FC236}">
                <a16:creationId xmlns:a16="http://schemas.microsoft.com/office/drawing/2014/main" id="{BF671637-70A6-FBFD-C194-DFE22F0A1F4B}"/>
              </a:ext>
            </a:extLst>
          </p:cNvPr>
          <p:cNvSpPr txBox="1"/>
          <p:nvPr/>
        </p:nvSpPr>
        <p:spPr bwMode="auto">
          <a:xfrm>
            <a:off x="9182784" y="2296650"/>
            <a:ext cx="151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a:t>
            </a:r>
          </a:p>
        </p:txBody>
      </p:sp>
      <p:sp>
        <p:nvSpPr>
          <p:cNvPr id="18" name="Rectangle 17">
            <a:extLst>
              <a:ext uri="{FF2B5EF4-FFF2-40B4-BE49-F238E27FC236}">
                <a16:creationId xmlns:a16="http://schemas.microsoft.com/office/drawing/2014/main" id="{FE6AC7E0-8326-301B-708F-65F2BEAED1DF}"/>
              </a:ext>
            </a:extLst>
          </p:cNvPr>
          <p:cNvSpPr/>
          <p:nvPr/>
        </p:nvSpPr>
        <p:spPr>
          <a:xfrm>
            <a:off x="5988155" y="3297242"/>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16.0 mg/kg (n = 2)</a:t>
            </a:r>
          </a:p>
        </p:txBody>
      </p:sp>
      <p:sp>
        <p:nvSpPr>
          <p:cNvPr id="19" name="Rectangle 18">
            <a:extLst>
              <a:ext uri="{FF2B5EF4-FFF2-40B4-BE49-F238E27FC236}">
                <a16:creationId xmlns:a16="http://schemas.microsoft.com/office/drawing/2014/main" id="{E33A0197-DFEE-FE9A-A3CF-AC70C7826A7C}"/>
              </a:ext>
            </a:extLst>
          </p:cNvPr>
          <p:cNvSpPr/>
          <p:nvPr/>
        </p:nvSpPr>
        <p:spPr>
          <a:xfrm>
            <a:off x="5797144" y="3588727"/>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12.0 mg/kg (n = 8)</a:t>
            </a:r>
          </a:p>
        </p:txBody>
      </p:sp>
      <p:sp>
        <p:nvSpPr>
          <p:cNvPr id="20" name="Rectangle 19">
            <a:extLst>
              <a:ext uri="{FF2B5EF4-FFF2-40B4-BE49-F238E27FC236}">
                <a16:creationId xmlns:a16="http://schemas.microsoft.com/office/drawing/2014/main" id="{C30777D6-C48E-7AB5-19EC-81160528AA76}"/>
              </a:ext>
            </a:extLst>
          </p:cNvPr>
          <p:cNvSpPr/>
          <p:nvPr/>
        </p:nvSpPr>
        <p:spPr>
          <a:xfrm>
            <a:off x="5584788" y="3882391"/>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8.0 mg/kg (n = 10)</a:t>
            </a:r>
          </a:p>
        </p:txBody>
      </p:sp>
      <p:sp>
        <p:nvSpPr>
          <p:cNvPr id="21" name="Rectangle 20">
            <a:extLst>
              <a:ext uri="{FF2B5EF4-FFF2-40B4-BE49-F238E27FC236}">
                <a16:creationId xmlns:a16="http://schemas.microsoft.com/office/drawing/2014/main" id="{9D461D6C-EA80-2749-A6B1-B7BFA3CC1B5F}"/>
              </a:ext>
            </a:extLst>
          </p:cNvPr>
          <p:cNvSpPr/>
          <p:nvPr/>
        </p:nvSpPr>
        <p:spPr>
          <a:xfrm>
            <a:off x="5319983" y="4180017"/>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6.4 mg/kg (n = 1)</a:t>
            </a:r>
          </a:p>
        </p:txBody>
      </p:sp>
      <p:sp>
        <p:nvSpPr>
          <p:cNvPr id="22" name="Rectangle 21">
            <a:extLst>
              <a:ext uri="{FF2B5EF4-FFF2-40B4-BE49-F238E27FC236}">
                <a16:creationId xmlns:a16="http://schemas.microsoft.com/office/drawing/2014/main" id="{15DF3835-4908-578E-732A-8AC9E91B0B9D}"/>
              </a:ext>
            </a:extLst>
          </p:cNvPr>
          <p:cNvSpPr/>
          <p:nvPr/>
        </p:nvSpPr>
        <p:spPr>
          <a:xfrm>
            <a:off x="5096898" y="4487534"/>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4.8 mg/kg</a:t>
            </a:r>
            <a:r>
              <a:rPr kumimoji="0" lang="en-US" sz="1200" b="0" i="0" u="none" strike="noStrike" kern="1200" cap="none" spc="0" normalizeH="0" baseline="30000" noProof="0" dirty="0">
                <a:ln>
                  <a:noFill/>
                </a:ln>
                <a:solidFill>
                  <a:srgbClr val="000000"/>
                </a:solidFill>
                <a:effectLst/>
                <a:uLnTx/>
                <a:uFillTx/>
                <a:latin typeface="Calibri"/>
                <a:ea typeface="+mn-ea"/>
                <a:cs typeface="+mn-cs"/>
              </a:rPr>
              <a:t>‡</a:t>
            </a:r>
            <a:r>
              <a:rPr kumimoji="0" lang="en-US" sz="1200" b="0" i="0" u="none" strike="noStrike" kern="1200" cap="none" spc="0" normalizeH="0" baseline="0" noProof="0" dirty="0">
                <a:ln>
                  <a:noFill/>
                </a:ln>
                <a:solidFill>
                  <a:srgbClr val="000000"/>
                </a:solidFill>
                <a:effectLst/>
                <a:uLnTx/>
                <a:uFillTx/>
                <a:latin typeface="Calibri"/>
                <a:ea typeface="+mn-ea"/>
                <a:cs typeface="+mn-cs"/>
              </a:rPr>
              <a:t> (n = 0)</a:t>
            </a:r>
          </a:p>
        </p:txBody>
      </p:sp>
      <p:sp>
        <p:nvSpPr>
          <p:cNvPr id="23" name="Rectangle 22">
            <a:extLst>
              <a:ext uri="{FF2B5EF4-FFF2-40B4-BE49-F238E27FC236}">
                <a16:creationId xmlns:a16="http://schemas.microsoft.com/office/drawing/2014/main" id="{7BBF7930-B655-125A-37A7-6B1A8D74B920}"/>
              </a:ext>
            </a:extLst>
          </p:cNvPr>
          <p:cNvSpPr/>
          <p:nvPr/>
        </p:nvSpPr>
        <p:spPr>
          <a:xfrm>
            <a:off x="4874774" y="4782235"/>
            <a:ext cx="1613811" cy="25736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36000" rIns="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3.2 mg/kg (n = 1</a:t>
            </a:r>
            <a:r>
              <a:rPr kumimoji="0" lang="en-US" sz="1200" b="0" i="0" u="none" strike="noStrike" kern="1200" cap="none" spc="0" normalizeH="0" baseline="30000" noProof="0" dirty="0">
                <a:ln>
                  <a:noFill/>
                </a:ln>
                <a:solidFill>
                  <a:srgbClr val="000000"/>
                </a:solidFill>
                <a:effectLst/>
                <a:uLnTx/>
                <a:uFillTx/>
                <a:latin typeface="Calibri"/>
                <a:ea typeface="+mn-ea"/>
                <a:cs typeface="+mn-cs"/>
              </a:rPr>
              <a:t>§</a:t>
            </a:r>
            <a:r>
              <a:rPr kumimoji="0" lang="en-US" sz="1200" b="0" i="0" u="none" strike="noStrike" kern="1200" cap="none" spc="0" normalizeH="0" baseline="0" noProof="0" dirty="0">
                <a:ln>
                  <a:noFill/>
                </a:ln>
                <a:solidFill>
                  <a:srgbClr val="000000"/>
                </a:solidFill>
                <a:effectLst/>
                <a:uLnTx/>
                <a:uFillTx/>
                <a:latin typeface="Calibri"/>
                <a:ea typeface="+mn-ea"/>
                <a:cs typeface="+mn-cs"/>
              </a:rPr>
              <a:t>)</a:t>
            </a:r>
          </a:p>
        </p:txBody>
      </p:sp>
      <p:sp>
        <p:nvSpPr>
          <p:cNvPr id="24" name="Rectangle 23">
            <a:extLst>
              <a:ext uri="{FF2B5EF4-FFF2-40B4-BE49-F238E27FC236}">
                <a16:creationId xmlns:a16="http://schemas.microsoft.com/office/drawing/2014/main" id="{F9C9C566-125D-9219-0D62-499D62BA9BC0}"/>
              </a:ext>
            </a:extLst>
          </p:cNvPr>
          <p:cNvSpPr/>
          <p:nvPr/>
        </p:nvSpPr>
        <p:spPr>
          <a:xfrm>
            <a:off x="4587322" y="5074886"/>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1.6 mg/kg (n = 0) </a:t>
            </a:r>
          </a:p>
        </p:txBody>
      </p:sp>
      <p:sp>
        <p:nvSpPr>
          <p:cNvPr id="25" name="Rectangle 24">
            <a:extLst>
              <a:ext uri="{FF2B5EF4-FFF2-40B4-BE49-F238E27FC236}">
                <a16:creationId xmlns:a16="http://schemas.microsoft.com/office/drawing/2014/main" id="{33AE7AB8-ABE2-43D6-0C56-82A0ECE39E4C}"/>
              </a:ext>
            </a:extLst>
          </p:cNvPr>
          <p:cNvSpPr/>
          <p:nvPr/>
        </p:nvSpPr>
        <p:spPr>
          <a:xfrm>
            <a:off x="4358025" y="5371989"/>
            <a:ext cx="1613811" cy="257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0.8 mg/kg (n = 0) </a:t>
            </a:r>
          </a:p>
        </p:txBody>
      </p:sp>
      <p:sp>
        <p:nvSpPr>
          <p:cNvPr id="27" name="TextBox 26">
            <a:extLst>
              <a:ext uri="{FF2B5EF4-FFF2-40B4-BE49-F238E27FC236}">
                <a16:creationId xmlns:a16="http://schemas.microsoft.com/office/drawing/2014/main" id="{FA6C7E9A-FCCB-C60B-09B4-676184C190EB}"/>
              </a:ext>
            </a:extLst>
          </p:cNvPr>
          <p:cNvSpPr txBox="1"/>
          <p:nvPr/>
        </p:nvSpPr>
        <p:spPr bwMode="auto">
          <a:xfrm>
            <a:off x="3863719" y="3275303"/>
            <a:ext cx="15388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Efficacy-evaluable patients with SCLC dosed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 mg/kg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a:t>
            </a:r>
          </a:p>
        </p:txBody>
      </p:sp>
      <p:sp>
        <p:nvSpPr>
          <p:cNvPr id="28" name="Rectangle 27">
            <a:extLst>
              <a:ext uri="{FF2B5EF4-FFF2-40B4-BE49-F238E27FC236}">
                <a16:creationId xmlns:a16="http://schemas.microsoft.com/office/drawing/2014/main" id="{7EC4BFB4-8024-AFEC-3828-0E585CDE4BCC}"/>
              </a:ext>
            </a:extLst>
          </p:cNvPr>
          <p:cNvSpPr/>
          <p:nvPr/>
        </p:nvSpPr>
        <p:spPr>
          <a:xfrm>
            <a:off x="8320394" y="4214671"/>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Cohort 3: sqNSCLC (n = 20)</a:t>
            </a:r>
          </a:p>
        </p:txBody>
      </p:sp>
      <p:sp>
        <p:nvSpPr>
          <p:cNvPr id="29" name="Rectangle 28">
            <a:extLst>
              <a:ext uri="{FF2B5EF4-FFF2-40B4-BE49-F238E27FC236}">
                <a16:creationId xmlns:a16="http://schemas.microsoft.com/office/drawing/2014/main" id="{EAED39D5-96E2-ECCC-F44C-DCF348C9E0F7}"/>
              </a:ext>
            </a:extLst>
          </p:cNvPr>
          <p:cNvSpPr/>
          <p:nvPr/>
        </p:nvSpPr>
        <p:spPr>
          <a:xfrm>
            <a:off x="8320394" y="3757358"/>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Cohort 2: mCRPC (n = 40)</a:t>
            </a:r>
          </a:p>
        </p:txBody>
      </p:sp>
      <p:sp>
        <p:nvSpPr>
          <p:cNvPr id="30" name="Rectangle 29">
            <a:extLst>
              <a:ext uri="{FF2B5EF4-FFF2-40B4-BE49-F238E27FC236}">
                <a16:creationId xmlns:a16="http://schemas.microsoft.com/office/drawing/2014/main" id="{FFEFC908-88EB-7E79-A7EB-C84E9A5EFFB9}"/>
              </a:ext>
            </a:extLst>
          </p:cNvPr>
          <p:cNvSpPr/>
          <p:nvPr/>
        </p:nvSpPr>
        <p:spPr>
          <a:xfrm>
            <a:off x="8320394" y="3300044"/>
            <a:ext cx="3244748" cy="360850"/>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Cohort 1: ESCC (n = 25)</a:t>
            </a:r>
          </a:p>
        </p:txBody>
      </p:sp>
    </p:spTree>
    <p:extLst>
      <p:ext uri="{BB962C8B-B14F-4D97-AF65-F5344CB8AC3E}">
        <p14:creationId xmlns:p14="http://schemas.microsoft.com/office/powerpoint/2010/main" val="1715978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Antitumor Activity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69493" y="5407227"/>
            <a:ext cx="5719340" cy="922755"/>
          </a:xfrm>
        </p:spPr>
        <p:txBody>
          <a:bodyPr/>
          <a:lstStyle/>
          <a:p>
            <a:pPr marL="230188" indent="-230188">
              <a:spcBef>
                <a:spcPts val="400"/>
              </a:spcBef>
            </a:pPr>
            <a:r>
              <a:rPr lang="en-US" sz="2000" b="0" kern="0" dirty="0">
                <a:sym typeface="Arial"/>
              </a:rPr>
              <a:t>Median follow-up: 11.7 mo (95% CI: 4.6-12.9)</a:t>
            </a:r>
          </a:p>
          <a:p>
            <a:pPr marL="230188" indent="-230188">
              <a:spcBef>
                <a:spcPts val="400"/>
              </a:spcBef>
            </a:pPr>
            <a:r>
              <a:rPr lang="en-US" sz="2000" dirty="0">
                <a:sym typeface="Arial"/>
              </a:rPr>
              <a:t>Median time to response: 1.2 mo (95% CI: 1.2-1.4)</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a:t>
            </a:r>
          </a:p>
        </p:txBody>
      </p:sp>
      <p:grpSp>
        <p:nvGrpSpPr>
          <p:cNvPr id="9224" name="Group 9223">
            <a:extLst>
              <a:ext uri="{FF2B5EF4-FFF2-40B4-BE49-F238E27FC236}">
                <a16:creationId xmlns:a16="http://schemas.microsoft.com/office/drawing/2014/main" id="{BCA823CF-0B9A-01F5-5017-17D1746391FD}"/>
              </a:ext>
            </a:extLst>
          </p:cNvPr>
          <p:cNvGrpSpPr/>
          <p:nvPr/>
        </p:nvGrpSpPr>
        <p:grpSpPr>
          <a:xfrm>
            <a:off x="2738969" y="4943786"/>
            <a:ext cx="6319929" cy="215444"/>
            <a:chOff x="2738969" y="4943786"/>
            <a:chExt cx="6319929" cy="215444"/>
          </a:xfrm>
        </p:grpSpPr>
        <p:sp>
          <p:nvSpPr>
            <p:cNvPr id="9225" name="TextBox 9224">
              <a:extLst>
                <a:ext uri="{FF2B5EF4-FFF2-40B4-BE49-F238E27FC236}">
                  <a16:creationId xmlns:a16="http://schemas.microsoft.com/office/drawing/2014/main" id="{A244DE92-6B85-8C7F-81B5-D44FD36AFE73}"/>
                </a:ext>
              </a:extLst>
            </p:cNvPr>
            <p:cNvSpPr txBox="1"/>
            <p:nvPr/>
          </p:nvSpPr>
          <p:spPr>
            <a:xfrm>
              <a:off x="2738969" y="4943786"/>
              <a:ext cx="2192414"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Starting Dose Level:</a:t>
              </a:r>
            </a:p>
          </p:txBody>
        </p:sp>
        <p:grpSp>
          <p:nvGrpSpPr>
            <p:cNvPr id="2" name="Group 1">
              <a:extLst>
                <a:ext uri="{FF2B5EF4-FFF2-40B4-BE49-F238E27FC236}">
                  <a16:creationId xmlns:a16="http://schemas.microsoft.com/office/drawing/2014/main" id="{E81547D6-F592-5A9D-9C97-59B8F7989C24}"/>
                </a:ext>
              </a:extLst>
            </p:cNvPr>
            <p:cNvGrpSpPr/>
            <p:nvPr/>
          </p:nvGrpSpPr>
          <p:grpSpPr>
            <a:xfrm>
              <a:off x="4287225" y="4943786"/>
              <a:ext cx="1189908" cy="215444"/>
              <a:chOff x="4287225" y="4943786"/>
              <a:chExt cx="1189908" cy="215444"/>
            </a:xfrm>
          </p:grpSpPr>
          <p:sp>
            <p:nvSpPr>
              <p:cNvPr id="9226" name="TextBox 9225">
                <a:extLst>
                  <a:ext uri="{FF2B5EF4-FFF2-40B4-BE49-F238E27FC236}">
                    <a16:creationId xmlns:a16="http://schemas.microsoft.com/office/drawing/2014/main" id="{7E680A6A-F29C-D0DA-92E2-CFDA4CBB8569}"/>
                  </a:ext>
                </a:extLst>
              </p:cNvPr>
              <p:cNvSpPr txBox="1"/>
              <p:nvPr/>
            </p:nvSpPr>
            <p:spPr>
              <a:xfrm>
                <a:off x="4540591" y="4943786"/>
                <a:ext cx="936542"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6.4 mg/kg</a:t>
                </a:r>
              </a:p>
            </p:txBody>
          </p:sp>
          <p:sp>
            <p:nvSpPr>
              <p:cNvPr id="9227" name="Rectangle 9226">
                <a:extLst>
                  <a:ext uri="{FF2B5EF4-FFF2-40B4-BE49-F238E27FC236}">
                    <a16:creationId xmlns:a16="http://schemas.microsoft.com/office/drawing/2014/main" id="{39FC993E-8D27-B5C3-771D-CA40638C3ADD}"/>
                  </a:ext>
                </a:extLst>
              </p:cNvPr>
              <p:cNvSpPr/>
              <p:nvPr/>
            </p:nvSpPr>
            <p:spPr>
              <a:xfrm>
                <a:off x="4287225" y="4960068"/>
                <a:ext cx="182880" cy="18288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43" name="Group 42">
              <a:extLst>
                <a:ext uri="{FF2B5EF4-FFF2-40B4-BE49-F238E27FC236}">
                  <a16:creationId xmlns:a16="http://schemas.microsoft.com/office/drawing/2014/main" id="{D13B3067-BCD6-1256-AFEC-D71C2152A796}"/>
                </a:ext>
              </a:extLst>
            </p:cNvPr>
            <p:cNvGrpSpPr/>
            <p:nvPr/>
          </p:nvGrpSpPr>
          <p:grpSpPr>
            <a:xfrm>
              <a:off x="5454023" y="4943786"/>
              <a:ext cx="1138728" cy="215444"/>
              <a:chOff x="5454023" y="4943786"/>
              <a:chExt cx="1138728" cy="215444"/>
            </a:xfrm>
          </p:grpSpPr>
          <p:sp>
            <p:nvSpPr>
              <p:cNvPr id="9228" name="TextBox 9227">
                <a:extLst>
                  <a:ext uri="{FF2B5EF4-FFF2-40B4-BE49-F238E27FC236}">
                    <a16:creationId xmlns:a16="http://schemas.microsoft.com/office/drawing/2014/main" id="{5E6800A3-4226-1974-D2B6-2BCB49435127}"/>
                  </a:ext>
                </a:extLst>
              </p:cNvPr>
              <p:cNvSpPr txBox="1"/>
              <p:nvPr/>
            </p:nvSpPr>
            <p:spPr>
              <a:xfrm>
                <a:off x="5712457" y="4943786"/>
                <a:ext cx="880294"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 mg/kg</a:t>
                </a:r>
              </a:p>
            </p:txBody>
          </p:sp>
          <p:sp>
            <p:nvSpPr>
              <p:cNvPr id="9229" name="Rectangle 9228">
                <a:extLst>
                  <a:ext uri="{FF2B5EF4-FFF2-40B4-BE49-F238E27FC236}">
                    <a16:creationId xmlns:a16="http://schemas.microsoft.com/office/drawing/2014/main" id="{7D46B4C4-E83A-DBD8-940D-4D7DBE46436E}"/>
                  </a:ext>
                </a:extLst>
              </p:cNvPr>
              <p:cNvSpPr/>
              <p:nvPr/>
            </p:nvSpPr>
            <p:spPr>
              <a:xfrm>
                <a:off x="5454023" y="4960068"/>
                <a:ext cx="182880" cy="18288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44" name="Group 43">
              <a:extLst>
                <a:ext uri="{FF2B5EF4-FFF2-40B4-BE49-F238E27FC236}">
                  <a16:creationId xmlns:a16="http://schemas.microsoft.com/office/drawing/2014/main" id="{E571F7EE-D8D9-0129-520E-9875834D3183}"/>
                </a:ext>
              </a:extLst>
            </p:cNvPr>
            <p:cNvGrpSpPr/>
            <p:nvPr/>
          </p:nvGrpSpPr>
          <p:grpSpPr>
            <a:xfrm>
              <a:off x="6620191" y="4943786"/>
              <a:ext cx="1164041" cy="215444"/>
              <a:chOff x="6620191" y="4943786"/>
              <a:chExt cx="1164041" cy="215444"/>
            </a:xfrm>
          </p:grpSpPr>
          <p:sp>
            <p:nvSpPr>
              <p:cNvPr id="9230" name="TextBox 9229">
                <a:extLst>
                  <a:ext uri="{FF2B5EF4-FFF2-40B4-BE49-F238E27FC236}">
                    <a16:creationId xmlns:a16="http://schemas.microsoft.com/office/drawing/2014/main" id="{54003D8D-03F7-365C-D184-25644E555EB7}"/>
                  </a:ext>
                </a:extLst>
              </p:cNvPr>
              <p:cNvSpPr txBox="1"/>
              <p:nvPr/>
            </p:nvSpPr>
            <p:spPr>
              <a:xfrm>
                <a:off x="6862469" y="4943786"/>
                <a:ext cx="921763"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12.0 mg/kg</a:t>
                </a:r>
              </a:p>
            </p:txBody>
          </p:sp>
          <p:sp>
            <p:nvSpPr>
              <p:cNvPr id="9231" name="Rectangle 9230">
                <a:extLst>
                  <a:ext uri="{FF2B5EF4-FFF2-40B4-BE49-F238E27FC236}">
                    <a16:creationId xmlns:a16="http://schemas.microsoft.com/office/drawing/2014/main" id="{F881F40F-38BC-FD1A-631B-A459B6B3690C}"/>
                  </a:ext>
                </a:extLst>
              </p:cNvPr>
              <p:cNvSpPr/>
              <p:nvPr/>
            </p:nvSpPr>
            <p:spPr>
              <a:xfrm>
                <a:off x="6620191" y="4960068"/>
                <a:ext cx="182880" cy="18288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45" name="Group 44">
              <a:extLst>
                <a:ext uri="{FF2B5EF4-FFF2-40B4-BE49-F238E27FC236}">
                  <a16:creationId xmlns:a16="http://schemas.microsoft.com/office/drawing/2014/main" id="{3F7F9BEC-A8EE-12A1-37F3-7FB1DB8C7352}"/>
                </a:ext>
              </a:extLst>
            </p:cNvPr>
            <p:cNvGrpSpPr/>
            <p:nvPr/>
          </p:nvGrpSpPr>
          <p:grpSpPr>
            <a:xfrm>
              <a:off x="7896772" y="4943786"/>
              <a:ext cx="1162126" cy="215444"/>
              <a:chOff x="7896772" y="4943786"/>
              <a:chExt cx="1162126" cy="215444"/>
            </a:xfrm>
          </p:grpSpPr>
          <p:sp>
            <p:nvSpPr>
              <p:cNvPr id="9232" name="TextBox 9231">
                <a:extLst>
                  <a:ext uri="{FF2B5EF4-FFF2-40B4-BE49-F238E27FC236}">
                    <a16:creationId xmlns:a16="http://schemas.microsoft.com/office/drawing/2014/main" id="{24EA97A8-487D-FF14-CC84-6930325EFAA3}"/>
                  </a:ext>
                </a:extLst>
              </p:cNvPr>
              <p:cNvSpPr txBox="1"/>
              <p:nvPr/>
            </p:nvSpPr>
            <p:spPr>
              <a:xfrm>
                <a:off x="8126645" y="4943786"/>
                <a:ext cx="932253"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16.0 mg/kg</a:t>
                </a:r>
              </a:p>
            </p:txBody>
          </p:sp>
          <p:sp>
            <p:nvSpPr>
              <p:cNvPr id="9233" name="Rectangle 9232">
                <a:extLst>
                  <a:ext uri="{FF2B5EF4-FFF2-40B4-BE49-F238E27FC236}">
                    <a16:creationId xmlns:a16="http://schemas.microsoft.com/office/drawing/2014/main" id="{6BF10DFC-21F2-B0C5-6D9B-C0F47745A21A}"/>
                  </a:ext>
                </a:extLst>
              </p:cNvPr>
              <p:cNvSpPr/>
              <p:nvPr/>
            </p:nvSpPr>
            <p:spPr>
              <a:xfrm>
                <a:off x="7896772" y="4960068"/>
                <a:ext cx="182880" cy="1828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grpSp>
      </p:grpSp>
      <p:grpSp>
        <p:nvGrpSpPr>
          <p:cNvPr id="9300" name="Group 9299">
            <a:extLst>
              <a:ext uri="{FF2B5EF4-FFF2-40B4-BE49-F238E27FC236}">
                <a16:creationId xmlns:a16="http://schemas.microsoft.com/office/drawing/2014/main" id="{954FF028-2923-5FBC-AB70-2B122BACFFCD}"/>
              </a:ext>
            </a:extLst>
          </p:cNvPr>
          <p:cNvGrpSpPr/>
          <p:nvPr/>
        </p:nvGrpSpPr>
        <p:grpSpPr>
          <a:xfrm>
            <a:off x="216789" y="1516089"/>
            <a:ext cx="5777793" cy="3323878"/>
            <a:chOff x="-13945" y="1644425"/>
            <a:chExt cx="5777793" cy="3323878"/>
          </a:xfrm>
        </p:grpSpPr>
        <p:grpSp>
          <p:nvGrpSpPr>
            <p:cNvPr id="9295" name="Group 9294">
              <a:extLst>
                <a:ext uri="{FF2B5EF4-FFF2-40B4-BE49-F238E27FC236}">
                  <a16:creationId xmlns:a16="http://schemas.microsoft.com/office/drawing/2014/main" id="{0E69C9B8-C7E5-B84C-BF56-9C12CF668CE8}"/>
                </a:ext>
              </a:extLst>
            </p:cNvPr>
            <p:cNvGrpSpPr/>
            <p:nvPr/>
          </p:nvGrpSpPr>
          <p:grpSpPr>
            <a:xfrm>
              <a:off x="1041483" y="3245315"/>
              <a:ext cx="4668886" cy="1217224"/>
              <a:chOff x="1041483" y="3245315"/>
              <a:chExt cx="4668886" cy="1217224"/>
            </a:xfrm>
          </p:grpSpPr>
          <p:sp>
            <p:nvSpPr>
              <p:cNvPr id="3" name="Rectangle 2">
                <a:extLst>
                  <a:ext uri="{FF2B5EF4-FFF2-40B4-BE49-F238E27FC236}">
                    <a16:creationId xmlns:a16="http://schemas.microsoft.com/office/drawing/2014/main" id="{32F0269F-74F1-64B9-D4A5-AB10070F8E3F}"/>
                  </a:ext>
                </a:extLst>
              </p:cNvPr>
              <p:cNvSpPr/>
              <p:nvPr/>
            </p:nvSpPr>
            <p:spPr>
              <a:xfrm>
                <a:off x="1041483" y="3245315"/>
                <a:ext cx="223778" cy="12209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575F359B-E43B-9689-5466-B7C1ADEA7F97}"/>
                  </a:ext>
                </a:extLst>
              </p:cNvPr>
              <p:cNvSpPr/>
              <p:nvPr/>
            </p:nvSpPr>
            <p:spPr>
              <a:xfrm>
                <a:off x="1275436" y="3364095"/>
                <a:ext cx="223778" cy="1491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8C6E5492-E866-F5D4-5C7C-98BF66EBEC39}"/>
                  </a:ext>
                </a:extLst>
              </p:cNvPr>
              <p:cNvSpPr/>
              <p:nvPr/>
            </p:nvSpPr>
            <p:spPr>
              <a:xfrm>
                <a:off x="1509389" y="3364095"/>
                <a:ext cx="223778" cy="16499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F4C7F0AE-681D-6491-2A17-0DA031E4FDFB}"/>
                  </a:ext>
                </a:extLst>
              </p:cNvPr>
              <p:cNvSpPr/>
              <p:nvPr/>
            </p:nvSpPr>
            <p:spPr>
              <a:xfrm>
                <a:off x="1743342" y="3364095"/>
                <a:ext cx="223778" cy="1813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7E2E33AE-EDE9-B954-BBB5-A179717243E7}"/>
                  </a:ext>
                </a:extLst>
              </p:cNvPr>
              <p:cNvSpPr/>
              <p:nvPr/>
            </p:nvSpPr>
            <p:spPr>
              <a:xfrm>
                <a:off x="1977295" y="3364095"/>
                <a:ext cx="223778" cy="1813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725339E7-7638-4D4F-7554-893DF9F0856B}"/>
                  </a:ext>
                </a:extLst>
              </p:cNvPr>
              <p:cNvSpPr/>
              <p:nvPr/>
            </p:nvSpPr>
            <p:spPr>
              <a:xfrm>
                <a:off x="2211248" y="3364094"/>
                <a:ext cx="223778" cy="30469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E538A536-D337-CF91-4F68-2344A369247B}"/>
                  </a:ext>
                </a:extLst>
              </p:cNvPr>
              <p:cNvSpPr/>
              <p:nvPr/>
            </p:nvSpPr>
            <p:spPr>
              <a:xfrm>
                <a:off x="2445201" y="3364094"/>
                <a:ext cx="223778" cy="3539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C7566B09-82A3-B827-7A7C-044F18C567F1}"/>
                  </a:ext>
                </a:extLst>
              </p:cNvPr>
              <p:cNvSpPr/>
              <p:nvPr/>
            </p:nvSpPr>
            <p:spPr>
              <a:xfrm>
                <a:off x="2679154" y="3364093"/>
                <a:ext cx="223778" cy="3831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B4BE9295-0FE3-615F-94AE-A1002D9C67DD}"/>
                  </a:ext>
                </a:extLst>
              </p:cNvPr>
              <p:cNvSpPr/>
              <p:nvPr/>
            </p:nvSpPr>
            <p:spPr>
              <a:xfrm>
                <a:off x="2913107" y="3364093"/>
                <a:ext cx="223778" cy="4158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E2750954-08FF-9E96-273B-1E4BBF4EB51B}"/>
                  </a:ext>
                </a:extLst>
              </p:cNvPr>
              <p:cNvSpPr/>
              <p:nvPr/>
            </p:nvSpPr>
            <p:spPr>
              <a:xfrm>
                <a:off x="3147060" y="3364092"/>
                <a:ext cx="223778" cy="48217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F8DA2082-27A2-B221-905E-BDE21188561C}"/>
                  </a:ext>
                </a:extLst>
              </p:cNvPr>
              <p:cNvSpPr/>
              <p:nvPr/>
            </p:nvSpPr>
            <p:spPr>
              <a:xfrm>
                <a:off x="3381013" y="3364092"/>
                <a:ext cx="223778" cy="50154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FE751AE-D2DB-4618-F44A-A3A894F21FB3}"/>
                  </a:ext>
                </a:extLst>
              </p:cNvPr>
              <p:cNvSpPr/>
              <p:nvPr/>
            </p:nvSpPr>
            <p:spPr>
              <a:xfrm>
                <a:off x="3614966" y="3364092"/>
                <a:ext cx="223778" cy="5332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517F479F-9590-E759-860E-7A5DC32C40EC}"/>
                  </a:ext>
                </a:extLst>
              </p:cNvPr>
              <p:cNvSpPr/>
              <p:nvPr/>
            </p:nvSpPr>
            <p:spPr>
              <a:xfrm>
                <a:off x="3848919" y="3364091"/>
                <a:ext cx="223778" cy="60632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C0ABE9C-F9F8-E988-B7A3-902A6098CCB0}"/>
                  </a:ext>
                </a:extLst>
              </p:cNvPr>
              <p:cNvSpPr/>
              <p:nvPr/>
            </p:nvSpPr>
            <p:spPr>
              <a:xfrm>
                <a:off x="4082872" y="3364091"/>
                <a:ext cx="223778" cy="6698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6C7962B7-E9AE-0803-39D8-F68C13BAC59B}"/>
                  </a:ext>
                </a:extLst>
              </p:cNvPr>
              <p:cNvSpPr/>
              <p:nvPr/>
            </p:nvSpPr>
            <p:spPr>
              <a:xfrm>
                <a:off x="4316825" y="3364091"/>
                <a:ext cx="223778" cy="6888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DADBBBE-7021-49C1-5B02-9C445F28C811}"/>
                  </a:ext>
                </a:extLst>
              </p:cNvPr>
              <p:cNvSpPr/>
              <p:nvPr/>
            </p:nvSpPr>
            <p:spPr>
              <a:xfrm>
                <a:off x="4550778" y="3364090"/>
                <a:ext cx="223778" cy="7301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E488287F-1939-6830-D264-242F1B5DB3F2}"/>
                  </a:ext>
                </a:extLst>
              </p:cNvPr>
              <p:cNvSpPr/>
              <p:nvPr/>
            </p:nvSpPr>
            <p:spPr>
              <a:xfrm>
                <a:off x="4784731" y="3364090"/>
                <a:ext cx="223778" cy="7428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6480C05E-21E8-7447-DD55-903A5350DB3B}"/>
                  </a:ext>
                </a:extLst>
              </p:cNvPr>
              <p:cNvSpPr/>
              <p:nvPr/>
            </p:nvSpPr>
            <p:spPr>
              <a:xfrm>
                <a:off x="5018684" y="3364089"/>
                <a:ext cx="223778" cy="7587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445BD66A-152E-2E78-8B84-59743DEC1798}"/>
                  </a:ext>
                </a:extLst>
              </p:cNvPr>
              <p:cNvSpPr/>
              <p:nvPr/>
            </p:nvSpPr>
            <p:spPr>
              <a:xfrm>
                <a:off x="5252637" y="3364089"/>
                <a:ext cx="223778" cy="90477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89FCFF41-7BF6-F940-EAC5-B37B33482ACE}"/>
                  </a:ext>
                </a:extLst>
              </p:cNvPr>
              <p:cNvSpPr/>
              <p:nvPr/>
            </p:nvSpPr>
            <p:spPr>
              <a:xfrm>
                <a:off x="5486591" y="3364088"/>
                <a:ext cx="223778" cy="10984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bIns="72000"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9223" name="Freeform: Shape 152">
              <a:extLst>
                <a:ext uri="{FF2B5EF4-FFF2-40B4-BE49-F238E27FC236}">
                  <a16:creationId xmlns:a16="http://schemas.microsoft.com/office/drawing/2014/main" id="{9FD0ECDD-18ED-4F30-D443-5D6BE131FE7B}"/>
                </a:ext>
              </a:extLst>
            </p:cNvPr>
            <p:cNvSpPr/>
            <p:nvPr/>
          </p:nvSpPr>
          <p:spPr>
            <a:xfrm>
              <a:off x="1004929" y="3106815"/>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34" name="Freeform: Shape 152">
              <a:extLst>
                <a:ext uri="{FF2B5EF4-FFF2-40B4-BE49-F238E27FC236}">
                  <a16:creationId xmlns:a16="http://schemas.microsoft.com/office/drawing/2014/main" id="{945AA081-AD71-820C-9E7B-0CC7BE0845BE}"/>
                </a:ext>
              </a:extLst>
            </p:cNvPr>
            <p:cNvSpPr/>
            <p:nvPr/>
          </p:nvSpPr>
          <p:spPr>
            <a:xfrm>
              <a:off x="1004929" y="3747237"/>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23" name="Text Placeholder 2">
              <a:extLst>
                <a:ext uri="{FF2B5EF4-FFF2-40B4-BE49-F238E27FC236}">
                  <a16:creationId xmlns:a16="http://schemas.microsoft.com/office/drawing/2014/main" id="{CF00136E-BEBC-2B26-6CF8-ABC9526C46B1}"/>
                </a:ext>
              </a:extLst>
            </p:cNvPr>
            <p:cNvSpPr txBox="1">
              <a:spLocks/>
            </p:cNvSpPr>
            <p:nvPr/>
          </p:nvSpPr>
          <p:spPr>
            <a:xfrm rot="16200000">
              <a:off x="-1440295" y="3070775"/>
              <a:ext cx="3323878"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marL="0" marR="0" lvl="0" indent="0" algn="ctr" defTabSz="1219170" rtl="0" eaLnBrk="0" fontAlgn="base" latinLnBrk="0" hangingPunct="0">
                <a:lnSpc>
                  <a:spcPct val="100000"/>
                </a:lnSpc>
                <a:spcBef>
                  <a:spcPts val="0"/>
                </a:spcBef>
                <a:spcAft>
                  <a:spcPts val="0"/>
                </a:spcAft>
                <a:buClr>
                  <a:srgbClr val="00B0F0"/>
                </a:buClr>
                <a:buSzTx/>
                <a:buFontTx/>
                <a:buNone/>
                <a:tabLst/>
                <a:defRPr/>
              </a:pPr>
              <a:r>
                <a:rPr kumimoji="1" lang="en-US" sz="1600" b="1" i="0" u="none" strike="noStrike" kern="1200" cap="none" spc="0" normalizeH="0" baseline="0" noProof="0" dirty="0">
                  <a:ln>
                    <a:noFill/>
                  </a:ln>
                  <a:solidFill>
                    <a:srgbClr val="000000"/>
                  </a:solidFill>
                  <a:effectLst/>
                  <a:uLnTx/>
                  <a:uFillTx/>
                  <a:latin typeface="Calibri"/>
                  <a:ea typeface="ＭＳ Ｐゴシック" charset="0"/>
                  <a:cs typeface="Arial" pitchFamily="34" charset="0"/>
                  <a:sym typeface="Arial"/>
                </a:rPr>
                <a:t>Best % Change in Sum of Diameters From BL in Target Lesions</a:t>
              </a:r>
            </a:p>
          </p:txBody>
        </p:sp>
        <p:sp>
          <p:nvSpPr>
            <p:cNvPr id="24" name="Freeform: Shape 146">
              <a:extLst>
                <a:ext uri="{FF2B5EF4-FFF2-40B4-BE49-F238E27FC236}">
                  <a16:creationId xmlns:a16="http://schemas.microsoft.com/office/drawing/2014/main" id="{97A2B642-DCB5-9909-27D7-44560016184B}"/>
                </a:ext>
              </a:extLst>
            </p:cNvPr>
            <p:cNvSpPr/>
            <p:nvPr/>
          </p:nvSpPr>
          <p:spPr>
            <a:xfrm>
              <a:off x="1004928" y="2068590"/>
              <a:ext cx="1355841" cy="2591770"/>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nvGrpSpPr>
            <p:cNvPr id="9297" name="Group 9296">
              <a:extLst>
                <a:ext uri="{FF2B5EF4-FFF2-40B4-BE49-F238E27FC236}">
                  <a16:creationId xmlns:a16="http://schemas.microsoft.com/office/drawing/2014/main" id="{1C507E15-5C72-F22B-06F9-29166FEBF0BC}"/>
                </a:ext>
              </a:extLst>
            </p:cNvPr>
            <p:cNvGrpSpPr/>
            <p:nvPr/>
          </p:nvGrpSpPr>
          <p:grpSpPr>
            <a:xfrm>
              <a:off x="939068" y="2068590"/>
              <a:ext cx="64818" cy="2600325"/>
              <a:chOff x="939068" y="2068590"/>
              <a:chExt cx="64818" cy="2600325"/>
            </a:xfrm>
          </p:grpSpPr>
          <p:sp>
            <p:nvSpPr>
              <p:cNvPr id="57" name="Freeform: Shape 147">
                <a:extLst>
                  <a:ext uri="{FF2B5EF4-FFF2-40B4-BE49-F238E27FC236}">
                    <a16:creationId xmlns:a16="http://schemas.microsoft.com/office/drawing/2014/main" id="{759A5F80-A57A-DB04-F27D-9352F87377B5}"/>
                  </a:ext>
                </a:extLst>
              </p:cNvPr>
              <p:cNvSpPr/>
              <p:nvPr/>
            </p:nvSpPr>
            <p:spPr>
              <a:xfrm>
                <a:off x="939068" y="466035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58" name="Freeform: Shape 148">
                <a:extLst>
                  <a:ext uri="{FF2B5EF4-FFF2-40B4-BE49-F238E27FC236}">
                    <a16:creationId xmlns:a16="http://schemas.microsoft.com/office/drawing/2014/main" id="{9AB87618-1E47-6513-9C48-AB313382B43D}"/>
                  </a:ext>
                </a:extLst>
              </p:cNvPr>
              <p:cNvSpPr/>
              <p:nvPr/>
            </p:nvSpPr>
            <p:spPr>
              <a:xfrm>
                <a:off x="939068" y="4401183"/>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59" name="Freeform: Shape 149">
                <a:extLst>
                  <a:ext uri="{FF2B5EF4-FFF2-40B4-BE49-F238E27FC236}">
                    <a16:creationId xmlns:a16="http://schemas.microsoft.com/office/drawing/2014/main" id="{5F39ACC3-82C3-2924-DD5C-AA8C494C27BC}"/>
                  </a:ext>
                </a:extLst>
              </p:cNvPr>
              <p:cNvSpPr/>
              <p:nvPr/>
            </p:nvSpPr>
            <p:spPr>
              <a:xfrm>
                <a:off x="939068" y="4142006"/>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60" name="Freeform: Shape 150">
                <a:extLst>
                  <a:ext uri="{FF2B5EF4-FFF2-40B4-BE49-F238E27FC236}">
                    <a16:creationId xmlns:a16="http://schemas.microsoft.com/office/drawing/2014/main" id="{E61B6122-9116-DF69-AE93-0822CBEC8380}"/>
                  </a:ext>
                </a:extLst>
              </p:cNvPr>
              <p:cNvSpPr/>
              <p:nvPr/>
            </p:nvSpPr>
            <p:spPr>
              <a:xfrm>
                <a:off x="939068" y="388282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61" name="Freeform: Shape 151">
                <a:extLst>
                  <a:ext uri="{FF2B5EF4-FFF2-40B4-BE49-F238E27FC236}">
                    <a16:creationId xmlns:a16="http://schemas.microsoft.com/office/drawing/2014/main" id="{9669084D-F18A-5BA5-0329-A62032891606}"/>
                  </a:ext>
                </a:extLst>
              </p:cNvPr>
              <p:cNvSpPr/>
              <p:nvPr/>
            </p:nvSpPr>
            <p:spPr>
              <a:xfrm>
                <a:off x="939068" y="3623652"/>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62" name="Freeform: Shape 153">
                <a:extLst>
                  <a:ext uri="{FF2B5EF4-FFF2-40B4-BE49-F238E27FC236}">
                    <a16:creationId xmlns:a16="http://schemas.microsoft.com/office/drawing/2014/main" id="{C564AA23-8991-D2DD-71DF-38FF46FA805C}"/>
                  </a:ext>
                </a:extLst>
              </p:cNvPr>
              <p:cNvSpPr/>
              <p:nvPr/>
            </p:nvSpPr>
            <p:spPr>
              <a:xfrm>
                <a:off x="939068" y="3364475"/>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63" name="Freeform: Shape 154">
                <a:extLst>
                  <a:ext uri="{FF2B5EF4-FFF2-40B4-BE49-F238E27FC236}">
                    <a16:creationId xmlns:a16="http://schemas.microsoft.com/office/drawing/2014/main" id="{536DE9E8-8E68-3A44-C05A-0C6460DE831F}"/>
                  </a:ext>
                </a:extLst>
              </p:cNvPr>
              <p:cNvSpPr/>
              <p:nvPr/>
            </p:nvSpPr>
            <p:spPr>
              <a:xfrm>
                <a:off x="939068" y="2846121"/>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16" name="Freeform: Shape 155">
                <a:extLst>
                  <a:ext uri="{FF2B5EF4-FFF2-40B4-BE49-F238E27FC236}">
                    <a16:creationId xmlns:a16="http://schemas.microsoft.com/office/drawing/2014/main" id="{BA839E39-4F44-B3BC-70BD-66C4212E3B76}"/>
                  </a:ext>
                </a:extLst>
              </p:cNvPr>
              <p:cNvSpPr/>
              <p:nvPr/>
            </p:nvSpPr>
            <p:spPr>
              <a:xfrm>
                <a:off x="939068" y="2327767"/>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17" name="Freeform: Shape 156">
                <a:extLst>
                  <a:ext uri="{FF2B5EF4-FFF2-40B4-BE49-F238E27FC236}">
                    <a16:creationId xmlns:a16="http://schemas.microsoft.com/office/drawing/2014/main" id="{E1D32A4F-7089-A6C5-B0B9-12EECE350284}"/>
                  </a:ext>
                </a:extLst>
              </p:cNvPr>
              <p:cNvSpPr/>
              <p:nvPr/>
            </p:nvSpPr>
            <p:spPr>
              <a:xfrm>
                <a:off x="939068" y="2068590"/>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20" name="Freeform: Shape 155">
                <a:extLst>
                  <a:ext uri="{FF2B5EF4-FFF2-40B4-BE49-F238E27FC236}">
                    <a16:creationId xmlns:a16="http://schemas.microsoft.com/office/drawing/2014/main" id="{B1E4583E-4F10-0C55-AA80-B116DA9D7524}"/>
                  </a:ext>
                </a:extLst>
              </p:cNvPr>
              <p:cNvSpPr/>
              <p:nvPr/>
            </p:nvSpPr>
            <p:spPr>
              <a:xfrm>
                <a:off x="939068" y="258694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22" name="Freeform: Shape 154">
                <a:extLst>
                  <a:ext uri="{FF2B5EF4-FFF2-40B4-BE49-F238E27FC236}">
                    <a16:creationId xmlns:a16="http://schemas.microsoft.com/office/drawing/2014/main" id="{54A25670-6A3C-5D42-034B-30E3EE746130}"/>
                  </a:ext>
                </a:extLst>
              </p:cNvPr>
              <p:cNvSpPr/>
              <p:nvPr/>
            </p:nvSpPr>
            <p:spPr>
              <a:xfrm>
                <a:off x="939068" y="310529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nvGrpSpPr>
            <p:cNvPr id="9296" name="Group 9295">
              <a:extLst>
                <a:ext uri="{FF2B5EF4-FFF2-40B4-BE49-F238E27FC236}">
                  <a16:creationId xmlns:a16="http://schemas.microsoft.com/office/drawing/2014/main" id="{5E6376E7-5C12-FA27-059A-5EA7C6E380A0}"/>
                </a:ext>
              </a:extLst>
            </p:cNvPr>
            <p:cNvGrpSpPr/>
            <p:nvPr/>
          </p:nvGrpSpPr>
          <p:grpSpPr>
            <a:xfrm>
              <a:off x="534647" y="1974238"/>
              <a:ext cx="375104" cy="2837021"/>
              <a:chOff x="489431" y="1974238"/>
              <a:chExt cx="375104" cy="2837021"/>
            </a:xfrm>
          </p:grpSpPr>
          <p:sp>
            <p:nvSpPr>
              <p:cNvPr id="46" name="TextBox 45">
                <a:extLst>
                  <a:ext uri="{FF2B5EF4-FFF2-40B4-BE49-F238E27FC236}">
                    <a16:creationId xmlns:a16="http://schemas.microsoft.com/office/drawing/2014/main" id="{23097A62-7F55-E60C-FFFC-7105040E1467}"/>
                  </a:ext>
                </a:extLst>
              </p:cNvPr>
              <p:cNvSpPr txBox="1"/>
              <p:nvPr/>
            </p:nvSpPr>
            <p:spPr>
              <a:xfrm>
                <a:off x="551949" y="1974238"/>
                <a:ext cx="312586"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47" name="TextBox 46">
                <a:extLst>
                  <a:ext uri="{FF2B5EF4-FFF2-40B4-BE49-F238E27FC236}">
                    <a16:creationId xmlns:a16="http://schemas.microsoft.com/office/drawing/2014/main" id="{E1621A52-78E0-3176-1655-757769F5CB21}"/>
                  </a:ext>
                </a:extLst>
              </p:cNvPr>
              <p:cNvSpPr txBox="1"/>
              <p:nvPr/>
            </p:nvSpPr>
            <p:spPr>
              <a:xfrm>
                <a:off x="656145" y="2233318"/>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48" name="TextBox 47">
                <a:extLst>
                  <a:ext uri="{FF2B5EF4-FFF2-40B4-BE49-F238E27FC236}">
                    <a16:creationId xmlns:a16="http://schemas.microsoft.com/office/drawing/2014/main" id="{563F3844-D8AB-55EF-3C94-33F967924FA9}"/>
                  </a:ext>
                </a:extLst>
              </p:cNvPr>
              <p:cNvSpPr txBox="1"/>
              <p:nvPr/>
            </p:nvSpPr>
            <p:spPr>
              <a:xfrm>
                <a:off x="656145" y="2492398"/>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49" name="TextBox 48">
                <a:extLst>
                  <a:ext uri="{FF2B5EF4-FFF2-40B4-BE49-F238E27FC236}">
                    <a16:creationId xmlns:a16="http://schemas.microsoft.com/office/drawing/2014/main" id="{E74DC7C2-35E9-BC3C-26A0-160068912651}"/>
                  </a:ext>
                </a:extLst>
              </p:cNvPr>
              <p:cNvSpPr txBox="1"/>
              <p:nvPr/>
            </p:nvSpPr>
            <p:spPr>
              <a:xfrm>
                <a:off x="656145" y="2751478"/>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50" name="TextBox 49">
                <a:extLst>
                  <a:ext uri="{FF2B5EF4-FFF2-40B4-BE49-F238E27FC236}">
                    <a16:creationId xmlns:a16="http://schemas.microsoft.com/office/drawing/2014/main" id="{E71B6357-0DC4-0153-5139-42C610692047}"/>
                  </a:ext>
                </a:extLst>
              </p:cNvPr>
              <p:cNvSpPr txBox="1"/>
              <p:nvPr/>
            </p:nvSpPr>
            <p:spPr>
              <a:xfrm>
                <a:off x="656145" y="3010558"/>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51" name="TextBox 50">
                <a:extLst>
                  <a:ext uri="{FF2B5EF4-FFF2-40B4-BE49-F238E27FC236}">
                    <a16:creationId xmlns:a16="http://schemas.microsoft.com/office/drawing/2014/main" id="{054E01B2-DCD8-B0F6-E1D5-D1328D4FDBF1}"/>
                  </a:ext>
                </a:extLst>
              </p:cNvPr>
              <p:cNvSpPr txBox="1"/>
              <p:nvPr/>
            </p:nvSpPr>
            <p:spPr>
              <a:xfrm>
                <a:off x="760339" y="3269638"/>
                <a:ext cx="104196"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52" name="TextBox 51">
                <a:extLst>
                  <a:ext uri="{FF2B5EF4-FFF2-40B4-BE49-F238E27FC236}">
                    <a16:creationId xmlns:a16="http://schemas.microsoft.com/office/drawing/2014/main" id="{55A2618C-3625-6CAF-0D30-4BC0AEC3CEFE}"/>
                  </a:ext>
                </a:extLst>
              </p:cNvPr>
              <p:cNvSpPr txBox="1"/>
              <p:nvPr/>
            </p:nvSpPr>
            <p:spPr>
              <a:xfrm>
                <a:off x="593627" y="3528718"/>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53" name="TextBox 52">
                <a:extLst>
                  <a:ext uri="{FF2B5EF4-FFF2-40B4-BE49-F238E27FC236}">
                    <a16:creationId xmlns:a16="http://schemas.microsoft.com/office/drawing/2014/main" id="{D1858801-AADA-C626-4542-9799EAE8DA66}"/>
                  </a:ext>
                </a:extLst>
              </p:cNvPr>
              <p:cNvSpPr txBox="1"/>
              <p:nvPr/>
            </p:nvSpPr>
            <p:spPr>
              <a:xfrm>
                <a:off x="593627" y="3787798"/>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54" name="TextBox 53">
                <a:extLst>
                  <a:ext uri="{FF2B5EF4-FFF2-40B4-BE49-F238E27FC236}">
                    <a16:creationId xmlns:a16="http://schemas.microsoft.com/office/drawing/2014/main" id="{60D8400F-89FF-9E2A-5353-E4BB3042C56C}"/>
                  </a:ext>
                </a:extLst>
              </p:cNvPr>
              <p:cNvSpPr txBox="1"/>
              <p:nvPr/>
            </p:nvSpPr>
            <p:spPr>
              <a:xfrm>
                <a:off x="593627" y="4046878"/>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55" name="TextBox 54">
                <a:extLst>
                  <a:ext uri="{FF2B5EF4-FFF2-40B4-BE49-F238E27FC236}">
                    <a16:creationId xmlns:a16="http://schemas.microsoft.com/office/drawing/2014/main" id="{515C6947-BA27-81CD-DCEA-DA8DB60F0805}"/>
                  </a:ext>
                </a:extLst>
              </p:cNvPr>
              <p:cNvSpPr txBox="1"/>
              <p:nvPr/>
            </p:nvSpPr>
            <p:spPr>
              <a:xfrm>
                <a:off x="593627" y="4305958"/>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56" name="TextBox 55">
                <a:extLst>
                  <a:ext uri="{FF2B5EF4-FFF2-40B4-BE49-F238E27FC236}">
                    <a16:creationId xmlns:a16="http://schemas.microsoft.com/office/drawing/2014/main" id="{9B8F18D5-35FE-1955-9E1D-0054C23C7BB3}"/>
                  </a:ext>
                </a:extLst>
              </p:cNvPr>
              <p:cNvSpPr txBox="1"/>
              <p:nvPr/>
            </p:nvSpPr>
            <p:spPr>
              <a:xfrm>
                <a:off x="489431" y="4565038"/>
                <a:ext cx="375104"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sp>
          <p:nvSpPr>
            <p:cNvPr id="9235" name="Freeform: Shape 152">
              <a:extLst>
                <a:ext uri="{FF2B5EF4-FFF2-40B4-BE49-F238E27FC236}">
                  <a16:creationId xmlns:a16="http://schemas.microsoft.com/office/drawing/2014/main" id="{B8E2663D-BB71-7F0E-E6E8-039A09BBA769}"/>
                </a:ext>
              </a:extLst>
            </p:cNvPr>
            <p:cNvSpPr/>
            <p:nvPr/>
          </p:nvSpPr>
          <p:spPr>
            <a:xfrm>
              <a:off x="1013358" y="3370225"/>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nvGrpSpPr>
          <p:cNvPr id="9301" name="Group 9300">
            <a:extLst>
              <a:ext uri="{FF2B5EF4-FFF2-40B4-BE49-F238E27FC236}">
                <a16:creationId xmlns:a16="http://schemas.microsoft.com/office/drawing/2014/main" id="{97511C1A-A61A-2E61-9D89-D679A62CC0FC}"/>
              </a:ext>
            </a:extLst>
          </p:cNvPr>
          <p:cNvGrpSpPr/>
          <p:nvPr/>
        </p:nvGrpSpPr>
        <p:grpSpPr>
          <a:xfrm>
            <a:off x="6050946" y="1554398"/>
            <a:ext cx="5849403" cy="3285234"/>
            <a:chOff x="6050948" y="1554398"/>
            <a:chExt cx="5849403" cy="3285234"/>
          </a:xfrm>
        </p:grpSpPr>
        <p:sp>
          <p:nvSpPr>
            <p:cNvPr id="9286" name="Freeform: Shape 152">
              <a:extLst>
                <a:ext uri="{FF2B5EF4-FFF2-40B4-BE49-F238E27FC236}">
                  <a16:creationId xmlns:a16="http://schemas.microsoft.com/office/drawing/2014/main" id="{49FBFF13-E25F-6DD4-25DB-87EB8EB5A5AC}"/>
                </a:ext>
              </a:extLst>
            </p:cNvPr>
            <p:cNvSpPr/>
            <p:nvPr/>
          </p:nvSpPr>
          <p:spPr>
            <a:xfrm>
              <a:off x="7066553" y="2021530"/>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7" name="Freeform: Shape 152">
              <a:extLst>
                <a:ext uri="{FF2B5EF4-FFF2-40B4-BE49-F238E27FC236}">
                  <a16:creationId xmlns:a16="http://schemas.microsoft.com/office/drawing/2014/main" id="{A943788A-3E83-8574-EF52-0EA96B591190}"/>
                </a:ext>
              </a:extLst>
            </p:cNvPr>
            <p:cNvSpPr/>
            <p:nvPr/>
          </p:nvSpPr>
          <p:spPr>
            <a:xfrm>
              <a:off x="7044622" y="2946242"/>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chemeClr val="tx1">
                  <a:lumMod val="50000"/>
                </a:schemeClr>
              </a:solidFill>
              <a:prstDash val="sysDash"/>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25" name="Text Placeholder 2">
              <a:extLst>
                <a:ext uri="{FF2B5EF4-FFF2-40B4-BE49-F238E27FC236}">
                  <a16:creationId xmlns:a16="http://schemas.microsoft.com/office/drawing/2014/main" id="{822CFE5F-FEE2-6EE3-E3EC-4CB57C7A14C4}"/>
                </a:ext>
              </a:extLst>
            </p:cNvPr>
            <p:cNvSpPr txBox="1">
              <a:spLocks/>
            </p:cNvSpPr>
            <p:nvPr/>
          </p:nvSpPr>
          <p:spPr>
            <a:xfrm rot="16200000">
              <a:off x="4780688" y="2879930"/>
              <a:ext cx="3011698" cy="471177"/>
            </a:xfrm>
            <a:prstGeom prst="rect">
              <a:avLst/>
            </a:prstGeom>
            <a:noFill/>
          </p:spPr>
          <p:txBody>
            <a:bodyPr vert="horz" lIns="121920" tIns="60960" rIns="121920" bIns="60960" rtlCol="0">
              <a:no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marL="0" marR="0" lvl="0" indent="0" algn="ctr" defTabSz="1219170" rtl="0" eaLnBrk="0" fontAlgn="base" latinLnBrk="0" hangingPunct="0">
                <a:lnSpc>
                  <a:spcPct val="100000"/>
                </a:lnSpc>
                <a:spcBef>
                  <a:spcPts val="0"/>
                </a:spcBef>
                <a:spcAft>
                  <a:spcPts val="0"/>
                </a:spcAft>
                <a:buClr>
                  <a:srgbClr val="00B0F0"/>
                </a:buClr>
                <a:buSzTx/>
                <a:buFontTx/>
                <a:buNone/>
                <a:tabLst/>
                <a:defRPr/>
              </a:pPr>
              <a:r>
                <a:rPr kumimoji="1" lang="en-US" sz="1600" b="1" i="0" u="none" strike="noStrike" kern="1200" cap="none" spc="0" normalizeH="0" baseline="0" noProof="0" dirty="0">
                  <a:ln>
                    <a:noFill/>
                  </a:ln>
                  <a:solidFill>
                    <a:srgbClr val="000000"/>
                  </a:solidFill>
                  <a:effectLst/>
                  <a:uLnTx/>
                  <a:uFillTx/>
                  <a:latin typeface="Calibri"/>
                  <a:ea typeface="ＭＳ Ｐゴシック" charset="0"/>
                  <a:cs typeface="Arial" pitchFamily="34" charset="0"/>
                  <a:sym typeface="Arial"/>
                </a:rPr>
                <a:t>% Change in Sum of Diameters </a:t>
              </a:r>
              <a:br>
                <a:rPr kumimoji="1" lang="en-US" sz="1600" b="1" i="0" u="none" strike="noStrike" kern="1200" cap="none" spc="0" normalizeH="0" baseline="0" noProof="0" dirty="0">
                  <a:ln>
                    <a:noFill/>
                  </a:ln>
                  <a:solidFill>
                    <a:srgbClr val="000000"/>
                  </a:solidFill>
                  <a:effectLst/>
                  <a:uLnTx/>
                  <a:uFillTx/>
                  <a:latin typeface="Calibri"/>
                  <a:ea typeface="ＭＳ Ｐゴシック" charset="0"/>
                  <a:cs typeface="Arial" pitchFamily="34" charset="0"/>
                  <a:sym typeface="Arial"/>
                </a:rPr>
              </a:br>
              <a:r>
                <a:rPr kumimoji="1" lang="en-US" sz="1600" b="1" i="0" u="none" strike="noStrike" kern="1200" cap="none" spc="0" normalizeH="0" baseline="0" noProof="0" dirty="0">
                  <a:ln>
                    <a:noFill/>
                  </a:ln>
                  <a:solidFill>
                    <a:srgbClr val="000000"/>
                  </a:solidFill>
                  <a:effectLst/>
                  <a:uLnTx/>
                  <a:uFillTx/>
                  <a:latin typeface="Calibri"/>
                  <a:ea typeface="ＭＳ Ｐゴシック" charset="0"/>
                  <a:cs typeface="Arial" pitchFamily="34" charset="0"/>
                  <a:sym typeface="Arial"/>
                </a:rPr>
                <a:t>from BL in Target Lesions</a:t>
              </a:r>
            </a:p>
          </p:txBody>
        </p:sp>
        <p:sp>
          <p:nvSpPr>
            <p:cNvPr id="26" name="Text Placeholder 2">
              <a:extLst>
                <a:ext uri="{FF2B5EF4-FFF2-40B4-BE49-F238E27FC236}">
                  <a16:creationId xmlns:a16="http://schemas.microsoft.com/office/drawing/2014/main" id="{3BFBEAB8-FED8-612C-189E-88E272F27EF4}"/>
                </a:ext>
              </a:extLst>
            </p:cNvPr>
            <p:cNvSpPr txBox="1">
              <a:spLocks/>
            </p:cNvSpPr>
            <p:nvPr/>
          </p:nvSpPr>
          <p:spPr>
            <a:xfrm>
              <a:off x="7044622" y="4470300"/>
              <a:ext cx="4750489" cy="369332"/>
            </a:xfrm>
            <a:prstGeom prst="rect">
              <a:avLst/>
            </a:prstGeom>
            <a:noFill/>
          </p:spPr>
          <p:txBody>
            <a:bodyPr vert="horz" wrap="square" lIns="121920" tIns="60960" rIns="121920" bIns="60960" rtlCol="0">
              <a:spAutoFit/>
            </a:bodyPr>
            <a:lstStyle>
              <a:lvl1pPr marL="0" indent="0" algn="l" rtl="0" eaLnBrk="0" fontAlgn="base" hangingPunct="0">
                <a:spcBef>
                  <a:spcPct val="20000"/>
                </a:spcBef>
                <a:spcAft>
                  <a:spcPct val="0"/>
                </a:spcAft>
                <a:buClr>
                  <a:srgbClr val="00B0F0"/>
                </a:buClr>
                <a:buFontTx/>
                <a:buNone/>
                <a:defRPr kumimoji="1" lang="en-US" sz="2333" kern="1200" dirty="0" smtClean="0">
                  <a:solidFill>
                    <a:schemeClr val="tx1"/>
                  </a:solidFill>
                  <a:latin typeface="Arial" pitchFamily="34" charset="0"/>
                  <a:ea typeface="ＭＳ Ｐゴシック" charset="0"/>
                  <a:cs typeface="Arial" pitchFamily="34" charset="0"/>
                </a:defRPr>
              </a:lvl1pPr>
              <a:lvl2pPr marL="574123" indent="-193138" algn="l" rtl="0" eaLnBrk="0" fontAlgn="base" hangingPunct="0">
                <a:spcBef>
                  <a:spcPct val="20000"/>
                </a:spcBef>
                <a:spcAft>
                  <a:spcPct val="0"/>
                </a:spcAft>
                <a:buClr>
                  <a:srgbClr val="00B0F0"/>
                </a:buClr>
                <a:buFont typeface="Arial" pitchFamily="34" charset="0"/>
                <a:buChar char="•"/>
                <a:defRPr kumimoji="1" lang="en-US" sz="2000" kern="1200" dirty="0" smtClean="0">
                  <a:solidFill>
                    <a:schemeClr val="tx1"/>
                  </a:solidFill>
                  <a:latin typeface="Arial" pitchFamily="34" charset="0"/>
                  <a:ea typeface="ＭＳ Ｐゴシック" charset="0"/>
                  <a:cs typeface="Arial" pitchFamily="34" charset="0"/>
                </a:defRPr>
              </a:lvl2pPr>
              <a:lvl3pPr marL="855893" indent="-187847"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3pPr>
              <a:lvl4pPr marL="1148246" indent="-198430" algn="l" rtl="0" eaLnBrk="0" fontAlgn="base" hangingPunct="0">
                <a:spcBef>
                  <a:spcPct val="20000"/>
                </a:spcBef>
                <a:spcAft>
                  <a:spcPct val="0"/>
                </a:spcAft>
                <a:buClr>
                  <a:srgbClr val="00B0F0"/>
                </a:buClr>
                <a:buFont typeface="Arial" pitchFamily="34" charset="0"/>
                <a:buChar char="•"/>
                <a:defRPr kumimoji="1" lang="en-US" sz="1667" kern="1200" dirty="0" smtClean="0">
                  <a:solidFill>
                    <a:schemeClr val="tx1"/>
                  </a:solidFill>
                  <a:latin typeface="Arial" pitchFamily="34" charset="0"/>
                  <a:ea typeface="ＭＳ Ｐゴシック" charset="0"/>
                  <a:cs typeface="Arial" pitchFamily="34" charset="0"/>
                </a:defRPr>
              </a:lvl4pPr>
              <a:lvl5pPr marL="1714431" indent="-190492" algn="l" rtl="0" eaLnBrk="1" fontAlgn="base" hangingPunct="1">
                <a:spcBef>
                  <a:spcPct val="20000"/>
                </a:spcBef>
                <a:spcAft>
                  <a:spcPct val="0"/>
                </a:spcAft>
                <a:buClr>
                  <a:srgbClr val="00B0F0"/>
                </a:buClr>
                <a:buFont typeface="Arial" pitchFamily="34" charset="0"/>
                <a:buChar char="•"/>
                <a:defRPr kumimoji="1" sz="2000" kern="1200">
                  <a:solidFill>
                    <a:schemeClr val="tx1"/>
                  </a:solidFill>
                  <a:latin typeface="+mn-lt"/>
                  <a:ea typeface="+mn-ea"/>
                  <a:cs typeface="+mn-cs"/>
                </a:defRPr>
              </a:lvl5pPr>
              <a:lvl6pPr marL="2992774"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6pPr>
              <a:lvl7pPr marL="3536916"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7pPr>
              <a:lvl8pPr marL="4081057"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8pPr>
              <a:lvl9pPr marL="4625198" indent="-272071" algn="l" defTabSz="1088281" rtl="0" eaLnBrk="1" latinLnBrk="0" hangingPunct="1">
                <a:spcBef>
                  <a:spcPct val="20000"/>
                </a:spcBef>
                <a:buFont typeface="Arial" pitchFamily="34" charset="0"/>
                <a:buChar char="•"/>
                <a:defRPr kumimoji="1" sz="2417" kern="1200">
                  <a:solidFill>
                    <a:schemeClr val="tx1"/>
                  </a:solidFill>
                  <a:latin typeface="+mn-lt"/>
                  <a:ea typeface="+mn-ea"/>
                  <a:cs typeface="+mn-cs"/>
                </a:defRPr>
              </a:lvl9pPr>
            </a:lstStyle>
            <a:p>
              <a:pPr marL="0" marR="0" lvl="0" indent="0" algn="ctr" defTabSz="1219170" rtl="0" eaLnBrk="0" fontAlgn="base" latinLnBrk="0" hangingPunct="0">
                <a:lnSpc>
                  <a:spcPct val="100000"/>
                </a:lnSpc>
                <a:spcBef>
                  <a:spcPts val="0"/>
                </a:spcBef>
                <a:spcAft>
                  <a:spcPts val="1333"/>
                </a:spcAft>
                <a:buClr>
                  <a:srgbClr val="00B0F0"/>
                </a:buClr>
                <a:buSzTx/>
                <a:buFontTx/>
                <a:buNone/>
                <a:tabLst/>
                <a:defRPr/>
              </a:pPr>
              <a:r>
                <a:rPr kumimoji="1" lang="en-US" sz="1600" b="1" i="0" u="none" strike="noStrike" kern="1200" cap="none" spc="0" normalizeH="0" baseline="0" noProof="0" dirty="0">
                  <a:ln>
                    <a:noFill/>
                  </a:ln>
                  <a:solidFill>
                    <a:srgbClr val="000000"/>
                  </a:solidFill>
                  <a:effectLst/>
                  <a:uLnTx/>
                  <a:uFillTx/>
                  <a:latin typeface="Calibri"/>
                  <a:ea typeface="ＭＳ Ｐゴシック" charset="0"/>
                  <a:cs typeface="Arial" pitchFamily="34" charset="0"/>
                  <a:sym typeface="Arial"/>
                </a:rPr>
                <a:t>Wk Since Start of Treatment</a:t>
              </a:r>
              <a:endParaRPr kumimoji="1" lang="en-US" sz="1600" b="1" i="0" u="none" strike="noStrike" kern="1200" cap="none" spc="0" normalizeH="0" baseline="30000" noProof="0" dirty="0">
                <a:ln>
                  <a:noFill/>
                </a:ln>
                <a:solidFill>
                  <a:srgbClr val="000000"/>
                </a:solidFill>
                <a:effectLst/>
                <a:uLnTx/>
                <a:uFillTx/>
                <a:latin typeface="Calibri"/>
                <a:ea typeface="ＭＳ Ｐゴシック" charset="0"/>
                <a:cs typeface="Arial" pitchFamily="34" charset="0"/>
                <a:sym typeface="Arial"/>
              </a:endParaRPr>
            </a:p>
          </p:txBody>
        </p:sp>
        <p:grpSp>
          <p:nvGrpSpPr>
            <p:cNvPr id="27" name="Group 26">
              <a:extLst>
                <a:ext uri="{FF2B5EF4-FFF2-40B4-BE49-F238E27FC236}">
                  <a16:creationId xmlns:a16="http://schemas.microsoft.com/office/drawing/2014/main" id="{66972527-27B8-3D47-32FE-5B007668D070}"/>
                </a:ext>
              </a:extLst>
            </p:cNvPr>
            <p:cNvGrpSpPr/>
            <p:nvPr/>
          </p:nvGrpSpPr>
          <p:grpSpPr>
            <a:xfrm>
              <a:off x="6993623" y="4340525"/>
              <a:ext cx="4906728" cy="246221"/>
              <a:chOff x="6865287" y="4927700"/>
              <a:chExt cx="4906728" cy="246221"/>
            </a:xfrm>
          </p:grpSpPr>
          <p:sp>
            <p:nvSpPr>
              <p:cNvPr id="28" name="TextBox 27">
                <a:extLst>
                  <a:ext uri="{FF2B5EF4-FFF2-40B4-BE49-F238E27FC236}">
                    <a16:creationId xmlns:a16="http://schemas.microsoft.com/office/drawing/2014/main" id="{DE69BD55-CB25-0F39-AA24-59F748D85784}"/>
                  </a:ext>
                </a:extLst>
              </p:cNvPr>
              <p:cNvSpPr txBox="1"/>
              <p:nvPr/>
            </p:nvSpPr>
            <p:spPr>
              <a:xfrm>
                <a:off x="6865287" y="4927700"/>
                <a:ext cx="104196"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29" name="TextBox 28">
                <a:extLst>
                  <a:ext uri="{FF2B5EF4-FFF2-40B4-BE49-F238E27FC236}">
                    <a16:creationId xmlns:a16="http://schemas.microsoft.com/office/drawing/2014/main" id="{5E7EEF61-1F46-CA59-B9D4-63BD3B5649B9}"/>
                  </a:ext>
                </a:extLst>
              </p:cNvPr>
              <p:cNvSpPr txBox="1"/>
              <p:nvPr/>
            </p:nvSpPr>
            <p:spPr>
              <a:xfrm>
                <a:off x="7761431" y="4927700"/>
                <a:ext cx="208390"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a:t>
                </a:r>
              </a:p>
            </p:txBody>
          </p:sp>
          <p:sp>
            <p:nvSpPr>
              <p:cNvPr id="30" name="TextBox 29">
                <a:extLst>
                  <a:ext uri="{FF2B5EF4-FFF2-40B4-BE49-F238E27FC236}">
                    <a16:creationId xmlns:a16="http://schemas.microsoft.com/office/drawing/2014/main" id="{16BE3B93-3F1B-9812-3866-08CB79D5F0EA}"/>
                  </a:ext>
                </a:extLst>
              </p:cNvPr>
              <p:cNvSpPr txBox="1"/>
              <p:nvPr/>
            </p:nvSpPr>
            <p:spPr>
              <a:xfrm>
                <a:off x="8714354" y="4927700"/>
                <a:ext cx="208390"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31" name="TextBox 30">
                <a:extLst>
                  <a:ext uri="{FF2B5EF4-FFF2-40B4-BE49-F238E27FC236}">
                    <a16:creationId xmlns:a16="http://schemas.microsoft.com/office/drawing/2014/main" id="{6C0DF0E6-F73C-A9D1-D5CD-630352B5A9C4}"/>
                  </a:ext>
                </a:extLst>
              </p:cNvPr>
              <p:cNvSpPr txBox="1"/>
              <p:nvPr/>
            </p:nvSpPr>
            <p:spPr>
              <a:xfrm>
                <a:off x="9665627" y="4927700"/>
                <a:ext cx="208390"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30</a:t>
                </a:r>
              </a:p>
            </p:txBody>
          </p:sp>
          <p:sp>
            <p:nvSpPr>
              <p:cNvPr id="32" name="TextBox 31">
                <a:extLst>
                  <a:ext uri="{FF2B5EF4-FFF2-40B4-BE49-F238E27FC236}">
                    <a16:creationId xmlns:a16="http://schemas.microsoft.com/office/drawing/2014/main" id="{3793D7A1-CC54-7DB6-7207-C1DAD9C0D185}"/>
                  </a:ext>
                </a:extLst>
              </p:cNvPr>
              <p:cNvSpPr txBox="1"/>
              <p:nvPr/>
            </p:nvSpPr>
            <p:spPr>
              <a:xfrm>
                <a:off x="10612814" y="4927700"/>
                <a:ext cx="208390"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33" name="TextBox 32">
                <a:extLst>
                  <a:ext uri="{FF2B5EF4-FFF2-40B4-BE49-F238E27FC236}">
                    <a16:creationId xmlns:a16="http://schemas.microsoft.com/office/drawing/2014/main" id="{A9A6FA08-E829-29A1-07E6-A874A7EE92DD}"/>
                  </a:ext>
                </a:extLst>
              </p:cNvPr>
              <p:cNvSpPr txBox="1"/>
              <p:nvPr/>
            </p:nvSpPr>
            <p:spPr>
              <a:xfrm>
                <a:off x="11563625" y="4927700"/>
                <a:ext cx="208390" cy="246221"/>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50</a:t>
                </a:r>
              </a:p>
            </p:txBody>
          </p:sp>
        </p:grpSp>
        <p:grpSp>
          <p:nvGrpSpPr>
            <p:cNvPr id="34" name="Group 33">
              <a:extLst>
                <a:ext uri="{FF2B5EF4-FFF2-40B4-BE49-F238E27FC236}">
                  <a16:creationId xmlns:a16="http://schemas.microsoft.com/office/drawing/2014/main" id="{E92B2569-EEFE-27D6-12B8-ACC703523A7A}"/>
                </a:ext>
              </a:extLst>
            </p:cNvPr>
            <p:cNvGrpSpPr/>
            <p:nvPr/>
          </p:nvGrpSpPr>
          <p:grpSpPr>
            <a:xfrm>
              <a:off x="6561605" y="1554398"/>
              <a:ext cx="375104" cy="2843371"/>
              <a:chOff x="6442031" y="2160944"/>
              <a:chExt cx="375104" cy="2843371"/>
            </a:xfrm>
          </p:grpSpPr>
          <p:sp>
            <p:nvSpPr>
              <p:cNvPr id="35" name="TextBox 34">
                <a:extLst>
                  <a:ext uri="{FF2B5EF4-FFF2-40B4-BE49-F238E27FC236}">
                    <a16:creationId xmlns:a16="http://schemas.microsoft.com/office/drawing/2014/main" id="{A71D3500-A54A-FAE2-C66C-7862B23C981A}"/>
                  </a:ext>
                </a:extLst>
              </p:cNvPr>
              <p:cNvSpPr txBox="1"/>
              <p:nvPr/>
            </p:nvSpPr>
            <p:spPr>
              <a:xfrm>
                <a:off x="6608745" y="2160944"/>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36" name="TextBox 35">
                <a:extLst>
                  <a:ext uri="{FF2B5EF4-FFF2-40B4-BE49-F238E27FC236}">
                    <a16:creationId xmlns:a16="http://schemas.microsoft.com/office/drawing/2014/main" id="{38F44C13-BDA3-91C8-B652-8B1AB3D3A42D}"/>
                  </a:ext>
                </a:extLst>
              </p:cNvPr>
              <p:cNvSpPr txBox="1"/>
              <p:nvPr/>
            </p:nvSpPr>
            <p:spPr>
              <a:xfrm>
                <a:off x="6608745" y="2531965"/>
                <a:ext cx="208390"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37" name="TextBox 36">
                <a:extLst>
                  <a:ext uri="{FF2B5EF4-FFF2-40B4-BE49-F238E27FC236}">
                    <a16:creationId xmlns:a16="http://schemas.microsoft.com/office/drawing/2014/main" id="{6F00479D-2967-B1F8-5774-D3CAF738BDF5}"/>
                  </a:ext>
                </a:extLst>
              </p:cNvPr>
              <p:cNvSpPr txBox="1"/>
              <p:nvPr/>
            </p:nvSpPr>
            <p:spPr>
              <a:xfrm>
                <a:off x="6712939" y="2902986"/>
                <a:ext cx="104196"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38" name="TextBox 37">
                <a:extLst>
                  <a:ext uri="{FF2B5EF4-FFF2-40B4-BE49-F238E27FC236}">
                    <a16:creationId xmlns:a16="http://schemas.microsoft.com/office/drawing/2014/main" id="{BB13007B-70B3-103F-4482-2AB6AAEB0043}"/>
                  </a:ext>
                </a:extLst>
              </p:cNvPr>
              <p:cNvSpPr txBox="1"/>
              <p:nvPr/>
            </p:nvSpPr>
            <p:spPr>
              <a:xfrm>
                <a:off x="6546227" y="3274007"/>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39" name="TextBox 38">
                <a:extLst>
                  <a:ext uri="{FF2B5EF4-FFF2-40B4-BE49-F238E27FC236}">
                    <a16:creationId xmlns:a16="http://schemas.microsoft.com/office/drawing/2014/main" id="{F5292993-4AD7-92B0-4BBE-D1A4CBD4FB2A}"/>
                  </a:ext>
                </a:extLst>
              </p:cNvPr>
              <p:cNvSpPr txBox="1"/>
              <p:nvPr/>
            </p:nvSpPr>
            <p:spPr>
              <a:xfrm>
                <a:off x="6546227" y="3645028"/>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40" name="TextBox 39">
                <a:extLst>
                  <a:ext uri="{FF2B5EF4-FFF2-40B4-BE49-F238E27FC236}">
                    <a16:creationId xmlns:a16="http://schemas.microsoft.com/office/drawing/2014/main" id="{FEC2465B-A092-A14A-A434-5973C63BE035}"/>
                  </a:ext>
                </a:extLst>
              </p:cNvPr>
              <p:cNvSpPr txBox="1"/>
              <p:nvPr/>
            </p:nvSpPr>
            <p:spPr>
              <a:xfrm>
                <a:off x="6546227" y="4016049"/>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41" name="TextBox 40">
                <a:extLst>
                  <a:ext uri="{FF2B5EF4-FFF2-40B4-BE49-F238E27FC236}">
                    <a16:creationId xmlns:a16="http://schemas.microsoft.com/office/drawing/2014/main" id="{AC35108E-6F77-6534-400F-65943F578B22}"/>
                  </a:ext>
                </a:extLst>
              </p:cNvPr>
              <p:cNvSpPr txBox="1"/>
              <p:nvPr/>
            </p:nvSpPr>
            <p:spPr>
              <a:xfrm>
                <a:off x="6546227" y="4387070"/>
                <a:ext cx="270908"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42" name="TextBox 41">
                <a:extLst>
                  <a:ext uri="{FF2B5EF4-FFF2-40B4-BE49-F238E27FC236}">
                    <a16:creationId xmlns:a16="http://schemas.microsoft.com/office/drawing/2014/main" id="{6CADAA0F-D0D7-3032-311A-3AB3034D26EF}"/>
                  </a:ext>
                </a:extLst>
              </p:cNvPr>
              <p:cNvSpPr txBox="1"/>
              <p:nvPr/>
            </p:nvSpPr>
            <p:spPr>
              <a:xfrm>
                <a:off x="6442031" y="4758094"/>
                <a:ext cx="375104" cy="246221"/>
              </a:xfrm>
              <a:prstGeom prst="rect">
                <a:avLst/>
              </a:prstGeom>
              <a:noFill/>
            </p:spPr>
            <p:txBody>
              <a:bodyPr wrap="non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grpSp>
          <p:nvGrpSpPr>
            <p:cNvPr id="9298" name="Group 9297">
              <a:extLst>
                <a:ext uri="{FF2B5EF4-FFF2-40B4-BE49-F238E27FC236}">
                  <a16:creationId xmlns:a16="http://schemas.microsoft.com/office/drawing/2014/main" id="{34D8B124-623A-A102-0883-E1CC08B046C8}"/>
                </a:ext>
              </a:extLst>
            </p:cNvPr>
            <p:cNvGrpSpPr/>
            <p:nvPr/>
          </p:nvGrpSpPr>
          <p:grpSpPr>
            <a:xfrm>
              <a:off x="8288299" y="1627016"/>
              <a:ext cx="2623187" cy="254569"/>
              <a:chOff x="9218212" y="1745020"/>
              <a:chExt cx="2623187" cy="254569"/>
            </a:xfrm>
          </p:grpSpPr>
          <p:sp>
            <p:nvSpPr>
              <p:cNvPr id="9241" name="TextBox 9240">
                <a:extLst>
                  <a:ext uri="{FF2B5EF4-FFF2-40B4-BE49-F238E27FC236}">
                    <a16:creationId xmlns:a16="http://schemas.microsoft.com/office/drawing/2014/main" id="{FE8FA659-AF30-11EE-C99F-2E4D6E2CDC01}"/>
                  </a:ext>
                </a:extLst>
              </p:cNvPr>
              <p:cNvSpPr txBox="1"/>
              <p:nvPr/>
            </p:nvSpPr>
            <p:spPr>
              <a:xfrm>
                <a:off x="9538385" y="1745020"/>
                <a:ext cx="530273" cy="246221"/>
              </a:xfrm>
              <a:prstGeom prst="rect">
                <a:avLst/>
              </a:prstGeom>
              <a:noFill/>
              <a:ln>
                <a:noFill/>
              </a:ln>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Active</a:t>
                </a:r>
              </a:p>
            </p:txBody>
          </p:sp>
          <p:cxnSp>
            <p:nvCxnSpPr>
              <p:cNvPr id="9242" name="Straight Connector 9241">
                <a:extLst>
                  <a:ext uri="{FF2B5EF4-FFF2-40B4-BE49-F238E27FC236}">
                    <a16:creationId xmlns:a16="http://schemas.microsoft.com/office/drawing/2014/main" id="{21DA9C94-DBEF-39D2-5841-3FA54082C3DC}"/>
                  </a:ext>
                </a:extLst>
              </p:cNvPr>
              <p:cNvCxnSpPr/>
              <p:nvPr/>
            </p:nvCxnSpPr>
            <p:spPr>
              <a:xfrm flipH="1">
                <a:off x="9218212" y="1874776"/>
                <a:ext cx="2743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239" name="TextBox 9238">
                <a:extLst>
                  <a:ext uri="{FF2B5EF4-FFF2-40B4-BE49-F238E27FC236}">
                    <a16:creationId xmlns:a16="http://schemas.microsoft.com/office/drawing/2014/main" id="{6A45A559-5D20-ED62-1EC7-5ABA6F664BC5}"/>
                  </a:ext>
                </a:extLst>
              </p:cNvPr>
              <p:cNvSpPr txBox="1"/>
              <p:nvPr/>
            </p:nvSpPr>
            <p:spPr>
              <a:xfrm>
                <a:off x="10661332" y="1753368"/>
                <a:ext cx="1180067" cy="246221"/>
              </a:xfrm>
              <a:prstGeom prst="rect">
                <a:avLst/>
              </a:prstGeom>
              <a:noFill/>
              <a:ln>
                <a:noFill/>
              </a:ln>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Off treatment</a:t>
                </a:r>
              </a:p>
            </p:txBody>
          </p:sp>
          <p:cxnSp>
            <p:nvCxnSpPr>
              <p:cNvPr id="9240" name="Straight Connector 9239">
                <a:extLst>
                  <a:ext uri="{FF2B5EF4-FFF2-40B4-BE49-F238E27FC236}">
                    <a16:creationId xmlns:a16="http://schemas.microsoft.com/office/drawing/2014/main" id="{E847B109-E866-D520-C4D9-C5D3FFACA816}"/>
                  </a:ext>
                </a:extLst>
              </p:cNvPr>
              <p:cNvCxnSpPr/>
              <p:nvPr/>
            </p:nvCxnSpPr>
            <p:spPr>
              <a:xfrm flipH="1">
                <a:off x="10341159" y="1883124"/>
                <a:ext cx="274320"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43" name="Graphic 412">
              <a:extLst>
                <a:ext uri="{FF2B5EF4-FFF2-40B4-BE49-F238E27FC236}">
                  <a16:creationId xmlns:a16="http://schemas.microsoft.com/office/drawing/2014/main" id="{720B5765-62F2-4A25-D446-4C0E533B513C}"/>
                </a:ext>
              </a:extLst>
            </p:cNvPr>
            <p:cNvGrpSpPr/>
            <p:nvPr/>
          </p:nvGrpSpPr>
          <p:grpSpPr>
            <a:xfrm>
              <a:off x="7056849" y="2240007"/>
              <a:ext cx="4481085" cy="1713687"/>
              <a:chOff x="6918268" y="2823731"/>
              <a:chExt cx="4481085" cy="1713687"/>
            </a:xfrm>
            <a:noFill/>
          </p:grpSpPr>
          <p:sp>
            <p:nvSpPr>
              <p:cNvPr id="9244" name="Freeform 9243">
                <a:extLst>
                  <a:ext uri="{FF2B5EF4-FFF2-40B4-BE49-F238E27FC236}">
                    <a16:creationId xmlns:a16="http://schemas.microsoft.com/office/drawing/2014/main" id="{FB51BA79-0308-3DE2-9ED9-65494C03E159}"/>
                  </a:ext>
                </a:extLst>
              </p:cNvPr>
              <p:cNvSpPr/>
              <p:nvPr/>
            </p:nvSpPr>
            <p:spPr>
              <a:xfrm>
                <a:off x="6918268" y="2823731"/>
                <a:ext cx="296889" cy="149497"/>
              </a:xfrm>
              <a:custGeom>
                <a:avLst/>
                <a:gdLst>
                  <a:gd name="connsiteX0" fmla="*/ 296890 w 296889"/>
                  <a:gd name="connsiteY0" fmla="*/ 0 h 149497"/>
                  <a:gd name="connsiteX1" fmla="*/ 0 w 296889"/>
                  <a:gd name="connsiteY1" fmla="*/ 149497 h 149497"/>
                </a:gdLst>
                <a:ahLst/>
                <a:cxnLst>
                  <a:cxn ang="0">
                    <a:pos x="connsiteX0" y="connsiteY0"/>
                  </a:cxn>
                  <a:cxn ang="0">
                    <a:pos x="connsiteX1" y="connsiteY1"/>
                  </a:cxn>
                </a:cxnLst>
                <a:rect l="l" t="t" r="r" b="b"/>
                <a:pathLst>
                  <a:path w="296889" h="149497">
                    <a:moveTo>
                      <a:pt x="296890" y="0"/>
                    </a:moveTo>
                    <a:lnTo>
                      <a:pt x="0" y="149497"/>
                    </a:lnTo>
                  </a:path>
                </a:pathLst>
              </a:custGeom>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45" name="Freeform 9244">
                <a:extLst>
                  <a:ext uri="{FF2B5EF4-FFF2-40B4-BE49-F238E27FC236}">
                    <a16:creationId xmlns:a16="http://schemas.microsoft.com/office/drawing/2014/main" id="{650D6907-466B-2346-6437-9B0F296C501A}"/>
                  </a:ext>
                </a:extLst>
              </p:cNvPr>
              <p:cNvSpPr/>
              <p:nvPr/>
            </p:nvSpPr>
            <p:spPr>
              <a:xfrm>
                <a:off x="6918268" y="2973229"/>
                <a:ext cx="1153964" cy="432936"/>
              </a:xfrm>
              <a:custGeom>
                <a:avLst/>
                <a:gdLst>
                  <a:gd name="connsiteX0" fmla="*/ 0 w 1153964"/>
                  <a:gd name="connsiteY0" fmla="*/ 0 h 432936"/>
                  <a:gd name="connsiteX1" fmla="*/ 502732 w 1153964"/>
                  <a:gd name="connsiteY1" fmla="*/ 432937 h 432936"/>
                  <a:gd name="connsiteX2" fmla="*/ 1153964 w 1153964"/>
                  <a:gd name="connsiteY2" fmla="*/ 346695 h 432936"/>
                </a:gdLst>
                <a:ahLst/>
                <a:cxnLst>
                  <a:cxn ang="0">
                    <a:pos x="connsiteX0" y="connsiteY0"/>
                  </a:cxn>
                  <a:cxn ang="0">
                    <a:pos x="connsiteX1" y="connsiteY1"/>
                  </a:cxn>
                  <a:cxn ang="0">
                    <a:pos x="connsiteX2" y="connsiteY2"/>
                  </a:cxn>
                </a:cxnLst>
                <a:rect l="l" t="t" r="r" b="b"/>
                <a:pathLst>
                  <a:path w="1153964" h="432936">
                    <a:moveTo>
                      <a:pt x="0" y="0"/>
                    </a:moveTo>
                    <a:lnTo>
                      <a:pt x="502732" y="432937"/>
                    </a:lnTo>
                    <a:lnTo>
                      <a:pt x="1153964" y="346695"/>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46" name="Freeform 9245">
                <a:extLst>
                  <a:ext uri="{FF2B5EF4-FFF2-40B4-BE49-F238E27FC236}">
                    <a16:creationId xmlns:a16="http://schemas.microsoft.com/office/drawing/2014/main" id="{D2ECE0B5-7132-68C5-1174-317B860DA278}"/>
                  </a:ext>
                </a:extLst>
              </p:cNvPr>
              <p:cNvSpPr/>
              <p:nvPr/>
            </p:nvSpPr>
            <p:spPr>
              <a:xfrm>
                <a:off x="6918268" y="2973229"/>
                <a:ext cx="3463074" cy="1084329"/>
              </a:xfrm>
              <a:custGeom>
                <a:avLst/>
                <a:gdLst>
                  <a:gd name="connsiteX0" fmla="*/ 0 w 3463074"/>
                  <a:gd name="connsiteY0" fmla="*/ 0 h 1084329"/>
                  <a:gd name="connsiteX1" fmla="*/ 520007 w 3463074"/>
                  <a:gd name="connsiteY1" fmla="*/ 583817 h 1084329"/>
                  <a:gd name="connsiteX2" fmla="*/ 1105289 w 3463074"/>
                  <a:gd name="connsiteY2" fmla="*/ 619679 h 1084329"/>
                  <a:gd name="connsiteX3" fmla="*/ 1676053 w 3463074"/>
                  <a:gd name="connsiteY3" fmla="*/ 773929 h 1084329"/>
                  <a:gd name="connsiteX4" fmla="*/ 2208721 w 3463074"/>
                  <a:gd name="connsiteY4" fmla="*/ 863022 h 1084329"/>
                  <a:gd name="connsiteX5" fmla="*/ 2856184 w 3463074"/>
                  <a:gd name="connsiteY5" fmla="*/ 1029716 h 1084329"/>
                  <a:gd name="connsiteX6" fmla="*/ 3463074 w 3463074"/>
                  <a:gd name="connsiteY6" fmla="*/ 1084330 h 10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63074" h="1084329">
                    <a:moveTo>
                      <a:pt x="0" y="0"/>
                    </a:moveTo>
                    <a:lnTo>
                      <a:pt x="520007" y="583817"/>
                    </a:lnTo>
                    <a:lnTo>
                      <a:pt x="1105289" y="619679"/>
                    </a:lnTo>
                    <a:lnTo>
                      <a:pt x="1676053" y="773929"/>
                    </a:lnTo>
                    <a:lnTo>
                      <a:pt x="2208721" y="863022"/>
                    </a:lnTo>
                    <a:lnTo>
                      <a:pt x="2856184" y="1029716"/>
                    </a:lnTo>
                    <a:lnTo>
                      <a:pt x="3463074" y="1084330"/>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47" name="Freeform 9246">
                <a:extLst>
                  <a:ext uri="{FF2B5EF4-FFF2-40B4-BE49-F238E27FC236}">
                    <a16:creationId xmlns:a16="http://schemas.microsoft.com/office/drawing/2014/main" id="{A0629473-1CD0-21F0-05F6-7BFDEA37E2EF}"/>
                  </a:ext>
                </a:extLst>
              </p:cNvPr>
              <p:cNvSpPr/>
              <p:nvPr/>
            </p:nvSpPr>
            <p:spPr>
              <a:xfrm>
                <a:off x="6918268" y="2973229"/>
                <a:ext cx="1802045" cy="690279"/>
              </a:xfrm>
              <a:custGeom>
                <a:avLst/>
                <a:gdLst>
                  <a:gd name="connsiteX0" fmla="*/ 0 w 1802045"/>
                  <a:gd name="connsiteY0" fmla="*/ 0 h 690279"/>
                  <a:gd name="connsiteX1" fmla="*/ 502281 w 1802045"/>
                  <a:gd name="connsiteY1" fmla="*/ 690279 h 690279"/>
                  <a:gd name="connsiteX2" fmla="*/ 1062917 w 1802045"/>
                  <a:gd name="connsiteY2" fmla="*/ 690279 h 690279"/>
                  <a:gd name="connsiteX3" fmla="*/ 1802046 w 1802045"/>
                  <a:gd name="connsiteY3" fmla="*/ 548819 h 690279"/>
                </a:gdLst>
                <a:ahLst/>
                <a:cxnLst>
                  <a:cxn ang="0">
                    <a:pos x="connsiteX0" y="connsiteY0"/>
                  </a:cxn>
                  <a:cxn ang="0">
                    <a:pos x="connsiteX1" y="connsiteY1"/>
                  </a:cxn>
                  <a:cxn ang="0">
                    <a:pos x="connsiteX2" y="connsiteY2"/>
                  </a:cxn>
                  <a:cxn ang="0">
                    <a:pos x="connsiteX3" y="connsiteY3"/>
                  </a:cxn>
                </a:cxnLst>
                <a:rect l="l" t="t" r="r" b="b"/>
                <a:pathLst>
                  <a:path w="1802045" h="690279">
                    <a:moveTo>
                      <a:pt x="0" y="0"/>
                    </a:moveTo>
                    <a:lnTo>
                      <a:pt x="502281" y="690279"/>
                    </a:lnTo>
                    <a:lnTo>
                      <a:pt x="1062917" y="690279"/>
                    </a:lnTo>
                    <a:lnTo>
                      <a:pt x="1802046" y="548819"/>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48" name="Freeform 9247">
                <a:extLst>
                  <a:ext uri="{FF2B5EF4-FFF2-40B4-BE49-F238E27FC236}">
                    <a16:creationId xmlns:a16="http://schemas.microsoft.com/office/drawing/2014/main" id="{EC9F3825-C640-7169-D056-AC4A03136D91}"/>
                  </a:ext>
                </a:extLst>
              </p:cNvPr>
              <p:cNvSpPr/>
              <p:nvPr/>
            </p:nvSpPr>
            <p:spPr>
              <a:xfrm>
                <a:off x="6918268" y="2973229"/>
                <a:ext cx="3262578" cy="867774"/>
              </a:xfrm>
              <a:custGeom>
                <a:avLst/>
                <a:gdLst>
                  <a:gd name="connsiteX0" fmla="*/ 0 w 3262578"/>
                  <a:gd name="connsiteY0" fmla="*/ 0 h 867774"/>
                  <a:gd name="connsiteX1" fmla="*/ 515336 w 3262578"/>
                  <a:gd name="connsiteY1" fmla="*/ 774706 h 867774"/>
                  <a:gd name="connsiteX2" fmla="*/ 1061960 w 3262578"/>
                  <a:gd name="connsiteY2" fmla="*/ 867775 h 867774"/>
                  <a:gd name="connsiteX3" fmla="*/ 1663842 w 3262578"/>
                  <a:gd name="connsiteY3" fmla="*/ 770645 h 867774"/>
                  <a:gd name="connsiteX4" fmla="*/ 2139789 w 3262578"/>
                  <a:gd name="connsiteY4" fmla="*/ 772978 h 867774"/>
                  <a:gd name="connsiteX5" fmla="*/ 2541175 w 3262578"/>
                  <a:gd name="connsiteY5" fmla="*/ 788792 h 867774"/>
                  <a:gd name="connsiteX6" fmla="*/ 3262578 w 3262578"/>
                  <a:gd name="connsiteY6" fmla="*/ 821802 h 86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2578" h="867774">
                    <a:moveTo>
                      <a:pt x="0" y="0"/>
                    </a:moveTo>
                    <a:lnTo>
                      <a:pt x="515336" y="774706"/>
                    </a:lnTo>
                    <a:lnTo>
                      <a:pt x="1061960" y="867775"/>
                    </a:lnTo>
                    <a:lnTo>
                      <a:pt x="1663842" y="770645"/>
                    </a:lnTo>
                    <a:lnTo>
                      <a:pt x="2139789" y="772978"/>
                    </a:lnTo>
                    <a:lnTo>
                      <a:pt x="2541175" y="788792"/>
                    </a:lnTo>
                    <a:lnTo>
                      <a:pt x="3262578" y="821802"/>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49" name="Freeform 9248">
                <a:extLst>
                  <a:ext uri="{FF2B5EF4-FFF2-40B4-BE49-F238E27FC236}">
                    <a16:creationId xmlns:a16="http://schemas.microsoft.com/office/drawing/2014/main" id="{11D36D1B-2F37-00C2-C55B-BD5958CFF2A6}"/>
                  </a:ext>
                </a:extLst>
              </p:cNvPr>
              <p:cNvSpPr/>
              <p:nvPr/>
            </p:nvSpPr>
            <p:spPr>
              <a:xfrm>
                <a:off x="6918268" y="2973229"/>
                <a:ext cx="4481085" cy="1564189"/>
              </a:xfrm>
              <a:custGeom>
                <a:avLst/>
                <a:gdLst>
                  <a:gd name="connsiteX0" fmla="*/ 0 w 4481085"/>
                  <a:gd name="connsiteY0" fmla="*/ 0 h 1564189"/>
                  <a:gd name="connsiteX1" fmla="*/ 501887 w 4481085"/>
                  <a:gd name="connsiteY1" fmla="*/ 854899 h 1564189"/>
                  <a:gd name="connsiteX2" fmla="*/ 1071639 w 4481085"/>
                  <a:gd name="connsiteY2" fmla="*/ 1282565 h 1564189"/>
                  <a:gd name="connsiteX3" fmla="*/ 1641727 w 4481085"/>
                  <a:gd name="connsiteY3" fmla="*/ 1495231 h 1564189"/>
                  <a:gd name="connsiteX4" fmla="*/ 2190095 w 4481085"/>
                  <a:gd name="connsiteY4" fmla="*/ 1564190 h 1564189"/>
                  <a:gd name="connsiteX5" fmla="*/ 4481086 w 4481085"/>
                  <a:gd name="connsiteY5" fmla="*/ 1564190 h 156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1085" h="1564189">
                    <a:moveTo>
                      <a:pt x="0" y="0"/>
                    </a:moveTo>
                    <a:lnTo>
                      <a:pt x="501887" y="854899"/>
                    </a:lnTo>
                    <a:lnTo>
                      <a:pt x="1071639" y="1282565"/>
                    </a:lnTo>
                    <a:lnTo>
                      <a:pt x="1641727" y="1495231"/>
                    </a:lnTo>
                    <a:lnTo>
                      <a:pt x="2190095" y="1564190"/>
                    </a:lnTo>
                    <a:lnTo>
                      <a:pt x="4481086" y="1564190"/>
                    </a:lnTo>
                  </a:path>
                </a:pathLst>
              </a:custGeom>
              <a:noFill/>
              <a:ln w="19050" cap="flat">
                <a:solidFill>
                  <a:schemeClr val="accent6"/>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0" name="Freeform 9249">
                <a:extLst>
                  <a:ext uri="{FF2B5EF4-FFF2-40B4-BE49-F238E27FC236}">
                    <a16:creationId xmlns:a16="http://schemas.microsoft.com/office/drawing/2014/main" id="{486B442D-F040-3240-BA2E-F7F2E2B806C5}"/>
                  </a:ext>
                </a:extLst>
              </p:cNvPr>
              <p:cNvSpPr/>
              <p:nvPr/>
            </p:nvSpPr>
            <p:spPr>
              <a:xfrm>
                <a:off x="6918268" y="2973229"/>
                <a:ext cx="2291384" cy="958337"/>
              </a:xfrm>
              <a:custGeom>
                <a:avLst/>
                <a:gdLst>
                  <a:gd name="connsiteX0" fmla="*/ 0 w 2291384"/>
                  <a:gd name="connsiteY0" fmla="*/ 0 h 958337"/>
                  <a:gd name="connsiteX1" fmla="*/ 487820 w 2291384"/>
                  <a:gd name="connsiteY1" fmla="*/ 897069 h 958337"/>
                  <a:gd name="connsiteX2" fmla="*/ 1160210 w 2291384"/>
                  <a:gd name="connsiteY2" fmla="*/ 958337 h 958337"/>
                  <a:gd name="connsiteX3" fmla="*/ 1731537 w 2291384"/>
                  <a:gd name="connsiteY3" fmla="*/ 895082 h 958337"/>
                  <a:gd name="connsiteX4" fmla="*/ 2291384 w 2291384"/>
                  <a:gd name="connsiteY4" fmla="*/ 708340 h 958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1384" h="958337">
                    <a:moveTo>
                      <a:pt x="0" y="0"/>
                    </a:moveTo>
                    <a:lnTo>
                      <a:pt x="487820" y="897069"/>
                    </a:lnTo>
                    <a:lnTo>
                      <a:pt x="1160210" y="958337"/>
                    </a:lnTo>
                    <a:lnTo>
                      <a:pt x="1731537" y="895082"/>
                    </a:lnTo>
                    <a:lnTo>
                      <a:pt x="2291384" y="708340"/>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1" name="Freeform 9250">
                <a:extLst>
                  <a:ext uri="{FF2B5EF4-FFF2-40B4-BE49-F238E27FC236}">
                    <a16:creationId xmlns:a16="http://schemas.microsoft.com/office/drawing/2014/main" id="{432F6541-DCF7-98F0-7E4B-D1B223A54E6F}"/>
                  </a:ext>
                </a:extLst>
              </p:cNvPr>
              <p:cNvSpPr/>
              <p:nvPr/>
            </p:nvSpPr>
            <p:spPr>
              <a:xfrm>
                <a:off x="7438275" y="3406165"/>
                <a:ext cx="1150081" cy="332177"/>
              </a:xfrm>
              <a:custGeom>
                <a:avLst/>
                <a:gdLst>
                  <a:gd name="connsiteX0" fmla="*/ 0 w 1150081"/>
                  <a:gd name="connsiteY0" fmla="*/ 150880 h 332177"/>
                  <a:gd name="connsiteX1" fmla="*/ 594061 w 1150081"/>
                  <a:gd name="connsiteY1" fmla="*/ 332178 h 332177"/>
                  <a:gd name="connsiteX2" fmla="*/ 1150082 w 1150081"/>
                  <a:gd name="connsiteY2" fmla="*/ 0 h 332177"/>
                </a:gdLst>
                <a:ahLst/>
                <a:cxnLst>
                  <a:cxn ang="0">
                    <a:pos x="connsiteX0" y="connsiteY0"/>
                  </a:cxn>
                  <a:cxn ang="0">
                    <a:pos x="connsiteX1" y="connsiteY1"/>
                  </a:cxn>
                  <a:cxn ang="0">
                    <a:pos x="connsiteX2" y="connsiteY2"/>
                  </a:cxn>
                </a:cxnLst>
                <a:rect l="l" t="t" r="r" b="b"/>
                <a:pathLst>
                  <a:path w="1150081" h="332177">
                    <a:moveTo>
                      <a:pt x="0" y="150880"/>
                    </a:moveTo>
                    <a:lnTo>
                      <a:pt x="594061" y="332178"/>
                    </a:lnTo>
                    <a:lnTo>
                      <a:pt x="1150082" y="0"/>
                    </a:lnTo>
                  </a:path>
                </a:pathLst>
              </a:custGeom>
              <a:noFill/>
              <a:ln w="19050" cap="flat">
                <a:solidFill>
                  <a:schemeClr val="accent6"/>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pSp>
          <p:nvGrpSpPr>
            <p:cNvPr id="9252" name="Graphic 412">
              <a:extLst>
                <a:ext uri="{FF2B5EF4-FFF2-40B4-BE49-F238E27FC236}">
                  <a16:creationId xmlns:a16="http://schemas.microsoft.com/office/drawing/2014/main" id="{5EA34D5B-CCBC-694C-3A5F-CBB730F641B2}"/>
                </a:ext>
              </a:extLst>
            </p:cNvPr>
            <p:cNvGrpSpPr/>
            <p:nvPr/>
          </p:nvGrpSpPr>
          <p:grpSpPr>
            <a:xfrm>
              <a:off x="7061593" y="2004441"/>
              <a:ext cx="4467355" cy="1674368"/>
              <a:chOff x="6918268" y="2588165"/>
              <a:chExt cx="4467355" cy="1674368"/>
            </a:xfrm>
            <a:noFill/>
          </p:grpSpPr>
          <p:sp>
            <p:nvSpPr>
              <p:cNvPr id="9253" name="Freeform 9252">
                <a:extLst>
                  <a:ext uri="{FF2B5EF4-FFF2-40B4-BE49-F238E27FC236}">
                    <a16:creationId xmlns:a16="http://schemas.microsoft.com/office/drawing/2014/main" id="{AB198FBE-8D02-4636-BDDA-8D4458FA007C}"/>
                  </a:ext>
                </a:extLst>
              </p:cNvPr>
              <p:cNvSpPr/>
              <p:nvPr/>
            </p:nvSpPr>
            <p:spPr>
              <a:xfrm>
                <a:off x="6918268" y="2973229"/>
                <a:ext cx="752240" cy="258638"/>
              </a:xfrm>
              <a:custGeom>
                <a:avLst/>
                <a:gdLst>
                  <a:gd name="connsiteX0" fmla="*/ 0 w 752240"/>
                  <a:gd name="connsiteY0" fmla="*/ 0 h 258638"/>
                  <a:gd name="connsiteX1" fmla="*/ 516462 w 752240"/>
                  <a:gd name="connsiteY1" fmla="*/ 258639 h 258638"/>
                  <a:gd name="connsiteX2" fmla="*/ 752240 w 752240"/>
                  <a:gd name="connsiteY2" fmla="*/ 22986 h 258638"/>
                </a:gdLst>
                <a:ahLst/>
                <a:cxnLst>
                  <a:cxn ang="0">
                    <a:pos x="connsiteX0" y="connsiteY0"/>
                  </a:cxn>
                  <a:cxn ang="0">
                    <a:pos x="connsiteX1" y="connsiteY1"/>
                  </a:cxn>
                  <a:cxn ang="0">
                    <a:pos x="connsiteX2" y="connsiteY2"/>
                  </a:cxn>
                </a:cxnLst>
                <a:rect l="l" t="t" r="r" b="b"/>
                <a:pathLst>
                  <a:path w="752240" h="258638">
                    <a:moveTo>
                      <a:pt x="0" y="0"/>
                    </a:moveTo>
                    <a:lnTo>
                      <a:pt x="516462" y="258639"/>
                    </a:lnTo>
                    <a:lnTo>
                      <a:pt x="752240" y="22986"/>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4" name="Freeform 9253">
                <a:extLst>
                  <a:ext uri="{FF2B5EF4-FFF2-40B4-BE49-F238E27FC236}">
                    <a16:creationId xmlns:a16="http://schemas.microsoft.com/office/drawing/2014/main" id="{37ABA5F5-8134-587B-8170-FA52FC5E1B75}"/>
                  </a:ext>
                </a:extLst>
              </p:cNvPr>
              <p:cNvSpPr/>
              <p:nvPr/>
            </p:nvSpPr>
            <p:spPr>
              <a:xfrm>
                <a:off x="6918268" y="2588165"/>
                <a:ext cx="1621750" cy="643701"/>
              </a:xfrm>
              <a:custGeom>
                <a:avLst/>
                <a:gdLst>
                  <a:gd name="connsiteX0" fmla="*/ 0 w 1621750"/>
                  <a:gd name="connsiteY0" fmla="*/ 385063 h 643701"/>
                  <a:gd name="connsiteX1" fmla="*/ 595918 w 1621750"/>
                  <a:gd name="connsiteY1" fmla="*/ 643702 h 643701"/>
                  <a:gd name="connsiteX2" fmla="*/ 1076591 w 1621750"/>
                  <a:gd name="connsiteY2" fmla="*/ 513389 h 643701"/>
                  <a:gd name="connsiteX3" fmla="*/ 1621751 w 1621750"/>
                  <a:gd name="connsiteY3" fmla="*/ 0 h 643701"/>
                </a:gdLst>
                <a:ahLst/>
                <a:cxnLst>
                  <a:cxn ang="0">
                    <a:pos x="connsiteX0" y="connsiteY0"/>
                  </a:cxn>
                  <a:cxn ang="0">
                    <a:pos x="connsiteX1" y="connsiteY1"/>
                  </a:cxn>
                  <a:cxn ang="0">
                    <a:pos x="connsiteX2" y="connsiteY2"/>
                  </a:cxn>
                  <a:cxn ang="0">
                    <a:pos x="connsiteX3" y="connsiteY3"/>
                  </a:cxn>
                </a:cxnLst>
                <a:rect l="l" t="t" r="r" b="b"/>
                <a:pathLst>
                  <a:path w="1621750" h="643701">
                    <a:moveTo>
                      <a:pt x="0" y="385063"/>
                    </a:moveTo>
                    <a:lnTo>
                      <a:pt x="595918" y="643702"/>
                    </a:lnTo>
                    <a:lnTo>
                      <a:pt x="1076591" y="513389"/>
                    </a:lnTo>
                    <a:lnTo>
                      <a:pt x="1621751" y="0"/>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5" name="Freeform 9254">
                <a:extLst>
                  <a:ext uri="{FF2B5EF4-FFF2-40B4-BE49-F238E27FC236}">
                    <a16:creationId xmlns:a16="http://schemas.microsoft.com/office/drawing/2014/main" id="{514047A5-C64E-9BC1-04E8-C2897D9BF905}"/>
                  </a:ext>
                </a:extLst>
              </p:cNvPr>
              <p:cNvSpPr/>
              <p:nvPr/>
            </p:nvSpPr>
            <p:spPr>
              <a:xfrm>
                <a:off x="6918268" y="2973229"/>
                <a:ext cx="567612" cy="208777"/>
              </a:xfrm>
              <a:custGeom>
                <a:avLst/>
                <a:gdLst>
                  <a:gd name="connsiteX0" fmla="*/ 0 w 567612"/>
                  <a:gd name="connsiteY0" fmla="*/ 0 h 208777"/>
                  <a:gd name="connsiteX1" fmla="*/ 567613 w 567612"/>
                  <a:gd name="connsiteY1" fmla="*/ 208778 h 208777"/>
                </a:gdLst>
                <a:ahLst/>
                <a:cxnLst>
                  <a:cxn ang="0">
                    <a:pos x="connsiteX0" y="connsiteY0"/>
                  </a:cxn>
                  <a:cxn ang="0">
                    <a:pos x="connsiteX1" y="connsiteY1"/>
                  </a:cxn>
                </a:cxnLst>
                <a:rect l="l" t="t" r="r" b="b"/>
                <a:pathLst>
                  <a:path w="567612" h="208777">
                    <a:moveTo>
                      <a:pt x="0" y="0"/>
                    </a:moveTo>
                    <a:lnTo>
                      <a:pt x="567613" y="208778"/>
                    </a:lnTo>
                  </a:path>
                </a:pathLst>
              </a:custGeom>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6" name="Freeform 9255">
                <a:extLst>
                  <a:ext uri="{FF2B5EF4-FFF2-40B4-BE49-F238E27FC236}">
                    <a16:creationId xmlns:a16="http://schemas.microsoft.com/office/drawing/2014/main" id="{CEF031E0-F987-9442-27FB-C0BE942706EC}"/>
                  </a:ext>
                </a:extLst>
              </p:cNvPr>
              <p:cNvSpPr/>
              <p:nvPr/>
            </p:nvSpPr>
            <p:spPr>
              <a:xfrm>
                <a:off x="6918268" y="2973229"/>
                <a:ext cx="3979254" cy="509672"/>
              </a:xfrm>
              <a:custGeom>
                <a:avLst/>
                <a:gdLst>
                  <a:gd name="connsiteX0" fmla="*/ 0 w 3979254"/>
                  <a:gd name="connsiteY0" fmla="*/ 0 h 509672"/>
                  <a:gd name="connsiteX1" fmla="*/ 489677 w 3979254"/>
                  <a:gd name="connsiteY1" fmla="*/ 440628 h 509672"/>
                  <a:gd name="connsiteX2" fmla="*/ 1805703 w 3979254"/>
                  <a:gd name="connsiteY2" fmla="*/ 509673 h 509672"/>
                  <a:gd name="connsiteX3" fmla="*/ 2291384 w 3979254"/>
                  <a:gd name="connsiteY3" fmla="*/ 509673 h 509672"/>
                  <a:gd name="connsiteX4" fmla="*/ 2837783 w 3979254"/>
                  <a:gd name="connsiteY4" fmla="*/ 373570 h 509672"/>
                  <a:gd name="connsiteX5" fmla="*/ 3425372 w 3979254"/>
                  <a:gd name="connsiteY5" fmla="*/ 406580 h 509672"/>
                  <a:gd name="connsiteX6" fmla="*/ 3979255 w 3979254"/>
                  <a:gd name="connsiteY6" fmla="*/ 336153 h 50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9254" h="509672">
                    <a:moveTo>
                      <a:pt x="0" y="0"/>
                    </a:moveTo>
                    <a:lnTo>
                      <a:pt x="489677" y="440628"/>
                    </a:lnTo>
                    <a:lnTo>
                      <a:pt x="1805703" y="509673"/>
                    </a:lnTo>
                    <a:lnTo>
                      <a:pt x="2291384" y="509673"/>
                    </a:lnTo>
                    <a:lnTo>
                      <a:pt x="2837783" y="373570"/>
                    </a:lnTo>
                    <a:lnTo>
                      <a:pt x="3425372" y="406580"/>
                    </a:lnTo>
                    <a:lnTo>
                      <a:pt x="3979255" y="336153"/>
                    </a:lnTo>
                  </a:path>
                </a:pathLst>
              </a:custGeom>
              <a:noFill/>
              <a:ln w="19050" cap="flat">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7" name="Freeform 9256">
                <a:extLst>
                  <a:ext uri="{FF2B5EF4-FFF2-40B4-BE49-F238E27FC236}">
                    <a16:creationId xmlns:a16="http://schemas.microsoft.com/office/drawing/2014/main" id="{C2E433AA-BE50-CB70-9BB2-1B1F6571FD1D}"/>
                  </a:ext>
                </a:extLst>
              </p:cNvPr>
              <p:cNvSpPr/>
              <p:nvPr/>
            </p:nvSpPr>
            <p:spPr>
              <a:xfrm>
                <a:off x="6918268" y="2973229"/>
                <a:ext cx="975864" cy="542164"/>
              </a:xfrm>
              <a:custGeom>
                <a:avLst/>
                <a:gdLst>
                  <a:gd name="connsiteX0" fmla="*/ 0 w 975864"/>
                  <a:gd name="connsiteY0" fmla="*/ 0 h 542164"/>
                  <a:gd name="connsiteX1" fmla="*/ 585732 w 975864"/>
                  <a:gd name="connsiteY1" fmla="*/ 542165 h 542164"/>
                  <a:gd name="connsiteX2" fmla="*/ 975864 w 975864"/>
                  <a:gd name="connsiteY2" fmla="*/ 323277 h 542164"/>
                </a:gdLst>
                <a:ahLst/>
                <a:cxnLst>
                  <a:cxn ang="0">
                    <a:pos x="connsiteX0" y="connsiteY0"/>
                  </a:cxn>
                  <a:cxn ang="0">
                    <a:pos x="connsiteX1" y="connsiteY1"/>
                  </a:cxn>
                  <a:cxn ang="0">
                    <a:pos x="connsiteX2" y="connsiteY2"/>
                  </a:cxn>
                </a:cxnLst>
                <a:rect l="l" t="t" r="r" b="b"/>
                <a:pathLst>
                  <a:path w="975864" h="542164">
                    <a:moveTo>
                      <a:pt x="0" y="0"/>
                    </a:moveTo>
                    <a:lnTo>
                      <a:pt x="585732" y="542165"/>
                    </a:lnTo>
                    <a:lnTo>
                      <a:pt x="975864" y="323277"/>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8" name="Freeform 9257">
                <a:extLst>
                  <a:ext uri="{FF2B5EF4-FFF2-40B4-BE49-F238E27FC236}">
                    <a16:creationId xmlns:a16="http://schemas.microsoft.com/office/drawing/2014/main" id="{50FBBBEE-85D6-43E7-98C4-6F602967B164}"/>
                  </a:ext>
                </a:extLst>
              </p:cNvPr>
              <p:cNvSpPr/>
              <p:nvPr/>
            </p:nvSpPr>
            <p:spPr>
              <a:xfrm>
                <a:off x="6918268" y="2973229"/>
                <a:ext cx="2902945" cy="593840"/>
              </a:xfrm>
              <a:custGeom>
                <a:avLst/>
                <a:gdLst>
                  <a:gd name="connsiteX0" fmla="*/ 0 w 2902945"/>
                  <a:gd name="connsiteY0" fmla="*/ 0 h 593840"/>
                  <a:gd name="connsiteX1" fmla="*/ 618708 w 2902945"/>
                  <a:gd name="connsiteY1" fmla="*/ 589866 h 593840"/>
                  <a:gd name="connsiteX2" fmla="*/ 1203877 w 2902945"/>
                  <a:gd name="connsiteY2" fmla="*/ 550374 h 593840"/>
                  <a:gd name="connsiteX3" fmla="*/ 1755903 w 2902945"/>
                  <a:gd name="connsiteY3" fmla="*/ 593841 h 593840"/>
                  <a:gd name="connsiteX4" fmla="*/ 2324135 w 2902945"/>
                  <a:gd name="connsiteY4" fmla="*/ 525832 h 593840"/>
                  <a:gd name="connsiteX5" fmla="*/ 2902945 w 2902945"/>
                  <a:gd name="connsiteY5" fmla="*/ 332350 h 59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945" h="593840">
                    <a:moveTo>
                      <a:pt x="0" y="0"/>
                    </a:moveTo>
                    <a:lnTo>
                      <a:pt x="618708" y="589866"/>
                    </a:lnTo>
                    <a:lnTo>
                      <a:pt x="1203877" y="550374"/>
                    </a:lnTo>
                    <a:lnTo>
                      <a:pt x="1755903" y="593841"/>
                    </a:lnTo>
                    <a:lnTo>
                      <a:pt x="2324135" y="525832"/>
                    </a:lnTo>
                    <a:lnTo>
                      <a:pt x="2902945" y="332350"/>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59" name="Freeform 9258">
                <a:extLst>
                  <a:ext uri="{FF2B5EF4-FFF2-40B4-BE49-F238E27FC236}">
                    <a16:creationId xmlns:a16="http://schemas.microsoft.com/office/drawing/2014/main" id="{3E4A98BB-815B-F095-EBFA-EA4801B5E1AB}"/>
                  </a:ext>
                </a:extLst>
              </p:cNvPr>
              <p:cNvSpPr/>
              <p:nvPr/>
            </p:nvSpPr>
            <p:spPr>
              <a:xfrm>
                <a:off x="6918268" y="2973229"/>
                <a:ext cx="3143732" cy="1040258"/>
              </a:xfrm>
              <a:custGeom>
                <a:avLst/>
                <a:gdLst>
                  <a:gd name="connsiteX0" fmla="*/ 0 w 3143732"/>
                  <a:gd name="connsiteY0" fmla="*/ 0 h 1040258"/>
                  <a:gd name="connsiteX1" fmla="*/ 577010 w 3143732"/>
                  <a:gd name="connsiteY1" fmla="*/ 684835 h 1040258"/>
                  <a:gd name="connsiteX2" fmla="*/ 1165781 w 3143732"/>
                  <a:gd name="connsiteY2" fmla="*/ 816099 h 1040258"/>
                  <a:gd name="connsiteX3" fmla="*/ 1724053 w 3143732"/>
                  <a:gd name="connsiteY3" fmla="*/ 1040258 h 1040258"/>
                  <a:gd name="connsiteX4" fmla="*/ 2291384 w 3143732"/>
                  <a:gd name="connsiteY4" fmla="*/ 993335 h 1040258"/>
                  <a:gd name="connsiteX5" fmla="*/ 3143732 w 3143732"/>
                  <a:gd name="connsiteY5" fmla="*/ 270132 h 104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3732" h="1040258">
                    <a:moveTo>
                      <a:pt x="0" y="0"/>
                    </a:moveTo>
                    <a:lnTo>
                      <a:pt x="577010" y="684835"/>
                    </a:lnTo>
                    <a:lnTo>
                      <a:pt x="1165781" y="816099"/>
                    </a:lnTo>
                    <a:lnTo>
                      <a:pt x="1724053" y="1040258"/>
                    </a:lnTo>
                    <a:lnTo>
                      <a:pt x="2291384" y="993335"/>
                    </a:lnTo>
                    <a:lnTo>
                      <a:pt x="3143732" y="270132"/>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60" name="Freeform 9259">
                <a:extLst>
                  <a:ext uri="{FF2B5EF4-FFF2-40B4-BE49-F238E27FC236}">
                    <a16:creationId xmlns:a16="http://schemas.microsoft.com/office/drawing/2014/main" id="{04B69368-5819-30B1-23C8-11B3D4E5B7E8}"/>
                  </a:ext>
                </a:extLst>
              </p:cNvPr>
              <p:cNvSpPr/>
              <p:nvPr/>
            </p:nvSpPr>
            <p:spPr>
              <a:xfrm>
                <a:off x="6918268" y="2973229"/>
                <a:ext cx="4467355" cy="978903"/>
              </a:xfrm>
              <a:custGeom>
                <a:avLst/>
                <a:gdLst>
                  <a:gd name="connsiteX0" fmla="*/ 0 w 4467355"/>
                  <a:gd name="connsiteY0" fmla="*/ 0 h 978903"/>
                  <a:gd name="connsiteX1" fmla="*/ 502732 w 4467355"/>
                  <a:gd name="connsiteY1" fmla="*/ 875466 h 978903"/>
                  <a:gd name="connsiteX2" fmla="*/ 1032924 w 4467355"/>
                  <a:gd name="connsiteY2" fmla="*/ 902254 h 978903"/>
                  <a:gd name="connsiteX3" fmla="*/ 1725291 w 4467355"/>
                  <a:gd name="connsiteY3" fmla="*/ 944424 h 978903"/>
                  <a:gd name="connsiteX4" fmla="*/ 2310404 w 4467355"/>
                  <a:gd name="connsiteY4" fmla="*/ 944424 h 978903"/>
                  <a:gd name="connsiteX5" fmla="*/ 2894223 w 4467355"/>
                  <a:gd name="connsiteY5" fmla="*/ 978904 h 978903"/>
                  <a:gd name="connsiteX6" fmla="*/ 4467356 w 4467355"/>
                  <a:gd name="connsiteY6" fmla="*/ 978904 h 97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7355" h="978903">
                    <a:moveTo>
                      <a:pt x="0" y="0"/>
                    </a:moveTo>
                    <a:lnTo>
                      <a:pt x="502732" y="875466"/>
                    </a:lnTo>
                    <a:lnTo>
                      <a:pt x="1032924" y="902254"/>
                    </a:lnTo>
                    <a:lnTo>
                      <a:pt x="1725291" y="944424"/>
                    </a:lnTo>
                    <a:lnTo>
                      <a:pt x="2310404" y="944424"/>
                    </a:lnTo>
                    <a:lnTo>
                      <a:pt x="2894223" y="978904"/>
                    </a:lnTo>
                    <a:lnTo>
                      <a:pt x="4467356" y="978904"/>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61" name="Freeform 9260">
                <a:extLst>
                  <a:ext uri="{FF2B5EF4-FFF2-40B4-BE49-F238E27FC236}">
                    <a16:creationId xmlns:a16="http://schemas.microsoft.com/office/drawing/2014/main" id="{913AB346-4317-7417-FB6C-6BACF621AD17}"/>
                  </a:ext>
                </a:extLst>
              </p:cNvPr>
              <p:cNvSpPr/>
              <p:nvPr/>
            </p:nvSpPr>
            <p:spPr>
              <a:xfrm>
                <a:off x="6918268" y="2973229"/>
                <a:ext cx="1165781" cy="1289304"/>
              </a:xfrm>
              <a:custGeom>
                <a:avLst/>
                <a:gdLst>
                  <a:gd name="connsiteX0" fmla="*/ 1165781 w 1165781"/>
                  <a:gd name="connsiteY0" fmla="*/ 1289305 h 1289304"/>
                  <a:gd name="connsiteX1" fmla="*/ 489677 w 1165781"/>
                  <a:gd name="connsiteY1" fmla="*/ 1090984 h 1289304"/>
                  <a:gd name="connsiteX2" fmla="*/ 0 w 1165781"/>
                  <a:gd name="connsiteY2" fmla="*/ 0 h 1289304"/>
                </a:gdLst>
                <a:ahLst/>
                <a:cxnLst>
                  <a:cxn ang="0">
                    <a:pos x="connsiteX0" y="connsiteY0"/>
                  </a:cxn>
                  <a:cxn ang="0">
                    <a:pos x="connsiteX1" y="connsiteY1"/>
                  </a:cxn>
                  <a:cxn ang="0">
                    <a:pos x="connsiteX2" y="connsiteY2"/>
                  </a:cxn>
                </a:cxnLst>
                <a:rect l="l" t="t" r="r" b="b"/>
                <a:pathLst>
                  <a:path w="1165781" h="1289304">
                    <a:moveTo>
                      <a:pt x="1165781" y="1289305"/>
                    </a:moveTo>
                    <a:lnTo>
                      <a:pt x="489677" y="1090984"/>
                    </a:lnTo>
                    <a:lnTo>
                      <a:pt x="0" y="0"/>
                    </a:lnTo>
                  </a:path>
                </a:pathLst>
              </a:custGeom>
              <a:noFill/>
              <a:ln w="19050" cap="flat">
                <a:solidFill>
                  <a:schemeClr val="accent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sp>
          <p:nvSpPr>
            <p:cNvPr id="9262" name="Freeform 9261">
              <a:extLst>
                <a:ext uri="{FF2B5EF4-FFF2-40B4-BE49-F238E27FC236}">
                  <a16:creationId xmlns:a16="http://schemas.microsoft.com/office/drawing/2014/main" id="{F261AADA-BE96-3672-A327-73F589BB858B}"/>
                </a:ext>
              </a:extLst>
            </p:cNvPr>
            <p:cNvSpPr/>
            <p:nvPr/>
          </p:nvSpPr>
          <p:spPr>
            <a:xfrm>
              <a:off x="7041437" y="2384853"/>
              <a:ext cx="1167075" cy="1061343"/>
            </a:xfrm>
            <a:custGeom>
              <a:avLst/>
              <a:gdLst>
                <a:gd name="connsiteX0" fmla="*/ 0 w 1167075"/>
                <a:gd name="connsiteY0" fmla="*/ 0 h 1061343"/>
                <a:gd name="connsiteX1" fmla="*/ 585113 w 1167075"/>
                <a:gd name="connsiteY1" fmla="*/ 746190 h 1061343"/>
                <a:gd name="connsiteX2" fmla="*/ 1167075 w 1167075"/>
                <a:gd name="connsiteY2" fmla="*/ 1061343 h 1061343"/>
              </a:gdLst>
              <a:ahLst/>
              <a:cxnLst>
                <a:cxn ang="0">
                  <a:pos x="connsiteX0" y="connsiteY0"/>
                </a:cxn>
                <a:cxn ang="0">
                  <a:pos x="connsiteX1" y="connsiteY1"/>
                </a:cxn>
                <a:cxn ang="0">
                  <a:pos x="connsiteX2" y="connsiteY2"/>
                </a:cxn>
              </a:cxnLst>
              <a:rect l="l" t="t" r="r" b="b"/>
              <a:pathLst>
                <a:path w="1167075" h="1061343">
                  <a:moveTo>
                    <a:pt x="0" y="0"/>
                  </a:moveTo>
                  <a:lnTo>
                    <a:pt x="585113" y="746190"/>
                  </a:lnTo>
                  <a:lnTo>
                    <a:pt x="1167075" y="1061343"/>
                  </a:lnTo>
                </a:path>
              </a:pathLst>
            </a:custGeom>
            <a:noFill/>
            <a:ln w="19050" cap="flat">
              <a:solidFill>
                <a:schemeClr val="accent3"/>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263" name="Freeform 9262">
              <a:extLst>
                <a:ext uri="{FF2B5EF4-FFF2-40B4-BE49-F238E27FC236}">
                  <a16:creationId xmlns:a16="http://schemas.microsoft.com/office/drawing/2014/main" id="{AB19BCF7-26A1-985D-04E2-92E05E4AD0E0}"/>
                </a:ext>
              </a:extLst>
            </p:cNvPr>
            <p:cNvSpPr/>
            <p:nvPr/>
          </p:nvSpPr>
          <p:spPr>
            <a:xfrm>
              <a:off x="7046604" y="2389505"/>
              <a:ext cx="1789553" cy="719314"/>
            </a:xfrm>
            <a:custGeom>
              <a:avLst/>
              <a:gdLst>
                <a:gd name="connsiteX0" fmla="*/ 0 w 1789553"/>
                <a:gd name="connsiteY0" fmla="*/ 0 h 719314"/>
                <a:gd name="connsiteX1" fmla="*/ 656804 w 1789553"/>
                <a:gd name="connsiteY1" fmla="*/ 505698 h 719314"/>
                <a:gd name="connsiteX2" fmla="*/ 1218845 w 1789553"/>
                <a:gd name="connsiteY2" fmla="*/ 719315 h 719314"/>
                <a:gd name="connsiteX3" fmla="*/ 1789553 w 1789553"/>
                <a:gd name="connsiteY3" fmla="*/ 386964 h 719314"/>
              </a:gdLst>
              <a:ahLst/>
              <a:cxnLst>
                <a:cxn ang="0">
                  <a:pos x="connsiteX0" y="connsiteY0"/>
                </a:cxn>
                <a:cxn ang="0">
                  <a:pos x="connsiteX1" y="connsiteY1"/>
                </a:cxn>
                <a:cxn ang="0">
                  <a:pos x="connsiteX2" y="connsiteY2"/>
                </a:cxn>
                <a:cxn ang="0">
                  <a:pos x="connsiteX3" y="connsiteY3"/>
                </a:cxn>
              </a:cxnLst>
              <a:rect l="l" t="t" r="r" b="b"/>
              <a:pathLst>
                <a:path w="1789553" h="719314">
                  <a:moveTo>
                    <a:pt x="0" y="0"/>
                  </a:moveTo>
                  <a:lnTo>
                    <a:pt x="656804" y="505698"/>
                  </a:lnTo>
                  <a:lnTo>
                    <a:pt x="1218845" y="719315"/>
                  </a:lnTo>
                  <a:lnTo>
                    <a:pt x="1789553" y="386964"/>
                  </a:lnTo>
                </a:path>
              </a:pathLst>
            </a:custGeom>
            <a:noFill/>
            <a:ln w="19050" cap="flat">
              <a:solidFill>
                <a:schemeClr val="accent4"/>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9264" name="Group 9263">
              <a:extLst>
                <a:ext uri="{FF2B5EF4-FFF2-40B4-BE49-F238E27FC236}">
                  <a16:creationId xmlns:a16="http://schemas.microsoft.com/office/drawing/2014/main" id="{22362AF2-D964-E9DA-6F4F-913F1D42BEC3}"/>
                </a:ext>
              </a:extLst>
            </p:cNvPr>
            <p:cNvGrpSpPr/>
            <p:nvPr/>
          </p:nvGrpSpPr>
          <p:grpSpPr>
            <a:xfrm>
              <a:off x="6979805" y="1651200"/>
              <a:ext cx="4824053" cy="2677111"/>
              <a:chOff x="6851469" y="2238375"/>
              <a:chExt cx="4824053" cy="2677111"/>
            </a:xfrm>
          </p:grpSpPr>
          <p:grpSp>
            <p:nvGrpSpPr>
              <p:cNvPr id="9265" name="Group 9264">
                <a:extLst>
                  <a:ext uri="{FF2B5EF4-FFF2-40B4-BE49-F238E27FC236}">
                    <a16:creationId xmlns:a16="http://schemas.microsoft.com/office/drawing/2014/main" id="{4EFD2BBB-EB3E-AF3A-BE5D-B93B7750355F}"/>
                  </a:ext>
                </a:extLst>
              </p:cNvPr>
              <p:cNvGrpSpPr/>
              <p:nvPr/>
            </p:nvGrpSpPr>
            <p:grpSpPr>
              <a:xfrm>
                <a:off x="6851469" y="2238375"/>
                <a:ext cx="1421692" cy="2600325"/>
                <a:chOff x="6851469" y="2238375"/>
                <a:chExt cx="1421692" cy="2600325"/>
              </a:xfrm>
            </p:grpSpPr>
            <p:sp>
              <p:nvSpPr>
                <p:cNvPr id="9275" name="Freeform: Shape 146">
                  <a:extLst>
                    <a:ext uri="{FF2B5EF4-FFF2-40B4-BE49-F238E27FC236}">
                      <a16:creationId xmlns:a16="http://schemas.microsoft.com/office/drawing/2014/main" id="{C5314C14-2334-0B45-3811-FC47AB448470}"/>
                    </a:ext>
                  </a:extLst>
                </p:cNvPr>
                <p:cNvSpPr/>
                <p:nvPr/>
              </p:nvSpPr>
              <p:spPr>
                <a:xfrm>
                  <a:off x="6917320" y="2238375"/>
                  <a:ext cx="1355841" cy="2591770"/>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nvGrpSpPr>
                <p:cNvPr id="9276" name="Group 9275">
                  <a:extLst>
                    <a:ext uri="{FF2B5EF4-FFF2-40B4-BE49-F238E27FC236}">
                      <a16:creationId xmlns:a16="http://schemas.microsoft.com/office/drawing/2014/main" id="{5EA1EE82-CC4C-80EE-5D05-FB7E760C03D2}"/>
                    </a:ext>
                  </a:extLst>
                </p:cNvPr>
                <p:cNvGrpSpPr/>
                <p:nvPr/>
              </p:nvGrpSpPr>
              <p:grpSpPr>
                <a:xfrm>
                  <a:off x="6851469" y="2238375"/>
                  <a:ext cx="64818" cy="2600325"/>
                  <a:chOff x="6851469" y="2238375"/>
                  <a:chExt cx="64818" cy="2600325"/>
                </a:xfrm>
              </p:grpSpPr>
              <p:sp>
                <p:nvSpPr>
                  <p:cNvPr id="9277" name="Freeform: Shape 147">
                    <a:extLst>
                      <a:ext uri="{FF2B5EF4-FFF2-40B4-BE49-F238E27FC236}">
                        <a16:creationId xmlns:a16="http://schemas.microsoft.com/office/drawing/2014/main" id="{BE91FE00-29DA-B7FB-434F-841CE89BE609}"/>
                      </a:ext>
                    </a:extLst>
                  </p:cNvPr>
                  <p:cNvSpPr/>
                  <p:nvPr/>
                </p:nvSpPr>
                <p:spPr>
                  <a:xfrm>
                    <a:off x="6851469" y="483014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8" name="Freeform: Shape 148">
                    <a:extLst>
                      <a:ext uri="{FF2B5EF4-FFF2-40B4-BE49-F238E27FC236}">
                        <a16:creationId xmlns:a16="http://schemas.microsoft.com/office/drawing/2014/main" id="{8CBE66CE-39E9-15D8-46F1-B5A2FF5F208B}"/>
                      </a:ext>
                    </a:extLst>
                  </p:cNvPr>
                  <p:cNvSpPr/>
                  <p:nvPr/>
                </p:nvSpPr>
                <p:spPr>
                  <a:xfrm>
                    <a:off x="6851469" y="4459893"/>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9" name="Freeform: Shape 149">
                    <a:extLst>
                      <a:ext uri="{FF2B5EF4-FFF2-40B4-BE49-F238E27FC236}">
                        <a16:creationId xmlns:a16="http://schemas.microsoft.com/office/drawing/2014/main" id="{BF2A8667-377B-E4FE-5626-82164732BE7D}"/>
                      </a:ext>
                    </a:extLst>
                  </p:cNvPr>
                  <p:cNvSpPr/>
                  <p:nvPr/>
                </p:nvSpPr>
                <p:spPr>
                  <a:xfrm>
                    <a:off x="6851469" y="4089640"/>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0" name="Freeform: Shape 150">
                    <a:extLst>
                      <a:ext uri="{FF2B5EF4-FFF2-40B4-BE49-F238E27FC236}">
                        <a16:creationId xmlns:a16="http://schemas.microsoft.com/office/drawing/2014/main" id="{97BF0BD8-6DC2-5A45-0641-CABA24A72EDA}"/>
                      </a:ext>
                    </a:extLst>
                  </p:cNvPr>
                  <p:cNvSpPr/>
                  <p:nvPr/>
                </p:nvSpPr>
                <p:spPr>
                  <a:xfrm>
                    <a:off x="6851469" y="3719387"/>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1" name="Freeform: Shape 151">
                    <a:extLst>
                      <a:ext uri="{FF2B5EF4-FFF2-40B4-BE49-F238E27FC236}">
                        <a16:creationId xmlns:a16="http://schemas.microsoft.com/office/drawing/2014/main" id="{989235CD-8366-BD5D-65AD-316EBDF79270}"/>
                      </a:ext>
                    </a:extLst>
                  </p:cNvPr>
                  <p:cNvSpPr/>
                  <p:nvPr/>
                </p:nvSpPr>
                <p:spPr>
                  <a:xfrm>
                    <a:off x="6851469" y="334913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2" name="Freeform: Shape 153">
                    <a:extLst>
                      <a:ext uri="{FF2B5EF4-FFF2-40B4-BE49-F238E27FC236}">
                        <a16:creationId xmlns:a16="http://schemas.microsoft.com/office/drawing/2014/main" id="{5D51665C-9C47-7BC0-2CB0-A7B8829146A2}"/>
                      </a:ext>
                    </a:extLst>
                  </p:cNvPr>
                  <p:cNvSpPr/>
                  <p:nvPr/>
                </p:nvSpPr>
                <p:spPr>
                  <a:xfrm>
                    <a:off x="6851469" y="2978881"/>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3" name="Freeform: Shape 156">
                    <a:extLst>
                      <a:ext uri="{FF2B5EF4-FFF2-40B4-BE49-F238E27FC236}">
                        <a16:creationId xmlns:a16="http://schemas.microsoft.com/office/drawing/2014/main" id="{9968C326-CEBC-5FC6-2ADC-A5555AC30640}"/>
                      </a:ext>
                    </a:extLst>
                  </p:cNvPr>
                  <p:cNvSpPr/>
                  <p:nvPr/>
                </p:nvSpPr>
                <p:spPr>
                  <a:xfrm>
                    <a:off x="6851469" y="2238375"/>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84" name="Freeform: Shape 154">
                    <a:extLst>
                      <a:ext uri="{FF2B5EF4-FFF2-40B4-BE49-F238E27FC236}">
                        <a16:creationId xmlns:a16="http://schemas.microsoft.com/office/drawing/2014/main" id="{B7B43B87-2F6F-E8CE-F8AE-3007C3003E26}"/>
                      </a:ext>
                    </a:extLst>
                  </p:cNvPr>
                  <p:cNvSpPr/>
                  <p:nvPr/>
                </p:nvSpPr>
                <p:spPr>
                  <a:xfrm>
                    <a:off x="6851469" y="260862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grpSp>
            <p:nvGrpSpPr>
              <p:cNvPr id="9266" name="Group 9265">
                <a:extLst>
                  <a:ext uri="{FF2B5EF4-FFF2-40B4-BE49-F238E27FC236}">
                    <a16:creationId xmlns:a16="http://schemas.microsoft.com/office/drawing/2014/main" id="{CA8A02D0-3944-6B17-9EA1-F9D59B87353F}"/>
                  </a:ext>
                </a:extLst>
              </p:cNvPr>
              <p:cNvGrpSpPr/>
              <p:nvPr/>
            </p:nvGrpSpPr>
            <p:grpSpPr>
              <a:xfrm>
                <a:off x="6916287" y="4830991"/>
                <a:ext cx="4759235" cy="84495"/>
                <a:chOff x="6916287" y="4830991"/>
                <a:chExt cx="4759235" cy="84495"/>
              </a:xfrm>
            </p:grpSpPr>
            <p:sp>
              <p:nvSpPr>
                <p:cNvPr id="9267" name="Freeform: Shape 152">
                  <a:extLst>
                    <a:ext uri="{FF2B5EF4-FFF2-40B4-BE49-F238E27FC236}">
                      <a16:creationId xmlns:a16="http://schemas.microsoft.com/office/drawing/2014/main" id="{7A6CD6ED-B462-E86D-2334-CCAC2011373E}"/>
                    </a:ext>
                  </a:extLst>
                </p:cNvPr>
                <p:cNvSpPr/>
                <p:nvPr/>
              </p:nvSpPr>
              <p:spPr>
                <a:xfrm>
                  <a:off x="6917330" y="4830991"/>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nvGrpSpPr>
                <p:cNvPr id="9268" name="Group 9267">
                  <a:extLst>
                    <a:ext uri="{FF2B5EF4-FFF2-40B4-BE49-F238E27FC236}">
                      <a16:creationId xmlns:a16="http://schemas.microsoft.com/office/drawing/2014/main" id="{01AC9150-3957-99D3-4FFF-76CD2E55BA46}"/>
                    </a:ext>
                  </a:extLst>
                </p:cNvPr>
                <p:cNvGrpSpPr/>
                <p:nvPr/>
              </p:nvGrpSpPr>
              <p:grpSpPr>
                <a:xfrm>
                  <a:off x="6916287" y="4832322"/>
                  <a:ext cx="4759235" cy="72000"/>
                  <a:chOff x="6916287" y="4832322"/>
                  <a:chExt cx="4759235" cy="72000"/>
                </a:xfrm>
              </p:grpSpPr>
              <p:sp>
                <p:nvSpPr>
                  <p:cNvPr id="9269" name="Freeform: Shape 149">
                    <a:extLst>
                      <a:ext uri="{FF2B5EF4-FFF2-40B4-BE49-F238E27FC236}">
                        <a16:creationId xmlns:a16="http://schemas.microsoft.com/office/drawing/2014/main" id="{8CBDC457-31A9-99A9-E313-038C79BCADA9}"/>
                      </a:ext>
                    </a:extLst>
                  </p:cNvPr>
                  <p:cNvSpPr/>
                  <p:nvPr/>
                </p:nvSpPr>
                <p:spPr>
                  <a:xfrm rot="16200000">
                    <a:off x="878475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0" name="Freeform: Shape 153">
                    <a:extLst>
                      <a:ext uri="{FF2B5EF4-FFF2-40B4-BE49-F238E27FC236}">
                        <a16:creationId xmlns:a16="http://schemas.microsoft.com/office/drawing/2014/main" id="{443DC25E-CBB1-FC0D-FE45-5D3FA148D29F}"/>
                      </a:ext>
                    </a:extLst>
                  </p:cNvPr>
                  <p:cNvSpPr/>
                  <p:nvPr/>
                </p:nvSpPr>
                <p:spPr>
                  <a:xfrm rot="16200000">
                    <a:off x="7834445"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1" name="Freeform: Shape 156">
                    <a:extLst>
                      <a:ext uri="{FF2B5EF4-FFF2-40B4-BE49-F238E27FC236}">
                        <a16:creationId xmlns:a16="http://schemas.microsoft.com/office/drawing/2014/main" id="{12210A94-7E5C-5304-536B-E335E643BBBE}"/>
                      </a:ext>
                    </a:extLst>
                  </p:cNvPr>
                  <p:cNvSpPr/>
                  <p:nvPr/>
                </p:nvSpPr>
                <p:spPr>
                  <a:xfrm rot="16200000">
                    <a:off x="6884139"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2" name="Freeform: Shape 147">
                    <a:extLst>
                      <a:ext uri="{FF2B5EF4-FFF2-40B4-BE49-F238E27FC236}">
                        <a16:creationId xmlns:a16="http://schemas.microsoft.com/office/drawing/2014/main" id="{DC5FE348-ED5E-9B23-87E2-FB3FE9A53791}"/>
                      </a:ext>
                    </a:extLst>
                  </p:cNvPr>
                  <p:cNvSpPr/>
                  <p:nvPr/>
                </p:nvSpPr>
                <p:spPr>
                  <a:xfrm rot="16200000">
                    <a:off x="9735057"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3" name="Freeform: Shape 147">
                    <a:extLst>
                      <a:ext uri="{FF2B5EF4-FFF2-40B4-BE49-F238E27FC236}">
                        <a16:creationId xmlns:a16="http://schemas.microsoft.com/office/drawing/2014/main" id="{377431FA-71A0-71BE-3CAD-817C44E979E2}"/>
                      </a:ext>
                    </a:extLst>
                  </p:cNvPr>
                  <p:cNvSpPr/>
                  <p:nvPr/>
                </p:nvSpPr>
                <p:spPr>
                  <a:xfrm rot="16200000">
                    <a:off x="10685363"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9274" name="Freeform: Shape 147">
                    <a:extLst>
                      <a:ext uri="{FF2B5EF4-FFF2-40B4-BE49-F238E27FC236}">
                        <a16:creationId xmlns:a16="http://schemas.microsoft.com/office/drawing/2014/main" id="{FD5B93D3-A822-9ED2-35A9-154170811D69}"/>
                      </a:ext>
                    </a:extLst>
                  </p:cNvPr>
                  <p:cNvSpPr/>
                  <p:nvPr/>
                </p:nvSpPr>
                <p:spPr>
                  <a:xfrm rot="16200000">
                    <a:off x="1163567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600"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grpSp>
        <p:cxnSp>
          <p:nvCxnSpPr>
            <p:cNvPr id="9285" name="Straight Connector 9284">
              <a:extLst>
                <a:ext uri="{FF2B5EF4-FFF2-40B4-BE49-F238E27FC236}">
                  <a16:creationId xmlns:a16="http://schemas.microsoft.com/office/drawing/2014/main" id="{E9D70EF7-D252-FF7A-6984-029CAC5B5C03}"/>
                </a:ext>
              </a:extLst>
            </p:cNvPr>
            <p:cNvCxnSpPr>
              <a:cxnSpLocks/>
            </p:cNvCxnSpPr>
            <p:nvPr/>
          </p:nvCxnSpPr>
          <p:spPr>
            <a:xfrm>
              <a:off x="7049385" y="2391230"/>
              <a:ext cx="4751532"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graphicFrame>
        <p:nvGraphicFramePr>
          <p:cNvPr id="9288" name="Table 19">
            <a:extLst>
              <a:ext uri="{FF2B5EF4-FFF2-40B4-BE49-F238E27FC236}">
                <a16:creationId xmlns:a16="http://schemas.microsoft.com/office/drawing/2014/main" id="{ACB08CBA-79D9-E2EF-DA0D-E708382956AB}"/>
              </a:ext>
            </a:extLst>
          </p:cNvPr>
          <p:cNvGraphicFramePr>
            <a:graphicFrameLocks noGrp="1"/>
          </p:cNvGraphicFramePr>
          <p:nvPr/>
        </p:nvGraphicFramePr>
        <p:xfrm>
          <a:off x="1664740" y="1638019"/>
          <a:ext cx="4400723" cy="1210800"/>
        </p:xfrm>
        <a:graphic>
          <a:graphicData uri="http://schemas.openxmlformats.org/drawingml/2006/table">
            <a:tbl>
              <a:tblPr firstRow="1" bandRow="1">
                <a:tableStyleId>{9D7B26C5-4107-4FEC-AEDC-1716B250A1EF}</a:tableStyleId>
              </a:tblPr>
              <a:tblGrid>
                <a:gridCol w="2253251">
                  <a:extLst>
                    <a:ext uri="{9D8B030D-6E8A-4147-A177-3AD203B41FA5}">
                      <a16:colId xmlns:a16="http://schemas.microsoft.com/office/drawing/2014/main" val="1248130753"/>
                    </a:ext>
                  </a:extLst>
                </a:gridCol>
                <a:gridCol w="2147472">
                  <a:extLst>
                    <a:ext uri="{9D8B030D-6E8A-4147-A177-3AD203B41FA5}">
                      <a16:colId xmlns:a16="http://schemas.microsoft.com/office/drawing/2014/main" val="1721128244"/>
                    </a:ext>
                  </a:extLst>
                </a:gridCol>
              </a:tblGrid>
              <a:tr h="238183">
                <a:tc>
                  <a:txBody>
                    <a:bodyPr/>
                    <a:lstStyle/>
                    <a:p>
                      <a:r>
                        <a:rPr lang="en-US" sz="1400" b="1" dirty="0">
                          <a:solidFill>
                            <a:schemeClr val="bg1"/>
                          </a:solidFill>
                          <a:latin typeface="+mn-lt"/>
                          <a:cs typeface="Arial" panose="020B0604020202020204" pitchFamily="34" charset="0"/>
                        </a:rPr>
                        <a:t>Confirmed Responses by RECIST v1.1</a:t>
                      </a:r>
                      <a:endParaRPr lang="en-US" sz="1400" b="1" dirty="0">
                        <a:solidFill>
                          <a:schemeClr val="bg1"/>
                        </a:solidFill>
                        <a:highlight>
                          <a:srgbClr val="FFFF00"/>
                        </a:highlight>
                        <a:latin typeface="+mn-lt"/>
                        <a:cs typeface="Arial" panose="020B0604020202020204" pitchFamily="34" charset="0"/>
                      </a:endParaRP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Arial" panose="020B0604020202020204" pitchFamily="34" charset="0"/>
                        </a:rPr>
                        <a:t>I-DXd ≥6.4 mg/kg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Arial" panose="020B0604020202020204" pitchFamily="34" charset="0"/>
                        </a:rPr>
                        <a:t>(n = 21)</a:t>
                      </a:r>
                    </a:p>
                  </a:txBody>
                  <a:tcPr marL="72000" marR="72000" marT="18000" marB="18000" anchor="ctr">
                    <a:noFill/>
                  </a:tcPr>
                </a:tc>
                <a:extLst>
                  <a:ext uri="{0D108BD9-81ED-4DB2-BD59-A6C34878D82A}">
                    <a16:rowId xmlns:a16="http://schemas.microsoft.com/office/drawing/2014/main" val="2192087814"/>
                  </a:ext>
                </a:extLst>
              </a:tr>
              <a:tr h="148277">
                <a:tc>
                  <a:txBody>
                    <a:bodyPr/>
                    <a:lstStyle/>
                    <a:p>
                      <a:r>
                        <a:rPr lang="en-US" sz="1400" b="0" dirty="0">
                          <a:solidFill>
                            <a:schemeClr val="bg1"/>
                          </a:solidFill>
                          <a:latin typeface="+mn-lt"/>
                          <a:cs typeface="Arial" panose="020B0604020202020204" pitchFamily="34" charset="0"/>
                        </a:rPr>
                        <a:t>ORR, % (95% CI)</a:t>
                      </a: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52.4 (29.8-74.3)</a:t>
                      </a:r>
                    </a:p>
                  </a:txBody>
                  <a:tcPr marL="72000" marR="72000" marT="18000" marB="18000" anchor="ctr">
                    <a:noFill/>
                  </a:tcPr>
                </a:tc>
                <a:extLst>
                  <a:ext uri="{0D108BD9-81ED-4DB2-BD59-A6C34878D82A}">
                    <a16:rowId xmlns:a16="http://schemas.microsoft.com/office/drawing/2014/main" val="1921289849"/>
                  </a:ext>
                </a:extLst>
              </a:tr>
              <a:tr h="80212">
                <a:tc>
                  <a:txBody>
                    <a:bodyPr/>
                    <a:lstStyle/>
                    <a:p>
                      <a:r>
                        <a:rPr lang="en-US" sz="1400" b="0" dirty="0">
                          <a:solidFill>
                            <a:schemeClr val="bg1"/>
                          </a:solidFill>
                          <a:latin typeface="+mn-lt"/>
                          <a:cs typeface="Arial" panose="020B0604020202020204" pitchFamily="34" charset="0"/>
                        </a:rPr>
                        <a:t>CR, %</a:t>
                      </a:r>
                    </a:p>
                  </a:txBody>
                  <a:tcPr marL="72000" marR="72000" marT="18000" marB="1800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4.8</a:t>
                      </a:r>
                    </a:p>
                  </a:txBody>
                  <a:tcPr marL="72000" marR="72000" marT="18000" marB="18000" anchor="ctr">
                    <a:noFill/>
                  </a:tcPr>
                </a:tc>
                <a:extLst>
                  <a:ext uri="{0D108BD9-81ED-4DB2-BD59-A6C34878D82A}">
                    <a16:rowId xmlns:a16="http://schemas.microsoft.com/office/drawing/2014/main" val="1381858112"/>
                  </a:ext>
                </a:extLst>
              </a:tr>
              <a:tr h="80212">
                <a:tc>
                  <a:txBody>
                    <a:bodyPr/>
                    <a:lstStyle/>
                    <a:p>
                      <a:r>
                        <a:rPr lang="en-US" sz="1400" b="0" dirty="0">
                          <a:solidFill>
                            <a:schemeClr val="bg1"/>
                          </a:solidFill>
                          <a:latin typeface="+mn-lt"/>
                          <a:cs typeface="Arial" panose="020B0604020202020204" pitchFamily="34" charset="0"/>
                        </a:rPr>
                        <a:t>PR, %</a:t>
                      </a:r>
                    </a:p>
                  </a:txBody>
                  <a:tcPr marL="72000" marR="72000" marT="18000" marB="18000" anchor="ctr">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47.6</a:t>
                      </a:r>
                    </a:p>
                  </a:txBody>
                  <a:tcPr marL="72000" marR="72000" marT="18000" marB="18000" anchor="ctr">
                    <a:lnB w="12700" cap="flat" cmpd="sng" algn="ctr">
                      <a:noFill/>
                      <a:prstDash val="solid"/>
                      <a:round/>
                      <a:headEnd type="none" w="med" len="med"/>
                      <a:tailEnd type="none" w="med" len="med"/>
                    </a:lnB>
                    <a:noFill/>
                  </a:tcPr>
                </a:tc>
                <a:extLst>
                  <a:ext uri="{0D108BD9-81ED-4DB2-BD59-A6C34878D82A}">
                    <a16:rowId xmlns:a16="http://schemas.microsoft.com/office/drawing/2014/main" val="2397700401"/>
                  </a:ext>
                </a:extLst>
              </a:tr>
            </a:tbl>
          </a:graphicData>
        </a:graphic>
      </p:graphicFrame>
      <p:sp>
        <p:nvSpPr>
          <p:cNvPr id="9289" name="Rectangle 3">
            <a:extLst>
              <a:ext uri="{FF2B5EF4-FFF2-40B4-BE49-F238E27FC236}">
                <a16:creationId xmlns:a16="http://schemas.microsoft.com/office/drawing/2014/main" id="{0819E12B-C708-AFAC-5A13-B7A284CC817D}"/>
              </a:ext>
            </a:extLst>
          </p:cNvPr>
          <p:cNvSpPr txBox="1">
            <a:spLocks noChangeArrowheads="1"/>
          </p:cNvSpPr>
          <p:nvPr/>
        </p:nvSpPr>
        <p:spPr bwMode="auto">
          <a:xfrm>
            <a:off x="6879856" y="5407227"/>
            <a:ext cx="4750490" cy="97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0188" marR="0" lvl="0" indent="-230188"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Median DoR: 5.9 mo (95% CI: 2.8-7.5)</a:t>
            </a:r>
          </a:p>
          <a:p>
            <a:pPr marL="230188" marR="0" lvl="0" indent="-230188"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2 patients remain on treatment</a:t>
            </a:r>
          </a:p>
          <a:p>
            <a:pPr marL="230188" marR="0" lvl="0" indent="-230188"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endParaRPr>
          </a:p>
          <a:p>
            <a:pPr marL="230188" marR="0" lvl="0" indent="-230188"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24297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Safety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7636477" y="1513047"/>
            <a:ext cx="3845728" cy="4650686"/>
          </a:xfrm>
        </p:spPr>
        <p:txBody>
          <a:bodyPr/>
          <a:lstStyle/>
          <a:p>
            <a:r>
              <a:rPr lang="en-US" altLang="en-US" sz="2000" dirty="0"/>
              <a:t>Primary prophylaxis for nausea, vomiting, and IRR not permitted during cycle 1 of dose escalation</a:t>
            </a:r>
          </a:p>
          <a:p>
            <a:pPr>
              <a:spcAft>
                <a:spcPts val="0"/>
              </a:spcAft>
            </a:pPr>
            <a:r>
              <a:rPr lang="en-US" altLang="en-US" sz="2000" dirty="0"/>
              <a:t>3 patients (13.6%) experienced ILD or pneumonitis (grade 1, </a:t>
            </a:r>
            <a:br>
              <a:rPr lang="en-US" altLang="en-US" sz="2000" dirty="0"/>
            </a:br>
            <a:r>
              <a:rPr lang="en-US" altLang="en-US" sz="2000" dirty="0"/>
              <a:t>n = 2; grade 2, n = 1)</a:t>
            </a:r>
          </a:p>
          <a:p>
            <a:pPr lvl="1">
              <a:spcAft>
                <a:spcPts val="0"/>
              </a:spcAft>
            </a:pPr>
            <a:r>
              <a:rPr lang="en-US" altLang="en-US" sz="1800" dirty="0"/>
              <a:t>All events adjudicated by ILD adjudication committee</a:t>
            </a:r>
          </a:p>
          <a:p>
            <a:pPr lvl="1">
              <a:spcAft>
                <a:spcPts val="0"/>
              </a:spcAft>
            </a:pPr>
            <a:r>
              <a:rPr lang="en-US" altLang="en-US" sz="1800" dirty="0"/>
              <a:t>1 adjudicated as drug-related (grade 2, 8.0 mg/kg), and I-DXd was discontinued per protocol</a:t>
            </a:r>
          </a:p>
          <a:p>
            <a:pPr lvl="1">
              <a:spcAft>
                <a:spcPts val="0"/>
              </a:spcAft>
            </a:pPr>
            <a:r>
              <a:rPr lang="en-US" altLang="en-US" sz="1800" dirty="0"/>
              <a:t>ILD considered recovered for   n = 1 grade 1, not recovered for n = 1 each grade 1, grade 2</a:t>
            </a:r>
          </a:p>
          <a:p>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a:t>
            </a:r>
          </a:p>
        </p:txBody>
      </p:sp>
      <p:graphicFrame>
        <p:nvGraphicFramePr>
          <p:cNvPr id="2" name="Group 3">
            <a:extLst>
              <a:ext uri="{FF2B5EF4-FFF2-40B4-BE49-F238E27FC236}">
                <a16:creationId xmlns:a16="http://schemas.microsoft.com/office/drawing/2014/main" id="{31D4B0E5-6877-5B1F-449D-98C192FF9A0D}"/>
              </a:ext>
            </a:extLst>
          </p:cNvPr>
          <p:cNvGraphicFramePr>
            <a:graphicFrameLocks/>
          </p:cNvGraphicFramePr>
          <p:nvPr/>
        </p:nvGraphicFramePr>
        <p:xfrm>
          <a:off x="709795" y="1488120"/>
          <a:ext cx="6822902" cy="4830452"/>
        </p:xfrm>
        <a:graphic>
          <a:graphicData uri="http://schemas.openxmlformats.org/drawingml/2006/table">
            <a:tbl>
              <a:tblPr/>
              <a:tblGrid>
                <a:gridCol w="3496296">
                  <a:extLst>
                    <a:ext uri="{9D8B030D-6E8A-4147-A177-3AD203B41FA5}">
                      <a16:colId xmlns:a16="http://schemas.microsoft.com/office/drawing/2014/main" val="20000"/>
                    </a:ext>
                  </a:extLst>
                </a:gridCol>
                <a:gridCol w="1663303">
                  <a:extLst>
                    <a:ext uri="{9D8B030D-6E8A-4147-A177-3AD203B41FA5}">
                      <a16:colId xmlns:a16="http://schemas.microsoft.com/office/drawing/2014/main" val="3486690146"/>
                    </a:ext>
                  </a:extLst>
                </a:gridCol>
                <a:gridCol w="1663303">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Most Common TEAEs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(Incidence ≥10%), n (%)</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j-lt"/>
                        </a:rPr>
                        <a:t>SCLC* (N = 22)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21240325"/>
                  </a:ext>
                </a:extLst>
              </a:tr>
              <a:tr h="1537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Most Common TEAEs (Incidence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 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Nausea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13 (59.1)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Fatigue</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11 (50.0)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Anemia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6 (27.3)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Vomiting</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6 (27.3)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n-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Decreased appetite</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5 (22.7)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170755"/>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Pyrexia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4 (18.2)</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n-lt"/>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7776082"/>
                  </a:ext>
                </a:extLst>
              </a:tr>
              <a:tr h="162603">
                <a:tc>
                  <a:txBody>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lang="en-US" sz="1400" dirty="0">
                          <a:solidFill>
                            <a:schemeClr val="bg1"/>
                          </a:solidFill>
                          <a:effectLst/>
                          <a:latin typeface="+mj-lt"/>
                          <a:cs typeface="Arial" panose="020B0604020202020204" pitchFamily="34" charset="0"/>
                        </a:rPr>
                        <a:t>Constipation</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4 (18.2)</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lang="en-US" sz="1400" dirty="0">
                          <a:solidFill>
                            <a:schemeClr val="bg1"/>
                          </a:solidFill>
                          <a:effectLst/>
                          <a:latin typeface="+mj-lt"/>
                          <a:ea typeface="Calibri" panose="020F0502020204030204" pitchFamily="34" charset="0"/>
                          <a:cs typeface="Arial" panose="020B0604020202020204" pitchFamily="34" charset="0"/>
                        </a:rPr>
                        <a:t>1 (4.5)</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2225470"/>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IRR</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3862696"/>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cs typeface="Arial" panose="020B0604020202020204" pitchFamily="34" charset="0"/>
                        </a:rPr>
                        <a:t>Diarrhea</a:t>
                      </a:r>
                      <a:endParaRPr lang="en-US" sz="1400" dirty="0">
                        <a:solidFill>
                          <a:schemeClr val="bg1"/>
                        </a:solidFill>
                        <a:effectLst/>
                        <a:latin typeface="+mj-lt"/>
                        <a:ea typeface="Calibri" panose="020F0502020204030204" pitchFamily="34" charset="0"/>
                        <a:cs typeface="Arial" panose="020B0604020202020204" pitchFamily="34" charset="0"/>
                      </a:endParaRP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0430824"/>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Dehydration</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368586"/>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Dyspnea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150166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Platelet count decreased</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119791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Arthralgia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2583058"/>
                  </a:ext>
                </a:extLst>
              </a:tr>
              <a:tr h="162603">
                <a:tc>
                  <a:txBody>
                    <a:bodyPr/>
                    <a:lstStyle/>
                    <a:p>
                      <a:pPr marL="0" marR="0">
                        <a:lnSpc>
                          <a:spcPct val="115000"/>
                        </a:lnSpc>
                        <a:spcBef>
                          <a:spcPts val="0"/>
                        </a:spcBef>
                        <a:spcAft>
                          <a:spcPts val="1000"/>
                        </a:spcAft>
                      </a:pPr>
                      <a:r>
                        <a:rPr lang="en-US" sz="1400" dirty="0">
                          <a:solidFill>
                            <a:schemeClr val="bg1"/>
                          </a:solidFill>
                          <a:effectLst/>
                          <a:latin typeface="+mj-lt"/>
                          <a:ea typeface="Calibri" panose="020F0502020204030204" pitchFamily="34" charset="0"/>
                          <a:cs typeface="Arial" panose="020B0604020202020204" pitchFamily="34" charset="0"/>
                        </a:rPr>
                        <a:t>Hyponatremia</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15000"/>
                        </a:lnSpc>
                        <a:spcBef>
                          <a:spcPts val="0"/>
                        </a:spcBef>
                        <a:spcAft>
                          <a:spcPts val="0"/>
                        </a:spcAft>
                      </a:pPr>
                      <a:r>
                        <a:rPr kumimoji="1" lang="en-US" sz="1400" kern="1200" dirty="0">
                          <a:solidFill>
                            <a:schemeClr val="bg1"/>
                          </a:solidFill>
                          <a:effectLst/>
                          <a:latin typeface="+mj-lt"/>
                          <a:ea typeface="Calibri" panose="020F0502020204030204" pitchFamily="34" charset="0"/>
                          <a:cs typeface="Arial" panose="020B0604020202020204" pitchFamily="34" charset="0"/>
                        </a:rPr>
                        <a:t>3 (13.6)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3485085"/>
                  </a:ext>
                </a:extLst>
              </a:tr>
            </a:tbl>
          </a:graphicData>
        </a:graphic>
      </p:graphicFrame>
      <p:sp>
        <p:nvSpPr>
          <p:cNvPr id="3" name="TextBox 2">
            <a:extLst>
              <a:ext uri="{FF2B5EF4-FFF2-40B4-BE49-F238E27FC236}">
                <a16:creationId xmlns:a16="http://schemas.microsoft.com/office/drawing/2014/main" id="{900F5B66-48E2-4251-6BC3-73DC04588A3B}"/>
              </a:ext>
            </a:extLst>
          </p:cNvPr>
          <p:cNvSpPr txBox="1"/>
          <p:nvPr/>
        </p:nvSpPr>
        <p:spPr bwMode="auto">
          <a:xfrm>
            <a:off x="5882014" y="6312096"/>
            <a:ext cx="1659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200" b="0" dirty="0">
                <a:solidFill>
                  <a:schemeClr val="bg1"/>
                </a:solidFill>
                <a:latin typeface="Calibri" panose="020F0502020204030204" pitchFamily="34" charset="0"/>
              </a:rPr>
              <a:t>*I-DXd 3.2-16.0 mg/kg.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1389844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I/II Study of I-DXd in Refractory SCLC: </a:t>
            </a:r>
            <a:br>
              <a:rPr lang="en-US" dirty="0"/>
            </a:br>
            <a:r>
              <a:rPr lang="en-US" dirty="0"/>
              <a:t>Correlative Biomarker Analyses</a:t>
            </a:r>
            <a:endParaRPr lang="en-US" altLang="en-US" dirty="0"/>
          </a:p>
        </p:txBody>
      </p:sp>
      <p:sp>
        <p:nvSpPr>
          <p:cNvPr id="62" name="Rectangle 3">
            <a:extLst>
              <a:ext uri="{FF2B5EF4-FFF2-40B4-BE49-F238E27FC236}">
                <a16:creationId xmlns:a16="http://schemas.microsoft.com/office/drawing/2014/main" id="{166547EE-CE82-38EB-88BB-7973D75CCB58}"/>
              </a:ext>
            </a:extLst>
          </p:cNvPr>
          <p:cNvSpPr>
            <a:spLocks noGrp="1" noChangeArrowheads="1"/>
          </p:cNvSpPr>
          <p:nvPr>
            <p:ph idx="1"/>
          </p:nvPr>
        </p:nvSpPr>
        <p:spPr>
          <a:xfrm>
            <a:off x="6386037" y="4087250"/>
            <a:ext cx="5442674" cy="1025675"/>
          </a:xfrm>
        </p:spPr>
        <p:txBody>
          <a:bodyPr/>
          <a:lstStyle/>
          <a:p>
            <a:pPr marL="230188" indent="-230188"/>
            <a:r>
              <a:rPr lang="en-US" altLang="en-US" sz="2000" dirty="0"/>
              <a:t>Median </a:t>
            </a:r>
            <a:r>
              <a:rPr kumimoji="0" lang="en-US" sz="2000" b="0" i="0" u="none" strike="noStrike" cap="none" normalizeH="0" baseline="0" dirty="0">
                <a:ln>
                  <a:noFill/>
                </a:ln>
                <a:solidFill>
                  <a:schemeClr val="bg2">
                    <a:lumMod val="10000"/>
                  </a:schemeClr>
                </a:solidFill>
                <a:effectLst/>
              </a:rPr>
              <a:t>B7-H3 membrane/cytosol H-score at </a:t>
            </a:r>
            <a:br>
              <a:rPr kumimoji="0" lang="en-US" sz="2000" b="0" i="0" u="none" strike="noStrike" cap="none" normalizeH="0" baseline="0" dirty="0">
                <a:ln>
                  <a:noFill/>
                </a:ln>
                <a:solidFill>
                  <a:schemeClr val="bg2">
                    <a:lumMod val="10000"/>
                  </a:schemeClr>
                </a:solidFill>
                <a:effectLst/>
              </a:rPr>
            </a:br>
            <a:r>
              <a:rPr kumimoji="0" lang="en-US" sz="2000" b="0" i="0" u="none" strike="noStrike" cap="none" normalizeH="0" baseline="0" dirty="0">
                <a:ln>
                  <a:noFill/>
                </a:ln>
                <a:solidFill>
                  <a:schemeClr val="bg2">
                    <a:lumMod val="10000"/>
                  </a:schemeClr>
                </a:solidFill>
                <a:effectLst/>
              </a:rPr>
              <a:t>BL among biomarker-evaluable patients dosed at ≥6.4 mg/kg (n = 17): 115 (range: 10-190)</a:t>
            </a:r>
          </a:p>
          <a:p>
            <a:pPr marL="230188" indent="-230188"/>
            <a:r>
              <a:rPr lang="en-US" sz="2000" dirty="0">
                <a:solidFill>
                  <a:schemeClr val="bg2">
                    <a:lumMod val="10000"/>
                  </a:schemeClr>
                </a:solidFill>
              </a:rPr>
              <a:t>No correlation between B7-H3 membrane/</a:t>
            </a:r>
            <a:br>
              <a:rPr lang="en-US" sz="2000" dirty="0">
                <a:solidFill>
                  <a:schemeClr val="bg2">
                    <a:lumMod val="10000"/>
                  </a:schemeClr>
                </a:solidFill>
              </a:rPr>
            </a:br>
            <a:r>
              <a:rPr lang="en-US" sz="2000" dirty="0">
                <a:solidFill>
                  <a:schemeClr val="bg2">
                    <a:lumMod val="10000"/>
                  </a:schemeClr>
                </a:solidFill>
              </a:rPr>
              <a:t>cytosol H-score with BOR, PFS, or OS</a:t>
            </a:r>
            <a:endParaRPr kumimoji="0" lang="en-US" sz="2000" b="0" i="0" u="none" strike="noStrike" cap="none" normalizeH="0" baseline="0" dirty="0">
              <a:ln>
                <a:noFill/>
              </a:ln>
              <a:solidFill>
                <a:schemeClr val="bg2">
                  <a:lumMod val="10000"/>
                </a:schemeClr>
              </a:solidFill>
              <a:effectLst/>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Johnson. WCLC 2023. Abstr OA05.05.</a:t>
            </a:r>
          </a:p>
        </p:txBody>
      </p:sp>
      <p:sp>
        <p:nvSpPr>
          <p:cNvPr id="2" name="TextBox 1">
            <a:extLst>
              <a:ext uri="{FF2B5EF4-FFF2-40B4-BE49-F238E27FC236}">
                <a16:creationId xmlns:a16="http://schemas.microsoft.com/office/drawing/2014/main" id="{B33B15B9-87F6-A8E4-A8BE-64B6698521CD}"/>
              </a:ext>
            </a:extLst>
          </p:cNvPr>
          <p:cNvSpPr txBox="1"/>
          <p:nvPr/>
        </p:nvSpPr>
        <p:spPr bwMode="auto">
          <a:xfrm>
            <a:off x="1755009" y="1522806"/>
            <a:ext cx="39543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B7-H3 Level by BOR Status Among</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Biomarker-Evaluable Patients (n = 17)</a:t>
            </a:r>
          </a:p>
        </p:txBody>
      </p:sp>
      <p:graphicFrame>
        <p:nvGraphicFramePr>
          <p:cNvPr id="3" name="Table 2">
            <a:extLst>
              <a:ext uri="{FF2B5EF4-FFF2-40B4-BE49-F238E27FC236}">
                <a16:creationId xmlns:a16="http://schemas.microsoft.com/office/drawing/2014/main" id="{E99C78FE-EA71-AB42-B14F-670E8F7B7C5B}"/>
              </a:ext>
            </a:extLst>
          </p:cNvPr>
          <p:cNvGraphicFramePr>
            <a:graphicFrameLocks noGrp="1"/>
          </p:cNvGraphicFramePr>
          <p:nvPr/>
        </p:nvGraphicFramePr>
        <p:xfrm>
          <a:off x="420771" y="4202323"/>
          <a:ext cx="5288625" cy="1001560"/>
        </p:xfrm>
        <a:graphic>
          <a:graphicData uri="http://schemas.openxmlformats.org/drawingml/2006/table">
            <a:tbl>
              <a:tblPr firstRow="1" firstCol="1" bandRow="1">
                <a:tableStyleId>{69012ECD-51FC-41F1-AA8D-1B2483CD663E}</a:tableStyleId>
              </a:tblPr>
              <a:tblGrid>
                <a:gridCol w="1350156">
                  <a:extLst>
                    <a:ext uri="{9D8B030D-6E8A-4147-A177-3AD203B41FA5}">
                      <a16:colId xmlns:a16="http://schemas.microsoft.com/office/drawing/2014/main" val="3583478719"/>
                    </a:ext>
                  </a:extLst>
                </a:gridCol>
                <a:gridCol w="762723">
                  <a:extLst>
                    <a:ext uri="{9D8B030D-6E8A-4147-A177-3AD203B41FA5}">
                      <a16:colId xmlns:a16="http://schemas.microsoft.com/office/drawing/2014/main" val="1080069025"/>
                    </a:ext>
                  </a:extLst>
                </a:gridCol>
                <a:gridCol w="800100">
                  <a:extLst>
                    <a:ext uri="{9D8B030D-6E8A-4147-A177-3AD203B41FA5}">
                      <a16:colId xmlns:a16="http://schemas.microsoft.com/office/drawing/2014/main" val="3173534591"/>
                    </a:ext>
                  </a:extLst>
                </a:gridCol>
                <a:gridCol w="793750">
                  <a:extLst>
                    <a:ext uri="{9D8B030D-6E8A-4147-A177-3AD203B41FA5}">
                      <a16:colId xmlns:a16="http://schemas.microsoft.com/office/drawing/2014/main" val="2693262929"/>
                    </a:ext>
                  </a:extLst>
                </a:gridCol>
                <a:gridCol w="787400">
                  <a:extLst>
                    <a:ext uri="{9D8B030D-6E8A-4147-A177-3AD203B41FA5}">
                      <a16:colId xmlns:a16="http://schemas.microsoft.com/office/drawing/2014/main" val="3147159566"/>
                    </a:ext>
                  </a:extLst>
                </a:gridCol>
                <a:gridCol w="794496">
                  <a:extLst>
                    <a:ext uri="{9D8B030D-6E8A-4147-A177-3AD203B41FA5}">
                      <a16:colId xmlns:a16="http://schemas.microsoft.com/office/drawing/2014/main" val="1834375239"/>
                    </a:ext>
                  </a:extLst>
                </a:gridCol>
              </a:tblGrid>
              <a:tr h="78901">
                <a:tc>
                  <a:txBody>
                    <a:bodyPr/>
                    <a:lstStyle/>
                    <a:p>
                      <a:pPr marL="0" marR="0" algn="ctr">
                        <a:lnSpc>
                          <a:spcPct val="115000"/>
                        </a:lnSpc>
                        <a:spcBef>
                          <a:spcPts val="0"/>
                        </a:spcBef>
                        <a:spcAft>
                          <a:spcPts val="0"/>
                        </a:spcAft>
                      </a:pP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1"/>
                          </a:solidFill>
                          <a:effectLst/>
                          <a:latin typeface="+mn-lt"/>
                          <a:ea typeface="Calibri" panose="020F0502020204030204" pitchFamily="34" charset="0"/>
                          <a:cs typeface="Arial" panose="020B0604020202020204" pitchFamily="34" charset="0"/>
                        </a:rPr>
                        <a:t>CR</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rgbClr val="E1471D"/>
                          </a:solidFill>
                          <a:effectLst/>
                          <a:latin typeface="+mn-lt"/>
                          <a:ea typeface="Calibri" panose="020F0502020204030204" pitchFamily="34" charset="0"/>
                          <a:cs typeface="Arial" panose="020B0604020202020204" pitchFamily="34" charset="0"/>
                        </a:rPr>
                        <a:t>PR</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4"/>
                          </a:solidFill>
                          <a:effectLst/>
                          <a:latin typeface="+mn-lt"/>
                          <a:ea typeface="Calibri" panose="020F0502020204030204" pitchFamily="34" charset="0"/>
                          <a:cs typeface="Arial" panose="020B0604020202020204" pitchFamily="34" charset="0"/>
                        </a:rPr>
                        <a:t>SD</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5"/>
                          </a:solidFill>
                          <a:effectLst/>
                          <a:latin typeface="+mn-lt"/>
                          <a:ea typeface="Calibri" panose="020F0502020204030204" pitchFamily="34" charset="0"/>
                          <a:cs typeface="Arial" panose="020B0604020202020204" pitchFamily="34" charset="0"/>
                        </a:rPr>
                        <a:t>PD</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1" dirty="0">
                          <a:solidFill>
                            <a:schemeClr val="accent6"/>
                          </a:solidFill>
                          <a:effectLst/>
                          <a:latin typeface="+mn-lt"/>
                          <a:ea typeface="Calibri" panose="020F0502020204030204" pitchFamily="34" charset="0"/>
                          <a:cs typeface="Arial" panose="020B0604020202020204" pitchFamily="34" charset="0"/>
                        </a:rPr>
                        <a:t>NE</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085158064"/>
                  </a:ext>
                </a:extLst>
              </a:tr>
              <a:tr h="78901">
                <a:tc>
                  <a:txBody>
                    <a:bodyPr/>
                    <a:lstStyle/>
                    <a:p>
                      <a:pPr marL="0" marR="0" algn="ctr">
                        <a:lnSpc>
                          <a:spcPct val="115000"/>
                        </a:lnSpc>
                        <a:spcBef>
                          <a:spcPts val="0"/>
                        </a:spcBef>
                        <a:spcAft>
                          <a:spcPts val="0"/>
                        </a:spcAft>
                      </a:pP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cs typeface="Arial" panose="020B0604020202020204" pitchFamily="34" charset="0"/>
                        </a:rPr>
                        <a:t>(n = 1)</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9)</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4)</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2)</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(n = 1)</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850207009"/>
                  </a:ext>
                </a:extLst>
              </a:tr>
              <a:tr h="78901">
                <a:tc>
                  <a:txBody>
                    <a:bodyPr/>
                    <a:lstStyle/>
                    <a:p>
                      <a:pPr marL="0" marR="0">
                        <a:lnSpc>
                          <a:spcPct val="115000"/>
                        </a:lnSpc>
                        <a:spcBef>
                          <a:spcPts val="0"/>
                        </a:spcBef>
                        <a:spcAft>
                          <a:spcPts val="1000"/>
                        </a:spcAft>
                      </a:pPr>
                      <a:r>
                        <a:rPr lang="en-US" sz="1400" b="1" dirty="0">
                          <a:solidFill>
                            <a:schemeClr val="bg1"/>
                          </a:solidFill>
                          <a:effectLst/>
                          <a:latin typeface="+mn-lt"/>
                          <a:ea typeface="Calibri" panose="020F0502020204030204" pitchFamily="34" charset="0"/>
                          <a:cs typeface="Arial" panose="020B0604020202020204" pitchFamily="34" charset="0"/>
                        </a:rPr>
                        <a:t>Median H-score</a:t>
                      </a: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170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105</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157.5</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89</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400" b="0" dirty="0">
                          <a:solidFill>
                            <a:schemeClr val="bg1"/>
                          </a:solidFill>
                          <a:effectLst/>
                          <a:latin typeface="+mn-lt"/>
                          <a:ea typeface="Calibri" panose="020F0502020204030204" pitchFamily="34" charset="0"/>
                          <a:cs typeface="Arial" panose="020B0604020202020204" pitchFamily="34" charset="0"/>
                        </a:rPr>
                        <a:t>90</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43931745"/>
                  </a:ext>
                </a:extLst>
              </a:tr>
              <a:tr h="78901">
                <a:tc>
                  <a:txBody>
                    <a:bodyPr/>
                    <a:lstStyle/>
                    <a:p>
                      <a:pPr marL="0" marR="0">
                        <a:lnSpc>
                          <a:spcPct val="115000"/>
                        </a:lnSpc>
                        <a:spcBef>
                          <a:spcPts val="0"/>
                        </a:spcBef>
                        <a:spcAft>
                          <a:spcPts val="1000"/>
                        </a:spcAft>
                      </a:pPr>
                      <a:r>
                        <a:rPr lang="en-US" sz="1400" b="1" dirty="0">
                          <a:solidFill>
                            <a:schemeClr val="bg1"/>
                          </a:solidFill>
                          <a:effectLst/>
                          <a:latin typeface="+mn-lt"/>
                          <a:ea typeface="Calibri" panose="020F0502020204030204" pitchFamily="34" charset="0"/>
                          <a:cs typeface="Arial" panose="020B0604020202020204" pitchFamily="34" charset="0"/>
                        </a:rPr>
                        <a:t>H-score range</a:t>
                      </a:r>
                    </a:p>
                  </a:txBody>
                  <a:tcPr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170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70-150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66-190</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10-168</a:t>
                      </a:r>
                    </a:p>
                  </a:txBody>
                  <a:tcPr marT="9720" marB="972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1449872" rtl="0" eaLnBrk="1" fontAlgn="auto" latinLnBrk="0" hangingPunct="1">
                        <a:lnSpc>
                          <a:spcPct val="115000"/>
                        </a:lnSpc>
                        <a:spcBef>
                          <a:spcPts val="0"/>
                        </a:spcBef>
                        <a:spcAft>
                          <a:spcPts val="0"/>
                        </a:spcAft>
                        <a:buClrTx/>
                        <a:buSzTx/>
                        <a:buFontTx/>
                        <a:buNone/>
                        <a:tabLst/>
                        <a:defRPr/>
                      </a:pPr>
                      <a:r>
                        <a:rPr lang="en-US" sz="1400" b="0" dirty="0">
                          <a:solidFill>
                            <a:schemeClr val="bg1"/>
                          </a:solidFill>
                          <a:effectLst/>
                          <a:latin typeface="+mn-lt"/>
                          <a:ea typeface="Calibri" panose="020F0502020204030204" pitchFamily="34" charset="0"/>
                          <a:cs typeface="Arial" panose="020B0604020202020204" pitchFamily="34" charset="0"/>
                        </a:rPr>
                        <a:t>90</a:t>
                      </a:r>
                    </a:p>
                  </a:txBody>
                  <a:tcPr marT="9720" marB="972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053962534"/>
                  </a:ext>
                </a:extLst>
              </a:tr>
            </a:tbl>
          </a:graphicData>
        </a:graphic>
      </p:graphicFrame>
      <p:sp>
        <p:nvSpPr>
          <p:cNvPr id="4" name="TextBox 3">
            <a:extLst>
              <a:ext uri="{FF2B5EF4-FFF2-40B4-BE49-F238E27FC236}">
                <a16:creationId xmlns:a16="http://schemas.microsoft.com/office/drawing/2014/main" id="{6208DEEF-CE98-1A73-7E00-AC83C4977FA8}"/>
              </a:ext>
            </a:extLst>
          </p:cNvPr>
          <p:cNvSpPr txBox="1"/>
          <p:nvPr/>
        </p:nvSpPr>
        <p:spPr>
          <a:xfrm rot="16200000">
            <a:off x="-132175" y="2866277"/>
            <a:ext cx="2346821"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B7-H3 Expression Level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(Membrane/Cytosol H-Score)</a:t>
            </a:r>
          </a:p>
        </p:txBody>
      </p:sp>
      <p:grpSp>
        <p:nvGrpSpPr>
          <p:cNvPr id="5" name="Group 4">
            <a:extLst>
              <a:ext uri="{FF2B5EF4-FFF2-40B4-BE49-F238E27FC236}">
                <a16:creationId xmlns:a16="http://schemas.microsoft.com/office/drawing/2014/main" id="{3C27F112-0807-22D1-97A9-1E8A251479F5}"/>
              </a:ext>
            </a:extLst>
          </p:cNvPr>
          <p:cNvGrpSpPr/>
          <p:nvPr/>
        </p:nvGrpSpPr>
        <p:grpSpPr>
          <a:xfrm>
            <a:off x="1684970" y="2322920"/>
            <a:ext cx="4037288" cy="1848825"/>
            <a:chOff x="1684970" y="2510209"/>
            <a:chExt cx="4037288" cy="1848825"/>
          </a:xfrm>
        </p:grpSpPr>
        <p:grpSp>
          <p:nvGrpSpPr>
            <p:cNvPr id="6" name="Group 5">
              <a:extLst>
                <a:ext uri="{FF2B5EF4-FFF2-40B4-BE49-F238E27FC236}">
                  <a16:creationId xmlns:a16="http://schemas.microsoft.com/office/drawing/2014/main" id="{86548440-E08C-525F-C452-F300669C2751}"/>
                </a:ext>
              </a:extLst>
            </p:cNvPr>
            <p:cNvGrpSpPr/>
            <p:nvPr/>
          </p:nvGrpSpPr>
          <p:grpSpPr>
            <a:xfrm>
              <a:off x="1684970" y="2510209"/>
              <a:ext cx="1421692" cy="1773151"/>
              <a:chOff x="7404834" y="2568574"/>
              <a:chExt cx="1421692" cy="1773151"/>
            </a:xfrm>
          </p:grpSpPr>
          <p:sp>
            <p:nvSpPr>
              <p:cNvPr id="16" name="Freeform: Shape 146">
                <a:extLst>
                  <a:ext uri="{FF2B5EF4-FFF2-40B4-BE49-F238E27FC236}">
                    <a16:creationId xmlns:a16="http://schemas.microsoft.com/office/drawing/2014/main" id="{4AB40BAE-E774-0503-9802-9FF9641FAE43}"/>
                  </a:ext>
                </a:extLst>
              </p:cNvPr>
              <p:cNvSpPr/>
              <p:nvPr/>
            </p:nvSpPr>
            <p:spPr>
              <a:xfrm>
                <a:off x="7470685" y="2568574"/>
                <a:ext cx="1355841" cy="1764595"/>
              </a:xfrm>
              <a:custGeom>
                <a:avLst/>
                <a:gdLst>
                  <a:gd name="connsiteX0" fmla="*/ 0 w 9233"/>
                  <a:gd name="connsiteY0" fmla="*/ 0 h 2933024"/>
                  <a:gd name="connsiteX1" fmla="*/ 0 w 9233"/>
                  <a:gd name="connsiteY1" fmla="*/ 2933025 h 2933024"/>
                </a:gdLst>
                <a:ahLst/>
                <a:cxnLst>
                  <a:cxn ang="0">
                    <a:pos x="connsiteX0" y="connsiteY0"/>
                  </a:cxn>
                  <a:cxn ang="0">
                    <a:pos x="connsiteX1" y="connsiteY1"/>
                  </a:cxn>
                </a:cxnLst>
                <a:rect l="l" t="t" r="r" b="b"/>
                <a:pathLst>
                  <a:path w="9233" h="2933024">
                    <a:moveTo>
                      <a:pt x="0" y="0"/>
                    </a:moveTo>
                    <a:lnTo>
                      <a:pt x="0" y="2933025"/>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nvGrpSpPr>
              <p:cNvPr id="17" name="Group 16">
                <a:extLst>
                  <a:ext uri="{FF2B5EF4-FFF2-40B4-BE49-F238E27FC236}">
                    <a16:creationId xmlns:a16="http://schemas.microsoft.com/office/drawing/2014/main" id="{A9EED56B-E24D-E3D3-3C1C-750C2810FBCF}"/>
                  </a:ext>
                </a:extLst>
              </p:cNvPr>
              <p:cNvGrpSpPr/>
              <p:nvPr/>
            </p:nvGrpSpPr>
            <p:grpSpPr>
              <a:xfrm>
                <a:off x="7404834" y="2569134"/>
                <a:ext cx="64818" cy="1772591"/>
                <a:chOff x="7404834" y="2569134"/>
                <a:chExt cx="64818" cy="1772591"/>
              </a:xfrm>
            </p:grpSpPr>
            <p:sp>
              <p:nvSpPr>
                <p:cNvPr id="18" name="Freeform: Shape 147">
                  <a:extLst>
                    <a:ext uri="{FF2B5EF4-FFF2-40B4-BE49-F238E27FC236}">
                      <a16:creationId xmlns:a16="http://schemas.microsoft.com/office/drawing/2014/main" id="{BAFCB996-1908-CC70-230E-65478601F25C}"/>
                    </a:ext>
                  </a:extLst>
                </p:cNvPr>
                <p:cNvSpPr/>
                <p:nvPr/>
              </p:nvSpPr>
              <p:spPr>
                <a:xfrm>
                  <a:off x="7404834" y="4333169"/>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9" name="Freeform: Shape 151">
                  <a:extLst>
                    <a:ext uri="{FF2B5EF4-FFF2-40B4-BE49-F238E27FC236}">
                      <a16:creationId xmlns:a16="http://schemas.microsoft.com/office/drawing/2014/main" id="{B4B65F4B-D045-BB0F-0B09-528411CC50B8}"/>
                    </a:ext>
                  </a:extLst>
                </p:cNvPr>
                <p:cNvSpPr/>
                <p:nvPr/>
              </p:nvSpPr>
              <p:spPr>
                <a:xfrm>
                  <a:off x="7404834" y="3157146"/>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20" name="Freeform: Shape 153">
                  <a:extLst>
                    <a:ext uri="{FF2B5EF4-FFF2-40B4-BE49-F238E27FC236}">
                      <a16:creationId xmlns:a16="http://schemas.microsoft.com/office/drawing/2014/main" id="{772AC7A0-0ACE-BD66-4190-800A65DDD771}"/>
                    </a:ext>
                  </a:extLst>
                </p:cNvPr>
                <p:cNvSpPr/>
                <p:nvPr/>
              </p:nvSpPr>
              <p:spPr>
                <a:xfrm>
                  <a:off x="7404834" y="3745158"/>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21" name="Freeform: Shape 156">
                  <a:extLst>
                    <a:ext uri="{FF2B5EF4-FFF2-40B4-BE49-F238E27FC236}">
                      <a16:creationId xmlns:a16="http://schemas.microsoft.com/office/drawing/2014/main" id="{DC92DA4B-00D8-2B86-8DB7-2E954A58D5E9}"/>
                    </a:ext>
                  </a:extLst>
                </p:cNvPr>
                <p:cNvSpPr/>
                <p:nvPr/>
              </p:nvSpPr>
              <p:spPr>
                <a:xfrm>
                  <a:off x="7404834" y="2569134"/>
                  <a:ext cx="64818" cy="8556"/>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grpSp>
          <p:nvGrpSpPr>
            <p:cNvPr id="7" name="Group 6">
              <a:extLst>
                <a:ext uri="{FF2B5EF4-FFF2-40B4-BE49-F238E27FC236}">
                  <a16:creationId xmlns:a16="http://schemas.microsoft.com/office/drawing/2014/main" id="{98AB2189-F056-5E53-939D-79B946AB274E}"/>
                </a:ext>
              </a:extLst>
            </p:cNvPr>
            <p:cNvGrpSpPr/>
            <p:nvPr/>
          </p:nvGrpSpPr>
          <p:grpSpPr>
            <a:xfrm>
              <a:off x="1748576" y="4274539"/>
              <a:ext cx="3973682" cy="84495"/>
              <a:chOff x="6916287" y="4830991"/>
              <a:chExt cx="4759235" cy="84495"/>
            </a:xfrm>
          </p:grpSpPr>
          <p:sp>
            <p:nvSpPr>
              <p:cNvPr id="8" name="Freeform: Shape 152">
                <a:extLst>
                  <a:ext uri="{FF2B5EF4-FFF2-40B4-BE49-F238E27FC236}">
                    <a16:creationId xmlns:a16="http://schemas.microsoft.com/office/drawing/2014/main" id="{BAAD9D6A-D767-9DAA-D827-3404B43ECEBC}"/>
                  </a:ext>
                </a:extLst>
              </p:cNvPr>
              <p:cNvSpPr/>
              <p:nvPr/>
            </p:nvSpPr>
            <p:spPr>
              <a:xfrm>
                <a:off x="6917330" y="4830991"/>
                <a:ext cx="4750490" cy="84495"/>
              </a:xfrm>
              <a:custGeom>
                <a:avLst/>
                <a:gdLst>
                  <a:gd name="connsiteX0" fmla="*/ 0 w 7678774"/>
                  <a:gd name="connsiteY0" fmla="*/ 0 h 9233"/>
                  <a:gd name="connsiteX1" fmla="*/ 7678775 w 7678774"/>
                  <a:gd name="connsiteY1" fmla="*/ 0 h 9233"/>
                </a:gdLst>
                <a:ahLst/>
                <a:cxnLst>
                  <a:cxn ang="0">
                    <a:pos x="connsiteX0" y="connsiteY0"/>
                  </a:cxn>
                  <a:cxn ang="0">
                    <a:pos x="connsiteX1" y="connsiteY1"/>
                  </a:cxn>
                </a:cxnLst>
                <a:rect l="l" t="t" r="r" b="b"/>
                <a:pathLst>
                  <a:path w="7678774" h="9233">
                    <a:moveTo>
                      <a:pt x="0" y="0"/>
                    </a:moveTo>
                    <a:lnTo>
                      <a:pt x="7678775"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nvGrpSpPr>
              <p:cNvPr id="9" name="Group 8">
                <a:extLst>
                  <a:ext uri="{FF2B5EF4-FFF2-40B4-BE49-F238E27FC236}">
                    <a16:creationId xmlns:a16="http://schemas.microsoft.com/office/drawing/2014/main" id="{9DF4B1E0-43F5-7D77-3483-1181778F05CE}"/>
                  </a:ext>
                </a:extLst>
              </p:cNvPr>
              <p:cNvGrpSpPr/>
              <p:nvPr/>
            </p:nvGrpSpPr>
            <p:grpSpPr>
              <a:xfrm>
                <a:off x="6916287" y="4832322"/>
                <a:ext cx="4759235" cy="72000"/>
                <a:chOff x="6916287" y="4832322"/>
                <a:chExt cx="4759235" cy="72000"/>
              </a:xfrm>
            </p:grpSpPr>
            <p:sp>
              <p:nvSpPr>
                <p:cNvPr id="10" name="Freeform: Shape 149">
                  <a:extLst>
                    <a:ext uri="{FF2B5EF4-FFF2-40B4-BE49-F238E27FC236}">
                      <a16:creationId xmlns:a16="http://schemas.microsoft.com/office/drawing/2014/main" id="{20F7F0E5-441D-A28C-1B0D-249D01972EE6}"/>
                    </a:ext>
                  </a:extLst>
                </p:cNvPr>
                <p:cNvSpPr/>
                <p:nvPr/>
              </p:nvSpPr>
              <p:spPr>
                <a:xfrm rot="16200000">
                  <a:off x="878475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1" name="Freeform: Shape 153">
                  <a:extLst>
                    <a:ext uri="{FF2B5EF4-FFF2-40B4-BE49-F238E27FC236}">
                      <a16:creationId xmlns:a16="http://schemas.microsoft.com/office/drawing/2014/main" id="{FA79787D-6BB5-E0D6-85B5-BCE2D95C871A}"/>
                    </a:ext>
                  </a:extLst>
                </p:cNvPr>
                <p:cNvSpPr/>
                <p:nvPr/>
              </p:nvSpPr>
              <p:spPr>
                <a:xfrm rot="16200000">
                  <a:off x="7834445"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2" name="Freeform: Shape 156">
                  <a:extLst>
                    <a:ext uri="{FF2B5EF4-FFF2-40B4-BE49-F238E27FC236}">
                      <a16:creationId xmlns:a16="http://schemas.microsoft.com/office/drawing/2014/main" id="{4778FAAC-D11F-7A7B-618D-E07BDC758093}"/>
                    </a:ext>
                  </a:extLst>
                </p:cNvPr>
                <p:cNvSpPr/>
                <p:nvPr/>
              </p:nvSpPr>
              <p:spPr>
                <a:xfrm rot="16200000">
                  <a:off x="6884139"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3" name="Freeform: Shape 147">
                  <a:extLst>
                    <a:ext uri="{FF2B5EF4-FFF2-40B4-BE49-F238E27FC236}">
                      <a16:creationId xmlns:a16="http://schemas.microsoft.com/office/drawing/2014/main" id="{F89E6B7F-3948-F2DE-D3E4-33A9FB1EBD27}"/>
                    </a:ext>
                  </a:extLst>
                </p:cNvPr>
                <p:cNvSpPr/>
                <p:nvPr/>
              </p:nvSpPr>
              <p:spPr>
                <a:xfrm rot="16200000">
                  <a:off x="9735057"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4" name="Freeform: Shape 147">
                  <a:extLst>
                    <a:ext uri="{FF2B5EF4-FFF2-40B4-BE49-F238E27FC236}">
                      <a16:creationId xmlns:a16="http://schemas.microsoft.com/office/drawing/2014/main" id="{719ABDD6-A2F5-F69D-F6FC-D35DC2D89E0E}"/>
                    </a:ext>
                  </a:extLst>
                </p:cNvPr>
                <p:cNvSpPr/>
                <p:nvPr/>
              </p:nvSpPr>
              <p:spPr>
                <a:xfrm rot="16200000">
                  <a:off x="10685363"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15" name="Freeform: Shape 147">
                  <a:extLst>
                    <a:ext uri="{FF2B5EF4-FFF2-40B4-BE49-F238E27FC236}">
                      <a16:creationId xmlns:a16="http://schemas.microsoft.com/office/drawing/2014/main" id="{F931F9A8-673C-C9BE-35D2-BD9BE18E0E88}"/>
                    </a:ext>
                  </a:extLst>
                </p:cNvPr>
                <p:cNvSpPr/>
                <p:nvPr/>
              </p:nvSpPr>
              <p:spPr>
                <a:xfrm rot="16200000">
                  <a:off x="11635671" y="4864470"/>
                  <a:ext cx="72000" cy="7703"/>
                </a:xfrm>
                <a:custGeom>
                  <a:avLst/>
                  <a:gdLst>
                    <a:gd name="connsiteX0" fmla="*/ 0 w 61218"/>
                    <a:gd name="connsiteY0" fmla="*/ 0 h 9233"/>
                    <a:gd name="connsiteX1" fmla="*/ 61218 w 61218"/>
                    <a:gd name="connsiteY1" fmla="*/ 0 h 9233"/>
                  </a:gdLst>
                  <a:ahLst/>
                  <a:cxnLst>
                    <a:cxn ang="0">
                      <a:pos x="connsiteX0" y="connsiteY0"/>
                    </a:cxn>
                    <a:cxn ang="0">
                      <a:pos x="connsiteX1" y="connsiteY1"/>
                    </a:cxn>
                  </a:cxnLst>
                  <a:rect l="l" t="t" r="r" b="b"/>
                  <a:pathLst>
                    <a:path w="61218" h="9233">
                      <a:moveTo>
                        <a:pt x="0" y="0"/>
                      </a:moveTo>
                      <a:lnTo>
                        <a:pt x="61218" y="0"/>
                      </a:lnTo>
                    </a:path>
                  </a:pathLst>
                </a:custGeom>
                <a:ln w="28575" cap="sq">
                  <a:solidFill>
                    <a:srgbClr val="000000"/>
                  </a:solidFill>
                  <a:prstDash val="solid"/>
                  <a:miter/>
                </a:ln>
              </p:spPr>
              <p:txBody>
                <a:bodyPr wrap="none" rtlCol="0" anchor="ctr"/>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US" sz="1867" b="1" i="0" u="none" strike="noStrike" kern="0" cap="none" spc="0" normalizeH="0" baseline="0" noProof="0" dirty="0">
                    <a:ln>
                      <a:noFill/>
                    </a:ln>
                    <a:solidFill>
                      <a:srgbClr val="000000"/>
                    </a:solidFill>
                    <a:effectLst/>
                    <a:uLnTx/>
                    <a:uFillTx/>
                    <a:latin typeface="Calibri"/>
                    <a:ea typeface="+mn-ea"/>
                    <a:cs typeface="Arial"/>
                    <a:sym typeface="Arial"/>
                  </a:endParaRPr>
                </a:p>
              </p:txBody>
            </p:sp>
          </p:grpSp>
        </p:grpSp>
      </p:grpSp>
      <p:grpSp>
        <p:nvGrpSpPr>
          <p:cNvPr id="22" name="Group 21">
            <a:extLst>
              <a:ext uri="{FF2B5EF4-FFF2-40B4-BE49-F238E27FC236}">
                <a16:creationId xmlns:a16="http://schemas.microsoft.com/office/drawing/2014/main" id="{09FA0FEB-257E-807C-CF05-DC5D21216D68}"/>
              </a:ext>
            </a:extLst>
          </p:cNvPr>
          <p:cNvGrpSpPr/>
          <p:nvPr/>
        </p:nvGrpSpPr>
        <p:grpSpPr>
          <a:xfrm>
            <a:off x="1317394" y="2187447"/>
            <a:ext cx="420308" cy="2040505"/>
            <a:chOff x="1317394" y="2374736"/>
            <a:chExt cx="420308" cy="2040505"/>
          </a:xfrm>
        </p:grpSpPr>
        <p:sp>
          <p:nvSpPr>
            <p:cNvPr id="23" name="TextBox 22">
              <a:extLst>
                <a:ext uri="{FF2B5EF4-FFF2-40B4-BE49-F238E27FC236}">
                  <a16:creationId xmlns:a16="http://schemas.microsoft.com/office/drawing/2014/main" id="{74005A64-A33F-B274-0EC8-A83F8CE10C70}"/>
                </a:ext>
              </a:extLst>
            </p:cNvPr>
            <p:cNvSpPr txBox="1"/>
            <p:nvPr/>
          </p:nvSpPr>
          <p:spPr>
            <a:xfrm>
              <a:off x="1465782" y="4138242"/>
              <a:ext cx="271920" cy="276999"/>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24" name="TextBox 23">
              <a:extLst>
                <a:ext uri="{FF2B5EF4-FFF2-40B4-BE49-F238E27FC236}">
                  <a16:creationId xmlns:a16="http://schemas.microsoft.com/office/drawing/2014/main" id="{F3E88AE7-B189-3631-922A-FEB4F0F6BBA4}"/>
                </a:ext>
              </a:extLst>
            </p:cNvPr>
            <p:cNvSpPr txBox="1"/>
            <p:nvPr/>
          </p:nvSpPr>
          <p:spPr>
            <a:xfrm>
              <a:off x="1317394" y="3550406"/>
              <a:ext cx="420308" cy="276999"/>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25" name="TextBox 24">
              <a:extLst>
                <a:ext uri="{FF2B5EF4-FFF2-40B4-BE49-F238E27FC236}">
                  <a16:creationId xmlns:a16="http://schemas.microsoft.com/office/drawing/2014/main" id="{88D41F91-E646-C022-CBED-AE7A1CE6BA0C}"/>
                </a:ext>
              </a:extLst>
            </p:cNvPr>
            <p:cNvSpPr txBox="1"/>
            <p:nvPr/>
          </p:nvSpPr>
          <p:spPr>
            <a:xfrm>
              <a:off x="1317394" y="2962571"/>
              <a:ext cx="420308" cy="276999"/>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200</a:t>
              </a:r>
            </a:p>
          </p:txBody>
        </p:sp>
        <p:sp>
          <p:nvSpPr>
            <p:cNvPr id="26" name="TextBox 25">
              <a:extLst>
                <a:ext uri="{FF2B5EF4-FFF2-40B4-BE49-F238E27FC236}">
                  <a16:creationId xmlns:a16="http://schemas.microsoft.com/office/drawing/2014/main" id="{B2922E2A-C2CD-DDAC-FD47-10D00357F398}"/>
                </a:ext>
              </a:extLst>
            </p:cNvPr>
            <p:cNvSpPr txBox="1"/>
            <p:nvPr/>
          </p:nvSpPr>
          <p:spPr>
            <a:xfrm>
              <a:off x="1317394" y="2374736"/>
              <a:ext cx="420308" cy="276999"/>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300</a:t>
              </a:r>
            </a:p>
          </p:txBody>
        </p:sp>
      </p:grpSp>
      <p:grpSp>
        <p:nvGrpSpPr>
          <p:cNvPr id="27" name="Group 26">
            <a:extLst>
              <a:ext uri="{FF2B5EF4-FFF2-40B4-BE49-F238E27FC236}">
                <a16:creationId xmlns:a16="http://schemas.microsoft.com/office/drawing/2014/main" id="{040A3784-90FD-B024-B555-8E7948787969}"/>
              </a:ext>
            </a:extLst>
          </p:cNvPr>
          <p:cNvGrpSpPr/>
          <p:nvPr/>
        </p:nvGrpSpPr>
        <p:grpSpPr>
          <a:xfrm>
            <a:off x="4268659" y="3071716"/>
            <a:ext cx="586812" cy="895336"/>
            <a:chOff x="4268659" y="3259005"/>
            <a:chExt cx="586812" cy="895336"/>
          </a:xfrm>
        </p:grpSpPr>
        <p:sp>
          <p:nvSpPr>
            <p:cNvPr id="28" name="Freeform 27">
              <a:extLst>
                <a:ext uri="{FF2B5EF4-FFF2-40B4-BE49-F238E27FC236}">
                  <a16:creationId xmlns:a16="http://schemas.microsoft.com/office/drawing/2014/main" id="{52125AAA-739C-7D0B-0B6E-23BD51C6DE4E}"/>
                </a:ext>
              </a:extLst>
            </p:cNvPr>
            <p:cNvSpPr/>
            <p:nvPr/>
          </p:nvSpPr>
          <p:spPr>
            <a:xfrm>
              <a:off x="4567816" y="3294087"/>
              <a:ext cx="12762" cy="860254"/>
            </a:xfrm>
            <a:custGeom>
              <a:avLst/>
              <a:gdLst>
                <a:gd name="connsiteX0" fmla="*/ 0 w 12762"/>
                <a:gd name="connsiteY0" fmla="*/ 860254 h 860254"/>
                <a:gd name="connsiteX1" fmla="*/ 0 w 12762"/>
                <a:gd name="connsiteY1" fmla="*/ 0 h 860254"/>
              </a:gdLst>
              <a:ahLst/>
              <a:cxnLst>
                <a:cxn ang="0">
                  <a:pos x="connsiteX0" y="connsiteY0"/>
                </a:cxn>
                <a:cxn ang="0">
                  <a:pos x="connsiteX1" y="connsiteY1"/>
                </a:cxn>
              </a:cxnLst>
              <a:rect l="l" t="t" r="r" b="b"/>
              <a:pathLst>
                <a:path w="12762" h="860254">
                  <a:moveTo>
                    <a:pt x="0" y="860254"/>
                  </a:moveTo>
                  <a:lnTo>
                    <a:pt x="0" y="0"/>
                  </a:lnTo>
                </a:path>
              </a:pathLst>
            </a:custGeom>
            <a:ln w="28575" cap="flat">
              <a:solidFill>
                <a:schemeClr val="accent5"/>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9" name="Freeform 28">
              <a:extLst>
                <a:ext uri="{FF2B5EF4-FFF2-40B4-BE49-F238E27FC236}">
                  <a16:creationId xmlns:a16="http://schemas.microsoft.com/office/drawing/2014/main" id="{4E91604A-2EB3-72AA-D848-A0CB7D49EA09}"/>
                </a:ext>
              </a:extLst>
            </p:cNvPr>
            <p:cNvSpPr/>
            <p:nvPr/>
          </p:nvSpPr>
          <p:spPr>
            <a:xfrm>
              <a:off x="4268659" y="3516685"/>
              <a:ext cx="586812" cy="469819"/>
            </a:xfrm>
            <a:custGeom>
              <a:avLst/>
              <a:gdLst>
                <a:gd name="connsiteX0" fmla="*/ 0 w 586812"/>
                <a:gd name="connsiteY0" fmla="*/ 0 h 463757"/>
                <a:gd name="connsiteX1" fmla="*/ 586813 w 586812"/>
                <a:gd name="connsiteY1" fmla="*/ 0 h 463757"/>
                <a:gd name="connsiteX2" fmla="*/ 586813 w 586812"/>
                <a:gd name="connsiteY2" fmla="*/ 463757 h 463757"/>
                <a:gd name="connsiteX3" fmla="*/ 0 w 586812"/>
                <a:gd name="connsiteY3" fmla="*/ 463757 h 463757"/>
              </a:gdLst>
              <a:ahLst/>
              <a:cxnLst>
                <a:cxn ang="0">
                  <a:pos x="connsiteX0" y="connsiteY0"/>
                </a:cxn>
                <a:cxn ang="0">
                  <a:pos x="connsiteX1" y="connsiteY1"/>
                </a:cxn>
                <a:cxn ang="0">
                  <a:pos x="connsiteX2" y="connsiteY2"/>
                </a:cxn>
                <a:cxn ang="0">
                  <a:pos x="connsiteX3" y="connsiteY3"/>
                </a:cxn>
              </a:cxnLst>
              <a:rect l="l" t="t" r="r" b="b"/>
              <a:pathLst>
                <a:path w="586812" h="463757">
                  <a:moveTo>
                    <a:pt x="0" y="0"/>
                  </a:moveTo>
                  <a:lnTo>
                    <a:pt x="586813" y="0"/>
                  </a:lnTo>
                  <a:lnTo>
                    <a:pt x="586813" y="463757"/>
                  </a:lnTo>
                  <a:lnTo>
                    <a:pt x="0" y="463757"/>
                  </a:lnTo>
                  <a:close/>
                </a:path>
              </a:pathLst>
            </a:custGeom>
            <a:solidFill>
              <a:srgbClr val="FFFFFF"/>
            </a:solidFill>
            <a:ln w="19050" cap="flat">
              <a:solidFill>
                <a:schemeClr val="accent5"/>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0" name="Freeform 29">
              <a:extLst>
                <a:ext uri="{FF2B5EF4-FFF2-40B4-BE49-F238E27FC236}">
                  <a16:creationId xmlns:a16="http://schemas.microsoft.com/office/drawing/2014/main" id="{0AB06EB6-B006-3DE8-EC0A-F61B3E3421B3}"/>
                </a:ext>
              </a:extLst>
            </p:cNvPr>
            <p:cNvSpPr/>
            <p:nvPr/>
          </p:nvSpPr>
          <p:spPr>
            <a:xfrm>
              <a:off x="4268659" y="3745225"/>
              <a:ext cx="586812" cy="28645"/>
            </a:xfrm>
            <a:custGeom>
              <a:avLst/>
              <a:gdLst>
                <a:gd name="connsiteX0" fmla="*/ 0 w 586812"/>
                <a:gd name="connsiteY0" fmla="*/ 0 h 28645"/>
                <a:gd name="connsiteX1" fmla="*/ 586813 w 586812"/>
                <a:gd name="connsiteY1" fmla="*/ 0 h 28645"/>
                <a:gd name="connsiteX2" fmla="*/ 586813 w 586812"/>
                <a:gd name="connsiteY2" fmla="*/ 28646 h 28645"/>
                <a:gd name="connsiteX3" fmla="*/ 0 w 586812"/>
                <a:gd name="connsiteY3" fmla="*/ 28646 h 28645"/>
              </a:gdLst>
              <a:ahLst/>
              <a:cxnLst>
                <a:cxn ang="0">
                  <a:pos x="connsiteX0" y="connsiteY0"/>
                </a:cxn>
                <a:cxn ang="0">
                  <a:pos x="connsiteX1" y="connsiteY1"/>
                </a:cxn>
                <a:cxn ang="0">
                  <a:pos x="connsiteX2" y="connsiteY2"/>
                </a:cxn>
                <a:cxn ang="0">
                  <a:pos x="connsiteX3" y="connsiteY3"/>
                </a:cxn>
              </a:cxnLst>
              <a:rect l="l" t="t" r="r" b="b"/>
              <a:pathLst>
                <a:path w="586812" h="28645">
                  <a:moveTo>
                    <a:pt x="0" y="0"/>
                  </a:moveTo>
                  <a:lnTo>
                    <a:pt x="586813" y="0"/>
                  </a:lnTo>
                  <a:lnTo>
                    <a:pt x="586813" y="28646"/>
                  </a:lnTo>
                  <a:lnTo>
                    <a:pt x="0" y="28646"/>
                  </a:lnTo>
                  <a:close/>
                </a:path>
              </a:pathLst>
            </a:custGeom>
            <a:solidFill>
              <a:schemeClr val="accent5"/>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1" name="Freeform 30">
              <a:extLst>
                <a:ext uri="{FF2B5EF4-FFF2-40B4-BE49-F238E27FC236}">
                  <a16:creationId xmlns:a16="http://schemas.microsoft.com/office/drawing/2014/main" id="{30477300-104E-B9D8-8F1D-F76C101D58D3}"/>
                </a:ext>
              </a:extLst>
            </p:cNvPr>
            <p:cNvSpPr/>
            <p:nvPr/>
          </p:nvSpPr>
          <p:spPr>
            <a:xfrm>
              <a:off x="4539348" y="3259005"/>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5"/>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F34339B9-18E4-4830-866D-4F6DBCD2B1DB}"/>
              </a:ext>
            </a:extLst>
          </p:cNvPr>
          <p:cNvGrpSpPr/>
          <p:nvPr/>
        </p:nvGrpSpPr>
        <p:grpSpPr>
          <a:xfrm>
            <a:off x="3487731" y="2941592"/>
            <a:ext cx="586812" cy="791983"/>
            <a:chOff x="3487731" y="3128881"/>
            <a:chExt cx="586812" cy="791983"/>
          </a:xfrm>
        </p:grpSpPr>
        <p:sp>
          <p:nvSpPr>
            <p:cNvPr id="33" name="Freeform 32">
              <a:extLst>
                <a:ext uri="{FF2B5EF4-FFF2-40B4-BE49-F238E27FC236}">
                  <a16:creationId xmlns:a16="http://schemas.microsoft.com/office/drawing/2014/main" id="{70B6BBEF-F929-762E-FABE-7E63C7E4FA77}"/>
                </a:ext>
              </a:extLst>
            </p:cNvPr>
            <p:cNvSpPr/>
            <p:nvPr/>
          </p:nvSpPr>
          <p:spPr>
            <a:xfrm>
              <a:off x="3781137" y="3163962"/>
              <a:ext cx="12762" cy="721820"/>
            </a:xfrm>
            <a:custGeom>
              <a:avLst/>
              <a:gdLst>
                <a:gd name="connsiteX0" fmla="*/ 0 w 12762"/>
                <a:gd name="connsiteY0" fmla="*/ 721821 h 721820"/>
                <a:gd name="connsiteX1" fmla="*/ 0 w 12762"/>
                <a:gd name="connsiteY1" fmla="*/ 0 h 721820"/>
              </a:gdLst>
              <a:ahLst/>
              <a:cxnLst>
                <a:cxn ang="0">
                  <a:pos x="connsiteX0" y="connsiteY0"/>
                </a:cxn>
                <a:cxn ang="0">
                  <a:pos x="connsiteX1" y="connsiteY1"/>
                </a:cxn>
              </a:cxnLst>
              <a:rect l="l" t="t" r="r" b="b"/>
              <a:pathLst>
                <a:path w="12762" h="721820">
                  <a:moveTo>
                    <a:pt x="0" y="721821"/>
                  </a:moveTo>
                  <a:lnTo>
                    <a:pt x="0" y="0"/>
                  </a:lnTo>
                </a:path>
              </a:pathLst>
            </a:custGeom>
            <a:ln w="28575" cap="flat">
              <a:solidFill>
                <a:schemeClr val="accent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4" name="Freeform 33">
              <a:extLst>
                <a:ext uri="{FF2B5EF4-FFF2-40B4-BE49-F238E27FC236}">
                  <a16:creationId xmlns:a16="http://schemas.microsoft.com/office/drawing/2014/main" id="{81BE32E3-096C-3B07-4CEF-A754CE8F6E65}"/>
                </a:ext>
              </a:extLst>
            </p:cNvPr>
            <p:cNvSpPr/>
            <p:nvPr/>
          </p:nvSpPr>
          <p:spPr>
            <a:xfrm>
              <a:off x="3487731" y="3246810"/>
              <a:ext cx="586812" cy="300021"/>
            </a:xfrm>
            <a:custGeom>
              <a:avLst/>
              <a:gdLst>
                <a:gd name="connsiteX0" fmla="*/ 0 w 586812"/>
                <a:gd name="connsiteY0" fmla="*/ 0 h 297183"/>
                <a:gd name="connsiteX1" fmla="*/ 586813 w 586812"/>
                <a:gd name="connsiteY1" fmla="*/ 0 h 297183"/>
                <a:gd name="connsiteX2" fmla="*/ 586813 w 586812"/>
                <a:gd name="connsiteY2" fmla="*/ 297183 h 297183"/>
                <a:gd name="connsiteX3" fmla="*/ 0 w 586812"/>
                <a:gd name="connsiteY3" fmla="*/ 297183 h 297183"/>
              </a:gdLst>
              <a:ahLst/>
              <a:cxnLst>
                <a:cxn ang="0">
                  <a:pos x="connsiteX0" y="connsiteY0"/>
                </a:cxn>
                <a:cxn ang="0">
                  <a:pos x="connsiteX1" y="connsiteY1"/>
                </a:cxn>
                <a:cxn ang="0">
                  <a:pos x="connsiteX2" y="connsiteY2"/>
                </a:cxn>
                <a:cxn ang="0">
                  <a:pos x="connsiteX3" y="connsiteY3"/>
                </a:cxn>
              </a:cxnLst>
              <a:rect l="l" t="t" r="r" b="b"/>
              <a:pathLst>
                <a:path w="586812" h="297183">
                  <a:moveTo>
                    <a:pt x="0" y="0"/>
                  </a:moveTo>
                  <a:lnTo>
                    <a:pt x="586813" y="0"/>
                  </a:lnTo>
                  <a:lnTo>
                    <a:pt x="586813" y="297183"/>
                  </a:lnTo>
                  <a:lnTo>
                    <a:pt x="0" y="297183"/>
                  </a:lnTo>
                  <a:close/>
                </a:path>
              </a:pathLst>
            </a:custGeom>
            <a:solidFill>
              <a:srgbClr val="FFFFFF"/>
            </a:solidFill>
            <a:ln w="19050" cap="flat">
              <a:solidFill>
                <a:schemeClr val="accent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5" name="Freeform 34">
              <a:extLst>
                <a:ext uri="{FF2B5EF4-FFF2-40B4-BE49-F238E27FC236}">
                  <a16:creationId xmlns:a16="http://schemas.microsoft.com/office/drawing/2014/main" id="{09B6C9E0-AE76-FA24-99B3-8FECAA4BFEC4}"/>
                </a:ext>
              </a:extLst>
            </p:cNvPr>
            <p:cNvSpPr/>
            <p:nvPr/>
          </p:nvSpPr>
          <p:spPr>
            <a:xfrm>
              <a:off x="3487731" y="3338108"/>
              <a:ext cx="586812" cy="28645"/>
            </a:xfrm>
            <a:custGeom>
              <a:avLst/>
              <a:gdLst>
                <a:gd name="connsiteX0" fmla="*/ 0 w 586812"/>
                <a:gd name="connsiteY0" fmla="*/ 0 h 28645"/>
                <a:gd name="connsiteX1" fmla="*/ 586813 w 586812"/>
                <a:gd name="connsiteY1" fmla="*/ 0 h 28645"/>
                <a:gd name="connsiteX2" fmla="*/ 586813 w 586812"/>
                <a:gd name="connsiteY2" fmla="*/ 28646 h 28645"/>
                <a:gd name="connsiteX3" fmla="*/ 0 w 586812"/>
                <a:gd name="connsiteY3" fmla="*/ 28646 h 28645"/>
              </a:gdLst>
              <a:ahLst/>
              <a:cxnLst>
                <a:cxn ang="0">
                  <a:pos x="connsiteX0" y="connsiteY0"/>
                </a:cxn>
                <a:cxn ang="0">
                  <a:pos x="connsiteX1" y="connsiteY1"/>
                </a:cxn>
                <a:cxn ang="0">
                  <a:pos x="connsiteX2" y="connsiteY2"/>
                </a:cxn>
                <a:cxn ang="0">
                  <a:pos x="connsiteX3" y="connsiteY3"/>
                </a:cxn>
              </a:cxnLst>
              <a:rect l="l" t="t" r="r" b="b"/>
              <a:pathLst>
                <a:path w="586812" h="28645">
                  <a:moveTo>
                    <a:pt x="0" y="0"/>
                  </a:moveTo>
                  <a:lnTo>
                    <a:pt x="586813" y="0"/>
                  </a:lnTo>
                  <a:lnTo>
                    <a:pt x="586813" y="28646"/>
                  </a:lnTo>
                  <a:lnTo>
                    <a:pt x="0" y="28646"/>
                  </a:lnTo>
                  <a:close/>
                </a:path>
              </a:pathLst>
            </a:custGeom>
            <a:solidFill>
              <a:schemeClr val="accent4"/>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36" name="Graphic 56">
              <a:extLst>
                <a:ext uri="{FF2B5EF4-FFF2-40B4-BE49-F238E27FC236}">
                  <a16:creationId xmlns:a16="http://schemas.microsoft.com/office/drawing/2014/main" id="{0D0B5E5B-6A6A-D132-233B-59FCEE007E1F}"/>
                </a:ext>
              </a:extLst>
            </p:cNvPr>
            <p:cNvGrpSpPr/>
            <p:nvPr/>
          </p:nvGrpSpPr>
          <p:grpSpPr>
            <a:xfrm>
              <a:off x="3740297" y="3128881"/>
              <a:ext cx="90740" cy="791983"/>
              <a:chOff x="9460161" y="3184071"/>
              <a:chExt cx="90740" cy="791983"/>
            </a:xfrm>
            <a:solidFill>
              <a:srgbClr val="000000"/>
            </a:solidFill>
          </p:grpSpPr>
          <p:sp>
            <p:nvSpPr>
              <p:cNvPr id="37" name="Freeform 36">
                <a:extLst>
                  <a:ext uri="{FF2B5EF4-FFF2-40B4-BE49-F238E27FC236}">
                    <a16:creationId xmlns:a16="http://schemas.microsoft.com/office/drawing/2014/main" id="{0E6FC646-260C-27DE-D7B5-9D5DA7989C93}"/>
                  </a:ext>
                </a:extLst>
              </p:cNvPr>
              <p:cNvSpPr/>
              <p:nvPr/>
            </p:nvSpPr>
            <p:spPr>
              <a:xfrm>
                <a:off x="9471903" y="3184071"/>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8" name="Freeform 37">
                <a:extLst>
                  <a:ext uri="{FF2B5EF4-FFF2-40B4-BE49-F238E27FC236}">
                    <a16:creationId xmlns:a16="http://schemas.microsoft.com/office/drawing/2014/main" id="{EFBD85E2-8435-663A-AEF3-653A198B0B52}"/>
                  </a:ext>
                </a:extLst>
              </p:cNvPr>
              <p:cNvSpPr/>
              <p:nvPr/>
            </p:nvSpPr>
            <p:spPr>
              <a:xfrm>
                <a:off x="9460161" y="3294237"/>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9" name="Freeform 38">
                <a:extLst>
                  <a:ext uri="{FF2B5EF4-FFF2-40B4-BE49-F238E27FC236}">
                    <a16:creationId xmlns:a16="http://schemas.microsoft.com/office/drawing/2014/main" id="{C6B66692-6601-812A-AE7D-CB8FEEBD7F33}"/>
                  </a:ext>
                </a:extLst>
              </p:cNvPr>
              <p:cNvSpPr/>
              <p:nvPr/>
            </p:nvSpPr>
            <p:spPr>
              <a:xfrm>
                <a:off x="9465522" y="344844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40" name="Freeform 39">
                <a:extLst>
                  <a:ext uri="{FF2B5EF4-FFF2-40B4-BE49-F238E27FC236}">
                    <a16:creationId xmlns:a16="http://schemas.microsoft.com/office/drawing/2014/main" id="{33631CCA-6C0F-3374-4C92-58F27EA6320D}"/>
                  </a:ext>
                </a:extLst>
              </p:cNvPr>
              <p:cNvSpPr/>
              <p:nvPr/>
            </p:nvSpPr>
            <p:spPr>
              <a:xfrm>
                <a:off x="9479943" y="3905891"/>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4"/>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pSp>
      <p:sp>
        <p:nvSpPr>
          <p:cNvPr id="42" name="Freeform 41">
            <a:extLst>
              <a:ext uri="{FF2B5EF4-FFF2-40B4-BE49-F238E27FC236}">
                <a16:creationId xmlns:a16="http://schemas.microsoft.com/office/drawing/2014/main" id="{B73D81D6-0BA6-1D19-731B-BB29E2C861BA}"/>
              </a:ext>
            </a:extLst>
          </p:cNvPr>
          <p:cNvSpPr/>
          <p:nvPr/>
        </p:nvSpPr>
        <p:spPr>
          <a:xfrm>
            <a:off x="3002738" y="3183345"/>
            <a:ext cx="45719" cy="515147"/>
          </a:xfrm>
          <a:custGeom>
            <a:avLst/>
            <a:gdLst>
              <a:gd name="connsiteX0" fmla="*/ 0 w 12762"/>
              <a:gd name="connsiteY0" fmla="*/ 721821 h 721820"/>
              <a:gd name="connsiteX1" fmla="*/ 0 w 12762"/>
              <a:gd name="connsiteY1" fmla="*/ 0 h 721820"/>
            </a:gdLst>
            <a:ahLst/>
            <a:cxnLst>
              <a:cxn ang="0">
                <a:pos x="connsiteX0" y="connsiteY0"/>
              </a:cxn>
              <a:cxn ang="0">
                <a:pos x="connsiteX1" y="connsiteY1"/>
              </a:cxn>
            </a:cxnLst>
            <a:rect l="l" t="t" r="r" b="b"/>
            <a:pathLst>
              <a:path w="12762" h="721820">
                <a:moveTo>
                  <a:pt x="0" y="721821"/>
                </a:moveTo>
                <a:lnTo>
                  <a:pt x="0" y="0"/>
                </a:lnTo>
              </a:path>
            </a:pathLst>
          </a:custGeom>
          <a:ln w="28575" cap="flat">
            <a:solidFill>
              <a:srgbClr val="E1471D"/>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3" name="Freeform 52">
            <a:extLst>
              <a:ext uri="{FF2B5EF4-FFF2-40B4-BE49-F238E27FC236}">
                <a16:creationId xmlns:a16="http://schemas.microsoft.com/office/drawing/2014/main" id="{1C4C370D-59E6-41BA-523C-2071E9A9B879}"/>
              </a:ext>
            </a:extLst>
          </p:cNvPr>
          <p:cNvSpPr/>
          <p:nvPr/>
        </p:nvSpPr>
        <p:spPr>
          <a:xfrm>
            <a:off x="2702591" y="3379606"/>
            <a:ext cx="586812" cy="117485"/>
          </a:xfrm>
          <a:custGeom>
            <a:avLst/>
            <a:gdLst>
              <a:gd name="connsiteX0" fmla="*/ 0 w 586812"/>
              <a:gd name="connsiteY0" fmla="*/ 0 h 117485"/>
              <a:gd name="connsiteX1" fmla="*/ 586813 w 586812"/>
              <a:gd name="connsiteY1" fmla="*/ 0 h 117485"/>
              <a:gd name="connsiteX2" fmla="*/ 586813 w 586812"/>
              <a:gd name="connsiteY2" fmla="*/ 117485 h 117485"/>
              <a:gd name="connsiteX3" fmla="*/ 0 w 586812"/>
              <a:gd name="connsiteY3" fmla="*/ 117485 h 117485"/>
            </a:gdLst>
            <a:ahLst/>
            <a:cxnLst>
              <a:cxn ang="0">
                <a:pos x="connsiteX0" y="connsiteY0"/>
              </a:cxn>
              <a:cxn ang="0">
                <a:pos x="connsiteX1" y="connsiteY1"/>
              </a:cxn>
              <a:cxn ang="0">
                <a:pos x="connsiteX2" y="connsiteY2"/>
              </a:cxn>
              <a:cxn ang="0">
                <a:pos x="connsiteX3" y="connsiteY3"/>
              </a:cxn>
            </a:cxnLst>
            <a:rect l="l" t="t" r="r" b="b"/>
            <a:pathLst>
              <a:path w="586812" h="117485">
                <a:moveTo>
                  <a:pt x="0" y="0"/>
                </a:moveTo>
                <a:lnTo>
                  <a:pt x="586813" y="0"/>
                </a:lnTo>
                <a:lnTo>
                  <a:pt x="586813" y="117485"/>
                </a:lnTo>
                <a:lnTo>
                  <a:pt x="0" y="117485"/>
                </a:lnTo>
                <a:close/>
              </a:path>
            </a:pathLst>
          </a:custGeom>
          <a:solidFill>
            <a:srgbClr val="FFFFFF"/>
          </a:solidFill>
          <a:ln w="19050" cap="flat">
            <a:solidFill>
              <a:srgbClr val="E1471D"/>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4" name="Freeform 53">
            <a:extLst>
              <a:ext uri="{FF2B5EF4-FFF2-40B4-BE49-F238E27FC236}">
                <a16:creationId xmlns:a16="http://schemas.microsoft.com/office/drawing/2014/main" id="{41E15CDD-6807-738E-75DA-9F375CAE14DC}"/>
              </a:ext>
            </a:extLst>
          </p:cNvPr>
          <p:cNvSpPr/>
          <p:nvPr/>
        </p:nvSpPr>
        <p:spPr>
          <a:xfrm>
            <a:off x="2702591" y="3454438"/>
            <a:ext cx="586812" cy="42653"/>
          </a:xfrm>
          <a:custGeom>
            <a:avLst/>
            <a:gdLst>
              <a:gd name="connsiteX0" fmla="*/ 0 w 586812"/>
              <a:gd name="connsiteY0" fmla="*/ 0 h 42653"/>
              <a:gd name="connsiteX1" fmla="*/ 586813 w 586812"/>
              <a:gd name="connsiteY1" fmla="*/ 0 h 42653"/>
              <a:gd name="connsiteX2" fmla="*/ 586813 w 586812"/>
              <a:gd name="connsiteY2" fmla="*/ 42653 h 42653"/>
              <a:gd name="connsiteX3" fmla="*/ 0 w 586812"/>
              <a:gd name="connsiteY3" fmla="*/ 42653 h 42653"/>
            </a:gdLst>
            <a:ahLst/>
            <a:cxnLst>
              <a:cxn ang="0">
                <a:pos x="connsiteX0" y="connsiteY0"/>
              </a:cxn>
              <a:cxn ang="0">
                <a:pos x="connsiteX1" y="connsiteY1"/>
              </a:cxn>
              <a:cxn ang="0">
                <a:pos x="connsiteX2" y="connsiteY2"/>
              </a:cxn>
              <a:cxn ang="0">
                <a:pos x="connsiteX3" y="connsiteY3"/>
              </a:cxn>
            </a:cxnLst>
            <a:rect l="l" t="t" r="r" b="b"/>
            <a:pathLst>
              <a:path w="586812" h="42653">
                <a:moveTo>
                  <a:pt x="0" y="0"/>
                </a:moveTo>
                <a:lnTo>
                  <a:pt x="586813" y="0"/>
                </a:lnTo>
                <a:lnTo>
                  <a:pt x="586813" y="42653"/>
                </a:lnTo>
                <a:lnTo>
                  <a:pt x="0" y="42653"/>
                </a:lnTo>
                <a:close/>
              </a:path>
            </a:pathLst>
          </a:custGeom>
          <a:solidFill>
            <a:srgbClr val="E1471D"/>
          </a:solidFill>
          <a:ln w="12733" cap="flat">
            <a:solidFill>
              <a:srgbClr val="E1471D"/>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44" name="Graphic 56">
            <a:extLst>
              <a:ext uri="{FF2B5EF4-FFF2-40B4-BE49-F238E27FC236}">
                <a16:creationId xmlns:a16="http://schemas.microsoft.com/office/drawing/2014/main" id="{8EBBFEC1-26F5-175E-4363-30FEC8D90492}"/>
              </a:ext>
            </a:extLst>
          </p:cNvPr>
          <p:cNvGrpSpPr/>
          <p:nvPr/>
        </p:nvGrpSpPr>
        <p:grpSpPr>
          <a:xfrm>
            <a:off x="2960518" y="3175931"/>
            <a:ext cx="85379" cy="532406"/>
            <a:chOff x="8680382" y="3418410"/>
            <a:chExt cx="85379" cy="532406"/>
          </a:xfrm>
          <a:solidFill>
            <a:srgbClr val="E1471D"/>
          </a:solidFill>
        </p:grpSpPr>
        <p:sp>
          <p:nvSpPr>
            <p:cNvPr id="45" name="Freeform 44">
              <a:extLst>
                <a:ext uri="{FF2B5EF4-FFF2-40B4-BE49-F238E27FC236}">
                  <a16:creationId xmlns:a16="http://schemas.microsoft.com/office/drawing/2014/main" id="{DA73D6C8-1A2E-9F04-16B3-C2BADC73E2D4}"/>
                </a:ext>
              </a:extLst>
            </p:cNvPr>
            <p:cNvSpPr/>
            <p:nvPr/>
          </p:nvSpPr>
          <p:spPr>
            <a:xfrm>
              <a:off x="8686763" y="3531857"/>
              <a:ext cx="70958" cy="70163"/>
            </a:xfrm>
            <a:custGeom>
              <a:avLst/>
              <a:gdLst>
                <a:gd name="connsiteX0" fmla="*/ 70959 w 70958"/>
                <a:gd name="connsiteY0" fmla="*/ 35082 h 70163"/>
                <a:gd name="connsiteX1" fmla="*/ 35479 w 70958"/>
                <a:gd name="connsiteY1" fmla="*/ 70163 h 70163"/>
                <a:gd name="connsiteX2" fmla="*/ 0 w 70958"/>
                <a:gd name="connsiteY2" fmla="*/ 35081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1"/>
                  </a:cubicBezTo>
                  <a:cubicBezTo>
                    <a:pt x="0" y="15707"/>
                    <a:pt x="15885" y="0"/>
                    <a:pt x="35479" y="0"/>
                  </a:cubicBezTo>
                  <a:cubicBezTo>
                    <a:pt x="55074" y="0"/>
                    <a:pt x="70959" y="15706"/>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46" name="Freeform 45">
              <a:extLst>
                <a:ext uri="{FF2B5EF4-FFF2-40B4-BE49-F238E27FC236}">
                  <a16:creationId xmlns:a16="http://schemas.microsoft.com/office/drawing/2014/main" id="{636F6CC9-9883-EA6E-6ADB-7385F909F7D5}"/>
                </a:ext>
              </a:extLst>
            </p:cNvPr>
            <p:cNvSpPr/>
            <p:nvPr/>
          </p:nvSpPr>
          <p:spPr>
            <a:xfrm>
              <a:off x="8686763" y="3418410"/>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47" name="Freeform 46">
              <a:extLst>
                <a:ext uri="{FF2B5EF4-FFF2-40B4-BE49-F238E27FC236}">
                  <a16:creationId xmlns:a16="http://schemas.microsoft.com/office/drawing/2014/main" id="{97F46443-CA02-7E6F-F3C8-074D989E70E8}"/>
                </a:ext>
              </a:extLst>
            </p:cNvPr>
            <p:cNvSpPr/>
            <p:nvPr/>
          </p:nvSpPr>
          <p:spPr>
            <a:xfrm>
              <a:off x="8686763" y="359167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7"/>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48" name="Freeform 47">
              <a:extLst>
                <a:ext uri="{FF2B5EF4-FFF2-40B4-BE49-F238E27FC236}">
                  <a16:creationId xmlns:a16="http://schemas.microsoft.com/office/drawing/2014/main" id="{9ECBF446-84F2-A619-096F-1D36B7D5F275}"/>
                </a:ext>
              </a:extLst>
            </p:cNvPr>
            <p:cNvSpPr/>
            <p:nvPr/>
          </p:nvSpPr>
          <p:spPr>
            <a:xfrm>
              <a:off x="8680382" y="3641013"/>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7"/>
                    <a:pt x="55074" y="70163"/>
                    <a:pt x="35479" y="70163"/>
                  </a:cubicBezTo>
                  <a:cubicBezTo>
                    <a:pt x="15885" y="70163"/>
                    <a:pt x="0" y="54457"/>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49" name="Freeform 48">
              <a:extLst>
                <a:ext uri="{FF2B5EF4-FFF2-40B4-BE49-F238E27FC236}">
                  <a16:creationId xmlns:a16="http://schemas.microsoft.com/office/drawing/2014/main" id="{63314B00-D019-0525-F2D3-D46F67CB30ED}"/>
                </a:ext>
              </a:extLst>
            </p:cNvPr>
            <p:cNvSpPr/>
            <p:nvPr/>
          </p:nvSpPr>
          <p:spPr>
            <a:xfrm>
              <a:off x="8686763" y="369502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0" name="Freeform 49">
              <a:extLst>
                <a:ext uri="{FF2B5EF4-FFF2-40B4-BE49-F238E27FC236}">
                  <a16:creationId xmlns:a16="http://schemas.microsoft.com/office/drawing/2014/main" id="{3200C5C6-EC6F-0583-A66C-42994713A087}"/>
                </a:ext>
              </a:extLst>
            </p:cNvPr>
            <p:cNvSpPr/>
            <p:nvPr/>
          </p:nvSpPr>
          <p:spPr>
            <a:xfrm>
              <a:off x="8680382" y="3704488"/>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1" name="Freeform 50">
              <a:extLst>
                <a:ext uri="{FF2B5EF4-FFF2-40B4-BE49-F238E27FC236}">
                  <a16:creationId xmlns:a16="http://schemas.microsoft.com/office/drawing/2014/main" id="{7D821E03-8161-F33A-6572-429E2ECF54EA}"/>
                </a:ext>
              </a:extLst>
            </p:cNvPr>
            <p:cNvSpPr/>
            <p:nvPr/>
          </p:nvSpPr>
          <p:spPr>
            <a:xfrm>
              <a:off x="8680382" y="376733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2" name="Freeform 51">
              <a:extLst>
                <a:ext uri="{FF2B5EF4-FFF2-40B4-BE49-F238E27FC236}">
                  <a16:creationId xmlns:a16="http://schemas.microsoft.com/office/drawing/2014/main" id="{C6633EF2-31FD-38CB-87D7-DF8C22E16634}"/>
                </a:ext>
              </a:extLst>
            </p:cNvPr>
            <p:cNvSpPr/>
            <p:nvPr/>
          </p:nvSpPr>
          <p:spPr>
            <a:xfrm>
              <a:off x="8694803" y="3880653"/>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grp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30EA616C-3A87-B666-F1EF-1E0A6924DC23}"/>
              </a:ext>
            </a:extLst>
          </p:cNvPr>
          <p:cNvGrpSpPr/>
          <p:nvPr/>
        </p:nvGrpSpPr>
        <p:grpSpPr>
          <a:xfrm>
            <a:off x="5052394" y="3524475"/>
            <a:ext cx="586812" cy="70163"/>
            <a:chOff x="5052394" y="3711764"/>
            <a:chExt cx="586812" cy="70163"/>
          </a:xfrm>
        </p:grpSpPr>
        <p:sp>
          <p:nvSpPr>
            <p:cNvPr id="56" name="Freeform 55">
              <a:extLst>
                <a:ext uri="{FF2B5EF4-FFF2-40B4-BE49-F238E27FC236}">
                  <a16:creationId xmlns:a16="http://schemas.microsoft.com/office/drawing/2014/main" id="{A1D6DA2D-8F40-3A56-49E1-CD3A739E978B}"/>
                </a:ext>
              </a:extLst>
            </p:cNvPr>
            <p:cNvSpPr/>
            <p:nvPr/>
          </p:nvSpPr>
          <p:spPr>
            <a:xfrm>
              <a:off x="5052394" y="3731828"/>
              <a:ext cx="586812" cy="30286"/>
            </a:xfrm>
            <a:custGeom>
              <a:avLst/>
              <a:gdLst>
                <a:gd name="connsiteX0" fmla="*/ 0 w 586812"/>
                <a:gd name="connsiteY0" fmla="*/ 0 h 30286"/>
                <a:gd name="connsiteX1" fmla="*/ 586813 w 586812"/>
                <a:gd name="connsiteY1" fmla="*/ 0 h 30286"/>
                <a:gd name="connsiteX2" fmla="*/ 586813 w 586812"/>
                <a:gd name="connsiteY2" fmla="*/ 30286 h 30286"/>
                <a:gd name="connsiteX3" fmla="*/ 0 w 586812"/>
                <a:gd name="connsiteY3" fmla="*/ 30286 h 30286"/>
              </a:gdLst>
              <a:ahLst/>
              <a:cxnLst>
                <a:cxn ang="0">
                  <a:pos x="connsiteX0" y="connsiteY0"/>
                </a:cxn>
                <a:cxn ang="0">
                  <a:pos x="connsiteX1" y="connsiteY1"/>
                </a:cxn>
                <a:cxn ang="0">
                  <a:pos x="connsiteX2" y="connsiteY2"/>
                </a:cxn>
                <a:cxn ang="0">
                  <a:pos x="connsiteX3" y="connsiteY3"/>
                </a:cxn>
              </a:cxnLst>
              <a:rect l="l" t="t" r="r" b="b"/>
              <a:pathLst>
                <a:path w="586812" h="30286">
                  <a:moveTo>
                    <a:pt x="0" y="0"/>
                  </a:moveTo>
                  <a:lnTo>
                    <a:pt x="586813" y="0"/>
                  </a:lnTo>
                  <a:lnTo>
                    <a:pt x="586813" y="30286"/>
                  </a:lnTo>
                  <a:lnTo>
                    <a:pt x="0" y="30286"/>
                  </a:lnTo>
                  <a:close/>
                </a:path>
              </a:pathLst>
            </a:custGeom>
            <a:solidFill>
              <a:schemeClr val="accent6"/>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57" name="Freeform 56">
              <a:extLst>
                <a:ext uri="{FF2B5EF4-FFF2-40B4-BE49-F238E27FC236}">
                  <a16:creationId xmlns:a16="http://schemas.microsoft.com/office/drawing/2014/main" id="{B0E5D448-983D-41AD-AE4E-A5D55F61727F}"/>
                </a:ext>
              </a:extLst>
            </p:cNvPr>
            <p:cNvSpPr/>
            <p:nvPr/>
          </p:nvSpPr>
          <p:spPr>
            <a:xfrm>
              <a:off x="5326657" y="3711764"/>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6"/>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F99267BF-5AE9-7E4B-7937-4DB0446EB68D}"/>
              </a:ext>
            </a:extLst>
          </p:cNvPr>
          <p:cNvGrpSpPr/>
          <p:nvPr/>
        </p:nvGrpSpPr>
        <p:grpSpPr>
          <a:xfrm>
            <a:off x="1926896" y="3055543"/>
            <a:ext cx="586812" cy="70163"/>
            <a:chOff x="1926896" y="3242832"/>
            <a:chExt cx="586812" cy="70163"/>
          </a:xfrm>
        </p:grpSpPr>
        <p:sp>
          <p:nvSpPr>
            <p:cNvPr id="59" name="Freeform 58">
              <a:extLst>
                <a:ext uri="{FF2B5EF4-FFF2-40B4-BE49-F238E27FC236}">
                  <a16:creationId xmlns:a16="http://schemas.microsoft.com/office/drawing/2014/main" id="{72A888D1-02D9-B3EB-4663-AF71A178FA8E}"/>
                </a:ext>
              </a:extLst>
            </p:cNvPr>
            <p:cNvSpPr/>
            <p:nvPr/>
          </p:nvSpPr>
          <p:spPr>
            <a:xfrm>
              <a:off x="1926896" y="3262771"/>
              <a:ext cx="586812" cy="30286"/>
            </a:xfrm>
            <a:custGeom>
              <a:avLst/>
              <a:gdLst>
                <a:gd name="connsiteX0" fmla="*/ 0 w 586812"/>
                <a:gd name="connsiteY0" fmla="*/ 0 h 30286"/>
                <a:gd name="connsiteX1" fmla="*/ 586813 w 586812"/>
                <a:gd name="connsiteY1" fmla="*/ 0 h 30286"/>
                <a:gd name="connsiteX2" fmla="*/ 586813 w 586812"/>
                <a:gd name="connsiteY2" fmla="*/ 30286 h 30286"/>
                <a:gd name="connsiteX3" fmla="*/ 0 w 586812"/>
                <a:gd name="connsiteY3" fmla="*/ 30286 h 30286"/>
              </a:gdLst>
              <a:ahLst/>
              <a:cxnLst>
                <a:cxn ang="0">
                  <a:pos x="connsiteX0" y="connsiteY0"/>
                </a:cxn>
                <a:cxn ang="0">
                  <a:pos x="connsiteX1" y="connsiteY1"/>
                </a:cxn>
                <a:cxn ang="0">
                  <a:pos x="connsiteX2" y="connsiteY2"/>
                </a:cxn>
                <a:cxn ang="0">
                  <a:pos x="connsiteX3" y="connsiteY3"/>
                </a:cxn>
              </a:cxnLst>
              <a:rect l="l" t="t" r="r" b="b"/>
              <a:pathLst>
                <a:path w="586812" h="30286">
                  <a:moveTo>
                    <a:pt x="0" y="0"/>
                  </a:moveTo>
                  <a:lnTo>
                    <a:pt x="586813" y="0"/>
                  </a:lnTo>
                  <a:lnTo>
                    <a:pt x="586813" y="30286"/>
                  </a:lnTo>
                  <a:lnTo>
                    <a:pt x="0" y="30286"/>
                  </a:lnTo>
                  <a:close/>
                </a:path>
              </a:pathLst>
            </a:custGeom>
            <a:solidFill>
              <a:schemeClr val="accent1"/>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60" name="Freeform 59">
              <a:extLst>
                <a:ext uri="{FF2B5EF4-FFF2-40B4-BE49-F238E27FC236}">
                  <a16:creationId xmlns:a16="http://schemas.microsoft.com/office/drawing/2014/main" id="{9F324B10-A6B3-2C31-F983-483F246D2A23}"/>
                </a:ext>
              </a:extLst>
            </p:cNvPr>
            <p:cNvSpPr/>
            <p:nvPr/>
          </p:nvSpPr>
          <p:spPr>
            <a:xfrm>
              <a:off x="2201286" y="3242832"/>
              <a:ext cx="70958" cy="70163"/>
            </a:xfrm>
            <a:custGeom>
              <a:avLst/>
              <a:gdLst>
                <a:gd name="connsiteX0" fmla="*/ 70959 w 70958"/>
                <a:gd name="connsiteY0" fmla="*/ 35082 h 70163"/>
                <a:gd name="connsiteX1" fmla="*/ 35479 w 70958"/>
                <a:gd name="connsiteY1" fmla="*/ 70163 h 70163"/>
                <a:gd name="connsiteX2" fmla="*/ 0 w 70958"/>
                <a:gd name="connsiteY2" fmla="*/ 35082 h 70163"/>
                <a:gd name="connsiteX3" fmla="*/ 35479 w 70958"/>
                <a:gd name="connsiteY3" fmla="*/ 0 h 70163"/>
                <a:gd name="connsiteX4" fmla="*/ 70959 w 70958"/>
                <a:gd name="connsiteY4" fmla="*/ 35082 h 70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8" h="70163">
                  <a:moveTo>
                    <a:pt x="70959" y="35082"/>
                  </a:moveTo>
                  <a:cubicBezTo>
                    <a:pt x="70959" y="54456"/>
                    <a:pt x="55074" y="70163"/>
                    <a:pt x="35479" y="70163"/>
                  </a:cubicBezTo>
                  <a:cubicBezTo>
                    <a:pt x="15885" y="70163"/>
                    <a:pt x="0" y="54456"/>
                    <a:pt x="0" y="35082"/>
                  </a:cubicBezTo>
                  <a:cubicBezTo>
                    <a:pt x="0" y="15707"/>
                    <a:pt x="15885" y="0"/>
                    <a:pt x="35479" y="0"/>
                  </a:cubicBezTo>
                  <a:cubicBezTo>
                    <a:pt x="55074" y="0"/>
                    <a:pt x="70959" y="15707"/>
                    <a:pt x="70959" y="35082"/>
                  </a:cubicBezTo>
                  <a:close/>
                </a:path>
              </a:pathLst>
            </a:custGeom>
            <a:solidFill>
              <a:schemeClr val="accent1"/>
            </a:solidFill>
            <a:ln w="12733"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graphicFrame>
        <p:nvGraphicFramePr>
          <p:cNvPr id="61" name="Group 3">
            <a:extLst>
              <a:ext uri="{FF2B5EF4-FFF2-40B4-BE49-F238E27FC236}">
                <a16:creationId xmlns:a16="http://schemas.microsoft.com/office/drawing/2014/main" id="{57BC6389-88F9-CD25-4BBF-6A7B166099D9}"/>
              </a:ext>
            </a:extLst>
          </p:cNvPr>
          <p:cNvGraphicFramePr>
            <a:graphicFrameLocks/>
          </p:cNvGraphicFramePr>
          <p:nvPr>
            <p:extLst>
              <p:ext uri="{D42A27DB-BD31-4B8C-83A1-F6EECF244321}">
                <p14:modId xmlns:p14="http://schemas.microsoft.com/office/powerpoint/2010/main" val="1343441738"/>
              </p:ext>
            </p:extLst>
          </p:nvPr>
        </p:nvGraphicFramePr>
        <p:xfrm>
          <a:off x="6481889" y="1591922"/>
          <a:ext cx="5277718" cy="2270840"/>
        </p:xfrm>
        <a:graphic>
          <a:graphicData uri="http://schemas.openxmlformats.org/drawingml/2006/table">
            <a:tbl>
              <a:tblPr/>
              <a:tblGrid>
                <a:gridCol w="2442668">
                  <a:extLst>
                    <a:ext uri="{9D8B030D-6E8A-4147-A177-3AD203B41FA5}">
                      <a16:colId xmlns:a16="http://schemas.microsoft.com/office/drawing/2014/main" val="20000"/>
                    </a:ext>
                  </a:extLst>
                </a:gridCol>
                <a:gridCol w="1417525">
                  <a:extLst>
                    <a:ext uri="{9D8B030D-6E8A-4147-A177-3AD203B41FA5}">
                      <a16:colId xmlns:a16="http://schemas.microsoft.com/office/drawing/2014/main" val="3118135383"/>
                    </a:ext>
                  </a:extLst>
                </a:gridCol>
                <a:gridCol w="1417525">
                  <a:extLst>
                    <a:ext uri="{9D8B030D-6E8A-4147-A177-3AD203B41FA5}">
                      <a16:colId xmlns:a16="http://schemas.microsoft.com/office/drawing/2014/main" val="20001"/>
                    </a:ext>
                  </a:extLst>
                </a:gridCol>
              </a:tblGrid>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B7-H3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&lt; Median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B7-H3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 Median </a:t>
                      </a:r>
                      <a:br>
                        <a:rPr kumimoji="0" lang="en-US" sz="1700" b="1" i="0" u="none" strike="noStrike" cap="none" normalizeH="0" baseline="0" dirty="0">
                          <a:ln>
                            <a:noFill/>
                          </a:ln>
                          <a:solidFill>
                            <a:schemeClr val="tx1"/>
                          </a:solidFill>
                          <a:effectLst/>
                          <a:latin typeface="Calibri" panose="020F0502020204030204" pitchFamily="34" charset="0"/>
                        </a:rPr>
                      </a:br>
                      <a:r>
                        <a:rPr kumimoji="0" lang="en-US" sz="17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H-score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10-105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115-190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6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5.8 (0.7-NA)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5.3 (1.4-NA)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621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12.2 (5.8-NA)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6.9 (2.8-NA)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3479620"/>
                  </a:ext>
                </a:extLst>
              </a:tr>
            </a:tbl>
          </a:graphicData>
        </a:graphic>
      </p:graphicFrame>
    </p:spTree>
    <p:extLst>
      <p:ext uri="{BB962C8B-B14F-4D97-AF65-F5344CB8AC3E}">
        <p14:creationId xmlns:p14="http://schemas.microsoft.com/office/powerpoint/2010/main" val="790755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Emerging Therapies: Sacituzumab </a:t>
            </a:r>
            <a:r>
              <a:rPr lang="en-US" dirty="0" err="1"/>
              <a:t>Govitecan</a:t>
            </a:r>
            <a:r>
              <a:rPr lang="en-US" dirty="0"/>
              <a:t>, </a:t>
            </a:r>
            <a:br>
              <a:rPr lang="en-US" dirty="0"/>
            </a:br>
            <a:r>
              <a:rPr lang="en-US" dirty="0"/>
              <a:t>a TROP-2–Targeted Antibody–Drug Conjugate</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38618" y="63895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eaLnBrk="0" fontAlgn="base" hangingPunct="0">
              <a:lnSpc>
                <a:spcPct val="100000"/>
              </a:lnSpc>
              <a:spcBef>
                <a:spcPct val="0"/>
              </a:spcBef>
              <a:spcAft>
                <a:spcPct val="0"/>
              </a:spcAft>
              <a:buClrTx/>
              <a:buNone/>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Goldenberg. Oncotarget. 2015;6:22496. Goldenberg. MAbs. 2019;11:987. Sacituzumab govitecan PI.</a:t>
            </a:r>
          </a:p>
        </p:txBody>
      </p:sp>
      <p:sp>
        <p:nvSpPr>
          <p:cNvPr id="7" name="Content Placeholder 4">
            <a:extLst>
              <a:ext uri="{FF2B5EF4-FFF2-40B4-BE49-F238E27FC236}">
                <a16:creationId xmlns:a16="http://schemas.microsoft.com/office/drawing/2014/main" id="{613278F1-96BE-C763-4015-7C2044601BDA}"/>
              </a:ext>
            </a:extLst>
          </p:cNvPr>
          <p:cNvSpPr txBox="1">
            <a:spLocks/>
          </p:cNvSpPr>
          <p:nvPr/>
        </p:nvSpPr>
        <p:spPr bwMode="auto">
          <a:xfrm>
            <a:off x="5845108" y="5012581"/>
            <a:ext cx="5742656" cy="890477"/>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defTabSz="914400">
              <a:buFont typeface="Wingdings" panose="05000000000000000000" pitchFamily="2" charset="2"/>
              <a:buNone/>
            </a:pPr>
            <a:r>
              <a:rPr lang="en-US" sz="2000" b="1" kern="0" dirty="0"/>
              <a:t>Bystander effect: </a:t>
            </a:r>
            <a:r>
              <a:rPr lang="en-US" sz="2000" kern="0" dirty="0"/>
              <a:t>In acidic tumor microenvironment, </a:t>
            </a:r>
            <a:br>
              <a:rPr lang="en-US" sz="2000" kern="0" dirty="0"/>
            </a:br>
            <a:r>
              <a:rPr lang="en-US" sz="2000" kern="0" dirty="0"/>
              <a:t>SN-38 is released from anti</a:t>
            </a:r>
            <a:r>
              <a:rPr lang="en-US" sz="2000" kern="0" dirty="0">
                <a:cs typeface="Calibri" panose="020F0502020204030204" pitchFamily="34" charset="0"/>
              </a:rPr>
              <a:t>‒</a:t>
            </a:r>
            <a:r>
              <a:rPr lang="en-US" sz="2000" kern="0" dirty="0"/>
              <a:t>TROP-2 antibody and diffuses into neighboring TROP-2</a:t>
            </a:r>
            <a:r>
              <a:rPr lang="en-US" sz="2000" kern="0" dirty="0">
                <a:cs typeface="Calibri" panose="020F0502020204030204" pitchFamily="34" charset="0"/>
              </a:rPr>
              <a:t>‒</a:t>
            </a:r>
            <a:r>
              <a:rPr lang="en-US" sz="2000" kern="0" dirty="0"/>
              <a:t>negative cells</a:t>
            </a:r>
          </a:p>
          <a:p>
            <a:pPr defTabSz="914400"/>
            <a:endParaRPr lang="en-US" sz="2000" kern="0" dirty="0"/>
          </a:p>
        </p:txBody>
      </p:sp>
      <p:sp>
        <p:nvSpPr>
          <p:cNvPr id="8" name="Rectangle 7">
            <a:extLst>
              <a:ext uri="{FF2B5EF4-FFF2-40B4-BE49-F238E27FC236}">
                <a16:creationId xmlns:a16="http://schemas.microsoft.com/office/drawing/2014/main" id="{F021C310-A767-9F22-976A-346084873FBF}"/>
              </a:ext>
            </a:extLst>
          </p:cNvPr>
          <p:cNvSpPr/>
          <p:nvPr/>
        </p:nvSpPr>
        <p:spPr>
          <a:xfrm>
            <a:off x="9479287" y="1881386"/>
            <a:ext cx="2626747" cy="292644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Delivers 136-fold more to tumors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Unique chemistry improves solubility, selectively delivers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SN-38 to tumor</a:t>
            </a:r>
          </a:p>
        </p:txBody>
      </p:sp>
      <p:sp>
        <p:nvSpPr>
          <p:cNvPr id="9" name="Rectangle 8">
            <a:extLst>
              <a:ext uri="{FF2B5EF4-FFF2-40B4-BE49-F238E27FC236}">
                <a16:creationId xmlns:a16="http://schemas.microsoft.com/office/drawing/2014/main" id="{FDB0317A-AC21-8334-69D3-4AE3968A2000}"/>
              </a:ext>
            </a:extLst>
          </p:cNvPr>
          <p:cNvSpPr/>
          <p:nvPr/>
        </p:nvSpPr>
        <p:spPr>
          <a:xfrm>
            <a:off x="571322" y="2236400"/>
            <a:ext cx="381324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r>
              <a:rPr kumimoji="0" lang="el-G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0" name="Rectangle 9">
            <a:extLst>
              <a:ext uri="{FF2B5EF4-FFF2-40B4-BE49-F238E27FC236}">
                <a16:creationId xmlns:a16="http://schemas.microsoft.com/office/drawing/2014/main" id="{FF3F4087-6B0E-2133-BE5B-B311ADF282FE}"/>
              </a:ext>
            </a:extLst>
          </p:cNvPr>
          <p:cNvSpPr/>
          <p:nvPr/>
        </p:nvSpPr>
        <p:spPr>
          <a:xfrm>
            <a:off x="2453698" y="3624671"/>
            <a:ext cx="4746455"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Linker for SN-38</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DAR (7.6:1)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pH-sensitive linker for rapid release of payload at or inside tumor</a:t>
            </a:r>
          </a:p>
        </p:txBody>
      </p:sp>
      <p:grpSp>
        <p:nvGrpSpPr>
          <p:cNvPr id="11" name="Group 10">
            <a:extLst>
              <a:ext uri="{FF2B5EF4-FFF2-40B4-BE49-F238E27FC236}">
                <a16:creationId xmlns:a16="http://schemas.microsoft.com/office/drawing/2014/main" id="{CC10FDC3-D6B1-8267-86BB-10C494550778}"/>
              </a:ext>
            </a:extLst>
          </p:cNvPr>
          <p:cNvGrpSpPr/>
          <p:nvPr/>
        </p:nvGrpSpPr>
        <p:grpSpPr>
          <a:xfrm>
            <a:off x="364901" y="3589271"/>
            <a:ext cx="2240651" cy="2455097"/>
            <a:chOff x="1674167" y="3270835"/>
            <a:chExt cx="1801887" cy="1974340"/>
          </a:xfrm>
        </p:grpSpPr>
        <p:grpSp>
          <p:nvGrpSpPr>
            <p:cNvPr id="12" name="Group 11">
              <a:extLst>
                <a:ext uri="{FF2B5EF4-FFF2-40B4-BE49-F238E27FC236}">
                  <a16:creationId xmlns:a16="http://schemas.microsoft.com/office/drawing/2014/main" id="{8F70C537-A010-A631-CA3B-BF7CFEC98E89}"/>
                </a:ext>
              </a:extLst>
            </p:cNvPr>
            <p:cNvGrpSpPr/>
            <p:nvPr/>
          </p:nvGrpSpPr>
          <p:grpSpPr>
            <a:xfrm>
              <a:off x="2187042" y="3905109"/>
              <a:ext cx="807635" cy="589505"/>
              <a:chOff x="7657395" y="3471968"/>
              <a:chExt cx="807635" cy="589505"/>
            </a:xfrm>
          </p:grpSpPr>
          <p:grpSp>
            <p:nvGrpSpPr>
              <p:cNvPr id="42" name="Group 41">
                <a:extLst>
                  <a:ext uri="{FF2B5EF4-FFF2-40B4-BE49-F238E27FC236}">
                    <a16:creationId xmlns:a16="http://schemas.microsoft.com/office/drawing/2014/main" id="{16DCCA0C-EE0F-EF5E-9685-DC10AF017A7B}"/>
                  </a:ext>
                </a:extLst>
              </p:cNvPr>
              <p:cNvGrpSpPr/>
              <p:nvPr/>
            </p:nvGrpSpPr>
            <p:grpSpPr>
              <a:xfrm>
                <a:off x="7657395" y="3900010"/>
                <a:ext cx="263902" cy="161463"/>
                <a:chOff x="7588110" y="3651769"/>
                <a:chExt cx="263902" cy="161463"/>
              </a:xfrm>
            </p:grpSpPr>
            <p:cxnSp>
              <p:nvCxnSpPr>
                <p:cNvPr id="50" name="Straight Connector 49">
                  <a:extLst>
                    <a:ext uri="{FF2B5EF4-FFF2-40B4-BE49-F238E27FC236}">
                      <a16:creationId xmlns:a16="http://schemas.microsoft.com/office/drawing/2014/main" id="{19F875B4-C984-3076-A13C-CCFD6B900E28}"/>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1AD37AC3-28EE-D9B6-6C6D-832E9E1963DC}"/>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3" name="Group 42">
                <a:extLst>
                  <a:ext uri="{FF2B5EF4-FFF2-40B4-BE49-F238E27FC236}">
                    <a16:creationId xmlns:a16="http://schemas.microsoft.com/office/drawing/2014/main" id="{680E5F39-097B-CAA1-8D35-4DAB9E0BBEF0}"/>
                  </a:ext>
                </a:extLst>
              </p:cNvPr>
              <p:cNvGrpSpPr/>
              <p:nvPr/>
            </p:nvGrpSpPr>
            <p:grpSpPr>
              <a:xfrm rot="10800000">
                <a:off x="8131843" y="3471968"/>
                <a:ext cx="333187" cy="409704"/>
                <a:chOff x="7740510" y="3804169"/>
                <a:chExt cx="333187" cy="409704"/>
              </a:xfrm>
            </p:grpSpPr>
            <p:grpSp>
              <p:nvGrpSpPr>
                <p:cNvPr id="44" name="Group 43">
                  <a:extLst>
                    <a:ext uri="{FF2B5EF4-FFF2-40B4-BE49-F238E27FC236}">
                      <a16:creationId xmlns:a16="http://schemas.microsoft.com/office/drawing/2014/main" id="{88ACA763-E205-C280-72BC-126AF32E49A7}"/>
                    </a:ext>
                  </a:extLst>
                </p:cNvPr>
                <p:cNvGrpSpPr/>
                <p:nvPr/>
              </p:nvGrpSpPr>
              <p:grpSpPr>
                <a:xfrm>
                  <a:off x="7740510" y="3804169"/>
                  <a:ext cx="263902" cy="161463"/>
                  <a:chOff x="7588110" y="3651769"/>
                  <a:chExt cx="263902" cy="161463"/>
                </a:xfrm>
              </p:grpSpPr>
              <p:cxnSp>
                <p:nvCxnSpPr>
                  <p:cNvPr id="48" name="Straight Connector 47">
                    <a:extLst>
                      <a:ext uri="{FF2B5EF4-FFF2-40B4-BE49-F238E27FC236}">
                        <a16:creationId xmlns:a16="http://schemas.microsoft.com/office/drawing/2014/main" id="{A4D6AE2A-ECC9-6A8F-D407-9FEE2D762BF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49" name="Oval 48">
                    <a:extLst>
                      <a:ext uri="{FF2B5EF4-FFF2-40B4-BE49-F238E27FC236}">
                        <a16:creationId xmlns:a16="http://schemas.microsoft.com/office/drawing/2014/main" id="{AEC44A25-FFBF-BF1F-2B0E-1F4A18752B4E}"/>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5" name="Group 44">
                  <a:extLst>
                    <a:ext uri="{FF2B5EF4-FFF2-40B4-BE49-F238E27FC236}">
                      <a16:creationId xmlns:a16="http://schemas.microsoft.com/office/drawing/2014/main" id="{04FE0F16-D7CD-8E84-6918-46B6C17801DB}"/>
                    </a:ext>
                  </a:extLst>
                </p:cNvPr>
                <p:cNvGrpSpPr/>
                <p:nvPr/>
              </p:nvGrpSpPr>
              <p:grpSpPr>
                <a:xfrm>
                  <a:off x="7809795" y="4052410"/>
                  <a:ext cx="263902" cy="161463"/>
                  <a:chOff x="7588110" y="3651769"/>
                  <a:chExt cx="263902" cy="161463"/>
                </a:xfrm>
              </p:grpSpPr>
              <p:cxnSp>
                <p:nvCxnSpPr>
                  <p:cNvPr id="46" name="Straight Connector 45">
                    <a:extLst>
                      <a:ext uri="{FF2B5EF4-FFF2-40B4-BE49-F238E27FC236}">
                        <a16:creationId xmlns:a16="http://schemas.microsoft.com/office/drawing/2014/main" id="{76A9EC45-544F-F42D-1290-8CF52659A38D}"/>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47" name="Oval 46">
                    <a:extLst>
                      <a:ext uri="{FF2B5EF4-FFF2-40B4-BE49-F238E27FC236}">
                        <a16:creationId xmlns:a16="http://schemas.microsoft.com/office/drawing/2014/main" id="{0F0CFF18-B8A2-A89D-9499-3B387C6DCDED}"/>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13" name="Group 12">
              <a:extLst>
                <a:ext uri="{FF2B5EF4-FFF2-40B4-BE49-F238E27FC236}">
                  <a16:creationId xmlns:a16="http://schemas.microsoft.com/office/drawing/2014/main" id="{06E1A403-6CC0-D4BA-AB82-1AB441C7C476}"/>
                </a:ext>
              </a:extLst>
            </p:cNvPr>
            <p:cNvGrpSpPr/>
            <p:nvPr/>
          </p:nvGrpSpPr>
          <p:grpSpPr>
            <a:xfrm>
              <a:off x="1886815" y="4670138"/>
              <a:ext cx="667240" cy="514544"/>
              <a:chOff x="7357168" y="4236997"/>
              <a:chExt cx="667240" cy="514544"/>
            </a:xfrm>
          </p:grpSpPr>
          <p:grpSp>
            <p:nvGrpSpPr>
              <p:cNvPr id="36" name="Group 35">
                <a:extLst>
                  <a:ext uri="{FF2B5EF4-FFF2-40B4-BE49-F238E27FC236}">
                    <a16:creationId xmlns:a16="http://schemas.microsoft.com/office/drawing/2014/main" id="{0F2EF77F-CA20-4E99-6C11-A44D96B95ABA}"/>
                  </a:ext>
                </a:extLst>
              </p:cNvPr>
              <p:cNvGrpSpPr/>
              <p:nvPr/>
            </p:nvGrpSpPr>
            <p:grpSpPr>
              <a:xfrm rot="2862879">
                <a:off x="7305949" y="4288216"/>
                <a:ext cx="263902" cy="161463"/>
                <a:chOff x="7588110" y="3651769"/>
                <a:chExt cx="263902" cy="161463"/>
              </a:xfrm>
            </p:grpSpPr>
            <p:cxnSp>
              <p:nvCxnSpPr>
                <p:cNvPr id="40" name="Straight Connector 39">
                  <a:extLst>
                    <a:ext uri="{FF2B5EF4-FFF2-40B4-BE49-F238E27FC236}">
                      <a16:creationId xmlns:a16="http://schemas.microsoft.com/office/drawing/2014/main" id="{7F764644-B3EE-1AF5-6FB9-4F74AA3EFB5A}"/>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41" name="Oval 40">
                  <a:extLst>
                    <a:ext uri="{FF2B5EF4-FFF2-40B4-BE49-F238E27FC236}">
                      <a16:creationId xmlns:a16="http://schemas.microsoft.com/office/drawing/2014/main" id="{02231667-FD39-5977-D2F3-34A58E6BACAA}"/>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7" name="Group 36">
                <a:extLst>
                  <a:ext uri="{FF2B5EF4-FFF2-40B4-BE49-F238E27FC236}">
                    <a16:creationId xmlns:a16="http://schemas.microsoft.com/office/drawing/2014/main" id="{7AD575FE-8AA6-EC42-E48D-1B23F6BBA70E}"/>
                  </a:ext>
                </a:extLst>
              </p:cNvPr>
              <p:cNvGrpSpPr/>
              <p:nvPr/>
            </p:nvGrpSpPr>
            <p:grpSpPr>
              <a:xfrm rot="13575652">
                <a:off x="7811726" y="4538858"/>
                <a:ext cx="263902" cy="161463"/>
                <a:chOff x="7588110" y="3651769"/>
                <a:chExt cx="263902" cy="161463"/>
              </a:xfrm>
            </p:grpSpPr>
            <p:cxnSp>
              <p:nvCxnSpPr>
                <p:cNvPr id="38" name="Straight Connector 37">
                  <a:extLst>
                    <a:ext uri="{FF2B5EF4-FFF2-40B4-BE49-F238E27FC236}">
                      <a16:creationId xmlns:a16="http://schemas.microsoft.com/office/drawing/2014/main" id="{381E25BE-E8F6-6B75-4F11-C75F6B4DDCB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39" name="Oval 38">
                  <a:extLst>
                    <a:ext uri="{FF2B5EF4-FFF2-40B4-BE49-F238E27FC236}">
                      <a16:creationId xmlns:a16="http://schemas.microsoft.com/office/drawing/2014/main" id="{17E04652-042D-E35F-7C7C-04DCF94AB1FD}"/>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 name="Group 13">
              <a:extLst>
                <a:ext uri="{FF2B5EF4-FFF2-40B4-BE49-F238E27FC236}">
                  <a16:creationId xmlns:a16="http://schemas.microsoft.com/office/drawing/2014/main" id="{CCB2990E-FAAA-03A3-4A3D-83D4C6195722}"/>
                </a:ext>
              </a:extLst>
            </p:cNvPr>
            <p:cNvGrpSpPr/>
            <p:nvPr/>
          </p:nvGrpSpPr>
          <p:grpSpPr>
            <a:xfrm rot="16200000">
              <a:off x="2823725" y="4377741"/>
              <a:ext cx="667240" cy="514544"/>
              <a:chOff x="7509568" y="4389397"/>
              <a:chExt cx="667240" cy="514544"/>
            </a:xfrm>
          </p:grpSpPr>
          <p:grpSp>
            <p:nvGrpSpPr>
              <p:cNvPr id="30" name="Group 29">
                <a:extLst>
                  <a:ext uri="{FF2B5EF4-FFF2-40B4-BE49-F238E27FC236}">
                    <a16:creationId xmlns:a16="http://schemas.microsoft.com/office/drawing/2014/main" id="{7C47B9F3-F670-7A47-2776-C8B2975F2F3E}"/>
                  </a:ext>
                </a:extLst>
              </p:cNvPr>
              <p:cNvGrpSpPr/>
              <p:nvPr/>
            </p:nvGrpSpPr>
            <p:grpSpPr>
              <a:xfrm rot="2862879">
                <a:off x="7458349" y="4440616"/>
                <a:ext cx="263902" cy="161463"/>
                <a:chOff x="7588110" y="3651769"/>
                <a:chExt cx="263902" cy="161463"/>
              </a:xfrm>
            </p:grpSpPr>
            <p:cxnSp>
              <p:nvCxnSpPr>
                <p:cNvPr id="34" name="Straight Connector 33">
                  <a:extLst>
                    <a:ext uri="{FF2B5EF4-FFF2-40B4-BE49-F238E27FC236}">
                      <a16:creationId xmlns:a16="http://schemas.microsoft.com/office/drawing/2014/main" id="{D4DFBE5F-E388-0C71-513F-099A63EB9913}"/>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929F9B1B-3636-C043-8985-7E4C186AF524}"/>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 name="Group 30">
                <a:extLst>
                  <a:ext uri="{FF2B5EF4-FFF2-40B4-BE49-F238E27FC236}">
                    <a16:creationId xmlns:a16="http://schemas.microsoft.com/office/drawing/2014/main" id="{864D686C-090D-82AD-FD76-A2E3D0A66896}"/>
                  </a:ext>
                </a:extLst>
              </p:cNvPr>
              <p:cNvGrpSpPr/>
              <p:nvPr/>
            </p:nvGrpSpPr>
            <p:grpSpPr>
              <a:xfrm rot="13575652">
                <a:off x="7964126" y="4691258"/>
                <a:ext cx="263902" cy="161463"/>
                <a:chOff x="7588110" y="3651769"/>
                <a:chExt cx="263902" cy="161463"/>
              </a:xfrm>
            </p:grpSpPr>
            <p:cxnSp>
              <p:nvCxnSpPr>
                <p:cNvPr id="32" name="Straight Connector 31">
                  <a:extLst>
                    <a:ext uri="{FF2B5EF4-FFF2-40B4-BE49-F238E27FC236}">
                      <a16:creationId xmlns:a16="http://schemas.microsoft.com/office/drawing/2014/main" id="{88988D3F-4F14-3B00-52B5-BD7E1D4FBD4E}"/>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33" name="Oval 32">
                  <a:extLst>
                    <a:ext uri="{FF2B5EF4-FFF2-40B4-BE49-F238E27FC236}">
                      <a16:creationId xmlns:a16="http://schemas.microsoft.com/office/drawing/2014/main" id="{6049A7F5-BED5-FD13-511C-29E0EA1F2E2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5" name="Group 14">
              <a:extLst>
                <a:ext uri="{FF2B5EF4-FFF2-40B4-BE49-F238E27FC236}">
                  <a16:creationId xmlns:a16="http://schemas.microsoft.com/office/drawing/2014/main" id="{AA73C2F8-13AB-6602-8E03-BCF15D18DEAF}"/>
                </a:ext>
              </a:extLst>
            </p:cNvPr>
            <p:cNvGrpSpPr/>
            <p:nvPr/>
          </p:nvGrpSpPr>
          <p:grpSpPr>
            <a:xfrm rot="9944751">
              <a:off x="1674167" y="3270835"/>
              <a:ext cx="1801887" cy="1974340"/>
              <a:chOff x="569633" y="1542899"/>
              <a:chExt cx="1245999" cy="1365250"/>
            </a:xfrm>
          </p:grpSpPr>
          <p:cxnSp>
            <p:nvCxnSpPr>
              <p:cNvPr id="26" name="Straight Connector 32">
                <a:extLst>
                  <a:ext uri="{FF2B5EF4-FFF2-40B4-BE49-F238E27FC236}">
                    <a16:creationId xmlns:a16="http://schemas.microsoft.com/office/drawing/2014/main" id="{9FB224D9-07A1-BC7F-9C86-550AEFF0B733}"/>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27" name="Straight Connector 34">
                <a:extLst>
                  <a:ext uri="{FF2B5EF4-FFF2-40B4-BE49-F238E27FC236}">
                    <a16:creationId xmlns:a16="http://schemas.microsoft.com/office/drawing/2014/main" id="{8CD102C2-BFC6-DAA8-683F-49FED9A54B1F}"/>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28" name="Freeform 33">
                <a:extLst>
                  <a:ext uri="{FF2B5EF4-FFF2-40B4-BE49-F238E27FC236}">
                    <a16:creationId xmlns:a16="http://schemas.microsoft.com/office/drawing/2014/main" id="{9182BDC3-124B-2CA3-6F76-ACD3C0930818}"/>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Freeform 35">
                <a:extLst>
                  <a:ext uri="{FF2B5EF4-FFF2-40B4-BE49-F238E27FC236}">
                    <a16:creationId xmlns:a16="http://schemas.microsoft.com/office/drawing/2014/main" id="{1EAFC79C-C41F-0637-EC00-1277B51CC147}"/>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 name="Group 15">
              <a:extLst>
                <a:ext uri="{FF2B5EF4-FFF2-40B4-BE49-F238E27FC236}">
                  <a16:creationId xmlns:a16="http://schemas.microsoft.com/office/drawing/2014/main" id="{0A51B623-1262-CC2B-9DE4-B9504E842E78}"/>
                </a:ext>
              </a:extLst>
            </p:cNvPr>
            <p:cNvGrpSpPr/>
            <p:nvPr/>
          </p:nvGrpSpPr>
          <p:grpSpPr>
            <a:xfrm>
              <a:off x="2121094" y="4084910"/>
              <a:ext cx="263902" cy="161463"/>
              <a:chOff x="7588110" y="3651769"/>
              <a:chExt cx="263902" cy="161463"/>
            </a:xfrm>
          </p:grpSpPr>
          <p:cxnSp>
            <p:nvCxnSpPr>
              <p:cNvPr id="24" name="Straight Connector 23">
                <a:extLst>
                  <a:ext uri="{FF2B5EF4-FFF2-40B4-BE49-F238E27FC236}">
                    <a16:creationId xmlns:a16="http://schemas.microsoft.com/office/drawing/2014/main" id="{994E351B-8811-6F89-3224-F6B3F5C29261}"/>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5" name="Oval 24">
                <a:extLst>
                  <a:ext uri="{FF2B5EF4-FFF2-40B4-BE49-F238E27FC236}">
                    <a16:creationId xmlns:a16="http://schemas.microsoft.com/office/drawing/2014/main" id="{30CB0480-ECFB-1394-35BB-7F169C04914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 name="Group 16">
              <a:extLst>
                <a:ext uri="{FF2B5EF4-FFF2-40B4-BE49-F238E27FC236}">
                  <a16:creationId xmlns:a16="http://schemas.microsoft.com/office/drawing/2014/main" id="{9EDBAB16-98F1-2756-0F05-2BC7EF93997F}"/>
                </a:ext>
              </a:extLst>
            </p:cNvPr>
            <p:cNvGrpSpPr/>
            <p:nvPr/>
          </p:nvGrpSpPr>
          <p:grpSpPr>
            <a:xfrm>
              <a:off x="2497769" y="3552780"/>
              <a:ext cx="682192" cy="682096"/>
              <a:chOff x="10063123" y="4456813"/>
              <a:chExt cx="682192" cy="682096"/>
            </a:xfrm>
          </p:grpSpPr>
          <p:sp>
            <p:nvSpPr>
              <p:cNvPr id="18" name="Oval 17">
                <a:extLst>
                  <a:ext uri="{FF2B5EF4-FFF2-40B4-BE49-F238E27FC236}">
                    <a16:creationId xmlns:a16="http://schemas.microsoft.com/office/drawing/2014/main" id="{54AE819F-939A-82C6-F5DA-34424C184510}"/>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Freeform: Shape 18">
                <a:extLst>
                  <a:ext uri="{FF2B5EF4-FFF2-40B4-BE49-F238E27FC236}">
                    <a16:creationId xmlns:a16="http://schemas.microsoft.com/office/drawing/2014/main" id="{2C7F9D9F-DF5D-E71B-F042-6DA6F6A353B1}"/>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Rectangle 20">
                <a:extLst>
                  <a:ext uri="{FF2B5EF4-FFF2-40B4-BE49-F238E27FC236}">
                    <a16:creationId xmlns:a16="http://schemas.microsoft.com/office/drawing/2014/main" id="{91007A24-CF53-AA5A-D04A-ED0BCF1FE951}"/>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Freeform: Shape 21">
                <a:extLst>
                  <a:ext uri="{FF2B5EF4-FFF2-40B4-BE49-F238E27FC236}">
                    <a16:creationId xmlns:a16="http://schemas.microsoft.com/office/drawing/2014/main" id="{121C4C91-C350-B0EA-D70A-3B22BBDBE831}"/>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Oval 22">
                <a:extLst>
                  <a:ext uri="{FF2B5EF4-FFF2-40B4-BE49-F238E27FC236}">
                    <a16:creationId xmlns:a16="http://schemas.microsoft.com/office/drawing/2014/main" id="{C3CE147F-3999-28C0-BD8D-A150F920177A}"/>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2" name="Group 51">
            <a:extLst>
              <a:ext uri="{FF2B5EF4-FFF2-40B4-BE49-F238E27FC236}">
                <a16:creationId xmlns:a16="http://schemas.microsoft.com/office/drawing/2014/main" id="{9C501EDE-DDC7-2BBB-B6D4-8935AA820017}"/>
              </a:ext>
            </a:extLst>
          </p:cNvPr>
          <p:cNvGrpSpPr/>
          <p:nvPr/>
        </p:nvGrpSpPr>
        <p:grpSpPr>
          <a:xfrm>
            <a:off x="4543461" y="1408016"/>
            <a:ext cx="4775125" cy="2589862"/>
            <a:chOff x="4904035" y="1304078"/>
            <a:chExt cx="4414774" cy="3001562"/>
          </a:xfrm>
        </p:grpSpPr>
        <p:grpSp>
          <p:nvGrpSpPr>
            <p:cNvPr id="53" name="Group 52">
              <a:extLst>
                <a:ext uri="{FF2B5EF4-FFF2-40B4-BE49-F238E27FC236}">
                  <a16:creationId xmlns:a16="http://schemas.microsoft.com/office/drawing/2014/main" id="{483982D9-9743-4F63-11A5-5295C8240873}"/>
                </a:ext>
              </a:extLst>
            </p:cNvPr>
            <p:cNvGrpSpPr/>
            <p:nvPr/>
          </p:nvGrpSpPr>
          <p:grpSpPr>
            <a:xfrm>
              <a:off x="4904035" y="1304078"/>
              <a:ext cx="4414774" cy="3001562"/>
              <a:chOff x="5515949" y="1827886"/>
              <a:chExt cx="3236669" cy="2200580"/>
            </a:xfrm>
          </p:grpSpPr>
          <p:grpSp>
            <p:nvGrpSpPr>
              <p:cNvPr id="57" name="Group 56">
                <a:extLst>
                  <a:ext uri="{FF2B5EF4-FFF2-40B4-BE49-F238E27FC236}">
                    <a16:creationId xmlns:a16="http://schemas.microsoft.com/office/drawing/2014/main" id="{3867DBB4-70F2-3491-5B0D-0EC1E66051DA}"/>
                  </a:ext>
                </a:extLst>
              </p:cNvPr>
              <p:cNvGrpSpPr/>
              <p:nvPr/>
            </p:nvGrpSpPr>
            <p:grpSpPr>
              <a:xfrm>
                <a:off x="5515949" y="1827886"/>
                <a:ext cx="3236669" cy="2200580"/>
                <a:chOff x="710485" y="1826688"/>
                <a:chExt cx="3236669" cy="2200580"/>
              </a:xfrm>
            </p:grpSpPr>
            <p:sp>
              <p:nvSpPr>
                <p:cNvPr id="59" name="Hexagon 58">
                  <a:extLst>
                    <a:ext uri="{FF2B5EF4-FFF2-40B4-BE49-F238E27FC236}">
                      <a16:creationId xmlns:a16="http://schemas.microsoft.com/office/drawing/2014/main" id="{83134093-0D25-8512-D205-299254C97270}"/>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73734">
                  <a:extLst>
                    <a:ext uri="{FF2B5EF4-FFF2-40B4-BE49-F238E27FC236}">
                      <a16:creationId xmlns:a16="http://schemas.microsoft.com/office/drawing/2014/main" id="{B69D51D4-9DD2-320F-A451-4991730FB330}"/>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Rectangle 60">
                  <a:extLst>
                    <a:ext uri="{FF2B5EF4-FFF2-40B4-BE49-F238E27FC236}">
                      <a16:creationId xmlns:a16="http://schemas.microsoft.com/office/drawing/2014/main" id="{22176FEA-DC2C-DA2B-6A00-C3AB04D007CA}"/>
                    </a:ext>
                  </a:extLst>
                </p:cNvPr>
                <p:cNvSpPr/>
                <p:nvPr/>
              </p:nvSpPr>
              <p:spPr>
                <a:xfrm>
                  <a:off x="1810906" y="3881236"/>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62" name="Rectangle 61">
                  <a:extLst>
                    <a:ext uri="{FF2B5EF4-FFF2-40B4-BE49-F238E27FC236}">
                      <a16:creationId xmlns:a16="http://schemas.microsoft.com/office/drawing/2014/main" id="{F363709D-7B5D-680C-ACAC-54A9EA08FBD2}"/>
                    </a:ext>
                  </a:extLst>
                </p:cNvPr>
                <p:cNvSpPr/>
                <p:nvPr/>
              </p:nvSpPr>
              <p:spPr>
                <a:xfrm>
                  <a:off x="1559321" y="346018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63" name="Rectangle 62">
                  <a:extLst>
                    <a:ext uri="{FF2B5EF4-FFF2-40B4-BE49-F238E27FC236}">
                      <a16:creationId xmlns:a16="http://schemas.microsoft.com/office/drawing/2014/main" id="{DAB300DB-84BE-3278-3EF3-0C692EF021EC}"/>
                    </a:ext>
                  </a:extLst>
                </p:cNvPr>
                <p:cNvSpPr/>
                <p:nvPr/>
              </p:nvSpPr>
              <p:spPr>
                <a:xfrm>
                  <a:off x="1093356" y="331926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2" name="Rectangle 191">
                  <a:extLst>
                    <a:ext uri="{FF2B5EF4-FFF2-40B4-BE49-F238E27FC236}">
                      <a16:creationId xmlns:a16="http://schemas.microsoft.com/office/drawing/2014/main" id="{630C94F5-DFA8-06B5-B1B4-BE3FA912E575}"/>
                    </a:ext>
                  </a:extLst>
                </p:cNvPr>
                <p:cNvSpPr/>
                <p:nvPr/>
              </p:nvSpPr>
              <p:spPr>
                <a:xfrm>
                  <a:off x="934698" y="2718784"/>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3" name="Rectangle 192">
                  <a:extLst>
                    <a:ext uri="{FF2B5EF4-FFF2-40B4-BE49-F238E27FC236}">
                      <a16:creationId xmlns:a16="http://schemas.microsoft.com/office/drawing/2014/main" id="{E63DC0E9-2616-BAB4-5356-98EB6C22ABCC}"/>
                    </a:ext>
                  </a:extLst>
                </p:cNvPr>
                <p:cNvSpPr/>
                <p:nvPr/>
              </p:nvSpPr>
              <p:spPr>
                <a:xfrm>
                  <a:off x="1328914"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4" name="Rectangle 193">
                  <a:extLst>
                    <a:ext uri="{FF2B5EF4-FFF2-40B4-BE49-F238E27FC236}">
                      <a16:creationId xmlns:a16="http://schemas.microsoft.com/office/drawing/2014/main" id="{5CF9A09B-3C1D-5C33-8EA6-9CFF41B8F1E4}"/>
                    </a:ext>
                  </a:extLst>
                </p:cNvPr>
                <p:cNvSpPr/>
                <p:nvPr/>
              </p:nvSpPr>
              <p:spPr>
                <a:xfrm>
                  <a:off x="1838526" y="2953327"/>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5" name="Rectangle 194">
                  <a:extLst>
                    <a:ext uri="{FF2B5EF4-FFF2-40B4-BE49-F238E27FC236}">
                      <a16:creationId xmlns:a16="http://schemas.microsoft.com/office/drawing/2014/main" id="{766C8F11-2A02-DE0B-D499-20FC099B4923}"/>
                    </a:ext>
                  </a:extLst>
                </p:cNvPr>
                <p:cNvSpPr/>
                <p:nvPr/>
              </p:nvSpPr>
              <p:spPr>
                <a:xfrm>
                  <a:off x="2059031"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6" name="Rectangle 195">
                  <a:extLst>
                    <a:ext uri="{FF2B5EF4-FFF2-40B4-BE49-F238E27FC236}">
                      <a16:creationId xmlns:a16="http://schemas.microsoft.com/office/drawing/2014/main" id="{E1606F6D-1C3B-CA8E-FA38-41A590D6EFB4}"/>
                    </a:ext>
                  </a:extLst>
                </p:cNvPr>
                <p:cNvSpPr/>
                <p:nvPr/>
              </p:nvSpPr>
              <p:spPr>
                <a:xfrm>
                  <a:off x="2302141" y="296396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7" name="Rectangle 196">
                  <a:extLst>
                    <a:ext uri="{FF2B5EF4-FFF2-40B4-BE49-F238E27FC236}">
                      <a16:creationId xmlns:a16="http://schemas.microsoft.com/office/drawing/2014/main" id="{D3C34F56-007B-10A8-4BBB-CED056E54AB1}"/>
                    </a:ext>
                  </a:extLst>
                </p:cNvPr>
                <p:cNvSpPr/>
                <p:nvPr/>
              </p:nvSpPr>
              <p:spPr>
                <a:xfrm>
                  <a:off x="3373171" y="252904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8" name="Rectangle 197">
                  <a:extLst>
                    <a:ext uri="{FF2B5EF4-FFF2-40B4-BE49-F238E27FC236}">
                      <a16:creationId xmlns:a16="http://schemas.microsoft.com/office/drawing/2014/main" id="{471BD1FC-168C-529C-3486-A514A0663DD3}"/>
                    </a:ext>
                  </a:extLst>
                </p:cNvPr>
                <p:cNvSpPr/>
                <p:nvPr/>
              </p:nvSpPr>
              <p:spPr>
                <a:xfrm>
                  <a:off x="3618261" y="2621279"/>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199" name="Rectangle 198">
                  <a:extLst>
                    <a:ext uri="{FF2B5EF4-FFF2-40B4-BE49-F238E27FC236}">
                      <a16:creationId xmlns:a16="http://schemas.microsoft.com/office/drawing/2014/main" id="{79111800-1FA7-4E91-C6FB-61695F7D8FF3}"/>
                    </a:ext>
                  </a:extLst>
                </p:cNvPr>
                <p:cNvSpPr/>
                <p:nvPr/>
              </p:nvSpPr>
              <p:spPr>
                <a:xfrm>
                  <a:off x="3821295" y="262311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00" name="Rectangle 199">
                  <a:extLst>
                    <a:ext uri="{FF2B5EF4-FFF2-40B4-BE49-F238E27FC236}">
                      <a16:creationId xmlns:a16="http://schemas.microsoft.com/office/drawing/2014/main" id="{91606C12-40C4-50DE-8142-1CF1349FE371}"/>
                    </a:ext>
                  </a:extLst>
                </p:cNvPr>
                <p:cNvSpPr/>
                <p:nvPr/>
              </p:nvSpPr>
              <p:spPr>
                <a:xfrm>
                  <a:off x="3778014" y="204803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01" name="Rectangle 200">
                  <a:extLst>
                    <a:ext uri="{FF2B5EF4-FFF2-40B4-BE49-F238E27FC236}">
                      <a16:creationId xmlns:a16="http://schemas.microsoft.com/office/drawing/2014/main" id="{668F8694-2CE0-5502-F2DA-5F65AA47AA81}"/>
                    </a:ext>
                  </a:extLst>
                </p:cNvPr>
                <p:cNvSpPr/>
                <p:nvPr/>
              </p:nvSpPr>
              <p:spPr>
                <a:xfrm>
                  <a:off x="3864577" y="240712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02" name="Rectangle 201">
                  <a:extLst>
                    <a:ext uri="{FF2B5EF4-FFF2-40B4-BE49-F238E27FC236}">
                      <a16:creationId xmlns:a16="http://schemas.microsoft.com/office/drawing/2014/main" id="{96D2C2D6-F6AC-AE9F-2D00-BFD70DCB122C}"/>
                    </a:ext>
                  </a:extLst>
                </p:cNvPr>
                <p:cNvSpPr/>
                <p:nvPr/>
              </p:nvSpPr>
              <p:spPr>
                <a:xfrm>
                  <a:off x="2642897" y="1937315"/>
                  <a:ext cx="15972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203" name="Rectangle 202">
                  <a:extLst>
                    <a:ext uri="{FF2B5EF4-FFF2-40B4-BE49-F238E27FC236}">
                      <a16:creationId xmlns:a16="http://schemas.microsoft.com/office/drawing/2014/main" id="{EA8A2A59-B9F8-3C83-BA52-56680E872764}"/>
                    </a:ext>
                  </a:extLst>
                </p:cNvPr>
                <p:cNvSpPr/>
                <p:nvPr/>
              </p:nvSpPr>
              <p:spPr>
                <a:xfrm>
                  <a:off x="3565525" y="2073839"/>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04" name="Rectangle 203">
                  <a:extLst>
                    <a:ext uri="{FF2B5EF4-FFF2-40B4-BE49-F238E27FC236}">
                      <a16:creationId xmlns:a16="http://schemas.microsoft.com/office/drawing/2014/main" id="{A92809CB-4F49-B94D-7720-37906A9EC07D}"/>
                    </a:ext>
                  </a:extLst>
                </p:cNvPr>
                <p:cNvSpPr/>
                <p:nvPr/>
              </p:nvSpPr>
              <p:spPr>
                <a:xfrm>
                  <a:off x="833893" y="310691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05" name="Rectangle 204">
                  <a:extLst>
                    <a:ext uri="{FF2B5EF4-FFF2-40B4-BE49-F238E27FC236}">
                      <a16:creationId xmlns:a16="http://schemas.microsoft.com/office/drawing/2014/main" id="{5653294D-C3F8-E758-D80C-B5D590869BF9}"/>
                    </a:ext>
                  </a:extLst>
                </p:cNvPr>
                <p:cNvSpPr/>
                <p:nvPr/>
              </p:nvSpPr>
              <p:spPr>
                <a:xfrm>
                  <a:off x="1706772" y="2673504"/>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06" name="Rectangle 205">
                  <a:extLst>
                    <a:ext uri="{FF2B5EF4-FFF2-40B4-BE49-F238E27FC236}">
                      <a16:creationId xmlns:a16="http://schemas.microsoft.com/office/drawing/2014/main" id="{9F9A8EC5-405F-B985-1AC8-5855D5D11610}"/>
                    </a:ext>
                  </a:extLst>
                </p:cNvPr>
                <p:cNvSpPr/>
                <p:nvPr/>
              </p:nvSpPr>
              <p:spPr>
                <a:xfrm>
                  <a:off x="1710448" y="2772084"/>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07" name="Rectangle 206">
                  <a:extLst>
                    <a:ext uri="{FF2B5EF4-FFF2-40B4-BE49-F238E27FC236}">
                      <a16:creationId xmlns:a16="http://schemas.microsoft.com/office/drawing/2014/main" id="{106E79F6-9186-2413-B39E-11234341A722}"/>
                    </a:ext>
                  </a:extLst>
                </p:cNvPr>
                <p:cNvSpPr/>
                <p:nvPr/>
              </p:nvSpPr>
              <p:spPr>
                <a:xfrm>
                  <a:off x="958089" y="3529542"/>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08" name="Rectangle 207">
                  <a:extLst>
                    <a:ext uri="{FF2B5EF4-FFF2-40B4-BE49-F238E27FC236}">
                      <a16:creationId xmlns:a16="http://schemas.microsoft.com/office/drawing/2014/main" id="{2E1EC4D0-4813-B000-5CCC-03EAE8F8A3CC}"/>
                    </a:ext>
                  </a:extLst>
                </p:cNvPr>
                <p:cNvSpPr/>
                <p:nvPr/>
              </p:nvSpPr>
              <p:spPr>
                <a:xfrm>
                  <a:off x="961764" y="362812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09" name="Rectangle 208">
                  <a:extLst>
                    <a:ext uri="{FF2B5EF4-FFF2-40B4-BE49-F238E27FC236}">
                      <a16:creationId xmlns:a16="http://schemas.microsoft.com/office/drawing/2014/main" id="{98A064A7-505E-38C7-FD6B-180247344A3F}"/>
                    </a:ext>
                  </a:extLst>
                </p:cNvPr>
                <p:cNvSpPr/>
                <p:nvPr/>
              </p:nvSpPr>
              <p:spPr>
                <a:xfrm>
                  <a:off x="1656044" y="3684401"/>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10" name="Rectangle 209">
                  <a:extLst>
                    <a:ext uri="{FF2B5EF4-FFF2-40B4-BE49-F238E27FC236}">
                      <a16:creationId xmlns:a16="http://schemas.microsoft.com/office/drawing/2014/main" id="{73E9D8AB-85D9-90C1-FCE3-A24B83211F76}"/>
                    </a:ext>
                  </a:extLst>
                </p:cNvPr>
                <p:cNvSpPr/>
                <p:nvPr/>
              </p:nvSpPr>
              <p:spPr>
                <a:xfrm>
                  <a:off x="717529" y="3106465"/>
                  <a:ext cx="68271" cy="146032"/>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11" name="Rectangle 210">
                  <a:extLst>
                    <a:ext uri="{FF2B5EF4-FFF2-40B4-BE49-F238E27FC236}">
                      <a16:creationId xmlns:a16="http://schemas.microsoft.com/office/drawing/2014/main" id="{C3DB8B06-1B1A-6590-2103-3F0C7629C231}"/>
                    </a:ext>
                  </a:extLst>
                </p:cNvPr>
                <p:cNvSpPr/>
                <p:nvPr/>
              </p:nvSpPr>
              <p:spPr>
                <a:xfrm>
                  <a:off x="710485" y="3297016"/>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12" name="Rectangle 211">
                  <a:extLst>
                    <a:ext uri="{FF2B5EF4-FFF2-40B4-BE49-F238E27FC236}">
                      <a16:creationId xmlns:a16="http://schemas.microsoft.com/office/drawing/2014/main" id="{E2957197-6D17-2061-82B4-D68C63F174F8}"/>
                    </a:ext>
                  </a:extLst>
                </p:cNvPr>
                <p:cNvSpPr/>
                <p:nvPr/>
              </p:nvSpPr>
              <p:spPr>
                <a:xfrm>
                  <a:off x="2704192" y="2662671"/>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13" name="Rectangle 212">
                  <a:extLst>
                    <a:ext uri="{FF2B5EF4-FFF2-40B4-BE49-F238E27FC236}">
                      <a16:creationId xmlns:a16="http://schemas.microsoft.com/office/drawing/2014/main" id="{05AFA08C-F730-354D-61B5-8D6DCBA82A08}"/>
                    </a:ext>
                  </a:extLst>
                </p:cNvPr>
                <p:cNvSpPr/>
                <p:nvPr/>
              </p:nvSpPr>
              <p:spPr>
                <a:xfrm>
                  <a:off x="2508140" y="2756496"/>
                  <a:ext cx="26920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Lys-N</a:t>
                  </a:r>
                </a:p>
              </p:txBody>
            </p:sp>
            <p:sp>
              <p:nvSpPr>
                <p:cNvPr id="214" name="Rectangle 213">
                  <a:extLst>
                    <a:ext uri="{FF2B5EF4-FFF2-40B4-BE49-F238E27FC236}">
                      <a16:creationId xmlns:a16="http://schemas.microsoft.com/office/drawing/2014/main" id="{9B415CD2-5E97-7DF8-B8F4-0D513E2FB8A2}"/>
                    </a:ext>
                  </a:extLst>
                </p:cNvPr>
                <p:cNvSpPr/>
                <p:nvPr/>
              </p:nvSpPr>
              <p:spPr>
                <a:xfrm>
                  <a:off x="3266103" y="2769707"/>
                  <a:ext cx="26511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CH</a:t>
                  </a:r>
                  <a:r>
                    <a:rPr kumimoji="0" lang="en-US" sz="14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Calibri" panose="020F0502020204030204" pitchFamily="34" charset="0"/>
                    </a:rPr>
                    <a:t>2</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15" name="Rectangle 214">
                  <a:extLst>
                    <a:ext uri="{FF2B5EF4-FFF2-40B4-BE49-F238E27FC236}">
                      <a16:creationId xmlns:a16="http://schemas.microsoft.com/office/drawing/2014/main" id="{8ECE89FF-C465-A58E-8B15-D403F8D27469}"/>
                    </a:ext>
                  </a:extLst>
                </p:cNvPr>
                <p:cNvSpPr/>
                <p:nvPr/>
              </p:nvSpPr>
              <p:spPr>
                <a:xfrm>
                  <a:off x="2016434" y="3618677"/>
                  <a:ext cx="5758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t>
                  </a:r>
                </a:p>
              </p:txBody>
            </p:sp>
            <p:sp>
              <p:nvSpPr>
                <p:cNvPr id="216" name="Rectangle 215">
                  <a:extLst>
                    <a:ext uri="{FF2B5EF4-FFF2-40B4-BE49-F238E27FC236}">
                      <a16:creationId xmlns:a16="http://schemas.microsoft.com/office/drawing/2014/main" id="{20C54C9B-15A8-C1A7-38CB-B82EB67D47EB}"/>
                    </a:ext>
                  </a:extLst>
                </p:cNvPr>
                <p:cNvSpPr/>
                <p:nvPr/>
              </p:nvSpPr>
              <p:spPr>
                <a:xfrm>
                  <a:off x="2210477" y="3601672"/>
                  <a:ext cx="998057" cy="166893"/>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217" name="Rectangle 216">
                  <a:extLst>
                    <a:ext uri="{FF2B5EF4-FFF2-40B4-BE49-F238E27FC236}">
                      <a16:creationId xmlns:a16="http://schemas.microsoft.com/office/drawing/2014/main" id="{DA834283-C66E-5BD3-75DC-A64AB807EEB7}"/>
                    </a:ext>
                  </a:extLst>
                </p:cNvPr>
                <p:cNvSpPr/>
                <p:nvPr/>
              </p:nvSpPr>
              <p:spPr>
                <a:xfrm>
                  <a:off x="1064395" y="2748171"/>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8" name="Rectangle 217">
                  <a:extLst>
                    <a:ext uri="{FF2B5EF4-FFF2-40B4-BE49-F238E27FC236}">
                      <a16:creationId xmlns:a16="http://schemas.microsoft.com/office/drawing/2014/main" id="{0CAECFFC-0FFE-7DF9-8B26-3059247C5751}"/>
                    </a:ext>
                  </a:extLst>
                </p:cNvPr>
                <p:cNvSpPr/>
                <p:nvPr/>
              </p:nvSpPr>
              <p:spPr>
                <a:xfrm>
                  <a:off x="1435887" y="2735020"/>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9" name="Rectangle 218">
                  <a:extLst>
                    <a:ext uri="{FF2B5EF4-FFF2-40B4-BE49-F238E27FC236}">
                      <a16:creationId xmlns:a16="http://schemas.microsoft.com/office/drawing/2014/main" id="{A649E516-362F-AF74-EBC0-8F1C4352CE6A}"/>
                    </a:ext>
                  </a:extLst>
                </p:cNvPr>
                <p:cNvSpPr/>
                <p:nvPr/>
              </p:nvSpPr>
              <p:spPr>
                <a:xfrm>
                  <a:off x="1483812" y="2914154"/>
                  <a:ext cx="48895" cy="11473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a:t>
                  </a:r>
                </a:p>
              </p:txBody>
            </p:sp>
            <p:sp>
              <p:nvSpPr>
                <p:cNvPr id="220" name="Rectangle 219">
                  <a:extLst>
                    <a:ext uri="{FF2B5EF4-FFF2-40B4-BE49-F238E27FC236}">
                      <a16:creationId xmlns:a16="http://schemas.microsoft.com/office/drawing/2014/main" id="{1573FF13-5D81-E214-4093-0DBD27535555}"/>
                    </a:ext>
                  </a:extLst>
                </p:cNvPr>
                <p:cNvSpPr/>
                <p:nvPr/>
              </p:nvSpPr>
              <p:spPr>
                <a:xfrm>
                  <a:off x="3234686" y="2202139"/>
                  <a:ext cx="94348" cy="146032"/>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21" name="Freeform 73748">
                  <a:extLst>
                    <a:ext uri="{FF2B5EF4-FFF2-40B4-BE49-F238E27FC236}">
                      <a16:creationId xmlns:a16="http://schemas.microsoft.com/office/drawing/2014/main" id="{4DF3C2EA-4081-A4CA-9232-18B0FC2C81CF}"/>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22" name="Straight Connector 221">
                  <a:extLst>
                    <a:ext uri="{FF2B5EF4-FFF2-40B4-BE49-F238E27FC236}">
                      <a16:creationId xmlns:a16="http://schemas.microsoft.com/office/drawing/2014/main" id="{42231E02-99AF-00A3-09AC-EE47DFF051D2}"/>
                    </a:ext>
                  </a:extLst>
                </p:cNvPr>
                <p:cNvCxnSpPr>
                  <a:cxnSpLocks/>
                  <a:stCxn id="289"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223" name="Freeform 73756">
                  <a:extLst>
                    <a:ext uri="{FF2B5EF4-FFF2-40B4-BE49-F238E27FC236}">
                      <a16:creationId xmlns:a16="http://schemas.microsoft.com/office/drawing/2014/main" id="{2FB8C84F-6FAD-5213-F624-72D51BE91370}"/>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4" name="Freeform 73757">
                  <a:extLst>
                    <a:ext uri="{FF2B5EF4-FFF2-40B4-BE49-F238E27FC236}">
                      <a16:creationId xmlns:a16="http://schemas.microsoft.com/office/drawing/2014/main" id="{F1A191C5-3313-1FD3-0969-24097F358259}"/>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73758">
                  <a:extLst>
                    <a:ext uri="{FF2B5EF4-FFF2-40B4-BE49-F238E27FC236}">
                      <a16:creationId xmlns:a16="http://schemas.microsoft.com/office/drawing/2014/main" id="{57B3F6AE-5810-DB32-0F75-B2993D418225}"/>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6" name="Freeform 145">
                  <a:extLst>
                    <a:ext uri="{FF2B5EF4-FFF2-40B4-BE49-F238E27FC236}">
                      <a16:creationId xmlns:a16="http://schemas.microsoft.com/office/drawing/2014/main" id="{7734775E-F6A8-E379-AD01-2BA731314436}"/>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27" name="Group 226">
                  <a:extLst>
                    <a:ext uri="{FF2B5EF4-FFF2-40B4-BE49-F238E27FC236}">
                      <a16:creationId xmlns:a16="http://schemas.microsoft.com/office/drawing/2014/main" id="{09B34937-9421-5DCF-3F80-4649A7B35E64}"/>
                    </a:ext>
                  </a:extLst>
                </p:cNvPr>
                <p:cNvGrpSpPr/>
                <p:nvPr/>
              </p:nvGrpSpPr>
              <p:grpSpPr>
                <a:xfrm rot="18420410">
                  <a:off x="2889073" y="2041383"/>
                  <a:ext cx="265176" cy="228600"/>
                  <a:chOff x="2638573" y="2041383"/>
                  <a:chExt cx="265176" cy="228600"/>
                </a:xfrm>
              </p:grpSpPr>
              <p:sp>
                <p:nvSpPr>
                  <p:cNvPr id="289" name="Hexagon 288">
                    <a:extLst>
                      <a:ext uri="{FF2B5EF4-FFF2-40B4-BE49-F238E27FC236}">
                        <a16:creationId xmlns:a16="http://schemas.microsoft.com/office/drawing/2014/main" id="{128AAC1E-F799-8D47-1A1A-890F1EAFDE26}"/>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90" name="Group 289">
                    <a:extLst>
                      <a:ext uri="{FF2B5EF4-FFF2-40B4-BE49-F238E27FC236}">
                        <a16:creationId xmlns:a16="http://schemas.microsoft.com/office/drawing/2014/main" id="{1FD02B42-C843-8596-3F4A-80C68B05985E}"/>
                      </a:ext>
                    </a:extLst>
                  </p:cNvPr>
                  <p:cNvGrpSpPr/>
                  <p:nvPr/>
                </p:nvGrpSpPr>
                <p:grpSpPr>
                  <a:xfrm>
                    <a:off x="2679700" y="2083502"/>
                    <a:ext cx="186976" cy="149256"/>
                    <a:chOff x="2679700" y="2083502"/>
                    <a:chExt cx="186976" cy="149256"/>
                  </a:xfrm>
                </p:grpSpPr>
                <p:sp>
                  <p:nvSpPr>
                    <p:cNvPr id="291" name="Freeform 73759">
                      <a:extLst>
                        <a:ext uri="{FF2B5EF4-FFF2-40B4-BE49-F238E27FC236}">
                          <a16:creationId xmlns:a16="http://schemas.microsoft.com/office/drawing/2014/main" id="{0D788C46-C48C-38FD-22DC-317CCF587415}"/>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2" name="Freeform 147">
                      <a:extLst>
                        <a:ext uri="{FF2B5EF4-FFF2-40B4-BE49-F238E27FC236}">
                          <a16:creationId xmlns:a16="http://schemas.microsoft.com/office/drawing/2014/main" id="{445F2E9C-A4B5-5173-FF74-D0F0B1414D9E}"/>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3" name="Freeform 148">
                      <a:extLst>
                        <a:ext uri="{FF2B5EF4-FFF2-40B4-BE49-F238E27FC236}">
                          <a16:creationId xmlns:a16="http://schemas.microsoft.com/office/drawing/2014/main" id="{F2A8BA11-1BA1-6391-309A-0F09D7892A3C}"/>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28" name="Freeform 149">
                  <a:extLst>
                    <a:ext uri="{FF2B5EF4-FFF2-40B4-BE49-F238E27FC236}">
                      <a16:creationId xmlns:a16="http://schemas.microsoft.com/office/drawing/2014/main" id="{B3440E08-BE41-3BDF-C192-7561431C7801}"/>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9" name="Freeform 73760">
                  <a:extLst>
                    <a:ext uri="{FF2B5EF4-FFF2-40B4-BE49-F238E27FC236}">
                      <a16:creationId xmlns:a16="http://schemas.microsoft.com/office/drawing/2014/main" id="{F5B9F6CF-91AE-0F3F-0C70-E55D44E4AEA8}"/>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30" name="Group 229">
                  <a:extLst>
                    <a:ext uri="{FF2B5EF4-FFF2-40B4-BE49-F238E27FC236}">
                      <a16:creationId xmlns:a16="http://schemas.microsoft.com/office/drawing/2014/main" id="{F4ABA848-16DA-DCD9-81C2-4C7A956563AD}"/>
                    </a:ext>
                  </a:extLst>
                </p:cNvPr>
                <p:cNvGrpSpPr/>
                <p:nvPr/>
              </p:nvGrpSpPr>
              <p:grpSpPr>
                <a:xfrm>
                  <a:off x="3709783" y="2144335"/>
                  <a:ext cx="75652" cy="71437"/>
                  <a:chOff x="3452933" y="2144335"/>
                  <a:chExt cx="75652" cy="71437"/>
                </a:xfrm>
              </p:grpSpPr>
              <p:sp>
                <p:nvSpPr>
                  <p:cNvPr id="287" name="Freeform 73762">
                    <a:extLst>
                      <a:ext uri="{FF2B5EF4-FFF2-40B4-BE49-F238E27FC236}">
                        <a16:creationId xmlns:a16="http://schemas.microsoft.com/office/drawing/2014/main" id="{3AD70085-3111-E278-0FD8-52DB02C9F48C}"/>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8" name="Freeform 154">
                    <a:extLst>
                      <a:ext uri="{FF2B5EF4-FFF2-40B4-BE49-F238E27FC236}">
                        <a16:creationId xmlns:a16="http://schemas.microsoft.com/office/drawing/2014/main" id="{E4DC1378-5980-24CF-086C-D03E2CB362B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31" name="Freeform 73763">
                  <a:extLst>
                    <a:ext uri="{FF2B5EF4-FFF2-40B4-BE49-F238E27FC236}">
                      <a16:creationId xmlns:a16="http://schemas.microsoft.com/office/drawing/2014/main" id="{AE712E47-C2C3-DD97-2F8B-4EE4810E11CD}"/>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32" name="Group 231">
                  <a:extLst>
                    <a:ext uri="{FF2B5EF4-FFF2-40B4-BE49-F238E27FC236}">
                      <a16:creationId xmlns:a16="http://schemas.microsoft.com/office/drawing/2014/main" id="{84D45A1B-0CF3-82BF-8AD0-9749162E4BF6}"/>
                    </a:ext>
                  </a:extLst>
                </p:cNvPr>
                <p:cNvGrpSpPr/>
                <p:nvPr/>
              </p:nvGrpSpPr>
              <p:grpSpPr>
                <a:xfrm rot="7464898">
                  <a:off x="3791243" y="2563814"/>
                  <a:ext cx="75652" cy="71437"/>
                  <a:chOff x="3452933" y="2144335"/>
                  <a:chExt cx="75652" cy="71437"/>
                </a:xfrm>
              </p:grpSpPr>
              <p:sp>
                <p:nvSpPr>
                  <p:cNvPr id="285" name="Freeform 159">
                    <a:extLst>
                      <a:ext uri="{FF2B5EF4-FFF2-40B4-BE49-F238E27FC236}">
                        <a16:creationId xmlns:a16="http://schemas.microsoft.com/office/drawing/2014/main" id="{099F2582-AE2D-51B4-765E-BBDA8128DE4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6" name="Freeform 160">
                    <a:extLst>
                      <a:ext uri="{FF2B5EF4-FFF2-40B4-BE49-F238E27FC236}">
                        <a16:creationId xmlns:a16="http://schemas.microsoft.com/office/drawing/2014/main" id="{91C4B8B0-C034-8B65-C270-D3DD37DC6CE4}"/>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5" name="Group 234">
                  <a:extLst>
                    <a:ext uri="{FF2B5EF4-FFF2-40B4-BE49-F238E27FC236}">
                      <a16:creationId xmlns:a16="http://schemas.microsoft.com/office/drawing/2014/main" id="{935389A3-3601-F4EC-ED37-AC4A33F0B1C5}"/>
                    </a:ext>
                  </a:extLst>
                </p:cNvPr>
                <p:cNvGrpSpPr/>
                <p:nvPr/>
              </p:nvGrpSpPr>
              <p:grpSpPr>
                <a:xfrm rot="7792774">
                  <a:off x="2314988" y="2903883"/>
                  <a:ext cx="75652" cy="71437"/>
                  <a:chOff x="3452933" y="2144335"/>
                  <a:chExt cx="75652" cy="71437"/>
                </a:xfrm>
              </p:grpSpPr>
              <p:sp>
                <p:nvSpPr>
                  <p:cNvPr id="283" name="Freeform 162">
                    <a:extLst>
                      <a:ext uri="{FF2B5EF4-FFF2-40B4-BE49-F238E27FC236}">
                        <a16:creationId xmlns:a16="http://schemas.microsoft.com/office/drawing/2014/main" id="{F9A0BF3C-CAF4-D5FD-2F93-A29C2FE79085}"/>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4" name="Freeform 163">
                    <a:extLst>
                      <a:ext uri="{FF2B5EF4-FFF2-40B4-BE49-F238E27FC236}">
                        <a16:creationId xmlns:a16="http://schemas.microsoft.com/office/drawing/2014/main" id="{DED9F18D-FFA8-830A-FAD7-299B755B45BC}"/>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6" name="Group 235">
                  <a:extLst>
                    <a:ext uri="{FF2B5EF4-FFF2-40B4-BE49-F238E27FC236}">
                      <a16:creationId xmlns:a16="http://schemas.microsoft.com/office/drawing/2014/main" id="{B802630F-A6B7-69F1-6F46-156E86B363AC}"/>
                    </a:ext>
                  </a:extLst>
                </p:cNvPr>
                <p:cNvGrpSpPr/>
                <p:nvPr/>
              </p:nvGrpSpPr>
              <p:grpSpPr>
                <a:xfrm rot="7792774">
                  <a:off x="1844690" y="2892011"/>
                  <a:ext cx="75652" cy="71437"/>
                  <a:chOff x="3452933" y="2144335"/>
                  <a:chExt cx="75652" cy="71437"/>
                </a:xfrm>
              </p:grpSpPr>
              <p:sp>
                <p:nvSpPr>
                  <p:cNvPr id="281" name="Freeform 165">
                    <a:extLst>
                      <a:ext uri="{FF2B5EF4-FFF2-40B4-BE49-F238E27FC236}">
                        <a16:creationId xmlns:a16="http://schemas.microsoft.com/office/drawing/2014/main" id="{EF90B215-C36A-A271-8715-E988756BDE2F}"/>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Freeform 166">
                    <a:extLst>
                      <a:ext uri="{FF2B5EF4-FFF2-40B4-BE49-F238E27FC236}">
                        <a16:creationId xmlns:a16="http://schemas.microsoft.com/office/drawing/2014/main" id="{F8BCBA9E-163A-3134-2024-40C5EA481774}"/>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7" name="Group 236">
                  <a:extLst>
                    <a:ext uri="{FF2B5EF4-FFF2-40B4-BE49-F238E27FC236}">
                      <a16:creationId xmlns:a16="http://schemas.microsoft.com/office/drawing/2014/main" id="{DC72EC7D-D17C-B4AE-1E16-9F08A2BA8C70}"/>
                    </a:ext>
                  </a:extLst>
                </p:cNvPr>
                <p:cNvGrpSpPr/>
                <p:nvPr/>
              </p:nvGrpSpPr>
              <p:grpSpPr>
                <a:xfrm rot="4927226">
                  <a:off x="1645030" y="3583377"/>
                  <a:ext cx="75652" cy="71437"/>
                  <a:chOff x="3452933" y="2144335"/>
                  <a:chExt cx="75652" cy="71437"/>
                </a:xfrm>
              </p:grpSpPr>
              <p:sp>
                <p:nvSpPr>
                  <p:cNvPr id="279" name="Freeform 168">
                    <a:extLst>
                      <a:ext uri="{FF2B5EF4-FFF2-40B4-BE49-F238E27FC236}">
                        <a16:creationId xmlns:a16="http://schemas.microsoft.com/office/drawing/2014/main" id="{197A1452-8DA1-56C1-1E55-AAEFFC8D1E0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0" name="Freeform 169">
                    <a:extLst>
                      <a:ext uri="{FF2B5EF4-FFF2-40B4-BE49-F238E27FC236}">
                        <a16:creationId xmlns:a16="http://schemas.microsoft.com/office/drawing/2014/main" id="{A40B46B5-01EC-2BDD-209A-8B17EE9AF4E0}"/>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8" name="Group 237">
                  <a:extLst>
                    <a:ext uri="{FF2B5EF4-FFF2-40B4-BE49-F238E27FC236}">
                      <a16:creationId xmlns:a16="http://schemas.microsoft.com/office/drawing/2014/main" id="{D09B5EA9-6934-CD63-89D0-D271EB0EDD1D}"/>
                    </a:ext>
                  </a:extLst>
                </p:cNvPr>
                <p:cNvGrpSpPr/>
                <p:nvPr/>
              </p:nvGrpSpPr>
              <p:grpSpPr>
                <a:xfrm rot="18015089">
                  <a:off x="1797011" y="3797763"/>
                  <a:ext cx="75652" cy="71437"/>
                  <a:chOff x="3452933" y="2144335"/>
                  <a:chExt cx="75652" cy="71437"/>
                </a:xfrm>
              </p:grpSpPr>
              <p:sp>
                <p:nvSpPr>
                  <p:cNvPr id="277" name="Freeform 171">
                    <a:extLst>
                      <a:ext uri="{FF2B5EF4-FFF2-40B4-BE49-F238E27FC236}">
                        <a16:creationId xmlns:a16="http://schemas.microsoft.com/office/drawing/2014/main" id="{769C65C3-47E7-D991-E5FA-14BB3FDAF72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172">
                    <a:extLst>
                      <a:ext uri="{FF2B5EF4-FFF2-40B4-BE49-F238E27FC236}">
                        <a16:creationId xmlns:a16="http://schemas.microsoft.com/office/drawing/2014/main" id="{4FE06415-26DE-1FBE-F2DE-FBB7DDF1ED8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9" name="Group 238">
                  <a:extLst>
                    <a:ext uri="{FF2B5EF4-FFF2-40B4-BE49-F238E27FC236}">
                      <a16:creationId xmlns:a16="http://schemas.microsoft.com/office/drawing/2014/main" id="{5C63586D-EA2C-B170-2EF2-480470767931}"/>
                    </a:ext>
                  </a:extLst>
                </p:cNvPr>
                <p:cNvGrpSpPr/>
                <p:nvPr/>
              </p:nvGrpSpPr>
              <p:grpSpPr>
                <a:xfrm rot="7792774">
                  <a:off x="1095743" y="3462998"/>
                  <a:ext cx="75652" cy="71437"/>
                  <a:chOff x="3452933" y="2144335"/>
                  <a:chExt cx="75652" cy="71437"/>
                </a:xfrm>
              </p:grpSpPr>
              <p:sp>
                <p:nvSpPr>
                  <p:cNvPr id="275" name="Freeform 177">
                    <a:extLst>
                      <a:ext uri="{FF2B5EF4-FFF2-40B4-BE49-F238E27FC236}">
                        <a16:creationId xmlns:a16="http://schemas.microsoft.com/office/drawing/2014/main" id="{B14B2512-0CDA-8B61-7227-6AEF58FEA7D7}"/>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6" name="Freeform 178">
                    <a:extLst>
                      <a:ext uri="{FF2B5EF4-FFF2-40B4-BE49-F238E27FC236}">
                        <a16:creationId xmlns:a16="http://schemas.microsoft.com/office/drawing/2014/main" id="{2A6846F1-DAC1-E253-1235-752D49332534}"/>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40" name="Freeform 73765">
                  <a:extLst>
                    <a:ext uri="{FF2B5EF4-FFF2-40B4-BE49-F238E27FC236}">
                      <a16:creationId xmlns:a16="http://schemas.microsoft.com/office/drawing/2014/main" id="{7D297998-4A76-7263-55B6-8E741699F265}"/>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1" name="Group 240">
                  <a:extLst>
                    <a:ext uri="{FF2B5EF4-FFF2-40B4-BE49-F238E27FC236}">
                      <a16:creationId xmlns:a16="http://schemas.microsoft.com/office/drawing/2014/main" id="{C1BEFBFD-4B0B-3DB2-C634-C216D5EAA6C4}"/>
                    </a:ext>
                  </a:extLst>
                </p:cNvPr>
                <p:cNvGrpSpPr/>
                <p:nvPr/>
              </p:nvGrpSpPr>
              <p:grpSpPr>
                <a:xfrm rot="235309">
                  <a:off x="2905174" y="2708309"/>
                  <a:ext cx="228600" cy="265176"/>
                  <a:chOff x="2648324" y="2698784"/>
                  <a:chExt cx="228600" cy="265176"/>
                </a:xfrm>
              </p:grpSpPr>
              <p:sp>
                <p:nvSpPr>
                  <p:cNvPr id="270" name="Hexagon 269">
                    <a:extLst>
                      <a:ext uri="{FF2B5EF4-FFF2-40B4-BE49-F238E27FC236}">
                        <a16:creationId xmlns:a16="http://schemas.microsoft.com/office/drawing/2014/main" id="{215FA79D-88E7-FB10-41D3-7BE5E336DABD}"/>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1" name="Group 270">
                    <a:extLst>
                      <a:ext uri="{FF2B5EF4-FFF2-40B4-BE49-F238E27FC236}">
                        <a16:creationId xmlns:a16="http://schemas.microsoft.com/office/drawing/2014/main" id="{63970C20-864C-EA7E-C7C1-F8085C05175F}"/>
                      </a:ext>
                    </a:extLst>
                  </p:cNvPr>
                  <p:cNvGrpSpPr/>
                  <p:nvPr/>
                </p:nvGrpSpPr>
                <p:grpSpPr>
                  <a:xfrm rot="1553765">
                    <a:off x="2675949" y="2766934"/>
                    <a:ext cx="178838" cy="144849"/>
                    <a:chOff x="2679700" y="2083502"/>
                    <a:chExt cx="178838" cy="144849"/>
                  </a:xfrm>
                </p:grpSpPr>
                <p:sp>
                  <p:nvSpPr>
                    <p:cNvPr id="272" name="Freeform 182">
                      <a:extLst>
                        <a:ext uri="{FF2B5EF4-FFF2-40B4-BE49-F238E27FC236}">
                          <a16:creationId xmlns:a16="http://schemas.microsoft.com/office/drawing/2014/main" id="{76C94C17-2447-FE02-738B-7D8D0166FE90}"/>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Freeform 183">
                      <a:extLst>
                        <a:ext uri="{FF2B5EF4-FFF2-40B4-BE49-F238E27FC236}">
                          <a16:creationId xmlns:a16="http://schemas.microsoft.com/office/drawing/2014/main" id="{F39D1CF1-496F-39C7-65FD-92172D216626}"/>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Freeform 184">
                      <a:extLst>
                        <a:ext uri="{FF2B5EF4-FFF2-40B4-BE49-F238E27FC236}">
                          <a16:creationId xmlns:a16="http://schemas.microsoft.com/office/drawing/2014/main" id="{360DC908-278D-385F-C934-49B42639155A}"/>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42" name="Group 241">
                  <a:extLst>
                    <a:ext uri="{FF2B5EF4-FFF2-40B4-BE49-F238E27FC236}">
                      <a16:creationId xmlns:a16="http://schemas.microsoft.com/office/drawing/2014/main" id="{3C5D3A14-73A5-FC29-2407-F5275DF96AA2}"/>
                    </a:ext>
                  </a:extLst>
                </p:cNvPr>
                <p:cNvGrpSpPr/>
                <p:nvPr/>
              </p:nvGrpSpPr>
              <p:grpSpPr>
                <a:xfrm rot="4927226">
                  <a:off x="3465259" y="2643669"/>
                  <a:ext cx="75652" cy="71437"/>
                  <a:chOff x="3452933" y="2144335"/>
                  <a:chExt cx="75652" cy="71437"/>
                </a:xfrm>
              </p:grpSpPr>
              <p:sp>
                <p:nvSpPr>
                  <p:cNvPr id="268" name="Freeform 186">
                    <a:extLst>
                      <a:ext uri="{FF2B5EF4-FFF2-40B4-BE49-F238E27FC236}">
                        <a16:creationId xmlns:a16="http://schemas.microsoft.com/office/drawing/2014/main" id="{181E353B-8DE0-F507-0618-140F68CDB00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Freeform 187">
                    <a:extLst>
                      <a:ext uri="{FF2B5EF4-FFF2-40B4-BE49-F238E27FC236}">
                        <a16:creationId xmlns:a16="http://schemas.microsoft.com/office/drawing/2014/main" id="{54B50DD5-C17D-1786-7123-C8690F4F69C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43" name="Freeform 73767">
                  <a:extLst>
                    <a:ext uri="{FF2B5EF4-FFF2-40B4-BE49-F238E27FC236}">
                      <a16:creationId xmlns:a16="http://schemas.microsoft.com/office/drawing/2014/main" id="{D0B1E5E6-0BFE-79CD-03A7-9B28CA5D8FBF}"/>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Freeform 73768">
                  <a:extLst>
                    <a:ext uri="{FF2B5EF4-FFF2-40B4-BE49-F238E27FC236}">
                      <a16:creationId xmlns:a16="http://schemas.microsoft.com/office/drawing/2014/main" id="{A2AF666C-69F8-8A7E-549D-A4D336F1A700}"/>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Freeform 73770">
                  <a:extLst>
                    <a:ext uri="{FF2B5EF4-FFF2-40B4-BE49-F238E27FC236}">
                      <a16:creationId xmlns:a16="http://schemas.microsoft.com/office/drawing/2014/main" id="{B9F20885-03BA-3BDE-ECD9-0BA58E30DE51}"/>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Freeform 194">
                  <a:extLst>
                    <a:ext uri="{FF2B5EF4-FFF2-40B4-BE49-F238E27FC236}">
                      <a16:creationId xmlns:a16="http://schemas.microsoft.com/office/drawing/2014/main" id="{A605C542-7F6D-29E7-BB94-D4BCC30480A5}"/>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Freeform 73773">
                  <a:extLst>
                    <a:ext uri="{FF2B5EF4-FFF2-40B4-BE49-F238E27FC236}">
                      <a16:creationId xmlns:a16="http://schemas.microsoft.com/office/drawing/2014/main" id="{4167871D-4CCA-0643-D512-13B67DDDEA7F}"/>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Freeform 73774">
                  <a:extLst>
                    <a:ext uri="{FF2B5EF4-FFF2-40B4-BE49-F238E27FC236}">
                      <a16:creationId xmlns:a16="http://schemas.microsoft.com/office/drawing/2014/main" id="{4C0F7771-FD18-7CA5-3845-5CA2032CC4A6}"/>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Freeform 73775">
                  <a:extLst>
                    <a:ext uri="{FF2B5EF4-FFF2-40B4-BE49-F238E27FC236}">
                      <a16:creationId xmlns:a16="http://schemas.microsoft.com/office/drawing/2014/main" id="{F1E087D4-7255-0868-6C8C-1CDAF093094D}"/>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73776">
                  <a:extLst>
                    <a:ext uri="{FF2B5EF4-FFF2-40B4-BE49-F238E27FC236}">
                      <a16:creationId xmlns:a16="http://schemas.microsoft.com/office/drawing/2014/main" id="{F23E1B5C-A5FE-E7E7-8BBB-CABB2CBD3B3B}"/>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Freeform 73777">
                  <a:extLst>
                    <a:ext uri="{FF2B5EF4-FFF2-40B4-BE49-F238E27FC236}">
                      <a16:creationId xmlns:a16="http://schemas.microsoft.com/office/drawing/2014/main" id="{9243AE90-5F73-A718-238C-CEAAD759E4FA}"/>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Freeform 200">
                  <a:extLst>
                    <a:ext uri="{FF2B5EF4-FFF2-40B4-BE49-F238E27FC236}">
                      <a16:creationId xmlns:a16="http://schemas.microsoft.com/office/drawing/2014/main" id="{C202DAFC-A84F-39AF-EE9B-A6A95C37FB23}"/>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Freeform 201">
                  <a:extLst>
                    <a:ext uri="{FF2B5EF4-FFF2-40B4-BE49-F238E27FC236}">
                      <a16:creationId xmlns:a16="http://schemas.microsoft.com/office/drawing/2014/main" id="{4CF34E71-79E8-250A-5C45-A0E03A4D7199}"/>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4" name="Freeform 73779">
                  <a:extLst>
                    <a:ext uri="{FF2B5EF4-FFF2-40B4-BE49-F238E27FC236}">
                      <a16:creationId xmlns:a16="http://schemas.microsoft.com/office/drawing/2014/main" id="{AF47F54B-2ED7-B0D1-6E4E-589C2FB401EE}"/>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73780">
                  <a:extLst>
                    <a:ext uri="{FF2B5EF4-FFF2-40B4-BE49-F238E27FC236}">
                      <a16:creationId xmlns:a16="http://schemas.microsoft.com/office/drawing/2014/main" id="{FF3E54AA-1D5B-B00A-08F5-BEA4FFE048B2}"/>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6" name="Freeform 73781">
                  <a:extLst>
                    <a:ext uri="{FF2B5EF4-FFF2-40B4-BE49-F238E27FC236}">
                      <a16:creationId xmlns:a16="http://schemas.microsoft.com/office/drawing/2014/main" id="{999869D8-5333-9522-FD4F-183F56E699FD}"/>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73782">
                  <a:extLst>
                    <a:ext uri="{FF2B5EF4-FFF2-40B4-BE49-F238E27FC236}">
                      <a16:creationId xmlns:a16="http://schemas.microsoft.com/office/drawing/2014/main" id="{20B5F673-8365-6FB8-6620-9D0E5D2F1F80}"/>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8" name="Freeform 73783">
                  <a:extLst>
                    <a:ext uri="{FF2B5EF4-FFF2-40B4-BE49-F238E27FC236}">
                      <a16:creationId xmlns:a16="http://schemas.microsoft.com/office/drawing/2014/main" id="{D6390965-5FB8-36EF-28AA-2F4668C0E3A7}"/>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73784">
                  <a:extLst>
                    <a:ext uri="{FF2B5EF4-FFF2-40B4-BE49-F238E27FC236}">
                      <a16:creationId xmlns:a16="http://schemas.microsoft.com/office/drawing/2014/main" id="{90C21100-DACA-90CD-4A0F-A3216B518D68}"/>
                    </a:ext>
                  </a:extLst>
                </p:cNvPr>
                <p:cNvSpPr/>
                <p:nvPr/>
              </p:nvSpPr>
              <p:spPr bwMode="auto">
                <a:xfrm>
                  <a:off x="786320" y="3170921"/>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0" name="Freeform 73786">
                  <a:extLst>
                    <a:ext uri="{FF2B5EF4-FFF2-40B4-BE49-F238E27FC236}">
                      <a16:creationId xmlns:a16="http://schemas.microsoft.com/office/drawing/2014/main" id="{DBC3907C-48B3-901A-F854-D94C0463DE32}"/>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61" name="Group 260">
                  <a:extLst>
                    <a:ext uri="{FF2B5EF4-FFF2-40B4-BE49-F238E27FC236}">
                      <a16:creationId xmlns:a16="http://schemas.microsoft.com/office/drawing/2014/main" id="{04FBA035-34DB-EA66-0B31-103143D91A67}"/>
                    </a:ext>
                  </a:extLst>
                </p:cNvPr>
                <p:cNvGrpSpPr/>
                <p:nvPr/>
              </p:nvGrpSpPr>
              <p:grpSpPr>
                <a:xfrm rot="8859515" flipV="1">
                  <a:off x="3576153" y="2537983"/>
                  <a:ext cx="92075" cy="66624"/>
                  <a:chOff x="250471" y="5019519"/>
                  <a:chExt cx="92075" cy="66624"/>
                </a:xfrm>
              </p:grpSpPr>
              <p:sp>
                <p:nvSpPr>
                  <p:cNvPr id="262" name="Freeform 247">
                    <a:extLst>
                      <a:ext uri="{FF2B5EF4-FFF2-40B4-BE49-F238E27FC236}">
                        <a16:creationId xmlns:a16="http://schemas.microsoft.com/office/drawing/2014/main" id="{F860E3D1-25C3-C63A-9B76-DD6D98C15CEC}"/>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Freeform 248">
                    <a:extLst>
                      <a:ext uri="{FF2B5EF4-FFF2-40B4-BE49-F238E27FC236}">
                        <a16:creationId xmlns:a16="http://schemas.microsoft.com/office/drawing/2014/main" id="{5FC0916E-4F63-9DBA-8EAE-93B9638E7066}"/>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Freeform 249">
                    <a:extLst>
                      <a:ext uri="{FF2B5EF4-FFF2-40B4-BE49-F238E27FC236}">
                        <a16:creationId xmlns:a16="http://schemas.microsoft.com/office/drawing/2014/main" id="{1CDECA29-D980-8450-A5A2-4476C6AD1461}"/>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5" name="Freeform 250">
                    <a:extLst>
                      <a:ext uri="{FF2B5EF4-FFF2-40B4-BE49-F238E27FC236}">
                        <a16:creationId xmlns:a16="http://schemas.microsoft.com/office/drawing/2014/main" id="{9A349C99-AFBB-74B3-0BC7-4678709E8A42}"/>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Freeform 251">
                    <a:extLst>
                      <a:ext uri="{FF2B5EF4-FFF2-40B4-BE49-F238E27FC236}">
                        <a16:creationId xmlns:a16="http://schemas.microsoft.com/office/drawing/2014/main" id="{79C5AAA7-B430-9230-3C9B-389BD62C744F}"/>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Freeform 252">
                    <a:extLst>
                      <a:ext uri="{FF2B5EF4-FFF2-40B4-BE49-F238E27FC236}">
                        <a16:creationId xmlns:a16="http://schemas.microsoft.com/office/drawing/2014/main" id="{1ED1FBA0-46E2-5A62-FD41-AC5EA10BB319}"/>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58" name="Freeform: Shape 57">
                <a:extLst>
                  <a:ext uri="{FF2B5EF4-FFF2-40B4-BE49-F238E27FC236}">
                    <a16:creationId xmlns:a16="http://schemas.microsoft.com/office/drawing/2014/main" id="{DDA17E37-7383-495C-4439-CEF9D7C681E6}"/>
                  </a:ext>
                </a:extLst>
              </p:cNvPr>
              <p:cNvSpPr/>
              <p:nvPr/>
            </p:nvSpPr>
            <p:spPr bwMode="auto">
              <a:xfrm>
                <a:off x="8470208" y="2558661"/>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4" name="Group 53">
              <a:extLst>
                <a:ext uri="{FF2B5EF4-FFF2-40B4-BE49-F238E27FC236}">
                  <a16:creationId xmlns:a16="http://schemas.microsoft.com/office/drawing/2014/main" id="{2CDAF413-29EF-63AF-E0D0-5140394BC8ED}"/>
                </a:ext>
              </a:extLst>
            </p:cNvPr>
            <p:cNvGrpSpPr/>
            <p:nvPr/>
          </p:nvGrpSpPr>
          <p:grpSpPr>
            <a:xfrm>
              <a:off x="4912299" y="3254381"/>
              <a:ext cx="96017" cy="83852"/>
              <a:chOff x="7253565" y="2973027"/>
              <a:chExt cx="96017" cy="83852"/>
            </a:xfrm>
          </p:grpSpPr>
          <p:sp>
            <p:nvSpPr>
              <p:cNvPr id="55" name="Freeform 162">
                <a:extLst>
                  <a:ext uri="{FF2B5EF4-FFF2-40B4-BE49-F238E27FC236}">
                    <a16:creationId xmlns:a16="http://schemas.microsoft.com/office/drawing/2014/main" id="{6087C0C1-BCCE-9D4C-49E1-EBE0B4F78E80}"/>
                  </a:ext>
                </a:extLst>
              </p:cNvPr>
              <p:cNvSpPr/>
              <p:nvPr/>
            </p:nvSpPr>
            <p:spPr bwMode="auto">
              <a:xfrm rot="7792774">
                <a:off x="7278126" y="2979523"/>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Freeform 163">
                <a:extLst>
                  <a:ext uri="{FF2B5EF4-FFF2-40B4-BE49-F238E27FC236}">
                    <a16:creationId xmlns:a16="http://schemas.microsoft.com/office/drawing/2014/main" id="{1631CCEC-2B28-B095-BC54-6A0A94781EEB}"/>
                  </a:ext>
                </a:extLst>
              </p:cNvPr>
              <p:cNvSpPr/>
              <p:nvPr/>
            </p:nvSpPr>
            <p:spPr bwMode="auto">
              <a:xfrm rot="7792774">
                <a:off x="7247069" y="2985423"/>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94" name="Freeform: Shape 293">
            <a:extLst>
              <a:ext uri="{FF2B5EF4-FFF2-40B4-BE49-F238E27FC236}">
                <a16:creationId xmlns:a16="http://schemas.microsoft.com/office/drawing/2014/main" id="{2FE4E217-82F5-2A53-FE2E-E5162D4647A0}"/>
              </a:ext>
            </a:extLst>
          </p:cNvPr>
          <p:cNvSpPr/>
          <p:nvPr/>
        </p:nvSpPr>
        <p:spPr bwMode="auto">
          <a:xfrm>
            <a:off x="1684739" y="3818446"/>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374625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5FF5-A6A6-C3E8-3BE2-B7C15A77041C}"/>
              </a:ext>
            </a:extLst>
          </p:cNvPr>
          <p:cNvSpPr>
            <a:spLocks noGrp="1"/>
          </p:cNvSpPr>
          <p:nvPr>
            <p:ph type="title"/>
          </p:nvPr>
        </p:nvSpPr>
        <p:spPr/>
        <p:txBody>
          <a:bodyPr/>
          <a:lstStyle/>
          <a:p>
            <a:r>
              <a:rPr lang="en-US" dirty="0"/>
              <a:t>TROPiCS-03: Sacituzumab Govitecan </a:t>
            </a:r>
            <a:r>
              <a:rPr lang="en-US"/>
              <a:t>in </a:t>
            </a:r>
            <a:br>
              <a:rPr lang="en-US"/>
            </a:br>
            <a:r>
              <a:rPr lang="en-US"/>
              <a:t>Relapsed ES-SCLC</a:t>
            </a:r>
            <a:endParaRPr lang="en-US" dirty="0"/>
          </a:p>
        </p:txBody>
      </p:sp>
      <p:sp>
        <p:nvSpPr>
          <p:cNvPr id="3" name="Content Placeholder 2">
            <a:extLst>
              <a:ext uri="{FF2B5EF4-FFF2-40B4-BE49-F238E27FC236}">
                <a16:creationId xmlns:a16="http://schemas.microsoft.com/office/drawing/2014/main" id="{1E1A93CD-3886-7543-9895-B399E8AD9661}"/>
              </a:ext>
            </a:extLst>
          </p:cNvPr>
          <p:cNvSpPr>
            <a:spLocks noGrp="1"/>
          </p:cNvSpPr>
          <p:nvPr>
            <p:ph idx="1"/>
          </p:nvPr>
        </p:nvSpPr>
        <p:spPr>
          <a:xfrm>
            <a:off x="604675" y="1513046"/>
            <a:ext cx="10877529" cy="646329"/>
          </a:xfrm>
        </p:spPr>
        <p:txBody>
          <a:bodyPr/>
          <a:lstStyle/>
          <a:p>
            <a:r>
              <a:rPr lang="en-US" sz="2200" dirty="0"/>
              <a:t>Open-label, multicohort phase II basket trial in LA/metastatic solid tumors, including </a:t>
            </a:r>
            <a:br>
              <a:rPr lang="en-US" sz="2200" dirty="0"/>
            </a:br>
            <a:r>
              <a:rPr lang="en-US" sz="2200" dirty="0"/>
              <a:t>ES-SCLC (data cutoff: July 27, 2023; median f/u: 5.1 mo)</a:t>
            </a:r>
          </a:p>
        </p:txBody>
      </p:sp>
      <p:sp>
        <p:nvSpPr>
          <p:cNvPr id="4" name="Content Placeholder 2">
            <a:extLst>
              <a:ext uri="{FF2B5EF4-FFF2-40B4-BE49-F238E27FC236}">
                <a16:creationId xmlns:a16="http://schemas.microsoft.com/office/drawing/2014/main" id="{AE6F5C2D-3D94-FA7E-9815-F75E49F00E4D}"/>
              </a:ext>
            </a:extLst>
          </p:cNvPr>
          <p:cNvSpPr txBox="1">
            <a:spLocks/>
          </p:cNvSpPr>
          <p:nvPr/>
        </p:nvSpPr>
        <p:spPr bwMode="auto">
          <a:xfrm>
            <a:off x="604675" y="5164703"/>
            <a:ext cx="10877529" cy="99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by investigator*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CBR, PFS by investigator*; ORR, DoR, CBR, PFS by BICR*;         OS; safety</a:t>
            </a:r>
          </a:p>
        </p:txBody>
      </p:sp>
      <p:sp>
        <p:nvSpPr>
          <p:cNvPr id="6" name="Text Box 11">
            <a:extLst>
              <a:ext uri="{FF2B5EF4-FFF2-40B4-BE49-F238E27FC236}">
                <a16:creationId xmlns:a16="http://schemas.microsoft.com/office/drawing/2014/main" id="{33D8B619-B8B5-5A90-7F10-BD155CC31AA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Dowlati. ESMO 2023. Abstr 199MO.</a:t>
            </a:r>
          </a:p>
        </p:txBody>
      </p:sp>
      <p:sp>
        <p:nvSpPr>
          <p:cNvPr id="7" name="TextBox 6">
            <a:extLst>
              <a:ext uri="{FF2B5EF4-FFF2-40B4-BE49-F238E27FC236}">
                <a16:creationId xmlns:a16="http://schemas.microsoft.com/office/drawing/2014/main" id="{C31C85FF-E233-204B-060B-6358B4CBC512}"/>
              </a:ext>
            </a:extLst>
          </p:cNvPr>
          <p:cNvSpPr txBox="1"/>
          <p:nvPr/>
        </p:nvSpPr>
        <p:spPr bwMode="auto">
          <a:xfrm>
            <a:off x="1687675" y="2241801"/>
            <a:ext cx="1628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ES-SCLC Cohort</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2ACE355-6623-9903-E6FD-7367A7B8DD59}"/>
              </a:ext>
            </a:extLst>
          </p:cNvPr>
          <p:cNvSpPr txBox="1"/>
          <p:nvPr/>
        </p:nvSpPr>
        <p:spPr bwMode="auto">
          <a:xfrm>
            <a:off x="4648200" y="6343983"/>
            <a:ext cx="22669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200" kern="0" dirty="0">
                <a:solidFill>
                  <a:srgbClr val="000000"/>
                </a:solidFill>
                <a:latin typeface="Calibri" panose="020F0502020204030204" pitchFamily="34" charset="0"/>
              </a:rPr>
              <a:t>*P</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rPr>
              <a:t>er RECIST v1.1.</a:t>
            </a:r>
            <a:endParaRPr lang="en-US" sz="1200" dirty="0"/>
          </a:p>
        </p:txBody>
      </p:sp>
      <p:sp>
        <p:nvSpPr>
          <p:cNvPr id="11" name="Text Box 45">
            <a:extLst>
              <a:ext uri="{FF2B5EF4-FFF2-40B4-BE49-F238E27FC236}">
                <a16:creationId xmlns:a16="http://schemas.microsoft.com/office/drawing/2014/main" id="{40FE30D4-143F-5D9C-5EBF-3711AFDFDD8B}"/>
              </a:ext>
            </a:extLst>
          </p:cNvPr>
          <p:cNvSpPr txBox="1">
            <a:spLocks noChangeArrowheads="1"/>
          </p:cNvSpPr>
          <p:nvPr/>
        </p:nvSpPr>
        <p:spPr bwMode="auto">
          <a:xfrm>
            <a:off x="711200" y="2579993"/>
            <a:ext cx="3569519"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ES-SCLC with PD after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prior line of platinum-based chemotherapy and anti</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PD-1/PD-L1 therapy; measurable disease;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0-1; no known active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CNS metastases and/or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carcinomatous meningitis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a:t>
            </a:r>
            <a:r>
              <a:rPr lang="en-US" altLang="en-US" sz="1800" dirty="0">
                <a:solidFill>
                  <a:srgbClr val="000000"/>
                </a:solidFill>
                <a:latin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3" name="Rectangle 49">
            <a:extLst>
              <a:ext uri="{FF2B5EF4-FFF2-40B4-BE49-F238E27FC236}">
                <a16:creationId xmlns:a16="http://schemas.microsoft.com/office/drawing/2014/main" id="{2C79635B-EFC6-F264-86BD-7830848B7073}"/>
              </a:ext>
            </a:extLst>
          </p:cNvPr>
          <p:cNvSpPr>
            <a:spLocks noChangeArrowheads="1"/>
          </p:cNvSpPr>
          <p:nvPr/>
        </p:nvSpPr>
        <p:spPr bwMode="auto">
          <a:xfrm>
            <a:off x="4987595" y="3165842"/>
            <a:ext cx="3698606" cy="11366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Sacituzumab Govitecan </a:t>
            </a:r>
            <a:r>
              <a:rPr lang="en-US" altLang="en-US" sz="1800" b="0" dirty="0">
                <a:solidFill>
                  <a:srgbClr val="FFFFFF"/>
                </a:solidFill>
                <a:latin typeface="Calibri" panose="020F0502020204030204" pitchFamily="34" charset="0"/>
                <a:cs typeface="+mn-cs"/>
              </a:rPr>
              <a:t>10 mg/kg IV </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on Day 1, 8 of 21-day cycles</a:t>
            </a:r>
          </a:p>
        </p:txBody>
      </p:sp>
      <p:sp>
        <p:nvSpPr>
          <p:cNvPr id="14" name="Line 54">
            <a:extLst>
              <a:ext uri="{FF2B5EF4-FFF2-40B4-BE49-F238E27FC236}">
                <a16:creationId xmlns:a16="http://schemas.microsoft.com/office/drawing/2014/main" id="{9A84A520-E03D-9AF5-70F1-8165F7F53F20}"/>
              </a:ext>
            </a:extLst>
          </p:cNvPr>
          <p:cNvSpPr>
            <a:spLocks noChangeShapeType="1"/>
          </p:cNvSpPr>
          <p:nvPr/>
        </p:nvSpPr>
        <p:spPr bwMode="auto">
          <a:xfrm flipV="1">
            <a:off x="4272725" y="3734155"/>
            <a:ext cx="52674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7A81A33-238F-8FDD-5340-8A38147FA69F}"/>
              </a:ext>
            </a:extLst>
          </p:cNvPr>
          <p:cNvSpPr>
            <a:spLocks noChangeShapeType="1"/>
          </p:cNvSpPr>
          <p:nvPr/>
        </p:nvSpPr>
        <p:spPr bwMode="auto">
          <a:xfrm flipV="1">
            <a:off x="8817680" y="3734155"/>
            <a:ext cx="52674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6" name="Text Box 45">
            <a:extLst>
              <a:ext uri="{FF2B5EF4-FFF2-40B4-BE49-F238E27FC236}">
                <a16:creationId xmlns:a16="http://schemas.microsoft.com/office/drawing/2014/main" id="{3A6A2607-4F4D-2216-463D-EADEE8FB9398}"/>
              </a:ext>
            </a:extLst>
          </p:cNvPr>
          <p:cNvSpPr txBox="1">
            <a:spLocks noChangeArrowheads="1"/>
          </p:cNvSpPr>
          <p:nvPr/>
        </p:nvSpPr>
        <p:spPr bwMode="auto">
          <a:xfrm>
            <a:off x="9295172" y="3410990"/>
            <a:ext cx="227622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PD or</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i="1" dirty="0">
                <a:solidFill>
                  <a:srgbClr val="000000"/>
                </a:solidFill>
                <a:latin typeface="Calibri" panose="020F0502020204030204" pitchFamily="34" charset="0"/>
                <a:cs typeface="+mn-cs"/>
              </a:rPr>
              <a:t>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3292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B30870-CA5F-B01B-299D-C931EB4718D4}"/>
              </a:ext>
            </a:extLst>
          </p:cNvPr>
          <p:cNvSpPr>
            <a:spLocks noGrp="1"/>
          </p:cNvSpPr>
          <p:nvPr>
            <p:ph type="title"/>
          </p:nvPr>
        </p:nvSpPr>
        <p:spPr/>
        <p:txBody>
          <a:bodyPr/>
          <a:lstStyle/>
          <a:p>
            <a:r>
              <a:rPr lang="en-US" dirty="0"/>
              <a:t>TROPiCS-03: Response</a:t>
            </a:r>
          </a:p>
        </p:txBody>
      </p:sp>
      <p:sp>
        <p:nvSpPr>
          <p:cNvPr id="8" name="Content Placeholder 7">
            <a:extLst>
              <a:ext uri="{FF2B5EF4-FFF2-40B4-BE49-F238E27FC236}">
                <a16:creationId xmlns:a16="http://schemas.microsoft.com/office/drawing/2014/main" id="{ADC1740E-5B87-2907-C466-368C2263806D}"/>
              </a:ext>
            </a:extLst>
          </p:cNvPr>
          <p:cNvSpPr>
            <a:spLocks noGrp="1"/>
          </p:cNvSpPr>
          <p:nvPr>
            <p:ph idx="1"/>
          </p:nvPr>
        </p:nvSpPr>
        <p:spPr>
          <a:xfrm>
            <a:off x="606022" y="5268789"/>
            <a:ext cx="6382956" cy="893278"/>
          </a:xfrm>
        </p:spPr>
        <p:txBody>
          <a:bodyPr/>
          <a:lstStyle/>
          <a:p>
            <a:pPr marL="233363" indent="-233363">
              <a:spcBef>
                <a:spcPts val="400"/>
              </a:spcBef>
            </a:pPr>
            <a:r>
              <a:rPr lang="en-US" sz="2200" dirty="0"/>
              <a:t>77% of patients (23/30) had any tumor reduction</a:t>
            </a:r>
          </a:p>
          <a:p>
            <a:pPr marL="233363" indent="-233363">
              <a:spcBef>
                <a:spcPts val="400"/>
              </a:spcBef>
            </a:pPr>
            <a:r>
              <a:rPr lang="en-US" sz="2200" dirty="0"/>
              <a:t>43% of patients (13/30) had &gt;30% tumor reduction</a:t>
            </a:r>
          </a:p>
        </p:txBody>
      </p:sp>
      <p:sp>
        <p:nvSpPr>
          <p:cNvPr id="5" name="Text Box 11">
            <a:extLst>
              <a:ext uri="{FF2B5EF4-FFF2-40B4-BE49-F238E27FC236}">
                <a16:creationId xmlns:a16="http://schemas.microsoft.com/office/drawing/2014/main" id="{F75526D9-9169-BC82-0D40-1201641B0F19}"/>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Dowlati. ESMO 2023. Abstr 199MO.</a:t>
            </a:r>
          </a:p>
        </p:txBody>
      </p:sp>
      <p:sp>
        <p:nvSpPr>
          <p:cNvPr id="7" name="TextBox 6">
            <a:extLst>
              <a:ext uri="{FF2B5EF4-FFF2-40B4-BE49-F238E27FC236}">
                <a16:creationId xmlns:a16="http://schemas.microsoft.com/office/drawing/2014/main" id="{FDB13B80-DEC1-BBF0-96AF-8F321E91A8FA}"/>
              </a:ext>
            </a:extLst>
          </p:cNvPr>
          <p:cNvSpPr txBox="1"/>
          <p:nvPr/>
        </p:nvSpPr>
        <p:spPr bwMode="auto">
          <a:xfrm>
            <a:off x="2686049" y="6373429"/>
            <a:ext cx="61245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By investigator per RECIST v1.1. Includes patients enrolled on or before April 27, 2023.</a:t>
            </a: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aphicFrame>
        <p:nvGraphicFramePr>
          <p:cNvPr id="12" name="Group 3">
            <a:extLst>
              <a:ext uri="{FF2B5EF4-FFF2-40B4-BE49-F238E27FC236}">
                <a16:creationId xmlns:a16="http://schemas.microsoft.com/office/drawing/2014/main" id="{A819E47C-40FF-81AD-B937-D2F7475DD40C}"/>
              </a:ext>
            </a:extLst>
          </p:cNvPr>
          <p:cNvGraphicFramePr>
            <a:graphicFrameLocks/>
          </p:cNvGraphicFramePr>
          <p:nvPr>
            <p:extLst>
              <p:ext uri="{D42A27DB-BD31-4B8C-83A1-F6EECF244321}">
                <p14:modId xmlns:p14="http://schemas.microsoft.com/office/powerpoint/2010/main" val="25813584"/>
              </p:ext>
            </p:extLst>
          </p:nvPr>
        </p:nvGraphicFramePr>
        <p:xfrm>
          <a:off x="7016511" y="1815959"/>
          <a:ext cx="4662140" cy="2938294"/>
        </p:xfrm>
        <a:graphic>
          <a:graphicData uri="http://schemas.openxmlformats.org/drawingml/2006/table">
            <a:tbl>
              <a:tblPr/>
              <a:tblGrid>
                <a:gridCol w="2838303">
                  <a:extLst>
                    <a:ext uri="{9D8B030D-6E8A-4147-A177-3AD203B41FA5}">
                      <a16:colId xmlns:a16="http://schemas.microsoft.com/office/drawing/2014/main" val="20000"/>
                    </a:ext>
                  </a:extLst>
                </a:gridCol>
                <a:gridCol w="1823837">
                  <a:extLst>
                    <a:ext uri="{9D8B030D-6E8A-4147-A177-3AD203B41FA5}">
                      <a16:colId xmlns:a16="http://schemas.microsoft.com/office/drawing/2014/main" val="20001"/>
                    </a:ext>
                  </a:extLst>
                </a:gridCol>
              </a:tblGrid>
              <a:tr h="311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ES-SCLC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(20-56)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744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(confirmed)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7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(23-59)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DoR,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(2.7-NR)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(14-89)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9784995"/>
                  </a:ext>
                </a:extLst>
              </a:tr>
            </a:tbl>
          </a:graphicData>
        </a:graphic>
      </p:graphicFrame>
      <p:sp>
        <p:nvSpPr>
          <p:cNvPr id="14" name="TextBox 13">
            <a:extLst>
              <a:ext uri="{FF2B5EF4-FFF2-40B4-BE49-F238E27FC236}">
                <a16:creationId xmlns:a16="http://schemas.microsoft.com/office/drawing/2014/main" id="{1858F1D2-A745-69BA-6FC2-1EE6C86CA3F1}"/>
              </a:ext>
            </a:extLst>
          </p:cNvPr>
          <p:cNvSpPr txBox="1"/>
          <p:nvPr/>
        </p:nvSpPr>
        <p:spPr bwMode="auto">
          <a:xfrm>
            <a:off x="7016511" y="4775959"/>
            <a:ext cx="3711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Confirmed CR + PR. </a:t>
            </a:r>
            <a:r>
              <a:rPr kumimoji="0" lang="en-US" sz="1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Confirmed CR + PR + SD ≥6 mo.</a:t>
            </a: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6" name="Group 65">
            <a:extLst>
              <a:ext uri="{FF2B5EF4-FFF2-40B4-BE49-F238E27FC236}">
                <a16:creationId xmlns:a16="http://schemas.microsoft.com/office/drawing/2014/main" id="{47E6EB8A-CBA4-0D23-978E-BB953FD2BD64}"/>
              </a:ext>
            </a:extLst>
          </p:cNvPr>
          <p:cNvGrpSpPr/>
          <p:nvPr/>
        </p:nvGrpSpPr>
        <p:grpSpPr>
          <a:xfrm>
            <a:off x="361751" y="1481574"/>
            <a:ext cx="6469353" cy="3667013"/>
            <a:chOff x="81075" y="1481574"/>
            <a:chExt cx="6469353" cy="3667013"/>
          </a:xfrm>
        </p:grpSpPr>
        <p:sp>
          <p:nvSpPr>
            <p:cNvPr id="21" name="TextBox 20">
              <a:extLst>
                <a:ext uri="{FF2B5EF4-FFF2-40B4-BE49-F238E27FC236}">
                  <a16:creationId xmlns:a16="http://schemas.microsoft.com/office/drawing/2014/main" id="{56FF1A1D-C8C5-A4FF-72B4-D1AA2BF32DFD}"/>
                </a:ext>
              </a:extLst>
            </p:cNvPr>
            <p:cNvSpPr txBox="1"/>
            <p:nvPr/>
          </p:nvSpPr>
          <p:spPr bwMode="auto">
            <a:xfrm>
              <a:off x="1419109" y="1481574"/>
              <a:ext cx="4064767" cy="400110"/>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With SG (n = 29*)</a:t>
              </a:r>
            </a:p>
          </p:txBody>
        </p:sp>
        <p:sp>
          <p:nvSpPr>
            <p:cNvPr id="16" name="TextBox 15">
              <a:extLst>
                <a:ext uri="{FF2B5EF4-FFF2-40B4-BE49-F238E27FC236}">
                  <a16:creationId xmlns:a16="http://schemas.microsoft.com/office/drawing/2014/main" id="{7E9CB102-DC6B-1B14-F2F8-B8EF5F55BEA3}"/>
                </a:ext>
              </a:extLst>
            </p:cNvPr>
            <p:cNvSpPr txBox="1"/>
            <p:nvPr/>
          </p:nvSpPr>
          <p:spPr bwMode="auto">
            <a:xfrm>
              <a:off x="877486" y="4461107"/>
              <a:ext cx="3662988"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 = 1 without post-BL assessment.</a:t>
              </a: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Freeform 8">
              <a:extLst>
                <a:ext uri="{FF2B5EF4-FFF2-40B4-BE49-F238E27FC236}">
                  <a16:creationId xmlns:a16="http://schemas.microsoft.com/office/drawing/2014/main" id="{9FB048B8-C811-76B9-71EF-BECD1D9F5F03}"/>
                </a:ext>
              </a:extLst>
            </p:cNvPr>
            <p:cNvSpPr/>
            <p:nvPr/>
          </p:nvSpPr>
          <p:spPr bwMode="auto">
            <a:xfrm>
              <a:off x="825347" y="2159327"/>
              <a:ext cx="5725081" cy="2624545"/>
            </a:xfrm>
            <a:custGeom>
              <a:avLst/>
              <a:gdLst>
                <a:gd name="connsiteX0" fmla="*/ 0 w 5397190"/>
                <a:gd name="connsiteY0" fmla="*/ 0 h 2648414"/>
                <a:gd name="connsiteX1" fmla="*/ 0 w 5397190"/>
                <a:gd name="connsiteY1" fmla="*/ 2648414 h 2648414"/>
                <a:gd name="connsiteX2" fmla="*/ 5397190 w 5397190"/>
                <a:gd name="connsiteY2" fmla="*/ 2648414 h 2648414"/>
              </a:gdLst>
              <a:ahLst/>
              <a:cxnLst>
                <a:cxn ang="0">
                  <a:pos x="connsiteX0" y="connsiteY0"/>
                </a:cxn>
                <a:cxn ang="0">
                  <a:pos x="connsiteX1" y="connsiteY1"/>
                </a:cxn>
                <a:cxn ang="0">
                  <a:pos x="connsiteX2" y="connsiteY2"/>
                </a:cxn>
              </a:cxnLst>
              <a:rect l="l" t="t" r="r" b="b"/>
              <a:pathLst>
                <a:path w="5397190" h="2648414">
                  <a:moveTo>
                    <a:pt x="0" y="0"/>
                  </a:moveTo>
                  <a:lnTo>
                    <a:pt x="0" y="2648414"/>
                  </a:lnTo>
                  <a:lnTo>
                    <a:pt x="5397190" y="2648414"/>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 name="Group 18">
              <a:extLst>
                <a:ext uri="{FF2B5EF4-FFF2-40B4-BE49-F238E27FC236}">
                  <a16:creationId xmlns:a16="http://schemas.microsoft.com/office/drawing/2014/main" id="{BEACCDD6-811C-3043-7AB6-9428C2E70910}"/>
                </a:ext>
              </a:extLst>
            </p:cNvPr>
            <p:cNvGrpSpPr/>
            <p:nvPr/>
          </p:nvGrpSpPr>
          <p:grpSpPr>
            <a:xfrm>
              <a:off x="743461" y="2169700"/>
              <a:ext cx="91440" cy="2611605"/>
              <a:chOff x="662882" y="2169700"/>
              <a:chExt cx="109182" cy="2611605"/>
            </a:xfrm>
          </p:grpSpPr>
          <p:cxnSp>
            <p:nvCxnSpPr>
              <p:cNvPr id="11" name="Straight Connector 10">
                <a:extLst>
                  <a:ext uri="{FF2B5EF4-FFF2-40B4-BE49-F238E27FC236}">
                    <a16:creationId xmlns:a16="http://schemas.microsoft.com/office/drawing/2014/main" id="{89A6B7A4-50AB-9BA0-3F77-6C0DF2981D78}"/>
                  </a:ext>
                </a:extLst>
              </p:cNvPr>
              <p:cNvCxnSpPr>
                <a:cxnSpLocks/>
              </p:cNvCxnSpPr>
              <p:nvPr/>
            </p:nvCxnSpPr>
            <p:spPr bwMode="auto">
              <a:xfrm>
                <a:off x="662882" y="2169700"/>
                <a:ext cx="10918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4D90D21-4B94-9EB8-CFD7-B7F7C850C638}"/>
                  </a:ext>
                </a:extLst>
              </p:cNvPr>
              <p:cNvCxnSpPr>
                <a:cxnSpLocks/>
              </p:cNvCxnSpPr>
              <p:nvPr/>
            </p:nvCxnSpPr>
            <p:spPr bwMode="auto">
              <a:xfrm>
                <a:off x="662882" y="2822601"/>
                <a:ext cx="10918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BC0AC3B-1FA2-0366-CE81-A8090A99A1A1}"/>
                  </a:ext>
                </a:extLst>
              </p:cNvPr>
              <p:cNvCxnSpPr>
                <a:cxnSpLocks/>
              </p:cNvCxnSpPr>
              <p:nvPr/>
            </p:nvCxnSpPr>
            <p:spPr bwMode="auto">
              <a:xfrm>
                <a:off x="662882" y="3475502"/>
                <a:ext cx="10918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7A99461-8DC7-21DA-CF17-4390C927D25F}"/>
                  </a:ext>
                </a:extLst>
              </p:cNvPr>
              <p:cNvCxnSpPr>
                <a:cxnSpLocks/>
              </p:cNvCxnSpPr>
              <p:nvPr/>
            </p:nvCxnSpPr>
            <p:spPr bwMode="auto">
              <a:xfrm>
                <a:off x="662882" y="4128403"/>
                <a:ext cx="10918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A696C30-A7E5-E441-E7BC-1050B08B4800}"/>
                  </a:ext>
                </a:extLst>
              </p:cNvPr>
              <p:cNvCxnSpPr>
                <a:cxnSpLocks/>
              </p:cNvCxnSpPr>
              <p:nvPr/>
            </p:nvCxnSpPr>
            <p:spPr bwMode="auto">
              <a:xfrm>
                <a:off x="662882" y="4781305"/>
                <a:ext cx="1091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30B8CD27-15B1-2B03-277B-BA67C7917DF4}"/>
                </a:ext>
              </a:extLst>
            </p:cNvPr>
            <p:cNvGrpSpPr/>
            <p:nvPr/>
          </p:nvGrpSpPr>
          <p:grpSpPr>
            <a:xfrm>
              <a:off x="245024" y="2008044"/>
              <a:ext cx="559769" cy="2938642"/>
              <a:chOff x="724001" y="2008044"/>
              <a:chExt cx="559769" cy="2938642"/>
            </a:xfrm>
          </p:grpSpPr>
          <p:sp>
            <p:nvSpPr>
              <p:cNvPr id="20" name="TextBox 19">
                <a:extLst>
                  <a:ext uri="{FF2B5EF4-FFF2-40B4-BE49-F238E27FC236}">
                    <a16:creationId xmlns:a16="http://schemas.microsoft.com/office/drawing/2014/main" id="{78F1891A-A68C-A5EA-1FBC-D0E71947CC0B}"/>
                  </a:ext>
                </a:extLst>
              </p:cNvPr>
              <p:cNvSpPr txBox="1"/>
              <p:nvPr/>
            </p:nvSpPr>
            <p:spPr bwMode="auto">
              <a:xfrm>
                <a:off x="786518" y="2008044"/>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2" name="TextBox 21">
                <a:extLst>
                  <a:ext uri="{FF2B5EF4-FFF2-40B4-BE49-F238E27FC236}">
                    <a16:creationId xmlns:a16="http://schemas.microsoft.com/office/drawing/2014/main" id="{06F41793-CEAC-F44B-3151-134CA091BB75}"/>
                  </a:ext>
                </a:extLst>
              </p:cNvPr>
              <p:cNvSpPr txBox="1"/>
              <p:nvPr/>
            </p:nvSpPr>
            <p:spPr bwMode="auto">
              <a:xfrm>
                <a:off x="890714" y="26580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3" name="TextBox 22">
                <a:extLst>
                  <a:ext uri="{FF2B5EF4-FFF2-40B4-BE49-F238E27FC236}">
                    <a16:creationId xmlns:a16="http://schemas.microsoft.com/office/drawing/2014/main" id="{B4ADC997-222E-E5C6-B08A-3BCC6074CF3E}"/>
                  </a:ext>
                </a:extLst>
              </p:cNvPr>
              <p:cNvSpPr txBox="1"/>
              <p:nvPr/>
            </p:nvSpPr>
            <p:spPr bwMode="auto">
              <a:xfrm>
                <a:off x="994908" y="330808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4" name="TextBox 23">
                <a:extLst>
                  <a:ext uri="{FF2B5EF4-FFF2-40B4-BE49-F238E27FC236}">
                    <a16:creationId xmlns:a16="http://schemas.microsoft.com/office/drawing/2014/main" id="{60EFC829-59FE-E01E-B4E7-A3B82F54504E}"/>
                  </a:ext>
                </a:extLst>
              </p:cNvPr>
              <p:cNvSpPr txBox="1"/>
              <p:nvPr/>
            </p:nvSpPr>
            <p:spPr bwMode="auto">
              <a:xfrm>
                <a:off x="828196" y="395811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5" name="TextBox 24">
                <a:extLst>
                  <a:ext uri="{FF2B5EF4-FFF2-40B4-BE49-F238E27FC236}">
                    <a16:creationId xmlns:a16="http://schemas.microsoft.com/office/drawing/2014/main" id="{F3F8FBEB-8A9D-DF03-2A21-B0BF5C1A1426}"/>
                  </a:ext>
                </a:extLst>
              </p:cNvPr>
              <p:cNvSpPr txBox="1"/>
              <p:nvPr/>
            </p:nvSpPr>
            <p:spPr bwMode="auto">
              <a:xfrm>
                <a:off x="724001" y="4608132"/>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27" name="TextBox 26">
              <a:extLst>
                <a:ext uri="{FF2B5EF4-FFF2-40B4-BE49-F238E27FC236}">
                  <a16:creationId xmlns:a16="http://schemas.microsoft.com/office/drawing/2014/main" id="{64DEB900-61D4-5B53-73B6-327F45F8555C}"/>
                </a:ext>
              </a:extLst>
            </p:cNvPr>
            <p:cNvSpPr txBox="1"/>
            <p:nvPr/>
          </p:nvSpPr>
          <p:spPr bwMode="auto">
            <a:xfrm rot="16200000">
              <a:off x="-894866" y="3326161"/>
              <a:ext cx="22904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BL (%)</a:t>
              </a:r>
            </a:p>
          </p:txBody>
        </p:sp>
        <p:sp>
          <p:nvSpPr>
            <p:cNvPr id="28" name="TextBox 27">
              <a:extLst>
                <a:ext uri="{FF2B5EF4-FFF2-40B4-BE49-F238E27FC236}">
                  <a16:creationId xmlns:a16="http://schemas.microsoft.com/office/drawing/2014/main" id="{99779093-CF7D-6120-C8A3-BD1D58185B92}"/>
                </a:ext>
              </a:extLst>
            </p:cNvPr>
            <p:cNvSpPr txBox="1"/>
            <p:nvPr/>
          </p:nvSpPr>
          <p:spPr bwMode="auto">
            <a:xfrm>
              <a:off x="4308724" y="2037524"/>
              <a:ext cx="224170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175" marR="0" lvl="0" indent="0" algn="l" defTabSz="4572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Overall </a:t>
              </a:r>
              <a:r>
                <a:rPr lang="en-US" sz="1600" b="1" dirty="0">
                  <a:solidFill>
                    <a:srgbClr val="000000"/>
                  </a:solidFill>
                  <a:latin typeface="Calibri" panose="020F0502020204030204" pitchFamily="34" charset="0"/>
                </a:rPr>
                <a:t>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esponse</a:t>
              </a:r>
            </a:p>
            <a:p>
              <a:pPr marL="228600" marR="0" lvl="0" indent="0" algn="l"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Confirmed PR (n = 11)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 (n = 15)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 (n = 3)</a:t>
              </a:r>
            </a:p>
          </p:txBody>
        </p:sp>
        <p:sp>
          <p:nvSpPr>
            <p:cNvPr id="29" name="Rectangle 28">
              <a:extLst>
                <a:ext uri="{FF2B5EF4-FFF2-40B4-BE49-F238E27FC236}">
                  <a16:creationId xmlns:a16="http://schemas.microsoft.com/office/drawing/2014/main" id="{92CF095B-63C4-7255-042B-912886215C0E}"/>
                </a:ext>
              </a:extLst>
            </p:cNvPr>
            <p:cNvSpPr/>
            <p:nvPr/>
          </p:nvSpPr>
          <p:spPr bwMode="auto">
            <a:xfrm>
              <a:off x="4417831" y="2389815"/>
              <a:ext cx="128016" cy="128016"/>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0A8E2A38-77AB-5A67-BB71-F6E119E6B6F3}"/>
                </a:ext>
              </a:extLst>
            </p:cNvPr>
            <p:cNvSpPr/>
            <p:nvPr/>
          </p:nvSpPr>
          <p:spPr bwMode="auto">
            <a:xfrm>
              <a:off x="4417831" y="2634633"/>
              <a:ext cx="128016" cy="128016"/>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8DC6EFA0-1948-1416-10CD-AEBAD47ABEC8}"/>
                </a:ext>
              </a:extLst>
            </p:cNvPr>
            <p:cNvSpPr/>
            <p:nvPr/>
          </p:nvSpPr>
          <p:spPr bwMode="auto">
            <a:xfrm>
              <a:off x="4417831" y="2877298"/>
              <a:ext cx="128016" cy="128016"/>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90A98B31-9468-9657-7191-0EBA223F2047}"/>
                </a:ext>
              </a:extLst>
            </p:cNvPr>
            <p:cNvSpPr/>
            <p:nvPr/>
          </p:nvSpPr>
          <p:spPr bwMode="auto">
            <a:xfrm>
              <a:off x="2042014" y="3478813"/>
              <a:ext cx="173736" cy="27432"/>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CF010515-18BE-AC92-2F80-17B1604DAB47}"/>
                </a:ext>
              </a:extLst>
            </p:cNvPr>
            <p:cNvSpPr/>
            <p:nvPr/>
          </p:nvSpPr>
          <p:spPr bwMode="auto">
            <a:xfrm>
              <a:off x="2235741" y="3475638"/>
              <a:ext cx="173736" cy="90137"/>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30689A25-EFD1-2AB4-E758-2E44BFE09099}"/>
                </a:ext>
              </a:extLst>
            </p:cNvPr>
            <p:cNvSpPr/>
            <p:nvPr/>
          </p:nvSpPr>
          <p:spPr bwMode="auto">
            <a:xfrm>
              <a:off x="2429468" y="3481988"/>
              <a:ext cx="173736" cy="90135"/>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A88355AC-37C2-B6A7-2BFE-FACD9D6D89D5}"/>
                </a:ext>
              </a:extLst>
            </p:cNvPr>
            <p:cNvSpPr/>
            <p:nvPr/>
          </p:nvSpPr>
          <p:spPr bwMode="auto">
            <a:xfrm>
              <a:off x="2623195" y="3481988"/>
              <a:ext cx="173736" cy="90133"/>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94642D2B-147B-1E53-CCA9-097FD4C82DE2}"/>
                </a:ext>
              </a:extLst>
            </p:cNvPr>
            <p:cNvSpPr/>
            <p:nvPr/>
          </p:nvSpPr>
          <p:spPr bwMode="auto">
            <a:xfrm>
              <a:off x="2816922" y="3475638"/>
              <a:ext cx="173736" cy="128016"/>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70461798-2FD4-883B-D43D-30A068A7D261}"/>
                </a:ext>
              </a:extLst>
            </p:cNvPr>
            <p:cNvSpPr/>
            <p:nvPr/>
          </p:nvSpPr>
          <p:spPr bwMode="auto">
            <a:xfrm>
              <a:off x="3010649" y="3475638"/>
              <a:ext cx="173736" cy="128016"/>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553856CA-C3DD-7407-48E5-60386726C780}"/>
                </a:ext>
              </a:extLst>
            </p:cNvPr>
            <p:cNvSpPr/>
            <p:nvPr/>
          </p:nvSpPr>
          <p:spPr bwMode="auto">
            <a:xfrm rot="10800000">
              <a:off x="1699040" y="3422650"/>
              <a:ext cx="173736" cy="52852"/>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D88D5D65-EFF4-DC39-C931-28FC5301EE90}"/>
                </a:ext>
              </a:extLst>
            </p:cNvPr>
            <p:cNvSpPr/>
            <p:nvPr/>
          </p:nvSpPr>
          <p:spPr bwMode="auto">
            <a:xfrm rot="10800000">
              <a:off x="1502651" y="3391714"/>
              <a:ext cx="173736" cy="90137"/>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02B2C641-357B-2C07-BDFA-17A1CFBC1531}"/>
                </a:ext>
              </a:extLst>
            </p:cNvPr>
            <p:cNvSpPr/>
            <p:nvPr/>
          </p:nvSpPr>
          <p:spPr bwMode="auto">
            <a:xfrm rot="10800000">
              <a:off x="1306262" y="3333752"/>
              <a:ext cx="173736" cy="144925"/>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4288BC88-ED69-F66C-DFD6-B7BF77FE7C2F}"/>
                </a:ext>
              </a:extLst>
            </p:cNvPr>
            <p:cNvSpPr/>
            <p:nvPr/>
          </p:nvSpPr>
          <p:spPr bwMode="auto">
            <a:xfrm rot="10800000">
              <a:off x="1109873" y="3286125"/>
              <a:ext cx="173736" cy="198902"/>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45A4A056-D29E-7D5D-C5FD-094D58DA5CE7}"/>
                </a:ext>
              </a:extLst>
            </p:cNvPr>
            <p:cNvSpPr/>
            <p:nvPr/>
          </p:nvSpPr>
          <p:spPr bwMode="auto">
            <a:xfrm rot="10800000">
              <a:off x="913484" y="3216278"/>
              <a:ext cx="173736" cy="263111"/>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3C8A07B2-2DDF-BA85-B6B8-45ECC42707B5}"/>
                </a:ext>
              </a:extLst>
            </p:cNvPr>
            <p:cNvSpPr/>
            <p:nvPr/>
          </p:nvSpPr>
          <p:spPr bwMode="auto">
            <a:xfrm>
              <a:off x="3204376" y="3488338"/>
              <a:ext cx="173736" cy="311018"/>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8EEF8306-557D-D87D-9910-07EA5496EB66}"/>
                </a:ext>
              </a:extLst>
            </p:cNvPr>
            <p:cNvSpPr/>
            <p:nvPr/>
          </p:nvSpPr>
          <p:spPr bwMode="auto">
            <a:xfrm>
              <a:off x="3398103" y="3475502"/>
              <a:ext cx="173736" cy="339103"/>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41DDB596-A476-D3D8-ECA0-EF9E74CEE632}"/>
                </a:ext>
              </a:extLst>
            </p:cNvPr>
            <p:cNvSpPr/>
            <p:nvPr/>
          </p:nvSpPr>
          <p:spPr bwMode="auto">
            <a:xfrm>
              <a:off x="3591830" y="3475637"/>
              <a:ext cx="173736" cy="348489"/>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796FBCC4-7FE1-AAC6-9AC0-D63387E5E345}"/>
                </a:ext>
              </a:extLst>
            </p:cNvPr>
            <p:cNvSpPr/>
            <p:nvPr/>
          </p:nvSpPr>
          <p:spPr bwMode="auto">
            <a:xfrm>
              <a:off x="3785557" y="3488337"/>
              <a:ext cx="173736" cy="348487"/>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7806B5C1-C167-62C5-A711-F0540D09BB98}"/>
                </a:ext>
              </a:extLst>
            </p:cNvPr>
            <p:cNvSpPr/>
            <p:nvPr/>
          </p:nvSpPr>
          <p:spPr bwMode="auto">
            <a:xfrm>
              <a:off x="3979284" y="3475637"/>
              <a:ext cx="173736" cy="401669"/>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700D04E6-2E6F-1C8E-9835-28088A330CAC}"/>
                </a:ext>
              </a:extLst>
            </p:cNvPr>
            <p:cNvSpPr/>
            <p:nvPr/>
          </p:nvSpPr>
          <p:spPr bwMode="auto">
            <a:xfrm>
              <a:off x="4173011" y="3475637"/>
              <a:ext cx="173736" cy="445483"/>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722790D2-543E-ECBC-347C-C099D83C74B1}"/>
                </a:ext>
              </a:extLst>
            </p:cNvPr>
            <p:cNvSpPr/>
            <p:nvPr/>
          </p:nvSpPr>
          <p:spPr bwMode="auto">
            <a:xfrm>
              <a:off x="4366738" y="3481988"/>
              <a:ext cx="173736" cy="445482"/>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25F06D6F-BFD6-0D7D-D9A6-E89461BF269E}"/>
                </a:ext>
              </a:extLst>
            </p:cNvPr>
            <p:cNvSpPr/>
            <p:nvPr/>
          </p:nvSpPr>
          <p:spPr bwMode="auto">
            <a:xfrm>
              <a:off x="4560465" y="3470531"/>
              <a:ext cx="173736" cy="472814"/>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150C3734-8A61-E132-37E0-29A6C5B18B08}"/>
                </a:ext>
              </a:extLst>
            </p:cNvPr>
            <p:cNvSpPr/>
            <p:nvPr/>
          </p:nvSpPr>
          <p:spPr bwMode="auto">
            <a:xfrm>
              <a:off x="4754192" y="3475638"/>
              <a:ext cx="173736" cy="482472"/>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CC73D640-6A00-8FF1-4AF2-902C5C680D2D}"/>
                </a:ext>
              </a:extLst>
            </p:cNvPr>
            <p:cNvSpPr/>
            <p:nvPr/>
          </p:nvSpPr>
          <p:spPr bwMode="auto">
            <a:xfrm>
              <a:off x="4947919" y="3475637"/>
              <a:ext cx="173736" cy="482471"/>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5263A0E0-83B7-A2C1-6139-630D71EC82FD}"/>
                </a:ext>
              </a:extLst>
            </p:cNvPr>
            <p:cNvSpPr/>
            <p:nvPr/>
          </p:nvSpPr>
          <p:spPr bwMode="auto">
            <a:xfrm>
              <a:off x="5141646" y="3475638"/>
              <a:ext cx="173736" cy="550262"/>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C49FC3E0-9FCC-98DD-6754-AD1A79EE4023}"/>
                </a:ext>
              </a:extLst>
            </p:cNvPr>
            <p:cNvSpPr/>
            <p:nvPr/>
          </p:nvSpPr>
          <p:spPr bwMode="auto">
            <a:xfrm>
              <a:off x="5335373" y="3475638"/>
              <a:ext cx="173736" cy="582012"/>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8ED5BF1B-A5E4-2879-B18D-959E5DD302E5}"/>
                </a:ext>
              </a:extLst>
            </p:cNvPr>
            <p:cNvSpPr/>
            <p:nvPr/>
          </p:nvSpPr>
          <p:spPr bwMode="auto">
            <a:xfrm>
              <a:off x="5529100" y="3475637"/>
              <a:ext cx="173736" cy="738821"/>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6A4A6A35-BBED-C014-5B50-379B71BAC915}"/>
                </a:ext>
              </a:extLst>
            </p:cNvPr>
            <p:cNvSpPr/>
            <p:nvPr/>
          </p:nvSpPr>
          <p:spPr bwMode="auto">
            <a:xfrm>
              <a:off x="5722827" y="3481988"/>
              <a:ext cx="173736" cy="738820"/>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6CA5255C-83F1-6699-1798-53C6CF234842}"/>
                </a:ext>
              </a:extLst>
            </p:cNvPr>
            <p:cNvSpPr/>
            <p:nvPr/>
          </p:nvSpPr>
          <p:spPr bwMode="auto">
            <a:xfrm>
              <a:off x="5916554" y="3481988"/>
              <a:ext cx="173736" cy="745170"/>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DFB09F41-A16F-AD79-AFD2-893E904327C7}"/>
                </a:ext>
              </a:extLst>
            </p:cNvPr>
            <p:cNvSpPr/>
            <p:nvPr/>
          </p:nvSpPr>
          <p:spPr bwMode="auto">
            <a:xfrm>
              <a:off x="6110281" y="3475638"/>
              <a:ext cx="173736" cy="1007462"/>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36F5D6CE-EC3A-9917-AD55-EBC3C7B25A1F}"/>
                </a:ext>
              </a:extLst>
            </p:cNvPr>
            <p:cNvSpPr/>
            <p:nvPr/>
          </p:nvSpPr>
          <p:spPr bwMode="auto">
            <a:xfrm>
              <a:off x="6303999" y="3475637"/>
              <a:ext cx="173736" cy="1239237"/>
            </a:xfrm>
            <a:prstGeom prst="rect">
              <a:avLst/>
            </a:prstGeom>
            <a:solidFill>
              <a:schemeClr val="accent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TextBox 61">
              <a:extLst>
                <a:ext uri="{FF2B5EF4-FFF2-40B4-BE49-F238E27FC236}">
                  <a16:creationId xmlns:a16="http://schemas.microsoft.com/office/drawing/2014/main" id="{7BF09381-4482-135B-DF49-14556D4CBD10}"/>
                </a:ext>
              </a:extLst>
            </p:cNvPr>
            <p:cNvSpPr txBox="1"/>
            <p:nvPr/>
          </p:nvSpPr>
          <p:spPr bwMode="auto">
            <a:xfrm>
              <a:off x="3071030" y="4810033"/>
              <a:ext cx="790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a:t>
              </a:r>
            </a:p>
          </p:txBody>
        </p:sp>
        <p:cxnSp>
          <p:nvCxnSpPr>
            <p:cNvPr id="64" name="Straight Connector 63">
              <a:extLst>
                <a:ext uri="{FF2B5EF4-FFF2-40B4-BE49-F238E27FC236}">
                  <a16:creationId xmlns:a16="http://schemas.microsoft.com/office/drawing/2014/main" id="{7FD77626-F0F4-162B-354F-5CD9812AB8D4}"/>
                </a:ext>
              </a:extLst>
            </p:cNvPr>
            <p:cNvCxnSpPr/>
            <p:nvPr/>
          </p:nvCxnSpPr>
          <p:spPr bwMode="auto">
            <a:xfrm>
              <a:off x="825347" y="3479992"/>
              <a:ext cx="572508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546EF17-ECC4-A8C0-69FE-9F55BF68ED6F}"/>
                </a:ext>
              </a:extLst>
            </p:cNvPr>
            <p:cNvCxnSpPr/>
            <p:nvPr/>
          </p:nvCxnSpPr>
          <p:spPr bwMode="auto">
            <a:xfrm>
              <a:off x="825347" y="3886774"/>
              <a:ext cx="5725081"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Tree>
    <p:extLst>
      <p:ext uri="{BB962C8B-B14F-4D97-AF65-F5344CB8AC3E}">
        <p14:creationId xmlns:p14="http://schemas.microsoft.com/office/powerpoint/2010/main" val="249517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Small-Cell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CME-certified text module </a:t>
            </a:r>
            <a:r>
              <a:rPr lang="en-US" sz="2200" b="0" dirty="0"/>
              <a:t>with associated </a:t>
            </a:r>
            <a:r>
              <a:rPr lang="en-US" sz="2200" dirty="0">
                <a:solidFill>
                  <a:srgbClr val="E1471D"/>
                </a:solidFill>
              </a:rPr>
              <a:t>downloadable slideset</a:t>
            </a:r>
          </a:p>
          <a:p>
            <a:pPr>
              <a:buClr>
                <a:schemeClr val="tx2">
                  <a:lumMod val="20000"/>
                  <a:lumOff val="80000"/>
                </a:schemeClr>
              </a:buClr>
              <a:defRPr/>
            </a:pPr>
            <a:r>
              <a:rPr lang="en-US" sz="2200" dirty="0">
                <a:solidFill>
                  <a:srgbClr val="E1471D"/>
                </a:solidFill>
              </a:rPr>
              <a:t>Expert-authored commentary </a:t>
            </a:r>
            <a:r>
              <a:rPr lang="en-US" sz="2200" b="0" dirty="0"/>
              <a:t>on emerging novel therapies for management of ES-SCLC</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A00F05A2B0B848A9E24DFF9F4A20A5" ma:contentTypeVersion="11" ma:contentTypeDescription="Create a new document." ma:contentTypeScope="" ma:versionID="ea7bd4571170659d270cf3c5a8570fb7">
  <xsd:schema xmlns:xsd="http://www.w3.org/2001/XMLSchema" xmlns:xs="http://www.w3.org/2001/XMLSchema" xmlns:p="http://schemas.microsoft.com/office/2006/metadata/properties" xmlns:ns2="aad0610b-2b11-423b-8229-4eeafbc05481" xmlns:ns3="22fd6914-46d4-4c7e-bbad-46e82841b69d" targetNamespace="http://schemas.microsoft.com/office/2006/metadata/properties" ma:root="true" ma:fieldsID="8c6a0d9d61f40cde3262f8114fc2592c" ns2:_="" ns3:_="">
    <xsd:import namespace="aad0610b-2b11-423b-8229-4eeafbc0548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d0610b-2b11-423b-8229-4eeafbc054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d0610b-2b11-423b-8229-4eeafbc0548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EA7D2692-5F1C-4EA1-ACFD-C95B495685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d0610b-2b11-423b-8229-4eeafbc0548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32EB8A-7271-43C4-94E2-D20A86962522}">
  <ds:schemaRefs>
    <ds:schemaRef ds:uri="http://schemas.microsoft.com/sharepoint/v3/contenttype/forms"/>
  </ds:schemaRefs>
</ds:datastoreItem>
</file>

<file path=customXml/itemProps3.xml><?xml version="1.0" encoding="utf-8"?>
<ds:datastoreItem xmlns:ds="http://schemas.openxmlformats.org/officeDocument/2006/customXml" ds:itemID="{B76962FE-FFF9-4B50-8AB8-DC4E21D701CA}">
  <ds:schemaRefs>
    <ds:schemaRef ds:uri="http://purl.org/dc/elements/1.1/"/>
    <ds:schemaRef ds:uri="http://schemas.microsoft.com/office/2006/metadata/properties"/>
    <ds:schemaRef ds:uri="22fd6914-46d4-4c7e-bbad-46e82841b69d"/>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http://purl.org/dc/terms/"/>
    <ds:schemaRef ds:uri="aad0610b-2b11-423b-8229-4eeafbc0548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9577</TotalTime>
  <Words>4922</Words>
  <Application>Microsoft Office PowerPoint</Application>
  <PresentationFormat>Widescreen</PresentationFormat>
  <Paragraphs>969</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-apple-system</vt:lpstr>
      <vt:lpstr>Arial</vt:lpstr>
      <vt:lpstr>Calibri</vt:lpstr>
      <vt:lpstr>Times</vt:lpstr>
      <vt:lpstr>Times New Roman</vt:lpstr>
      <vt:lpstr>Wingdings</vt:lpstr>
      <vt:lpstr>2022_CCO_Template</vt:lpstr>
      <vt:lpstr>Recent Therapeutic Advances in Advanced SCLC</vt:lpstr>
      <vt:lpstr>About These Slides</vt:lpstr>
      <vt:lpstr>Faculty Disclosures</vt:lpstr>
      <vt:lpstr>Outline</vt:lpstr>
      <vt:lpstr>SCLC: One-Size-Fits-All Diagnosis</vt:lpstr>
      <vt:lpstr>Genomic Profiles of SCLC: Summary</vt:lpstr>
      <vt:lpstr>Lineage-Defining Transcription Factor Subsets of SCLC</vt:lpstr>
      <vt:lpstr>SCLC Subtypes Defined by DNA Methylation Patterns in Tumor and Circulating Free DNA Samples</vt:lpstr>
      <vt:lpstr>Emerging Targets for Biomarker-Driven Therapies in SCLC</vt:lpstr>
      <vt:lpstr>Emerging Therapies: Tarlatamab, a DLL3-targeted BiTE</vt:lpstr>
      <vt:lpstr>DeLLphi-301: Tarlatamab in Relapsed ES-SCLC</vt:lpstr>
      <vt:lpstr>DeLLphi-301: Response</vt:lpstr>
      <vt:lpstr>DeLLphi-301: Onset and Duration of Response</vt:lpstr>
      <vt:lpstr>DeLLphi-301: Survival</vt:lpstr>
      <vt:lpstr>DeLLphi-301: Safety</vt:lpstr>
      <vt:lpstr>Emerging Therapies: BI 764532, a DLL3-targeted BiTE</vt:lpstr>
      <vt:lpstr>Phase I Study of BI 764532: Study Design</vt:lpstr>
      <vt:lpstr>Phase I Study of BI 764532: Overall Efficacy</vt:lpstr>
      <vt:lpstr>Phase I Study of BI 764532: Efficacy in SCLC and LCNEC</vt:lpstr>
      <vt:lpstr>Phase I Study of BI 764532: DoR</vt:lpstr>
      <vt:lpstr>Emerging Therapies: Ifinatamab Deruxtecan,  a B7-H3–Targeted Antibody–Drug Conjugate</vt:lpstr>
      <vt:lpstr>Phase I/II Study of I-DXd in Refractory SCLC:  Study Design</vt:lpstr>
      <vt:lpstr>Phase I/II Study of I-DXd in Refractory SCLC:  Antitumor Activity</vt:lpstr>
      <vt:lpstr>Phase I/II Study of I-DXd in Refractory SCLC:  Safety</vt:lpstr>
      <vt:lpstr>Phase I/II Study of I-DXd in Refractory SCLC:  Correlative Biomarker Analyses</vt:lpstr>
      <vt:lpstr>Emerging Therapies: Sacituzumab Govitecan,  a TROP-2–Targeted Antibody–Drug Conjugate</vt:lpstr>
      <vt:lpstr>TROPiCS-03: Sacituzumab Govitecan in  Relapsed ES-SCLC</vt:lpstr>
      <vt:lpstr>TROPiCS-03: Response</vt:lpstr>
      <vt:lpstr>Go Online for More CCO  Coverage of Small-Cell Lung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Therapeutic Advances in Advanced SCLC</dc:title>
  <dc:creator>Meador, Catherine B.,M.D.,Ph.D.</dc:creator>
  <cp:lastModifiedBy>Valerie Wenzel</cp:lastModifiedBy>
  <cp:revision>791</cp:revision>
  <dcterms:created xsi:type="dcterms:W3CDTF">2021-07-02T16:36:16Z</dcterms:created>
  <dcterms:modified xsi:type="dcterms:W3CDTF">2024-03-25T13:38:53Z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0x01010041A00F05A2B0B848A9E24DFF9F4A20A5</vt:lpwstr>
  </property>
  <property fmtid="{D5CDD505-2E9C-101B-9397-08002B2CF9AE}" pid="3" name="_dlc_DocIdItemGuid">
    <vt:lpwstr>779013a6-fe90-444d-b916-86e9a901a109</vt:lpwstr>
  </property>
  <property fmtid="{D5CDD505-2E9C-101B-9397-08002B2CF9AE}" pid="4" name="MediaServiceImageTags">
    <vt:lpwstr/>
  </property>
</Properties>
</file>